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12" r:id="rId1"/>
  </p:sldMasterIdLst>
  <p:notesMasterIdLst>
    <p:notesMasterId r:id="rId22"/>
  </p:notesMasterIdLst>
  <p:sldIdLst>
    <p:sldId id="256" r:id="rId2"/>
    <p:sldId id="271" r:id="rId3"/>
    <p:sldId id="277" r:id="rId4"/>
    <p:sldId id="267" r:id="rId5"/>
    <p:sldId id="281" r:id="rId6"/>
    <p:sldId id="278" r:id="rId7"/>
    <p:sldId id="272" r:id="rId8"/>
    <p:sldId id="259" r:id="rId9"/>
    <p:sldId id="261" r:id="rId10"/>
    <p:sldId id="262" r:id="rId11"/>
    <p:sldId id="263" r:id="rId12"/>
    <p:sldId id="264" r:id="rId13"/>
    <p:sldId id="265" r:id="rId14"/>
    <p:sldId id="273" r:id="rId15"/>
    <p:sldId id="270" r:id="rId16"/>
    <p:sldId id="260" r:id="rId17"/>
    <p:sldId id="269" r:id="rId18"/>
    <p:sldId id="268" r:id="rId19"/>
    <p:sldId id="275" r:id="rId20"/>
    <p:sldId id="283" r:id="rId21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FCE22"/>
    <a:srgbClr val="99CF21"/>
    <a:srgbClr val="82DE12"/>
    <a:srgbClr val="004D86"/>
    <a:srgbClr val="492A68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42" autoAdjust="0"/>
    <p:restoredTop sz="94660"/>
  </p:normalViewPr>
  <p:slideViewPr>
    <p:cSldViewPr>
      <p:cViewPr varScale="1">
        <p:scale>
          <a:sx n="74" d="100"/>
          <a:sy n="74" d="100"/>
        </p:scale>
        <p:origin x="-10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2556" y="-96"/>
      </p:cViewPr>
      <p:guideLst>
        <p:guide orient="horz" pos="2880"/>
        <p:guide pos="2160"/>
      </p:guideLst>
    </p:cSldViewPr>
  </p:notesViewPr>
  <p:gridSpacing cx="46085125" cy="460851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Magda\Pulpit\rysunki%20radon\wykres%20ko&#322;owy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3.4825870646766198E-2"/>
          <c:y val="3.1746031746031744E-2"/>
          <c:w val="0.63595898460453681"/>
          <c:h val="0.90022675736961455"/>
        </c:manualLayout>
      </c:layout>
      <c:pie3DChart>
        <c:varyColors val="1"/>
        <c:ser>
          <c:idx val="0"/>
          <c:order val="0"/>
          <c:cat>
            <c:strRef>
              <c:f>Arkusz1!$B$1:$B$8</c:f>
              <c:strCache>
                <c:ptCount val="8"/>
                <c:pt idx="0">
                  <c:v>Radon 40%</c:v>
                </c:pt>
                <c:pt idx="1">
                  <c:v>Diagnostyka medyczna 25,8%</c:v>
                </c:pt>
                <c:pt idx="2">
                  <c:v>Prom. gamma13,8%</c:v>
                </c:pt>
                <c:pt idx="3">
                  <c:v>Prom. Kosmiczne 8%</c:v>
                </c:pt>
                <c:pt idx="4">
                  <c:v>Prom. wewnętrzne 8,6%</c:v>
                </c:pt>
                <c:pt idx="5">
                  <c:v>Toron 2%</c:v>
                </c:pt>
                <c:pt idx="6">
                  <c:v>Awarie 0,4%</c:v>
                </c:pt>
                <c:pt idx="7">
                  <c:v>Inne 0,7%</c:v>
                </c:pt>
              </c:strCache>
            </c:strRef>
          </c:cat>
          <c:val>
            <c:numRef>
              <c:f>Arkusz1!$C$1:$C$8</c:f>
              <c:numCache>
                <c:formatCode>0.00%</c:formatCode>
                <c:ptCount val="8"/>
                <c:pt idx="0" formatCode="0%">
                  <c:v>0.4</c:v>
                </c:pt>
                <c:pt idx="1">
                  <c:v>0.25800000000000001</c:v>
                </c:pt>
                <c:pt idx="2">
                  <c:v>0.13800000000000001</c:v>
                </c:pt>
                <c:pt idx="3">
                  <c:v>8.7000000000000022E-2</c:v>
                </c:pt>
                <c:pt idx="4">
                  <c:v>8.6000000000000049E-2</c:v>
                </c:pt>
                <c:pt idx="5" formatCode="0%">
                  <c:v>2.0000000000000007E-2</c:v>
                </c:pt>
                <c:pt idx="6">
                  <c:v>4.0000000000000018E-3</c:v>
                </c:pt>
                <c:pt idx="7">
                  <c:v>7.0000000000000036E-3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7078485525130283"/>
          <c:y val="8.5386148160051481E-2"/>
          <c:w val="0.29438927410193139"/>
          <c:h val="0.86188076490438692"/>
        </c:manualLayout>
      </c:layout>
    </c:legend>
    <c:plotVisOnly val="1"/>
  </c:chart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13" Type="http://schemas.openxmlformats.org/officeDocument/2006/relationships/image" Target="../media/image17.wmf"/><Relationship Id="rId3" Type="http://schemas.openxmlformats.org/officeDocument/2006/relationships/image" Target="../media/image7.wmf"/><Relationship Id="rId7" Type="http://schemas.openxmlformats.org/officeDocument/2006/relationships/image" Target="../media/image11.wmf"/><Relationship Id="rId12" Type="http://schemas.openxmlformats.org/officeDocument/2006/relationships/image" Target="../media/image16.wmf"/><Relationship Id="rId2" Type="http://schemas.openxmlformats.org/officeDocument/2006/relationships/image" Target="../media/image6.wmf"/><Relationship Id="rId16" Type="http://schemas.openxmlformats.org/officeDocument/2006/relationships/image" Target="../media/image20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11" Type="http://schemas.openxmlformats.org/officeDocument/2006/relationships/image" Target="../media/image15.wmf"/><Relationship Id="rId5" Type="http://schemas.openxmlformats.org/officeDocument/2006/relationships/image" Target="../media/image9.wmf"/><Relationship Id="rId15" Type="http://schemas.openxmlformats.org/officeDocument/2006/relationships/image" Target="../media/image19.wmf"/><Relationship Id="rId10" Type="http://schemas.openxmlformats.org/officeDocument/2006/relationships/image" Target="../media/image14.wmf"/><Relationship Id="rId4" Type="http://schemas.openxmlformats.org/officeDocument/2006/relationships/image" Target="../media/image8.wmf"/><Relationship Id="rId9" Type="http://schemas.openxmlformats.org/officeDocument/2006/relationships/image" Target="../media/image13.wmf"/><Relationship Id="rId14" Type="http://schemas.openxmlformats.org/officeDocument/2006/relationships/image" Target="../media/image18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13" Type="http://schemas.openxmlformats.org/officeDocument/2006/relationships/image" Target="../media/image32.wmf"/><Relationship Id="rId3" Type="http://schemas.openxmlformats.org/officeDocument/2006/relationships/image" Target="../media/image7.wmf"/><Relationship Id="rId7" Type="http://schemas.openxmlformats.org/officeDocument/2006/relationships/image" Target="../media/image26.wmf"/><Relationship Id="rId12" Type="http://schemas.openxmlformats.org/officeDocument/2006/relationships/image" Target="../media/image31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6" Type="http://schemas.openxmlformats.org/officeDocument/2006/relationships/image" Target="../media/image25.wmf"/><Relationship Id="rId11" Type="http://schemas.openxmlformats.org/officeDocument/2006/relationships/image" Target="../media/image30.wmf"/><Relationship Id="rId5" Type="http://schemas.openxmlformats.org/officeDocument/2006/relationships/image" Target="../media/image24.wmf"/><Relationship Id="rId15" Type="http://schemas.openxmlformats.org/officeDocument/2006/relationships/image" Target="../media/image34.wmf"/><Relationship Id="rId10" Type="http://schemas.openxmlformats.org/officeDocument/2006/relationships/image" Target="../media/image29.wmf"/><Relationship Id="rId4" Type="http://schemas.openxmlformats.org/officeDocument/2006/relationships/image" Target="../media/image23.wmf"/><Relationship Id="rId9" Type="http://schemas.openxmlformats.org/officeDocument/2006/relationships/image" Target="../media/image28.wmf"/><Relationship Id="rId14" Type="http://schemas.openxmlformats.org/officeDocument/2006/relationships/image" Target="../media/image33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13" Type="http://schemas.openxmlformats.org/officeDocument/2006/relationships/image" Target="../media/image38.wmf"/><Relationship Id="rId3" Type="http://schemas.openxmlformats.org/officeDocument/2006/relationships/image" Target="../media/image7.wmf"/><Relationship Id="rId7" Type="http://schemas.openxmlformats.org/officeDocument/2006/relationships/image" Target="../media/image26.wmf"/><Relationship Id="rId12" Type="http://schemas.openxmlformats.org/officeDocument/2006/relationships/image" Target="../media/image37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6" Type="http://schemas.openxmlformats.org/officeDocument/2006/relationships/image" Target="../media/image25.wmf"/><Relationship Id="rId11" Type="http://schemas.openxmlformats.org/officeDocument/2006/relationships/image" Target="../media/image36.wmf"/><Relationship Id="rId5" Type="http://schemas.openxmlformats.org/officeDocument/2006/relationships/image" Target="../media/image24.wmf"/><Relationship Id="rId15" Type="http://schemas.openxmlformats.org/officeDocument/2006/relationships/image" Target="../media/image40.wmf"/><Relationship Id="rId10" Type="http://schemas.openxmlformats.org/officeDocument/2006/relationships/image" Target="../media/image35.wmf"/><Relationship Id="rId4" Type="http://schemas.openxmlformats.org/officeDocument/2006/relationships/image" Target="../media/image23.wmf"/><Relationship Id="rId9" Type="http://schemas.openxmlformats.org/officeDocument/2006/relationships/image" Target="../media/image28.wmf"/><Relationship Id="rId14" Type="http://schemas.openxmlformats.org/officeDocument/2006/relationships/image" Target="../media/image39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3" Type="http://schemas.openxmlformats.org/officeDocument/2006/relationships/image" Target="../media/image7.wmf"/><Relationship Id="rId7" Type="http://schemas.openxmlformats.org/officeDocument/2006/relationships/image" Target="../media/image26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6" Type="http://schemas.openxmlformats.org/officeDocument/2006/relationships/image" Target="../media/image25.wmf"/><Relationship Id="rId11" Type="http://schemas.openxmlformats.org/officeDocument/2006/relationships/image" Target="../media/image42.wmf"/><Relationship Id="rId5" Type="http://schemas.openxmlformats.org/officeDocument/2006/relationships/image" Target="../media/image24.wmf"/><Relationship Id="rId10" Type="http://schemas.openxmlformats.org/officeDocument/2006/relationships/image" Target="../media/image41.wmf"/><Relationship Id="rId4" Type="http://schemas.openxmlformats.org/officeDocument/2006/relationships/image" Target="../media/image23.wmf"/><Relationship Id="rId9" Type="http://schemas.openxmlformats.org/officeDocument/2006/relationships/image" Target="../media/image28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3" Type="http://schemas.openxmlformats.org/officeDocument/2006/relationships/image" Target="../media/image7.wmf"/><Relationship Id="rId7" Type="http://schemas.openxmlformats.org/officeDocument/2006/relationships/image" Target="../media/image26.wmf"/><Relationship Id="rId12" Type="http://schemas.openxmlformats.org/officeDocument/2006/relationships/image" Target="../media/image45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6" Type="http://schemas.openxmlformats.org/officeDocument/2006/relationships/image" Target="../media/image25.wmf"/><Relationship Id="rId11" Type="http://schemas.openxmlformats.org/officeDocument/2006/relationships/image" Target="../media/image44.wmf"/><Relationship Id="rId5" Type="http://schemas.openxmlformats.org/officeDocument/2006/relationships/image" Target="../media/image24.wmf"/><Relationship Id="rId10" Type="http://schemas.openxmlformats.org/officeDocument/2006/relationships/image" Target="../media/image43.wmf"/><Relationship Id="rId4" Type="http://schemas.openxmlformats.org/officeDocument/2006/relationships/image" Target="../media/image23.wmf"/><Relationship Id="rId9" Type="http://schemas.openxmlformats.org/officeDocument/2006/relationships/image" Target="../media/image28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47.wmf"/><Relationship Id="rId1" Type="http://schemas.openxmlformats.org/officeDocument/2006/relationships/image" Target="../media/image46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49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5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0BCD1A-73B8-47DF-AE8E-9ED5C4E51BA8}" type="datetimeFigureOut">
              <a:rPr lang="pl-PL" smtClean="0"/>
              <a:pPr/>
              <a:t>2009-08-23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802BDA-E3DE-4E63-8708-02BAF17DAAF7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 smtClean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802BDA-E3DE-4E63-8708-02BAF17DAAF7}" type="slidenum">
              <a:rPr lang="pl-PL" smtClean="0"/>
              <a:pPr/>
              <a:t>1</a:t>
            </a:fld>
            <a:endParaRPr lang="pl-P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802BDA-E3DE-4E63-8708-02BAF17DAAF7}" type="slidenum">
              <a:rPr lang="pl-PL" smtClean="0"/>
              <a:pPr/>
              <a:t>9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58DD4-E0EA-4F2B-84D0-52260E1235BD}" type="datetime1">
              <a:rPr lang="pl-PL" smtClean="0"/>
              <a:pPr/>
              <a:t>2009-08-23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Prostokąt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291BE-4747-44BA-A425-65233C88ED00}" type="datetime1">
              <a:rPr lang="pl-PL" smtClean="0"/>
              <a:pPr/>
              <a:t>2009-08-23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Prostokąt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A7767-BC85-405A-A8A6-A5A95C2948DC}" type="datetime1">
              <a:rPr lang="pl-PL" smtClean="0"/>
              <a:pPr/>
              <a:t>2009-08-23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C17F6-34A9-4C8A-B4C9-9AC2B46A277C}" type="datetime1">
              <a:rPr lang="pl-PL" smtClean="0"/>
              <a:pPr/>
              <a:t>2009-08-23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7262A-6C27-4A5E-A8DD-13292F6FE405}" type="datetime1">
              <a:rPr lang="pl-PL" smtClean="0"/>
              <a:pPr/>
              <a:t>2009-08-23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AE5F6-9FE6-4B07-8BBE-771F05171A5E}" type="datetime1">
              <a:rPr lang="pl-PL" smtClean="0"/>
              <a:pPr/>
              <a:t>2009-08-23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A86B0-6D22-4A8B-AE41-5821B35561F9}" type="datetime1">
              <a:rPr lang="pl-PL" smtClean="0"/>
              <a:pPr/>
              <a:t>2009-08-23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F71D-DC1B-41E6-B476-EA9FEAAEC423}" type="datetime1">
              <a:rPr lang="pl-PL" smtClean="0"/>
              <a:pPr/>
              <a:t>2009-08-23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9B67C-F9DC-4444-A2A9-F6E251BEE569}" type="datetime1">
              <a:rPr lang="pl-PL" smtClean="0"/>
              <a:pPr/>
              <a:t>2009-08-23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545B8-D70A-4BD0-B077-5382171D425B}" type="datetime1">
              <a:rPr lang="pl-PL" smtClean="0"/>
              <a:pPr/>
              <a:t>2009-08-23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2" name="Prostokąt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1BFFB825-D5BE-4872-94B6-9EF695E78E36}" type="datetime1">
              <a:rPr lang="pl-PL" smtClean="0"/>
              <a:pPr/>
              <a:t>2009-08-23</a:t>
            </a:fld>
            <a:endParaRPr lang="pl-PL"/>
          </a:p>
        </p:txBody>
      </p:sp>
      <p:sp>
        <p:nvSpPr>
          <p:cNvPr id="11" name="Prostokąt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Prostokąt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68F2A7FC-9274-4811-901F-AFA55CB20840}" type="datetime1">
              <a:rPr lang="pl-PL" smtClean="0"/>
              <a:pPr/>
              <a:t>2009-08-23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13" Type="http://schemas.openxmlformats.org/officeDocument/2006/relationships/oleObject" Target="../embeddings/oleObject28.bin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2.bin"/><Relationship Id="rId12" Type="http://schemas.openxmlformats.org/officeDocument/2006/relationships/oleObject" Target="../embeddings/oleObject27.bin"/><Relationship Id="rId17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31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21.bin"/><Relationship Id="rId11" Type="http://schemas.openxmlformats.org/officeDocument/2006/relationships/oleObject" Target="../embeddings/oleObject26.bin"/><Relationship Id="rId5" Type="http://schemas.openxmlformats.org/officeDocument/2006/relationships/oleObject" Target="../embeddings/oleObject20.bin"/><Relationship Id="rId15" Type="http://schemas.openxmlformats.org/officeDocument/2006/relationships/oleObject" Target="../embeddings/oleObject30.bin"/><Relationship Id="rId10" Type="http://schemas.openxmlformats.org/officeDocument/2006/relationships/oleObject" Target="../embeddings/oleObject25.bin"/><Relationship Id="rId4" Type="http://schemas.openxmlformats.org/officeDocument/2006/relationships/oleObject" Target="../embeddings/oleObject19.bin"/><Relationship Id="rId9" Type="http://schemas.openxmlformats.org/officeDocument/2006/relationships/oleObject" Target="../embeddings/oleObject24.bin"/><Relationship Id="rId14" Type="http://schemas.openxmlformats.org/officeDocument/2006/relationships/oleObject" Target="../embeddings/oleObject29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8.bin"/><Relationship Id="rId13" Type="http://schemas.openxmlformats.org/officeDocument/2006/relationships/oleObject" Target="../embeddings/oleObject43.bin"/><Relationship Id="rId3" Type="http://schemas.openxmlformats.org/officeDocument/2006/relationships/oleObject" Target="../embeddings/oleObject33.bin"/><Relationship Id="rId7" Type="http://schemas.openxmlformats.org/officeDocument/2006/relationships/oleObject" Target="../embeddings/oleObject37.bin"/><Relationship Id="rId12" Type="http://schemas.openxmlformats.org/officeDocument/2006/relationships/oleObject" Target="../embeddings/oleObject42.bin"/><Relationship Id="rId17" Type="http://schemas.openxmlformats.org/officeDocument/2006/relationships/oleObject" Target="../embeddings/oleObject47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46.bin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36.bin"/><Relationship Id="rId11" Type="http://schemas.openxmlformats.org/officeDocument/2006/relationships/oleObject" Target="../embeddings/oleObject41.bin"/><Relationship Id="rId5" Type="http://schemas.openxmlformats.org/officeDocument/2006/relationships/oleObject" Target="../embeddings/oleObject35.bin"/><Relationship Id="rId15" Type="http://schemas.openxmlformats.org/officeDocument/2006/relationships/oleObject" Target="../embeddings/oleObject45.bin"/><Relationship Id="rId10" Type="http://schemas.openxmlformats.org/officeDocument/2006/relationships/oleObject" Target="../embeddings/oleObject40.bin"/><Relationship Id="rId4" Type="http://schemas.openxmlformats.org/officeDocument/2006/relationships/oleObject" Target="../embeddings/oleObject34.bin"/><Relationship Id="rId9" Type="http://schemas.openxmlformats.org/officeDocument/2006/relationships/oleObject" Target="../embeddings/oleObject39.bin"/><Relationship Id="rId14" Type="http://schemas.openxmlformats.org/officeDocument/2006/relationships/oleObject" Target="../embeddings/oleObject44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3.bin"/><Relationship Id="rId13" Type="http://schemas.openxmlformats.org/officeDocument/2006/relationships/oleObject" Target="../embeddings/oleObject58.bin"/><Relationship Id="rId3" Type="http://schemas.openxmlformats.org/officeDocument/2006/relationships/oleObject" Target="../embeddings/oleObject48.bin"/><Relationship Id="rId7" Type="http://schemas.openxmlformats.org/officeDocument/2006/relationships/oleObject" Target="../embeddings/oleObject52.bin"/><Relationship Id="rId12" Type="http://schemas.openxmlformats.org/officeDocument/2006/relationships/oleObject" Target="../embeddings/oleObject5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51.bin"/><Relationship Id="rId11" Type="http://schemas.openxmlformats.org/officeDocument/2006/relationships/oleObject" Target="../embeddings/oleObject56.bin"/><Relationship Id="rId5" Type="http://schemas.openxmlformats.org/officeDocument/2006/relationships/oleObject" Target="../embeddings/oleObject50.bin"/><Relationship Id="rId10" Type="http://schemas.openxmlformats.org/officeDocument/2006/relationships/oleObject" Target="../embeddings/oleObject55.bin"/><Relationship Id="rId4" Type="http://schemas.openxmlformats.org/officeDocument/2006/relationships/oleObject" Target="../embeddings/oleObject49.bin"/><Relationship Id="rId9" Type="http://schemas.openxmlformats.org/officeDocument/2006/relationships/oleObject" Target="../embeddings/oleObject54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4.bin"/><Relationship Id="rId13" Type="http://schemas.openxmlformats.org/officeDocument/2006/relationships/oleObject" Target="../embeddings/oleObject69.bin"/><Relationship Id="rId3" Type="http://schemas.openxmlformats.org/officeDocument/2006/relationships/oleObject" Target="../embeddings/oleObject59.bin"/><Relationship Id="rId7" Type="http://schemas.openxmlformats.org/officeDocument/2006/relationships/oleObject" Target="../embeddings/oleObject63.bin"/><Relationship Id="rId12" Type="http://schemas.openxmlformats.org/officeDocument/2006/relationships/oleObject" Target="../embeddings/oleObject6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62.bin"/><Relationship Id="rId11" Type="http://schemas.openxmlformats.org/officeDocument/2006/relationships/oleObject" Target="../embeddings/oleObject67.bin"/><Relationship Id="rId5" Type="http://schemas.openxmlformats.org/officeDocument/2006/relationships/oleObject" Target="../embeddings/oleObject61.bin"/><Relationship Id="rId10" Type="http://schemas.openxmlformats.org/officeDocument/2006/relationships/oleObject" Target="../embeddings/oleObject66.bin"/><Relationship Id="rId4" Type="http://schemas.openxmlformats.org/officeDocument/2006/relationships/oleObject" Target="../embeddings/oleObject60.bin"/><Relationship Id="rId9" Type="http://schemas.openxmlformats.org/officeDocument/2006/relationships/oleObject" Target="../embeddings/oleObject65.bin"/><Relationship Id="rId14" Type="http://schemas.openxmlformats.org/officeDocument/2006/relationships/oleObject" Target="../embeddings/oleObject70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73.bin"/><Relationship Id="rId4" Type="http://schemas.openxmlformats.org/officeDocument/2006/relationships/oleObject" Target="../embeddings/oleObject72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13" Type="http://schemas.openxmlformats.org/officeDocument/2006/relationships/oleObject" Target="../embeddings/oleObject11.bin"/><Relationship Id="rId18" Type="http://schemas.openxmlformats.org/officeDocument/2006/relationships/oleObject" Target="../embeddings/oleObject16.bin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5.bin"/><Relationship Id="rId12" Type="http://schemas.openxmlformats.org/officeDocument/2006/relationships/oleObject" Target="../embeddings/oleObject10.bin"/><Relationship Id="rId17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4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3.bin"/><Relationship Id="rId15" Type="http://schemas.openxmlformats.org/officeDocument/2006/relationships/oleObject" Target="../embeddings/oleObject13.bin"/><Relationship Id="rId10" Type="http://schemas.openxmlformats.org/officeDocument/2006/relationships/oleObject" Target="../embeddings/oleObject8.bin"/><Relationship Id="rId19" Type="http://schemas.openxmlformats.org/officeDocument/2006/relationships/oleObject" Target="../embeddings/oleObject17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Relationship Id="rId14" Type="http://schemas.openxmlformats.org/officeDocument/2006/relationships/oleObject" Target="../embeddings/oleObject1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428596" y="642918"/>
            <a:ext cx="8229600" cy="4786274"/>
          </a:xfrm>
        </p:spPr>
        <p:txBody>
          <a:bodyPr>
            <a:normAutofit/>
          </a:bodyPr>
          <a:lstStyle/>
          <a:p>
            <a:pPr algn="ctr"/>
            <a:r>
              <a:rPr lang="pl-PL" sz="6000" b="1" dirty="0" smtClean="0">
                <a:latin typeface="Symbol" pitchFamily="18" charset="2"/>
              </a:rPr>
              <a:t/>
            </a:r>
            <a:br>
              <a:rPr lang="pl-PL" sz="6000" b="1" dirty="0" smtClean="0">
                <a:latin typeface="Symbol" pitchFamily="18" charset="2"/>
              </a:rPr>
            </a:br>
            <a:r>
              <a:rPr lang="pl-PL" sz="5400" b="1" dirty="0" smtClean="0"/>
              <a:t>  </a:t>
            </a:r>
            <a:r>
              <a:rPr lang="pl-PL" sz="5400" dirty="0" smtClean="0"/>
              <a:t>Czy RADON naprawdę pączkuje w puszce?</a:t>
            </a:r>
            <a:r>
              <a:rPr lang="pl-PL" sz="5400" b="1" dirty="0" smtClean="0"/>
              <a:t/>
            </a:r>
            <a:br>
              <a:rPr lang="pl-PL" sz="5400" b="1" dirty="0" smtClean="0"/>
            </a:br>
            <a:endParaRPr lang="pl-PL" sz="6000" b="1" dirty="0">
              <a:latin typeface="Symbol" pitchFamily="18" charset="2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704850" y="5473700"/>
            <a:ext cx="6223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Magdalena Skurzok</a:t>
            </a:r>
          </a:p>
          <a:p>
            <a:r>
              <a:rPr lang="pl-PL" sz="2400" dirty="0" smtClean="0"/>
              <a:t>19.08.2009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49300" y="184150"/>
            <a:ext cx="8229600" cy="1252728"/>
          </a:xfrm>
        </p:spPr>
        <p:txBody>
          <a:bodyPr/>
          <a:lstStyle/>
          <a:p>
            <a:r>
              <a:rPr lang="pl-PL" dirty="0" smtClean="0"/>
              <a:t>Wyznaczenie aktywności </a:t>
            </a:r>
            <a:r>
              <a:rPr lang="pl-PL" sz="4400" baseline="30000" dirty="0" smtClean="0"/>
              <a:t>222</a:t>
            </a:r>
            <a:r>
              <a:rPr lang="pl-PL" sz="4400" dirty="0" smtClean="0"/>
              <a:t>Rn</a:t>
            </a:r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l-PL" smtClean="0"/>
          </a:p>
          <a:p>
            <a:pPr>
              <a:buNone/>
            </a:pPr>
            <a:endParaRPr lang="pl-PL" dirty="0"/>
          </a:p>
        </p:txBody>
      </p:sp>
      <p:grpSp>
        <p:nvGrpSpPr>
          <p:cNvPr id="4" name="Grupa 23"/>
          <p:cNvGrpSpPr/>
          <p:nvPr/>
        </p:nvGrpSpPr>
        <p:grpSpPr>
          <a:xfrm>
            <a:off x="4972050" y="1571612"/>
            <a:ext cx="4029106" cy="746138"/>
            <a:chOff x="1000100" y="2571744"/>
            <a:chExt cx="5786478" cy="1038232"/>
          </a:xfrm>
        </p:grpSpPr>
        <p:sp>
          <p:nvSpPr>
            <p:cNvPr id="5" name="Elipsa 4"/>
            <p:cNvSpPr/>
            <p:nvPr/>
          </p:nvSpPr>
          <p:spPr>
            <a:xfrm>
              <a:off x="1000100" y="2786058"/>
              <a:ext cx="571504" cy="57150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6" name="Elipsa 5"/>
            <p:cNvSpPr/>
            <p:nvPr/>
          </p:nvSpPr>
          <p:spPr>
            <a:xfrm>
              <a:off x="2285984" y="2786058"/>
              <a:ext cx="571504" cy="57150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7" name="Elipsa 6"/>
            <p:cNvSpPr/>
            <p:nvPr/>
          </p:nvSpPr>
          <p:spPr>
            <a:xfrm>
              <a:off x="3571868" y="2786058"/>
              <a:ext cx="571504" cy="57150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8" name="Elipsa 7"/>
            <p:cNvSpPr/>
            <p:nvPr/>
          </p:nvSpPr>
          <p:spPr>
            <a:xfrm>
              <a:off x="6215074" y="2786058"/>
              <a:ext cx="571504" cy="57150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9" name="Strzałka w prawo 8"/>
            <p:cNvSpPr/>
            <p:nvPr/>
          </p:nvSpPr>
          <p:spPr>
            <a:xfrm>
              <a:off x="1643042" y="3000372"/>
              <a:ext cx="571504" cy="142876"/>
            </a:xfrm>
            <a:prstGeom prst="right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0" name="Strzałka w prawo 9"/>
            <p:cNvSpPr/>
            <p:nvPr/>
          </p:nvSpPr>
          <p:spPr>
            <a:xfrm>
              <a:off x="2928926" y="3000372"/>
              <a:ext cx="571504" cy="142876"/>
            </a:xfrm>
            <a:prstGeom prst="right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1" name="Strzałka w prawo 10"/>
            <p:cNvSpPr/>
            <p:nvPr/>
          </p:nvSpPr>
          <p:spPr>
            <a:xfrm>
              <a:off x="4214810" y="3000372"/>
              <a:ext cx="571504" cy="142876"/>
            </a:xfrm>
            <a:prstGeom prst="right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2" name="Strzałka w prawo 11"/>
            <p:cNvSpPr/>
            <p:nvPr/>
          </p:nvSpPr>
          <p:spPr>
            <a:xfrm>
              <a:off x="5572132" y="3000372"/>
              <a:ext cx="571504" cy="142876"/>
            </a:xfrm>
            <a:prstGeom prst="right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graphicFrame>
          <p:nvGraphicFramePr>
            <p:cNvPr id="14" name="Obiekt 13"/>
            <p:cNvGraphicFramePr>
              <a:graphicFrameLocks noChangeAspect="1"/>
            </p:cNvGraphicFramePr>
            <p:nvPr/>
          </p:nvGraphicFramePr>
          <p:xfrm>
            <a:off x="4714876" y="3214686"/>
            <a:ext cx="857256" cy="395290"/>
          </p:xfrm>
          <a:graphic>
            <a:graphicData uri="http://schemas.openxmlformats.org/presentationml/2006/ole">
              <p:oleObj spid="_x0000_s31746" name="Równanie" r:id="rId3" imgW="253800" imgH="75960" progId="Equation.3">
                <p:embed/>
              </p:oleObj>
            </a:graphicData>
          </a:graphic>
        </p:graphicFrame>
        <p:graphicFrame>
          <p:nvGraphicFramePr>
            <p:cNvPr id="30724" name="Object 4"/>
            <p:cNvGraphicFramePr>
              <a:graphicFrameLocks noChangeAspect="1"/>
            </p:cNvGraphicFramePr>
            <p:nvPr/>
          </p:nvGraphicFramePr>
          <p:xfrm>
            <a:off x="2928926" y="2571744"/>
            <a:ext cx="608013" cy="433388"/>
          </p:xfrm>
          <a:graphic>
            <a:graphicData uri="http://schemas.openxmlformats.org/presentationml/2006/ole">
              <p:oleObj spid="_x0000_s31747" name="Równanie" r:id="rId4" imgW="177480" imgH="215640" progId="Equation.3">
                <p:embed/>
              </p:oleObj>
            </a:graphicData>
          </a:graphic>
        </p:graphicFrame>
        <p:graphicFrame>
          <p:nvGraphicFramePr>
            <p:cNvPr id="30725" name="Object 5"/>
            <p:cNvGraphicFramePr>
              <a:graphicFrameLocks noChangeAspect="1"/>
            </p:cNvGraphicFramePr>
            <p:nvPr/>
          </p:nvGraphicFramePr>
          <p:xfrm>
            <a:off x="1643042" y="2571744"/>
            <a:ext cx="565150" cy="433388"/>
          </p:xfrm>
          <a:graphic>
            <a:graphicData uri="http://schemas.openxmlformats.org/presentationml/2006/ole">
              <p:oleObj spid="_x0000_s31748" name="Równanie" r:id="rId5" imgW="164880" imgH="215640" progId="Equation.3">
                <p:embed/>
              </p:oleObj>
            </a:graphicData>
          </a:graphic>
        </p:graphicFrame>
        <p:graphicFrame>
          <p:nvGraphicFramePr>
            <p:cNvPr id="30726" name="Object 6"/>
            <p:cNvGraphicFramePr>
              <a:graphicFrameLocks noChangeAspect="1"/>
            </p:cNvGraphicFramePr>
            <p:nvPr/>
          </p:nvGraphicFramePr>
          <p:xfrm>
            <a:off x="5572132" y="2571744"/>
            <a:ext cx="608013" cy="458788"/>
          </p:xfrm>
          <a:graphic>
            <a:graphicData uri="http://schemas.openxmlformats.org/presentationml/2006/ole">
              <p:oleObj spid="_x0000_s31749" name="Równanie" r:id="rId6" imgW="177480" imgH="228600" progId="Equation.3">
                <p:embed/>
              </p:oleObj>
            </a:graphicData>
          </a:graphic>
        </p:graphicFrame>
        <p:graphicFrame>
          <p:nvGraphicFramePr>
            <p:cNvPr id="30727" name="Object 7"/>
            <p:cNvGraphicFramePr>
              <a:graphicFrameLocks noChangeAspect="1"/>
            </p:cNvGraphicFramePr>
            <p:nvPr/>
          </p:nvGraphicFramePr>
          <p:xfrm>
            <a:off x="4214810" y="2571744"/>
            <a:ext cx="565150" cy="458788"/>
          </p:xfrm>
          <a:graphic>
            <a:graphicData uri="http://schemas.openxmlformats.org/presentationml/2006/ole">
              <p:oleObj spid="_x0000_s31750" name="Równanie" r:id="rId7" imgW="164880" imgH="228600" progId="Equation.3">
                <p:embed/>
              </p:oleObj>
            </a:graphicData>
          </a:graphic>
        </p:graphicFrame>
        <p:graphicFrame>
          <p:nvGraphicFramePr>
            <p:cNvPr id="30728" name="Object 8"/>
            <p:cNvGraphicFramePr>
              <a:graphicFrameLocks noChangeAspect="1"/>
            </p:cNvGraphicFramePr>
            <p:nvPr/>
          </p:nvGraphicFramePr>
          <p:xfrm>
            <a:off x="6215074" y="2857496"/>
            <a:ext cx="523881" cy="413585"/>
          </p:xfrm>
          <a:graphic>
            <a:graphicData uri="http://schemas.openxmlformats.org/presentationml/2006/ole">
              <p:oleObj spid="_x0000_s31751" name="Równanie" r:id="rId8" imgW="304560" imgH="177480" progId="Equation.3">
                <p:embed/>
              </p:oleObj>
            </a:graphicData>
          </a:graphic>
        </p:graphicFrame>
        <p:graphicFrame>
          <p:nvGraphicFramePr>
            <p:cNvPr id="30729" name="Object 9"/>
            <p:cNvGraphicFramePr>
              <a:graphicFrameLocks noChangeAspect="1"/>
            </p:cNvGraphicFramePr>
            <p:nvPr/>
          </p:nvGraphicFramePr>
          <p:xfrm>
            <a:off x="1142976" y="2850763"/>
            <a:ext cx="374650" cy="409959"/>
          </p:xfrm>
          <a:graphic>
            <a:graphicData uri="http://schemas.openxmlformats.org/presentationml/2006/ole">
              <p:oleObj spid="_x0000_s31752" name="Równanie" r:id="rId9" imgW="88560" imgH="164880" progId="Equation.3">
                <p:embed/>
              </p:oleObj>
            </a:graphicData>
          </a:graphic>
        </p:graphicFrame>
        <p:graphicFrame>
          <p:nvGraphicFramePr>
            <p:cNvPr id="30730" name="Object 10"/>
            <p:cNvGraphicFramePr>
              <a:graphicFrameLocks noChangeAspect="1"/>
            </p:cNvGraphicFramePr>
            <p:nvPr/>
          </p:nvGraphicFramePr>
          <p:xfrm>
            <a:off x="3636639" y="2786058"/>
            <a:ext cx="578171" cy="528816"/>
          </p:xfrm>
          <a:graphic>
            <a:graphicData uri="http://schemas.openxmlformats.org/presentationml/2006/ole">
              <p:oleObj spid="_x0000_s31753" name="Równanie" r:id="rId10" imgW="114120" imgH="177480" progId="Equation.3">
                <p:embed/>
              </p:oleObj>
            </a:graphicData>
          </a:graphic>
        </p:graphicFrame>
        <p:graphicFrame>
          <p:nvGraphicFramePr>
            <p:cNvPr id="30731" name="Object 11"/>
            <p:cNvGraphicFramePr>
              <a:graphicFrameLocks noChangeAspect="1"/>
            </p:cNvGraphicFramePr>
            <p:nvPr/>
          </p:nvGraphicFramePr>
          <p:xfrm>
            <a:off x="2357422" y="2786058"/>
            <a:ext cx="433388" cy="474664"/>
          </p:xfrm>
          <a:graphic>
            <a:graphicData uri="http://schemas.openxmlformats.org/presentationml/2006/ole">
              <p:oleObj spid="_x0000_s31754" name="Równanie" r:id="rId11" imgW="126720" imgH="164880" progId="Equation.3">
                <p:embed/>
              </p:oleObj>
            </a:graphicData>
          </a:graphic>
        </p:graphicFrame>
      </p:grpSp>
      <p:graphicFrame>
        <p:nvGraphicFramePr>
          <p:cNvPr id="30735" name="Object 15"/>
          <p:cNvGraphicFramePr>
            <a:graphicFrameLocks noChangeAspect="1"/>
          </p:cNvGraphicFramePr>
          <p:nvPr/>
        </p:nvGraphicFramePr>
        <p:xfrm>
          <a:off x="1820863" y="5473700"/>
          <a:ext cx="5502275" cy="1168400"/>
        </p:xfrm>
        <a:graphic>
          <a:graphicData uri="http://schemas.openxmlformats.org/presentationml/2006/ole">
            <p:oleObj spid="_x0000_s31758" name="Równanie" r:id="rId12" imgW="1930320" imgH="431640" progId="Equation.3">
              <p:embed/>
            </p:oleObj>
          </a:graphicData>
        </a:graphic>
      </p:graphicFrame>
      <p:grpSp>
        <p:nvGrpSpPr>
          <p:cNvPr id="39" name="Grupa 38"/>
          <p:cNvGrpSpPr/>
          <p:nvPr/>
        </p:nvGrpSpPr>
        <p:grpSpPr>
          <a:xfrm>
            <a:off x="215900" y="1643051"/>
            <a:ext cx="7985125" cy="3786199"/>
            <a:chOff x="215900" y="1643051"/>
            <a:chExt cx="7985125" cy="3786199"/>
          </a:xfrm>
        </p:grpSpPr>
        <p:grpSp>
          <p:nvGrpSpPr>
            <p:cNvPr id="35" name="Grupa 34"/>
            <p:cNvGrpSpPr/>
            <p:nvPr/>
          </p:nvGrpSpPr>
          <p:grpSpPr>
            <a:xfrm>
              <a:off x="215900" y="1643051"/>
              <a:ext cx="6321426" cy="3786199"/>
              <a:chOff x="287338" y="2357431"/>
              <a:chExt cx="6321426" cy="3786199"/>
            </a:xfrm>
          </p:grpSpPr>
          <p:grpSp>
            <p:nvGrpSpPr>
              <p:cNvPr id="32" name="Grupa 31"/>
              <p:cNvGrpSpPr/>
              <p:nvPr/>
            </p:nvGrpSpPr>
            <p:grpSpPr>
              <a:xfrm>
                <a:off x="287338" y="2357431"/>
                <a:ext cx="6321426" cy="3030549"/>
                <a:chOff x="73056" y="2428869"/>
                <a:chExt cx="6321426" cy="3030549"/>
              </a:xfrm>
            </p:grpSpPr>
            <p:grpSp>
              <p:nvGrpSpPr>
                <p:cNvPr id="13" name="Grupa 28"/>
                <p:cNvGrpSpPr/>
                <p:nvPr/>
              </p:nvGrpSpPr>
              <p:grpSpPr>
                <a:xfrm>
                  <a:off x="142876" y="2428869"/>
                  <a:ext cx="4922868" cy="1593862"/>
                  <a:chOff x="-296813" y="4643453"/>
                  <a:chExt cx="5031073" cy="1593862"/>
                </a:xfrm>
              </p:grpSpPr>
              <p:graphicFrame>
                <p:nvGraphicFramePr>
                  <p:cNvPr id="30733" name="Object 13"/>
                  <p:cNvGraphicFramePr>
                    <a:graphicFrameLocks noChangeAspect="1"/>
                  </p:cNvGraphicFramePr>
                  <p:nvPr/>
                </p:nvGraphicFramePr>
                <p:xfrm>
                  <a:off x="-296813" y="4643453"/>
                  <a:ext cx="3926223" cy="763599"/>
                </p:xfrm>
                <a:graphic>
                  <a:graphicData uri="http://schemas.openxmlformats.org/presentationml/2006/ole">
                    <p:oleObj spid="_x0000_s31756" name="Równanie" r:id="rId13" imgW="1587240" imgH="393480" progId="Equation.3">
                      <p:embed/>
                    </p:oleObj>
                  </a:graphicData>
                </a:graphic>
              </p:graphicFrame>
              <p:graphicFrame>
                <p:nvGraphicFramePr>
                  <p:cNvPr id="30734" name="Object 14"/>
                  <p:cNvGraphicFramePr>
                    <a:graphicFrameLocks noChangeAspect="1"/>
                  </p:cNvGraphicFramePr>
                  <p:nvPr/>
                </p:nvGraphicFramePr>
                <p:xfrm>
                  <a:off x="-231887" y="5451502"/>
                  <a:ext cx="4966147" cy="785813"/>
                </p:xfrm>
                <a:graphic>
                  <a:graphicData uri="http://schemas.openxmlformats.org/presentationml/2006/ole">
                    <p:oleObj spid="_x0000_s31757" name="Równanie" r:id="rId14" imgW="1981080" imgH="393480" progId="Equation.3">
                      <p:embed/>
                    </p:oleObj>
                  </a:graphicData>
                </a:graphic>
              </p:graphicFrame>
            </p:grpSp>
            <p:graphicFrame>
              <p:nvGraphicFramePr>
                <p:cNvPr id="31761" name="Object 17"/>
                <p:cNvGraphicFramePr>
                  <a:graphicFrameLocks noChangeAspect="1"/>
                </p:cNvGraphicFramePr>
                <p:nvPr/>
              </p:nvGraphicFramePr>
              <p:xfrm>
                <a:off x="73056" y="4081468"/>
                <a:ext cx="6321426" cy="1377950"/>
              </p:xfrm>
              <a:graphic>
                <a:graphicData uri="http://schemas.openxmlformats.org/presentationml/2006/ole">
                  <p:oleObj spid="_x0000_s31761" name="Równanie" r:id="rId15" imgW="2577960" imgH="698400" progId="Equation.3">
                    <p:embed/>
                  </p:oleObj>
                </a:graphicData>
              </a:graphic>
            </p:graphicFrame>
          </p:grpSp>
          <p:graphicFrame>
            <p:nvGraphicFramePr>
              <p:cNvPr id="34" name="Object 17"/>
              <p:cNvGraphicFramePr>
                <a:graphicFrameLocks noChangeAspect="1"/>
              </p:cNvGraphicFramePr>
              <p:nvPr/>
            </p:nvGraphicFramePr>
            <p:xfrm>
              <a:off x="420688" y="5254630"/>
              <a:ext cx="4795838" cy="889000"/>
            </p:xfrm>
            <a:graphic>
              <a:graphicData uri="http://schemas.openxmlformats.org/presentationml/2006/ole">
                <p:oleObj spid="_x0000_s31763" name="Równanie" r:id="rId16" imgW="1955520" imgH="431640" progId="Equation.3">
                  <p:embed/>
                </p:oleObj>
              </a:graphicData>
            </a:graphic>
          </p:graphicFrame>
        </p:grpSp>
        <p:graphicFrame>
          <p:nvGraphicFramePr>
            <p:cNvPr id="36" name="Object 17"/>
            <p:cNvGraphicFramePr>
              <a:graphicFrameLocks noChangeAspect="1"/>
            </p:cNvGraphicFramePr>
            <p:nvPr/>
          </p:nvGraphicFramePr>
          <p:xfrm>
            <a:off x="5461000" y="4495800"/>
            <a:ext cx="2740025" cy="933450"/>
          </p:xfrm>
          <a:graphic>
            <a:graphicData uri="http://schemas.openxmlformats.org/presentationml/2006/ole">
              <p:oleObj spid="_x0000_s31764" name="Równanie" r:id="rId17" imgW="1117440" imgH="431640" progId="Equation.3">
                <p:embed/>
              </p:oleObj>
            </a:graphicData>
          </a:graphic>
        </p:graphicFrame>
      </p:grpSp>
      <p:sp>
        <p:nvSpPr>
          <p:cNvPr id="33" name="Symbol zastępczy numeru slajdu 3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10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49300" y="184150"/>
            <a:ext cx="8229600" cy="1252728"/>
          </a:xfrm>
        </p:spPr>
        <p:txBody>
          <a:bodyPr/>
          <a:lstStyle/>
          <a:p>
            <a:r>
              <a:rPr lang="pl-PL" dirty="0" smtClean="0"/>
              <a:t>Wyznaczenie aktywności </a:t>
            </a:r>
            <a:r>
              <a:rPr lang="pl-PL" sz="4400" baseline="30000" dirty="0" smtClean="0"/>
              <a:t>222</a:t>
            </a:r>
            <a:r>
              <a:rPr lang="pl-PL" sz="4400" dirty="0" smtClean="0"/>
              <a:t>Rn</a:t>
            </a:r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l-PL" smtClean="0"/>
          </a:p>
          <a:p>
            <a:pPr>
              <a:buNone/>
            </a:pPr>
            <a:endParaRPr lang="pl-PL" dirty="0"/>
          </a:p>
        </p:txBody>
      </p:sp>
      <p:grpSp>
        <p:nvGrpSpPr>
          <p:cNvPr id="4" name="Grupa 23"/>
          <p:cNvGrpSpPr/>
          <p:nvPr/>
        </p:nvGrpSpPr>
        <p:grpSpPr>
          <a:xfrm>
            <a:off x="4883150" y="1517650"/>
            <a:ext cx="4044978" cy="800100"/>
            <a:chOff x="1000100" y="2571744"/>
            <a:chExt cx="5786478" cy="1038232"/>
          </a:xfrm>
        </p:grpSpPr>
        <p:sp>
          <p:nvSpPr>
            <p:cNvPr id="5" name="Elipsa 4"/>
            <p:cNvSpPr/>
            <p:nvPr/>
          </p:nvSpPr>
          <p:spPr>
            <a:xfrm>
              <a:off x="1000100" y="2786058"/>
              <a:ext cx="571504" cy="57150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6" name="Elipsa 5"/>
            <p:cNvSpPr/>
            <p:nvPr/>
          </p:nvSpPr>
          <p:spPr>
            <a:xfrm>
              <a:off x="2285984" y="2786058"/>
              <a:ext cx="571504" cy="57150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7" name="Elipsa 6"/>
            <p:cNvSpPr/>
            <p:nvPr/>
          </p:nvSpPr>
          <p:spPr>
            <a:xfrm>
              <a:off x="3571868" y="2786058"/>
              <a:ext cx="571504" cy="57150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8" name="Elipsa 7"/>
            <p:cNvSpPr/>
            <p:nvPr/>
          </p:nvSpPr>
          <p:spPr>
            <a:xfrm>
              <a:off x="6215074" y="2786058"/>
              <a:ext cx="571504" cy="57150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9" name="Strzałka w prawo 8"/>
            <p:cNvSpPr/>
            <p:nvPr/>
          </p:nvSpPr>
          <p:spPr>
            <a:xfrm>
              <a:off x="1643042" y="3000372"/>
              <a:ext cx="571504" cy="142876"/>
            </a:xfrm>
            <a:prstGeom prst="right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0" name="Strzałka w prawo 9"/>
            <p:cNvSpPr/>
            <p:nvPr/>
          </p:nvSpPr>
          <p:spPr>
            <a:xfrm>
              <a:off x="2928926" y="3000372"/>
              <a:ext cx="571504" cy="142876"/>
            </a:xfrm>
            <a:prstGeom prst="right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1" name="Strzałka w prawo 10"/>
            <p:cNvSpPr/>
            <p:nvPr/>
          </p:nvSpPr>
          <p:spPr>
            <a:xfrm>
              <a:off x="4214810" y="3000372"/>
              <a:ext cx="571504" cy="142876"/>
            </a:xfrm>
            <a:prstGeom prst="right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2" name="Strzałka w prawo 11"/>
            <p:cNvSpPr/>
            <p:nvPr/>
          </p:nvSpPr>
          <p:spPr>
            <a:xfrm>
              <a:off x="5572132" y="3000372"/>
              <a:ext cx="571504" cy="142876"/>
            </a:xfrm>
            <a:prstGeom prst="right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graphicFrame>
          <p:nvGraphicFramePr>
            <p:cNvPr id="14" name="Obiekt 13"/>
            <p:cNvGraphicFramePr>
              <a:graphicFrameLocks noChangeAspect="1"/>
            </p:cNvGraphicFramePr>
            <p:nvPr/>
          </p:nvGraphicFramePr>
          <p:xfrm>
            <a:off x="4714876" y="3214686"/>
            <a:ext cx="857256" cy="395290"/>
          </p:xfrm>
          <a:graphic>
            <a:graphicData uri="http://schemas.openxmlformats.org/presentationml/2006/ole">
              <p:oleObj spid="_x0000_s32770" name="Równanie" r:id="rId3" imgW="253800" imgH="75960" progId="Equation.3">
                <p:embed/>
              </p:oleObj>
            </a:graphicData>
          </a:graphic>
        </p:graphicFrame>
        <p:graphicFrame>
          <p:nvGraphicFramePr>
            <p:cNvPr id="30724" name="Object 4"/>
            <p:cNvGraphicFramePr>
              <a:graphicFrameLocks noChangeAspect="1"/>
            </p:cNvGraphicFramePr>
            <p:nvPr/>
          </p:nvGraphicFramePr>
          <p:xfrm>
            <a:off x="2928926" y="2571744"/>
            <a:ext cx="608013" cy="433388"/>
          </p:xfrm>
          <a:graphic>
            <a:graphicData uri="http://schemas.openxmlformats.org/presentationml/2006/ole">
              <p:oleObj spid="_x0000_s32771" name="Równanie" r:id="rId4" imgW="177480" imgH="215640" progId="Equation.3">
                <p:embed/>
              </p:oleObj>
            </a:graphicData>
          </a:graphic>
        </p:graphicFrame>
        <p:graphicFrame>
          <p:nvGraphicFramePr>
            <p:cNvPr id="30725" name="Object 5"/>
            <p:cNvGraphicFramePr>
              <a:graphicFrameLocks noChangeAspect="1"/>
            </p:cNvGraphicFramePr>
            <p:nvPr/>
          </p:nvGraphicFramePr>
          <p:xfrm>
            <a:off x="1643042" y="2571744"/>
            <a:ext cx="565150" cy="433388"/>
          </p:xfrm>
          <a:graphic>
            <a:graphicData uri="http://schemas.openxmlformats.org/presentationml/2006/ole">
              <p:oleObj spid="_x0000_s32772" name="Równanie" r:id="rId5" imgW="164880" imgH="215640" progId="Equation.3">
                <p:embed/>
              </p:oleObj>
            </a:graphicData>
          </a:graphic>
        </p:graphicFrame>
        <p:graphicFrame>
          <p:nvGraphicFramePr>
            <p:cNvPr id="30726" name="Object 6"/>
            <p:cNvGraphicFramePr>
              <a:graphicFrameLocks noChangeAspect="1"/>
            </p:cNvGraphicFramePr>
            <p:nvPr/>
          </p:nvGraphicFramePr>
          <p:xfrm>
            <a:off x="5572132" y="2571744"/>
            <a:ext cx="608013" cy="458788"/>
          </p:xfrm>
          <a:graphic>
            <a:graphicData uri="http://schemas.openxmlformats.org/presentationml/2006/ole">
              <p:oleObj spid="_x0000_s32773" name="Równanie" r:id="rId6" imgW="177480" imgH="228600" progId="Equation.3">
                <p:embed/>
              </p:oleObj>
            </a:graphicData>
          </a:graphic>
        </p:graphicFrame>
        <p:graphicFrame>
          <p:nvGraphicFramePr>
            <p:cNvPr id="30727" name="Object 7"/>
            <p:cNvGraphicFramePr>
              <a:graphicFrameLocks noChangeAspect="1"/>
            </p:cNvGraphicFramePr>
            <p:nvPr/>
          </p:nvGraphicFramePr>
          <p:xfrm>
            <a:off x="4214810" y="2571744"/>
            <a:ext cx="565150" cy="458788"/>
          </p:xfrm>
          <a:graphic>
            <a:graphicData uri="http://schemas.openxmlformats.org/presentationml/2006/ole">
              <p:oleObj spid="_x0000_s32774" name="Równanie" r:id="rId7" imgW="164880" imgH="228600" progId="Equation.3">
                <p:embed/>
              </p:oleObj>
            </a:graphicData>
          </a:graphic>
        </p:graphicFrame>
        <p:graphicFrame>
          <p:nvGraphicFramePr>
            <p:cNvPr id="30728" name="Object 8"/>
            <p:cNvGraphicFramePr>
              <a:graphicFrameLocks noChangeAspect="1"/>
            </p:cNvGraphicFramePr>
            <p:nvPr/>
          </p:nvGraphicFramePr>
          <p:xfrm>
            <a:off x="6215074" y="2857496"/>
            <a:ext cx="523881" cy="413585"/>
          </p:xfrm>
          <a:graphic>
            <a:graphicData uri="http://schemas.openxmlformats.org/presentationml/2006/ole">
              <p:oleObj spid="_x0000_s32775" name="Równanie" r:id="rId8" imgW="304560" imgH="177480" progId="Equation.3">
                <p:embed/>
              </p:oleObj>
            </a:graphicData>
          </a:graphic>
        </p:graphicFrame>
        <p:graphicFrame>
          <p:nvGraphicFramePr>
            <p:cNvPr id="30729" name="Object 9"/>
            <p:cNvGraphicFramePr>
              <a:graphicFrameLocks noChangeAspect="1"/>
            </p:cNvGraphicFramePr>
            <p:nvPr/>
          </p:nvGraphicFramePr>
          <p:xfrm>
            <a:off x="1142976" y="2850763"/>
            <a:ext cx="374650" cy="409959"/>
          </p:xfrm>
          <a:graphic>
            <a:graphicData uri="http://schemas.openxmlformats.org/presentationml/2006/ole">
              <p:oleObj spid="_x0000_s32776" name="Równanie" r:id="rId9" imgW="88560" imgH="164880" progId="Equation.3">
                <p:embed/>
              </p:oleObj>
            </a:graphicData>
          </a:graphic>
        </p:graphicFrame>
        <p:graphicFrame>
          <p:nvGraphicFramePr>
            <p:cNvPr id="30730" name="Object 10"/>
            <p:cNvGraphicFramePr>
              <a:graphicFrameLocks noChangeAspect="1"/>
            </p:cNvGraphicFramePr>
            <p:nvPr/>
          </p:nvGraphicFramePr>
          <p:xfrm>
            <a:off x="3636639" y="2786058"/>
            <a:ext cx="578171" cy="528816"/>
          </p:xfrm>
          <a:graphic>
            <a:graphicData uri="http://schemas.openxmlformats.org/presentationml/2006/ole">
              <p:oleObj spid="_x0000_s32777" name="Równanie" r:id="rId10" imgW="114120" imgH="177480" progId="Equation.3">
                <p:embed/>
              </p:oleObj>
            </a:graphicData>
          </a:graphic>
        </p:graphicFrame>
        <p:graphicFrame>
          <p:nvGraphicFramePr>
            <p:cNvPr id="30731" name="Object 11"/>
            <p:cNvGraphicFramePr>
              <a:graphicFrameLocks noChangeAspect="1"/>
            </p:cNvGraphicFramePr>
            <p:nvPr/>
          </p:nvGraphicFramePr>
          <p:xfrm>
            <a:off x="2357422" y="2786058"/>
            <a:ext cx="433388" cy="474664"/>
          </p:xfrm>
          <a:graphic>
            <a:graphicData uri="http://schemas.openxmlformats.org/presentationml/2006/ole">
              <p:oleObj spid="_x0000_s32778" name="Równanie" r:id="rId11" imgW="126720" imgH="164880" progId="Equation.3">
                <p:embed/>
              </p:oleObj>
            </a:graphicData>
          </a:graphic>
        </p:graphicFrame>
      </p:grpSp>
      <p:graphicFrame>
        <p:nvGraphicFramePr>
          <p:cNvPr id="30735" name="Object 15"/>
          <p:cNvGraphicFramePr>
            <a:graphicFrameLocks noChangeAspect="1"/>
          </p:cNvGraphicFramePr>
          <p:nvPr/>
        </p:nvGraphicFramePr>
        <p:xfrm>
          <a:off x="107950" y="5651500"/>
          <a:ext cx="8928100" cy="1035050"/>
        </p:xfrm>
        <a:graphic>
          <a:graphicData uri="http://schemas.openxmlformats.org/presentationml/2006/ole">
            <p:oleObj spid="_x0000_s32782" name="Równanie" r:id="rId12" imgW="4457520" imgH="482400" progId="Equation.3">
              <p:embed/>
            </p:oleObj>
          </a:graphicData>
        </a:graphic>
      </p:graphicFrame>
      <p:grpSp>
        <p:nvGrpSpPr>
          <p:cNvPr id="15" name="Grupa 38"/>
          <p:cNvGrpSpPr/>
          <p:nvPr/>
        </p:nvGrpSpPr>
        <p:grpSpPr>
          <a:xfrm>
            <a:off x="171450" y="1517650"/>
            <a:ext cx="8732838" cy="4000500"/>
            <a:chOff x="-9525" y="1598601"/>
            <a:chExt cx="8732838" cy="4000500"/>
          </a:xfrm>
        </p:grpSpPr>
        <p:grpSp>
          <p:nvGrpSpPr>
            <p:cNvPr id="16" name="Grupa 34"/>
            <p:cNvGrpSpPr/>
            <p:nvPr/>
          </p:nvGrpSpPr>
          <p:grpSpPr>
            <a:xfrm>
              <a:off x="-9525" y="1598601"/>
              <a:ext cx="8732838" cy="3571875"/>
              <a:chOff x="61913" y="2312981"/>
              <a:chExt cx="8732838" cy="3571875"/>
            </a:xfrm>
          </p:grpSpPr>
          <p:grpSp>
            <p:nvGrpSpPr>
              <p:cNvPr id="17" name="Grupa 31"/>
              <p:cNvGrpSpPr/>
              <p:nvPr/>
            </p:nvGrpSpPr>
            <p:grpSpPr>
              <a:xfrm>
                <a:off x="61913" y="2312981"/>
                <a:ext cx="8732838" cy="2889250"/>
                <a:chOff x="-152369" y="2384419"/>
                <a:chExt cx="8732838" cy="2889250"/>
              </a:xfrm>
            </p:grpSpPr>
            <p:grpSp>
              <p:nvGrpSpPr>
                <p:cNvPr id="18" name="Grupa 28"/>
                <p:cNvGrpSpPr/>
                <p:nvPr/>
              </p:nvGrpSpPr>
              <p:grpSpPr>
                <a:xfrm>
                  <a:off x="-152369" y="2384419"/>
                  <a:ext cx="7488238" cy="1628775"/>
                  <a:chOff x="-598548" y="4599003"/>
                  <a:chExt cx="7652830" cy="1628775"/>
                </a:xfrm>
              </p:grpSpPr>
              <p:graphicFrame>
                <p:nvGraphicFramePr>
                  <p:cNvPr id="30733" name="Object 13"/>
                  <p:cNvGraphicFramePr>
                    <a:graphicFrameLocks noChangeAspect="1"/>
                  </p:cNvGraphicFramePr>
                  <p:nvPr/>
                </p:nvGraphicFramePr>
                <p:xfrm>
                  <a:off x="-598548" y="4599003"/>
                  <a:ext cx="3926223" cy="763599"/>
                </p:xfrm>
                <a:graphic>
                  <a:graphicData uri="http://schemas.openxmlformats.org/presentationml/2006/ole">
                    <p:oleObj spid="_x0000_s32780" name="Równanie" r:id="rId13" imgW="1587240" imgH="393480" progId="Equation.3">
                      <p:embed/>
                    </p:oleObj>
                  </a:graphicData>
                </a:graphic>
              </p:graphicFrame>
              <p:graphicFrame>
                <p:nvGraphicFramePr>
                  <p:cNvPr id="30734" name="Object 14"/>
                  <p:cNvGraphicFramePr>
                    <a:graphicFrameLocks noChangeAspect="1"/>
                  </p:cNvGraphicFramePr>
                  <p:nvPr/>
                </p:nvGraphicFramePr>
                <p:xfrm>
                  <a:off x="-553121" y="5265753"/>
                  <a:ext cx="7607403" cy="962025"/>
                </p:xfrm>
                <a:graphic>
                  <a:graphicData uri="http://schemas.openxmlformats.org/presentationml/2006/ole">
                    <p:oleObj spid="_x0000_s32781" name="Równanie" r:id="rId14" imgW="3035160" imgH="482400" progId="Equation.3">
                      <p:embed/>
                    </p:oleObj>
                  </a:graphicData>
                </a:graphic>
              </p:graphicFrame>
            </p:grpSp>
            <p:graphicFrame>
              <p:nvGraphicFramePr>
                <p:cNvPr id="31761" name="Object 17"/>
                <p:cNvGraphicFramePr>
                  <a:graphicFrameLocks noChangeAspect="1"/>
                </p:cNvGraphicFramePr>
                <p:nvPr/>
              </p:nvGraphicFramePr>
              <p:xfrm>
                <a:off x="-107919" y="3895719"/>
                <a:ext cx="8688388" cy="1377950"/>
              </p:xfrm>
              <a:graphic>
                <a:graphicData uri="http://schemas.openxmlformats.org/presentationml/2006/ole">
                  <p:oleObj spid="_x0000_s32783" name="Równanie" r:id="rId15" imgW="3543120" imgH="698400" progId="Equation.3">
                    <p:embed/>
                  </p:oleObj>
                </a:graphicData>
              </a:graphic>
            </p:graphicFrame>
          </p:grpSp>
          <p:graphicFrame>
            <p:nvGraphicFramePr>
              <p:cNvPr id="34" name="Object 17"/>
              <p:cNvGraphicFramePr>
                <a:graphicFrameLocks noChangeAspect="1"/>
              </p:cNvGraphicFramePr>
              <p:nvPr/>
            </p:nvGraphicFramePr>
            <p:xfrm>
              <a:off x="106363" y="4891081"/>
              <a:ext cx="8313738" cy="993775"/>
            </p:xfrm>
            <a:graphic>
              <a:graphicData uri="http://schemas.openxmlformats.org/presentationml/2006/ole">
                <p:oleObj spid="_x0000_s32784" name="Równanie" r:id="rId16" imgW="3390840" imgH="482400" progId="Equation.3">
                  <p:embed/>
                </p:oleObj>
              </a:graphicData>
            </a:graphic>
          </p:graphicFrame>
        </p:grpSp>
        <p:graphicFrame>
          <p:nvGraphicFramePr>
            <p:cNvPr id="36" name="Object 17"/>
            <p:cNvGraphicFramePr>
              <a:graphicFrameLocks noChangeAspect="1"/>
            </p:cNvGraphicFramePr>
            <p:nvPr/>
          </p:nvGraphicFramePr>
          <p:xfrm>
            <a:off x="-9525" y="4976801"/>
            <a:ext cx="2635250" cy="622300"/>
          </p:xfrm>
          <a:graphic>
            <a:graphicData uri="http://schemas.openxmlformats.org/presentationml/2006/ole">
              <p:oleObj spid="_x0000_s32785" name="Równanie" r:id="rId17" imgW="1612800" imgH="431640" progId="Equation.3">
                <p:embed/>
              </p:oleObj>
            </a:graphicData>
          </a:graphic>
        </p:graphicFrame>
      </p:grpSp>
      <p:sp>
        <p:nvSpPr>
          <p:cNvPr id="32" name="Symbol zastępczy numeru slajdu 3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11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49300" y="184150"/>
            <a:ext cx="8229600" cy="1252728"/>
          </a:xfrm>
        </p:spPr>
        <p:txBody>
          <a:bodyPr/>
          <a:lstStyle/>
          <a:p>
            <a:r>
              <a:rPr lang="pl-PL" dirty="0" smtClean="0"/>
              <a:t>Wyznaczenie aktywności </a:t>
            </a:r>
            <a:r>
              <a:rPr lang="pl-PL" sz="4400" baseline="30000" dirty="0" smtClean="0"/>
              <a:t>222</a:t>
            </a:r>
            <a:r>
              <a:rPr lang="pl-PL" sz="4400" dirty="0" smtClean="0"/>
              <a:t>Rn</a:t>
            </a:r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l-PL" smtClean="0"/>
          </a:p>
          <a:p>
            <a:pPr>
              <a:buNone/>
            </a:pPr>
            <a:endParaRPr lang="pl-PL" dirty="0"/>
          </a:p>
        </p:txBody>
      </p:sp>
      <p:grpSp>
        <p:nvGrpSpPr>
          <p:cNvPr id="4" name="Grupa 23"/>
          <p:cNvGrpSpPr/>
          <p:nvPr/>
        </p:nvGrpSpPr>
        <p:grpSpPr>
          <a:xfrm>
            <a:off x="4883150" y="1517650"/>
            <a:ext cx="4044978" cy="800100"/>
            <a:chOff x="1000100" y="2571744"/>
            <a:chExt cx="5786478" cy="1038232"/>
          </a:xfrm>
        </p:grpSpPr>
        <p:sp>
          <p:nvSpPr>
            <p:cNvPr id="5" name="Elipsa 4"/>
            <p:cNvSpPr/>
            <p:nvPr/>
          </p:nvSpPr>
          <p:spPr>
            <a:xfrm>
              <a:off x="1000100" y="2786058"/>
              <a:ext cx="571504" cy="57150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6" name="Elipsa 5"/>
            <p:cNvSpPr/>
            <p:nvPr/>
          </p:nvSpPr>
          <p:spPr>
            <a:xfrm>
              <a:off x="2285984" y="2786058"/>
              <a:ext cx="571504" cy="57150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7" name="Elipsa 6"/>
            <p:cNvSpPr/>
            <p:nvPr/>
          </p:nvSpPr>
          <p:spPr>
            <a:xfrm>
              <a:off x="3571868" y="2786058"/>
              <a:ext cx="571504" cy="57150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8" name="Elipsa 7"/>
            <p:cNvSpPr/>
            <p:nvPr/>
          </p:nvSpPr>
          <p:spPr>
            <a:xfrm>
              <a:off x="6215074" y="2786058"/>
              <a:ext cx="571504" cy="57150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9" name="Strzałka w prawo 8"/>
            <p:cNvSpPr/>
            <p:nvPr/>
          </p:nvSpPr>
          <p:spPr>
            <a:xfrm>
              <a:off x="1643042" y="3000372"/>
              <a:ext cx="571504" cy="142876"/>
            </a:xfrm>
            <a:prstGeom prst="right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0" name="Strzałka w prawo 9"/>
            <p:cNvSpPr/>
            <p:nvPr/>
          </p:nvSpPr>
          <p:spPr>
            <a:xfrm>
              <a:off x="2928926" y="3000372"/>
              <a:ext cx="571504" cy="142876"/>
            </a:xfrm>
            <a:prstGeom prst="right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1" name="Strzałka w prawo 10"/>
            <p:cNvSpPr/>
            <p:nvPr/>
          </p:nvSpPr>
          <p:spPr>
            <a:xfrm>
              <a:off x="4214810" y="3000372"/>
              <a:ext cx="571504" cy="142876"/>
            </a:xfrm>
            <a:prstGeom prst="right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2" name="Strzałka w prawo 11"/>
            <p:cNvSpPr/>
            <p:nvPr/>
          </p:nvSpPr>
          <p:spPr>
            <a:xfrm>
              <a:off x="5572132" y="3000372"/>
              <a:ext cx="571504" cy="142876"/>
            </a:xfrm>
            <a:prstGeom prst="right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graphicFrame>
          <p:nvGraphicFramePr>
            <p:cNvPr id="14" name="Obiekt 13"/>
            <p:cNvGraphicFramePr>
              <a:graphicFrameLocks noChangeAspect="1"/>
            </p:cNvGraphicFramePr>
            <p:nvPr/>
          </p:nvGraphicFramePr>
          <p:xfrm>
            <a:off x="4714876" y="3214686"/>
            <a:ext cx="857256" cy="395290"/>
          </p:xfrm>
          <a:graphic>
            <a:graphicData uri="http://schemas.openxmlformats.org/presentationml/2006/ole">
              <p:oleObj spid="_x0000_s33794" name="Równanie" r:id="rId3" imgW="253800" imgH="75960" progId="Equation.3">
                <p:embed/>
              </p:oleObj>
            </a:graphicData>
          </a:graphic>
        </p:graphicFrame>
        <p:graphicFrame>
          <p:nvGraphicFramePr>
            <p:cNvPr id="30724" name="Object 4"/>
            <p:cNvGraphicFramePr>
              <a:graphicFrameLocks noChangeAspect="1"/>
            </p:cNvGraphicFramePr>
            <p:nvPr/>
          </p:nvGraphicFramePr>
          <p:xfrm>
            <a:off x="2928926" y="2571744"/>
            <a:ext cx="608013" cy="433388"/>
          </p:xfrm>
          <a:graphic>
            <a:graphicData uri="http://schemas.openxmlformats.org/presentationml/2006/ole">
              <p:oleObj spid="_x0000_s33795" name="Równanie" r:id="rId4" imgW="177480" imgH="215640" progId="Equation.3">
                <p:embed/>
              </p:oleObj>
            </a:graphicData>
          </a:graphic>
        </p:graphicFrame>
        <p:graphicFrame>
          <p:nvGraphicFramePr>
            <p:cNvPr id="30725" name="Object 5"/>
            <p:cNvGraphicFramePr>
              <a:graphicFrameLocks noChangeAspect="1"/>
            </p:cNvGraphicFramePr>
            <p:nvPr/>
          </p:nvGraphicFramePr>
          <p:xfrm>
            <a:off x="1643042" y="2571744"/>
            <a:ext cx="565150" cy="433388"/>
          </p:xfrm>
          <a:graphic>
            <a:graphicData uri="http://schemas.openxmlformats.org/presentationml/2006/ole">
              <p:oleObj spid="_x0000_s33796" name="Równanie" r:id="rId5" imgW="164880" imgH="215640" progId="Equation.3">
                <p:embed/>
              </p:oleObj>
            </a:graphicData>
          </a:graphic>
        </p:graphicFrame>
        <p:graphicFrame>
          <p:nvGraphicFramePr>
            <p:cNvPr id="30726" name="Object 6"/>
            <p:cNvGraphicFramePr>
              <a:graphicFrameLocks noChangeAspect="1"/>
            </p:cNvGraphicFramePr>
            <p:nvPr/>
          </p:nvGraphicFramePr>
          <p:xfrm>
            <a:off x="5572132" y="2571744"/>
            <a:ext cx="608013" cy="458788"/>
          </p:xfrm>
          <a:graphic>
            <a:graphicData uri="http://schemas.openxmlformats.org/presentationml/2006/ole">
              <p:oleObj spid="_x0000_s33797" name="Równanie" r:id="rId6" imgW="177480" imgH="228600" progId="Equation.3">
                <p:embed/>
              </p:oleObj>
            </a:graphicData>
          </a:graphic>
        </p:graphicFrame>
        <p:graphicFrame>
          <p:nvGraphicFramePr>
            <p:cNvPr id="30727" name="Object 7"/>
            <p:cNvGraphicFramePr>
              <a:graphicFrameLocks noChangeAspect="1"/>
            </p:cNvGraphicFramePr>
            <p:nvPr/>
          </p:nvGraphicFramePr>
          <p:xfrm>
            <a:off x="4214810" y="2571744"/>
            <a:ext cx="565150" cy="458788"/>
          </p:xfrm>
          <a:graphic>
            <a:graphicData uri="http://schemas.openxmlformats.org/presentationml/2006/ole">
              <p:oleObj spid="_x0000_s33798" name="Równanie" r:id="rId7" imgW="164880" imgH="228600" progId="Equation.3">
                <p:embed/>
              </p:oleObj>
            </a:graphicData>
          </a:graphic>
        </p:graphicFrame>
        <p:graphicFrame>
          <p:nvGraphicFramePr>
            <p:cNvPr id="30728" name="Object 8"/>
            <p:cNvGraphicFramePr>
              <a:graphicFrameLocks noChangeAspect="1"/>
            </p:cNvGraphicFramePr>
            <p:nvPr/>
          </p:nvGraphicFramePr>
          <p:xfrm>
            <a:off x="6215074" y="2857496"/>
            <a:ext cx="523881" cy="413585"/>
          </p:xfrm>
          <a:graphic>
            <a:graphicData uri="http://schemas.openxmlformats.org/presentationml/2006/ole">
              <p:oleObj spid="_x0000_s33799" name="Równanie" r:id="rId8" imgW="304560" imgH="177480" progId="Equation.3">
                <p:embed/>
              </p:oleObj>
            </a:graphicData>
          </a:graphic>
        </p:graphicFrame>
        <p:graphicFrame>
          <p:nvGraphicFramePr>
            <p:cNvPr id="30729" name="Object 9"/>
            <p:cNvGraphicFramePr>
              <a:graphicFrameLocks noChangeAspect="1"/>
            </p:cNvGraphicFramePr>
            <p:nvPr/>
          </p:nvGraphicFramePr>
          <p:xfrm>
            <a:off x="1142976" y="2850763"/>
            <a:ext cx="374650" cy="409959"/>
          </p:xfrm>
          <a:graphic>
            <a:graphicData uri="http://schemas.openxmlformats.org/presentationml/2006/ole">
              <p:oleObj spid="_x0000_s33800" name="Równanie" r:id="rId9" imgW="88560" imgH="164880" progId="Equation.3">
                <p:embed/>
              </p:oleObj>
            </a:graphicData>
          </a:graphic>
        </p:graphicFrame>
        <p:graphicFrame>
          <p:nvGraphicFramePr>
            <p:cNvPr id="30730" name="Object 10"/>
            <p:cNvGraphicFramePr>
              <a:graphicFrameLocks noChangeAspect="1"/>
            </p:cNvGraphicFramePr>
            <p:nvPr/>
          </p:nvGraphicFramePr>
          <p:xfrm>
            <a:off x="3636639" y="2786058"/>
            <a:ext cx="578171" cy="528816"/>
          </p:xfrm>
          <a:graphic>
            <a:graphicData uri="http://schemas.openxmlformats.org/presentationml/2006/ole">
              <p:oleObj spid="_x0000_s33801" name="Równanie" r:id="rId10" imgW="114120" imgH="177480" progId="Equation.3">
                <p:embed/>
              </p:oleObj>
            </a:graphicData>
          </a:graphic>
        </p:graphicFrame>
        <p:graphicFrame>
          <p:nvGraphicFramePr>
            <p:cNvPr id="30731" name="Object 11"/>
            <p:cNvGraphicFramePr>
              <a:graphicFrameLocks noChangeAspect="1"/>
            </p:cNvGraphicFramePr>
            <p:nvPr/>
          </p:nvGraphicFramePr>
          <p:xfrm>
            <a:off x="2357422" y="2786058"/>
            <a:ext cx="433388" cy="474664"/>
          </p:xfrm>
          <a:graphic>
            <a:graphicData uri="http://schemas.openxmlformats.org/presentationml/2006/ole">
              <p:oleObj spid="_x0000_s33802" name="Równanie" r:id="rId11" imgW="126720" imgH="164880" progId="Equation.3">
                <p:embed/>
              </p:oleObj>
            </a:graphicData>
          </a:graphic>
        </p:graphicFrame>
      </p:grpSp>
      <p:graphicFrame>
        <p:nvGraphicFramePr>
          <p:cNvPr id="30735" name="Object 15"/>
          <p:cNvGraphicFramePr>
            <a:graphicFrameLocks noChangeAspect="1"/>
          </p:cNvGraphicFramePr>
          <p:nvPr/>
        </p:nvGraphicFramePr>
        <p:xfrm>
          <a:off x="215900" y="3162300"/>
          <a:ext cx="8682037" cy="2066925"/>
        </p:xfrm>
        <a:graphic>
          <a:graphicData uri="http://schemas.openxmlformats.org/presentationml/2006/ole">
            <p:oleObj spid="_x0000_s33805" name="Równanie" r:id="rId12" imgW="4419360" imgH="965160" progId="Equation.3">
              <p:embed/>
            </p:oleObj>
          </a:graphicData>
        </a:graphic>
      </p:graphicFrame>
      <p:graphicFrame>
        <p:nvGraphicFramePr>
          <p:cNvPr id="30733" name="Object 13"/>
          <p:cNvGraphicFramePr>
            <a:graphicFrameLocks noChangeAspect="1"/>
          </p:cNvGraphicFramePr>
          <p:nvPr/>
        </p:nvGraphicFramePr>
        <p:xfrm>
          <a:off x="260350" y="1828800"/>
          <a:ext cx="3871912" cy="763588"/>
        </p:xfrm>
        <a:graphic>
          <a:graphicData uri="http://schemas.openxmlformats.org/presentationml/2006/ole">
            <p:oleObj spid="_x0000_s33803" name="Równanie" r:id="rId13" imgW="1600200" imgH="393480" progId="Equation.3">
              <p:embed/>
            </p:oleObj>
          </a:graphicData>
        </a:graphic>
      </p:graphicFrame>
      <p:sp>
        <p:nvSpPr>
          <p:cNvPr id="24" name="Symbol zastępczy numeru slajdu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12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49300" y="184150"/>
            <a:ext cx="8229600" cy="1252728"/>
          </a:xfrm>
        </p:spPr>
        <p:txBody>
          <a:bodyPr/>
          <a:lstStyle/>
          <a:p>
            <a:r>
              <a:rPr lang="pl-PL" dirty="0" smtClean="0"/>
              <a:t>Zależność </a:t>
            </a:r>
            <a:r>
              <a:rPr lang="pl-PL" dirty="0" err="1" smtClean="0"/>
              <a:t>N</a:t>
            </a:r>
            <a:r>
              <a:rPr lang="pl-PL" baseline="-25000" dirty="0" err="1" smtClean="0"/>
              <a:t>n</a:t>
            </a:r>
            <a:r>
              <a:rPr lang="pl-PL" dirty="0" smtClean="0"/>
              <a:t>(t) i dN</a:t>
            </a:r>
            <a:r>
              <a:rPr lang="pl-PL" baseline="-25000" dirty="0" smtClean="0"/>
              <a:t>n+1</a:t>
            </a:r>
            <a:r>
              <a:rPr lang="pl-PL" dirty="0" smtClean="0"/>
              <a:t>(t)/</a:t>
            </a:r>
            <a:r>
              <a:rPr lang="pl-PL" dirty="0" err="1" smtClean="0"/>
              <a:t>dt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/>
          </a:p>
        </p:txBody>
      </p:sp>
      <p:grpSp>
        <p:nvGrpSpPr>
          <p:cNvPr id="4" name="Grupa 23"/>
          <p:cNvGrpSpPr/>
          <p:nvPr/>
        </p:nvGrpSpPr>
        <p:grpSpPr>
          <a:xfrm>
            <a:off x="4883150" y="1517650"/>
            <a:ext cx="4044978" cy="800100"/>
            <a:chOff x="1000100" y="2571744"/>
            <a:chExt cx="5786478" cy="1038232"/>
          </a:xfrm>
        </p:grpSpPr>
        <p:sp>
          <p:nvSpPr>
            <p:cNvPr id="5" name="Elipsa 4"/>
            <p:cNvSpPr/>
            <p:nvPr/>
          </p:nvSpPr>
          <p:spPr>
            <a:xfrm>
              <a:off x="1000100" y="2786058"/>
              <a:ext cx="571504" cy="57150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6" name="Elipsa 5"/>
            <p:cNvSpPr/>
            <p:nvPr/>
          </p:nvSpPr>
          <p:spPr>
            <a:xfrm>
              <a:off x="2285984" y="2786058"/>
              <a:ext cx="571504" cy="57150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7" name="Elipsa 6"/>
            <p:cNvSpPr/>
            <p:nvPr/>
          </p:nvSpPr>
          <p:spPr>
            <a:xfrm>
              <a:off x="3571868" y="2786058"/>
              <a:ext cx="571504" cy="57150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8" name="Elipsa 7"/>
            <p:cNvSpPr/>
            <p:nvPr/>
          </p:nvSpPr>
          <p:spPr>
            <a:xfrm>
              <a:off x="6215074" y="2786058"/>
              <a:ext cx="571504" cy="57150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9" name="Strzałka w prawo 8"/>
            <p:cNvSpPr/>
            <p:nvPr/>
          </p:nvSpPr>
          <p:spPr>
            <a:xfrm>
              <a:off x="1643042" y="3000372"/>
              <a:ext cx="571504" cy="142876"/>
            </a:xfrm>
            <a:prstGeom prst="right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0" name="Strzałka w prawo 9"/>
            <p:cNvSpPr/>
            <p:nvPr/>
          </p:nvSpPr>
          <p:spPr>
            <a:xfrm>
              <a:off x="2928926" y="3000372"/>
              <a:ext cx="571504" cy="142876"/>
            </a:xfrm>
            <a:prstGeom prst="right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1" name="Strzałka w prawo 10"/>
            <p:cNvSpPr/>
            <p:nvPr/>
          </p:nvSpPr>
          <p:spPr>
            <a:xfrm>
              <a:off x="4214810" y="3000372"/>
              <a:ext cx="571504" cy="142876"/>
            </a:xfrm>
            <a:prstGeom prst="right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2" name="Strzałka w prawo 11"/>
            <p:cNvSpPr/>
            <p:nvPr/>
          </p:nvSpPr>
          <p:spPr>
            <a:xfrm>
              <a:off x="5572132" y="3000372"/>
              <a:ext cx="571504" cy="142876"/>
            </a:xfrm>
            <a:prstGeom prst="right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graphicFrame>
          <p:nvGraphicFramePr>
            <p:cNvPr id="14" name="Obiekt 13"/>
            <p:cNvGraphicFramePr>
              <a:graphicFrameLocks noChangeAspect="1"/>
            </p:cNvGraphicFramePr>
            <p:nvPr/>
          </p:nvGraphicFramePr>
          <p:xfrm>
            <a:off x="4714876" y="3214686"/>
            <a:ext cx="857256" cy="395290"/>
          </p:xfrm>
          <a:graphic>
            <a:graphicData uri="http://schemas.openxmlformats.org/presentationml/2006/ole">
              <p:oleObj spid="_x0000_s34818" name="Równanie" r:id="rId3" imgW="253800" imgH="75960" progId="Equation.3">
                <p:embed/>
              </p:oleObj>
            </a:graphicData>
          </a:graphic>
        </p:graphicFrame>
        <p:graphicFrame>
          <p:nvGraphicFramePr>
            <p:cNvPr id="30724" name="Object 4"/>
            <p:cNvGraphicFramePr>
              <a:graphicFrameLocks noChangeAspect="1"/>
            </p:cNvGraphicFramePr>
            <p:nvPr/>
          </p:nvGraphicFramePr>
          <p:xfrm>
            <a:off x="2928926" y="2571744"/>
            <a:ext cx="608013" cy="433388"/>
          </p:xfrm>
          <a:graphic>
            <a:graphicData uri="http://schemas.openxmlformats.org/presentationml/2006/ole">
              <p:oleObj spid="_x0000_s34819" name="Równanie" r:id="rId4" imgW="177480" imgH="215640" progId="Equation.3">
                <p:embed/>
              </p:oleObj>
            </a:graphicData>
          </a:graphic>
        </p:graphicFrame>
        <p:graphicFrame>
          <p:nvGraphicFramePr>
            <p:cNvPr id="30725" name="Object 5"/>
            <p:cNvGraphicFramePr>
              <a:graphicFrameLocks noChangeAspect="1"/>
            </p:cNvGraphicFramePr>
            <p:nvPr/>
          </p:nvGraphicFramePr>
          <p:xfrm>
            <a:off x="1643042" y="2571744"/>
            <a:ext cx="565150" cy="433388"/>
          </p:xfrm>
          <a:graphic>
            <a:graphicData uri="http://schemas.openxmlformats.org/presentationml/2006/ole">
              <p:oleObj spid="_x0000_s34820" name="Równanie" r:id="rId5" imgW="164880" imgH="215640" progId="Equation.3">
                <p:embed/>
              </p:oleObj>
            </a:graphicData>
          </a:graphic>
        </p:graphicFrame>
        <p:graphicFrame>
          <p:nvGraphicFramePr>
            <p:cNvPr id="30726" name="Object 6"/>
            <p:cNvGraphicFramePr>
              <a:graphicFrameLocks noChangeAspect="1"/>
            </p:cNvGraphicFramePr>
            <p:nvPr/>
          </p:nvGraphicFramePr>
          <p:xfrm>
            <a:off x="5572132" y="2571744"/>
            <a:ext cx="608013" cy="458788"/>
          </p:xfrm>
          <a:graphic>
            <a:graphicData uri="http://schemas.openxmlformats.org/presentationml/2006/ole">
              <p:oleObj spid="_x0000_s34821" name="Równanie" r:id="rId6" imgW="177480" imgH="228600" progId="Equation.3">
                <p:embed/>
              </p:oleObj>
            </a:graphicData>
          </a:graphic>
        </p:graphicFrame>
        <p:graphicFrame>
          <p:nvGraphicFramePr>
            <p:cNvPr id="30727" name="Object 7"/>
            <p:cNvGraphicFramePr>
              <a:graphicFrameLocks noChangeAspect="1"/>
            </p:cNvGraphicFramePr>
            <p:nvPr/>
          </p:nvGraphicFramePr>
          <p:xfrm>
            <a:off x="4214810" y="2571744"/>
            <a:ext cx="565150" cy="458788"/>
          </p:xfrm>
          <a:graphic>
            <a:graphicData uri="http://schemas.openxmlformats.org/presentationml/2006/ole">
              <p:oleObj spid="_x0000_s34822" name="Równanie" r:id="rId7" imgW="164880" imgH="228600" progId="Equation.3">
                <p:embed/>
              </p:oleObj>
            </a:graphicData>
          </a:graphic>
        </p:graphicFrame>
        <p:graphicFrame>
          <p:nvGraphicFramePr>
            <p:cNvPr id="30728" name="Object 8"/>
            <p:cNvGraphicFramePr>
              <a:graphicFrameLocks noChangeAspect="1"/>
            </p:cNvGraphicFramePr>
            <p:nvPr/>
          </p:nvGraphicFramePr>
          <p:xfrm>
            <a:off x="6215074" y="2857496"/>
            <a:ext cx="523881" cy="413585"/>
          </p:xfrm>
          <a:graphic>
            <a:graphicData uri="http://schemas.openxmlformats.org/presentationml/2006/ole">
              <p:oleObj spid="_x0000_s34823" name="Równanie" r:id="rId8" imgW="304560" imgH="177480" progId="Equation.3">
                <p:embed/>
              </p:oleObj>
            </a:graphicData>
          </a:graphic>
        </p:graphicFrame>
        <p:graphicFrame>
          <p:nvGraphicFramePr>
            <p:cNvPr id="30729" name="Object 9"/>
            <p:cNvGraphicFramePr>
              <a:graphicFrameLocks noChangeAspect="1"/>
            </p:cNvGraphicFramePr>
            <p:nvPr/>
          </p:nvGraphicFramePr>
          <p:xfrm>
            <a:off x="1142976" y="2850763"/>
            <a:ext cx="374650" cy="409959"/>
          </p:xfrm>
          <a:graphic>
            <a:graphicData uri="http://schemas.openxmlformats.org/presentationml/2006/ole">
              <p:oleObj spid="_x0000_s34824" name="Równanie" r:id="rId9" imgW="88560" imgH="164880" progId="Equation.3">
                <p:embed/>
              </p:oleObj>
            </a:graphicData>
          </a:graphic>
        </p:graphicFrame>
        <p:graphicFrame>
          <p:nvGraphicFramePr>
            <p:cNvPr id="30730" name="Object 10"/>
            <p:cNvGraphicFramePr>
              <a:graphicFrameLocks noChangeAspect="1"/>
            </p:cNvGraphicFramePr>
            <p:nvPr/>
          </p:nvGraphicFramePr>
          <p:xfrm>
            <a:off x="3636639" y="2786058"/>
            <a:ext cx="578171" cy="528816"/>
          </p:xfrm>
          <a:graphic>
            <a:graphicData uri="http://schemas.openxmlformats.org/presentationml/2006/ole">
              <p:oleObj spid="_x0000_s34825" name="Równanie" r:id="rId10" imgW="114120" imgH="177480" progId="Equation.3">
                <p:embed/>
              </p:oleObj>
            </a:graphicData>
          </a:graphic>
        </p:graphicFrame>
        <p:graphicFrame>
          <p:nvGraphicFramePr>
            <p:cNvPr id="30731" name="Object 11"/>
            <p:cNvGraphicFramePr>
              <a:graphicFrameLocks noChangeAspect="1"/>
            </p:cNvGraphicFramePr>
            <p:nvPr/>
          </p:nvGraphicFramePr>
          <p:xfrm>
            <a:off x="2357422" y="2786058"/>
            <a:ext cx="433388" cy="474664"/>
          </p:xfrm>
          <a:graphic>
            <a:graphicData uri="http://schemas.openxmlformats.org/presentationml/2006/ole">
              <p:oleObj spid="_x0000_s34826" name="Równanie" r:id="rId11" imgW="126720" imgH="164880" progId="Equation.3">
                <p:embed/>
              </p:oleObj>
            </a:graphicData>
          </a:graphic>
        </p:graphicFrame>
      </p:grpSp>
      <p:graphicFrame>
        <p:nvGraphicFramePr>
          <p:cNvPr id="30735" name="Object 15"/>
          <p:cNvGraphicFramePr>
            <a:graphicFrameLocks noChangeAspect="1"/>
          </p:cNvGraphicFramePr>
          <p:nvPr/>
        </p:nvGraphicFramePr>
        <p:xfrm>
          <a:off x="3460750" y="3028950"/>
          <a:ext cx="4965700" cy="1631950"/>
        </p:xfrm>
        <a:graphic>
          <a:graphicData uri="http://schemas.openxmlformats.org/presentationml/2006/ole">
            <p:oleObj spid="_x0000_s34828" name="Równanie" r:id="rId12" imgW="2527200" imgH="761760" progId="Equation.3">
              <p:embed/>
            </p:oleObj>
          </a:graphicData>
        </a:graphic>
      </p:graphicFrame>
      <p:graphicFrame>
        <p:nvGraphicFramePr>
          <p:cNvPr id="30733" name="Object 13"/>
          <p:cNvGraphicFramePr>
            <a:graphicFrameLocks noChangeAspect="1"/>
          </p:cNvGraphicFramePr>
          <p:nvPr/>
        </p:nvGraphicFramePr>
        <p:xfrm>
          <a:off x="215900" y="2139950"/>
          <a:ext cx="4333875" cy="763588"/>
        </p:xfrm>
        <a:graphic>
          <a:graphicData uri="http://schemas.openxmlformats.org/presentationml/2006/ole">
            <p:oleObj spid="_x0000_s34827" name="Równanie" r:id="rId13" imgW="1790640" imgH="393480" progId="Equation.3">
              <p:embed/>
            </p:oleObj>
          </a:graphicData>
        </a:graphic>
      </p:graphicFrame>
      <p:sp>
        <p:nvSpPr>
          <p:cNvPr id="24" name="pole tekstowe 23"/>
          <p:cNvSpPr txBox="1"/>
          <p:nvPr/>
        </p:nvSpPr>
        <p:spPr>
          <a:xfrm>
            <a:off x="615950" y="1606550"/>
            <a:ext cx="32448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 smtClean="0">
                <a:latin typeface="Arial" pitchFamily="34" charset="0"/>
                <a:cs typeface="Arial" pitchFamily="34" charset="0"/>
              </a:rPr>
              <a:t>po</a:t>
            </a:r>
            <a:r>
              <a:rPr lang="pl-PL" sz="2400" b="1" i="1" dirty="0" smtClean="0">
                <a:latin typeface="Arial" pitchFamily="34" charset="0"/>
                <a:cs typeface="Arial" pitchFamily="34" charset="0"/>
              </a:rPr>
              <a:t> n </a:t>
            </a:r>
            <a:r>
              <a:rPr lang="pl-PL" sz="2400" b="1" dirty="0" smtClean="0">
                <a:latin typeface="Arial" pitchFamily="34" charset="0"/>
                <a:cs typeface="Arial" pitchFamily="34" charset="0"/>
              </a:rPr>
              <a:t>rozpadach</a:t>
            </a:r>
            <a:endParaRPr lang="pl-PL" sz="24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4829" name="Object 13"/>
          <p:cNvGraphicFramePr>
            <a:graphicFrameLocks noChangeAspect="1"/>
          </p:cNvGraphicFramePr>
          <p:nvPr/>
        </p:nvGraphicFramePr>
        <p:xfrm>
          <a:off x="4794250" y="4895850"/>
          <a:ext cx="2416123" cy="1200150"/>
        </p:xfrm>
        <a:graphic>
          <a:graphicData uri="http://schemas.openxmlformats.org/presentationml/2006/ole">
            <p:oleObj spid="_x0000_s34829" name="Równanie" r:id="rId14" imgW="863280" imgH="393480" progId="Equation.3">
              <p:embed/>
            </p:oleObj>
          </a:graphicData>
        </a:graphic>
      </p:graphicFrame>
      <p:sp>
        <p:nvSpPr>
          <p:cNvPr id="26" name="pole tekstowe 25"/>
          <p:cNvSpPr txBox="1"/>
          <p:nvPr/>
        </p:nvSpPr>
        <p:spPr>
          <a:xfrm>
            <a:off x="438150" y="5118100"/>
            <a:ext cx="28003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i="1" dirty="0" smtClean="0">
                <a:latin typeface="Arial" pitchFamily="34" charset="0"/>
                <a:cs typeface="Arial" pitchFamily="34" charset="0"/>
              </a:rPr>
              <a:t>zmiana liczby jąder izotopu </a:t>
            </a:r>
            <a:r>
              <a:rPr lang="pl-PL" sz="2000" b="1" i="1" dirty="0" smtClean="0">
                <a:latin typeface="Arial" pitchFamily="34" charset="0"/>
                <a:cs typeface="Arial" pitchFamily="34" charset="0"/>
              </a:rPr>
              <a:t>n+1</a:t>
            </a:r>
            <a:r>
              <a:rPr lang="pl-PL" sz="2000" dirty="0" smtClean="0">
                <a:latin typeface="Arial" pitchFamily="34" charset="0"/>
                <a:cs typeface="Arial" pitchFamily="34" charset="0"/>
              </a:rPr>
              <a:t>  </a:t>
            </a:r>
            <a:endParaRPr lang="pl-PL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pole tekstowe 26"/>
          <p:cNvSpPr txBox="1"/>
          <p:nvPr/>
        </p:nvSpPr>
        <p:spPr>
          <a:xfrm>
            <a:off x="304800" y="3517900"/>
            <a:ext cx="28003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dirty="0" smtClean="0">
                <a:latin typeface="Arial" pitchFamily="34" charset="0"/>
                <a:cs typeface="Arial" pitchFamily="34" charset="0"/>
              </a:rPr>
              <a:t>liczba jąder izotopu </a:t>
            </a:r>
            <a:r>
              <a:rPr lang="pl-PL" sz="2000" b="1" i="1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pl-PL" sz="2000" i="1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pl-PL" sz="2000" dirty="0" smtClean="0">
                <a:latin typeface="Arial" pitchFamily="34" charset="0"/>
                <a:cs typeface="Arial" pitchFamily="34" charset="0"/>
              </a:rPr>
              <a:t>po czasie</a:t>
            </a:r>
            <a:r>
              <a:rPr lang="pl-PL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l-PL" sz="2000" b="1" i="1" dirty="0" smtClean="0">
                <a:latin typeface="Arial" pitchFamily="34" charset="0"/>
                <a:cs typeface="Arial" pitchFamily="34" charset="0"/>
              </a:rPr>
              <a:t>t</a:t>
            </a:r>
            <a:endParaRPr lang="pl-PL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Symbol zastępczy numeru slajdu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13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Wyznaczenie aktywności </a:t>
            </a:r>
            <a:r>
              <a:rPr lang="pl-PL" sz="4800" baseline="30000" dirty="0" smtClean="0"/>
              <a:t>222</a:t>
            </a:r>
            <a:r>
              <a:rPr lang="pl-PL" sz="4800" dirty="0" smtClean="0"/>
              <a:t>Rn</a:t>
            </a:r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14</a:t>
            </a:fld>
            <a:endParaRPr lang="pl-PL"/>
          </a:p>
        </p:txBody>
      </p:sp>
      <p:graphicFrame>
        <p:nvGraphicFramePr>
          <p:cNvPr id="5" name="Symbol zastępczy zawartości 4"/>
          <p:cNvGraphicFramePr>
            <a:graphicFrameLocks noChangeAspect="1"/>
          </p:cNvGraphicFramePr>
          <p:nvPr>
            <p:ph idx="1"/>
          </p:nvPr>
        </p:nvGraphicFramePr>
        <p:xfrm>
          <a:off x="438150" y="2317750"/>
          <a:ext cx="6096000" cy="638175"/>
        </p:xfrm>
        <a:graphic>
          <a:graphicData uri="http://schemas.openxmlformats.org/presentationml/2006/ole">
            <p:oleObj spid="_x0000_s44034" name="Równanie" r:id="rId3" imgW="2425680" imgH="253800" progId="Equation.3">
              <p:embed/>
            </p:oleObj>
          </a:graphicData>
        </a:graphic>
      </p:graphicFrame>
      <p:sp>
        <p:nvSpPr>
          <p:cNvPr id="6" name="pole tekstowe 5"/>
          <p:cNvSpPr txBox="1"/>
          <p:nvPr/>
        </p:nvSpPr>
        <p:spPr>
          <a:xfrm>
            <a:off x="438150" y="1739900"/>
            <a:ext cx="8705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1"/>
              </a:buClr>
              <a:buFont typeface="Wingdings" pitchFamily="2" charset="2"/>
              <a:buChar char="§"/>
            </a:pPr>
            <a:r>
              <a:rPr lang="pl-PL" sz="2800" dirty="0" smtClean="0"/>
              <a:t>Aktywność=ilość rozpadów/s</a:t>
            </a:r>
            <a:endParaRPr lang="pl-PL" dirty="0"/>
          </a:p>
        </p:txBody>
      </p:sp>
      <p:sp>
        <p:nvSpPr>
          <p:cNvPr id="7" name="pole tekstowe 6"/>
          <p:cNvSpPr txBox="1"/>
          <p:nvPr/>
        </p:nvSpPr>
        <p:spPr>
          <a:xfrm>
            <a:off x="438150" y="3028950"/>
            <a:ext cx="8705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1"/>
              </a:buClr>
              <a:buFont typeface="Wingdings" pitchFamily="2" charset="2"/>
              <a:buChar char="§"/>
            </a:pPr>
            <a:r>
              <a:rPr lang="pl-PL" sz="2800" b="1" dirty="0" smtClean="0"/>
              <a:t>Aktywność dla rozpadów </a:t>
            </a:r>
            <a:r>
              <a:rPr lang="pl-PL" sz="2800" b="1" dirty="0" smtClean="0">
                <a:latin typeface="Symbol" pitchFamily="18" charset="2"/>
              </a:rPr>
              <a:t>a:</a:t>
            </a:r>
            <a:r>
              <a:rPr lang="pl-PL" sz="2800" b="1" dirty="0" smtClean="0"/>
              <a:t> </a:t>
            </a:r>
            <a:endParaRPr lang="pl-PL" b="1" dirty="0"/>
          </a:p>
        </p:txBody>
      </p:sp>
      <p:graphicFrame>
        <p:nvGraphicFramePr>
          <p:cNvPr id="44036" name="Symbol zastępczy zawartości 4"/>
          <p:cNvGraphicFramePr>
            <a:graphicFrameLocks noChangeAspect="1"/>
          </p:cNvGraphicFramePr>
          <p:nvPr/>
        </p:nvGraphicFramePr>
        <p:xfrm>
          <a:off x="482600" y="3606800"/>
          <a:ext cx="5521325" cy="638175"/>
        </p:xfrm>
        <a:graphic>
          <a:graphicData uri="http://schemas.openxmlformats.org/presentationml/2006/ole">
            <p:oleObj spid="_x0000_s44036" name="Równanie" r:id="rId4" imgW="2197080" imgH="253800" progId="Equation.3">
              <p:embed/>
            </p:oleObj>
          </a:graphicData>
        </a:graphic>
      </p:graphicFrame>
      <p:grpSp>
        <p:nvGrpSpPr>
          <p:cNvPr id="9" name="Grupa 8"/>
          <p:cNvGrpSpPr/>
          <p:nvPr/>
        </p:nvGrpSpPr>
        <p:grpSpPr>
          <a:xfrm>
            <a:off x="438150" y="4273550"/>
            <a:ext cx="8305800" cy="1111250"/>
            <a:chOff x="0" y="2139950"/>
            <a:chExt cx="9144000" cy="1555750"/>
          </a:xfrm>
        </p:grpSpPr>
        <p:sp>
          <p:nvSpPr>
            <p:cNvPr id="10" name="Prostokąt 9"/>
            <p:cNvSpPr/>
            <p:nvPr/>
          </p:nvSpPr>
          <p:spPr>
            <a:xfrm>
              <a:off x="2660650" y="2984500"/>
              <a:ext cx="6483350" cy="7112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grpSp>
          <p:nvGrpSpPr>
            <p:cNvPr id="11" name="Grupa 9"/>
            <p:cNvGrpSpPr/>
            <p:nvPr/>
          </p:nvGrpSpPr>
          <p:grpSpPr>
            <a:xfrm>
              <a:off x="0" y="2139950"/>
              <a:ext cx="9144000" cy="1555750"/>
              <a:chOff x="0" y="2139950"/>
              <a:chExt cx="9144000" cy="1555750"/>
            </a:xfrm>
          </p:grpSpPr>
          <p:sp>
            <p:nvSpPr>
              <p:cNvPr id="12" name="Prostokąt 11"/>
              <p:cNvSpPr/>
              <p:nvPr/>
            </p:nvSpPr>
            <p:spPr>
              <a:xfrm>
                <a:off x="0" y="2851150"/>
                <a:ext cx="2660650" cy="844550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sp>
            <p:nvSpPr>
              <p:cNvPr id="13" name="Prostokąt 12"/>
              <p:cNvSpPr/>
              <p:nvPr/>
            </p:nvSpPr>
            <p:spPr>
              <a:xfrm>
                <a:off x="1816100" y="2139950"/>
                <a:ext cx="7327900" cy="844550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graphicFrame>
            <p:nvGraphicFramePr>
              <p:cNvPr id="14" name="Object 2"/>
              <p:cNvGraphicFramePr>
                <a:graphicFrameLocks noChangeAspect="1"/>
              </p:cNvGraphicFramePr>
              <p:nvPr/>
            </p:nvGraphicFramePr>
            <p:xfrm>
              <a:off x="0" y="2273300"/>
              <a:ext cx="8934451" cy="1200150"/>
            </p:xfrm>
            <a:graphic>
              <a:graphicData uri="http://schemas.openxmlformats.org/presentationml/2006/ole">
                <p:oleObj spid="_x0000_s44038" name="Równanie" r:id="rId5" imgW="3403440" imgH="457200" progId="Equation.3">
                  <p:embed/>
                </p:oleObj>
              </a:graphicData>
            </a:graphic>
          </p:graphicFrame>
        </p:grpSp>
      </p:grpSp>
      <p:graphicFrame>
        <p:nvGraphicFramePr>
          <p:cNvPr id="15" name="Tabela 14"/>
          <p:cNvGraphicFramePr>
            <a:graphicFrameLocks noGrp="1"/>
          </p:cNvGraphicFramePr>
          <p:nvPr/>
        </p:nvGraphicFramePr>
        <p:xfrm>
          <a:off x="704850" y="5473700"/>
          <a:ext cx="7867649" cy="1180592"/>
        </p:xfrm>
        <a:graphic>
          <a:graphicData uri="http://schemas.openxmlformats.org/drawingml/2006/table">
            <a:tbl>
              <a:tblPr/>
              <a:tblGrid>
                <a:gridCol w="1229172"/>
                <a:gridCol w="684557"/>
                <a:gridCol w="708800"/>
                <a:gridCol w="779680"/>
                <a:gridCol w="779680"/>
                <a:gridCol w="708800"/>
                <a:gridCol w="708800"/>
                <a:gridCol w="708800"/>
                <a:gridCol w="708800"/>
                <a:gridCol w="850560"/>
              </a:tblGrid>
              <a:tr h="2222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i="1" dirty="0">
                          <a:latin typeface="Calibri"/>
                          <a:ea typeface="Calibri"/>
                          <a:cs typeface="PLRoman10-Regular"/>
                        </a:rPr>
                        <a:t>nr rozpadu</a:t>
                      </a:r>
                      <a:endParaRPr lang="pl-PL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latin typeface="Calibri"/>
                          <a:ea typeface="Calibri"/>
                          <a:cs typeface="PLRoman10-Regular"/>
                        </a:rPr>
                        <a:t>rodzaj rozpadu</a:t>
                      </a:r>
                      <a:endParaRPr lang="pl-PL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latin typeface="Symbol"/>
                          <a:ea typeface="Calibri"/>
                          <a:cs typeface="Times New Roman"/>
                        </a:rPr>
                        <a:t>a</a:t>
                      </a:r>
                      <a:endParaRPr lang="pl-PL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rgbClr val="C00000"/>
                          </a:solidFill>
                          <a:latin typeface="Symbol"/>
                          <a:ea typeface="Calibri"/>
                          <a:cs typeface="Times New Roman"/>
                        </a:rPr>
                        <a:t>a</a:t>
                      </a:r>
                      <a:endParaRPr lang="pl-PL" sz="1400" b="1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rgbClr val="C00000"/>
                          </a:solidFill>
                          <a:latin typeface="Symbol"/>
                          <a:ea typeface="Calibri"/>
                          <a:cs typeface="Times New Roman"/>
                        </a:rPr>
                        <a:t>a</a:t>
                      </a:r>
                      <a:endParaRPr lang="pl-PL" sz="1400" b="1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latin typeface="Symbol"/>
                          <a:ea typeface="Calibri"/>
                          <a:cs typeface="Times New Roman"/>
                        </a:rPr>
                        <a:t>b</a:t>
                      </a:r>
                      <a:r>
                        <a:rPr lang="pl-PL" sz="1400" b="1" baseline="30000" dirty="0">
                          <a:latin typeface="Symbol"/>
                          <a:ea typeface="Calibri"/>
                          <a:cs typeface="Times New Roman"/>
                        </a:rPr>
                        <a:t>-</a:t>
                      </a:r>
                      <a:endParaRPr lang="pl-PL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latin typeface="Symbol"/>
                          <a:ea typeface="Calibri"/>
                          <a:cs typeface="Times New Roman"/>
                        </a:rPr>
                        <a:t>b</a:t>
                      </a:r>
                      <a:r>
                        <a:rPr lang="pl-PL" sz="1400" b="1" baseline="30000" dirty="0">
                          <a:latin typeface="Symbol"/>
                          <a:ea typeface="Calibri"/>
                          <a:cs typeface="Times New Roman"/>
                        </a:rPr>
                        <a:t>-</a:t>
                      </a:r>
                      <a:endParaRPr lang="pl-PL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rgbClr val="C00000"/>
                          </a:solidFill>
                          <a:latin typeface="Symbol"/>
                          <a:ea typeface="Calibri"/>
                          <a:cs typeface="Times New Roman"/>
                        </a:rPr>
                        <a:t>a</a:t>
                      </a:r>
                      <a:endParaRPr lang="pl-PL" sz="1400" b="1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latin typeface="Symbol"/>
                          <a:ea typeface="Calibri"/>
                          <a:cs typeface="Times New Roman"/>
                        </a:rPr>
                        <a:t>b</a:t>
                      </a:r>
                      <a:r>
                        <a:rPr lang="pl-PL" sz="1400" b="1" baseline="30000" dirty="0">
                          <a:latin typeface="Symbol"/>
                          <a:ea typeface="Calibri"/>
                          <a:cs typeface="Times New Roman"/>
                        </a:rPr>
                        <a:t>-</a:t>
                      </a:r>
                      <a:endParaRPr lang="pl-PL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latin typeface="Symbol"/>
                          <a:ea typeface="Calibri"/>
                          <a:cs typeface="Times New Roman"/>
                        </a:rPr>
                        <a:t>b</a:t>
                      </a:r>
                      <a:r>
                        <a:rPr lang="pl-PL" sz="1400" b="1" baseline="30000" dirty="0">
                          <a:latin typeface="Symbol"/>
                          <a:ea typeface="Calibri"/>
                          <a:cs typeface="Times New Roman"/>
                        </a:rPr>
                        <a:t>-</a:t>
                      </a:r>
                      <a:endParaRPr lang="pl-PL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latin typeface="Symbol"/>
                          <a:ea typeface="Calibri"/>
                          <a:cs typeface="Times New Roman"/>
                        </a:rPr>
                        <a:t>a</a:t>
                      </a:r>
                      <a:endParaRPr lang="pl-PL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i="1" dirty="0">
                          <a:latin typeface="Calibri"/>
                          <a:ea typeface="Calibri"/>
                          <a:cs typeface="PLMathItalic10-Italic"/>
                        </a:rPr>
                        <a:t>T</a:t>
                      </a:r>
                      <a:r>
                        <a:rPr lang="pl-PL" sz="1400" b="1" baseline="-25000" dirty="0">
                          <a:latin typeface="Calibri"/>
                          <a:ea typeface="Calibri"/>
                          <a:cs typeface="PLRoman7-Regular"/>
                        </a:rPr>
                        <a:t>1/2</a:t>
                      </a:r>
                      <a:endParaRPr lang="pl-PL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latin typeface="PLRoman10-Regular"/>
                          <a:ea typeface="Calibri"/>
                          <a:cs typeface="PLRoman10-Regular"/>
                        </a:rPr>
                        <a:t>1620</a:t>
                      </a:r>
                      <a:r>
                        <a:rPr lang="pl-PL" sz="1400" b="1" i="1" dirty="0">
                          <a:latin typeface="PLMathItalic10-Italic"/>
                          <a:ea typeface="Calibri"/>
                          <a:cs typeface="PLMathItalic10-Italic"/>
                        </a:rPr>
                        <a:t>y</a:t>
                      </a:r>
                      <a:endParaRPr lang="pl-PL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rgbClr val="C00000"/>
                          </a:solidFill>
                          <a:latin typeface="PLRoman10-Regular"/>
                          <a:ea typeface="Calibri"/>
                          <a:cs typeface="PLRoman10-Regular"/>
                        </a:rPr>
                        <a:t>3</a:t>
                      </a:r>
                      <a:r>
                        <a:rPr lang="pl-PL" sz="1400" b="1" i="1" dirty="0">
                          <a:solidFill>
                            <a:srgbClr val="C00000"/>
                          </a:solidFill>
                          <a:latin typeface="PLMathItalic10-Italic"/>
                          <a:ea typeface="Calibri"/>
                          <a:cs typeface="PLMathItalic10-Italic"/>
                        </a:rPr>
                        <a:t>.</a:t>
                      </a:r>
                      <a:r>
                        <a:rPr lang="pl-PL" sz="1400" b="1" dirty="0">
                          <a:solidFill>
                            <a:srgbClr val="C00000"/>
                          </a:solidFill>
                          <a:latin typeface="PLRoman10-Regular"/>
                          <a:ea typeface="Calibri"/>
                          <a:cs typeface="PLRoman10-Regular"/>
                        </a:rPr>
                        <a:t>825</a:t>
                      </a:r>
                      <a:r>
                        <a:rPr lang="pl-PL" sz="1400" b="1" i="1" dirty="0">
                          <a:solidFill>
                            <a:srgbClr val="C00000"/>
                          </a:solidFill>
                          <a:latin typeface="PLMathItalic10-Italic"/>
                          <a:ea typeface="Calibri"/>
                          <a:cs typeface="PLMathItalic10-Italic"/>
                        </a:rPr>
                        <a:t>d</a:t>
                      </a:r>
                      <a:endParaRPr lang="pl-PL" sz="1400" b="1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rgbClr val="C00000"/>
                          </a:solidFill>
                          <a:latin typeface="PLRoman10-Regular"/>
                          <a:ea typeface="Calibri"/>
                          <a:cs typeface="PLRoman10-Regular"/>
                        </a:rPr>
                        <a:t>3</a:t>
                      </a:r>
                      <a:r>
                        <a:rPr lang="pl-PL" sz="1400" b="1" i="1" dirty="0">
                          <a:solidFill>
                            <a:srgbClr val="C00000"/>
                          </a:solidFill>
                          <a:latin typeface="PLMathItalic10-Italic"/>
                          <a:ea typeface="Calibri"/>
                          <a:cs typeface="PLMathItalic10-Italic"/>
                        </a:rPr>
                        <a:t>.</a:t>
                      </a:r>
                      <a:r>
                        <a:rPr lang="pl-PL" sz="1400" b="1" dirty="0">
                          <a:solidFill>
                            <a:srgbClr val="C00000"/>
                          </a:solidFill>
                          <a:latin typeface="PLRoman10-Regular"/>
                          <a:ea typeface="Calibri"/>
                          <a:cs typeface="PLRoman10-Regular"/>
                        </a:rPr>
                        <a:t>1</a:t>
                      </a:r>
                      <a:r>
                        <a:rPr lang="pl-PL" sz="1400" b="1" i="1" dirty="0">
                          <a:solidFill>
                            <a:srgbClr val="C00000"/>
                          </a:solidFill>
                          <a:latin typeface="PLMathItalic10-Italic"/>
                          <a:ea typeface="Calibri"/>
                          <a:cs typeface="PLMathItalic10-Italic"/>
                        </a:rPr>
                        <a:t>min</a:t>
                      </a:r>
                      <a:endParaRPr lang="pl-PL" sz="1400" b="1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latin typeface="PLRoman10-Regular"/>
                          <a:ea typeface="Calibri"/>
                          <a:cs typeface="PLRoman10-Regular"/>
                        </a:rPr>
                        <a:t>27</a:t>
                      </a:r>
                      <a:r>
                        <a:rPr lang="pl-PL" sz="1400" b="1" i="1" dirty="0">
                          <a:latin typeface="PLMathItalic10-Italic"/>
                          <a:ea typeface="Calibri"/>
                          <a:cs typeface="PLMathItalic10-Italic"/>
                        </a:rPr>
                        <a:t>min</a:t>
                      </a:r>
                      <a:endParaRPr lang="pl-PL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latin typeface="PLRoman10-Regular"/>
                          <a:ea typeface="Calibri"/>
                          <a:cs typeface="PLRoman10-Regular"/>
                        </a:rPr>
                        <a:t>20</a:t>
                      </a:r>
                      <a:r>
                        <a:rPr lang="pl-PL" sz="1400" b="1" i="1" dirty="0">
                          <a:latin typeface="PLMathItalic10-Italic"/>
                          <a:ea typeface="Calibri"/>
                          <a:cs typeface="PLMathItalic10-Italic"/>
                        </a:rPr>
                        <a:t>min</a:t>
                      </a:r>
                      <a:endParaRPr lang="pl-PL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rgbClr val="C00000"/>
                          </a:solidFill>
                          <a:latin typeface="PLRoman10-Regular"/>
                          <a:ea typeface="Calibri"/>
                          <a:cs typeface="PLRoman10-Regular"/>
                        </a:rPr>
                        <a:t>164</a:t>
                      </a:r>
                      <a:r>
                        <a:rPr lang="pl-PL" sz="1400" b="1" i="1" dirty="0">
                          <a:solidFill>
                            <a:srgbClr val="C00000"/>
                          </a:solidFill>
                          <a:latin typeface="PLMathItalic10-Italic"/>
                          <a:ea typeface="Calibri"/>
                          <a:cs typeface="PLMathItalic10-Italic"/>
                        </a:rPr>
                        <a:t>μs</a:t>
                      </a:r>
                      <a:endParaRPr lang="pl-PL" sz="1400" b="1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latin typeface="PLRoman10-Regular"/>
                          <a:ea typeface="Calibri"/>
                          <a:cs typeface="PLRoman10-Regular"/>
                        </a:rPr>
                        <a:t>22</a:t>
                      </a:r>
                      <a:r>
                        <a:rPr lang="pl-PL" sz="1400" b="1" i="1" dirty="0">
                          <a:latin typeface="PLMathItalic10-Italic"/>
                          <a:ea typeface="Calibri"/>
                          <a:cs typeface="PLMathItalic10-Italic"/>
                        </a:rPr>
                        <a:t>.</a:t>
                      </a:r>
                      <a:r>
                        <a:rPr lang="pl-PL" sz="1400" b="1" dirty="0">
                          <a:latin typeface="PLRoman10-Regular"/>
                          <a:ea typeface="Calibri"/>
                          <a:cs typeface="PLRoman10-Regular"/>
                        </a:rPr>
                        <a:t>3</a:t>
                      </a:r>
                      <a:r>
                        <a:rPr lang="pl-PL" sz="1400" b="1" i="1" dirty="0">
                          <a:latin typeface="PLMathItalic10-Italic"/>
                          <a:ea typeface="Calibri"/>
                          <a:cs typeface="PLMathItalic10-Italic"/>
                        </a:rPr>
                        <a:t>y</a:t>
                      </a:r>
                      <a:endParaRPr lang="pl-PL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latin typeface="PLRoman10-Regular"/>
                          <a:ea typeface="Calibri"/>
                          <a:cs typeface="PLRoman10-Regular"/>
                        </a:rPr>
                        <a:t>5</a:t>
                      </a:r>
                      <a:r>
                        <a:rPr lang="pl-PL" sz="1400" b="1" i="1" dirty="0">
                          <a:latin typeface="PLMathItalic10-Italic"/>
                          <a:ea typeface="Calibri"/>
                          <a:cs typeface="PLMathItalic10-Italic"/>
                        </a:rPr>
                        <a:t>.</a:t>
                      </a:r>
                      <a:r>
                        <a:rPr lang="pl-PL" sz="1400" b="1" dirty="0">
                          <a:latin typeface="PLRoman10-Regular"/>
                          <a:ea typeface="Calibri"/>
                          <a:cs typeface="PLRoman10-Regular"/>
                        </a:rPr>
                        <a:t>01</a:t>
                      </a:r>
                      <a:r>
                        <a:rPr lang="pl-PL" sz="1400" b="1" i="1" dirty="0">
                          <a:latin typeface="PLMathItalic10-Italic"/>
                          <a:ea typeface="Calibri"/>
                          <a:cs typeface="PLMathItalic10-Italic"/>
                        </a:rPr>
                        <a:t>d</a:t>
                      </a:r>
                      <a:endParaRPr lang="pl-PL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latin typeface="PLRoman10-Regular"/>
                          <a:ea typeface="Calibri"/>
                          <a:cs typeface="PLRoman10-Regular"/>
                        </a:rPr>
                        <a:t>138</a:t>
                      </a:r>
                      <a:r>
                        <a:rPr lang="pl-PL" sz="1400" b="1" i="1" dirty="0">
                          <a:latin typeface="PLMathItalic10-Italic"/>
                          <a:ea typeface="Calibri"/>
                          <a:cs typeface="PLMathItalic10-Italic"/>
                        </a:rPr>
                        <a:t>.</a:t>
                      </a:r>
                      <a:r>
                        <a:rPr lang="pl-PL" sz="1400" b="1" dirty="0">
                          <a:latin typeface="PLRoman10-Regular"/>
                          <a:ea typeface="Calibri"/>
                          <a:cs typeface="PLRoman10-Regular"/>
                        </a:rPr>
                        <a:t>38</a:t>
                      </a:r>
                      <a:r>
                        <a:rPr lang="pl-PL" sz="1400" b="1" i="1" dirty="0">
                          <a:latin typeface="PLMathItalic10-Italic"/>
                          <a:ea typeface="Calibri"/>
                          <a:cs typeface="PLMathItalic10-Italic"/>
                        </a:rPr>
                        <a:t>d</a:t>
                      </a:r>
                      <a:endParaRPr lang="pl-PL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Aktywność </a:t>
            </a:r>
            <a:r>
              <a:rPr lang="pl-PL" sz="4400" baseline="30000" dirty="0" smtClean="0"/>
              <a:t>222</a:t>
            </a:r>
            <a:r>
              <a:rPr lang="pl-PL" sz="4400" dirty="0" smtClean="0"/>
              <a:t>Rn i pochodnych</a:t>
            </a:r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15</a:t>
            </a:fld>
            <a:endParaRPr lang="pl-PL"/>
          </a:p>
        </p:txBody>
      </p:sp>
      <p:grpSp>
        <p:nvGrpSpPr>
          <p:cNvPr id="9" name="Grupa 8"/>
          <p:cNvGrpSpPr/>
          <p:nvPr/>
        </p:nvGrpSpPr>
        <p:grpSpPr>
          <a:xfrm>
            <a:off x="393700" y="1562100"/>
            <a:ext cx="8489950" cy="5361404"/>
            <a:chOff x="393700" y="1473200"/>
            <a:chExt cx="8489950" cy="5450304"/>
          </a:xfrm>
        </p:grpSpPr>
        <p:pic>
          <p:nvPicPr>
            <p:cNvPr id="41987" name="Picture 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93700" y="1473200"/>
              <a:ext cx="8489950" cy="538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5" name="pole tekstowe 4"/>
            <p:cNvSpPr txBox="1"/>
            <p:nvPr/>
          </p:nvSpPr>
          <p:spPr>
            <a:xfrm>
              <a:off x="7372350" y="6550223"/>
              <a:ext cx="1022350" cy="33855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pl-PL" sz="1600" dirty="0" smtClean="0"/>
                <a:t>Czas [h]</a:t>
              </a:r>
              <a:endParaRPr lang="pl-PL" sz="1600" dirty="0"/>
            </a:p>
          </p:txBody>
        </p:sp>
        <p:sp>
          <p:nvSpPr>
            <p:cNvPr id="6" name="pole tekstowe 5"/>
            <p:cNvSpPr txBox="1"/>
            <p:nvPr/>
          </p:nvSpPr>
          <p:spPr>
            <a:xfrm>
              <a:off x="438150" y="1651000"/>
              <a:ext cx="666750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pl-PL" dirty="0" smtClean="0">
                  <a:latin typeface="Arial" pitchFamily="34" charset="0"/>
                  <a:cs typeface="Arial" pitchFamily="34" charset="0"/>
                </a:rPr>
                <a:t>A(t)</a:t>
              </a:r>
              <a:endParaRPr lang="pl-PL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pole tekstowe 7"/>
            <p:cNvSpPr txBox="1"/>
            <p:nvPr/>
          </p:nvSpPr>
          <p:spPr>
            <a:xfrm>
              <a:off x="4260850" y="6584950"/>
              <a:ext cx="1022350" cy="33855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pl-PL" sz="16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Schemat układu pomiarowego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16</a:t>
            </a:fld>
            <a:endParaRPr lang="pl-PL"/>
          </a:p>
        </p:txBody>
      </p:sp>
      <p:grpSp>
        <p:nvGrpSpPr>
          <p:cNvPr id="30" name="Grupa 29"/>
          <p:cNvGrpSpPr/>
          <p:nvPr/>
        </p:nvGrpSpPr>
        <p:grpSpPr>
          <a:xfrm>
            <a:off x="838201" y="1562100"/>
            <a:ext cx="6845299" cy="5106994"/>
            <a:chOff x="838201" y="1562100"/>
            <a:chExt cx="6845299" cy="5106994"/>
          </a:xfrm>
        </p:grpSpPr>
        <p:grpSp>
          <p:nvGrpSpPr>
            <p:cNvPr id="5" name="Grupa 4"/>
            <p:cNvGrpSpPr/>
            <p:nvPr/>
          </p:nvGrpSpPr>
          <p:grpSpPr>
            <a:xfrm>
              <a:off x="927100" y="1562100"/>
              <a:ext cx="6756400" cy="5106994"/>
              <a:chOff x="1785918" y="571480"/>
              <a:chExt cx="5900748" cy="4929194"/>
            </a:xfrm>
            <a:solidFill>
              <a:schemeClr val="bg1">
                <a:lumMod val="85000"/>
              </a:schemeClr>
            </a:solidFill>
          </p:grpSpPr>
          <p:sp>
            <p:nvSpPr>
              <p:cNvPr id="6" name="Strzałka w dół 5"/>
              <p:cNvSpPr/>
              <p:nvPr/>
            </p:nvSpPr>
            <p:spPr>
              <a:xfrm rot="16200000">
                <a:off x="5857884" y="4643446"/>
                <a:ext cx="285752" cy="857256"/>
              </a:xfrm>
              <a:prstGeom prst="downArrow">
                <a:avLst/>
              </a:prstGeom>
              <a:grpFill/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grpSp>
            <p:nvGrpSpPr>
              <p:cNvPr id="7" name="Grupa 28"/>
              <p:cNvGrpSpPr/>
              <p:nvPr/>
            </p:nvGrpSpPr>
            <p:grpSpPr>
              <a:xfrm>
                <a:off x="1785918" y="571480"/>
                <a:ext cx="5900748" cy="4929194"/>
                <a:chOff x="1785918" y="571480"/>
                <a:chExt cx="5900748" cy="4929194"/>
              </a:xfrm>
              <a:grpFill/>
            </p:grpSpPr>
            <p:grpSp>
              <p:nvGrpSpPr>
                <p:cNvPr id="8" name="Grupa 25"/>
                <p:cNvGrpSpPr/>
                <p:nvPr/>
              </p:nvGrpSpPr>
              <p:grpSpPr>
                <a:xfrm>
                  <a:off x="1785918" y="571480"/>
                  <a:ext cx="5786478" cy="4889500"/>
                  <a:chOff x="1785918" y="928670"/>
                  <a:chExt cx="5786478" cy="4889500"/>
                </a:xfrm>
                <a:grpFill/>
              </p:grpSpPr>
              <p:sp>
                <p:nvSpPr>
                  <p:cNvPr id="10" name="Strzałka w dół 9"/>
                  <p:cNvSpPr/>
                  <p:nvPr/>
                </p:nvSpPr>
                <p:spPr>
                  <a:xfrm>
                    <a:off x="4357686" y="4643446"/>
                    <a:ext cx="285752" cy="785818"/>
                  </a:xfrm>
                  <a:prstGeom prst="downArrow">
                    <a:avLst/>
                  </a:prstGeom>
                  <a:grpFill/>
                  <a:ln>
                    <a:solidFill>
                      <a:schemeClr val="tx2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pl-PL"/>
                  </a:p>
                </p:txBody>
              </p:sp>
              <p:sp>
                <p:nvSpPr>
                  <p:cNvPr id="11" name="Strzałka w dół 10"/>
                  <p:cNvSpPr/>
                  <p:nvPr/>
                </p:nvSpPr>
                <p:spPr>
                  <a:xfrm>
                    <a:off x="4357686" y="3357562"/>
                    <a:ext cx="285752" cy="785818"/>
                  </a:xfrm>
                  <a:prstGeom prst="downArrow">
                    <a:avLst/>
                  </a:prstGeom>
                  <a:grpFill/>
                  <a:ln>
                    <a:solidFill>
                      <a:schemeClr val="tx2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pl-PL"/>
                  </a:p>
                </p:txBody>
              </p:sp>
              <p:grpSp>
                <p:nvGrpSpPr>
                  <p:cNvPr id="12" name="Grupa 16"/>
                  <p:cNvGrpSpPr/>
                  <p:nvPr/>
                </p:nvGrpSpPr>
                <p:grpSpPr>
                  <a:xfrm>
                    <a:off x="1785918" y="928670"/>
                    <a:ext cx="5786478" cy="2428892"/>
                    <a:chOff x="1571604" y="3143248"/>
                    <a:chExt cx="5786478" cy="2428892"/>
                  </a:xfrm>
                  <a:grpFill/>
                </p:grpSpPr>
                <p:grpSp>
                  <p:nvGrpSpPr>
                    <p:cNvPr id="18" name="Grupa 15"/>
                    <p:cNvGrpSpPr/>
                    <p:nvPr/>
                  </p:nvGrpSpPr>
                  <p:grpSpPr>
                    <a:xfrm>
                      <a:off x="2428860" y="3143248"/>
                      <a:ext cx="4929222" cy="2428892"/>
                      <a:chOff x="2428860" y="3143248"/>
                      <a:chExt cx="4929222" cy="2428892"/>
                    </a:xfrm>
                    <a:grpFill/>
                  </p:grpSpPr>
                  <p:sp>
                    <p:nvSpPr>
                      <p:cNvPr id="20" name="Wygięta strzałka 19"/>
                      <p:cNvSpPr/>
                      <p:nvPr/>
                    </p:nvSpPr>
                    <p:spPr>
                      <a:xfrm>
                        <a:off x="4357686" y="3286124"/>
                        <a:ext cx="1857388" cy="642942"/>
                      </a:xfrm>
                      <a:prstGeom prst="bentArrow">
                        <a:avLst/>
                      </a:prstGeom>
                      <a:grpFill/>
                      <a:ln>
                        <a:solidFill>
                          <a:schemeClr val="tx2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pl-PL">
                          <a:solidFill>
                            <a:schemeClr val="tx1"/>
                          </a:solidFill>
                        </a:endParaRPr>
                      </a:p>
                    </p:txBody>
                  </p:sp>
                  <p:sp>
                    <p:nvSpPr>
                      <p:cNvPr id="21" name="Wygięta strzałka 8"/>
                      <p:cNvSpPr/>
                      <p:nvPr/>
                    </p:nvSpPr>
                    <p:spPr>
                      <a:xfrm rot="5400000">
                        <a:off x="3000364" y="2857496"/>
                        <a:ext cx="785818" cy="1928826"/>
                      </a:xfrm>
                      <a:prstGeom prst="bentArrow">
                        <a:avLst>
                          <a:gd name="adj1" fmla="val 19542"/>
                          <a:gd name="adj2" fmla="val 28721"/>
                          <a:gd name="adj3" fmla="val 42331"/>
                          <a:gd name="adj4" fmla="val 43750"/>
                        </a:avLst>
                      </a:prstGeom>
                      <a:grpFill/>
                      <a:ln>
                        <a:solidFill>
                          <a:schemeClr val="tx2"/>
                        </a:solidFill>
                      </a:ln>
                      <a:scene3d>
                        <a:camera prst="orthographicFront">
                          <a:rot lat="0" lon="0" rev="0"/>
                        </a:camera>
                        <a:lightRig rig="threePt" dir="t"/>
                      </a:scene3d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pl-PL">
                          <a:solidFill>
                            <a:schemeClr val="tx1"/>
                          </a:solidFill>
                        </a:endParaRPr>
                      </a:p>
                    </p:txBody>
                  </p:sp>
                  <p:sp>
                    <p:nvSpPr>
                      <p:cNvPr id="22" name="Schemat blokowy: dysk magnetyczny 21"/>
                      <p:cNvSpPr/>
                      <p:nvPr/>
                    </p:nvSpPr>
                    <p:spPr>
                      <a:xfrm>
                        <a:off x="3643306" y="3786190"/>
                        <a:ext cx="1214446" cy="1785950"/>
                      </a:xfrm>
                      <a:prstGeom prst="flowChartMagneticDisk">
                        <a:avLst/>
                      </a:prstGeom>
                      <a:solidFill>
                        <a:schemeClr val="bg2">
                          <a:lumMod val="75000"/>
                        </a:schemeClr>
                      </a:solidFill>
                      <a:ln>
                        <a:solidFill>
                          <a:schemeClr val="tx2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pl-PL"/>
                      </a:p>
                    </p:txBody>
                  </p:sp>
                  <p:sp>
                    <p:nvSpPr>
                      <p:cNvPr id="24" name="Prostokąt 14"/>
                      <p:cNvSpPr/>
                      <p:nvPr/>
                    </p:nvSpPr>
                    <p:spPr>
                      <a:xfrm>
                        <a:off x="6000760" y="3143248"/>
                        <a:ext cx="1357322" cy="642942"/>
                      </a:xfrm>
                      <a:prstGeom prst="rect">
                        <a:avLst/>
                      </a:prstGeom>
                      <a:solidFill>
                        <a:schemeClr val="bg2">
                          <a:lumMod val="75000"/>
                        </a:schemeClr>
                      </a:solidFill>
                      <a:ln>
                        <a:solidFill>
                          <a:schemeClr val="tx2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pl-PL" b="1" dirty="0"/>
                      </a:p>
                    </p:txBody>
                  </p:sp>
                </p:grpSp>
                <p:sp>
                  <p:nvSpPr>
                    <p:cNvPr id="19" name="Schemat blokowy: dysk magnetyczny 18"/>
                    <p:cNvSpPr/>
                    <p:nvPr/>
                  </p:nvSpPr>
                  <p:spPr>
                    <a:xfrm>
                      <a:off x="1571604" y="3143248"/>
                      <a:ext cx="1000132" cy="1214446"/>
                    </a:xfrm>
                    <a:prstGeom prst="flowChartMagneticDisk">
                      <a:avLst/>
                    </a:prstGeom>
                    <a:solidFill>
                      <a:schemeClr val="bg2">
                        <a:lumMod val="75000"/>
                      </a:schemeClr>
                    </a:solidFill>
                    <a:ln>
                      <a:solidFill>
                        <a:schemeClr val="tx2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pl-PL"/>
                    </a:p>
                  </p:txBody>
                </p:sp>
              </p:grpSp>
              <p:grpSp>
                <p:nvGrpSpPr>
                  <p:cNvPr id="14" name="Grupa 20"/>
                  <p:cNvGrpSpPr/>
                  <p:nvPr/>
                </p:nvGrpSpPr>
                <p:grpSpPr>
                  <a:xfrm>
                    <a:off x="3357554" y="3929066"/>
                    <a:ext cx="2286016" cy="1071570"/>
                    <a:chOff x="3143240" y="3929066"/>
                    <a:chExt cx="2286016" cy="1071570"/>
                  </a:xfrm>
                  <a:grpFill/>
                </p:grpSpPr>
                <p:sp>
                  <p:nvSpPr>
                    <p:cNvPr id="16" name="Prostokąt 15"/>
                    <p:cNvSpPr/>
                    <p:nvPr/>
                  </p:nvSpPr>
                  <p:spPr>
                    <a:xfrm>
                      <a:off x="3143240" y="3929066"/>
                      <a:ext cx="2286016" cy="642942"/>
                    </a:xfrm>
                    <a:prstGeom prst="rect">
                      <a:avLst/>
                    </a:prstGeom>
                    <a:solidFill>
                      <a:schemeClr val="bg2">
                        <a:lumMod val="75000"/>
                      </a:schemeClr>
                    </a:solidFill>
                    <a:ln>
                      <a:solidFill>
                        <a:schemeClr val="tx2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pl-PL" sz="2000" b="1" dirty="0" smtClean="0"/>
                        <a:t>Zasilacz HV</a:t>
                      </a:r>
                      <a:endParaRPr lang="pl-PL" sz="2000" b="1" dirty="0"/>
                    </a:p>
                  </p:txBody>
                </p:sp>
                <p:sp>
                  <p:nvSpPr>
                    <p:cNvPr id="17" name="Prostokąt 16"/>
                    <p:cNvSpPr/>
                    <p:nvPr/>
                  </p:nvSpPr>
                  <p:spPr>
                    <a:xfrm>
                      <a:off x="3143240" y="4572008"/>
                      <a:ext cx="2286016" cy="428628"/>
                    </a:xfrm>
                    <a:prstGeom prst="rect">
                      <a:avLst/>
                    </a:prstGeom>
                    <a:solidFill>
                      <a:schemeClr val="bg2">
                        <a:lumMod val="90000"/>
                      </a:schemeClr>
                    </a:solidFill>
                    <a:ln>
                      <a:solidFill>
                        <a:schemeClr val="tx2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pl-PL" b="1" dirty="0" smtClean="0">
                          <a:solidFill>
                            <a:schemeClr val="tx1"/>
                          </a:solidFill>
                        </a:rPr>
                        <a:t>Wzmacniacz</a:t>
                      </a:r>
                      <a:endParaRPr lang="pl-PL" b="1" dirty="0">
                        <a:solidFill>
                          <a:schemeClr val="tx1"/>
                        </a:solidFill>
                      </a:endParaRPr>
                    </a:p>
                  </p:txBody>
                </p:sp>
              </p:grpSp>
              <p:sp>
                <p:nvSpPr>
                  <p:cNvPr id="15" name="Prostokąt 14"/>
                  <p:cNvSpPr/>
                  <p:nvPr/>
                </p:nvSpPr>
                <p:spPr>
                  <a:xfrm>
                    <a:off x="3357554" y="5214950"/>
                    <a:ext cx="2286016" cy="603220"/>
                  </a:xfrm>
                  <a:prstGeom prst="rect">
                    <a:avLst/>
                  </a:prstGeom>
                  <a:solidFill>
                    <a:schemeClr val="bg2">
                      <a:lumMod val="75000"/>
                    </a:schemeClr>
                  </a:solidFill>
                  <a:ln>
                    <a:solidFill>
                      <a:schemeClr val="tx2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pl-PL" b="1" dirty="0" smtClean="0"/>
                      <a:t>Analizator </a:t>
                    </a:r>
                  </a:p>
                  <a:p>
                    <a:pPr algn="ctr"/>
                    <a:r>
                      <a:rPr lang="pl-PL" b="1" dirty="0" smtClean="0"/>
                      <a:t>1-kanałowy</a:t>
                    </a:r>
                    <a:endParaRPr lang="pl-PL" b="1" dirty="0"/>
                  </a:p>
                </p:txBody>
              </p:sp>
            </p:grpSp>
            <p:sp>
              <p:nvSpPr>
                <p:cNvPr id="9" name="Prostokąt 8"/>
                <p:cNvSpPr/>
                <p:nvPr/>
              </p:nvSpPr>
              <p:spPr>
                <a:xfrm>
                  <a:off x="6186468" y="4571980"/>
                  <a:ext cx="1500198" cy="928694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pl-PL" b="1" dirty="0" smtClean="0"/>
                    <a:t>komputer</a:t>
                  </a:r>
                  <a:endParaRPr lang="pl-PL" b="1" dirty="0"/>
                </a:p>
              </p:txBody>
            </p:sp>
          </p:grpSp>
        </p:grpSp>
        <p:sp>
          <p:nvSpPr>
            <p:cNvPr id="26" name="Prostokąt 25"/>
            <p:cNvSpPr/>
            <p:nvPr/>
          </p:nvSpPr>
          <p:spPr>
            <a:xfrm>
              <a:off x="6172200" y="1562100"/>
              <a:ext cx="1233030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pl-PL" b="1" dirty="0" smtClean="0">
                  <a:solidFill>
                    <a:schemeClr val="bg1"/>
                  </a:solidFill>
                </a:rPr>
                <a:t>Pompa </a:t>
              </a:r>
            </a:p>
            <a:p>
              <a:pPr algn="ctr"/>
              <a:r>
                <a:rPr lang="pl-PL" b="1" dirty="0" smtClean="0">
                  <a:solidFill>
                    <a:schemeClr val="bg1"/>
                  </a:solidFill>
                </a:rPr>
                <a:t>próżniowa</a:t>
              </a:r>
              <a:endParaRPr lang="pl-PL" b="1" dirty="0">
                <a:solidFill>
                  <a:schemeClr val="bg1"/>
                </a:solidFill>
              </a:endParaRPr>
            </a:p>
          </p:txBody>
        </p:sp>
        <p:sp>
          <p:nvSpPr>
            <p:cNvPr id="28" name="Prostokąt 27"/>
            <p:cNvSpPr/>
            <p:nvPr/>
          </p:nvSpPr>
          <p:spPr>
            <a:xfrm>
              <a:off x="3327400" y="2895600"/>
              <a:ext cx="1269898" cy="126188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pl-PL" sz="2000" b="1" dirty="0" smtClean="0"/>
                <a:t>Detektor-</a:t>
              </a:r>
            </a:p>
            <a:p>
              <a:pPr algn="ctr"/>
              <a:r>
                <a:rPr lang="pl-PL" sz="2000" b="1" dirty="0" smtClean="0"/>
                <a:t>Komora</a:t>
              </a:r>
            </a:p>
            <a:p>
              <a:pPr algn="ctr"/>
              <a:r>
                <a:rPr lang="pl-PL" sz="2000" b="1" dirty="0" smtClean="0"/>
                <a:t>Lucasa</a:t>
              </a:r>
            </a:p>
            <a:p>
              <a:pPr algn="ctr"/>
              <a:endParaRPr lang="pl-PL" sz="1600" b="1" dirty="0" smtClean="0"/>
            </a:p>
          </p:txBody>
        </p:sp>
        <p:sp>
          <p:nvSpPr>
            <p:cNvPr id="29" name="Prostokąt 28"/>
            <p:cNvSpPr/>
            <p:nvPr/>
          </p:nvSpPr>
          <p:spPr>
            <a:xfrm>
              <a:off x="838201" y="1962151"/>
              <a:ext cx="1289050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pl-PL" b="1" dirty="0" smtClean="0">
                  <a:solidFill>
                    <a:schemeClr val="bg1"/>
                  </a:solidFill>
                </a:rPr>
                <a:t>Komora </a:t>
              </a:r>
            </a:p>
            <a:p>
              <a:pPr algn="ctr"/>
              <a:r>
                <a:rPr lang="pl-PL" b="1" dirty="0" smtClean="0">
                  <a:solidFill>
                    <a:schemeClr val="bg1"/>
                  </a:solidFill>
                </a:rPr>
                <a:t>z próbką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Wyniki - powietrze</a:t>
            </a:r>
            <a:endParaRPr lang="pl-PL" dirty="0"/>
          </a:p>
        </p:txBody>
      </p:sp>
      <p:graphicFrame>
        <p:nvGraphicFramePr>
          <p:cNvPr id="38914" name="Object 2"/>
          <p:cNvGraphicFramePr>
            <a:graphicFrameLocks noChangeAspect="1"/>
          </p:cNvGraphicFramePr>
          <p:nvPr/>
        </p:nvGraphicFramePr>
        <p:xfrm>
          <a:off x="1193800" y="1536660"/>
          <a:ext cx="6667499" cy="5080988"/>
        </p:xfrm>
        <a:graphic>
          <a:graphicData uri="http://schemas.openxmlformats.org/presentationml/2006/ole">
            <p:oleObj spid="_x0000_s38914" name="Graph" r:id="rId3" imgW="4083840" imgH="3111840" progId="Origin50.Graph">
              <p:embed/>
            </p:oleObj>
          </a:graphicData>
        </a:graphic>
      </p:graphicFrame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17</a:t>
            </a:fld>
            <a:endParaRPr lang="pl-PL"/>
          </a:p>
        </p:txBody>
      </p:sp>
      <p:sp>
        <p:nvSpPr>
          <p:cNvPr id="5" name="Prostokąt 4"/>
          <p:cNvSpPr/>
          <p:nvPr/>
        </p:nvSpPr>
        <p:spPr>
          <a:xfrm>
            <a:off x="4660900" y="1651000"/>
            <a:ext cx="3155950" cy="9779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Wyniki - gruz</a:t>
            </a:r>
            <a:endParaRPr lang="pl-PL" dirty="0"/>
          </a:p>
        </p:txBody>
      </p:sp>
      <p:graphicFrame>
        <p:nvGraphicFramePr>
          <p:cNvPr id="43010" name="Object 2"/>
          <p:cNvGraphicFramePr>
            <a:graphicFrameLocks noChangeAspect="1"/>
          </p:cNvGraphicFramePr>
          <p:nvPr/>
        </p:nvGraphicFramePr>
        <p:xfrm>
          <a:off x="660400" y="1562100"/>
          <a:ext cx="7912100" cy="5295900"/>
        </p:xfrm>
        <a:graphic>
          <a:graphicData uri="http://schemas.openxmlformats.org/presentationml/2006/ole">
            <p:oleObj spid="_x0000_s43010" name="Graph" r:id="rId3" imgW="4145760" imgH="2881440" progId="Origin50.Graph">
              <p:embed/>
            </p:oleObj>
          </a:graphicData>
        </a:graphic>
      </p:graphicFrame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18</a:t>
            </a:fld>
            <a:endParaRPr lang="pl-PL"/>
          </a:p>
        </p:txBody>
      </p:sp>
      <p:sp>
        <p:nvSpPr>
          <p:cNvPr id="5" name="Prostokąt 4"/>
          <p:cNvSpPr/>
          <p:nvPr/>
        </p:nvSpPr>
        <p:spPr>
          <a:xfrm>
            <a:off x="5016500" y="1562100"/>
            <a:ext cx="3816350" cy="1066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7" name="Łącznik prosty 6"/>
          <p:cNvCxnSpPr/>
          <p:nvPr/>
        </p:nvCxnSpPr>
        <p:spPr>
          <a:xfrm>
            <a:off x="5505450" y="2628900"/>
            <a:ext cx="306705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Bibliografia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1450" y="1775191"/>
            <a:ext cx="8756650" cy="4625609"/>
          </a:xfrm>
        </p:spPr>
        <p:txBody>
          <a:bodyPr>
            <a:normAutofit/>
          </a:bodyPr>
          <a:lstStyle/>
          <a:p>
            <a:pPr marL="633222" indent="-514350">
              <a:buFont typeface="+mj-lt"/>
              <a:buAutoNum type="arabicPeriod"/>
            </a:pP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A. Strzałkowski, </a:t>
            </a:r>
            <a:r>
              <a:rPr lang="pl-PL" sz="2800" i="1" dirty="0" smtClean="0">
                <a:latin typeface="Times New Roman" pitchFamily="18" charset="0"/>
                <a:cs typeface="Times New Roman" pitchFamily="18" charset="0"/>
              </a:rPr>
              <a:t>„Wstęp do fizyki jądra atomowego”, 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PWN 1978</a:t>
            </a:r>
          </a:p>
          <a:p>
            <a:pPr marL="633222" indent="-514350">
              <a:buFont typeface="+mj-lt"/>
              <a:buAutoNum type="arabicPeriod"/>
            </a:pP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Centralne Laboratorium Ochrony Radiologicznej-Zakład Dozymetrii 2008, </a:t>
            </a:r>
            <a:r>
              <a:rPr lang="pl-PL" sz="2800" i="1" dirty="0" smtClean="0">
                <a:latin typeface="Times New Roman" pitchFamily="18" charset="0"/>
                <a:cs typeface="Times New Roman" pitchFamily="18" charset="0"/>
              </a:rPr>
              <a:t>„Badanie radioaktywności naturalnej surowców i materiałów budowlanych w Polsce w latach 1980-2008.”</a:t>
            </a:r>
          </a:p>
          <a:p>
            <a:pPr marL="576072" indent="-457200">
              <a:buFont typeface="+mj-lt"/>
              <a:buAutoNum type="arabicPeriod"/>
            </a:pP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A. Pawuła, </a:t>
            </a:r>
            <a:r>
              <a:rPr lang="pl-PL" sz="2800" i="1" dirty="0" smtClean="0">
                <a:latin typeface="Times New Roman" pitchFamily="18" charset="0"/>
                <a:cs typeface="Times New Roman" pitchFamily="18" charset="0"/>
              </a:rPr>
              <a:t>„Kryteria radiologiczne w ocenie przydatności terenu pod budownictwo”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 ,Instytut Geologii, Uniwersytet im. A. Mickiewicza we Wrocławiu.</a:t>
            </a:r>
          </a:p>
          <a:p>
            <a:pPr marL="633222" indent="-514350">
              <a:buFont typeface="+mj-lt"/>
              <a:buAutoNum type="arabicPeriod"/>
            </a:pPr>
            <a:endParaRPr lang="pl-PL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633222" indent="-514350">
              <a:buFont typeface="+mj-lt"/>
              <a:buAutoNum type="arabicPeriod"/>
            </a:pPr>
            <a:endParaRPr lang="pl-PL" sz="2800" dirty="0" smtClean="0"/>
          </a:p>
          <a:p>
            <a:pPr marL="633222" indent="-514350">
              <a:buNone/>
            </a:pPr>
            <a:endParaRPr lang="pl-PL" sz="28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19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Plan: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1450" y="2590800"/>
            <a:ext cx="8229600" cy="4267200"/>
          </a:xfrm>
        </p:spPr>
        <p:txBody>
          <a:bodyPr>
            <a:normAutofit/>
          </a:bodyPr>
          <a:lstStyle/>
          <a:p>
            <a:pPr marL="438912" lvl="1" indent="-320040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pl-PL" b="1" dirty="0" smtClean="0"/>
              <a:t>Radon w środowisku</a:t>
            </a:r>
          </a:p>
          <a:p>
            <a:pPr marL="704088" lvl="2" indent="-320040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pl-PL" b="1" dirty="0" smtClean="0"/>
              <a:t>właściwości</a:t>
            </a:r>
          </a:p>
          <a:p>
            <a:pPr marL="704088" lvl="2" indent="-320040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pl-PL" b="1" dirty="0" smtClean="0"/>
              <a:t>źródła</a:t>
            </a:r>
          </a:p>
          <a:p>
            <a:pPr marL="704088" lvl="2" indent="-320040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</a:pPr>
            <a:endParaRPr lang="pl-PL" dirty="0" smtClean="0"/>
          </a:p>
          <a:p>
            <a:pPr marL="438912" lvl="1" indent="-320040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pl-PL" b="1" dirty="0" smtClean="0"/>
              <a:t>Teoretyczne wyznaczenie aktywności radonu</a:t>
            </a:r>
          </a:p>
          <a:p>
            <a:pPr marL="438912" lvl="1" indent="-320040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</a:pPr>
            <a:endParaRPr lang="pl-PL" sz="2400" dirty="0" smtClean="0"/>
          </a:p>
          <a:p>
            <a:pPr marL="438912" lvl="1" indent="-320040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pl-PL" b="1" dirty="0" smtClean="0"/>
              <a:t>Eksperyment</a:t>
            </a:r>
          </a:p>
          <a:p>
            <a:pPr marL="438912" lvl="1" indent="-320040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</a:pPr>
            <a:endParaRPr lang="pl-PL" sz="2400" dirty="0" smtClean="0"/>
          </a:p>
          <a:p>
            <a:pPr marL="438912" lvl="1" indent="-320040">
              <a:spcBef>
                <a:spcPts val="0"/>
              </a:spcBef>
              <a:buClr>
                <a:schemeClr val="accent1"/>
              </a:buClr>
              <a:buSzPct val="80000"/>
              <a:buNone/>
            </a:pPr>
            <a:endParaRPr lang="pl-PL" b="1" dirty="0" smtClean="0"/>
          </a:p>
          <a:p>
            <a:pPr marL="438912" lvl="1" indent="-320040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</a:pPr>
            <a:endParaRPr lang="pl-PL" dirty="0" smtClean="0"/>
          </a:p>
          <a:p>
            <a:pPr marL="704088" lvl="2" indent="-320040">
              <a:spcBef>
                <a:spcPts val="0"/>
              </a:spcBef>
              <a:buClr>
                <a:schemeClr val="accent1"/>
              </a:buClr>
              <a:buSzPct val="80000"/>
              <a:buNone/>
            </a:pPr>
            <a:endParaRPr lang="pl-PL" dirty="0" smtClean="0"/>
          </a:p>
          <a:p>
            <a:pPr marL="704088" lvl="2" indent="-320040">
              <a:spcBef>
                <a:spcPts val="0"/>
              </a:spcBef>
              <a:buClr>
                <a:schemeClr val="accent1"/>
              </a:buClr>
              <a:buSzPct val="80000"/>
              <a:buNone/>
            </a:pPr>
            <a:endParaRPr lang="pl-PL" dirty="0" smtClean="0"/>
          </a:p>
          <a:p>
            <a:pPr marL="704088" lvl="2" indent="-320040">
              <a:spcBef>
                <a:spcPts val="0"/>
              </a:spcBef>
              <a:buClr>
                <a:schemeClr val="accent1"/>
              </a:buClr>
              <a:buSzPct val="80000"/>
              <a:buNone/>
            </a:pPr>
            <a:endParaRPr lang="pl-PL" dirty="0" smtClean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2</a:t>
            </a:fld>
            <a:endParaRPr lang="pl-PL"/>
          </a:p>
        </p:txBody>
      </p:sp>
      <p:pic>
        <p:nvPicPr>
          <p:cNvPr id="21505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38650" y="717550"/>
            <a:ext cx="4149538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60400" y="2228850"/>
            <a:ext cx="8077200" cy="1673352"/>
          </a:xfrm>
        </p:spPr>
        <p:txBody>
          <a:bodyPr/>
          <a:lstStyle/>
          <a:p>
            <a:r>
              <a:rPr lang="pl-PL" dirty="0" smtClean="0"/>
              <a:t>	Dziękuję za uwagę </a:t>
            </a:r>
            <a:r>
              <a:rPr lang="pl-PL" dirty="0" smtClean="0">
                <a:sym typeface="Wingdings" pitchFamily="2" charset="2"/>
              </a:rPr>
              <a:t> </a:t>
            </a:r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515350" cy="1252728"/>
          </a:xfrm>
        </p:spPr>
        <p:txBody>
          <a:bodyPr>
            <a:normAutofit/>
          </a:bodyPr>
          <a:lstStyle/>
          <a:p>
            <a:r>
              <a:rPr lang="pl-PL" dirty="0" smtClean="0"/>
              <a:t>Radon w środowisku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38150" y="1606550"/>
            <a:ext cx="8229600" cy="4625609"/>
          </a:xfrm>
        </p:spPr>
        <p:txBody>
          <a:bodyPr>
            <a:normAutofit/>
          </a:bodyPr>
          <a:lstStyle/>
          <a:p>
            <a:r>
              <a:rPr lang="pl-PL" dirty="0" smtClean="0"/>
              <a:t>Właściwości:</a:t>
            </a:r>
          </a:p>
          <a:p>
            <a:pPr lvl="1">
              <a:buClr>
                <a:schemeClr val="accent1"/>
              </a:buClr>
            </a:pPr>
            <a:r>
              <a:rPr lang="pl-PL" dirty="0" smtClean="0"/>
              <a:t>bezbarwny, bezwonny, radioaktywny gaz szlachetny</a:t>
            </a:r>
          </a:p>
          <a:p>
            <a:pPr lvl="1">
              <a:buClr>
                <a:schemeClr val="accent1"/>
              </a:buClr>
            </a:pPr>
            <a:r>
              <a:rPr lang="pl-PL" dirty="0" err="1" smtClean="0">
                <a:latin typeface="Symbol" pitchFamily="18" charset="2"/>
              </a:rPr>
              <a:t>r</a:t>
            </a:r>
            <a:r>
              <a:rPr lang="pl-PL" dirty="0" smtClean="0">
                <a:latin typeface="Symbol" pitchFamily="18" charset="2"/>
              </a:rPr>
              <a:t> = 9,73 </a:t>
            </a:r>
            <a:r>
              <a:rPr lang="pl-PL" dirty="0" smtClean="0"/>
              <a:t>kg/m</a:t>
            </a:r>
            <a:r>
              <a:rPr lang="pl-PL" baseline="30000" dirty="0" smtClean="0"/>
              <a:t>3 </a:t>
            </a:r>
            <a:r>
              <a:rPr lang="pl-PL" dirty="0" smtClean="0"/>
              <a:t>– 8 razy cięższy niż powietrze</a:t>
            </a:r>
          </a:p>
          <a:p>
            <a:pPr lvl="1">
              <a:buClr>
                <a:schemeClr val="accent1"/>
              </a:buClr>
            </a:pPr>
            <a:r>
              <a:rPr lang="pl-PL" dirty="0" smtClean="0"/>
              <a:t>Najbardziej stabilne izotopy:</a:t>
            </a:r>
          </a:p>
          <a:p>
            <a:pPr lvl="1">
              <a:buClr>
                <a:schemeClr val="accent1"/>
              </a:buClr>
              <a:buNone/>
            </a:pPr>
            <a:endParaRPr lang="pl-PL" dirty="0" smtClean="0"/>
          </a:p>
          <a:p>
            <a:pPr lvl="1">
              <a:buClr>
                <a:schemeClr val="accent1"/>
              </a:buClr>
              <a:buNone/>
            </a:pP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3</a:t>
            </a:fld>
            <a:endParaRPr lang="pl-PL"/>
          </a:p>
        </p:txBody>
      </p:sp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527050" y="4318000"/>
          <a:ext cx="8134349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5725"/>
                <a:gridCol w="1491297"/>
                <a:gridCol w="1220152"/>
                <a:gridCol w="1355725"/>
                <a:gridCol w="1355725"/>
                <a:gridCol w="135572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Izotop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err="1" smtClean="0"/>
                        <a:t>Wyst</a:t>
                      </a:r>
                      <a:r>
                        <a:rPr lang="pl-PL" dirty="0" smtClean="0"/>
                        <a:t>.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T</a:t>
                      </a:r>
                      <a:r>
                        <a:rPr lang="pl-PL" baseline="-25000" dirty="0" smtClean="0"/>
                        <a:t>1/2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Rozpad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err="1" smtClean="0"/>
                        <a:t>E</a:t>
                      </a:r>
                      <a:r>
                        <a:rPr lang="pl-PL" baseline="-25000" dirty="0" err="1" smtClean="0"/>
                        <a:t>rozp</a:t>
                      </a:r>
                      <a:r>
                        <a:rPr lang="pl-PL" baseline="-25000" dirty="0" smtClean="0"/>
                        <a:t>.</a:t>
                      </a:r>
                      <a:r>
                        <a:rPr lang="pl-PL" baseline="0" dirty="0" smtClean="0"/>
                        <a:t> MeV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Produkt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baseline="30000" dirty="0" smtClean="0">
                          <a:latin typeface="Arial" pitchFamily="34" charset="0"/>
                          <a:cs typeface="Arial" pitchFamily="34" charset="0"/>
                        </a:rPr>
                        <a:t>210</a:t>
                      </a:r>
                      <a:r>
                        <a:rPr lang="pl-PL" dirty="0" smtClean="0">
                          <a:latin typeface="Arial" pitchFamily="34" charset="0"/>
                          <a:cs typeface="Arial" pitchFamily="34" charset="0"/>
                        </a:rPr>
                        <a:t>Rn</a:t>
                      </a:r>
                      <a:endParaRPr lang="pl-PL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err="1" smtClean="0">
                          <a:latin typeface="Arial" pitchFamily="34" charset="0"/>
                          <a:cs typeface="Arial" pitchFamily="34" charset="0"/>
                        </a:rPr>
                        <a:t>synt</a:t>
                      </a:r>
                      <a:r>
                        <a:rPr lang="pl-PL" dirty="0" smtClean="0"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pl-PL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latin typeface="Arial" pitchFamily="34" charset="0"/>
                          <a:cs typeface="Arial" pitchFamily="34" charset="0"/>
                        </a:rPr>
                        <a:t>2,4 h</a:t>
                      </a:r>
                      <a:endParaRPr lang="pl-PL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latin typeface="Symbol" pitchFamily="18" charset="2"/>
                        </a:rPr>
                        <a:t>a</a:t>
                      </a:r>
                      <a:endParaRPr lang="pl-PL" dirty="0">
                        <a:latin typeface="Symbol" pitchFamily="18" charset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latin typeface="Arial" pitchFamily="34" charset="0"/>
                          <a:cs typeface="Arial" pitchFamily="34" charset="0"/>
                        </a:rPr>
                        <a:t>6,404</a:t>
                      </a:r>
                      <a:endParaRPr lang="pl-PL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baseline="30000" dirty="0" smtClean="0">
                          <a:latin typeface="Arial" pitchFamily="34" charset="0"/>
                          <a:cs typeface="Arial" pitchFamily="34" charset="0"/>
                        </a:rPr>
                        <a:t>206</a:t>
                      </a:r>
                      <a:r>
                        <a:rPr lang="pl-PL" baseline="0" dirty="0" smtClean="0">
                          <a:latin typeface="Arial" pitchFamily="34" charset="0"/>
                          <a:cs typeface="Arial" pitchFamily="34" charset="0"/>
                        </a:rPr>
                        <a:t>Po</a:t>
                      </a:r>
                      <a:endParaRPr lang="pl-PL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baseline="30000" dirty="0" smtClean="0">
                          <a:latin typeface="Arial" pitchFamily="34" charset="0"/>
                          <a:cs typeface="Arial" pitchFamily="34" charset="0"/>
                        </a:rPr>
                        <a:t>211</a:t>
                      </a:r>
                      <a:r>
                        <a:rPr lang="pl-PL" dirty="0" smtClean="0">
                          <a:latin typeface="Arial" pitchFamily="34" charset="0"/>
                          <a:cs typeface="Arial" pitchFamily="34" charset="0"/>
                        </a:rPr>
                        <a:t>Rn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err="1" smtClean="0">
                          <a:latin typeface="Arial" pitchFamily="34" charset="0"/>
                          <a:cs typeface="Arial" pitchFamily="34" charset="0"/>
                        </a:rPr>
                        <a:t>synt</a:t>
                      </a:r>
                      <a:r>
                        <a:rPr lang="pl-PL" dirty="0" smtClean="0"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latin typeface="Arial" pitchFamily="34" charset="0"/>
                          <a:cs typeface="Arial" pitchFamily="34" charset="0"/>
                        </a:rPr>
                        <a:t>14,6 h</a:t>
                      </a:r>
                      <a:endParaRPr lang="pl-PL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latin typeface="Symbol" pitchFamily="18" charset="2"/>
                        </a:rPr>
                        <a:t>a</a:t>
                      </a:r>
                      <a:endParaRPr lang="pl-PL" dirty="0">
                        <a:latin typeface="Symbol" pitchFamily="18" charset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latin typeface="Arial" pitchFamily="34" charset="0"/>
                          <a:cs typeface="Arial" pitchFamily="34" charset="0"/>
                        </a:rPr>
                        <a:t>5,965</a:t>
                      </a:r>
                      <a:endParaRPr lang="pl-PL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baseline="30000" dirty="0" smtClean="0">
                          <a:latin typeface="Arial" pitchFamily="34" charset="0"/>
                          <a:cs typeface="Arial" pitchFamily="34" charset="0"/>
                        </a:rPr>
                        <a:t>207</a:t>
                      </a:r>
                      <a:r>
                        <a:rPr lang="pl-PL" baseline="0" dirty="0" smtClean="0">
                          <a:latin typeface="Arial" pitchFamily="34" charset="0"/>
                          <a:cs typeface="Arial" pitchFamily="34" charset="0"/>
                        </a:rPr>
                        <a:t>Po</a:t>
                      </a:r>
                      <a:endParaRPr lang="pl-PL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baseline="30000" dirty="0" smtClean="0">
                          <a:latin typeface="Arial" pitchFamily="34" charset="0"/>
                          <a:cs typeface="Arial" pitchFamily="34" charset="0"/>
                        </a:rPr>
                        <a:t>211</a:t>
                      </a:r>
                      <a:r>
                        <a:rPr lang="pl-PL" dirty="0" smtClean="0">
                          <a:latin typeface="Arial" pitchFamily="34" charset="0"/>
                          <a:cs typeface="Arial" pitchFamily="34" charset="0"/>
                        </a:rPr>
                        <a:t>Rn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err="1" smtClean="0">
                          <a:latin typeface="Arial" pitchFamily="34" charset="0"/>
                          <a:cs typeface="Arial" pitchFamily="34" charset="0"/>
                        </a:rPr>
                        <a:t>synt</a:t>
                      </a:r>
                      <a:r>
                        <a:rPr lang="pl-PL" dirty="0" smtClean="0"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>
                          <a:latin typeface="Arial" pitchFamily="34" charset="0"/>
                          <a:cs typeface="Arial" pitchFamily="34" charset="0"/>
                        </a:rPr>
                        <a:t>14,6 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err="1" smtClean="0">
                          <a:latin typeface="Arial" pitchFamily="34" charset="0"/>
                          <a:cs typeface="Arial" pitchFamily="34" charset="0"/>
                        </a:rPr>
                        <a:t>w.e</a:t>
                      </a:r>
                      <a:r>
                        <a:rPr lang="pl-PL" dirty="0" smtClean="0"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pl-PL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latin typeface="Arial" pitchFamily="34" charset="0"/>
                          <a:cs typeface="Arial" pitchFamily="34" charset="0"/>
                        </a:rPr>
                        <a:t>2,892</a:t>
                      </a:r>
                      <a:endParaRPr lang="pl-PL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baseline="30000" dirty="0" smtClean="0">
                          <a:latin typeface="Arial" pitchFamily="34" charset="0"/>
                          <a:cs typeface="Arial" pitchFamily="34" charset="0"/>
                        </a:rPr>
                        <a:t>211</a:t>
                      </a:r>
                      <a:r>
                        <a:rPr lang="pl-PL" baseline="0" dirty="0" smtClean="0">
                          <a:latin typeface="Arial" pitchFamily="34" charset="0"/>
                          <a:cs typeface="Arial" pitchFamily="34" charset="0"/>
                        </a:rPr>
                        <a:t>At</a:t>
                      </a:r>
                      <a:endParaRPr lang="pl-PL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baseline="30000" dirty="0" smtClean="0">
                          <a:latin typeface="Arial" pitchFamily="34" charset="0"/>
                          <a:cs typeface="Arial" pitchFamily="34" charset="0"/>
                        </a:rPr>
                        <a:t>211</a:t>
                      </a:r>
                      <a:r>
                        <a:rPr lang="pl-PL" dirty="0" smtClean="0">
                          <a:latin typeface="Arial" pitchFamily="34" charset="0"/>
                          <a:cs typeface="Arial" pitchFamily="34" charset="0"/>
                        </a:rPr>
                        <a:t>Rn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err="1" smtClean="0">
                          <a:latin typeface="Arial" pitchFamily="34" charset="0"/>
                          <a:cs typeface="Arial" pitchFamily="34" charset="0"/>
                        </a:rPr>
                        <a:t>synt</a:t>
                      </a:r>
                      <a:r>
                        <a:rPr lang="pl-PL" dirty="0" smtClean="0"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>
                          <a:latin typeface="Arial" pitchFamily="34" charset="0"/>
                          <a:cs typeface="Arial" pitchFamily="34" charset="0"/>
                        </a:rPr>
                        <a:t>14,6 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aseline="0" dirty="0" smtClean="0">
                          <a:latin typeface="Symbol" pitchFamily="18" charset="2"/>
                        </a:rPr>
                        <a:t>b</a:t>
                      </a:r>
                      <a:r>
                        <a:rPr lang="pl-PL" baseline="30000" dirty="0" smtClean="0">
                          <a:latin typeface="Symbol" pitchFamily="18" charset="2"/>
                        </a:rPr>
                        <a:t>+</a:t>
                      </a:r>
                      <a:endParaRPr lang="pl-PL" dirty="0">
                        <a:latin typeface="Symbol" pitchFamily="18" charset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latin typeface="Arial" pitchFamily="34" charset="0"/>
                          <a:cs typeface="Arial" pitchFamily="34" charset="0"/>
                        </a:rPr>
                        <a:t>2,892</a:t>
                      </a:r>
                      <a:endParaRPr lang="pl-PL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baseline="30000" dirty="0" smtClean="0">
                          <a:latin typeface="Arial" pitchFamily="34" charset="0"/>
                          <a:cs typeface="Arial" pitchFamily="34" charset="0"/>
                        </a:rPr>
                        <a:t>211</a:t>
                      </a:r>
                      <a:r>
                        <a:rPr lang="pl-PL" baseline="0" dirty="0" smtClean="0">
                          <a:latin typeface="Arial" pitchFamily="34" charset="0"/>
                          <a:cs typeface="Arial" pitchFamily="34" charset="0"/>
                        </a:rPr>
                        <a:t>At</a:t>
                      </a:r>
                      <a:endParaRPr lang="pl-PL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b="1" baseline="30000" dirty="0" smtClean="0">
                          <a:latin typeface="Arial" pitchFamily="34" charset="0"/>
                          <a:cs typeface="Arial" pitchFamily="34" charset="0"/>
                        </a:rPr>
                        <a:t>222</a:t>
                      </a:r>
                      <a:r>
                        <a:rPr lang="pl-PL" b="1" dirty="0" smtClean="0">
                          <a:latin typeface="Arial" pitchFamily="34" charset="0"/>
                          <a:cs typeface="Arial" pitchFamily="34" charset="0"/>
                        </a:rPr>
                        <a:t>Rn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b="1" dirty="0" smtClean="0">
                          <a:latin typeface="Arial" pitchFamily="34" charset="0"/>
                          <a:cs typeface="Arial" pitchFamily="34" charset="0"/>
                        </a:rPr>
                        <a:t>naturalny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>
                          <a:latin typeface="Arial" pitchFamily="34" charset="0"/>
                          <a:cs typeface="Arial" pitchFamily="34" charset="0"/>
                        </a:rPr>
                        <a:t>3,825 dni</a:t>
                      </a:r>
                      <a:endParaRPr lang="pl-PL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>
                          <a:latin typeface="Symbol" pitchFamily="18" charset="2"/>
                        </a:rPr>
                        <a:t>a</a:t>
                      </a:r>
                      <a:endParaRPr lang="pl-PL" b="1" dirty="0">
                        <a:latin typeface="Symbol" pitchFamily="18" charset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>
                          <a:latin typeface="Arial" pitchFamily="34" charset="0"/>
                          <a:cs typeface="Arial" pitchFamily="34" charset="0"/>
                        </a:rPr>
                        <a:t>5,590</a:t>
                      </a:r>
                      <a:endParaRPr lang="pl-PL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b="1" baseline="30000" dirty="0" smtClean="0">
                          <a:latin typeface="Arial" pitchFamily="34" charset="0"/>
                          <a:cs typeface="Arial" pitchFamily="34" charset="0"/>
                        </a:rPr>
                        <a:t>218</a:t>
                      </a:r>
                      <a:r>
                        <a:rPr lang="pl-PL" b="1" baseline="0" dirty="0" smtClean="0">
                          <a:latin typeface="Arial" pitchFamily="34" charset="0"/>
                          <a:cs typeface="Arial" pitchFamily="34" charset="0"/>
                        </a:rPr>
                        <a:t>Po</a:t>
                      </a:r>
                      <a:endParaRPr lang="pl-PL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Radon w środowisku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82600" y="1917700"/>
            <a:ext cx="8229600" cy="4625609"/>
          </a:xfrm>
        </p:spPr>
        <p:txBody>
          <a:bodyPr>
            <a:normAutofit/>
          </a:bodyPr>
          <a:lstStyle/>
          <a:p>
            <a:r>
              <a:rPr lang="pl-PL" dirty="0" smtClean="0">
                <a:latin typeface="+mj-lt"/>
              </a:rPr>
              <a:t>Właściwości:</a:t>
            </a:r>
          </a:p>
          <a:p>
            <a:pPr lvl="1">
              <a:buClr>
                <a:schemeClr val="accent1"/>
              </a:buClr>
            </a:pPr>
            <a:r>
              <a:rPr lang="pl-PL" dirty="0" smtClean="0">
                <a:latin typeface="+mj-lt"/>
              </a:rPr>
              <a:t>produkt przemian promieniotwórczych zachodzących w szeregu </a:t>
            </a:r>
            <a:r>
              <a:rPr lang="pl-PL" b="1" baseline="30000" dirty="0" smtClean="0">
                <a:latin typeface="Arial" pitchFamily="34" charset="0"/>
                <a:cs typeface="Arial" pitchFamily="34" charset="0"/>
              </a:rPr>
              <a:t>238</a:t>
            </a:r>
            <a:r>
              <a:rPr lang="pl-PL" b="1" dirty="0" smtClean="0">
                <a:latin typeface="+mj-lt"/>
              </a:rPr>
              <a:t>U</a:t>
            </a:r>
          </a:p>
          <a:p>
            <a:pPr lvl="1">
              <a:buClr>
                <a:schemeClr val="accent1"/>
              </a:buClr>
            </a:pPr>
            <a:r>
              <a:rPr lang="pl-PL" dirty="0" smtClean="0">
                <a:latin typeface="+mj-lt"/>
              </a:rPr>
              <a:t>dominujący kanał rozpadu – </a:t>
            </a:r>
            <a:r>
              <a:rPr lang="pl-PL" b="1" dirty="0" smtClean="0">
                <a:latin typeface="+mj-lt"/>
              </a:rPr>
              <a:t>rozpad </a:t>
            </a:r>
            <a:r>
              <a:rPr lang="pl-PL" b="1" dirty="0" smtClean="0">
                <a:latin typeface="Symbol" pitchFamily="18" charset="2"/>
              </a:rPr>
              <a:t>a</a:t>
            </a:r>
          </a:p>
          <a:p>
            <a:pPr lvl="1">
              <a:buClr>
                <a:schemeClr val="accent1"/>
              </a:buClr>
            </a:pPr>
            <a:r>
              <a:rPr lang="pl-PL" dirty="0" smtClean="0">
                <a:latin typeface="+mj-lt"/>
                <a:cs typeface="Aharoni" pitchFamily="2" charset="-79"/>
              </a:rPr>
              <a:t>średnia aktywność </a:t>
            </a:r>
            <a:r>
              <a:rPr lang="pl-PL" baseline="30000" dirty="0" smtClean="0">
                <a:latin typeface="+mj-lt"/>
                <a:cs typeface="Arial" pitchFamily="34" charset="0"/>
              </a:rPr>
              <a:t>222</a:t>
            </a:r>
            <a:r>
              <a:rPr lang="pl-PL" dirty="0" smtClean="0">
                <a:latin typeface="+mj-lt"/>
                <a:cs typeface="Arial" pitchFamily="34" charset="0"/>
              </a:rPr>
              <a:t>Rn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l-PL" dirty="0" smtClean="0">
                <a:latin typeface="+mj-lt"/>
                <a:cs typeface="Aharoni" pitchFamily="2" charset="-79"/>
              </a:rPr>
              <a:t>w powietrzu w Polsce wynosi </a:t>
            </a:r>
            <a:r>
              <a:rPr lang="pl-PL" dirty="0" smtClean="0">
                <a:latin typeface="+mj-lt"/>
                <a:cs typeface="Arial" pitchFamily="34" charset="0"/>
              </a:rPr>
              <a:t>ok. </a:t>
            </a:r>
            <a:r>
              <a:rPr lang="pl-PL" b="1" dirty="0" smtClean="0">
                <a:latin typeface="Arial" pitchFamily="34" charset="0"/>
                <a:cs typeface="Arial" pitchFamily="34" charset="0"/>
              </a:rPr>
              <a:t>10Bq/m</a:t>
            </a:r>
            <a:r>
              <a:rPr lang="pl-PL" b="1" baseline="30000" dirty="0" smtClean="0">
                <a:latin typeface="Arial" pitchFamily="34" charset="0"/>
                <a:cs typeface="Arial" pitchFamily="34" charset="0"/>
              </a:rPr>
              <a:t>3</a:t>
            </a:r>
            <a:endParaRPr lang="pl-PL" b="1" baseline="-25000" dirty="0" smtClean="0">
              <a:latin typeface="Arial" pitchFamily="34" charset="0"/>
              <a:cs typeface="Arial" pitchFamily="34" charset="0"/>
            </a:endParaRPr>
          </a:p>
          <a:p>
            <a:pPr lvl="1">
              <a:buClr>
                <a:schemeClr val="accent1"/>
              </a:buClr>
            </a:pPr>
            <a:r>
              <a:rPr lang="pl-PL" dirty="0" smtClean="0">
                <a:latin typeface="+mj-lt"/>
                <a:cs typeface="Arial" pitchFamily="34" charset="0"/>
              </a:rPr>
              <a:t>d</a:t>
            </a:r>
            <a:r>
              <a:rPr lang="pl-PL" dirty="0" smtClean="0">
                <a:latin typeface="+mj-lt"/>
                <a:cs typeface="Arial" pitchFamily="34" charset="0"/>
              </a:rPr>
              <a:t>opuszczalna </a:t>
            </a:r>
            <a:r>
              <a:rPr lang="pl-PL" dirty="0" smtClean="0">
                <a:latin typeface="+mj-lt"/>
                <a:cs typeface="Arial" pitchFamily="34" charset="0"/>
              </a:rPr>
              <a:t>aktywność w budynkach-</a:t>
            </a:r>
            <a:r>
              <a:rPr lang="pl-PL" b="1" dirty="0" smtClean="0">
                <a:latin typeface="Arial" pitchFamily="34" charset="0"/>
                <a:cs typeface="Arial" pitchFamily="34" charset="0"/>
              </a:rPr>
              <a:t> 200Bq/m</a:t>
            </a:r>
            <a:r>
              <a:rPr lang="pl-PL" b="1" baseline="30000" dirty="0" smtClean="0">
                <a:latin typeface="Arial" pitchFamily="34" charset="0"/>
                <a:cs typeface="Arial" pitchFamily="34" charset="0"/>
              </a:rPr>
              <a:t>3</a:t>
            </a:r>
            <a:endParaRPr lang="pl-PL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l-PL" dirty="0" smtClean="0">
              <a:latin typeface="+mj-lt"/>
            </a:endParaRPr>
          </a:p>
          <a:p>
            <a:endParaRPr lang="pl-PL" dirty="0" smtClean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4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Radon w środowisku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5</a:t>
            </a:fld>
            <a:endParaRPr lang="pl-PL"/>
          </a:p>
        </p:txBody>
      </p:sp>
      <p:pic>
        <p:nvPicPr>
          <p:cNvPr id="4710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82600" y="1606550"/>
            <a:ext cx="8178800" cy="5031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Prostokąt 4"/>
          <p:cNvSpPr/>
          <p:nvPr/>
        </p:nvSpPr>
        <p:spPr>
          <a:xfrm>
            <a:off x="4972050" y="4718050"/>
            <a:ext cx="3644900" cy="18669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misja</a:t>
            </a:r>
            <a:endParaRPr lang="pl-PL" dirty="0"/>
          </a:p>
        </p:txBody>
      </p:sp>
      <p:cxnSp>
        <p:nvCxnSpPr>
          <p:cNvPr id="9" name="Łącznik prosty ze strzałką 8"/>
          <p:cNvCxnSpPr/>
          <p:nvPr/>
        </p:nvCxnSpPr>
        <p:spPr>
          <a:xfrm rot="10800000" flipV="1">
            <a:off x="5149850" y="5029200"/>
            <a:ext cx="844550" cy="355600"/>
          </a:xfrm>
          <a:prstGeom prst="straightConnector1">
            <a:avLst/>
          </a:prstGeom>
          <a:ln w="25400">
            <a:solidFill>
              <a:srgbClr val="004D8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Łącznik prosty ze strzałką 15"/>
          <p:cNvCxnSpPr/>
          <p:nvPr/>
        </p:nvCxnSpPr>
        <p:spPr>
          <a:xfrm>
            <a:off x="5327650" y="5962650"/>
            <a:ext cx="266700" cy="1588"/>
          </a:xfrm>
          <a:prstGeom prst="straightConnector1">
            <a:avLst/>
          </a:prstGeom>
          <a:ln w="25400">
            <a:solidFill>
              <a:srgbClr val="5FCE2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pole tekstowe 17"/>
          <p:cNvSpPr txBox="1"/>
          <p:nvPr/>
        </p:nvSpPr>
        <p:spPr>
          <a:xfrm>
            <a:off x="6127750" y="4984750"/>
            <a:ext cx="23558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emisja cząstki </a:t>
            </a:r>
            <a:r>
              <a:rPr lang="pl-PL" sz="2400" b="1" dirty="0" smtClean="0">
                <a:latin typeface="Symbol" pitchFamily="18" charset="2"/>
              </a:rPr>
              <a:t>a</a:t>
            </a:r>
            <a:r>
              <a:rPr lang="pl-PL" sz="2400" dirty="0" smtClean="0"/>
              <a:t> </a:t>
            </a:r>
            <a:endParaRPr lang="pl-PL" sz="2400" dirty="0"/>
          </a:p>
        </p:txBody>
      </p:sp>
      <p:sp>
        <p:nvSpPr>
          <p:cNvPr id="19" name="pole tekstowe 18"/>
          <p:cNvSpPr txBox="1"/>
          <p:nvPr/>
        </p:nvSpPr>
        <p:spPr>
          <a:xfrm>
            <a:off x="6172200" y="5695950"/>
            <a:ext cx="23558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emisja cząstki  </a:t>
            </a:r>
            <a:r>
              <a:rPr lang="pl-PL" sz="2400" b="1" dirty="0" smtClean="0">
                <a:latin typeface="Symbol" pitchFamily="18" charset="2"/>
              </a:rPr>
              <a:t>b</a:t>
            </a:r>
            <a:r>
              <a:rPr lang="pl-PL" sz="2400" b="1" dirty="0" smtClean="0"/>
              <a:t> </a:t>
            </a:r>
            <a:endParaRPr lang="pl-PL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Radon w środowisku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38150" y="2139950"/>
            <a:ext cx="7956550" cy="4718050"/>
          </a:xfrm>
        </p:spPr>
        <p:txBody>
          <a:bodyPr>
            <a:noAutofit/>
          </a:bodyPr>
          <a:lstStyle/>
          <a:p>
            <a:r>
              <a:rPr lang="pl-PL" dirty="0" smtClean="0">
                <a:latin typeface="+mj-lt"/>
              </a:rPr>
              <a:t>Właściwości:</a:t>
            </a:r>
          </a:p>
          <a:p>
            <a:pPr lvl="1">
              <a:buClr>
                <a:schemeClr val="accent1"/>
              </a:buClr>
            </a:pPr>
            <a:r>
              <a:rPr lang="pl-PL" dirty="0" smtClean="0"/>
              <a:t>stanowi </a:t>
            </a:r>
            <a:r>
              <a:rPr lang="pl-PL" sz="2200" b="1" dirty="0" smtClean="0">
                <a:latin typeface="Arial" pitchFamily="34" charset="0"/>
                <a:cs typeface="Arial" pitchFamily="34" charset="0"/>
              </a:rPr>
              <a:t>40 %</a:t>
            </a:r>
          </a:p>
          <a:p>
            <a:pPr lvl="1">
              <a:buClr>
                <a:schemeClr val="accent1"/>
              </a:buClr>
              <a:buNone/>
            </a:pPr>
            <a:r>
              <a:rPr lang="pl-PL" dirty="0" smtClean="0">
                <a:cs typeface="Arial" pitchFamily="34" charset="0"/>
              </a:rPr>
              <a:t>    dawki promieniowania, </a:t>
            </a:r>
          </a:p>
          <a:p>
            <a:pPr lvl="1">
              <a:buClr>
                <a:schemeClr val="accent1"/>
              </a:buClr>
              <a:buNone/>
            </a:pPr>
            <a:r>
              <a:rPr lang="pl-PL" dirty="0" smtClean="0">
                <a:cs typeface="Arial" pitchFamily="34" charset="0"/>
              </a:rPr>
              <a:t>    jaką otrzymuje mieszkaniec Polski </a:t>
            </a:r>
            <a:endParaRPr lang="pl-PL" dirty="0" smtClean="0">
              <a:latin typeface="+mj-lt"/>
            </a:endParaRPr>
          </a:p>
          <a:p>
            <a:pPr lvl="1">
              <a:buClr>
                <a:schemeClr val="accent1"/>
              </a:buClr>
            </a:pPr>
            <a:r>
              <a:rPr lang="pl-PL" dirty="0" smtClean="0">
                <a:latin typeface="+mj-lt"/>
                <a:cs typeface="Arial" pitchFamily="34" charset="0"/>
              </a:rPr>
              <a:t>szkodliwość-wynik szybkiego rozpadu na krótkożyciowe radioaktywne pochodne emitujące prom. </a:t>
            </a:r>
            <a:r>
              <a:rPr lang="pl-PL" dirty="0" smtClean="0">
                <a:latin typeface="Symbol" pitchFamily="18" charset="2"/>
                <a:cs typeface="Arial" pitchFamily="34" charset="0"/>
              </a:rPr>
              <a:t>a, </a:t>
            </a:r>
            <a:r>
              <a:rPr lang="pl-PL" dirty="0" smtClean="0">
                <a:latin typeface="+mj-lt"/>
                <a:cs typeface="Arial" pitchFamily="34" charset="0"/>
              </a:rPr>
              <a:t>których osadzanie się w płucach powoduje choroby nowotworowe </a:t>
            </a:r>
          </a:p>
          <a:p>
            <a:pPr lvl="1">
              <a:buClr>
                <a:schemeClr val="accent1"/>
              </a:buClr>
            </a:pPr>
            <a:endParaRPr lang="pl-PL" dirty="0" smtClean="0">
              <a:latin typeface="+mj-lt"/>
              <a:cs typeface="Arial" pitchFamily="34" charset="0"/>
            </a:endParaRPr>
          </a:p>
          <a:p>
            <a:pPr lvl="1">
              <a:buClr>
                <a:schemeClr val="accent1"/>
              </a:buClr>
            </a:pPr>
            <a:endParaRPr lang="pl-PL" dirty="0" smtClean="0">
              <a:latin typeface="+mj-lt"/>
            </a:endParaRPr>
          </a:p>
          <a:p>
            <a:pPr lvl="1">
              <a:buClr>
                <a:schemeClr val="accent1"/>
              </a:buClr>
            </a:pPr>
            <a:endParaRPr lang="pl-PL" dirty="0" smtClean="0">
              <a:latin typeface="+mj-lt"/>
            </a:endParaRPr>
          </a:p>
          <a:p>
            <a:pPr lvl="1">
              <a:buClr>
                <a:schemeClr val="accent1"/>
              </a:buClr>
            </a:pPr>
            <a:endParaRPr lang="pl-PL" dirty="0" smtClean="0">
              <a:latin typeface="+mj-lt"/>
            </a:endParaRPr>
          </a:p>
          <a:p>
            <a:pPr>
              <a:buNone/>
            </a:pPr>
            <a:r>
              <a:rPr lang="pl-PL" sz="2800" dirty="0" smtClean="0">
                <a:latin typeface="+mj-lt"/>
              </a:rPr>
              <a:t>	</a:t>
            </a:r>
          </a:p>
          <a:p>
            <a:endParaRPr lang="pl-PL" sz="2800" dirty="0" smtClean="0"/>
          </a:p>
          <a:p>
            <a:endParaRPr lang="pl-PL" sz="28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6</a:t>
            </a:fld>
            <a:endParaRPr lang="pl-PL"/>
          </a:p>
        </p:txBody>
      </p:sp>
      <p:graphicFrame>
        <p:nvGraphicFramePr>
          <p:cNvPr id="6" name="Wykres 5"/>
          <p:cNvGraphicFramePr/>
          <p:nvPr/>
        </p:nvGraphicFramePr>
        <p:xfrm>
          <a:off x="4038600" y="1250950"/>
          <a:ext cx="5105400" cy="3111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Radon w środowisku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82600" y="2270491"/>
            <a:ext cx="8229600" cy="4587509"/>
          </a:xfrm>
        </p:spPr>
        <p:txBody>
          <a:bodyPr/>
          <a:lstStyle/>
          <a:p>
            <a:r>
              <a:rPr lang="pl-PL" b="1" dirty="0" smtClean="0"/>
              <a:t>Źródła radonu (w budynku)</a:t>
            </a:r>
          </a:p>
          <a:p>
            <a:pPr lvl="1">
              <a:buClr>
                <a:schemeClr val="accent1"/>
              </a:buClr>
            </a:pPr>
            <a:r>
              <a:rPr lang="pl-PL" dirty="0" smtClean="0"/>
              <a:t>podłoże gruntowe -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77,9%</a:t>
            </a:r>
          </a:p>
          <a:p>
            <a:pPr lvl="1">
              <a:buClr>
                <a:schemeClr val="accent1"/>
              </a:buClr>
            </a:pPr>
            <a:r>
              <a:rPr lang="pl-PL" dirty="0" smtClean="0"/>
              <a:t>materiały budowlane-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12,0%</a:t>
            </a:r>
          </a:p>
          <a:p>
            <a:pPr lvl="1">
              <a:buClr>
                <a:schemeClr val="accent1"/>
              </a:buClr>
            </a:pPr>
            <a:r>
              <a:rPr lang="pl-PL" dirty="0" smtClean="0"/>
              <a:t>powietrze atmosferyczne-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9,3%</a:t>
            </a:r>
          </a:p>
          <a:p>
            <a:pPr lvl="1">
              <a:buClr>
                <a:schemeClr val="accent1"/>
              </a:buClr>
            </a:pPr>
            <a:r>
              <a:rPr lang="pl-PL" dirty="0" smtClean="0"/>
              <a:t>gaz ziemny-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0,6%</a:t>
            </a:r>
          </a:p>
          <a:p>
            <a:pPr lvl="1">
              <a:buClr>
                <a:schemeClr val="accent1"/>
              </a:buClr>
            </a:pPr>
            <a:r>
              <a:rPr lang="pl-PL" dirty="0" smtClean="0"/>
              <a:t>woda-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0,2%</a:t>
            </a:r>
          </a:p>
          <a:p>
            <a:pPr lvl="1">
              <a:buClr>
                <a:schemeClr val="accent1"/>
              </a:buClr>
              <a:buNone/>
            </a:pPr>
            <a:endParaRPr lang="pl-PL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7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rostokąt 12"/>
          <p:cNvSpPr/>
          <p:nvPr/>
        </p:nvSpPr>
        <p:spPr>
          <a:xfrm>
            <a:off x="0" y="2139950"/>
            <a:ext cx="1816100" cy="7556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Schemat rozpadu radonu</a:t>
            </a:r>
            <a:endParaRPr lang="pl-PL" dirty="0"/>
          </a:p>
        </p:txBody>
      </p:sp>
      <p:graphicFrame>
        <p:nvGraphicFramePr>
          <p:cNvPr id="15" name="Tabela 14"/>
          <p:cNvGraphicFramePr>
            <a:graphicFrameLocks noGrp="1"/>
          </p:cNvGraphicFramePr>
          <p:nvPr/>
        </p:nvGraphicFramePr>
        <p:xfrm>
          <a:off x="482600" y="4495800"/>
          <a:ext cx="8010902" cy="1943583"/>
        </p:xfrm>
        <a:graphic>
          <a:graphicData uri="http://schemas.openxmlformats.org/drawingml/2006/table">
            <a:tbl>
              <a:tblPr/>
              <a:tblGrid>
                <a:gridCol w="1251552"/>
                <a:gridCol w="697021"/>
                <a:gridCol w="721706"/>
                <a:gridCol w="793876"/>
                <a:gridCol w="793876"/>
                <a:gridCol w="721706"/>
                <a:gridCol w="721706"/>
                <a:gridCol w="721706"/>
                <a:gridCol w="721706"/>
                <a:gridCol w="866047"/>
              </a:tblGrid>
              <a:tr h="2931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i="1" dirty="0">
                          <a:latin typeface="Calibri"/>
                          <a:ea typeface="Calibri"/>
                          <a:cs typeface="PLRoman10-Regular"/>
                        </a:rPr>
                        <a:t>nr rozpadu</a:t>
                      </a:r>
                      <a:endParaRPr lang="pl-PL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779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latin typeface="Calibri"/>
                          <a:ea typeface="Calibri"/>
                          <a:cs typeface="PLRoman10-Regular"/>
                        </a:rPr>
                        <a:t>rodzaj rozpadu</a:t>
                      </a:r>
                      <a:endParaRPr lang="pl-PL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latin typeface="Symbol"/>
                          <a:ea typeface="Calibri"/>
                          <a:cs typeface="Times New Roman"/>
                        </a:rPr>
                        <a:t>a</a:t>
                      </a:r>
                      <a:endParaRPr lang="pl-PL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rgbClr val="C00000"/>
                          </a:solidFill>
                          <a:latin typeface="Symbol"/>
                          <a:ea typeface="Calibri"/>
                          <a:cs typeface="Times New Roman"/>
                        </a:rPr>
                        <a:t>a</a:t>
                      </a:r>
                      <a:endParaRPr lang="pl-PL" sz="1400" b="1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rgbClr val="C00000"/>
                          </a:solidFill>
                          <a:latin typeface="Symbol"/>
                          <a:ea typeface="Calibri"/>
                          <a:cs typeface="Times New Roman"/>
                        </a:rPr>
                        <a:t>a</a:t>
                      </a:r>
                      <a:endParaRPr lang="pl-PL" sz="1400" b="1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latin typeface="Symbol"/>
                          <a:ea typeface="Calibri"/>
                          <a:cs typeface="Times New Roman"/>
                        </a:rPr>
                        <a:t>b</a:t>
                      </a:r>
                      <a:r>
                        <a:rPr lang="pl-PL" sz="1400" b="1" baseline="30000" dirty="0">
                          <a:latin typeface="Symbol"/>
                          <a:ea typeface="Calibri"/>
                          <a:cs typeface="Times New Roman"/>
                        </a:rPr>
                        <a:t>-</a:t>
                      </a:r>
                      <a:endParaRPr lang="pl-PL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latin typeface="Symbol"/>
                          <a:ea typeface="Calibri"/>
                          <a:cs typeface="Times New Roman"/>
                        </a:rPr>
                        <a:t>b</a:t>
                      </a:r>
                      <a:r>
                        <a:rPr lang="pl-PL" sz="1400" b="1" baseline="30000" dirty="0">
                          <a:latin typeface="Symbol"/>
                          <a:ea typeface="Calibri"/>
                          <a:cs typeface="Times New Roman"/>
                        </a:rPr>
                        <a:t>-</a:t>
                      </a:r>
                      <a:endParaRPr lang="pl-PL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rgbClr val="C00000"/>
                          </a:solidFill>
                          <a:latin typeface="Symbol"/>
                          <a:ea typeface="Calibri"/>
                          <a:cs typeface="Times New Roman"/>
                        </a:rPr>
                        <a:t>a</a:t>
                      </a:r>
                      <a:endParaRPr lang="pl-PL" sz="1400" b="1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latin typeface="Symbol"/>
                          <a:ea typeface="Calibri"/>
                          <a:cs typeface="Times New Roman"/>
                        </a:rPr>
                        <a:t>b</a:t>
                      </a:r>
                      <a:r>
                        <a:rPr lang="pl-PL" sz="1400" b="1" baseline="30000" dirty="0">
                          <a:latin typeface="Symbol"/>
                          <a:ea typeface="Calibri"/>
                          <a:cs typeface="Times New Roman"/>
                        </a:rPr>
                        <a:t>-</a:t>
                      </a:r>
                      <a:endParaRPr lang="pl-PL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latin typeface="Symbol"/>
                          <a:ea typeface="Calibri"/>
                          <a:cs typeface="Times New Roman"/>
                        </a:rPr>
                        <a:t>b</a:t>
                      </a:r>
                      <a:r>
                        <a:rPr lang="pl-PL" sz="1400" b="1" baseline="30000" dirty="0">
                          <a:latin typeface="Symbol"/>
                          <a:ea typeface="Calibri"/>
                          <a:cs typeface="Times New Roman"/>
                        </a:rPr>
                        <a:t>-</a:t>
                      </a:r>
                      <a:endParaRPr lang="pl-PL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latin typeface="Symbol"/>
                          <a:ea typeface="Calibri"/>
                          <a:cs typeface="Times New Roman"/>
                        </a:rPr>
                        <a:t>a</a:t>
                      </a:r>
                      <a:endParaRPr lang="pl-PL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862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i="1" dirty="0">
                          <a:latin typeface="Calibri"/>
                          <a:ea typeface="Calibri"/>
                          <a:cs typeface="PLMathItalic10-Italic"/>
                        </a:rPr>
                        <a:t>T</a:t>
                      </a:r>
                      <a:r>
                        <a:rPr lang="pl-PL" sz="1400" b="1" baseline="-25000" dirty="0">
                          <a:latin typeface="Calibri"/>
                          <a:ea typeface="Calibri"/>
                          <a:cs typeface="PLRoman7-Regular"/>
                        </a:rPr>
                        <a:t>1/2</a:t>
                      </a:r>
                      <a:endParaRPr lang="pl-PL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latin typeface="PLRoman10-Regular"/>
                          <a:ea typeface="Calibri"/>
                          <a:cs typeface="PLRoman10-Regular"/>
                        </a:rPr>
                        <a:t>1620</a:t>
                      </a:r>
                      <a:r>
                        <a:rPr lang="pl-PL" sz="1400" b="1" i="1" dirty="0">
                          <a:latin typeface="PLMathItalic10-Italic"/>
                          <a:ea typeface="Calibri"/>
                          <a:cs typeface="PLMathItalic10-Italic"/>
                        </a:rPr>
                        <a:t>y</a:t>
                      </a:r>
                      <a:endParaRPr lang="pl-PL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rgbClr val="C00000"/>
                          </a:solidFill>
                          <a:latin typeface="PLRoman10-Regular"/>
                          <a:ea typeface="Calibri"/>
                          <a:cs typeface="PLRoman10-Regular"/>
                        </a:rPr>
                        <a:t>3</a:t>
                      </a:r>
                      <a:r>
                        <a:rPr lang="pl-PL" sz="1400" b="1" i="1" dirty="0">
                          <a:solidFill>
                            <a:srgbClr val="C00000"/>
                          </a:solidFill>
                          <a:latin typeface="PLMathItalic10-Italic"/>
                          <a:ea typeface="Calibri"/>
                          <a:cs typeface="PLMathItalic10-Italic"/>
                        </a:rPr>
                        <a:t>.</a:t>
                      </a:r>
                      <a:r>
                        <a:rPr lang="pl-PL" sz="1400" b="1" dirty="0">
                          <a:solidFill>
                            <a:srgbClr val="C00000"/>
                          </a:solidFill>
                          <a:latin typeface="PLRoman10-Regular"/>
                          <a:ea typeface="Calibri"/>
                          <a:cs typeface="PLRoman10-Regular"/>
                        </a:rPr>
                        <a:t>825</a:t>
                      </a:r>
                      <a:r>
                        <a:rPr lang="pl-PL" sz="1400" b="1" i="1" dirty="0">
                          <a:solidFill>
                            <a:srgbClr val="C00000"/>
                          </a:solidFill>
                          <a:latin typeface="PLMathItalic10-Italic"/>
                          <a:ea typeface="Calibri"/>
                          <a:cs typeface="PLMathItalic10-Italic"/>
                        </a:rPr>
                        <a:t>d</a:t>
                      </a:r>
                      <a:endParaRPr lang="pl-PL" sz="1400" b="1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rgbClr val="C00000"/>
                          </a:solidFill>
                          <a:latin typeface="PLRoman10-Regular"/>
                          <a:ea typeface="Calibri"/>
                          <a:cs typeface="PLRoman10-Regular"/>
                        </a:rPr>
                        <a:t>3</a:t>
                      </a:r>
                      <a:r>
                        <a:rPr lang="pl-PL" sz="1400" b="1" i="1" dirty="0">
                          <a:solidFill>
                            <a:srgbClr val="C00000"/>
                          </a:solidFill>
                          <a:latin typeface="PLMathItalic10-Italic"/>
                          <a:ea typeface="Calibri"/>
                          <a:cs typeface="PLMathItalic10-Italic"/>
                        </a:rPr>
                        <a:t>.</a:t>
                      </a:r>
                      <a:r>
                        <a:rPr lang="pl-PL" sz="1400" b="1" dirty="0">
                          <a:solidFill>
                            <a:srgbClr val="C00000"/>
                          </a:solidFill>
                          <a:latin typeface="PLRoman10-Regular"/>
                          <a:ea typeface="Calibri"/>
                          <a:cs typeface="PLRoman10-Regular"/>
                        </a:rPr>
                        <a:t>1</a:t>
                      </a:r>
                      <a:r>
                        <a:rPr lang="pl-PL" sz="1400" b="1" i="1" dirty="0">
                          <a:solidFill>
                            <a:srgbClr val="C00000"/>
                          </a:solidFill>
                          <a:latin typeface="PLMathItalic10-Italic"/>
                          <a:ea typeface="Calibri"/>
                          <a:cs typeface="PLMathItalic10-Italic"/>
                        </a:rPr>
                        <a:t>min</a:t>
                      </a:r>
                      <a:endParaRPr lang="pl-PL" sz="1400" b="1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latin typeface="PLRoman10-Regular"/>
                          <a:ea typeface="Calibri"/>
                          <a:cs typeface="PLRoman10-Regular"/>
                        </a:rPr>
                        <a:t>27</a:t>
                      </a:r>
                      <a:r>
                        <a:rPr lang="pl-PL" sz="1400" b="1" i="1" dirty="0">
                          <a:latin typeface="PLMathItalic10-Italic"/>
                          <a:ea typeface="Calibri"/>
                          <a:cs typeface="PLMathItalic10-Italic"/>
                        </a:rPr>
                        <a:t>min</a:t>
                      </a:r>
                      <a:endParaRPr lang="pl-PL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latin typeface="PLRoman10-Regular"/>
                          <a:ea typeface="Calibri"/>
                          <a:cs typeface="PLRoman10-Regular"/>
                        </a:rPr>
                        <a:t>20</a:t>
                      </a:r>
                      <a:r>
                        <a:rPr lang="pl-PL" sz="1400" b="1" i="1" dirty="0">
                          <a:latin typeface="PLMathItalic10-Italic"/>
                          <a:ea typeface="Calibri"/>
                          <a:cs typeface="PLMathItalic10-Italic"/>
                        </a:rPr>
                        <a:t>min</a:t>
                      </a:r>
                      <a:endParaRPr lang="pl-PL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rgbClr val="C00000"/>
                          </a:solidFill>
                          <a:latin typeface="PLRoman10-Regular"/>
                          <a:ea typeface="Calibri"/>
                          <a:cs typeface="PLRoman10-Regular"/>
                        </a:rPr>
                        <a:t>164</a:t>
                      </a:r>
                      <a:r>
                        <a:rPr lang="pl-PL" sz="1400" b="1" i="1" dirty="0">
                          <a:solidFill>
                            <a:srgbClr val="C00000"/>
                          </a:solidFill>
                          <a:latin typeface="PLMathItalic10-Italic"/>
                          <a:ea typeface="Calibri"/>
                          <a:cs typeface="PLMathItalic10-Italic"/>
                        </a:rPr>
                        <a:t>μs</a:t>
                      </a:r>
                      <a:endParaRPr lang="pl-PL" sz="1400" b="1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latin typeface="PLRoman10-Regular"/>
                          <a:ea typeface="Calibri"/>
                          <a:cs typeface="PLRoman10-Regular"/>
                        </a:rPr>
                        <a:t>22</a:t>
                      </a:r>
                      <a:r>
                        <a:rPr lang="pl-PL" sz="1400" b="1" i="1" dirty="0">
                          <a:latin typeface="PLMathItalic10-Italic"/>
                          <a:ea typeface="Calibri"/>
                          <a:cs typeface="PLMathItalic10-Italic"/>
                        </a:rPr>
                        <a:t>.</a:t>
                      </a:r>
                      <a:r>
                        <a:rPr lang="pl-PL" sz="1400" b="1" dirty="0">
                          <a:latin typeface="PLRoman10-Regular"/>
                          <a:ea typeface="Calibri"/>
                          <a:cs typeface="PLRoman10-Regular"/>
                        </a:rPr>
                        <a:t>3</a:t>
                      </a:r>
                      <a:r>
                        <a:rPr lang="pl-PL" sz="1400" b="1" i="1" dirty="0">
                          <a:latin typeface="PLMathItalic10-Italic"/>
                          <a:ea typeface="Calibri"/>
                          <a:cs typeface="PLMathItalic10-Italic"/>
                        </a:rPr>
                        <a:t>y</a:t>
                      </a:r>
                      <a:endParaRPr lang="pl-PL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latin typeface="PLRoman10-Regular"/>
                          <a:ea typeface="Calibri"/>
                          <a:cs typeface="PLRoman10-Regular"/>
                        </a:rPr>
                        <a:t>5</a:t>
                      </a:r>
                      <a:r>
                        <a:rPr lang="pl-PL" sz="1400" b="1" i="1" dirty="0">
                          <a:latin typeface="PLMathItalic10-Italic"/>
                          <a:ea typeface="Calibri"/>
                          <a:cs typeface="PLMathItalic10-Italic"/>
                        </a:rPr>
                        <a:t>.</a:t>
                      </a:r>
                      <a:r>
                        <a:rPr lang="pl-PL" sz="1400" b="1" dirty="0">
                          <a:latin typeface="PLRoman10-Regular"/>
                          <a:ea typeface="Calibri"/>
                          <a:cs typeface="PLRoman10-Regular"/>
                        </a:rPr>
                        <a:t>01</a:t>
                      </a:r>
                      <a:r>
                        <a:rPr lang="pl-PL" sz="1400" b="1" i="1" dirty="0">
                          <a:latin typeface="PLMathItalic10-Italic"/>
                          <a:ea typeface="Calibri"/>
                          <a:cs typeface="PLMathItalic10-Italic"/>
                        </a:rPr>
                        <a:t>d</a:t>
                      </a:r>
                      <a:endParaRPr lang="pl-PL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latin typeface="PLRoman10-Regular"/>
                          <a:ea typeface="Calibri"/>
                          <a:cs typeface="PLRoman10-Regular"/>
                        </a:rPr>
                        <a:t>138</a:t>
                      </a:r>
                      <a:r>
                        <a:rPr lang="pl-PL" sz="1400" b="1" i="1" dirty="0">
                          <a:latin typeface="PLMathItalic10-Italic"/>
                          <a:ea typeface="Calibri"/>
                          <a:cs typeface="PLMathItalic10-Italic"/>
                        </a:rPr>
                        <a:t>.</a:t>
                      </a:r>
                      <a:r>
                        <a:rPr lang="pl-PL" sz="1400" b="1" dirty="0">
                          <a:latin typeface="PLRoman10-Regular"/>
                          <a:ea typeface="Calibri"/>
                          <a:cs typeface="PLRoman10-Regular"/>
                        </a:rPr>
                        <a:t>38</a:t>
                      </a:r>
                      <a:r>
                        <a:rPr lang="pl-PL" sz="1400" b="1" i="1" dirty="0">
                          <a:latin typeface="PLMathItalic10-Italic"/>
                          <a:ea typeface="Calibri"/>
                          <a:cs typeface="PLMathItalic10-Italic"/>
                        </a:rPr>
                        <a:t>d</a:t>
                      </a:r>
                      <a:endParaRPr lang="pl-PL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862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i="1" dirty="0" err="1" smtClean="0"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  <a:r>
                        <a:rPr lang="pl-PL" sz="1400" b="1" i="1" baseline="-25000" dirty="0" err="1" smtClean="0">
                          <a:latin typeface="Calibri"/>
                          <a:ea typeface="Calibri"/>
                          <a:cs typeface="Times New Roman"/>
                        </a:rPr>
                        <a:t>rozp</a:t>
                      </a:r>
                      <a:r>
                        <a:rPr lang="pl-PL" sz="1400" b="1" i="1" baseline="0" dirty="0" smtClean="0">
                          <a:latin typeface="Calibri"/>
                          <a:ea typeface="Calibri"/>
                          <a:cs typeface="Times New Roman"/>
                        </a:rPr>
                        <a:t> [MeV]</a:t>
                      </a:r>
                      <a:endParaRPr lang="pl-PL" sz="1400" b="1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4.871</a:t>
                      </a:r>
                      <a:endParaRPr lang="pl-PL" sz="14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i="0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5.489</a:t>
                      </a:r>
                      <a:endParaRPr lang="pl-PL" sz="1400" b="1" i="0" dirty="0">
                        <a:solidFill>
                          <a:srgbClr val="C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i="0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6.001</a:t>
                      </a:r>
                      <a:endParaRPr lang="pl-PL" sz="1400" b="1" i="0" dirty="0">
                        <a:solidFill>
                          <a:srgbClr val="C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0.220</a:t>
                      </a:r>
                      <a:endParaRPr lang="pl-PL" sz="1400" b="1" i="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0.641</a:t>
                      </a:r>
                      <a:endParaRPr lang="pl-PL" sz="1400" b="1" i="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i="0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7.607</a:t>
                      </a:r>
                      <a:endParaRPr lang="pl-PL" sz="1400" b="1" i="0" dirty="0">
                        <a:solidFill>
                          <a:srgbClr val="C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0.007</a:t>
                      </a:r>
                      <a:endParaRPr lang="pl-PL" sz="1400" b="1" i="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0.381</a:t>
                      </a:r>
                      <a:endParaRPr lang="pl-PL" sz="1400" b="1" i="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5.304</a:t>
                      </a:r>
                      <a:endParaRPr lang="pl-PL" sz="1400" b="1" i="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pSp>
        <p:nvGrpSpPr>
          <p:cNvPr id="16" name="Grupa 15"/>
          <p:cNvGrpSpPr/>
          <p:nvPr/>
        </p:nvGrpSpPr>
        <p:grpSpPr>
          <a:xfrm>
            <a:off x="0" y="2139950"/>
            <a:ext cx="9144000" cy="1555750"/>
            <a:chOff x="0" y="2139950"/>
            <a:chExt cx="9144000" cy="1555750"/>
          </a:xfrm>
        </p:grpSpPr>
        <p:sp>
          <p:nvSpPr>
            <p:cNvPr id="14" name="Prostokąt 13"/>
            <p:cNvSpPr/>
            <p:nvPr/>
          </p:nvSpPr>
          <p:spPr>
            <a:xfrm>
              <a:off x="2660650" y="2984500"/>
              <a:ext cx="6483350" cy="7112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grpSp>
          <p:nvGrpSpPr>
            <p:cNvPr id="10" name="Grupa 9"/>
            <p:cNvGrpSpPr/>
            <p:nvPr/>
          </p:nvGrpSpPr>
          <p:grpSpPr>
            <a:xfrm>
              <a:off x="0" y="2139950"/>
              <a:ext cx="9144000" cy="1555750"/>
              <a:chOff x="0" y="2139950"/>
              <a:chExt cx="9144000" cy="1555750"/>
            </a:xfrm>
          </p:grpSpPr>
          <p:sp>
            <p:nvSpPr>
              <p:cNvPr id="12" name="Prostokąt 11"/>
              <p:cNvSpPr/>
              <p:nvPr/>
            </p:nvSpPr>
            <p:spPr>
              <a:xfrm>
                <a:off x="0" y="2851150"/>
                <a:ext cx="2660650" cy="844550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sp>
            <p:nvSpPr>
              <p:cNvPr id="11" name="Prostokąt 10"/>
              <p:cNvSpPr/>
              <p:nvPr/>
            </p:nvSpPr>
            <p:spPr>
              <a:xfrm>
                <a:off x="1816100" y="2139950"/>
                <a:ext cx="7327900" cy="844550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graphicFrame>
            <p:nvGraphicFramePr>
              <p:cNvPr id="15362" name="Object 2"/>
              <p:cNvGraphicFramePr>
                <a:graphicFrameLocks noChangeAspect="1"/>
              </p:cNvGraphicFramePr>
              <p:nvPr/>
            </p:nvGraphicFramePr>
            <p:xfrm>
              <a:off x="0" y="2273300"/>
              <a:ext cx="8934451" cy="1200150"/>
            </p:xfrm>
            <a:graphic>
              <a:graphicData uri="http://schemas.openxmlformats.org/presentationml/2006/ole">
                <p:oleObj spid="_x0000_s15362" name="Równanie" r:id="rId3" imgW="3403440" imgH="457200" progId="Equation.3">
                  <p:embed/>
                </p:oleObj>
              </a:graphicData>
            </a:graphic>
          </p:graphicFrame>
        </p:grpSp>
      </p:grp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8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184150"/>
            <a:ext cx="8229600" cy="1130412"/>
          </a:xfrm>
        </p:spPr>
        <p:txBody>
          <a:bodyPr>
            <a:normAutofit/>
          </a:bodyPr>
          <a:lstStyle/>
          <a:p>
            <a:r>
              <a:rPr lang="pl-PL" dirty="0" smtClean="0"/>
              <a:t>Wyznaczenie aktywności </a:t>
            </a:r>
            <a:r>
              <a:rPr lang="pl-PL" sz="4400" baseline="30000" dirty="0" smtClean="0"/>
              <a:t>222</a:t>
            </a:r>
            <a:r>
              <a:rPr lang="pl-PL" sz="4400" dirty="0" smtClean="0"/>
              <a:t>Rn</a:t>
            </a:r>
            <a:r>
              <a:rPr lang="pl-PL" dirty="0" smtClean="0"/>
              <a:t> 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625609"/>
          </a:xfrm>
        </p:spPr>
        <p:txBody>
          <a:bodyPr/>
          <a:lstStyle/>
          <a:p>
            <a:r>
              <a:rPr lang="pl-PL" dirty="0" smtClean="0"/>
              <a:t>Rozpad promieniotwórczy sukcesywny</a:t>
            </a:r>
          </a:p>
          <a:p>
            <a:pPr>
              <a:buNone/>
            </a:pPr>
            <a:endParaRPr lang="pl-PL" dirty="0"/>
          </a:p>
        </p:txBody>
      </p:sp>
      <p:grpSp>
        <p:nvGrpSpPr>
          <p:cNvPr id="24" name="Grupa 23"/>
          <p:cNvGrpSpPr/>
          <p:nvPr/>
        </p:nvGrpSpPr>
        <p:grpSpPr>
          <a:xfrm>
            <a:off x="1416050" y="2317750"/>
            <a:ext cx="5786478" cy="1038232"/>
            <a:chOff x="1000100" y="2571744"/>
            <a:chExt cx="5786478" cy="1038232"/>
          </a:xfrm>
        </p:grpSpPr>
        <p:sp>
          <p:nvSpPr>
            <p:cNvPr id="5" name="Elipsa 4"/>
            <p:cNvSpPr/>
            <p:nvPr/>
          </p:nvSpPr>
          <p:spPr>
            <a:xfrm>
              <a:off x="1000100" y="2786058"/>
              <a:ext cx="571504" cy="57150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6" name="Elipsa 5"/>
            <p:cNvSpPr/>
            <p:nvPr/>
          </p:nvSpPr>
          <p:spPr>
            <a:xfrm>
              <a:off x="2285984" y="2786058"/>
              <a:ext cx="571504" cy="57150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7" name="Elipsa 6"/>
            <p:cNvSpPr/>
            <p:nvPr/>
          </p:nvSpPr>
          <p:spPr>
            <a:xfrm>
              <a:off x="3571868" y="2786058"/>
              <a:ext cx="571504" cy="57150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8" name="Elipsa 7"/>
            <p:cNvSpPr/>
            <p:nvPr/>
          </p:nvSpPr>
          <p:spPr>
            <a:xfrm>
              <a:off x="6215074" y="2786058"/>
              <a:ext cx="571504" cy="57150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9" name="Strzałka w prawo 8"/>
            <p:cNvSpPr/>
            <p:nvPr/>
          </p:nvSpPr>
          <p:spPr>
            <a:xfrm>
              <a:off x="1643042" y="3000372"/>
              <a:ext cx="571504" cy="142876"/>
            </a:xfrm>
            <a:prstGeom prst="right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0" name="Strzałka w prawo 9"/>
            <p:cNvSpPr/>
            <p:nvPr/>
          </p:nvSpPr>
          <p:spPr>
            <a:xfrm>
              <a:off x="2928926" y="3000372"/>
              <a:ext cx="571504" cy="142876"/>
            </a:xfrm>
            <a:prstGeom prst="right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1" name="Strzałka w prawo 10"/>
            <p:cNvSpPr/>
            <p:nvPr/>
          </p:nvSpPr>
          <p:spPr>
            <a:xfrm>
              <a:off x="4214810" y="3000372"/>
              <a:ext cx="571504" cy="142876"/>
            </a:xfrm>
            <a:prstGeom prst="right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2" name="Strzałka w prawo 11"/>
            <p:cNvSpPr/>
            <p:nvPr/>
          </p:nvSpPr>
          <p:spPr>
            <a:xfrm>
              <a:off x="5572132" y="3000372"/>
              <a:ext cx="571504" cy="142876"/>
            </a:xfrm>
            <a:prstGeom prst="right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graphicFrame>
          <p:nvGraphicFramePr>
            <p:cNvPr id="14" name="Obiekt 13"/>
            <p:cNvGraphicFramePr>
              <a:graphicFrameLocks noChangeAspect="1"/>
            </p:cNvGraphicFramePr>
            <p:nvPr/>
          </p:nvGraphicFramePr>
          <p:xfrm>
            <a:off x="4714876" y="3214686"/>
            <a:ext cx="857256" cy="395290"/>
          </p:xfrm>
          <a:graphic>
            <a:graphicData uri="http://schemas.openxmlformats.org/presentationml/2006/ole">
              <p:oleObj spid="_x0000_s30723" name="Równanie" r:id="rId4" imgW="253800" imgH="75960" progId="Equation.3">
                <p:embed/>
              </p:oleObj>
            </a:graphicData>
          </a:graphic>
        </p:graphicFrame>
        <p:graphicFrame>
          <p:nvGraphicFramePr>
            <p:cNvPr id="30724" name="Object 4"/>
            <p:cNvGraphicFramePr>
              <a:graphicFrameLocks noChangeAspect="1"/>
            </p:cNvGraphicFramePr>
            <p:nvPr/>
          </p:nvGraphicFramePr>
          <p:xfrm>
            <a:off x="2928926" y="2571744"/>
            <a:ext cx="608013" cy="433388"/>
          </p:xfrm>
          <a:graphic>
            <a:graphicData uri="http://schemas.openxmlformats.org/presentationml/2006/ole">
              <p:oleObj spid="_x0000_s30724" name="Równanie" r:id="rId5" imgW="177480" imgH="215640" progId="Equation.3">
                <p:embed/>
              </p:oleObj>
            </a:graphicData>
          </a:graphic>
        </p:graphicFrame>
        <p:graphicFrame>
          <p:nvGraphicFramePr>
            <p:cNvPr id="30725" name="Object 5"/>
            <p:cNvGraphicFramePr>
              <a:graphicFrameLocks noChangeAspect="1"/>
            </p:cNvGraphicFramePr>
            <p:nvPr/>
          </p:nvGraphicFramePr>
          <p:xfrm>
            <a:off x="1643042" y="2571744"/>
            <a:ext cx="565150" cy="433388"/>
          </p:xfrm>
          <a:graphic>
            <a:graphicData uri="http://schemas.openxmlformats.org/presentationml/2006/ole">
              <p:oleObj spid="_x0000_s30725" name="Równanie" r:id="rId6" imgW="164880" imgH="215640" progId="Equation.3">
                <p:embed/>
              </p:oleObj>
            </a:graphicData>
          </a:graphic>
        </p:graphicFrame>
        <p:graphicFrame>
          <p:nvGraphicFramePr>
            <p:cNvPr id="30726" name="Object 6"/>
            <p:cNvGraphicFramePr>
              <a:graphicFrameLocks noChangeAspect="1"/>
            </p:cNvGraphicFramePr>
            <p:nvPr/>
          </p:nvGraphicFramePr>
          <p:xfrm>
            <a:off x="5572132" y="2571744"/>
            <a:ext cx="608013" cy="458788"/>
          </p:xfrm>
          <a:graphic>
            <a:graphicData uri="http://schemas.openxmlformats.org/presentationml/2006/ole">
              <p:oleObj spid="_x0000_s30726" name="Równanie" r:id="rId7" imgW="177480" imgH="228600" progId="Equation.3">
                <p:embed/>
              </p:oleObj>
            </a:graphicData>
          </a:graphic>
        </p:graphicFrame>
        <p:graphicFrame>
          <p:nvGraphicFramePr>
            <p:cNvPr id="30727" name="Object 7"/>
            <p:cNvGraphicFramePr>
              <a:graphicFrameLocks noChangeAspect="1"/>
            </p:cNvGraphicFramePr>
            <p:nvPr/>
          </p:nvGraphicFramePr>
          <p:xfrm>
            <a:off x="4214810" y="2571744"/>
            <a:ext cx="565150" cy="458788"/>
          </p:xfrm>
          <a:graphic>
            <a:graphicData uri="http://schemas.openxmlformats.org/presentationml/2006/ole">
              <p:oleObj spid="_x0000_s30727" name="Równanie" r:id="rId8" imgW="164880" imgH="228600" progId="Equation.3">
                <p:embed/>
              </p:oleObj>
            </a:graphicData>
          </a:graphic>
        </p:graphicFrame>
        <p:graphicFrame>
          <p:nvGraphicFramePr>
            <p:cNvPr id="30728" name="Object 8"/>
            <p:cNvGraphicFramePr>
              <a:graphicFrameLocks noChangeAspect="1"/>
            </p:cNvGraphicFramePr>
            <p:nvPr/>
          </p:nvGraphicFramePr>
          <p:xfrm>
            <a:off x="6215074" y="2857496"/>
            <a:ext cx="523881" cy="413585"/>
          </p:xfrm>
          <a:graphic>
            <a:graphicData uri="http://schemas.openxmlformats.org/presentationml/2006/ole">
              <p:oleObj spid="_x0000_s30728" name="Równanie" r:id="rId9" imgW="304560" imgH="177480" progId="Equation.3">
                <p:embed/>
              </p:oleObj>
            </a:graphicData>
          </a:graphic>
        </p:graphicFrame>
        <p:graphicFrame>
          <p:nvGraphicFramePr>
            <p:cNvPr id="30729" name="Object 9"/>
            <p:cNvGraphicFramePr>
              <a:graphicFrameLocks noChangeAspect="1"/>
            </p:cNvGraphicFramePr>
            <p:nvPr/>
          </p:nvGraphicFramePr>
          <p:xfrm>
            <a:off x="1142976" y="2850763"/>
            <a:ext cx="374650" cy="409959"/>
          </p:xfrm>
          <a:graphic>
            <a:graphicData uri="http://schemas.openxmlformats.org/presentationml/2006/ole">
              <p:oleObj spid="_x0000_s30729" name="Równanie" r:id="rId10" imgW="88560" imgH="164880" progId="Equation.3">
                <p:embed/>
              </p:oleObj>
            </a:graphicData>
          </a:graphic>
        </p:graphicFrame>
        <p:graphicFrame>
          <p:nvGraphicFramePr>
            <p:cNvPr id="30730" name="Object 10"/>
            <p:cNvGraphicFramePr>
              <a:graphicFrameLocks noChangeAspect="1"/>
            </p:cNvGraphicFramePr>
            <p:nvPr/>
          </p:nvGraphicFramePr>
          <p:xfrm>
            <a:off x="3636639" y="2786058"/>
            <a:ext cx="578171" cy="528816"/>
          </p:xfrm>
          <a:graphic>
            <a:graphicData uri="http://schemas.openxmlformats.org/presentationml/2006/ole">
              <p:oleObj spid="_x0000_s30730" name="Równanie" r:id="rId11" imgW="114120" imgH="177480" progId="Equation.3">
                <p:embed/>
              </p:oleObj>
            </a:graphicData>
          </a:graphic>
        </p:graphicFrame>
        <p:graphicFrame>
          <p:nvGraphicFramePr>
            <p:cNvPr id="30731" name="Object 11"/>
            <p:cNvGraphicFramePr>
              <a:graphicFrameLocks noChangeAspect="1"/>
            </p:cNvGraphicFramePr>
            <p:nvPr/>
          </p:nvGraphicFramePr>
          <p:xfrm>
            <a:off x="2357422" y="2786058"/>
            <a:ext cx="433388" cy="474664"/>
          </p:xfrm>
          <a:graphic>
            <a:graphicData uri="http://schemas.openxmlformats.org/presentationml/2006/ole">
              <p:oleObj spid="_x0000_s30731" name="Równanie" r:id="rId12" imgW="126720" imgH="164880" progId="Equation.3">
                <p:embed/>
              </p:oleObj>
            </a:graphicData>
          </a:graphic>
        </p:graphicFrame>
      </p:grpSp>
      <p:grpSp>
        <p:nvGrpSpPr>
          <p:cNvPr id="34" name="Grupa 33"/>
          <p:cNvGrpSpPr/>
          <p:nvPr/>
        </p:nvGrpSpPr>
        <p:grpSpPr>
          <a:xfrm>
            <a:off x="30253" y="3295650"/>
            <a:ext cx="9113747" cy="3213100"/>
            <a:chOff x="30253" y="3295650"/>
            <a:chExt cx="9113747" cy="3213100"/>
          </a:xfrm>
        </p:grpSpPr>
        <p:grpSp>
          <p:nvGrpSpPr>
            <p:cNvPr id="32" name="Grupa 31"/>
            <p:cNvGrpSpPr/>
            <p:nvPr/>
          </p:nvGrpSpPr>
          <p:grpSpPr>
            <a:xfrm>
              <a:off x="304800" y="3295650"/>
              <a:ext cx="2986092" cy="1527872"/>
              <a:chOff x="357158" y="3500438"/>
              <a:chExt cx="2986092" cy="1527872"/>
            </a:xfrm>
          </p:grpSpPr>
          <p:sp>
            <p:nvSpPr>
              <p:cNvPr id="25" name="pole tekstowe 24"/>
              <p:cNvSpPr txBox="1"/>
              <p:nvPr/>
            </p:nvSpPr>
            <p:spPr>
              <a:xfrm>
                <a:off x="357158" y="3643315"/>
                <a:ext cx="1357322" cy="1384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l-PL" sz="2800" dirty="0" err="1" smtClean="0"/>
                  <a:t>Zał</a:t>
                </a:r>
                <a:r>
                  <a:rPr lang="pl-PL" sz="2800" dirty="0" smtClean="0"/>
                  <a:t>:</a:t>
                </a:r>
              </a:p>
              <a:p>
                <a:endParaRPr lang="pl-PL" sz="2800" dirty="0" smtClean="0"/>
              </a:p>
              <a:p>
                <a:endParaRPr lang="pl-PL" sz="2800" dirty="0"/>
              </a:p>
            </p:txBody>
          </p:sp>
          <p:graphicFrame>
            <p:nvGraphicFramePr>
              <p:cNvPr id="26" name="Obiekt 25"/>
              <p:cNvGraphicFramePr>
                <a:graphicFrameLocks noChangeAspect="1"/>
              </p:cNvGraphicFramePr>
              <p:nvPr/>
            </p:nvGraphicFramePr>
            <p:xfrm>
              <a:off x="1000100" y="3500438"/>
              <a:ext cx="2343150" cy="1089025"/>
            </p:xfrm>
            <a:graphic>
              <a:graphicData uri="http://schemas.openxmlformats.org/presentationml/2006/ole">
                <p:oleObj spid="_x0000_s30732" name="Równanie" r:id="rId13" imgW="1193760" imgH="457200" progId="Equation.3">
                  <p:embed/>
                </p:oleObj>
              </a:graphicData>
            </a:graphic>
          </p:graphicFrame>
        </p:grpSp>
        <p:graphicFrame>
          <p:nvGraphicFramePr>
            <p:cNvPr id="30735" name="Object 15"/>
            <p:cNvGraphicFramePr>
              <a:graphicFrameLocks noChangeAspect="1"/>
            </p:cNvGraphicFramePr>
            <p:nvPr/>
          </p:nvGraphicFramePr>
          <p:xfrm>
            <a:off x="304800" y="5651500"/>
            <a:ext cx="3565525" cy="857250"/>
          </p:xfrm>
          <a:graphic>
            <a:graphicData uri="http://schemas.openxmlformats.org/presentationml/2006/ole">
              <p:oleObj spid="_x0000_s30735" name="Równanie" r:id="rId14" imgW="952200" imgH="241200" progId="Equation.3">
                <p:embed/>
              </p:oleObj>
            </a:graphicData>
          </a:graphic>
        </p:graphicFrame>
        <p:grpSp>
          <p:nvGrpSpPr>
            <p:cNvPr id="33" name="Grupa 32"/>
            <p:cNvGrpSpPr/>
            <p:nvPr/>
          </p:nvGrpSpPr>
          <p:grpSpPr>
            <a:xfrm>
              <a:off x="30253" y="4451350"/>
              <a:ext cx="9113747" cy="971804"/>
              <a:chOff x="28635" y="4572008"/>
              <a:chExt cx="9113747" cy="971804"/>
            </a:xfrm>
          </p:grpSpPr>
          <p:grpSp>
            <p:nvGrpSpPr>
              <p:cNvPr id="29" name="Grupa 28"/>
              <p:cNvGrpSpPr/>
              <p:nvPr/>
            </p:nvGrpSpPr>
            <p:grpSpPr>
              <a:xfrm>
                <a:off x="28635" y="4572008"/>
                <a:ext cx="6600735" cy="971804"/>
                <a:chOff x="100073" y="4643446"/>
                <a:chExt cx="6600735" cy="971804"/>
              </a:xfrm>
            </p:grpSpPr>
            <p:graphicFrame>
              <p:nvGraphicFramePr>
                <p:cNvPr id="30733" name="Object 13"/>
                <p:cNvGraphicFramePr>
                  <a:graphicFrameLocks noChangeAspect="1"/>
                </p:cNvGraphicFramePr>
                <p:nvPr/>
              </p:nvGraphicFramePr>
              <p:xfrm>
                <a:off x="100073" y="4643447"/>
                <a:ext cx="3528922" cy="889000"/>
              </p:xfrm>
              <a:graphic>
                <a:graphicData uri="http://schemas.openxmlformats.org/presentationml/2006/ole">
                  <p:oleObj spid="_x0000_s30733" name="Równanie" r:id="rId15" imgW="1485720" imgH="393480" progId="Equation.3">
                    <p:embed/>
                  </p:oleObj>
                </a:graphicData>
              </a:graphic>
            </p:graphicFrame>
            <p:graphicFrame>
              <p:nvGraphicFramePr>
                <p:cNvPr id="30734" name="Object 14"/>
                <p:cNvGraphicFramePr>
                  <a:graphicFrameLocks noChangeAspect="1"/>
                </p:cNvGraphicFramePr>
                <p:nvPr/>
              </p:nvGraphicFramePr>
              <p:xfrm>
                <a:off x="3663920" y="4643446"/>
                <a:ext cx="3036888" cy="971804"/>
              </p:xfrm>
              <a:graphic>
                <a:graphicData uri="http://schemas.openxmlformats.org/presentationml/2006/ole">
                  <p:oleObj spid="_x0000_s30734" name="Równanie" r:id="rId16" imgW="1282680" imgH="431640" progId="Equation.3">
                    <p:embed/>
                  </p:oleObj>
                </a:graphicData>
              </a:graphic>
            </p:graphicFrame>
          </p:grpSp>
          <p:graphicFrame>
            <p:nvGraphicFramePr>
              <p:cNvPr id="30736" name="Object 16"/>
              <p:cNvGraphicFramePr>
                <a:graphicFrameLocks noChangeAspect="1"/>
              </p:cNvGraphicFramePr>
              <p:nvPr/>
            </p:nvGraphicFramePr>
            <p:xfrm>
              <a:off x="6556344" y="4749808"/>
              <a:ext cx="2586038" cy="515937"/>
            </p:xfrm>
            <a:graphic>
              <a:graphicData uri="http://schemas.openxmlformats.org/presentationml/2006/ole">
                <p:oleObj spid="_x0000_s30736" name="Równanie" r:id="rId17" imgW="1028520" imgH="215640" progId="Equation.3">
                  <p:embed/>
                </p:oleObj>
              </a:graphicData>
            </a:graphic>
          </p:graphicFrame>
        </p:grpSp>
      </p:grpSp>
      <p:sp>
        <p:nvSpPr>
          <p:cNvPr id="35" name="Symbol zastępczy numeru slajdu 3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9</a:t>
            </a:fld>
            <a:endParaRPr lang="pl-PL"/>
          </a:p>
        </p:txBody>
      </p:sp>
      <p:graphicFrame>
        <p:nvGraphicFramePr>
          <p:cNvPr id="36" name="Object 15"/>
          <p:cNvGraphicFramePr>
            <a:graphicFrameLocks noChangeAspect="1"/>
          </p:cNvGraphicFramePr>
          <p:nvPr/>
        </p:nvGraphicFramePr>
        <p:xfrm>
          <a:off x="4425950" y="5651500"/>
          <a:ext cx="3946525" cy="857250"/>
        </p:xfrm>
        <a:graphic>
          <a:graphicData uri="http://schemas.openxmlformats.org/presentationml/2006/ole">
            <p:oleObj spid="_x0000_s30737" name="Równanie" r:id="rId18" imgW="1054080" imgH="241200" progId="Equation.3">
              <p:embed/>
            </p:oleObj>
          </a:graphicData>
        </a:graphic>
      </p:graphicFrame>
      <p:graphicFrame>
        <p:nvGraphicFramePr>
          <p:cNvPr id="38" name="Object 15"/>
          <p:cNvGraphicFramePr>
            <a:graphicFrameLocks noChangeAspect="1"/>
          </p:cNvGraphicFramePr>
          <p:nvPr/>
        </p:nvGraphicFramePr>
        <p:xfrm>
          <a:off x="3656013" y="3295650"/>
          <a:ext cx="4398962" cy="1131888"/>
        </p:xfrm>
        <a:graphic>
          <a:graphicData uri="http://schemas.openxmlformats.org/presentationml/2006/ole">
            <p:oleObj spid="_x0000_s30739" name="Równanie" r:id="rId19" imgW="1777680" imgH="482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ł">
  <a:themeElements>
    <a:clrScheme name="Moduł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ł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ł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2817</TotalTime>
  <Words>441</Words>
  <PresentationFormat>Pokaz na ekranie (4:3)</PresentationFormat>
  <Paragraphs>213</Paragraphs>
  <Slides>20</Slides>
  <Notes>2</Notes>
  <HiddenSlides>0</HiddenSlides>
  <MMClips>0</MMClips>
  <ScaleCrop>false</ScaleCrop>
  <HeadingPairs>
    <vt:vector size="6" baseType="variant">
      <vt:variant>
        <vt:lpstr>Motyw</vt:lpstr>
      </vt:variant>
      <vt:variant>
        <vt:i4>1</vt:i4>
      </vt:variant>
      <vt:variant>
        <vt:lpstr>Osadzone serwery OLE</vt:lpstr>
      </vt:variant>
      <vt:variant>
        <vt:i4>2</vt:i4>
      </vt:variant>
      <vt:variant>
        <vt:lpstr>Tytuły slajdów</vt:lpstr>
      </vt:variant>
      <vt:variant>
        <vt:i4>20</vt:i4>
      </vt:variant>
    </vt:vector>
  </HeadingPairs>
  <TitlesOfParts>
    <vt:vector size="23" baseType="lpstr">
      <vt:lpstr>Moduł</vt:lpstr>
      <vt:lpstr>Równanie</vt:lpstr>
      <vt:lpstr>Graph</vt:lpstr>
      <vt:lpstr>   Czy RADON naprawdę pączkuje w puszce? </vt:lpstr>
      <vt:lpstr>Plan:</vt:lpstr>
      <vt:lpstr>Radon w środowisku</vt:lpstr>
      <vt:lpstr>Radon w środowisku</vt:lpstr>
      <vt:lpstr>Radon w środowisku</vt:lpstr>
      <vt:lpstr>Radon w środowisku</vt:lpstr>
      <vt:lpstr>Radon w środowisku</vt:lpstr>
      <vt:lpstr>Schemat rozpadu radonu</vt:lpstr>
      <vt:lpstr>Wyznaczenie aktywności 222Rn  </vt:lpstr>
      <vt:lpstr>Wyznaczenie aktywności 222Rn </vt:lpstr>
      <vt:lpstr>Wyznaczenie aktywności 222Rn </vt:lpstr>
      <vt:lpstr>Wyznaczenie aktywności 222Rn </vt:lpstr>
      <vt:lpstr>Zależność Nn(t) i dNn+1(t)/dt</vt:lpstr>
      <vt:lpstr>Wyznaczenie aktywności 222Rn </vt:lpstr>
      <vt:lpstr>Aktywność 222Rn i pochodnych </vt:lpstr>
      <vt:lpstr>Schemat układu pomiarowego</vt:lpstr>
      <vt:lpstr>Wyniki - powietrze</vt:lpstr>
      <vt:lpstr>Wyniki - gruz</vt:lpstr>
      <vt:lpstr>Bibliografia</vt:lpstr>
      <vt:lpstr> Dziękuję za uwagę 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a2  Pomiar aktywności 222Rn w powietrzu. Ekshalacja Radonu z materiałów budowlanych. </dc:title>
  <dc:creator>Magda</dc:creator>
  <cp:lastModifiedBy>Magda Skurzok</cp:lastModifiedBy>
  <cp:revision>210</cp:revision>
  <dcterms:created xsi:type="dcterms:W3CDTF">2009-03-09T17:23:13Z</dcterms:created>
  <dcterms:modified xsi:type="dcterms:W3CDTF">2009-08-23T11:22:42Z</dcterms:modified>
</cp:coreProperties>
</file>