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15"/>
  </p:notesMasterIdLst>
  <p:sldIdLst>
    <p:sldId id="256" r:id="rId2"/>
    <p:sldId id="257" r:id="rId3"/>
    <p:sldId id="258" r:id="rId4"/>
    <p:sldId id="259" r:id="rId5"/>
    <p:sldId id="262" r:id="rId6"/>
    <p:sldId id="266" r:id="rId7"/>
    <p:sldId id="268" r:id="rId8"/>
    <p:sldId id="261" r:id="rId9"/>
    <p:sldId id="264" r:id="rId10"/>
    <p:sldId id="265" r:id="rId11"/>
    <p:sldId id="260" r:id="rId12"/>
    <p:sldId id="263" r:id="rId13"/>
    <p:sldId id="267"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0566" autoAdjust="0"/>
  </p:normalViewPr>
  <p:slideViewPr>
    <p:cSldViewPr>
      <p:cViewPr>
        <p:scale>
          <a:sx n="100" d="100"/>
          <a:sy n="100" d="100"/>
        </p:scale>
        <p:origin x="-1866" y="-4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nieszka Kamińska" userId="S::agnieszka1.kaminska@uj.edu.pl::b2086a95-c30e-452d-ab99-4f3f487f50dc" providerId="AD" clId="Web-{82DD0E8A-AA8C-32CF-04F0-CF8C2FC1C0BE}"/>
    <pc:docChg chg="modSld">
      <pc:chgData name="Agnieszka Kamińska" userId="S::agnieszka1.kaminska@uj.edu.pl::b2086a95-c30e-452d-ab99-4f3f487f50dc" providerId="AD" clId="Web-{82DD0E8A-AA8C-32CF-04F0-CF8C2FC1C0BE}" dt="2018-10-03T13:09:19.896" v="68" actId="1076"/>
      <pc:docMkLst>
        <pc:docMk/>
      </pc:docMkLst>
      <pc:sldChg chg="addSp delSp modSp">
        <pc:chgData name="Agnieszka Kamińska" userId="S::agnieszka1.kaminska@uj.edu.pl::b2086a95-c30e-452d-ab99-4f3f487f50dc" providerId="AD" clId="Web-{82DD0E8A-AA8C-32CF-04F0-CF8C2FC1C0BE}" dt="2018-10-03T13:07:11.648" v="3"/>
        <pc:sldMkLst>
          <pc:docMk/>
          <pc:sldMk cId="0" sldId="257"/>
        </pc:sldMkLst>
        <pc:picChg chg="add del mod">
          <ac:chgData name="Agnieszka Kamińska" userId="S::agnieszka1.kaminska@uj.edu.pl::b2086a95-c30e-452d-ab99-4f3f487f50dc" providerId="AD" clId="Web-{82DD0E8A-AA8C-32CF-04F0-CF8C2FC1C0BE}" dt="2018-10-03T13:07:11.648" v="3"/>
          <ac:picMkLst>
            <pc:docMk/>
            <pc:sldMk cId="0" sldId="257"/>
            <ac:picMk id="2" creationId="{F102B760-4F65-4AE0-8D93-F7E6504AE737}"/>
          </ac:picMkLst>
        </pc:picChg>
      </pc:sldChg>
      <pc:sldChg chg="addSp modSp">
        <pc:chgData name="Agnieszka Kamińska" userId="S::agnieszka1.kaminska@uj.edu.pl::b2086a95-c30e-452d-ab99-4f3f487f50dc" providerId="AD" clId="Web-{82DD0E8A-AA8C-32CF-04F0-CF8C2FC1C0BE}" dt="2018-10-03T13:09:19.896" v="68" actId="1076"/>
        <pc:sldMkLst>
          <pc:docMk/>
          <pc:sldMk cId="0" sldId="267"/>
        </pc:sldMkLst>
        <pc:spChg chg="mod">
          <ac:chgData name="Agnieszka Kamińska" userId="S::agnieszka1.kaminska@uj.edu.pl::b2086a95-c30e-452d-ab99-4f3f487f50dc" providerId="AD" clId="Web-{82DD0E8A-AA8C-32CF-04F0-CF8C2FC1C0BE}" dt="2018-10-03T13:09:04.787" v="63" actId="20577"/>
          <ac:spMkLst>
            <pc:docMk/>
            <pc:sldMk cId="0" sldId="267"/>
            <ac:spMk id="4" creationId="{C55210FD-B6A7-46D1-9A49-AC3F78B035CE}"/>
          </ac:spMkLst>
        </pc:spChg>
        <pc:picChg chg="add mod">
          <ac:chgData name="Agnieszka Kamińska" userId="S::agnieszka1.kaminska@uj.edu.pl::b2086a95-c30e-452d-ab99-4f3f487f50dc" providerId="AD" clId="Web-{82DD0E8A-AA8C-32CF-04F0-CF8C2FC1C0BE}" dt="2018-10-03T13:09:19.896" v="68" actId="1076"/>
          <ac:picMkLst>
            <pc:docMk/>
            <pc:sldMk cId="0" sldId="267"/>
            <ac:picMk id="2" creationId="{DBEB738D-08A8-40F9-83D2-F6459BACA8F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xmlns="" id="{B05A7806-44F8-4C17-83E5-1394169632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Arial" panose="020B0604020202020204" pitchFamily="34" charset="0"/>
              </a:defRPr>
            </a:lvl1pPr>
          </a:lstStyle>
          <a:p>
            <a:pPr>
              <a:defRPr/>
            </a:pPr>
            <a:endParaRPr lang="pl-PL"/>
          </a:p>
        </p:txBody>
      </p:sp>
      <p:sp>
        <p:nvSpPr>
          <p:cNvPr id="3" name="Symbol zastępczy daty 2">
            <a:extLst>
              <a:ext uri="{FF2B5EF4-FFF2-40B4-BE49-F238E27FC236}">
                <a16:creationId xmlns:a16="http://schemas.microsoft.com/office/drawing/2014/main" xmlns="" id="{A9273ADF-FEED-4BDA-A8FC-F49EF1010EBF}"/>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atin typeface="Arial" panose="020B0604020202020204" pitchFamily="34" charset="0"/>
              </a:defRPr>
            </a:lvl1pPr>
          </a:lstStyle>
          <a:p>
            <a:pPr>
              <a:defRPr/>
            </a:pPr>
            <a:fld id="{B87B89C5-6109-42ED-914B-DD50ED2C8541}" type="datetimeFigureOut">
              <a:rPr lang="pl-PL"/>
              <a:pPr>
                <a:defRPr/>
              </a:pPr>
              <a:t>2018-10-03</a:t>
            </a:fld>
            <a:endParaRPr lang="pl-PL"/>
          </a:p>
        </p:txBody>
      </p:sp>
      <p:sp>
        <p:nvSpPr>
          <p:cNvPr id="4" name="Symbol zastępczy obrazu slajdu 3">
            <a:extLst>
              <a:ext uri="{FF2B5EF4-FFF2-40B4-BE49-F238E27FC236}">
                <a16:creationId xmlns:a16="http://schemas.microsoft.com/office/drawing/2014/main" xmlns="" id="{6F7B1F93-B55C-4A44-A2AB-68BBA209DB0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a:extLst>
              <a:ext uri="{FF2B5EF4-FFF2-40B4-BE49-F238E27FC236}">
                <a16:creationId xmlns:a16="http://schemas.microsoft.com/office/drawing/2014/main" xmlns="" id="{215F5710-61D1-48AF-A8F4-A016A982FE50}"/>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a:ext uri="{FF2B5EF4-FFF2-40B4-BE49-F238E27FC236}">
                <a16:creationId xmlns:a16="http://schemas.microsoft.com/office/drawing/2014/main" xmlns="" id="{876B4A09-95A1-4579-9E4B-50477E7163CE}"/>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atin typeface="Arial" panose="020B0604020202020204" pitchFamily="34" charset="0"/>
              </a:defRPr>
            </a:lvl1pPr>
          </a:lstStyle>
          <a:p>
            <a:pPr>
              <a:defRPr/>
            </a:pPr>
            <a:endParaRPr lang="pl-PL"/>
          </a:p>
        </p:txBody>
      </p:sp>
      <p:sp>
        <p:nvSpPr>
          <p:cNvPr id="7" name="Symbol zastępczy numeru slajdu 6">
            <a:extLst>
              <a:ext uri="{FF2B5EF4-FFF2-40B4-BE49-F238E27FC236}">
                <a16:creationId xmlns:a16="http://schemas.microsoft.com/office/drawing/2014/main" xmlns="" id="{09CBD628-C535-4D4B-B5CD-70A157561711}"/>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487DD97-74DD-4448-A582-ED23C689B9C9}" type="slidenum">
              <a:rPr lang="pl-PL" altLang="pl-PL"/>
              <a:pPr/>
              <a:t>‹#›</a:t>
            </a:fld>
            <a:endParaRPr lang="pl-PL" altLang="pl-PL"/>
          </a:p>
        </p:txBody>
      </p:sp>
    </p:spTree>
    <p:extLst>
      <p:ext uri="{BB962C8B-B14F-4D97-AF65-F5344CB8AC3E}">
        <p14:creationId xmlns:p14="http://schemas.microsoft.com/office/powerpoint/2010/main" val="24941869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ymbol zastępczy obrazu slajdu 1">
            <a:extLst>
              <a:ext uri="{FF2B5EF4-FFF2-40B4-BE49-F238E27FC236}">
                <a16:creationId xmlns:a16="http://schemas.microsoft.com/office/drawing/2014/main" xmlns="" id="{EDBB035A-6BDB-438D-8D17-59DAA33237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Symbol zastępczy notatek 2">
            <a:extLst>
              <a:ext uri="{FF2B5EF4-FFF2-40B4-BE49-F238E27FC236}">
                <a16:creationId xmlns:a16="http://schemas.microsoft.com/office/drawing/2014/main" xmlns="" id="{278CCBB1-D8E5-401F-B09F-FD1BD7B400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
        <p:nvSpPr>
          <p:cNvPr id="15364" name="Symbol zastępczy numeru slajdu 3">
            <a:extLst>
              <a:ext uri="{FF2B5EF4-FFF2-40B4-BE49-F238E27FC236}">
                <a16:creationId xmlns:a16="http://schemas.microsoft.com/office/drawing/2014/main" xmlns="" id="{CE8920A6-A3F6-45DE-B247-D31FF9FFA1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2D3DEE-49CB-48B8-A578-729FA6998292}" type="slidenum">
              <a:rPr lang="pl-PL" altLang="pl-PL"/>
              <a:pPr/>
              <a:t>4</a:t>
            </a:fld>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ymbol zastępczy obrazu slajdu 1">
            <a:extLst>
              <a:ext uri="{FF2B5EF4-FFF2-40B4-BE49-F238E27FC236}">
                <a16:creationId xmlns:a16="http://schemas.microsoft.com/office/drawing/2014/main" xmlns="" id="{569D9BCF-73AD-4291-9A06-702B8DA23E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Symbol zastępczy notatek 2">
            <a:extLst>
              <a:ext uri="{FF2B5EF4-FFF2-40B4-BE49-F238E27FC236}">
                <a16:creationId xmlns:a16="http://schemas.microsoft.com/office/drawing/2014/main" xmlns="" id="{9C3D0954-C632-42F0-BD79-2356FEE755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16388" name="Symbol zastępczy numeru slajdu 3">
            <a:extLst>
              <a:ext uri="{FF2B5EF4-FFF2-40B4-BE49-F238E27FC236}">
                <a16:creationId xmlns:a16="http://schemas.microsoft.com/office/drawing/2014/main" xmlns="" id="{2F12D8DA-8D64-49AD-A45E-22FC1FE04C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156B2F-97CA-4AAF-8D27-22F16620F0CB}" type="slidenum">
              <a:rPr lang="pl-PL" altLang="pl-PL"/>
              <a:pPr/>
              <a:t>5</a:t>
            </a:fld>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ymbol zastępczy obrazu slajdu 1">
            <a:extLst>
              <a:ext uri="{FF2B5EF4-FFF2-40B4-BE49-F238E27FC236}">
                <a16:creationId xmlns:a16="http://schemas.microsoft.com/office/drawing/2014/main" xmlns="" id="{4135DB6E-C375-47B1-A48B-46C80DEE39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Symbol zastępczy notatek 2">
            <a:extLst>
              <a:ext uri="{FF2B5EF4-FFF2-40B4-BE49-F238E27FC236}">
                <a16:creationId xmlns:a16="http://schemas.microsoft.com/office/drawing/2014/main" xmlns="" id="{9C4D43AA-C4C6-464A-A97B-4381158228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l-PL" altLang="pl-PL"/>
              <a:t>This technique has been discovered in 1949 by English biologist (Ernest Polge) whos accidently discovered the cryoprotective properties of glycerol  </a:t>
            </a:r>
          </a:p>
          <a:p>
            <a:pPr eaLnBrk="1" hangingPunct="1">
              <a:spcBef>
                <a:spcPct val="0"/>
              </a:spcBef>
            </a:pPr>
            <a:r>
              <a:rPr lang="pl-PL" altLang="pl-PL"/>
              <a:t>Cryopreserveation minimizes: genetic changes, transformation to tumour related properties</a:t>
            </a:r>
          </a:p>
          <a:p>
            <a:pPr eaLnBrk="1" hangingPunct="1">
              <a:spcBef>
                <a:spcPct val="0"/>
              </a:spcBef>
            </a:pPr>
            <a:r>
              <a:rPr lang="en-US" altLang="pl-PL"/>
              <a:t>Cryopreservation is a process that preserves cells and tissues by cooling the samples to very low temperatures.</a:t>
            </a:r>
            <a:endParaRPr lang="pl-PL" altLang="pl-PL"/>
          </a:p>
          <a:p>
            <a:pPr eaLnBrk="1" hangingPunct="1">
              <a:spcBef>
                <a:spcPct val="0"/>
              </a:spcBef>
            </a:pPr>
            <a:r>
              <a:rPr lang="en-US" altLang="pl-PL"/>
              <a:t> It is currently the only method allowing long-term storage of living cells and tissues for years to decades</a:t>
            </a:r>
            <a:r>
              <a:rPr lang="pl-PL" altLang="pl-PL"/>
              <a:t>.</a:t>
            </a:r>
            <a:endParaRPr lang="en-US" altLang="pl-PL"/>
          </a:p>
          <a:p>
            <a:pPr eaLnBrk="1" hangingPunct="1">
              <a:spcBef>
                <a:spcPct val="0"/>
              </a:spcBef>
            </a:pPr>
            <a:endParaRPr lang="pl-PL" altLang="pl-PL"/>
          </a:p>
        </p:txBody>
      </p:sp>
      <p:sp>
        <p:nvSpPr>
          <p:cNvPr id="17412" name="Symbol zastępczy numeru slajdu 3">
            <a:extLst>
              <a:ext uri="{FF2B5EF4-FFF2-40B4-BE49-F238E27FC236}">
                <a16:creationId xmlns:a16="http://schemas.microsoft.com/office/drawing/2014/main" xmlns="" id="{239B0795-AF19-4E4D-A509-63B020ECCD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072BBF-EEBE-45C0-A3C5-D7DEAB7B85D4}" type="slidenum">
              <a:rPr lang="pl-PL" altLang="pl-PL"/>
              <a:pPr/>
              <a:t>7</a:t>
            </a:fld>
            <a:endParaRPr lang="pl-PL" alt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obrazu slajdu 1">
            <a:extLst>
              <a:ext uri="{FF2B5EF4-FFF2-40B4-BE49-F238E27FC236}">
                <a16:creationId xmlns:a16="http://schemas.microsoft.com/office/drawing/2014/main" xmlns="" id="{C8D5FF03-E6BE-467A-A1EB-246B561C31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Symbol zastępczy notatek 2">
            <a:extLst>
              <a:ext uri="{FF2B5EF4-FFF2-40B4-BE49-F238E27FC236}">
                <a16:creationId xmlns:a16="http://schemas.microsoft.com/office/drawing/2014/main" xmlns="" id="{57509B5D-EF5D-4E7C-9F5D-988B7BAA08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l-PL" altLang="pl-PL" b="1"/>
              <a:t>Cryoprotectants </a:t>
            </a:r>
            <a:r>
              <a:rPr lang="pl-PL" altLang="pl-PL"/>
              <a:t>are macromolecules added to freezing medium to protect cells from effects of intracellular ice crystals formation and from solution effects, during the proces of freezing and thawing.</a:t>
            </a:r>
          </a:p>
          <a:p>
            <a:pPr eaLnBrk="1" hangingPunct="1">
              <a:spcBef>
                <a:spcPct val="0"/>
              </a:spcBef>
            </a:pPr>
            <a:r>
              <a:rPr lang="en-US" altLang="pl-PL" b="1"/>
              <a:t>Cryoprotectant</a:t>
            </a:r>
            <a:r>
              <a:rPr lang="en-US" altLang="pl-PL"/>
              <a:t> affects the rates of water transport, nucleation, and ice crystals growth. Cryoprotectant operate simply by increasing the solute concentration in cells. CPA should be biocompatible, be able to penetrate the cells, and have low toxicity.</a:t>
            </a:r>
            <a:endParaRPr lang="pl-PL" altLang="pl-PL"/>
          </a:p>
          <a:p>
            <a:pPr eaLnBrk="1" hangingPunct="1">
              <a:spcBef>
                <a:spcPct val="0"/>
              </a:spcBef>
            </a:pPr>
            <a:endParaRPr lang="en-US" altLang="pl-PL"/>
          </a:p>
        </p:txBody>
      </p:sp>
      <p:sp>
        <p:nvSpPr>
          <p:cNvPr id="18436" name="Symbol zastępczy numeru slajdu 3">
            <a:extLst>
              <a:ext uri="{FF2B5EF4-FFF2-40B4-BE49-F238E27FC236}">
                <a16:creationId xmlns:a16="http://schemas.microsoft.com/office/drawing/2014/main" xmlns="" id="{704704F0-6837-4C4D-830A-0900CC2792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F746D7-21E9-4FDA-8DA4-16E003DC8E0B}" type="slidenum">
              <a:rPr lang="pl-PL" altLang="pl-PL"/>
              <a:pPr/>
              <a:t>8</a:t>
            </a:fld>
            <a:endParaRPr lang="pl-PL" alt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ymbol zastępczy obrazu slajdu 1">
            <a:extLst>
              <a:ext uri="{FF2B5EF4-FFF2-40B4-BE49-F238E27FC236}">
                <a16:creationId xmlns:a16="http://schemas.microsoft.com/office/drawing/2014/main" xmlns="" id="{17189670-34A2-49D4-ABA3-E705A10E4C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Symbol zastępczy notatek 2">
            <a:extLst>
              <a:ext uri="{FF2B5EF4-FFF2-40B4-BE49-F238E27FC236}">
                <a16:creationId xmlns:a16="http://schemas.microsoft.com/office/drawing/2014/main" xmlns="" id="{900857F7-33F9-4D80-A035-787A7CD889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pl-PL"/>
              <a:t>At the triple point (0.0098°C and 4.58 </a:t>
            </a:r>
          </a:p>
          <a:p>
            <a:pPr eaLnBrk="1" hangingPunct="1">
              <a:spcBef>
                <a:spcPct val="0"/>
              </a:spcBef>
            </a:pPr>
            <a:r>
              <a:rPr lang="en-US" altLang="pl-PL"/>
              <a:t>mm Hg), ice , water and water vapor coexist in equilibrium</a:t>
            </a:r>
            <a:r>
              <a:rPr lang="pl-PL" altLang="pl-PL"/>
              <a:t>.</a:t>
            </a:r>
          </a:p>
          <a:p>
            <a:pPr eaLnBrk="1" hangingPunct="1">
              <a:spcBef>
                <a:spcPct val="0"/>
              </a:spcBef>
            </a:pPr>
            <a:r>
              <a:rPr lang="en-US" altLang="pl-PL"/>
              <a:t>Freeze drying takes place below the triple point, where water passes from solid phase directly to the vapor phase</a:t>
            </a:r>
          </a:p>
          <a:p>
            <a:pPr eaLnBrk="1" hangingPunct="1">
              <a:spcBef>
                <a:spcPct val="0"/>
              </a:spcBef>
            </a:pPr>
            <a:endParaRPr lang="en-US" altLang="pl-PL"/>
          </a:p>
          <a:p>
            <a:pPr eaLnBrk="1" hangingPunct="1">
              <a:spcBef>
                <a:spcPct val="0"/>
              </a:spcBef>
            </a:pPr>
            <a:endParaRPr lang="pl-PL" altLang="pl-PL"/>
          </a:p>
        </p:txBody>
      </p:sp>
      <p:sp>
        <p:nvSpPr>
          <p:cNvPr id="19460" name="Symbol zastępczy numeru slajdu 3">
            <a:extLst>
              <a:ext uri="{FF2B5EF4-FFF2-40B4-BE49-F238E27FC236}">
                <a16:creationId xmlns:a16="http://schemas.microsoft.com/office/drawing/2014/main" xmlns="" id="{580E6433-47A7-4151-B878-2CDAB0967D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333314-A83C-4B3B-BD3B-870CF910D56A}" type="slidenum">
              <a:rPr lang="pl-PL" altLang="pl-PL"/>
              <a:pPr/>
              <a:t>9</a:t>
            </a:fld>
            <a:endParaRPr lang="pl-PL" alt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obrazu slajdu 1">
            <a:extLst>
              <a:ext uri="{FF2B5EF4-FFF2-40B4-BE49-F238E27FC236}">
                <a16:creationId xmlns:a16="http://schemas.microsoft.com/office/drawing/2014/main" xmlns="" id="{59FA001F-139A-435E-80C9-579B4E3D99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Symbol zastępczy notatek 2">
            <a:extLst>
              <a:ext uri="{FF2B5EF4-FFF2-40B4-BE49-F238E27FC236}">
                <a16:creationId xmlns:a16="http://schemas.microsoft.com/office/drawing/2014/main" xmlns="" id="{F00D6E89-2A63-49F4-9D9A-A94755BA9D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l-PL" altLang="pl-PL"/>
              <a:t>Freeze-drying requires use of specific protectants to stabilize biomolecules during freezing and drying proces for example non reducing disaccharadise such as sucrose or trehalose</a:t>
            </a:r>
          </a:p>
        </p:txBody>
      </p:sp>
      <p:sp>
        <p:nvSpPr>
          <p:cNvPr id="20484" name="Symbol zastępczy numeru slajdu 3">
            <a:extLst>
              <a:ext uri="{FF2B5EF4-FFF2-40B4-BE49-F238E27FC236}">
                <a16:creationId xmlns:a16="http://schemas.microsoft.com/office/drawing/2014/main" xmlns="" id="{6D78C921-5CD1-438E-9B00-5193CAF23E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E0C6BD3-977B-4004-AD0F-2F9F8E9782D3}" type="slidenum">
              <a:rPr lang="pl-PL" altLang="pl-PL"/>
              <a:pPr/>
              <a:t>12</a:t>
            </a:fld>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
        <p:nvSpPr>
          <p:cNvPr id="4" name="Rectangle 4">
            <a:extLst>
              <a:ext uri="{FF2B5EF4-FFF2-40B4-BE49-F238E27FC236}">
                <a16:creationId xmlns:a16="http://schemas.microsoft.com/office/drawing/2014/main" xmlns="" id="{A8C4414E-4C95-410F-A04B-DF63BAD09EC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0FCB5FC4-41DB-4E2C-B78E-04F2A2C61C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9A6F52B7-F109-40EE-B153-4084E2696BA0}"/>
              </a:ext>
            </a:extLst>
          </p:cNvPr>
          <p:cNvSpPr>
            <a:spLocks noGrp="1" noChangeArrowheads="1"/>
          </p:cNvSpPr>
          <p:nvPr>
            <p:ph type="sldNum" sz="quarter" idx="12"/>
          </p:nvPr>
        </p:nvSpPr>
        <p:spPr>
          <a:ln/>
        </p:spPr>
        <p:txBody>
          <a:bodyPr/>
          <a:lstStyle>
            <a:lvl1pPr>
              <a:defRPr/>
            </a:lvl1pPr>
          </a:lstStyle>
          <a:p>
            <a:fld id="{42CC2FFA-193F-4D49-8E2E-53855BEF61AE}" type="slidenum">
              <a:rPr lang="en-US" altLang="pl-PL"/>
              <a:pPr/>
              <a:t>‹#›</a:t>
            </a:fld>
            <a:endParaRPr lang="en-US" altLang="pl-PL"/>
          </a:p>
        </p:txBody>
      </p:sp>
    </p:spTree>
    <p:extLst>
      <p:ext uri="{BB962C8B-B14F-4D97-AF65-F5344CB8AC3E}">
        <p14:creationId xmlns:p14="http://schemas.microsoft.com/office/powerpoint/2010/main" val="4092090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a:extLst>
              <a:ext uri="{FF2B5EF4-FFF2-40B4-BE49-F238E27FC236}">
                <a16:creationId xmlns:a16="http://schemas.microsoft.com/office/drawing/2014/main" xmlns="" id="{82B12037-BCEB-443A-AF47-AAC5700E28E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B7F10BE1-7A37-48D1-A02C-3002B2E684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4BC6D586-B6F8-4EEA-8375-6CAF186A8347}"/>
              </a:ext>
            </a:extLst>
          </p:cNvPr>
          <p:cNvSpPr>
            <a:spLocks noGrp="1" noChangeArrowheads="1"/>
          </p:cNvSpPr>
          <p:nvPr>
            <p:ph type="sldNum" sz="quarter" idx="12"/>
          </p:nvPr>
        </p:nvSpPr>
        <p:spPr>
          <a:ln/>
        </p:spPr>
        <p:txBody>
          <a:bodyPr/>
          <a:lstStyle>
            <a:lvl1pPr>
              <a:defRPr/>
            </a:lvl1pPr>
          </a:lstStyle>
          <a:p>
            <a:fld id="{8B817D6E-95EE-470D-BB8B-83A0594FEA10}" type="slidenum">
              <a:rPr lang="en-US" altLang="pl-PL"/>
              <a:pPr/>
              <a:t>‹#›</a:t>
            </a:fld>
            <a:endParaRPr lang="en-US" altLang="pl-PL"/>
          </a:p>
        </p:txBody>
      </p:sp>
    </p:spTree>
    <p:extLst>
      <p:ext uri="{BB962C8B-B14F-4D97-AF65-F5344CB8AC3E}">
        <p14:creationId xmlns:p14="http://schemas.microsoft.com/office/powerpoint/2010/main" val="3844717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a:extLst>
              <a:ext uri="{FF2B5EF4-FFF2-40B4-BE49-F238E27FC236}">
                <a16:creationId xmlns:a16="http://schemas.microsoft.com/office/drawing/2014/main" xmlns="" id="{E65D1557-9865-4C33-8F8B-49648E0A77F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8BEDEA33-C04B-4BC9-9DAC-401E4C03D3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A5B94198-4E9E-43B7-88E3-43CA15C6C031}"/>
              </a:ext>
            </a:extLst>
          </p:cNvPr>
          <p:cNvSpPr>
            <a:spLocks noGrp="1" noChangeArrowheads="1"/>
          </p:cNvSpPr>
          <p:nvPr>
            <p:ph type="sldNum" sz="quarter" idx="12"/>
          </p:nvPr>
        </p:nvSpPr>
        <p:spPr>
          <a:ln/>
        </p:spPr>
        <p:txBody>
          <a:bodyPr/>
          <a:lstStyle>
            <a:lvl1pPr>
              <a:defRPr/>
            </a:lvl1pPr>
          </a:lstStyle>
          <a:p>
            <a:fld id="{D5B5D83E-53F2-4A00-BCC4-17E4F49CD5CF}" type="slidenum">
              <a:rPr lang="en-US" altLang="pl-PL"/>
              <a:pPr/>
              <a:t>‹#›</a:t>
            </a:fld>
            <a:endParaRPr lang="en-US" altLang="pl-PL"/>
          </a:p>
        </p:txBody>
      </p:sp>
    </p:spTree>
    <p:extLst>
      <p:ext uri="{BB962C8B-B14F-4D97-AF65-F5344CB8AC3E}">
        <p14:creationId xmlns:p14="http://schemas.microsoft.com/office/powerpoint/2010/main" val="1737675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a:extLst>
              <a:ext uri="{FF2B5EF4-FFF2-40B4-BE49-F238E27FC236}">
                <a16:creationId xmlns:a16="http://schemas.microsoft.com/office/drawing/2014/main" xmlns="" id="{A72001E1-2658-46F8-B4C2-717FED0AACC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1F71AB6A-F75C-495B-A0A9-E66D63CF3E2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D2A862C5-FC99-4982-9C0C-3EBCA2D2849A}"/>
              </a:ext>
            </a:extLst>
          </p:cNvPr>
          <p:cNvSpPr>
            <a:spLocks noGrp="1" noChangeArrowheads="1"/>
          </p:cNvSpPr>
          <p:nvPr>
            <p:ph type="sldNum" sz="quarter" idx="12"/>
          </p:nvPr>
        </p:nvSpPr>
        <p:spPr>
          <a:ln/>
        </p:spPr>
        <p:txBody>
          <a:bodyPr/>
          <a:lstStyle>
            <a:lvl1pPr>
              <a:defRPr/>
            </a:lvl1pPr>
          </a:lstStyle>
          <a:p>
            <a:fld id="{92E3CDBF-A44F-4980-B0EC-2EED77488CF0}" type="slidenum">
              <a:rPr lang="en-US" altLang="pl-PL"/>
              <a:pPr/>
              <a:t>‹#›</a:t>
            </a:fld>
            <a:endParaRPr lang="en-US" altLang="pl-PL"/>
          </a:p>
        </p:txBody>
      </p:sp>
    </p:spTree>
    <p:extLst>
      <p:ext uri="{BB962C8B-B14F-4D97-AF65-F5344CB8AC3E}">
        <p14:creationId xmlns:p14="http://schemas.microsoft.com/office/powerpoint/2010/main" val="371893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Rectangle 4">
            <a:extLst>
              <a:ext uri="{FF2B5EF4-FFF2-40B4-BE49-F238E27FC236}">
                <a16:creationId xmlns:a16="http://schemas.microsoft.com/office/drawing/2014/main" xmlns="" id="{751C0690-C4EC-4AC1-B191-72A8952607D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01FB803C-B442-4BF1-8C78-5FC504D0C7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E62311E1-F452-420C-A34C-E79677A23600}"/>
              </a:ext>
            </a:extLst>
          </p:cNvPr>
          <p:cNvSpPr>
            <a:spLocks noGrp="1" noChangeArrowheads="1"/>
          </p:cNvSpPr>
          <p:nvPr>
            <p:ph type="sldNum" sz="quarter" idx="12"/>
          </p:nvPr>
        </p:nvSpPr>
        <p:spPr>
          <a:ln/>
        </p:spPr>
        <p:txBody>
          <a:bodyPr/>
          <a:lstStyle>
            <a:lvl1pPr>
              <a:defRPr/>
            </a:lvl1pPr>
          </a:lstStyle>
          <a:p>
            <a:fld id="{49B2F095-288A-42C0-894B-B03C3F64766E}" type="slidenum">
              <a:rPr lang="en-US" altLang="pl-PL"/>
              <a:pPr/>
              <a:t>‹#›</a:t>
            </a:fld>
            <a:endParaRPr lang="en-US" altLang="pl-PL"/>
          </a:p>
        </p:txBody>
      </p:sp>
    </p:spTree>
    <p:extLst>
      <p:ext uri="{BB962C8B-B14F-4D97-AF65-F5344CB8AC3E}">
        <p14:creationId xmlns:p14="http://schemas.microsoft.com/office/powerpoint/2010/main" val="1785201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4">
            <a:extLst>
              <a:ext uri="{FF2B5EF4-FFF2-40B4-BE49-F238E27FC236}">
                <a16:creationId xmlns:a16="http://schemas.microsoft.com/office/drawing/2014/main" xmlns="" id="{C8F7F3AE-D9D3-4EC2-899C-D56C2C73414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6C509146-79DE-4FF6-9FB4-32EE5AE4C8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87C80219-F980-42BB-BE86-35BBB1E02C2B}"/>
              </a:ext>
            </a:extLst>
          </p:cNvPr>
          <p:cNvSpPr>
            <a:spLocks noGrp="1" noChangeArrowheads="1"/>
          </p:cNvSpPr>
          <p:nvPr>
            <p:ph type="sldNum" sz="quarter" idx="12"/>
          </p:nvPr>
        </p:nvSpPr>
        <p:spPr>
          <a:ln/>
        </p:spPr>
        <p:txBody>
          <a:bodyPr/>
          <a:lstStyle>
            <a:lvl1pPr>
              <a:defRPr/>
            </a:lvl1pPr>
          </a:lstStyle>
          <a:p>
            <a:fld id="{908B0979-084A-4335-9F9D-F105649F723A}" type="slidenum">
              <a:rPr lang="en-US" altLang="pl-PL"/>
              <a:pPr/>
              <a:t>‹#›</a:t>
            </a:fld>
            <a:endParaRPr lang="en-US" altLang="pl-PL"/>
          </a:p>
        </p:txBody>
      </p:sp>
    </p:spTree>
    <p:extLst>
      <p:ext uri="{BB962C8B-B14F-4D97-AF65-F5344CB8AC3E}">
        <p14:creationId xmlns:p14="http://schemas.microsoft.com/office/powerpoint/2010/main" val="1661964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4">
            <a:extLst>
              <a:ext uri="{FF2B5EF4-FFF2-40B4-BE49-F238E27FC236}">
                <a16:creationId xmlns:a16="http://schemas.microsoft.com/office/drawing/2014/main" xmlns="" id="{CCFC7327-9CE9-4123-9FF9-B34D7BA67BE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xmlns="" id="{01227080-7F52-4D33-85A4-41635B5E19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xmlns="" id="{8A12C885-4838-423A-88CE-D3F0B3355A59}"/>
              </a:ext>
            </a:extLst>
          </p:cNvPr>
          <p:cNvSpPr>
            <a:spLocks noGrp="1" noChangeArrowheads="1"/>
          </p:cNvSpPr>
          <p:nvPr>
            <p:ph type="sldNum" sz="quarter" idx="12"/>
          </p:nvPr>
        </p:nvSpPr>
        <p:spPr>
          <a:ln/>
        </p:spPr>
        <p:txBody>
          <a:bodyPr/>
          <a:lstStyle>
            <a:lvl1pPr>
              <a:defRPr/>
            </a:lvl1pPr>
          </a:lstStyle>
          <a:p>
            <a:fld id="{D346BB4E-D3FA-41EB-B974-5A0B96E510C6}" type="slidenum">
              <a:rPr lang="en-US" altLang="pl-PL"/>
              <a:pPr/>
              <a:t>‹#›</a:t>
            </a:fld>
            <a:endParaRPr lang="en-US" altLang="pl-PL"/>
          </a:p>
        </p:txBody>
      </p:sp>
    </p:spTree>
    <p:extLst>
      <p:ext uri="{BB962C8B-B14F-4D97-AF65-F5344CB8AC3E}">
        <p14:creationId xmlns:p14="http://schemas.microsoft.com/office/powerpoint/2010/main" val="813908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4">
            <a:extLst>
              <a:ext uri="{FF2B5EF4-FFF2-40B4-BE49-F238E27FC236}">
                <a16:creationId xmlns:a16="http://schemas.microsoft.com/office/drawing/2014/main" xmlns="" id="{527C739B-EF80-488F-B22C-27A04D66940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xmlns="" id="{5C25E7A3-FA8A-404D-962C-37BB035C7B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xmlns="" id="{961C8C68-5B3A-4498-A7E8-599E2AF575BB}"/>
              </a:ext>
            </a:extLst>
          </p:cNvPr>
          <p:cNvSpPr>
            <a:spLocks noGrp="1" noChangeArrowheads="1"/>
          </p:cNvSpPr>
          <p:nvPr>
            <p:ph type="sldNum" sz="quarter" idx="12"/>
          </p:nvPr>
        </p:nvSpPr>
        <p:spPr>
          <a:ln/>
        </p:spPr>
        <p:txBody>
          <a:bodyPr/>
          <a:lstStyle>
            <a:lvl1pPr>
              <a:defRPr/>
            </a:lvl1pPr>
          </a:lstStyle>
          <a:p>
            <a:fld id="{D946EA62-B1E5-4BE6-947B-FE254551AD6A}" type="slidenum">
              <a:rPr lang="en-US" altLang="pl-PL"/>
              <a:pPr/>
              <a:t>‹#›</a:t>
            </a:fld>
            <a:endParaRPr lang="en-US" altLang="pl-PL"/>
          </a:p>
        </p:txBody>
      </p:sp>
    </p:spTree>
    <p:extLst>
      <p:ext uri="{BB962C8B-B14F-4D97-AF65-F5344CB8AC3E}">
        <p14:creationId xmlns:p14="http://schemas.microsoft.com/office/powerpoint/2010/main" val="726909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6B56EAD-56E4-4B0E-AF0C-CC98F023698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xmlns="" id="{4748DEB4-971C-400C-8E4A-CC3F7BC5EF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xmlns="" id="{A96D3E3D-21F6-44AA-8B92-D37D77F1C1EF}"/>
              </a:ext>
            </a:extLst>
          </p:cNvPr>
          <p:cNvSpPr>
            <a:spLocks noGrp="1" noChangeArrowheads="1"/>
          </p:cNvSpPr>
          <p:nvPr>
            <p:ph type="sldNum" sz="quarter" idx="12"/>
          </p:nvPr>
        </p:nvSpPr>
        <p:spPr>
          <a:ln/>
        </p:spPr>
        <p:txBody>
          <a:bodyPr/>
          <a:lstStyle>
            <a:lvl1pPr>
              <a:defRPr/>
            </a:lvl1pPr>
          </a:lstStyle>
          <a:p>
            <a:fld id="{63C42BE9-D964-4CEF-BAAD-9C422687D076}" type="slidenum">
              <a:rPr lang="en-US" altLang="pl-PL"/>
              <a:pPr/>
              <a:t>‹#›</a:t>
            </a:fld>
            <a:endParaRPr lang="en-US" altLang="pl-PL"/>
          </a:p>
        </p:txBody>
      </p:sp>
    </p:spTree>
    <p:extLst>
      <p:ext uri="{BB962C8B-B14F-4D97-AF65-F5344CB8AC3E}">
        <p14:creationId xmlns:p14="http://schemas.microsoft.com/office/powerpoint/2010/main" val="345778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4">
            <a:extLst>
              <a:ext uri="{FF2B5EF4-FFF2-40B4-BE49-F238E27FC236}">
                <a16:creationId xmlns:a16="http://schemas.microsoft.com/office/drawing/2014/main" xmlns="" id="{0591F4F2-40DD-44EC-A98C-AF675907FE2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3FAAAAA2-D032-4A76-A083-5D98134B9D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BE860266-564E-422D-A799-8A8CCF1C02E1}"/>
              </a:ext>
            </a:extLst>
          </p:cNvPr>
          <p:cNvSpPr>
            <a:spLocks noGrp="1" noChangeArrowheads="1"/>
          </p:cNvSpPr>
          <p:nvPr>
            <p:ph type="sldNum" sz="quarter" idx="12"/>
          </p:nvPr>
        </p:nvSpPr>
        <p:spPr>
          <a:ln/>
        </p:spPr>
        <p:txBody>
          <a:bodyPr/>
          <a:lstStyle>
            <a:lvl1pPr>
              <a:defRPr/>
            </a:lvl1pPr>
          </a:lstStyle>
          <a:p>
            <a:fld id="{F3168F96-5508-4622-A7AB-12918250354C}" type="slidenum">
              <a:rPr lang="en-US" altLang="pl-PL"/>
              <a:pPr/>
              <a:t>‹#›</a:t>
            </a:fld>
            <a:endParaRPr lang="en-US" altLang="pl-PL"/>
          </a:p>
        </p:txBody>
      </p:sp>
    </p:spTree>
    <p:extLst>
      <p:ext uri="{BB962C8B-B14F-4D97-AF65-F5344CB8AC3E}">
        <p14:creationId xmlns:p14="http://schemas.microsoft.com/office/powerpoint/2010/main" val="2097388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4">
            <a:extLst>
              <a:ext uri="{FF2B5EF4-FFF2-40B4-BE49-F238E27FC236}">
                <a16:creationId xmlns:a16="http://schemas.microsoft.com/office/drawing/2014/main" xmlns="" id="{B759730C-3131-49D6-9230-26D18ED9FD4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BD5AE167-F62B-479B-AD0C-EB04B2ADA8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FC4A53D6-9199-4295-81AB-C9AB3457394D}"/>
              </a:ext>
            </a:extLst>
          </p:cNvPr>
          <p:cNvSpPr>
            <a:spLocks noGrp="1" noChangeArrowheads="1"/>
          </p:cNvSpPr>
          <p:nvPr>
            <p:ph type="sldNum" sz="quarter" idx="12"/>
          </p:nvPr>
        </p:nvSpPr>
        <p:spPr>
          <a:ln/>
        </p:spPr>
        <p:txBody>
          <a:bodyPr/>
          <a:lstStyle>
            <a:lvl1pPr>
              <a:defRPr/>
            </a:lvl1pPr>
          </a:lstStyle>
          <a:p>
            <a:fld id="{0AD87AAE-F500-4164-9938-B2C400DD8D38}" type="slidenum">
              <a:rPr lang="en-US" altLang="pl-PL"/>
              <a:pPr/>
              <a:t>‹#›</a:t>
            </a:fld>
            <a:endParaRPr lang="en-US" altLang="pl-PL"/>
          </a:p>
        </p:txBody>
      </p:sp>
    </p:spTree>
    <p:extLst>
      <p:ext uri="{BB962C8B-B14F-4D97-AF65-F5344CB8AC3E}">
        <p14:creationId xmlns:p14="http://schemas.microsoft.com/office/powerpoint/2010/main" val="3040349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216E9538-B35B-46EB-B596-953285CBEAB3}"/>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pl-PL"/>
              <a:t>Kliknij, aby edytować styl wzorca tytułu</a:t>
            </a:r>
          </a:p>
        </p:txBody>
      </p:sp>
      <p:sp>
        <p:nvSpPr>
          <p:cNvPr id="1027" name="Rectangle 3">
            <a:extLst>
              <a:ext uri="{FF2B5EF4-FFF2-40B4-BE49-F238E27FC236}">
                <a16:creationId xmlns:a16="http://schemas.microsoft.com/office/drawing/2014/main" xmlns="" id="{2A48A49D-3B28-4940-835D-A339F6871FFF}"/>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pl-PL"/>
              <a:t>Kliknij, aby edytować style wzorca tekstu</a:t>
            </a:r>
          </a:p>
          <a:p>
            <a:pPr lvl="1"/>
            <a:r>
              <a:rPr lang="en-US" altLang="pl-PL"/>
              <a:t>Drugi poziom</a:t>
            </a:r>
          </a:p>
          <a:p>
            <a:pPr lvl="2"/>
            <a:r>
              <a:rPr lang="en-US" altLang="pl-PL"/>
              <a:t>Trzeci poziom</a:t>
            </a:r>
          </a:p>
          <a:p>
            <a:pPr lvl="3"/>
            <a:r>
              <a:rPr lang="en-US" altLang="pl-PL"/>
              <a:t>Czwarty poziom</a:t>
            </a:r>
          </a:p>
          <a:p>
            <a:pPr lvl="4"/>
            <a:r>
              <a:rPr lang="en-US" altLang="pl-PL"/>
              <a:t>Piąty poziom</a:t>
            </a:r>
          </a:p>
        </p:txBody>
      </p:sp>
      <p:sp>
        <p:nvSpPr>
          <p:cNvPr id="117764" name="Rectangle 4">
            <a:extLst>
              <a:ext uri="{FF2B5EF4-FFF2-40B4-BE49-F238E27FC236}">
                <a16:creationId xmlns:a16="http://schemas.microsoft.com/office/drawing/2014/main" xmlns="" id="{F0D3A1C2-D7A2-4445-9C7D-0B90273A612B}"/>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17765" name="Rectangle 5">
            <a:extLst>
              <a:ext uri="{FF2B5EF4-FFF2-40B4-BE49-F238E27FC236}">
                <a16:creationId xmlns:a16="http://schemas.microsoft.com/office/drawing/2014/main" xmlns="" id="{7ABCC676-744F-49F0-BF51-5B6A3BCEDD1E}"/>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17766" name="Rectangle 6">
            <a:extLst>
              <a:ext uri="{FF2B5EF4-FFF2-40B4-BE49-F238E27FC236}">
                <a16:creationId xmlns:a16="http://schemas.microsoft.com/office/drawing/2014/main" xmlns="" id="{5406239E-2B9C-48B4-A726-736A054084D9}"/>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7C6C1B1A-D4AD-4ED7-9919-DD7D9CBADA18}" type="slidenum">
              <a:rPr lang="en-US" altLang="pl-PL"/>
              <a:pPr/>
              <a:t>‹#›</a:t>
            </a:fld>
            <a:endParaRPr lang="en-US" altLang="pl-PL"/>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Prostokąt 3">
            <a:extLst>
              <a:ext uri="{FF2B5EF4-FFF2-40B4-BE49-F238E27FC236}">
                <a16:creationId xmlns:a16="http://schemas.microsoft.com/office/drawing/2014/main" xmlns="" id="{73F9552A-3D29-410E-AEC9-B700984513FF}"/>
              </a:ext>
            </a:extLst>
          </p:cNvPr>
          <p:cNvSpPr>
            <a:spLocks noChangeArrowheads="1"/>
          </p:cNvSpPr>
          <p:nvPr/>
        </p:nvSpPr>
        <p:spPr bwMode="auto">
          <a:xfrm>
            <a:off x="395288" y="1268413"/>
            <a:ext cx="2216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pl-PL" altLang="pl-PL" sz="2000" b="1">
                <a:solidFill>
                  <a:srgbClr val="003399"/>
                </a:solidFill>
                <a:latin typeface="Tahoma" panose="020B0604030504040204" pitchFamily="34" charset="0"/>
              </a:rPr>
              <a:t>Lyiophilization </a:t>
            </a:r>
            <a:endParaRPr lang="en-US" altLang="pl-PL" sz="2000" b="1">
              <a:solidFill>
                <a:srgbClr val="003399"/>
              </a:solidFill>
              <a:latin typeface="Tahoma" panose="020B0604030504040204" pitchFamily="34" charset="0"/>
            </a:endParaRPr>
          </a:p>
        </p:txBody>
      </p:sp>
      <p:sp>
        <p:nvSpPr>
          <p:cNvPr id="5" name="Prostokąt zaokrąglony 4">
            <a:extLst>
              <a:ext uri="{FF2B5EF4-FFF2-40B4-BE49-F238E27FC236}">
                <a16:creationId xmlns:a16="http://schemas.microsoft.com/office/drawing/2014/main" xmlns="" id="{07DC25F5-3731-4F34-BF7E-F4994D09E370}"/>
              </a:ext>
            </a:extLst>
          </p:cNvPr>
          <p:cNvSpPr/>
          <p:nvPr/>
        </p:nvSpPr>
        <p:spPr>
          <a:xfrm>
            <a:off x="179388" y="4868863"/>
            <a:ext cx="1296987" cy="5762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a:p>
        </p:txBody>
      </p:sp>
      <p:sp>
        <p:nvSpPr>
          <p:cNvPr id="6" name="Prostokąt zaokrąglony 5">
            <a:extLst>
              <a:ext uri="{FF2B5EF4-FFF2-40B4-BE49-F238E27FC236}">
                <a16:creationId xmlns:a16="http://schemas.microsoft.com/office/drawing/2014/main" xmlns="" id="{D7FA6796-C53D-4877-A41E-4A0EA310DE85}"/>
              </a:ext>
            </a:extLst>
          </p:cNvPr>
          <p:cNvSpPr/>
          <p:nvPr/>
        </p:nvSpPr>
        <p:spPr>
          <a:xfrm>
            <a:off x="2051050" y="4868863"/>
            <a:ext cx="1368425" cy="5762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a:p>
        </p:txBody>
      </p:sp>
      <p:sp>
        <p:nvSpPr>
          <p:cNvPr id="7" name="Prostokąt zaokrąglony 6">
            <a:extLst>
              <a:ext uri="{FF2B5EF4-FFF2-40B4-BE49-F238E27FC236}">
                <a16:creationId xmlns:a16="http://schemas.microsoft.com/office/drawing/2014/main" xmlns="" id="{E05956D1-8466-410F-AB35-A6651A9ADC6A}"/>
              </a:ext>
            </a:extLst>
          </p:cNvPr>
          <p:cNvSpPr/>
          <p:nvPr/>
        </p:nvSpPr>
        <p:spPr>
          <a:xfrm>
            <a:off x="4067175" y="4868863"/>
            <a:ext cx="1296988" cy="5762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a:p>
        </p:txBody>
      </p:sp>
      <p:sp>
        <p:nvSpPr>
          <p:cNvPr id="8" name="Prostokąt zaokrąglony 7">
            <a:extLst>
              <a:ext uri="{FF2B5EF4-FFF2-40B4-BE49-F238E27FC236}">
                <a16:creationId xmlns:a16="http://schemas.microsoft.com/office/drawing/2014/main" xmlns="" id="{D6C7E3E6-9FAA-4894-9A1A-70CBA9A56D44}"/>
              </a:ext>
            </a:extLst>
          </p:cNvPr>
          <p:cNvSpPr/>
          <p:nvPr/>
        </p:nvSpPr>
        <p:spPr>
          <a:xfrm>
            <a:off x="5940425" y="4868863"/>
            <a:ext cx="1223963" cy="5762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a:p>
        </p:txBody>
      </p:sp>
      <p:sp>
        <p:nvSpPr>
          <p:cNvPr id="9" name="Prostokąt zaokrąglony 8">
            <a:extLst>
              <a:ext uri="{FF2B5EF4-FFF2-40B4-BE49-F238E27FC236}">
                <a16:creationId xmlns:a16="http://schemas.microsoft.com/office/drawing/2014/main" xmlns="" id="{DC2D5635-0D35-4FC6-AC7E-E814B743DE4E}"/>
              </a:ext>
            </a:extLst>
          </p:cNvPr>
          <p:cNvSpPr/>
          <p:nvPr/>
        </p:nvSpPr>
        <p:spPr>
          <a:xfrm>
            <a:off x="7812088" y="4868863"/>
            <a:ext cx="1235075" cy="5762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a:p>
        </p:txBody>
      </p:sp>
      <p:sp>
        <p:nvSpPr>
          <p:cNvPr id="10248" name="pole tekstowe 11">
            <a:extLst>
              <a:ext uri="{FF2B5EF4-FFF2-40B4-BE49-F238E27FC236}">
                <a16:creationId xmlns:a16="http://schemas.microsoft.com/office/drawing/2014/main" xmlns="" id="{EA1E819E-0CEC-4F79-97FE-A7F08DBDB94F}"/>
              </a:ext>
            </a:extLst>
          </p:cNvPr>
          <p:cNvSpPr txBox="1">
            <a:spLocks noChangeArrowheads="1"/>
          </p:cNvSpPr>
          <p:nvPr/>
        </p:nvSpPr>
        <p:spPr bwMode="auto">
          <a:xfrm>
            <a:off x="254000" y="4860925"/>
            <a:ext cx="1222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l-PL" altLang="pl-PL" sz="1600"/>
              <a:t>Sample </a:t>
            </a:r>
          </a:p>
          <a:p>
            <a:pPr algn="ctr" eaLnBrk="1" hangingPunct="1"/>
            <a:r>
              <a:rPr lang="pl-PL" altLang="pl-PL" sz="1600"/>
              <a:t>preparation</a:t>
            </a:r>
          </a:p>
        </p:txBody>
      </p:sp>
      <p:sp>
        <p:nvSpPr>
          <p:cNvPr id="10249" name="pole tekstowe 13">
            <a:extLst>
              <a:ext uri="{FF2B5EF4-FFF2-40B4-BE49-F238E27FC236}">
                <a16:creationId xmlns:a16="http://schemas.microsoft.com/office/drawing/2014/main" xmlns="" id="{A00F88F6-8E35-4F0D-A717-17CDCEFD4B3D}"/>
              </a:ext>
            </a:extLst>
          </p:cNvPr>
          <p:cNvSpPr txBox="1">
            <a:spLocks noChangeArrowheads="1"/>
          </p:cNvSpPr>
          <p:nvPr/>
        </p:nvSpPr>
        <p:spPr bwMode="auto">
          <a:xfrm>
            <a:off x="2268538" y="4962525"/>
            <a:ext cx="9810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l-PL" altLang="pl-PL" sz="1600"/>
              <a:t>Freezing</a:t>
            </a:r>
          </a:p>
        </p:txBody>
      </p:sp>
      <p:sp>
        <p:nvSpPr>
          <p:cNvPr id="10250" name="pole tekstowe 14">
            <a:extLst>
              <a:ext uri="{FF2B5EF4-FFF2-40B4-BE49-F238E27FC236}">
                <a16:creationId xmlns:a16="http://schemas.microsoft.com/office/drawing/2014/main" xmlns="" id="{6194E32F-348F-43B1-8ECE-5B9A834D0EFA}"/>
              </a:ext>
            </a:extLst>
          </p:cNvPr>
          <p:cNvSpPr txBox="1">
            <a:spLocks noChangeArrowheads="1"/>
          </p:cNvSpPr>
          <p:nvPr/>
        </p:nvSpPr>
        <p:spPr bwMode="auto">
          <a:xfrm>
            <a:off x="4284663" y="4860925"/>
            <a:ext cx="8905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l-PL" altLang="pl-PL" sz="1600"/>
              <a:t>Primary</a:t>
            </a:r>
          </a:p>
          <a:p>
            <a:pPr algn="ctr" eaLnBrk="1" hangingPunct="1"/>
            <a:r>
              <a:rPr lang="pl-PL" altLang="pl-PL" sz="1600"/>
              <a:t>drying</a:t>
            </a:r>
          </a:p>
        </p:txBody>
      </p:sp>
      <p:sp>
        <p:nvSpPr>
          <p:cNvPr id="10251" name="pole tekstowe 15">
            <a:extLst>
              <a:ext uri="{FF2B5EF4-FFF2-40B4-BE49-F238E27FC236}">
                <a16:creationId xmlns:a16="http://schemas.microsoft.com/office/drawing/2014/main" xmlns="" id="{6A9591A9-6B39-46D5-B1EB-430B901F5FFC}"/>
              </a:ext>
            </a:extLst>
          </p:cNvPr>
          <p:cNvSpPr txBox="1">
            <a:spLocks noChangeArrowheads="1"/>
          </p:cNvSpPr>
          <p:nvPr/>
        </p:nvSpPr>
        <p:spPr bwMode="auto">
          <a:xfrm>
            <a:off x="6011863" y="4860925"/>
            <a:ext cx="11636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l-PL" altLang="pl-PL" sz="1600"/>
              <a:t>Secondary</a:t>
            </a:r>
          </a:p>
          <a:p>
            <a:pPr algn="ctr" eaLnBrk="1" hangingPunct="1"/>
            <a:r>
              <a:rPr lang="pl-PL" altLang="pl-PL" sz="1600"/>
              <a:t>drying</a:t>
            </a:r>
          </a:p>
        </p:txBody>
      </p:sp>
      <p:sp>
        <p:nvSpPr>
          <p:cNvPr id="10252" name="pole tekstowe 16">
            <a:extLst>
              <a:ext uri="{FF2B5EF4-FFF2-40B4-BE49-F238E27FC236}">
                <a16:creationId xmlns:a16="http://schemas.microsoft.com/office/drawing/2014/main" xmlns="" id="{5F974397-9905-4C91-A36A-E51EDC653263}"/>
              </a:ext>
            </a:extLst>
          </p:cNvPr>
          <p:cNvSpPr txBox="1">
            <a:spLocks noChangeArrowheads="1"/>
          </p:cNvSpPr>
          <p:nvPr/>
        </p:nvSpPr>
        <p:spPr bwMode="auto">
          <a:xfrm>
            <a:off x="8027988" y="4860925"/>
            <a:ext cx="869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l-PL" altLang="pl-PL" sz="1600"/>
              <a:t>Final</a:t>
            </a:r>
          </a:p>
          <a:p>
            <a:pPr algn="ctr" eaLnBrk="1" hangingPunct="1"/>
            <a:r>
              <a:rPr lang="pl-PL" altLang="pl-PL" sz="1600"/>
              <a:t>product</a:t>
            </a:r>
          </a:p>
        </p:txBody>
      </p:sp>
      <p:pic>
        <p:nvPicPr>
          <p:cNvPr id="10253" name="Obraz 20">
            <a:extLst>
              <a:ext uri="{FF2B5EF4-FFF2-40B4-BE49-F238E27FC236}">
                <a16:creationId xmlns:a16="http://schemas.microsoft.com/office/drawing/2014/main" xmlns="" id="{8BA424B8-AE9C-4AB2-A6D0-359462D912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675" y="2359025"/>
            <a:ext cx="869315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xmlns="" id="{EC5FFF7E-0C04-4866-8F56-20EE13B9F004}"/>
              </a:ext>
            </a:extLst>
          </p:cNvPr>
          <p:cNvSpPr txBox="1">
            <a:spLocks noChangeArrowheads="1"/>
          </p:cNvSpPr>
          <p:nvPr/>
        </p:nvSpPr>
        <p:spPr bwMode="auto">
          <a:xfrm>
            <a:off x="381000" y="1268413"/>
            <a:ext cx="8382000" cy="504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pl-PL" sz="2000" b="1" dirty="0" err="1">
                <a:solidFill>
                  <a:srgbClr val="003399"/>
                </a:solidFill>
                <a:latin typeface="Tahoma" pitchFamily="34" charset="0"/>
              </a:rPr>
              <a:t>Cryopreservation</a:t>
            </a:r>
            <a:endParaRPr lang="pl-PL" sz="2000" b="1" dirty="0">
              <a:solidFill>
                <a:srgbClr val="003399"/>
              </a:solidFill>
              <a:latin typeface="Tahoma" pitchFamily="34" charset="0"/>
            </a:endParaRPr>
          </a:p>
          <a:p>
            <a:pPr eaLnBrk="1" hangingPunct="1">
              <a:spcBef>
                <a:spcPct val="50000"/>
              </a:spcBef>
              <a:defRPr/>
            </a:pPr>
            <a:endParaRPr lang="pl-PL" sz="2000" b="1" dirty="0">
              <a:solidFill>
                <a:srgbClr val="003399"/>
              </a:solidFill>
              <a:latin typeface="Tahoma" pitchFamily="34" charset="0"/>
            </a:endParaRPr>
          </a:p>
          <a:p>
            <a:pPr eaLnBrk="1" hangingPunct="1">
              <a:spcBef>
                <a:spcPct val="50000"/>
              </a:spcBef>
              <a:defRPr/>
            </a:pPr>
            <a:r>
              <a:rPr lang="pl-PL" sz="1600" b="1" u="sng" dirty="0" err="1">
                <a:solidFill>
                  <a:schemeClr val="tx1">
                    <a:lumMod val="75000"/>
                    <a:lumOff val="25000"/>
                  </a:schemeClr>
                </a:solidFill>
                <a:latin typeface="Tahoma" pitchFamily="34" charset="0"/>
              </a:rPr>
              <a:t>Freezing</a:t>
            </a:r>
            <a:r>
              <a:rPr lang="pl-PL" sz="1600" b="1" u="sng" dirty="0">
                <a:solidFill>
                  <a:schemeClr val="tx1">
                    <a:lumMod val="75000"/>
                    <a:lumOff val="25000"/>
                  </a:schemeClr>
                </a:solidFill>
                <a:latin typeface="Tahoma" pitchFamily="34" charset="0"/>
              </a:rPr>
              <a:t> media:</a:t>
            </a:r>
          </a:p>
          <a:p>
            <a:pPr marL="285750" indent="-285750" eaLnBrk="1" hangingPunct="1">
              <a:lnSpc>
                <a:spcPct val="200000"/>
              </a:lnSpc>
              <a:spcBef>
                <a:spcPct val="50000"/>
              </a:spcBef>
              <a:buFont typeface="Wingdings" pitchFamily="2" charset="2"/>
              <a:buChar char="Ø"/>
              <a:defRPr/>
            </a:pPr>
            <a:r>
              <a:rPr lang="pl-PL" sz="1600" b="1" dirty="0">
                <a:solidFill>
                  <a:schemeClr val="tx1">
                    <a:lumMod val="75000"/>
                    <a:lumOff val="25000"/>
                  </a:schemeClr>
                </a:solidFill>
                <a:latin typeface="Tahoma" pitchFamily="34" charset="0"/>
              </a:rPr>
              <a:t>PBS (Ca</a:t>
            </a:r>
            <a:r>
              <a:rPr lang="pl-PL" sz="1600" b="1" baseline="30000" dirty="0">
                <a:solidFill>
                  <a:schemeClr val="tx1">
                    <a:lumMod val="75000"/>
                    <a:lumOff val="25000"/>
                  </a:schemeClr>
                </a:solidFill>
                <a:latin typeface="Tahoma" pitchFamily="34" charset="0"/>
              </a:rPr>
              <a:t>2+</a:t>
            </a:r>
            <a:r>
              <a:rPr lang="pl-PL" sz="1600" b="1" dirty="0">
                <a:solidFill>
                  <a:schemeClr val="tx1">
                    <a:lumMod val="75000"/>
                    <a:lumOff val="25000"/>
                  </a:schemeClr>
                </a:solidFill>
                <a:latin typeface="Tahoma" pitchFamily="34" charset="0"/>
              </a:rPr>
              <a:t>, Mg</a:t>
            </a:r>
            <a:r>
              <a:rPr lang="pl-PL" sz="1600" b="1" baseline="30000" dirty="0">
                <a:solidFill>
                  <a:schemeClr val="tx1">
                    <a:lumMod val="75000"/>
                    <a:lumOff val="25000"/>
                  </a:schemeClr>
                </a:solidFill>
                <a:latin typeface="Tahoma" pitchFamily="34" charset="0"/>
              </a:rPr>
              <a:t>2+</a:t>
            </a:r>
            <a:r>
              <a:rPr lang="pl-PL" sz="1600" b="1" dirty="0">
                <a:solidFill>
                  <a:schemeClr val="tx1">
                    <a:lumMod val="75000"/>
                    <a:lumOff val="25000"/>
                  </a:schemeClr>
                </a:solidFill>
                <a:latin typeface="Tahoma" pitchFamily="34" charset="0"/>
              </a:rPr>
              <a:t> </a:t>
            </a:r>
            <a:r>
              <a:rPr lang="pl-PL" sz="1600" b="1" dirty="0" err="1">
                <a:solidFill>
                  <a:schemeClr val="tx1">
                    <a:lumMod val="75000"/>
                    <a:lumOff val="25000"/>
                  </a:schemeClr>
                </a:solidFill>
                <a:latin typeface="Tahoma" pitchFamily="34" charset="0"/>
              </a:rPr>
              <a:t>free</a:t>
            </a:r>
            <a:r>
              <a:rPr lang="pl-PL" sz="1600" b="1" dirty="0">
                <a:solidFill>
                  <a:schemeClr val="tx1">
                    <a:lumMod val="75000"/>
                    <a:lumOff val="25000"/>
                  </a:schemeClr>
                </a:solidFill>
                <a:latin typeface="Tahoma" pitchFamily="34" charset="0"/>
              </a:rPr>
              <a:t>)</a:t>
            </a:r>
          </a:p>
          <a:p>
            <a:pPr marL="285750" indent="-285750" eaLnBrk="1" hangingPunct="1">
              <a:lnSpc>
                <a:spcPct val="200000"/>
              </a:lnSpc>
              <a:spcBef>
                <a:spcPct val="50000"/>
              </a:spcBef>
              <a:buFont typeface="Wingdings" pitchFamily="2" charset="2"/>
              <a:buChar char="Ø"/>
              <a:defRPr/>
            </a:pPr>
            <a:r>
              <a:rPr lang="pl-PL" sz="1600" b="1" dirty="0">
                <a:solidFill>
                  <a:schemeClr val="tx1">
                    <a:lumMod val="75000"/>
                    <a:lumOff val="25000"/>
                  </a:schemeClr>
                </a:solidFill>
                <a:latin typeface="Tahoma" pitchFamily="34" charset="0"/>
              </a:rPr>
              <a:t>PBS (Ca</a:t>
            </a:r>
            <a:r>
              <a:rPr lang="pl-PL" sz="1600" b="1" baseline="30000" dirty="0">
                <a:solidFill>
                  <a:schemeClr val="tx1">
                    <a:lumMod val="75000"/>
                    <a:lumOff val="25000"/>
                  </a:schemeClr>
                </a:solidFill>
                <a:latin typeface="Tahoma" pitchFamily="34" charset="0"/>
              </a:rPr>
              <a:t>2+</a:t>
            </a:r>
            <a:r>
              <a:rPr lang="pl-PL" sz="1600" b="1" dirty="0">
                <a:solidFill>
                  <a:schemeClr val="tx1">
                    <a:lumMod val="75000"/>
                    <a:lumOff val="25000"/>
                  </a:schemeClr>
                </a:solidFill>
                <a:latin typeface="Tahoma" pitchFamily="34" charset="0"/>
              </a:rPr>
              <a:t>, Mg</a:t>
            </a:r>
            <a:r>
              <a:rPr lang="pl-PL" sz="1600" b="1" baseline="30000" dirty="0">
                <a:solidFill>
                  <a:schemeClr val="tx1">
                    <a:lumMod val="75000"/>
                    <a:lumOff val="25000"/>
                  </a:schemeClr>
                </a:solidFill>
                <a:latin typeface="Tahoma" pitchFamily="34" charset="0"/>
              </a:rPr>
              <a:t>2+</a:t>
            </a:r>
            <a:r>
              <a:rPr lang="pl-PL" sz="1600" b="1" dirty="0">
                <a:solidFill>
                  <a:schemeClr val="tx1">
                    <a:lumMod val="75000"/>
                    <a:lumOff val="25000"/>
                  </a:schemeClr>
                </a:solidFill>
                <a:latin typeface="Tahoma" pitchFamily="34" charset="0"/>
              </a:rPr>
              <a:t> </a:t>
            </a:r>
            <a:r>
              <a:rPr lang="pl-PL" sz="1600" b="1" dirty="0" err="1">
                <a:solidFill>
                  <a:schemeClr val="tx1">
                    <a:lumMod val="75000"/>
                    <a:lumOff val="25000"/>
                  </a:schemeClr>
                </a:solidFill>
                <a:latin typeface="Tahoma" pitchFamily="34" charset="0"/>
              </a:rPr>
              <a:t>free</a:t>
            </a:r>
            <a:r>
              <a:rPr lang="pl-PL" sz="1600" b="1" dirty="0">
                <a:solidFill>
                  <a:schemeClr val="tx1">
                    <a:lumMod val="75000"/>
                    <a:lumOff val="25000"/>
                  </a:schemeClr>
                </a:solidFill>
                <a:latin typeface="Tahoma" pitchFamily="34" charset="0"/>
              </a:rPr>
              <a:t>) + 10% DMSO</a:t>
            </a:r>
          </a:p>
          <a:p>
            <a:pPr marL="285750" indent="-285750" eaLnBrk="1" hangingPunct="1">
              <a:lnSpc>
                <a:spcPct val="200000"/>
              </a:lnSpc>
              <a:spcBef>
                <a:spcPct val="50000"/>
              </a:spcBef>
              <a:buFont typeface="Wingdings" pitchFamily="2" charset="2"/>
              <a:buChar char="Ø"/>
              <a:defRPr/>
            </a:pPr>
            <a:r>
              <a:rPr lang="pl-PL" sz="1600" b="1" dirty="0">
                <a:solidFill>
                  <a:schemeClr val="tx1">
                    <a:lumMod val="75000"/>
                    <a:lumOff val="25000"/>
                  </a:schemeClr>
                </a:solidFill>
                <a:latin typeface="Tahoma" pitchFamily="34" charset="0"/>
              </a:rPr>
              <a:t>RPMI+20% FBS+10% DMSO</a:t>
            </a:r>
          </a:p>
          <a:p>
            <a:pPr marL="285750" indent="-285750" eaLnBrk="1" hangingPunct="1">
              <a:lnSpc>
                <a:spcPct val="200000"/>
              </a:lnSpc>
              <a:spcBef>
                <a:spcPct val="50000"/>
              </a:spcBef>
              <a:buFont typeface="Wingdings" pitchFamily="2" charset="2"/>
              <a:buChar char="Ø"/>
              <a:defRPr/>
            </a:pPr>
            <a:r>
              <a:rPr lang="pl-PL" sz="1600" b="1" dirty="0">
                <a:solidFill>
                  <a:schemeClr val="tx1">
                    <a:lumMod val="75000"/>
                    <a:lumOff val="25000"/>
                  </a:schemeClr>
                </a:solidFill>
                <a:latin typeface="Tahoma" pitchFamily="34" charset="0"/>
              </a:rPr>
              <a:t>1.5M PROH+0.5M </a:t>
            </a:r>
            <a:r>
              <a:rPr lang="pl-PL" sz="1600" b="1" dirty="0" err="1">
                <a:solidFill>
                  <a:schemeClr val="tx1">
                    <a:lumMod val="75000"/>
                    <a:lumOff val="25000"/>
                  </a:schemeClr>
                </a:solidFill>
                <a:latin typeface="Tahoma" pitchFamily="34" charset="0"/>
              </a:rPr>
              <a:t>Trehalose</a:t>
            </a:r>
            <a:endParaRPr lang="pl-PL" sz="1600" b="1" dirty="0">
              <a:solidFill>
                <a:schemeClr val="tx1">
                  <a:lumMod val="75000"/>
                  <a:lumOff val="25000"/>
                </a:schemeClr>
              </a:solidFill>
              <a:latin typeface="Tahoma" pitchFamily="34" charset="0"/>
            </a:endParaRPr>
          </a:p>
          <a:p>
            <a:pPr marL="285750" indent="-285750" eaLnBrk="1" hangingPunct="1">
              <a:lnSpc>
                <a:spcPct val="200000"/>
              </a:lnSpc>
              <a:spcBef>
                <a:spcPct val="50000"/>
              </a:spcBef>
              <a:buFont typeface="Wingdings" pitchFamily="2" charset="2"/>
              <a:buChar char="Ø"/>
              <a:defRPr/>
            </a:pPr>
            <a:r>
              <a:rPr lang="pl-PL" sz="1600" b="1" dirty="0">
                <a:solidFill>
                  <a:schemeClr val="tx1">
                    <a:lumMod val="75000"/>
                    <a:lumOff val="25000"/>
                  </a:schemeClr>
                </a:solidFill>
                <a:latin typeface="Tahoma" pitchFamily="34" charset="0"/>
              </a:rPr>
              <a:t>0.25M </a:t>
            </a:r>
            <a:r>
              <a:rPr lang="pl-PL" sz="1600" b="1" dirty="0" err="1">
                <a:solidFill>
                  <a:schemeClr val="tx1">
                    <a:lumMod val="75000"/>
                    <a:lumOff val="25000"/>
                  </a:schemeClr>
                </a:solidFill>
                <a:latin typeface="Tahoma" pitchFamily="34" charset="0"/>
              </a:rPr>
              <a:t>Trehalose</a:t>
            </a:r>
            <a:endParaRPr lang="pl-PL" sz="1600" b="1" dirty="0">
              <a:solidFill>
                <a:schemeClr val="tx1">
                  <a:lumMod val="75000"/>
                  <a:lumOff val="25000"/>
                </a:schemeClr>
              </a:solidFill>
              <a:latin typeface="Tahoma" pitchFamily="34" charset="0"/>
            </a:endParaRPr>
          </a:p>
          <a:p>
            <a:pPr marL="285750" indent="-285750" eaLnBrk="1" hangingPunct="1">
              <a:spcBef>
                <a:spcPct val="50000"/>
              </a:spcBef>
              <a:buFont typeface="Wingdings" pitchFamily="2" charset="2"/>
              <a:buChar char="Ø"/>
              <a:defRPr/>
            </a:pPr>
            <a:endParaRPr lang="pl-PL" sz="1600" b="1" dirty="0">
              <a:solidFill>
                <a:schemeClr val="tx1">
                  <a:lumMod val="75000"/>
                  <a:lumOff val="25000"/>
                </a:schemeClr>
              </a:solidFill>
              <a:latin typeface="Tahoma" pitchFamily="34" charset="0"/>
            </a:endParaRPr>
          </a:p>
          <a:p>
            <a:pPr marL="285750" indent="-285750" eaLnBrk="1" hangingPunct="1">
              <a:spcBef>
                <a:spcPct val="50000"/>
              </a:spcBef>
              <a:buFont typeface="Wingdings" pitchFamily="2" charset="2"/>
              <a:buChar char="Ø"/>
              <a:defRPr/>
            </a:pPr>
            <a:endParaRPr lang="en-US" sz="1600" b="1" dirty="0">
              <a:solidFill>
                <a:schemeClr val="tx1">
                  <a:lumMod val="75000"/>
                  <a:lumOff val="25000"/>
                </a:schemeClr>
              </a:solidFill>
              <a:latin typeface="Tahoma" pitchFamily="34" charset="0"/>
            </a:endParaRPr>
          </a:p>
        </p:txBody>
      </p:sp>
      <p:pic>
        <p:nvPicPr>
          <p:cNvPr id="11267" name="Obraz 4">
            <a:extLst>
              <a:ext uri="{FF2B5EF4-FFF2-40B4-BE49-F238E27FC236}">
                <a16:creationId xmlns:a16="http://schemas.microsoft.com/office/drawing/2014/main" xmlns="" id="{DE5DCC4F-FCD2-404A-8B19-5D79B5700BB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08550" y="2508250"/>
            <a:ext cx="3854450" cy="256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rostokąt 3">
            <a:extLst>
              <a:ext uri="{FF2B5EF4-FFF2-40B4-BE49-F238E27FC236}">
                <a16:creationId xmlns:a16="http://schemas.microsoft.com/office/drawing/2014/main" xmlns="" id="{F8817D8E-FE9D-4327-989C-A6B57170E629}"/>
              </a:ext>
            </a:extLst>
          </p:cNvPr>
          <p:cNvSpPr>
            <a:spLocks noChangeArrowheads="1"/>
          </p:cNvSpPr>
          <p:nvPr/>
        </p:nvSpPr>
        <p:spPr bwMode="auto">
          <a:xfrm>
            <a:off x="395288" y="1268413"/>
            <a:ext cx="36433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pl-PL" altLang="pl-PL" sz="2000" b="1">
                <a:solidFill>
                  <a:srgbClr val="003399"/>
                </a:solidFill>
                <a:latin typeface="Tahoma" panose="020B0604030504040204" pitchFamily="34" charset="0"/>
              </a:rPr>
              <a:t>Cryoprotectant - Trehalose</a:t>
            </a:r>
            <a:endParaRPr lang="en-US" altLang="pl-PL" sz="2000" b="1">
              <a:solidFill>
                <a:srgbClr val="003399"/>
              </a:solidFill>
              <a:latin typeface="Tahoma" panose="020B0604030504040204" pitchFamily="34" charset="0"/>
            </a:endParaRPr>
          </a:p>
        </p:txBody>
      </p:sp>
      <p:pic>
        <p:nvPicPr>
          <p:cNvPr id="12291" name="Obraz 1">
            <a:extLst>
              <a:ext uri="{FF2B5EF4-FFF2-40B4-BE49-F238E27FC236}">
                <a16:creationId xmlns:a16="http://schemas.microsoft.com/office/drawing/2014/main" xmlns="" id="{5CC499AE-0D42-4488-9F26-8516AE475A5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2708275"/>
            <a:ext cx="3732212"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pole tekstowe 2">
            <a:extLst>
              <a:ext uri="{FF2B5EF4-FFF2-40B4-BE49-F238E27FC236}">
                <a16:creationId xmlns:a16="http://schemas.microsoft.com/office/drawing/2014/main" xmlns="" id="{D3780487-E306-4271-B197-310773A8FAD5}"/>
              </a:ext>
            </a:extLst>
          </p:cNvPr>
          <p:cNvSpPr txBox="1">
            <a:spLocks noChangeArrowheads="1"/>
          </p:cNvSpPr>
          <p:nvPr/>
        </p:nvSpPr>
        <p:spPr bwMode="auto">
          <a:xfrm>
            <a:off x="395288" y="1989138"/>
            <a:ext cx="2830512"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pPr>
            <a:r>
              <a:rPr lang="pl-PL" altLang="pl-PL" sz="1400"/>
              <a:t>Disaccharide of glucose (342 Da)</a:t>
            </a:r>
          </a:p>
          <a:p>
            <a:pPr eaLnBrk="1" hangingPunct="1">
              <a:lnSpc>
                <a:spcPct val="150000"/>
              </a:lnSpc>
              <a:buFontTx/>
              <a:buChar char="•"/>
            </a:pPr>
            <a:r>
              <a:rPr lang="el-GR" altLang="pl-PL" sz="1400"/>
              <a:t>α</a:t>
            </a:r>
            <a:r>
              <a:rPr lang="pl-PL" altLang="pl-PL" sz="1400"/>
              <a:t>, </a:t>
            </a:r>
            <a:r>
              <a:rPr lang="el-GR" altLang="pl-PL" sz="1400"/>
              <a:t>α</a:t>
            </a:r>
            <a:r>
              <a:rPr lang="pl-PL" altLang="pl-PL" sz="1400"/>
              <a:t>-1, 1-</a:t>
            </a:r>
            <a:r>
              <a:rPr lang="pl-PL" altLang="pl-PL" sz="1400">
                <a:sym typeface="Wingdings" panose="05000000000000000000" pitchFamily="2" charset="2"/>
              </a:rPr>
              <a:t>glycosidic bond</a:t>
            </a:r>
            <a:endParaRPr lang="pl-PL" altLang="pl-PL" sz="1400"/>
          </a:p>
        </p:txBody>
      </p:sp>
      <p:sp>
        <p:nvSpPr>
          <p:cNvPr id="2" name="pole tekstowe 1">
            <a:extLst>
              <a:ext uri="{FF2B5EF4-FFF2-40B4-BE49-F238E27FC236}">
                <a16:creationId xmlns:a16="http://schemas.microsoft.com/office/drawing/2014/main" xmlns="" id="{D0B31202-D27D-47A0-BBCE-D5ED33474E89}"/>
              </a:ext>
            </a:extLst>
          </p:cNvPr>
          <p:cNvSpPr txBox="1"/>
          <p:nvPr/>
        </p:nvSpPr>
        <p:spPr>
          <a:xfrm>
            <a:off x="269875" y="3141663"/>
            <a:ext cx="4325938" cy="2338387"/>
          </a:xfrm>
          <a:prstGeom prst="rect">
            <a:avLst/>
          </a:prstGeom>
          <a:noFill/>
        </p:spPr>
        <p:txBody>
          <a:bodyPr wrap="none">
            <a:spAutoFit/>
          </a:bodyPr>
          <a:lstStyle/>
          <a:p>
            <a:pPr>
              <a:lnSpc>
                <a:spcPct val="200000"/>
              </a:lnSpc>
              <a:defRPr/>
            </a:pPr>
            <a:r>
              <a:rPr lang="pl-PL" sz="1600" dirty="0" err="1">
                <a:latin typeface="Arial" charset="0"/>
              </a:rPr>
              <a:t>Bioprotective</a:t>
            </a:r>
            <a:r>
              <a:rPr lang="pl-PL" sz="1600" dirty="0">
                <a:latin typeface="Arial" charset="0"/>
              </a:rPr>
              <a:t> </a:t>
            </a:r>
            <a:r>
              <a:rPr lang="pl-PL" sz="1600" dirty="0" err="1">
                <a:latin typeface="Arial" charset="0"/>
              </a:rPr>
              <a:t>action</a:t>
            </a:r>
            <a:r>
              <a:rPr lang="pl-PL" sz="1600" dirty="0">
                <a:latin typeface="Arial" charset="0"/>
              </a:rPr>
              <a:t> of </a:t>
            </a:r>
            <a:r>
              <a:rPr lang="pl-PL" sz="1600" dirty="0" err="1">
                <a:latin typeface="Arial" charset="0"/>
              </a:rPr>
              <a:t>trehalose</a:t>
            </a:r>
            <a:r>
              <a:rPr lang="pl-PL" sz="1600" dirty="0">
                <a:latin typeface="Arial" charset="0"/>
              </a:rPr>
              <a:t> - </a:t>
            </a:r>
            <a:r>
              <a:rPr lang="pl-PL" sz="1600" dirty="0" err="1">
                <a:latin typeface="Arial" charset="0"/>
              </a:rPr>
              <a:t>hypothesis</a:t>
            </a:r>
            <a:r>
              <a:rPr lang="pl-PL" sz="1600" dirty="0">
                <a:latin typeface="Arial" charset="0"/>
              </a:rPr>
              <a:t>:</a:t>
            </a:r>
          </a:p>
          <a:p>
            <a:pPr marL="342900" indent="-342900">
              <a:lnSpc>
                <a:spcPct val="200000"/>
              </a:lnSpc>
              <a:buFontTx/>
              <a:buAutoNum type="arabicPeriod"/>
              <a:defRPr/>
            </a:pPr>
            <a:r>
              <a:rPr lang="pl-PL" sz="1600" dirty="0" err="1">
                <a:latin typeface="Arial" charset="0"/>
              </a:rPr>
              <a:t>Water</a:t>
            </a:r>
            <a:r>
              <a:rPr lang="pl-PL" sz="1600" dirty="0">
                <a:latin typeface="Arial" charset="0"/>
              </a:rPr>
              <a:t> </a:t>
            </a:r>
            <a:r>
              <a:rPr lang="pl-PL" sz="1600" dirty="0" err="1">
                <a:latin typeface="Arial" charset="0"/>
              </a:rPr>
              <a:t>replacement</a:t>
            </a:r>
            <a:endParaRPr lang="pl-PL" sz="1600" dirty="0">
              <a:latin typeface="Arial" charset="0"/>
            </a:endParaRPr>
          </a:p>
          <a:p>
            <a:pPr marL="342900" indent="-342900">
              <a:lnSpc>
                <a:spcPct val="200000"/>
              </a:lnSpc>
              <a:buFontTx/>
              <a:buAutoNum type="arabicPeriod"/>
              <a:defRPr/>
            </a:pPr>
            <a:r>
              <a:rPr lang="pl-PL" sz="1600" dirty="0" err="1">
                <a:latin typeface="Arial" charset="0"/>
              </a:rPr>
              <a:t>Rearrengement</a:t>
            </a:r>
            <a:r>
              <a:rPr lang="pl-PL" sz="1600" dirty="0">
                <a:latin typeface="Arial" charset="0"/>
              </a:rPr>
              <a:t> of </a:t>
            </a:r>
            <a:r>
              <a:rPr lang="pl-PL" sz="1600" dirty="0" err="1">
                <a:latin typeface="Arial" charset="0"/>
              </a:rPr>
              <a:t>water</a:t>
            </a:r>
            <a:r>
              <a:rPr lang="pl-PL" sz="1600" dirty="0">
                <a:latin typeface="Arial" charset="0"/>
              </a:rPr>
              <a:t> </a:t>
            </a:r>
            <a:r>
              <a:rPr lang="pl-PL" sz="1600" dirty="0" err="1">
                <a:latin typeface="Arial" charset="0"/>
              </a:rPr>
              <a:t>molecules</a:t>
            </a:r>
            <a:endParaRPr lang="pl-PL" sz="1600" dirty="0">
              <a:latin typeface="Arial" charset="0"/>
            </a:endParaRPr>
          </a:p>
          <a:p>
            <a:pPr marL="342900" indent="-342900">
              <a:lnSpc>
                <a:spcPct val="200000"/>
              </a:lnSpc>
              <a:buFontTx/>
              <a:buAutoNum type="arabicPeriod"/>
              <a:defRPr/>
            </a:pPr>
            <a:r>
              <a:rPr lang="pl-PL" sz="1600" dirty="0" err="1">
                <a:latin typeface="Arial" charset="0"/>
              </a:rPr>
              <a:t>Transition</a:t>
            </a:r>
            <a:r>
              <a:rPr lang="pl-PL" sz="1600" dirty="0">
                <a:latin typeface="Arial" charset="0"/>
              </a:rPr>
              <a:t> to </a:t>
            </a:r>
            <a:r>
              <a:rPr lang="pl-PL" sz="1600" dirty="0" err="1">
                <a:latin typeface="Arial" charset="0"/>
              </a:rPr>
              <a:t>glassy</a:t>
            </a:r>
            <a:r>
              <a:rPr lang="pl-PL" sz="1600" dirty="0">
                <a:latin typeface="Arial" charset="0"/>
              </a:rPr>
              <a:t> </a:t>
            </a:r>
            <a:r>
              <a:rPr lang="pl-PL" sz="1600" dirty="0" err="1">
                <a:latin typeface="Arial" charset="0"/>
              </a:rPr>
              <a:t>state</a:t>
            </a:r>
            <a:endParaRPr lang="pl-PL" sz="1600" dirty="0">
              <a:latin typeface="Arial" charset="0"/>
            </a:endParaRPr>
          </a:p>
          <a:p>
            <a:pPr marL="342900" indent="-342900">
              <a:buFontTx/>
              <a:buAutoNum type="arabicPeriod"/>
              <a:defRPr/>
            </a:pPr>
            <a:endParaRPr lang="pl-PL" dirty="0">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xmlns="" id="{C55210FD-B6A7-46D1-9A49-AC3F78B035CE}"/>
              </a:ext>
            </a:extLst>
          </p:cNvPr>
          <p:cNvSpPr>
            <a:spLocks noChangeArrowheads="1"/>
          </p:cNvSpPr>
          <p:nvPr/>
        </p:nvSpPr>
        <p:spPr bwMode="auto">
          <a:xfrm>
            <a:off x="395288" y="1027113"/>
            <a:ext cx="8896601" cy="426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pl-PL" altLang="pl-PL" sz="2000" b="1" dirty="0" err="1">
                <a:solidFill>
                  <a:srgbClr val="003399"/>
                </a:solidFill>
                <a:latin typeface="Tahoma" panose="020B0604030504040204" pitchFamily="34" charset="0"/>
              </a:rPr>
              <a:t>Conclusions</a:t>
            </a:r>
            <a:endParaRPr lang="pl-PL" altLang="pl-PL" sz="2000" b="1" dirty="0">
              <a:solidFill>
                <a:srgbClr val="003399"/>
              </a:solidFill>
              <a:latin typeface="Tahoma" panose="020B0604030504040204" pitchFamily="34" charset="0"/>
            </a:endParaRPr>
          </a:p>
          <a:p>
            <a:pPr eaLnBrk="1" hangingPunct="1">
              <a:spcBef>
                <a:spcPct val="50000"/>
              </a:spcBef>
              <a:defRPr/>
            </a:pPr>
            <a:endParaRPr lang="pl-PL" altLang="pl-PL" sz="2000" b="1" dirty="0">
              <a:solidFill>
                <a:srgbClr val="003399"/>
              </a:solidFill>
              <a:latin typeface="Tahoma" panose="020B0604030504040204" pitchFamily="34" charset="0"/>
            </a:endParaRPr>
          </a:p>
          <a:p>
            <a:pPr marL="285750" indent="-285750" algn="just" eaLnBrk="1" hangingPunct="1">
              <a:lnSpc>
                <a:spcPct val="150000"/>
              </a:lnSpc>
              <a:spcBef>
                <a:spcPct val="50000"/>
              </a:spcBef>
              <a:buFont typeface="Wingdings"/>
              <a:buChar char="ü"/>
              <a:defRPr/>
            </a:pPr>
            <a:r>
              <a:rPr lang="pl-PL" sz="1600" dirty="0"/>
              <a:t>The </a:t>
            </a:r>
            <a:r>
              <a:rPr lang="pl-PL" sz="1600" dirty="0" err="1"/>
              <a:t>preservation</a:t>
            </a:r>
            <a:r>
              <a:rPr lang="pl-PL" sz="1600" dirty="0"/>
              <a:t> of </a:t>
            </a:r>
            <a:r>
              <a:rPr lang="pl-PL" sz="1600" dirty="0" err="1"/>
              <a:t>cells</a:t>
            </a:r>
            <a:r>
              <a:rPr lang="pl-PL" sz="1600" dirty="0"/>
              <a:t> </a:t>
            </a:r>
            <a:r>
              <a:rPr lang="pl-PL" sz="1600" dirty="0" err="1"/>
              <a:t>is</a:t>
            </a:r>
            <a:r>
              <a:rPr lang="pl-PL" sz="1600" dirty="0"/>
              <a:t> </a:t>
            </a:r>
            <a:r>
              <a:rPr lang="pl-PL" sz="1600" dirty="0" err="1"/>
              <a:t>an</a:t>
            </a:r>
            <a:r>
              <a:rPr lang="pl-PL" sz="1600" dirty="0"/>
              <a:t> </a:t>
            </a:r>
            <a:r>
              <a:rPr lang="pl-PL" sz="1600" dirty="0" err="1"/>
              <a:t>extremely</a:t>
            </a:r>
            <a:r>
              <a:rPr lang="pl-PL" sz="1600" dirty="0"/>
              <a:t> </a:t>
            </a:r>
            <a:r>
              <a:rPr lang="pl-PL" sz="1600" dirty="0" err="1"/>
              <a:t>important</a:t>
            </a:r>
            <a:r>
              <a:rPr lang="pl-PL" sz="1600" dirty="0"/>
              <a:t> </a:t>
            </a:r>
            <a:r>
              <a:rPr lang="pl-PL" sz="1600" dirty="0" err="1"/>
              <a:t>aspect</a:t>
            </a:r>
            <a:r>
              <a:rPr lang="pl-PL" sz="1600" dirty="0"/>
              <a:t> of </a:t>
            </a:r>
            <a:r>
              <a:rPr lang="pl-PL" sz="1600" dirty="0" err="1"/>
              <a:t>cell</a:t>
            </a:r>
            <a:r>
              <a:rPr lang="pl-PL" sz="1600" dirty="0"/>
              <a:t> </a:t>
            </a:r>
            <a:r>
              <a:rPr lang="pl-PL" sz="1600" dirty="0" err="1"/>
              <a:t>culture</a:t>
            </a:r>
            <a:endParaRPr lang="pl-PL" sz="1600" dirty="0">
              <a:cs typeface="Arial"/>
            </a:endParaRPr>
          </a:p>
          <a:p>
            <a:pPr marL="285750" indent="-285750" algn="just" eaLnBrk="1" hangingPunct="1">
              <a:lnSpc>
                <a:spcPct val="150000"/>
              </a:lnSpc>
              <a:spcBef>
                <a:spcPct val="50000"/>
              </a:spcBef>
              <a:buFont typeface="Wingdings"/>
              <a:buChar char="ü"/>
              <a:defRPr/>
            </a:pPr>
            <a:r>
              <a:rPr lang="pl-PL" altLang="pl-PL" sz="1600" dirty="0">
                <a:solidFill>
                  <a:schemeClr val="tx1">
                    <a:lumMod val="85000"/>
                    <a:lumOff val="15000"/>
                  </a:schemeClr>
                </a:solidFill>
                <a:latin typeface="+mj-lt"/>
              </a:rPr>
              <a:t>To </a:t>
            </a:r>
            <a:r>
              <a:rPr lang="pl-PL" altLang="pl-PL" sz="1600" dirty="0" err="1">
                <a:solidFill>
                  <a:schemeClr val="tx1">
                    <a:lumMod val="85000"/>
                    <a:lumOff val="15000"/>
                  </a:schemeClr>
                </a:solidFill>
                <a:latin typeface="+mj-lt"/>
              </a:rPr>
              <a:t>ensure</a:t>
            </a:r>
            <a:r>
              <a:rPr lang="pl-PL" altLang="pl-PL" sz="1600" dirty="0">
                <a:solidFill>
                  <a:schemeClr val="tx1">
                    <a:lumMod val="85000"/>
                    <a:lumOff val="15000"/>
                  </a:schemeClr>
                </a:solidFill>
                <a:latin typeface="+mj-lt"/>
              </a:rPr>
              <a:t> high </a:t>
            </a:r>
            <a:r>
              <a:rPr lang="pl-PL" altLang="pl-PL" sz="1600" dirty="0" err="1">
                <a:solidFill>
                  <a:schemeClr val="tx1">
                    <a:lumMod val="85000"/>
                    <a:lumOff val="15000"/>
                  </a:schemeClr>
                </a:solidFill>
                <a:latin typeface="+mj-lt"/>
              </a:rPr>
              <a:t>viability</a:t>
            </a:r>
            <a:r>
              <a:rPr lang="pl-PL" altLang="pl-PL" sz="1600" dirty="0">
                <a:solidFill>
                  <a:schemeClr val="tx1">
                    <a:lumMod val="85000"/>
                    <a:lumOff val="15000"/>
                  </a:schemeClr>
                </a:solidFill>
                <a:latin typeface="+mj-lt"/>
              </a:rPr>
              <a:t> of </a:t>
            </a:r>
            <a:r>
              <a:rPr lang="pl-PL" altLang="pl-PL" sz="1600" dirty="0" err="1">
                <a:solidFill>
                  <a:schemeClr val="tx1">
                    <a:lumMod val="85000"/>
                    <a:lumOff val="15000"/>
                  </a:schemeClr>
                </a:solidFill>
                <a:latin typeface="+mj-lt"/>
              </a:rPr>
              <a:t>cells</a:t>
            </a:r>
            <a:r>
              <a:rPr lang="pl-PL" altLang="pl-PL" sz="1600" dirty="0">
                <a:solidFill>
                  <a:schemeClr val="tx1">
                    <a:lumMod val="85000"/>
                    <a:lumOff val="15000"/>
                  </a:schemeClr>
                </a:solidFill>
                <a:latin typeface="+mj-lt"/>
              </a:rPr>
              <a:t> (&gt;90%) </a:t>
            </a:r>
            <a:r>
              <a:rPr lang="pl-PL" altLang="pl-PL" sz="1600" dirty="0" err="1">
                <a:solidFill>
                  <a:schemeClr val="tx1">
                    <a:lumMod val="85000"/>
                    <a:lumOff val="15000"/>
                  </a:schemeClr>
                </a:solidFill>
                <a:latin typeface="+mj-lt"/>
              </a:rPr>
              <a:t>it</a:t>
            </a:r>
            <a:r>
              <a:rPr lang="pl-PL" altLang="pl-PL" sz="1600" dirty="0">
                <a:solidFill>
                  <a:schemeClr val="tx1">
                    <a:lumMod val="85000"/>
                    <a:lumOff val="15000"/>
                  </a:schemeClr>
                </a:solidFill>
                <a:latin typeface="+mj-lt"/>
              </a:rPr>
              <a:t> </a:t>
            </a:r>
            <a:r>
              <a:rPr lang="pl-PL" altLang="pl-PL" sz="1600" dirty="0" err="1">
                <a:solidFill>
                  <a:schemeClr val="tx1">
                    <a:lumMod val="85000"/>
                    <a:lumOff val="15000"/>
                  </a:schemeClr>
                </a:solidFill>
                <a:latin typeface="+mj-lt"/>
              </a:rPr>
              <a:t>is</a:t>
            </a:r>
            <a:r>
              <a:rPr lang="pl-PL" altLang="pl-PL" sz="1600" dirty="0">
                <a:solidFill>
                  <a:schemeClr val="tx1">
                    <a:lumMod val="85000"/>
                    <a:lumOff val="15000"/>
                  </a:schemeClr>
                </a:solidFill>
                <a:latin typeface="+mj-lt"/>
              </a:rPr>
              <a:t> </a:t>
            </a:r>
            <a:r>
              <a:rPr lang="pl-PL" altLang="pl-PL" sz="1600" dirty="0" err="1">
                <a:solidFill>
                  <a:schemeClr val="tx1">
                    <a:lumMod val="85000"/>
                    <a:lumOff val="15000"/>
                  </a:schemeClr>
                </a:solidFill>
                <a:latin typeface="+mj-lt"/>
              </a:rPr>
              <a:t>very</a:t>
            </a:r>
            <a:r>
              <a:rPr lang="pl-PL" altLang="pl-PL" sz="1600" dirty="0">
                <a:solidFill>
                  <a:schemeClr val="tx1">
                    <a:lumMod val="85000"/>
                    <a:lumOff val="15000"/>
                  </a:schemeClr>
                </a:solidFill>
                <a:latin typeface="+mj-lt"/>
              </a:rPr>
              <a:t> </a:t>
            </a:r>
            <a:r>
              <a:rPr lang="pl-PL" altLang="pl-PL" sz="1600" dirty="0" err="1">
                <a:solidFill>
                  <a:schemeClr val="tx1">
                    <a:lumMod val="85000"/>
                    <a:lumOff val="15000"/>
                  </a:schemeClr>
                </a:solidFill>
                <a:latin typeface="+mj-lt"/>
              </a:rPr>
              <a:t>important</a:t>
            </a:r>
            <a:r>
              <a:rPr lang="pl-PL" altLang="pl-PL" sz="1600" dirty="0">
                <a:solidFill>
                  <a:schemeClr val="tx1">
                    <a:lumMod val="85000"/>
                    <a:lumOff val="15000"/>
                  </a:schemeClr>
                </a:solidFill>
                <a:latin typeface="+mj-lt"/>
              </a:rPr>
              <a:t> to </a:t>
            </a:r>
            <a:r>
              <a:rPr lang="pl-PL" altLang="pl-PL" sz="1600" dirty="0" err="1">
                <a:solidFill>
                  <a:schemeClr val="tx1">
                    <a:lumMod val="85000"/>
                    <a:lumOff val="15000"/>
                  </a:schemeClr>
                </a:solidFill>
                <a:latin typeface="+mj-lt"/>
              </a:rPr>
              <a:t>choose</a:t>
            </a:r>
            <a:r>
              <a:rPr lang="pl-PL" altLang="pl-PL" sz="1600" dirty="0">
                <a:solidFill>
                  <a:schemeClr val="tx1">
                    <a:lumMod val="85000"/>
                    <a:lumOff val="15000"/>
                  </a:schemeClr>
                </a:solidFill>
                <a:latin typeface="+mj-lt"/>
              </a:rPr>
              <a:t> </a:t>
            </a:r>
            <a:r>
              <a:rPr lang="pl-PL" altLang="pl-PL" sz="1600" dirty="0" err="1">
                <a:solidFill>
                  <a:schemeClr val="tx1">
                    <a:lumMod val="85000"/>
                    <a:lumOff val="15000"/>
                  </a:schemeClr>
                </a:solidFill>
                <a:latin typeface="+mj-lt"/>
              </a:rPr>
              <a:t>appropriate</a:t>
            </a:r>
            <a:r>
              <a:rPr lang="pl-PL" altLang="pl-PL" sz="1600" dirty="0">
                <a:solidFill>
                  <a:schemeClr val="tx1">
                    <a:lumMod val="85000"/>
                    <a:lumOff val="15000"/>
                  </a:schemeClr>
                </a:solidFill>
                <a:latin typeface="+mj-lt"/>
              </a:rPr>
              <a:t> </a:t>
            </a:r>
            <a:endParaRPr lang="pl-PL" altLang="pl-PL" sz="1600" dirty="0">
              <a:solidFill>
                <a:schemeClr val="tx1">
                  <a:lumMod val="85000"/>
                  <a:lumOff val="15000"/>
                </a:schemeClr>
              </a:solidFill>
              <a:latin typeface="+mj-lt"/>
              <a:cs typeface="Arial"/>
            </a:endParaRPr>
          </a:p>
          <a:p>
            <a:pPr algn="just" eaLnBrk="1" hangingPunct="1">
              <a:lnSpc>
                <a:spcPct val="150000"/>
              </a:lnSpc>
              <a:spcBef>
                <a:spcPct val="50000"/>
              </a:spcBef>
              <a:defRPr/>
            </a:pPr>
            <a:r>
              <a:rPr lang="pl-PL" altLang="pl-PL" sz="1600" b="1" dirty="0">
                <a:solidFill>
                  <a:schemeClr val="tx1">
                    <a:lumMod val="85000"/>
                    <a:lumOff val="15000"/>
                  </a:schemeClr>
                </a:solidFill>
                <a:latin typeface="+mj-lt"/>
              </a:rPr>
              <a:t>        </a:t>
            </a:r>
            <a:r>
              <a:rPr lang="pl-PL" altLang="pl-PL" sz="1600" b="1" dirty="0" err="1">
                <a:solidFill>
                  <a:schemeClr val="tx1">
                    <a:lumMod val="85000"/>
                    <a:lumOff val="15000"/>
                  </a:schemeClr>
                </a:solidFill>
                <a:latin typeface="+mj-lt"/>
              </a:rPr>
              <a:t>cryoprotectant</a:t>
            </a:r>
            <a:r>
              <a:rPr lang="pl-PL" altLang="pl-PL" sz="1600" b="1" dirty="0">
                <a:solidFill>
                  <a:schemeClr val="tx1">
                    <a:lumMod val="85000"/>
                    <a:lumOff val="15000"/>
                  </a:schemeClr>
                </a:solidFill>
                <a:latin typeface="+mj-lt"/>
              </a:rPr>
              <a:t> </a:t>
            </a:r>
            <a:r>
              <a:rPr lang="pl-PL" altLang="pl-PL" sz="1600" dirty="0">
                <a:solidFill>
                  <a:schemeClr val="tx1">
                    <a:lumMod val="85000"/>
                    <a:lumOff val="15000"/>
                  </a:schemeClr>
                </a:solidFill>
                <a:latin typeface="+mj-lt"/>
              </a:rPr>
              <a:t>and </a:t>
            </a:r>
            <a:r>
              <a:rPr lang="pl-PL" altLang="pl-PL" sz="1600" dirty="0" err="1">
                <a:solidFill>
                  <a:schemeClr val="tx1">
                    <a:lumMod val="85000"/>
                    <a:lumOff val="15000"/>
                  </a:schemeClr>
                </a:solidFill>
                <a:latin typeface="+mj-lt"/>
              </a:rPr>
              <a:t>handling</a:t>
            </a:r>
            <a:r>
              <a:rPr lang="pl-PL" altLang="pl-PL" sz="1600" dirty="0">
                <a:solidFill>
                  <a:schemeClr val="tx1">
                    <a:lumMod val="85000"/>
                    <a:lumOff val="15000"/>
                  </a:schemeClr>
                </a:solidFill>
                <a:latin typeface="+mj-lt"/>
              </a:rPr>
              <a:t> </a:t>
            </a:r>
            <a:r>
              <a:rPr lang="pl-PL" altLang="pl-PL" sz="1600" dirty="0" err="1">
                <a:solidFill>
                  <a:schemeClr val="tx1">
                    <a:lumMod val="85000"/>
                    <a:lumOff val="15000"/>
                  </a:schemeClr>
                </a:solidFill>
                <a:latin typeface="+mj-lt"/>
              </a:rPr>
              <a:t>techniques</a:t>
            </a:r>
            <a:r>
              <a:rPr lang="pl-PL" altLang="pl-PL" sz="1600" dirty="0">
                <a:solidFill>
                  <a:schemeClr val="tx1">
                    <a:lumMod val="85000"/>
                    <a:lumOff val="15000"/>
                  </a:schemeClr>
                </a:solidFill>
                <a:latin typeface="+mj-lt"/>
              </a:rPr>
              <a:t>.</a:t>
            </a:r>
            <a:endParaRPr lang="pl-PL" altLang="pl-PL" sz="1600" dirty="0">
              <a:solidFill>
                <a:schemeClr val="tx1">
                  <a:lumMod val="85000"/>
                  <a:lumOff val="15000"/>
                </a:schemeClr>
              </a:solidFill>
              <a:latin typeface="+mj-lt"/>
              <a:cs typeface="Arial"/>
            </a:endParaRPr>
          </a:p>
          <a:p>
            <a:pPr marL="285750" indent="-285750" algn="just" eaLnBrk="1" hangingPunct="1">
              <a:lnSpc>
                <a:spcPct val="150000"/>
              </a:lnSpc>
              <a:spcBef>
                <a:spcPct val="50000"/>
              </a:spcBef>
              <a:buFont typeface="Wingdings"/>
              <a:buChar char="ü"/>
              <a:defRPr/>
            </a:pPr>
            <a:r>
              <a:rPr lang="pl-PL" altLang="pl-PL" sz="1600" dirty="0" err="1">
                <a:solidFill>
                  <a:schemeClr val="tx1">
                    <a:lumMod val="85000"/>
                    <a:lumOff val="15000"/>
                  </a:schemeClr>
                </a:solidFill>
                <a:latin typeface="+mj-lt"/>
              </a:rPr>
              <a:t>Supplementation</a:t>
            </a:r>
            <a:r>
              <a:rPr lang="pl-PL" altLang="pl-PL" sz="1600" dirty="0">
                <a:solidFill>
                  <a:schemeClr val="tx1">
                    <a:lumMod val="85000"/>
                    <a:lumOff val="15000"/>
                  </a:schemeClr>
                </a:solidFill>
                <a:latin typeface="+mj-lt"/>
              </a:rPr>
              <a:t> of standard </a:t>
            </a:r>
            <a:r>
              <a:rPr lang="pl-PL" altLang="pl-PL" sz="1600" dirty="0" err="1">
                <a:solidFill>
                  <a:schemeClr val="tx1">
                    <a:lumMod val="85000"/>
                    <a:lumOff val="15000"/>
                  </a:schemeClr>
                </a:solidFill>
                <a:latin typeface="+mj-lt"/>
              </a:rPr>
              <a:t>cryoprotective</a:t>
            </a:r>
            <a:r>
              <a:rPr lang="pl-PL" altLang="pl-PL" sz="1600" dirty="0">
                <a:solidFill>
                  <a:schemeClr val="tx1">
                    <a:lumMod val="85000"/>
                    <a:lumOff val="15000"/>
                  </a:schemeClr>
                </a:solidFill>
                <a:latin typeface="+mj-lt"/>
              </a:rPr>
              <a:t> medium with </a:t>
            </a:r>
            <a:r>
              <a:rPr lang="pl-PL" altLang="pl-PL" sz="1600" dirty="0" err="1">
                <a:solidFill>
                  <a:schemeClr val="tx1">
                    <a:lumMod val="85000"/>
                    <a:lumOff val="15000"/>
                  </a:schemeClr>
                </a:solidFill>
                <a:latin typeface="+mj-lt"/>
              </a:rPr>
              <a:t>trehalose</a:t>
            </a:r>
            <a:r>
              <a:rPr lang="pl-PL" altLang="pl-PL" sz="1600" dirty="0">
                <a:solidFill>
                  <a:schemeClr val="tx1">
                    <a:lumMod val="85000"/>
                    <a:lumOff val="15000"/>
                  </a:schemeClr>
                </a:solidFill>
                <a:latin typeface="+mj-lt"/>
              </a:rPr>
              <a:t> </a:t>
            </a:r>
            <a:r>
              <a:rPr lang="pl-PL" altLang="pl-PL" sz="1600" dirty="0" err="1">
                <a:solidFill>
                  <a:schemeClr val="tx1">
                    <a:lumMod val="85000"/>
                    <a:lumOff val="15000"/>
                  </a:schemeClr>
                </a:solidFill>
                <a:latin typeface="+mj-lt"/>
              </a:rPr>
              <a:t>improving</a:t>
            </a:r>
            <a:r>
              <a:rPr lang="pl-PL" altLang="pl-PL" sz="1600" dirty="0">
                <a:solidFill>
                  <a:schemeClr val="tx1">
                    <a:lumMod val="85000"/>
                    <a:lumOff val="15000"/>
                  </a:schemeClr>
                </a:solidFill>
                <a:latin typeface="+mj-lt"/>
              </a:rPr>
              <a:t> post-</a:t>
            </a:r>
            <a:r>
              <a:rPr lang="pl-PL" altLang="pl-PL" sz="1600" dirty="0" err="1">
                <a:solidFill>
                  <a:schemeClr val="tx1">
                    <a:lumMod val="85000"/>
                    <a:lumOff val="15000"/>
                  </a:schemeClr>
                </a:solidFill>
                <a:latin typeface="+mj-lt"/>
              </a:rPr>
              <a:t>thaw</a:t>
            </a:r>
            <a:endParaRPr lang="pl-PL" altLang="pl-PL" sz="1600" dirty="0">
              <a:solidFill>
                <a:schemeClr val="tx1">
                  <a:lumMod val="85000"/>
                  <a:lumOff val="15000"/>
                </a:schemeClr>
              </a:solidFill>
              <a:latin typeface="+mj-lt"/>
              <a:cs typeface="Arial"/>
            </a:endParaRPr>
          </a:p>
          <a:p>
            <a:pPr algn="just" eaLnBrk="1" hangingPunct="1">
              <a:lnSpc>
                <a:spcPct val="150000"/>
              </a:lnSpc>
              <a:spcBef>
                <a:spcPct val="50000"/>
              </a:spcBef>
              <a:defRPr/>
            </a:pPr>
            <a:r>
              <a:rPr lang="pl-PL" altLang="pl-PL" sz="1600" dirty="0">
                <a:solidFill>
                  <a:schemeClr val="tx1">
                    <a:lumMod val="85000"/>
                    <a:lumOff val="15000"/>
                  </a:schemeClr>
                </a:solidFill>
                <a:latin typeface="+mj-lt"/>
              </a:rPr>
              <a:t>      </a:t>
            </a:r>
            <a:r>
              <a:rPr lang="pl-PL" altLang="pl-PL" sz="1600" dirty="0" err="1">
                <a:solidFill>
                  <a:schemeClr val="tx1">
                    <a:lumMod val="85000"/>
                    <a:lumOff val="15000"/>
                  </a:schemeClr>
                </a:solidFill>
                <a:latin typeface="+mj-lt"/>
              </a:rPr>
              <a:t>cell</a:t>
            </a:r>
            <a:r>
              <a:rPr lang="pl-PL" altLang="pl-PL" sz="1600" dirty="0">
                <a:solidFill>
                  <a:schemeClr val="tx1">
                    <a:lumMod val="85000"/>
                    <a:lumOff val="15000"/>
                  </a:schemeClr>
                </a:solidFill>
                <a:latin typeface="+mj-lt"/>
              </a:rPr>
              <a:t> </a:t>
            </a:r>
            <a:r>
              <a:rPr lang="pl-PL" altLang="pl-PL" sz="1600" dirty="0" err="1">
                <a:solidFill>
                  <a:schemeClr val="tx1">
                    <a:lumMod val="85000"/>
                    <a:lumOff val="15000"/>
                  </a:schemeClr>
                </a:solidFill>
                <a:latin typeface="+mj-lt"/>
              </a:rPr>
              <a:t>viability</a:t>
            </a:r>
            <a:r>
              <a:rPr lang="pl-PL" altLang="pl-PL" sz="1600" dirty="0">
                <a:solidFill>
                  <a:schemeClr val="tx1">
                    <a:lumMod val="85000"/>
                    <a:lumOff val="15000"/>
                  </a:schemeClr>
                </a:solidFill>
                <a:latin typeface="+mj-lt"/>
              </a:rPr>
              <a:t> and </a:t>
            </a:r>
            <a:r>
              <a:rPr lang="pl-PL" altLang="pl-PL" sz="1600" dirty="0" err="1">
                <a:solidFill>
                  <a:schemeClr val="tx1">
                    <a:lumMod val="85000"/>
                    <a:lumOff val="15000"/>
                  </a:schemeClr>
                </a:solidFill>
                <a:latin typeface="+mj-lt"/>
              </a:rPr>
              <a:t>metabolism</a:t>
            </a:r>
            <a:r>
              <a:rPr lang="pl-PL" altLang="pl-PL" sz="1600" dirty="0">
                <a:solidFill>
                  <a:schemeClr val="tx1">
                    <a:lumMod val="85000"/>
                    <a:lumOff val="15000"/>
                  </a:schemeClr>
                </a:solidFill>
                <a:latin typeface="+mj-lt"/>
              </a:rPr>
              <a:t>. </a:t>
            </a:r>
            <a:endParaRPr lang="pl-PL" altLang="pl-PL" sz="1600" dirty="0">
              <a:solidFill>
                <a:schemeClr val="tx1">
                  <a:lumMod val="85000"/>
                  <a:lumOff val="15000"/>
                </a:schemeClr>
              </a:solidFill>
              <a:latin typeface="+mj-lt"/>
              <a:cs typeface="Arial"/>
            </a:endParaRPr>
          </a:p>
          <a:p>
            <a:pPr marL="342900" indent="-342900" algn="just" eaLnBrk="1" hangingPunct="1">
              <a:lnSpc>
                <a:spcPct val="150000"/>
              </a:lnSpc>
              <a:spcBef>
                <a:spcPct val="50000"/>
              </a:spcBef>
              <a:buFont typeface="Wingdings" pitchFamily="2" charset="2"/>
              <a:buChar char="ü"/>
              <a:defRPr/>
            </a:pPr>
            <a:r>
              <a:rPr lang="en-US" altLang="pl-PL" sz="1600" dirty="0">
                <a:solidFill>
                  <a:schemeClr val="tx1">
                    <a:lumMod val="85000"/>
                    <a:lumOff val="15000"/>
                  </a:schemeClr>
                </a:solidFill>
                <a:latin typeface="+mj-lt"/>
              </a:rPr>
              <a:t>Lyophilization of cultured cells </a:t>
            </a:r>
            <a:r>
              <a:rPr lang="pl-PL" altLang="pl-PL" sz="1600" dirty="0" err="1">
                <a:solidFill>
                  <a:schemeClr val="tx1">
                    <a:lumMod val="85000"/>
                    <a:lumOff val="15000"/>
                  </a:schemeClr>
                </a:solidFill>
                <a:latin typeface="+mj-lt"/>
              </a:rPr>
              <a:t>allows</a:t>
            </a:r>
            <a:r>
              <a:rPr lang="pl-PL" altLang="pl-PL" sz="1600" dirty="0">
                <a:solidFill>
                  <a:schemeClr val="tx1">
                    <a:lumMod val="85000"/>
                    <a:lumOff val="15000"/>
                  </a:schemeClr>
                </a:solidFill>
                <a:latin typeface="+mj-lt"/>
              </a:rPr>
              <a:t> </a:t>
            </a:r>
            <a:r>
              <a:rPr lang="en-US" altLang="pl-PL" sz="1600" dirty="0">
                <a:solidFill>
                  <a:schemeClr val="tx1">
                    <a:lumMod val="85000"/>
                    <a:lumOff val="15000"/>
                  </a:schemeClr>
                </a:solidFill>
                <a:latin typeface="+mj-lt"/>
              </a:rPr>
              <a:t>to </a:t>
            </a:r>
            <a:r>
              <a:rPr lang="en-US" altLang="pl-PL" sz="1600" dirty="0" err="1">
                <a:solidFill>
                  <a:schemeClr val="tx1">
                    <a:lumMod val="85000"/>
                    <a:lumOff val="15000"/>
                  </a:schemeClr>
                </a:solidFill>
                <a:latin typeface="+mj-lt"/>
              </a:rPr>
              <a:t>perfor</a:t>
            </a:r>
            <a:r>
              <a:rPr lang="pl-PL" altLang="pl-PL" sz="1600" dirty="0" err="1">
                <a:solidFill>
                  <a:schemeClr val="tx1">
                    <a:lumMod val="85000"/>
                    <a:lumOff val="15000"/>
                  </a:schemeClr>
                </a:solidFill>
                <a:latin typeface="+mj-lt"/>
              </a:rPr>
              <a:t>ming</a:t>
            </a:r>
            <a:r>
              <a:rPr lang="en-US" altLang="pl-PL" sz="1600" dirty="0">
                <a:solidFill>
                  <a:schemeClr val="tx1">
                    <a:lumMod val="85000"/>
                    <a:lumOff val="15000"/>
                  </a:schemeClr>
                </a:solidFill>
                <a:latin typeface="+mj-lt"/>
              </a:rPr>
              <a:t> Positron Annihilation Lifetime </a:t>
            </a:r>
            <a:endParaRPr lang="pl-PL" altLang="pl-PL" sz="1600" dirty="0">
              <a:solidFill>
                <a:schemeClr val="tx1">
                  <a:lumMod val="85000"/>
                  <a:lumOff val="15000"/>
                </a:schemeClr>
              </a:solidFill>
              <a:latin typeface="+mj-lt"/>
            </a:endParaRPr>
          </a:p>
          <a:p>
            <a:pPr algn="just" eaLnBrk="1" hangingPunct="1">
              <a:lnSpc>
                <a:spcPct val="150000"/>
              </a:lnSpc>
              <a:spcBef>
                <a:spcPct val="50000"/>
              </a:spcBef>
              <a:defRPr/>
            </a:pPr>
            <a:r>
              <a:rPr lang="en-US" altLang="pl-PL" sz="1600" dirty="0">
                <a:solidFill>
                  <a:schemeClr val="tx1">
                    <a:lumMod val="85000"/>
                    <a:lumOff val="15000"/>
                  </a:schemeClr>
                </a:solidFill>
                <a:latin typeface="+mj-lt"/>
              </a:rPr>
              <a:t>      Spectroscopy (PALS) measurements for several hours without cell damage.</a:t>
            </a:r>
            <a:endParaRPr lang="pl-PL" altLang="pl-PL" sz="1600" dirty="0">
              <a:solidFill>
                <a:schemeClr val="tx1">
                  <a:lumMod val="85000"/>
                  <a:lumOff val="15000"/>
                </a:schemeClr>
              </a:solidFill>
              <a:latin typeface="+mj-lt"/>
              <a:cs typeface="Arial"/>
            </a:endParaRPr>
          </a:p>
        </p:txBody>
      </p:sp>
      <p:pic>
        <p:nvPicPr>
          <p:cNvPr id="2" name="Obraz 2">
            <a:extLst>
              <a:ext uri="{FF2B5EF4-FFF2-40B4-BE49-F238E27FC236}">
                <a16:creationId xmlns:a16="http://schemas.microsoft.com/office/drawing/2014/main" xmlns="" id="{DBEB738D-08A8-40F9-83D2-F6459BACA8FE}"/>
              </a:ext>
            </a:extLst>
          </p:cNvPr>
          <p:cNvPicPr>
            <a:picLocks noChangeAspect="1"/>
          </p:cNvPicPr>
          <p:nvPr/>
        </p:nvPicPr>
        <p:blipFill>
          <a:blip r:embed="rId2"/>
          <a:stretch>
            <a:fillRect/>
          </a:stretch>
        </p:blipFill>
        <p:spPr>
          <a:xfrm>
            <a:off x="1964267" y="5934708"/>
            <a:ext cx="5757333" cy="92371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805DEDEB-894E-42B1-81EF-DD55B8B5C792}"/>
              </a:ext>
            </a:extLst>
          </p:cNvPr>
          <p:cNvSpPr>
            <a:spLocks noChangeArrowheads="1"/>
          </p:cNvSpPr>
          <p:nvPr/>
        </p:nvSpPr>
        <p:spPr bwMode="auto">
          <a:xfrm>
            <a:off x="838200" y="2514600"/>
            <a:ext cx="74676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pl-PL" altLang="pl-PL"/>
          </a:p>
        </p:txBody>
      </p:sp>
      <p:sp>
        <p:nvSpPr>
          <p:cNvPr id="2051" name="Text Box 5">
            <a:extLst>
              <a:ext uri="{FF2B5EF4-FFF2-40B4-BE49-F238E27FC236}">
                <a16:creationId xmlns:a16="http://schemas.microsoft.com/office/drawing/2014/main" xmlns="" id="{787923AA-8737-420A-91EF-E09B2E059B5E}"/>
              </a:ext>
            </a:extLst>
          </p:cNvPr>
          <p:cNvSpPr txBox="1">
            <a:spLocks noChangeArrowheads="1"/>
          </p:cNvSpPr>
          <p:nvPr/>
        </p:nvSpPr>
        <p:spPr bwMode="auto">
          <a:xfrm>
            <a:off x="762000" y="31242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pl-PL" altLang="pl-PL" sz="2400">
              <a:latin typeface="Times New Roman" panose="02020603050405020304" pitchFamily="18" charset="0"/>
            </a:endParaRPr>
          </a:p>
        </p:txBody>
      </p:sp>
      <p:sp>
        <p:nvSpPr>
          <p:cNvPr id="2052" name="Text Box 6">
            <a:extLst>
              <a:ext uri="{FF2B5EF4-FFF2-40B4-BE49-F238E27FC236}">
                <a16:creationId xmlns:a16="http://schemas.microsoft.com/office/drawing/2014/main" xmlns="" id="{3B7DA149-8B0A-4D4F-A249-0C52E0BAE691}"/>
              </a:ext>
            </a:extLst>
          </p:cNvPr>
          <p:cNvSpPr txBox="1">
            <a:spLocks noChangeArrowheads="1"/>
          </p:cNvSpPr>
          <p:nvPr/>
        </p:nvSpPr>
        <p:spPr bwMode="auto">
          <a:xfrm>
            <a:off x="776288" y="2852738"/>
            <a:ext cx="7467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50000"/>
              </a:lnSpc>
            </a:pPr>
            <a:r>
              <a:rPr lang="pl-PL" altLang="pl-PL" sz="2200" b="1">
                <a:solidFill>
                  <a:schemeClr val="bg1"/>
                </a:solidFill>
                <a:latin typeface="Tahoma" panose="020B0604030504040204" pitchFamily="34" charset="0"/>
              </a:rPr>
              <a:t>Culture and cryopreservation of melanoma cells for PALS measurements – biomedical study</a:t>
            </a:r>
            <a:endParaRPr lang="pl-PL" altLang="pl-PL" sz="2200" b="1">
              <a:solidFill>
                <a:schemeClr val="bg1"/>
              </a:solidFill>
              <a:latin typeface="Tahoma" panose="020B0604030504040204" pitchFamily="34" charset="0"/>
              <a:cs typeface="Times New Roman" panose="02020603050405020304" pitchFamily="18" charset="0"/>
            </a:endParaRPr>
          </a:p>
        </p:txBody>
      </p:sp>
      <p:sp>
        <p:nvSpPr>
          <p:cNvPr id="2053" name="Text Box 7">
            <a:extLst>
              <a:ext uri="{FF2B5EF4-FFF2-40B4-BE49-F238E27FC236}">
                <a16:creationId xmlns:a16="http://schemas.microsoft.com/office/drawing/2014/main" xmlns="" id="{13D6B3C5-45D2-4C55-87DA-DB528CD35954}"/>
              </a:ext>
            </a:extLst>
          </p:cNvPr>
          <p:cNvSpPr txBox="1">
            <a:spLocks noChangeArrowheads="1"/>
          </p:cNvSpPr>
          <p:nvPr/>
        </p:nvSpPr>
        <p:spPr bwMode="auto">
          <a:xfrm>
            <a:off x="838200" y="4800600"/>
            <a:ext cx="7467600"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pl-PL">
                <a:solidFill>
                  <a:schemeClr val="bg1"/>
                </a:solidFill>
                <a:latin typeface="Tahoma" panose="020B0604030504040204" pitchFamily="34" charset="0"/>
                <a:cs typeface="Times New Roman" panose="02020603050405020304" pitchFamily="18" charset="0"/>
              </a:rPr>
              <a:t>Kraków, 13 September 2018</a:t>
            </a:r>
          </a:p>
          <a:p>
            <a:pPr eaLnBrk="1" hangingPunct="1"/>
            <a:r>
              <a:rPr lang="pl-PL" altLang="pl-PL">
                <a:solidFill>
                  <a:schemeClr val="bg1"/>
                </a:solidFill>
                <a:latin typeface="Tahoma" panose="020B0604030504040204" pitchFamily="34" charset="0"/>
                <a:cs typeface="Times New Roman" panose="02020603050405020304" pitchFamily="18" charset="0"/>
              </a:rPr>
              <a:t>Agnieszka Kamińska, MSc. Eng.</a:t>
            </a:r>
          </a:p>
          <a:p>
            <a:pPr eaLnBrk="1" hangingPunct="1"/>
            <a:r>
              <a:rPr lang="pl-PL" altLang="pl-PL">
                <a:solidFill>
                  <a:schemeClr val="bg1"/>
                </a:solidFill>
                <a:latin typeface="Tahoma" panose="020B0604030504040204" pitchFamily="34" charset="0"/>
                <a:cs typeface="Times New Roman" panose="02020603050405020304" pitchFamily="18" charset="0"/>
              </a:rPr>
              <a:t>Faculty of Physics, Astronomy and Applied Computer Science</a:t>
            </a:r>
          </a:p>
          <a:p>
            <a:pPr eaLnBrk="1" hangingPunct="1"/>
            <a:r>
              <a:rPr lang="pl-PL" altLang="pl-PL">
                <a:solidFill>
                  <a:schemeClr val="bg1"/>
                </a:solidFill>
                <a:latin typeface="Tahoma" panose="020B0604030504040204" pitchFamily="34" charset="0"/>
                <a:cs typeface="Times New Roman" panose="02020603050405020304" pitchFamily="18" charset="0"/>
              </a:rPr>
              <a:t>Jagiellonian University</a:t>
            </a:r>
          </a:p>
          <a:p>
            <a:pPr eaLnBrk="1" hangingPunct="1"/>
            <a:endParaRPr lang="pl-PL" altLang="pl-PL">
              <a:solidFill>
                <a:schemeClr val="bg1"/>
              </a:solidFill>
              <a:latin typeface="Tahoma" panose="020B0604030504040204" pitchFamily="34" charset="0"/>
              <a:cs typeface="Times New Roman" panose="02020603050405020304" pitchFamily="18" charset="0"/>
            </a:endParaRPr>
          </a:p>
          <a:p>
            <a:pPr eaLnBrk="1" hangingPunct="1"/>
            <a:r>
              <a:rPr lang="pl-PL" altLang="pl-PL" sz="1600">
                <a:solidFill>
                  <a:schemeClr val="bg1"/>
                </a:solidFill>
                <a:latin typeface="Tahoma" panose="020B0604030504040204" pitchFamily="34" charset="0"/>
                <a:cs typeface="Times New Roman" panose="02020603050405020304" pitchFamily="18" charset="0"/>
              </a:rPr>
              <a:t>3</a:t>
            </a:r>
            <a:r>
              <a:rPr lang="pl-PL" altLang="pl-PL" sz="1600" baseline="30000">
                <a:solidFill>
                  <a:schemeClr val="bg1"/>
                </a:solidFill>
                <a:latin typeface="Tahoma" panose="020B0604030504040204" pitchFamily="34" charset="0"/>
                <a:cs typeface="Times New Roman" panose="02020603050405020304" pitchFamily="18" charset="0"/>
              </a:rPr>
              <a:t>rd </a:t>
            </a:r>
            <a:r>
              <a:rPr lang="pl-PL" altLang="pl-PL" sz="1600">
                <a:solidFill>
                  <a:schemeClr val="bg1"/>
                </a:solidFill>
                <a:latin typeface="Tahoma" panose="020B0604030504040204" pitchFamily="34" charset="0"/>
                <a:cs typeface="Times New Roman" panose="02020603050405020304" pitchFamily="18" charset="0"/>
              </a:rPr>
              <a:t>Symposium on Positron Emission Tomography, Kraków 2018 </a:t>
            </a:r>
          </a:p>
        </p:txBody>
      </p:sp>
      <p:pic>
        <p:nvPicPr>
          <p:cNvPr id="2" name="Obraz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712" y="116632"/>
            <a:ext cx="5184576" cy="8337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7" name="Text Box 5">
            <a:extLst>
              <a:ext uri="{FF2B5EF4-FFF2-40B4-BE49-F238E27FC236}">
                <a16:creationId xmlns:a16="http://schemas.microsoft.com/office/drawing/2014/main" xmlns="" id="{1774309B-834C-47F8-ADD9-7AC7EB368094}"/>
              </a:ext>
            </a:extLst>
          </p:cNvPr>
          <p:cNvSpPr txBox="1">
            <a:spLocks noChangeArrowheads="1"/>
          </p:cNvSpPr>
          <p:nvPr/>
        </p:nvSpPr>
        <p:spPr bwMode="auto">
          <a:xfrm>
            <a:off x="34925" y="1268413"/>
            <a:ext cx="8382000" cy="3078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pl-PL" sz="2000" b="1" dirty="0" err="1">
                <a:solidFill>
                  <a:srgbClr val="003399"/>
                </a:solidFill>
                <a:latin typeface="Tahoma" pitchFamily="34" charset="0"/>
              </a:rPr>
              <a:t>Characteristic</a:t>
            </a:r>
            <a:r>
              <a:rPr lang="pl-PL" sz="2000" b="1" dirty="0">
                <a:solidFill>
                  <a:srgbClr val="003399"/>
                </a:solidFill>
                <a:latin typeface="Tahoma" pitchFamily="34" charset="0"/>
              </a:rPr>
              <a:t> of melanoma tumor</a:t>
            </a:r>
          </a:p>
          <a:p>
            <a:pPr eaLnBrk="1" hangingPunct="1">
              <a:spcBef>
                <a:spcPct val="50000"/>
              </a:spcBef>
              <a:defRPr/>
            </a:pPr>
            <a:endParaRPr lang="en-US" sz="1600" dirty="0">
              <a:solidFill>
                <a:srgbClr val="4D4D4D"/>
              </a:solidFill>
              <a:latin typeface="Tahoma" pitchFamily="34" charset="0"/>
            </a:endParaRPr>
          </a:p>
          <a:p>
            <a:pPr eaLnBrk="1" hangingPunct="1">
              <a:spcBef>
                <a:spcPct val="50000"/>
              </a:spcBef>
              <a:buClr>
                <a:srgbClr val="003399"/>
              </a:buClr>
              <a:defRPr/>
            </a:pPr>
            <a:r>
              <a:rPr lang="pl-PL" sz="1400" b="1" dirty="0" err="1">
                <a:solidFill>
                  <a:srgbClr val="4D4D4D"/>
                </a:solidFill>
                <a:latin typeface="Tahoma" pitchFamily="34" charset="0"/>
              </a:rPr>
              <a:t>Stages</a:t>
            </a:r>
            <a:r>
              <a:rPr lang="pl-PL" sz="1400" b="1" dirty="0">
                <a:solidFill>
                  <a:srgbClr val="4D4D4D"/>
                </a:solidFill>
                <a:latin typeface="Tahoma" pitchFamily="34" charset="0"/>
              </a:rPr>
              <a:t>:</a:t>
            </a:r>
          </a:p>
          <a:p>
            <a:pPr eaLnBrk="1" hangingPunct="1">
              <a:spcBef>
                <a:spcPct val="50000"/>
              </a:spcBef>
              <a:buClr>
                <a:srgbClr val="003399"/>
              </a:buClr>
              <a:defRPr/>
            </a:pPr>
            <a:r>
              <a:rPr lang="pl-PL" sz="1400" dirty="0" err="1">
                <a:solidFill>
                  <a:schemeClr val="tx1">
                    <a:lumMod val="75000"/>
                    <a:lumOff val="25000"/>
                  </a:schemeClr>
                </a:solidFill>
                <a:latin typeface="Tahoma" pitchFamily="34" charset="0"/>
              </a:rPr>
              <a:t>Stage</a:t>
            </a:r>
            <a:r>
              <a:rPr lang="pl-PL" sz="1400" dirty="0">
                <a:solidFill>
                  <a:schemeClr val="tx1">
                    <a:lumMod val="75000"/>
                    <a:lumOff val="25000"/>
                  </a:schemeClr>
                </a:solidFill>
                <a:latin typeface="Tahoma" pitchFamily="34" charset="0"/>
              </a:rPr>
              <a:t> 0: the </a:t>
            </a:r>
            <a:r>
              <a:rPr lang="pl-PL" sz="1400" dirty="0" err="1">
                <a:solidFill>
                  <a:schemeClr val="tx1">
                    <a:lumMod val="75000"/>
                    <a:lumOff val="25000"/>
                  </a:schemeClr>
                </a:solidFill>
                <a:latin typeface="Tahoma" pitchFamily="34" charset="0"/>
              </a:rPr>
              <a:t>cancer</a:t>
            </a:r>
            <a:r>
              <a:rPr lang="pl-PL" sz="1400" dirty="0">
                <a:solidFill>
                  <a:schemeClr val="tx1">
                    <a:lumMod val="75000"/>
                    <a:lumOff val="25000"/>
                  </a:schemeClr>
                </a:solidFill>
                <a:latin typeface="Tahoma" pitchFamily="34" charset="0"/>
              </a:rPr>
              <a:t> </a:t>
            </a:r>
            <a:r>
              <a:rPr lang="pl-PL" sz="1400" dirty="0" err="1">
                <a:solidFill>
                  <a:schemeClr val="tx1">
                    <a:lumMod val="75000"/>
                    <a:lumOff val="25000"/>
                  </a:schemeClr>
                </a:solidFill>
                <a:latin typeface="Tahoma" pitchFamily="34" charset="0"/>
              </a:rPr>
              <a:t>is</a:t>
            </a:r>
            <a:r>
              <a:rPr lang="pl-PL" sz="1400" dirty="0">
                <a:solidFill>
                  <a:schemeClr val="tx1">
                    <a:lumMod val="75000"/>
                    <a:lumOff val="25000"/>
                  </a:schemeClr>
                </a:solidFill>
                <a:latin typeface="Tahoma" pitchFamily="34" charset="0"/>
              </a:rPr>
              <a:t> in the </a:t>
            </a:r>
            <a:r>
              <a:rPr lang="pl-PL" sz="1400" dirty="0" err="1">
                <a:solidFill>
                  <a:schemeClr val="tx1">
                    <a:lumMod val="75000"/>
                    <a:lumOff val="25000"/>
                  </a:schemeClr>
                </a:solidFill>
                <a:latin typeface="Tahoma" pitchFamily="34" charset="0"/>
              </a:rPr>
              <a:t>outermost</a:t>
            </a:r>
            <a:r>
              <a:rPr lang="pl-PL" sz="1400" dirty="0">
                <a:solidFill>
                  <a:schemeClr val="tx1">
                    <a:lumMod val="75000"/>
                    <a:lumOff val="25000"/>
                  </a:schemeClr>
                </a:solidFill>
                <a:latin typeface="Tahoma" pitchFamily="34" charset="0"/>
              </a:rPr>
              <a:t> </a:t>
            </a:r>
            <a:r>
              <a:rPr lang="pl-PL" sz="1400" dirty="0" err="1">
                <a:solidFill>
                  <a:schemeClr val="tx1">
                    <a:lumMod val="75000"/>
                    <a:lumOff val="25000"/>
                  </a:schemeClr>
                </a:solidFill>
                <a:latin typeface="Tahoma" pitchFamily="34" charset="0"/>
              </a:rPr>
              <a:t>layer</a:t>
            </a:r>
            <a:r>
              <a:rPr lang="pl-PL" sz="1400" dirty="0">
                <a:solidFill>
                  <a:schemeClr val="tx1">
                    <a:lumMod val="75000"/>
                    <a:lumOff val="25000"/>
                  </a:schemeClr>
                </a:solidFill>
                <a:latin typeface="Tahoma" pitchFamily="34" charset="0"/>
              </a:rPr>
              <a:t> of skin</a:t>
            </a:r>
          </a:p>
          <a:p>
            <a:pPr eaLnBrk="1" hangingPunct="1">
              <a:spcBef>
                <a:spcPct val="50000"/>
              </a:spcBef>
              <a:buClr>
                <a:srgbClr val="003399"/>
              </a:buClr>
              <a:defRPr/>
            </a:pPr>
            <a:r>
              <a:rPr lang="pl-PL" sz="1400" dirty="0" err="1">
                <a:solidFill>
                  <a:schemeClr val="tx1">
                    <a:lumMod val="75000"/>
                    <a:lumOff val="25000"/>
                  </a:schemeClr>
                </a:solidFill>
                <a:latin typeface="Tahoma" pitchFamily="34" charset="0"/>
              </a:rPr>
              <a:t>Stage</a:t>
            </a:r>
            <a:r>
              <a:rPr lang="pl-PL" sz="1400" dirty="0">
                <a:solidFill>
                  <a:schemeClr val="tx1">
                    <a:lumMod val="75000"/>
                    <a:lumOff val="25000"/>
                  </a:schemeClr>
                </a:solidFill>
                <a:latin typeface="Tahoma" pitchFamily="34" charset="0"/>
              </a:rPr>
              <a:t> 1: the </a:t>
            </a:r>
            <a:r>
              <a:rPr lang="pl-PL" sz="1400" dirty="0" err="1">
                <a:solidFill>
                  <a:schemeClr val="tx1">
                    <a:lumMod val="75000"/>
                    <a:lumOff val="25000"/>
                  </a:schemeClr>
                </a:solidFill>
                <a:latin typeface="Tahoma" pitchFamily="34" charset="0"/>
              </a:rPr>
              <a:t>cancer</a:t>
            </a:r>
            <a:r>
              <a:rPr lang="pl-PL" sz="1400" dirty="0">
                <a:solidFill>
                  <a:schemeClr val="tx1">
                    <a:lumMod val="75000"/>
                    <a:lumOff val="25000"/>
                  </a:schemeClr>
                </a:solidFill>
                <a:latin typeface="Tahoma" pitchFamily="34" charset="0"/>
              </a:rPr>
              <a:t> </a:t>
            </a:r>
            <a:r>
              <a:rPr lang="pl-PL" sz="1400" dirty="0" err="1">
                <a:solidFill>
                  <a:schemeClr val="tx1">
                    <a:lumMod val="75000"/>
                    <a:lumOff val="25000"/>
                  </a:schemeClr>
                </a:solidFill>
                <a:latin typeface="Tahoma" pitchFamily="34" charset="0"/>
              </a:rPr>
              <a:t>is</a:t>
            </a:r>
            <a:r>
              <a:rPr lang="pl-PL" sz="1400" dirty="0">
                <a:solidFill>
                  <a:schemeClr val="tx1">
                    <a:lumMod val="75000"/>
                    <a:lumOff val="25000"/>
                  </a:schemeClr>
                </a:solidFill>
                <a:latin typeface="Tahoma" pitchFamily="34" charset="0"/>
              </a:rPr>
              <a:t> less </a:t>
            </a:r>
            <a:r>
              <a:rPr lang="pl-PL" sz="1400" dirty="0" err="1">
                <a:solidFill>
                  <a:schemeClr val="tx1">
                    <a:lumMod val="75000"/>
                    <a:lumOff val="25000"/>
                  </a:schemeClr>
                </a:solidFill>
                <a:latin typeface="Tahoma" pitchFamily="34" charset="0"/>
              </a:rPr>
              <a:t>than</a:t>
            </a:r>
            <a:r>
              <a:rPr lang="pl-PL" sz="1400" dirty="0">
                <a:solidFill>
                  <a:schemeClr val="tx1">
                    <a:lumMod val="75000"/>
                    <a:lumOff val="25000"/>
                  </a:schemeClr>
                </a:solidFill>
                <a:latin typeface="Tahoma" pitchFamily="34" charset="0"/>
              </a:rPr>
              <a:t> 1 mm </a:t>
            </a:r>
            <a:r>
              <a:rPr lang="pl-PL" sz="1400" dirty="0" err="1">
                <a:solidFill>
                  <a:schemeClr val="tx1">
                    <a:lumMod val="75000"/>
                    <a:lumOff val="25000"/>
                  </a:schemeClr>
                </a:solidFill>
                <a:latin typeface="Tahoma" pitchFamily="34" charset="0"/>
              </a:rPr>
              <a:t>thick</a:t>
            </a:r>
            <a:endParaRPr lang="pl-PL" sz="1400" dirty="0">
              <a:solidFill>
                <a:schemeClr val="tx1">
                  <a:lumMod val="75000"/>
                  <a:lumOff val="25000"/>
                </a:schemeClr>
              </a:solidFill>
              <a:latin typeface="Tahoma" pitchFamily="34" charset="0"/>
            </a:endParaRPr>
          </a:p>
          <a:p>
            <a:pPr eaLnBrk="1" hangingPunct="1">
              <a:spcBef>
                <a:spcPct val="50000"/>
              </a:spcBef>
              <a:buClr>
                <a:srgbClr val="003399"/>
              </a:buClr>
              <a:defRPr/>
            </a:pPr>
            <a:r>
              <a:rPr lang="pl-PL" sz="1400" dirty="0" err="1">
                <a:solidFill>
                  <a:schemeClr val="tx1">
                    <a:lumMod val="75000"/>
                    <a:lumOff val="25000"/>
                  </a:schemeClr>
                </a:solidFill>
                <a:latin typeface="Tahoma" pitchFamily="34" charset="0"/>
              </a:rPr>
              <a:t>Stage</a:t>
            </a:r>
            <a:r>
              <a:rPr lang="pl-PL" sz="1400" dirty="0">
                <a:solidFill>
                  <a:schemeClr val="tx1">
                    <a:lumMod val="75000"/>
                    <a:lumOff val="25000"/>
                  </a:schemeClr>
                </a:solidFill>
                <a:latin typeface="Tahoma" pitchFamily="34" charset="0"/>
              </a:rPr>
              <a:t> 2: the </a:t>
            </a:r>
            <a:r>
              <a:rPr lang="pl-PL" sz="1400" dirty="0" err="1">
                <a:solidFill>
                  <a:schemeClr val="tx1">
                    <a:lumMod val="75000"/>
                    <a:lumOff val="25000"/>
                  </a:schemeClr>
                </a:solidFill>
                <a:latin typeface="Tahoma" pitchFamily="34" charset="0"/>
              </a:rPr>
              <a:t>cancer</a:t>
            </a:r>
            <a:r>
              <a:rPr lang="pl-PL" sz="1400" dirty="0">
                <a:solidFill>
                  <a:schemeClr val="tx1">
                    <a:lumMod val="75000"/>
                    <a:lumOff val="25000"/>
                  </a:schemeClr>
                </a:solidFill>
                <a:latin typeface="Tahoma" pitchFamily="34" charset="0"/>
              </a:rPr>
              <a:t> </a:t>
            </a:r>
            <a:r>
              <a:rPr lang="pl-PL" sz="1400" dirty="0" err="1">
                <a:solidFill>
                  <a:schemeClr val="tx1">
                    <a:lumMod val="75000"/>
                    <a:lumOff val="25000"/>
                  </a:schemeClr>
                </a:solidFill>
                <a:latin typeface="Tahoma" pitchFamily="34" charset="0"/>
              </a:rPr>
              <a:t>is</a:t>
            </a:r>
            <a:r>
              <a:rPr lang="pl-PL" sz="1400" dirty="0">
                <a:solidFill>
                  <a:schemeClr val="tx1">
                    <a:lumMod val="75000"/>
                    <a:lumOff val="25000"/>
                  </a:schemeClr>
                </a:solidFill>
                <a:latin typeface="Tahoma" pitchFamily="34" charset="0"/>
              </a:rPr>
              <a:t> 1-4 mm </a:t>
            </a:r>
            <a:r>
              <a:rPr lang="pl-PL" sz="1400" dirty="0" err="1">
                <a:solidFill>
                  <a:schemeClr val="tx1">
                    <a:lumMod val="75000"/>
                    <a:lumOff val="25000"/>
                  </a:schemeClr>
                </a:solidFill>
                <a:latin typeface="Tahoma" pitchFamily="34" charset="0"/>
              </a:rPr>
              <a:t>thick</a:t>
            </a:r>
            <a:endParaRPr lang="pl-PL" sz="1400" dirty="0">
              <a:solidFill>
                <a:schemeClr val="tx1">
                  <a:lumMod val="75000"/>
                  <a:lumOff val="25000"/>
                </a:schemeClr>
              </a:solidFill>
              <a:latin typeface="Tahoma" pitchFamily="34" charset="0"/>
            </a:endParaRPr>
          </a:p>
          <a:p>
            <a:pPr eaLnBrk="1" hangingPunct="1">
              <a:spcBef>
                <a:spcPct val="50000"/>
              </a:spcBef>
              <a:buClr>
                <a:srgbClr val="003399"/>
              </a:buClr>
              <a:defRPr/>
            </a:pPr>
            <a:r>
              <a:rPr lang="pl-PL" sz="1400" dirty="0" err="1">
                <a:solidFill>
                  <a:schemeClr val="tx1">
                    <a:lumMod val="75000"/>
                    <a:lumOff val="25000"/>
                  </a:schemeClr>
                </a:solidFill>
                <a:latin typeface="Tahoma" pitchFamily="34" charset="0"/>
              </a:rPr>
              <a:t>Stage</a:t>
            </a:r>
            <a:r>
              <a:rPr lang="pl-PL" sz="1400" dirty="0">
                <a:solidFill>
                  <a:schemeClr val="tx1">
                    <a:lumMod val="75000"/>
                    <a:lumOff val="25000"/>
                  </a:schemeClr>
                </a:solidFill>
                <a:latin typeface="Tahoma" pitchFamily="34" charset="0"/>
              </a:rPr>
              <a:t> 3: the </a:t>
            </a:r>
            <a:r>
              <a:rPr lang="pl-PL" sz="1400" dirty="0" err="1">
                <a:solidFill>
                  <a:schemeClr val="tx1">
                    <a:lumMod val="75000"/>
                    <a:lumOff val="25000"/>
                  </a:schemeClr>
                </a:solidFill>
                <a:latin typeface="Tahoma" pitchFamily="34" charset="0"/>
              </a:rPr>
              <a:t>cancer</a:t>
            </a:r>
            <a:r>
              <a:rPr lang="pl-PL" sz="1400" dirty="0">
                <a:solidFill>
                  <a:schemeClr val="tx1">
                    <a:lumMod val="75000"/>
                    <a:lumOff val="25000"/>
                  </a:schemeClr>
                </a:solidFill>
                <a:latin typeface="Tahoma" pitchFamily="34" charset="0"/>
              </a:rPr>
              <a:t> </a:t>
            </a:r>
            <a:r>
              <a:rPr lang="pl-PL" sz="1400" dirty="0" err="1">
                <a:solidFill>
                  <a:schemeClr val="tx1">
                    <a:lumMod val="75000"/>
                    <a:lumOff val="25000"/>
                  </a:schemeClr>
                </a:solidFill>
                <a:latin typeface="Tahoma" pitchFamily="34" charset="0"/>
              </a:rPr>
              <a:t>has</a:t>
            </a:r>
            <a:r>
              <a:rPr lang="pl-PL" sz="1400" dirty="0">
                <a:solidFill>
                  <a:schemeClr val="tx1">
                    <a:lumMod val="75000"/>
                    <a:lumOff val="25000"/>
                  </a:schemeClr>
                </a:solidFill>
                <a:latin typeface="Tahoma" pitchFamily="34" charset="0"/>
              </a:rPr>
              <a:t> </a:t>
            </a:r>
            <a:r>
              <a:rPr lang="pl-PL" sz="1400" dirty="0" err="1">
                <a:solidFill>
                  <a:schemeClr val="tx1">
                    <a:lumMod val="75000"/>
                    <a:lumOff val="25000"/>
                  </a:schemeClr>
                </a:solidFill>
                <a:latin typeface="Tahoma" pitchFamily="34" charset="0"/>
              </a:rPr>
              <a:t>spread</a:t>
            </a:r>
            <a:r>
              <a:rPr lang="pl-PL" sz="1400" dirty="0">
                <a:solidFill>
                  <a:schemeClr val="tx1">
                    <a:lumMod val="75000"/>
                    <a:lumOff val="25000"/>
                  </a:schemeClr>
                </a:solidFill>
                <a:latin typeface="Tahoma" pitchFamily="34" charset="0"/>
              </a:rPr>
              <a:t> to </a:t>
            </a:r>
            <a:r>
              <a:rPr lang="pl-PL" sz="1400" dirty="0" err="1">
                <a:solidFill>
                  <a:schemeClr val="tx1">
                    <a:lumMod val="75000"/>
                    <a:lumOff val="25000"/>
                  </a:schemeClr>
                </a:solidFill>
                <a:latin typeface="Tahoma" pitchFamily="34" charset="0"/>
              </a:rPr>
              <a:t>lymph</a:t>
            </a:r>
            <a:r>
              <a:rPr lang="pl-PL" sz="1400" dirty="0">
                <a:solidFill>
                  <a:schemeClr val="tx1">
                    <a:lumMod val="75000"/>
                    <a:lumOff val="25000"/>
                  </a:schemeClr>
                </a:solidFill>
                <a:latin typeface="Tahoma" pitchFamily="34" charset="0"/>
              </a:rPr>
              <a:t> </a:t>
            </a:r>
            <a:r>
              <a:rPr lang="pl-PL" sz="1400" dirty="0" err="1">
                <a:solidFill>
                  <a:schemeClr val="tx1">
                    <a:lumMod val="75000"/>
                    <a:lumOff val="25000"/>
                  </a:schemeClr>
                </a:solidFill>
                <a:latin typeface="Tahoma" pitchFamily="34" charset="0"/>
              </a:rPr>
              <a:t>nodes</a:t>
            </a:r>
            <a:endParaRPr lang="pl-PL" sz="1400" dirty="0">
              <a:solidFill>
                <a:schemeClr val="tx1">
                  <a:lumMod val="75000"/>
                  <a:lumOff val="25000"/>
                </a:schemeClr>
              </a:solidFill>
              <a:latin typeface="Tahoma" pitchFamily="34" charset="0"/>
            </a:endParaRPr>
          </a:p>
          <a:p>
            <a:pPr eaLnBrk="1" hangingPunct="1">
              <a:spcBef>
                <a:spcPct val="50000"/>
              </a:spcBef>
              <a:buClr>
                <a:srgbClr val="003399"/>
              </a:buClr>
              <a:defRPr/>
            </a:pPr>
            <a:r>
              <a:rPr lang="pl-PL" sz="1400" dirty="0" err="1">
                <a:solidFill>
                  <a:schemeClr val="tx1">
                    <a:lumMod val="75000"/>
                    <a:lumOff val="25000"/>
                  </a:schemeClr>
                </a:solidFill>
                <a:latin typeface="Tahoma" pitchFamily="34" charset="0"/>
              </a:rPr>
              <a:t>Stage</a:t>
            </a:r>
            <a:r>
              <a:rPr lang="pl-PL" sz="1400" dirty="0">
                <a:solidFill>
                  <a:schemeClr val="tx1">
                    <a:lumMod val="75000"/>
                    <a:lumOff val="25000"/>
                  </a:schemeClr>
                </a:solidFill>
                <a:latin typeface="Tahoma" pitchFamily="34" charset="0"/>
              </a:rPr>
              <a:t> 4: the </a:t>
            </a:r>
            <a:r>
              <a:rPr lang="pl-PL" sz="1400" dirty="0" err="1">
                <a:solidFill>
                  <a:schemeClr val="tx1">
                    <a:lumMod val="75000"/>
                    <a:lumOff val="25000"/>
                  </a:schemeClr>
                </a:solidFill>
                <a:latin typeface="Tahoma" pitchFamily="34" charset="0"/>
              </a:rPr>
              <a:t>cancer</a:t>
            </a:r>
            <a:r>
              <a:rPr lang="pl-PL" sz="1400" dirty="0">
                <a:solidFill>
                  <a:schemeClr val="tx1">
                    <a:lumMod val="75000"/>
                    <a:lumOff val="25000"/>
                  </a:schemeClr>
                </a:solidFill>
                <a:latin typeface="Tahoma" pitchFamily="34" charset="0"/>
              </a:rPr>
              <a:t> </a:t>
            </a:r>
            <a:r>
              <a:rPr lang="pl-PL" sz="1400" dirty="0" err="1">
                <a:solidFill>
                  <a:schemeClr val="tx1">
                    <a:lumMod val="75000"/>
                    <a:lumOff val="25000"/>
                  </a:schemeClr>
                </a:solidFill>
                <a:latin typeface="Tahoma" pitchFamily="34" charset="0"/>
              </a:rPr>
              <a:t>has</a:t>
            </a:r>
            <a:r>
              <a:rPr lang="pl-PL" sz="1400" dirty="0">
                <a:solidFill>
                  <a:schemeClr val="tx1">
                    <a:lumMod val="75000"/>
                    <a:lumOff val="25000"/>
                  </a:schemeClr>
                </a:solidFill>
                <a:latin typeface="Tahoma" pitchFamily="34" charset="0"/>
              </a:rPr>
              <a:t> </a:t>
            </a:r>
            <a:r>
              <a:rPr lang="pl-PL" sz="1400" dirty="0" err="1">
                <a:solidFill>
                  <a:schemeClr val="tx1">
                    <a:lumMod val="75000"/>
                    <a:lumOff val="25000"/>
                  </a:schemeClr>
                </a:solidFill>
                <a:latin typeface="Tahoma" pitchFamily="34" charset="0"/>
              </a:rPr>
              <a:t>spread</a:t>
            </a:r>
            <a:r>
              <a:rPr lang="pl-PL" sz="1400" dirty="0">
                <a:solidFill>
                  <a:schemeClr val="tx1">
                    <a:lumMod val="75000"/>
                    <a:lumOff val="25000"/>
                  </a:schemeClr>
                </a:solidFill>
                <a:latin typeface="Tahoma" pitchFamily="34" charset="0"/>
              </a:rPr>
              <a:t> to </a:t>
            </a:r>
            <a:r>
              <a:rPr lang="pl-PL" sz="1400" dirty="0" err="1">
                <a:solidFill>
                  <a:schemeClr val="tx1">
                    <a:lumMod val="75000"/>
                    <a:lumOff val="25000"/>
                  </a:schemeClr>
                </a:solidFill>
                <a:latin typeface="Tahoma" pitchFamily="34" charset="0"/>
              </a:rPr>
              <a:t>distant</a:t>
            </a:r>
            <a:r>
              <a:rPr lang="pl-PL" sz="1400" dirty="0">
                <a:solidFill>
                  <a:schemeClr val="tx1">
                    <a:lumMod val="75000"/>
                    <a:lumOff val="25000"/>
                  </a:schemeClr>
                </a:solidFill>
                <a:latin typeface="Tahoma" pitchFamily="34" charset="0"/>
              </a:rPr>
              <a:t> </a:t>
            </a:r>
            <a:r>
              <a:rPr lang="pl-PL" sz="1400" dirty="0" err="1">
                <a:solidFill>
                  <a:schemeClr val="tx1">
                    <a:lumMod val="75000"/>
                    <a:lumOff val="25000"/>
                  </a:schemeClr>
                </a:solidFill>
                <a:latin typeface="Tahoma" pitchFamily="34" charset="0"/>
              </a:rPr>
              <a:t>lymph</a:t>
            </a:r>
            <a:r>
              <a:rPr lang="pl-PL" sz="1400" dirty="0">
                <a:solidFill>
                  <a:schemeClr val="tx1">
                    <a:lumMod val="75000"/>
                    <a:lumOff val="25000"/>
                  </a:schemeClr>
                </a:solidFill>
                <a:latin typeface="Tahoma" pitchFamily="34" charset="0"/>
              </a:rPr>
              <a:t> </a:t>
            </a:r>
            <a:r>
              <a:rPr lang="pl-PL" sz="1400" dirty="0" err="1">
                <a:solidFill>
                  <a:schemeClr val="tx1">
                    <a:lumMod val="75000"/>
                    <a:lumOff val="25000"/>
                  </a:schemeClr>
                </a:solidFill>
                <a:latin typeface="Tahoma" pitchFamily="34" charset="0"/>
              </a:rPr>
              <a:t>nodes</a:t>
            </a:r>
            <a:r>
              <a:rPr lang="pl-PL" sz="1400" dirty="0">
                <a:solidFill>
                  <a:schemeClr val="tx1">
                    <a:lumMod val="75000"/>
                    <a:lumOff val="25000"/>
                  </a:schemeClr>
                </a:solidFill>
                <a:latin typeface="Tahoma" pitchFamily="34" charset="0"/>
              </a:rPr>
              <a:t> </a:t>
            </a:r>
            <a:r>
              <a:rPr lang="pl-PL" sz="1400" dirty="0" err="1">
                <a:solidFill>
                  <a:schemeClr val="tx1">
                    <a:lumMod val="75000"/>
                    <a:lumOff val="25000"/>
                  </a:schemeClr>
                </a:solidFill>
                <a:latin typeface="Tahoma" pitchFamily="34" charset="0"/>
              </a:rPr>
              <a:t>or</a:t>
            </a:r>
            <a:r>
              <a:rPr lang="pl-PL" sz="1400" dirty="0">
                <a:solidFill>
                  <a:schemeClr val="tx1">
                    <a:lumMod val="75000"/>
                    <a:lumOff val="25000"/>
                  </a:schemeClr>
                </a:solidFill>
                <a:latin typeface="Tahoma" pitchFamily="34" charset="0"/>
              </a:rPr>
              <a:t> </a:t>
            </a:r>
            <a:r>
              <a:rPr lang="pl-PL" sz="1400" dirty="0" err="1">
                <a:solidFill>
                  <a:schemeClr val="tx1">
                    <a:lumMod val="75000"/>
                    <a:lumOff val="25000"/>
                  </a:schemeClr>
                </a:solidFill>
                <a:latin typeface="Tahoma" pitchFamily="34" charset="0"/>
              </a:rPr>
              <a:t>organs</a:t>
            </a:r>
            <a:endParaRPr lang="pl-PL" sz="1400" dirty="0">
              <a:solidFill>
                <a:schemeClr val="tx1">
                  <a:lumMod val="75000"/>
                  <a:lumOff val="25000"/>
                </a:schemeClr>
              </a:solidFill>
              <a:latin typeface="Tahoma" pitchFamily="34" charset="0"/>
            </a:endParaRPr>
          </a:p>
          <a:p>
            <a:pPr eaLnBrk="1" hangingPunct="1">
              <a:spcBef>
                <a:spcPct val="50000"/>
              </a:spcBef>
              <a:defRPr/>
            </a:pPr>
            <a:endParaRPr lang="pl-PL" sz="1600" dirty="0">
              <a:solidFill>
                <a:srgbClr val="4D4D4D"/>
              </a:solidFill>
              <a:latin typeface="Tahoma" pitchFamily="34" charset="0"/>
            </a:endParaRPr>
          </a:p>
        </p:txBody>
      </p:sp>
      <p:sp>
        <p:nvSpPr>
          <p:cNvPr id="3075" name="Prostokąt 1">
            <a:extLst>
              <a:ext uri="{FF2B5EF4-FFF2-40B4-BE49-F238E27FC236}">
                <a16:creationId xmlns:a16="http://schemas.microsoft.com/office/drawing/2014/main" xmlns="" id="{5AEF2C73-9892-4A19-B820-E1BB5DD8EF0C}"/>
              </a:ext>
            </a:extLst>
          </p:cNvPr>
          <p:cNvSpPr>
            <a:spLocks noChangeArrowheads="1"/>
          </p:cNvSpPr>
          <p:nvPr/>
        </p:nvSpPr>
        <p:spPr bwMode="auto">
          <a:xfrm>
            <a:off x="5359400" y="4679950"/>
            <a:ext cx="36766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pl-PL" sz="1100" i="1"/>
              <a:t>https://www.medicalnewstoday.com/articles/154322.php</a:t>
            </a:r>
          </a:p>
        </p:txBody>
      </p:sp>
      <p:pic>
        <p:nvPicPr>
          <p:cNvPr id="3076" name="Obraz 2">
            <a:extLst>
              <a:ext uri="{FF2B5EF4-FFF2-40B4-BE49-F238E27FC236}">
                <a16:creationId xmlns:a16="http://schemas.microsoft.com/office/drawing/2014/main" xmlns="" id="{B03BA123-8C9D-47E7-8CF0-3C68A286E5A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13363" y="1700213"/>
            <a:ext cx="3795712" cy="299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Obraz 2">
            <a:extLst>
              <a:ext uri="{FF2B5EF4-FFF2-40B4-BE49-F238E27FC236}">
                <a16:creationId xmlns:a16="http://schemas.microsoft.com/office/drawing/2014/main" xmlns="" id="{D504DC1C-8F06-4356-92A4-FC9A35F5DB4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52938"/>
            <a:ext cx="5359400"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Prostokąt 3">
            <a:extLst>
              <a:ext uri="{FF2B5EF4-FFF2-40B4-BE49-F238E27FC236}">
                <a16:creationId xmlns:a16="http://schemas.microsoft.com/office/drawing/2014/main" xmlns="" id="{24785A9C-7E8C-4454-A341-E754B48DCAD3}"/>
              </a:ext>
            </a:extLst>
          </p:cNvPr>
          <p:cNvSpPr>
            <a:spLocks noChangeArrowheads="1"/>
          </p:cNvSpPr>
          <p:nvPr/>
        </p:nvSpPr>
        <p:spPr bwMode="auto">
          <a:xfrm>
            <a:off x="93663" y="6310313"/>
            <a:ext cx="53197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pl-PL" sz="1100" i="1"/>
              <a:t>https://www.verywellhealth.com/melanoma-staging-what-it-means-and-reveals-3010755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xmlns="" id="{BFF3EEBE-72F6-44CE-BE0A-605DED3801F8}"/>
              </a:ext>
            </a:extLst>
          </p:cNvPr>
          <p:cNvSpPr txBox="1">
            <a:spLocks noChangeArrowheads="1"/>
          </p:cNvSpPr>
          <p:nvPr/>
        </p:nvSpPr>
        <p:spPr bwMode="auto">
          <a:xfrm>
            <a:off x="381000" y="1371600"/>
            <a:ext cx="838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pl-PL" altLang="pl-PL" sz="2400">
              <a:latin typeface="Times New Roman" panose="02020603050405020304" pitchFamily="18" charset="0"/>
            </a:endParaRPr>
          </a:p>
        </p:txBody>
      </p:sp>
      <p:sp>
        <p:nvSpPr>
          <p:cNvPr id="4099" name="Text Box 3">
            <a:extLst>
              <a:ext uri="{FF2B5EF4-FFF2-40B4-BE49-F238E27FC236}">
                <a16:creationId xmlns:a16="http://schemas.microsoft.com/office/drawing/2014/main" xmlns="" id="{5433F42C-D60C-43B7-905E-25FA1A48FF52}"/>
              </a:ext>
            </a:extLst>
          </p:cNvPr>
          <p:cNvSpPr txBox="1">
            <a:spLocks noChangeArrowheads="1"/>
          </p:cNvSpPr>
          <p:nvPr/>
        </p:nvSpPr>
        <p:spPr bwMode="auto">
          <a:xfrm>
            <a:off x="323850" y="1341438"/>
            <a:ext cx="8382000" cy="1970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pl-PL" altLang="pl-PL" sz="2000" b="1">
                <a:solidFill>
                  <a:srgbClr val="003399"/>
                </a:solidFill>
                <a:latin typeface="Tahoma" panose="020B0604030504040204" pitchFamily="34" charset="0"/>
              </a:rPr>
              <a:t>Culture of melanocytes and melanoma cells</a:t>
            </a:r>
            <a:endParaRPr lang="en-US" altLang="pl-PL" sz="2000" b="1">
              <a:solidFill>
                <a:srgbClr val="003399"/>
              </a:solidFill>
              <a:latin typeface="Tahoma" panose="020B0604030504040204" pitchFamily="34" charset="0"/>
            </a:endParaRPr>
          </a:p>
          <a:p>
            <a:pPr eaLnBrk="1" hangingPunct="1">
              <a:spcBef>
                <a:spcPct val="50000"/>
              </a:spcBef>
            </a:pPr>
            <a:endParaRPr lang="pl-PL" altLang="pl-PL">
              <a:solidFill>
                <a:srgbClr val="4D4D4D"/>
              </a:solidFill>
              <a:latin typeface="Tahoma" panose="020B0604030504040204" pitchFamily="34" charset="0"/>
            </a:endParaRPr>
          </a:p>
          <a:p>
            <a:pPr eaLnBrk="1" hangingPunct="1">
              <a:spcBef>
                <a:spcPct val="50000"/>
              </a:spcBef>
            </a:pPr>
            <a:r>
              <a:rPr lang="pl-PL" altLang="pl-PL">
                <a:solidFill>
                  <a:srgbClr val="4D4D4D"/>
                </a:solidFill>
                <a:latin typeface="Tahoma" panose="020B0604030504040204" pitchFamily="34" charset="0"/>
              </a:rPr>
              <a:t>Culture conditions:</a:t>
            </a:r>
            <a:endParaRPr lang="en-US" altLang="pl-PL">
              <a:solidFill>
                <a:srgbClr val="4D4D4D"/>
              </a:solidFill>
              <a:latin typeface="Tahoma" panose="020B0604030504040204" pitchFamily="34" charset="0"/>
            </a:endParaRPr>
          </a:p>
          <a:p>
            <a:pPr eaLnBrk="1" hangingPunct="1">
              <a:spcBef>
                <a:spcPct val="50000"/>
              </a:spcBef>
              <a:buClr>
                <a:srgbClr val="003399"/>
              </a:buClr>
              <a:buFontTx/>
              <a:buChar char="•"/>
            </a:pPr>
            <a:r>
              <a:rPr lang="pl-PL" altLang="pl-PL" sz="1600">
                <a:solidFill>
                  <a:srgbClr val="4D4D4D"/>
                </a:solidFill>
                <a:latin typeface="Tahoma" panose="020B0604030504040204" pitchFamily="34" charset="0"/>
              </a:rPr>
              <a:t>5% CO</a:t>
            </a:r>
            <a:r>
              <a:rPr lang="pl-PL" altLang="pl-PL" sz="1600" baseline="-25000">
                <a:solidFill>
                  <a:srgbClr val="4D4D4D"/>
                </a:solidFill>
                <a:latin typeface="Tahoma" panose="020B0604030504040204" pitchFamily="34" charset="0"/>
              </a:rPr>
              <a:t>2</a:t>
            </a:r>
          </a:p>
          <a:p>
            <a:pPr eaLnBrk="1" hangingPunct="1">
              <a:spcBef>
                <a:spcPct val="50000"/>
              </a:spcBef>
              <a:buClr>
                <a:srgbClr val="003399"/>
              </a:buClr>
              <a:buFontTx/>
              <a:buChar char="•"/>
            </a:pPr>
            <a:r>
              <a:rPr lang="pl-PL" altLang="pl-PL" sz="1600">
                <a:solidFill>
                  <a:srgbClr val="4D4D4D"/>
                </a:solidFill>
                <a:latin typeface="Tahoma" panose="020B0604030504040204" pitchFamily="34" charset="0"/>
              </a:rPr>
              <a:t>37 °C</a:t>
            </a:r>
          </a:p>
        </p:txBody>
      </p:sp>
      <p:sp>
        <p:nvSpPr>
          <p:cNvPr id="4100" name="pole tekstowe 1">
            <a:extLst>
              <a:ext uri="{FF2B5EF4-FFF2-40B4-BE49-F238E27FC236}">
                <a16:creationId xmlns:a16="http://schemas.microsoft.com/office/drawing/2014/main" xmlns="" id="{90B0BF96-859B-44D2-BDC9-B2E03BB764DF}"/>
              </a:ext>
            </a:extLst>
          </p:cNvPr>
          <p:cNvSpPr txBox="1">
            <a:spLocks noChangeArrowheads="1"/>
          </p:cNvSpPr>
          <p:nvPr/>
        </p:nvSpPr>
        <p:spPr bwMode="auto">
          <a:xfrm>
            <a:off x="1033463" y="3573463"/>
            <a:ext cx="16335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l-PL" altLang="pl-PL">
                <a:solidFill>
                  <a:srgbClr val="002060"/>
                </a:solidFill>
              </a:rPr>
              <a:t>HEMa-LP</a:t>
            </a:r>
          </a:p>
          <a:p>
            <a:pPr algn="ctr" eaLnBrk="1" hangingPunct="1"/>
            <a:r>
              <a:rPr lang="pl-PL" altLang="pl-PL">
                <a:solidFill>
                  <a:srgbClr val="002060"/>
                </a:solidFill>
              </a:rPr>
              <a:t>(melanocytes)</a:t>
            </a:r>
          </a:p>
        </p:txBody>
      </p:sp>
      <p:sp>
        <p:nvSpPr>
          <p:cNvPr id="4101" name="pole tekstowe 6">
            <a:extLst>
              <a:ext uri="{FF2B5EF4-FFF2-40B4-BE49-F238E27FC236}">
                <a16:creationId xmlns:a16="http://schemas.microsoft.com/office/drawing/2014/main" xmlns="" id="{1B011922-B1B5-4D4E-850C-BF660FFC0445}"/>
              </a:ext>
            </a:extLst>
          </p:cNvPr>
          <p:cNvSpPr txBox="1">
            <a:spLocks noChangeArrowheads="1"/>
          </p:cNvSpPr>
          <p:nvPr/>
        </p:nvSpPr>
        <p:spPr bwMode="auto">
          <a:xfrm>
            <a:off x="3443288" y="3573463"/>
            <a:ext cx="22494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l-PL" altLang="pl-PL">
                <a:solidFill>
                  <a:srgbClr val="002060"/>
                </a:solidFill>
              </a:rPr>
              <a:t>WM115</a:t>
            </a:r>
          </a:p>
          <a:p>
            <a:pPr algn="ctr" eaLnBrk="1" hangingPunct="1"/>
            <a:r>
              <a:rPr lang="pl-PL" altLang="pl-PL">
                <a:solidFill>
                  <a:srgbClr val="002060"/>
                </a:solidFill>
              </a:rPr>
              <a:t>(primary melanoma)</a:t>
            </a:r>
          </a:p>
        </p:txBody>
      </p:sp>
      <p:sp>
        <p:nvSpPr>
          <p:cNvPr id="4102" name="pole tekstowe 7">
            <a:extLst>
              <a:ext uri="{FF2B5EF4-FFF2-40B4-BE49-F238E27FC236}">
                <a16:creationId xmlns:a16="http://schemas.microsoft.com/office/drawing/2014/main" xmlns="" id="{C14D59E5-E940-4B34-854C-B9675731CE9D}"/>
              </a:ext>
            </a:extLst>
          </p:cNvPr>
          <p:cNvSpPr txBox="1">
            <a:spLocks noChangeArrowheads="1"/>
          </p:cNvSpPr>
          <p:nvPr/>
        </p:nvSpPr>
        <p:spPr bwMode="auto">
          <a:xfrm>
            <a:off x="6445250" y="3573463"/>
            <a:ext cx="13906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l-PL" altLang="pl-PL">
                <a:solidFill>
                  <a:srgbClr val="002060"/>
                </a:solidFill>
              </a:rPr>
              <a:t>WM266</a:t>
            </a:r>
          </a:p>
          <a:p>
            <a:pPr algn="ctr" eaLnBrk="1" hangingPunct="1"/>
            <a:r>
              <a:rPr lang="pl-PL" altLang="pl-PL">
                <a:solidFill>
                  <a:srgbClr val="002060"/>
                </a:solidFill>
              </a:rPr>
              <a:t>(metastatic)</a:t>
            </a:r>
          </a:p>
        </p:txBody>
      </p:sp>
      <p:sp>
        <p:nvSpPr>
          <p:cNvPr id="3" name="Strzałka w dół 2">
            <a:extLst>
              <a:ext uri="{FF2B5EF4-FFF2-40B4-BE49-F238E27FC236}">
                <a16:creationId xmlns:a16="http://schemas.microsoft.com/office/drawing/2014/main" xmlns="" id="{0CB82A4E-A8E5-4C02-BBC4-36DA38D1C71D}"/>
              </a:ext>
            </a:extLst>
          </p:cNvPr>
          <p:cNvSpPr/>
          <p:nvPr/>
        </p:nvSpPr>
        <p:spPr>
          <a:xfrm>
            <a:off x="1538288" y="4348163"/>
            <a:ext cx="576262" cy="360362"/>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a:p>
        </p:txBody>
      </p:sp>
      <p:sp>
        <p:nvSpPr>
          <p:cNvPr id="10" name="Strzałka w dół 9">
            <a:extLst>
              <a:ext uri="{FF2B5EF4-FFF2-40B4-BE49-F238E27FC236}">
                <a16:creationId xmlns:a16="http://schemas.microsoft.com/office/drawing/2014/main" xmlns="" id="{25EBA3AB-1611-42C7-90C8-0B19120BED3A}"/>
              </a:ext>
            </a:extLst>
          </p:cNvPr>
          <p:cNvSpPr/>
          <p:nvPr/>
        </p:nvSpPr>
        <p:spPr>
          <a:xfrm>
            <a:off x="4235450" y="4348163"/>
            <a:ext cx="574675" cy="360362"/>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a:p>
        </p:txBody>
      </p:sp>
      <p:sp>
        <p:nvSpPr>
          <p:cNvPr id="11" name="Strzałka w dół 10">
            <a:extLst>
              <a:ext uri="{FF2B5EF4-FFF2-40B4-BE49-F238E27FC236}">
                <a16:creationId xmlns:a16="http://schemas.microsoft.com/office/drawing/2014/main" xmlns="" id="{F62E26FF-30EA-494C-95AA-F04FD111B7D6}"/>
              </a:ext>
            </a:extLst>
          </p:cNvPr>
          <p:cNvSpPr/>
          <p:nvPr/>
        </p:nvSpPr>
        <p:spPr>
          <a:xfrm>
            <a:off x="6884988" y="4348163"/>
            <a:ext cx="576262" cy="360362"/>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a:p>
        </p:txBody>
      </p:sp>
      <p:sp>
        <p:nvSpPr>
          <p:cNvPr id="6" name="Prostokąt 5">
            <a:extLst>
              <a:ext uri="{FF2B5EF4-FFF2-40B4-BE49-F238E27FC236}">
                <a16:creationId xmlns:a16="http://schemas.microsoft.com/office/drawing/2014/main" xmlns="" id="{E8838122-AF90-41CA-B0CC-5FEBB8F2360B}"/>
              </a:ext>
            </a:extLst>
          </p:cNvPr>
          <p:cNvSpPr/>
          <p:nvPr/>
        </p:nvSpPr>
        <p:spPr>
          <a:xfrm>
            <a:off x="900113" y="4905375"/>
            <a:ext cx="2803525" cy="1668463"/>
          </a:xfrm>
          <a:prstGeom prst="rect">
            <a:avLst/>
          </a:prstGeom>
        </p:spPr>
        <p:txBody>
          <a:bodyPr>
            <a:spAutoFit/>
          </a:bodyPr>
          <a:lstStyle/>
          <a:p>
            <a:pPr marL="171450" indent="-171450" algn="just" eaLnBrk="1" hangingPunct="1">
              <a:lnSpc>
                <a:spcPct val="150000"/>
              </a:lnSpc>
              <a:buFont typeface="Arial" pitchFamily="34" charset="0"/>
              <a:buChar char="•"/>
              <a:defRPr/>
            </a:pPr>
            <a:r>
              <a:rPr lang="en-US" sz="1400" dirty="0">
                <a:latin typeface="Arial" charset="0"/>
              </a:rPr>
              <a:t>medium 254 supplemented </a:t>
            </a:r>
            <a:endParaRPr lang="pl-PL" sz="1400" dirty="0">
              <a:latin typeface="Arial" charset="0"/>
            </a:endParaRPr>
          </a:p>
          <a:p>
            <a:pPr algn="just" eaLnBrk="1" hangingPunct="1">
              <a:lnSpc>
                <a:spcPct val="150000"/>
              </a:lnSpc>
              <a:defRPr/>
            </a:pPr>
            <a:r>
              <a:rPr lang="en-US" sz="1400" dirty="0">
                <a:latin typeface="Arial" charset="0"/>
              </a:rPr>
              <a:t>with HMGS (Human Melanocyte </a:t>
            </a:r>
            <a:endParaRPr lang="pl-PL" sz="1400" dirty="0">
              <a:latin typeface="Arial" charset="0"/>
            </a:endParaRPr>
          </a:p>
          <a:p>
            <a:pPr algn="just" eaLnBrk="1" hangingPunct="1">
              <a:lnSpc>
                <a:spcPct val="150000"/>
              </a:lnSpc>
              <a:defRPr/>
            </a:pPr>
            <a:r>
              <a:rPr lang="en-US" sz="1400" dirty="0">
                <a:latin typeface="Arial" charset="0"/>
              </a:rPr>
              <a:t>Growth Supplement)</a:t>
            </a:r>
            <a:endParaRPr lang="pl-PL" sz="1400" dirty="0">
              <a:latin typeface="Arial" charset="0"/>
            </a:endParaRPr>
          </a:p>
          <a:p>
            <a:pPr marL="171450" indent="-171450" algn="just" eaLnBrk="1" hangingPunct="1">
              <a:lnSpc>
                <a:spcPct val="150000"/>
              </a:lnSpc>
              <a:buFont typeface="Arial" pitchFamily="34" charset="0"/>
              <a:buChar char="•"/>
              <a:defRPr/>
            </a:pPr>
            <a:r>
              <a:rPr lang="pl-PL" sz="1400" dirty="0">
                <a:latin typeface="Arial" charset="0"/>
              </a:rPr>
              <a:t>0.5% FBS</a:t>
            </a:r>
          </a:p>
          <a:p>
            <a:pPr marL="171450" indent="-171450" algn="just" eaLnBrk="1" hangingPunct="1">
              <a:lnSpc>
                <a:spcPct val="150000"/>
              </a:lnSpc>
              <a:buFont typeface="Arial" pitchFamily="34" charset="0"/>
              <a:buChar char="•"/>
              <a:defRPr/>
            </a:pPr>
            <a:r>
              <a:rPr lang="pl-PL" sz="1400" dirty="0" err="1">
                <a:latin typeface="Arial" charset="0"/>
              </a:rPr>
              <a:t>Penicyllin</a:t>
            </a:r>
            <a:r>
              <a:rPr lang="pl-PL" sz="1400" dirty="0">
                <a:latin typeface="Arial" charset="0"/>
              </a:rPr>
              <a:t>/</a:t>
            </a:r>
            <a:r>
              <a:rPr lang="pl-PL" sz="1400" dirty="0" err="1">
                <a:latin typeface="Arial" charset="0"/>
              </a:rPr>
              <a:t>Streptomycin</a:t>
            </a:r>
            <a:endParaRPr lang="pl-PL" sz="1400" dirty="0">
              <a:latin typeface="Arial" charset="0"/>
            </a:endParaRPr>
          </a:p>
        </p:txBody>
      </p:sp>
      <p:sp>
        <p:nvSpPr>
          <p:cNvPr id="4107" name="Prostokąt 8">
            <a:extLst>
              <a:ext uri="{FF2B5EF4-FFF2-40B4-BE49-F238E27FC236}">
                <a16:creationId xmlns:a16="http://schemas.microsoft.com/office/drawing/2014/main" xmlns="" id="{89FA8499-8A4F-4A67-8A72-D655B42CA17E}"/>
              </a:ext>
            </a:extLst>
          </p:cNvPr>
          <p:cNvSpPr>
            <a:spLocks noChangeArrowheads="1"/>
          </p:cNvSpPr>
          <p:nvPr/>
        </p:nvSpPr>
        <p:spPr bwMode="auto">
          <a:xfrm>
            <a:off x="3703638" y="4960938"/>
            <a:ext cx="22780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1450" indent="-1714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Char char="•"/>
            </a:pPr>
            <a:r>
              <a:rPr lang="pl-PL" altLang="pl-PL" sz="1400"/>
              <a:t>RPMI (with L-glutamine)</a:t>
            </a:r>
          </a:p>
          <a:p>
            <a:pPr eaLnBrk="1" hangingPunct="1">
              <a:buFontTx/>
              <a:buChar char="•"/>
            </a:pPr>
            <a:r>
              <a:rPr lang="pl-PL" altLang="pl-PL" sz="1400"/>
              <a:t>10% FBS</a:t>
            </a:r>
            <a:endParaRPr lang="pl-PL" altLang="pl-PL" sz="1200"/>
          </a:p>
        </p:txBody>
      </p:sp>
      <p:sp>
        <p:nvSpPr>
          <p:cNvPr id="4108" name="Prostokąt 11">
            <a:extLst>
              <a:ext uri="{FF2B5EF4-FFF2-40B4-BE49-F238E27FC236}">
                <a16:creationId xmlns:a16="http://schemas.microsoft.com/office/drawing/2014/main" xmlns="" id="{525F665F-DBE9-4263-B773-12E563165020}"/>
              </a:ext>
            </a:extLst>
          </p:cNvPr>
          <p:cNvSpPr>
            <a:spLocks noChangeArrowheads="1"/>
          </p:cNvSpPr>
          <p:nvPr/>
        </p:nvSpPr>
        <p:spPr bwMode="auto">
          <a:xfrm>
            <a:off x="6300788" y="4960938"/>
            <a:ext cx="25923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Char char="•"/>
            </a:pPr>
            <a:r>
              <a:rPr lang="pl-PL" altLang="pl-PL" sz="1400"/>
              <a:t>RPMI (with L-glutamine)</a:t>
            </a:r>
          </a:p>
          <a:p>
            <a:pPr eaLnBrk="1" hangingPunct="1">
              <a:buFontTx/>
              <a:buChar char="•"/>
            </a:pPr>
            <a:r>
              <a:rPr lang="en-US" altLang="pl-PL" sz="1400"/>
              <a:t>10% FBS</a:t>
            </a:r>
            <a:r>
              <a:rPr lang="en-US" altLang="pl-PL" sz="1200"/>
              <a:t> </a:t>
            </a:r>
            <a:endParaRPr lang="pl-PL" altLang="pl-PL"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a:extLst>
              <a:ext uri="{FF2B5EF4-FFF2-40B4-BE49-F238E27FC236}">
                <a16:creationId xmlns:a16="http://schemas.microsoft.com/office/drawing/2014/main" xmlns="" id="{24E1C279-D319-44AA-A52A-8C91127A459A}"/>
              </a:ext>
            </a:extLst>
          </p:cNvPr>
          <p:cNvSpPr txBox="1">
            <a:spLocks noChangeArrowheads="1"/>
          </p:cNvSpPr>
          <p:nvPr/>
        </p:nvSpPr>
        <p:spPr bwMode="auto">
          <a:xfrm>
            <a:off x="323850" y="1341438"/>
            <a:ext cx="8382000" cy="406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pl-PL" sz="2000" b="1" dirty="0">
                <a:solidFill>
                  <a:srgbClr val="003399"/>
                </a:solidFill>
                <a:latin typeface="Tahoma" pitchFamily="34" charset="0"/>
              </a:rPr>
              <a:t>Melanoma </a:t>
            </a:r>
            <a:r>
              <a:rPr lang="pl-PL" sz="2000" b="1" dirty="0" err="1">
                <a:solidFill>
                  <a:srgbClr val="003399"/>
                </a:solidFill>
                <a:latin typeface="Tahoma" pitchFamily="34" charset="0"/>
              </a:rPr>
              <a:t>cells</a:t>
            </a:r>
            <a:r>
              <a:rPr lang="pl-PL" sz="2000" b="1" dirty="0">
                <a:solidFill>
                  <a:srgbClr val="003399"/>
                </a:solidFill>
                <a:latin typeface="Tahoma" pitchFamily="34" charset="0"/>
              </a:rPr>
              <a:t> vs. </a:t>
            </a:r>
            <a:r>
              <a:rPr lang="pl-PL" sz="2000" b="1" dirty="0" err="1">
                <a:solidFill>
                  <a:srgbClr val="003399"/>
                </a:solidFill>
                <a:latin typeface="Tahoma" pitchFamily="34" charset="0"/>
              </a:rPr>
              <a:t>melanocytes</a:t>
            </a:r>
            <a:endParaRPr lang="en-US" sz="2000" b="1" dirty="0">
              <a:solidFill>
                <a:srgbClr val="003399"/>
              </a:solidFill>
              <a:latin typeface="Tahoma" pitchFamily="34" charset="0"/>
            </a:endParaRPr>
          </a:p>
          <a:p>
            <a:pPr eaLnBrk="1" hangingPunct="1">
              <a:spcBef>
                <a:spcPct val="50000"/>
              </a:spcBef>
              <a:defRPr/>
            </a:pPr>
            <a:endParaRPr lang="en-US" sz="1600" dirty="0">
              <a:solidFill>
                <a:srgbClr val="4D4D4D"/>
              </a:solidFill>
              <a:latin typeface="Tahoma" pitchFamily="34" charset="0"/>
            </a:endParaRPr>
          </a:p>
          <a:p>
            <a:pPr marL="285750" indent="-285750" eaLnBrk="1" hangingPunct="1">
              <a:spcBef>
                <a:spcPct val="50000"/>
              </a:spcBef>
              <a:buClr>
                <a:srgbClr val="003399"/>
              </a:buClr>
              <a:buFont typeface="Arial" pitchFamily="34" charset="0"/>
              <a:buChar char="•"/>
              <a:defRPr/>
            </a:pPr>
            <a:r>
              <a:rPr lang="pl-PL" sz="1600" dirty="0" err="1">
                <a:solidFill>
                  <a:srgbClr val="4D4D4D"/>
                </a:solidFill>
                <a:latin typeface="Tahoma" pitchFamily="34" charset="0"/>
              </a:rPr>
              <a:t>irregular</a:t>
            </a:r>
            <a:r>
              <a:rPr lang="pl-PL" sz="1600" dirty="0">
                <a:solidFill>
                  <a:srgbClr val="4D4D4D"/>
                </a:solidFill>
                <a:latin typeface="Tahoma" pitchFamily="34" charset="0"/>
              </a:rPr>
              <a:t> </a:t>
            </a:r>
            <a:r>
              <a:rPr lang="pl-PL" sz="1600" dirty="0" err="1">
                <a:solidFill>
                  <a:srgbClr val="4D4D4D"/>
                </a:solidFill>
                <a:latin typeface="Tahoma" pitchFamily="34" charset="0"/>
              </a:rPr>
              <a:t>shape</a:t>
            </a:r>
            <a:endParaRPr lang="pl-PL" sz="1600" dirty="0">
              <a:solidFill>
                <a:srgbClr val="4D4D4D"/>
              </a:solidFill>
              <a:latin typeface="Tahoma" pitchFamily="34" charset="0"/>
            </a:endParaRPr>
          </a:p>
          <a:p>
            <a:pPr marL="285750" indent="-285750" eaLnBrk="1" hangingPunct="1">
              <a:spcBef>
                <a:spcPct val="50000"/>
              </a:spcBef>
              <a:buClr>
                <a:srgbClr val="003399"/>
              </a:buClr>
              <a:buFont typeface="Arial" pitchFamily="34" charset="0"/>
              <a:buChar char="•"/>
              <a:defRPr/>
            </a:pPr>
            <a:r>
              <a:rPr lang="pl-PL" sz="1600" dirty="0" err="1">
                <a:solidFill>
                  <a:srgbClr val="4D4D4D"/>
                </a:solidFill>
                <a:latin typeface="Tahoma" pitchFamily="34" charset="0"/>
              </a:rPr>
              <a:t>reduced</a:t>
            </a:r>
            <a:r>
              <a:rPr lang="pl-PL" sz="1600" dirty="0">
                <a:solidFill>
                  <a:srgbClr val="4D4D4D"/>
                </a:solidFill>
                <a:latin typeface="Tahoma" pitchFamily="34" charset="0"/>
              </a:rPr>
              <a:t> </a:t>
            </a:r>
            <a:r>
              <a:rPr lang="pl-PL" sz="1600" dirty="0" err="1">
                <a:solidFill>
                  <a:srgbClr val="4D4D4D"/>
                </a:solidFill>
                <a:latin typeface="Tahoma" pitchFamily="34" charset="0"/>
              </a:rPr>
              <a:t>amount</a:t>
            </a:r>
            <a:r>
              <a:rPr lang="pl-PL" sz="1600" dirty="0">
                <a:solidFill>
                  <a:srgbClr val="4D4D4D"/>
                </a:solidFill>
                <a:latin typeface="Tahoma" pitchFamily="34" charset="0"/>
              </a:rPr>
              <a:t> of </a:t>
            </a:r>
            <a:r>
              <a:rPr lang="pl-PL" sz="1600" dirty="0" err="1">
                <a:solidFill>
                  <a:srgbClr val="4D4D4D"/>
                </a:solidFill>
                <a:latin typeface="Tahoma" pitchFamily="34" charset="0"/>
              </a:rPr>
              <a:t>cytoplasm</a:t>
            </a:r>
            <a:endParaRPr lang="pl-PL" sz="1600" dirty="0">
              <a:solidFill>
                <a:srgbClr val="4D4D4D"/>
              </a:solidFill>
              <a:latin typeface="Tahoma" pitchFamily="34" charset="0"/>
            </a:endParaRPr>
          </a:p>
          <a:p>
            <a:pPr marL="285750" indent="-285750" eaLnBrk="1" hangingPunct="1">
              <a:spcBef>
                <a:spcPct val="50000"/>
              </a:spcBef>
              <a:buClr>
                <a:srgbClr val="003399"/>
              </a:buClr>
              <a:buFont typeface="Arial" pitchFamily="34" charset="0"/>
              <a:buChar char="•"/>
              <a:defRPr/>
            </a:pPr>
            <a:r>
              <a:rPr lang="pl-PL" sz="1600" dirty="0" err="1">
                <a:solidFill>
                  <a:srgbClr val="4D4D4D"/>
                </a:solidFill>
                <a:latin typeface="Tahoma" pitchFamily="34" charset="0"/>
              </a:rPr>
              <a:t>bigger</a:t>
            </a:r>
            <a:r>
              <a:rPr lang="pl-PL" sz="1600" dirty="0">
                <a:solidFill>
                  <a:srgbClr val="4D4D4D"/>
                </a:solidFill>
                <a:latin typeface="Tahoma" pitchFamily="34" charset="0"/>
              </a:rPr>
              <a:t>/</a:t>
            </a:r>
            <a:r>
              <a:rPr lang="pl-PL" sz="1600" dirty="0" err="1">
                <a:solidFill>
                  <a:srgbClr val="4D4D4D"/>
                </a:solidFill>
                <a:latin typeface="Tahoma" pitchFamily="34" charset="0"/>
              </a:rPr>
              <a:t>multiplied</a:t>
            </a:r>
            <a:r>
              <a:rPr lang="pl-PL" sz="1600" dirty="0">
                <a:solidFill>
                  <a:srgbClr val="4D4D4D"/>
                </a:solidFill>
                <a:latin typeface="Tahoma" pitchFamily="34" charset="0"/>
              </a:rPr>
              <a:t> </a:t>
            </a:r>
            <a:r>
              <a:rPr lang="pl-PL" sz="1600" dirty="0" err="1">
                <a:solidFill>
                  <a:srgbClr val="4D4D4D"/>
                </a:solidFill>
                <a:latin typeface="Tahoma" pitchFamily="34" charset="0"/>
              </a:rPr>
              <a:t>nuclei</a:t>
            </a:r>
            <a:endParaRPr lang="pl-PL" sz="1600" dirty="0">
              <a:solidFill>
                <a:srgbClr val="4D4D4D"/>
              </a:solidFill>
              <a:latin typeface="Tahoma" pitchFamily="34" charset="0"/>
            </a:endParaRPr>
          </a:p>
          <a:p>
            <a:pPr marL="285750" indent="-285750" eaLnBrk="1" hangingPunct="1">
              <a:spcBef>
                <a:spcPct val="50000"/>
              </a:spcBef>
              <a:buClr>
                <a:srgbClr val="003399"/>
              </a:buClr>
              <a:buFont typeface="Arial" pitchFamily="34" charset="0"/>
              <a:buChar char="•"/>
              <a:defRPr/>
            </a:pPr>
            <a:r>
              <a:rPr lang="pl-PL" sz="1600" dirty="0" err="1">
                <a:solidFill>
                  <a:srgbClr val="4D4D4D"/>
                </a:solidFill>
                <a:latin typeface="Tahoma" pitchFamily="34" charset="0"/>
              </a:rPr>
              <a:t>higher</a:t>
            </a:r>
            <a:r>
              <a:rPr lang="pl-PL" sz="1600" dirty="0">
                <a:solidFill>
                  <a:srgbClr val="4D4D4D"/>
                </a:solidFill>
                <a:latin typeface="Tahoma" pitchFamily="34" charset="0"/>
              </a:rPr>
              <a:t> </a:t>
            </a:r>
            <a:r>
              <a:rPr lang="pl-PL" sz="1600" dirty="0" err="1">
                <a:solidFill>
                  <a:srgbClr val="4D4D4D"/>
                </a:solidFill>
                <a:latin typeface="Tahoma" pitchFamily="34" charset="0"/>
              </a:rPr>
              <a:t>level</a:t>
            </a:r>
            <a:r>
              <a:rPr lang="pl-PL" sz="1600" dirty="0">
                <a:solidFill>
                  <a:srgbClr val="4D4D4D"/>
                </a:solidFill>
                <a:latin typeface="Tahoma" pitchFamily="34" charset="0"/>
              </a:rPr>
              <a:t> of </a:t>
            </a:r>
            <a:r>
              <a:rPr lang="pl-PL" sz="1600" dirty="0" err="1">
                <a:solidFill>
                  <a:srgbClr val="4D4D4D"/>
                </a:solidFill>
                <a:latin typeface="Tahoma" pitchFamily="34" charset="0"/>
              </a:rPr>
              <a:t>cortactin</a:t>
            </a:r>
            <a:endParaRPr lang="pl-PL" sz="1600" dirty="0">
              <a:solidFill>
                <a:srgbClr val="4D4D4D"/>
              </a:solidFill>
              <a:latin typeface="Tahoma" pitchFamily="34" charset="0"/>
            </a:endParaRPr>
          </a:p>
          <a:p>
            <a:pPr marL="285750" indent="-285750" eaLnBrk="1" hangingPunct="1">
              <a:spcBef>
                <a:spcPct val="50000"/>
              </a:spcBef>
              <a:buClr>
                <a:srgbClr val="003399"/>
              </a:buClr>
              <a:buFont typeface="Arial" pitchFamily="34" charset="0"/>
              <a:buChar char="•"/>
              <a:defRPr/>
            </a:pPr>
            <a:r>
              <a:rPr lang="pl-PL" sz="1600" dirty="0">
                <a:solidFill>
                  <a:srgbClr val="4D4D4D"/>
                </a:solidFill>
                <a:latin typeface="Tahoma" pitchFamily="34" charset="0"/>
              </a:rPr>
              <a:t>VEGF </a:t>
            </a:r>
          </a:p>
          <a:p>
            <a:pPr marL="285750" indent="-285750" eaLnBrk="1" hangingPunct="1">
              <a:spcBef>
                <a:spcPct val="50000"/>
              </a:spcBef>
              <a:buClr>
                <a:srgbClr val="003399"/>
              </a:buClr>
              <a:buFont typeface="Arial" pitchFamily="34" charset="0"/>
              <a:buChar char="•"/>
              <a:defRPr/>
            </a:pPr>
            <a:r>
              <a:rPr lang="pl-PL" sz="1600" dirty="0">
                <a:solidFill>
                  <a:srgbClr val="4D4D4D"/>
                </a:solidFill>
                <a:latin typeface="Tahoma" pitchFamily="34" charset="0"/>
              </a:rPr>
              <a:t>E-</a:t>
            </a:r>
            <a:r>
              <a:rPr lang="pl-PL" sz="1600" dirty="0" err="1">
                <a:solidFill>
                  <a:srgbClr val="4D4D4D"/>
                </a:solidFill>
                <a:latin typeface="Tahoma" pitchFamily="34" charset="0"/>
              </a:rPr>
              <a:t>cadherin</a:t>
            </a:r>
            <a:r>
              <a:rPr lang="pl-PL" sz="1600" dirty="0">
                <a:solidFill>
                  <a:srgbClr val="4D4D4D"/>
                </a:solidFill>
                <a:latin typeface="Tahoma" pitchFamily="34" charset="0"/>
              </a:rPr>
              <a:t> </a:t>
            </a:r>
          </a:p>
          <a:p>
            <a:pPr marL="285750" indent="-285750" eaLnBrk="1" hangingPunct="1">
              <a:spcBef>
                <a:spcPct val="50000"/>
              </a:spcBef>
              <a:buClr>
                <a:srgbClr val="003399"/>
              </a:buClr>
              <a:buFont typeface="Arial" pitchFamily="34" charset="0"/>
              <a:buChar char="•"/>
              <a:defRPr/>
            </a:pPr>
            <a:r>
              <a:rPr lang="pl-PL" sz="1600" dirty="0">
                <a:solidFill>
                  <a:srgbClr val="4D4D4D"/>
                </a:solidFill>
                <a:latin typeface="Tahoma" pitchFamily="34" charset="0"/>
              </a:rPr>
              <a:t>N-</a:t>
            </a:r>
            <a:r>
              <a:rPr lang="pl-PL" sz="1600" dirty="0" err="1">
                <a:solidFill>
                  <a:srgbClr val="4D4D4D"/>
                </a:solidFill>
                <a:latin typeface="Tahoma" pitchFamily="34" charset="0"/>
              </a:rPr>
              <a:t>cadherin</a:t>
            </a:r>
            <a:r>
              <a:rPr lang="pl-PL" sz="1600" dirty="0">
                <a:solidFill>
                  <a:srgbClr val="4D4D4D"/>
                </a:solidFill>
                <a:latin typeface="Tahoma" pitchFamily="34" charset="0"/>
              </a:rPr>
              <a:t> </a:t>
            </a:r>
          </a:p>
          <a:p>
            <a:pPr marL="285750" indent="-285750" eaLnBrk="1" hangingPunct="1">
              <a:spcBef>
                <a:spcPct val="50000"/>
              </a:spcBef>
              <a:buClr>
                <a:srgbClr val="003399"/>
              </a:buClr>
              <a:buFont typeface="Arial" pitchFamily="34" charset="0"/>
              <a:buChar char="•"/>
              <a:defRPr/>
            </a:pPr>
            <a:r>
              <a:rPr lang="pl-PL" sz="1600" dirty="0" err="1">
                <a:solidFill>
                  <a:srgbClr val="4D4D4D"/>
                </a:solidFill>
                <a:latin typeface="Tahoma" pitchFamily="34" charset="0"/>
              </a:rPr>
              <a:t>differential</a:t>
            </a:r>
            <a:r>
              <a:rPr lang="pl-PL" sz="1600" dirty="0">
                <a:solidFill>
                  <a:srgbClr val="4D4D4D"/>
                </a:solidFill>
                <a:latin typeface="Tahoma" pitchFamily="34" charset="0"/>
              </a:rPr>
              <a:t> </a:t>
            </a:r>
            <a:r>
              <a:rPr lang="pl-PL" sz="1600" dirty="0" err="1">
                <a:solidFill>
                  <a:srgbClr val="4D4D4D"/>
                </a:solidFill>
                <a:latin typeface="Tahoma" pitchFamily="34" charset="0"/>
              </a:rPr>
              <a:t>expression</a:t>
            </a:r>
            <a:r>
              <a:rPr lang="pl-PL" sz="1600" dirty="0">
                <a:solidFill>
                  <a:srgbClr val="4D4D4D"/>
                </a:solidFill>
                <a:latin typeface="Tahoma" pitchFamily="34" charset="0"/>
              </a:rPr>
              <a:t> of </a:t>
            </a:r>
            <a:r>
              <a:rPr lang="pl-PL" sz="1600" dirty="0" err="1">
                <a:solidFill>
                  <a:srgbClr val="4D4D4D"/>
                </a:solidFill>
                <a:latin typeface="Tahoma" pitchFamily="34" charset="0"/>
              </a:rPr>
              <a:t>miRNA</a:t>
            </a:r>
            <a:endParaRPr lang="pl-PL" sz="1600" dirty="0">
              <a:solidFill>
                <a:srgbClr val="4D4D4D"/>
              </a:solidFill>
              <a:latin typeface="Tahoma" pitchFamily="34" charset="0"/>
            </a:endParaRPr>
          </a:p>
          <a:p>
            <a:pPr eaLnBrk="1" hangingPunct="1">
              <a:spcBef>
                <a:spcPct val="50000"/>
              </a:spcBef>
              <a:defRPr/>
            </a:pPr>
            <a:endParaRPr lang="pl-PL" sz="1600" dirty="0">
              <a:solidFill>
                <a:srgbClr val="4D4D4D"/>
              </a:solidFill>
              <a:latin typeface="Tahoma" pitchFamily="34" charset="0"/>
            </a:endParaRPr>
          </a:p>
        </p:txBody>
      </p:sp>
      <p:cxnSp>
        <p:nvCxnSpPr>
          <p:cNvPr id="6" name="Łącznik prosty ze strzałką 5">
            <a:extLst>
              <a:ext uri="{FF2B5EF4-FFF2-40B4-BE49-F238E27FC236}">
                <a16:creationId xmlns:a16="http://schemas.microsoft.com/office/drawing/2014/main" xmlns="" id="{18FF2D1A-D200-4CCF-B376-747F4AE0CFE3}"/>
              </a:ext>
            </a:extLst>
          </p:cNvPr>
          <p:cNvCxnSpPr/>
          <p:nvPr/>
        </p:nvCxnSpPr>
        <p:spPr>
          <a:xfrm flipV="1">
            <a:off x="1331913" y="3573463"/>
            <a:ext cx="0" cy="2873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xmlns="" id="{BC5F161B-BA4C-4164-8323-30E88FC5C0AC}"/>
              </a:ext>
            </a:extLst>
          </p:cNvPr>
          <p:cNvCxnSpPr/>
          <p:nvPr/>
        </p:nvCxnSpPr>
        <p:spPr>
          <a:xfrm>
            <a:off x="1908175" y="3954463"/>
            <a:ext cx="0" cy="2889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a:extLst>
              <a:ext uri="{FF2B5EF4-FFF2-40B4-BE49-F238E27FC236}">
                <a16:creationId xmlns:a16="http://schemas.microsoft.com/office/drawing/2014/main" xmlns="" id="{D209B911-0F76-4C52-BD7A-CD554B1C89C6}"/>
              </a:ext>
            </a:extLst>
          </p:cNvPr>
          <p:cNvCxnSpPr/>
          <p:nvPr/>
        </p:nvCxnSpPr>
        <p:spPr>
          <a:xfrm flipV="1">
            <a:off x="1908175" y="4292600"/>
            <a:ext cx="0" cy="2889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126" name="pole tekstowe 2">
            <a:extLst>
              <a:ext uri="{FF2B5EF4-FFF2-40B4-BE49-F238E27FC236}">
                <a16:creationId xmlns:a16="http://schemas.microsoft.com/office/drawing/2014/main" xmlns="" id="{1FE911D7-BE68-4691-917B-9B0B836D3253}"/>
              </a:ext>
            </a:extLst>
          </p:cNvPr>
          <p:cNvSpPr txBox="1">
            <a:spLocks noChangeArrowheads="1"/>
          </p:cNvSpPr>
          <p:nvPr/>
        </p:nvSpPr>
        <p:spPr bwMode="auto">
          <a:xfrm>
            <a:off x="5353050" y="6356350"/>
            <a:ext cx="34163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pl-PL" sz="900" i="1"/>
              <a:t>Melanocytes (a) and melanoma cells (b), </a:t>
            </a:r>
            <a:r>
              <a:rPr lang="pl-PL" altLang="pl-PL" sz="900" b="1" i="1"/>
              <a:t>images by E. Kubicz</a:t>
            </a:r>
          </a:p>
        </p:txBody>
      </p:sp>
      <p:pic>
        <p:nvPicPr>
          <p:cNvPr id="5127" name="Obraz 2">
            <a:extLst>
              <a:ext uri="{FF2B5EF4-FFF2-40B4-BE49-F238E27FC236}">
                <a16:creationId xmlns:a16="http://schemas.microsoft.com/office/drawing/2014/main" xmlns="" id="{49183B1C-49AB-4820-B21E-872084CB22E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29275" y="1704975"/>
            <a:ext cx="2620963" cy="224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pole tekstowe 6">
            <a:extLst>
              <a:ext uri="{FF2B5EF4-FFF2-40B4-BE49-F238E27FC236}">
                <a16:creationId xmlns:a16="http://schemas.microsoft.com/office/drawing/2014/main" xmlns="" id="{C8D50578-8B82-481E-81F3-AF663EF64318}"/>
              </a:ext>
            </a:extLst>
          </p:cNvPr>
          <p:cNvSpPr txBox="1">
            <a:spLocks noChangeArrowheads="1"/>
          </p:cNvSpPr>
          <p:nvPr/>
        </p:nvSpPr>
        <p:spPr bwMode="auto">
          <a:xfrm>
            <a:off x="5292725" y="1628775"/>
            <a:ext cx="3667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pl-PL" altLang="pl-PL" sz="1600"/>
              <a:t>a)</a:t>
            </a:r>
          </a:p>
        </p:txBody>
      </p:sp>
      <p:sp>
        <p:nvSpPr>
          <p:cNvPr id="5129" name="pole tekstowe 11">
            <a:extLst>
              <a:ext uri="{FF2B5EF4-FFF2-40B4-BE49-F238E27FC236}">
                <a16:creationId xmlns:a16="http://schemas.microsoft.com/office/drawing/2014/main" xmlns="" id="{B0E2C82A-052F-40FD-9FE9-5C624DCBD863}"/>
              </a:ext>
            </a:extLst>
          </p:cNvPr>
          <p:cNvSpPr txBox="1">
            <a:spLocks noChangeArrowheads="1"/>
          </p:cNvSpPr>
          <p:nvPr/>
        </p:nvSpPr>
        <p:spPr bwMode="auto">
          <a:xfrm>
            <a:off x="5284788" y="3933825"/>
            <a:ext cx="3667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pl-PL" altLang="pl-PL" sz="1600"/>
              <a:t>b)</a:t>
            </a:r>
          </a:p>
        </p:txBody>
      </p:sp>
      <p:pic>
        <p:nvPicPr>
          <p:cNvPr id="5130" name="Obraz 8">
            <a:extLst>
              <a:ext uri="{FF2B5EF4-FFF2-40B4-BE49-F238E27FC236}">
                <a16:creationId xmlns:a16="http://schemas.microsoft.com/office/drawing/2014/main" xmlns="" id="{A8DD4D31-AD66-43F6-9D8C-58EC3FBF854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624513" y="3994150"/>
            <a:ext cx="2625725"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xmlns="" id="{21DBB8A2-070C-4B58-97B5-7D91FC40F026}"/>
              </a:ext>
            </a:extLst>
          </p:cNvPr>
          <p:cNvSpPr/>
          <p:nvPr/>
        </p:nvSpPr>
        <p:spPr>
          <a:xfrm>
            <a:off x="395288" y="1341438"/>
            <a:ext cx="5324475" cy="4416425"/>
          </a:xfrm>
          <a:prstGeom prst="rect">
            <a:avLst/>
          </a:prstGeom>
        </p:spPr>
        <p:txBody>
          <a:bodyPr wrap="none">
            <a:spAutoFit/>
          </a:bodyPr>
          <a:lstStyle/>
          <a:p>
            <a:pPr eaLnBrk="1" hangingPunct="1">
              <a:spcBef>
                <a:spcPct val="50000"/>
              </a:spcBef>
              <a:defRPr/>
            </a:pPr>
            <a:r>
              <a:rPr lang="pl-PL" sz="2000" b="1" dirty="0" err="1">
                <a:solidFill>
                  <a:srgbClr val="003399"/>
                </a:solidFill>
                <a:latin typeface="Tahoma" pitchFamily="34" charset="0"/>
              </a:rPr>
              <a:t>Freezing</a:t>
            </a:r>
            <a:r>
              <a:rPr lang="pl-PL" sz="2000" b="1" dirty="0">
                <a:solidFill>
                  <a:srgbClr val="003399"/>
                </a:solidFill>
                <a:latin typeface="Tahoma" pitchFamily="34" charset="0"/>
              </a:rPr>
              <a:t> of the </a:t>
            </a:r>
            <a:r>
              <a:rPr lang="pl-PL" sz="2000" b="1" dirty="0" err="1">
                <a:solidFill>
                  <a:srgbClr val="003399"/>
                </a:solidFill>
                <a:latin typeface="Tahoma" pitchFamily="34" charset="0"/>
              </a:rPr>
              <a:t>cells</a:t>
            </a:r>
            <a:r>
              <a:rPr lang="pl-PL" sz="2000" b="1" dirty="0">
                <a:solidFill>
                  <a:srgbClr val="003399"/>
                </a:solidFill>
                <a:latin typeface="Tahoma" pitchFamily="34" charset="0"/>
              </a:rPr>
              <a:t> – </a:t>
            </a:r>
            <a:r>
              <a:rPr lang="pl-PL" sz="2000" b="1" dirty="0" err="1">
                <a:solidFill>
                  <a:srgbClr val="003399"/>
                </a:solidFill>
                <a:latin typeface="Tahoma" pitchFamily="34" charset="0"/>
              </a:rPr>
              <a:t>damaging</a:t>
            </a:r>
            <a:r>
              <a:rPr lang="pl-PL" sz="2000" b="1" dirty="0">
                <a:solidFill>
                  <a:srgbClr val="003399"/>
                </a:solidFill>
                <a:latin typeface="Tahoma" pitchFamily="34" charset="0"/>
              </a:rPr>
              <a:t> </a:t>
            </a:r>
            <a:r>
              <a:rPr lang="pl-PL" sz="2000" b="1" dirty="0" err="1">
                <a:solidFill>
                  <a:srgbClr val="003399"/>
                </a:solidFill>
                <a:latin typeface="Tahoma" pitchFamily="34" charset="0"/>
              </a:rPr>
              <a:t>factors</a:t>
            </a:r>
            <a:endParaRPr lang="pl-PL" sz="2000" b="1" dirty="0">
              <a:solidFill>
                <a:srgbClr val="003399"/>
              </a:solidFill>
              <a:latin typeface="Tahoma" pitchFamily="34" charset="0"/>
            </a:endParaRPr>
          </a:p>
          <a:p>
            <a:pPr eaLnBrk="1" hangingPunct="1">
              <a:spcBef>
                <a:spcPct val="50000"/>
              </a:spcBef>
              <a:defRPr/>
            </a:pPr>
            <a:endParaRPr lang="pl-PL" dirty="0"/>
          </a:p>
          <a:p>
            <a:pPr marL="342900" indent="-342900" eaLnBrk="1" hangingPunct="1">
              <a:lnSpc>
                <a:spcPct val="200000"/>
              </a:lnSpc>
              <a:buFont typeface="Wingdings" panose="05000000000000000000" pitchFamily="2" charset="2"/>
              <a:buChar char="Ø"/>
              <a:defRPr/>
            </a:pPr>
            <a:r>
              <a:rPr lang="en-US" dirty="0"/>
              <a:t>Thermal shock</a:t>
            </a:r>
            <a:endParaRPr lang="pl-PL" dirty="0"/>
          </a:p>
          <a:p>
            <a:pPr marL="342900" indent="-342900" eaLnBrk="1" hangingPunct="1">
              <a:lnSpc>
                <a:spcPct val="200000"/>
              </a:lnSpc>
              <a:buFont typeface="Wingdings" panose="05000000000000000000" pitchFamily="2" charset="2"/>
              <a:buChar char="Ø"/>
              <a:defRPr/>
            </a:pPr>
            <a:r>
              <a:rPr lang="en-US" dirty="0"/>
              <a:t>Formation of ice crystals</a:t>
            </a:r>
            <a:endParaRPr lang="pl-PL" dirty="0"/>
          </a:p>
          <a:p>
            <a:pPr marL="342900" indent="-342900" eaLnBrk="1" hangingPunct="1">
              <a:lnSpc>
                <a:spcPct val="200000"/>
              </a:lnSpc>
              <a:buFont typeface="Wingdings" panose="05000000000000000000" pitchFamily="2" charset="2"/>
              <a:buChar char="Ø"/>
              <a:defRPr/>
            </a:pPr>
            <a:r>
              <a:rPr lang="en-US" dirty="0"/>
              <a:t>Dehydration</a:t>
            </a:r>
            <a:endParaRPr lang="pl-PL" dirty="0"/>
          </a:p>
          <a:p>
            <a:pPr marL="342900" indent="-342900" eaLnBrk="1" hangingPunct="1">
              <a:lnSpc>
                <a:spcPct val="200000"/>
              </a:lnSpc>
              <a:buFont typeface="Wingdings" panose="05000000000000000000" pitchFamily="2" charset="2"/>
              <a:buChar char="Ø"/>
              <a:defRPr/>
            </a:pPr>
            <a:r>
              <a:rPr lang="en-US" dirty="0"/>
              <a:t>Increased salt concentration</a:t>
            </a:r>
            <a:endParaRPr lang="pl-PL" dirty="0"/>
          </a:p>
          <a:p>
            <a:pPr marL="342900" indent="-342900" eaLnBrk="1" hangingPunct="1">
              <a:lnSpc>
                <a:spcPct val="200000"/>
              </a:lnSpc>
              <a:buFont typeface="Wingdings" panose="05000000000000000000" pitchFamily="2" charset="2"/>
              <a:buChar char="Ø"/>
              <a:defRPr/>
            </a:pPr>
            <a:r>
              <a:rPr lang="en-US" dirty="0"/>
              <a:t>Osmotic shock</a:t>
            </a:r>
            <a:endParaRPr lang="pl-PL" dirty="0"/>
          </a:p>
          <a:p>
            <a:pPr eaLnBrk="1" hangingPunct="1">
              <a:spcBef>
                <a:spcPct val="50000"/>
              </a:spcBef>
              <a:defRPr/>
            </a:pPr>
            <a:endParaRPr lang="pl-PL" dirty="0"/>
          </a:p>
          <a:p>
            <a:pPr eaLnBrk="1" hangingPunct="1">
              <a:spcBef>
                <a:spcPct val="50000"/>
              </a:spcBef>
              <a:defRPr/>
            </a:pPr>
            <a:endParaRPr lang="pl-PL" b="1" dirty="0">
              <a:solidFill>
                <a:srgbClr val="003399"/>
              </a:solidFill>
              <a:latin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rostokąt 3">
            <a:extLst>
              <a:ext uri="{FF2B5EF4-FFF2-40B4-BE49-F238E27FC236}">
                <a16:creationId xmlns:a16="http://schemas.microsoft.com/office/drawing/2014/main" xmlns="" id="{A1DA2278-AB69-4860-99A4-A2C54B45C400}"/>
              </a:ext>
            </a:extLst>
          </p:cNvPr>
          <p:cNvSpPr>
            <a:spLocks noChangeArrowheads="1"/>
          </p:cNvSpPr>
          <p:nvPr/>
        </p:nvSpPr>
        <p:spPr bwMode="auto">
          <a:xfrm>
            <a:off x="395288" y="1268413"/>
            <a:ext cx="8286750"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pl-PL" altLang="pl-PL" sz="2000" b="1">
                <a:solidFill>
                  <a:srgbClr val="003399"/>
                </a:solidFill>
                <a:latin typeface="Tahoma" panose="020B0604030504040204" pitchFamily="34" charset="0"/>
              </a:rPr>
              <a:t>Cryopreservation – </a:t>
            </a:r>
            <a:r>
              <a:rPr lang="pl-PL" altLang="pl-PL" sz="2000" b="1">
                <a:solidFill>
                  <a:srgbClr val="262626"/>
                </a:solidFill>
                <a:latin typeface="Tahoma" panose="020B0604030504040204" pitchFamily="34" charset="0"/>
              </a:rPr>
              <a:t>the technique of freezing cells and tissues </a:t>
            </a:r>
          </a:p>
          <a:p>
            <a:pPr eaLnBrk="1" hangingPunct="1">
              <a:spcBef>
                <a:spcPct val="50000"/>
              </a:spcBef>
            </a:pPr>
            <a:r>
              <a:rPr lang="pl-PL" altLang="pl-PL" sz="2000" b="1">
                <a:solidFill>
                  <a:srgbClr val="262626"/>
                </a:solidFill>
                <a:latin typeface="Tahoma" panose="020B0604030504040204" pitchFamily="34" charset="0"/>
              </a:rPr>
              <a:t>at very low temperatures (-196 °C) which requires the use of a</a:t>
            </a:r>
          </a:p>
          <a:p>
            <a:pPr eaLnBrk="1" hangingPunct="1">
              <a:spcBef>
                <a:spcPct val="50000"/>
              </a:spcBef>
            </a:pPr>
            <a:r>
              <a:rPr lang="pl-PL" altLang="pl-PL" sz="2000" b="1">
                <a:solidFill>
                  <a:srgbClr val="262626"/>
                </a:solidFill>
                <a:latin typeface="Tahoma" panose="020B0604030504040204" pitchFamily="34" charset="0"/>
              </a:rPr>
              <a:t>cryoprotective agent.</a:t>
            </a:r>
          </a:p>
          <a:p>
            <a:pPr eaLnBrk="1" hangingPunct="1">
              <a:spcBef>
                <a:spcPct val="50000"/>
              </a:spcBef>
            </a:pPr>
            <a:endParaRPr lang="pl-PL" altLang="pl-PL" sz="2000" b="1">
              <a:solidFill>
                <a:srgbClr val="262626"/>
              </a:solidFill>
              <a:latin typeface="Tahoma" panose="020B0604030504040204" pitchFamily="34" charset="0"/>
            </a:endParaRPr>
          </a:p>
          <a:p>
            <a:pPr eaLnBrk="1" hangingPunct="1">
              <a:lnSpc>
                <a:spcPct val="150000"/>
              </a:lnSpc>
              <a:spcBef>
                <a:spcPct val="50000"/>
              </a:spcBef>
              <a:buFontTx/>
              <a:buChar char="•"/>
            </a:pPr>
            <a:r>
              <a:rPr lang="pl-PL" altLang="pl-PL" sz="2000" b="1">
                <a:solidFill>
                  <a:srgbClr val="262626"/>
                </a:solidFill>
                <a:latin typeface="Tahoma" panose="020B0604030504040204" pitchFamily="34" charset="0"/>
              </a:rPr>
              <a:t>biological material retains genetically stable</a:t>
            </a:r>
          </a:p>
          <a:p>
            <a:pPr eaLnBrk="1" hangingPunct="1">
              <a:lnSpc>
                <a:spcPct val="150000"/>
              </a:lnSpc>
              <a:spcBef>
                <a:spcPct val="50000"/>
              </a:spcBef>
              <a:buFontTx/>
              <a:buChar char="•"/>
            </a:pPr>
            <a:r>
              <a:rPr lang="pl-PL" altLang="pl-PL" sz="2000" b="1">
                <a:solidFill>
                  <a:srgbClr val="262626"/>
                </a:solidFill>
                <a:latin typeface="Tahoma" panose="020B0604030504040204" pitchFamily="34" charset="0"/>
              </a:rPr>
              <a:t>stopping the biological activity</a:t>
            </a:r>
          </a:p>
          <a:p>
            <a:pPr eaLnBrk="1" hangingPunct="1">
              <a:lnSpc>
                <a:spcPct val="150000"/>
              </a:lnSpc>
              <a:spcBef>
                <a:spcPct val="50000"/>
              </a:spcBef>
              <a:buFontTx/>
              <a:buChar char="•"/>
            </a:pPr>
            <a:r>
              <a:rPr lang="pl-PL" altLang="pl-PL" sz="2000" b="1">
                <a:solidFill>
                  <a:srgbClr val="262626"/>
                </a:solidFill>
                <a:latin typeface="Tahoma" panose="020B0604030504040204" pitchFamily="34" charset="0"/>
              </a:rPr>
              <a:t>minimaizing ice crystals formation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rostokąt 3">
            <a:extLst>
              <a:ext uri="{FF2B5EF4-FFF2-40B4-BE49-F238E27FC236}">
                <a16:creationId xmlns:a16="http://schemas.microsoft.com/office/drawing/2014/main" xmlns="" id="{486DEBC7-3558-4AED-9D2F-764BD2D2D485}"/>
              </a:ext>
            </a:extLst>
          </p:cNvPr>
          <p:cNvSpPr>
            <a:spLocks noChangeArrowheads="1"/>
          </p:cNvSpPr>
          <p:nvPr/>
        </p:nvSpPr>
        <p:spPr bwMode="auto">
          <a:xfrm>
            <a:off x="250825" y="1300163"/>
            <a:ext cx="2257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pl-PL" altLang="pl-PL" sz="2000" b="1">
                <a:solidFill>
                  <a:srgbClr val="003399"/>
                </a:solidFill>
                <a:latin typeface="Tahoma" panose="020B0604030504040204" pitchFamily="34" charset="0"/>
              </a:rPr>
              <a:t>Cryoprotectants</a:t>
            </a:r>
            <a:endParaRPr lang="en-US" altLang="pl-PL" sz="2000" b="1">
              <a:solidFill>
                <a:srgbClr val="003399"/>
              </a:solidFill>
              <a:latin typeface="Tahoma" panose="020B0604030504040204" pitchFamily="34" charset="0"/>
            </a:endParaRPr>
          </a:p>
        </p:txBody>
      </p:sp>
      <p:pic>
        <p:nvPicPr>
          <p:cNvPr id="8195" name="Obraz 4">
            <a:extLst>
              <a:ext uri="{FF2B5EF4-FFF2-40B4-BE49-F238E27FC236}">
                <a16:creationId xmlns:a16="http://schemas.microsoft.com/office/drawing/2014/main" xmlns="" id="{D6E4A027-4024-4BB4-809F-C5EA79781DE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02200" y="2636838"/>
            <a:ext cx="4100513" cy="208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pole tekstowe 5">
            <a:extLst>
              <a:ext uri="{FF2B5EF4-FFF2-40B4-BE49-F238E27FC236}">
                <a16:creationId xmlns:a16="http://schemas.microsoft.com/office/drawing/2014/main" xmlns="" id="{D0A341F6-4201-44F6-BE7E-481A6AE42FD6}"/>
              </a:ext>
            </a:extLst>
          </p:cNvPr>
          <p:cNvSpPr txBox="1">
            <a:spLocks noChangeArrowheads="1"/>
          </p:cNvSpPr>
          <p:nvPr/>
        </p:nvSpPr>
        <p:spPr bwMode="auto">
          <a:xfrm>
            <a:off x="6372225" y="2266950"/>
            <a:ext cx="1262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pl-PL" b="1">
                <a:solidFill>
                  <a:srgbClr val="C00000"/>
                </a:solidFill>
              </a:rPr>
              <a:t>Trehalose</a:t>
            </a:r>
          </a:p>
        </p:txBody>
      </p:sp>
      <p:pic>
        <p:nvPicPr>
          <p:cNvPr id="8197" name="Obraz 6">
            <a:extLst>
              <a:ext uri="{FF2B5EF4-FFF2-40B4-BE49-F238E27FC236}">
                <a16:creationId xmlns:a16="http://schemas.microsoft.com/office/drawing/2014/main" xmlns="" id="{4925F197-1F73-44E3-A90A-DFBCB154493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03575" y="5438775"/>
            <a:ext cx="196056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pole tekstowe 7">
            <a:extLst>
              <a:ext uri="{FF2B5EF4-FFF2-40B4-BE49-F238E27FC236}">
                <a16:creationId xmlns:a16="http://schemas.microsoft.com/office/drawing/2014/main" xmlns="" id="{A9D8E5EA-6765-4D18-B8EB-EBC125772FF3}"/>
              </a:ext>
            </a:extLst>
          </p:cNvPr>
          <p:cNvSpPr txBox="1">
            <a:spLocks noChangeArrowheads="1"/>
          </p:cNvSpPr>
          <p:nvPr/>
        </p:nvSpPr>
        <p:spPr bwMode="auto">
          <a:xfrm>
            <a:off x="3103563" y="4868863"/>
            <a:ext cx="20447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pl-PL" b="1">
                <a:solidFill>
                  <a:srgbClr val="C00000"/>
                </a:solidFill>
              </a:rPr>
              <a:t>1,2 - Propanediol</a:t>
            </a:r>
          </a:p>
        </p:txBody>
      </p:sp>
      <p:pic>
        <p:nvPicPr>
          <p:cNvPr id="8199" name="Obraz 8">
            <a:extLst>
              <a:ext uri="{FF2B5EF4-FFF2-40B4-BE49-F238E27FC236}">
                <a16:creationId xmlns:a16="http://schemas.microsoft.com/office/drawing/2014/main" xmlns="" id="{CAAF8FBE-DD47-45EB-9E54-480F1EFD288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27088" y="2852738"/>
            <a:ext cx="2284412" cy="135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pole tekstowe 9">
            <a:extLst>
              <a:ext uri="{FF2B5EF4-FFF2-40B4-BE49-F238E27FC236}">
                <a16:creationId xmlns:a16="http://schemas.microsoft.com/office/drawing/2014/main" xmlns="" id="{FAD83292-F9E9-4783-AA0A-67174830C51D}"/>
              </a:ext>
            </a:extLst>
          </p:cNvPr>
          <p:cNvSpPr txBox="1">
            <a:spLocks noChangeArrowheads="1"/>
          </p:cNvSpPr>
          <p:nvPr/>
        </p:nvSpPr>
        <p:spPr bwMode="auto">
          <a:xfrm>
            <a:off x="900113" y="2205038"/>
            <a:ext cx="2235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pl-PL" b="1">
                <a:solidFill>
                  <a:srgbClr val="C00000"/>
                </a:solidFill>
              </a:rPr>
              <a:t>Dimethyl sulfoxide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Prostokąt 3">
            <a:extLst>
              <a:ext uri="{FF2B5EF4-FFF2-40B4-BE49-F238E27FC236}">
                <a16:creationId xmlns:a16="http://schemas.microsoft.com/office/drawing/2014/main" xmlns="" id="{E00C65FA-B3EC-4557-B8EC-A1CAA4A630B7}"/>
              </a:ext>
            </a:extLst>
          </p:cNvPr>
          <p:cNvSpPr>
            <a:spLocks noChangeArrowheads="1"/>
          </p:cNvSpPr>
          <p:nvPr/>
        </p:nvSpPr>
        <p:spPr bwMode="auto">
          <a:xfrm>
            <a:off x="395288" y="1268413"/>
            <a:ext cx="2139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pl-PL" altLang="pl-PL" sz="2000" b="1">
                <a:solidFill>
                  <a:srgbClr val="003399"/>
                </a:solidFill>
                <a:latin typeface="Tahoma" panose="020B0604030504040204" pitchFamily="34" charset="0"/>
              </a:rPr>
              <a:t>Lyiophilization </a:t>
            </a:r>
            <a:endParaRPr lang="en-US" altLang="pl-PL" sz="2000" b="1">
              <a:solidFill>
                <a:srgbClr val="003399"/>
              </a:solidFill>
              <a:latin typeface="Tahoma" panose="020B0604030504040204" pitchFamily="34" charset="0"/>
            </a:endParaRPr>
          </a:p>
        </p:txBody>
      </p:sp>
      <p:pic>
        <p:nvPicPr>
          <p:cNvPr id="9219" name="Obraz 1">
            <a:extLst>
              <a:ext uri="{FF2B5EF4-FFF2-40B4-BE49-F238E27FC236}">
                <a16:creationId xmlns:a16="http://schemas.microsoft.com/office/drawing/2014/main" xmlns="" id="{6240F3CB-B316-48CF-B8ED-FA311EF0848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79600" y="1752600"/>
            <a:ext cx="5886450" cy="455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pole tekstowe 2">
            <a:extLst>
              <a:ext uri="{FF2B5EF4-FFF2-40B4-BE49-F238E27FC236}">
                <a16:creationId xmlns:a16="http://schemas.microsoft.com/office/drawing/2014/main" xmlns="" id="{26D49EDD-F817-4482-8B9F-95D15140D2B9}"/>
              </a:ext>
            </a:extLst>
          </p:cNvPr>
          <p:cNvSpPr txBox="1">
            <a:spLocks noChangeArrowheads="1"/>
          </p:cNvSpPr>
          <p:nvPr/>
        </p:nvSpPr>
        <p:spPr bwMode="auto">
          <a:xfrm>
            <a:off x="2784475" y="6324600"/>
            <a:ext cx="50720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l-PL" altLang="pl-PL" sz="1400" b="1" i="1"/>
              <a:t> </a:t>
            </a:r>
            <a:r>
              <a:rPr lang="pl-PL" altLang="pl-PL" sz="1000" b="1" i="1"/>
              <a:t>https://courses.lumenlearning.com/cheminter/chapter/phase-diagram-for-water/</a:t>
            </a:r>
          </a:p>
        </p:txBody>
      </p:sp>
      <p:sp>
        <p:nvSpPr>
          <p:cNvPr id="9221" name="pole tekstowe 3">
            <a:extLst>
              <a:ext uri="{FF2B5EF4-FFF2-40B4-BE49-F238E27FC236}">
                <a16:creationId xmlns:a16="http://schemas.microsoft.com/office/drawing/2014/main" xmlns="" id="{38012B31-CA91-4DCF-AC17-7F4DDB2AB4B0}"/>
              </a:ext>
            </a:extLst>
          </p:cNvPr>
          <p:cNvSpPr txBox="1">
            <a:spLocks noChangeArrowheads="1"/>
          </p:cNvSpPr>
          <p:nvPr/>
        </p:nvSpPr>
        <p:spPr bwMode="auto">
          <a:xfrm>
            <a:off x="4565650" y="2924175"/>
            <a:ext cx="730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pl-PL" sz="1600"/>
              <a:t>Liquid</a:t>
            </a:r>
          </a:p>
        </p:txBody>
      </p:sp>
      <p:sp>
        <p:nvSpPr>
          <p:cNvPr id="9222" name="pole tekstowe 5">
            <a:extLst>
              <a:ext uri="{FF2B5EF4-FFF2-40B4-BE49-F238E27FC236}">
                <a16:creationId xmlns:a16="http://schemas.microsoft.com/office/drawing/2014/main" xmlns="" id="{897BC04F-0589-483C-9FC0-FD93F68DDADC}"/>
              </a:ext>
            </a:extLst>
          </p:cNvPr>
          <p:cNvSpPr txBox="1">
            <a:spLocks noChangeArrowheads="1"/>
          </p:cNvSpPr>
          <p:nvPr/>
        </p:nvSpPr>
        <p:spPr bwMode="auto">
          <a:xfrm>
            <a:off x="5992813" y="4941888"/>
            <a:ext cx="561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pl-PL" sz="1600"/>
              <a:t>Gas</a:t>
            </a:r>
          </a:p>
        </p:txBody>
      </p:sp>
      <p:sp>
        <p:nvSpPr>
          <p:cNvPr id="9223" name="pole tekstowe 6">
            <a:extLst>
              <a:ext uri="{FF2B5EF4-FFF2-40B4-BE49-F238E27FC236}">
                <a16:creationId xmlns:a16="http://schemas.microsoft.com/office/drawing/2014/main" xmlns="" id="{254D6253-202F-4BDD-A6B1-F1F5DB209BC5}"/>
              </a:ext>
            </a:extLst>
          </p:cNvPr>
          <p:cNvSpPr txBox="1">
            <a:spLocks noChangeArrowheads="1"/>
          </p:cNvSpPr>
          <p:nvPr/>
        </p:nvSpPr>
        <p:spPr bwMode="auto">
          <a:xfrm rot="-5400000">
            <a:off x="2915444" y="3615532"/>
            <a:ext cx="6381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pl-PL" sz="1600"/>
              <a:t>Solid</a:t>
            </a:r>
          </a:p>
        </p:txBody>
      </p:sp>
    </p:spTree>
  </p:cSld>
  <p:clrMapOvr>
    <a:masterClrMapping/>
  </p:clrMapOvr>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3021</TotalTime>
  <Words>609</Words>
  <Application>Microsoft Office PowerPoint</Application>
  <PresentationFormat>Pokaz na ekranie (4:3)</PresentationFormat>
  <Paragraphs>123</Paragraphs>
  <Slides>13</Slides>
  <Notes>6</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Projekt domyślny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UniwersytetJagiellonski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Łukasz Stadnicki</dc:creator>
  <cp:lastModifiedBy>Aga</cp:lastModifiedBy>
  <cp:revision>86</cp:revision>
  <cp:lastPrinted>1601-01-01T00:00:00Z</cp:lastPrinted>
  <dcterms:created xsi:type="dcterms:W3CDTF">2010-03-26T12:43:07Z</dcterms:created>
  <dcterms:modified xsi:type="dcterms:W3CDTF">2018-10-03T13:18:48Z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9</vt:i4>
  </property>
</Properties>
</file>