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74" r:id="rId2"/>
    <p:sldId id="435" r:id="rId3"/>
    <p:sldId id="456" r:id="rId4"/>
    <p:sldId id="448" r:id="rId5"/>
    <p:sldId id="449" r:id="rId6"/>
    <p:sldId id="450" r:id="rId7"/>
    <p:sldId id="451" r:id="rId8"/>
    <p:sldId id="452" r:id="rId9"/>
    <p:sldId id="453" r:id="rId10"/>
    <p:sldId id="445" r:id="rId11"/>
    <p:sldId id="446" r:id="rId12"/>
    <p:sldId id="447" r:id="rId13"/>
    <p:sldId id="439" r:id="rId14"/>
    <p:sldId id="455" r:id="rId15"/>
    <p:sldId id="321" r:id="rId16"/>
    <p:sldId id="416" r:id="rId17"/>
    <p:sldId id="396" r:id="rId18"/>
    <p:sldId id="397" r:id="rId19"/>
    <p:sldId id="454" r:id="rId20"/>
    <p:sldId id="338" r:id="rId21"/>
    <p:sldId id="418" r:id="rId22"/>
    <p:sldId id="421" r:id="rId23"/>
    <p:sldId id="408" r:id="rId24"/>
    <p:sldId id="431" r:id="rId25"/>
    <p:sldId id="432" r:id="rId26"/>
    <p:sldId id="399" r:id="rId27"/>
    <p:sldId id="401" r:id="rId28"/>
    <p:sldId id="423" r:id="rId29"/>
    <p:sldId id="354" r:id="rId30"/>
    <p:sldId id="322" r:id="rId31"/>
    <p:sldId id="366" r:id="rId32"/>
    <p:sldId id="419" r:id="rId33"/>
    <p:sldId id="420" r:id="rId34"/>
    <p:sldId id="405" r:id="rId35"/>
    <p:sldId id="404" r:id="rId36"/>
    <p:sldId id="427" r:id="rId37"/>
    <p:sldId id="422" r:id="rId38"/>
    <p:sldId id="429" r:id="rId39"/>
    <p:sldId id="345" r:id="rId40"/>
  </p:sldIdLst>
  <p:sldSz cx="9144000" cy="6858000" type="screen4x3"/>
  <p:notesSz cx="7102475" cy="102330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009900"/>
    <a:srgbClr val="60C99C"/>
    <a:srgbClr val="EA93FF"/>
    <a:srgbClr val="71E4FF"/>
    <a:srgbClr val="00CCFF"/>
    <a:srgbClr val="FFCC66"/>
    <a:srgbClr val="0099FF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1" autoAdjust="0"/>
    <p:restoredTop sz="99640" autoAdjust="0"/>
  </p:normalViewPr>
  <p:slideViewPr>
    <p:cSldViewPr snapToGrid="0">
      <p:cViewPr varScale="1">
        <p:scale>
          <a:sx n="113" d="100"/>
          <a:sy n="113" d="100"/>
        </p:scale>
        <p:origin x="-36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5.xml"/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image" Target="../media/image53.wmf"/><Relationship Id="rId4" Type="http://schemas.openxmlformats.org/officeDocument/2006/relationships/image" Target="../media/image56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951" cy="511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525" y="0"/>
            <a:ext cx="3077951" cy="511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930"/>
            <a:ext cx="3077951" cy="511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525" y="9721930"/>
            <a:ext cx="3077951" cy="511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13D986C3-6D9A-4F45-903C-F21F7E1A786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363" cy="53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40406" y="0"/>
            <a:ext cx="3049363" cy="53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42988" y="762000"/>
            <a:ext cx="5080000" cy="381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809" y="4876043"/>
            <a:ext cx="5260151" cy="4571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Kliknij, aby edytować style wzorca tekstu</a:t>
            </a:r>
          </a:p>
          <a:p>
            <a:pPr lvl="1"/>
            <a:r>
              <a:rPr lang="en-US" smtClean="0"/>
              <a:t>Drugi poziom</a:t>
            </a:r>
          </a:p>
          <a:p>
            <a:pPr lvl="2"/>
            <a:r>
              <a:rPr lang="en-US" smtClean="0"/>
              <a:t>Trzeci poziom</a:t>
            </a:r>
          </a:p>
          <a:p>
            <a:pPr lvl="3"/>
            <a:r>
              <a:rPr lang="en-US" smtClean="0"/>
              <a:t>Czwarty poziom</a:t>
            </a:r>
          </a:p>
          <a:p>
            <a:pPr lvl="4"/>
            <a:r>
              <a:rPr lang="en-US" smtClean="0"/>
              <a:t>Piąty poziom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52087"/>
            <a:ext cx="3049363" cy="457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40406" y="9752087"/>
            <a:ext cx="3049363" cy="457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665783D-5A81-4B29-BE41-60398AE57B9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Jagiellonian Symposium on Fundamental and Applied Subatomic Physics, Cracow, 2015</a:t>
            </a:r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B2C918-4F00-4AE0-94C2-46B27077F6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Jagiellonian Symposium on Fundamental and Applied Subatomic Physics, Cracow, 2015</a:t>
            </a:r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D125D4-E663-4BA8-956A-8725F2A442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69100" y="609600"/>
            <a:ext cx="2195513" cy="54943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79388" y="609600"/>
            <a:ext cx="6437312" cy="54943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Jagiellonian Symposium on Fundamental and Applied Subatomic Physics, Cracow, 2015</a:t>
            </a:r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E36D8B-590C-4306-96DD-F5636BA17C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Jagiellonian Symposium on Fundamental and Applied Subatomic Physics, Cracow, 2015</a:t>
            </a:r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CD3010-66A1-4928-838D-AA335DD8B4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Jagiellonian Symposium on Fundamental and Applied Subatomic Physics, Cracow, 2015</a:t>
            </a:r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2AC0AC-548C-4187-8D6C-CF05159A17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79388" y="1989138"/>
            <a:ext cx="43132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5025" y="1989138"/>
            <a:ext cx="431482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Jagiellonian Symposium on Fundamental and Applied Subatomic Physics, Cracow, 2015</a:t>
            </a: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299A3A8-C1DB-42D0-A922-9F869BA045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Jagiellonian Symposium on Fundamental and Applied Subatomic Physics, Cracow, 2015</a:t>
            </a:r>
            <a:endParaRPr lang="en-US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13A9419-8787-4409-B542-387F3A3592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Jagiellonian Symposium on Fundamental and Applied Subatomic Physics, Cracow, 2015</a:t>
            </a:r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BAAF808-CD1E-4691-9442-D3AB9825CD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Jagiellonian Symposium on Fundamental and Applied Subatomic Physics, Cracow, 2015</a:t>
            </a:r>
            <a:endParaRPr lang="en-US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845C779-FE4B-4D62-9D22-3F3934E1A3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Jagiellonian Symposium on Fundamental and Applied Subatomic Physics, Cracow, 2015</a:t>
            </a: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4CC1CD-61DE-42DC-BDF3-44DF1CCFD5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Jagiellonian Symposium on Fundamental and Applied Subatomic Physics, Cracow, 2015</a:t>
            </a: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808A1E-9DDD-48AF-A4D5-B402209325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609600"/>
            <a:ext cx="8785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989138"/>
            <a:ext cx="878046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Kliknij, aby edytować style wzorca tekstu</a:t>
            </a:r>
          </a:p>
          <a:p>
            <a:pPr lvl="1"/>
            <a:r>
              <a:rPr lang="en-US" smtClean="0"/>
              <a:t>Drugi poziom</a:t>
            </a:r>
          </a:p>
          <a:p>
            <a:pPr lvl="2"/>
            <a:r>
              <a:rPr lang="en-US" smtClean="0"/>
              <a:t>Trzeci poziom</a:t>
            </a:r>
          </a:p>
          <a:p>
            <a:pPr lvl="3"/>
            <a:r>
              <a:rPr lang="en-US" smtClean="0"/>
              <a:t>Czwarty poziom</a:t>
            </a:r>
          </a:p>
          <a:p>
            <a:pPr lvl="4"/>
            <a:r>
              <a:rPr lang="en-US" smtClean="0"/>
              <a:t>Piąty poziom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27088" y="6453188"/>
            <a:ext cx="74898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r>
              <a:rPr lang="en-US" smtClean="0"/>
              <a:t>Jagiellonian Symposium on Fundamental and Applied Subatomic Physics, Cracow, 2015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350" y="6453188"/>
            <a:ext cx="5334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fld id="{542A307D-041A-4418-9D15-90B72B06ADEE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7" descr="herbuj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0825" y="6237288"/>
            <a:ext cx="420688" cy="5048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cover dir="d"/>
  </p:transition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oleObject" Target="../embeddings/oleObject10.bin"/><Relationship Id="rId7" Type="http://schemas.openxmlformats.org/officeDocument/2006/relationships/image" Target="../media/image6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oleObject" Target="../embeddings/oleObject11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7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11" Type="http://schemas.openxmlformats.org/officeDocument/2006/relationships/image" Target="../media/image11.png"/><Relationship Id="rId5" Type="http://schemas.openxmlformats.org/officeDocument/2006/relationships/image" Target="../media/image9.pn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8.png"/><Relationship Id="rId9" Type="http://schemas.openxmlformats.org/officeDocument/2006/relationships/oleObject" Target="../embeddings/oleObject3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wmf"/><Relationship Id="rId4" Type="http://schemas.openxmlformats.org/officeDocument/2006/relationships/image" Target="../media/image8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22.png"/><Relationship Id="rId4" Type="http://schemas.openxmlformats.org/officeDocument/2006/relationships/image" Target="../media/image38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07950" y="1980203"/>
            <a:ext cx="8928100" cy="2329331"/>
          </a:xfrm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Beta-Decay Correlations</a:t>
            </a:r>
            <a:br>
              <a:rPr lang="en-US" sz="5400" dirty="0" smtClean="0">
                <a:solidFill>
                  <a:schemeClr val="accent6">
                    <a:lumMod val="75000"/>
                  </a:schemeClr>
                </a:solidFill>
                <a:effectLst/>
              </a:rPr>
            </a:b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in the LHC Era</a:t>
            </a:r>
            <a:endParaRPr lang="en-US" sz="5400" b="1" dirty="0">
              <a:solidFill>
                <a:schemeClr val="accent6">
                  <a:lumMod val="75000"/>
                </a:schemeClr>
              </a:solidFill>
              <a:effectLst/>
              <a:latin typeface="Lucida Sans Unicode" pitchFamily="34" charset="0"/>
            </a:endParaRPr>
          </a:p>
        </p:txBody>
      </p:sp>
      <p:sp>
        <p:nvSpPr>
          <p:cNvPr id="24585" name="Text Box 1033"/>
          <p:cNvSpPr txBox="1">
            <a:spLocks noChangeArrowheads="1"/>
          </p:cNvSpPr>
          <p:nvPr/>
        </p:nvSpPr>
        <p:spPr bwMode="auto">
          <a:xfrm>
            <a:off x="752475" y="4523257"/>
            <a:ext cx="7639050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Kazimierz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Bodek </a:t>
            </a:r>
            <a:endParaRPr lang="en-US" sz="2800" baseline="300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4586" name="Text Box 1034"/>
          <p:cNvSpPr txBox="1">
            <a:spLocks noChangeArrowheads="1"/>
          </p:cNvSpPr>
          <p:nvPr/>
        </p:nvSpPr>
        <p:spPr bwMode="auto">
          <a:xfrm>
            <a:off x="270933" y="5805090"/>
            <a:ext cx="86275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1600" dirty="0" smtClean="0">
                <a:solidFill>
                  <a:srgbClr val="4D4D4D"/>
                </a:solidFill>
                <a:latin typeface="+mj-lt"/>
              </a:rPr>
              <a:t>Marian </a:t>
            </a:r>
            <a:r>
              <a:rPr lang="en-US" sz="1600" dirty="0" err="1" smtClean="0">
                <a:solidFill>
                  <a:srgbClr val="4D4D4D"/>
                </a:solidFill>
                <a:latin typeface="+mj-lt"/>
              </a:rPr>
              <a:t>Smoluchowski</a:t>
            </a:r>
            <a:r>
              <a:rPr lang="en-US" sz="1600" dirty="0" smtClean="0">
                <a:solidFill>
                  <a:srgbClr val="4D4D4D"/>
                </a:solidFill>
                <a:latin typeface="+mj-lt"/>
              </a:rPr>
              <a:t> Institute </a:t>
            </a:r>
            <a:r>
              <a:rPr lang="en-US" sz="1600" dirty="0">
                <a:solidFill>
                  <a:srgbClr val="4D4D4D"/>
                </a:solidFill>
                <a:latin typeface="+mj-lt"/>
              </a:rPr>
              <a:t>of Physics, </a:t>
            </a:r>
            <a:r>
              <a:rPr lang="en-US" sz="1600" dirty="0" err="1">
                <a:solidFill>
                  <a:srgbClr val="4D4D4D"/>
                </a:solidFill>
                <a:latin typeface="+mj-lt"/>
              </a:rPr>
              <a:t>Jagiellonian</a:t>
            </a:r>
            <a:r>
              <a:rPr lang="en-US" sz="1600" dirty="0">
                <a:solidFill>
                  <a:srgbClr val="4D4D4D"/>
                </a:solidFill>
                <a:latin typeface="+mj-lt"/>
              </a:rPr>
              <a:t> University, Cracow, </a:t>
            </a:r>
            <a:r>
              <a:rPr lang="en-US" sz="1600" dirty="0" smtClean="0">
                <a:solidFill>
                  <a:srgbClr val="4D4D4D"/>
                </a:solidFill>
                <a:latin typeface="+mj-lt"/>
              </a:rPr>
              <a:t>Poland</a:t>
            </a:r>
            <a:endParaRPr lang="en-US" sz="1600" dirty="0">
              <a:solidFill>
                <a:srgbClr val="4D4D4D"/>
              </a:solidFill>
              <a:latin typeface="+mj-lt"/>
            </a:endParaRPr>
          </a:p>
        </p:txBody>
      </p:sp>
      <p:pic>
        <p:nvPicPr>
          <p:cNvPr id="24591" name="Picture 1039" descr="herbu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2"/>
            <a:ext cx="916215" cy="1098021"/>
          </a:xfrm>
          <a:prstGeom prst="rect">
            <a:avLst/>
          </a:prstGeom>
          <a:noFill/>
        </p:spPr>
      </p:pic>
      <p:sp>
        <p:nvSpPr>
          <p:cNvPr id="24600" name="Rectangle 1048"/>
          <p:cNvSpPr>
            <a:spLocks noChangeArrowheads="1"/>
          </p:cNvSpPr>
          <p:nvPr/>
        </p:nvSpPr>
        <p:spPr bwMode="auto">
          <a:xfrm>
            <a:off x="73025" y="5949950"/>
            <a:ext cx="754063" cy="908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Jagiellonian Symposium on Fundamental and Applied Subatomic Physics, Cracow, 2015</a:t>
            </a:r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CD3010-66A1-4928-838D-AA335DD8B43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1" name="Tytuł 1"/>
          <p:cNvSpPr>
            <a:spLocks noGrp="1"/>
          </p:cNvSpPr>
          <p:nvPr>
            <p:ph type="title"/>
          </p:nvPr>
        </p:nvSpPr>
        <p:spPr>
          <a:xfrm>
            <a:off x="179388" y="296321"/>
            <a:ext cx="8785225" cy="1337746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sym typeface="Symbol"/>
              </a:rPr>
              <a:t>Current (?) experimental limits from -decay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0" name="Grupa 9"/>
          <p:cNvGrpSpPr/>
          <p:nvPr/>
        </p:nvGrpSpPr>
        <p:grpSpPr>
          <a:xfrm>
            <a:off x="431823" y="1727200"/>
            <a:ext cx="8305826" cy="4495886"/>
            <a:chOff x="431823" y="1727200"/>
            <a:chExt cx="8305826" cy="4495886"/>
          </a:xfrm>
        </p:grpSpPr>
        <p:grpSp>
          <p:nvGrpSpPr>
            <p:cNvPr id="16" name="Grupa 15"/>
            <p:cNvGrpSpPr/>
            <p:nvPr/>
          </p:nvGrpSpPr>
          <p:grpSpPr>
            <a:xfrm>
              <a:off x="431823" y="2201336"/>
              <a:ext cx="8305826" cy="4021750"/>
              <a:chOff x="160867" y="2090942"/>
              <a:chExt cx="8654018" cy="4098276"/>
            </a:xfrm>
          </p:grpSpPr>
          <p:pic>
            <p:nvPicPr>
              <p:cNvPr id="402434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60867" y="2090942"/>
                <a:ext cx="4622799" cy="4098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2435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443095" y="2218272"/>
                <a:ext cx="4371790" cy="391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18" name="Łącznik prosty ze strzałką 17"/>
            <p:cNvCxnSpPr>
              <a:stCxn id="19" idx="3"/>
            </p:cNvCxnSpPr>
            <p:nvPr/>
          </p:nvCxnSpPr>
          <p:spPr>
            <a:xfrm>
              <a:off x="1973873" y="1958033"/>
              <a:ext cx="1277327" cy="91216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pole tekstowe 18"/>
            <p:cNvSpPr txBox="1"/>
            <p:nvPr/>
          </p:nvSpPr>
          <p:spPr>
            <a:xfrm>
              <a:off x="575733" y="1727200"/>
              <a:ext cx="1398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  <a:latin typeface="+mj-lt"/>
                </a:rPr>
                <a:t>Future !</a:t>
              </a:r>
              <a:endParaRPr lang="pl-PL" b="1" dirty="0">
                <a:solidFill>
                  <a:srgbClr val="7030A0"/>
                </a:solidFill>
                <a:latin typeface="+mj-lt"/>
              </a:endParaRPr>
            </a:p>
          </p:txBody>
        </p:sp>
      </p:grp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Jagiellonian Symposium on Fundamental and Applied Subatomic Physics, Cracow, 2015</a:t>
            </a:r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CD3010-66A1-4928-838D-AA335DD8B43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1" name="Tytuł 1"/>
          <p:cNvSpPr>
            <a:spLocks noGrp="1"/>
          </p:cNvSpPr>
          <p:nvPr>
            <p:ph type="title"/>
          </p:nvPr>
        </p:nvSpPr>
        <p:spPr>
          <a:xfrm>
            <a:off x="179388" y="296321"/>
            <a:ext cx="8785225" cy="804346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sym typeface="Symbol"/>
              </a:rPr>
              <a:t>Limits from high energy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2" name="Grupa 11"/>
          <p:cNvGrpSpPr/>
          <p:nvPr/>
        </p:nvGrpSpPr>
        <p:grpSpPr>
          <a:xfrm>
            <a:off x="253982" y="1193235"/>
            <a:ext cx="8627545" cy="832415"/>
            <a:chOff x="253982" y="1193235"/>
            <a:chExt cx="8627545" cy="832415"/>
          </a:xfrm>
        </p:grpSpPr>
        <p:sp>
          <p:nvSpPr>
            <p:cNvPr id="13" name="Symbol zastępczy zawartości 2"/>
            <p:cNvSpPr txBox="1">
              <a:spLocks/>
            </p:cNvSpPr>
            <p:nvPr/>
          </p:nvSpPr>
          <p:spPr bwMode="auto">
            <a:xfrm>
              <a:off x="253982" y="1193235"/>
              <a:ext cx="8627545" cy="398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Wingdings" pitchFamily="2" charset="2"/>
                <a:buChar char="q"/>
                <a:tabLst/>
                <a:defRPr/>
              </a:pPr>
              <a:r>
                <a:rPr lang="en-US" sz="2000" kern="0" dirty="0" smtClean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Electrons and missing transverse energy (MET) channel</a:t>
              </a:r>
              <a:endParaRPr lang="pl-PL" sz="2000" kern="0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endParaRPr>
            </a:p>
          </p:txBody>
        </p:sp>
        <p:pic>
          <p:nvPicPr>
            <p:cNvPr id="403463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89755" y="1682750"/>
              <a:ext cx="2867025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upa 13"/>
          <p:cNvGrpSpPr/>
          <p:nvPr/>
        </p:nvGrpSpPr>
        <p:grpSpPr>
          <a:xfrm>
            <a:off x="253976" y="2183868"/>
            <a:ext cx="8627545" cy="398498"/>
            <a:chOff x="253976" y="2183868"/>
            <a:chExt cx="8627545" cy="398498"/>
          </a:xfrm>
        </p:grpSpPr>
        <p:sp>
          <p:nvSpPr>
            <p:cNvPr id="15" name="Symbol zastępczy zawartości 2"/>
            <p:cNvSpPr txBox="1">
              <a:spLocks/>
            </p:cNvSpPr>
            <p:nvPr/>
          </p:nvSpPr>
          <p:spPr bwMode="auto">
            <a:xfrm>
              <a:off x="253976" y="2183868"/>
              <a:ext cx="8627545" cy="398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Wingdings" pitchFamily="2" charset="2"/>
                <a:buChar char="q"/>
                <a:tabLst/>
                <a:defRPr/>
              </a:pPr>
              <a:r>
                <a:rPr lang="en-US" sz="2000" kern="0" dirty="0" smtClean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Underlying </a:t>
              </a:r>
              <a:r>
                <a:rPr lang="en-US" sz="2000" kern="0" dirty="0" err="1" smtClean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partonic</a:t>
              </a:r>
              <a:r>
                <a:rPr lang="en-US" sz="2000" kern="0" dirty="0" smtClean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 process is the same as in </a:t>
              </a:r>
              <a:r>
                <a:rPr lang="en-US" sz="2000" b="1" kern="0" dirty="0" smtClean="0">
                  <a:solidFill>
                    <a:schemeClr val="accent6">
                      <a:lumMod val="75000"/>
                    </a:schemeClr>
                  </a:solidFill>
                  <a:latin typeface="+mn-lt"/>
                  <a:sym typeface="Symbol"/>
                </a:rPr>
                <a:t></a:t>
              </a:r>
              <a:r>
                <a:rPr lang="en-US" sz="2000" kern="0" dirty="0" smtClean="0">
                  <a:solidFill>
                    <a:schemeClr val="accent6">
                      <a:lumMod val="75000"/>
                    </a:schemeClr>
                  </a:solidFill>
                  <a:latin typeface="+mn-lt"/>
                  <a:sym typeface="Symbol"/>
                </a:rPr>
                <a:t>-decay  </a:t>
              </a:r>
              <a:r>
                <a:rPr lang="en-US" sz="2000" kern="0" dirty="0" smtClean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 </a:t>
              </a:r>
              <a:endParaRPr lang="pl-PL" sz="2000" kern="0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endParaRPr>
            </a:p>
          </p:txBody>
        </p:sp>
        <p:pic>
          <p:nvPicPr>
            <p:cNvPr id="403464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93449" y="2202928"/>
              <a:ext cx="1314450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Symbol zastępczy zawartości 2"/>
          <p:cNvSpPr txBox="1">
            <a:spLocks/>
          </p:cNvSpPr>
          <p:nvPr/>
        </p:nvSpPr>
        <p:spPr bwMode="auto">
          <a:xfrm>
            <a:off x="270916" y="2717238"/>
            <a:ext cx="8627545" cy="703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  <a:tabLst/>
              <a:defRPr/>
            </a:pPr>
            <a:r>
              <a:rPr lang="en-US" sz="2000" kern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If BSM particles are too heavy to be produced </a:t>
            </a:r>
            <a:r>
              <a:rPr lang="en-US" sz="2000" kern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on-shell </a:t>
            </a:r>
            <a:r>
              <a:rPr lang="en-US" sz="2000" kern="0" dirty="0" smtClean="0">
                <a:solidFill>
                  <a:schemeClr val="accent6">
                    <a:lumMod val="75000"/>
                  </a:schemeClr>
                </a:solidFill>
                <a:latin typeface="+mn-lt"/>
                <a:sym typeface="Symbol"/>
              </a:rPr>
              <a:t> EFT analysis appropriate</a:t>
            </a:r>
            <a:endParaRPr lang="pl-PL" sz="2000" kern="0" dirty="0" smtClean="0">
              <a:solidFill>
                <a:schemeClr val="accent6">
                  <a:lumMod val="75000"/>
                </a:schemeClr>
              </a:solidFill>
              <a:cs typeface="Times New Roman" pitchFamily="18" charset="0"/>
            </a:endParaRPr>
          </a:p>
        </p:txBody>
      </p:sp>
      <p:grpSp>
        <p:nvGrpSpPr>
          <p:cNvPr id="16" name="Grupa 15"/>
          <p:cNvGrpSpPr/>
          <p:nvPr/>
        </p:nvGrpSpPr>
        <p:grpSpPr>
          <a:xfrm>
            <a:off x="270910" y="3470795"/>
            <a:ext cx="8627545" cy="2455875"/>
            <a:chOff x="270910" y="3470795"/>
            <a:chExt cx="8627545" cy="2455875"/>
          </a:xfrm>
        </p:grpSpPr>
        <p:pic>
          <p:nvPicPr>
            <p:cNvPr id="403461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38226" y="4243919"/>
              <a:ext cx="6927923" cy="1682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Symbol zastępczy zawartości 2"/>
            <p:cNvSpPr txBox="1">
              <a:spLocks/>
            </p:cNvSpPr>
            <p:nvPr/>
          </p:nvSpPr>
          <p:spPr bwMode="auto">
            <a:xfrm>
              <a:off x="270910" y="3470795"/>
              <a:ext cx="8627545" cy="703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Wingdings" pitchFamily="2" charset="2"/>
                <a:buChar char="q"/>
                <a:tabLst/>
                <a:defRPr/>
              </a:pPr>
              <a:r>
                <a:rPr lang="en-US" sz="2000" kern="0" dirty="0" smtClean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Express weak scale </a:t>
              </a:r>
              <a:r>
                <a:rPr lang="en-US" sz="2000" kern="0" dirty="0" err="1" smtClean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Lagrangian</a:t>
              </a:r>
              <a:r>
                <a:rPr lang="en-US" sz="2000" kern="0" dirty="0" smtClean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 in terms of EFT parameters and calculate cross section</a:t>
              </a:r>
              <a:endParaRPr lang="pl-PL" sz="2000" kern="0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Jagiellonian</a:t>
            </a:r>
            <a:r>
              <a:rPr lang="en-US" dirty="0" smtClean="0"/>
              <a:t> Symposium on Fundamental and Applied Subatomic Physics, Cracow, 2015</a:t>
            </a:r>
            <a:endParaRPr lang="en-US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CD3010-66A1-4928-838D-AA335DD8B439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6895" y="1412195"/>
            <a:ext cx="3040305" cy="163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4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1533" y="425727"/>
            <a:ext cx="4038599" cy="2630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ytuł 1"/>
          <p:cNvSpPr>
            <a:spLocks noGrp="1"/>
          </p:cNvSpPr>
          <p:nvPr>
            <p:ph type="title"/>
          </p:nvPr>
        </p:nvSpPr>
        <p:spPr>
          <a:xfrm>
            <a:off x="179388" y="296321"/>
            <a:ext cx="8785225" cy="804346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sym typeface="Symbol"/>
              </a:rPr>
              <a:t>	CMS results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1" name="Grupa 10"/>
          <p:cNvGrpSpPr/>
          <p:nvPr/>
        </p:nvGrpSpPr>
        <p:grpSpPr>
          <a:xfrm>
            <a:off x="685778" y="3284374"/>
            <a:ext cx="8312262" cy="3158838"/>
            <a:chOff x="685778" y="3284374"/>
            <a:chExt cx="8312262" cy="3158838"/>
          </a:xfrm>
        </p:grpSpPr>
        <p:grpSp>
          <p:nvGrpSpPr>
            <p:cNvPr id="14" name="Grupa 13"/>
            <p:cNvGrpSpPr/>
            <p:nvPr/>
          </p:nvGrpSpPr>
          <p:grpSpPr>
            <a:xfrm>
              <a:off x="685778" y="3335875"/>
              <a:ext cx="8312262" cy="3107337"/>
              <a:chOff x="-478082" y="2307784"/>
              <a:chExt cx="9484589" cy="3906820"/>
            </a:xfrm>
          </p:grpSpPr>
          <p:pic>
            <p:nvPicPr>
              <p:cNvPr id="404482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-478082" y="2531604"/>
                <a:ext cx="4085824" cy="3683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Obraz 9" descr="7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449810" y="2307784"/>
                <a:ext cx="4556697" cy="3754406"/>
              </a:xfrm>
              <a:prstGeom prst="rect">
                <a:avLst/>
              </a:prstGeom>
            </p:spPr>
          </p:pic>
        </p:grpSp>
        <p:sp>
          <p:nvSpPr>
            <p:cNvPr id="16" name="Prostokąt 15"/>
            <p:cNvSpPr/>
            <p:nvPr/>
          </p:nvSpPr>
          <p:spPr>
            <a:xfrm>
              <a:off x="889040" y="3284374"/>
              <a:ext cx="353906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ctr">
                <a:spcBef>
                  <a:spcPct val="20000"/>
                </a:spcBef>
                <a:buClr>
                  <a:srgbClr val="FF0000"/>
                </a:buClr>
              </a:pPr>
              <a:r>
                <a:rPr lang="en-US" sz="1200" kern="0" dirty="0" smtClean="0">
                  <a:solidFill>
                    <a:srgbClr val="0000FF"/>
                  </a:solidFill>
                  <a:latin typeface="Tahoma"/>
                </a:rPr>
                <a:t>M. Gonzalez-Alonso et al., Ann. Phys. 525 (2013)</a:t>
              </a:r>
            </a:p>
          </p:txBody>
        </p:sp>
      </p:grp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4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388" y="296321"/>
            <a:ext cx="8785225" cy="804346"/>
          </a:xfrm>
        </p:spPr>
        <p:txBody>
          <a:bodyPr/>
          <a:lstStyle/>
          <a:p>
            <a:r>
              <a:rPr lang="pl-PL" sz="4000" dirty="0" smtClean="0">
                <a:solidFill>
                  <a:schemeClr val="accent6">
                    <a:lumMod val="75000"/>
                  </a:schemeClr>
                </a:solidFill>
                <a:sym typeface="Symbol"/>
              </a:rPr>
              <a:t>LE-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sym typeface="Symbol"/>
              </a:rPr>
              <a:t>HE competition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Jagiellonian Symposium on Fundamental and Applied Subatomic Physics, Cracow, 2015</a:t>
            </a:r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CD3010-66A1-4928-838D-AA335DD8B439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11" name="Grupa 10"/>
          <p:cNvGrpSpPr/>
          <p:nvPr/>
        </p:nvGrpSpPr>
        <p:grpSpPr>
          <a:xfrm>
            <a:off x="253982" y="1193234"/>
            <a:ext cx="8627545" cy="4310101"/>
            <a:chOff x="253982" y="1193234"/>
            <a:chExt cx="8627545" cy="4310101"/>
          </a:xfrm>
        </p:grpSpPr>
        <p:sp>
          <p:nvSpPr>
            <p:cNvPr id="14" name="Symbol zastępczy zawartości 2"/>
            <p:cNvSpPr txBox="1">
              <a:spLocks/>
            </p:cNvSpPr>
            <p:nvPr/>
          </p:nvSpPr>
          <p:spPr bwMode="auto">
            <a:xfrm>
              <a:off x="253982" y="1193234"/>
              <a:ext cx="8627545" cy="737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Wingdings" pitchFamily="2" charset="2"/>
                <a:buChar char="q"/>
                <a:tabLst/>
                <a:defRPr/>
              </a:pPr>
              <a:r>
                <a:rPr lang="en-US" sz="2000" kern="0" dirty="0" smtClean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Next generation neutron and nuclear </a:t>
              </a:r>
              <a:r>
                <a:rPr lang="en-US" sz="2000" b="1" kern="0" dirty="0" smtClean="0">
                  <a:solidFill>
                    <a:schemeClr val="accent6">
                      <a:lumMod val="75000"/>
                    </a:schemeClr>
                  </a:solidFill>
                  <a:latin typeface="+mn-lt"/>
                  <a:sym typeface="Symbol"/>
                </a:rPr>
                <a:t></a:t>
              </a:r>
              <a:r>
                <a:rPr lang="en-US" sz="2000" kern="0" dirty="0" smtClean="0">
                  <a:solidFill>
                    <a:schemeClr val="accent6">
                      <a:lumMod val="75000"/>
                    </a:schemeClr>
                  </a:solidFill>
                  <a:latin typeface="+mn-lt"/>
                  <a:sym typeface="Symbol"/>
                </a:rPr>
                <a:t>-decay experiments will compete even with full luminosity LHC results</a:t>
              </a:r>
              <a:endParaRPr lang="pl-PL" sz="2000" kern="0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endParaRPr>
            </a:p>
          </p:txBody>
        </p:sp>
        <p:grpSp>
          <p:nvGrpSpPr>
            <p:cNvPr id="20" name="Grupa 19"/>
            <p:cNvGrpSpPr/>
            <p:nvPr/>
          </p:nvGrpSpPr>
          <p:grpSpPr>
            <a:xfrm>
              <a:off x="431784" y="1930393"/>
              <a:ext cx="8238104" cy="3572942"/>
              <a:chOff x="118534" y="1837254"/>
              <a:chExt cx="9708942" cy="4055544"/>
            </a:xfrm>
          </p:grpSpPr>
          <p:pic>
            <p:nvPicPr>
              <p:cNvPr id="13" name="Obraz 12" descr="4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18534" y="2046442"/>
                <a:ext cx="4550126" cy="3846356"/>
              </a:xfrm>
              <a:prstGeom prst="rect">
                <a:avLst/>
              </a:prstGeom>
            </p:spPr>
          </p:pic>
          <p:pic>
            <p:nvPicPr>
              <p:cNvPr id="19" name="Obraz 18" descr="7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898164" y="1837254"/>
                <a:ext cx="4929312" cy="3911610"/>
              </a:xfrm>
              <a:prstGeom prst="rect">
                <a:avLst/>
              </a:prstGeom>
            </p:spPr>
          </p:pic>
          <p:sp>
            <p:nvSpPr>
              <p:cNvPr id="17" name="Prostokąt 16"/>
              <p:cNvSpPr/>
              <p:nvPr/>
            </p:nvSpPr>
            <p:spPr>
              <a:xfrm>
                <a:off x="752555" y="1878852"/>
                <a:ext cx="3539062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ctr">
                  <a:spcBef>
                    <a:spcPct val="20000"/>
                  </a:spcBef>
                  <a:buClr>
                    <a:srgbClr val="FF0000"/>
                  </a:buClr>
                </a:pPr>
                <a:r>
                  <a:rPr lang="en-US" sz="1000" kern="0" dirty="0" smtClean="0">
                    <a:solidFill>
                      <a:srgbClr val="0000FF"/>
                    </a:solidFill>
                    <a:latin typeface="Tahoma"/>
                  </a:rPr>
                  <a:t>M. Gonzalez-Alonso et al., Ann. Phys. 525 (2013)</a:t>
                </a:r>
              </a:p>
            </p:txBody>
          </p:sp>
        </p:grpSp>
      </p:grpSp>
      <p:sp>
        <p:nvSpPr>
          <p:cNvPr id="21" name="Symbol zastępczy zawartości 2"/>
          <p:cNvSpPr txBox="1">
            <a:spLocks/>
          </p:cNvSpPr>
          <p:nvPr/>
        </p:nvSpPr>
        <p:spPr bwMode="auto">
          <a:xfrm>
            <a:off x="253976" y="5570667"/>
            <a:ext cx="8627545" cy="73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  <a:tabLst/>
              <a:defRPr/>
            </a:pPr>
            <a:r>
              <a:rPr lang="en-US" sz="2000" kern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The dream scenario would be that LHC finds a BSM particle on-shell and </a:t>
            </a:r>
            <a:r>
              <a:rPr lang="en-US" sz="2000" b="1" kern="0" dirty="0" smtClean="0">
                <a:solidFill>
                  <a:schemeClr val="accent6">
                    <a:lumMod val="75000"/>
                  </a:schemeClr>
                </a:solidFill>
                <a:latin typeface="+mn-lt"/>
                <a:sym typeface="Symbol"/>
              </a:rPr>
              <a:t></a:t>
            </a:r>
            <a:r>
              <a:rPr lang="en-US" sz="2000" kern="0" dirty="0" smtClean="0">
                <a:solidFill>
                  <a:schemeClr val="accent6">
                    <a:lumMod val="75000"/>
                  </a:schemeClr>
                </a:solidFill>
                <a:latin typeface="+mn-lt"/>
                <a:sym typeface="Symbol"/>
              </a:rPr>
              <a:t>-decay has to confirm it in observables (off-shell corrections)</a:t>
            </a:r>
            <a:endParaRPr lang="pl-PL" sz="2000" kern="0" dirty="0" smtClean="0">
              <a:solidFill>
                <a:schemeClr val="accent6">
                  <a:lumMod val="75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388" y="296321"/>
            <a:ext cx="8785225" cy="804346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sym typeface="Symbol"/>
              </a:rPr>
              <a:t>Neutron decay – prospects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Jagiellonian Symposium on Fundamental and Applied Subatomic Physics, Cracow, 2015</a:t>
            </a:r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CD3010-66A1-4928-838D-AA335DD8B43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1" name="Symbol zastępczy zawartości 2"/>
          <p:cNvSpPr txBox="1">
            <a:spLocks/>
          </p:cNvSpPr>
          <p:nvPr/>
        </p:nvSpPr>
        <p:spPr bwMode="auto">
          <a:xfrm>
            <a:off x="253976" y="5409794"/>
            <a:ext cx="8627545" cy="73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  <a:tabLst/>
              <a:defRPr/>
            </a:pPr>
            <a:r>
              <a:rPr lang="en-US" sz="2000" kern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Most of planned n-decay experiments anticipate the accuracy required to compete with HE experiments in the BSM sector of weak interactions</a:t>
            </a:r>
            <a:endParaRPr lang="pl-PL" sz="2000" kern="0" dirty="0" smtClean="0">
              <a:solidFill>
                <a:schemeClr val="accent6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408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pSp>
        <p:nvGrpSpPr>
          <p:cNvPr id="9" name="Grupa 8"/>
          <p:cNvGrpSpPr/>
          <p:nvPr/>
        </p:nvGrpSpPr>
        <p:grpSpPr>
          <a:xfrm>
            <a:off x="253982" y="1193234"/>
            <a:ext cx="8627545" cy="4013765"/>
            <a:chOff x="253982" y="1193234"/>
            <a:chExt cx="8627545" cy="4013765"/>
          </a:xfrm>
        </p:grpSpPr>
        <p:sp>
          <p:nvSpPr>
            <p:cNvPr id="14" name="Symbol zastępczy zawartości 2"/>
            <p:cNvSpPr txBox="1">
              <a:spLocks/>
            </p:cNvSpPr>
            <p:nvPr/>
          </p:nvSpPr>
          <p:spPr bwMode="auto">
            <a:xfrm>
              <a:off x="253982" y="1193234"/>
              <a:ext cx="8627545" cy="449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Wingdings" pitchFamily="2" charset="2"/>
                <a:buChar char="q"/>
                <a:tabLst/>
                <a:defRPr/>
              </a:pPr>
              <a:r>
                <a:rPr lang="en-US" sz="2000" kern="0" dirty="0" smtClean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Current and next generation neutron decay experiments</a:t>
              </a:r>
              <a:endParaRPr lang="pl-PL" sz="2000" kern="0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endParaRPr>
            </a:p>
          </p:txBody>
        </p:sp>
        <p:graphicFrame>
          <p:nvGraphicFramePr>
            <p:cNvPr id="408577" name="Object 1"/>
            <p:cNvGraphicFramePr>
              <a:graphicFrameLocks noChangeAspect="1"/>
            </p:cNvGraphicFramePr>
            <p:nvPr/>
          </p:nvGraphicFramePr>
          <p:xfrm>
            <a:off x="431797" y="1811867"/>
            <a:ext cx="8390416" cy="3395132"/>
          </p:xfrm>
          <a:graphic>
            <a:graphicData uri="http://schemas.openxmlformats.org/presentationml/2006/ole">
              <p:oleObj spid="_x0000_s408577" r:id="rId3" imgW="5345048" imgH="1834292" progId="">
                <p:embed/>
              </p:oleObj>
            </a:graphicData>
          </a:graphic>
        </p:graphicFrame>
      </p:grpSp>
      <p:sp>
        <p:nvSpPr>
          <p:cNvPr id="10" name="Prostokąt zaokrąglony 9"/>
          <p:cNvSpPr/>
          <p:nvPr/>
        </p:nvSpPr>
        <p:spPr>
          <a:xfrm>
            <a:off x="355600" y="4775200"/>
            <a:ext cx="8466667" cy="406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ymbol zastępczy stopki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Jagiellonian Symposium on Fundamental and Applied Subatomic Physics, Cracow, 2015</a:t>
            </a:r>
            <a:endParaRPr lang="en-US"/>
          </a:p>
        </p:txBody>
      </p:sp>
      <p:sp>
        <p:nvSpPr>
          <p:cNvPr id="34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4D19C0-770F-4FFB-A2C3-250CE539421A}" type="slidenum">
              <a:rPr lang="en-US"/>
              <a:pPr/>
              <a:t>15</a:t>
            </a:fld>
            <a:endParaRPr lang="en-US"/>
          </a:p>
        </p:txBody>
      </p:sp>
      <p:grpSp>
        <p:nvGrpSpPr>
          <p:cNvPr id="75826" name="Group 50"/>
          <p:cNvGrpSpPr>
            <a:grpSpLocks/>
          </p:cNvGrpSpPr>
          <p:nvPr/>
        </p:nvGrpSpPr>
        <p:grpSpPr bwMode="auto">
          <a:xfrm>
            <a:off x="179388" y="1557338"/>
            <a:ext cx="5048250" cy="2376487"/>
            <a:chOff x="1015" y="2432"/>
            <a:chExt cx="3180" cy="1497"/>
          </a:xfrm>
        </p:grpSpPr>
        <p:graphicFrame>
          <p:nvGraphicFramePr>
            <p:cNvPr id="75806" name="Object 30"/>
            <p:cNvGraphicFramePr>
              <a:graphicFrameLocks noChangeAspect="1"/>
            </p:cNvGraphicFramePr>
            <p:nvPr/>
          </p:nvGraphicFramePr>
          <p:xfrm>
            <a:off x="1853" y="2594"/>
            <a:ext cx="1171" cy="954"/>
          </p:xfrm>
          <a:graphic>
            <a:graphicData uri="http://schemas.openxmlformats.org/presentationml/2006/ole">
              <p:oleObj spid="_x0000_s75806" name="Simply3D Project" r:id="rId3" imgW="1828814" imgH="1828846" progId="">
                <p:embed/>
              </p:oleObj>
            </a:graphicData>
          </a:graphic>
        </p:graphicFrame>
        <p:sp>
          <p:nvSpPr>
            <p:cNvPr id="75808" name="Line 32"/>
            <p:cNvSpPr>
              <a:spLocks noChangeShapeType="1"/>
            </p:cNvSpPr>
            <p:nvPr/>
          </p:nvSpPr>
          <p:spPr bwMode="auto">
            <a:xfrm>
              <a:off x="2556" y="3166"/>
              <a:ext cx="819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med"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75825" name="Line 49"/>
            <p:cNvSpPr>
              <a:spLocks noChangeShapeType="1"/>
            </p:cNvSpPr>
            <p:nvPr/>
          </p:nvSpPr>
          <p:spPr bwMode="auto">
            <a:xfrm>
              <a:off x="3016" y="3339"/>
              <a:ext cx="454" cy="182"/>
            </a:xfrm>
            <a:prstGeom prst="line">
              <a:avLst/>
            </a:prstGeom>
            <a:noFill/>
            <a:ln w="38100" cmpd="dbl">
              <a:solidFill>
                <a:schemeClr val="bg2"/>
              </a:solidFill>
              <a:round/>
              <a:headEnd type="stealth" w="sm" len="med"/>
              <a:tailEnd type="none" w="sm" len="med"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75807" name="Line 31"/>
            <p:cNvSpPr>
              <a:spLocks noChangeShapeType="1"/>
            </p:cNvSpPr>
            <p:nvPr/>
          </p:nvSpPr>
          <p:spPr bwMode="auto">
            <a:xfrm flipV="1">
              <a:off x="2439" y="2467"/>
              <a:ext cx="0" cy="445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stealth" w="sm" len="med"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75809" name="Line 33"/>
            <p:cNvSpPr>
              <a:spLocks noChangeShapeType="1"/>
            </p:cNvSpPr>
            <p:nvPr/>
          </p:nvSpPr>
          <p:spPr bwMode="auto">
            <a:xfrm flipH="1">
              <a:off x="1560" y="3166"/>
              <a:ext cx="761" cy="4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med"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75810" name="Line 34"/>
            <p:cNvSpPr>
              <a:spLocks noChangeShapeType="1"/>
            </p:cNvSpPr>
            <p:nvPr/>
          </p:nvSpPr>
          <p:spPr bwMode="auto">
            <a:xfrm flipH="1" flipV="1">
              <a:off x="2029" y="2658"/>
              <a:ext cx="234" cy="25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sm" len="med"/>
            </a:ln>
            <a:effectLst/>
          </p:spPr>
          <p:txBody>
            <a:bodyPr/>
            <a:lstStyle/>
            <a:p>
              <a:endParaRPr lang="pl-PL"/>
            </a:p>
          </p:txBody>
        </p:sp>
        <p:graphicFrame>
          <p:nvGraphicFramePr>
            <p:cNvPr id="75811" name="Object 35"/>
            <p:cNvGraphicFramePr>
              <a:graphicFrameLocks noChangeAspect="1"/>
            </p:cNvGraphicFramePr>
            <p:nvPr/>
          </p:nvGraphicFramePr>
          <p:xfrm>
            <a:off x="1677" y="3420"/>
            <a:ext cx="176" cy="143"/>
          </p:xfrm>
          <a:graphic>
            <a:graphicData uri="http://schemas.openxmlformats.org/presentationml/2006/ole">
              <p:oleObj spid="_x0000_s75811" name="Simply3D Project" r:id="rId4" imgW="1828818" imgH="1828837" progId="">
                <p:embed/>
              </p:oleObj>
            </a:graphicData>
          </a:graphic>
        </p:graphicFrame>
        <p:graphicFrame>
          <p:nvGraphicFramePr>
            <p:cNvPr id="75812" name="Object 36"/>
            <p:cNvGraphicFramePr>
              <a:graphicFrameLocks noChangeAspect="1"/>
            </p:cNvGraphicFramePr>
            <p:nvPr/>
          </p:nvGraphicFramePr>
          <p:xfrm>
            <a:off x="3375" y="3420"/>
            <a:ext cx="234" cy="191"/>
          </p:xfrm>
          <a:graphic>
            <a:graphicData uri="http://schemas.openxmlformats.org/presentationml/2006/ole">
              <p:oleObj spid="_x0000_s75812" name="Simply3D Project" r:id="rId5" imgW="1827927" imgH="1830508" progId="">
                <p:embed/>
              </p:oleObj>
            </a:graphicData>
          </a:graphic>
        </p:graphicFrame>
        <p:sp>
          <p:nvSpPr>
            <p:cNvPr id="75813" name="Line 37"/>
            <p:cNvSpPr>
              <a:spLocks noChangeShapeType="1"/>
            </p:cNvSpPr>
            <p:nvPr/>
          </p:nvSpPr>
          <p:spPr bwMode="auto">
            <a:xfrm>
              <a:off x="3551" y="3548"/>
              <a:ext cx="644" cy="254"/>
            </a:xfrm>
            <a:prstGeom prst="line">
              <a:avLst/>
            </a:prstGeom>
            <a:noFill/>
            <a:ln w="38100">
              <a:solidFill>
                <a:srgbClr val="339933"/>
              </a:solidFill>
              <a:round/>
              <a:headEnd/>
              <a:tailEnd type="stealth" w="sm" len="med"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75814" name="Line 38"/>
            <p:cNvSpPr>
              <a:spLocks noChangeShapeType="1"/>
            </p:cNvSpPr>
            <p:nvPr/>
          </p:nvSpPr>
          <p:spPr bwMode="auto">
            <a:xfrm>
              <a:off x="3024" y="3039"/>
              <a:ext cx="0" cy="318"/>
            </a:xfrm>
            <a:prstGeom prst="line">
              <a:avLst/>
            </a:prstGeom>
            <a:noFill/>
            <a:ln w="38100" cmpd="dbl">
              <a:solidFill>
                <a:srgbClr val="0000FF"/>
              </a:solidFill>
              <a:round/>
              <a:headEnd type="stealth" w="sm" len="med"/>
              <a:tailEnd type="none" w="sm" len="med"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75815" name="Line 39"/>
            <p:cNvSpPr>
              <a:spLocks noChangeShapeType="1"/>
            </p:cNvSpPr>
            <p:nvPr/>
          </p:nvSpPr>
          <p:spPr bwMode="auto">
            <a:xfrm flipV="1">
              <a:off x="2907" y="3357"/>
              <a:ext cx="117" cy="127"/>
            </a:xfrm>
            <a:prstGeom prst="line">
              <a:avLst/>
            </a:prstGeom>
            <a:noFill/>
            <a:ln w="38100" cmpd="dbl">
              <a:solidFill>
                <a:srgbClr val="FF0000"/>
              </a:solidFill>
              <a:round/>
              <a:headEnd type="stealth" w="sm" len="med"/>
              <a:tailEnd type="none" w="sm" len="med"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75816" name="Text Box 40"/>
            <p:cNvSpPr txBox="1">
              <a:spLocks noChangeArrowheads="1"/>
            </p:cNvSpPr>
            <p:nvPr/>
          </p:nvSpPr>
          <p:spPr bwMode="auto">
            <a:xfrm>
              <a:off x="3016" y="3022"/>
              <a:ext cx="25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sm" len="med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Tahoma" pitchFamily="34" charset="0"/>
                  <a:sym typeface="Symbol" pitchFamily="18" charset="2"/>
                </a:rPr>
                <a:t></a:t>
              </a:r>
              <a:r>
                <a:rPr lang="pl-PL" sz="2000" i="1" baseline="-25000">
                  <a:latin typeface="Century Schoolbook" pitchFamily="18" charset="0"/>
                  <a:sym typeface="Symbol" pitchFamily="18" charset="2"/>
                </a:rPr>
                <a:t>e</a:t>
              </a:r>
              <a:endParaRPr lang="en-US" sz="2000" i="1" baseline="-25000">
                <a:latin typeface="Century Schoolbook" pitchFamily="18" charset="0"/>
              </a:endParaRPr>
            </a:p>
          </p:txBody>
        </p:sp>
        <p:sp>
          <p:nvSpPr>
            <p:cNvPr id="75817" name="Text Box 41"/>
            <p:cNvSpPr txBox="1">
              <a:spLocks noChangeArrowheads="1"/>
            </p:cNvSpPr>
            <p:nvPr/>
          </p:nvSpPr>
          <p:spPr bwMode="auto">
            <a:xfrm>
              <a:off x="3878" y="3453"/>
              <a:ext cx="274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sm" len="med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Century Schoolbook" pitchFamily="18" charset="0"/>
                  <a:sym typeface="Symbol" pitchFamily="18" charset="2"/>
                </a:rPr>
                <a:t>p</a:t>
              </a:r>
              <a:r>
                <a:rPr lang="en-US" sz="2000" baseline="-25000">
                  <a:latin typeface="Century Schoolbook" pitchFamily="18" charset="0"/>
                  <a:sym typeface="Symbol" pitchFamily="18" charset="2"/>
                </a:rPr>
                <a:t>e</a:t>
              </a:r>
              <a:endParaRPr lang="en-US" sz="2000" baseline="-25000">
                <a:latin typeface="Century Schoolbook" pitchFamily="18" charset="0"/>
              </a:endParaRPr>
            </a:p>
          </p:txBody>
        </p:sp>
        <p:sp>
          <p:nvSpPr>
            <p:cNvPr id="75818" name="Text Box 42"/>
            <p:cNvSpPr txBox="1">
              <a:spLocks noChangeArrowheads="1"/>
            </p:cNvSpPr>
            <p:nvPr/>
          </p:nvSpPr>
          <p:spPr bwMode="auto">
            <a:xfrm>
              <a:off x="1015" y="3566"/>
              <a:ext cx="27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sm" len="med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Century Schoolbook" pitchFamily="18" charset="0"/>
                  <a:sym typeface="Symbol" pitchFamily="18" charset="2"/>
                </a:rPr>
                <a:t>p</a:t>
              </a:r>
              <a:r>
                <a:rPr lang="en-US" sz="2000" baseline="-25000">
                  <a:latin typeface="Tahoma" pitchFamily="34" charset="0"/>
                  <a:sym typeface="Symbol" pitchFamily="18" charset="2"/>
                </a:rPr>
                <a:t></a:t>
              </a:r>
              <a:endParaRPr lang="en-US" sz="2000" baseline="-25000">
                <a:latin typeface="Tahoma" pitchFamily="34" charset="0"/>
              </a:endParaRPr>
            </a:p>
          </p:txBody>
        </p:sp>
        <p:sp>
          <p:nvSpPr>
            <p:cNvPr id="75819" name="Line 43"/>
            <p:cNvSpPr>
              <a:spLocks noChangeShapeType="1"/>
            </p:cNvSpPr>
            <p:nvPr/>
          </p:nvSpPr>
          <p:spPr bwMode="auto">
            <a:xfrm flipH="1">
              <a:off x="1034" y="3548"/>
              <a:ext cx="643" cy="381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 type="stealth" w="sm" len="med"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75820" name="Text Box 44"/>
            <p:cNvSpPr txBox="1">
              <a:spLocks noChangeArrowheads="1"/>
            </p:cNvSpPr>
            <p:nvPr/>
          </p:nvSpPr>
          <p:spPr bwMode="auto">
            <a:xfrm>
              <a:off x="1814" y="2646"/>
              <a:ext cx="29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sm" len="med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Century Schoolbook" pitchFamily="18" charset="0"/>
                  <a:sym typeface="Symbol" pitchFamily="18" charset="2"/>
                </a:rPr>
                <a:t>P</a:t>
              </a:r>
              <a:r>
                <a:rPr lang="en-US" sz="2000" baseline="-25000">
                  <a:latin typeface="Century Schoolbook" pitchFamily="18" charset="0"/>
                  <a:sym typeface="Symbol" pitchFamily="18" charset="2"/>
                </a:rPr>
                <a:t>p</a:t>
              </a:r>
              <a:endParaRPr lang="en-US" sz="2000" baseline="-25000">
                <a:latin typeface="Century Schoolbook" pitchFamily="18" charset="0"/>
              </a:endParaRPr>
            </a:p>
          </p:txBody>
        </p:sp>
        <p:sp>
          <p:nvSpPr>
            <p:cNvPr id="75821" name="Text Box 45"/>
            <p:cNvSpPr txBox="1">
              <a:spLocks noChangeArrowheads="1"/>
            </p:cNvSpPr>
            <p:nvPr/>
          </p:nvSpPr>
          <p:spPr bwMode="auto">
            <a:xfrm>
              <a:off x="2460" y="2432"/>
              <a:ext cx="2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sm" len="med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Century Schoolbook" pitchFamily="18" charset="0"/>
                  <a:sym typeface="Symbol" pitchFamily="18" charset="2"/>
                </a:rPr>
                <a:t>J</a:t>
              </a:r>
              <a:r>
                <a:rPr lang="en-US" sz="2000" baseline="-25000">
                  <a:latin typeface="Century Schoolbook" pitchFamily="18" charset="0"/>
                  <a:sym typeface="Symbol" pitchFamily="18" charset="2"/>
                </a:rPr>
                <a:t>n</a:t>
              </a:r>
              <a:endParaRPr lang="en-US" sz="2000" baseline="-25000">
                <a:latin typeface="Century Schoolbook" pitchFamily="18" charset="0"/>
              </a:endParaRPr>
            </a:p>
          </p:txBody>
        </p:sp>
        <p:sp>
          <p:nvSpPr>
            <p:cNvPr id="75822" name="Line 46"/>
            <p:cNvSpPr>
              <a:spLocks noChangeShapeType="1"/>
            </p:cNvSpPr>
            <p:nvPr/>
          </p:nvSpPr>
          <p:spPr bwMode="auto">
            <a:xfrm flipH="1" flipV="1">
              <a:off x="2907" y="3166"/>
              <a:ext cx="527" cy="318"/>
            </a:xfrm>
            <a:prstGeom prst="line">
              <a:avLst/>
            </a:prstGeom>
            <a:noFill/>
            <a:ln w="76200">
              <a:solidFill>
                <a:srgbClr val="00CC00"/>
              </a:solidFill>
              <a:round/>
              <a:headEnd/>
              <a:tailEnd type="stealth" w="sm" len="med"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75823" name="Line 47"/>
            <p:cNvSpPr>
              <a:spLocks noChangeShapeType="1"/>
            </p:cNvSpPr>
            <p:nvPr/>
          </p:nvSpPr>
          <p:spPr bwMode="auto">
            <a:xfrm flipH="1">
              <a:off x="2907" y="3039"/>
              <a:ext cx="117" cy="1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med"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75824" name="Line 48"/>
            <p:cNvSpPr>
              <a:spLocks noChangeShapeType="1"/>
            </p:cNvSpPr>
            <p:nvPr/>
          </p:nvSpPr>
          <p:spPr bwMode="auto">
            <a:xfrm>
              <a:off x="2907" y="3166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med"/>
            </a:ln>
            <a:effectLst/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75828" name="Rectangle 52"/>
          <p:cNvSpPr>
            <a:spLocks noChangeArrowheads="1"/>
          </p:cNvSpPr>
          <p:nvPr/>
        </p:nvSpPr>
        <p:spPr bwMode="auto">
          <a:xfrm>
            <a:off x="304800" y="381000"/>
            <a:ext cx="861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Electron 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polarization in 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sym typeface="Symbol"/>
              </a:rPr>
              <a:t>-decay</a:t>
            </a:r>
            <a:endParaRPr lang="en-US" sz="4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grpSp>
        <p:nvGrpSpPr>
          <p:cNvPr id="35" name="Grupa 34"/>
          <p:cNvGrpSpPr/>
          <p:nvPr/>
        </p:nvGrpSpPr>
        <p:grpSpPr>
          <a:xfrm>
            <a:off x="3749675" y="1284288"/>
            <a:ext cx="4906963" cy="971550"/>
            <a:chOff x="3749675" y="1284288"/>
            <a:chExt cx="4906963" cy="971550"/>
          </a:xfrm>
        </p:grpSpPr>
        <p:graphicFrame>
          <p:nvGraphicFramePr>
            <p:cNvPr id="75839" name="Object 63"/>
            <p:cNvGraphicFramePr>
              <a:graphicFrameLocks noChangeAspect="1"/>
            </p:cNvGraphicFramePr>
            <p:nvPr/>
          </p:nvGraphicFramePr>
          <p:xfrm>
            <a:off x="3749675" y="1284288"/>
            <a:ext cx="4906963" cy="971550"/>
          </p:xfrm>
          <a:graphic>
            <a:graphicData uri="http://schemas.openxmlformats.org/presentationml/2006/ole">
              <p:oleObj spid="_x0000_s75839" name="Equation" r:id="rId6" imgW="3822480" imgH="761760" progId="Equation.DSMT4">
                <p:embed/>
              </p:oleObj>
            </a:graphicData>
          </a:graphic>
        </p:graphicFrame>
        <p:sp>
          <p:nvSpPr>
            <p:cNvPr id="75840" name="Oval 64"/>
            <p:cNvSpPr>
              <a:spLocks noChangeArrowheads="1"/>
            </p:cNvSpPr>
            <p:nvPr/>
          </p:nvSpPr>
          <p:spPr bwMode="auto">
            <a:xfrm>
              <a:off x="4843191" y="1662113"/>
              <a:ext cx="266700" cy="55403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5841" name="Oval 65"/>
            <p:cNvSpPr>
              <a:spLocks noChangeArrowheads="1"/>
            </p:cNvSpPr>
            <p:nvPr/>
          </p:nvSpPr>
          <p:spPr bwMode="auto">
            <a:xfrm>
              <a:off x="5784351" y="1662113"/>
              <a:ext cx="266700" cy="554038"/>
            </a:xfrm>
            <a:prstGeom prst="ellipse">
              <a:avLst/>
            </a:prstGeom>
            <a:noFill/>
            <a:ln w="19050">
              <a:solidFill>
                <a:srgbClr val="33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5842" name="Oval 66"/>
            <p:cNvSpPr>
              <a:spLocks noChangeArrowheads="1"/>
            </p:cNvSpPr>
            <p:nvPr/>
          </p:nvSpPr>
          <p:spPr bwMode="auto">
            <a:xfrm>
              <a:off x="6837861" y="1651001"/>
              <a:ext cx="266700" cy="554038"/>
            </a:xfrm>
            <a:prstGeom prst="ellipse">
              <a:avLst/>
            </a:prstGeom>
            <a:noFill/>
            <a:ln w="190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75843" name="Rectangle 67"/>
          <p:cNvSpPr>
            <a:spLocks noChangeArrowheads="1"/>
          </p:cNvSpPr>
          <p:nvPr/>
        </p:nvSpPr>
        <p:spPr bwMode="auto">
          <a:xfrm>
            <a:off x="468313" y="5373688"/>
            <a:ext cx="85677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1800" b="1" i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R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-coefficient can be obtained from the transverse electron polarization component</a:t>
            </a:r>
            <a:r>
              <a:rPr lang="en-US" sz="1800" dirty="0">
                <a:latin typeface="+mn-lt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+mn-lt"/>
              </a:rPr>
              <a:t>perpendicular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to the plane spanned by the neutron polarization and electron momentum</a:t>
            </a:r>
          </a:p>
        </p:txBody>
      </p:sp>
      <p:sp>
        <p:nvSpPr>
          <p:cNvPr id="75844" name="Rectangle 68"/>
          <p:cNvSpPr>
            <a:spLocks noChangeArrowheads="1"/>
          </p:cNvSpPr>
          <p:nvPr/>
        </p:nvSpPr>
        <p:spPr bwMode="auto">
          <a:xfrm>
            <a:off x="468313" y="4724400"/>
            <a:ext cx="84963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1800" b="1" i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N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-coefficient can be deduced from the transverse electron polarization component contained in the plane </a:t>
            </a:r>
            <a:r>
              <a:rPr lang="en-US" sz="1800" b="1" dirty="0">
                <a:solidFill>
                  <a:srgbClr val="0000FF"/>
                </a:solidFill>
                <a:latin typeface="+mn-lt"/>
              </a:rPr>
              <a:t>parallel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to the parent polarization</a:t>
            </a:r>
          </a:p>
        </p:txBody>
      </p:sp>
      <p:sp>
        <p:nvSpPr>
          <p:cNvPr id="75846" name="Rectangle 70"/>
          <p:cNvSpPr>
            <a:spLocks noChangeArrowheads="1"/>
          </p:cNvSpPr>
          <p:nvPr/>
        </p:nvSpPr>
        <p:spPr bwMode="auto">
          <a:xfrm>
            <a:off x="468313" y="4076700"/>
            <a:ext cx="84963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1800" b="1" i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G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-coefficient can be deduced from the longitudinal electron polarization component</a:t>
            </a:r>
          </a:p>
        </p:txBody>
      </p:sp>
      <p:sp>
        <p:nvSpPr>
          <p:cNvPr id="75848" name="Text Box 72"/>
          <p:cNvSpPr txBox="1">
            <a:spLocks noChangeArrowheads="1"/>
          </p:cNvSpPr>
          <p:nvPr/>
        </p:nvSpPr>
        <p:spPr bwMode="auto">
          <a:xfrm>
            <a:off x="4500563" y="2392363"/>
            <a:ext cx="4435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99"/>
                </a:solidFill>
                <a:latin typeface="Arial" charset="0"/>
              </a:rPr>
              <a:t>J.D. Jackson et al., Phys. Rev. 106, 517 (1957)</a:t>
            </a:r>
            <a:endParaRPr lang="pl-PL" sz="1600" dirty="0">
              <a:solidFill>
                <a:srgbClr val="000099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43" grpId="0"/>
      <p:bldP spid="75844" grpId="0"/>
      <p:bldP spid="75846" grpId="0"/>
      <p:bldP spid="758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ymbol zastępczy stopki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Jagiellonian Symposium on Fundamental and Applied Subatomic Physics, Cracow, 2015</a:t>
            </a:r>
            <a:endParaRPr lang="en-US"/>
          </a:p>
        </p:txBody>
      </p:sp>
      <p:sp>
        <p:nvSpPr>
          <p:cNvPr id="209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CEB448-F132-4C9B-A36C-9CA51AC9ABE0}" type="slidenum">
              <a:rPr lang="en-US"/>
              <a:pPr/>
              <a:t>16</a:t>
            </a:fld>
            <a:endParaRPr lang="en-US"/>
          </a:p>
        </p:txBody>
      </p:sp>
      <p:sp>
        <p:nvSpPr>
          <p:cNvPr id="97506" name="Rectangle 226"/>
          <p:cNvSpPr>
            <a:spLocks noChangeArrowheads="1"/>
          </p:cNvSpPr>
          <p:nvPr/>
        </p:nvSpPr>
        <p:spPr bwMode="auto">
          <a:xfrm>
            <a:off x="228600" y="457200"/>
            <a:ext cx="8686800" cy="591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Transverse electron polarization</a:t>
            </a:r>
            <a:endParaRPr lang="en-US" sz="36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graphicFrame>
        <p:nvGraphicFramePr>
          <p:cNvPr id="38" name="Obiekt 37"/>
          <p:cNvGraphicFramePr>
            <a:graphicFrameLocks noChangeAspect="1"/>
          </p:cNvGraphicFramePr>
          <p:nvPr/>
        </p:nvGraphicFramePr>
        <p:xfrm>
          <a:off x="2904060" y="4821183"/>
          <a:ext cx="3327403" cy="753855"/>
        </p:xfrm>
        <a:graphic>
          <a:graphicData uri="http://schemas.openxmlformats.org/presentationml/2006/ole">
            <p:oleObj spid="_x0000_s282626" name="Equation" r:id="rId3" imgW="1904760" imgH="431640" progId="Equation.DSMT4">
              <p:embed/>
            </p:oleObj>
          </a:graphicData>
        </a:graphic>
      </p:graphicFrame>
      <p:grpSp>
        <p:nvGrpSpPr>
          <p:cNvPr id="53" name="Grupa 52"/>
          <p:cNvGrpSpPr/>
          <p:nvPr/>
        </p:nvGrpSpPr>
        <p:grpSpPr>
          <a:xfrm>
            <a:off x="331180" y="5582170"/>
            <a:ext cx="8501672" cy="522287"/>
            <a:chOff x="331180" y="5582170"/>
            <a:chExt cx="8501672" cy="522287"/>
          </a:xfrm>
        </p:grpSpPr>
        <p:grpSp>
          <p:nvGrpSpPr>
            <p:cNvPr id="52" name="Grupa 51"/>
            <p:cNvGrpSpPr/>
            <p:nvPr/>
          </p:nvGrpSpPr>
          <p:grpSpPr>
            <a:xfrm>
              <a:off x="979783" y="5641937"/>
              <a:ext cx="7144865" cy="416042"/>
              <a:chOff x="979783" y="5167785"/>
              <a:chExt cx="7144865" cy="416042"/>
            </a:xfrm>
          </p:grpSpPr>
          <p:sp>
            <p:nvSpPr>
              <p:cNvPr id="46" name="Prostokąt zaokrąglony 45"/>
              <p:cNvSpPr/>
              <p:nvPr/>
            </p:nvSpPr>
            <p:spPr>
              <a:xfrm>
                <a:off x="979783" y="5168373"/>
                <a:ext cx="668867" cy="414867"/>
              </a:xfrm>
              <a:prstGeom prst="roundRect">
                <a:avLst>
                  <a:gd name="adj" fmla="val 16667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7" name="Prostokąt zaokrąglony 46"/>
              <p:cNvSpPr/>
              <p:nvPr/>
            </p:nvSpPr>
            <p:spPr>
              <a:xfrm>
                <a:off x="1907765" y="5168960"/>
                <a:ext cx="668867" cy="414867"/>
              </a:xfrm>
              <a:prstGeom prst="roundRect">
                <a:avLst>
                  <a:gd name="adj" fmla="val 1666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8" name="Prostokąt zaokrąglony 47"/>
              <p:cNvSpPr/>
              <p:nvPr/>
            </p:nvSpPr>
            <p:spPr>
              <a:xfrm>
                <a:off x="2793999" y="5167785"/>
                <a:ext cx="668867" cy="414867"/>
              </a:xfrm>
              <a:prstGeom prst="roundRect">
                <a:avLst>
                  <a:gd name="adj" fmla="val 16667"/>
                </a:avLst>
              </a:prstGeom>
              <a:solidFill>
                <a:srgbClr val="71E4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9" name="Prostokąt zaokrąglony 48"/>
              <p:cNvSpPr/>
              <p:nvPr/>
            </p:nvSpPr>
            <p:spPr>
              <a:xfrm>
                <a:off x="4346335" y="5168960"/>
                <a:ext cx="668867" cy="414867"/>
              </a:xfrm>
              <a:prstGeom prst="roundRect">
                <a:avLst>
                  <a:gd name="adj" fmla="val 16667"/>
                </a:avLst>
              </a:prstGeom>
              <a:solidFill>
                <a:srgbClr val="71E4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0" name="Prostokąt zaokrąglony 49"/>
              <p:cNvSpPr/>
              <p:nvPr/>
            </p:nvSpPr>
            <p:spPr>
              <a:xfrm>
                <a:off x="5918787" y="5167785"/>
                <a:ext cx="668867" cy="414867"/>
              </a:xfrm>
              <a:prstGeom prst="roundRect">
                <a:avLst>
                  <a:gd name="adj" fmla="val 16667"/>
                </a:avLst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1" name="Prostokąt zaokrąglony 50"/>
              <p:cNvSpPr/>
              <p:nvPr/>
            </p:nvSpPr>
            <p:spPr>
              <a:xfrm>
                <a:off x="7455781" y="5168960"/>
                <a:ext cx="668867" cy="414867"/>
              </a:xfrm>
              <a:prstGeom prst="roundRect">
                <a:avLst>
                  <a:gd name="adj" fmla="val 16667"/>
                </a:avLst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aphicFrame>
          <p:nvGraphicFramePr>
            <p:cNvPr id="36" name="Obiekt 35"/>
            <p:cNvGraphicFramePr>
              <a:graphicFrameLocks noChangeAspect="1"/>
            </p:cNvGraphicFramePr>
            <p:nvPr/>
          </p:nvGraphicFramePr>
          <p:xfrm>
            <a:off x="331180" y="5582170"/>
            <a:ext cx="8501672" cy="522287"/>
          </p:xfrm>
          <a:graphic>
            <a:graphicData uri="http://schemas.openxmlformats.org/presentationml/2006/ole">
              <p:oleObj spid="_x0000_s282625" name="Equation" r:id="rId4" imgW="3720960" imgH="228600" progId="Equation.DSMT4">
                <p:embed/>
              </p:oleObj>
            </a:graphicData>
          </a:graphic>
        </p:graphicFrame>
      </p:grpSp>
      <p:grpSp>
        <p:nvGrpSpPr>
          <p:cNvPr id="63" name="Grupa 62"/>
          <p:cNvGrpSpPr/>
          <p:nvPr/>
        </p:nvGrpSpPr>
        <p:grpSpPr>
          <a:xfrm>
            <a:off x="702743" y="1098591"/>
            <a:ext cx="7724131" cy="3591944"/>
            <a:chOff x="702743" y="1081657"/>
            <a:chExt cx="7724131" cy="3591944"/>
          </a:xfrm>
        </p:grpSpPr>
        <p:sp>
          <p:nvSpPr>
            <p:cNvPr id="54" name="Prostokąt zaokrąglony 53"/>
            <p:cNvSpPr/>
            <p:nvPr/>
          </p:nvSpPr>
          <p:spPr>
            <a:xfrm>
              <a:off x="1286933" y="1964265"/>
              <a:ext cx="338667" cy="550333"/>
            </a:xfrm>
            <a:prstGeom prst="roundRect">
              <a:avLst/>
            </a:prstGeom>
            <a:solidFill>
              <a:srgbClr val="EA9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5" name="Prostokąt zaokrąglony 54"/>
            <p:cNvSpPr/>
            <p:nvPr/>
          </p:nvSpPr>
          <p:spPr>
            <a:xfrm>
              <a:off x="5655733" y="1972733"/>
              <a:ext cx="338667" cy="550333"/>
            </a:xfrm>
            <a:prstGeom prst="roundRect">
              <a:avLst/>
            </a:prstGeom>
            <a:solidFill>
              <a:srgbClr val="EA9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6" name="Prostokąt zaokrąglony 55"/>
            <p:cNvSpPr/>
            <p:nvPr/>
          </p:nvSpPr>
          <p:spPr>
            <a:xfrm>
              <a:off x="6714065" y="1972734"/>
              <a:ext cx="338667" cy="550333"/>
            </a:xfrm>
            <a:prstGeom prst="roundRect">
              <a:avLst/>
            </a:prstGeom>
            <a:solidFill>
              <a:srgbClr val="EA9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7" name="Prostokąt zaokrąglony 56"/>
            <p:cNvSpPr/>
            <p:nvPr/>
          </p:nvSpPr>
          <p:spPr>
            <a:xfrm>
              <a:off x="2328332" y="2887133"/>
              <a:ext cx="338667" cy="550333"/>
            </a:xfrm>
            <a:prstGeom prst="roundRect">
              <a:avLst/>
            </a:prstGeom>
            <a:solidFill>
              <a:srgbClr val="EA9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8" name="Prostokąt zaokrąglony 57"/>
            <p:cNvSpPr/>
            <p:nvPr/>
          </p:nvSpPr>
          <p:spPr>
            <a:xfrm>
              <a:off x="3352798" y="2887133"/>
              <a:ext cx="338667" cy="550333"/>
            </a:xfrm>
            <a:prstGeom prst="roundRect">
              <a:avLst/>
            </a:prstGeom>
            <a:solidFill>
              <a:srgbClr val="EA9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9" name="Prostokąt zaokrąglony 58"/>
            <p:cNvSpPr/>
            <p:nvPr/>
          </p:nvSpPr>
          <p:spPr>
            <a:xfrm>
              <a:off x="2328331" y="3852333"/>
              <a:ext cx="338667" cy="550333"/>
            </a:xfrm>
            <a:prstGeom prst="roundRect">
              <a:avLst/>
            </a:prstGeom>
            <a:solidFill>
              <a:srgbClr val="EA9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0" name="Prostokąt zaokrąglony 59"/>
            <p:cNvSpPr/>
            <p:nvPr/>
          </p:nvSpPr>
          <p:spPr>
            <a:xfrm>
              <a:off x="4317998" y="3860800"/>
              <a:ext cx="338667" cy="550333"/>
            </a:xfrm>
            <a:prstGeom prst="roundRect">
              <a:avLst/>
            </a:prstGeom>
            <a:solidFill>
              <a:srgbClr val="EA9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1" name="Prostokąt zaokrąglony 60"/>
            <p:cNvSpPr/>
            <p:nvPr/>
          </p:nvSpPr>
          <p:spPr>
            <a:xfrm>
              <a:off x="6231464" y="3860800"/>
              <a:ext cx="338667" cy="550333"/>
            </a:xfrm>
            <a:prstGeom prst="roundRect">
              <a:avLst/>
            </a:prstGeom>
            <a:solidFill>
              <a:srgbClr val="EA9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25293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26838" y="1081657"/>
              <a:ext cx="2697297" cy="905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33" name="Grupa 232"/>
            <p:cNvGrpSpPr/>
            <p:nvPr/>
          </p:nvGrpSpPr>
          <p:grpSpPr>
            <a:xfrm>
              <a:off x="803143" y="1803367"/>
              <a:ext cx="7428430" cy="892187"/>
              <a:chOff x="443753" y="2070101"/>
              <a:chExt cx="8431306" cy="975657"/>
            </a:xfrm>
            <a:noFill/>
          </p:grpSpPr>
          <p:pic>
            <p:nvPicPr>
              <p:cNvPr id="252933" name="Picture 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43753" y="2070101"/>
                <a:ext cx="8431306" cy="9756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0" name="pole tekstowe 219"/>
              <p:cNvSpPr txBox="1"/>
              <p:nvPr/>
            </p:nvSpPr>
            <p:spPr>
              <a:xfrm>
                <a:off x="1066799" y="2223249"/>
                <a:ext cx="230832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600" b="1" i="1" dirty="0" smtClean="0">
                    <a:solidFill>
                      <a:srgbClr val="0000FF"/>
                    </a:solidFill>
                  </a:rPr>
                  <a:t>a</a:t>
                </a:r>
                <a:endParaRPr lang="pl-PL" sz="3600" b="1" i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21" name="pole tekstowe 220"/>
              <p:cNvSpPr txBox="1"/>
              <p:nvPr/>
            </p:nvSpPr>
            <p:spPr>
              <a:xfrm>
                <a:off x="2765604" y="2227732"/>
                <a:ext cx="230832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600" b="1" i="1" dirty="0" smtClean="0">
                    <a:solidFill>
                      <a:srgbClr val="0000FF"/>
                    </a:solidFill>
                  </a:rPr>
                  <a:t>b</a:t>
                </a:r>
                <a:endParaRPr lang="pl-PL" sz="3600" b="1" i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22" name="pole tekstowe 221"/>
              <p:cNvSpPr txBox="1"/>
              <p:nvPr/>
            </p:nvSpPr>
            <p:spPr>
              <a:xfrm>
                <a:off x="4827478" y="2246051"/>
                <a:ext cx="307777" cy="60582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600" b="1" i="1" dirty="0" smtClean="0">
                    <a:solidFill>
                      <a:srgbClr val="0000FF"/>
                    </a:solidFill>
                  </a:rPr>
                  <a:t>A</a:t>
                </a:r>
                <a:endParaRPr lang="pl-PL" sz="3600" b="1" i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23" name="pole tekstowe 222"/>
              <p:cNvSpPr txBox="1"/>
              <p:nvPr/>
            </p:nvSpPr>
            <p:spPr>
              <a:xfrm>
                <a:off x="5961509" y="2236698"/>
                <a:ext cx="307777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600" b="1" i="1" dirty="0" smtClean="0">
                    <a:solidFill>
                      <a:srgbClr val="0000FF"/>
                    </a:solidFill>
                  </a:rPr>
                  <a:t>B</a:t>
                </a:r>
                <a:endParaRPr lang="pl-PL" sz="3600" b="1" i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24" name="pole tekstowe 223"/>
              <p:cNvSpPr txBox="1"/>
              <p:nvPr/>
            </p:nvSpPr>
            <p:spPr>
              <a:xfrm>
                <a:off x="7181996" y="2246252"/>
                <a:ext cx="333425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600" b="1" i="1" dirty="0" smtClean="0">
                    <a:solidFill>
                      <a:srgbClr val="0000FF"/>
                    </a:solidFill>
                  </a:rPr>
                  <a:t>D</a:t>
                </a:r>
                <a:endParaRPr lang="pl-PL" sz="3600" b="1" i="1" dirty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232" name="Grupa 231"/>
            <p:cNvGrpSpPr/>
            <p:nvPr/>
          </p:nvGrpSpPr>
          <p:grpSpPr>
            <a:xfrm>
              <a:off x="1070699" y="2715020"/>
              <a:ext cx="6426323" cy="902912"/>
              <a:chOff x="370914" y="2932575"/>
              <a:chExt cx="7293909" cy="987385"/>
            </a:xfrm>
            <a:noFill/>
          </p:grpSpPr>
          <p:pic>
            <p:nvPicPr>
              <p:cNvPr id="252934" name="Picture 6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70914" y="2932575"/>
                <a:ext cx="7293909" cy="987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5" name="pole tekstowe 224"/>
              <p:cNvSpPr txBox="1"/>
              <p:nvPr/>
            </p:nvSpPr>
            <p:spPr>
              <a:xfrm>
                <a:off x="1792271" y="3118840"/>
                <a:ext cx="359072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600" b="1" i="1" dirty="0" smtClean="0">
                    <a:solidFill>
                      <a:srgbClr val="FF0000"/>
                    </a:solidFill>
                  </a:rPr>
                  <a:t>H</a:t>
                </a:r>
                <a:endParaRPr lang="pl-PL" sz="3600" b="1" i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26" name="pole tekstowe 225"/>
              <p:cNvSpPr txBox="1"/>
              <p:nvPr/>
            </p:nvSpPr>
            <p:spPr>
              <a:xfrm>
                <a:off x="3016594" y="3114065"/>
                <a:ext cx="282129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600" b="1" i="1" dirty="0" smtClean="0">
                    <a:solidFill>
                      <a:srgbClr val="FF0000"/>
                    </a:solidFill>
                  </a:rPr>
                  <a:t>L</a:t>
                </a:r>
                <a:endParaRPr lang="pl-PL" sz="3600" b="1" i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27" name="pole tekstowe 226"/>
              <p:cNvSpPr txBox="1"/>
              <p:nvPr/>
            </p:nvSpPr>
            <p:spPr>
              <a:xfrm>
                <a:off x="4836422" y="3132878"/>
                <a:ext cx="333425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600" b="1" i="1" dirty="0" smtClean="0">
                    <a:solidFill>
                      <a:srgbClr val="FF0000"/>
                    </a:solidFill>
                  </a:rPr>
                  <a:t>N</a:t>
                </a:r>
                <a:endParaRPr lang="pl-PL" sz="3600" b="1" i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28" name="pole tekstowe 227"/>
              <p:cNvSpPr txBox="1"/>
              <p:nvPr/>
            </p:nvSpPr>
            <p:spPr>
              <a:xfrm>
                <a:off x="6037688" y="3105395"/>
                <a:ext cx="307777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600" b="1" i="1" dirty="0" smtClean="0">
                    <a:solidFill>
                      <a:srgbClr val="FF0000"/>
                    </a:solidFill>
                  </a:rPr>
                  <a:t>R</a:t>
                </a:r>
                <a:endParaRPr lang="pl-PL" sz="3600" b="1" i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34" name="Grupa 233"/>
            <p:cNvGrpSpPr/>
            <p:nvPr/>
          </p:nvGrpSpPr>
          <p:grpSpPr>
            <a:xfrm>
              <a:off x="2038746" y="3669809"/>
              <a:ext cx="5778162" cy="916438"/>
              <a:chOff x="2061321" y="3801880"/>
              <a:chExt cx="6558243" cy="1002176"/>
            </a:xfrm>
            <a:noFill/>
          </p:grpSpPr>
          <p:pic>
            <p:nvPicPr>
              <p:cNvPr id="252935" name="Picture 7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061321" y="3801880"/>
                <a:ext cx="6558243" cy="10021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9" name="pole tekstowe 228"/>
              <p:cNvSpPr txBox="1"/>
              <p:nvPr/>
            </p:nvSpPr>
            <p:spPr>
              <a:xfrm>
                <a:off x="2424926" y="3988119"/>
                <a:ext cx="256480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600" b="1" i="1" dirty="0" smtClean="0">
                    <a:solidFill>
                      <a:srgbClr val="FF0000"/>
                    </a:solidFill>
                  </a:rPr>
                  <a:t>S</a:t>
                </a:r>
                <a:endParaRPr lang="pl-PL" sz="3600" b="1" i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30" name="pole tekstowe 229"/>
              <p:cNvSpPr txBox="1"/>
              <p:nvPr/>
            </p:nvSpPr>
            <p:spPr>
              <a:xfrm>
                <a:off x="4632780" y="4006933"/>
                <a:ext cx="333425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600" b="1" i="1" dirty="0" smtClean="0">
                    <a:solidFill>
                      <a:srgbClr val="FF0000"/>
                    </a:solidFill>
                  </a:rPr>
                  <a:t>U</a:t>
                </a:r>
                <a:endParaRPr lang="pl-PL" sz="3600" b="1" i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31" name="pole tekstowe 230"/>
              <p:cNvSpPr txBox="1"/>
              <p:nvPr/>
            </p:nvSpPr>
            <p:spPr>
              <a:xfrm>
                <a:off x="6811840" y="4020675"/>
                <a:ext cx="307777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600" b="1" i="1" dirty="0" smtClean="0">
                    <a:solidFill>
                      <a:srgbClr val="FF0000"/>
                    </a:solidFill>
                  </a:rPr>
                  <a:t>V</a:t>
                </a:r>
                <a:endParaRPr lang="pl-PL" sz="3600" b="1" i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7" name="pole tekstowe 26"/>
            <p:cNvSpPr txBox="1"/>
            <p:nvPr/>
          </p:nvSpPr>
          <p:spPr>
            <a:xfrm>
              <a:off x="1540954" y="2872414"/>
              <a:ext cx="310996" cy="3377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ahoma" pitchFamily="34" charset="0"/>
                  <a:cs typeface="Tahoma" pitchFamily="34" charset="0"/>
                </a:rPr>
                <a:t>^</a:t>
              </a:r>
              <a:endParaRPr lang="pl-PL" sz="1800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6" name="Prostokąt 25"/>
            <p:cNvSpPr/>
            <p:nvPr/>
          </p:nvSpPr>
          <p:spPr>
            <a:xfrm>
              <a:off x="702743" y="1173751"/>
              <a:ext cx="7724131" cy="3499850"/>
            </a:xfrm>
            <a:prstGeom prst="rect">
              <a:avLst/>
            </a:prstGeom>
            <a:noFill/>
            <a:ln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73" name="Grupa 72"/>
          <p:cNvGrpSpPr/>
          <p:nvPr/>
        </p:nvGrpSpPr>
        <p:grpSpPr>
          <a:xfrm>
            <a:off x="2345284" y="2946404"/>
            <a:ext cx="4225033" cy="1430924"/>
            <a:chOff x="2345284" y="2946404"/>
            <a:chExt cx="4225033" cy="1430924"/>
          </a:xfrm>
        </p:grpSpPr>
        <p:sp>
          <p:nvSpPr>
            <p:cNvPr id="68" name="Prostokąt zaokrąglony 67"/>
            <p:cNvSpPr/>
            <p:nvPr/>
          </p:nvSpPr>
          <p:spPr>
            <a:xfrm>
              <a:off x="6248583" y="3920133"/>
              <a:ext cx="321734" cy="457195"/>
            </a:xfrm>
            <a:prstGeom prst="roundRect">
              <a:avLst/>
            </a:prstGeom>
            <a:solidFill>
              <a:srgbClr val="60C99C">
                <a:alpha val="25098"/>
              </a:srgbClr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9" name="Prostokąt zaokrąglony 68"/>
            <p:cNvSpPr/>
            <p:nvPr/>
          </p:nvSpPr>
          <p:spPr>
            <a:xfrm>
              <a:off x="4326568" y="3920127"/>
              <a:ext cx="321734" cy="457195"/>
            </a:xfrm>
            <a:prstGeom prst="roundRect">
              <a:avLst/>
            </a:prstGeom>
            <a:solidFill>
              <a:srgbClr val="60C99C">
                <a:alpha val="25098"/>
              </a:srgbClr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0" name="Prostokąt zaokrąglony 69"/>
            <p:cNvSpPr/>
            <p:nvPr/>
          </p:nvSpPr>
          <p:spPr>
            <a:xfrm>
              <a:off x="2345284" y="3911654"/>
              <a:ext cx="321734" cy="457195"/>
            </a:xfrm>
            <a:prstGeom prst="roundRect">
              <a:avLst/>
            </a:prstGeom>
            <a:solidFill>
              <a:srgbClr val="60C99C">
                <a:alpha val="25098"/>
              </a:srgbClr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1" name="Prostokąt zaokrąglony 70"/>
            <p:cNvSpPr/>
            <p:nvPr/>
          </p:nvSpPr>
          <p:spPr>
            <a:xfrm>
              <a:off x="2353745" y="2946410"/>
              <a:ext cx="321734" cy="457195"/>
            </a:xfrm>
            <a:prstGeom prst="roundRect">
              <a:avLst/>
            </a:prstGeom>
            <a:solidFill>
              <a:srgbClr val="60C99C">
                <a:alpha val="25098"/>
              </a:srgbClr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2" name="Prostokąt zaokrąglony 71"/>
            <p:cNvSpPr/>
            <p:nvPr/>
          </p:nvSpPr>
          <p:spPr>
            <a:xfrm>
              <a:off x="3378246" y="2946404"/>
              <a:ext cx="321734" cy="457195"/>
            </a:xfrm>
            <a:prstGeom prst="roundRect">
              <a:avLst/>
            </a:prstGeom>
            <a:solidFill>
              <a:srgbClr val="60C99C">
                <a:alpha val="25098"/>
              </a:srgbClr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251520" y="885442"/>
          <a:ext cx="8640958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108"/>
                <a:gridCol w="1332148"/>
                <a:gridCol w="1260140"/>
                <a:gridCol w="1296144"/>
                <a:gridCol w="1260140"/>
                <a:gridCol w="1224136"/>
                <a:gridCol w="129614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l-PL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i="0" dirty="0" smtClean="0">
                          <a:latin typeface="Times New Roman" pitchFamily="18" charset="0"/>
                          <a:cs typeface="Times New Roman" pitchFamily="18" charset="0"/>
                        </a:rPr>
                        <a:t>SM</a:t>
                      </a:r>
                      <a:r>
                        <a:rPr lang="en-US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pl-PL" i="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pl-PL" i="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)</a:t>
                      </a:r>
                      <a:endParaRPr lang="pl-PL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>
                          <a:latin typeface="Times New Roman" pitchFamily="18" charset="0"/>
                          <a:cs typeface="Times New Roman" pitchFamily="18" charset="0"/>
                        </a:rPr>
                        <a:t>FSI </a:t>
                      </a:r>
                      <a:r>
                        <a:rPr lang="pl-PL" i="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pl-PL" i="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)</a:t>
                      </a:r>
                      <a:endParaRPr lang="pl-PL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c(</a:t>
                      </a:r>
                      <a:r>
                        <a:rPr lang="pl-PL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</a:t>
                      </a:r>
                      <a:r>
                        <a:rPr lang="pl-PL" dirty="0" err="1" smtClean="0">
                          <a:latin typeface="Lucida Calligraphy" pitchFamily="66" charset="0"/>
                        </a:rPr>
                        <a:t>S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c(</a:t>
                      </a:r>
                      <a:r>
                        <a:rPr lang="pl-PL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</a:t>
                      </a:r>
                      <a:r>
                        <a:rPr lang="pl-PL" dirty="0" err="1" smtClean="0">
                          <a:latin typeface="Lucida Calligraphy" pitchFamily="66" charset="0"/>
                        </a:rPr>
                        <a:t>T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c(</a:t>
                      </a:r>
                      <a:r>
                        <a:rPr lang="pl-PL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Im</a:t>
                      </a:r>
                      <a:r>
                        <a:rPr lang="pl-PL" dirty="0" err="1" smtClean="0">
                          <a:latin typeface="Lucida Calligraphy" pitchFamily="66" charset="0"/>
                        </a:rPr>
                        <a:t>S</a:t>
                      </a:r>
                      <a:r>
                        <a:rPr lang="en-US" i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pl-PL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c(</a:t>
                      </a:r>
                      <a:r>
                        <a:rPr lang="pl-PL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Im</a:t>
                      </a:r>
                      <a:r>
                        <a:rPr lang="pl-PL" dirty="0" err="1" smtClean="0">
                          <a:latin typeface="Lucida Calligraphy" pitchFamily="66" charset="0"/>
                        </a:rPr>
                        <a:t>T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i="1" dirty="0" smtClean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pl-PL" b="1" i="1" dirty="0">
                        <a:solidFill>
                          <a:srgbClr val="3333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 -0.104793 </a:t>
                      </a:r>
                      <a:endParaRPr lang="pl-PL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-0.171405</a:t>
                      </a:r>
                      <a:r>
                        <a:rPr lang="en-US" baseline="30000" dirty="0" smtClean="0">
                          <a:latin typeface="Times New Roman"/>
                          <a:cs typeface="Times New Roman"/>
                          <a:sym typeface="Mathematica3"/>
                        </a:rPr>
                        <a:t>†</a:t>
                      </a:r>
                      <a:r>
                        <a:rPr lang="pl-PL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0.171405</a:t>
                      </a:r>
                      <a:r>
                        <a:rPr lang="en-US" baseline="30000" dirty="0" smtClean="0">
                          <a:latin typeface="Times New Roman"/>
                          <a:cs typeface="Times New Roman"/>
                          <a:sym typeface="Mathematica3"/>
                        </a:rPr>
                        <a:t>†</a:t>
                      </a:r>
                      <a:endParaRPr lang="pl-PL" baseline="30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-0.000727 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+0.001171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i="1" dirty="0" smtClean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pl-PL" b="1" i="1" dirty="0">
                        <a:solidFill>
                          <a:srgbClr val="3333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i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pl-PL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+0.171405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+0.828595</a:t>
                      </a:r>
                      <a:endParaRPr lang="pl-PL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i="1" dirty="0" smtClean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pl-PL" b="1" i="1" dirty="0">
                        <a:solidFill>
                          <a:srgbClr val="3333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 -0.117233</a:t>
                      </a:r>
                      <a:endParaRPr lang="pl-PL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-0.000923 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+0.00142 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i="1" dirty="0" smtClean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pl-PL" b="1" i="1" dirty="0">
                        <a:solidFill>
                          <a:srgbClr val="3333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i="0" dirty="0" smtClean="0">
                          <a:latin typeface="Times New Roman" pitchFamily="18" charset="0"/>
                          <a:cs typeface="Times New Roman" pitchFamily="18" charset="0"/>
                        </a:rPr>
                        <a:t>+0.987560</a:t>
                      </a:r>
                      <a:endParaRPr lang="pl-PL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-0.126422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+0.194539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lang="pl-PL" b="1" i="1" dirty="0">
                        <a:solidFill>
                          <a:srgbClr val="3333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pl-PL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+0.000923 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-0.000923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pl-PL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pl-PL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+0.060888 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-0.171405 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+0.276198 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lang="pl-PL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pl-PL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-0.000444 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+0.171405 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-0.276198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pl-PL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pl-PL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i="0" dirty="0" smtClean="0">
                          <a:latin typeface="Times New Roman" pitchFamily="18" charset="0"/>
                          <a:cs typeface="Times New Roman" pitchFamily="18" charset="0"/>
                        </a:rPr>
                        <a:t>+0.068116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-0.217582 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+0.334815 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lang="pl-PL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pl-PL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+0.000497 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-0.217582 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+0.334815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pl-PL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pl-PL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-0.001845 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+0.217582 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-0.217582 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endParaRPr lang="pl-PL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pl-PL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-0.217582 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+0.217582 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pl-PL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pl-PL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-0.217582 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+0.217582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ytuł 1"/>
          <p:cNvSpPr txBox="1">
            <a:spLocks/>
          </p:cNvSpPr>
          <p:nvPr/>
        </p:nvSpPr>
        <p:spPr>
          <a:xfrm>
            <a:off x="0" y="188640"/>
            <a:ext cx="9144000" cy="648072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Sensitivity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factors for scalar and tensor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couplings</a:t>
            </a:r>
            <a:endParaRPr lang="en-US" sz="3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691370" y="6012614"/>
            <a:ext cx="7608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aseline="300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  <a:sym typeface="Mathematica3"/>
              </a:rPr>
              <a:t>†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(|</a:t>
            </a:r>
            <a:r>
              <a:rPr lang="en-US" sz="18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800" i="1" baseline="-25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sz="1800" baseline="30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+|</a:t>
            </a:r>
            <a:r>
              <a:rPr lang="en-US" sz="18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C’</a:t>
            </a:r>
            <a:r>
              <a:rPr lang="en-US" sz="1800" i="1" baseline="-25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sz="1800" baseline="30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)/2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instead of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Lucida Calligraphy" pitchFamily="66" charset="0"/>
              </a:rPr>
              <a:t>S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(|</a:t>
            </a:r>
            <a:r>
              <a:rPr lang="en-US" sz="18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800" i="1" baseline="-25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sz="1800" baseline="30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+|</a:t>
            </a:r>
            <a:r>
              <a:rPr lang="en-US" sz="18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C’</a:t>
            </a:r>
            <a:r>
              <a:rPr lang="en-US" sz="1800" i="1" baseline="-25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sz="1800" baseline="30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)/2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instead of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Lucida Calligraphy" pitchFamily="66" charset="0"/>
              </a:rPr>
              <a:t>T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, respectively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677923" y="5688578"/>
            <a:ext cx="7478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*  Kinematical factor averaged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over electron kinetic energy </a:t>
            </a:r>
            <a:r>
              <a:rPr lang="en-US" sz="1800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800" baseline="-250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= (200,783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)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</a:rPr>
              <a:t>keV</a:t>
            </a:r>
            <a:endParaRPr lang="pl-PL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45C779-FE4B-4D62-9D22-3F3934E1A3A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3" name="Symbol zastępczy stopki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Jagiellonian Symposium on Fundamental and Applied Subatomic Physics, Cracow, 2015</a:t>
            </a:r>
            <a:endParaRPr lang="en-US" dirty="0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655" y="1277472"/>
            <a:ext cx="7857956" cy="5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ytuł 1"/>
          <p:cNvSpPr txBox="1">
            <a:spLocks/>
          </p:cNvSpPr>
          <p:nvPr/>
        </p:nvSpPr>
        <p:spPr>
          <a:xfrm>
            <a:off x="457200" y="188640"/>
            <a:ext cx="8229600" cy="106613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Impact of  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H</a:t>
            </a:r>
            <a:r>
              <a:rPr lang="en-US" sz="32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,</a:t>
            </a:r>
            <a:r>
              <a:rPr lang="en-US" sz="32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L</a:t>
            </a:r>
            <a:r>
              <a:rPr lang="en-US" sz="32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,</a:t>
            </a:r>
            <a:r>
              <a:rPr lang="en-US" sz="32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N</a:t>
            </a:r>
            <a:r>
              <a:rPr lang="en-US" sz="32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,</a:t>
            </a:r>
            <a:r>
              <a:rPr lang="en-US" sz="32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R</a:t>
            </a:r>
            <a:r>
              <a:rPr lang="en-US" sz="32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,</a:t>
            </a:r>
            <a:r>
              <a:rPr lang="en-US" sz="32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S</a:t>
            </a:r>
            <a:r>
              <a:rPr lang="en-US" sz="32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,</a:t>
            </a:r>
            <a:r>
              <a:rPr lang="en-US" sz="32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U</a:t>
            </a:r>
            <a:r>
              <a:rPr lang="en-US" sz="32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,</a:t>
            </a:r>
            <a:r>
              <a:rPr lang="en-US" sz="32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V</a:t>
            </a:r>
            <a:r>
              <a:rPr lang="en-US" sz="32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 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measurement with anticipated accuracy of 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5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  <a:sym typeface="Symbol"/>
              </a:rPr>
              <a:t>10</a:t>
            </a:r>
            <a:r>
              <a:rPr lang="en-US" sz="32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  <a:sym typeface="Symbol"/>
              </a:rPr>
              <a:t>-4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 </a:t>
            </a:r>
            <a:endParaRPr lang="pl-PL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5836024" y="4012821"/>
            <a:ext cx="3307976" cy="233419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Constraints on real scalar contributions dominated by: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Super-allowed 0</a:t>
            </a:r>
            <a:r>
              <a:rPr lang="en-US" sz="1800" baseline="300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+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sym typeface="Symbol"/>
              </a:rPr>
              <a:t>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0</a:t>
            </a:r>
            <a:r>
              <a:rPr lang="en-US" sz="1800" baseline="300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+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Correlations in mirror transitions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n-decay correlations could join the game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!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45C779-FE4B-4D62-9D22-3F3934E1A3A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Jagiellonian Symposium on Fundamental and Applied Subatomic Physics, Cracow, 2015</a:t>
            </a:r>
            <a:endParaRPr lang="en-US" dirty="0"/>
          </a:p>
        </p:txBody>
      </p:sp>
      <p:sp>
        <p:nvSpPr>
          <p:cNvPr id="7" name="Prostokąt 6"/>
          <p:cNvSpPr/>
          <p:nvPr/>
        </p:nvSpPr>
        <p:spPr>
          <a:xfrm>
            <a:off x="711208" y="3937000"/>
            <a:ext cx="5147725" cy="2438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1447800" y="4605867"/>
            <a:ext cx="4017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Leptoquark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exchange model</a:t>
            </a:r>
            <a:endParaRPr lang="pl-PL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5935133" y="1337732"/>
            <a:ext cx="3098803" cy="48344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6781794" y="3598351"/>
            <a:ext cx="1639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RPV MSSM</a:t>
            </a:r>
            <a:endParaRPr lang="pl-PL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8" grpId="1"/>
      <p:bldP spid="12" grpId="0" animBg="1"/>
      <p:bldP spid="11" grpId="0"/>
      <p:bldP spid="11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 txBox="1">
            <a:spLocks/>
          </p:cNvSpPr>
          <p:nvPr/>
        </p:nvSpPr>
        <p:spPr>
          <a:xfrm>
            <a:off x="457200" y="408782"/>
            <a:ext cx="8229600" cy="106613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Impact of  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H</a:t>
            </a:r>
            <a:r>
              <a:rPr lang="en-US" sz="32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,</a:t>
            </a:r>
            <a:r>
              <a:rPr lang="en-US" sz="32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L</a:t>
            </a:r>
            <a:r>
              <a:rPr lang="en-US" sz="32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,</a:t>
            </a:r>
            <a:r>
              <a:rPr lang="en-US" sz="32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N</a:t>
            </a:r>
            <a:r>
              <a:rPr lang="en-US" sz="32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,</a:t>
            </a:r>
            <a:r>
              <a:rPr lang="en-US" sz="32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R</a:t>
            </a:r>
            <a:r>
              <a:rPr lang="en-US" sz="32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,</a:t>
            </a:r>
            <a:r>
              <a:rPr lang="en-US" sz="32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S</a:t>
            </a:r>
            <a:r>
              <a:rPr lang="en-US" sz="32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,</a:t>
            </a:r>
            <a:r>
              <a:rPr lang="en-US" sz="32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U</a:t>
            </a:r>
            <a:r>
              <a:rPr lang="en-US" sz="32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,</a:t>
            </a:r>
            <a:r>
              <a:rPr lang="en-US" sz="32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V</a:t>
            </a:r>
            <a:r>
              <a:rPr lang="en-US" sz="32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 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measurement with anticipated accuracy of 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5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  <a:sym typeface="Symbol"/>
              </a:rPr>
              <a:t>10</a:t>
            </a:r>
            <a:r>
              <a:rPr lang="en-US" sz="32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  <a:sym typeface="Symbol"/>
              </a:rPr>
              <a:t>-4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 </a:t>
            </a:r>
            <a:endParaRPr lang="pl-PL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45C779-FE4B-4D62-9D22-3F3934E1A3A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Jagiellonian Symposium on Fundamental and Applied Subatomic Physics, Cracow, 2015</a:t>
            </a:r>
            <a:endParaRPr lang="en-US" dirty="0"/>
          </a:p>
        </p:txBody>
      </p:sp>
      <p:pic>
        <p:nvPicPr>
          <p:cNvPr id="7" name="Obraz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197" y="1989683"/>
            <a:ext cx="8898468" cy="261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ymbol zastępczy zawartości 2"/>
          <p:cNvSpPr txBox="1">
            <a:spLocks/>
          </p:cNvSpPr>
          <p:nvPr/>
        </p:nvSpPr>
        <p:spPr bwMode="auto">
          <a:xfrm>
            <a:off x="253982" y="1531915"/>
            <a:ext cx="8627545" cy="46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  <a:tabLst/>
              <a:defRPr/>
            </a:pPr>
            <a:r>
              <a:rPr lang="en-US" sz="2000" kern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Translated into EFT parameters</a:t>
            </a:r>
            <a:endParaRPr lang="pl-PL" sz="2000" kern="0" dirty="0" smtClean="0">
              <a:solidFill>
                <a:schemeClr val="accent6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1" name="Symbol zastępczy zawartości 2"/>
          <p:cNvSpPr txBox="1">
            <a:spLocks/>
          </p:cNvSpPr>
          <p:nvPr/>
        </p:nvSpPr>
        <p:spPr bwMode="auto">
          <a:xfrm>
            <a:off x="262443" y="4766303"/>
            <a:ext cx="8627545" cy="753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  <a:tabLst/>
              <a:defRPr/>
            </a:pPr>
            <a:r>
              <a:rPr lang="en-US" sz="2000" b="1" kern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GOAL</a:t>
            </a:r>
            <a:r>
              <a:rPr lang="en-US" sz="2000" kern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: measure 11 correlation coefficients  (</a:t>
            </a:r>
            <a:r>
              <a:rPr lang="en-US" sz="2000" i="1" kern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a, A, B, D, H, L, N, R, S, U, and V </a:t>
            </a:r>
            <a:r>
              <a:rPr lang="en-US" sz="2000" kern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) at once !</a:t>
            </a:r>
            <a:endParaRPr lang="pl-PL" sz="2000" kern="0" dirty="0" smtClean="0">
              <a:solidFill>
                <a:schemeClr val="accent6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 bwMode="auto">
          <a:xfrm>
            <a:off x="262437" y="5426723"/>
            <a:ext cx="8627545" cy="40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  <a:tabLst/>
              <a:defRPr/>
            </a:pPr>
            <a:r>
              <a:rPr lang="en-US" sz="2000" kern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Perform global analysis</a:t>
            </a:r>
            <a:endParaRPr lang="pl-PL" sz="2000" kern="0" dirty="0" smtClean="0">
              <a:solidFill>
                <a:schemeClr val="accent6">
                  <a:lumMod val="75000"/>
                </a:schemeClr>
              </a:solidFill>
              <a:cs typeface="Times New Roman" pitchFamily="18" charset="0"/>
            </a:endParaRPr>
          </a:p>
        </p:txBody>
      </p:sp>
      <p:grpSp>
        <p:nvGrpSpPr>
          <p:cNvPr id="15" name="Grupa 14"/>
          <p:cNvGrpSpPr/>
          <p:nvPr/>
        </p:nvGrpSpPr>
        <p:grpSpPr>
          <a:xfrm>
            <a:off x="1989692" y="5791187"/>
            <a:ext cx="5477382" cy="584775"/>
            <a:chOff x="1989692" y="5791187"/>
            <a:chExt cx="5477382" cy="584775"/>
          </a:xfrm>
        </p:grpSpPr>
        <p:sp>
          <p:nvSpPr>
            <p:cNvPr id="13" name="Strzałka w prawo 12"/>
            <p:cNvSpPr/>
            <p:nvPr/>
          </p:nvSpPr>
          <p:spPr>
            <a:xfrm>
              <a:off x="1989692" y="5918197"/>
              <a:ext cx="1363133" cy="32173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" name="pole tekstowe 13"/>
            <p:cNvSpPr txBox="1"/>
            <p:nvPr/>
          </p:nvSpPr>
          <p:spPr>
            <a:xfrm>
              <a:off x="3725344" y="5791187"/>
              <a:ext cx="37417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+mj-lt"/>
                </a:rPr>
                <a:t>B R A N D project</a:t>
              </a:r>
              <a:endParaRPr lang="pl-PL" sz="32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388" y="296321"/>
            <a:ext cx="8785225" cy="804346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sym typeface="Symbol"/>
              </a:rPr>
              <a:t>Outline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Jagiellonian Symposium on Fundamental and Applied Subatomic Physics, Cracow, 2015</a:t>
            </a:r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CD3010-66A1-4928-838D-AA335DD8B43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1" name="Symbol zastępczy zawartości 2"/>
          <p:cNvSpPr>
            <a:spLocks noGrp="1"/>
          </p:cNvSpPr>
          <p:nvPr>
            <p:ph idx="1"/>
          </p:nvPr>
        </p:nvSpPr>
        <p:spPr>
          <a:xfrm>
            <a:off x="262454" y="1193239"/>
            <a:ext cx="8627545" cy="3522693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EFT approach in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ffectLst/>
                <a:sym typeface="Symbol"/>
              </a:rPr>
              <a:t>-decay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ffectLst/>
                <a:sym typeface="Symbol"/>
              </a:rPr>
              <a:t>-decay correlation coefficients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ffectLst/>
                <a:sym typeface="Symbol"/>
              </a:rPr>
              <a:t>Scalar and tensor contributions – limits from -decays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ffectLst/>
                <a:sym typeface="Symbol"/>
              </a:rPr>
              <a:t>High energy experiment – MET channel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ffectLst/>
                <a:sym typeface="Symbol"/>
              </a:rPr>
              <a:t>Limits from MET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ffectLst/>
                <a:sym typeface="Symbol"/>
              </a:rPr>
              <a:t>Neutron decay correlations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ffectLst/>
                <a:sym typeface="Symbol"/>
              </a:rPr>
              <a:t>BRAND project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ffectLst/>
                <a:sym typeface="Symbol"/>
              </a:rPr>
              <a:t>Conclusions </a:t>
            </a:r>
            <a:endParaRPr lang="pl-PL" sz="2400" dirty="0"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23" name="Symbol zastępczy zawartości 2"/>
          <p:cNvSpPr txBox="1">
            <a:spLocks/>
          </p:cNvSpPr>
          <p:nvPr/>
        </p:nvSpPr>
        <p:spPr bwMode="auto">
          <a:xfrm>
            <a:off x="3293635" y="4723974"/>
            <a:ext cx="5587987" cy="155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uLnTx/>
                <a:uFillTx/>
                <a:latin typeface="+mn-lt"/>
                <a:ea typeface="+mn-ea"/>
                <a:cs typeface="+mn-cs"/>
              </a:rPr>
              <a:t>V.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uLnTx/>
                <a:uFillTx/>
                <a:latin typeface="+mn-lt"/>
                <a:ea typeface="+mn-ea"/>
                <a:cs typeface="+mn-cs"/>
              </a:rPr>
              <a:t>Cirigliano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uLnTx/>
                <a:uFillTx/>
                <a:latin typeface="+mn-lt"/>
                <a:ea typeface="+mn-ea"/>
                <a:cs typeface="+mn-cs"/>
              </a:rPr>
              <a:t> et al.,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uLnTx/>
                <a:uFillTx/>
                <a:latin typeface="+mn-lt"/>
                <a:ea typeface="+mn-ea"/>
                <a:cs typeface="+mn-cs"/>
              </a:rPr>
              <a:t>Nucl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uLnTx/>
                <a:uFillTx/>
                <a:latin typeface="+mn-lt"/>
                <a:ea typeface="+mn-ea"/>
                <a:cs typeface="+mn-cs"/>
              </a:rPr>
              <a:t>. Phys.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uLnTx/>
                <a:uFillTx/>
                <a:latin typeface="+mn-lt"/>
                <a:ea typeface="+mn-ea"/>
                <a:cs typeface="+mn-cs"/>
              </a:rPr>
              <a:t> B 830 (2010)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1600" kern="0" baseline="0" dirty="0" smtClean="0">
                <a:solidFill>
                  <a:srgbClr val="0000FF"/>
                </a:solidFill>
                <a:latin typeface="+mn-lt"/>
              </a:rPr>
              <a:t>T. Bhattacharya</a:t>
            </a:r>
            <a:r>
              <a:rPr lang="en-US" sz="1600" kern="0" dirty="0" smtClean="0">
                <a:solidFill>
                  <a:srgbClr val="0000FF"/>
                </a:solidFill>
                <a:latin typeface="+mn-lt"/>
              </a:rPr>
              <a:t> et al., Phys. Rev. D 85 (2012)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600" kern="0" dirty="0" smtClean="0">
                <a:solidFill>
                  <a:srgbClr val="0000FF"/>
                </a:solidFill>
                <a:latin typeface="Tahoma"/>
              </a:rPr>
              <a:t>V. </a:t>
            </a:r>
            <a:r>
              <a:rPr lang="en-US" sz="1600" kern="0" dirty="0" err="1" smtClean="0">
                <a:solidFill>
                  <a:srgbClr val="0000FF"/>
                </a:solidFill>
                <a:latin typeface="Tahoma"/>
              </a:rPr>
              <a:t>Cirigliano</a:t>
            </a:r>
            <a:r>
              <a:rPr lang="en-US" sz="1600" kern="0" dirty="0" smtClean="0">
                <a:solidFill>
                  <a:srgbClr val="0000FF"/>
                </a:solidFill>
                <a:latin typeface="Tahoma"/>
              </a:rPr>
              <a:t> et al., JHEP 1302 (2013)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ahoma"/>
                <a:ea typeface="+mn-ea"/>
                <a:cs typeface="+mn-cs"/>
              </a:rPr>
              <a:t>M.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ahoma"/>
                <a:ea typeface="+mn-ea"/>
                <a:cs typeface="+mn-cs"/>
              </a:rPr>
              <a:t> Gonzalez-Alonso et al., Ann. Phys. 525 (2013)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600" kern="0" dirty="0" smtClean="0">
                <a:solidFill>
                  <a:srgbClr val="0000FF"/>
                </a:solidFill>
                <a:latin typeface="Tahoma"/>
              </a:rPr>
              <a:t>M. Gonzalez-Alonso et al., Phys. Rev. </a:t>
            </a:r>
            <a:r>
              <a:rPr lang="en-US" sz="1600" kern="0" dirty="0" err="1" smtClean="0">
                <a:solidFill>
                  <a:srgbClr val="0000FF"/>
                </a:solidFill>
                <a:latin typeface="Tahoma"/>
              </a:rPr>
              <a:t>Lett</a:t>
            </a:r>
            <a:r>
              <a:rPr lang="en-US" sz="1600" kern="0" dirty="0" smtClean="0">
                <a:solidFill>
                  <a:srgbClr val="0000FF"/>
                </a:solidFill>
                <a:latin typeface="Tahoma"/>
              </a:rPr>
              <a:t>. 112 (2014)</a:t>
            </a:r>
            <a:endParaRPr kumimoji="0" lang="en-US" sz="1600" b="0" i="0" u="none" strike="noStrike" kern="0" cap="none" spc="0" normalizeH="0" noProof="0" dirty="0" smtClean="0">
              <a:ln>
                <a:noFill/>
              </a:ln>
              <a:solidFill>
                <a:srgbClr val="0000FF"/>
              </a:solidFill>
              <a:uLnTx/>
              <a:uFillTx/>
              <a:latin typeface="Tahoma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ymbol zastępczy stopki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Jagiellonian Symposium on Fundamental and Applied Subatomic Physics, Cracow, 2015</a:t>
            </a:r>
            <a:endParaRPr lang="en-US"/>
          </a:p>
        </p:txBody>
      </p:sp>
      <p:sp>
        <p:nvSpPr>
          <p:cNvPr id="209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CEB448-F132-4C9B-A36C-9CA51AC9ABE0}" type="slidenum">
              <a:rPr lang="en-US"/>
              <a:pPr/>
              <a:t>20</a:t>
            </a:fld>
            <a:endParaRPr lang="en-US"/>
          </a:p>
        </p:txBody>
      </p:sp>
      <p:sp>
        <p:nvSpPr>
          <p:cNvPr id="97506" name="Rectangle 226"/>
          <p:cNvSpPr>
            <a:spLocks noChangeArrowheads="1"/>
          </p:cNvSpPr>
          <p:nvPr/>
        </p:nvSpPr>
        <p:spPr bwMode="auto">
          <a:xfrm>
            <a:off x="245533" y="457200"/>
            <a:ext cx="8644467" cy="702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Option 1 – layout</a:t>
            </a:r>
            <a:endParaRPr lang="en-US" sz="4000" b="1" i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grpSp>
        <p:nvGrpSpPr>
          <p:cNvPr id="179" name="Grupa 178"/>
          <p:cNvGrpSpPr/>
          <p:nvPr/>
        </p:nvGrpSpPr>
        <p:grpSpPr>
          <a:xfrm>
            <a:off x="499533" y="2328330"/>
            <a:ext cx="8288871" cy="3736985"/>
            <a:chOff x="239180" y="1590139"/>
            <a:chExt cx="8785225" cy="4094162"/>
          </a:xfrm>
        </p:grpSpPr>
        <p:grpSp>
          <p:nvGrpSpPr>
            <p:cNvPr id="97505" name="Group 225"/>
            <p:cNvGrpSpPr>
              <a:grpSpLocks/>
            </p:cNvGrpSpPr>
            <p:nvPr/>
          </p:nvGrpSpPr>
          <p:grpSpPr bwMode="auto">
            <a:xfrm>
              <a:off x="239180" y="1590139"/>
              <a:ext cx="8785225" cy="4094162"/>
              <a:chOff x="204" y="1119"/>
              <a:chExt cx="5534" cy="2579"/>
            </a:xfrm>
          </p:grpSpPr>
          <p:grpSp>
            <p:nvGrpSpPr>
              <p:cNvPr id="97372" name="Group 92"/>
              <p:cNvGrpSpPr>
                <a:grpSpLocks/>
              </p:cNvGrpSpPr>
              <p:nvPr/>
            </p:nvGrpSpPr>
            <p:grpSpPr bwMode="auto">
              <a:xfrm>
                <a:off x="1474" y="1769"/>
                <a:ext cx="4264" cy="1248"/>
                <a:chOff x="1406" y="1547"/>
                <a:chExt cx="4264" cy="1248"/>
              </a:xfrm>
            </p:grpSpPr>
            <p:sp>
              <p:nvSpPr>
                <p:cNvPr id="97373" name="Rectangle 93"/>
                <p:cNvSpPr>
                  <a:spLocks noChangeArrowheads="1"/>
                </p:cNvSpPr>
                <p:nvPr/>
              </p:nvSpPr>
              <p:spPr bwMode="auto">
                <a:xfrm>
                  <a:off x="5352" y="1955"/>
                  <a:ext cx="280" cy="432"/>
                </a:xfrm>
                <a:prstGeom prst="rect">
                  <a:avLst/>
                </a:prstGeom>
                <a:solidFill>
                  <a:srgbClr val="FFFFE7"/>
                </a:solidFill>
                <a:ln w="19050">
                  <a:solidFill>
                    <a:srgbClr val="5F5F5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97374" name="Rectangle 94"/>
                <p:cNvSpPr>
                  <a:spLocks noChangeArrowheads="1"/>
                </p:cNvSpPr>
                <p:nvPr/>
              </p:nvSpPr>
              <p:spPr bwMode="auto">
                <a:xfrm>
                  <a:off x="1466" y="1955"/>
                  <a:ext cx="280" cy="432"/>
                </a:xfrm>
                <a:prstGeom prst="rect">
                  <a:avLst/>
                </a:prstGeom>
                <a:solidFill>
                  <a:srgbClr val="FFFFE7"/>
                </a:solidFill>
                <a:ln w="19050">
                  <a:solidFill>
                    <a:srgbClr val="5F5F5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97375" name="AutoShape 95"/>
                <p:cNvSpPr>
                  <a:spLocks noChangeArrowheads="1"/>
                </p:cNvSpPr>
                <p:nvPr/>
              </p:nvSpPr>
              <p:spPr bwMode="auto">
                <a:xfrm>
                  <a:off x="1633" y="1547"/>
                  <a:ext cx="3810" cy="124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E7"/>
                </a:solidFill>
                <a:ln w="19050">
                  <a:solidFill>
                    <a:srgbClr val="5F5F5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97376" name="Rectangle 96"/>
                <p:cNvSpPr>
                  <a:spLocks noChangeArrowheads="1"/>
                </p:cNvSpPr>
                <p:nvPr/>
              </p:nvSpPr>
              <p:spPr bwMode="auto">
                <a:xfrm>
                  <a:off x="1796" y="1660"/>
                  <a:ext cx="3496" cy="1020"/>
                </a:xfrm>
                <a:prstGeom prst="rect">
                  <a:avLst/>
                </a:prstGeom>
                <a:solidFill>
                  <a:srgbClr val="FFFFE7"/>
                </a:solidFill>
                <a:ln w="57150">
                  <a:solidFill>
                    <a:srgbClr val="0066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97377" name="Rectangle 97"/>
                <p:cNvSpPr>
                  <a:spLocks noChangeArrowheads="1"/>
                </p:cNvSpPr>
                <p:nvPr/>
              </p:nvSpPr>
              <p:spPr bwMode="auto">
                <a:xfrm>
                  <a:off x="1916" y="1796"/>
                  <a:ext cx="3272" cy="748"/>
                </a:xfrm>
                <a:prstGeom prst="rect">
                  <a:avLst/>
                </a:prstGeom>
                <a:solidFill>
                  <a:srgbClr val="FFFFCC"/>
                </a:solidFill>
                <a:ln w="952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97378" name="Rectangle 98"/>
                <p:cNvSpPr>
                  <a:spLocks noChangeArrowheads="1"/>
                </p:cNvSpPr>
                <p:nvPr/>
              </p:nvSpPr>
              <p:spPr bwMode="auto">
                <a:xfrm>
                  <a:off x="1916" y="1811"/>
                  <a:ext cx="3272" cy="714"/>
                </a:xfrm>
                <a:prstGeom prst="rect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97379" name="Rectangle 99"/>
                <p:cNvSpPr>
                  <a:spLocks noChangeArrowheads="1"/>
                </p:cNvSpPr>
                <p:nvPr/>
              </p:nvSpPr>
              <p:spPr bwMode="auto">
                <a:xfrm>
                  <a:off x="1916" y="1845"/>
                  <a:ext cx="3272" cy="646"/>
                </a:xfrm>
                <a:prstGeom prst="rect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97380" name="Rectangle 100"/>
                <p:cNvSpPr>
                  <a:spLocks noChangeArrowheads="1"/>
                </p:cNvSpPr>
                <p:nvPr/>
              </p:nvSpPr>
              <p:spPr bwMode="auto">
                <a:xfrm>
                  <a:off x="1916" y="1830"/>
                  <a:ext cx="3272" cy="680"/>
                </a:xfrm>
                <a:prstGeom prst="rect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97381" name="Rectangle 101"/>
                <p:cNvSpPr>
                  <a:spLocks noChangeArrowheads="1"/>
                </p:cNvSpPr>
                <p:nvPr/>
              </p:nvSpPr>
              <p:spPr bwMode="auto">
                <a:xfrm>
                  <a:off x="1916" y="1864"/>
                  <a:ext cx="3272" cy="612"/>
                </a:xfrm>
                <a:prstGeom prst="rect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97382" name="Rectangle 102"/>
                <p:cNvSpPr>
                  <a:spLocks noChangeArrowheads="1"/>
                </p:cNvSpPr>
                <p:nvPr/>
              </p:nvSpPr>
              <p:spPr bwMode="auto">
                <a:xfrm>
                  <a:off x="1916" y="1879"/>
                  <a:ext cx="3272" cy="578"/>
                </a:xfrm>
                <a:prstGeom prst="rect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97383" name="Rectangle 103"/>
                <p:cNvSpPr>
                  <a:spLocks noChangeArrowheads="1"/>
                </p:cNvSpPr>
                <p:nvPr/>
              </p:nvSpPr>
              <p:spPr bwMode="auto">
                <a:xfrm>
                  <a:off x="1916" y="1898"/>
                  <a:ext cx="3272" cy="544"/>
                </a:xfrm>
                <a:prstGeom prst="rect">
                  <a:avLst/>
                </a:prstGeom>
                <a:solidFill>
                  <a:srgbClr val="FFFFE7"/>
                </a:solidFill>
                <a:ln w="952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97384" name="Line 104"/>
                <p:cNvSpPr>
                  <a:spLocks noChangeShapeType="1"/>
                </p:cNvSpPr>
                <p:nvPr/>
              </p:nvSpPr>
              <p:spPr bwMode="auto">
                <a:xfrm>
                  <a:off x="1967" y="1739"/>
                  <a:ext cx="3134" cy="1"/>
                </a:xfrm>
                <a:prstGeom prst="line">
                  <a:avLst/>
                </a:prstGeom>
                <a:noFill/>
                <a:ln w="19050">
                  <a:solidFill>
                    <a:srgbClr val="CC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7385" name="Line 105"/>
                <p:cNvSpPr>
                  <a:spLocks noChangeShapeType="1"/>
                </p:cNvSpPr>
                <p:nvPr/>
              </p:nvSpPr>
              <p:spPr bwMode="auto">
                <a:xfrm>
                  <a:off x="1967" y="2601"/>
                  <a:ext cx="3134" cy="1"/>
                </a:xfrm>
                <a:prstGeom prst="line">
                  <a:avLst/>
                </a:prstGeom>
                <a:noFill/>
                <a:ln w="19050">
                  <a:solidFill>
                    <a:srgbClr val="CC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7386" name="Rectangle 106"/>
                <p:cNvSpPr>
                  <a:spLocks noChangeArrowheads="1"/>
                </p:cNvSpPr>
                <p:nvPr/>
              </p:nvSpPr>
              <p:spPr bwMode="auto">
                <a:xfrm>
                  <a:off x="1873" y="1774"/>
                  <a:ext cx="54" cy="794"/>
                </a:xfrm>
                <a:prstGeom prst="rect">
                  <a:avLst/>
                </a:prstGeom>
                <a:solidFill>
                  <a:srgbClr val="FFFFE7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97387" name="Rectangle 107"/>
                <p:cNvSpPr>
                  <a:spLocks noChangeArrowheads="1"/>
                </p:cNvSpPr>
                <p:nvPr/>
              </p:nvSpPr>
              <p:spPr bwMode="auto">
                <a:xfrm>
                  <a:off x="5171" y="1774"/>
                  <a:ext cx="45" cy="794"/>
                </a:xfrm>
                <a:prstGeom prst="rect">
                  <a:avLst/>
                </a:prstGeom>
                <a:solidFill>
                  <a:srgbClr val="FFFFE7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97388" name="Rectangle 108"/>
                <p:cNvSpPr>
                  <a:spLocks noChangeArrowheads="1"/>
                </p:cNvSpPr>
                <p:nvPr/>
              </p:nvSpPr>
              <p:spPr bwMode="auto">
                <a:xfrm>
                  <a:off x="5260" y="1638"/>
                  <a:ext cx="65" cy="1066"/>
                </a:xfrm>
                <a:prstGeom prst="rect">
                  <a:avLst/>
                </a:prstGeom>
                <a:solidFill>
                  <a:srgbClr val="FFFFE7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97389" name="Line 109"/>
                <p:cNvSpPr>
                  <a:spLocks noChangeShapeType="1"/>
                </p:cNvSpPr>
                <p:nvPr/>
              </p:nvSpPr>
              <p:spPr bwMode="auto">
                <a:xfrm>
                  <a:off x="5174" y="1774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rgbClr val="808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7390" name="Line 110"/>
                <p:cNvSpPr>
                  <a:spLocks noChangeShapeType="1"/>
                </p:cNvSpPr>
                <p:nvPr/>
              </p:nvSpPr>
              <p:spPr bwMode="auto">
                <a:xfrm>
                  <a:off x="5174" y="243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rgbClr val="808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7391" name="Rectangle 111"/>
                <p:cNvSpPr>
                  <a:spLocks noChangeArrowheads="1"/>
                </p:cNvSpPr>
                <p:nvPr/>
              </p:nvSpPr>
              <p:spPr bwMode="auto">
                <a:xfrm>
                  <a:off x="1767" y="1638"/>
                  <a:ext cx="64" cy="1066"/>
                </a:xfrm>
                <a:prstGeom prst="rect">
                  <a:avLst/>
                </a:prstGeom>
                <a:solidFill>
                  <a:srgbClr val="FFFFE7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97392" name="Line 112"/>
                <p:cNvSpPr>
                  <a:spLocks noChangeShapeType="1"/>
                </p:cNvSpPr>
                <p:nvPr/>
              </p:nvSpPr>
              <p:spPr bwMode="auto">
                <a:xfrm>
                  <a:off x="1917" y="1774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rgbClr val="808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7393" name="Line 113"/>
                <p:cNvSpPr>
                  <a:spLocks noChangeShapeType="1"/>
                </p:cNvSpPr>
                <p:nvPr/>
              </p:nvSpPr>
              <p:spPr bwMode="auto">
                <a:xfrm>
                  <a:off x="1917" y="243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rgbClr val="808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7394" name="Rectangle 114"/>
                <p:cNvSpPr>
                  <a:spLocks noChangeArrowheads="1"/>
                </p:cNvSpPr>
                <p:nvPr/>
              </p:nvSpPr>
              <p:spPr bwMode="auto">
                <a:xfrm>
                  <a:off x="1613" y="1978"/>
                  <a:ext cx="65" cy="386"/>
                </a:xfrm>
                <a:prstGeom prst="rect">
                  <a:avLst/>
                </a:prstGeom>
                <a:solidFill>
                  <a:srgbClr val="FFFFE7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97395" name="Rectangle 115"/>
                <p:cNvSpPr>
                  <a:spLocks noChangeArrowheads="1"/>
                </p:cNvSpPr>
                <p:nvPr/>
              </p:nvSpPr>
              <p:spPr bwMode="auto">
                <a:xfrm>
                  <a:off x="1406" y="1865"/>
                  <a:ext cx="129" cy="61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97396" name="Rectangle 116"/>
                <p:cNvSpPr>
                  <a:spLocks noChangeArrowheads="1"/>
                </p:cNvSpPr>
                <p:nvPr/>
              </p:nvSpPr>
              <p:spPr bwMode="auto">
                <a:xfrm>
                  <a:off x="5368" y="1978"/>
                  <a:ext cx="129" cy="386"/>
                </a:xfrm>
                <a:prstGeom prst="rect">
                  <a:avLst/>
                </a:prstGeom>
                <a:solidFill>
                  <a:srgbClr val="FFFFE7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97397" name="Rectangle 117"/>
                <p:cNvSpPr>
                  <a:spLocks noChangeArrowheads="1"/>
                </p:cNvSpPr>
                <p:nvPr/>
              </p:nvSpPr>
              <p:spPr bwMode="auto">
                <a:xfrm>
                  <a:off x="5541" y="1842"/>
                  <a:ext cx="129" cy="6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97398" name="Rectangle 118"/>
                <p:cNvSpPr>
                  <a:spLocks noChangeArrowheads="1"/>
                </p:cNvSpPr>
                <p:nvPr/>
              </p:nvSpPr>
              <p:spPr bwMode="auto">
                <a:xfrm>
                  <a:off x="1519" y="2036"/>
                  <a:ext cx="4037" cy="248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>
                        <a:alpha val="75000"/>
                      </a:srgbClr>
                    </a:gs>
                    <a:gs pos="50000">
                      <a:srgbClr val="00A3F4"/>
                    </a:gs>
                    <a:gs pos="100000">
                      <a:srgbClr val="66CCFF">
                        <a:alpha val="75000"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  <p:grpSp>
            <p:nvGrpSpPr>
              <p:cNvPr id="97399" name="Group 119"/>
              <p:cNvGrpSpPr>
                <a:grpSpLocks/>
              </p:cNvGrpSpPr>
              <p:nvPr/>
            </p:nvGrpSpPr>
            <p:grpSpPr bwMode="auto">
              <a:xfrm>
                <a:off x="2608" y="1963"/>
                <a:ext cx="1247" cy="986"/>
                <a:chOff x="2540" y="1741"/>
                <a:chExt cx="1247" cy="986"/>
              </a:xfrm>
            </p:grpSpPr>
            <p:grpSp>
              <p:nvGrpSpPr>
                <p:cNvPr id="97400" name="Group 120"/>
                <p:cNvGrpSpPr>
                  <a:grpSpLocks/>
                </p:cNvGrpSpPr>
                <p:nvPr/>
              </p:nvGrpSpPr>
              <p:grpSpPr bwMode="auto">
                <a:xfrm>
                  <a:off x="2540" y="1741"/>
                  <a:ext cx="703" cy="953"/>
                  <a:chOff x="2540" y="1729"/>
                  <a:chExt cx="703" cy="953"/>
                </a:xfrm>
              </p:grpSpPr>
              <p:sp>
                <p:nvSpPr>
                  <p:cNvPr id="97401" name="Line 1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40" y="1729"/>
                    <a:ext cx="227" cy="408"/>
                  </a:xfrm>
                  <a:prstGeom prst="line">
                    <a:avLst/>
                  </a:prstGeom>
                  <a:noFill/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97402" name="Line 12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767" y="1729"/>
                    <a:ext cx="476" cy="953"/>
                  </a:xfrm>
                  <a:prstGeom prst="line">
                    <a:avLst/>
                  </a:prstGeom>
                  <a:noFill/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pl-PL"/>
                  </a:p>
                </p:txBody>
              </p:sp>
            </p:grpSp>
            <p:sp>
              <p:nvSpPr>
                <p:cNvPr id="97404" name="Line 124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3633" y="2193"/>
                  <a:ext cx="154" cy="483"/>
                </a:xfrm>
                <a:prstGeom prst="line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/>
                </a:p>
              </p:txBody>
            </p:sp>
            <p:pic>
              <p:nvPicPr>
                <p:cNvPr id="97406" name="Picture 126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flipH="1">
                  <a:off x="3198" y="2645"/>
                  <a:ext cx="90" cy="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7407" name="Picture 127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flipH="1">
                  <a:off x="3583" y="2645"/>
                  <a:ext cx="90" cy="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grpSp>
              <p:nvGrpSpPr>
                <p:cNvPr id="97408" name="Group 128"/>
                <p:cNvGrpSpPr>
                  <a:grpSpLocks/>
                </p:cNvGrpSpPr>
                <p:nvPr/>
              </p:nvGrpSpPr>
              <p:grpSpPr bwMode="auto">
                <a:xfrm>
                  <a:off x="3668" y="2452"/>
                  <a:ext cx="42" cy="101"/>
                  <a:chOff x="3668" y="2452"/>
                  <a:chExt cx="42" cy="101"/>
                </a:xfrm>
              </p:grpSpPr>
              <p:sp>
                <p:nvSpPr>
                  <p:cNvPr id="97409" name="Oval 1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68" y="2539"/>
                    <a:ext cx="14" cy="1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grpSp>
                <p:nvGrpSpPr>
                  <p:cNvPr id="97410" name="Group 130"/>
                  <p:cNvGrpSpPr>
                    <a:grpSpLocks/>
                  </p:cNvGrpSpPr>
                  <p:nvPr/>
                </p:nvGrpSpPr>
                <p:grpSpPr bwMode="auto">
                  <a:xfrm>
                    <a:off x="3674" y="2452"/>
                    <a:ext cx="36" cy="78"/>
                    <a:chOff x="3674" y="2452"/>
                    <a:chExt cx="36" cy="78"/>
                  </a:xfrm>
                </p:grpSpPr>
                <p:sp>
                  <p:nvSpPr>
                    <p:cNvPr id="97411" name="Oval 13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74" y="2516"/>
                      <a:ext cx="14" cy="14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97412" name="Oval 13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79" y="2500"/>
                      <a:ext cx="14" cy="14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97413" name="Oval 13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82" y="2482"/>
                      <a:ext cx="14" cy="14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97414" name="Oval 13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90" y="2466"/>
                      <a:ext cx="14" cy="14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97415" name="Oval 13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96" y="2452"/>
                      <a:ext cx="14" cy="14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pl-PL"/>
                    </a:p>
                  </p:txBody>
                </p:sp>
              </p:grpSp>
            </p:grpSp>
            <p:grpSp>
              <p:nvGrpSpPr>
                <p:cNvPr id="97433" name="Group 153"/>
                <p:cNvGrpSpPr>
                  <a:grpSpLocks/>
                </p:cNvGrpSpPr>
                <p:nvPr/>
              </p:nvGrpSpPr>
              <p:grpSpPr bwMode="auto">
                <a:xfrm>
                  <a:off x="2789" y="1790"/>
                  <a:ext cx="54" cy="96"/>
                  <a:chOff x="2789" y="1790"/>
                  <a:chExt cx="54" cy="96"/>
                </a:xfrm>
              </p:grpSpPr>
              <p:sp>
                <p:nvSpPr>
                  <p:cNvPr id="97435" name="Oval 1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29" y="1872"/>
                    <a:ext cx="14" cy="1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97436" name="Oval 1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22" y="1858"/>
                    <a:ext cx="14" cy="1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97437" name="Oval 1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13" y="1840"/>
                    <a:ext cx="14" cy="1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97438" name="Oval 15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04" y="1826"/>
                    <a:ext cx="14" cy="1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97439" name="Oval 1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89" y="1790"/>
                    <a:ext cx="14" cy="1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97440" name="Oval 1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95" y="1808"/>
                    <a:ext cx="14" cy="1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97441" name="Group 161"/>
                <p:cNvGrpSpPr>
                  <a:grpSpLocks/>
                </p:cNvGrpSpPr>
                <p:nvPr/>
              </p:nvGrpSpPr>
              <p:grpSpPr bwMode="auto">
                <a:xfrm>
                  <a:off x="3116" y="2452"/>
                  <a:ext cx="55" cy="98"/>
                  <a:chOff x="2795" y="1808"/>
                  <a:chExt cx="55" cy="98"/>
                </a:xfrm>
              </p:grpSpPr>
              <p:sp>
                <p:nvSpPr>
                  <p:cNvPr id="97442" name="Oval 16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36" y="1892"/>
                    <a:ext cx="14" cy="1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97443" name="Oval 1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29" y="1872"/>
                    <a:ext cx="14" cy="1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97444" name="Oval 1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22" y="1858"/>
                    <a:ext cx="14" cy="1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97445" name="Oval 1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13" y="1840"/>
                    <a:ext cx="14" cy="1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97446" name="Oval 1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04" y="1826"/>
                    <a:ext cx="14" cy="1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97448" name="Oval 1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95" y="1808"/>
                    <a:ext cx="14" cy="1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97449" name="Group 169"/>
                <p:cNvGrpSpPr>
                  <a:grpSpLocks/>
                </p:cNvGrpSpPr>
                <p:nvPr/>
              </p:nvGrpSpPr>
              <p:grpSpPr bwMode="auto">
                <a:xfrm>
                  <a:off x="2681" y="1788"/>
                  <a:ext cx="62" cy="98"/>
                  <a:chOff x="2681" y="1788"/>
                  <a:chExt cx="62" cy="98"/>
                </a:xfrm>
              </p:grpSpPr>
              <p:sp>
                <p:nvSpPr>
                  <p:cNvPr id="97451" name="Oval 1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81" y="1872"/>
                    <a:ext cx="14" cy="1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97452" name="Oval 1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0" y="1858"/>
                    <a:ext cx="14" cy="1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97453" name="Oval 1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04" y="1838"/>
                    <a:ext cx="14" cy="1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97454" name="Oval 1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09" y="1822"/>
                    <a:ext cx="14" cy="1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97455" name="Oval 1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9" y="1788"/>
                    <a:ext cx="14" cy="1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97456" name="Oval 1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1" y="1806"/>
                    <a:ext cx="14" cy="1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</p:grpSp>
          </p:grpSp>
          <p:grpSp>
            <p:nvGrpSpPr>
              <p:cNvPr id="97457" name="Group 177"/>
              <p:cNvGrpSpPr>
                <a:grpSpLocks/>
              </p:cNvGrpSpPr>
              <p:nvPr/>
            </p:nvGrpSpPr>
            <p:grpSpPr bwMode="auto">
              <a:xfrm>
                <a:off x="2585" y="2360"/>
                <a:ext cx="136" cy="45"/>
                <a:chOff x="2177" y="2092"/>
                <a:chExt cx="136" cy="45"/>
              </a:xfrm>
            </p:grpSpPr>
            <p:sp>
              <p:nvSpPr>
                <p:cNvPr id="97458" name="Line 178"/>
                <p:cNvSpPr>
                  <a:spLocks noChangeShapeType="1"/>
                </p:cNvSpPr>
                <p:nvPr/>
              </p:nvSpPr>
              <p:spPr bwMode="auto">
                <a:xfrm>
                  <a:off x="2200" y="2115"/>
                  <a:ext cx="113" cy="0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 type="triangle" w="sm" len="med"/>
                </a:ln>
                <a:effectLst/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7459" name="Oval 179"/>
                <p:cNvSpPr>
                  <a:spLocks noChangeArrowheads="1"/>
                </p:cNvSpPr>
                <p:nvPr/>
              </p:nvSpPr>
              <p:spPr bwMode="auto">
                <a:xfrm>
                  <a:off x="2177" y="2092"/>
                  <a:ext cx="45" cy="45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  <p:grpSp>
            <p:nvGrpSpPr>
              <p:cNvPr id="97460" name="Group 180"/>
              <p:cNvGrpSpPr>
                <a:grpSpLocks/>
              </p:cNvGrpSpPr>
              <p:nvPr/>
            </p:nvGrpSpPr>
            <p:grpSpPr bwMode="auto">
              <a:xfrm>
                <a:off x="3833" y="2382"/>
                <a:ext cx="136" cy="45"/>
                <a:chOff x="2177" y="2092"/>
                <a:chExt cx="136" cy="45"/>
              </a:xfrm>
            </p:grpSpPr>
            <p:sp>
              <p:nvSpPr>
                <p:cNvPr id="97461" name="Line 181"/>
                <p:cNvSpPr>
                  <a:spLocks noChangeShapeType="1"/>
                </p:cNvSpPr>
                <p:nvPr/>
              </p:nvSpPr>
              <p:spPr bwMode="auto">
                <a:xfrm>
                  <a:off x="2200" y="2115"/>
                  <a:ext cx="113" cy="0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 type="triangle" w="sm" len="med"/>
                </a:ln>
                <a:effectLst/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7462" name="Oval 182"/>
                <p:cNvSpPr>
                  <a:spLocks noChangeArrowheads="1"/>
                </p:cNvSpPr>
                <p:nvPr/>
              </p:nvSpPr>
              <p:spPr bwMode="auto">
                <a:xfrm>
                  <a:off x="2177" y="2092"/>
                  <a:ext cx="45" cy="45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  <p:grpSp>
            <p:nvGrpSpPr>
              <p:cNvPr id="97504" name="Group 224"/>
              <p:cNvGrpSpPr>
                <a:grpSpLocks/>
              </p:cNvGrpSpPr>
              <p:nvPr/>
            </p:nvGrpSpPr>
            <p:grpSpPr bwMode="auto">
              <a:xfrm>
                <a:off x="204" y="1752"/>
                <a:ext cx="1247" cy="1247"/>
                <a:chOff x="204" y="1752"/>
                <a:chExt cx="1247" cy="1247"/>
              </a:xfrm>
            </p:grpSpPr>
            <p:sp>
              <p:nvSpPr>
                <p:cNvPr id="97291" name="Oval 11"/>
                <p:cNvSpPr>
                  <a:spLocks noChangeAspect="1" noChangeArrowheads="1"/>
                </p:cNvSpPr>
                <p:nvPr/>
              </p:nvSpPr>
              <p:spPr bwMode="auto">
                <a:xfrm>
                  <a:off x="204" y="1752"/>
                  <a:ext cx="1247" cy="1247"/>
                </a:xfrm>
                <a:prstGeom prst="ellipse">
                  <a:avLst/>
                </a:prstGeom>
                <a:solidFill>
                  <a:srgbClr val="FFFFE7"/>
                </a:solidFill>
                <a:ln w="19050">
                  <a:solidFill>
                    <a:srgbClr val="5F5F5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97294" name="Oval 14"/>
                <p:cNvSpPr>
                  <a:spLocks noChangeAspect="1" noChangeArrowheads="1"/>
                </p:cNvSpPr>
                <p:nvPr/>
              </p:nvSpPr>
              <p:spPr bwMode="auto">
                <a:xfrm>
                  <a:off x="317" y="1867"/>
                  <a:ext cx="1020" cy="1020"/>
                </a:xfrm>
                <a:prstGeom prst="ellipse">
                  <a:avLst/>
                </a:prstGeom>
                <a:noFill/>
                <a:ln w="57150">
                  <a:solidFill>
                    <a:srgbClr val="0066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97295" name="Line 15"/>
                <p:cNvSpPr>
                  <a:spLocks noChangeAspect="1" noChangeShapeType="1"/>
                </p:cNvSpPr>
                <p:nvPr/>
              </p:nvSpPr>
              <p:spPr bwMode="auto">
                <a:xfrm>
                  <a:off x="828" y="1856"/>
                  <a:ext cx="0" cy="1043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7296" name="Line 16"/>
                <p:cNvSpPr>
                  <a:spLocks noChangeAspect="1" noChangeShapeType="1"/>
                </p:cNvSpPr>
                <p:nvPr/>
              </p:nvSpPr>
              <p:spPr bwMode="auto">
                <a:xfrm>
                  <a:off x="306" y="2378"/>
                  <a:ext cx="1043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7297" name="Line 17"/>
                <p:cNvSpPr>
                  <a:spLocks noChangeAspect="1" noChangeShapeType="1"/>
                </p:cNvSpPr>
                <p:nvPr/>
              </p:nvSpPr>
              <p:spPr bwMode="auto">
                <a:xfrm rot="900000">
                  <a:off x="828" y="1856"/>
                  <a:ext cx="0" cy="1043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7298" name="Line 18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828" y="1856"/>
                  <a:ext cx="0" cy="1043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7299" name="Line 19"/>
                <p:cNvSpPr>
                  <a:spLocks noChangeAspect="1" noChangeShapeType="1"/>
                </p:cNvSpPr>
                <p:nvPr/>
              </p:nvSpPr>
              <p:spPr bwMode="auto">
                <a:xfrm rot="2700000">
                  <a:off x="828" y="1856"/>
                  <a:ext cx="0" cy="1043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7300" name="Line 20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828" y="1856"/>
                  <a:ext cx="0" cy="1043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7301" name="Line 21"/>
                <p:cNvSpPr>
                  <a:spLocks noChangeAspect="1" noChangeShapeType="1"/>
                </p:cNvSpPr>
                <p:nvPr/>
              </p:nvSpPr>
              <p:spPr bwMode="auto">
                <a:xfrm rot="4500000">
                  <a:off x="828" y="1856"/>
                  <a:ext cx="0" cy="1043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7302" name="Line 22"/>
                <p:cNvSpPr>
                  <a:spLocks noChangeAspect="1" noChangeShapeType="1"/>
                </p:cNvSpPr>
                <p:nvPr/>
              </p:nvSpPr>
              <p:spPr bwMode="auto">
                <a:xfrm rot="6300000">
                  <a:off x="828" y="1856"/>
                  <a:ext cx="0" cy="1043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7303" name="Line 23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828" y="1856"/>
                  <a:ext cx="0" cy="1043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7304" name="Line 24"/>
                <p:cNvSpPr>
                  <a:spLocks noChangeAspect="1" noChangeShapeType="1"/>
                </p:cNvSpPr>
                <p:nvPr/>
              </p:nvSpPr>
              <p:spPr bwMode="auto">
                <a:xfrm rot="8100000">
                  <a:off x="828" y="1856"/>
                  <a:ext cx="0" cy="1043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7305" name="Line 25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828" y="1856"/>
                  <a:ext cx="0" cy="1043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7306" name="Line 26"/>
                <p:cNvSpPr>
                  <a:spLocks noChangeAspect="1" noChangeShapeType="1"/>
                </p:cNvSpPr>
                <p:nvPr/>
              </p:nvSpPr>
              <p:spPr bwMode="auto">
                <a:xfrm rot="9900000">
                  <a:off x="828" y="1856"/>
                  <a:ext cx="0" cy="1043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7307" name="Oval 27"/>
                <p:cNvSpPr>
                  <a:spLocks noChangeAspect="1" noChangeArrowheads="1"/>
                </p:cNvSpPr>
                <p:nvPr/>
              </p:nvSpPr>
              <p:spPr bwMode="auto">
                <a:xfrm>
                  <a:off x="329" y="1879"/>
                  <a:ext cx="997" cy="997"/>
                </a:xfrm>
                <a:prstGeom prst="ellipse">
                  <a:avLst/>
                </a:prstGeom>
                <a:solidFill>
                  <a:srgbClr val="FFFFE7"/>
                </a:solidFill>
                <a:ln w="5715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97308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454" y="2004"/>
                  <a:ext cx="748" cy="748"/>
                </a:xfrm>
                <a:prstGeom prst="ellipse">
                  <a:avLst/>
                </a:prstGeom>
                <a:solidFill>
                  <a:srgbClr val="FFFFCC"/>
                </a:solidFill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97309" name="Oval 29"/>
                <p:cNvSpPr>
                  <a:spLocks noChangeAspect="1" noChangeArrowheads="1"/>
                </p:cNvSpPr>
                <p:nvPr/>
              </p:nvSpPr>
              <p:spPr bwMode="auto">
                <a:xfrm>
                  <a:off x="469" y="2020"/>
                  <a:ext cx="714" cy="714"/>
                </a:xfrm>
                <a:prstGeom prst="ellips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97310" name="Oval 30"/>
                <p:cNvSpPr>
                  <a:spLocks noChangeAspect="1" noChangeArrowheads="1"/>
                </p:cNvSpPr>
                <p:nvPr/>
              </p:nvSpPr>
              <p:spPr bwMode="auto">
                <a:xfrm>
                  <a:off x="488" y="2038"/>
                  <a:ext cx="680" cy="680"/>
                </a:xfrm>
                <a:prstGeom prst="ellips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97311" name="Oval 31"/>
                <p:cNvSpPr>
                  <a:spLocks noChangeAspect="1" noChangeArrowheads="1"/>
                </p:cNvSpPr>
                <p:nvPr/>
              </p:nvSpPr>
              <p:spPr bwMode="auto">
                <a:xfrm>
                  <a:off x="522" y="2072"/>
                  <a:ext cx="612" cy="612"/>
                </a:xfrm>
                <a:prstGeom prst="ellips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97312" name="Oval 32"/>
                <p:cNvSpPr>
                  <a:spLocks noChangeAspect="1" noChangeArrowheads="1"/>
                </p:cNvSpPr>
                <p:nvPr/>
              </p:nvSpPr>
              <p:spPr bwMode="auto">
                <a:xfrm>
                  <a:off x="503" y="2054"/>
                  <a:ext cx="646" cy="646"/>
                </a:xfrm>
                <a:prstGeom prst="ellips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97313" name="Oval 33"/>
                <p:cNvSpPr>
                  <a:spLocks noChangeAspect="1" noChangeArrowheads="1"/>
                </p:cNvSpPr>
                <p:nvPr/>
              </p:nvSpPr>
              <p:spPr bwMode="auto">
                <a:xfrm>
                  <a:off x="539" y="2088"/>
                  <a:ext cx="578" cy="578"/>
                </a:xfrm>
                <a:prstGeom prst="ellips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97314" name="Oval 34"/>
                <p:cNvSpPr>
                  <a:spLocks noChangeAspect="1" noChangeArrowheads="1"/>
                </p:cNvSpPr>
                <p:nvPr/>
              </p:nvSpPr>
              <p:spPr bwMode="auto">
                <a:xfrm>
                  <a:off x="556" y="2106"/>
                  <a:ext cx="544" cy="544"/>
                </a:xfrm>
                <a:prstGeom prst="ellipse">
                  <a:avLst/>
                </a:prstGeom>
                <a:solidFill>
                  <a:srgbClr val="FFFFE7"/>
                </a:solidFill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97315" name="Oval 35"/>
                <p:cNvSpPr>
                  <a:spLocks noChangeAspect="1" noChangeArrowheads="1"/>
                </p:cNvSpPr>
                <p:nvPr/>
              </p:nvSpPr>
              <p:spPr bwMode="auto">
                <a:xfrm>
                  <a:off x="703" y="2253"/>
                  <a:ext cx="250" cy="25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A3F4"/>
                    </a:gs>
                    <a:gs pos="100000">
                      <a:srgbClr val="66CCFF">
                        <a:alpha val="63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 cap="rnd">
                  <a:noFill/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97317" name="Oval 37"/>
                <p:cNvSpPr>
                  <a:spLocks noChangeAspect="1" noChangeArrowheads="1"/>
                </p:cNvSpPr>
                <p:nvPr/>
              </p:nvSpPr>
              <p:spPr bwMode="auto">
                <a:xfrm>
                  <a:off x="397" y="1948"/>
                  <a:ext cx="862" cy="861"/>
                </a:xfrm>
                <a:prstGeom prst="ellipse">
                  <a:avLst/>
                </a:prstGeom>
                <a:noFill/>
                <a:ln w="19050">
                  <a:solidFill>
                    <a:srgbClr val="CC33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97318" name="Arc 38"/>
                <p:cNvSpPr>
                  <a:spLocks noChangeAspect="1"/>
                </p:cNvSpPr>
                <p:nvPr/>
              </p:nvSpPr>
              <p:spPr bwMode="auto">
                <a:xfrm rot="16200000" flipV="1">
                  <a:off x="568" y="2035"/>
                  <a:ext cx="587" cy="72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97319" name="Arc 39"/>
                <p:cNvSpPr>
                  <a:spLocks noChangeAspect="1"/>
                </p:cNvSpPr>
                <p:nvPr/>
              </p:nvSpPr>
              <p:spPr bwMode="auto">
                <a:xfrm flipH="1" flipV="1">
                  <a:off x="499" y="2027"/>
                  <a:ext cx="385" cy="317"/>
                </a:xfrm>
                <a:custGeom>
                  <a:avLst/>
                  <a:gdLst>
                    <a:gd name="G0" fmla="+- 0 0 0"/>
                    <a:gd name="G1" fmla="+- 20889 0 0"/>
                    <a:gd name="G2" fmla="+- 21600 0 0"/>
                    <a:gd name="T0" fmla="*/ 5497 w 21015"/>
                    <a:gd name="T1" fmla="*/ 0 h 20889"/>
                    <a:gd name="T2" fmla="*/ 21015 w 21015"/>
                    <a:gd name="T3" fmla="*/ 15896 h 20889"/>
                    <a:gd name="T4" fmla="*/ 0 w 21015"/>
                    <a:gd name="T5" fmla="*/ 20889 h 208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015" h="20889" fill="none" extrusionOk="0">
                      <a:moveTo>
                        <a:pt x="5496" y="0"/>
                      </a:moveTo>
                      <a:cubicBezTo>
                        <a:pt x="13206" y="2029"/>
                        <a:pt x="19172" y="8139"/>
                        <a:pt x="21014" y="15896"/>
                      </a:cubicBezTo>
                    </a:path>
                    <a:path w="21015" h="20889" stroke="0" extrusionOk="0">
                      <a:moveTo>
                        <a:pt x="5496" y="0"/>
                      </a:moveTo>
                      <a:cubicBezTo>
                        <a:pt x="13206" y="2029"/>
                        <a:pt x="19172" y="8139"/>
                        <a:pt x="21014" y="15896"/>
                      </a:cubicBezTo>
                      <a:lnTo>
                        <a:pt x="0" y="20889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97320" name="Arc 40"/>
                <p:cNvSpPr>
                  <a:spLocks/>
                </p:cNvSpPr>
                <p:nvPr/>
              </p:nvSpPr>
              <p:spPr bwMode="auto">
                <a:xfrm rot="12485692" flipH="1">
                  <a:off x="364" y="2268"/>
                  <a:ext cx="423" cy="359"/>
                </a:xfrm>
                <a:custGeom>
                  <a:avLst/>
                  <a:gdLst>
                    <a:gd name="G0" fmla="+- 0 0 0"/>
                    <a:gd name="G1" fmla="+- 21420 0 0"/>
                    <a:gd name="G2" fmla="+- 21600 0 0"/>
                    <a:gd name="T0" fmla="*/ 2786 w 20891"/>
                    <a:gd name="T1" fmla="*/ 0 h 21420"/>
                    <a:gd name="T2" fmla="*/ 20891 w 20891"/>
                    <a:gd name="T3" fmla="*/ 15930 h 21420"/>
                    <a:gd name="T4" fmla="*/ 0 w 20891"/>
                    <a:gd name="T5" fmla="*/ 21420 h 214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891" h="21420" fill="none" extrusionOk="0">
                      <a:moveTo>
                        <a:pt x="2785" y="0"/>
                      </a:moveTo>
                      <a:cubicBezTo>
                        <a:pt x="11499" y="1133"/>
                        <a:pt x="18657" y="7432"/>
                        <a:pt x="20890" y="15930"/>
                      </a:cubicBezTo>
                    </a:path>
                    <a:path w="20891" h="21420" stroke="0" extrusionOk="0">
                      <a:moveTo>
                        <a:pt x="2785" y="0"/>
                      </a:moveTo>
                      <a:cubicBezTo>
                        <a:pt x="11499" y="1133"/>
                        <a:pt x="18657" y="7432"/>
                        <a:pt x="20890" y="15930"/>
                      </a:cubicBezTo>
                      <a:lnTo>
                        <a:pt x="0" y="2142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pic>
              <p:nvPicPr>
                <p:cNvPr id="97322" name="Picture 4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flipH="1">
                  <a:off x="1191" y="2673"/>
                  <a:ext cx="68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7323" name="Picture 43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flipH="1">
                  <a:off x="301" y="2496"/>
                  <a:ext cx="69" cy="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grpSp>
              <p:nvGrpSpPr>
                <p:cNvPr id="97332" name="Group 52"/>
                <p:cNvGrpSpPr>
                  <a:grpSpLocks noChangeAspect="1"/>
                </p:cNvGrpSpPr>
                <p:nvPr/>
              </p:nvGrpSpPr>
              <p:grpSpPr bwMode="auto">
                <a:xfrm>
                  <a:off x="518" y="2153"/>
                  <a:ext cx="79" cy="98"/>
                  <a:chOff x="2260" y="1711"/>
                  <a:chExt cx="158" cy="195"/>
                </a:xfrm>
              </p:grpSpPr>
              <p:sp>
                <p:nvSpPr>
                  <p:cNvPr id="97333" name="Oval 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96" y="1883"/>
                    <a:ext cx="22" cy="23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97334" name="Oval 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69" y="1861"/>
                    <a:ext cx="22" cy="23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97335" name="Oval 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41" y="1836"/>
                    <a:ext cx="22" cy="23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97336" name="Oval 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16" y="1806"/>
                    <a:ext cx="22" cy="23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97337" name="Oval 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98" y="1774"/>
                    <a:ext cx="22" cy="23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97338" name="Oval 5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78" y="1741"/>
                    <a:ext cx="22" cy="23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97339" name="Oval 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60" y="1711"/>
                    <a:ext cx="22" cy="23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97340" name="Group 60"/>
                <p:cNvGrpSpPr>
                  <a:grpSpLocks noChangeAspect="1"/>
                </p:cNvGrpSpPr>
                <p:nvPr/>
              </p:nvGrpSpPr>
              <p:grpSpPr bwMode="auto">
                <a:xfrm>
                  <a:off x="563" y="2102"/>
                  <a:ext cx="154" cy="36"/>
                  <a:chOff x="2350" y="1609"/>
                  <a:chExt cx="308" cy="71"/>
                </a:xfrm>
              </p:grpSpPr>
              <p:sp>
                <p:nvSpPr>
                  <p:cNvPr id="97341" name="Oval 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50" y="1609"/>
                    <a:ext cx="22" cy="23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97342" name="Oval 6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91" y="1611"/>
                    <a:ext cx="22" cy="23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97343" name="Oval 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41" y="1616"/>
                    <a:ext cx="22" cy="23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97344" name="Oval 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84" y="1625"/>
                    <a:ext cx="22" cy="23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97345" name="Oval 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32" y="1632"/>
                    <a:ext cx="22" cy="23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97346" name="Oval 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85" y="1643"/>
                    <a:ext cx="22" cy="23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97347" name="Oval 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36" y="1657"/>
                    <a:ext cx="22" cy="23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97357" name="Oval 77"/>
                <p:cNvSpPr>
                  <a:spLocks noChangeAspect="1" noChangeArrowheads="1"/>
                </p:cNvSpPr>
                <p:nvPr/>
              </p:nvSpPr>
              <p:spPr bwMode="auto">
                <a:xfrm>
                  <a:off x="503" y="2563"/>
                  <a:ext cx="11" cy="11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97358" name="Oval 78"/>
                <p:cNvSpPr>
                  <a:spLocks noChangeAspect="1" noChangeArrowheads="1"/>
                </p:cNvSpPr>
                <p:nvPr/>
              </p:nvSpPr>
              <p:spPr bwMode="auto">
                <a:xfrm>
                  <a:off x="520" y="2566"/>
                  <a:ext cx="11" cy="11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97359" name="Oval 79"/>
                <p:cNvSpPr>
                  <a:spLocks noChangeAspect="1" noChangeArrowheads="1"/>
                </p:cNvSpPr>
                <p:nvPr/>
              </p:nvSpPr>
              <p:spPr bwMode="auto">
                <a:xfrm>
                  <a:off x="543" y="2563"/>
                  <a:ext cx="11" cy="1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97360" name="Oval 80"/>
                <p:cNvSpPr>
                  <a:spLocks noChangeAspect="1" noChangeArrowheads="1"/>
                </p:cNvSpPr>
                <p:nvPr/>
              </p:nvSpPr>
              <p:spPr bwMode="auto">
                <a:xfrm>
                  <a:off x="563" y="2562"/>
                  <a:ext cx="11" cy="11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97361" name="Oval 81"/>
                <p:cNvSpPr>
                  <a:spLocks noChangeAspect="1" noChangeArrowheads="1"/>
                </p:cNvSpPr>
                <p:nvPr/>
              </p:nvSpPr>
              <p:spPr bwMode="auto">
                <a:xfrm>
                  <a:off x="583" y="2558"/>
                  <a:ext cx="11" cy="1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97362" name="Oval 82"/>
                <p:cNvSpPr>
                  <a:spLocks noChangeAspect="1" noChangeArrowheads="1"/>
                </p:cNvSpPr>
                <p:nvPr/>
              </p:nvSpPr>
              <p:spPr bwMode="auto">
                <a:xfrm>
                  <a:off x="601" y="2558"/>
                  <a:ext cx="11" cy="11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97363" name="Oval 83"/>
                <p:cNvSpPr>
                  <a:spLocks noChangeAspect="1" noChangeArrowheads="1"/>
                </p:cNvSpPr>
                <p:nvPr/>
              </p:nvSpPr>
              <p:spPr bwMode="auto">
                <a:xfrm>
                  <a:off x="619" y="2555"/>
                  <a:ext cx="11" cy="1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grpSp>
              <p:nvGrpSpPr>
                <p:cNvPr id="97364" name="Group 84"/>
                <p:cNvGrpSpPr>
                  <a:grpSpLocks noChangeAspect="1"/>
                </p:cNvGrpSpPr>
                <p:nvPr/>
              </p:nvGrpSpPr>
              <p:grpSpPr bwMode="auto">
                <a:xfrm>
                  <a:off x="1093" y="2357"/>
                  <a:ext cx="96" cy="143"/>
                  <a:chOff x="3411" y="2119"/>
                  <a:chExt cx="192" cy="286"/>
                </a:xfrm>
              </p:grpSpPr>
              <p:sp>
                <p:nvSpPr>
                  <p:cNvPr id="97365" name="Oval 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11" y="2119"/>
                    <a:ext cx="22" cy="23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97366" name="Oval 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48" y="2160"/>
                    <a:ext cx="22" cy="23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97367" name="Oval 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75" y="2198"/>
                    <a:ext cx="22" cy="23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97368" name="Oval 8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02" y="2244"/>
                    <a:ext cx="22" cy="23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97369" name="Oval 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34" y="2291"/>
                    <a:ext cx="22" cy="23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97370" name="Oval 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4" y="2332"/>
                    <a:ext cx="22" cy="23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97371" name="Oval 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81" y="2382"/>
                    <a:ext cx="22" cy="23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97464" name="Oval 184"/>
                <p:cNvSpPr>
                  <a:spLocks noChangeArrowheads="1"/>
                </p:cNvSpPr>
                <p:nvPr/>
              </p:nvSpPr>
              <p:spPr bwMode="auto">
                <a:xfrm>
                  <a:off x="789" y="2431"/>
                  <a:ext cx="45" cy="4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97465" name="Oval 185"/>
                <p:cNvSpPr>
                  <a:spLocks noChangeAspect="1" noChangeArrowheads="1"/>
                </p:cNvSpPr>
                <p:nvPr/>
              </p:nvSpPr>
              <p:spPr bwMode="auto">
                <a:xfrm>
                  <a:off x="811" y="2455"/>
                  <a:ext cx="2" cy="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grpSp>
              <p:nvGrpSpPr>
                <p:cNvPr id="97466" name="Group 186"/>
                <p:cNvGrpSpPr>
                  <a:grpSpLocks/>
                </p:cNvGrpSpPr>
                <p:nvPr/>
              </p:nvGrpSpPr>
              <p:grpSpPr bwMode="auto">
                <a:xfrm>
                  <a:off x="771" y="2314"/>
                  <a:ext cx="45" cy="46"/>
                  <a:chOff x="703" y="2092"/>
                  <a:chExt cx="45" cy="46"/>
                </a:xfrm>
              </p:grpSpPr>
              <p:sp>
                <p:nvSpPr>
                  <p:cNvPr id="97467" name="Oval 187"/>
                  <p:cNvSpPr>
                    <a:spLocks noChangeArrowheads="1"/>
                  </p:cNvSpPr>
                  <p:nvPr/>
                </p:nvSpPr>
                <p:spPr bwMode="auto">
                  <a:xfrm>
                    <a:off x="703" y="2092"/>
                    <a:ext cx="45" cy="4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97468" name="Oval 18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25" y="2113"/>
                    <a:ext cx="2" cy="2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</p:grpSp>
          </p:grpSp>
          <p:grpSp>
            <p:nvGrpSpPr>
              <p:cNvPr id="97469" name="Group 189"/>
              <p:cNvGrpSpPr>
                <a:grpSpLocks/>
              </p:cNvGrpSpPr>
              <p:nvPr/>
            </p:nvGrpSpPr>
            <p:grpSpPr bwMode="auto">
              <a:xfrm>
                <a:off x="3515" y="3107"/>
                <a:ext cx="1881" cy="182"/>
                <a:chOff x="3447" y="2908"/>
                <a:chExt cx="1881" cy="182"/>
              </a:xfrm>
            </p:grpSpPr>
            <p:grpSp>
              <p:nvGrpSpPr>
                <p:cNvPr id="97470" name="Group 190"/>
                <p:cNvGrpSpPr>
                  <a:grpSpLocks/>
                </p:cNvGrpSpPr>
                <p:nvPr/>
              </p:nvGrpSpPr>
              <p:grpSpPr bwMode="auto">
                <a:xfrm>
                  <a:off x="3560" y="3045"/>
                  <a:ext cx="1565" cy="45"/>
                  <a:chOff x="3560" y="3045"/>
                  <a:chExt cx="1565" cy="45"/>
                </a:xfrm>
              </p:grpSpPr>
              <p:sp>
                <p:nvSpPr>
                  <p:cNvPr id="97471" name="Line 191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4343" y="2307"/>
                    <a:ext cx="0" cy="156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97472" name="Line 192"/>
                  <p:cNvSpPr>
                    <a:spLocks noChangeShapeType="1"/>
                  </p:cNvSpPr>
                  <p:nvPr/>
                </p:nvSpPr>
                <p:spPr bwMode="auto">
                  <a:xfrm>
                    <a:off x="3560" y="3045"/>
                    <a:ext cx="0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97473" name="Line 193"/>
                  <p:cNvSpPr>
                    <a:spLocks noChangeShapeType="1"/>
                  </p:cNvSpPr>
                  <p:nvPr/>
                </p:nvSpPr>
                <p:spPr bwMode="auto">
                  <a:xfrm>
                    <a:off x="5125" y="3045"/>
                    <a:ext cx="0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97474" name="Line 194"/>
                  <p:cNvSpPr>
                    <a:spLocks noChangeShapeType="1"/>
                  </p:cNvSpPr>
                  <p:nvPr/>
                </p:nvSpPr>
                <p:spPr bwMode="auto">
                  <a:xfrm>
                    <a:off x="3719" y="3067"/>
                    <a:ext cx="0" cy="2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97475" name="Line 195"/>
                  <p:cNvSpPr>
                    <a:spLocks noChangeShapeType="1"/>
                  </p:cNvSpPr>
                  <p:nvPr/>
                </p:nvSpPr>
                <p:spPr bwMode="auto">
                  <a:xfrm>
                    <a:off x="3878" y="3067"/>
                    <a:ext cx="0" cy="2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97476" name="Line 196"/>
                  <p:cNvSpPr>
                    <a:spLocks noChangeShapeType="1"/>
                  </p:cNvSpPr>
                  <p:nvPr/>
                </p:nvSpPr>
                <p:spPr bwMode="auto">
                  <a:xfrm>
                    <a:off x="4037" y="3067"/>
                    <a:ext cx="0" cy="2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97477" name="Line 197"/>
                  <p:cNvSpPr>
                    <a:spLocks noChangeShapeType="1"/>
                  </p:cNvSpPr>
                  <p:nvPr/>
                </p:nvSpPr>
                <p:spPr bwMode="auto">
                  <a:xfrm>
                    <a:off x="4195" y="3067"/>
                    <a:ext cx="0" cy="2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97478" name="Line 198"/>
                  <p:cNvSpPr>
                    <a:spLocks noChangeShapeType="1"/>
                  </p:cNvSpPr>
                  <p:nvPr/>
                </p:nvSpPr>
                <p:spPr bwMode="auto">
                  <a:xfrm>
                    <a:off x="4354" y="3045"/>
                    <a:ext cx="0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97479" name="Line 199"/>
                  <p:cNvSpPr>
                    <a:spLocks noChangeShapeType="1"/>
                  </p:cNvSpPr>
                  <p:nvPr/>
                </p:nvSpPr>
                <p:spPr bwMode="auto">
                  <a:xfrm>
                    <a:off x="4513" y="3067"/>
                    <a:ext cx="0" cy="2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97480" name="Line 200"/>
                  <p:cNvSpPr>
                    <a:spLocks noChangeShapeType="1"/>
                  </p:cNvSpPr>
                  <p:nvPr/>
                </p:nvSpPr>
                <p:spPr bwMode="auto">
                  <a:xfrm>
                    <a:off x="4672" y="3067"/>
                    <a:ext cx="0" cy="2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97481" name="Line 201"/>
                  <p:cNvSpPr>
                    <a:spLocks noChangeShapeType="1"/>
                  </p:cNvSpPr>
                  <p:nvPr/>
                </p:nvSpPr>
                <p:spPr bwMode="auto">
                  <a:xfrm>
                    <a:off x="4830" y="3067"/>
                    <a:ext cx="0" cy="2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97482" name="Line 202"/>
                  <p:cNvSpPr>
                    <a:spLocks noChangeShapeType="1"/>
                  </p:cNvSpPr>
                  <p:nvPr/>
                </p:nvSpPr>
                <p:spPr bwMode="auto">
                  <a:xfrm>
                    <a:off x="4989" y="3067"/>
                    <a:ext cx="0" cy="2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pl-PL"/>
                  </a:p>
                </p:txBody>
              </p:sp>
            </p:grpSp>
            <p:sp>
              <p:nvSpPr>
                <p:cNvPr id="97483" name="Text Box 203"/>
                <p:cNvSpPr txBox="1">
                  <a:spLocks noChangeArrowheads="1"/>
                </p:cNvSpPr>
                <p:nvPr/>
              </p:nvSpPr>
              <p:spPr bwMode="auto">
                <a:xfrm>
                  <a:off x="3447" y="2908"/>
                  <a:ext cx="22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pl-PL" sz="1000">
                      <a:latin typeface="Arial" charset="0"/>
                    </a:rPr>
                    <a:t>0.0</a:t>
                  </a:r>
                </a:p>
              </p:txBody>
            </p:sp>
            <p:sp>
              <p:nvSpPr>
                <p:cNvPr id="97484" name="Text Box 204"/>
                <p:cNvSpPr txBox="1">
                  <a:spLocks noChangeArrowheads="1"/>
                </p:cNvSpPr>
                <p:nvPr/>
              </p:nvSpPr>
              <p:spPr bwMode="auto">
                <a:xfrm>
                  <a:off x="4242" y="2908"/>
                  <a:ext cx="22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pl-PL" sz="1000">
                      <a:latin typeface="Arial" charset="0"/>
                    </a:rPr>
                    <a:t>0.5</a:t>
                  </a:r>
                </a:p>
              </p:txBody>
            </p:sp>
            <p:sp>
              <p:nvSpPr>
                <p:cNvPr id="97485" name="Text Box 205"/>
                <p:cNvSpPr txBox="1">
                  <a:spLocks noChangeArrowheads="1"/>
                </p:cNvSpPr>
                <p:nvPr/>
              </p:nvSpPr>
              <p:spPr bwMode="auto">
                <a:xfrm>
                  <a:off x="5013" y="2908"/>
                  <a:ext cx="315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pl-PL" sz="1000">
                      <a:latin typeface="Arial" charset="0"/>
                    </a:rPr>
                    <a:t>1.0 m</a:t>
                  </a:r>
                </a:p>
              </p:txBody>
            </p:sp>
          </p:grpSp>
          <p:sp>
            <p:nvSpPr>
              <p:cNvPr id="97486" name="Text Box 206"/>
              <p:cNvSpPr txBox="1">
                <a:spLocks noChangeArrowheads="1"/>
              </p:cNvSpPr>
              <p:nvPr/>
            </p:nvSpPr>
            <p:spPr bwMode="auto">
              <a:xfrm>
                <a:off x="687" y="3294"/>
                <a:ext cx="1884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dirty="0" smtClean="0">
                    <a:latin typeface="Lucida Sans Unicode" pitchFamily="34" charset="0"/>
                  </a:rPr>
                  <a:t>MWDC</a:t>
                </a:r>
                <a:endParaRPr lang="en-US" sz="2000" dirty="0">
                  <a:latin typeface="Lucida Sans Unicode" pitchFamily="34" charset="0"/>
                </a:endParaRPr>
              </a:p>
              <a:p>
                <a:pPr algn="ctr"/>
                <a:r>
                  <a:rPr lang="en-US" sz="1600" dirty="0">
                    <a:latin typeface="Lucida Sans Unicode" pitchFamily="34" charset="0"/>
                  </a:rPr>
                  <a:t>(He+</a:t>
                </a:r>
                <a:r>
                  <a:rPr lang="pl-PL" sz="1600" dirty="0" err="1">
                    <a:latin typeface="Lucida Sans Unicode" pitchFamily="34" charset="0"/>
                  </a:rPr>
                  <a:t>isobutane</a:t>
                </a:r>
                <a:r>
                  <a:rPr lang="en-US" sz="1600" dirty="0">
                    <a:latin typeface="Lucida Sans Unicode" pitchFamily="34" charset="0"/>
                  </a:rPr>
                  <a:t>, 0.2-0.3 bar)</a:t>
                </a:r>
                <a:endParaRPr lang="pl-PL" sz="1600" dirty="0">
                  <a:latin typeface="Lucida Sans Unicode" pitchFamily="34" charset="0"/>
                </a:endParaRPr>
              </a:p>
            </p:txBody>
          </p:sp>
          <p:sp>
            <p:nvSpPr>
              <p:cNvPr id="97487" name="Line 207"/>
              <p:cNvSpPr>
                <a:spLocks noChangeShapeType="1"/>
              </p:cNvSpPr>
              <p:nvPr/>
            </p:nvSpPr>
            <p:spPr bwMode="auto">
              <a:xfrm flipH="1" flipV="1">
                <a:off x="930" y="2659"/>
                <a:ext cx="681" cy="5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7488" name="Line 208"/>
              <p:cNvSpPr>
                <a:spLocks noChangeShapeType="1"/>
              </p:cNvSpPr>
              <p:nvPr/>
            </p:nvSpPr>
            <p:spPr bwMode="auto">
              <a:xfrm flipV="1">
                <a:off x="1611" y="2704"/>
                <a:ext cx="589" cy="5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7489" name="Text Box 209"/>
              <p:cNvSpPr txBox="1">
                <a:spLocks noChangeArrowheads="1"/>
              </p:cNvSpPr>
              <p:nvPr/>
            </p:nvSpPr>
            <p:spPr bwMode="auto">
              <a:xfrm>
                <a:off x="1085" y="1311"/>
                <a:ext cx="64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Lucida Sans Unicode" pitchFamily="34" charset="0"/>
                  </a:rPr>
                  <a:t>Pb-foil</a:t>
                </a:r>
                <a:endParaRPr lang="pl-PL" sz="2000">
                  <a:latin typeface="Lucida Sans Unicode" pitchFamily="34" charset="0"/>
                </a:endParaRPr>
              </a:p>
            </p:txBody>
          </p:sp>
          <p:sp>
            <p:nvSpPr>
              <p:cNvPr id="97490" name="Line 210"/>
              <p:cNvSpPr>
                <a:spLocks noChangeShapeType="1"/>
              </p:cNvSpPr>
              <p:nvPr/>
            </p:nvSpPr>
            <p:spPr bwMode="auto">
              <a:xfrm flipH="1">
                <a:off x="885" y="1525"/>
                <a:ext cx="681" cy="4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7491" name="Line 211"/>
              <p:cNvSpPr>
                <a:spLocks noChangeShapeType="1"/>
              </p:cNvSpPr>
              <p:nvPr/>
            </p:nvSpPr>
            <p:spPr bwMode="auto">
              <a:xfrm>
                <a:off x="1566" y="1525"/>
                <a:ext cx="816" cy="4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7492" name="Text Box 212"/>
              <p:cNvSpPr txBox="1">
                <a:spLocks noChangeArrowheads="1"/>
              </p:cNvSpPr>
              <p:nvPr/>
            </p:nvSpPr>
            <p:spPr bwMode="auto">
              <a:xfrm>
                <a:off x="3924" y="1119"/>
                <a:ext cx="132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Lucida Sans Unicode" pitchFamily="34" charset="0"/>
                  </a:rPr>
                  <a:t>He, 0.2-0.3 bar</a:t>
                </a:r>
                <a:endParaRPr lang="pl-PL" sz="2000">
                  <a:latin typeface="Lucida Sans Unicode" pitchFamily="34" charset="0"/>
                </a:endParaRPr>
              </a:p>
            </p:txBody>
          </p:sp>
          <p:sp>
            <p:nvSpPr>
              <p:cNvPr id="97494" name="Line 214"/>
              <p:cNvSpPr>
                <a:spLocks noChangeShapeType="1"/>
              </p:cNvSpPr>
              <p:nvPr/>
            </p:nvSpPr>
            <p:spPr bwMode="auto">
              <a:xfrm>
                <a:off x="4559" y="1389"/>
                <a:ext cx="862" cy="6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7495" name="Text Box 215"/>
              <p:cNvSpPr txBox="1">
                <a:spLocks noChangeArrowheads="1"/>
              </p:cNvSpPr>
              <p:nvPr/>
            </p:nvSpPr>
            <p:spPr bwMode="auto">
              <a:xfrm>
                <a:off x="2491" y="1162"/>
                <a:ext cx="93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Lucida Sans Unicode" pitchFamily="34" charset="0"/>
                  </a:rPr>
                  <a:t>scintillator</a:t>
                </a:r>
                <a:endParaRPr lang="pl-PL" sz="2000">
                  <a:latin typeface="Lucida Sans Unicode" pitchFamily="34" charset="0"/>
                </a:endParaRPr>
              </a:p>
            </p:txBody>
          </p:sp>
          <p:sp>
            <p:nvSpPr>
              <p:cNvPr id="97496" name="Line 216"/>
              <p:cNvSpPr>
                <a:spLocks noChangeShapeType="1"/>
              </p:cNvSpPr>
              <p:nvPr/>
            </p:nvSpPr>
            <p:spPr bwMode="auto">
              <a:xfrm flipH="1">
                <a:off x="1157" y="1435"/>
                <a:ext cx="1815" cy="5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7497" name="Line 217"/>
              <p:cNvSpPr>
                <a:spLocks noChangeShapeType="1"/>
              </p:cNvSpPr>
              <p:nvPr/>
            </p:nvSpPr>
            <p:spPr bwMode="auto">
              <a:xfrm>
                <a:off x="2972" y="1435"/>
                <a:ext cx="1269" cy="40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7498" name="Text Box 218"/>
              <p:cNvSpPr txBox="1">
                <a:spLocks noChangeArrowheads="1"/>
              </p:cNvSpPr>
              <p:nvPr/>
            </p:nvSpPr>
            <p:spPr bwMode="auto">
              <a:xfrm>
                <a:off x="3006" y="3433"/>
                <a:ext cx="82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0033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Lucida Sans Unicode" pitchFamily="34" charset="0"/>
                  </a:rPr>
                  <a:t>CN</a:t>
                </a:r>
                <a:r>
                  <a:rPr lang="en-US" sz="2000" dirty="0">
                    <a:latin typeface="Lucida Sans Unicode" pitchFamily="34" charset="0"/>
                  </a:rPr>
                  <a:t> beam</a:t>
                </a:r>
                <a:endParaRPr lang="pl-PL" sz="2000" dirty="0">
                  <a:latin typeface="Lucida Sans Unicode" pitchFamily="34" charset="0"/>
                </a:endParaRPr>
              </a:p>
            </p:txBody>
          </p:sp>
          <p:sp>
            <p:nvSpPr>
              <p:cNvPr id="97499" name="Line 219"/>
              <p:cNvSpPr>
                <a:spLocks noChangeShapeType="1"/>
              </p:cNvSpPr>
              <p:nvPr/>
            </p:nvSpPr>
            <p:spPr bwMode="auto">
              <a:xfrm flipV="1">
                <a:off x="3448" y="2414"/>
                <a:ext cx="25" cy="9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210" name="Łuk 209"/>
            <p:cNvSpPr/>
            <p:nvPr/>
          </p:nvSpPr>
          <p:spPr>
            <a:xfrm>
              <a:off x="875442" y="2873701"/>
              <a:ext cx="538851" cy="662941"/>
            </a:xfrm>
            <a:prstGeom prst="arc">
              <a:avLst>
                <a:gd name="adj1" fmla="val 21530644"/>
                <a:gd name="adj2" fmla="val 4617438"/>
              </a:avLst>
            </a:prstGeom>
            <a:ln>
              <a:solidFill>
                <a:srgbClr val="D60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11" name="Elipsa 210"/>
            <p:cNvSpPr/>
            <p:nvPr/>
          </p:nvSpPr>
          <p:spPr>
            <a:xfrm>
              <a:off x="1394698" y="3177411"/>
              <a:ext cx="45719" cy="52252"/>
            </a:xfrm>
            <a:prstGeom prst="ellipse">
              <a:avLst/>
            </a:prstGeom>
            <a:solidFill>
              <a:srgbClr val="D600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12" name="Łuk 211"/>
            <p:cNvSpPr/>
            <p:nvPr/>
          </p:nvSpPr>
          <p:spPr>
            <a:xfrm>
              <a:off x="1184502" y="3464205"/>
              <a:ext cx="814419" cy="742938"/>
            </a:xfrm>
            <a:prstGeom prst="arc">
              <a:avLst>
                <a:gd name="adj1" fmla="val 9067027"/>
                <a:gd name="adj2" fmla="val 11478820"/>
              </a:avLst>
            </a:prstGeom>
            <a:ln>
              <a:solidFill>
                <a:srgbClr val="D60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13" name="Elipsa 212"/>
            <p:cNvSpPr/>
            <p:nvPr/>
          </p:nvSpPr>
          <p:spPr>
            <a:xfrm>
              <a:off x="1218486" y="3994172"/>
              <a:ext cx="45719" cy="52252"/>
            </a:xfrm>
            <a:prstGeom prst="ellipse">
              <a:avLst/>
            </a:prstGeom>
            <a:solidFill>
              <a:srgbClr val="D600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215" name="Łącznik prosty 214"/>
            <p:cNvCxnSpPr>
              <a:stCxn id="97459" idx="4"/>
            </p:cNvCxnSpPr>
            <p:nvPr/>
          </p:nvCxnSpPr>
          <p:spPr>
            <a:xfrm rot="16200000" flipH="1">
              <a:off x="3912871" y="3773529"/>
              <a:ext cx="423137" cy="139404"/>
            </a:xfrm>
            <a:prstGeom prst="line">
              <a:avLst/>
            </a:prstGeom>
            <a:ln>
              <a:solidFill>
                <a:srgbClr val="D60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6" name="Elipsa 215"/>
            <p:cNvSpPr/>
            <p:nvPr/>
          </p:nvSpPr>
          <p:spPr>
            <a:xfrm>
              <a:off x="4168015" y="4028675"/>
              <a:ext cx="45719" cy="45719"/>
            </a:xfrm>
            <a:prstGeom prst="ellipse">
              <a:avLst/>
            </a:prstGeom>
            <a:solidFill>
              <a:srgbClr val="D600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18" name="Elipsa 217"/>
            <p:cNvSpPr/>
            <p:nvPr/>
          </p:nvSpPr>
          <p:spPr>
            <a:xfrm>
              <a:off x="5861832" y="3147659"/>
              <a:ext cx="45719" cy="45719"/>
            </a:xfrm>
            <a:prstGeom prst="ellipse">
              <a:avLst/>
            </a:prstGeom>
            <a:solidFill>
              <a:srgbClr val="D600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219" name="Łącznik prosty 218"/>
            <p:cNvCxnSpPr/>
            <p:nvPr/>
          </p:nvCxnSpPr>
          <p:spPr>
            <a:xfrm rot="16200000" flipH="1">
              <a:off x="5743124" y="3310519"/>
              <a:ext cx="423137" cy="139404"/>
            </a:xfrm>
            <a:prstGeom prst="line">
              <a:avLst/>
            </a:prstGeom>
            <a:ln>
              <a:solidFill>
                <a:srgbClr val="D60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0" name="Symbol zastępczy zawartości 2"/>
          <p:cNvSpPr txBox="1">
            <a:spLocks/>
          </p:cNvSpPr>
          <p:nvPr/>
        </p:nvSpPr>
        <p:spPr bwMode="auto">
          <a:xfrm>
            <a:off x="270915" y="1193234"/>
            <a:ext cx="8627545" cy="1109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  <a:tabLst/>
              <a:defRPr/>
            </a:pPr>
            <a:r>
              <a:rPr lang="en-US" sz="2000" kern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“HE experimental approach”:</a:t>
            </a:r>
          </a:p>
          <a:p>
            <a:pPr marL="800100" lvl="1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itchFamily="18" charset="0"/>
              </a:rPr>
              <a:t>Particle tracking</a:t>
            </a:r>
          </a:p>
          <a:p>
            <a:pPr marL="800100" lvl="1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itchFamily="18" charset="0"/>
              </a:rPr>
              <a:t>Vertex reconstruction</a:t>
            </a:r>
            <a:endParaRPr lang="pl-PL" sz="2000" kern="0" dirty="0" smtClean="0">
              <a:solidFill>
                <a:schemeClr val="accent6">
                  <a:lumMod val="75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Elipsa 52"/>
          <p:cNvSpPr/>
          <p:nvPr/>
        </p:nvSpPr>
        <p:spPr>
          <a:xfrm>
            <a:off x="863588" y="1988840"/>
            <a:ext cx="4320480" cy="432048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Elipsa 53"/>
          <p:cNvSpPr>
            <a:spLocks noChangeAspect="1"/>
          </p:cNvSpPr>
          <p:nvPr/>
        </p:nvSpPr>
        <p:spPr>
          <a:xfrm>
            <a:off x="1547664" y="2673244"/>
            <a:ext cx="2952000" cy="2952000"/>
          </a:xfrm>
          <a:prstGeom prst="ellipse">
            <a:avLst/>
          </a:prstGeom>
          <a:solidFill>
            <a:schemeClr val="bg1"/>
          </a:solidFill>
          <a:ln w="1270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Elipsa 14"/>
          <p:cNvSpPr>
            <a:spLocks noChangeAspect="1"/>
          </p:cNvSpPr>
          <p:nvPr/>
        </p:nvSpPr>
        <p:spPr>
          <a:xfrm>
            <a:off x="2483768" y="3609020"/>
            <a:ext cx="1080120" cy="1080120"/>
          </a:xfrm>
          <a:prstGeom prst="ellipse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2548" y="274638"/>
            <a:ext cx="8861196" cy="814102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detection of </a:t>
            </a:r>
            <a:r>
              <a:rPr lang="en-US" sz="32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electrons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recoil 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protons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pl-P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Łuk 16"/>
          <p:cNvSpPr/>
          <p:nvPr/>
        </p:nvSpPr>
        <p:spPr>
          <a:xfrm>
            <a:off x="2375756" y="388800"/>
            <a:ext cx="3168352" cy="3096344"/>
          </a:xfrm>
          <a:prstGeom prst="arc">
            <a:avLst>
              <a:gd name="adj1" fmla="val 4417242"/>
              <a:gd name="adj2" fmla="val 4852334"/>
            </a:avLst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black"/>
              </a:solidFill>
            </a:endParaRPr>
          </a:p>
        </p:txBody>
      </p:sp>
      <p:sp>
        <p:nvSpPr>
          <p:cNvPr id="12" name="Elipsa 11"/>
          <p:cNvSpPr>
            <a:spLocks noChangeAspect="1"/>
          </p:cNvSpPr>
          <p:nvPr/>
        </p:nvSpPr>
        <p:spPr>
          <a:xfrm>
            <a:off x="1547664" y="2672916"/>
            <a:ext cx="2951672" cy="295200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lipsa 2"/>
          <p:cNvSpPr>
            <a:spLocks noChangeAspect="1"/>
          </p:cNvSpPr>
          <p:nvPr/>
        </p:nvSpPr>
        <p:spPr>
          <a:xfrm>
            <a:off x="863588" y="1988840"/>
            <a:ext cx="4320480" cy="4320480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lipsa 3"/>
          <p:cNvSpPr>
            <a:spLocks noChangeAspect="1"/>
          </p:cNvSpPr>
          <p:nvPr/>
        </p:nvSpPr>
        <p:spPr>
          <a:xfrm>
            <a:off x="1007604" y="2132856"/>
            <a:ext cx="4032448" cy="4032448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lipsa 4"/>
          <p:cNvSpPr>
            <a:spLocks noChangeAspect="1"/>
          </p:cNvSpPr>
          <p:nvPr/>
        </p:nvSpPr>
        <p:spPr>
          <a:xfrm>
            <a:off x="1115616" y="2240868"/>
            <a:ext cx="3816424" cy="3816424"/>
          </a:xfrm>
          <a:prstGeom prst="ellipse">
            <a:avLst/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lipsa 5"/>
          <p:cNvSpPr>
            <a:spLocks noChangeAspect="1"/>
          </p:cNvSpPr>
          <p:nvPr/>
        </p:nvSpPr>
        <p:spPr>
          <a:xfrm>
            <a:off x="1188032" y="2313284"/>
            <a:ext cx="3672000" cy="3672000"/>
          </a:xfrm>
          <a:prstGeom prst="ellipse">
            <a:avLst/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lipsa 6"/>
          <p:cNvSpPr>
            <a:spLocks noChangeAspect="1"/>
          </p:cNvSpPr>
          <p:nvPr/>
        </p:nvSpPr>
        <p:spPr>
          <a:xfrm>
            <a:off x="1259632" y="2385276"/>
            <a:ext cx="3528000" cy="3528000"/>
          </a:xfrm>
          <a:prstGeom prst="ellipse">
            <a:avLst/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lipsa 7"/>
          <p:cNvSpPr>
            <a:spLocks noChangeAspect="1"/>
          </p:cNvSpPr>
          <p:nvPr/>
        </p:nvSpPr>
        <p:spPr>
          <a:xfrm>
            <a:off x="1331640" y="2457268"/>
            <a:ext cx="3384000" cy="3384000"/>
          </a:xfrm>
          <a:prstGeom prst="ellipse">
            <a:avLst/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Elipsa 8"/>
          <p:cNvSpPr>
            <a:spLocks noChangeAspect="1"/>
          </p:cNvSpPr>
          <p:nvPr/>
        </p:nvSpPr>
        <p:spPr>
          <a:xfrm>
            <a:off x="1403648" y="2529260"/>
            <a:ext cx="3240000" cy="3240000"/>
          </a:xfrm>
          <a:prstGeom prst="ellipse">
            <a:avLst/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Elipsa 9"/>
          <p:cNvSpPr>
            <a:spLocks noChangeAspect="1"/>
          </p:cNvSpPr>
          <p:nvPr/>
        </p:nvSpPr>
        <p:spPr>
          <a:xfrm>
            <a:off x="1475656" y="2601252"/>
            <a:ext cx="3096000" cy="309600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Elipsa 10"/>
          <p:cNvSpPr>
            <a:spLocks noChangeAspect="1"/>
          </p:cNvSpPr>
          <p:nvPr/>
        </p:nvSpPr>
        <p:spPr>
          <a:xfrm>
            <a:off x="1547664" y="2673244"/>
            <a:ext cx="2951672" cy="2952000"/>
          </a:xfrm>
          <a:prstGeom prst="ellipse">
            <a:avLst/>
          </a:prstGeom>
          <a:noFill/>
          <a:ln w="12700">
            <a:solidFill>
              <a:schemeClr val="accent2">
                <a:lumMod val="40000"/>
                <a:lumOff val="6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Elipsa 12"/>
          <p:cNvSpPr>
            <a:spLocks noChangeAspect="1"/>
          </p:cNvSpPr>
          <p:nvPr/>
        </p:nvSpPr>
        <p:spPr>
          <a:xfrm>
            <a:off x="1655676" y="2781536"/>
            <a:ext cx="2736000" cy="2735696"/>
          </a:xfrm>
          <a:prstGeom prst="ellipse">
            <a:avLst/>
          </a:prstGeom>
          <a:noFill/>
          <a:ln w="9525">
            <a:solidFill>
              <a:srgbClr val="008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Elipsa 13"/>
          <p:cNvSpPr>
            <a:spLocks noChangeAspect="1"/>
          </p:cNvSpPr>
          <p:nvPr/>
        </p:nvSpPr>
        <p:spPr>
          <a:xfrm>
            <a:off x="1763688" y="2889220"/>
            <a:ext cx="2520000" cy="2520000"/>
          </a:xfrm>
          <a:prstGeom prst="ellipse">
            <a:avLst/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Elipsa 18"/>
          <p:cNvSpPr/>
          <p:nvPr/>
        </p:nvSpPr>
        <p:spPr>
          <a:xfrm>
            <a:off x="3203848" y="3897052"/>
            <a:ext cx="117727" cy="117727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Łącznik prosty ze strzałką 23"/>
          <p:cNvCxnSpPr>
            <a:stCxn id="25" idx="1"/>
            <a:endCxn id="4" idx="7"/>
          </p:cNvCxnSpPr>
          <p:nvPr/>
        </p:nvCxnSpPr>
        <p:spPr>
          <a:xfrm rot="10800000" flipV="1">
            <a:off x="4449514" y="2704274"/>
            <a:ext cx="1310619" cy="191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ole tekstowe 24"/>
          <p:cNvSpPr txBox="1"/>
          <p:nvPr/>
        </p:nvSpPr>
        <p:spPr>
          <a:xfrm>
            <a:off x="5760132" y="2519608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Mott</a:t>
            </a:r>
            <a:r>
              <a:rPr lang="pl-PL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scattering foil</a:t>
            </a:r>
            <a:endParaRPr lang="pl-PL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Łącznik prosty ze strzałką 26"/>
          <p:cNvCxnSpPr/>
          <p:nvPr/>
        </p:nvCxnSpPr>
        <p:spPr>
          <a:xfrm rot="10800000">
            <a:off x="4927201" y="3059272"/>
            <a:ext cx="1532869" cy="46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ole tekstowe 27"/>
          <p:cNvSpPr txBox="1"/>
          <p:nvPr/>
        </p:nvSpPr>
        <p:spPr>
          <a:xfrm>
            <a:off x="6460069" y="2889881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Plastic</a:t>
            </a:r>
            <a:r>
              <a:rPr lang="pl-PL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scintillator</a:t>
            </a:r>
            <a:endParaRPr lang="pl-PL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Łącznik prosty ze strzałką 28"/>
          <p:cNvCxnSpPr>
            <a:stCxn id="30" idx="1"/>
            <a:endCxn id="6" idx="5"/>
          </p:cNvCxnSpPr>
          <p:nvPr/>
        </p:nvCxnSpPr>
        <p:spPr>
          <a:xfrm rot="10800000">
            <a:off x="4322280" y="5447533"/>
            <a:ext cx="1013718" cy="6836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ole tekstowe 29"/>
          <p:cNvSpPr txBox="1"/>
          <p:nvPr/>
        </p:nvSpPr>
        <p:spPr>
          <a:xfrm>
            <a:off x="5335998" y="5946547"/>
            <a:ext cx="305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MWDC, hexagonal, </a:t>
            </a:r>
            <a:r>
              <a:rPr lang="en-US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en-US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layers</a:t>
            </a:r>
          </a:p>
        </p:txBody>
      </p:sp>
      <p:cxnSp>
        <p:nvCxnSpPr>
          <p:cNvPr id="31" name="Łącznik prosty ze strzałką 30"/>
          <p:cNvCxnSpPr>
            <a:stCxn id="33" idx="2"/>
          </p:cNvCxnSpPr>
          <p:nvPr/>
        </p:nvCxnSpPr>
        <p:spPr>
          <a:xfrm rot="16200000" flipH="1">
            <a:off x="1908211" y="2230235"/>
            <a:ext cx="926709" cy="803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ole tekstowe 32"/>
          <p:cNvSpPr txBox="1"/>
          <p:nvPr/>
        </p:nvSpPr>
        <p:spPr>
          <a:xfrm>
            <a:off x="395536" y="1160748"/>
            <a:ext cx="3871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pitchFamily="34" charset="0"/>
                <a:cs typeface="Arial" pitchFamily="34" charset="0"/>
              </a:rPr>
              <a:t>Grounded 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vacuum 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window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: 6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µm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Mylar,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reinforced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with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Kevlar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fibers</a:t>
            </a:r>
            <a:endParaRPr lang="pl-PL" sz="1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Łącznik prosty ze strzałką 43"/>
          <p:cNvCxnSpPr>
            <a:stCxn id="49" idx="0"/>
          </p:cNvCxnSpPr>
          <p:nvPr/>
        </p:nvCxnSpPr>
        <p:spPr>
          <a:xfrm rot="16200000" flipV="1">
            <a:off x="5695315" y="2968777"/>
            <a:ext cx="300806" cy="26735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pole tekstowe 48"/>
          <p:cNvSpPr txBox="1"/>
          <p:nvPr/>
        </p:nvSpPr>
        <p:spPr>
          <a:xfrm>
            <a:off x="5269213" y="4455955"/>
            <a:ext cx="382656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p-e</a:t>
            </a:r>
            <a:r>
              <a:rPr lang="pl-PL" sz="1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conversion</a:t>
            </a:r>
            <a:r>
              <a:rPr lang="pl-PL" sz="1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foil</a:t>
            </a:r>
          </a:p>
          <a:p>
            <a:pPr algn="ctr"/>
            <a:r>
              <a:rPr lang="en-US" sz="16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LiF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(20nm) + Al (10nm) + 6F6F(100nm),</a:t>
            </a:r>
          </a:p>
          <a:p>
            <a:pPr algn="ctr"/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-25 kV</a:t>
            </a:r>
            <a:endParaRPr lang="pl-PL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1" name="Łącznik prosty ze strzałką 50"/>
          <p:cNvCxnSpPr>
            <a:stCxn id="52" idx="1"/>
          </p:cNvCxnSpPr>
          <p:nvPr/>
        </p:nvCxnSpPr>
        <p:spPr>
          <a:xfrm rot="10800000">
            <a:off x="4247965" y="3969062"/>
            <a:ext cx="1919783" cy="46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pole tekstowe 51"/>
          <p:cNvSpPr txBox="1"/>
          <p:nvPr/>
        </p:nvSpPr>
        <p:spPr>
          <a:xfrm>
            <a:off x="6167747" y="378904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Grounded </a:t>
            </a:r>
            <a:r>
              <a:rPr lang="pl-PL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grid</a:t>
            </a:r>
            <a:endParaRPr lang="pl-PL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pole tekstowe 76"/>
          <p:cNvSpPr txBox="1"/>
          <p:nvPr/>
        </p:nvSpPr>
        <p:spPr>
          <a:xfrm>
            <a:off x="2015716" y="3068960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1800" baseline="30000" dirty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  <a:t></a:t>
            </a:r>
            <a:endParaRPr lang="pl-PL" sz="1800" baseline="300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pole tekstowe 77"/>
          <p:cNvSpPr txBox="1"/>
          <p:nvPr/>
        </p:nvSpPr>
        <p:spPr>
          <a:xfrm>
            <a:off x="3826918" y="3465004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9900FF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1800" baseline="30000" dirty="0">
                <a:solidFill>
                  <a:srgbClr val="9900FF"/>
                </a:solidFill>
                <a:latin typeface="Arial" pitchFamily="34" charset="0"/>
                <a:cs typeface="Arial" pitchFamily="34" charset="0"/>
                <a:sym typeface="Symbol"/>
              </a:rPr>
              <a:t>+</a:t>
            </a:r>
            <a:endParaRPr lang="pl-PL" sz="1800" baseline="30000" dirty="0">
              <a:solidFill>
                <a:srgbClr val="99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pole tekstowe 84"/>
          <p:cNvSpPr txBox="1"/>
          <p:nvPr/>
        </p:nvSpPr>
        <p:spPr>
          <a:xfrm>
            <a:off x="4997943" y="1211627"/>
            <a:ext cx="3818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Longitudinal </a:t>
            </a:r>
            <a:r>
              <a:rPr lang="pl-PL" sz="1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neutron </a:t>
            </a:r>
            <a:r>
              <a:rPr lang="pl-PL" sz="1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polarization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Axial</a:t>
            </a:r>
            <a:r>
              <a:rPr lang="pl-PL" sz="1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guiding</a:t>
            </a:r>
            <a:r>
              <a:rPr lang="pl-PL" sz="1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field 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 = 0.1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0.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mT</a:t>
            </a:r>
            <a:endParaRPr lang="pl-PL" sz="18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Łuk 19"/>
          <p:cNvSpPr/>
          <p:nvPr/>
        </p:nvSpPr>
        <p:spPr>
          <a:xfrm flipV="1">
            <a:off x="1187624" y="584684"/>
            <a:ext cx="4896544" cy="4680520"/>
          </a:xfrm>
          <a:prstGeom prst="arc">
            <a:avLst>
              <a:gd name="adj1" fmla="val 11293739"/>
              <a:gd name="adj2" fmla="val 18436751"/>
            </a:avLst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black"/>
              </a:solidFill>
            </a:endParaRPr>
          </a:p>
        </p:txBody>
      </p:sp>
      <p:sp>
        <p:nvSpPr>
          <p:cNvPr id="80" name="pole tekstowe 79"/>
          <p:cNvSpPr txBox="1"/>
          <p:nvPr/>
        </p:nvSpPr>
        <p:spPr>
          <a:xfrm>
            <a:off x="5220072" y="5373216"/>
            <a:ext cx="3688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[S. </a:t>
            </a:r>
            <a:r>
              <a:rPr lang="en-US" sz="1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Hoedl</a:t>
            </a:r>
            <a:r>
              <a:rPr lang="en-US" sz="1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et al., J. Appl. Phys. 99, 084904 (2006)]</a:t>
            </a:r>
            <a:endParaRPr lang="pl-PL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Łuk 15"/>
          <p:cNvSpPr/>
          <p:nvPr/>
        </p:nvSpPr>
        <p:spPr>
          <a:xfrm>
            <a:off x="-1476672" y="3284984"/>
            <a:ext cx="5436604" cy="4104456"/>
          </a:xfrm>
          <a:prstGeom prst="arc">
            <a:avLst>
              <a:gd name="adj1" fmla="val 16141647"/>
              <a:gd name="adj2" fmla="val 19527632"/>
            </a:avLst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black"/>
              </a:solidFill>
            </a:endParaRPr>
          </a:p>
        </p:txBody>
      </p:sp>
      <p:sp>
        <p:nvSpPr>
          <p:cNvPr id="18" name="Łuk 17"/>
          <p:cNvSpPr/>
          <p:nvPr/>
        </p:nvSpPr>
        <p:spPr>
          <a:xfrm flipH="1">
            <a:off x="2807804" y="3429000"/>
            <a:ext cx="3636404" cy="3096344"/>
          </a:xfrm>
          <a:prstGeom prst="arc">
            <a:avLst>
              <a:gd name="adj1" fmla="val 17116235"/>
              <a:gd name="adj2" fmla="val 19365111"/>
            </a:avLst>
          </a:prstGeom>
          <a:ln w="19050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Prostokąt 66"/>
          <p:cNvSpPr/>
          <p:nvPr/>
        </p:nvSpPr>
        <p:spPr>
          <a:xfrm>
            <a:off x="1717969" y="3284984"/>
            <a:ext cx="45719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Prostokąt 69"/>
          <p:cNvSpPr/>
          <p:nvPr/>
        </p:nvSpPr>
        <p:spPr>
          <a:xfrm>
            <a:off x="1609957" y="3284984"/>
            <a:ext cx="45719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Prostokąt 68"/>
          <p:cNvSpPr/>
          <p:nvPr/>
        </p:nvSpPr>
        <p:spPr>
          <a:xfrm>
            <a:off x="1537949" y="3275269"/>
            <a:ext cx="45719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Prostokąt 67"/>
          <p:cNvSpPr/>
          <p:nvPr/>
        </p:nvSpPr>
        <p:spPr>
          <a:xfrm>
            <a:off x="1465941" y="3275269"/>
            <a:ext cx="45719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Prostokąt 78"/>
          <p:cNvSpPr/>
          <p:nvPr/>
        </p:nvSpPr>
        <p:spPr>
          <a:xfrm>
            <a:off x="1367644" y="3275269"/>
            <a:ext cx="45719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Prostokąt 65"/>
          <p:cNvSpPr/>
          <p:nvPr/>
        </p:nvSpPr>
        <p:spPr>
          <a:xfrm>
            <a:off x="1295636" y="3248980"/>
            <a:ext cx="45719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Prostokąt 64"/>
          <p:cNvSpPr/>
          <p:nvPr/>
        </p:nvSpPr>
        <p:spPr>
          <a:xfrm>
            <a:off x="1223628" y="3429000"/>
            <a:ext cx="45719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Prostokąt 63"/>
          <p:cNvSpPr/>
          <p:nvPr/>
        </p:nvSpPr>
        <p:spPr>
          <a:xfrm>
            <a:off x="1259632" y="3537012"/>
            <a:ext cx="45719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Prostokąt 62"/>
          <p:cNvSpPr/>
          <p:nvPr/>
        </p:nvSpPr>
        <p:spPr>
          <a:xfrm>
            <a:off x="1285921" y="3681028"/>
            <a:ext cx="45719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Prostokąt 61"/>
          <p:cNvSpPr/>
          <p:nvPr/>
        </p:nvSpPr>
        <p:spPr>
          <a:xfrm>
            <a:off x="1357929" y="3789040"/>
            <a:ext cx="45719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Prostokąt 60"/>
          <p:cNvSpPr/>
          <p:nvPr/>
        </p:nvSpPr>
        <p:spPr>
          <a:xfrm>
            <a:off x="1403648" y="3933056"/>
            <a:ext cx="45719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Prostokąt 59"/>
          <p:cNvSpPr/>
          <p:nvPr/>
        </p:nvSpPr>
        <p:spPr>
          <a:xfrm>
            <a:off x="1465941" y="4041068"/>
            <a:ext cx="45719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Elipsa 89"/>
          <p:cNvSpPr/>
          <p:nvPr/>
        </p:nvSpPr>
        <p:spPr>
          <a:xfrm>
            <a:off x="4341600" y="3384000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Prostokąt 70"/>
          <p:cNvSpPr/>
          <p:nvPr/>
        </p:nvSpPr>
        <p:spPr>
          <a:xfrm>
            <a:off x="4130237" y="5183481"/>
            <a:ext cx="45719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Prostokąt 71"/>
          <p:cNvSpPr/>
          <p:nvPr/>
        </p:nvSpPr>
        <p:spPr>
          <a:xfrm>
            <a:off x="4247964" y="5157192"/>
            <a:ext cx="45719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Prostokąt 72"/>
          <p:cNvSpPr/>
          <p:nvPr/>
        </p:nvSpPr>
        <p:spPr>
          <a:xfrm>
            <a:off x="4355976" y="5147477"/>
            <a:ext cx="45719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Prostokąt 73"/>
          <p:cNvSpPr/>
          <p:nvPr/>
        </p:nvSpPr>
        <p:spPr>
          <a:xfrm>
            <a:off x="4490277" y="5085184"/>
            <a:ext cx="45719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Prostokąt 74"/>
          <p:cNvSpPr/>
          <p:nvPr/>
        </p:nvSpPr>
        <p:spPr>
          <a:xfrm>
            <a:off x="4598289" y="5049180"/>
            <a:ext cx="45719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Prostokąt 75"/>
          <p:cNvSpPr/>
          <p:nvPr/>
        </p:nvSpPr>
        <p:spPr>
          <a:xfrm>
            <a:off x="4706301" y="5003461"/>
            <a:ext cx="45719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932040" y="4725144"/>
            <a:ext cx="250366" cy="234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9" name="Łącznik prosty ze strzałką 88"/>
          <p:cNvCxnSpPr>
            <a:stCxn id="91" idx="1"/>
          </p:cNvCxnSpPr>
          <p:nvPr/>
        </p:nvCxnSpPr>
        <p:spPr>
          <a:xfrm rot="10800000" flipV="1">
            <a:off x="4518837" y="3487133"/>
            <a:ext cx="1745770" cy="1917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pole tekstowe 90"/>
          <p:cNvSpPr txBox="1"/>
          <p:nvPr/>
        </p:nvSpPr>
        <p:spPr>
          <a:xfrm>
            <a:off x="6264607" y="3302468"/>
            <a:ext cx="1720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MWPC, 1 layer</a:t>
            </a:r>
            <a:endParaRPr lang="en-US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Symbol zastępczy numeru slajdu 9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AAF808-CD1E-4691-9442-D3AB9825CD27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7" name="Symbol zastępczy stopki 9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Jagiellonian Symposium on Fundamental and Applied Subatomic Physics, Cracow, 2015</a:t>
            </a:r>
            <a:endParaRPr lang="en-US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51974"/>
            <a:ext cx="8640960" cy="68932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</a:t>
            </a:r>
            <a:r>
              <a:rPr lang="pl-PL" sz="4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proton </a:t>
            </a:r>
            <a:r>
              <a:rPr lang="pl-PL" sz="40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kinematics</a:t>
            </a:r>
            <a:endParaRPr lang="pl-PL" sz="4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upa 31"/>
          <p:cNvGrpSpPr/>
          <p:nvPr/>
        </p:nvGrpSpPr>
        <p:grpSpPr>
          <a:xfrm>
            <a:off x="35496" y="896145"/>
            <a:ext cx="9072212" cy="3704965"/>
            <a:chOff x="35496" y="1592795"/>
            <a:chExt cx="9072212" cy="3704965"/>
          </a:xfrm>
        </p:grpSpPr>
        <p:pic>
          <p:nvPicPr>
            <p:cNvPr id="7" name="Obraz 6" descr="MC_Ee_Tp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496" y="1592795"/>
              <a:ext cx="4572508" cy="3430333"/>
            </a:xfrm>
            <a:prstGeom prst="rect">
              <a:avLst/>
            </a:prstGeom>
          </p:spPr>
        </p:pic>
        <p:pic>
          <p:nvPicPr>
            <p:cNvPr id="8" name="Obraz 7" descr="MC_Ep_Tp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35996" y="1592798"/>
              <a:ext cx="4571712" cy="3429736"/>
            </a:xfrm>
            <a:prstGeom prst="rect">
              <a:avLst/>
            </a:prstGeom>
          </p:spPr>
        </p:pic>
        <p:grpSp>
          <p:nvGrpSpPr>
            <p:cNvPr id="4" name="Grupa 37"/>
            <p:cNvGrpSpPr/>
            <p:nvPr/>
          </p:nvGrpSpPr>
          <p:grpSpPr>
            <a:xfrm>
              <a:off x="683568" y="2636912"/>
              <a:ext cx="2952328" cy="1836204"/>
              <a:chOff x="683568" y="2636912"/>
              <a:chExt cx="2952328" cy="1836204"/>
            </a:xfrm>
          </p:grpSpPr>
          <p:cxnSp>
            <p:nvCxnSpPr>
              <p:cNvPr id="10" name="Łącznik prosty 9"/>
              <p:cNvCxnSpPr/>
              <p:nvPr/>
            </p:nvCxnSpPr>
            <p:spPr>
              <a:xfrm>
                <a:off x="683568" y="4149080"/>
                <a:ext cx="2952328" cy="0"/>
              </a:xfrm>
              <a:prstGeom prst="line">
                <a:avLst/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Łącznik prosty 13"/>
              <p:cNvCxnSpPr/>
              <p:nvPr/>
            </p:nvCxnSpPr>
            <p:spPr>
              <a:xfrm>
                <a:off x="683568" y="2960948"/>
                <a:ext cx="2952328" cy="0"/>
              </a:xfrm>
              <a:prstGeom prst="line">
                <a:avLst/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upa 31"/>
              <p:cNvGrpSpPr/>
              <p:nvPr/>
            </p:nvGrpSpPr>
            <p:grpSpPr>
              <a:xfrm>
                <a:off x="2476072" y="2636912"/>
                <a:ext cx="943799" cy="1836204"/>
                <a:chOff x="2476072" y="2636912"/>
                <a:chExt cx="943799" cy="1836204"/>
              </a:xfrm>
            </p:grpSpPr>
            <p:cxnSp>
              <p:nvCxnSpPr>
                <p:cNvPr id="16" name="Łącznik prosty 15"/>
                <p:cNvCxnSpPr/>
                <p:nvPr/>
              </p:nvCxnSpPr>
              <p:spPr>
                <a:xfrm rot="5400000">
                  <a:off x="2609781" y="3627022"/>
                  <a:ext cx="1620180" cy="0"/>
                </a:xfrm>
                <a:prstGeom prst="line">
                  <a:avLst/>
                </a:prstGeom>
                <a:ln w="1905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Łącznik prosty 18"/>
                <p:cNvCxnSpPr/>
                <p:nvPr/>
              </p:nvCxnSpPr>
              <p:spPr>
                <a:xfrm rot="5400000">
                  <a:off x="3257853" y="4311098"/>
                  <a:ext cx="324036" cy="0"/>
                </a:xfrm>
                <a:prstGeom prst="line">
                  <a:avLst/>
                </a:prstGeom>
                <a:ln w="19050">
                  <a:solidFill>
                    <a:srgbClr val="FFFF00"/>
                  </a:solidFill>
                  <a:headEnd type="triangle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Łącznik prosty 29"/>
                <p:cNvCxnSpPr/>
                <p:nvPr/>
              </p:nvCxnSpPr>
              <p:spPr>
                <a:xfrm rot="5400000">
                  <a:off x="3257853" y="2798930"/>
                  <a:ext cx="324036" cy="0"/>
                </a:xfrm>
                <a:prstGeom prst="line">
                  <a:avLst/>
                </a:prstGeom>
                <a:ln w="19050">
                  <a:solidFill>
                    <a:srgbClr val="FFFF00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pole tekstowe 30"/>
                <p:cNvSpPr txBox="1"/>
                <p:nvPr/>
              </p:nvSpPr>
              <p:spPr>
                <a:xfrm>
                  <a:off x="2476072" y="2636912"/>
                  <a:ext cx="8675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>
                      <a:solidFill>
                        <a:srgbClr val="FFFF00"/>
                      </a:solidFill>
                      <a:latin typeface="+mn-lt"/>
                    </a:rPr>
                    <a:t>700 ns</a:t>
                  </a:r>
                  <a:endParaRPr lang="pl-PL" sz="1800" dirty="0">
                    <a:solidFill>
                      <a:srgbClr val="FFFF00"/>
                    </a:solidFill>
                    <a:latin typeface="+mn-lt"/>
                  </a:endParaRPr>
                </a:p>
              </p:txBody>
            </p:sp>
          </p:grpSp>
        </p:grpSp>
        <p:grpSp>
          <p:nvGrpSpPr>
            <p:cNvPr id="6" name="Grupa 38"/>
            <p:cNvGrpSpPr/>
            <p:nvPr/>
          </p:nvGrpSpPr>
          <p:grpSpPr>
            <a:xfrm>
              <a:off x="5184068" y="2636912"/>
              <a:ext cx="2952328" cy="1836204"/>
              <a:chOff x="683568" y="2636912"/>
              <a:chExt cx="2952328" cy="1836204"/>
            </a:xfrm>
          </p:grpSpPr>
          <p:cxnSp>
            <p:nvCxnSpPr>
              <p:cNvPr id="40" name="Łącznik prosty 39"/>
              <p:cNvCxnSpPr/>
              <p:nvPr/>
            </p:nvCxnSpPr>
            <p:spPr>
              <a:xfrm>
                <a:off x="683568" y="4149080"/>
                <a:ext cx="2952328" cy="0"/>
              </a:xfrm>
              <a:prstGeom prst="line">
                <a:avLst/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Łącznik prosty 40"/>
              <p:cNvCxnSpPr/>
              <p:nvPr/>
            </p:nvCxnSpPr>
            <p:spPr>
              <a:xfrm>
                <a:off x="683568" y="2960948"/>
                <a:ext cx="2952328" cy="0"/>
              </a:xfrm>
              <a:prstGeom prst="line">
                <a:avLst/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Grupa 31"/>
              <p:cNvGrpSpPr/>
              <p:nvPr/>
            </p:nvGrpSpPr>
            <p:grpSpPr>
              <a:xfrm>
                <a:off x="2502966" y="2636912"/>
                <a:ext cx="916905" cy="1836204"/>
                <a:chOff x="2502966" y="2636912"/>
                <a:chExt cx="916905" cy="1836204"/>
              </a:xfrm>
            </p:grpSpPr>
            <p:cxnSp>
              <p:nvCxnSpPr>
                <p:cNvPr id="43" name="Łącznik prosty 42"/>
                <p:cNvCxnSpPr/>
                <p:nvPr/>
              </p:nvCxnSpPr>
              <p:spPr>
                <a:xfrm rot="5400000">
                  <a:off x="2609781" y="3627022"/>
                  <a:ext cx="1620180" cy="0"/>
                </a:xfrm>
                <a:prstGeom prst="line">
                  <a:avLst/>
                </a:prstGeom>
                <a:ln w="1905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Łącznik prosty 43"/>
                <p:cNvCxnSpPr/>
                <p:nvPr/>
              </p:nvCxnSpPr>
              <p:spPr>
                <a:xfrm rot="5400000">
                  <a:off x="3257853" y="4311098"/>
                  <a:ext cx="324036" cy="0"/>
                </a:xfrm>
                <a:prstGeom prst="line">
                  <a:avLst/>
                </a:prstGeom>
                <a:ln w="19050">
                  <a:solidFill>
                    <a:srgbClr val="FFFF00"/>
                  </a:solidFill>
                  <a:headEnd type="triangle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Łącznik prosty 44"/>
                <p:cNvCxnSpPr/>
                <p:nvPr/>
              </p:nvCxnSpPr>
              <p:spPr>
                <a:xfrm rot="5400000">
                  <a:off x="3257853" y="2798930"/>
                  <a:ext cx="324036" cy="0"/>
                </a:xfrm>
                <a:prstGeom prst="line">
                  <a:avLst/>
                </a:prstGeom>
                <a:ln w="19050">
                  <a:solidFill>
                    <a:srgbClr val="FFFF00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" name="pole tekstowe 45"/>
                <p:cNvSpPr txBox="1"/>
                <p:nvPr/>
              </p:nvSpPr>
              <p:spPr>
                <a:xfrm>
                  <a:off x="2502966" y="2636912"/>
                  <a:ext cx="8675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>
                      <a:solidFill>
                        <a:srgbClr val="FFFF00"/>
                      </a:solidFill>
                      <a:latin typeface="+mn-lt"/>
                    </a:rPr>
                    <a:t>700 ns</a:t>
                  </a:r>
                  <a:endParaRPr lang="pl-PL" sz="1800" dirty="0">
                    <a:solidFill>
                      <a:srgbClr val="FFFF00"/>
                    </a:solidFill>
                    <a:latin typeface="+mn-lt"/>
                  </a:endParaRPr>
                </a:p>
              </p:txBody>
            </p:sp>
          </p:grpSp>
        </p:grpSp>
        <p:cxnSp>
          <p:nvCxnSpPr>
            <p:cNvPr id="50" name="Łącznik prosty 49"/>
            <p:cNvCxnSpPr/>
            <p:nvPr/>
          </p:nvCxnSpPr>
          <p:spPr>
            <a:xfrm rot="5400000">
              <a:off x="-612576" y="3278168"/>
              <a:ext cx="331236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pole tekstowe 50"/>
            <p:cNvSpPr txBox="1"/>
            <p:nvPr/>
          </p:nvSpPr>
          <p:spPr>
            <a:xfrm>
              <a:off x="179512" y="4693913"/>
              <a:ext cx="9154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+mn-lt"/>
                </a:rPr>
                <a:t>100 </a:t>
              </a:r>
              <a:r>
                <a:rPr lang="en-US" sz="1600" dirty="0" err="1">
                  <a:solidFill>
                    <a:srgbClr val="FF0000"/>
                  </a:solidFill>
                  <a:latin typeface="+mn-lt"/>
                </a:rPr>
                <a:t>keV</a:t>
              </a:r>
              <a:endParaRPr lang="pl-PL" sz="1600" dirty="0">
                <a:solidFill>
                  <a:srgbClr val="FF0000"/>
                </a:solidFill>
                <a:latin typeface="+mn-lt"/>
              </a:endParaRPr>
            </a:p>
          </p:txBody>
        </p:sp>
        <p:cxnSp>
          <p:nvCxnSpPr>
            <p:cNvPr id="52" name="Łącznik prosty 51"/>
            <p:cNvCxnSpPr/>
            <p:nvPr/>
          </p:nvCxnSpPr>
          <p:spPr>
            <a:xfrm rot="5400000">
              <a:off x="-252536" y="3323599"/>
              <a:ext cx="3384376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pole tekstowe 54"/>
            <p:cNvSpPr txBox="1"/>
            <p:nvPr/>
          </p:nvSpPr>
          <p:spPr>
            <a:xfrm>
              <a:off x="179512" y="4959206"/>
              <a:ext cx="23365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+mn-lt"/>
                </a:rPr>
                <a:t>(200 </a:t>
              </a:r>
              <a:r>
                <a:rPr lang="en-US" sz="1600" dirty="0" err="1">
                  <a:solidFill>
                    <a:srgbClr val="FF0000"/>
                  </a:solidFill>
                  <a:latin typeface="+mn-lt"/>
                </a:rPr>
                <a:t>keV</a:t>
              </a:r>
              <a:r>
                <a:rPr lang="en-US" sz="1600" dirty="0">
                  <a:solidFill>
                    <a:srgbClr val="FF0000"/>
                  </a:solidFill>
                  <a:latin typeface="+mn-lt"/>
                </a:rPr>
                <a:t> for Mott scat.)</a:t>
              </a:r>
              <a:endParaRPr lang="pl-PL" sz="1600" dirty="0">
                <a:solidFill>
                  <a:srgbClr val="FF0000"/>
                </a:solidFill>
                <a:latin typeface="+mn-lt"/>
              </a:endParaRPr>
            </a:p>
          </p:txBody>
        </p:sp>
        <p:cxnSp>
          <p:nvCxnSpPr>
            <p:cNvPr id="56" name="Łącznik prosty 55"/>
            <p:cNvCxnSpPr/>
            <p:nvPr/>
          </p:nvCxnSpPr>
          <p:spPr>
            <a:xfrm rot="5400000">
              <a:off x="3927789" y="3268741"/>
              <a:ext cx="331236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pole tekstowe 56"/>
            <p:cNvSpPr txBox="1"/>
            <p:nvPr/>
          </p:nvSpPr>
          <p:spPr>
            <a:xfrm>
              <a:off x="4744627" y="4693913"/>
              <a:ext cx="8146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+mn-lt"/>
                </a:rPr>
                <a:t>100 </a:t>
              </a:r>
              <a:r>
                <a:rPr lang="en-US" sz="1600" dirty="0" err="1">
                  <a:solidFill>
                    <a:srgbClr val="FF0000"/>
                  </a:solidFill>
                  <a:latin typeface="+mn-lt"/>
                </a:rPr>
                <a:t>eV</a:t>
              </a:r>
              <a:endParaRPr lang="pl-PL" sz="1600" dirty="0">
                <a:solidFill>
                  <a:srgbClr val="FF0000"/>
                </a:solidFill>
                <a:latin typeface="+mn-lt"/>
              </a:endParaRPr>
            </a:p>
          </p:txBody>
        </p:sp>
      </p:grp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589360" y="4614539"/>
            <a:ext cx="8231912" cy="186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Measured electron energy, reconstructed proton flight path and measured proton time-of-flight 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must match !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Constraints from 3-body kinematics will considerably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sz="2000" b="1" dirty="0" smtClean="0">
                <a:solidFill>
                  <a:srgbClr val="3333FF"/>
                </a:solidFill>
                <a:latin typeface="+mn-lt"/>
              </a:rPr>
              <a:t>reduce coincidence time</a:t>
            </a:r>
            <a:endParaRPr lang="en-US" sz="2000" b="1" baseline="30000" dirty="0">
              <a:solidFill>
                <a:srgbClr val="3333FF"/>
              </a:solidFill>
              <a:latin typeface="+mn-lt"/>
              <a:cs typeface="Tahoma" pitchFamily="34" charset="0"/>
              <a:sym typeface="Symbol" pitchFamily="18" charset="2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+mn-lt"/>
                <a:sym typeface="Symbol" pitchFamily="18" charset="2"/>
              </a:rPr>
              <a:t>With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sym typeface="Symbol" pitchFamily="18" charset="2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  <a:sym typeface="Symbol" pitchFamily="18" charset="2"/>
              </a:rPr>
              <a:t>10</a:t>
            </a:r>
            <a:r>
              <a:rPr lang="en-US" sz="2000" b="1" baseline="30000" dirty="0" smtClean="0">
                <a:solidFill>
                  <a:srgbClr val="FF0000"/>
                </a:solidFill>
                <a:latin typeface="+mn-lt"/>
                <a:sym typeface="Symbol" pitchFamily="18" charset="2"/>
              </a:rPr>
              <a:t>5</a:t>
            </a:r>
            <a:r>
              <a:rPr lang="en-US" sz="2000" dirty="0" smtClean="0">
                <a:solidFill>
                  <a:srgbClr val="000066"/>
                </a:solidFill>
                <a:latin typeface="+mn-lt"/>
                <a:sym typeface="Symbol" pitchFamily="18" charset="2"/>
              </a:rPr>
              <a:t>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+mn-lt"/>
                <a:sym typeface="Symbol" pitchFamily="18" charset="2"/>
              </a:rPr>
              <a:t>decays per second: single rate (per wire) 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  <a:sym typeface="Symbol" pitchFamily="18" charset="2"/>
              </a:rPr>
              <a:t>&lt; 1 kHz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sym typeface="Symbol" pitchFamily="18" charset="2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q"/>
            </a:pPr>
            <a:endParaRPr lang="en-US" sz="20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sym typeface="Symbol" pitchFamily="18" charset="2"/>
            </a:endParaRPr>
          </a:p>
        </p:txBody>
      </p:sp>
      <p:sp>
        <p:nvSpPr>
          <p:cNvPr id="32" name="Symbol zastępczy numeru slajdu 3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AAF808-CD1E-4691-9442-D3AB9825CD27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3" name="Symbol zastępczy stopki 3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Jagiellonian Symposium on Fundamental and Applied Subatomic Physics, Cracow, 2015</a:t>
            </a:r>
            <a:endParaRPr lang="en-US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Figure-of-Merit for Mott scattering</a:t>
            </a:r>
            <a:endParaRPr lang="en-US" sz="3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Obraz 7" descr="MC_F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6144" y="1196752"/>
            <a:ext cx="6804248" cy="5103186"/>
          </a:xfrm>
          <a:prstGeom prst="rect">
            <a:avLst/>
          </a:prstGeom>
        </p:spPr>
      </p:pic>
      <p:cxnSp>
        <p:nvCxnSpPr>
          <p:cNvPr id="15" name="Łącznik prosty 14"/>
          <p:cNvCxnSpPr/>
          <p:nvPr/>
        </p:nvCxnSpPr>
        <p:spPr>
          <a:xfrm rot="5400000" flipH="1" flipV="1">
            <a:off x="1151620" y="3609020"/>
            <a:ext cx="439248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/>
          <p:cNvSpPr txBox="1"/>
          <p:nvPr/>
        </p:nvSpPr>
        <p:spPr>
          <a:xfrm>
            <a:off x="4562152" y="1556425"/>
            <a:ext cx="2097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n-lt"/>
              </a:rPr>
              <a:t>Electron energy threshold</a:t>
            </a:r>
            <a:endParaRPr lang="pl-PL" sz="20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8" name="Łącznik prosty ze strzałką 17"/>
          <p:cNvCxnSpPr>
            <a:stCxn id="16" idx="1"/>
          </p:cNvCxnSpPr>
          <p:nvPr/>
        </p:nvCxnSpPr>
        <p:spPr>
          <a:xfrm rot="10800000" flipV="1">
            <a:off x="3403158" y="1910368"/>
            <a:ext cx="1158994" cy="5896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ymbol zastępczy numeru slajdu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AAF808-CD1E-4691-9442-D3AB9825CD27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Jagiellonian Symposium on Fundamental and Applied Subatomic Physics, Cracow, 2015</a:t>
            </a:r>
            <a:endParaRPr lang="en-US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ymbol zastępczy stopki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Jagiellonian Symposium on Fundamental and Applied Subatomic Physics, Cracow, 2015</a:t>
            </a:r>
            <a:endParaRPr lang="en-US"/>
          </a:p>
        </p:txBody>
      </p:sp>
      <p:sp>
        <p:nvSpPr>
          <p:cNvPr id="209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CEB448-F132-4C9B-A36C-9CA51AC9ABE0}" type="slidenum">
              <a:rPr lang="en-US"/>
              <a:pPr/>
              <a:t>24</a:t>
            </a:fld>
            <a:endParaRPr lang="en-US"/>
          </a:p>
        </p:txBody>
      </p:sp>
      <p:sp>
        <p:nvSpPr>
          <p:cNvPr id="97506" name="Rectangle 226"/>
          <p:cNvSpPr>
            <a:spLocks noChangeArrowheads="1"/>
          </p:cNvSpPr>
          <p:nvPr/>
        </p:nvSpPr>
        <p:spPr bwMode="auto">
          <a:xfrm>
            <a:off x="245533" y="457200"/>
            <a:ext cx="8644467" cy="702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Option 2 – layout</a:t>
            </a:r>
            <a:endParaRPr lang="en-US" sz="4000" b="1" i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179" name="Rectangle 3"/>
          <p:cNvSpPr>
            <a:spLocks noChangeArrowheads="1"/>
          </p:cNvSpPr>
          <p:nvPr/>
        </p:nvSpPr>
        <p:spPr bwMode="auto">
          <a:xfrm>
            <a:off x="282387" y="1177517"/>
            <a:ext cx="8700247" cy="421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lvl="1" indent="-342900">
              <a:spcBef>
                <a:spcPct val="20000"/>
              </a:spcBef>
              <a:buClr>
                <a:srgbClr val="FF0000"/>
              </a:buClr>
              <a:buSzPct val="100000"/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0000FF"/>
                </a:solidFill>
                <a:latin typeface="+mn-lt"/>
                <a:sym typeface="Symbol" pitchFamily="18" charset="2"/>
              </a:rPr>
              <a:t>Idea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sym typeface="Symbol" pitchFamily="18" charset="2"/>
              </a:rPr>
              <a:t>: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+mn-lt"/>
                <a:sym typeface="Symbol" pitchFamily="18" charset="2"/>
              </a:rPr>
              <a:t>replace MWDC with two layers of HV-MAPS</a:t>
            </a:r>
          </a:p>
        </p:txBody>
      </p:sp>
      <p:sp>
        <p:nvSpPr>
          <p:cNvPr id="183" name="pole tekstowe 182"/>
          <p:cNvSpPr txBox="1"/>
          <p:nvPr/>
        </p:nvSpPr>
        <p:spPr>
          <a:xfrm>
            <a:off x="237067" y="5634064"/>
            <a:ext cx="8625037" cy="461665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+mn-lt"/>
              </a:rPr>
              <a:t>All four intrinsic difficulties of MWDC setup – relaxed</a:t>
            </a:r>
            <a:endParaRPr lang="pl-PL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185" name="Grupa 184"/>
          <p:cNvGrpSpPr>
            <a:grpSpLocks noChangeAspect="1"/>
          </p:cNvGrpSpPr>
          <p:nvPr/>
        </p:nvGrpSpPr>
        <p:grpSpPr>
          <a:xfrm>
            <a:off x="70573" y="635655"/>
            <a:ext cx="8466861" cy="5458253"/>
            <a:chOff x="-987799" y="847332"/>
            <a:chExt cx="6091265" cy="3926801"/>
          </a:xfrm>
        </p:grpSpPr>
        <p:grpSp>
          <p:nvGrpSpPr>
            <p:cNvPr id="186" name="Grupa 123"/>
            <p:cNvGrpSpPr>
              <a:grpSpLocks noChangeAspect="1"/>
            </p:cNvGrpSpPr>
            <p:nvPr/>
          </p:nvGrpSpPr>
          <p:grpSpPr>
            <a:xfrm>
              <a:off x="-987799" y="847332"/>
              <a:ext cx="6091265" cy="3926801"/>
              <a:chOff x="-1476665" y="700897"/>
              <a:chExt cx="7166191" cy="4619766"/>
            </a:xfrm>
          </p:grpSpPr>
          <p:sp>
            <p:nvSpPr>
              <p:cNvPr id="188" name="Elipsa 187"/>
              <p:cNvSpPr/>
              <p:nvPr/>
            </p:nvSpPr>
            <p:spPr>
              <a:xfrm>
                <a:off x="67907" y="1756267"/>
                <a:ext cx="2851518" cy="2851517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200" i="1">
                  <a:latin typeface="Lucida Sans" pitchFamily="34" charset="0"/>
                </a:endParaRPr>
              </a:p>
            </p:txBody>
          </p:sp>
          <p:sp>
            <p:nvSpPr>
              <p:cNvPr id="189" name="Elipsa 188"/>
              <p:cNvSpPr/>
              <p:nvPr/>
            </p:nvSpPr>
            <p:spPr>
              <a:xfrm>
                <a:off x="67907" y="1756267"/>
                <a:ext cx="2851518" cy="2851517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200" i="1">
                  <a:latin typeface="Lucida Sans" pitchFamily="34" charset="0"/>
                </a:endParaRPr>
              </a:p>
            </p:txBody>
          </p:sp>
          <p:sp>
            <p:nvSpPr>
              <p:cNvPr id="190" name="Elipsa 189"/>
              <p:cNvSpPr>
                <a:spLocks noChangeAspect="1"/>
              </p:cNvSpPr>
              <p:nvPr/>
            </p:nvSpPr>
            <p:spPr>
              <a:xfrm>
                <a:off x="519397" y="2207974"/>
                <a:ext cx="1948321" cy="1948320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200" i="1">
                  <a:latin typeface="Lucida Sans" pitchFamily="34" charset="0"/>
                </a:endParaRPr>
              </a:p>
            </p:txBody>
          </p:sp>
          <p:sp>
            <p:nvSpPr>
              <p:cNvPr id="191" name="Elipsa 190"/>
              <p:cNvSpPr>
                <a:spLocks noChangeAspect="1"/>
              </p:cNvSpPr>
              <p:nvPr/>
            </p:nvSpPr>
            <p:spPr>
              <a:xfrm>
                <a:off x="1137226" y="2825586"/>
                <a:ext cx="712879" cy="712879"/>
              </a:xfrm>
              <a:prstGeom prst="ellipse">
                <a:avLst/>
              </a:prstGeom>
              <a:gradFill flip="none" rotWithShape="1"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200" i="1">
                  <a:latin typeface="Lucida Sans" pitchFamily="34" charset="0"/>
                </a:endParaRPr>
              </a:p>
            </p:txBody>
          </p:sp>
          <p:sp>
            <p:nvSpPr>
              <p:cNvPr id="192" name="Łuk 191"/>
              <p:cNvSpPr/>
              <p:nvPr/>
            </p:nvSpPr>
            <p:spPr>
              <a:xfrm>
                <a:off x="-1476665" y="2611722"/>
                <a:ext cx="3588160" cy="2708941"/>
              </a:xfrm>
              <a:prstGeom prst="arc">
                <a:avLst>
                  <a:gd name="adj1" fmla="val 16141647"/>
                  <a:gd name="adj2" fmla="val 19527632"/>
                </a:avLst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l-PL" sz="1200" i="1">
                  <a:latin typeface="Lucida Sans" pitchFamily="34" charset="0"/>
                </a:endParaRPr>
              </a:p>
            </p:txBody>
          </p:sp>
          <p:sp>
            <p:nvSpPr>
              <p:cNvPr id="193" name="Elipsa 192"/>
              <p:cNvSpPr>
                <a:spLocks noChangeAspect="1"/>
              </p:cNvSpPr>
              <p:nvPr/>
            </p:nvSpPr>
            <p:spPr>
              <a:xfrm>
                <a:off x="67907" y="1756267"/>
                <a:ext cx="2851518" cy="2851517"/>
              </a:xfrm>
              <a:prstGeom prst="ellipse">
                <a:avLst/>
              </a:prstGeom>
              <a:noFill/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200" i="1">
                  <a:latin typeface="Lucida Sans" pitchFamily="34" charset="0"/>
                </a:endParaRPr>
              </a:p>
            </p:txBody>
          </p:sp>
          <p:sp>
            <p:nvSpPr>
              <p:cNvPr id="194" name="Elipsa 193"/>
              <p:cNvSpPr>
                <a:spLocks noChangeAspect="1"/>
              </p:cNvSpPr>
              <p:nvPr/>
            </p:nvSpPr>
            <p:spPr>
              <a:xfrm>
                <a:off x="162958" y="1851318"/>
                <a:ext cx="2661416" cy="2661416"/>
              </a:xfrm>
              <a:prstGeom prst="ellipse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200" i="1">
                  <a:latin typeface="Lucida Sans" pitchFamily="34" charset="0"/>
                </a:endParaRPr>
              </a:p>
            </p:txBody>
          </p:sp>
          <p:sp>
            <p:nvSpPr>
              <p:cNvPr id="195" name="Elipsa 194"/>
              <p:cNvSpPr>
                <a:spLocks noChangeAspect="1"/>
              </p:cNvSpPr>
              <p:nvPr/>
            </p:nvSpPr>
            <p:spPr>
              <a:xfrm>
                <a:off x="282040" y="1970400"/>
                <a:ext cx="2423521" cy="242352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200" i="1">
                  <a:latin typeface="Lucida Sans" pitchFamily="34" charset="0"/>
                </a:endParaRPr>
              </a:p>
            </p:txBody>
          </p:sp>
          <p:sp>
            <p:nvSpPr>
              <p:cNvPr id="196" name="Elipsa 195"/>
              <p:cNvSpPr>
                <a:spLocks noChangeAspect="1"/>
              </p:cNvSpPr>
              <p:nvPr/>
            </p:nvSpPr>
            <p:spPr>
              <a:xfrm>
                <a:off x="424347" y="2112944"/>
                <a:ext cx="2138401" cy="2138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200" i="1">
                  <a:latin typeface="Lucida Sans" pitchFamily="34" charset="0"/>
                </a:endParaRPr>
              </a:p>
            </p:txBody>
          </p:sp>
          <p:sp>
            <p:nvSpPr>
              <p:cNvPr id="197" name="Elipsa 196"/>
              <p:cNvSpPr>
                <a:spLocks noChangeAspect="1"/>
              </p:cNvSpPr>
              <p:nvPr/>
            </p:nvSpPr>
            <p:spPr>
              <a:xfrm>
                <a:off x="590685" y="2279446"/>
                <a:ext cx="1805761" cy="1805559"/>
              </a:xfrm>
              <a:prstGeom prst="ellipse">
                <a:avLst/>
              </a:prstGeom>
              <a:noFill/>
              <a:ln w="9525">
                <a:solidFill>
                  <a:srgbClr val="008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200" i="1">
                  <a:latin typeface="Lucida Sans" pitchFamily="34" charset="0"/>
                </a:endParaRPr>
              </a:p>
            </p:txBody>
          </p:sp>
          <p:sp>
            <p:nvSpPr>
              <p:cNvPr id="198" name="Elipsa 197"/>
              <p:cNvSpPr>
                <a:spLocks noChangeAspect="1"/>
              </p:cNvSpPr>
              <p:nvPr/>
            </p:nvSpPr>
            <p:spPr>
              <a:xfrm>
                <a:off x="661973" y="2350518"/>
                <a:ext cx="1663200" cy="1663200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200" i="1">
                  <a:latin typeface="Lucida Sans" pitchFamily="34" charset="0"/>
                </a:endParaRPr>
              </a:p>
            </p:txBody>
          </p:sp>
          <p:sp>
            <p:nvSpPr>
              <p:cNvPr id="199" name="Łuk 198"/>
              <p:cNvSpPr/>
              <p:nvPr/>
            </p:nvSpPr>
            <p:spPr>
              <a:xfrm flipH="1">
                <a:off x="1351090" y="2706773"/>
                <a:ext cx="2376265" cy="2043587"/>
              </a:xfrm>
              <a:prstGeom prst="arc">
                <a:avLst>
                  <a:gd name="adj1" fmla="val 17116235"/>
                  <a:gd name="adj2" fmla="val 19365111"/>
                </a:avLst>
              </a:prstGeom>
              <a:ln w="19050">
                <a:solidFill>
                  <a:srgbClr val="99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l-PL" sz="1200" i="1">
                  <a:latin typeface="Lucida Sans" pitchFamily="34" charset="0"/>
                </a:endParaRPr>
              </a:p>
            </p:txBody>
          </p:sp>
          <p:sp>
            <p:nvSpPr>
              <p:cNvPr id="200" name="Elipsa 199"/>
              <p:cNvSpPr/>
              <p:nvPr/>
            </p:nvSpPr>
            <p:spPr>
              <a:xfrm>
                <a:off x="1612479" y="3015687"/>
                <a:ext cx="77700" cy="77700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200" i="1">
                  <a:latin typeface="Lucida Sans" pitchFamily="34" charset="0"/>
                </a:endParaRPr>
              </a:p>
            </p:txBody>
          </p:sp>
          <p:cxnSp>
            <p:nvCxnSpPr>
              <p:cNvPr id="201" name="Łącznik prosty ze strzałką 200"/>
              <p:cNvCxnSpPr>
                <a:stCxn id="202" idx="1"/>
                <a:endCxn id="194" idx="7"/>
              </p:cNvCxnSpPr>
              <p:nvPr/>
            </p:nvCxnSpPr>
            <p:spPr>
              <a:xfrm flipH="1">
                <a:off x="2434618" y="1916450"/>
                <a:ext cx="865009" cy="32462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2" name="pole tekstowe 201"/>
              <p:cNvSpPr txBox="1"/>
              <p:nvPr/>
            </p:nvSpPr>
            <p:spPr>
              <a:xfrm>
                <a:off x="3299627" y="1777950"/>
                <a:ext cx="160332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i="1" dirty="0" smtClean="0">
                    <a:latin typeface="Lucida Sans" pitchFamily="34" charset="0"/>
                  </a:rPr>
                  <a:t>Mott scattering foil</a:t>
                </a:r>
                <a:endParaRPr lang="pl-PL" sz="1200" i="1" dirty="0">
                  <a:latin typeface="Lucida Sans" pitchFamily="34" charset="0"/>
                </a:endParaRPr>
              </a:p>
            </p:txBody>
          </p:sp>
          <p:cxnSp>
            <p:nvCxnSpPr>
              <p:cNvPr id="203" name="Łącznik prosty ze strzałką 202"/>
              <p:cNvCxnSpPr>
                <a:stCxn id="204" idx="1"/>
              </p:cNvCxnSpPr>
              <p:nvPr/>
            </p:nvCxnSpPr>
            <p:spPr>
              <a:xfrm flipH="1">
                <a:off x="2734182" y="2342348"/>
                <a:ext cx="611623" cy="11115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4" name="pole tekstowe 203"/>
              <p:cNvSpPr txBox="1"/>
              <p:nvPr/>
            </p:nvSpPr>
            <p:spPr>
              <a:xfrm>
                <a:off x="3345805" y="2203848"/>
                <a:ext cx="15793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 dirty="0" smtClean="0">
                    <a:latin typeface="Lucida Sans" pitchFamily="34" charset="0"/>
                  </a:rPr>
                  <a:t>Plastic </a:t>
                </a:r>
                <a:r>
                  <a:rPr lang="en-US" sz="1200" i="1" dirty="0" err="1" smtClean="0">
                    <a:latin typeface="Lucida Sans" pitchFamily="34" charset="0"/>
                  </a:rPr>
                  <a:t>scintillator</a:t>
                </a:r>
                <a:endParaRPr lang="pl-PL" sz="1200" i="1" dirty="0">
                  <a:latin typeface="Lucida Sans" pitchFamily="34" charset="0"/>
                </a:endParaRPr>
              </a:p>
            </p:txBody>
          </p:sp>
          <p:cxnSp>
            <p:nvCxnSpPr>
              <p:cNvPr id="205" name="Łącznik prosty ze strzałką 204"/>
              <p:cNvCxnSpPr>
                <a:endCxn id="195" idx="5"/>
              </p:cNvCxnSpPr>
              <p:nvPr/>
            </p:nvCxnSpPr>
            <p:spPr>
              <a:xfrm flipH="1" flipV="1">
                <a:off x="2350645" y="4039004"/>
                <a:ext cx="829005" cy="17162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6" name="pole tekstowe 205"/>
              <p:cNvSpPr txBox="1"/>
              <p:nvPr/>
            </p:nvSpPr>
            <p:spPr>
              <a:xfrm>
                <a:off x="3014841" y="4121837"/>
                <a:ext cx="2528726" cy="325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i="1" dirty="0" smtClean="0">
                    <a:latin typeface="Lucida Sans" pitchFamily="34" charset="0"/>
                  </a:rPr>
                  <a:t>Si pixel detector (35 </a:t>
                </a:r>
                <a:r>
                  <a:rPr lang="en-US" sz="1200" i="1" dirty="0" smtClean="0">
                    <a:latin typeface="Lucida Sans" pitchFamily="34" charset="0"/>
                    <a:sym typeface="Symbol"/>
                  </a:rPr>
                  <a:t></a:t>
                </a:r>
                <a:r>
                  <a:rPr lang="en-US" sz="1200" i="1" dirty="0" smtClean="0">
                    <a:latin typeface="Lucida Sans" pitchFamily="34" charset="0"/>
                  </a:rPr>
                  <a:t>m)</a:t>
                </a:r>
                <a:endParaRPr lang="en-US" sz="1200" i="1" dirty="0">
                  <a:latin typeface="Lucida Sans" pitchFamily="34" charset="0"/>
                </a:endParaRPr>
              </a:p>
            </p:txBody>
          </p:sp>
          <p:cxnSp>
            <p:nvCxnSpPr>
              <p:cNvPr id="207" name="Łącznik prosty ze strzałką 206"/>
              <p:cNvCxnSpPr>
                <a:stCxn id="214" idx="1"/>
              </p:cNvCxnSpPr>
              <p:nvPr/>
            </p:nvCxnSpPr>
            <p:spPr>
              <a:xfrm flipH="1" flipV="1">
                <a:off x="2326946" y="3548306"/>
                <a:ext cx="891693" cy="7272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4" name="pole tekstowe 213"/>
              <p:cNvSpPr txBox="1"/>
              <p:nvPr/>
            </p:nvSpPr>
            <p:spPr>
              <a:xfrm>
                <a:off x="3218639" y="3240838"/>
                <a:ext cx="2470887" cy="7603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i="1" dirty="0" smtClean="0">
                    <a:solidFill>
                      <a:srgbClr val="008000"/>
                    </a:solidFill>
                    <a:latin typeface="Lucida Sans" pitchFamily="34" charset="0"/>
                  </a:rPr>
                  <a:t>p-e conversion foil</a:t>
                </a:r>
              </a:p>
              <a:p>
                <a:pPr algn="ctr"/>
                <a:r>
                  <a:rPr lang="en-US" sz="1200" i="1" dirty="0" err="1" smtClean="0">
                    <a:latin typeface="Lucida Sans" pitchFamily="34" charset="0"/>
                  </a:rPr>
                  <a:t>LiF</a:t>
                </a:r>
                <a:r>
                  <a:rPr lang="en-US" sz="1200" i="1" dirty="0" smtClean="0">
                    <a:latin typeface="Lucida Sans" pitchFamily="34" charset="0"/>
                  </a:rPr>
                  <a:t> (20nm) + Al (10nm) + </a:t>
                </a:r>
              </a:p>
              <a:p>
                <a:pPr algn="ctr"/>
                <a:r>
                  <a:rPr lang="en-US" sz="1200" i="1" dirty="0" smtClean="0">
                    <a:latin typeface="Lucida Sans" pitchFamily="34" charset="0"/>
                  </a:rPr>
                  <a:t>6F6F(100nm),  </a:t>
                </a:r>
                <a:r>
                  <a:rPr lang="en-US" sz="1200" i="1" dirty="0" smtClean="0">
                    <a:latin typeface="Lucida Sans" pitchFamily="34" charset="0"/>
                    <a:sym typeface="Symbol"/>
                  </a:rPr>
                  <a:t></a:t>
                </a:r>
                <a:r>
                  <a:rPr lang="en-US" sz="1200" i="1" dirty="0" smtClean="0">
                    <a:latin typeface="Lucida Sans" pitchFamily="34" charset="0"/>
                  </a:rPr>
                  <a:t>25 kV</a:t>
                </a:r>
                <a:endParaRPr lang="pl-PL" sz="1200" i="1" dirty="0">
                  <a:latin typeface="Lucida Sans" pitchFamily="34" charset="0"/>
                </a:endParaRPr>
              </a:p>
            </p:txBody>
          </p:sp>
          <p:cxnSp>
            <p:nvCxnSpPr>
              <p:cNvPr id="217" name="Łącznik prosty ze strzałką 216"/>
              <p:cNvCxnSpPr>
                <a:stCxn id="220" idx="1"/>
                <a:endCxn id="198" idx="6"/>
              </p:cNvCxnSpPr>
              <p:nvPr/>
            </p:nvCxnSpPr>
            <p:spPr>
              <a:xfrm flipH="1">
                <a:off x="2325173" y="2985489"/>
                <a:ext cx="1197631" cy="19662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0" name="pole tekstowe 219"/>
              <p:cNvSpPr txBox="1"/>
              <p:nvPr/>
            </p:nvSpPr>
            <p:spPr>
              <a:xfrm>
                <a:off x="3522804" y="2846989"/>
                <a:ext cx="126509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i="1" dirty="0" smtClean="0">
                    <a:latin typeface="Lucida Sans" pitchFamily="34" charset="0"/>
                  </a:rPr>
                  <a:t>Grounded grid</a:t>
                </a:r>
                <a:endParaRPr lang="pl-PL" sz="1200" i="1" dirty="0">
                  <a:latin typeface="Lucida Sans" pitchFamily="34" charset="0"/>
                </a:endParaRPr>
              </a:p>
            </p:txBody>
          </p:sp>
          <p:sp>
            <p:nvSpPr>
              <p:cNvPr id="221" name="Prostokąt 220"/>
              <p:cNvSpPr/>
              <p:nvPr/>
            </p:nvSpPr>
            <p:spPr>
              <a:xfrm>
                <a:off x="560511" y="2611722"/>
                <a:ext cx="30175" cy="3017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200" i="1">
                  <a:latin typeface="Lucida Sans" pitchFamily="34" charset="0"/>
                </a:endParaRPr>
              </a:p>
            </p:txBody>
          </p:sp>
          <p:sp>
            <p:nvSpPr>
              <p:cNvPr id="222" name="pole tekstowe 221"/>
              <p:cNvSpPr txBox="1"/>
              <p:nvPr/>
            </p:nvSpPr>
            <p:spPr>
              <a:xfrm>
                <a:off x="828312" y="2469146"/>
                <a:ext cx="32252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i="1" dirty="0" smtClean="0">
                    <a:solidFill>
                      <a:srgbClr val="008000"/>
                    </a:solidFill>
                    <a:latin typeface="Lucida Sans" pitchFamily="34" charset="0"/>
                  </a:rPr>
                  <a:t>e</a:t>
                </a:r>
                <a:r>
                  <a:rPr lang="en-US" sz="1200" i="1" baseline="30000" dirty="0" smtClean="0">
                    <a:solidFill>
                      <a:srgbClr val="008000"/>
                    </a:solidFill>
                    <a:latin typeface="Lucida Sans" pitchFamily="34" charset="0"/>
                    <a:sym typeface="Symbol"/>
                  </a:rPr>
                  <a:t></a:t>
                </a:r>
                <a:endParaRPr lang="pl-PL" sz="1200" i="1" baseline="30000" dirty="0">
                  <a:solidFill>
                    <a:srgbClr val="008000"/>
                  </a:solidFill>
                  <a:latin typeface="Lucida Sans" pitchFamily="34" charset="0"/>
                </a:endParaRPr>
              </a:p>
            </p:txBody>
          </p:sp>
          <p:sp>
            <p:nvSpPr>
              <p:cNvPr id="223" name="pole tekstowe 222"/>
              <p:cNvSpPr txBox="1"/>
              <p:nvPr/>
            </p:nvSpPr>
            <p:spPr>
              <a:xfrm>
                <a:off x="2023705" y="2730535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i="1" dirty="0" smtClean="0">
                    <a:solidFill>
                      <a:srgbClr val="9900FF"/>
                    </a:solidFill>
                    <a:latin typeface="Lucida Sans" pitchFamily="34" charset="0"/>
                  </a:rPr>
                  <a:t>p</a:t>
                </a:r>
                <a:r>
                  <a:rPr lang="en-US" sz="1200" i="1" baseline="30000" dirty="0" smtClean="0">
                    <a:solidFill>
                      <a:srgbClr val="9900FF"/>
                    </a:solidFill>
                    <a:latin typeface="Lucida Sans" pitchFamily="34" charset="0"/>
                    <a:sym typeface="Symbol"/>
                  </a:rPr>
                  <a:t>+</a:t>
                </a:r>
                <a:endParaRPr lang="pl-PL" sz="1200" i="1" baseline="30000" dirty="0">
                  <a:solidFill>
                    <a:srgbClr val="9900FF"/>
                  </a:solidFill>
                  <a:latin typeface="Lucida Sans" pitchFamily="34" charset="0"/>
                </a:endParaRPr>
              </a:p>
            </p:txBody>
          </p:sp>
          <p:sp>
            <p:nvSpPr>
              <p:cNvPr id="224" name="Elipsa 223"/>
              <p:cNvSpPr/>
              <p:nvPr/>
            </p:nvSpPr>
            <p:spPr>
              <a:xfrm>
                <a:off x="2411195" y="2659148"/>
                <a:ext cx="71288" cy="7128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200" i="1">
                  <a:latin typeface="Lucida Sans" pitchFamily="34" charset="0"/>
                </a:endParaRPr>
              </a:p>
            </p:txBody>
          </p:sp>
          <p:sp>
            <p:nvSpPr>
              <p:cNvPr id="225" name="Prostokąt 224"/>
              <p:cNvSpPr/>
              <p:nvPr/>
            </p:nvSpPr>
            <p:spPr>
              <a:xfrm>
                <a:off x="400584" y="2605310"/>
                <a:ext cx="30175" cy="3017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200" i="1">
                  <a:latin typeface="Lucida Sans" pitchFamily="34" charset="0"/>
                </a:endParaRPr>
              </a:p>
            </p:txBody>
          </p:sp>
          <p:grpSp>
            <p:nvGrpSpPr>
              <p:cNvPr id="226" name="Grupa 121"/>
              <p:cNvGrpSpPr>
                <a:grpSpLocks noChangeAspect="1"/>
              </p:cNvGrpSpPr>
              <p:nvPr/>
            </p:nvGrpSpPr>
            <p:grpSpPr>
              <a:xfrm>
                <a:off x="286619" y="700897"/>
                <a:ext cx="3231719" cy="3218427"/>
                <a:chOff x="1187624" y="388800"/>
                <a:chExt cx="4896544" cy="4876404"/>
              </a:xfrm>
            </p:grpSpPr>
            <p:sp>
              <p:nvSpPr>
                <p:cNvPr id="233" name="Łuk 232"/>
                <p:cNvSpPr/>
                <p:nvPr/>
              </p:nvSpPr>
              <p:spPr>
                <a:xfrm>
                  <a:off x="2375756" y="388800"/>
                  <a:ext cx="3168352" cy="3096344"/>
                </a:xfrm>
                <a:prstGeom prst="arc">
                  <a:avLst>
                    <a:gd name="adj1" fmla="val 4417242"/>
                    <a:gd name="adj2" fmla="val 4852334"/>
                  </a:avLst>
                </a:prstGeom>
                <a:ln w="19050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l-PL" sz="1400" i="1">
                    <a:latin typeface="Lucida Sans" pitchFamily="34" charset="0"/>
                  </a:endParaRPr>
                </a:p>
              </p:txBody>
            </p:sp>
            <p:sp>
              <p:nvSpPr>
                <p:cNvPr id="234" name="Łuk 233"/>
                <p:cNvSpPr/>
                <p:nvPr/>
              </p:nvSpPr>
              <p:spPr>
                <a:xfrm flipV="1">
                  <a:off x="1187624" y="584684"/>
                  <a:ext cx="4896544" cy="4680520"/>
                </a:xfrm>
                <a:prstGeom prst="arc">
                  <a:avLst>
                    <a:gd name="adj1" fmla="val 11293739"/>
                    <a:gd name="adj2" fmla="val 18436751"/>
                  </a:avLst>
                </a:prstGeom>
                <a:ln w="19050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l-PL" sz="1400" i="1">
                    <a:latin typeface="Lucida Sans" pitchFamily="34" charset="0"/>
                  </a:endParaRPr>
                </a:p>
              </p:txBody>
            </p:sp>
          </p:grpSp>
          <p:sp>
            <p:nvSpPr>
              <p:cNvPr id="227" name="Prostokąt 226"/>
              <p:cNvSpPr/>
              <p:nvPr/>
            </p:nvSpPr>
            <p:spPr>
              <a:xfrm>
                <a:off x="424347" y="3039450"/>
                <a:ext cx="30175" cy="3017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200" i="1">
                  <a:latin typeface="Lucida Sans" pitchFamily="34" charset="0"/>
                </a:endParaRPr>
              </a:p>
            </p:txBody>
          </p:sp>
          <p:sp>
            <p:nvSpPr>
              <p:cNvPr id="228" name="Prostokąt 227"/>
              <p:cNvSpPr/>
              <p:nvPr/>
            </p:nvSpPr>
            <p:spPr>
              <a:xfrm>
                <a:off x="329296" y="2778061"/>
                <a:ext cx="30175" cy="3017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200" i="1">
                  <a:latin typeface="Lucida Sans" pitchFamily="34" charset="0"/>
                </a:endParaRPr>
              </a:p>
            </p:txBody>
          </p:sp>
          <p:sp>
            <p:nvSpPr>
              <p:cNvPr id="229" name="Prostokąt 228"/>
              <p:cNvSpPr/>
              <p:nvPr/>
            </p:nvSpPr>
            <p:spPr>
              <a:xfrm>
                <a:off x="2301596" y="3847379"/>
                <a:ext cx="30175" cy="3017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200" i="1">
                  <a:latin typeface="Lucida Sans" pitchFamily="34" charset="0"/>
                </a:endParaRPr>
              </a:p>
            </p:txBody>
          </p:sp>
          <p:sp>
            <p:nvSpPr>
              <p:cNvPr id="230" name="Prostokąt 229"/>
              <p:cNvSpPr/>
              <p:nvPr/>
            </p:nvSpPr>
            <p:spPr>
              <a:xfrm>
                <a:off x="2532810" y="3760547"/>
                <a:ext cx="45719" cy="4571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200" i="1">
                  <a:latin typeface="Lucida Sans" pitchFamily="34" charset="0"/>
                </a:endParaRPr>
              </a:p>
            </p:txBody>
          </p:sp>
          <p:pic>
            <p:nvPicPr>
              <p:cNvPr id="231" name="Picture 4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2753086" y="3562228"/>
                <a:ext cx="165242" cy="154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32" name="Elipsa 231"/>
              <p:cNvSpPr>
                <a:spLocks noChangeAspect="1"/>
              </p:cNvSpPr>
              <p:nvPr/>
            </p:nvSpPr>
            <p:spPr>
              <a:xfrm>
                <a:off x="519115" y="2209844"/>
                <a:ext cx="1944000" cy="1944000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200" i="1">
                  <a:latin typeface="Lucida Sans" pitchFamily="34" charset="0"/>
                </a:endParaRPr>
              </a:p>
            </p:txBody>
          </p:sp>
        </p:grpSp>
        <p:cxnSp>
          <p:nvCxnSpPr>
            <p:cNvPr id="187" name="Łącznik prosty ze strzałką 186"/>
            <p:cNvCxnSpPr>
              <a:stCxn id="220" idx="1"/>
            </p:cNvCxnSpPr>
            <p:nvPr/>
          </p:nvCxnSpPr>
          <p:spPr>
            <a:xfrm flipH="1" flipV="1">
              <a:off x="2321802" y="2731955"/>
              <a:ext cx="939950" cy="5728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  <p:bldP spid="18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Jagiellonian Symposium on Fundamental and Applied Subatomic Physics, Cracow, 2015</a:t>
            </a:r>
            <a:endParaRPr lang="en-US"/>
          </a:p>
        </p:txBody>
      </p:sp>
      <p:sp>
        <p:nvSpPr>
          <p:cNvPr id="5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94E667-F6FC-4315-8AD2-6E0B0C285496}" type="slidenum">
              <a:rPr lang="en-US"/>
              <a:pPr/>
              <a:t>25</a:t>
            </a:fld>
            <a:endParaRPr lang="en-US"/>
          </a:p>
        </p:txBody>
      </p:sp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172528" y="279393"/>
            <a:ext cx="8850702" cy="76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Option 2 - detectors</a:t>
            </a:r>
            <a:endParaRPr lang="en-US" sz="36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518" y="3841377"/>
            <a:ext cx="5167280" cy="2345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3003" y="4011234"/>
            <a:ext cx="2760009" cy="228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80876" y="988128"/>
            <a:ext cx="8701758" cy="2669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lvl="1" indent="-342900">
              <a:spcBef>
                <a:spcPct val="20000"/>
              </a:spcBef>
              <a:buClr>
                <a:srgbClr val="FF0000"/>
              </a:buClr>
              <a:buSzPct val="100000"/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+mn-lt"/>
                <a:sym typeface="Symbol" pitchFamily="18" charset="2"/>
              </a:rPr>
              <a:t>Progress in Si-pixel detectors:</a:t>
            </a:r>
          </a:p>
          <a:p>
            <a:pPr marL="800100" lvl="2" indent="-342900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sym typeface="Symbol" pitchFamily="18" charset="2"/>
              </a:rPr>
              <a:t>HV-MAPS 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sym typeface="Symbol" pitchFamily="18" charset="2"/>
              </a:rPr>
              <a:t>[</a:t>
            </a:r>
            <a:r>
              <a:rPr lang="en-US" sz="1800" b="1" dirty="0" smtClean="0">
                <a:solidFill>
                  <a:srgbClr val="0000FF"/>
                </a:solidFill>
                <a:latin typeface="+mn-lt"/>
                <a:sym typeface="Symbol" pitchFamily="18" charset="2"/>
              </a:rPr>
              <a:t>I. </a:t>
            </a:r>
            <a:r>
              <a:rPr lang="en-US" sz="1800" b="1" dirty="0" err="1" smtClean="0">
                <a:solidFill>
                  <a:srgbClr val="0000FF"/>
                </a:solidFill>
                <a:latin typeface="+mn-lt"/>
                <a:sym typeface="Symbol" pitchFamily="18" charset="2"/>
              </a:rPr>
              <a:t>Peric</a:t>
            </a:r>
            <a:r>
              <a:rPr lang="en-US" sz="1800" b="1" dirty="0" smtClean="0">
                <a:solidFill>
                  <a:srgbClr val="0000FF"/>
                </a:solidFill>
                <a:latin typeface="+mn-lt"/>
                <a:sym typeface="Symbol" pitchFamily="18" charset="2"/>
              </a:rPr>
              <a:t>, P. Fischer et al., NIM A 582 (2007) 876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sym typeface="Symbol" pitchFamily="18" charset="2"/>
              </a:rPr>
              <a:t>]</a:t>
            </a:r>
          </a:p>
          <a:p>
            <a:pPr marL="800100" lvl="2" indent="-342900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sym typeface="Symbol" pitchFamily="18" charset="2"/>
              </a:rPr>
              <a:t>High position resolution (pixels </a:t>
            </a:r>
            <a:r>
              <a:rPr lang="pl-PL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sym typeface="Symbol" pitchFamily="18" charset="2"/>
              </a:rPr>
              <a:t>2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sym typeface="Symbol" pitchFamily="18" charset="2"/>
              </a:rPr>
              <a:t>0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sym typeface="Symbol"/>
              </a:rPr>
              <a:t></a:t>
            </a:r>
            <a:r>
              <a:rPr lang="pl-PL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sym typeface="Symbol"/>
              </a:rPr>
              <a:t>2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sym typeface="Symbol"/>
              </a:rPr>
              <a:t>0 m</a:t>
            </a:r>
            <a:r>
              <a:rPr lang="en-US" sz="1800" baseline="30000" dirty="0" smtClean="0">
                <a:solidFill>
                  <a:schemeClr val="accent6">
                    <a:lumMod val="75000"/>
                  </a:schemeClr>
                </a:solidFill>
                <a:latin typeface="+mn-lt"/>
                <a:sym typeface="Symbol"/>
              </a:rPr>
              <a:t>2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sym typeface="Symbol" pitchFamily="18" charset="2"/>
              </a:rPr>
              <a:t>)</a:t>
            </a:r>
          </a:p>
          <a:p>
            <a:pPr marL="800100" lvl="2" indent="-342900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sym typeface="Symbol" pitchFamily="18" charset="2"/>
              </a:rPr>
              <a:t>Thickness 35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sym typeface="Symbol"/>
              </a:rPr>
              <a:t>m – can be thinned down to 2</a:t>
            </a:r>
            <a:r>
              <a:rPr lang="pl-PL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sym typeface="Symbol"/>
              </a:rPr>
              <a:t>5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sym typeface="Symbol"/>
              </a:rPr>
              <a:t> m (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sym typeface="Symbol"/>
              </a:rPr>
              <a:t>I. </a:t>
            </a:r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sym typeface="Symbol"/>
              </a:rPr>
              <a:t>Peric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sym typeface="Symbol"/>
              </a:rPr>
              <a:t>, priv. comm.)</a:t>
            </a:r>
            <a:endParaRPr lang="en-US" sz="1800" b="1" dirty="0" smtClean="0">
              <a:solidFill>
                <a:schemeClr val="accent6">
                  <a:lumMod val="75000"/>
                </a:schemeClr>
              </a:solidFill>
              <a:latin typeface="+mn-lt"/>
              <a:sym typeface="Symbol" pitchFamily="18" charset="2"/>
            </a:endParaRPr>
          </a:p>
          <a:p>
            <a:pPr marL="800100" lvl="2" indent="-342900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sym typeface="Symbol" pitchFamily="18" charset="2"/>
              </a:rPr>
              <a:t>Small R/O bandwidth (active sensors), </a:t>
            </a:r>
            <a:r>
              <a:rPr lang="en-US" sz="180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sym typeface="Symbol" pitchFamily="18" charset="2"/>
              </a:rPr>
              <a:t>triggerless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sym typeface="Symbol" pitchFamily="18" charset="2"/>
              </a:rPr>
              <a:t>, LVDS link integrated</a:t>
            </a:r>
          </a:p>
          <a:p>
            <a:pPr marL="800100" lvl="2" indent="-342900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sym typeface="Symbol" pitchFamily="18" charset="2"/>
              </a:rPr>
              <a:t>Low power dissipation – 7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sym typeface="Symbol"/>
              </a:rPr>
              <a:t>W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sym typeface="Symbol" pitchFamily="18" charset="2"/>
              </a:rPr>
              <a:t>/pixel</a:t>
            </a:r>
          </a:p>
          <a:p>
            <a:pPr marL="800100" lvl="2" indent="-342900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sym typeface="Symbol" pitchFamily="18" charset="2"/>
              </a:rPr>
              <a:t>Low production costs (standard HV-CMOS process, 60-80 V) – 75 k€/m</a:t>
            </a:r>
            <a:r>
              <a:rPr lang="en-US" sz="1800" baseline="30000" dirty="0" smtClean="0">
                <a:solidFill>
                  <a:schemeClr val="accent6">
                    <a:lumMod val="75000"/>
                  </a:schemeClr>
                </a:solidFill>
                <a:latin typeface="+mn-lt"/>
                <a:sym typeface="Symbol" pitchFamily="18" charset="2"/>
              </a:rPr>
              <a:t>2</a:t>
            </a:r>
          </a:p>
          <a:p>
            <a:pPr marL="800100" lvl="2" indent="-342900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sym typeface="Symbol" pitchFamily="18" charset="2"/>
              </a:rPr>
              <a:t>Mu3e Collaboration at PSI follows this track !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6322084" y="3688980"/>
            <a:ext cx="18147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n-lt"/>
              </a:rPr>
              <a:t>50 </a:t>
            </a:r>
            <a:r>
              <a:rPr lang="en-US" sz="1400" dirty="0" smtClean="0">
                <a:latin typeface="+mn-lt"/>
                <a:sym typeface="Symbol"/>
              </a:rPr>
              <a:t></a:t>
            </a:r>
            <a:r>
              <a:rPr lang="en-US" sz="1400" dirty="0" smtClean="0">
                <a:latin typeface="+mn-lt"/>
              </a:rPr>
              <a:t>m thick Si wafer</a:t>
            </a:r>
            <a:endParaRPr lang="pl-PL" sz="1400" dirty="0">
              <a:latin typeface="+mn-lt"/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50106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  <a:endParaRPr lang="pl-PL" sz="4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973970"/>
            <a:ext cx="8717668" cy="5172830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EFT approach – common language to compare LE and HE results in the sector of BSM week interactions</a:t>
            </a:r>
            <a:endParaRPr lang="pl-PL" sz="1800" dirty="0" smtClean="0">
              <a:solidFill>
                <a:schemeClr val="accent6">
                  <a:lumMod val="75000"/>
                </a:schemeClr>
              </a:solidFill>
              <a:effectLst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Currently, neutron and nuclear 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effectLst/>
                <a:sym typeface="Symbol"/>
              </a:rPr>
              <a:t>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effectLst/>
                <a:sym typeface="Symbol"/>
              </a:rPr>
              <a:t>-decay correlation experiments deliver similar constrains for exotic scalar and tensor contributions as deduced from specific HE experiments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effectLst/>
                <a:sym typeface="Symbol"/>
              </a:rPr>
              <a:t>If the mass scale of BSM weak interaction increases, the role of 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effectLst/>
                <a:sym typeface="Symbol"/>
              </a:rPr>
              <a:t>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effectLst/>
                <a:sym typeface="Symbol"/>
              </a:rPr>
              <a:t>-decay will increase, too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effectLst/>
                <a:sym typeface="Symbol"/>
              </a:rPr>
              <a:t>The dream scenario would be to discover BSM particles on-shell in LHC and confirm them via off-shell effect in -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effectLst/>
                <a:sym typeface="Symbol"/>
              </a:rPr>
              <a:t>decay (or </a:t>
            </a:r>
            <a:r>
              <a:rPr lang="en-US" sz="1800" i="1" dirty="0" smtClean="0">
                <a:solidFill>
                  <a:schemeClr val="accent6">
                    <a:lumMod val="75000"/>
                  </a:schemeClr>
                </a:solidFill>
                <a:effectLst/>
                <a:sym typeface="Symbol"/>
              </a:rPr>
              <a:t>vice versa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effectLst/>
                <a:sym typeface="Symbol"/>
              </a:rPr>
              <a:t>)</a:t>
            </a:r>
            <a:endParaRPr lang="en-US" sz="1800" dirty="0" smtClean="0">
              <a:solidFill>
                <a:schemeClr val="accent6">
                  <a:lumMod val="75000"/>
                </a:schemeClr>
              </a:solidFill>
              <a:effectLst/>
              <a:sym typeface="Symbol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effectLst/>
                <a:sym typeface="Symbol"/>
              </a:rPr>
              <a:t>The role of neutron decay is special – their results are not biased with nuclear structure uncertainties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effectLst/>
                <a:sym typeface="Symbol"/>
              </a:rPr>
              <a:t>The most wanted parameter is the </a:t>
            </a:r>
            <a:r>
              <a:rPr lang="en-US" sz="1800" dirty="0" err="1" smtClean="0">
                <a:solidFill>
                  <a:schemeClr val="accent6">
                    <a:lumMod val="75000"/>
                  </a:schemeClr>
                </a:solidFill>
                <a:effectLst/>
                <a:sym typeface="Symbol"/>
              </a:rPr>
              <a:t>Fierz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effectLst/>
                <a:sym typeface="Symbol"/>
              </a:rPr>
              <a:t> term </a:t>
            </a:r>
            <a:r>
              <a:rPr lang="en-US" sz="1800" i="1" dirty="0" err="1" smtClean="0">
                <a:solidFill>
                  <a:schemeClr val="accent6">
                    <a:lumMod val="75000"/>
                  </a:schemeClr>
                </a:solidFill>
                <a:effectLst/>
                <a:sym typeface="Symbol"/>
              </a:rPr>
              <a:t>b</a:t>
            </a:r>
            <a:r>
              <a:rPr lang="en-US" sz="1800" i="1" baseline="-25000" dirty="0" err="1" smtClean="0">
                <a:solidFill>
                  <a:schemeClr val="accent6">
                    <a:lumMod val="75000"/>
                  </a:schemeClr>
                </a:solidFill>
                <a:effectLst/>
                <a:sym typeface="Symbol"/>
              </a:rPr>
              <a:t>n</a:t>
            </a:r>
            <a:endParaRPr lang="en-US" sz="1800" i="1" baseline="-25000" dirty="0" smtClean="0">
              <a:solidFill>
                <a:schemeClr val="accent6">
                  <a:lumMod val="75000"/>
                </a:schemeClr>
              </a:solidFill>
              <a:effectLst/>
              <a:sym typeface="Symbol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effectLst/>
                <a:sym typeface="Symbol"/>
              </a:rPr>
              <a:t>HE experimental strategy (particle tracking, vertex reconstruction) is also applicable to neutron decay correlations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effectLst/>
                <a:sym typeface="Symbol"/>
              </a:rPr>
              <a:t>Novel experiment is planned to measure simultaneously 11 correlation coefficients and deduce constrains for scalar and tensor contributions with unprecedented accuracy</a:t>
            </a:r>
            <a:endParaRPr lang="en-US" sz="1800" dirty="0" smtClean="0"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CD3010-66A1-4928-838D-AA335DD8B439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Jagiellonian</a:t>
            </a:r>
            <a:r>
              <a:rPr lang="en-US" dirty="0" smtClean="0"/>
              <a:t> Symposium on Fundamental and Applied Subatomic Physics, Cracow, 2015</a:t>
            </a:r>
            <a:endParaRPr lang="en-US" dirty="0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2387" y="2223852"/>
            <a:ext cx="8619565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“neutron  alphabet”</a:t>
            </a:r>
            <a:endParaRPr lang="pl-PL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Handwriting" pitchFamily="66" charset="0"/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 bwMode="auto">
          <a:xfrm>
            <a:off x="461683" y="349681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i="1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Times New Roman" pitchFamily="18" charset="0"/>
              </a:rPr>
              <a:t>a</a:t>
            </a:r>
            <a:r>
              <a:rPr kumimoji="0" lang="en-US" sz="4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Times New Roman" pitchFamily="18" charset="0"/>
              </a:rPr>
              <a:t>, </a:t>
            </a:r>
            <a:r>
              <a:rPr kumimoji="0" lang="en-US" sz="4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Times New Roman" pitchFamily="18" charset="0"/>
              </a:rPr>
              <a:t>A</a:t>
            </a:r>
            <a:r>
              <a:rPr kumimoji="0" lang="en-US" sz="4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Times New Roman" pitchFamily="18" charset="0"/>
              </a:rPr>
              <a:t>, </a:t>
            </a:r>
            <a:r>
              <a:rPr kumimoji="0" lang="en-US" sz="4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Times New Roman" pitchFamily="18" charset="0"/>
              </a:rPr>
              <a:t>B</a:t>
            </a:r>
            <a:r>
              <a:rPr kumimoji="0" lang="en-US" sz="4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Times New Roman" pitchFamily="18" charset="0"/>
              </a:rPr>
              <a:t>, </a:t>
            </a:r>
            <a:r>
              <a:rPr kumimoji="0" lang="en-US" sz="4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Times New Roman" pitchFamily="18" charset="0"/>
              </a:rPr>
              <a:t>D</a:t>
            </a:r>
            <a:r>
              <a:rPr kumimoji="0" lang="en-US" sz="4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Times New Roman" pitchFamily="18" charset="0"/>
              </a:rPr>
              <a:t>, </a:t>
            </a:r>
            <a:r>
              <a:rPr kumimoji="0" lang="en-US" sz="4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Times New Roman" pitchFamily="18" charset="0"/>
              </a:rPr>
              <a:t>H</a:t>
            </a:r>
            <a:r>
              <a:rPr kumimoji="0" lang="en-US" sz="4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Times New Roman" pitchFamily="18" charset="0"/>
              </a:rPr>
              <a:t>, </a:t>
            </a:r>
            <a:r>
              <a:rPr kumimoji="0" lang="en-US" sz="4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Times New Roman" pitchFamily="18" charset="0"/>
              </a:rPr>
              <a:t>L</a:t>
            </a:r>
            <a:r>
              <a:rPr kumimoji="0" lang="en-US" sz="4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Times New Roman" pitchFamily="18" charset="0"/>
              </a:rPr>
              <a:t>, </a:t>
            </a:r>
            <a:r>
              <a:rPr kumimoji="0" lang="en-US" sz="4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Times New Roman" pitchFamily="18" charset="0"/>
              </a:rPr>
              <a:t>N</a:t>
            </a:r>
            <a:r>
              <a:rPr kumimoji="0" lang="en-US" sz="4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Times New Roman" pitchFamily="18" charset="0"/>
              </a:rPr>
              <a:t>, </a:t>
            </a:r>
            <a:r>
              <a:rPr kumimoji="0" lang="en-US" sz="4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Times New Roman" pitchFamily="18" charset="0"/>
              </a:rPr>
              <a:t>R</a:t>
            </a:r>
            <a:r>
              <a:rPr kumimoji="0" lang="en-US" sz="4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Times New Roman" pitchFamily="18" charset="0"/>
              </a:rPr>
              <a:t>, </a:t>
            </a:r>
            <a:r>
              <a:rPr kumimoji="0" lang="en-US" sz="4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Times New Roman" pitchFamily="18" charset="0"/>
              </a:rPr>
              <a:t>S</a:t>
            </a:r>
            <a:r>
              <a:rPr kumimoji="0" lang="en-US" sz="4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Times New Roman" pitchFamily="18" charset="0"/>
              </a:rPr>
              <a:t>, </a:t>
            </a:r>
            <a:r>
              <a:rPr kumimoji="0" lang="en-US" sz="4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Times New Roman" pitchFamily="18" charset="0"/>
              </a:rPr>
              <a:t>U</a:t>
            </a:r>
            <a:r>
              <a:rPr kumimoji="0" lang="en-US" sz="4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Times New Roman" pitchFamily="18" charset="0"/>
              </a:rPr>
              <a:t>, </a:t>
            </a:r>
            <a:r>
              <a:rPr kumimoji="0" lang="en-US" sz="4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Times New Roman" pitchFamily="18" charset="0"/>
              </a:rPr>
              <a:t>V</a:t>
            </a:r>
            <a:endParaRPr kumimoji="0" lang="pl-PL" sz="48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j-ea"/>
              <a:cs typeface="Times New Roman" pitchFamily="18" charset="0"/>
            </a:endParaRPr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AAF808-CD1E-4691-9442-D3AB9825CD27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Jagiellonian Symposium on Fundamental and Applied Subatomic Physics, Cracow, 2015</a:t>
            </a:r>
            <a:endParaRPr lang="en-US"/>
          </a:p>
        </p:txBody>
      </p:sp>
      <p:sp>
        <p:nvSpPr>
          <p:cNvPr id="7" name="Tytuł 1"/>
          <p:cNvSpPr txBox="1">
            <a:spLocks/>
          </p:cNvSpPr>
          <p:nvPr/>
        </p:nvSpPr>
        <p:spPr bwMode="auto">
          <a:xfrm>
            <a:off x="299315" y="775989"/>
            <a:ext cx="861956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Handwriting" pitchFamily="66" charset="0"/>
                <a:ea typeface="+mj-ea"/>
                <a:cs typeface="+mj-cs"/>
              </a:rPr>
              <a:t>BRAND</a:t>
            </a:r>
            <a:endParaRPr kumimoji="0" lang="pl-PL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Handwriting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430016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Backup slides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AAF808-CD1E-4691-9442-D3AB9825CD27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Jagiellonian Symposium on Fundamental and Applied Subatomic Physics, Cracow, 2015</a:t>
            </a:r>
            <a:endParaRPr lang="en-US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Jagiellonian Symposium on Fundamental and Applied Subatomic Physics, Cracow, 2015</a:t>
            </a:r>
            <a:endParaRPr lang="en-US"/>
          </a:p>
        </p:txBody>
      </p:sp>
      <p:sp>
        <p:nvSpPr>
          <p:cNvPr id="5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ED23A5-A75D-473E-92F0-2AD3E43A3515}" type="slidenum">
              <a:rPr lang="en-US"/>
              <a:pPr/>
              <a:t>29</a:t>
            </a:fld>
            <a:endParaRPr lang="en-US"/>
          </a:p>
        </p:txBody>
      </p:sp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304800" y="381000"/>
            <a:ext cx="861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Scalar and tensor couplings</a:t>
            </a:r>
          </a:p>
        </p:txBody>
      </p:sp>
      <p:sp>
        <p:nvSpPr>
          <p:cNvPr id="116763" name="Rectangle 27"/>
          <p:cNvSpPr>
            <a:spLocks noChangeArrowheads="1"/>
          </p:cNvSpPr>
          <p:nvPr/>
        </p:nvSpPr>
        <p:spPr bwMode="auto">
          <a:xfrm>
            <a:off x="395288" y="1268413"/>
            <a:ext cx="8569325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SM contributions: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+mn-lt"/>
              <a:sym typeface="Symbol" pitchFamily="18" charset="2"/>
            </a:endParaRP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+mn-lt"/>
                <a:sym typeface="Symbol" pitchFamily="18" charset="2"/>
              </a:rPr>
              <a:t>Mixing phase 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latin typeface="+mn-lt"/>
                <a:sym typeface="Symbol" pitchFamily="18" charset="2"/>
              </a:rPr>
              <a:t></a:t>
            </a:r>
            <a:r>
              <a:rPr lang="en-US" sz="2000" baseline="-25000" dirty="0">
                <a:solidFill>
                  <a:schemeClr val="accent2">
                    <a:lumMod val="75000"/>
                  </a:schemeClr>
                </a:solidFill>
                <a:latin typeface="+mn-lt"/>
                <a:sym typeface="Symbol" pitchFamily="18" charset="2"/>
              </a:rPr>
              <a:t>CKM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+mn-lt"/>
                <a:sym typeface="Symbol" pitchFamily="18" charset="2"/>
              </a:rPr>
              <a:t> gives contribution which is 2</a:t>
            </a:r>
            <a:r>
              <a:rPr lang="en-US" sz="2000" baseline="30000" dirty="0">
                <a:solidFill>
                  <a:schemeClr val="accent2">
                    <a:lumMod val="75000"/>
                  </a:schemeClr>
                </a:solidFill>
                <a:latin typeface="+mn-lt"/>
                <a:sym typeface="Symbol" pitchFamily="18" charset="2"/>
              </a:rPr>
              <a:t>nd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+mn-lt"/>
                <a:sym typeface="Symbol" pitchFamily="18" charset="2"/>
              </a:rPr>
              <a:t>-order in weak interaction:	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+mn-lt"/>
                <a:sym typeface="Symbol" pitchFamily="18" charset="2"/>
              </a:rPr>
              <a:t>&lt; 10</a:t>
            </a:r>
            <a:r>
              <a:rPr lang="en-US" sz="2000" b="1" baseline="30000" dirty="0">
                <a:solidFill>
                  <a:schemeClr val="accent2">
                    <a:lumMod val="75000"/>
                  </a:schemeClr>
                </a:solidFill>
                <a:latin typeface="+mn-lt"/>
                <a:sym typeface="Symbol" pitchFamily="18" charset="2"/>
              </a:rPr>
              <a:t>-10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+mn-lt"/>
              <a:sym typeface="Symbol" pitchFamily="18" charset="2"/>
            </a:endParaRP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latin typeface="+mn-lt"/>
                <a:sym typeface="Symbol" pitchFamily="18" charset="2"/>
              </a:rPr>
              <a:t>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+mn-lt"/>
                <a:sym typeface="Symbol" pitchFamily="18" charset="2"/>
              </a:rPr>
              <a:t>-term contributes through induced NN PVTV interactions:   				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+mn-lt"/>
                <a:sym typeface="Symbol" pitchFamily="18" charset="2"/>
              </a:rPr>
              <a:t>&lt; 10</a:t>
            </a:r>
            <a:r>
              <a:rPr lang="en-US" sz="2000" b="1" baseline="30000" dirty="0">
                <a:solidFill>
                  <a:schemeClr val="accent2">
                    <a:lumMod val="75000"/>
                  </a:schemeClr>
                </a:solidFill>
                <a:latin typeface="+mn-lt"/>
                <a:sym typeface="Symbol" pitchFamily="18" charset="2"/>
              </a:rPr>
              <a:t>-9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+mn-lt"/>
              <a:sym typeface="Symbol" pitchFamily="18" charset="2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n-lt"/>
                <a:sym typeface="Symbol" pitchFamily="18" charset="2"/>
              </a:rPr>
              <a:t>Candidate models for scalar couplings (at tree-level):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sym typeface="Symbol" pitchFamily="18" charset="2"/>
              </a:rPr>
              <a:t>Charged Higgs exchange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+mn-lt"/>
                <a:sym typeface="Symbol" pitchFamily="18" charset="2"/>
              </a:rPr>
              <a:t>Slepton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sym typeface="Symbol" pitchFamily="18" charset="2"/>
              </a:rPr>
              <a:t> exchange (R-parity violating super symmetric models)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sym typeface="Symbol" pitchFamily="18" charset="2"/>
              </a:rPr>
              <a:t>Vector and scalar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+mn-lt"/>
                <a:sym typeface="Symbol" pitchFamily="18" charset="2"/>
              </a:rPr>
              <a:t>leptoquark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sym typeface="Symbol" pitchFamily="18" charset="2"/>
              </a:rPr>
              <a:t> exchange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n-lt"/>
                <a:sym typeface="Symbol" pitchFamily="18" charset="2"/>
              </a:rPr>
              <a:t>The only candidate model for tree-level tensor contribution (in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+mn-lt"/>
                <a:sym typeface="Symbol" pitchFamily="18" charset="2"/>
              </a:rPr>
              <a:t>renormalizable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n-lt"/>
                <a:sym typeface="Symbol" pitchFamily="18" charset="2"/>
              </a:rPr>
              <a:t> gauge theories) is: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sym typeface="Symbol" pitchFamily="18" charset="2"/>
              </a:rPr>
              <a:t>Scalar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+mn-lt"/>
                <a:sym typeface="Symbol" pitchFamily="18" charset="2"/>
              </a:rPr>
              <a:t>leptoquark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sym typeface="Symbol" pitchFamily="18" charset="2"/>
              </a:rPr>
              <a:t> exchange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388" y="296321"/>
            <a:ext cx="8785225" cy="804346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sym typeface="Symbol"/>
              </a:rPr>
              <a:t>-decay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Jagiellonian Symposium on Fundamental and Applied Subatomic Physics, Cracow, 2015</a:t>
            </a:r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CD3010-66A1-4928-838D-AA335DD8B43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1" name="Symbol zastępczy zawartości 2"/>
          <p:cNvSpPr>
            <a:spLocks noGrp="1"/>
          </p:cNvSpPr>
          <p:nvPr>
            <p:ph idx="1"/>
          </p:nvPr>
        </p:nvSpPr>
        <p:spPr>
          <a:xfrm>
            <a:off x="262454" y="1193240"/>
            <a:ext cx="8627545" cy="567828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400" smtClean="0">
                <a:solidFill>
                  <a:schemeClr val="accent6">
                    <a:lumMod val="75000"/>
                  </a:schemeClr>
                </a:solidFill>
                <a:effectLst/>
              </a:rPr>
              <a:t>Approximation level</a:t>
            </a:r>
            <a:endParaRPr lang="en-US" sz="2400"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grpSp>
        <p:nvGrpSpPr>
          <p:cNvPr id="68" name="Grupa 67"/>
          <p:cNvGrpSpPr/>
          <p:nvPr/>
        </p:nvGrpSpPr>
        <p:grpSpPr>
          <a:xfrm>
            <a:off x="228592" y="1799915"/>
            <a:ext cx="3489024" cy="2073786"/>
            <a:chOff x="228592" y="1799915"/>
            <a:chExt cx="3489024" cy="2073786"/>
          </a:xfrm>
        </p:grpSpPr>
        <p:grpSp>
          <p:nvGrpSpPr>
            <p:cNvPr id="58" name="Grupa 57"/>
            <p:cNvGrpSpPr/>
            <p:nvPr/>
          </p:nvGrpSpPr>
          <p:grpSpPr>
            <a:xfrm>
              <a:off x="228592" y="1799915"/>
              <a:ext cx="3489024" cy="1773007"/>
              <a:chOff x="431800" y="2096260"/>
              <a:chExt cx="3489024" cy="1773007"/>
            </a:xfrm>
          </p:grpSpPr>
          <p:pic>
            <p:nvPicPr>
              <p:cNvPr id="29" name="Obraz 28" descr="nucl-decay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31800" y="2096260"/>
                <a:ext cx="3489024" cy="1773007"/>
              </a:xfrm>
              <a:prstGeom prst="rect">
                <a:avLst/>
              </a:prstGeom>
            </p:spPr>
          </p:pic>
          <p:cxnSp>
            <p:nvCxnSpPr>
              <p:cNvPr id="31" name="Łącznik prosty 30"/>
              <p:cNvCxnSpPr/>
              <p:nvPr/>
            </p:nvCxnSpPr>
            <p:spPr>
              <a:xfrm>
                <a:off x="2195513" y="3019426"/>
                <a:ext cx="800100" cy="30956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Łącznik prosty 53"/>
              <p:cNvCxnSpPr/>
              <p:nvPr/>
            </p:nvCxnSpPr>
            <p:spPr>
              <a:xfrm flipH="1">
                <a:off x="1352550" y="2986089"/>
                <a:ext cx="509588" cy="30479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pole tekstowe 55"/>
              <p:cNvSpPr txBox="1"/>
              <p:nvPr/>
            </p:nvSpPr>
            <p:spPr>
              <a:xfrm>
                <a:off x="1771653" y="3105154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b="1" dirty="0" smtClean="0">
                    <a:solidFill>
                      <a:srgbClr val="0000FF"/>
                    </a:solidFill>
                  </a:rPr>
                  <a:t>A</a:t>
                </a:r>
                <a:endParaRPr lang="pl-PL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57" name="pole tekstowe 56"/>
              <p:cNvSpPr txBox="1"/>
              <p:nvPr/>
            </p:nvSpPr>
            <p:spPr>
              <a:xfrm>
                <a:off x="1343034" y="2433656"/>
                <a:ext cx="3898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b="1" dirty="0" smtClean="0">
                    <a:solidFill>
                      <a:srgbClr val="FF0000"/>
                    </a:solidFill>
                  </a:rPr>
                  <a:t>B</a:t>
                </a:r>
                <a:endParaRPr lang="pl-PL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59" name="pole tekstowe 58"/>
            <p:cNvSpPr txBox="1"/>
            <p:nvPr/>
          </p:nvSpPr>
          <p:spPr>
            <a:xfrm>
              <a:off x="1270026" y="3412036"/>
              <a:ext cx="12089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  <a:latin typeface="+mj-lt"/>
                </a:rPr>
                <a:t>Nuclear</a:t>
              </a:r>
              <a:endParaRPr lang="pl-PL" dirty="0">
                <a:solidFill>
                  <a:srgbClr val="7030A0"/>
                </a:solidFill>
                <a:latin typeface="+mj-lt"/>
              </a:endParaRPr>
            </a:p>
          </p:txBody>
        </p:sp>
      </p:grpSp>
      <p:grpSp>
        <p:nvGrpSpPr>
          <p:cNvPr id="66" name="Grupa 65"/>
          <p:cNvGrpSpPr/>
          <p:nvPr/>
        </p:nvGrpSpPr>
        <p:grpSpPr>
          <a:xfrm>
            <a:off x="795860" y="4622799"/>
            <a:ext cx="2345268" cy="1496891"/>
            <a:chOff x="773212" y="4604195"/>
            <a:chExt cx="2675574" cy="1532687"/>
          </a:xfrm>
        </p:grpSpPr>
        <p:pic>
          <p:nvPicPr>
            <p:cNvPr id="473099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66800" y="4604195"/>
              <a:ext cx="2097096" cy="1052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" name="pole tekstowe 61"/>
            <p:cNvSpPr txBox="1"/>
            <p:nvPr/>
          </p:nvSpPr>
          <p:spPr>
            <a:xfrm>
              <a:off x="773212" y="5664177"/>
              <a:ext cx="2675574" cy="472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  <a:latin typeface="+mj-lt"/>
                </a:rPr>
                <a:t>S</a:t>
              </a:r>
              <a:r>
                <a:rPr lang="en-US" dirty="0" smtClean="0">
                  <a:latin typeface="+mj-lt"/>
                </a:rPr>
                <a:t>tandard </a:t>
              </a:r>
              <a:r>
                <a:rPr lang="en-US" b="1" dirty="0" smtClean="0">
                  <a:solidFill>
                    <a:srgbClr val="0000FF"/>
                  </a:solidFill>
                  <a:latin typeface="+mj-lt"/>
                </a:rPr>
                <a:t>M</a:t>
              </a:r>
              <a:r>
                <a:rPr lang="en-US" dirty="0" smtClean="0">
                  <a:latin typeface="+mj-lt"/>
                </a:rPr>
                <a:t>odel</a:t>
              </a:r>
              <a:endParaRPr lang="pl-PL" dirty="0">
                <a:latin typeface="+mj-lt"/>
              </a:endParaRPr>
            </a:p>
          </p:txBody>
        </p:sp>
      </p:grpSp>
      <p:grpSp>
        <p:nvGrpSpPr>
          <p:cNvPr id="78" name="Grupa 77"/>
          <p:cNvGrpSpPr/>
          <p:nvPr/>
        </p:nvGrpSpPr>
        <p:grpSpPr>
          <a:xfrm>
            <a:off x="3454400" y="4588932"/>
            <a:ext cx="4961467" cy="1528439"/>
            <a:chOff x="3454400" y="4588932"/>
            <a:chExt cx="4961467" cy="1528439"/>
          </a:xfrm>
        </p:grpSpPr>
        <p:grpSp>
          <p:nvGrpSpPr>
            <p:cNvPr id="67" name="Grupa 66"/>
            <p:cNvGrpSpPr/>
            <p:nvPr/>
          </p:nvGrpSpPr>
          <p:grpSpPr>
            <a:xfrm>
              <a:off x="4293129" y="4697166"/>
              <a:ext cx="4122738" cy="1420205"/>
              <a:chOff x="4293129" y="4697166"/>
              <a:chExt cx="4122738" cy="1420205"/>
            </a:xfrm>
          </p:grpSpPr>
          <p:sp>
            <p:nvSpPr>
              <p:cNvPr id="63" name="pole tekstowe 62"/>
              <p:cNvSpPr txBox="1"/>
              <p:nvPr/>
            </p:nvSpPr>
            <p:spPr>
              <a:xfrm>
                <a:off x="4665121" y="5655706"/>
                <a:ext cx="36104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  <a:latin typeface="+mj-lt"/>
                  </a:rPr>
                  <a:t>B</a:t>
                </a:r>
                <a:r>
                  <a:rPr lang="en-US" dirty="0" smtClean="0">
                    <a:latin typeface="+mj-lt"/>
                  </a:rPr>
                  <a:t>eyond</a:t>
                </a:r>
                <a:r>
                  <a:rPr lang="en-US" b="1" dirty="0" smtClean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  <a:latin typeface="+mj-lt"/>
                  </a:rPr>
                  <a:t>S</a:t>
                </a:r>
                <a:r>
                  <a:rPr lang="en-US" dirty="0" smtClean="0">
                    <a:latin typeface="+mj-lt"/>
                  </a:rPr>
                  <a:t>tandard </a:t>
                </a:r>
                <a:r>
                  <a:rPr lang="en-US" b="1" dirty="0" smtClean="0">
                    <a:solidFill>
                      <a:srgbClr val="FF0000"/>
                    </a:solidFill>
                    <a:latin typeface="+mj-lt"/>
                  </a:rPr>
                  <a:t>M</a:t>
                </a:r>
                <a:r>
                  <a:rPr lang="en-US" dirty="0" smtClean="0">
                    <a:latin typeface="+mj-lt"/>
                  </a:rPr>
                  <a:t>odel</a:t>
                </a:r>
                <a:endParaRPr lang="pl-PL" dirty="0">
                  <a:latin typeface="+mj-lt"/>
                </a:endParaRPr>
              </a:p>
            </p:txBody>
          </p:sp>
          <p:pic>
            <p:nvPicPr>
              <p:cNvPr id="473104" name="Picture 1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293129" y="4715933"/>
                <a:ext cx="1743075" cy="914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73105" name="Picture 17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620934" y="4697166"/>
                <a:ext cx="1794933" cy="8543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5" name="pole tekstowe 74"/>
            <p:cNvSpPr txBox="1"/>
            <p:nvPr/>
          </p:nvSpPr>
          <p:spPr>
            <a:xfrm>
              <a:off x="3454400" y="4910666"/>
              <a:ext cx="4780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+mj-lt"/>
                </a:rPr>
                <a:t>+</a:t>
              </a:r>
              <a:endParaRPr lang="pl-PL" sz="28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76" name="pole tekstowe 75"/>
            <p:cNvSpPr txBox="1"/>
            <p:nvPr/>
          </p:nvSpPr>
          <p:spPr>
            <a:xfrm>
              <a:off x="5088470" y="4597401"/>
              <a:ext cx="203582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+mj-lt"/>
                </a:rPr>
                <a:t>?</a:t>
              </a:r>
              <a:endParaRPr lang="pl-PL" sz="28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77" name="pole tekstowe 76"/>
            <p:cNvSpPr txBox="1"/>
            <p:nvPr/>
          </p:nvSpPr>
          <p:spPr>
            <a:xfrm>
              <a:off x="7374471" y="4588932"/>
              <a:ext cx="203582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+mj-lt"/>
                </a:rPr>
                <a:t>?</a:t>
              </a:r>
              <a:endParaRPr lang="pl-PL" sz="2800" b="1" dirty="0">
                <a:solidFill>
                  <a:srgbClr val="FF0000"/>
                </a:solidFill>
                <a:latin typeface="+mj-lt"/>
              </a:endParaRPr>
            </a:p>
          </p:txBody>
        </p:sp>
      </p:grpSp>
      <p:grpSp>
        <p:nvGrpSpPr>
          <p:cNvPr id="80" name="Grupa 79"/>
          <p:cNvGrpSpPr/>
          <p:nvPr/>
        </p:nvGrpSpPr>
        <p:grpSpPr>
          <a:xfrm>
            <a:off x="2954863" y="1737754"/>
            <a:ext cx="3331657" cy="2589952"/>
            <a:chOff x="2954863" y="1737754"/>
            <a:chExt cx="3331657" cy="2589952"/>
          </a:xfrm>
        </p:grpSpPr>
        <p:grpSp>
          <p:nvGrpSpPr>
            <p:cNvPr id="73" name="Grupa 72"/>
            <p:cNvGrpSpPr/>
            <p:nvPr/>
          </p:nvGrpSpPr>
          <p:grpSpPr>
            <a:xfrm>
              <a:off x="3081867" y="1737754"/>
              <a:ext cx="3204653" cy="2589952"/>
              <a:chOff x="3081867" y="1737754"/>
              <a:chExt cx="3204653" cy="2589952"/>
            </a:xfrm>
          </p:grpSpPr>
          <p:grpSp>
            <p:nvGrpSpPr>
              <p:cNvPr id="69" name="Grupa 68"/>
              <p:cNvGrpSpPr/>
              <p:nvPr/>
            </p:nvGrpSpPr>
            <p:grpSpPr>
              <a:xfrm>
                <a:off x="3649131" y="1737754"/>
                <a:ext cx="2637389" cy="2589952"/>
                <a:chOff x="3649131" y="1737754"/>
                <a:chExt cx="2637389" cy="2589952"/>
              </a:xfrm>
            </p:grpSpPr>
            <p:grpSp>
              <p:nvGrpSpPr>
                <p:cNvPr id="7" name="Group 38"/>
                <p:cNvGrpSpPr>
                  <a:grpSpLocks/>
                </p:cNvGrpSpPr>
                <p:nvPr/>
              </p:nvGrpSpPr>
              <p:grpSpPr bwMode="auto">
                <a:xfrm>
                  <a:off x="4196282" y="1737754"/>
                  <a:ext cx="1406525" cy="1752600"/>
                  <a:chOff x="3831" y="228"/>
                  <a:chExt cx="886" cy="1104"/>
                </a:xfrm>
              </p:grpSpPr>
              <p:sp>
                <p:nvSpPr>
                  <p:cNvPr id="8" name="Line 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05" y="890"/>
                    <a:ext cx="181" cy="181"/>
                  </a:xfrm>
                  <a:prstGeom prst="line">
                    <a:avLst/>
                  </a:pr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 type="none" w="med" len="lg"/>
                  </a:ln>
                  <a:effectLst/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9" name="Line 2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969" y="391"/>
                    <a:ext cx="226" cy="363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 type="none" w="med" len="lg"/>
                  </a:ln>
                  <a:effectLst/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10" name="Line 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86" y="618"/>
                    <a:ext cx="0" cy="272"/>
                  </a:xfrm>
                  <a:prstGeom prst="line">
                    <a:avLst/>
                  </a:prstGeom>
                  <a:noFill/>
                  <a:ln w="25400">
                    <a:solidFill>
                      <a:srgbClr val="009900"/>
                    </a:solidFill>
                    <a:round/>
                    <a:headEnd/>
                    <a:tailEnd type="triangle" w="med" len="lg"/>
                  </a:ln>
                  <a:effectLst/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11" name="Line 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86" y="618"/>
                    <a:ext cx="182" cy="272"/>
                  </a:xfrm>
                  <a:prstGeom prst="line">
                    <a:avLst/>
                  </a:prstGeom>
                  <a:noFill/>
                  <a:ln w="25400">
                    <a:solidFill>
                      <a:srgbClr val="FDB603"/>
                    </a:solidFill>
                    <a:round/>
                    <a:headEnd/>
                    <a:tailEnd type="triangle" w="med" len="lg"/>
                  </a:ln>
                  <a:effectLst/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graphicFrame>
                <p:nvGraphicFramePr>
                  <p:cNvPr id="12" name="Object 30"/>
                  <p:cNvGraphicFramePr>
                    <a:graphicFrameLocks noChangeAspect="1"/>
                  </p:cNvGraphicFramePr>
                  <p:nvPr/>
                </p:nvGraphicFramePr>
                <p:xfrm>
                  <a:off x="3831" y="255"/>
                  <a:ext cx="138" cy="150"/>
                </p:xfrm>
                <a:graphic>
                  <a:graphicData uri="http://schemas.openxmlformats.org/presentationml/2006/ole">
                    <p:oleObj spid="_x0000_s473090" name="Equation" r:id="rId7" imgW="152280" imgH="164880" progId="Equation.DSMT4">
                      <p:embed/>
                    </p:oleObj>
                  </a:graphicData>
                </a:graphic>
              </p:graphicFrame>
              <p:graphicFrame>
                <p:nvGraphicFramePr>
                  <p:cNvPr id="13" name="Object 31"/>
                  <p:cNvGraphicFramePr>
                    <a:graphicFrameLocks noChangeAspect="1"/>
                  </p:cNvGraphicFramePr>
                  <p:nvPr/>
                </p:nvGraphicFramePr>
                <p:xfrm>
                  <a:off x="3978" y="1205"/>
                  <a:ext cx="115" cy="127"/>
                </p:xfrm>
                <a:graphic>
                  <a:graphicData uri="http://schemas.openxmlformats.org/presentationml/2006/ole">
                    <p:oleObj spid="_x0000_s473091" name="Equation" r:id="rId8" imgW="126720" imgH="139680" progId="Equation.DSMT4">
                      <p:embed/>
                    </p:oleObj>
                  </a:graphicData>
                </a:graphic>
              </p:graphicFrame>
              <p:graphicFrame>
                <p:nvGraphicFramePr>
                  <p:cNvPr id="14" name="Object 32"/>
                  <p:cNvGraphicFramePr>
                    <a:graphicFrameLocks noChangeAspect="1"/>
                  </p:cNvGraphicFramePr>
                  <p:nvPr/>
                </p:nvGraphicFramePr>
                <p:xfrm>
                  <a:off x="4211" y="266"/>
                  <a:ext cx="103" cy="127"/>
                </p:xfrm>
                <a:graphic>
                  <a:graphicData uri="http://schemas.openxmlformats.org/presentationml/2006/ole">
                    <p:oleObj spid="_x0000_s473092" name="Equation" r:id="rId9" imgW="114120" imgH="139680" progId="Equation.DSMT4">
                      <p:embed/>
                    </p:oleObj>
                  </a:graphicData>
                </a:graphic>
              </p:graphicFrame>
              <p:graphicFrame>
                <p:nvGraphicFramePr>
                  <p:cNvPr id="15" name="Object 33"/>
                  <p:cNvGraphicFramePr>
                    <a:graphicFrameLocks noChangeAspect="1"/>
                  </p:cNvGraphicFramePr>
                  <p:nvPr/>
                </p:nvGraphicFramePr>
                <p:xfrm>
                  <a:off x="4568" y="228"/>
                  <a:ext cx="149" cy="208"/>
                </p:xfrm>
                <a:graphic>
                  <a:graphicData uri="http://schemas.openxmlformats.org/presentationml/2006/ole">
                    <p:oleObj spid="_x0000_s473093" name="Equation" r:id="rId10" imgW="164880" imgH="228600" progId="Equation.DSMT4">
                      <p:embed/>
                    </p:oleObj>
                  </a:graphicData>
                </a:graphic>
              </p:graphicFrame>
              <p:sp>
                <p:nvSpPr>
                  <p:cNvPr id="16" name="Line 3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23" y="1026"/>
                    <a:ext cx="227" cy="227"/>
                  </a:xfrm>
                  <a:prstGeom prst="line">
                    <a:avLst/>
                  </a:pr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 type="triangle" w="med" len="lg"/>
                  </a:ln>
                  <a:effectLst/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17" name="Line 3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105" y="618"/>
                    <a:ext cx="181" cy="272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 type="triangle" w="med" len="lg"/>
                  </a:ln>
                  <a:effectLst/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18" name="Line 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86" y="391"/>
                    <a:ext cx="0" cy="272"/>
                  </a:xfrm>
                  <a:prstGeom prst="line">
                    <a:avLst/>
                  </a:prstGeom>
                  <a:noFill/>
                  <a:ln w="25400">
                    <a:solidFill>
                      <a:srgbClr val="009900"/>
                    </a:solidFill>
                    <a:round/>
                    <a:headEnd/>
                    <a:tailEnd type="none" w="med" len="lg"/>
                  </a:ln>
                  <a:effectLst/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19" name="Line 3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86" y="436"/>
                    <a:ext cx="318" cy="454"/>
                  </a:xfrm>
                  <a:prstGeom prst="line">
                    <a:avLst/>
                  </a:prstGeom>
                  <a:noFill/>
                  <a:ln w="25400">
                    <a:solidFill>
                      <a:srgbClr val="FDB603"/>
                    </a:solidFill>
                    <a:round/>
                    <a:headEnd/>
                    <a:tailEnd type="none" w="med" len="lg"/>
                  </a:ln>
                  <a:effectLst/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20" name="Oval 29"/>
                  <p:cNvSpPr>
                    <a:spLocks noChangeArrowheads="1"/>
                  </p:cNvSpPr>
                  <p:nvPr/>
                </p:nvSpPr>
                <p:spPr bwMode="auto">
                  <a:xfrm>
                    <a:off x="4241" y="845"/>
                    <a:ext cx="91" cy="90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60" name="pole tekstowe 59"/>
                <p:cNvSpPr txBox="1"/>
                <p:nvPr/>
              </p:nvSpPr>
              <p:spPr>
                <a:xfrm>
                  <a:off x="3649131" y="3496709"/>
                  <a:ext cx="2637389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>
                      <a:solidFill>
                        <a:srgbClr val="008000"/>
                      </a:solidFill>
                      <a:latin typeface="+mj-lt"/>
                    </a:rPr>
                    <a:t>Nucleon</a:t>
                  </a:r>
                </a:p>
                <a:p>
                  <a:pPr algn="ctr"/>
                  <a:r>
                    <a:rPr lang="en-US" dirty="0" smtClean="0">
                      <a:solidFill>
                        <a:srgbClr val="008000"/>
                      </a:solidFill>
                      <a:latin typeface="+mj-lt"/>
                    </a:rPr>
                    <a:t>(point-interaction)</a:t>
                  </a:r>
                  <a:endParaRPr lang="pl-PL" dirty="0">
                    <a:solidFill>
                      <a:srgbClr val="008000"/>
                    </a:solidFill>
                    <a:latin typeface="+mj-lt"/>
                  </a:endParaRPr>
                </a:p>
              </p:txBody>
            </p:sp>
          </p:grpSp>
          <p:sp>
            <p:nvSpPr>
              <p:cNvPr id="71" name="Strzałka w prawo 70"/>
              <p:cNvSpPr/>
              <p:nvPr/>
            </p:nvSpPr>
            <p:spPr>
              <a:xfrm>
                <a:off x="3081867" y="2413003"/>
                <a:ext cx="1100667" cy="381000"/>
              </a:xfrm>
              <a:prstGeom prst="rightArrow">
                <a:avLst/>
              </a:prstGeom>
              <a:solidFill>
                <a:srgbClr val="FFFF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79" name="pole tekstowe 78"/>
            <p:cNvSpPr txBox="1"/>
            <p:nvPr/>
          </p:nvSpPr>
          <p:spPr>
            <a:xfrm>
              <a:off x="2954863" y="2099732"/>
              <a:ext cx="11498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smtClean="0">
                  <a:solidFill>
                    <a:schemeClr val="accent2">
                      <a:lumMod val="75000"/>
                    </a:schemeClr>
                  </a:solidFill>
                </a:rPr>
                <a:t>M</a:t>
              </a:r>
              <a:r>
                <a:rPr lang="en-US" sz="2000" b="1" i="1" baseline="-25000" dirty="0" smtClean="0">
                  <a:solidFill>
                    <a:schemeClr val="accent2">
                      <a:lumMod val="75000"/>
                    </a:schemeClr>
                  </a:solidFill>
                </a:rPr>
                <a:t>F </a:t>
              </a:r>
              <a:r>
                <a:rPr lang="en-US" sz="2000" b="1" i="1" dirty="0" smtClean="0">
                  <a:solidFill>
                    <a:schemeClr val="accent2">
                      <a:lumMod val="75000"/>
                    </a:schemeClr>
                  </a:solidFill>
                </a:rPr>
                <a:t>, M</a:t>
              </a:r>
              <a:r>
                <a:rPr lang="en-US" sz="2000" b="1" i="1" baseline="-25000" dirty="0" smtClean="0">
                  <a:solidFill>
                    <a:schemeClr val="accent2">
                      <a:lumMod val="75000"/>
                    </a:schemeClr>
                  </a:solidFill>
                </a:rPr>
                <a:t>GT</a:t>
              </a:r>
              <a:endParaRPr lang="pl-PL" sz="2000" b="1" i="1" baseline="-250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82" name="Grupa 81"/>
          <p:cNvGrpSpPr/>
          <p:nvPr/>
        </p:nvGrpSpPr>
        <p:grpSpPr>
          <a:xfrm>
            <a:off x="5367863" y="1463690"/>
            <a:ext cx="3478743" cy="2537013"/>
            <a:chOff x="5367863" y="1463690"/>
            <a:chExt cx="3478743" cy="2537013"/>
          </a:xfrm>
        </p:grpSpPr>
        <p:grpSp>
          <p:nvGrpSpPr>
            <p:cNvPr id="74" name="Grupa 73"/>
            <p:cNvGrpSpPr/>
            <p:nvPr/>
          </p:nvGrpSpPr>
          <p:grpSpPr>
            <a:xfrm>
              <a:off x="5613400" y="1463690"/>
              <a:ext cx="3233206" cy="2537013"/>
              <a:chOff x="5613400" y="1463690"/>
              <a:chExt cx="3233206" cy="2537013"/>
            </a:xfrm>
          </p:grpSpPr>
          <p:grpSp>
            <p:nvGrpSpPr>
              <p:cNvPr id="70" name="Grupa 69"/>
              <p:cNvGrpSpPr/>
              <p:nvPr/>
            </p:nvGrpSpPr>
            <p:grpSpPr>
              <a:xfrm>
                <a:off x="6468531" y="1463690"/>
                <a:ext cx="2378075" cy="2537013"/>
                <a:chOff x="6468531" y="1463690"/>
                <a:chExt cx="2378075" cy="2537013"/>
              </a:xfrm>
            </p:grpSpPr>
            <p:pic>
              <p:nvPicPr>
                <p:cNvPr id="22" name="Picture 40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6468531" y="1463690"/>
                  <a:ext cx="2378075" cy="23216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61" name="pole tekstowe 60"/>
                <p:cNvSpPr txBox="1"/>
                <p:nvPr/>
              </p:nvSpPr>
              <p:spPr>
                <a:xfrm>
                  <a:off x="7371703" y="3539038"/>
                  <a:ext cx="100059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>
                      <a:solidFill>
                        <a:srgbClr val="C00000"/>
                      </a:solidFill>
                      <a:latin typeface="+mj-lt"/>
                    </a:rPr>
                    <a:t>Quark</a:t>
                  </a:r>
                  <a:endParaRPr lang="pl-PL" dirty="0">
                    <a:solidFill>
                      <a:srgbClr val="C00000"/>
                    </a:solidFill>
                    <a:latin typeface="+mj-lt"/>
                  </a:endParaRPr>
                </a:p>
              </p:txBody>
            </p:sp>
          </p:grpSp>
          <p:sp>
            <p:nvSpPr>
              <p:cNvPr id="72" name="Strzałka w prawo 71"/>
              <p:cNvSpPr/>
              <p:nvPr/>
            </p:nvSpPr>
            <p:spPr>
              <a:xfrm>
                <a:off x="5613400" y="2429936"/>
                <a:ext cx="1100667" cy="381000"/>
              </a:xfrm>
              <a:prstGeom prst="rightArrow">
                <a:avLst/>
              </a:prstGeom>
              <a:solidFill>
                <a:srgbClr val="FFFF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81" name="pole tekstowe 80"/>
            <p:cNvSpPr txBox="1"/>
            <p:nvPr/>
          </p:nvSpPr>
          <p:spPr>
            <a:xfrm>
              <a:off x="5367863" y="2692472"/>
              <a:ext cx="14991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err="1" smtClean="0">
                  <a:solidFill>
                    <a:schemeClr val="accent2">
                      <a:lumMod val="75000"/>
                    </a:schemeClr>
                  </a:solidFill>
                </a:rPr>
                <a:t>g</a:t>
              </a:r>
              <a:r>
                <a:rPr lang="en-US" sz="2000" b="1" i="1" baseline="-25000" dirty="0" err="1" smtClean="0">
                  <a:solidFill>
                    <a:schemeClr val="accent2">
                      <a:lumMod val="75000"/>
                    </a:schemeClr>
                  </a:solidFill>
                </a:rPr>
                <a:t>L</a:t>
              </a:r>
              <a:r>
                <a:rPr lang="en-US" sz="2000" b="1" i="1" dirty="0" smtClean="0">
                  <a:solidFill>
                    <a:schemeClr val="accent2">
                      <a:lumMod val="75000"/>
                    </a:schemeClr>
                  </a:solidFill>
                </a:rPr>
                <a:t>, </a:t>
              </a:r>
              <a:r>
                <a:rPr lang="en-US" sz="2000" b="1" i="1" dirty="0" err="1" smtClean="0">
                  <a:solidFill>
                    <a:schemeClr val="accent2">
                      <a:lumMod val="75000"/>
                    </a:schemeClr>
                  </a:solidFill>
                </a:rPr>
                <a:t>g</a:t>
              </a:r>
              <a:r>
                <a:rPr lang="en-US" sz="2000" b="1" i="1" baseline="-25000" dirty="0" err="1" smtClean="0">
                  <a:solidFill>
                    <a:schemeClr val="accent2">
                      <a:lumMod val="75000"/>
                    </a:schemeClr>
                  </a:solidFill>
                </a:rPr>
                <a:t>R</a:t>
              </a:r>
              <a:r>
                <a:rPr lang="en-US" sz="2000" b="1" i="1" dirty="0" smtClean="0">
                  <a:solidFill>
                    <a:schemeClr val="accent2">
                      <a:lumMod val="75000"/>
                    </a:schemeClr>
                  </a:solidFill>
                </a:rPr>
                <a:t>, </a:t>
              </a:r>
              <a:r>
                <a:rPr lang="en-US" sz="2000" b="1" i="1" dirty="0" err="1" smtClean="0">
                  <a:solidFill>
                    <a:schemeClr val="accent2">
                      <a:lumMod val="75000"/>
                    </a:schemeClr>
                  </a:solidFill>
                </a:rPr>
                <a:t>g</a:t>
              </a:r>
              <a:r>
                <a:rPr lang="en-US" sz="2000" b="1" i="1" baseline="-25000" dirty="0" err="1" smtClean="0">
                  <a:solidFill>
                    <a:schemeClr val="accent2">
                      <a:lumMod val="75000"/>
                    </a:schemeClr>
                  </a:solidFill>
                </a:rPr>
                <a:t>S</a:t>
              </a:r>
              <a:r>
                <a:rPr lang="en-US" sz="2000" b="1" i="1" dirty="0" smtClean="0">
                  <a:solidFill>
                    <a:schemeClr val="accent2">
                      <a:lumMod val="75000"/>
                    </a:schemeClr>
                  </a:solidFill>
                </a:rPr>
                <a:t>, </a:t>
              </a:r>
              <a:r>
                <a:rPr lang="en-US" sz="2000" b="1" i="1" dirty="0" err="1" smtClean="0">
                  <a:solidFill>
                    <a:schemeClr val="accent2">
                      <a:lumMod val="75000"/>
                    </a:schemeClr>
                  </a:solidFill>
                </a:rPr>
                <a:t>g</a:t>
              </a:r>
              <a:r>
                <a:rPr lang="en-US" sz="2000" b="1" i="1" baseline="-25000" dirty="0" err="1" smtClean="0">
                  <a:solidFill>
                    <a:schemeClr val="accent2">
                      <a:lumMod val="75000"/>
                    </a:schemeClr>
                  </a:solidFill>
                </a:rPr>
                <a:t>T</a:t>
              </a:r>
              <a:endParaRPr lang="pl-PL" sz="2000" b="1" i="1" baseline="-250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Jagiellonian Symposium on Fundamental and Applied Subatomic Physics, Cracow, 2015</a:t>
            </a:r>
            <a:endParaRPr lang="en-US"/>
          </a:p>
        </p:txBody>
      </p:sp>
      <p:sp>
        <p:nvSpPr>
          <p:cNvPr id="6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3DE524-C986-4824-81F0-97AC76A76BAA}" type="slidenum">
              <a:rPr lang="en-US"/>
              <a:pPr/>
              <a:t>30</a:t>
            </a:fld>
            <a:endParaRPr lang="en-US"/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685800" y="1628775"/>
            <a:ext cx="7918450" cy="1752600"/>
          </a:xfrm>
          <a:prstGeom prst="rect">
            <a:avLst/>
          </a:prstGeom>
          <a:noFill/>
          <a:ln w="38100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Measurements of </a:t>
            </a:r>
            <a:r>
              <a:rPr lang="en-US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the transverse electron polarization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in n-decay provide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direct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i.e. first-order access to the exotic </a:t>
            </a:r>
            <a:r>
              <a:rPr lang="en-US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scalar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and</a:t>
            </a:r>
            <a:r>
              <a:rPr lang="en-US" dirty="0">
                <a:solidFill>
                  <a:srgbClr val="000099"/>
                </a:solidFill>
                <a:latin typeface="+mn-lt"/>
              </a:rPr>
              <a:t>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tensor</a:t>
            </a:r>
            <a:r>
              <a:rPr lang="en-US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coupling constants</a:t>
            </a:r>
            <a:endParaRPr lang="en-GB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684213" y="3933825"/>
            <a:ext cx="7920037" cy="1736725"/>
          </a:xfrm>
          <a:prstGeom prst="rect">
            <a:avLst/>
          </a:prstGeom>
          <a:noFill/>
          <a:ln w="38100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In order to simultaneously access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REAL</a:t>
            </a:r>
            <a:r>
              <a:rPr lang="en-US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and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IMAGINARY</a:t>
            </a:r>
            <a:r>
              <a:rPr lang="en-US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parts of the exotic couplings - measure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both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components of the transverse polarization of electrons emitted in neutron decay</a:t>
            </a:r>
          </a:p>
        </p:txBody>
      </p:sp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685800" y="609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Guidelines:</a:t>
            </a:r>
            <a:endParaRPr lang="en-US" sz="4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388" y="253497"/>
            <a:ext cx="8785225" cy="1258431"/>
          </a:xfrm>
        </p:spPr>
        <p:txBody>
          <a:bodyPr/>
          <a:lstStyle/>
          <a:p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Electron depolarization in multiple Coulomb scattering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Jagiellonian Symposium on Fundamental and Applied Subatomic Physics, Cracow, 2015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AAF808-CD1E-4691-9442-D3AB9825CD27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8309" y="1674988"/>
            <a:ext cx="2969538" cy="17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2153" y="1641158"/>
            <a:ext cx="2220791" cy="190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753" y="3768106"/>
            <a:ext cx="3572594" cy="552421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249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6143" y="4516311"/>
            <a:ext cx="3026254" cy="1100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62425" y="3743880"/>
            <a:ext cx="3526317" cy="57286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2493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1343" y="4501390"/>
            <a:ext cx="3191233" cy="140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18292" y="5787471"/>
            <a:ext cx="3215496" cy="30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pole tekstowe 47"/>
          <p:cNvSpPr txBox="1"/>
          <p:nvPr/>
        </p:nvSpPr>
        <p:spPr>
          <a:xfrm>
            <a:off x="441738" y="5715572"/>
            <a:ext cx="1090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Calibri" pitchFamily="34" charset="0"/>
              </a:rPr>
              <a:t>ELSEPA</a:t>
            </a:r>
            <a:endParaRPr lang="pl-PL" b="1" dirty="0">
              <a:solidFill>
                <a:srgbClr val="0000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Elipsa 52"/>
          <p:cNvSpPr/>
          <p:nvPr/>
        </p:nvSpPr>
        <p:spPr>
          <a:xfrm>
            <a:off x="4340660" y="1500648"/>
            <a:ext cx="4320480" cy="432048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54" name="Elipsa 53"/>
          <p:cNvSpPr>
            <a:spLocks noChangeAspect="1"/>
          </p:cNvSpPr>
          <p:nvPr/>
        </p:nvSpPr>
        <p:spPr>
          <a:xfrm>
            <a:off x="5024736" y="2185052"/>
            <a:ext cx="2952000" cy="2952000"/>
          </a:xfrm>
          <a:prstGeom prst="ellipse">
            <a:avLst/>
          </a:prstGeom>
          <a:solidFill>
            <a:schemeClr val="bg1"/>
          </a:solidFill>
          <a:ln w="1270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5" name="Elipsa 14"/>
          <p:cNvSpPr>
            <a:spLocks noChangeAspect="1"/>
          </p:cNvSpPr>
          <p:nvPr/>
        </p:nvSpPr>
        <p:spPr>
          <a:xfrm>
            <a:off x="5960840" y="3120828"/>
            <a:ext cx="1080120" cy="1080120"/>
          </a:xfrm>
          <a:prstGeom prst="ellipse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6856" y="274638"/>
            <a:ext cx="8229600" cy="81410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Reconstruction of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momenta</a:t>
            </a:r>
            <a:endParaRPr lang="pl-PL" sz="4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Łuk 15"/>
          <p:cNvSpPr/>
          <p:nvPr/>
        </p:nvSpPr>
        <p:spPr>
          <a:xfrm>
            <a:off x="2000400" y="2796792"/>
            <a:ext cx="5436604" cy="4104456"/>
          </a:xfrm>
          <a:prstGeom prst="arc">
            <a:avLst>
              <a:gd name="adj1" fmla="val 15876447"/>
              <a:gd name="adj2" fmla="val 20372100"/>
            </a:avLst>
          </a:prstGeom>
          <a:ln w="1905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prstClr val="black"/>
              </a:solidFill>
            </a:endParaRPr>
          </a:p>
        </p:txBody>
      </p:sp>
      <p:sp>
        <p:nvSpPr>
          <p:cNvPr id="17" name="Łuk 16"/>
          <p:cNvSpPr/>
          <p:nvPr/>
        </p:nvSpPr>
        <p:spPr>
          <a:xfrm>
            <a:off x="5852828" y="-99392"/>
            <a:ext cx="3168352" cy="3096344"/>
          </a:xfrm>
          <a:prstGeom prst="arc">
            <a:avLst>
              <a:gd name="adj1" fmla="val 4417242"/>
              <a:gd name="adj2" fmla="val 4852334"/>
            </a:avLst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black"/>
              </a:solidFill>
            </a:endParaRPr>
          </a:p>
        </p:txBody>
      </p:sp>
      <p:sp>
        <p:nvSpPr>
          <p:cNvPr id="12" name="Elipsa 11"/>
          <p:cNvSpPr>
            <a:spLocks noChangeAspect="1"/>
          </p:cNvSpPr>
          <p:nvPr/>
        </p:nvSpPr>
        <p:spPr>
          <a:xfrm>
            <a:off x="5024736" y="2184724"/>
            <a:ext cx="2951672" cy="295200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" name="Elipsa 2"/>
          <p:cNvSpPr>
            <a:spLocks noChangeAspect="1"/>
          </p:cNvSpPr>
          <p:nvPr/>
        </p:nvSpPr>
        <p:spPr>
          <a:xfrm>
            <a:off x="4340660" y="1500648"/>
            <a:ext cx="4320480" cy="4320480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4" name="Elipsa 3"/>
          <p:cNvSpPr>
            <a:spLocks noChangeAspect="1"/>
          </p:cNvSpPr>
          <p:nvPr/>
        </p:nvSpPr>
        <p:spPr>
          <a:xfrm>
            <a:off x="4484676" y="1644664"/>
            <a:ext cx="4032448" cy="4032448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Elipsa 4"/>
          <p:cNvSpPr>
            <a:spLocks noChangeAspect="1"/>
          </p:cNvSpPr>
          <p:nvPr/>
        </p:nvSpPr>
        <p:spPr>
          <a:xfrm>
            <a:off x="4592688" y="1752676"/>
            <a:ext cx="3816424" cy="3816424"/>
          </a:xfrm>
          <a:prstGeom prst="ellipse">
            <a:avLst/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Elipsa 5"/>
          <p:cNvSpPr>
            <a:spLocks noChangeAspect="1"/>
          </p:cNvSpPr>
          <p:nvPr/>
        </p:nvSpPr>
        <p:spPr>
          <a:xfrm>
            <a:off x="4665104" y="1825092"/>
            <a:ext cx="3672000" cy="3672000"/>
          </a:xfrm>
          <a:prstGeom prst="ellipse">
            <a:avLst/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Elipsa 6"/>
          <p:cNvSpPr>
            <a:spLocks noChangeAspect="1"/>
          </p:cNvSpPr>
          <p:nvPr/>
        </p:nvSpPr>
        <p:spPr>
          <a:xfrm>
            <a:off x="4736704" y="1897084"/>
            <a:ext cx="3528000" cy="3528000"/>
          </a:xfrm>
          <a:prstGeom prst="ellipse">
            <a:avLst/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8" name="Elipsa 7"/>
          <p:cNvSpPr>
            <a:spLocks noChangeAspect="1"/>
          </p:cNvSpPr>
          <p:nvPr/>
        </p:nvSpPr>
        <p:spPr>
          <a:xfrm>
            <a:off x="4808712" y="1969076"/>
            <a:ext cx="3384000" cy="3384000"/>
          </a:xfrm>
          <a:prstGeom prst="ellipse">
            <a:avLst/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9" name="Elipsa 8"/>
          <p:cNvSpPr>
            <a:spLocks noChangeAspect="1"/>
          </p:cNvSpPr>
          <p:nvPr/>
        </p:nvSpPr>
        <p:spPr>
          <a:xfrm>
            <a:off x="4880720" y="2041068"/>
            <a:ext cx="3240000" cy="3240000"/>
          </a:xfrm>
          <a:prstGeom prst="ellipse">
            <a:avLst/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0" name="Elipsa 9"/>
          <p:cNvSpPr>
            <a:spLocks noChangeAspect="1"/>
          </p:cNvSpPr>
          <p:nvPr/>
        </p:nvSpPr>
        <p:spPr>
          <a:xfrm>
            <a:off x="4952728" y="2113060"/>
            <a:ext cx="3096000" cy="309600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1" name="Elipsa 10"/>
          <p:cNvSpPr>
            <a:spLocks noChangeAspect="1"/>
          </p:cNvSpPr>
          <p:nvPr/>
        </p:nvSpPr>
        <p:spPr>
          <a:xfrm>
            <a:off x="5024736" y="2185052"/>
            <a:ext cx="2951672" cy="2952000"/>
          </a:xfrm>
          <a:prstGeom prst="ellipse">
            <a:avLst/>
          </a:prstGeom>
          <a:noFill/>
          <a:ln w="12700">
            <a:solidFill>
              <a:schemeClr val="accent2">
                <a:lumMod val="40000"/>
                <a:lumOff val="6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3" name="Elipsa 12"/>
          <p:cNvSpPr>
            <a:spLocks noChangeAspect="1"/>
          </p:cNvSpPr>
          <p:nvPr/>
        </p:nvSpPr>
        <p:spPr>
          <a:xfrm>
            <a:off x="5132748" y="2293344"/>
            <a:ext cx="2736000" cy="2735696"/>
          </a:xfrm>
          <a:prstGeom prst="ellipse">
            <a:avLst/>
          </a:prstGeom>
          <a:noFill/>
          <a:ln w="9525">
            <a:solidFill>
              <a:srgbClr val="008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4" name="Elipsa 13"/>
          <p:cNvSpPr>
            <a:spLocks noChangeAspect="1"/>
          </p:cNvSpPr>
          <p:nvPr/>
        </p:nvSpPr>
        <p:spPr>
          <a:xfrm>
            <a:off x="5240760" y="2401028"/>
            <a:ext cx="2520000" cy="2520000"/>
          </a:xfrm>
          <a:prstGeom prst="ellipse">
            <a:avLst/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prstClr val="white"/>
              </a:solidFill>
            </a:endParaRPr>
          </a:p>
        </p:txBody>
      </p:sp>
      <p:sp>
        <p:nvSpPr>
          <p:cNvPr id="18" name="Łuk 17"/>
          <p:cNvSpPr/>
          <p:nvPr/>
        </p:nvSpPr>
        <p:spPr>
          <a:xfrm flipH="1">
            <a:off x="6212868" y="2940808"/>
            <a:ext cx="3672408" cy="3096344"/>
          </a:xfrm>
          <a:prstGeom prst="arc">
            <a:avLst>
              <a:gd name="adj1" fmla="val 16789034"/>
              <a:gd name="adj2" fmla="val 19328451"/>
            </a:avLst>
          </a:prstGeom>
          <a:ln w="19050">
            <a:solidFill>
              <a:srgbClr val="99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black"/>
              </a:solidFill>
            </a:endParaRPr>
          </a:p>
        </p:txBody>
      </p:sp>
      <p:sp>
        <p:nvSpPr>
          <p:cNvPr id="19" name="Elipsa 18"/>
          <p:cNvSpPr/>
          <p:nvPr/>
        </p:nvSpPr>
        <p:spPr>
          <a:xfrm>
            <a:off x="6626900" y="3392996"/>
            <a:ext cx="117727" cy="117727"/>
          </a:xfrm>
          <a:prstGeom prst="ellipse">
            <a:avLst/>
          </a:prstGeom>
          <a:solidFill>
            <a:srgbClr val="FFFF00"/>
          </a:solidFill>
          <a:ln w="63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prstClr val="white"/>
              </a:solidFill>
            </a:endParaRPr>
          </a:p>
        </p:txBody>
      </p:sp>
      <p:pic>
        <p:nvPicPr>
          <p:cNvPr id="22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376664" y="2729121"/>
            <a:ext cx="250366" cy="234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6" name="Prostokąt 65"/>
          <p:cNvSpPr/>
          <p:nvPr/>
        </p:nvSpPr>
        <p:spPr>
          <a:xfrm>
            <a:off x="4772708" y="2778709"/>
            <a:ext cx="45719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prstClr val="white"/>
              </a:solidFill>
            </a:endParaRPr>
          </a:p>
        </p:txBody>
      </p:sp>
      <p:sp>
        <p:nvSpPr>
          <p:cNvPr id="67" name="Prostokąt 66"/>
          <p:cNvSpPr/>
          <p:nvPr/>
        </p:nvSpPr>
        <p:spPr>
          <a:xfrm>
            <a:off x="5180752" y="2808555"/>
            <a:ext cx="45719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prstClr val="white"/>
              </a:solidFill>
            </a:endParaRPr>
          </a:p>
        </p:txBody>
      </p:sp>
      <p:sp>
        <p:nvSpPr>
          <p:cNvPr id="68" name="Prostokąt 67"/>
          <p:cNvSpPr/>
          <p:nvPr/>
        </p:nvSpPr>
        <p:spPr>
          <a:xfrm>
            <a:off x="4943013" y="2781183"/>
            <a:ext cx="45719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prstClr val="white"/>
              </a:solidFill>
            </a:endParaRPr>
          </a:p>
        </p:txBody>
      </p:sp>
      <p:sp>
        <p:nvSpPr>
          <p:cNvPr id="69" name="Prostokąt 68"/>
          <p:cNvSpPr/>
          <p:nvPr/>
        </p:nvSpPr>
        <p:spPr>
          <a:xfrm>
            <a:off x="5024547" y="2790709"/>
            <a:ext cx="45719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prstClr val="white"/>
              </a:solidFill>
            </a:endParaRPr>
          </a:p>
        </p:txBody>
      </p:sp>
      <p:sp>
        <p:nvSpPr>
          <p:cNvPr id="70" name="Prostokąt 69"/>
          <p:cNvSpPr/>
          <p:nvPr/>
        </p:nvSpPr>
        <p:spPr>
          <a:xfrm>
            <a:off x="5106081" y="2799029"/>
            <a:ext cx="45719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prstClr val="white"/>
              </a:solidFill>
            </a:endParaRPr>
          </a:p>
        </p:txBody>
      </p:sp>
      <p:sp>
        <p:nvSpPr>
          <p:cNvPr id="77" name="pole tekstowe 76"/>
          <p:cNvSpPr txBox="1"/>
          <p:nvPr/>
        </p:nvSpPr>
        <p:spPr>
          <a:xfrm>
            <a:off x="5759024" y="2528900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8000"/>
                </a:solidFill>
                <a:latin typeface="+mn-lt"/>
              </a:rPr>
              <a:t>p</a:t>
            </a:r>
            <a:r>
              <a:rPr lang="en-US" sz="2000" i="1" baseline="-25000" dirty="0" err="1">
                <a:solidFill>
                  <a:srgbClr val="008000"/>
                </a:solidFill>
                <a:latin typeface="+mn-lt"/>
              </a:rPr>
              <a:t>e</a:t>
            </a:r>
            <a:endParaRPr lang="pl-PL" sz="2000" baseline="-25000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78" name="pole tekstowe 77"/>
          <p:cNvSpPr txBox="1"/>
          <p:nvPr/>
        </p:nvSpPr>
        <p:spPr>
          <a:xfrm>
            <a:off x="6644916" y="2483604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9900FF"/>
                </a:solidFill>
                <a:latin typeface="+mn-lt"/>
              </a:rPr>
              <a:t>p</a:t>
            </a:r>
            <a:r>
              <a:rPr lang="en-US" sz="2000" i="1" baseline="-25000" dirty="0">
                <a:solidFill>
                  <a:srgbClr val="9900FF"/>
                </a:solidFill>
                <a:latin typeface="+mn-lt"/>
              </a:rPr>
              <a:t>p</a:t>
            </a:r>
            <a:endParaRPr lang="pl-PL" sz="2000" baseline="-25000" dirty="0">
              <a:solidFill>
                <a:srgbClr val="9900FF"/>
              </a:solidFill>
              <a:latin typeface="+mn-lt"/>
            </a:endParaRPr>
          </a:p>
        </p:txBody>
      </p:sp>
      <p:sp>
        <p:nvSpPr>
          <p:cNvPr id="79" name="Prostokąt 78"/>
          <p:cNvSpPr/>
          <p:nvPr/>
        </p:nvSpPr>
        <p:spPr>
          <a:xfrm>
            <a:off x="4863768" y="2776420"/>
            <a:ext cx="45719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prstClr val="white"/>
              </a:solidFill>
            </a:endParaRPr>
          </a:p>
        </p:txBody>
      </p:sp>
      <p:sp>
        <p:nvSpPr>
          <p:cNvPr id="80" name="Łuk 79"/>
          <p:cNvSpPr/>
          <p:nvPr/>
        </p:nvSpPr>
        <p:spPr>
          <a:xfrm flipH="1">
            <a:off x="6068852" y="2924944"/>
            <a:ext cx="3600400" cy="2196244"/>
          </a:xfrm>
          <a:prstGeom prst="arc">
            <a:avLst>
              <a:gd name="adj1" fmla="val 16191232"/>
              <a:gd name="adj2" fmla="val 19910133"/>
            </a:avLst>
          </a:prstGeom>
          <a:ln w="19050">
            <a:solidFill>
              <a:srgbClr val="99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black"/>
              </a:solidFill>
            </a:endParaRPr>
          </a:p>
        </p:txBody>
      </p:sp>
      <p:sp>
        <p:nvSpPr>
          <p:cNvPr id="81" name="Łuk 80"/>
          <p:cNvSpPr/>
          <p:nvPr/>
        </p:nvSpPr>
        <p:spPr>
          <a:xfrm flipH="1">
            <a:off x="5816824" y="2924944"/>
            <a:ext cx="3600400" cy="1584176"/>
          </a:xfrm>
          <a:prstGeom prst="arc">
            <a:avLst>
              <a:gd name="adj1" fmla="val 15117163"/>
              <a:gd name="adj2" fmla="val 20302430"/>
            </a:avLst>
          </a:prstGeom>
          <a:ln w="19050">
            <a:solidFill>
              <a:srgbClr val="99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black"/>
              </a:solidFill>
            </a:endParaRPr>
          </a:p>
        </p:txBody>
      </p:sp>
      <p:sp>
        <p:nvSpPr>
          <p:cNvPr id="82" name="Łuk 81"/>
          <p:cNvSpPr/>
          <p:nvPr/>
        </p:nvSpPr>
        <p:spPr>
          <a:xfrm flipH="1">
            <a:off x="6644916" y="2960948"/>
            <a:ext cx="2880320" cy="2628292"/>
          </a:xfrm>
          <a:prstGeom prst="arc">
            <a:avLst>
              <a:gd name="adj1" fmla="val 16844647"/>
              <a:gd name="adj2" fmla="val 19806579"/>
            </a:avLst>
          </a:prstGeom>
          <a:ln w="19050">
            <a:solidFill>
              <a:srgbClr val="99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black"/>
              </a:solidFill>
            </a:endParaRPr>
          </a:p>
        </p:txBody>
      </p:sp>
      <p:sp>
        <p:nvSpPr>
          <p:cNvPr id="83" name="Łuk 82"/>
          <p:cNvSpPr/>
          <p:nvPr/>
        </p:nvSpPr>
        <p:spPr>
          <a:xfrm flipH="1">
            <a:off x="6896944" y="2924944"/>
            <a:ext cx="2592288" cy="2880320"/>
          </a:xfrm>
          <a:prstGeom prst="arc">
            <a:avLst>
              <a:gd name="adj1" fmla="val 17116235"/>
              <a:gd name="adj2" fmla="val 19879797"/>
            </a:avLst>
          </a:prstGeom>
          <a:ln w="19050">
            <a:solidFill>
              <a:srgbClr val="99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black"/>
              </a:solidFill>
            </a:endParaRPr>
          </a:p>
        </p:txBody>
      </p:sp>
      <p:sp>
        <p:nvSpPr>
          <p:cNvPr id="90" name="Elipsa 89"/>
          <p:cNvSpPr/>
          <p:nvPr/>
        </p:nvSpPr>
        <p:spPr>
          <a:xfrm>
            <a:off x="7818672" y="2895808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84" name="Elipsa 83"/>
          <p:cNvSpPr>
            <a:spLocks/>
          </p:cNvSpPr>
          <p:nvPr/>
        </p:nvSpPr>
        <p:spPr>
          <a:xfrm>
            <a:off x="6824900" y="3545996"/>
            <a:ext cx="79200" cy="79200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prstClr val="white"/>
              </a:solidFill>
            </a:endParaRPr>
          </a:p>
        </p:txBody>
      </p:sp>
      <p:sp>
        <p:nvSpPr>
          <p:cNvPr id="88" name="Elipsa 87"/>
          <p:cNvSpPr>
            <a:spLocks noChangeAspect="1"/>
          </p:cNvSpPr>
          <p:nvPr/>
        </p:nvSpPr>
        <p:spPr>
          <a:xfrm>
            <a:off x="6464900" y="3275996"/>
            <a:ext cx="66950" cy="66950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prstClr val="white"/>
              </a:solidFill>
            </a:endParaRPr>
          </a:p>
        </p:txBody>
      </p:sp>
      <p:sp>
        <p:nvSpPr>
          <p:cNvPr id="91" name="Elipsa 90"/>
          <p:cNvSpPr/>
          <p:nvPr/>
        </p:nvSpPr>
        <p:spPr>
          <a:xfrm>
            <a:off x="6997700" y="3736796"/>
            <a:ext cx="45719" cy="45719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prstClr val="white"/>
              </a:solidFill>
            </a:endParaRPr>
          </a:p>
        </p:txBody>
      </p:sp>
      <p:cxnSp>
        <p:nvCxnSpPr>
          <p:cNvPr id="93" name="Łącznik prosty ze strzałką 92"/>
          <p:cNvCxnSpPr>
            <a:stCxn id="89" idx="1"/>
          </p:cNvCxnSpPr>
          <p:nvPr/>
        </p:nvCxnSpPr>
        <p:spPr>
          <a:xfrm rot="16200000" flipV="1">
            <a:off x="5888464" y="2781299"/>
            <a:ext cx="321755" cy="465030"/>
          </a:xfrm>
          <a:prstGeom prst="straightConnector1">
            <a:avLst/>
          </a:prstGeom>
          <a:ln w="28575">
            <a:solidFill>
              <a:srgbClr val="008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Łącznik prosty ze strzałką 93"/>
          <p:cNvCxnSpPr/>
          <p:nvPr/>
        </p:nvCxnSpPr>
        <p:spPr>
          <a:xfrm flipV="1">
            <a:off x="6281857" y="2708920"/>
            <a:ext cx="903119" cy="468052"/>
          </a:xfrm>
          <a:prstGeom prst="straightConnector1">
            <a:avLst/>
          </a:prstGeom>
          <a:ln w="28575">
            <a:solidFill>
              <a:srgbClr val="99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Łącznik prosty ze strzałką 95"/>
          <p:cNvCxnSpPr/>
          <p:nvPr/>
        </p:nvCxnSpPr>
        <p:spPr>
          <a:xfrm rot="5400000">
            <a:off x="5743306" y="3394507"/>
            <a:ext cx="720082" cy="357021"/>
          </a:xfrm>
          <a:prstGeom prst="straightConnector1">
            <a:avLst/>
          </a:prstGeom>
          <a:ln w="28575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Elipsa 88"/>
          <p:cNvSpPr/>
          <p:nvPr/>
        </p:nvSpPr>
        <p:spPr>
          <a:xfrm>
            <a:off x="6275161" y="3167996"/>
            <a:ext cx="45719" cy="45719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prstClr val="white"/>
              </a:solidFill>
            </a:endParaRPr>
          </a:p>
        </p:txBody>
      </p:sp>
      <p:sp>
        <p:nvSpPr>
          <p:cNvPr id="100" name="pole tekstowe 99"/>
          <p:cNvSpPr txBox="1"/>
          <p:nvPr/>
        </p:nvSpPr>
        <p:spPr>
          <a:xfrm>
            <a:off x="5646204" y="3789040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+mn-lt"/>
              </a:rPr>
              <a:t>p</a:t>
            </a:r>
            <a:r>
              <a:rPr lang="en-US" sz="2000" i="1" baseline="-25000" dirty="0">
                <a:solidFill>
                  <a:srgbClr val="C00000"/>
                </a:solidFill>
                <a:latin typeface="+mn-lt"/>
                <a:sym typeface="Symbol"/>
              </a:rPr>
              <a:t></a:t>
            </a:r>
            <a:endParaRPr lang="pl-PL" sz="2000" i="1" baseline="-25000" dirty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104" name="Łącznik prosty ze strzałką 103"/>
          <p:cNvCxnSpPr>
            <a:stCxn id="105" idx="0"/>
            <a:endCxn id="19" idx="3"/>
          </p:cNvCxnSpPr>
          <p:nvPr/>
        </p:nvCxnSpPr>
        <p:spPr>
          <a:xfrm rot="5400000" flipH="1" flipV="1">
            <a:off x="3852810" y="2597946"/>
            <a:ext cx="1895794" cy="36868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pole tekstowe 104"/>
          <p:cNvSpPr txBox="1"/>
          <p:nvPr/>
        </p:nvSpPr>
        <p:spPr>
          <a:xfrm>
            <a:off x="1196788" y="5389276"/>
            <a:ext cx="352097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+mn-lt"/>
              </a:rPr>
              <a:t>assigned weight is proportional to </a:t>
            </a:r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the </a:t>
            </a:r>
            <a:r>
              <a:rPr lang="en-US" sz="1800" dirty="0">
                <a:solidFill>
                  <a:srgbClr val="FF0000"/>
                </a:solidFill>
                <a:latin typeface="+mn-lt"/>
              </a:rPr>
              <a:t>decay density</a:t>
            </a:r>
            <a:endParaRPr lang="pl-PL" sz="1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9" name="pole tekstowe 108"/>
          <p:cNvSpPr txBox="1"/>
          <p:nvPr/>
        </p:nvSpPr>
        <p:spPr>
          <a:xfrm>
            <a:off x="467542" y="1174576"/>
            <a:ext cx="5274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Actual position of the decay vertex is not known</a:t>
            </a:r>
            <a:endParaRPr lang="pl-PL" sz="18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10" name="pole tekstowe 109"/>
          <p:cNvSpPr txBox="1"/>
          <p:nvPr/>
        </p:nvSpPr>
        <p:spPr>
          <a:xfrm>
            <a:off x="467544" y="1570929"/>
            <a:ext cx="3420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+mn-lt"/>
              </a:rPr>
              <a:t>But:</a:t>
            </a:r>
            <a:endParaRPr lang="pl-PL" sz="20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11" name="pole tekstowe 110"/>
          <p:cNvSpPr txBox="1"/>
          <p:nvPr/>
        </p:nvSpPr>
        <p:spPr>
          <a:xfrm>
            <a:off x="467544" y="1885800"/>
            <a:ext cx="3902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It </a:t>
            </a:r>
            <a:r>
              <a:rPr lang="en-US" sz="1800" b="1" dirty="0">
                <a:solidFill>
                  <a:srgbClr val="3333FF"/>
                </a:solidFill>
                <a:latin typeface="+mn-lt"/>
              </a:rPr>
              <a:t>must be located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on the electron trajectory segment coincident with the beam</a:t>
            </a:r>
            <a:endParaRPr lang="pl-PL" sz="18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12" name="pole tekstowe 111"/>
          <p:cNvSpPr txBox="1"/>
          <p:nvPr/>
        </p:nvSpPr>
        <p:spPr>
          <a:xfrm>
            <a:off x="467544" y="2849907"/>
            <a:ext cx="2652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Neutron decay density distribution in the beam</a:t>
            </a:r>
            <a:r>
              <a:rPr lang="en-US" sz="18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+mn-lt"/>
              </a:rPr>
              <a:t>is known</a:t>
            </a:r>
            <a:endParaRPr lang="pl-PL" sz="1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3" name="pole tekstowe 112"/>
          <p:cNvSpPr txBox="1"/>
          <p:nvPr/>
        </p:nvSpPr>
        <p:spPr>
          <a:xfrm>
            <a:off x="467544" y="3748953"/>
            <a:ext cx="3420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+mn-lt"/>
              </a:rPr>
              <a:t>Finally:</a:t>
            </a:r>
            <a:endParaRPr lang="pl-PL" sz="20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14" name="pole tekstowe 113"/>
          <p:cNvSpPr txBox="1"/>
          <p:nvPr/>
        </p:nvSpPr>
        <p:spPr>
          <a:xfrm>
            <a:off x="467543" y="4088795"/>
            <a:ext cx="40103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In extraction of correlation coefficients w</a:t>
            </a:r>
            <a:r>
              <a:rPr lang="pl-PL" sz="1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e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sum over </a:t>
            </a:r>
            <a:r>
              <a:rPr lang="en-US" sz="1800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momenta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– ambiguity in vertex position is not essential</a:t>
            </a:r>
            <a:endParaRPr lang="pl-PL" sz="18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1" name="Symbol zastępczy numeru slajdu 6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AAF808-CD1E-4691-9442-D3AB9825CD27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2" name="Symbol zastępczy stopki 6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Jagiellonian Symposium on Fundamental and Applied Subatomic Physics, Cracow, 2015</a:t>
            </a:r>
            <a:endParaRPr lang="en-US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</a:t>
            </a:r>
            <a:r>
              <a:rPr lang="pl-PL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proton </a:t>
            </a:r>
            <a:r>
              <a:rPr lang="pl-PL" sz="40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kinematics</a:t>
            </a:r>
            <a:endParaRPr lang="pl-PL" sz="4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upa 24"/>
          <p:cNvGrpSpPr/>
          <p:nvPr/>
        </p:nvGrpSpPr>
        <p:grpSpPr>
          <a:xfrm>
            <a:off x="713160" y="1432314"/>
            <a:ext cx="8179320" cy="4660982"/>
            <a:chOff x="713160" y="1432314"/>
            <a:chExt cx="8179320" cy="4660982"/>
          </a:xfrm>
        </p:grpSpPr>
        <p:pic>
          <p:nvPicPr>
            <p:cNvPr id="10" name="Obraz 9" descr="e-p_kineatics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23227" y="1468318"/>
              <a:ext cx="5569253" cy="4624978"/>
            </a:xfrm>
            <a:prstGeom prst="rect">
              <a:avLst/>
            </a:prstGeom>
          </p:spPr>
        </p:pic>
        <p:grpSp>
          <p:nvGrpSpPr>
            <p:cNvPr id="4" name="Grupa 27"/>
            <p:cNvGrpSpPr/>
            <p:nvPr/>
          </p:nvGrpSpPr>
          <p:grpSpPr>
            <a:xfrm>
              <a:off x="713160" y="1772816"/>
              <a:ext cx="2166652" cy="3871592"/>
              <a:chOff x="431540" y="1717648"/>
              <a:chExt cx="2166652" cy="3871592"/>
            </a:xfrm>
          </p:grpSpPr>
          <p:cxnSp>
            <p:nvCxnSpPr>
              <p:cNvPr id="12" name="Łącznik prosty ze strzałką 11"/>
              <p:cNvCxnSpPr/>
              <p:nvPr/>
            </p:nvCxnSpPr>
            <p:spPr>
              <a:xfrm rot="16200000" flipV="1">
                <a:off x="125506" y="2222866"/>
                <a:ext cx="1476164" cy="864096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Łącznik prosty ze strzałką 13"/>
              <p:cNvCxnSpPr/>
              <p:nvPr/>
            </p:nvCxnSpPr>
            <p:spPr>
              <a:xfrm flipV="1">
                <a:off x="1295636" y="2600908"/>
                <a:ext cx="1080120" cy="7920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Łącznik prosty ze strzałką 15"/>
              <p:cNvCxnSpPr/>
              <p:nvPr/>
            </p:nvCxnSpPr>
            <p:spPr>
              <a:xfrm rot="5400000">
                <a:off x="89503" y="4383105"/>
                <a:ext cx="2196244" cy="216025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Łuk 19"/>
              <p:cNvSpPr/>
              <p:nvPr/>
            </p:nvSpPr>
            <p:spPr>
              <a:xfrm>
                <a:off x="467544" y="2672916"/>
                <a:ext cx="1476164" cy="1476164"/>
              </a:xfrm>
              <a:prstGeom prst="arc">
                <a:avLst>
                  <a:gd name="adj1" fmla="val 14798047"/>
                  <a:gd name="adj2" fmla="val 19498283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l-PL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pole tekstowe 20"/>
              <p:cNvSpPr txBox="1"/>
              <p:nvPr/>
            </p:nvSpPr>
            <p:spPr>
              <a:xfrm>
                <a:off x="1043608" y="2643299"/>
                <a:ext cx="6174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2400" i="1" dirty="0" err="1">
                    <a:solidFill>
                      <a:prstClr val="black"/>
                    </a:solidFill>
                    <a:sym typeface="Symbol"/>
                  </a:rPr>
                  <a:t></a:t>
                </a:r>
                <a:r>
                  <a:rPr lang="pl-PL" sz="2400" baseline="-25000" dirty="0" err="1">
                    <a:solidFill>
                      <a:prstClr val="black"/>
                    </a:solidFill>
                    <a:sym typeface="Symbol"/>
                  </a:rPr>
                  <a:t>e-p</a:t>
                </a:r>
                <a:endParaRPr lang="pl-PL" sz="2400" baseline="-25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pole tekstowe 21"/>
              <p:cNvSpPr txBox="1"/>
              <p:nvPr/>
            </p:nvSpPr>
            <p:spPr>
              <a:xfrm>
                <a:off x="539552" y="1717648"/>
                <a:ext cx="4956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2800" b="1" dirty="0">
                    <a:solidFill>
                      <a:srgbClr val="00B050"/>
                    </a:solidFill>
                  </a:rPr>
                  <a:t>p</a:t>
                </a:r>
                <a:r>
                  <a:rPr lang="pl-PL" sz="2800" baseline="-25000" dirty="0">
                    <a:solidFill>
                      <a:srgbClr val="00B050"/>
                    </a:solidFill>
                  </a:rPr>
                  <a:t>e</a:t>
                </a:r>
              </a:p>
            </p:txBody>
          </p:sp>
          <p:sp>
            <p:nvSpPr>
              <p:cNvPr id="23" name="pole tekstowe 22"/>
              <p:cNvSpPr txBox="1"/>
              <p:nvPr/>
            </p:nvSpPr>
            <p:spPr>
              <a:xfrm>
                <a:off x="2096131" y="2600908"/>
                <a:ext cx="502061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pl-PL" sz="2800" b="1" dirty="0" err="1">
                    <a:solidFill>
                      <a:srgbClr val="FF0000"/>
                    </a:solidFill>
                  </a:rPr>
                  <a:t>p</a:t>
                </a:r>
                <a:r>
                  <a:rPr lang="pl-PL" sz="2800" baseline="-25000" dirty="0" err="1">
                    <a:solidFill>
                      <a:srgbClr val="FF0000"/>
                    </a:solidFill>
                  </a:rPr>
                  <a:t>p</a:t>
                </a:r>
                <a:endParaRPr lang="pl-PL" sz="2800" baseline="-25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4" name="pole tekstowe 23"/>
              <p:cNvSpPr txBox="1"/>
              <p:nvPr/>
            </p:nvSpPr>
            <p:spPr>
              <a:xfrm>
                <a:off x="1079612" y="5013176"/>
                <a:ext cx="502061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pl-PL" sz="2800" b="1" dirty="0" err="1">
                    <a:solidFill>
                      <a:srgbClr val="4F81BD">
                        <a:lumMod val="75000"/>
                      </a:srgbClr>
                    </a:solidFill>
                  </a:rPr>
                  <a:t>p</a:t>
                </a:r>
                <a:r>
                  <a:rPr lang="pl-PL" sz="2800" baseline="-25000" dirty="0" err="1">
                    <a:solidFill>
                      <a:srgbClr val="4F81BD">
                        <a:lumMod val="75000"/>
                      </a:srgbClr>
                    </a:solidFill>
                    <a:sym typeface="Symbol"/>
                  </a:rPr>
                  <a:t></a:t>
                </a:r>
                <a:endParaRPr lang="pl-PL" sz="2800" baseline="-25000" dirty="0">
                  <a:solidFill>
                    <a:srgbClr val="4F81BD">
                      <a:lumMod val="75000"/>
                    </a:srgbClr>
                  </a:solidFill>
                </a:endParaRPr>
              </a:p>
            </p:txBody>
          </p:sp>
        </p:grpSp>
        <p:grpSp>
          <p:nvGrpSpPr>
            <p:cNvPr id="5" name="Grupa 32"/>
            <p:cNvGrpSpPr/>
            <p:nvPr/>
          </p:nvGrpSpPr>
          <p:grpSpPr>
            <a:xfrm>
              <a:off x="6167543" y="1432314"/>
              <a:ext cx="144016" cy="4068452"/>
              <a:chOff x="5760132" y="1232756"/>
              <a:chExt cx="144016" cy="4068452"/>
            </a:xfrm>
          </p:grpSpPr>
          <p:cxnSp>
            <p:nvCxnSpPr>
              <p:cNvPr id="30" name="Łącznik prosty 29"/>
              <p:cNvCxnSpPr/>
              <p:nvPr/>
            </p:nvCxnSpPr>
            <p:spPr>
              <a:xfrm rot="5400000" flipH="1" flipV="1">
                <a:off x="3797914" y="3266982"/>
                <a:ext cx="4068452" cy="0"/>
              </a:xfrm>
              <a:prstGeom prst="line">
                <a:avLst/>
              </a:prstGeom>
              <a:ln w="28575">
                <a:solidFill>
                  <a:srgbClr val="00B05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Elipsa 30"/>
              <p:cNvSpPr/>
              <p:nvPr/>
            </p:nvSpPr>
            <p:spPr>
              <a:xfrm>
                <a:off x="5760132" y="2564904"/>
                <a:ext cx="144016" cy="144016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Elipsa 31"/>
              <p:cNvSpPr/>
              <p:nvPr/>
            </p:nvSpPr>
            <p:spPr>
              <a:xfrm>
                <a:off x="5760132" y="4329100"/>
                <a:ext cx="144016" cy="144016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5" name="Symbol zastępczy numeru slajdu 2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AAF808-CD1E-4691-9442-D3AB9825CD27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26" name="Symbol zastępczy stopki 2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Jagiellonian Symposium on Fundamental and Applied Subatomic Physics, Cracow, 2015</a:t>
            </a:r>
            <a:endParaRPr lang="en-US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 and proton trajectories and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ToF</a:t>
            </a:r>
            <a:endParaRPr lang="pl-PL" sz="3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az 5" descr="Graph4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3988" y="3140968"/>
            <a:ext cx="4680012" cy="3307778"/>
          </a:xfrm>
          <a:prstGeom prst="rect">
            <a:avLst/>
          </a:prstGeom>
        </p:spPr>
      </p:pic>
      <p:pic>
        <p:nvPicPr>
          <p:cNvPr id="7" name="Obraz 6" descr="Graph3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62336"/>
            <a:ext cx="4644008" cy="3245079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5040052" y="1445751"/>
            <a:ext cx="37804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Bending radii of protons and electrons are similar in the interesting energy ranges: 50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+mn-lt"/>
                <a:sym typeface="Symbol"/>
              </a:rPr>
              <a:t>800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+mn-lt"/>
                <a:sym typeface="Symbol"/>
              </a:rPr>
              <a:t>eV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+mn-lt"/>
                <a:sym typeface="Symbol"/>
              </a:rPr>
              <a:t> for protons and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50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+mn-lt"/>
                <a:sym typeface="Symbol"/>
              </a:rPr>
              <a:t>800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+mn-lt"/>
                <a:sym typeface="Symbol"/>
              </a:rPr>
              <a:t>keV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+mn-lt"/>
                <a:sym typeface="Symbol"/>
              </a:rPr>
              <a:t> for electrons</a:t>
            </a:r>
            <a:endParaRPr lang="pl-PL" sz="20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512222" y="4534726"/>
            <a:ext cx="37804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p-e Time-of-Flight difference ranges from 20 to 100 ns/cm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for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interesting proton energy range 50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+mn-lt"/>
                <a:sym typeface="Symbol"/>
              </a:rPr>
              <a:t>800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+mn-lt"/>
                <a:sym typeface="Symbol"/>
              </a:rPr>
              <a:t>eV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AAF808-CD1E-4691-9442-D3AB9825CD27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Jagiellonian Symposium on Fundamental and Applied Subatomic Physics, Cracow, 2015</a:t>
            </a:r>
            <a:endParaRPr lang="en-US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85010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proton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kinematics</a:t>
            </a:r>
            <a:endParaRPr lang="pl-PL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az 5" descr="ep_M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3588" y="872716"/>
            <a:ext cx="7415048" cy="5562829"/>
          </a:xfrm>
          <a:prstGeom prst="rect">
            <a:avLst/>
          </a:prstGeom>
        </p:spPr>
      </p:pic>
      <p:sp>
        <p:nvSpPr>
          <p:cNvPr id="7" name="Symbol zastępczy numeru slajdu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AAF808-CD1E-4691-9442-D3AB9825CD27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Jagiellonian Symposium on Fundamental and Applied Subatomic Physics, Cracow, 2015</a:t>
            </a:r>
            <a:endParaRPr lang="en-US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Jagiellonian Symposium on Fundamental and Applied Subatomic Physics, Cracow, 2015</a:t>
            </a:r>
            <a:endParaRPr lang="en-US"/>
          </a:p>
        </p:txBody>
      </p:sp>
      <p:sp>
        <p:nvSpPr>
          <p:cNvPr id="5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94E667-F6FC-4315-8AD2-6E0B0C285496}" type="slidenum">
              <a:rPr lang="en-US"/>
              <a:pPr/>
              <a:t>36</a:t>
            </a:fld>
            <a:endParaRPr lang="en-US"/>
          </a:p>
        </p:txBody>
      </p:sp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172528" y="279393"/>
            <a:ext cx="8850702" cy="76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Option 1 – detectors</a:t>
            </a:r>
            <a:endParaRPr lang="en-US" sz="36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245533" y="883937"/>
            <a:ext cx="8636000" cy="3290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85750" indent="-28575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1800" b="1" dirty="0" smtClean="0">
                <a:solidFill>
                  <a:srgbClr val="0000FF"/>
                </a:solidFill>
                <a:latin typeface="+mn-lt"/>
                <a:sym typeface="Symbol" pitchFamily="18" charset="2"/>
              </a:rPr>
              <a:t>Electrons: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+mn-lt"/>
                <a:sym typeface="Symbol" pitchFamily="18" charset="2"/>
              </a:rPr>
              <a:t>Tracking with </a:t>
            </a:r>
            <a:r>
              <a:rPr lang="en-US" sz="1600" b="1" dirty="0" smtClean="0">
                <a:solidFill>
                  <a:srgbClr val="0000FF"/>
                </a:solidFill>
                <a:latin typeface="+mn-lt"/>
                <a:sym typeface="Symbol" pitchFamily="18" charset="2"/>
              </a:rPr>
              <a:t>M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+mn-lt"/>
                <a:sym typeface="Symbol" pitchFamily="18" charset="2"/>
              </a:rPr>
              <a:t>ulti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sym typeface="Symbol" pitchFamily="18" charset="2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+mn-lt"/>
                <a:sym typeface="Symbol" pitchFamily="18" charset="2"/>
              </a:rPr>
              <a:t>W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+mn-lt"/>
                <a:sym typeface="Symbol" pitchFamily="18" charset="2"/>
              </a:rPr>
              <a:t>ire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sym typeface="Symbol" pitchFamily="18" charset="2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+mn-lt"/>
                <a:sym typeface="Symbol" pitchFamily="18" charset="2"/>
              </a:rPr>
              <a:t>D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+mn-lt"/>
                <a:sym typeface="Symbol" pitchFamily="18" charset="2"/>
              </a:rPr>
              <a:t>rift Chambers (instead of MWPC):</a:t>
            </a:r>
          </a:p>
          <a:p>
            <a:pPr marL="685800" lvl="1" indent="-2286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+mn-lt"/>
                <a:sym typeface="Symbol" pitchFamily="18" charset="2"/>
              </a:rPr>
              <a:t>Hexagonal cell geometry</a:t>
            </a:r>
          </a:p>
          <a:p>
            <a:pPr marL="685800" lvl="1" indent="-2286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  <a:sym typeface="Symbol" pitchFamily="18" charset="2"/>
              </a:rPr>
              <a:t>x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  <a:sym typeface="Symbol" pitchFamily="18" charset="2"/>
              </a:rPr>
              <a:t>-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+mn-lt"/>
                <a:sym typeface="Symbol" pitchFamily="18" charset="2"/>
              </a:rPr>
              <a:t>, </a:t>
            </a:r>
            <a:r>
              <a:rPr lang="en-US" sz="1600" i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  <a:sym typeface="Symbol" pitchFamily="18" charset="2"/>
              </a:rPr>
              <a:t>y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+mn-lt"/>
                <a:sym typeface="Symbol" pitchFamily="18" charset="2"/>
              </a:rPr>
              <a:t>-coordinates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+mn-lt"/>
                <a:sym typeface="Symbol" pitchFamily="18" charset="2"/>
              </a:rPr>
              <a:t>from drift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+mn-lt"/>
                <a:sym typeface="Symbol" pitchFamily="18" charset="2"/>
              </a:rPr>
              <a:t>time (</a:t>
            </a:r>
            <a:r>
              <a:rPr lang="en-US" sz="1600" i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  <a:sym typeface="Symbol"/>
              </a:rPr>
              <a:t>x = y =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  <a:sym typeface="Symbol"/>
              </a:rPr>
              <a:t>0.5 mm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+mn-lt"/>
                <a:sym typeface="Symbol" pitchFamily="18" charset="2"/>
              </a:rPr>
              <a:t>)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+mn-lt"/>
              <a:sym typeface="Symbol" pitchFamily="18" charset="2"/>
            </a:endParaRPr>
          </a:p>
          <a:p>
            <a:pPr marL="685800" lvl="1" indent="-2286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  <a:sym typeface="Symbol" pitchFamily="18" charset="2"/>
              </a:rPr>
              <a:t>z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+mn-lt"/>
                <a:sym typeface="Symbol" pitchFamily="18" charset="2"/>
              </a:rPr>
              <a:t>-coordinate from charge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+mn-lt"/>
                <a:sym typeface="Symbol" pitchFamily="18" charset="2"/>
              </a:rPr>
              <a:t>division </a:t>
            </a:r>
            <a:r>
              <a:rPr lang="en-US" sz="1600" i="1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(</a:t>
            </a:r>
            <a:r>
              <a:rPr lang="en-US" sz="1600" i="1" dirty="0" smtClean="0">
                <a:solidFill>
                  <a:schemeClr val="accent6">
                    <a:lumMod val="75000"/>
                  </a:schemeClr>
                </a:solidFill>
                <a:sym typeface="Symbol"/>
              </a:rPr>
              <a:t>z =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sym typeface="Symbol"/>
              </a:rPr>
              <a:t>2</a:t>
            </a:r>
            <a:r>
              <a:rPr lang="pl-PL" sz="1600" dirty="0" smtClean="0">
                <a:solidFill>
                  <a:schemeClr val="accent6">
                    <a:lumMod val="75000"/>
                  </a:schemeClr>
                </a:solidFill>
                <a:sym typeface="Symbol"/>
              </a:rPr>
              <a:t>0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sym typeface="Symbol"/>
              </a:rPr>
              <a:t> mm for 2 m long wires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)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+mn-lt"/>
              <a:sym typeface="Symbol" pitchFamily="18" charset="2"/>
            </a:endParaRPr>
          </a:p>
          <a:p>
            <a:pPr marL="685800" lvl="1" indent="-2286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+mn-lt"/>
                <a:sym typeface="Symbol" pitchFamily="18" charset="2"/>
              </a:rPr>
              <a:t>Reduced pressure (0.2</a:t>
            </a:r>
            <a:r>
              <a:rPr lang="pl-PL" sz="1600" dirty="0">
                <a:solidFill>
                  <a:schemeClr val="accent6">
                    <a:lumMod val="75000"/>
                  </a:schemeClr>
                </a:solidFill>
                <a:latin typeface="+mn-lt"/>
                <a:sym typeface="Symbol" pitchFamily="18" charset="2"/>
              </a:rPr>
              <a:t>-0.3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+mn-lt"/>
                <a:sym typeface="Symbol" pitchFamily="18" charset="2"/>
              </a:rPr>
              <a:t> bar)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+mn-lt"/>
                <a:sym typeface="Symbol" pitchFamily="18" charset="2"/>
              </a:rPr>
              <a:t>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+mn-lt"/>
                <a:sym typeface="Symbol" pitchFamily="18" charset="2"/>
              </a:rPr>
              <a:t>	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sym typeface="Symbol" pitchFamily="18" charset="2"/>
              </a:rPr>
              <a:t>WORKS !</a:t>
            </a:r>
            <a:br>
              <a:rPr lang="en-US" sz="1600" b="1" dirty="0" smtClean="0">
                <a:solidFill>
                  <a:srgbClr val="FF0000"/>
                </a:solidFill>
                <a:latin typeface="+mn-lt"/>
                <a:sym typeface="Symbol" pitchFamily="18" charset="2"/>
              </a:rPr>
            </a:br>
            <a:r>
              <a:rPr lang="en-US" sz="1600" dirty="0" smtClean="0">
                <a:solidFill>
                  <a:schemeClr val="accent2"/>
                </a:solidFill>
                <a:latin typeface="+mn-lt"/>
                <a:sym typeface="Symbol" pitchFamily="18" charset="2"/>
              </a:rPr>
              <a:t>K. </a:t>
            </a:r>
            <a:r>
              <a:rPr lang="en-US" sz="1600" dirty="0" err="1" smtClean="0">
                <a:solidFill>
                  <a:schemeClr val="accent2"/>
                </a:solidFill>
                <a:latin typeface="+mn-lt"/>
                <a:sym typeface="Symbol" pitchFamily="18" charset="2"/>
              </a:rPr>
              <a:t>Lojek</a:t>
            </a:r>
            <a:r>
              <a:rPr lang="en-US" sz="1600" dirty="0" smtClean="0">
                <a:solidFill>
                  <a:schemeClr val="accent2"/>
                </a:solidFill>
                <a:latin typeface="+mn-lt"/>
                <a:sym typeface="Symbol" pitchFamily="18" charset="2"/>
              </a:rPr>
              <a:t> at al., NIMA 611 (2009) 284</a:t>
            </a:r>
            <a:r>
              <a:rPr lang="en-US" sz="1600" dirty="0" smtClean="0">
                <a:latin typeface="+mn-lt"/>
                <a:sym typeface="Symbol" pitchFamily="18" charset="2"/>
              </a:rPr>
              <a:t/>
            </a:r>
            <a:br>
              <a:rPr lang="en-US" sz="1600" dirty="0" smtClean="0">
                <a:latin typeface="+mn-lt"/>
                <a:sym typeface="Symbol" pitchFamily="18" charset="2"/>
              </a:rPr>
            </a:br>
            <a:r>
              <a:rPr lang="en-US" sz="1600" dirty="0" err="1" smtClean="0">
                <a:solidFill>
                  <a:srgbClr val="009900"/>
                </a:solidFill>
                <a:latin typeface="+mn-lt"/>
                <a:sym typeface="Symbol" pitchFamily="18" charset="2"/>
              </a:rPr>
              <a:t>miniBETA</a:t>
            </a:r>
            <a:r>
              <a:rPr lang="en-US" sz="1600" dirty="0" smtClean="0">
                <a:solidFill>
                  <a:srgbClr val="009900"/>
                </a:solidFill>
                <a:latin typeface="+mn-lt"/>
                <a:sym typeface="Symbol" pitchFamily="18" charset="2"/>
              </a:rPr>
              <a:t> spectrometer (collaboration with </a:t>
            </a:r>
            <a:r>
              <a:rPr lang="en-US" sz="1600" dirty="0" err="1" smtClean="0">
                <a:solidFill>
                  <a:srgbClr val="009900"/>
                </a:solidFill>
                <a:latin typeface="+mn-lt"/>
                <a:sym typeface="Symbol" pitchFamily="18" charset="2"/>
              </a:rPr>
              <a:t>KULeuven</a:t>
            </a:r>
            <a:r>
              <a:rPr lang="en-US" sz="1600" dirty="0" smtClean="0">
                <a:solidFill>
                  <a:srgbClr val="009900"/>
                </a:solidFill>
                <a:latin typeface="+mn-lt"/>
                <a:sym typeface="Symbol" pitchFamily="18" charset="2"/>
              </a:rPr>
              <a:t>)</a:t>
            </a:r>
          </a:p>
          <a:p>
            <a:pPr marL="285750" indent="-28575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1800" b="1" dirty="0" smtClean="0">
                <a:solidFill>
                  <a:srgbClr val="FF0000"/>
                </a:solidFill>
                <a:latin typeface="+mn-lt"/>
                <a:sym typeface="Symbol" pitchFamily="18" charset="2"/>
              </a:rPr>
              <a:t>Protons:</a:t>
            </a:r>
            <a:endParaRPr lang="en-US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sym typeface="Symbol" pitchFamily="18" charset="2"/>
            </a:endParaRP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+mn-lt"/>
                <a:sym typeface="Symbol" pitchFamily="18" charset="2"/>
              </a:rPr>
              <a:t>p-e conversion, detection with 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sym typeface="Symbol" pitchFamily="18" charset="2"/>
              </a:rPr>
              <a:t>M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+mn-lt"/>
                <a:sym typeface="Symbol" pitchFamily="18" charset="2"/>
              </a:rPr>
              <a:t>ulti</a:t>
            </a:r>
            <a:r>
              <a:rPr lang="en-US" sz="1600" dirty="0" smtClean="0">
                <a:latin typeface="+mn-lt"/>
                <a:sym typeface="Symbol" pitchFamily="18" charset="2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sym typeface="Symbol" pitchFamily="18" charset="2"/>
              </a:rPr>
              <a:t>W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+mn-lt"/>
                <a:sym typeface="Symbol" pitchFamily="18" charset="2"/>
              </a:rPr>
              <a:t>ire</a:t>
            </a:r>
            <a:r>
              <a:rPr lang="en-US" sz="1600" dirty="0" smtClean="0">
                <a:latin typeface="+mn-lt"/>
                <a:sym typeface="Symbol" pitchFamily="18" charset="2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sym typeface="Symbol" pitchFamily="18" charset="2"/>
              </a:rPr>
              <a:t>P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+mn-lt"/>
                <a:sym typeface="Symbol" pitchFamily="18" charset="2"/>
              </a:rPr>
              <a:t>roportional 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sym typeface="Symbol" pitchFamily="18" charset="2"/>
              </a:rPr>
              <a:t>C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+mn-lt"/>
                <a:sym typeface="Symbol" pitchFamily="18" charset="2"/>
              </a:rPr>
              <a:t>hamber (1 plane)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+mn-lt"/>
                <a:sym typeface="Symbol" pitchFamily="18" charset="2"/>
              </a:rPr>
              <a:t>Time-of-Flight registration</a:t>
            </a:r>
          </a:p>
        </p:txBody>
      </p:sp>
      <p:pic>
        <p:nvPicPr>
          <p:cNvPr id="286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1866" y="4177362"/>
            <a:ext cx="3074991" cy="22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183" y="4487801"/>
            <a:ext cx="2093383" cy="1472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upa 8"/>
          <p:cNvGrpSpPr>
            <a:grpSpLocks noChangeAspect="1"/>
          </p:cNvGrpSpPr>
          <p:nvPr/>
        </p:nvGrpSpPr>
        <p:grpSpPr>
          <a:xfrm>
            <a:off x="2954881" y="4131778"/>
            <a:ext cx="2505663" cy="2258649"/>
            <a:chOff x="357158" y="2357430"/>
            <a:chExt cx="4232706" cy="3910775"/>
          </a:xfrm>
        </p:grpSpPr>
        <p:grpSp>
          <p:nvGrpSpPr>
            <p:cNvPr id="10" name="Grupa 14"/>
            <p:cNvGrpSpPr/>
            <p:nvPr/>
          </p:nvGrpSpPr>
          <p:grpSpPr>
            <a:xfrm>
              <a:off x="571472" y="2928934"/>
              <a:ext cx="3786214" cy="3029337"/>
              <a:chOff x="571472" y="2928934"/>
              <a:chExt cx="3786214" cy="3029337"/>
            </a:xfrm>
          </p:grpSpPr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71472" y="2928934"/>
                <a:ext cx="3786214" cy="3029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6" name="Picture 4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1285851" y="5286388"/>
                <a:ext cx="361087" cy="329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11" name="pole tekstowe 10"/>
            <p:cNvSpPr txBox="1"/>
            <p:nvPr/>
          </p:nvSpPr>
          <p:spPr>
            <a:xfrm>
              <a:off x="3367115" y="5727412"/>
              <a:ext cx="1222749" cy="540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+mn-lt"/>
                </a:rPr>
                <a:t>Source</a:t>
              </a:r>
              <a:endParaRPr lang="pl-PL" sz="1800" dirty="0">
                <a:latin typeface="+mn-lt"/>
              </a:endParaRPr>
            </a:p>
          </p:txBody>
        </p:sp>
        <p:cxnSp>
          <p:nvCxnSpPr>
            <p:cNvPr id="12" name="Łącznik prosty ze strzałką 11"/>
            <p:cNvCxnSpPr>
              <a:stCxn id="11" idx="1"/>
            </p:cNvCxnSpPr>
            <p:nvPr/>
          </p:nvCxnSpPr>
          <p:spPr>
            <a:xfrm flipH="1" flipV="1">
              <a:off x="2619552" y="5941728"/>
              <a:ext cx="747563" cy="5608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pole tekstowe 12"/>
            <p:cNvSpPr txBox="1"/>
            <p:nvPr/>
          </p:nvSpPr>
          <p:spPr>
            <a:xfrm>
              <a:off x="357158" y="2357430"/>
              <a:ext cx="1392800" cy="4957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latin typeface="+mn-lt"/>
                </a:rPr>
                <a:t>Scatterer</a:t>
              </a:r>
              <a:endParaRPr lang="pl-PL" sz="1600" dirty="0">
                <a:latin typeface="+mn-lt"/>
              </a:endParaRPr>
            </a:p>
          </p:txBody>
        </p:sp>
        <p:cxnSp>
          <p:nvCxnSpPr>
            <p:cNvPr id="14" name="Łącznik prosty ze strzałką 13"/>
            <p:cNvCxnSpPr>
              <a:stCxn id="13" idx="3"/>
              <a:endCxn id="15" idx="0"/>
            </p:cNvCxnSpPr>
            <p:nvPr/>
          </p:nvCxnSpPr>
          <p:spPr>
            <a:xfrm>
              <a:off x="1749958" y="2605293"/>
              <a:ext cx="714622" cy="32364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70"/>
          <p:cNvGrpSpPr/>
          <p:nvPr/>
        </p:nvGrpSpPr>
        <p:grpSpPr>
          <a:xfrm>
            <a:off x="361604" y="869251"/>
            <a:ext cx="8350856" cy="5459897"/>
            <a:chOff x="361604" y="579958"/>
            <a:chExt cx="8350856" cy="6000498"/>
          </a:xfrm>
        </p:grpSpPr>
        <p:sp>
          <p:nvSpPr>
            <p:cNvPr id="70" name="Prostokąt 69"/>
            <p:cNvSpPr/>
            <p:nvPr/>
          </p:nvSpPr>
          <p:spPr>
            <a:xfrm>
              <a:off x="431540" y="5291912"/>
              <a:ext cx="8280920" cy="8500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69" name="Prostokąt 68"/>
            <p:cNvSpPr/>
            <p:nvPr/>
          </p:nvSpPr>
          <p:spPr>
            <a:xfrm>
              <a:off x="431540" y="1619735"/>
              <a:ext cx="8280920" cy="36721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prstClr val="white"/>
                </a:solidFill>
              </a:endParaRPr>
            </a:p>
          </p:txBody>
        </p:sp>
        <p:sp>
          <p:nvSpPr>
            <p:cNvPr id="68" name="Prostokąt 67"/>
            <p:cNvSpPr/>
            <p:nvPr/>
          </p:nvSpPr>
          <p:spPr>
            <a:xfrm>
              <a:off x="431540" y="579958"/>
              <a:ext cx="8280920" cy="104411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5" name="Dowolny kształt 4"/>
            <p:cNvSpPr/>
            <p:nvPr/>
          </p:nvSpPr>
          <p:spPr>
            <a:xfrm>
              <a:off x="2527662" y="1979548"/>
              <a:ext cx="1414914" cy="324036"/>
            </a:xfrm>
            <a:custGeom>
              <a:avLst/>
              <a:gdLst>
                <a:gd name="connsiteX0" fmla="*/ 0 w 1414914"/>
                <a:gd name="connsiteY0" fmla="*/ 745958 h 760396"/>
                <a:gd name="connsiteX1" fmla="*/ 115503 w 1414914"/>
                <a:gd name="connsiteY1" fmla="*/ 745958 h 760396"/>
                <a:gd name="connsiteX2" fmla="*/ 173255 w 1414914"/>
                <a:gd name="connsiteY2" fmla="*/ 659331 h 760396"/>
                <a:gd name="connsiteX3" fmla="*/ 211756 w 1414914"/>
                <a:gd name="connsiteY3" fmla="*/ 245445 h 760396"/>
                <a:gd name="connsiteX4" fmla="*/ 259882 w 1414914"/>
                <a:gd name="connsiteY4" fmla="*/ 24063 h 760396"/>
                <a:gd name="connsiteX5" fmla="*/ 365760 w 1414914"/>
                <a:gd name="connsiteY5" fmla="*/ 101066 h 760396"/>
                <a:gd name="connsiteX6" fmla="*/ 500514 w 1414914"/>
                <a:gd name="connsiteY6" fmla="*/ 360948 h 760396"/>
                <a:gd name="connsiteX7" fmla="*/ 673769 w 1414914"/>
                <a:gd name="connsiteY7" fmla="*/ 640080 h 760396"/>
                <a:gd name="connsiteX8" fmla="*/ 914400 w 1414914"/>
                <a:gd name="connsiteY8" fmla="*/ 736333 h 760396"/>
                <a:gd name="connsiteX9" fmla="*/ 1414914 w 1414914"/>
                <a:gd name="connsiteY9" fmla="*/ 736333 h 760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14914" h="760396">
                  <a:moveTo>
                    <a:pt x="0" y="745958"/>
                  </a:moveTo>
                  <a:cubicBezTo>
                    <a:pt x="43313" y="753177"/>
                    <a:pt x="86627" y="760396"/>
                    <a:pt x="115503" y="745958"/>
                  </a:cubicBezTo>
                  <a:cubicBezTo>
                    <a:pt x="144379" y="731520"/>
                    <a:pt x="157213" y="742750"/>
                    <a:pt x="173255" y="659331"/>
                  </a:cubicBezTo>
                  <a:cubicBezTo>
                    <a:pt x="189297" y="575912"/>
                    <a:pt x="197318" y="351323"/>
                    <a:pt x="211756" y="245445"/>
                  </a:cubicBezTo>
                  <a:cubicBezTo>
                    <a:pt x="226194" y="139567"/>
                    <a:pt x="234215" y="48126"/>
                    <a:pt x="259882" y="24063"/>
                  </a:cubicBezTo>
                  <a:cubicBezTo>
                    <a:pt x="285549" y="0"/>
                    <a:pt x="325655" y="44919"/>
                    <a:pt x="365760" y="101066"/>
                  </a:cubicBezTo>
                  <a:cubicBezTo>
                    <a:pt x="405865" y="157213"/>
                    <a:pt x="449179" y="271112"/>
                    <a:pt x="500514" y="360948"/>
                  </a:cubicBezTo>
                  <a:cubicBezTo>
                    <a:pt x="551849" y="450784"/>
                    <a:pt x="604788" y="577516"/>
                    <a:pt x="673769" y="640080"/>
                  </a:cubicBezTo>
                  <a:cubicBezTo>
                    <a:pt x="742750" y="702644"/>
                    <a:pt x="790876" y="720291"/>
                    <a:pt x="914400" y="736333"/>
                  </a:cubicBezTo>
                  <a:cubicBezTo>
                    <a:pt x="1037924" y="752375"/>
                    <a:pt x="1226419" y="744354"/>
                    <a:pt x="1414914" y="736333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Dowolny kształt 6"/>
            <p:cNvSpPr/>
            <p:nvPr/>
          </p:nvSpPr>
          <p:spPr>
            <a:xfrm>
              <a:off x="6524106" y="5359612"/>
              <a:ext cx="2080342" cy="616380"/>
            </a:xfrm>
            <a:custGeom>
              <a:avLst/>
              <a:gdLst>
                <a:gd name="connsiteX0" fmla="*/ 0 w 1414914"/>
                <a:gd name="connsiteY0" fmla="*/ 745958 h 760396"/>
                <a:gd name="connsiteX1" fmla="*/ 115503 w 1414914"/>
                <a:gd name="connsiteY1" fmla="*/ 745958 h 760396"/>
                <a:gd name="connsiteX2" fmla="*/ 173255 w 1414914"/>
                <a:gd name="connsiteY2" fmla="*/ 659331 h 760396"/>
                <a:gd name="connsiteX3" fmla="*/ 211756 w 1414914"/>
                <a:gd name="connsiteY3" fmla="*/ 245445 h 760396"/>
                <a:gd name="connsiteX4" fmla="*/ 259882 w 1414914"/>
                <a:gd name="connsiteY4" fmla="*/ 24063 h 760396"/>
                <a:gd name="connsiteX5" fmla="*/ 365760 w 1414914"/>
                <a:gd name="connsiteY5" fmla="*/ 101066 h 760396"/>
                <a:gd name="connsiteX6" fmla="*/ 500514 w 1414914"/>
                <a:gd name="connsiteY6" fmla="*/ 360948 h 760396"/>
                <a:gd name="connsiteX7" fmla="*/ 673769 w 1414914"/>
                <a:gd name="connsiteY7" fmla="*/ 640080 h 760396"/>
                <a:gd name="connsiteX8" fmla="*/ 914400 w 1414914"/>
                <a:gd name="connsiteY8" fmla="*/ 736333 h 760396"/>
                <a:gd name="connsiteX9" fmla="*/ 1414914 w 1414914"/>
                <a:gd name="connsiteY9" fmla="*/ 736333 h 760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14914" h="760396">
                  <a:moveTo>
                    <a:pt x="0" y="745958"/>
                  </a:moveTo>
                  <a:cubicBezTo>
                    <a:pt x="43313" y="753177"/>
                    <a:pt x="86627" y="760396"/>
                    <a:pt x="115503" y="745958"/>
                  </a:cubicBezTo>
                  <a:cubicBezTo>
                    <a:pt x="144379" y="731520"/>
                    <a:pt x="157213" y="742750"/>
                    <a:pt x="173255" y="659331"/>
                  </a:cubicBezTo>
                  <a:cubicBezTo>
                    <a:pt x="189297" y="575912"/>
                    <a:pt x="197318" y="351323"/>
                    <a:pt x="211756" y="245445"/>
                  </a:cubicBezTo>
                  <a:cubicBezTo>
                    <a:pt x="226194" y="139567"/>
                    <a:pt x="234215" y="48126"/>
                    <a:pt x="259882" y="24063"/>
                  </a:cubicBezTo>
                  <a:cubicBezTo>
                    <a:pt x="285549" y="0"/>
                    <a:pt x="325655" y="44919"/>
                    <a:pt x="365760" y="101066"/>
                  </a:cubicBezTo>
                  <a:cubicBezTo>
                    <a:pt x="405865" y="157213"/>
                    <a:pt x="449179" y="271112"/>
                    <a:pt x="500514" y="360948"/>
                  </a:cubicBezTo>
                  <a:cubicBezTo>
                    <a:pt x="551849" y="450784"/>
                    <a:pt x="604788" y="577516"/>
                    <a:pt x="673769" y="640080"/>
                  </a:cubicBezTo>
                  <a:cubicBezTo>
                    <a:pt x="742750" y="702644"/>
                    <a:pt x="790876" y="720291"/>
                    <a:pt x="914400" y="736333"/>
                  </a:cubicBezTo>
                  <a:cubicBezTo>
                    <a:pt x="1037924" y="752375"/>
                    <a:pt x="1226419" y="744354"/>
                    <a:pt x="1414914" y="736333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Dowolny kształt 7"/>
            <p:cNvSpPr/>
            <p:nvPr/>
          </p:nvSpPr>
          <p:spPr>
            <a:xfrm>
              <a:off x="2059610" y="791416"/>
              <a:ext cx="532170" cy="842199"/>
            </a:xfrm>
            <a:custGeom>
              <a:avLst/>
              <a:gdLst>
                <a:gd name="connsiteX0" fmla="*/ 0 w 885524"/>
                <a:gd name="connsiteY0" fmla="*/ 850232 h 916004"/>
                <a:gd name="connsiteX1" fmla="*/ 144379 w 885524"/>
                <a:gd name="connsiteY1" fmla="*/ 850232 h 916004"/>
                <a:gd name="connsiteX2" fmla="*/ 173255 w 885524"/>
                <a:gd name="connsiteY2" fmla="*/ 725104 h 916004"/>
                <a:gd name="connsiteX3" fmla="*/ 192505 w 885524"/>
                <a:gd name="connsiteY3" fmla="*/ 60960 h 916004"/>
                <a:gd name="connsiteX4" fmla="*/ 317634 w 885524"/>
                <a:gd name="connsiteY4" fmla="*/ 359344 h 916004"/>
                <a:gd name="connsiteX5" fmla="*/ 462013 w 885524"/>
                <a:gd name="connsiteY5" fmla="*/ 830981 h 916004"/>
                <a:gd name="connsiteX6" fmla="*/ 712270 w 885524"/>
                <a:gd name="connsiteY6" fmla="*/ 869482 h 916004"/>
                <a:gd name="connsiteX7" fmla="*/ 885524 w 885524"/>
                <a:gd name="connsiteY7" fmla="*/ 859857 h 916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5524" h="916004">
                  <a:moveTo>
                    <a:pt x="0" y="850232"/>
                  </a:moveTo>
                  <a:cubicBezTo>
                    <a:pt x="57751" y="860659"/>
                    <a:pt x="115503" y="871087"/>
                    <a:pt x="144379" y="850232"/>
                  </a:cubicBezTo>
                  <a:cubicBezTo>
                    <a:pt x="173255" y="829377"/>
                    <a:pt x="165234" y="856649"/>
                    <a:pt x="173255" y="725104"/>
                  </a:cubicBezTo>
                  <a:cubicBezTo>
                    <a:pt x="181276" y="593559"/>
                    <a:pt x="168442" y="121920"/>
                    <a:pt x="192505" y="60960"/>
                  </a:cubicBezTo>
                  <a:cubicBezTo>
                    <a:pt x="216568" y="0"/>
                    <a:pt x="272716" y="231007"/>
                    <a:pt x="317634" y="359344"/>
                  </a:cubicBezTo>
                  <a:cubicBezTo>
                    <a:pt x="362552" y="487681"/>
                    <a:pt x="396240" y="745958"/>
                    <a:pt x="462013" y="830981"/>
                  </a:cubicBezTo>
                  <a:cubicBezTo>
                    <a:pt x="527786" y="916004"/>
                    <a:pt x="641685" y="864669"/>
                    <a:pt x="712270" y="869482"/>
                  </a:cubicBezTo>
                  <a:cubicBezTo>
                    <a:pt x="782855" y="874295"/>
                    <a:pt x="834189" y="867076"/>
                    <a:pt x="885524" y="85985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Dowolny kształt 8"/>
            <p:cNvSpPr/>
            <p:nvPr/>
          </p:nvSpPr>
          <p:spPr>
            <a:xfrm>
              <a:off x="3211738" y="2699628"/>
              <a:ext cx="1414914" cy="324036"/>
            </a:xfrm>
            <a:custGeom>
              <a:avLst/>
              <a:gdLst>
                <a:gd name="connsiteX0" fmla="*/ 0 w 1414914"/>
                <a:gd name="connsiteY0" fmla="*/ 745958 h 760396"/>
                <a:gd name="connsiteX1" fmla="*/ 115503 w 1414914"/>
                <a:gd name="connsiteY1" fmla="*/ 745958 h 760396"/>
                <a:gd name="connsiteX2" fmla="*/ 173255 w 1414914"/>
                <a:gd name="connsiteY2" fmla="*/ 659331 h 760396"/>
                <a:gd name="connsiteX3" fmla="*/ 211756 w 1414914"/>
                <a:gd name="connsiteY3" fmla="*/ 245445 h 760396"/>
                <a:gd name="connsiteX4" fmla="*/ 259882 w 1414914"/>
                <a:gd name="connsiteY4" fmla="*/ 24063 h 760396"/>
                <a:gd name="connsiteX5" fmla="*/ 365760 w 1414914"/>
                <a:gd name="connsiteY5" fmla="*/ 101066 h 760396"/>
                <a:gd name="connsiteX6" fmla="*/ 500514 w 1414914"/>
                <a:gd name="connsiteY6" fmla="*/ 360948 h 760396"/>
                <a:gd name="connsiteX7" fmla="*/ 673769 w 1414914"/>
                <a:gd name="connsiteY7" fmla="*/ 640080 h 760396"/>
                <a:gd name="connsiteX8" fmla="*/ 914400 w 1414914"/>
                <a:gd name="connsiteY8" fmla="*/ 736333 h 760396"/>
                <a:gd name="connsiteX9" fmla="*/ 1414914 w 1414914"/>
                <a:gd name="connsiteY9" fmla="*/ 736333 h 760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14914" h="760396">
                  <a:moveTo>
                    <a:pt x="0" y="745958"/>
                  </a:moveTo>
                  <a:cubicBezTo>
                    <a:pt x="43313" y="753177"/>
                    <a:pt x="86627" y="760396"/>
                    <a:pt x="115503" y="745958"/>
                  </a:cubicBezTo>
                  <a:cubicBezTo>
                    <a:pt x="144379" y="731520"/>
                    <a:pt x="157213" y="742750"/>
                    <a:pt x="173255" y="659331"/>
                  </a:cubicBezTo>
                  <a:cubicBezTo>
                    <a:pt x="189297" y="575912"/>
                    <a:pt x="197318" y="351323"/>
                    <a:pt x="211756" y="245445"/>
                  </a:cubicBezTo>
                  <a:cubicBezTo>
                    <a:pt x="226194" y="139567"/>
                    <a:pt x="234215" y="48126"/>
                    <a:pt x="259882" y="24063"/>
                  </a:cubicBezTo>
                  <a:cubicBezTo>
                    <a:pt x="285549" y="0"/>
                    <a:pt x="325655" y="44919"/>
                    <a:pt x="365760" y="101066"/>
                  </a:cubicBezTo>
                  <a:cubicBezTo>
                    <a:pt x="405865" y="157213"/>
                    <a:pt x="449179" y="271112"/>
                    <a:pt x="500514" y="360948"/>
                  </a:cubicBezTo>
                  <a:cubicBezTo>
                    <a:pt x="551849" y="450784"/>
                    <a:pt x="604788" y="577516"/>
                    <a:pt x="673769" y="640080"/>
                  </a:cubicBezTo>
                  <a:cubicBezTo>
                    <a:pt x="742750" y="702644"/>
                    <a:pt x="790876" y="720291"/>
                    <a:pt x="914400" y="736333"/>
                  </a:cubicBezTo>
                  <a:cubicBezTo>
                    <a:pt x="1037924" y="752375"/>
                    <a:pt x="1226419" y="744354"/>
                    <a:pt x="1414914" y="736333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Dowolny kształt 9"/>
            <p:cNvSpPr/>
            <p:nvPr/>
          </p:nvSpPr>
          <p:spPr>
            <a:xfrm>
              <a:off x="3535774" y="3419708"/>
              <a:ext cx="1414914" cy="324036"/>
            </a:xfrm>
            <a:custGeom>
              <a:avLst/>
              <a:gdLst>
                <a:gd name="connsiteX0" fmla="*/ 0 w 1414914"/>
                <a:gd name="connsiteY0" fmla="*/ 745958 h 760396"/>
                <a:gd name="connsiteX1" fmla="*/ 115503 w 1414914"/>
                <a:gd name="connsiteY1" fmla="*/ 745958 h 760396"/>
                <a:gd name="connsiteX2" fmla="*/ 173255 w 1414914"/>
                <a:gd name="connsiteY2" fmla="*/ 659331 h 760396"/>
                <a:gd name="connsiteX3" fmla="*/ 211756 w 1414914"/>
                <a:gd name="connsiteY3" fmla="*/ 245445 h 760396"/>
                <a:gd name="connsiteX4" fmla="*/ 259882 w 1414914"/>
                <a:gd name="connsiteY4" fmla="*/ 24063 h 760396"/>
                <a:gd name="connsiteX5" fmla="*/ 365760 w 1414914"/>
                <a:gd name="connsiteY5" fmla="*/ 101066 h 760396"/>
                <a:gd name="connsiteX6" fmla="*/ 500514 w 1414914"/>
                <a:gd name="connsiteY6" fmla="*/ 360948 h 760396"/>
                <a:gd name="connsiteX7" fmla="*/ 673769 w 1414914"/>
                <a:gd name="connsiteY7" fmla="*/ 640080 h 760396"/>
                <a:gd name="connsiteX8" fmla="*/ 914400 w 1414914"/>
                <a:gd name="connsiteY8" fmla="*/ 736333 h 760396"/>
                <a:gd name="connsiteX9" fmla="*/ 1414914 w 1414914"/>
                <a:gd name="connsiteY9" fmla="*/ 736333 h 760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14914" h="760396">
                  <a:moveTo>
                    <a:pt x="0" y="745958"/>
                  </a:moveTo>
                  <a:cubicBezTo>
                    <a:pt x="43313" y="753177"/>
                    <a:pt x="86627" y="760396"/>
                    <a:pt x="115503" y="745958"/>
                  </a:cubicBezTo>
                  <a:cubicBezTo>
                    <a:pt x="144379" y="731520"/>
                    <a:pt x="157213" y="742750"/>
                    <a:pt x="173255" y="659331"/>
                  </a:cubicBezTo>
                  <a:cubicBezTo>
                    <a:pt x="189297" y="575912"/>
                    <a:pt x="197318" y="351323"/>
                    <a:pt x="211756" y="245445"/>
                  </a:cubicBezTo>
                  <a:cubicBezTo>
                    <a:pt x="226194" y="139567"/>
                    <a:pt x="234215" y="48126"/>
                    <a:pt x="259882" y="24063"/>
                  </a:cubicBezTo>
                  <a:cubicBezTo>
                    <a:pt x="285549" y="0"/>
                    <a:pt x="325655" y="44919"/>
                    <a:pt x="365760" y="101066"/>
                  </a:cubicBezTo>
                  <a:cubicBezTo>
                    <a:pt x="405865" y="157213"/>
                    <a:pt x="449179" y="271112"/>
                    <a:pt x="500514" y="360948"/>
                  </a:cubicBezTo>
                  <a:cubicBezTo>
                    <a:pt x="551849" y="450784"/>
                    <a:pt x="604788" y="577516"/>
                    <a:pt x="673769" y="640080"/>
                  </a:cubicBezTo>
                  <a:cubicBezTo>
                    <a:pt x="742750" y="702644"/>
                    <a:pt x="790876" y="720291"/>
                    <a:pt x="914400" y="736333"/>
                  </a:cubicBezTo>
                  <a:cubicBezTo>
                    <a:pt x="1037924" y="752375"/>
                    <a:pt x="1226419" y="744354"/>
                    <a:pt x="1414914" y="736333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Dowolny kształt 10"/>
            <p:cNvSpPr/>
            <p:nvPr/>
          </p:nvSpPr>
          <p:spPr>
            <a:xfrm>
              <a:off x="2887702" y="4139788"/>
              <a:ext cx="1414914" cy="324036"/>
            </a:xfrm>
            <a:custGeom>
              <a:avLst/>
              <a:gdLst>
                <a:gd name="connsiteX0" fmla="*/ 0 w 1414914"/>
                <a:gd name="connsiteY0" fmla="*/ 745958 h 760396"/>
                <a:gd name="connsiteX1" fmla="*/ 115503 w 1414914"/>
                <a:gd name="connsiteY1" fmla="*/ 745958 h 760396"/>
                <a:gd name="connsiteX2" fmla="*/ 173255 w 1414914"/>
                <a:gd name="connsiteY2" fmla="*/ 659331 h 760396"/>
                <a:gd name="connsiteX3" fmla="*/ 211756 w 1414914"/>
                <a:gd name="connsiteY3" fmla="*/ 245445 h 760396"/>
                <a:gd name="connsiteX4" fmla="*/ 259882 w 1414914"/>
                <a:gd name="connsiteY4" fmla="*/ 24063 h 760396"/>
                <a:gd name="connsiteX5" fmla="*/ 365760 w 1414914"/>
                <a:gd name="connsiteY5" fmla="*/ 101066 h 760396"/>
                <a:gd name="connsiteX6" fmla="*/ 500514 w 1414914"/>
                <a:gd name="connsiteY6" fmla="*/ 360948 h 760396"/>
                <a:gd name="connsiteX7" fmla="*/ 673769 w 1414914"/>
                <a:gd name="connsiteY7" fmla="*/ 640080 h 760396"/>
                <a:gd name="connsiteX8" fmla="*/ 914400 w 1414914"/>
                <a:gd name="connsiteY8" fmla="*/ 736333 h 760396"/>
                <a:gd name="connsiteX9" fmla="*/ 1414914 w 1414914"/>
                <a:gd name="connsiteY9" fmla="*/ 736333 h 760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14914" h="760396">
                  <a:moveTo>
                    <a:pt x="0" y="745958"/>
                  </a:moveTo>
                  <a:cubicBezTo>
                    <a:pt x="43313" y="753177"/>
                    <a:pt x="86627" y="760396"/>
                    <a:pt x="115503" y="745958"/>
                  </a:cubicBezTo>
                  <a:cubicBezTo>
                    <a:pt x="144379" y="731520"/>
                    <a:pt x="157213" y="742750"/>
                    <a:pt x="173255" y="659331"/>
                  </a:cubicBezTo>
                  <a:cubicBezTo>
                    <a:pt x="189297" y="575912"/>
                    <a:pt x="197318" y="351323"/>
                    <a:pt x="211756" y="245445"/>
                  </a:cubicBezTo>
                  <a:cubicBezTo>
                    <a:pt x="226194" y="139567"/>
                    <a:pt x="234215" y="48126"/>
                    <a:pt x="259882" y="24063"/>
                  </a:cubicBezTo>
                  <a:cubicBezTo>
                    <a:pt x="285549" y="0"/>
                    <a:pt x="325655" y="44919"/>
                    <a:pt x="365760" y="101066"/>
                  </a:cubicBezTo>
                  <a:cubicBezTo>
                    <a:pt x="405865" y="157213"/>
                    <a:pt x="449179" y="271112"/>
                    <a:pt x="500514" y="360948"/>
                  </a:cubicBezTo>
                  <a:cubicBezTo>
                    <a:pt x="551849" y="450784"/>
                    <a:pt x="604788" y="577516"/>
                    <a:pt x="673769" y="640080"/>
                  </a:cubicBezTo>
                  <a:cubicBezTo>
                    <a:pt x="742750" y="702644"/>
                    <a:pt x="790876" y="720291"/>
                    <a:pt x="914400" y="736333"/>
                  </a:cubicBezTo>
                  <a:cubicBezTo>
                    <a:pt x="1037924" y="752375"/>
                    <a:pt x="1226419" y="744354"/>
                    <a:pt x="1414914" y="736333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Dowolny kształt 11"/>
            <p:cNvSpPr/>
            <p:nvPr/>
          </p:nvSpPr>
          <p:spPr>
            <a:xfrm>
              <a:off x="3247742" y="4859868"/>
              <a:ext cx="1414914" cy="324036"/>
            </a:xfrm>
            <a:custGeom>
              <a:avLst/>
              <a:gdLst>
                <a:gd name="connsiteX0" fmla="*/ 0 w 1414914"/>
                <a:gd name="connsiteY0" fmla="*/ 745958 h 760396"/>
                <a:gd name="connsiteX1" fmla="*/ 115503 w 1414914"/>
                <a:gd name="connsiteY1" fmla="*/ 745958 h 760396"/>
                <a:gd name="connsiteX2" fmla="*/ 173255 w 1414914"/>
                <a:gd name="connsiteY2" fmla="*/ 659331 h 760396"/>
                <a:gd name="connsiteX3" fmla="*/ 211756 w 1414914"/>
                <a:gd name="connsiteY3" fmla="*/ 245445 h 760396"/>
                <a:gd name="connsiteX4" fmla="*/ 259882 w 1414914"/>
                <a:gd name="connsiteY4" fmla="*/ 24063 h 760396"/>
                <a:gd name="connsiteX5" fmla="*/ 365760 w 1414914"/>
                <a:gd name="connsiteY5" fmla="*/ 101066 h 760396"/>
                <a:gd name="connsiteX6" fmla="*/ 500514 w 1414914"/>
                <a:gd name="connsiteY6" fmla="*/ 360948 h 760396"/>
                <a:gd name="connsiteX7" fmla="*/ 673769 w 1414914"/>
                <a:gd name="connsiteY7" fmla="*/ 640080 h 760396"/>
                <a:gd name="connsiteX8" fmla="*/ 914400 w 1414914"/>
                <a:gd name="connsiteY8" fmla="*/ 736333 h 760396"/>
                <a:gd name="connsiteX9" fmla="*/ 1414914 w 1414914"/>
                <a:gd name="connsiteY9" fmla="*/ 736333 h 760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14914" h="760396">
                  <a:moveTo>
                    <a:pt x="0" y="745958"/>
                  </a:moveTo>
                  <a:cubicBezTo>
                    <a:pt x="43313" y="753177"/>
                    <a:pt x="86627" y="760396"/>
                    <a:pt x="115503" y="745958"/>
                  </a:cubicBezTo>
                  <a:cubicBezTo>
                    <a:pt x="144379" y="731520"/>
                    <a:pt x="157213" y="742750"/>
                    <a:pt x="173255" y="659331"/>
                  </a:cubicBezTo>
                  <a:cubicBezTo>
                    <a:pt x="189297" y="575912"/>
                    <a:pt x="197318" y="351323"/>
                    <a:pt x="211756" y="245445"/>
                  </a:cubicBezTo>
                  <a:cubicBezTo>
                    <a:pt x="226194" y="139567"/>
                    <a:pt x="234215" y="48126"/>
                    <a:pt x="259882" y="24063"/>
                  </a:cubicBezTo>
                  <a:cubicBezTo>
                    <a:pt x="285549" y="0"/>
                    <a:pt x="325655" y="44919"/>
                    <a:pt x="365760" y="101066"/>
                  </a:cubicBezTo>
                  <a:cubicBezTo>
                    <a:pt x="405865" y="157213"/>
                    <a:pt x="449179" y="271112"/>
                    <a:pt x="500514" y="360948"/>
                  </a:cubicBezTo>
                  <a:cubicBezTo>
                    <a:pt x="551849" y="450784"/>
                    <a:pt x="604788" y="577516"/>
                    <a:pt x="673769" y="640080"/>
                  </a:cubicBezTo>
                  <a:cubicBezTo>
                    <a:pt x="742750" y="702644"/>
                    <a:pt x="790876" y="720291"/>
                    <a:pt x="914400" y="736333"/>
                  </a:cubicBezTo>
                  <a:cubicBezTo>
                    <a:pt x="1037924" y="752375"/>
                    <a:pt x="1226419" y="744354"/>
                    <a:pt x="1414914" y="736333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14" name="Łącznik prosty 13"/>
            <p:cNvCxnSpPr/>
            <p:nvPr/>
          </p:nvCxnSpPr>
          <p:spPr>
            <a:xfrm rot="5400000">
              <a:off x="-532678" y="3383704"/>
              <a:ext cx="5400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Łącznik prosty 14"/>
            <p:cNvCxnSpPr/>
            <p:nvPr/>
          </p:nvCxnSpPr>
          <p:spPr>
            <a:xfrm rot="5400000">
              <a:off x="2365646" y="2069558"/>
              <a:ext cx="684074" cy="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y 17"/>
            <p:cNvCxnSpPr/>
            <p:nvPr/>
          </p:nvCxnSpPr>
          <p:spPr>
            <a:xfrm rot="5400000">
              <a:off x="3049719" y="2789637"/>
              <a:ext cx="684074" cy="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Łącznik prosty 18"/>
            <p:cNvCxnSpPr/>
            <p:nvPr/>
          </p:nvCxnSpPr>
          <p:spPr>
            <a:xfrm rot="5400000">
              <a:off x="3373755" y="3509717"/>
              <a:ext cx="684074" cy="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y 19"/>
            <p:cNvCxnSpPr/>
            <p:nvPr/>
          </p:nvCxnSpPr>
          <p:spPr>
            <a:xfrm rot="5400000">
              <a:off x="2725687" y="4229796"/>
              <a:ext cx="684074" cy="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prosty 20"/>
            <p:cNvCxnSpPr/>
            <p:nvPr/>
          </p:nvCxnSpPr>
          <p:spPr>
            <a:xfrm rot="5400000">
              <a:off x="3085727" y="4949876"/>
              <a:ext cx="684074" cy="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Łącznik prosty 21"/>
            <p:cNvCxnSpPr/>
            <p:nvPr/>
          </p:nvCxnSpPr>
          <p:spPr>
            <a:xfrm rot="5400000">
              <a:off x="6470099" y="5705961"/>
              <a:ext cx="684074" cy="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Łącznik prosty ze strzałką 23"/>
            <p:cNvCxnSpPr/>
            <p:nvPr/>
          </p:nvCxnSpPr>
          <p:spPr>
            <a:xfrm>
              <a:off x="2159732" y="1907540"/>
              <a:ext cx="540060" cy="158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Łącznik prosty ze strzałką 24"/>
            <p:cNvCxnSpPr/>
            <p:nvPr/>
          </p:nvCxnSpPr>
          <p:spPr>
            <a:xfrm>
              <a:off x="2159732" y="2591616"/>
              <a:ext cx="1224136" cy="158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Łącznik prosty ze strzałką 28"/>
            <p:cNvCxnSpPr/>
            <p:nvPr/>
          </p:nvCxnSpPr>
          <p:spPr>
            <a:xfrm>
              <a:off x="2159732" y="3311696"/>
              <a:ext cx="1548172" cy="158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Łącznik prosty ze strzałką 30"/>
            <p:cNvCxnSpPr/>
            <p:nvPr/>
          </p:nvCxnSpPr>
          <p:spPr>
            <a:xfrm>
              <a:off x="2195736" y="3994184"/>
              <a:ext cx="864096" cy="158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Łącznik prosty ze strzałką 32"/>
            <p:cNvCxnSpPr/>
            <p:nvPr/>
          </p:nvCxnSpPr>
          <p:spPr>
            <a:xfrm>
              <a:off x="2159732" y="4715852"/>
              <a:ext cx="1260140" cy="158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Łącznik prosty ze strzałką 34"/>
            <p:cNvCxnSpPr/>
            <p:nvPr/>
          </p:nvCxnSpPr>
          <p:spPr>
            <a:xfrm>
              <a:off x="2195736" y="5506352"/>
              <a:ext cx="4608512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Łącznik prosty 37"/>
            <p:cNvCxnSpPr/>
            <p:nvPr/>
          </p:nvCxnSpPr>
          <p:spPr>
            <a:xfrm>
              <a:off x="2195736" y="6409125"/>
              <a:ext cx="6372708" cy="0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pole tekstowe 39"/>
            <p:cNvSpPr txBox="1"/>
            <p:nvPr/>
          </p:nvSpPr>
          <p:spPr>
            <a:xfrm>
              <a:off x="361604" y="876321"/>
              <a:ext cx="1741181" cy="7103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B050"/>
                  </a:solidFill>
                  <a:latin typeface="+mn-lt"/>
                </a:rPr>
                <a:t>SCINTILLATOR</a:t>
              </a:r>
            </a:p>
            <a:p>
              <a:pPr algn="ctr"/>
              <a:r>
                <a:rPr lang="en-US" sz="2000" b="1" dirty="0">
                  <a:solidFill>
                    <a:srgbClr val="00B050"/>
                  </a:solidFill>
                  <a:latin typeface="+mn-lt"/>
                </a:rPr>
                <a:t>(TRIGGER)</a:t>
              </a:r>
            </a:p>
          </p:txBody>
        </p:sp>
        <p:sp>
          <p:nvSpPr>
            <p:cNvPr id="41" name="pole tekstowe 40"/>
            <p:cNvSpPr txBox="1"/>
            <p:nvPr/>
          </p:nvSpPr>
          <p:spPr>
            <a:xfrm rot="16200000">
              <a:off x="558119" y="3332770"/>
              <a:ext cx="13322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>
                  <a:solidFill>
                    <a:srgbClr val="0000FF"/>
                  </a:solidFill>
                  <a:latin typeface="+mn-lt"/>
                </a:rPr>
                <a:t>MWDC</a:t>
              </a:r>
            </a:p>
          </p:txBody>
        </p:sp>
        <p:sp>
          <p:nvSpPr>
            <p:cNvPr id="42" name="Nawias klamrowy otwierający 41"/>
            <p:cNvSpPr/>
            <p:nvPr/>
          </p:nvSpPr>
          <p:spPr>
            <a:xfrm>
              <a:off x="1691680" y="1907540"/>
              <a:ext cx="324036" cy="3276364"/>
            </a:xfrm>
            <a:prstGeom prst="leftBrac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pole tekstowe 42"/>
            <p:cNvSpPr txBox="1"/>
            <p:nvPr/>
          </p:nvSpPr>
          <p:spPr>
            <a:xfrm>
              <a:off x="668167" y="5534652"/>
              <a:ext cx="1181735" cy="5073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+mn-lt"/>
                </a:rPr>
                <a:t>MWPC</a:t>
              </a:r>
            </a:p>
          </p:txBody>
        </p:sp>
        <p:sp>
          <p:nvSpPr>
            <p:cNvPr id="45" name="pole tekstowe 44"/>
            <p:cNvSpPr txBox="1"/>
            <p:nvPr/>
          </p:nvSpPr>
          <p:spPr>
            <a:xfrm>
              <a:off x="3414060" y="5435932"/>
              <a:ext cx="2079160" cy="5073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+mn-lt"/>
                </a:rPr>
                <a:t>Time-of-Flight</a:t>
              </a:r>
            </a:p>
          </p:txBody>
        </p:sp>
        <p:sp>
          <p:nvSpPr>
            <p:cNvPr id="46" name="pole tekstowe 45"/>
            <p:cNvSpPr txBox="1"/>
            <p:nvPr/>
          </p:nvSpPr>
          <p:spPr>
            <a:xfrm>
              <a:off x="2108436" y="1835532"/>
              <a:ext cx="569387" cy="5073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>
                  <a:solidFill>
                    <a:srgbClr val="0000FF"/>
                  </a:solidFill>
                  <a:latin typeface="+mn-lt"/>
                </a:rPr>
                <a:t>dt</a:t>
              </a:r>
              <a:r>
                <a:rPr lang="en-US" baseline="-25000" dirty="0">
                  <a:solidFill>
                    <a:srgbClr val="0000FF"/>
                  </a:solidFill>
                  <a:latin typeface="+mn-lt"/>
                </a:rPr>
                <a:t>1</a:t>
              </a:r>
            </a:p>
          </p:txBody>
        </p:sp>
        <p:sp>
          <p:nvSpPr>
            <p:cNvPr id="47" name="pole tekstowe 46"/>
            <p:cNvSpPr txBox="1"/>
            <p:nvPr/>
          </p:nvSpPr>
          <p:spPr>
            <a:xfrm>
              <a:off x="2505737" y="2519608"/>
              <a:ext cx="569388" cy="5073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>
                  <a:solidFill>
                    <a:srgbClr val="0000FF"/>
                  </a:solidFill>
                  <a:latin typeface="+mn-lt"/>
                </a:rPr>
                <a:t>dt</a:t>
              </a:r>
              <a:r>
                <a:rPr lang="en-US" baseline="-25000" dirty="0">
                  <a:solidFill>
                    <a:srgbClr val="0000FF"/>
                  </a:solidFill>
                  <a:latin typeface="+mn-lt"/>
                </a:rPr>
                <a:t>2</a:t>
              </a:r>
            </a:p>
          </p:txBody>
        </p:sp>
        <p:sp>
          <p:nvSpPr>
            <p:cNvPr id="48" name="pole tekstowe 47"/>
            <p:cNvSpPr txBox="1"/>
            <p:nvPr/>
          </p:nvSpPr>
          <p:spPr>
            <a:xfrm>
              <a:off x="2649753" y="3239687"/>
              <a:ext cx="569388" cy="5073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>
                  <a:solidFill>
                    <a:srgbClr val="0000FF"/>
                  </a:solidFill>
                  <a:latin typeface="+mn-lt"/>
                </a:rPr>
                <a:t>dt</a:t>
              </a:r>
              <a:r>
                <a:rPr lang="en-US" baseline="-25000" dirty="0">
                  <a:solidFill>
                    <a:srgbClr val="0000FF"/>
                  </a:solidFill>
                  <a:latin typeface="+mn-lt"/>
                </a:rPr>
                <a:t>3</a:t>
              </a:r>
            </a:p>
          </p:txBody>
        </p:sp>
        <p:sp>
          <p:nvSpPr>
            <p:cNvPr id="49" name="pole tekstowe 48"/>
            <p:cNvSpPr txBox="1"/>
            <p:nvPr/>
          </p:nvSpPr>
          <p:spPr>
            <a:xfrm>
              <a:off x="2396467" y="3923764"/>
              <a:ext cx="569388" cy="5073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>
                  <a:solidFill>
                    <a:srgbClr val="0000FF"/>
                  </a:solidFill>
                  <a:latin typeface="+mn-lt"/>
                </a:rPr>
                <a:t>dt</a:t>
              </a:r>
              <a:r>
                <a:rPr lang="en-US" baseline="-25000" dirty="0">
                  <a:solidFill>
                    <a:srgbClr val="0000FF"/>
                  </a:solidFill>
                  <a:latin typeface="+mn-lt"/>
                </a:rPr>
                <a:t>4</a:t>
              </a:r>
            </a:p>
          </p:txBody>
        </p:sp>
        <p:sp>
          <p:nvSpPr>
            <p:cNvPr id="50" name="pole tekstowe 49"/>
            <p:cNvSpPr txBox="1"/>
            <p:nvPr/>
          </p:nvSpPr>
          <p:spPr>
            <a:xfrm>
              <a:off x="2505737" y="4634552"/>
              <a:ext cx="569388" cy="5073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>
                  <a:solidFill>
                    <a:srgbClr val="0000FF"/>
                  </a:solidFill>
                  <a:latin typeface="+mn-lt"/>
                </a:rPr>
                <a:t>dt</a:t>
              </a:r>
              <a:r>
                <a:rPr lang="en-US" baseline="-25000" dirty="0">
                  <a:solidFill>
                    <a:srgbClr val="0000FF"/>
                  </a:solidFill>
                  <a:latin typeface="+mn-lt"/>
                </a:rPr>
                <a:t>5</a:t>
              </a:r>
            </a:p>
          </p:txBody>
        </p:sp>
        <p:cxnSp>
          <p:nvCxnSpPr>
            <p:cNvPr id="52" name="Łącznik prosty 51"/>
            <p:cNvCxnSpPr/>
            <p:nvPr/>
          </p:nvCxnSpPr>
          <p:spPr>
            <a:xfrm>
              <a:off x="2087724" y="1583504"/>
              <a:ext cx="172819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Łącznik prosty ze strzałką 55"/>
            <p:cNvCxnSpPr/>
            <p:nvPr/>
          </p:nvCxnSpPr>
          <p:spPr>
            <a:xfrm rot="5400000" flipH="1" flipV="1">
              <a:off x="3185449" y="1205065"/>
              <a:ext cx="756084" cy="794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Łącznik prosty 61"/>
            <p:cNvCxnSpPr/>
            <p:nvPr/>
          </p:nvCxnSpPr>
          <p:spPr>
            <a:xfrm>
              <a:off x="2087724" y="827420"/>
              <a:ext cx="172819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pole tekstowe 62"/>
            <p:cNvSpPr txBox="1"/>
            <p:nvPr/>
          </p:nvSpPr>
          <p:spPr>
            <a:xfrm>
              <a:off x="3470342" y="1007440"/>
              <a:ext cx="465192" cy="5073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 err="1">
                  <a:solidFill>
                    <a:srgbClr val="00B050"/>
                  </a:solidFill>
                  <a:latin typeface="+mn-lt"/>
                </a:rPr>
                <a:t>E</a:t>
              </a:r>
              <a:r>
                <a:rPr lang="en-US" baseline="-25000" dirty="0" err="1">
                  <a:solidFill>
                    <a:srgbClr val="00B050"/>
                  </a:solidFill>
                  <a:latin typeface="+mn-lt"/>
                </a:rPr>
                <a:t>e</a:t>
              </a:r>
              <a:endParaRPr lang="en-US" baseline="-25000" dirty="0">
                <a:solidFill>
                  <a:srgbClr val="00B050"/>
                </a:solidFill>
                <a:latin typeface="+mn-lt"/>
              </a:endParaRPr>
            </a:p>
          </p:txBody>
        </p:sp>
        <p:sp>
          <p:nvSpPr>
            <p:cNvPr id="65" name="pole tekstowe 64"/>
            <p:cNvSpPr txBox="1"/>
            <p:nvPr/>
          </p:nvSpPr>
          <p:spPr>
            <a:xfrm>
              <a:off x="5006877" y="6174555"/>
              <a:ext cx="577081" cy="4059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  <a:latin typeface="+mn-lt"/>
                </a:rPr>
                <a:t>1 µs</a:t>
              </a:r>
            </a:p>
          </p:txBody>
        </p:sp>
      </p:grpSp>
      <p:graphicFrame>
        <p:nvGraphicFramePr>
          <p:cNvPr id="67" name="Tabela 66"/>
          <p:cNvGraphicFramePr>
            <a:graphicFrameLocks noGrp="1"/>
          </p:cNvGraphicFramePr>
          <p:nvPr/>
        </p:nvGraphicFramePr>
        <p:xfrm>
          <a:off x="4913820" y="1107396"/>
          <a:ext cx="3780420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4266"/>
                <a:gridCol w="244615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Quantity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Exp. Information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Electron momentum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Scintillation light</a:t>
                      </a:r>
                    </a:p>
                    <a:p>
                      <a:pPr algn="ctr"/>
                      <a:r>
                        <a:rPr lang="en-US" noProof="0" dirty="0" smtClean="0"/>
                        <a:t>&amp;  electron track*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Proton momentum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Time-of-flight</a:t>
                      </a:r>
                      <a:r>
                        <a:rPr lang="en-US" baseline="0" noProof="0" dirty="0" smtClean="0"/>
                        <a:t> </a:t>
                      </a:r>
                    </a:p>
                    <a:p>
                      <a:pPr algn="ctr"/>
                      <a:r>
                        <a:rPr lang="en-US" baseline="0" noProof="0" dirty="0" smtClean="0"/>
                        <a:t>&amp;  hit position</a:t>
                      </a:r>
                      <a:endParaRPr lang="en-US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2" name="Tytuł 1"/>
          <p:cNvSpPr txBox="1">
            <a:spLocks/>
          </p:cNvSpPr>
          <p:nvPr/>
        </p:nvSpPr>
        <p:spPr>
          <a:xfrm>
            <a:off x="251520" y="274638"/>
            <a:ext cx="8640960" cy="54563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DAQ</a:t>
            </a:r>
          </a:p>
        </p:txBody>
      </p:sp>
      <p:sp>
        <p:nvSpPr>
          <p:cNvPr id="73" name="pole tekstowe 72"/>
          <p:cNvSpPr txBox="1"/>
          <p:nvPr/>
        </p:nvSpPr>
        <p:spPr>
          <a:xfrm>
            <a:off x="5089502" y="2813031"/>
            <a:ext cx="3570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+mn-lt"/>
              </a:rPr>
              <a:t>Electron track reconstructed with drift times (</a:t>
            </a:r>
            <a:r>
              <a:rPr lang="en-US" sz="1600" i="1" dirty="0">
                <a:solidFill>
                  <a:prstClr val="black"/>
                </a:solidFill>
                <a:latin typeface="+mn-lt"/>
              </a:rPr>
              <a:t>x</a:t>
            </a:r>
            <a:r>
              <a:rPr lang="en-US" sz="1600" dirty="0">
                <a:solidFill>
                  <a:prstClr val="black"/>
                </a:solidFill>
                <a:latin typeface="+mn-lt"/>
              </a:rPr>
              <a:t>, </a:t>
            </a:r>
            <a:r>
              <a:rPr lang="en-US" sz="1600" i="1" dirty="0">
                <a:solidFill>
                  <a:prstClr val="black"/>
                </a:solidFill>
                <a:latin typeface="+mn-lt"/>
              </a:rPr>
              <a:t>y</a:t>
            </a:r>
            <a:r>
              <a:rPr lang="en-US" sz="1600" dirty="0">
                <a:solidFill>
                  <a:prstClr val="black"/>
                </a:solidFill>
                <a:latin typeface="+mn-lt"/>
              </a:rPr>
              <a:t>) and charge division (</a:t>
            </a:r>
            <a:r>
              <a:rPr lang="en-US" sz="1600" i="1" dirty="0">
                <a:solidFill>
                  <a:prstClr val="black"/>
                </a:solidFill>
                <a:latin typeface="+mn-lt"/>
              </a:rPr>
              <a:t>z</a:t>
            </a:r>
            <a:r>
              <a:rPr lang="en-US" sz="1600" dirty="0">
                <a:solidFill>
                  <a:prstClr val="black"/>
                </a:solidFill>
                <a:latin typeface="+mn-lt"/>
              </a:rPr>
              <a:t>)</a:t>
            </a:r>
            <a:endParaRPr lang="pl-PL" sz="16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74" name="pole tekstowe 73"/>
          <p:cNvSpPr txBox="1"/>
          <p:nvPr/>
        </p:nvSpPr>
        <p:spPr>
          <a:xfrm>
            <a:off x="4860032" y="2795247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+mn-lt"/>
              </a:rPr>
              <a:t>*</a:t>
            </a:r>
            <a:endParaRPr lang="pl-PL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53" name="Symbol zastępczy numeru slajdu 5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45C779-FE4B-4D62-9D22-3F3934E1A3AD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4" name="Symbol zastępczy stopki 5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Jagiellonian Symposium on Fundamental and Applied Subatomic Physics, Cracow, 2015</a:t>
            </a:r>
            <a:endParaRPr lang="en-US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50106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Option 1 – experimental challenges</a:t>
            </a:r>
            <a:endParaRPr lang="pl-PL" sz="4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507080"/>
            <a:ext cx="8604613" cy="3928511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Intensive, parallel and highly polarized CN beam (with well known phase space)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p-e conversion foil (~2 m</a:t>
            </a:r>
            <a:r>
              <a:rPr lang="en-US" sz="2000" baseline="300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2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 in total !) </a:t>
            </a:r>
            <a:r>
              <a:rPr lang="en-US" sz="2000" dirty="0" smtClean="0">
                <a:effectLst/>
              </a:rPr>
              <a:t/>
            </a:r>
            <a:br>
              <a:rPr lang="en-US" sz="2000" dirty="0" smtClean="0">
                <a:effectLst/>
              </a:rPr>
            </a:br>
            <a:r>
              <a:rPr lang="en-US" sz="2000" dirty="0" smtClean="0">
                <a:solidFill>
                  <a:srgbClr val="0000FF"/>
                </a:solidFill>
                <a:effectLst/>
              </a:rPr>
              <a:t>[S. </a:t>
            </a:r>
            <a:r>
              <a:rPr lang="en-US" sz="2000" dirty="0" err="1" smtClean="0">
                <a:solidFill>
                  <a:srgbClr val="0000FF"/>
                </a:solidFill>
                <a:effectLst/>
              </a:rPr>
              <a:t>Hoedl</a:t>
            </a:r>
            <a:r>
              <a:rPr lang="en-US" sz="2000" dirty="0" smtClean="0">
                <a:solidFill>
                  <a:srgbClr val="0000FF"/>
                </a:solidFill>
                <a:effectLst/>
              </a:rPr>
              <a:t> et al., J. Appl. Phys. </a:t>
            </a:r>
            <a:r>
              <a:rPr lang="en-US" sz="2000" dirty="0">
                <a:solidFill>
                  <a:srgbClr val="0000FF"/>
                </a:solidFill>
                <a:effectLst/>
              </a:rPr>
              <a:t>99, 084904 </a:t>
            </a:r>
            <a:r>
              <a:rPr lang="en-US" sz="2000" dirty="0" smtClean="0">
                <a:solidFill>
                  <a:srgbClr val="0000FF"/>
                </a:solidFill>
                <a:effectLst/>
              </a:rPr>
              <a:t>(2006)]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Vacuum window (~3 m</a:t>
            </a:r>
            <a:r>
              <a:rPr lang="en-US" sz="2000" baseline="300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2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 – segmented, supported with mesh structure!)</a:t>
            </a:r>
            <a:endParaRPr lang="pl-PL" sz="2000" dirty="0" smtClean="0">
              <a:solidFill>
                <a:schemeClr val="accent6">
                  <a:lumMod val="75000"/>
                </a:schemeClr>
              </a:solidFill>
              <a:effectLst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Low pressure MWDC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Within 6 months long data taking: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3×10</a:t>
            </a:r>
            <a:r>
              <a:rPr lang="en-US" sz="1800" b="1" baseline="300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8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 Mott scattered electrons (</a:t>
            </a:r>
            <a:r>
              <a:rPr lang="en-US" sz="1800" b="1" i="1" dirty="0" smtClean="0">
                <a:solidFill>
                  <a:srgbClr val="FF0000"/>
                </a:solidFill>
                <a:effectLst/>
              </a:rPr>
              <a:t>N, R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)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10</a:t>
            </a:r>
            <a:r>
              <a:rPr lang="en-US" sz="1800" b="1" baseline="300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8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 protons in coincidence with Mott scattered electrons (</a:t>
            </a:r>
            <a:r>
              <a:rPr lang="pl-PL" sz="1800" b="1" i="1" dirty="0" smtClean="0">
                <a:solidFill>
                  <a:srgbClr val="FF0000"/>
                </a:solidFill>
                <a:effectLst/>
              </a:rPr>
              <a:t>H,</a:t>
            </a:r>
            <a:r>
              <a:rPr lang="en-US" sz="1800" b="1" i="1" dirty="0" smtClean="0">
                <a:solidFill>
                  <a:srgbClr val="FF0000"/>
                </a:solidFill>
                <a:effectLst/>
              </a:rPr>
              <a:t> L, S, U, V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)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10</a:t>
            </a:r>
            <a:r>
              <a:rPr lang="en-US" sz="1800" b="1" baseline="300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12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 single electrons (</a:t>
            </a:r>
            <a:r>
              <a:rPr lang="en-US" sz="1800" b="1" i="1" dirty="0" smtClean="0">
                <a:solidFill>
                  <a:srgbClr val="0000FF"/>
                </a:solidFill>
                <a:effectLst/>
              </a:rPr>
              <a:t>A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)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3×10</a:t>
            </a:r>
            <a:r>
              <a:rPr lang="en-US" sz="1800" b="1" baseline="300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11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 e-p coincidences (</a:t>
            </a:r>
            <a:r>
              <a:rPr lang="en-US" sz="1800" b="1" i="1" dirty="0" smtClean="0">
                <a:solidFill>
                  <a:srgbClr val="0000FF"/>
                </a:solidFill>
                <a:effectLst/>
              </a:rPr>
              <a:t>a, </a:t>
            </a:r>
            <a:r>
              <a:rPr lang="pl-PL" sz="1800" b="1" i="1" dirty="0" smtClean="0">
                <a:solidFill>
                  <a:srgbClr val="FF0000"/>
                </a:solidFill>
                <a:effectLst/>
              </a:rPr>
              <a:t>B</a:t>
            </a:r>
            <a:r>
              <a:rPr lang="pl-PL" sz="1800" b="1" i="1" dirty="0" smtClean="0">
                <a:solidFill>
                  <a:srgbClr val="0000FF"/>
                </a:solidFill>
                <a:effectLst/>
              </a:rPr>
              <a:t>, </a:t>
            </a:r>
            <a:r>
              <a:rPr lang="en-US" sz="1800" b="1" i="1" dirty="0" smtClean="0">
                <a:solidFill>
                  <a:srgbClr val="0000FF"/>
                </a:solidFill>
                <a:effectLst/>
              </a:rPr>
              <a:t>D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)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CD3010-66A1-4928-838D-AA335DD8B439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Jagiellonian Symposium on Fundamental and Applied Subatomic Physics, Cracow, 2015</a:t>
            </a:r>
            <a:endParaRPr lang="en-US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Jagiellonian Symposium on Fundamental and Applied Subatomic Physics, Cracow, 2015</a:t>
            </a:r>
            <a:endParaRPr lang="en-US" dirty="0"/>
          </a:p>
        </p:txBody>
      </p:sp>
      <p:sp>
        <p:nvSpPr>
          <p:cNvPr id="5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94E667-F6FC-4315-8AD2-6E0B0C285496}" type="slidenum">
              <a:rPr lang="en-US"/>
              <a:pPr/>
              <a:t>39</a:t>
            </a:fld>
            <a:endParaRPr lang="en-US"/>
          </a:p>
        </p:txBody>
      </p:sp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172528" y="279393"/>
            <a:ext cx="8850702" cy="76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Option 2 - detectors</a:t>
            </a:r>
            <a:endParaRPr lang="en-US" sz="36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601147" y="1146415"/>
            <a:ext cx="7941734" cy="241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sym typeface="Symbol" pitchFamily="18" charset="2"/>
              </a:rPr>
              <a:t>General features</a:t>
            </a:r>
            <a:r>
              <a:rPr lang="pl-PL" sz="2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sym typeface="Symbol" pitchFamily="18" charset="2"/>
              </a:rPr>
              <a:t>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sym typeface="Symbol" pitchFamily="18" charset="2"/>
              </a:rPr>
              <a:t>of the</a:t>
            </a:r>
            <a:r>
              <a:rPr lang="pl-PL" sz="2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sym typeface="Symbol" pitchFamily="18" charset="2"/>
              </a:rPr>
              <a:t>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sym typeface="Symbol" pitchFamily="18" charset="2"/>
              </a:rPr>
              <a:t>experimental setup: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FontTx/>
              <a:buChar char="o"/>
            </a:pP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sym typeface="Symbol" pitchFamily="18" charset="2"/>
              </a:rPr>
              <a:t>Axial </a:t>
            </a:r>
            <a:r>
              <a:rPr lang="en-US" sz="180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sym typeface="Symbol" pitchFamily="18" charset="2"/>
              </a:rPr>
              <a:t>polarimeter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sym typeface="Symbol" pitchFamily="18" charset="2"/>
              </a:rPr>
              <a:t> geometry (instead of planar)</a:t>
            </a:r>
          </a:p>
          <a:p>
            <a:pPr marL="1143000" lvl="2" indent="-2286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+mn-lt"/>
                <a:sym typeface="Symbol" pitchFamily="18" charset="2"/>
              </a:rPr>
              <a:t>0.5 m long beam acceptance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FontTx/>
              <a:buChar char="o"/>
            </a:pP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sym typeface="Symbol" pitchFamily="18" charset="2"/>
              </a:rPr>
              <a:t>Tracking of </a:t>
            </a:r>
            <a:r>
              <a:rPr lang="en-US" sz="1800" dirty="0" smtClean="0">
                <a:solidFill>
                  <a:srgbClr val="0000FF"/>
                </a:solidFill>
                <a:latin typeface="+mn-lt"/>
                <a:sym typeface="Symbol" pitchFamily="18" charset="2"/>
              </a:rPr>
              <a:t>electrons</a:t>
            </a:r>
          </a:p>
          <a:p>
            <a:pPr marL="1200150" lvl="2" indent="-28575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+mn-lt"/>
                <a:sym typeface="Symbol" pitchFamily="18" charset="2"/>
              </a:rPr>
              <a:t>2 layers of </a:t>
            </a:r>
            <a:r>
              <a:rPr lang="en-US" sz="1600" b="1" dirty="0" smtClean="0">
                <a:solidFill>
                  <a:srgbClr val="009900"/>
                </a:solidFill>
                <a:latin typeface="+mn-lt"/>
                <a:sym typeface="Symbol" pitchFamily="18" charset="2"/>
              </a:rPr>
              <a:t>HV</a:t>
            </a:r>
            <a:r>
              <a:rPr lang="en-US" sz="1600" dirty="0" smtClean="0">
                <a:solidFill>
                  <a:srgbClr val="009900"/>
                </a:solidFill>
                <a:latin typeface="+mn-lt"/>
                <a:sym typeface="Symbol" pitchFamily="18" charset="2"/>
              </a:rPr>
              <a:t> </a:t>
            </a:r>
            <a:r>
              <a:rPr lang="en-US" sz="1600" b="1" dirty="0" smtClean="0">
                <a:solidFill>
                  <a:srgbClr val="009900"/>
                </a:solidFill>
                <a:latin typeface="+mn-lt"/>
                <a:sym typeface="Symbol" pitchFamily="18" charset="2"/>
              </a:rPr>
              <a:t>M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+mn-lt"/>
                <a:sym typeface="Symbol" pitchFamily="18" charset="2"/>
              </a:rPr>
              <a:t>onolithic </a:t>
            </a:r>
            <a:r>
              <a:rPr lang="en-US" sz="1600" b="1" dirty="0" smtClean="0">
                <a:solidFill>
                  <a:srgbClr val="009900"/>
                </a:solidFill>
                <a:latin typeface="+mn-lt"/>
                <a:sym typeface="Symbol" pitchFamily="18" charset="2"/>
              </a:rPr>
              <a:t>A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+mn-lt"/>
                <a:sym typeface="Symbol" pitchFamily="18" charset="2"/>
              </a:rPr>
              <a:t>ctive </a:t>
            </a:r>
            <a:r>
              <a:rPr lang="en-US" sz="1600" b="1" dirty="0" smtClean="0">
                <a:solidFill>
                  <a:srgbClr val="009900"/>
                </a:solidFill>
                <a:latin typeface="+mn-lt"/>
                <a:sym typeface="Symbol" pitchFamily="18" charset="2"/>
              </a:rPr>
              <a:t>P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+mn-lt"/>
                <a:sym typeface="Symbol" pitchFamily="18" charset="2"/>
              </a:rPr>
              <a:t>ixel</a:t>
            </a:r>
            <a:r>
              <a:rPr lang="en-US" sz="1600" dirty="0" smtClean="0">
                <a:solidFill>
                  <a:srgbClr val="0000FF"/>
                </a:solidFill>
                <a:latin typeface="+mn-lt"/>
                <a:sym typeface="Symbol" pitchFamily="18" charset="2"/>
              </a:rPr>
              <a:t> </a:t>
            </a:r>
            <a:r>
              <a:rPr lang="en-US" sz="1600" b="1" dirty="0" smtClean="0">
                <a:solidFill>
                  <a:srgbClr val="009900"/>
                </a:solidFill>
                <a:latin typeface="+mn-lt"/>
                <a:sym typeface="Symbol" pitchFamily="18" charset="2"/>
              </a:rPr>
              <a:t>S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+mn-lt"/>
                <a:sym typeface="Symbol" pitchFamily="18" charset="2"/>
              </a:rPr>
              <a:t>ensors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FontTx/>
              <a:buChar char="o"/>
            </a:pP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sym typeface="Symbol" pitchFamily="18" charset="2"/>
              </a:rPr>
              <a:t>Detection of </a:t>
            </a:r>
            <a:r>
              <a:rPr lang="en-US" sz="1800" dirty="0" smtClean="0">
                <a:solidFill>
                  <a:srgbClr val="FF0000"/>
                </a:solidFill>
                <a:latin typeface="+mn-lt"/>
                <a:sym typeface="Symbol" pitchFamily="18" charset="2"/>
              </a:rPr>
              <a:t>proton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sym typeface="Symbol" pitchFamily="18" charset="2"/>
              </a:rPr>
              <a:t>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sym typeface="Symbol" pitchFamily="18" charset="2"/>
              </a:rPr>
              <a:t>recoils (with Time-of-Flight registration) </a:t>
            </a:r>
          </a:p>
          <a:p>
            <a:pPr marL="1200150" lvl="2" indent="-28575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+mn-lt"/>
                <a:sym typeface="Symbol" pitchFamily="18" charset="2"/>
              </a:rPr>
              <a:t>Detection in </a:t>
            </a:r>
            <a:r>
              <a:rPr lang="en-US" sz="1600" b="1" dirty="0" smtClean="0">
                <a:solidFill>
                  <a:srgbClr val="009900"/>
                </a:solidFill>
                <a:latin typeface="+mn-lt"/>
                <a:sym typeface="Symbol" pitchFamily="18" charset="2"/>
              </a:rPr>
              <a:t>HV M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+mn-lt"/>
                <a:sym typeface="Symbol" pitchFamily="18" charset="2"/>
              </a:rPr>
              <a:t>onolithic</a:t>
            </a:r>
            <a:r>
              <a:rPr lang="en-US" sz="1600" dirty="0" smtClean="0">
                <a:solidFill>
                  <a:srgbClr val="0000FF"/>
                </a:solidFill>
                <a:latin typeface="+mn-lt"/>
                <a:sym typeface="Symbol" pitchFamily="18" charset="2"/>
              </a:rPr>
              <a:t> </a:t>
            </a:r>
            <a:r>
              <a:rPr lang="en-US" sz="1600" b="1" dirty="0" smtClean="0">
                <a:solidFill>
                  <a:srgbClr val="009900"/>
                </a:solidFill>
                <a:latin typeface="+mn-lt"/>
                <a:sym typeface="Symbol" pitchFamily="18" charset="2"/>
              </a:rPr>
              <a:t>A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+mn-lt"/>
                <a:sym typeface="Symbol" pitchFamily="18" charset="2"/>
              </a:rPr>
              <a:t>ctive</a:t>
            </a:r>
            <a:r>
              <a:rPr lang="en-US" sz="1600" dirty="0" smtClean="0">
                <a:solidFill>
                  <a:srgbClr val="0000FF"/>
                </a:solidFill>
                <a:latin typeface="+mn-lt"/>
                <a:sym typeface="Symbol" pitchFamily="18" charset="2"/>
              </a:rPr>
              <a:t> </a:t>
            </a:r>
            <a:r>
              <a:rPr lang="en-US" sz="1600" b="1" dirty="0" smtClean="0">
                <a:solidFill>
                  <a:srgbClr val="009900"/>
                </a:solidFill>
                <a:latin typeface="+mn-lt"/>
                <a:sym typeface="Symbol" pitchFamily="18" charset="2"/>
              </a:rPr>
              <a:t>P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+mn-lt"/>
                <a:sym typeface="Symbol" pitchFamily="18" charset="2"/>
              </a:rPr>
              <a:t>ixel </a:t>
            </a:r>
            <a:r>
              <a:rPr lang="en-US" sz="1600" b="1" dirty="0" smtClean="0">
                <a:solidFill>
                  <a:srgbClr val="009900"/>
                </a:solidFill>
                <a:latin typeface="+mn-lt"/>
                <a:sym typeface="Symbol" pitchFamily="18" charset="2"/>
              </a:rPr>
              <a:t>S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+mn-lt"/>
                <a:sym typeface="Symbol" pitchFamily="18" charset="2"/>
              </a:rPr>
              <a:t>ensors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+mn-lt"/>
              <a:sym typeface="Symbol" pitchFamily="18" charset="2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97157" y="4974075"/>
            <a:ext cx="7911857" cy="1037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lvl="1" indent="-342900">
              <a:spcBef>
                <a:spcPct val="20000"/>
              </a:spcBef>
              <a:buClr>
                <a:srgbClr val="FF0000"/>
              </a:buClr>
              <a:buSzPct val="100000"/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Feasible electron energy threshold:</a:t>
            </a:r>
          </a:p>
          <a:p>
            <a:pPr marL="800100" lvl="2" indent="-342900">
              <a:spcBef>
                <a:spcPct val="20000"/>
              </a:spcBef>
              <a:buClr>
                <a:srgbClr val="FF0000"/>
              </a:buClr>
              <a:buSzPct val="100000"/>
              <a:buFont typeface="Tahoma" pitchFamily="34" charset="0"/>
              <a:buChar char="o"/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+mn-lt"/>
                <a:sym typeface="Symbol" pitchFamily="18" charset="2"/>
              </a:rPr>
              <a:t>1</a:t>
            </a:r>
            <a:r>
              <a:rPr lang="pl-PL" sz="1600" dirty="0" smtClean="0">
                <a:solidFill>
                  <a:schemeClr val="accent6">
                    <a:lumMod val="75000"/>
                  </a:schemeClr>
                </a:solidFill>
                <a:latin typeface="+mn-lt"/>
                <a:sym typeface="Symbol" pitchFamily="18" charset="2"/>
              </a:rPr>
              <a:t>5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+mn-lt"/>
                <a:sym typeface="Symbol" pitchFamily="18" charset="2"/>
              </a:rPr>
              <a:t>0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sym typeface="Symbol" pitchFamily="18" charset="2"/>
              </a:rPr>
              <a:t>keV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+mn-lt"/>
                <a:sym typeface="Symbol" pitchFamily="18" charset="2"/>
              </a:rPr>
              <a:t> for direct electrons</a:t>
            </a:r>
          </a:p>
          <a:p>
            <a:pPr marL="800100" lvl="2" indent="-342900">
              <a:spcBef>
                <a:spcPct val="20000"/>
              </a:spcBef>
              <a:buClr>
                <a:srgbClr val="FF0000"/>
              </a:buClr>
              <a:buSzPct val="100000"/>
              <a:buFont typeface="Tahoma" pitchFamily="34" charset="0"/>
              <a:buChar char="o"/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+mn-lt"/>
                <a:sym typeface="Symbol" pitchFamily="18" charset="2"/>
              </a:rPr>
              <a:t>2</a:t>
            </a:r>
            <a:r>
              <a:rPr lang="pl-PL" sz="1600" dirty="0" smtClean="0">
                <a:solidFill>
                  <a:schemeClr val="accent6">
                    <a:lumMod val="75000"/>
                  </a:schemeClr>
                </a:solidFill>
                <a:latin typeface="+mn-lt"/>
                <a:sym typeface="Symbol" pitchFamily="18" charset="2"/>
              </a:rPr>
              <a:t>5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+mn-lt"/>
                <a:sym typeface="Symbol" pitchFamily="18" charset="2"/>
              </a:rPr>
              <a:t>0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sym typeface="Symbol" pitchFamily="18" charset="2"/>
              </a:rPr>
              <a:t>keV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+mn-lt"/>
                <a:sym typeface="Symbol" pitchFamily="18" charset="2"/>
              </a:rPr>
              <a:t> for Mott scattered electrons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07321" y="3406373"/>
            <a:ext cx="7927093" cy="161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lvl="1" indent="-342900">
              <a:spcBef>
                <a:spcPct val="20000"/>
              </a:spcBef>
              <a:buClr>
                <a:srgbClr val="FF0000"/>
              </a:buClr>
              <a:buSzPct val="100000"/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Anticipated dimensions:</a:t>
            </a:r>
          </a:p>
          <a:p>
            <a:pPr marL="800100" lvl="2" indent="-342900">
              <a:spcBef>
                <a:spcPct val="20000"/>
              </a:spcBef>
              <a:buClr>
                <a:srgbClr val="FF0000"/>
              </a:buClr>
              <a:buSzPct val="100000"/>
              <a:buFont typeface="Tahoma" pitchFamily="34" charset="0"/>
              <a:buChar char="o"/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+mn-lt"/>
                <a:sym typeface="Symbol" pitchFamily="18" charset="2"/>
              </a:rPr>
              <a:t>Length: ~</a:t>
            </a:r>
            <a:r>
              <a:rPr lang="pl-PL" sz="1600" dirty="0" smtClean="0">
                <a:solidFill>
                  <a:schemeClr val="accent6">
                    <a:lumMod val="75000"/>
                  </a:schemeClr>
                </a:solidFill>
                <a:latin typeface="+mn-lt"/>
                <a:sym typeface="Symbol" pitchFamily="18" charset="2"/>
              </a:rPr>
              <a:t>30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+mn-lt"/>
                <a:sym typeface="Symbol"/>
              </a:rPr>
              <a:t></a:t>
            </a:r>
            <a:r>
              <a:rPr lang="pl-PL" sz="1600" dirty="0" smtClean="0">
                <a:solidFill>
                  <a:schemeClr val="accent6">
                    <a:lumMod val="75000"/>
                  </a:schemeClr>
                </a:solidFill>
                <a:latin typeface="+mn-lt"/>
                <a:sym typeface="Symbol"/>
              </a:rPr>
              <a:t>5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+mn-lt"/>
                <a:sym typeface="Symbol" pitchFamily="18" charset="2"/>
              </a:rPr>
              <a:t>0 cm</a:t>
            </a:r>
          </a:p>
          <a:p>
            <a:pPr marL="800100" lvl="2" indent="-342900">
              <a:spcBef>
                <a:spcPct val="20000"/>
              </a:spcBef>
              <a:buClr>
                <a:srgbClr val="FF0000"/>
              </a:buClr>
              <a:buSzPct val="100000"/>
              <a:buFont typeface="Tahoma" pitchFamily="34" charset="0"/>
              <a:buChar char="o"/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+mn-lt"/>
                <a:sym typeface="Symbol" pitchFamily="18" charset="2"/>
              </a:rPr>
              <a:t>Outer diameter: ~30 cm</a:t>
            </a:r>
          </a:p>
          <a:p>
            <a:pPr marL="800100" lvl="2" indent="-342900">
              <a:spcBef>
                <a:spcPct val="20000"/>
              </a:spcBef>
              <a:buClr>
                <a:srgbClr val="FF0000"/>
              </a:buClr>
              <a:buSzPct val="100000"/>
              <a:buFont typeface="Tahoma" pitchFamily="34" charset="0"/>
              <a:buChar char="o"/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+mn-lt"/>
                <a:sym typeface="Symbol" pitchFamily="18" charset="2"/>
              </a:rPr>
              <a:t>Pixel detector diameter: ~15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+mn-lt"/>
                <a:sym typeface="Symbol"/>
              </a:rPr>
              <a:t>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+mn-lt"/>
                <a:sym typeface="Symbol" pitchFamily="18" charset="2"/>
              </a:rPr>
              <a:t>20 cm</a:t>
            </a:r>
          </a:p>
          <a:p>
            <a:pPr marL="800100" lvl="2" indent="-342900">
              <a:spcBef>
                <a:spcPct val="20000"/>
              </a:spcBef>
              <a:buClr>
                <a:srgbClr val="FF0000"/>
              </a:buClr>
              <a:buSzPct val="100000"/>
              <a:buFont typeface="Tahoma" pitchFamily="34" charset="0"/>
              <a:buChar char="o"/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+mn-lt"/>
                <a:sym typeface="Symbol" pitchFamily="18" charset="2"/>
              </a:rPr>
              <a:t>Pixel size: 100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+mn-lt"/>
                <a:sym typeface="Symbol"/>
              </a:rPr>
              <a:t>100 m</a:t>
            </a:r>
            <a:r>
              <a:rPr lang="en-US" sz="1600" baseline="30000" dirty="0" smtClean="0">
                <a:solidFill>
                  <a:schemeClr val="accent6">
                    <a:lumMod val="75000"/>
                  </a:schemeClr>
                </a:solidFill>
                <a:latin typeface="+mn-lt"/>
                <a:sym typeface="Symbol"/>
              </a:rPr>
              <a:t>2</a:t>
            </a:r>
            <a:endParaRPr lang="en-US" sz="1600" baseline="30000" dirty="0" smtClean="0">
              <a:solidFill>
                <a:schemeClr val="accent6">
                  <a:lumMod val="75000"/>
                </a:schemeClr>
              </a:solidFill>
              <a:latin typeface="+mn-lt"/>
              <a:sym typeface="Symbol" pitchFamily="18" charset="2"/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388" y="296321"/>
            <a:ext cx="8785225" cy="804346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sym typeface="Symbol"/>
              </a:rPr>
              <a:t>EFT approach in -decay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Jagiellonian Symposium on Fundamental and Applied Subatomic Physics, Cracow, 2015</a:t>
            </a:r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CD3010-66A1-4928-838D-AA335DD8B43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1" name="Symbol zastępczy zawartości 2"/>
          <p:cNvSpPr>
            <a:spLocks noGrp="1"/>
          </p:cNvSpPr>
          <p:nvPr>
            <p:ph idx="1"/>
          </p:nvPr>
        </p:nvSpPr>
        <p:spPr>
          <a:xfrm>
            <a:off x="253988" y="1117038"/>
            <a:ext cx="8627545" cy="754096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Semi-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effectLst/>
              </a:rPr>
              <a:t>leptonic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 processes,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effectLst/>
              </a:rPr>
              <a:t>partonic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 level, exchanged W-boson is heavy – SM interaction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effectLst/>
              </a:rPr>
              <a:t>Lagrangian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 takes the contact (V-A)x(V-A) form</a:t>
            </a:r>
            <a:endParaRPr lang="pl-PL" sz="2000" dirty="0"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8712" y="1792298"/>
            <a:ext cx="4735512" cy="709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ymbol zastępczy zawartości 2"/>
          <p:cNvSpPr txBox="1">
            <a:spLocks/>
          </p:cNvSpPr>
          <p:nvPr/>
        </p:nvSpPr>
        <p:spPr bwMode="auto">
          <a:xfrm>
            <a:off x="253982" y="2412483"/>
            <a:ext cx="8627545" cy="474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Need for more precision (finiteness of W,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radiative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corrections, …)</a:t>
            </a:r>
            <a:endParaRPr kumimoji="0" lang="pl-PL" sz="2000" b="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zawartości 2"/>
          <p:cNvSpPr txBox="1">
            <a:spLocks/>
          </p:cNvSpPr>
          <p:nvPr/>
        </p:nvSpPr>
        <p:spPr bwMode="auto">
          <a:xfrm>
            <a:off x="253976" y="2810426"/>
            <a:ext cx="8627545" cy="74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  <a:tabLst/>
              <a:defRPr/>
            </a:pPr>
            <a:r>
              <a:rPr lang="en-US" sz="2000" kern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Low energy (&lt;1 </a:t>
            </a:r>
            <a:r>
              <a:rPr lang="en-US" sz="2000" kern="0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GeV</a:t>
            </a:r>
            <a:r>
              <a:rPr lang="en-US" sz="2000" kern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) model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independent EFT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(W and BSM particles – heavy)</a:t>
            </a:r>
            <a:endParaRPr kumimoji="0" lang="pl-PL" sz="2000" b="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3333" y="3332824"/>
            <a:ext cx="4561731" cy="2348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upa 12"/>
          <p:cNvGrpSpPr/>
          <p:nvPr/>
        </p:nvGrpSpPr>
        <p:grpSpPr>
          <a:xfrm>
            <a:off x="253988" y="5799289"/>
            <a:ext cx="8627545" cy="440829"/>
            <a:chOff x="253988" y="5740020"/>
            <a:chExt cx="8627545" cy="440829"/>
          </a:xfrm>
        </p:grpSpPr>
        <p:sp>
          <p:nvSpPr>
            <p:cNvPr id="11" name="Symbol zastępczy zawartości 2"/>
            <p:cNvSpPr txBox="1">
              <a:spLocks/>
            </p:cNvSpPr>
            <p:nvPr/>
          </p:nvSpPr>
          <p:spPr bwMode="auto">
            <a:xfrm>
              <a:off x="253988" y="5740020"/>
              <a:ext cx="8627545" cy="440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Wingdings" pitchFamily="2" charset="2"/>
                <a:buChar char="q"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Valid also for </a:t>
              </a:r>
              <a:endPara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44713" y="5749048"/>
              <a:ext cx="1734220" cy="370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388" y="296321"/>
            <a:ext cx="8785225" cy="804346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sym typeface="Symbol"/>
              </a:rPr>
              <a:t>EFT approach in -decay (cont.)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Jagiellonian</a:t>
            </a:r>
            <a:r>
              <a:rPr lang="en-US" dirty="0" smtClean="0"/>
              <a:t> Symposium on Fundamental and Applied Subatomic Physics, Cracow, 2015</a:t>
            </a:r>
            <a:endParaRPr lang="en-US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CD3010-66A1-4928-838D-AA335DD8B439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22" name="Grupa 21"/>
          <p:cNvGrpSpPr/>
          <p:nvPr/>
        </p:nvGrpSpPr>
        <p:grpSpPr>
          <a:xfrm>
            <a:off x="253982" y="1150900"/>
            <a:ext cx="8627545" cy="1143554"/>
            <a:chOff x="253982" y="1455712"/>
            <a:chExt cx="8627545" cy="1143554"/>
          </a:xfrm>
        </p:grpSpPr>
        <p:sp>
          <p:nvSpPr>
            <p:cNvPr id="8" name="Symbol zastępczy zawartości 2"/>
            <p:cNvSpPr txBox="1">
              <a:spLocks/>
            </p:cNvSpPr>
            <p:nvPr/>
          </p:nvSpPr>
          <p:spPr bwMode="auto">
            <a:xfrm>
              <a:off x="253982" y="1455712"/>
              <a:ext cx="8627545" cy="1143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Wingdings" pitchFamily="2" charset="2"/>
                <a:buChar char="q"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Low-energy simplifications:</a:t>
              </a:r>
            </a:p>
            <a:p>
              <a:pPr marL="800100" lvl="1" indent="-342900"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§"/>
              </a:pPr>
              <a:r>
                <a:rPr lang="en-US" sz="2000" kern="0" dirty="0" smtClean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RH neutrinos – </a:t>
              </a:r>
            </a:p>
            <a:p>
              <a:pPr marL="800100" lvl="1" indent="-342900"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§"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Pseudo-scalar contribution (non-relativistic limit) – </a:t>
              </a:r>
              <a:endPara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40550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00363" y="1820333"/>
              <a:ext cx="1748759" cy="377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" name="Grupa 13"/>
            <p:cNvGrpSpPr/>
            <p:nvPr/>
          </p:nvGrpSpPr>
          <p:grpSpPr>
            <a:xfrm>
              <a:off x="6928380" y="2243666"/>
              <a:ext cx="937153" cy="309034"/>
              <a:chOff x="4329113" y="3209395"/>
              <a:chExt cx="1227691" cy="410105"/>
            </a:xfrm>
          </p:grpSpPr>
          <p:pic>
            <p:nvPicPr>
              <p:cNvPr id="405508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329113" y="3238500"/>
                <a:ext cx="485775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5509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823379" y="3209395"/>
                <a:ext cx="733425" cy="371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2743" y="2292226"/>
            <a:ext cx="5198538" cy="1559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ymbol zastępczy zawartości 2"/>
          <p:cNvSpPr txBox="1">
            <a:spLocks/>
          </p:cNvSpPr>
          <p:nvPr/>
        </p:nvSpPr>
        <p:spPr bwMode="auto">
          <a:xfrm>
            <a:off x="253982" y="3885741"/>
            <a:ext cx="8627545" cy="457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</a:t>
            </a:r>
            <a:r>
              <a:rPr kumimoji="0" lang="en-US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cs typeface="Times New Roman" pitchFamily="18" charset="0"/>
              </a:rPr>
              <a:t>g</a:t>
            </a:r>
            <a:r>
              <a:rPr kumimoji="0" lang="en-US" sz="2000" b="1" i="1" u="none" strike="noStrike" kern="0" cap="none" spc="0" normalizeH="0" baseline="-2500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cs typeface="Times New Roman" pitchFamily="18" charset="0"/>
              </a:rPr>
              <a:t>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from experiment (Lattice QCD still not accurate):</a:t>
            </a:r>
            <a:endParaRPr kumimoji="0" lang="pl-PL" sz="2000" b="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4328" y="4313904"/>
            <a:ext cx="4991472" cy="57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" name="Grupa 28"/>
          <p:cNvGrpSpPr/>
          <p:nvPr/>
        </p:nvGrpSpPr>
        <p:grpSpPr>
          <a:xfrm>
            <a:off x="253976" y="4927176"/>
            <a:ext cx="8627545" cy="1583688"/>
            <a:chOff x="253976" y="5003379"/>
            <a:chExt cx="8627545" cy="1583688"/>
          </a:xfrm>
        </p:grpSpPr>
        <p:sp>
          <p:nvSpPr>
            <p:cNvPr id="19" name="Symbol zastępczy zawartości 2"/>
            <p:cNvSpPr txBox="1">
              <a:spLocks/>
            </p:cNvSpPr>
            <p:nvPr/>
          </p:nvSpPr>
          <p:spPr bwMode="auto">
            <a:xfrm>
              <a:off x="253976" y="5003379"/>
              <a:ext cx="8627545" cy="1583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Wingdings" pitchFamily="2" charset="2"/>
                <a:buChar char="q"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6 parameters left for probing:</a:t>
              </a:r>
            </a:p>
            <a:p>
              <a:pPr marL="800100" lvl="1" indent="-342900"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§"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		</a:t>
              </a:r>
              <a:r>
                <a:rPr kumimoji="0" lang="en-US" sz="2000" b="0" i="0" u="none" strike="noStrike" kern="0" cap="none" spc="0" normalizeH="0" noProof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 – can be absorbed in </a:t>
              </a:r>
              <a:r>
                <a:rPr kumimoji="0" lang="en-US" sz="2000" b="1" i="1" u="none" strike="noStrike" kern="0" cap="none" spc="0" normalizeH="0" noProof="0" dirty="0" err="1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cs typeface="Times New Roman" pitchFamily="18" charset="0"/>
                </a:rPr>
                <a:t>V</a:t>
              </a:r>
              <a:r>
                <a:rPr kumimoji="0" lang="en-US" sz="2000" b="1" i="1" u="none" strike="noStrike" kern="0" cap="none" spc="0" normalizeH="0" baseline="-25000" noProof="0" dirty="0" err="1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cs typeface="Times New Roman" pitchFamily="18" charset="0"/>
                </a:rPr>
                <a:t>ud</a:t>
              </a:r>
              <a:r>
                <a:rPr kumimoji="0" lang="en-US" sz="2000" b="0" i="0" u="none" strike="noStrike" kern="0" cap="none" spc="0" normalizeH="0" noProof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 (CKM </a:t>
              </a:r>
              <a:r>
                <a:rPr kumimoji="0" lang="en-US" sz="2000" b="0" i="0" u="none" strike="noStrike" kern="0" cap="none" spc="0" normalizeH="0" noProof="0" dirty="0" err="1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unitarity</a:t>
              </a:r>
              <a:r>
                <a:rPr kumimoji="0" lang="en-US" sz="2000" b="0" i="0" u="none" strike="noStrike" kern="0" cap="none" spc="0" normalizeH="0" noProof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tests)</a:t>
              </a:r>
            </a:p>
            <a:p>
              <a:pPr marL="800100" lvl="1" indent="-342900"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§"/>
              </a:pPr>
              <a:r>
                <a:rPr lang="en-US" sz="2000" kern="0" baseline="0" dirty="0" smtClean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Real parts of      and   </a:t>
              </a:r>
            </a:p>
            <a:p>
              <a:pPr marL="800100" lvl="1" indent="-342900"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§"/>
              </a:pPr>
              <a:r>
                <a:rPr kumimoji="0" lang="en-US" sz="2000" b="0" i="0" u="none" strike="noStrike" kern="0" cap="none" spc="0" normalizeH="0" noProof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Imaginary parts of      ,     and</a:t>
              </a:r>
              <a:endPara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405512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68390" y="5396442"/>
              <a:ext cx="986894" cy="394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5513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632075" y="5799665"/>
              <a:ext cx="350839" cy="330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5514" name="Picture 1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47533" y="5798608"/>
              <a:ext cx="304800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5515" name="Picture 1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284537" y="6146799"/>
              <a:ext cx="370417" cy="338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792048" y="6138339"/>
              <a:ext cx="350839" cy="330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1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707506" y="6137282"/>
              <a:ext cx="304800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388" y="296321"/>
            <a:ext cx="8785225" cy="804346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sym typeface="Symbol"/>
              </a:rPr>
              <a:t>Nucleon-level effective couplings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Jagiellonian</a:t>
            </a:r>
            <a:r>
              <a:rPr lang="en-US" dirty="0" smtClean="0"/>
              <a:t> Symposium on Fundamental and Applied Subatomic Physics, Cracow, 2015</a:t>
            </a:r>
            <a:endParaRPr lang="en-US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CD3010-66A1-4928-838D-AA335DD8B43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7" name="Symbol zastępczy zawartości 2"/>
          <p:cNvSpPr txBox="1">
            <a:spLocks/>
          </p:cNvSpPr>
          <p:nvPr/>
        </p:nvSpPr>
        <p:spPr bwMode="auto">
          <a:xfrm>
            <a:off x="253982" y="1193235"/>
            <a:ext cx="8627545" cy="457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Lee-Yang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effective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Lagrangian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(l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eading order, momentum transfer):</a:t>
            </a:r>
            <a:endParaRPr kumimoji="0" lang="pl-PL" sz="2000" b="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3" name="Grupa 12"/>
          <p:cNvGrpSpPr/>
          <p:nvPr/>
        </p:nvGrpSpPr>
        <p:grpSpPr>
          <a:xfrm>
            <a:off x="880513" y="1676398"/>
            <a:ext cx="7323694" cy="1608666"/>
            <a:chOff x="702706" y="1617530"/>
            <a:chExt cx="7598332" cy="1726803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2706" y="1617530"/>
              <a:ext cx="5217625" cy="1726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79066" y="1888339"/>
              <a:ext cx="2221972" cy="320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92840" y="2302933"/>
              <a:ext cx="1726672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11775" y="2844800"/>
              <a:ext cx="2287148" cy="355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" name="Symbol zastępczy zawartości 2"/>
          <p:cNvSpPr txBox="1">
            <a:spLocks/>
          </p:cNvSpPr>
          <p:nvPr/>
        </p:nvSpPr>
        <p:spPr bwMode="auto">
          <a:xfrm>
            <a:off x="253976" y="3335379"/>
            <a:ext cx="8627545" cy="71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Effective nucleon-level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couplings can be expressed in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parton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-level parameters:</a:t>
            </a:r>
            <a:endParaRPr kumimoji="0" lang="pl-PL" sz="2000" b="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5" name="Grupa 14"/>
          <p:cNvGrpSpPr/>
          <p:nvPr/>
        </p:nvGrpSpPr>
        <p:grpSpPr>
          <a:xfrm>
            <a:off x="1628287" y="3808932"/>
            <a:ext cx="6122930" cy="1925210"/>
            <a:chOff x="1772216" y="4054483"/>
            <a:chExt cx="6122930" cy="1925210"/>
          </a:xfrm>
        </p:grpSpPr>
        <p:pic>
          <p:nvPicPr>
            <p:cNvPr id="29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772216" y="4324888"/>
              <a:ext cx="3407763" cy="1313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702936" y="4054483"/>
              <a:ext cx="2192210" cy="1925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Symbol zastępczy zawartości 2"/>
          <p:cNvSpPr txBox="1">
            <a:spLocks/>
          </p:cNvSpPr>
          <p:nvPr/>
        </p:nvSpPr>
        <p:spPr bwMode="auto">
          <a:xfrm>
            <a:off x="253970" y="5765402"/>
            <a:ext cx="8627545" cy="71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 factors are the key ingredients in translation of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hadron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-level to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parton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-level coupling constants </a:t>
            </a:r>
            <a:endParaRPr kumimoji="0" lang="pl-PL" sz="2000" b="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388" y="296321"/>
            <a:ext cx="8785225" cy="804346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sym typeface="Symbol"/>
              </a:rPr>
              <a:t>Nuclear level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Jagiellonian</a:t>
            </a:r>
            <a:r>
              <a:rPr lang="en-US" dirty="0" smtClean="0"/>
              <a:t> Symposium on Fundamental and Applied Subatomic Physics, Cracow, 2015</a:t>
            </a:r>
            <a:endParaRPr lang="en-US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CD3010-66A1-4928-838D-AA335DD8B43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7" name="Symbol zastępczy zawartości 2"/>
          <p:cNvSpPr txBox="1">
            <a:spLocks/>
          </p:cNvSpPr>
          <p:nvPr/>
        </p:nvSpPr>
        <p:spPr bwMode="auto">
          <a:xfrm>
            <a:off x="253982" y="1193235"/>
            <a:ext cx="8627545" cy="457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  <a:tabLst/>
              <a:defRPr/>
            </a:pPr>
            <a:r>
              <a:rPr lang="en-US" sz="2000" kern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Matrix 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elements are needed that encode nuclear structure effects into:</a:t>
            </a:r>
          </a:p>
          <a:p>
            <a:pPr marL="800100" lvl="1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kern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Vector and scalar mediated transitions: Fermi </a:t>
            </a:r>
            <a:r>
              <a:rPr lang="en-US" sz="2000" b="1" i="1" kern="0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M</a:t>
            </a:r>
            <a:r>
              <a:rPr lang="en-US" sz="2000" b="1" i="1" kern="0" baseline="-25000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F</a:t>
            </a:r>
            <a:r>
              <a:rPr lang="en-US" sz="2000" kern="0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= </a:t>
            </a:r>
            <a:r>
              <a:rPr lang="en-US" sz="2000" b="1" kern="0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  <a:sym typeface="Symbol"/>
              </a:rPr>
              <a:t></a:t>
            </a:r>
            <a:r>
              <a:rPr lang="en-US" sz="2000" kern="0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  <a:sym typeface="Symbol"/>
              </a:rPr>
              <a:t> </a:t>
            </a:r>
            <a:r>
              <a:rPr lang="en-US" sz="2000" i="1" kern="0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j</a:t>
            </a:r>
            <a:r>
              <a:rPr lang="en-US" sz="2000" kern="0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|</a:t>
            </a:r>
            <a:r>
              <a:rPr lang="en-US" sz="2000" b="1" kern="0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1</a:t>
            </a:r>
            <a:r>
              <a:rPr lang="en-US" sz="2000" kern="0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|</a:t>
            </a:r>
            <a:r>
              <a:rPr lang="en-US" sz="2000" i="1" kern="0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i</a:t>
            </a:r>
            <a:r>
              <a:rPr lang="en-US" sz="2000" b="1" kern="0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  <a:sym typeface="Symbol"/>
              </a:rPr>
              <a:t></a:t>
            </a:r>
            <a:r>
              <a:rPr lang="en-US" sz="2000" kern="0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cs typeface="Times New Roman" pitchFamily="18" charset="0"/>
              </a:rPr>
              <a:t> </a:t>
            </a:r>
          </a:p>
          <a:p>
            <a:pPr marL="800100" lvl="1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kern="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Axial-vector and tensor mediated transitions: Gamow-Teller </a:t>
            </a:r>
            <a:br>
              <a:rPr lang="en-US" sz="2000" kern="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</a:br>
            <a:r>
              <a:rPr lang="en-US" sz="2000" b="1" i="1" kern="0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M</a:t>
            </a:r>
            <a:r>
              <a:rPr lang="en-US" sz="2000" b="1" i="1" kern="0" baseline="-25000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GT</a:t>
            </a:r>
            <a:r>
              <a:rPr lang="en-US" sz="2000" kern="0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= </a:t>
            </a:r>
            <a:r>
              <a:rPr lang="en-US" sz="2000" b="1" kern="0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  <a:sym typeface="Symbol"/>
              </a:rPr>
              <a:t></a:t>
            </a:r>
            <a:r>
              <a:rPr lang="en-US" sz="2000" i="1" kern="0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j</a:t>
            </a:r>
            <a:r>
              <a:rPr lang="en-US" sz="2000" kern="0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|</a:t>
            </a:r>
            <a:r>
              <a:rPr lang="en-US" sz="2000" b="1" kern="0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  <a:sym typeface="Symbol"/>
              </a:rPr>
              <a:t></a:t>
            </a:r>
            <a:r>
              <a:rPr lang="en-US" sz="2000" kern="0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|</a:t>
            </a:r>
            <a:r>
              <a:rPr lang="en-US" sz="2000" i="1" kern="0" dirty="0" err="1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i</a:t>
            </a:r>
            <a:r>
              <a:rPr lang="en-US" sz="2000" b="1" kern="0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  <a:sym typeface="Symbol"/>
              </a:rPr>
              <a:t></a:t>
            </a:r>
            <a:r>
              <a:rPr lang="en-US" sz="2000" kern="0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 </a:t>
            </a:r>
            <a:endParaRPr lang="pl-PL" sz="2000" kern="0" dirty="0" smtClean="0">
              <a:solidFill>
                <a:schemeClr val="accent6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3" name="Symbol zastępczy zawartości 2"/>
          <p:cNvSpPr txBox="1">
            <a:spLocks/>
          </p:cNvSpPr>
          <p:nvPr/>
        </p:nvSpPr>
        <p:spPr bwMode="auto">
          <a:xfrm>
            <a:off x="253976" y="4105876"/>
            <a:ext cx="8627545" cy="1439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000" kern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Differential decay rates for allowed transition were </a:t>
            </a:r>
            <a:r>
              <a:rPr lang="en-US" sz="2000" kern="0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parametrized</a:t>
            </a:r>
            <a:r>
              <a:rPr lang="en-US" sz="2000" kern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in terms of correlation coefficients in seminal paper of J.D. Jackson, </a:t>
            </a:r>
            <a:br>
              <a:rPr lang="en-US" sz="2000" kern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en-US" sz="2000" kern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S.B. </a:t>
            </a:r>
            <a:r>
              <a:rPr lang="en-US" sz="2000" kern="0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Treiman</a:t>
            </a:r>
            <a:r>
              <a:rPr lang="en-US" sz="2000" kern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and H.W. </a:t>
            </a:r>
            <a:r>
              <a:rPr lang="en-US" sz="2000" kern="0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Wyld</a:t>
            </a:r>
            <a:r>
              <a:rPr lang="en-US" sz="2000" kern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: </a:t>
            </a:r>
            <a:br>
              <a:rPr lang="en-US" sz="2000" kern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en-US" sz="2000" kern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(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J.D. Jackson et al., Phys. Rev. 106, 517 (1957)</a:t>
            </a:r>
            <a:r>
              <a:rPr lang="en-US" sz="2000" dirty="0" smtClean="0">
                <a:solidFill>
                  <a:srgbClr val="000099"/>
                </a:solidFill>
                <a:latin typeface="Arial" charset="0"/>
              </a:rPr>
              <a:t>)</a:t>
            </a: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ymbol zastępczy zawartości 2"/>
          <p:cNvSpPr txBox="1">
            <a:spLocks/>
          </p:cNvSpPr>
          <p:nvPr/>
        </p:nvSpPr>
        <p:spPr bwMode="auto">
          <a:xfrm>
            <a:off x="253970" y="5443656"/>
            <a:ext cx="8627545" cy="813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000" kern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More about nuclear </a:t>
            </a:r>
            <a:r>
              <a:rPr lang="en-US" sz="2000" b="1" kern="0" dirty="0" smtClean="0">
                <a:solidFill>
                  <a:schemeClr val="accent6">
                    <a:lumMod val="75000"/>
                  </a:schemeClr>
                </a:solidFill>
                <a:latin typeface="+mn-lt"/>
                <a:sym typeface="Symbol"/>
              </a:rPr>
              <a:t></a:t>
            </a:r>
            <a:r>
              <a:rPr lang="en-US" sz="2000" kern="0" dirty="0" smtClean="0">
                <a:solidFill>
                  <a:schemeClr val="accent6">
                    <a:lumMod val="75000"/>
                  </a:schemeClr>
                </a:solidFill>
                <a:latin typeface="+mn-lt"/>
                <a:sym typeface="Symbol"/>
              </a:rPr>
              <a:t>-decays and state-of-the-art experimental techniques in the talk by Stephan </a:t>
            </a:r>
            <a:r>
              <a:rPr lang="en-US" sz="2000" kern="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sym typeface="Symbol"/>
              </a:rPr>
              <a:t>Malbrunot</a:t>
            </a: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 bwMode="auto">
          <a:xfrm>
            <a:off x="253964" y="2674941"/>
            <a:ext cx="8627545" cy="14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000" kern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Experiments offer:</a:t>
            </a:r>
          </a:p>
          <a:p>
            <a:pPr marL="800100" lvl="1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kern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Decay rates – life times</a:t>
            </a:r>
          </a:p>
          <a:p>
            <a:pPr marL="800100" lvl="1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kern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Differential rates – distributions dependent on momentum </a:t>
            </a:r>
            <a:br>
              <a:rPr lang="en-US" sz="2000" kern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en-US" sz="2000" kern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and spin vectors of involved particles</a:t>
            </a:r>
            <a:endParaRPr kumimoji="0" lang="en-US" sz="2000" b="0" i="0" u="none" strike="noStrike" kern="0" cap="none" spc="0" normalizeH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388" y="262453"/>
            <a:ext cx="8785225" cy="804346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sym typeface="Symbol"/>
              </a:rPr>
              <a:t>Differential decay rate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Jagiellonian</a:t>
            </a:r>
            <a:r>
              <a:rPr lang="en-US" dirty="0" smtClean="0"/>
              <a:t> Symposium on Fundamental and Applied Subatomic Physics, Cracow, 2015</a:t>
            </a:r>
            <a:endParaRPr lang="en-US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CD3010-66A1-4928-838D-AA335DD8B43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7" name="Symbol zastępczy zawartości 2"/>
          <p:cNvSpPr txBox="1">
            <a:spLocks/>
          </p:cNvSpPr>
          <p:nvPr/>
        </p:nvSpPr>
        <p:spPr bwMode="auto">
          <a:xfrm>
            <a:off x="253982" y="1083164"/>
            <a:ext cx="8627545" cy="9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n-US" sz="2000" kern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Observable quantities: </a:t>
            </a:r>
            <a:r>
              <a:rPr lang="en-US" sz="2000" kern="0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momenta</a:t>
            </a:r>
            <a:r>
              <a:rPr lang="en-US" sz="2000" kern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, spins (conservation laws), i</a:t>
            </a:r>
            <a:r>
              <a:rPr lang="en-US" sz="2000" kern="0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  <a:t>nitial and final states – lowest order expressions [see e.g. </a:t>
            </a:r>
            <a:r>
              <a:rPr lang="en-US" sz="2000" kern="0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N. </a:t>
            </a:r>
            <a:r>
              <a:rPr lang="en-US" sz="2000" kern="0" dirty="0" err="1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Severijns</a:t>
            </a:r>
            <a:r>
              <a:rPr lang="en-US" sz="2000" kern="0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 et al., </a:t>
            </a:r>
            <a:r>
              <a:rPr lang="da-DK" sz="2000" kern="0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Rev. Mod. Phys. 78, 991 (2006)</a:t>
            </a:r>
            <a:r>
              <a:rPr lang="da-DK" sz="2000" kern="0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]</a:t>
            </a:r>
            <a:endParaRPr lang="pl-PL" sz="2000" kern="0" dirty="0" smtClean="0">
              <a:solidFill>
                <a:schemeClr val="accent6">
                  <a:lumMod val="75000"/>
                </a:schemeClr>
              </a:solidFill>
              <a:cs typeface="Times New Roman" pitchFamily="18" charset="0"/>
            </a:endParaRPr>
          </a:p>
        </p:txBody>
      </p:sp>
      <p:grpSp>
        <p:nvGrpSpPr>
          <p:cNvPr id="22" name="Grupa 21"/>
          <p:cNvGrpSpPr/>
          <p:nvPr/>
        </p:nvGrpSpPr>
        <p:grpSpPr>
          <a:xfrm>
            <a:off x="4758415" y="2192328"/>
            <a:ext cx="4153807" cy="2779032"/>
            <a:chOff x="4758415" y="2336267"/>
            <a:chExt cx="4153807" cy="2779032"/>
          </a:xfrm>
        </p:grpSpPr>
        <p:sp>
          <p:nvSpPr>
            <p:cNvPr id="8" name="Symbol zastępczy zawartości 2"/>
            <p:cNvSpPr txBox="1">
              <a:spLocks/>
            </p:cNvSpPr>
            <p:nvPr/>
          </p:nvSpPr>
          <p:spPr bwMode="auto">
            <a:xfrm>
              <a:off x="4758415" y="2336267"/>
              <a:ext cx="4004586" cy="872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Wingdings" pitchFamily="2" charset="2"/>
                <a:buChar char="q"/>
                <a:tabLst/>
                <a:defRPr/>
              </a:pPr>
              <a:r>
                <a:rPr lang="en-US" sz="1800" kern="0" dirty="0" smtClean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Non-oriented nuclei, electron energy and polarization, electron and neutrino directions:</a:t>
              </a:r>
              <a:endPara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40653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82720" y="3253956"/>
              <a:ext cx="3929502" cy="1861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" name="Grupa 22"/>
          <p:cNvGrpSpPr/>
          <p:nvPr/>
        </p:nvGrpSpPr>
        <p:grpSpPr>
          <a:xfrm>
            <a:off x="423483" y="5078735"/>
            <a:ext cx="8551177" cy="1288197"/>
            <a:chOff x="423483" y="5078735"/>
            <a:chExt cx="8551177" cy="1288197"/>
          </a:xfrm>
        </p:grpSpPr>
        <p:sp>
          <p:nvSpPr>
            <p:cNvPr id="10" name="Symbol zastępczy zawartości 2"/>
            <p:cNvSpPr txBox="1">
              <a:spLocks/>
            </p:cNvSpPr>
            <p:nvPr/>
          </p:nvSpPr>
          <p:spPr bwMode="auto">
            <a:xfrm>
              <a:off x="423483" y="5078735"/>
              <a:ext cx="2590650" cy="1288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Wingdings" pitchFamily="2" charset="2"/>
                <a:buChar char="q"/>
                <a:tabLst/>
                <a:defRPr/>
              </a:pPr>
              <a:r>
                <a:rPr lang="en-US" sz="1800" kern="0" dirty="0" smtClean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Oriented nuclei, electron energy, electron direction and polarization:</a:t>
              </a:r>
              <a:endPara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6" name="Grupa 15"/>
            <p:cNvGrpSpPr/>
            <p:nvPr/>
          </p:nvGrpSpPr>
          <p:grpSpPr>
            <a:xfrm>
              <a:off x="4034306" y="5110387"/>
              <a:ext cx="4846360" cy="533202"/>
              <a:chOff x="3648230" y="5175001"/>
              <a:chExt cx="4645021" cy="408765"/>
            </a:xfrm>
          </p:grpSpPr>
          <p:pic>
            <p:nvPicPr>
              <p:cNvPr id="406533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648230" y="5250809"/>
                <a:ext cx="2217737" cy="2509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6534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823630" y="5175001"/>
                <a:ext cx="2469621" cy="4087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8" name="Grupa 17"/>
            <p:cNvGrpSpPr/>
            <p:nvPr/>
          </p:nvGrpSpPr>
          <p:grpSpPr>
            <a:xfrm>
              <a:off x="2792278" y="5682956"/>
              <a:ext cx="6182382" cy="512529"/>
              <a:chOff x="3616375" y="5705357"/>
              <a:chExt cx="6047844" cy="490126"/>
            </a:xfrm>
          </p:grpSpPr>
          <p:pic>
            <p:nvPicPr>
              <p:cNvPr id="406536" name="Picture 8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800340" y="5708592"/>
                <a:ext cx="2863879" cy="472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6535" name="Picture 7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616375" y="5705357"/>
                <a:ext cx="3231540" cy="490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1" name="Grupa 20"/>
          <p:cNvGrpSpPr/>
          <p:nvPr/>
        </p:nvGrpSpPr>
        <p:grpSpPr>
          <a:xfrm>
            <a:off x="279377" y="2226201"/>
            <a:ext cx="4453484" cy="2828397"/>
            <a:chOff x="253977" y="2192334"/>
            <a:chExt cx="4453484" cy="2828397"/>
          </a:xfrm>
        </p:grpSpPr>
        <p:sp>
          <p:nvSpPr>
            <p:cNvPr id="26" name="Symbol zastępczy zawartości 2"/>
            <p:cNvSpPr txBox="1">
              <a:spLocks/>
            </p:cNvSpPr>
            <p:nvPr/>
          </p:nvSpPr>
          <p:spPr bwMode="auto">
            <a:xfrm>
              <a:off x="253977" y="2192334"/>
              <a:ext cx="4191024" cy="703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Wingdings" pitchFamily="2" charset="2"/>
                <a:buChar char="q"/>
                <a:tabLst/>
                <a:defRPr/>
              </a:pPr>
              <a:r>
                <a:rPr lang="en-US" sz="1800" kern="0" dirty="0" smtClean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Oriented nuclei, electron energy, electron and neutrino directions:</a:t>
              </a:r>
              <a:endPara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20" name="Grupa 19"/>
            <p:cNvGrpSpPr/>
            <p:nvPr/>
          </p:nvGrpSpPr>
          <p:grpSpPr>
            <a:xfrm>
              <a:off x="591247" y="2869638"/>
              <a:ext cx="4116214" cy="2151093"/>
              <a:chOff x="591247" y="2869638"/>
              <a:chExt cx="4116214" cy="2151093"/>
            </a:xfrm>
          </p:grpSpPr>
          <p:pic>
            <p:nvPicPr>
              <p:cNvPr id="406530" name="Picture 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91247" y="2869638"/>
                <a:ext cx="4116214" cy="21510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" name="Prostokąt 18"/>
              <p:cNvSpPr/>
              <p:nvPr/>
            </p:nvSpPr>
            <p:spPr>
              <a:xfrm>
                <a:off x="4409630" y="4614726"/>
                <a:ext cx="239282" cy="19655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grpSp>
        <p:nvGrpSpPr>
          <p:cNvPr id="43" name="Grupa 42"/>
          <p:cNvGrpSpPr/>
          <p:nvPr/>
        </p:nvGrpSpPr>
        <p:grpSpPr>
          <a:xfrm>
            <a:off x="999036" y="3742260"/>
            <a:ext cx="7560948" cy="2294520"/>
            <a:chOff x="999036" y="3742260"/>
            <a:chExt cx="7560948" cy="2294520"/>
          </a:xfrm>
        </p:grpSpPr>
        <p:sp>
          <p:nvSpPr>
            <p:cNvPr id="24" name="Prostokąt zaokrąglony 23"/>
            <p:cNvSpPr/>
            <p:nvPr/>
          </p:nvSpPr>
          <p:spPr>
            <a:xfrm>
              <a:off x="1481667" y="3759200"/>
              <a:ext cx="135467" cy="18626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Prostokąt zaokrąglony 24"/>
            <p:cNvSpPr/>
            <p:nvPr/>
          </p:nvSpPr>
          <p:spPr>
            <a:xfrm>
              <a:off x="2277559" y="3742260"/>
              <a:ext cx="135467" cy="18626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7" name="Prostokąt zaokrąglony 26"/>
            <p:cNvSpPr/>
            <p:nvPr/>
          </p:nvSpPr>
          <p:spPr>
            <a:xfrm>
              <a:off x="999036" y="4224873"/>
              <a:ext cx="135467" cy="18626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8" name="Prostokąt zaokrąglony 27"/>
            <p:cNvSpPr/>
            <p:nvPr/>
          </p:nvSpPr>
          <p:spPr>
            <a:xfrm>
              <a:off x="1388512" y="4682085"/>
              <a:ext cx="135467" cy="18626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9" name="Prostokąt zaokrąglony 28"/>
            <p:cNvSpPr/>
            <p:nvPr/>
          </p:nvSpPr>
          <p:spPr>
            <a:xfrm>
              <a:off x="1930394" y="4673612"/>
              <a:ext cx="135467" cy="18626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0" name="Prostokąt zaokrąglony 29"/>
            <p:cNvSpPr/>
            <p:nvPr/>
          </p:nvSpPr>
          <p:spPr>
            <a:xfrm>
              <a:off x="2514611" y="4673606"/>
              <a:ext cx="135467" cy="18626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1" name="Prostokąt zaokrąglony 30"/>
            <p:cNvSpPr/>
            <p:nvPr/>
          </p:nvSpPr>
          <p:spPr>
            <a:xfrm>
              <a:off x="3318970" y="5850513"/>
              <a:ext cx="135467" cy="18626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2" name="Prostokąt zaokrąglony 31"/>
            <p:cNvSpPr/>
            <p:nvPr/>
          </p:nvSpPr>
          <p:spPr>
            <a:xfrm>
              <a:off x="4258801" y="5833573"/>
              <a:ext cx="135467" cy="18626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3" name="Prostokąt zaokrąglony 32"/>
            <p:cNvSpPr/>
            <p:nvPr/>
          </p:nvSpPr>
          <p:spPr>
            <a:xfrm>
              <a:off x="4809150" y="5842034"/>
              <a:ext cx="135467" cy="18626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4" name="Prostokąt zaokrąglony 33"/>
            <p:cNvSpPr/>
            <p:nvPr/>
          </p:nvSpPr>
          <p:spPr>
            <a:xfrm>
              <a:off x="5647377" y="5833561"/>
              <a:ext cx="135467" cy="18626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5" name="Prostokąt zaokrąglony 34"/>
            <p:cNvSpPr/>
            <p:nvPr/>
          </p:nvSpPr>
          <p:spPr>
            <a:xfrm>
              <a:off x="6197726" y="5825088"/>
              <a:ext cx="135467" cy="18626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6" name="Prostokąt zaokrąglony 35"/>
            <p:cNvSpPr/>
            <p:nvPr/>
          </p:nvSpPr>
          <p:spPr>
            <a:xfrm>
              <a:off x="7941922" y="5816615"/>
              <a:ext cx="135467" cy="18626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7" name="Prostokąt zaokrąglony 36"/>
            <p:cNvSpPr/>
            <p:nvPr/>
          </p:nvSpPr>
          <p:spPr>
            <a:xfrm>
              <a:off x="5952171" y="4072407"/>
              <a:ext cx="135467" cy="18626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8" name="Prostokąt zaokrąglony 37"/>
            <p:cNvSpPr/>
            <p:nvPr/>
          </p:nvSpPr>
          <p:spPr>
            <a:xfrm>
              <a:off x="6841200" y="4055467"/>
              <a:ext cx="135467" cy="18626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9" name="Prostokąt zaokrąglony 38"/>
            <p:cNvSpPr/>
            <p:nvPr/>
          </p:nvSpPr>
          <p:spPr>
            <a:xfrm>
              <a:off x="7789498" y="4055461"/>
              <a:ext cx="135467" cy="18626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0" name="Prostokąt zaokrąglony 39"/>
            <p:cNvSpPr/>
            <p:nvPr/>
          </p:nvSpPr>
          <p:spPr>
            <a:xfrm>
              <a:off x="8424517" y="4046988"/>
              <a:ext cx="135467" cy="18626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1" name="Prostokąt zaokrąglony 40"/>
            <p:cNvSpPr/>
            <p:nvPr/>
          </p:nvSpPr>
          <p:spPr>
            <a:xfrm>
              <a:off x="7061324" y="4563469"/>
              <a:ext cx="135467" cy="18626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2" name="Prostokąt zaokrąglony 41"/>
            <p:cNvSpPr/>
            <p:nvPr/>
          </p:nvSpPr>
          <p:spPr>
            <a:xfrm>
              <a:off x="5469522" y="4563463"/>
              <a:ext cx="135467" cy="18626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388" y="296321"/>
            <a:ext cx="8785225" cy="804346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sym typeface="Symbol"/>
              </a:rPr>
              <a:t>Differential decay rate (cont.)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Jagiellonian</a:t>
            </a:r>
            <a:r>
              <a:rPr lang="en-US" dirty="0" smtClean="0"/>
              <a:t> Symposium on Fundamental and Applied Subatomic Physics, Cracow, 2015</a:t>
            </a:r>
            <a:endParaRPr lang="en-US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CD3010-66A1-4928-838D-AA335DD8B439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43" name="Grupa 42"/>
          <p:cNvGrpSpPr/>
          <p:nvPr/>
        </p:nvGrpSpPr>
        <p:grpSpPr>
          <a:xfrm>
            <a:off x="253976" y="2337131"/>
            <a:ext cx="8502678" cy="2048607"/>
            <a:chOff x="253976" y="2337131"/>
            <a:chExt cx="8502678" cy="2048607"/>
          </a:xfrm>
        </p:grpSpPr>
        <p:pic>
          <p:nvPicPr>
            <p:cNvPr id="407558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45671" y="2337131"/>
              <a:ext cx="3210983" cy="2048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Symbol zastępczy zawartości 2"/>
            <p:cNvSpPr txBox="1">
              <a:spLocks/>
            </p:cNvSpPr>
            <p:nvPr/>
          </p:nvSpPr>
          <p:spPr bwMode="auto">
            <a:xfrm>
              <a:off x="253976" y="3233775"/>
              <a:ext cx="5215491" cy="1016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Wingdings" pitchFamily="2" charset="2"/>
                <a:buChar char="q"/>
                <a:tabLst/>
                <a:defRPr/>
              </a:pPr>
              <a:r>
                <a:rPr lang="en-US" sz="2000" kern="0" dirty="0" smtClean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At present accuracy level of experimental observables modest knowledge of </a:t>
              </a:r>
              <a:r>
                <a:rPr lang="en-US" sz="2000" b="1" i="1" kern="0" dirty="0" err="1" smtClean="0">
                  <a:solidFill>
                    <a:schemeClr val="accent6">
                      <a:lumMod val="75000"/>
                    </a:schemeClr>
                  </a:solidFill>
                  <a:cs typeface="Times New Roman" pitchFamily="18" charset="0"/>
                </a:rPr>
                <a:t>g</a:t>
              </a:r>
              <a:r>
                <a:rPr lang="en-US" sz="2000" b="1" i="1" kern="0" baseline="-25000" dirty="0" err="1" smtClean="0">
                  <a:solidFill>
                    <a:schemeClr val="accent6">
                      <a:lumMod val="75000"/>
                    </a:schemeClr>
                  </a:solidFill>
                  <a:cs typeface="Times New Roman" pitchFamily="18" charset="0"/>
                </a:rPr>
                <a:t>S</a:t>
              </a:r>
              <a:r>
                <a:rPr lang="en-US" sz="2000" kern="0" dirty="0" smtClean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 and </a:t>
              </a:r>
              <a:r>
                <a:rPr lang="en-US" sz="2000" b="1" i="1" kern="0" dirty="0" err="1" smtClean="0">
                  <a:solidFill>
                    <a:schemeClr val="accent6">
                      <a:lumMod val="75000"/>
                    </a:schemeClr>
                  </a:solidFill>
                  <a:cs typeface="Times New Roman" pitchFamily="18" charset="0"/>
                </a:rPr>
                <a:t>g</a:t>
              </a:r>
              <a:r>
                <a:rPr lang="en-US" sz="2000" b="1" i="1" kern="0" baseline="-25000" dirty="0" err="1" smtClean="0">
                  <a:solidFill>
                    <a:schemeClr val="accent6">
                      <a:lumMod val="75000"/>
                    </a:schemeClr>
                  </a:solidFill>
                  <a:cs typeface="Times New Roman" pitchFamily="18" charset="0"/>
                </a:rPr>
                <a:t>T</a:t>
              </a:r>
              <a:r>
                <a:rPr lang="en-US" sz="2000" b="1" kern="0" dirty="0" smtClean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US" sz="2000" kern="0" dirty="0" smtClean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is sufficient</a:t>
              </a:r>
              <a:endParaRPr lang="pl-PL" sz="2000" kern="0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endParaRPr>
            </a:p>
          </p:txBody>
        </p:sp>
      </p:grpSp>
      <p:sp>
        <p:nvSpPr>
          <p:cNvPr id="32" name="Symbol zastępczy zawartości 2"/>
          <p:cNvSpPr txBox="1">
            <a:spLocks/>
          </p:cNvSpPr>
          <p:nvPr/>
        </p:nvSpPr>
        <p:spPr bwMode="auto">
          <a:xfrm>
            <a:off x="253983" y="4232888"/>
            <a:ext cx="5266284" cy="97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  <a:tabLst/>
              <a:defRPr/>
            </a:pPr>
            <a:r>
              <a:rPr lang="en-US" sz="2000" kern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Several dozens of measured correlation coefficients but only few of them really matter</a:t>
            </a:r>
            <a:endParaRPr lang="pl-PL" sz="2000" kern="0" dirty="0" smtClean="0">
              <a:solidFill>
                <a:schemeClr val="accent6">
                  <a:lumMod val="75000"/>
                </a:schemeClr>
              </a:solidFill>
              <a:cs typeface="Times New Roman" pitchFamily="18" charset="0"/>
            </a:endParaRPr>
          </a:p>
        </p:txBody>
      </p:sp>
      <p:grpSp>
        <p:nvGrpSpPr>
          <p:cNvPr id="44" name="Grupa 43"/>
          <p:cNvGrpSpPr/>
          <p:nvPr/>
        </p:nvGrpSpPr>
        <p:grpSpPr>
          <a:xfrm>
            <a:off x="262444" y="4620549"/>
            <a:ext cx="8506400" cy="1709341"/>
            <a:chOff x="262444" y="4620549"/>
            <a:chExt cx="8506400" cy="1709341"/>
          </a:xfrm>
        </p:grpSpPr>
        <p:sp>
          <p:nvSpPr>
            <p:cNvPr id="33" name="Symbol zastępczy zawartości 2"/>
            <p:cNvSpPr txBox="1">
              <a:spLocks/>
            </p:cNvSpPr>
            <p:nvPr/>
          </p:nvSpPr>
          <p:spPr bwMode="auto">
            <a:xfrm>
              <a:off x="262444" y="5231987"/>
              <a:ext cx="5240889" cy="1007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Wingdings" pitchFamily="2" charset="2"/>
                <a:buChar char="q"/>
                <a:tabLst/>
                <a:defRPr/>
              </a:pPr>
              <a:r>
                <a:rPr lang="en-US" sz="2000" kern="0" dirty="0" smtClean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Crucial role is played by the </a:t>
              </a:r>
              <a:r>
                <a:rPr lang="en-US" sz="2000" b="1" i="1" kern="0" dirty="0" err="1" smtClean="0">
                  <a:solidFill>
                    <a:schemeClr val="accent6">
                      <a:lumMod val="75000"/>
                    </a:schemeClr>
                  </a:solidFill>
                  <a:cs typeface="Times New Roman" pitchFamily="18" charset="0"/>
                </a:rPr>
                <a:t>b</a:t>
              </a:r>
              <a:r>
                <a:rPr lang="en-US" sz="2000" b="1" i="1" kern="0" baseline="-25000" dirty="0" err="1" smtClean="0">
                  <a:solidFill>
                    <a:schemeClr val="accent6">
                      <a:lumMod val="75000"/>
                    </a:schemeClr>
                  </a:solidFill>
                  <a:cs typeface="Times New Roman" pitchFamily="18" charset="0"/>
                </a:rPr>
                <a:t>n</a:t>
              </a:r>
              <a:r>
                <a:rPr lang="en-US" sz="2000" kern="0" dirty="0" smtClean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 coefficient (</a:t>
              </a:r>
              <a:r>
                <a:rPr lang="en-US" sz="2000" kern="0" dirty="0" err="1" smtClean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Fierz</a:t>
              </a:r>
              <a:r>
                <a:rPr lang="en-US" sz="2000" kern="0" dirty="0" smtClean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 term) – to be extracted from the electron spectrum shape</a:t>
              </a:r>
              <a:endParaRPr lang="pl-PL" sz="2000" kern="0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endParaRPr>
            </a:p>
          </p:txBody>
        </p:sp>
        <p:grpSp>
          <p:nvGrpSpPr>
            <p:cNvPr id="36" name="Grupa 35"/>
            <p:cNvGrpSpPr/>
            <p:nvPr/>
          </p:nvGrpSpPr>
          <p:grpSpPr>
            <a:xfrm>
              <a:off x="5808133" y="4620549"/>
              <a:ext cx="2960711" cy="1709341"/>
              <a:chOff x="5808133" y="4620549"/>
              <a:chExt cx="2960711" cy="1709341"/>
            </a:xfrm>
          </p:grpSpPr>
          <p:pic>
            <p:nvPicPr>
              <p:cNvPr id="407559" name="Picture 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808133" y="4620549"/>
                <a:ext cx="2960711" cy="17093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" name="pole tekstowe 34"/>
              <p:cNvSpPr txBox="1"/>
              <p:nvPr/>
            </p:nvSpPr>
            <p:spPr>
              <a:xfrm>
                <a:off x="6307550" y="5571062"/>
                <a:ext cx="1205779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i="1" kern="0" dirty="0" smtClean="0">
                    <a:solidFill>
                      <a:schemeClr val="accent6">
                        <a:lumMod val="75000"/>
                      </a:schemeClr>
                    </a:solidFill>
                    <a:cs typeface="Times New Roman" pitchFamily="18" charset="0"/>
                  </a:rPr>
                  <a:t>|</a:t>
                </a:r>
                <a:r>
                  <a:rPr lang="en-US" sz="2000" i="1" kern="0" dirty="0" err="1" smtClean="0">
                    <a:solidFill>
                      <a:schemeClr val="accent6">
                        <a:lumMod val="75000"/>
                      </a:schemeClr>
                    </a:solidFill>
                    <a:cs typeface="Times New Roman" pitchFamily="18" charset="0"/>
                  </a:rPr>
                  <a:t>b</a:t>
                </a:r>
                <a:r>
                  <a:rPr lang="en-US" sz="2000" i="1" kern="0" baseline="-25000" dirty="0" err="1" smtClean="0">
                    <a:solidFill>
                      <a:schemeClr val="accent6">
                        <a:lumMod val="75000"/>
                      </a:schemeClr>
                    </a:solidFill>
                    <a:cs typeface="Times New Roman" pitchFamily="18" charset="0"/>
                  </a:rPr>
                  <a:t>n</a:t>
                </a:r>
                <a:r>
                  <a:rPr lang="en-US" sz="2000" i="1" kern="0" dirty="0" smtClean="0">
                    <a:solidFill>
                      <a:schemeClr val="accent6">
                        <a:lumMod val="75000"/>
                      </a:schemeClr>
                    </a:solidFill>
                    <a:cs typeface="Times New Roman" pitchFamily="18" charset="0"/>
                  </a:rPr>
                  <a:t>| ~ </a:t>
                </a:r>
                <a:r>
                  <a:rPr lang="en-US" sz="2000" kern="0" dirty="0" smtClean="0">
                    <a:solidFill>
                      <a:schemeClr val="accent6">
                        <a:lumMod val="75000"/>
                      </a:schemeClr>
                    </a:solidFill>
                    <a:cs typeface="Times New Roman" pitchFamily="18" charset="0"/>
                  </a:rPr>
                  <a:t>10</a:t>
                </a:r>
                <a:r>
                  <a:rPr lang="en-US" sz="2000" kern="0" baseline="30000" dirty="0" smtClean="0">
                    <a:solidFill>
                      <a:schemeClr val="accent6">
                        <a:lumMod val="75000"/>
                      </a:schemeClr>
                    </a:solidFill>
                    <a:cs typeface="Times New Roman" pitchFamily="18" charset="0"/>
                  </a:rPr>
                  <a:t>-3</a:t>
                </a:r>
                <a:endParaRPr lang="pl-PL" sz="2000" baseline="30000" dirty="0"/>
              </a:p>
            </p:txBody>
          </p:sp>
        </p:grpSp>
      </p:grpSp>
      <p:grpSp>
        <p:nvGrpSpPr>
          <p:cNvPr id="39" name="Grupa 38"/>
          <p:cNvGrpSpPr/>
          <p:nvPr/>
        </p:nvGrpSpPr>
        <p:grpSpPr>
          <a:xfrm>
            <a:off x="253982" y="1193235"/>
            <a:ext cx="8627545" cy="1001748"/>
            <a:chOff x="253982" y="1193235"/>
            <a:chExt cx="8627545" cy="1001748"/>
          </a:xfrm>
        </p:grpSpPr>
        <p:sp>
          <p:nvSpPr>
            <p:cNvPr id="17" name="Symbol zastępczy zawartości 2"/>
            <p:cNvSpPr txBox="1">
              <a:spLocks/>
            </p:cNvSpPr>
            <p:nvPr/>
          </p:nvSpPr>
          <p:spPr bwMode="auto">
            <a:xfrm>
              <a:off x="253982" y="1193235"/>
              <a:ext cx="8627545" cy="398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Wingdings" pitchFamily="2" charset="2"/>
                <a:buChar char="q"/>
                <a:tabLst/>
                <a:defRPr/>
              </a:pPr>
              <a:r>
                <a:rPr lang="en-US" sz="2000" kern="0" dirty="0" smtClean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Correlation coefficients are functions of   </a:t>
              </a:r>
              <a:endParaRPr lang="pl-PL" sz="2000" kern="0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endParaRPr>
            </a:p>
          </p:txBody>
        </p:sp>
        <p:grpSp>
          <p:nvGrpSpPr>
            <p:cNvPr id="38" name="Grupa 37"/>
            <p:cNvGrpSpPr/>
            <p:nvPr/>
          </p:nvGrpSpPr>
          <p:grpSpPr>
            <a:xfrm>
              <a:off x="1532465" y="1625600"/>
              <a:ext cx="5802307" cy="569383"/>
              <a:chOff x="1532465" y="1625600"/>
              <a:chExt cx="5802307" cy="569383"/>
            </a:xfrm>
          </p:grpSpPr>
          <p:grpSp>
            <p:nvGrpSpPr>
              <p:cNvPr id="28" name="Grupa 27"/>
              <p:cNvGrpSpPr/>
              <p:nvPr/>
            </p:nvGrpSpPr>
            <p:grpSpPr>
              <a:xfrm>
                <a:off x="1532465" y="1625600"/>
                <a:ext cx="5802307" cy="569383"/>
                <a:chOff x="1346200" y="2203977"/>
                <a:chExt cx="6860640" cy="668339"/>
              </a:xfrm>
            </p:grpSpPr>
            <p:pic>
              <p:nvPicPr>
                <p:cNvPr id="407554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346200" y="2203977"/>
                  <a:ext cx="1676400" cy="6381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7555" name="Picture 3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3074455" y="2211388"/>
                  <a:ext cx="1657350" cy="657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7556" name="Picture 4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4847165" y="2224616"/>
                  <a:ext cx="1600200" cy="6477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7557" name="Picture 5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6559015" y="2208745"/>
                  <a:ext cx="1647825" cy="6286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26" name="pole tekstowe 25"/>
              <p:cNvSpPr txBox="1"/>
              <p:nvPr/>
            </p:nvSpPr>
            <p:spPr>
              <a:xfrm>
                <a:off x="2836335" y="1676398"/>
                <a:ext cx="2616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,</a:t>
                </a:r>
                <a:endParaRPr lang="pl-PL" sz="2000" dirty="0">
                  <a:solidFill>
                    <a:schemeClr val="accent2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34" name="pole tekstowe 33"/>
              <p:cNvSpPr txBox="1"/>
              <p:nvPr/>
            </p:nvSpPr>
            <p:spPr>
              <a:xfrm>
                <a:off x="4292653" y="1667925"/>
                <a:ext cx="2616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,</a:t>
                </a:r>
                <a:endParaRPr lang="pl-PL" sz="2000" dirty="0">
                  <a:solidFill>
                    <a:schemeClr val="accent2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37" name="pole tekstowe 36"/>
              <p:cNvSpPr txBox="1"/>
              <p:nvPr/>
            </p:nvSpPr>
            <p:spPr>
              <a:xfrm>
                <a:off x="5757438" y="1667919"/>
                <a:ext cx="2616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,</a:t>
                </a:r>
                <a:endParaRPr lang="pl-PL" sz="2000" dirty="0">
                  <a:solidFill>
                    <a:schemeClr val="accent2">
                      <a:lumMod val="75000"/>
                    </a:schemeClr>
                  </a:solidFill>
                  <a:latin typeface="+mj-lt"/>
                </a:endParaRPr>
              </a:p>
            </p:txBody>
          </p:sp>
        </p:grpSp>
      </p:grpSp>
      <p:grpSp>
        <p:nvGrpSpPr>
          <p:cNvPr id="42" name="Grupa 41"/>
          <p:cNvGrpSpPr/>
          <p:nvPr/>
        </p:nvGrpSpPr>
        <p:grpSpPr>
          <a:xfrm>
            <a:off x="253977" y="2226202"/>
            <a:ext cx="4842956" cy="1075794"/>
            <a:chOff x="253977" y="2226202"/>
            <a:chExt cx="4842956" cy="1075794"/>
          </a:xfrm>
        </p:grpSpPr>
        <p:grpSp>
          <p:nvGrpSpPr>
            <p:cNvPr id="30" name="Grupa 29"/>
            <p:cNvGrpSpPr/>
            <p:nvPr/>
          </p:nvGrpSpPr>
          <p:grpSpPr>
            <a:xfrm>
              <a:off x="253977" y="2226202"/>
              <a:ext cx="4842956" cy="1075794"/>
              <a:chOff x="253976" y="2979765"/>
              <a:chExt cx="4852473" cy="1075794"/>
            </a:xfrm>
          </p:grpSpPr>
          <p:sp>
            <p:nvSpPr>
              <p:cNvPr id="23" name="Symbol zastępczy zawartości 2"/>
              <p:cNvSpPr txBox="1">
                <a:spLocks/>
              </p:cNvSpPr>
              <p:nvPr/>
            </p:nvSpPr>
            <p:spPr bwMode="auto">
              <a:xfrm>
                <a:off x="253976" y="2979765"/>
                <a:ext cx="4852473" cy="10757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Wingdings" pitchFamily="2" charset="2"/>
                  <a:buChar char="q"/>
                  <a:tabLst/>
                  <a:defRPr/>
                </a:pPr>
                <a:r>
                  <a:rPr lang="en-US" sz="2000" kern="0" dirty="0" smtClean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Translation into                   possible, if corresponding form factors are known – from Lattice QCD calculation</a:t>
                </a:r>
                <a:endParaRPr lang="pl-PL" sz="2000" kern="0" dirty="0" smtClean="0">
                  <a:solidFill>
                    <a:schemeClr val="accent6">
                      <a:lumMod val="75000"/>
                    </a:schemeClr>
                  </a:solidFill>
                  <a:cs typeface="Times New Roman" pitchFamily="18" charset="0"/>
                </a:endParaRPr>
              </a:p>
            </p:txBody>
          </p:sp>
          <p:grpSp>
            <p:nvGrpSpPr>
              <p:cNvPr id="29" name="Grupa 28"/>
              <p:cNvGrpSpPr/>
              <p:nvPr/>
            </p:nvGrpSpPr>
            <p:grpSpPr>
              <a:xfrm>
                <a:off x="2556376" y="3038360"/>
                <a:ext cx="1228215" cy="323850"/>
                <a:chOff x="2556376" y="3038360"/>
                <a:chExt cx="1228215" cy="323850"/>
              </a:xfrm>
            </p:grpSpPr>
            <p:pic>
              <p:nvPicPr>
                <p:cNvPr id="24" name="Picture 11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2556376" y="3047999"/>
                  <a:ext cx="333240" cy="3046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" name="Picture 9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3063886" y="3048000"/>
                  <a:ext cx="323727" cy="3046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" name="Picture 10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3479791" y="3038360"/>
                  <a:ext cx="304800" cy="3238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40" name="pole tekstowe 39"/>
            <p:cNvSpPr txBox="1"/>
            <p:nvPr/>
          </p:nvSpPr>
          <p:spPr>
            <a:xfrm>
              <a:off x="2802455" y="2226741"/>
              <a:ext cx="2616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,</a:t>
              </a:r>
              <a:endParaRPr lang="pl-PL" sz="2000" dirty="0">
                <a:solidFill>
                  <a:schemeClr val="accent2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41" name="pole tekstowe 40"/>
            <p:cNvSpPr txBox="1"/>
            <p:nvPr/>
          </p:nvSpPr>
          <p:spPr>
            <a:xfrm>
              <a:off x="3251200" y="2235202"/>
              <a:ext cx="2616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,</a:t>
              </a:r>
              <a:endParaRPr lang="pl-PL" sz="2000" dirty="0">
                <a:solidFill>
                  <a:schemeClr val="accent2">
                    <a:lumMod val="75000"/>
                  </a:schemeClr>
                </a:solidFill>
                <a:latin typeface="+mj-lt"/>
              </a:endParaRPr>
            </a:p>
          </p:txBody>
        </p:sp>
      </p:grp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theme/theme1.xml><?xml version="1.0" encoding="utf-8"?>
<a:theme xmlns:a="http://schemas.openxmlformats.org/drawingml/2006/main" name="Projekt domyślny">
  <a:themeElements>
    <a:clrScheme name="Projekt domyślny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22327</TotalTime>
  <Words>2614</Words>
  <Application>Microsoft Office PowerPoint</Application>
  <PresentationFormat>Pokaz na ekranie (4:3)</PresentationFormat>
  <Paragraphs>467</Paragraphs>
  <Slides>39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39</vt:i4>
      </vt:variant>
    </vt:vector>
  </HeadingPairs>
  <TitlesOfParts>
    <vt:vector size="42" baseType="lpstr">
      <vt:lpstr>Projekt domyślny</vt:lpstr>
      <vt:lpstr>Equation</vt:lpstr>
      <vt:lpstr>Simply3D Project</vt:lpstr>
      <vt:lpstr>Beta-Decay Correlations in the LHC Era</vt:lpstr>
      <vt:lpstr>Outline</vt:lpstr>
      <vt:lpstr>-decay</vt:lpstr>
      <vt:lpstr>EFT approach in -decay</vt:lpstr>
      <vt:lpstr>EFT approach in -decay (cont.)</vt:lpstr>
      <vt:lpstr>Nucleon-level effective couplings</vt:lpstr>
      <vt:lpstr>Nuclear level</vt:lpstr>
      <vt:lpstr>Differential decay rate</vt:lpstr>
      <vt:lpstr>Differential decay rate (cont.)</vt:lpstr>
      <vt:lpstr>Current (?) experimental limits from -decay</vt:lpstr>
      <vt:lpstr>Limits from high energy</vt:lpstr>
      <vt:lpstr> CMS results</vt:lpstr>
      <vt:lpstr>LE-HE competition</vt:lpstr>
      <vt:lpstr>Neutron decay – prospects</vt:lpstr>
      <vt:lpstr>Slajd 15</vt:lpstr>
      <vt:lpstr>Slajd 16</vt:lpstr>
      <vt:lpstr>Slajd 17</vt:lpstr>
      <vt:lpstr>Slajd 18</vt:lpstr>
      <vt:lpstr>Slajd 19</vt:lpstr>
      <vt:lpstr>Slajd 20</vt:lpstr>
      <vt:lpstr>With detection of electrons and recoil protons…</vt:lpstr>
      <vt:lpstr>Electron-proton kinematics</vt:lpstr>
      <vt:lpstr>Figure-of-Merit for Mott scattering</vt:lpstr>
      <vt:lpstr>Slajd 24</vt:lpstr>
      <vt:lpstr>Slajd 25</vt:lpstr>
      <vt:lpstr>Conclusions</vt:lpstr>
      <vt:lpstr> “neutron  alphabet”</vt:lpstr>
      <vt:lpstr>Backup slides</vt:lpstr>
      <vt:lpstr>Slajd 29</vt:lpstr>
      <vt:lpstr>Slajd 30</vt:lpstr>
      <vt:lpstr>Electron depolarization in multiple Coulomb scattering</vt:lpstr>
      <vt:lpstr>Reconstruction of momenta</vt:lpstr>
      <vt:lpstr>Electron-proton kinematics</vt:lpstr>
      <vt:lpstr>Electron and proton trajectories and ToF</vt:lpstr>
      <vt:lpstr>Electron-proton kinematics</vt:lpstr>
      <vt:lpstr>Slajd 36</vt:lpstr>
      <vt:lpstr>Slajd 37</vt:lpstr>
      <vt:lpstr>Option 1 – experimental challenges</vt:lpstr>
      <vt:lpstr>Slajd 39</vt:lpstr>
    </vt:vector>
  </TitlesOfParts>
  <Company>Uniwersytet Jagiellonski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Kazimierz Bodek</dc:creator>
  <cp:lastModifiedBy>bodek</cp:lastModifiedBy>
  <cp:revision>975</cp:revision>
  <dcterms:created xsi:type="dcterms:W3CDTF">2005-01-26T14:01:26Z</dcterms:created>
  <dcterms:modified xsi:type="dcterms:W3CDTF">2015-06-07T23:07:34Z</dcterms:modified>
</cp:coreProperties>
</file>