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10" r:id="rId3"/>
    <p:sldId id="291" r:id="rId4"/>
    <p:sldId id="264" r:id="rId5"/>
    <p:sldId id="265" r:id="rId6"/>
    <p:sldId id="267" r:id="rId7"/>
    <p:sldId id="270" r:id="rId8"/>
    <p:sldId id="280" r:id="rId9"/>
    <p:sldId id="286" r:id="rId10"/>
    <p:sldId id="275" r:id="rId11"/>
    <p:sldId id="284" r:id="rId12"/>
    <p:sldId id="273" r:id="rId13"/>
    <p:sldId id="278" r:id="rId14"/>
    <p:sldId id="268" r:id="rId15"/>
    <p:sldId id="292" r:id="rId16"/>
    <p:sldId id="305" r:id="rId17"/>
    <p:sldId id="288" r:id="rId18"/>
    <p:sldId id="290" r:id="rId19"/>
    <p:sldId id="294" r:id="rId20"/>
    <p:sldId id="296" r:id="rId21"/>
    <p:sldId id="297" r:id="rId22"/>
    <p:sldId id="295" r:id="rId23"/>
    <p:sldId id="298" r:id="rId24"/>
    <p:sldId id="316" r:id="rId25"/>
    <p:sldId id="299" r:id="rId26"/>
    <p:sldId id="308" r:id="rId27"/>
    <p:sldId id="315" r:id="rId28"/>
    <p:sldId id="309" r:id="rId29"/>
    <p:sldId id="313" r:id="rId30"/>
    <p:sldId id="289" r:id="rId31"/>
    <p:sldId id="287" r:id="rId32"/>
    <p:sldId id="307" r:id="rId33"/>
    <p:sldId id="302" r:id="rId34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4" autoAdjust="0"/>
    <p:restoredTop sz="93700" autoAdjust="0"/>
  </p:normalViewPr>
  <p:slideViewPr>
    <p:cSldViewPr>
      <p:cViewPr>
        <p:scale>
          <a:sx n="120" d="100"/>
          <a:sy n="120" d="100"/>
        </p:scale>
        <p:origin x="-378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86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CAA2CB5-F96A-4D59-B4F3-5721A776CA29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noProof="0" smtClean="0"/>
              <a:t>Kliknij, aby edytować style wzorca tekstu</a:t>
            </a:r>
          </a:p>
          <a:p>
            <a:pPr lvl="1"/>
            <a:r>
              <a:rPr lang="en-GB" altLang="pl-PL" noProof="0" smtClean="0"/>
              <a:t>Drugi poziom</a:t>
            </a:r>
          </a:p>
          <a:p>
            <a:pPr lvl="2"/>
            <a:r>
              <a:rPr lang="en-GB" altLang="pl-PL" noProof="0" smtClean="0"/>
              <a:t>Trzeci poziom</a:t>
            </a:r>
          </a:p>
          <a:p>
            <a:pPr lvl="3"/>
            <a:r>
              <a:rPr lang="en-GB" altLang="pl-PL" noProof="0" smtClean="0"/>
              <a:t>Czwarty poziom</a:t>
            </a:r>
          </a:p>
          <a:p>
            <a:pPr lvl="4"/>
            <a:r>
              <a:rPr lang="en-GB" altLang="pl-PL" noProof="0" smtClean="0"/>
              <a:t>Piąty poziom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GB" altLang="pl-PL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1F655EF6-1D71-4DB8-AB9D-ECAA14F08ABA}" type="slidenum">
              <a:rPr lang="en-GB" altLang="pl-PL"/>
              <a:pPr>
                <a:defRPr/>
              </a:pPr>
              <a:t>‹#›</a:t>
            </a:fld>
            <a:endParaRPr lang="en-GB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70F336-2489-4255-B54D-73A9629FE94D}" type="slidenum">
              <a:rPr lang="en-GB" altLang="pl-PL"/>
              <a:pPr/>
              <a:t>1</a:t>
            </a:fld>
            <a:endParaRPr lang="en-GB" altLang="pl-PL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pl-PL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11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DLC</a:t>
            </a:r>
            <a:r>
              <a:rPr lang="en-US" dirty="0" smtClean="0"/>
              <a:t> – diamond like carbon</a:t>
            </a:r>
          </a:p>
          <a:p>
            <a:r>
              <a:rPr lang="en-US" dirty="0" err="1" smtClean="0"/>
              <a:t>BCB</a:t>
            </a:r>
            <a:r>
              <a:rPr lang="en-US" dirty="0" smtClean="0"/>
              <a:t> – </a:t>
            </a:r>
            <a:r>
              <a:rPr lang="en-US" dirty="0" err="1" smtClean="0"/>
              <a:t>benzocyclobutane</a:t>
            </a:r>
            <a:r>
              <a:rPr lang="en-US" dirty="0" smtClean="0"/>
              <a:t> insulation layer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12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13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14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MHSP</a:t>
            </a:r>
            <a:r>
              <a:rPr lang="en-US" dirty="0" smtClean="0"/>
              <a:t> – </a:t>
            </a:r>
            <a:r>
              <a:rPr lang="en-US" dirty="0" err="1" smtClean="0"/>
              <a:t>MicroHole</a:t>
            </a:r>
            <a:r>
              <a:rPr lang="en-US" dirty="0" smtClean="0"/>
              <a:t> and Strip Plate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15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16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17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Discharge </a:t>
            </a:r>
            <a:r>
              <a:rPr lang="en-US" dirty="0" err="1" smtClean="0"/>
              <a:t>probablity</a:t>
            </a:r>
            <a:r>
              <a:rPr lang="en-US" dirty="0" smtClean="0"/>
              <a:t> on</a:t>
            </a:r>
            <a:r>
              <a:rPr lang="en-US" baseline="0" dirty="0" smtClean="0"/>
              <a:t> exposure to 5MeV alphas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18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19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20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Cartesian – Compass, </a:t>
            </a:r>
            <a:r>
              <a:rPr lang="en-US" dirty="0" err="1" smtClean="0"/>
              <a:t>LHCb</a:t>
            </a:r>
            <a:endParaRPr lang="en-US" dirty="0" smtClean="0"/>
          </a:p>
          <a:p>
            <a:r>
              <a:rPr lang="en-US" dirty="0" err="1" smtClean="0"/>
              <a:t>Hexaboard</a:t>
            </a:r>
            <a:r>
              <a:rPr lang="en-US" baseline="0" dirty="0" smtClean="0"/>
              <a:t> pads – MICE,</a:t>
            </a:r>
          </a:p>
          <a:p>
            <a:r>
              <a:rPr lang="en-US" baseline="0" dirty="0" smtClean="0"/>
              <a:t>Mixed - TOTEM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21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22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23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24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25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26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28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29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30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31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3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32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33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Typically, the distance between the electrode planes is some millimeters and the wire pitch ranges from 1 to 3 mm</a:t>
            </a:r>
            <a:endParaRPr lang="pl-PL" dirty="0" smtClean="0"/>
          </a:p>
          <a:p>
            <a:r>
              <a:rPr lang="en-US" dirty="0" smtClean="0"/>
              <a:t>The active area, depending on</a:t>
            </a:r>
            <a:r>
              <a:rPr lang="pl-PL" dirty="0" smtClean="0"/>
              <a:t> </a:t>
            </a:r>
            <a:r>
              <a:rPr lang="en-US" dirty="0" smtClean="0"/>
              <a:t>the </a:t>
            </a:r>
            <a:r>
              <a:rPr lang="en-US" dirty="0" err="1" smtClean="0"/>
              <a:t>speciﬁc</a:t>
            </a:r>
            <a:r>
              <a:rPr lang="en-US" dirty="0" smtClean="0"/>
              <a:t> experimental need, can range from a few cm 2 to 10–100 m 2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5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6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7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Bare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borosilicate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glass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Desag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D263 ≈10</a:t>
            </a:r>
            <a:r>
              <a:rPr lang="pl-PL" sz="1200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17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l-GR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Ω/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sq</a:t>
            </a:r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DLC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undercoated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DESAG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pl-PL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≈10</a:t>
            </a:r>
            <a:r>
              <a:rPr lang="pl-PL" sz="1200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14</a:t>
            </a: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</a:t>
            </a:r>
            <a:r>
              <a:rPr lang="el-GR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Ω/</a:t>
            </a:r>
            <a:r>
              <a:rPr lang="pl-PL" sz="1200" kern="120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sq</a:t>
            </a:r>
            <a:endParaRPr lang="pl-PL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pl-PL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8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Cathode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edge </a:t>
            </a:r>
            <a:r>
              <a:rPr kumimoji="0" lang="en-US" sz="22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passivation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– 1-2um polyimide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9</a:t>
            </a:fld>
            <a:endParaRPr lang="en-GB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55EF6-1D71-4DB8-AB9D-ECAA14F08ABA}" type="slidenum">
              <a:rPr lang="en-GB" altLang="pl-PL" smtClean="0"/>
              <a:pPr>
                <a:defRPr/>
              </a:pPr>
              <a:t>10</a:t>
            </a:fld>
            <a:endParaRPr lang="en-GB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4FAD9-CDF5-40D7-84F0-F94884CB8D7A}" type="slidenum">
              <a:rPr lang="pl-PL" altLang="pl-PL"/>
              <a:pPr>
                <a:defRPr/>
              </a:pPr>
              <a:t>‹#›</a:t>
            </a:fld>
            <a:endParaRPr lang="pl-PL" alt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BC0E5-8B27-4069-A0F0-E5A7082AD3E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476250"/>
            <a:ext cx="7138987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7" y="1628775"/>
            <a:ext cx="8291264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</a:p>
          <a:p>
            <a:pPr lvl="2"/>
            <a:r>
              <a:rPr lang="pl-PL" altLang="pl-PL" dirty="0" smtClean="0"/>
              <a:t>Trzeci poziom</a:t>
            </a:r>
          </a:p>
          <a:p>
            <a:pPr lvl="3"/>
            <a:r>
              <a:rPr lang="pl-PL" altLang="pl-PL" dirty="0" smtClean="0"/>
              <a:t>Czwarty poziom</a:t>
            </a:r>
          </a:p>
          <a:p>
            <a:pPr lvl="4"/>
            <a:r>
              <a:rPr lang="pl-PL" altLang="pl-PL" dirty="0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742656" y="6617245"/>
            <a:ext cx="2133600" cy="24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l-PL" altLang="pl-PL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216" y="6597352"/>
            <a:ext cx="4263752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1" i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pl-PL" altLang="pl-PL" smtClean="0"/>
              <a:t>B. Mindur</a:t>
            </a:r>
            <a:endParaRPr lang="pl-PL" altLang="pl-PL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896" y="6597352"/>
            <a:ext cx="213360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E733FF-3B58-4666-A9B3-94F9CEAEC6C4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gh.edu.p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8.jpe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png"/><Relationship Id="rId4" Type="http://schemas.openxmlformats.org/officeDocument/2006/relationships/image" Target="../media/image80.jpe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0438" y="2716213"/>
            <a:ext cx="6157912" cy="1504950"/>
          </a:xfrm>
          <a:noFill/>
        </p:spPr>
        <p:txBody>
          <a:bodyPr lIns="0" tIns="0" rIns="0" bIns="0" anchor="t"/>
          <a:lstStyle/>
          <a:p>
            <a:pPr eaLnBrk="1" hangingPunct="1">
              <a:lnSpc>
                <a:spcPts val="3800"/>
              </a:lnSpc>
            </a:pPr>
            <a:r>
              <a:rPr lang="en-US" altLang="pl-PL" sz="3000" dirty="0" smtClean="0">
                <a:solidFill>
                  <a:schemeClr val="tx1"/>
                </a:solidFill>
              </a:rPr>
              <a:t>Micro Pattern Gas Detectors - new developments and applications</a:t>
            </a:r>
            <a:endParaRPr lang="pl-PL" altLang="pl-PL" sz="3000" dirty="0" smtClean="0">
              <a:solidFill>
                <a:schemeClr val="tx1"/>
              </a:solidFill>
            </a:endParaRP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2230438" y="4292600"/>
            <a:ext cx="61579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2400"/>
              </a:lnSpc>
            </a:pPr>
            <a:r>
              <a:rPr lang="pl-PL" altLang="pl-PL" b="1" dirty="0" smtClean="0"/>
              <a:t>Bartosz </a:t>
            </a:r>
            <a:r>
              <a:rPr lang="pl-PL" altLang="pl-PL" b="1" dirty="0" err="1" smtClean="0"/>
              <a:t>Mindur</a:t>
            </a:r>
            <a:endParaRPr lang="pl-PL" altLang="pl-PL" b="1" dirty="0"/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2230438" y="5434013"/>
            <a:ext cx="6157912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1600"/>
              </a:lnSpc>
            </a:pPr>
            <a:r>
              <a:rPr lang="en-US" altLang="pl-PL" sz="1100" b="1" dirty="0" smtClean="0"/>
              <a:t>Faculty of Physics and Applied Computer Science</a:t>
            </a:r>
            <a:br>
              <a:rPr lang="en-US" altLang="pl-PL" sz="1100" b="1" dirty="0" smtClean="0"/>
            </a:br>
            <a:r>
              <a:rPr lang="en-US" altLang="pl-PL" sz="1100" b="1" dirty="0" smtClean="0"/>
              <a:t>Department of Particle Interactions</a:t>
            </a:r>
            <a:r>
              <a:rPr lang="pl-PL" altLang="pl-PL" sz="1100" b="1" dirty="0" smtClean="0"/>
              <a:t> </a:t>
            </a:r>
            <a:r>
              <a:rPr lang="en-US" altLang="pl-PL" sz="1100" b="1" dirty="0" smtClean="0"/>
              <a:t>and Detection Techniques</a:t>
            </a:r>
            <a:endParaRPr lang="pl-PL" altLang="pl-PL" sz="1100" b="1" dirty="0" smtClean="0"/>
          </a:p>
          <a:p>
            <a:pPr>
              <a:lnSpc>
                <a:spcPts val="1600"/>
              </a:lnSpc>
            </a:pPr>
            <a:r>
              <a:rPr lang="en-US" altLang="pl-PL" sz="1100" b="1" dirty="0" smtClean="0"/>
              <a:t/>
            </a:r>
            <a:br>
              <a:rPr lang="en-US" altLang="pl-PL" sz="1100" b="1" dirty="0" smtClean="0"/>
            </a:br>
            <a:r>
              <a:rPr lang="en-US" altLang="pl-PL" sz="1100" b="1" dirty="0" err="1" smtClean="0"/>
              <a:t>Jagiellonian</a:t>
            </a:r>
            <a:r>
              <a:rPr lang="en-US" altLang="pl-PL" sz="1100" b="1" dirty="0" smtClean="0"/>
              <a:t> Symposium</a:t>
            </a:r>
            <a:r>
              <a:rPr lang="pl-PL" altLang="pl-PL" sz="1100" b="1" dirty="0" smtClean="0"/>
              <a:t>, Kraków, 08-06-2015</a:t>
            </a:r>
            <a:endParaRPr lang="en-US" altLang="pl-PL" sz="6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7631113" y="6611938"/>
            <a:ext cx="1512887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1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linkClick r:id="rId4"/>
              </a:rPr>
              <a:t>www.agh.edu.pl</a:t>
            </a:r>
            <a:endParaRPr lang="pl-PL" sz="11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MSGC</a:t>
            </a:r>
            <a:r>
              <a:rPr lang="en-US" dirty="0" smtClean="0"/>
              <a:t> spark damages and aging</a:t>
            </a:r>
            <a:endParaRPr lang="pl-PL" dirty="0"/>
          </a:p>
        </p:txBody>
      </p:sp>
      <p:grpSp>
        <p:nvGrpSpPr>
          <p:cNvPr id="12" name="Grupa 11"/>
          <p:cNvGrpSpPr/>
          <p:nvPr/>
        </p:nvGrpSpPr>
        <p:grpSpPr>
          <a:xfrm>
            <a:off x="179512" y="1484784"/>
            <a:ext cx="8781851" cy="5001420"/>
            <a:chOff x="179512" y="1484784"/>
            <a:chExt cx="8781851" cy="5001420"/>
          </a:xfrm>
        </p:grpSpPr>
        <p:pic>
          <p:nvPicPr>
            <p:cNvPr id="3277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484784"/>
              <a:ext cx="5518053" cy="413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3303130"/>
              <a:ext cx="4245347" cy="318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776" name="AutoShape 8" descr="discharges"/>
          <p:cNvSpPr>
            <a:spLocks noChangeAspect="1" noChangeArrowheads="1"/>
          </p:cNvSpPr>
          <p:nvPr/>
        </p:nvSpPr>
        <p:spPr bwMode="auto">
          <a:xfrm>
            <a:off x="173038" y="-1736725"/>
            <a:ext cx="4533900" cy="3619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484784"/>
            <a:ext cx="5902052" cy="471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988840"/>
            <a:ext cx="5472608" cy="44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ymbol zastępczy numeru slajdu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MSGC</a:t>
            </a:r>
            <a:r>
              <a:rPr lang="en-US" dirty="0" smtClean="0"/>
              <a:t> detector for thermal </a:t>
            </a:r>
            <a:r>
              <a:rPr lang="en-US" dirty="0" smtClean="0"/>
              <a:t>neutrons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AGH</a:t>
            </a:r>
            <a:r>
              <a:rPr lang="en-US" dirty="0" smtClean="0"/>
              <a:t> &amp; </a:t>
            </a:r>
            <a:r>
              <a:rPr lang="en-US" dirty="0" err="1" smtClean="0"/>
              <a:t>HZB</a:t>
            </a:r>
            <a:r>
              <a:rPr lang="en-US" dirty="0" smtClean="0"/>
              <a:t>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1296169"/>
          </a:xfrm>
        </p:spPr>
        <p:txBody>
          <a:bodyPr>
            <a:normAutofit/>
          </a:bodyPr>
          <a:lstStyle/>
          <a:p>
            <a:r>
              <a:rPr lang="en-US" dirty="0" err="1" smtClean="0"/>
              <a:t>MSGC</a:t>
            </a:r>
            <a:r>
              <a:rPr lang="en-US" dirty="0" smtClean="0"/>
              <a:t> have quiet a few issues which limits their applications</a:t>
            </a:r>
          </a:p>
          <a:p>
            <a:r>
              <a:rPr lang="en-US" dirty="0" smtClean="0"/>
              <a:t>However they are still used</a:t>
            </a:r>
          </a:p>
          <a:p>
            <a:endParaRPr lang="en-US" dirty="0" smtClean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 bwMode="auto">
          <a:xfrm>
            <a:off x="467544" y="3356992"/>
            <a:ext cx="8219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MSGC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Gd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CsI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converter for thermal neutron detection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err="1" smtClean="0">
                <a:latin typeface="+mn-lt"/>
              </a:rPr>
              <a:t>Triggerless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application </a:t>
            </a:r>
            <a:r>
              <a:rPr lang="en-US" sz="2000" dirty="0" smtClean="0">
                <a:latin typeface="+mn-lt"/>
              </a:rPr>
              <a:t>(dedicated electronics needed)</a:t>
            </a:r>
            <a:endParaRPr lang="en-US" sz="2000" dirty="0">
              <a:latin typeface="+mn-lt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+mn-lt"/>
              </a:rPr>
              <a:t>2D position resolution (~110 </a:t>
            </a:r>
            <a:r>
              <a:rPr lang="el-GR" sz="2000" dirty="0">
                <a:latin typeface="+mn-lt"/>
              </a:rPr>
              <a:t>μ</a:t>
            </a:r>
            <a:r>
              <a:rPr lang="en-US" sz="2000" dirty="0">
                <a:latin typeface="+mn-lt"/>
              </a:rPr>
              <a:t>m rms</a:t>
            </a:r>
            <a:r>
              <a:rPr lang="en-US" sz="2000" dirty="0" smtClean="0">
                <a:latin typeface="+mn-lt"/>
              </a:rPr>
              <a:t>.)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+mn-lt"/>
              </a:rPr>
              <a:t>Time Of Flight (~5 ns rms.)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+mn-lt"/>
              </a:rPr>
              <a:t>Low pressure </a:t>
            </a:r>
            <a:endParaRPr lang="en-US" sz="2000" dirty="0">
              <a:latin typeface="+mn-lt"/>
            </a:endParaRPr>
          </a:p>
          <a:p>
            <a:pPr marL="1200150" lvl="2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+mn-lt"/>
              </a:rPr>
              <a:t>Two stage amplification (no drift region)</a:t>
            </a:r>
            <a:endParaRPr lang="en-US" sz="160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93430"/>
            <a:ext cx="6672042" cy="459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MSGC</a:t>
            </a:r>
            <a:r>
              <a:rPr lang="en-US" dirty="0" smtClean="0"/>
              <a:t> detector for thermal neutrons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AGH</a:t>
            </a:r>
            <a:r>
              <a:rPr lang="en-US" dirty="0" smtClean="0"/>
              <a:t> &amp; </a:t>
            </a:r>
            <a:r>
              <a:rPr lang="en-US" dirty="0" err="1" smtClean="0"/>
              <a:t>HZB</a:t>
            </a:r>
            <a:r>
              <a:rPr lang="en-US" dirty="0" smtClean="0"/>
              <a:t>)</a:t>
            </a:r>
            <a:endParaRPr lang="pl-PL" dirty="0"/>
          </a:p>
        </p:txBody>
      </p:sp>
      <p:grpSp>
        <p:nvGrpSpPr>
          <p:cNvPr id="21" name="Grupa 20"/>
          <p:cNvGrpSpPr/>
          <p:nvPr/>
        </p:nvGrpSpPr>
        <p:grpSpPr>
          <a:xfrm>
            <a:off x="98920" y="1052736"/>
            <a:ext cx="8937576" cy="4995391"/>
            <a:chOff x="98920" y="1052736"/>
            <a:chExt cx="8937576" cy="4995391"/>
          </a:xfrm>
          <a:noFill/>
        </p:grpSpPr>
        <p:pic>
          <p:nvPicPr>
            <p:cNvPr id="10" name="Picture 2" descr="DSCN1565"/>
            <p:cNvPicPr>
              <a:picLocks noChangeAspect="1" noChangeArrowheads="1"/>
            </p:cNvPicPr>
            <p:nvPr/>
          </p:nvPicPr>
          <p:blipFill>
            <a:blip r:embed="rId4" cstate="print"/>
            <a:srcRect l="1810" t="14474" r="3618"/>
            <a:stretch>
              <a:fillRect/>
            </a:stretch>
          </p:blipFill>
          <p:spPr bwMode="auto">
            <a:xfrm>
              <a:off x="98920" y="1489050"/>
              <a:ext cx="5518150" cy="37401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upa 10"/>
            <p:cNvGrpSpPr/>
            <p:nvPr/>
          </p:nvGrpSpPr>
          <p:grpSpPr>
            <a:xfrm>
              <a:off x="1008558" y="1052736"/>
              <a:ext cx="8027938" cy="4995391"/>
              <a:chOff x="971600" y="1484784"/>
              <a:chExt cx="8027938" cy="4995391"/>
            </a:xfrm>
            <a:grpFill/>
          </p:grpSpPr>
          <p:pic>
            <p:nvPicPr>
              <p:cNvPr id="12" name="Picture 3" descr="DSCN109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56100" y="2997200"/>
                <a:ext cx="4643438" cy="34829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 rot="5400000">
                <a:off x="6376206" y="1931207"/>
                <a:ext cx="971525" cy="366712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70C0"/>
                    </a:solidFill>
                  </a:rPr>
                  <a:t>Anode</a:t>
                </a:r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6838950" y="2527300"/>
                <a:ext cx="0" cy="43180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 rot="5400000">
                <a:off x="6657416" y="1891742"/>
                <a:ext cx="1180629" cy="366713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C00000"/>
                    </a:solidFill>
                  </a:rPr>
                  <a:t>Cathode</a:t>
                </a:r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7212013" y="2530475"/>
                <a:ext cx="0" cy="431800"/>
              </a:xfrm>
              <a:prstGeom prst="line">
                <a:avLst/>
              </a:prstGeom>
              <a:grpFill/>
              <a:ln w="19050">
                <a:solidFill>
                  <a:srgbClr val="C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9"/>
              <p:cNvSpPr txBox="1">
                <a:spLocks noChangeArrowheads="1"/>
              </p:cNvSpPr>
              <p:nvPr/>
            </p:nvSpPr>
            <p:spPr bwMode="auto">
              <a:xfrm>
                <a:off x="971600" y="4934496"/>
                <a:ext cx="3101925" cy="366712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70C0"/>
                    </a:solidFill>
                  </a:rPr>
                  <a:t>Second coordinate strip</a:t>
                </a:r>
              </a:p>
            </p:txBody>
          </p:sp>
          <p:sp>
            <p:nvSpPr>
              <p:cNvPr id="18" name="Line 10"/>
              <p:cNvSpPr>
                <a:spLocks noChangeShapeType="1"/>
              </p:cNvSpPr>
              <p:nvPr/>
            </p:nvSpPr>
            <p:spPr bwMode="auto">
              <a:xfrm>
                <a:off x="3975100" y="5170488"/>
                <a:ext cx="360363" cy="0"/>
              </a:xfrm>
              <a:prstGeom prst="line">
                <a:avLst/>
              </a:prstGeom>
              <a:grpFill/>
              <a:ln w="19050">
                <a:solidFill>
                  <a:srgbClr val="0070C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Picture 1" descr="DSCN217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453" y="1484784"/>
            <a:ext cx="614379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79512" y="6094457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B050"/>
                </a:solidFill>
              </a:rPr>
              <a:t>Mindur</a:t>
            </a:r>
            <a:r>
              <a:rPr lang="en-US" sz="1100" dirty="0" smtClean="0">
                <a:solidFill>
                  <a:srgbClr val="00B050"/>
                </a:solidFill>
              </a:rPr>
              <a:t> B. et.al., Performance of a Micro-Strip Gas Chamber for event wise, high rate thermal neutron detection with accurate 2D position determination, </a:t>
            </a:r>
            <a:r>
              <a:rPr lang="en-US" sz="1100" dirty="0" err="1" smtClean="0">
                <a:solidFill>
                  <a:srgbClr val="00B050"/>
                </a:solidFill>
              </a:rPr>
              <a:t>JINST</a:t>
            </a:r>
            <a:r>
              <a:rPr lang="en-US" sz="1100" dirty="0" smtClean="0">
                <a:solidFill>
                  <a:srgbClr val="00B050"/>
                </a:solidFill>
              </a:rPr>
              <a:t> 9 P12004, 2014.</a:t>
            </a:r>
            <a:endParaRPr lang="pl-PL" sz="1100" dirty="0">
              <a:solidFill>
                <a:srgbClr val="00B05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1484784"/>
            <a:ext cx="668060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MSGC</a:t>
            </a:r>
            <a:r>
              <a:rPr lang="en-US" dirty="0" smtClean="0"/>
              <a:t> imaging </a:t>
            </a:r>
            <a:r>
              <a:rPr lang="en-US" dirty="0" smtClean="0"/>
              <a:t>results with neutrons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AGH</a:t>
            </a:r>
            <a:r>
              <a:rPr lang="en-US" dirty="0" smtClean="0"/>
              <a:t> &amp; </a:t>
            </a:r>
            <a:r>
              <a:rPr lang="en-US" dirty="0" err="1" smtClean="0"/>
              <a:t>HZB</a:t>
            </a:r>
            <a:r>
              <a:rPr lang="en-US" dirty="0" smtClean="0"/>
              <a:t>)</a:t>
            </a: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755576" y="1700808"/>
            <a:ext cx="8064896" cy="4176464"/>
            <a:chOff x="755576" y="1700808"/>
            <a:chExt cx="8064896" cy="4176464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1700808"/>
              <a:ext cx="3240360" cy="3950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50671" y="1772816"/>
              <a:ext cx="4669801" cy="4104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upa 8"/>
          <p:cNvGrpSpPr/>
          <p:nvPr/>
        </p:nvGrpSpPr>
        <p:grpSpPr>
          <a:xfrm>
            <a:off x="395536" y="2348880"/>
            <a:ext cx="8496944" cy="2619384"/>
            <a:chOff x="395536" y="2348880"/>
            <a:chExt cx="8496944" cy="2619384"/>
          </a:xfrm>
        </p:grpSpPr>
        <p:pic>
          <p:nvPicPr>
            <p:cNvPr id="33796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39952" y="2348880"/>
              <a:ext cx="4752528" cy="2619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5536" y="2564904"/>
              <a:ext cx="3656585" cy="2039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Prostokąt 9"/>
          <p:cNvSpPr/>
          <p:nvPr/>
        </p:nvSpPr>
        <p:spPr>
          <a:xfrm>
            <a:off x="179512" y="6094457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B050"/>
                </a:solidFill>
              </a:rPr>
              <a:t>Mindur</a:t>
            </a:r>
            <a:r>
              <a:rPr lang="en-US" sz="1100" dirty="0" smtClean="0">
                <a:solidFill>
                  <a:srgbClr val="00B050"/>
                </a:solidFill>
              </a:rPr>
              <a:t> B. et.al., Performance of a Micro-Strip Gas Chamber for event wise, high rate thermal neutron detection with accurate 2D position determination, </a:t>
            </a:r>
            <a:r>
              <a:rPr lang="en-US" sz="1100" dirty="0" err="1" smtClean="0">
                <a:solidFill>
                  <a:srgbClr val="00B050"/>
                </a:solidFill>
              </a:rPr>
              <a:t>JINST</a:t>
            </a:r>
            <a:r>
              <a:rPr lang="en-US" sz="1100" dirty="0" smtClean="0">
                <a:solidFill>
                  <a:srgbClr val="00B050"/>
                </a:solidFill>
              </a:rPr>
              <a:t> 9 P12004, 2014.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223227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MSGC</a:t>
            </a:r>
            <a:r>
              <a:rPr lang="en-US" dirty="0" smtClean="0"/>
              <a:t> pave the way for development </a:t>
            </a:r>
            <a:r>
              <a:rPr lang="en-US" dirty="0" smtClean="0"/>
              <a:t>of many </a:t>
            </a:r>
            <a:r>
              <a:rPr lang="en-US" dirty="0" smtClean="0"/>
              <a:t>new </a:t>
            </a:r>
            <a:r>
              <a:rPr lang="en-US" dirty="0" smtClean="0"/>
              <a:t>types </a:t>
            </a:r>
            <a:r>
              <a:rPr lang="en-US" dirty="0" smtClean="0"/>
              <a:t>of structures and </a:t>
            </a:r>
            <a:r>
              <a:rPr lang="en-US" dirty="0" smtClean="0"/>
              <a:t>detectors</a:t>
            </a:r>
            <a:endParaRPr lang="en-US" dirty="0" smtClean="0"/>
          </a:p>
          <a:p>
            <a:pPr lvl="1"/>
            <a:r>
              <a:rPr lang="en-US" dirty="0" err="1" smtClean="0"/>
              <a:t>MicroGap</a:t>
            </a:r>
            <a:r>
              <a:rPr lang="en-US" dirty="0" smtClean="0"/>
              <a:t> </a:t>
            </a:r>
            <a:r>
              <a:rPr lang="en-US" dirty="0" smtClean="0"/>
              <a:t>Chamber (1993)</a:t>
            </a:r>
          </a:p>
          <a:p>
            <a:pPr lvl="1"/>
            <a:r>
              <a:rPr lang="en-US" dirty="0" err="1" smtClean="0"/>
              <a:t>MicroWire</a:t>
            </a:r>
            <a:r>
              <a:rPr lang="en-US" dirty="0" smtClean="0"/>
              <a:t> </a:t>
            </a:r>
            <a:r>
              <a:rPr lang="en-US" dirty="0" smtClean="0"/>
              <a:t>Chamber (1997)</a:t>
            </a:r>
          </a:p>
          <a:p>
            <a:pPr lvl="1"/>
            <a:r>
              <a:rPr lang="en-US" dirty="0" err="1" smtClean="0"/>
              <a:t>MicroPin</a:t>
            </a:r>
            <a:r>
              <a:rPr lang="en-US" dirty="0" smtClean="0"/>
              <a:t> (1999)</a:t>
            </a:r>
          </a:p>
          <a:p>
            <a:pPr lvl="1"/>
            <a:r>
              <a:rPr lang="en-US" dirty="0" err="1" smtClean="0"/>
              <a:t>MicroGroove</a:t>
            </a:r>
            <a:r>
              <a:rPr lang="en-US" dirty="0" smtClean="0"/>
              <a:t> (1999)</a:t>
            </a:r>
          </a:p>
          <a:p>
            <a:pPr lvl="1"/>
            <a:r>
              <a:rPr lang="en-US" dirty="0" err="1" smtClean="0"/>
              <a:t>MicroWell</a:t>
            </a:r>
            <a:r>
              <a:rPr lang="en-US" dirty="0" smtClean="0"/>
              <a:t> (1999)</a:t>
            </a:r>
          </a:p>
          <a:p>
            <a:pPr lvl="1"/>
            <a:r>
              <a:rPr lang="el-GR" sz="2400" dirty="0" smtClean="0">
                <a:latin typeface="+mn-lt"/>
              </a:rPr>
              <a:t>μ</a:t>
            </a:r>
            <a:r>
              <a:rPr lang="en-US" dirty="0" err="1" smtClean="0"/>
              <a:t>PIC</a:t>
            </a:r>
            <a:r>
              <a:rPr lang="en-US" dirty="0" smtClean="0"/>
              <a:t> (2001)</a:t>
            </a:r>
          </a:p>
          <a:p>
            <a:pPr lvl="1"/>
            <a:r>
              <a:rPr lang="en-US" dirty="0" smtClean="0"/>
              <a:t>…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42413"/>
            <a:ext cx="1152128" cy="9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Micro-Pattern Gas Detectors (</a:t>
            </a:r>
            <a:r>
              <a:rPr lang="en-US" dirty="0" err="1" smtClean="0"/>
              <a:t>MPGD</a:t>
            </a:r>
            <a:r>
              <a:rPr lang="en-US" dirty="0" smtClean="0"/>
              <a:t>)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grpSp>
        <p:nvGrpSpPr>
          <p:cNvPr id="11" name="Grupa 10"/>
          <p:cNvGrpSpPr/>
          <p:nvPr/>
        </p:nvGrpSpPr>
        <p:grpSpPr>
          <a:xfrm>
            <a:off x="467544" y="3717007"/>
            <a:ext cx="8280920" cy="2716297"/>
            <a:chOff x="467544" y="3717007"/>
            <a:chExt cx="8280920" cy="2716297"/>
          </a:xfrm>
        </p:grpSpPr>
        <p:sp>
          <p:nvSpPr>
            <p:cNvPr id="7" name="Symbol zastępczy zawartości 2"/>
            <p:cNvSpPr txBox="1">
              <a:spLocks/>
            </p:cNvSpPr>
            <p:nvPr/>
          </p:nvSpPr>
          <p:spPr bwMode="auto">
            <a:xfrm>
              <a:off x="467544" y="3717007"/>
              <a:ext cx="8219256" cy="936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MicroMEGAS</a:t>
              </a:r>
              <a:r>
                <a:rPr lang="en-US" sz="2400" kern="0" dirty="0">
                  <a:latin typeface="+mn-lt"/>
                </a:rPr>
                <a:t> </a:t>
              </a:r>
              <a:r>
                <a:rPr lang="en-US" sz="2400" kern="0" dirty="0" smtClean="0">
                  <a:latin typeface="+mn-lt"/>
                </a:rPr>
                <a:t>– Micro Mesh Gaseous Structure (1996)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</a:rPr>
                <a:t>GEM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 – Gas Electron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+mn-lt"/>
                </a:rPr>
                <a:t>Multip</a:t>
              </a:r>
              <a:r>
                <a:rPr lang="en-US" sz="2400" kern="0" dirty="0" err="1" smtClean="0">
                  <a:latin typeface="+mn-lt"/>
                </a:rPr>
                <a:t>lier</a:t>
              </a:r>
              <a:r>
                <a:rPr lang="en-US" sz="2400" kern="0" dirty="0" smtClean="0">
                  <a:latin typeface="+mn-lt"/>
                </a:rPr>
                <a:t> (1997)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0" name="Prostokąt 9"/>
            <p:cNvSpPr/>
            <p:nvPr/>
          </p:nvSpPr>
          <p:spPr>
            <a:xfrm>
              <a:off x="539552" y="4725144"/>
              <a:ext cx="8208912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dirty="0" smtClean="0">
                  <a:solidFill>
                    <a:srgbClr val="00B050"/>
                  </a:solidFill>
                </a:rPr>
                <a:t>“…The successful development of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multiwire</a:t>
              </a:r>
              <a:r>
                <a:rPr lang="en-US" sz="1600" dirty="0" smtClean="0">
                  <a:solidFill>
                    <a:srgbClr val="00B050"/>
                  </a:solidFill>
                </a:rPr>
                <a:t> and </a:t>
              </a:r>
              <a:r>
                <a:rPr lang="en-US" sz="1600" dirty="0" err="1" smtClean="0">
                  <a:solidFill>
                    <a:srgbClr val="00B050"/>
                  </a:solidFill>
                </a:rPr>
                <a:t>microstrip</a:t>
              </a:r>
              <a:r>
                <a:rPr lang="en-US" sz="1600" dirty="0" smtClean="0">
                  <a:solidFill>
                    <a:srgbClr val="00B050"/>
                  </a:solidFill>
                </a:rPr>
                <a:t> structures has somewhat sidestepped the research on gas detectors that exploit the multiplication in uniform fields. Parallel-plate multipliers not only are mechanically sturdier but also have better energy resolution and higher rate capability. ” </a:t>
              </a:r>
            </a:p>
            <a:p>
              <a:endParaRPr lang="en-US" sz="1400" dirty="0" smtClean="0">
                <a:solidFill>
                  <a:srgbClr val="00B050"/>
                </a:solidFill>
              </a:endParaRPr>
            </a:p>
            <a:p>
              <a:pPr algn="ctr"/>
              <a:r>
                <a:rPr lang="en-US" sz="1100" dirty="0" smtClean="0">
                  <a:solidFill>
                    <a:srgbClr val="00B050"/>
                  </a:solidFill>
                </a:rPr>
                <a:t>F.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Sauli</a:t>
              </a:r>
              <a:r>
                <a:rPr lang="en-US" sz="1100" dirty="0" smtClean="0">
                  <a:solidFill>
                    <a:srgbClr val="00B050"/>
                  </a:solidFill>
                </a:rPr>
                <a:t>, A. Sharma,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MICROPATTERN</a:t>
              </a:r>
              <a:r>
                <a:rPr lang="en-US" sz="1100" dirty="0" smtClean="0">
                  <a:solidFill>
                    <a:srgbClr val="00B050"/>
                  </a:solidFill>
                </a:rPr>
                <a:t> GASEOUS DETECTORS,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Annu</a:t>
              </a:r>
              <a:r>
                <a:rPr lang="en-US" sz="1100" dirty="0" smtClean="0">
                  <a:solidFill>
                    <a:srgbClr val="00B050"/>
                  </a:solidFill>
                </a:rPr>
                <a:t>. Rev.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Nucl</a:t>
              </a:r>
              <a:r>
                <a:rPr lang="en-US" sz="1100" dirty="0" smtClean="0">
                  <a:solidFill>
                    <a:srgbClr val="00B050"/>
                  </a:solidFill>
                </a:rPr>
                <a:t>. Part. Sci. 1999. 49:341–88 </a:t>
              </a:r>
              <a:endParaRPr lang="en-US" sz="11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916832"/>
            <a:ext cx="1512168" cy="86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382" y="2874268"/>
            <a:ext cx="111600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819425"/>
            <a:ext cx="1800200" cy="96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Object 36"/>
          <p:cNvGraphicFramePr>
            <a:graphicFrameLocks noChangeAspect="1"/>
          </p:cNvGraphicFramePr>
          <p:nvPr/>
        </p:nvGraphicFramePr>
        <p:xfrm>
          <a:off x="7496826" y="2420888"/>
          <a:ext cx="1611678" cy="1353634"/>
        </p:xfrm>
        <a:graphic>
          <a:graphicData uri="http://schemas.openxmlformats.org/presentationml/2006/ole">
            <p:oleObj spid="_x0000_s38913" name="Picture" r:id="rId8" imgW="3224517" imgH="2944125" progId="">
              <p:embed/>
            </p:oleObj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1988840"/>
            <a:ext cx="84818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Micro-Pattern Gas Detectors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3744415" cy="1368177"/>
          </a:xfrm>
        </p:spPr>
        <p:txBody>
          <a:bodyPr>
            <a:noAutofit/>
          </a:bodyPr>
          <a:lstStyle/>
          <a:p>
            <a:r>
              <a:rPr lang="en-US" sz="1800" dirty="0" smtClean="0"/>
              <a:t>High gas gain</a:t>
            </a:r>
          </a:p>
          <a:p>
            <a:r>
              <a:rPr lang="en-US" sz="1800" dirty="0" smtClean="0"/>
              <a:t>High rate capabilities</a:t>
            </a:r>
          </a:p>
          <a:p>
            <a:r>
              <a:rPr lang="en-US" sz="1800" dirty="0" smtClean="0"/>
              <a:t>Good space, time and energy resolution</a:t>
            </a:r>
          </a:p>
          <a:p>
            <a:endParaRPr lang="en-US" sz="180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grpSp>
        <p:nvGrpSpPr>
          <p:cNvPr id="6" name="Grupa 23"/>
          <p:cNvGrpSpPr/>
          <p:nvPr/>
        </p:nvGrpSpPr>
        <p:grpSpPr>
          <a:xfrm>
            <a:off x="107504" y="3141104"/>
            <a:ext cx="9001000" cy="3321524"/>
            <a:chOff x="107504" y="3141104"/>
            <a:chExt cx="9001000" cy="3321524"/>
          </a:xfrm>
        </p:grpSpPr>
        <p:pic>
          <p:nvPicPr>
            <p:cNvPr id="49157" name="Picture 5" descr="D:\tmp\Nowy folder\-07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9968" y="4869296"/>
              <a:ext cx="1788536" cy="1224000"/>
            </a:xfrm>
            <a:prstGeom prst="rect">
              <a:avLst/>
            </a:prstGeom>
            <a:noFill/>
          </p:spPr>
        </p:pic>
        <p:pic>
          <p:nvPicPr>
            <p:cNvPr id="49158" name="Picture 6" descr="D:\tmp\Nowy folder\-07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28592" y="4869296"/>
              <a:ext cx="1663688" cy="1224000"/>
            </a:xfrm>
            <a:prstGeom prst="rect">
              <a:avLst/>
            </a:prstGeom>
            <a:noFill/>
          </p:spPr>
        </p:pic>
        <p:pic>
          <p:nvPicPr>
            <p:cNvPr id="49159" name="Picture 7" descr="D:\tmp\Nowy folder\-077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80312" y="3141104"/>
              <a:ext cx="1596780" cy="1620000"/>
            </a:xfrm>
            <a:prstGeom prst="rect">
              <a:avLst/>
            </a:prstGeom>
            <a:noFill/>
          </p:spPr>
        </p:pic>
        <p:pic>
          <p:nvPicPr>
            <p:cNvPr id="49160" name="Picture 8" descr="D:\tmp\Nowy folder\-07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0080" y="4869296"/>
              <a:ext cx="1632000" cy="1224000"/>
            </a:xfrm>
            <a:prstGeom prst="rect">
              <a:avLst/>
            </a:prstGeom>
            <a:noFill/>
          </p:spPr>
        </p:pic>
        <p:pic>
          <p:nvPicPr>
            <p:cNvPr id="49161" name="Picture 9" descr="D:\tmp\Nowy folder\-07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64088" y="3141104"/>
              <a:ext cx="1976490" cy="1620000"/>
            </a:xfrm>
            <a:prstGeom prst="rect">
              <a:avLst/>
            </a:prstGeom>
            <a:noFill/>
          </p:spPr>
        </p:pic>
        <p:pic>
          <p:nvPicPr>
            <p:cNvPr id="49162" name="Picture 10" descr="D:\tmp\Nowy folder\-080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7904" y="3141104"/>
              <a:ext cx="1559970" cy="1620000"/>
            </a:xfrm>
            <a:prstGeom prst="rect">
              <a:avLst/>
            </a:prstGeom>
            <a:noFill/>
          </p:spPr>
        </p:pic>
        <p:pic>
          <p:nvPicPr>
            <p:cNvPr id="49163" name="Picture 11" descr="D:\tmp\Nowy folder\-09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35691" y="3141104"/>
              <a:ext cx="1944221" cy="1620000"/>
            </a:xfrm>
            <a:prstGeom prst="rect">
              <a:avLst/>
            </a:prstGeom>
            <a:noFill/>
          </p:spPr>
        </p:pic>
        <p:pic>
          <p:nvPicPr>
            <p:cNvPr id="49164" name="Picture 12" descr="D:\tmp\Nowy folder\-091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07704" y="4869296"/>
              <a:ext cx="1633700" cy="1224000"/>
            </a:xfrm>
            <a:prstGeom prst="rect">
              <a:avLst/>
            </a:prstGeom>
            <a:noFill/>
          </p:spPr>
        </p:pic>
        <p:pic>
          <p:nvPicPr>
            <p:cNvPr id="49165" name="Picture 13" descr="D:\tmp\Nowy folder\-067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504" y="3141104"/>
              <a:ext cx="1692990" cy="1620000"/>
            </a:xfrm>
            <a:prstGeom prst="rect">
              <a:avLst/>
            </a:prstGeom>
            <a:noFill/>
          </p:spPr>
        </p:pic>
        <p:pic>
          <p:nvPicPr>
            <p:cNvPr id="49166" name="Picture 14" descr="D:\tmp\Nowy folder\-072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5890" y="4869296"/>
              <a:ext cx="845750" cy="1224000"/>
            </a:xfrm>
            <a:prstGeom prst="rect">
              <a:avLst/>
            </a:prstGeom>
            <a:noFill/>
          </p:spPr>
        </p:pic>
        <p:sp>
          <p:nvSpPr>
            <p:cNvPr id="19" name="Prostokąt 18"/>
            <p:cNvSpPr/>
            <p:nvPr/>
          </p:nvSpPr>
          <p:spPr>
            <a:xfrm>
              <a:off x="467544" y="6093296"/>
              <a:ext cx="877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dirty="0" err="1"/>
                <a:t>MSGC</a:t>
              </a:r>
              <a:endParaRPr lang="pl-PL" dirty="0"/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1907704" y="6093296"/>
              <a:ext cx="1632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MicroMEGAS</a:t>
              </a:r>
              <a:endParaRPr lang="pl-PL" dirty="0"/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4139952" y="6093296"/>
              <a:ext cx="7040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GEM</a:t>
              </a:r>
              <a:endParaRPr lang="pl-PL" dirty="0"/>
            </a:p>
          </p:txBody>
        </p:sp>
        <p:sp>
          <p:nvSpPr>
            <p:cNvPr id="22" name="Prostokąt 21"/>
            <p:cNvSpPr/>
            <p:nvPr/>
          </p:nvSpPr>
          <p:spPr>
            <a:xfrm>
              <a:off x="5796136" y="6093296"/>
              <a:ext cx="10198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THGEM</a:t>
              </a:r>
              <a:endParaRPr lang="pl-PL" dirty="0"/>
            </a:p>
          </p:txBody>
        </p:sp>
        <p:sp>
          <p:nvSpPr>
            <p:cNvPr id="23" name="Prostokąt 22"/>
            <p:cNvSpPr/>
            <p:nvPr/>
          </p:nvSpPr>
          <p:spPr>
            <a:xfrm>
              <a:off x="7812360" y="6093296"/>
              <a:ext cx="8483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MHSP</a:t>
              </a:r>
              <a:endParaRPr lang="pl-PL" dirty="0"/>
            </a:p>
          </p:txBody>
        </p:sp>
      </p:grpSp>
      <p:sp>
        <p:nvSpPr>
          <p:cNvPr id="25" name="Symbol zastępczy zawartości 2"/>
          <p:cNvSpPr txBox="1">
            <a:spLocks/>
          </p:cNvSpPr>
          <p:nvPr/>
        </p:nvSpPr>
        <p:spPr bwMode="auto">
          <a:xfrm>
            <a:off x="5076057" y="1628800"/>
            <a:ext cx="3744415" cy="136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Reduction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ion backflow and photon feedback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size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baseline="0" dirty="0" smtClean="0">
                <a:latin typeface="+mn-lt"/>
              </a:rPr>
              <a:t>Low</a:t>
            </a:r>
            <a:r>
              <a:rPr lang="en-US" kern="0" dirty="0" smtClean="0">
                <a:latin typeface="+mn-lt"/>
              </a:rPr>
              <a:t> cost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MPGD</a:t>
            </a:r>
            <a:r>
              <a:rPr lang="en-US" dirty="0" smtClean="0"/>
              <a:t> important </a:t>
            </a:r>
            <a:r>
              <a:rPr lang="en-US" dirty="0" smtClean="0"/>
              <a:t>limitations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4497388"/>
          </a:xfrm>
        </p:spPr>
        <p:txBody>
          <a:bodyPr>
            <a:normAutofit/>
          </a:bodyPr>
          <a:lstStyle/>
          <a:p>
            <a:r>
              <a:rPr lang="en-US" dirty="0" err="1" smtClean="0"/>
              <a:t>MPGD</a:t>
            </a:r>
            <a:r>
              <a:rPr lang="en-US" dirty="0" smtClean="0"/>
              <a:t> are faster </a:t>
            </a:r>
            <a:r>
              <a:rPr lang="en-US" dirty="0" smtClean="0"/>
              <a:t>because of smaller gaps between anode and </a:t>
            </a:r>
            <a:r>
              <a:rPr lang="en-US" dirty="0" smtClean="0"/>
              <a:t>cathode, however</a:t>
            </a:r>
          </a:p>
          <a:p>
            <a:pPr lvl="1"/>
            <a:r>
              <a:rPr lang="en-US" dirty="0" smtClean="0"/>
              <a:t>Streamer </a:t>
            </a:r>
            <a:r>
              <a:rPr lang="en-US" dirty="0" smtClean="0"/>
              <a:t>-&gt; fast </a:t>
            </a:r>
            <a:r>
              <a:rPr lang="en-US" dirty="0" smtClean="0"/>
              <a:t>discharges</a:t>
            </a:r>
          </a:p>
          <a:p>
            <a:pPr lvl="1"/>
            <a:r>
              <a:rPr lang="en-US" dirty="0" smtClean="0"/>
              <a:t>Spontaneous </a:t>
            </a:r>
            <a:r>
              <a:rPr lang="en-US" dirty="0" smtClean="0"/>
              <a:t>breakdown </a:t>
            </a:r>
            <a:r>
              <a:rPr lang="en-US" dirty="0" smtClean="0"/>
              <a:t>in absence of </a:t>
            </a:r>
            <a:r>
              <a:rPr lang="en-US" dirty="0" smtClean="0"/>
              <a:t>radiation above </a:t>
            </a:r>
            <a:r>
              <a:rPr lang="en-US" dirty="0" smtClean="0"/>
              <a:t>a critical voltage</a:t>
            </a:r>
          </a:p>
          <a:p>
            <a:pPr lvl="1"/>
            <a:r>
              <a:rPr lang="en-US" dirty="0" smtClean="0"/>
              <a:t>Heavily ionizing </a:t>
            </a:r>
            <a:r>
              <a:rPr lang="en-US" dirty="0" smtClean="0"/>
              <a:t>tracks can trigger discharge</a:t>
            </a:r>
            <a:endParaRPr lang="en-US" dirty="0" smtClean="0"/>
          </a:p>
          <a:p>
            <a:r>
              <a:rPr lang="en-US" dirty="0" smtClean="0"/>
              <a:t>Solutions</a:t>
            </a:r>
          </a:p>
          <a:p>
            <a:pPr lvl="1"/>
            <a:r>
              <a:rPr lang="en-US" dirty="0" smtClean="0"/>
              <a:t>Multi stage amplification (GEM)</a:t>
            </a:r>
          </a:p>
          <a:p>
            <a:pPr lvl="2"/>
            <a:r>
              <a:rPr lang="en-US" dirty="0" smtClean="0"/>
              <a:t>Sparks rate massively decreased</a:t>
            </a:r>
          </a:p>
          <a:p>
            <a:pPr lvl="1"/>
            <a:r>
              <a:rPr lang="en-US" dirty="0" smtClean="0"/>
              <a:t>Resistive readout (</a:t>
            </a:r>
            <a:r>
              <a:rPr lang="en-US" dirty="0" err="1" smtClean="0"/>
              <a:t>MicroMEGAS</a:t>
            </a:r>
            <a:r>
              <a:rPr lang="en-US" dirty="0" smtClean="0"/>
              <a:t>) learnt from </a:t>
            </a:r>
            <a:r>
              <a:rPr lang="en-US" dirty="0" err="1" smtClean="0"/>
              <a:t>RPCs</a:t>
            </a:r>
            <a:endParaRPr lang="en-US" dirty="0" smtClean="0"/>
          </a:p>
          <a:p>
            <a:pPr lvl="2"/>
            <a:r>
              <a:rPr lang="en-US" dirty="0" smtClean="0"/>
              <a:t>Sparks not harmful for the detector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657142"/>
            <a:ext cx="2232248" cy="206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1835696" y="4726305"/>
            <a:ext cx="51125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F. </a:t>
            </a:r>
            <a:r>
              <a:rPr lang="en-US" sz="1100" dirty="0" err="1" smtClean="0">
                <a:solidFill>
                  <a:srgbClr val="00B050"/>
                </a:solidFill>
              </a:rPr>
              <a:t>Sauli</a:t>
            </a:r>
            <a:r>
              <a:rPr lang="en-US" sz="1100" dirty="0" smtClean="0">
                <a:solidFill>
                  <a:srgbClr val="00B050"/>
                </a:solidFill>
              </a:rPr>
              <a:t>, GEM: A new concept for electron amplification in gas detectors, </a:t>
            </a:r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Instr. and Meth. A386(1997)531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Electron Multiplier (GEM) - foils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10081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Introduced by F. </a:t>
            </a:r>
            <a:r>
              <a:rPr lang="en-US" dirty="0" err="1" smtClean="0"/>
              <a:t>Sauli</a:t>
            </a:r>
            <a:r>
              <a:rPr lang="en-US" dirty="0" smtClean="0"/>
              <a:t> in 1997</a:t>
            </a:r>
          </a:p>
          <a:p>
            <a:pPr lvl="1"/>
            <a:r>
              <a:rPr lang="en-US" dirty="0" smtClean="0"/>
              <a:t>Thin metal-clad polymer foil</a:t>
            </a:r>
          </a:p>
          <a:p>
            <a:pPr lvl="2"/>
            <a:r>
              <a:rPr lang="en-US" dirty="0" smtClean="0"/>
              <a:t>Perforated by high density of holes (~100/mm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881" y="2648071"/>
            <a:ext cx="2769431" cy="207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556792"/>
            <a:ext cx="6120680" cy="389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</a:t>
            </a:r>
            <a:r>
              <a:rPr lang="en-US" dirty="0" smtClean="0"/>
              <a:t>(</a:t>
            </a:r>
            <a:r>
              <a:rPr lang="en-US" dirty="0" err="1" smtClean="0"/>
              <a:t>tripple</a:t>
            </a:r>
            <a:r>
              <a:rPr lang="en-US" dirty="0" smtClean="0"/>
              <a:t>) GEM detector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57918"/>
            <a:ext cx="3816424" cy="29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4032447" cy="439251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Most of the detectors use three GEM foils in cascade for </a:t>
            </a:r>
            <a:r>
              <a:rPr lang="en-US" dirty="0" smtClean="0"/>
              <a:t>amplification to </a:t>
            </a:r>
            <a:r>
              <a:rPr lang="en-US" dirty="0" smtClean="0"/>
              <a:t>reduce discharge probability by </a:t>
            </a:r>
            <a:r>
              <a:rPr lang="en-US" dirty="0" smtClean="0"/>
              <a:t>lowering field strength</a:t>
            </a:r>
          </a:p>
          <a:p>
            <a:r>
              <a:rPr lang="en-US" dirty="0" smtClean="0"/>
              <a:t>Multiple structures provide equal gain at lower </a:t>
            </a:r>
            <a:r>
              <a:rPr lang="en-US" dirty="0" smtClean="0"/>
              <a:t>voltage</a:t>
            </a:r>
            <a:endParaRPr lang="en-US" dirty="0" smtClean="0"/>
          </a:p>
          <a:p>
            <a:r>
              <a:rPr lang="en-US" dirty="0" smtClean="0"/>
              <a:t>Discharge probability on exposure to a particles is strongly </a:t>
            </a:r>
            <a:r>
              <a:rPr lang="en-US" dirty="0" smtClean="0"/>
              <a:t>reduced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9" name="Prostokąt 8"/>
          <p:cNvSpPr/>
          <p:nvPr/>
        </p:nvSpPr>
        <p:spPr>
          <a:xfrm>
            <a:off x="4427984" y="630932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S. Bachmann et al </a:t>
            </a:r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Instr. and Meth. A479(2002)294 </a:t>
            </a:r>
            <a:endParaRPr lang="pl-PL" sz="1100" dirty="0">
              <a:solidFill>
                <a:srgbClr val="00B05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84784"/>
            <a:ext cx="4464496" cy="18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properties 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416" y="3785526"/>
            <a:ext cx="3204000" cy="23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496" y="1484784"/>
            <a:ext cx="3204000" cy="233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936" y="3861048"/>
            <a:ext cx="3168000" cy="22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936" y="1507683"/>
            <a:ext cx="3168000" cy="230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4824536" y="6094457"/>
            <a:ext cx="3851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C. </a:t>
            </a:r>
            <a:r>
              <a:rPr lang="en-US" sz="1100" dirty="0" err="1" smtClean="0">
                <a:solidFill>
                  <a:srgbClr val="00B050"/>
                </a:solidFill>
              </a:rPr>
              <a:t>Altunbas</a:t>
            </a:r>
            <a:r>
              <a:rPr lang="en-US" sz="1100" dirty="0" smtClean="0">
                <a:solidFill>
                  <a:srgbClr val="00B050"/>
                </a:solidFill>
              </a:rPr>
              <a:t> et al, </a:t>
            </a:r>
            <a:r>
              <a:rPr lang="en-US" sz="1100" dirty="0" err="1" smtClean="0">
                <a:solidFill>
                  <a:srgbClr val="00B050"/>
                </a:solidFill>
              </a:rPr>
              <a:t>DESY</a:t>
            </a:r>
            <a:r>
              <a:rPr lang="en-US" sz="1100" dirty="0" smtClean="0">
                <a:solidFill>
                  <a:srgbClr val="00B050"/>
                </a:solidFill>
              </a:rPr>
              <a:t> Aging Workshop (Nov. 2001</a:t>
            </a:r>
            <a:r>
              <a:rPr lang="en-US" sz="1100" dirty="0" smtClean="0">
                <a:solidFill>
                  <a:srgbClr val="00B050"/>
                </a:solidFill>
              </a:rPr>
              <a:t>)</a:t>
            </a:r>
            <a:r>
              <a:rPr lang="pl-PL" sz="1100" dirty="0" smtClean="0">
                <a:solidFill>
                  <a:srgbClr val="00B050"/>
                </a:solidFill>
              </a:rPr>
              <a:t>,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Instr. and Meth. A 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124920" y="6166465"/>
            <a:ext cx="25740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A. </a:t>
            </a:r>
            <a:r>
              <a:rPr lang="en-US" sz="1100" dirty="0" err="1" smtClean="0">
                <a:solidFill>
                  <a:srgbClr val="00B050"/>
                </a:solidFill>
              </a:rPr>
              <a:t>Bressan</a:t>
            </a:r>
            <a:r>
              <a:rPr lang="en-US" sz="1100" dirty="0" smtClean="0">
                <a:solidFill>
                  <a:srgbClr val="00B050"/>
                </a:solidFill>
              </a:rPr>
              <a:t> et al, </a:t>
            </a:r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Instr. And Meth. A425(1999)262 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267744" y="2852936"/>
            <a:ext cx="4896544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Excellent behavior even under harsh conditions</a:t>
            </a:r>
          </a:p>
          <a:p>
            <a:pPr algn="ctr"/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916833"/>
            <a:ext cx="8219256" cy="42093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Gaseous detector types – very brief history</a:t>
            </a:r>
          </a:p>
          <a:p>
            <a:r>
              <a:rPr lang="en-US" dirty="0" err="1" smtClean="0"/>
              <a:t>MultiWire</a:t>
            </a:r>
            <a:r>
              <a:rPr lang="en-US" dirty="0" smtClean="0"/>
              <a:t> Proportional Counter (</a:t>
            </a:r>
            <a:r>
              <a:rPr lang="en-US" dirty="0" err="1" smtClean="0"/>
              <a:t>MWPC</a:t>
            </a:r>
            <a:r>
              <a:rPr lang="en-US" dirty="0" smtClean="0"/>
              <a:t>)</a:t>
            </a:r>
            <a:r>
              <a:rPr lang="en-US" dirty="0" smtClean="0"/>
              <a:t> ancestor of all “new” gas detector types</a:t>
            </a:r>
          </a:p>
          <a:p>
            <a:r>
              <a:rPr lang="en-US" dirty="0" smtClean="0"/>
              <a:t>First micro detector: </a:t>
            </a:r>
            <a:r>
              <a:rPr lang="en-US" dirty="0" err="1" smtClean="0"/>
              <a:t>MicroStrip</a:t>
            </a:r>
            <a:r>
              <a:rPr lang="en-US" dirty="0" smtClean="0"/>
              <a:t> Gas Chamber (</a:t>
            </a:r>
            <a:r>
              <a:rPr lang="en-US" dirty="0" err="1" smtClean="0"/>
              <a:t>MSGC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Family of Micro-Pattern Gas </a:t>
            </a:r>
            <a:r>
              <a:rPr lang="en-US" dirty="0" smtClean="0"/>
              <a:t>Detectors (</a:t>
            </a:r>
            <a:r>
              <a:rPr lang="en-US" dirty="0" err="1" smtClean="0"/>
              <a:t>MPGD</a:t>
            </a:r>
            <a:r>
              <a:rPr lang="en-US" dirty="0" smtClean="0"/>
              <a:t>)</a:t>
            </a:r>
          </a:p>
          <a:p>
            <a:r>
              <a:rPr lang="en-US" dirty="0" smtClean="0"/>
              <a:t>Gas Electron </a:t>
            </a:r>
            <a:r>
              <a:rPr lang="en-US" dirty="0" smtClean="0"/>
              <a:t>Multiplier (</a:t>
            </a:r>
            <a:r>
              <a:rPr lang="en-US" dirty="0" smtClean="0"/>
              <a:t>GEM)</a:t>
            </a:r>
          </a:p>
          <a:p>
            <a:r>
              <a:rPr lang="en-US" dirty="0" smtClean="0"/>
              <a:t>Example applications of </a:t>
            </a:r>
            <a:r>
              <a:rPr lang="en-US" dirty="0" err="1" smtClean="0"/>
              <a:t>MPGD</a:t>
            </a:r>
            <a:endParaRPr lang="en-US" dirty="0" smtClean="0"/>
          </a:p>
          <a:p>
            <a:r>
              <a:rPr lang="en-US" dirty="0" smtClean="0"/>
              <a:t>RD51 </a:t>
            </a:r>
            <a:r>
              <a:rPr lang="en-US" dirty="0" err="1" smtClean="0"/>
              <a:t>MPGD</a:t>
            </a:r>
            <a:r>
              <a:rPr lang="en-US" dirty="0" smtClean="0"/>
              <a:t> Collaboration</a:t>
            </a:r>
          </a:p>
          <a:p>
            <a:r>
              <a:rPr lang="en-US" dirty="0" smtClean="0"/>
              <a:t>Conclusions</a:t>
            </a:r>
            <a:endParaRPr lang="en-US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unique feature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0228" y="1988840"/>
            <a:ext cx="414257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772791"/>
            <a:ext cx="3744415" cy="4104481"/>
          </a:xfrm>
        </p:spPr>
        <p:txBody>
          <a:bodyPr>
            <a:normAutofit/>
          </a:bodyPr>
          <a:lstStyle/>
          <a:p>
            <a:r>
              <a:rPr lang="en-US" dirty="0" smtClean="0"/>
              <a:t>Full decoupling of the charge amplification </a:t>
            </a:r>
            <a:r>
              <a:rPr lang="en-US" dirty="0" smtClean="0"/>
              <a:t>structure(-s) </a:t>
            </a:r>
            <a:r>
              <a:rPr lang="en-US" dirty="0" smtClean="0"/>
              <a:t>from the charge collection and </a:t>
            </a:r>
            <a:r>
              <a:rPr lang="en-US" dirty="0" smtClean="0"/>
              <a:t>readout structure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Both structures can be optimized </a:t>
            </a:r>
            <a:r>
              <a:rPr lang="en-US" dirty="0" smtClean="0">
                <a:solidFill>
                  <a:srgbClr val="C00000"/>
                </a:solidFill>
              </a:rPr>
              <a:t>independently!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/>
          </a:p>
        </p:txBody>
      </p:sp>
      <p:sp>
        <p:nvSpPr>
          <p:cNvPr id="14" name="Prostokąt 13"/>
          <p:cNvSpPr/>
          <p:nvPr/>
        </p:nvSpPr>
        <p:spPr>
          <a:xfrm>
            <a:off x="4541541" y="5733256"/>
            <a:ext cx="41399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A. </a:t>
            </a:r>
            <a:r>
              <a:rPr lang="en-US" sz="1100" dirty="0" err="1" smtClean="0">
                <a:solidFill>
                  <a:srgbClr val="00B050"/>
                </a:solidFill>
              </a:rPr>
              <a:t>Bressan</a:t>
            </a:r>
            <a:r>
              <a:rPr lang="en-US" sz="1100" dirty="0" smtClean="0">
                <a:solidFill>
                  <a:srgbClr val="00B050"/>
                </a:solidFill>
              </a:rPr>
              <a:t> et al, </a:t>
            </a:r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Instr. and Meth. </a:t>
            </a:r>
            <a:r>
              <a:rPr lang="en-US" sz="1100" dirty="0" smtClean="0">
                <a:solidFill>
                  <a:srgbClr val="00B050"/>
                </a:solidFill>
              </a:rPr>
              <a:t>A425(1999)254</a:t>
            </a:r>
            <a:endParaRPr lang="pl-PL" sz="11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readout structures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458022"/>
            <a:ext cx="2052000" cy="157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384596"/>
            <a:ext cx="2052000" cy="172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384624"/>
            <a:ext cx="2052000" cy="178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456632"/>
            <a:ext cx="2052000" cy="168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800"/>
            <a:ext cx="5040559" cy="23762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Variety of readout structures</a:t>
            </a:r>
          </a:p>
          <a:p>
            <a:pPr lvl="1"/>
            <a:r>
              <a:rPr lang="en-US" dirty="0" smtClean="0"/>
              <a:t>Different sizes, granulation and shapes</a:t>
            </a:r>
            <a:endParaRPr lang="en-US" dirty="0" smtClean="0"/>
          </a:p>
          <a:p>
            <a:pPr lvl="1"/>
            <a:r>
              <a:rPr lang="en-US" dirty="0" smtClean="0"/>
              <a:t>Cartesian</a:t>
            </a:r>
          </a:p>
          <a:p>
            <a:pPr lvl="1"/>
            <a:r>
              <a:rPr lang="en-US" dirty="0" smtClean="0"/>
              <a:t>Small angle</a:t>
            </a:r>
          </a:p>
          <a:p>
            <a:pPr lvl="1"/>
            <a:r>
              <a:rPr lang="en-US" dirty="0" smtClean="0"/>
              <a:t>Mixed (radial strips &amp; pads)</a:t>
            </a:r>
          </a:p>
          <a:p>
            <a:pPr lvl="1"/>
            <a:r>
              <a:rPr lang="en-US" dirty="0" smtClean="0"/>
              <a:t>Pads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484784"/>
            <a:ext cx="3315997" cy="248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Nonstandard </a:t>
            </a:r>
            <a:r>
              <a:rPr lang="en-US" dirty="0" smtClean="0"/>
              <a:t>GEM detectors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grpSp>
        <p:nvGrpSpPr>
          <p:cNvPr id="11" name="Grupa 10"/>
          <p:cNvGrpSpPr/>
          <p:nvPr/>
        </p:nvGrpSpPr>
        <p:grpSpPr>
          <a:xfrm>
            <a:off x="35496" y="1471414"/>
            <a:ext cx="8970584" cy="5034533"/>
            <a:chOff x="35496" y="1471414"/>
            <a:chExt cx="8970584" cy="503453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4208" y="1484784"/>
              <a:ext cx="2483768" cy="2287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496" y="4077072"/>
              <a:ext cx="3238500" cy="242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3717032"/>
              <a:ext cx="3714000" cy="2784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496" y="1471414"/>
              <a:ext cx="3200400" cy="253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19872" y="1484784"/>
              <a:ext cx="2911441" cy="2187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&amp; </a:t>
            </a:r>
            <a:r>
              <a:rPr lang="en-US" dirty="0" err="1" smtClean="0"/>
              <a:t>AGH</a:t>
            </a:r>
            <a:r>
              <a:rPr lang="en-US" dirty="0" smtClean="0"/>
              <a:t> readout electronics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9" name="Prostokąt 8"/>
          <p:cNvSpPr/>
          <p:nvPr/>
        </p:nvSpPr>
        <p:spPr>
          <a:xfrm>
            <a:off x="0" y="6335742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B. </a:t>
            </a:r>
            <a:r>
              <a:rPr lang="en-US" sz="1100" dirty="0" err="1" smtClean="0">
                <a:solidFill>
                  <a:srgbClr val="00B050"/>
                </a:solidFill>
              </a:rPr>
              <a:t>Mindur</a:t>
            </a:r>
            <a:r>
              <a:rPr lang="en-US" sz="1100" dirty="0" smtClean="0">
                <a:solidFill>
                  <a:srgbClr val="00B050"/>
                </a:solidFill>
              </a:rPr>
              <a:t> et.al, A compact system for two-dimensional readout </a:t>
            </a:r>
            <a:r>
              <a:rPr lang="en-US" sz="1100" dirty="0" smtClean="0">
                <a:solidFill>
                  <a:srgbClr val="00B050"/>
                </a:solidFill>
              </a:rPr>
              <a:t>of gas electron multiplier </a:t>
            </a:r>
            <a:r>
              <a:rPr lang="en-US" sz="1100" dirty="0" smtClean="0">
                <a:solidFill>
                  <a:srgbClr val="00B050"/>
                </a:solidFill>
              </a:rPr>
              <a:t>detectors, </a:t>
            </a:r>
            <a:r>
              <a:rPr lang="en-US" sz="1100" dirty="0" err="1" smtClean="0">
                <a:solidFill>
                  <a:srgbClr val="00B050"/>
                </a:solidFill>
              </a:rPr>
              <a:t>JINST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smtClean="0">
                <a:solidFill>
                  <a:srgbClr val="00B050"/>
                </a:solidFill>
              </a:rPr>
              <a:t>8 </a:t>
            </a:r>
            <a:r>
              <a:rPr lang="en-US" sz="1100" dirty="0" smtClean="0">
                <a:solidFill>
                  <a:srgbClr val="00B050"/>
                </a:solidFill>
              </a:rPr>
              <a:t>T01005 (2013)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323528" y="3356992"/>
            <a:ext cx="4248473" cy="295232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Front-end </a:t>
            </a:r>
            <a:r>
              <a:rPr lang="en-US" dirty="0" err="1" smtClean="0"/>
              <a:t>ASIC</a:t>
            </a:r>
            <a:r>
              <a:rPr lang="en-US" dirty="0" smtClean="0"/>
              <a:t> - </a:t>
            </a:r>
            <a:r>
              <a:rPr lang="en-US" dirty="0" err="1" smtClean="0"/>
              <a:t>GEMROC</a:t>
            </a:r>
            <a:endParaRPr lang="en-US" dirty="0" smtClean="0"/>
          </a:p>
          <a:p>
            <a:pPr lvl="1"/>
            <a:r>
              <a:rPr lang="en-US" dirty="0" smtClean="0"/>
              <a:t>32 channel</a:t>
            </a:r>
          </a:p>
          <a:p>
            <a:pPr lvl="1"/>
            <a:r>
              <a:rPr lang="en-US" dirty="0" smtClean="0"/>
              <a:t>Self triggering</a:t>
            </a:r>
          </a:p>
          <a:p>
            <a:pPr lvl="1"/>
            <a:r>
              <a:rPr lang="en-US" dirty="0" smtClean="0"/>
              <a:t>Data </a:t>
            </a:r>
            <a:r>
              <a:rPr lang="en-US" dirty="0" err="1" smtClean="0"/>
              <a:t>derandomization</a:t>
            </a:r>
            <a:endParaRPr lang="en-US" dirty="0" smtClean="0"/>
          </a:p>
          <a:p>
            <a:pPr lvl="1"/>
            <a:r>
              <a:rPr lang="en-US" dirty="0" smtClean="0"/>
              <a:t>Low noise</a:t>
            </a:r>
          </a:p>
          <a:p>
            <a:r>
              <a:rPr lang="en-US" dirty="0" err="1" smtClean="0"/>
              <a:t>FPGA</a:t>
            </a:r>
            <a:r>
              <a:rPr lang="en-US" dirty="0" smtClean="0"/>
              <a:t> based </a:t>
            </a:r>
            <a:r>
              <a:rPr lang="en-US" dirty="0" err="1" smtClean="0"/>
              <a:t>DAQ</a:t>
            </a:r>
            <a:endParaRPr lang="en-US" dirty="0" smtClean="0"/>
          </a:p>
          <a:p>
            <a:pPr lvl="1"/>
            <a:r>
              <a:rPr lang="en-US" dirty="0" smtClean="0"/>
              <a:t>2 x 1Gbit throughput</a:t>
            </a:r>
          </a:p>
          <a:p>
            <a:pPr lvl="1"/>
            <a:r>
              <a:rPr lang="en-US" dirty="0" smtClean="0"/>
              <a:t>Counting rate 5x10</a:t>
            </a:r>
            <a:r>
              <a:rPr lang="en-US" baseline="30000" dirty="0" smtClean="0"/>
              <a:t>6</a:t>
            </a:r>
            <a:r>
              <a:rPr lang="en-US" dirty="0" smtClean="0"/>
              <a:t> cps</a:t>
            </a:r>
          </a:p>
          <a:p>
            <a:pPr lvl="1"/>
            <a:r>
              <a:rPr lang="en-US" dirty="0" smtClean="0"/>
              <a:t>2D readout 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84784"/>
            <a:ext cx="6089303" cy="175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2936"/>
            <a:ext cx="432794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452882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&amp; </a:t>
            </a:r>
            <a:r>
              <a:rPr lang="en-US" dirty="0" err="1" smtClean="0"/>
              <a:t>AGH</a:t>
            </a:r>
            <a:r>
              <a:rPr lang="en-US" dirty="0" smtClean="0"/>
              <a:t> readout results and application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9" name="Prostokąt 8"/>
          <p:cNvSpPr/>
          <p:nvPr/>
        </p:nvSpPr>
        <p:spPr>
          <a:xfrm>
            <a:off x="0" y="6165304"/>
            <a:ext cx="90182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A. </a:t>
            </a:r>
            <a:r>
              <a:rPr lang="en-US" sz="1100" dirty="0" err="1" smtClean="0">
                <a:solidFill>
                  <a:srgbClr val="00B050"/>
                </a:solidFill>
              </a:rPr>
              <a:t>Zielinska</a:t>
            </a:r>
            <a:r>
              <a:rPr lang="en-US" sz="1100" dirty="0" smtClean="0">
                <a:solidFill>
                  <a:srgbClr val="00B050"/>
                </a:solidFill>
              </a:rPr>
              <a:t>, B. </a:t>
            </a:r>
            <a:r>
              <a:rPr lang="en-US" sz="1100" dirty="0" err="1" smtClean="0">
                <a:solidFill>
                  <a:srgbClr val="00B050"/>
                </a:solidFill>
              </a:rPr>
              <a:t>Mindur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smtClean="0">
                <a:solidFill>
                  <a:srgbClr val="00B050"/>
                </a:solidFill>
              </a:rPr>
              <a:t>et.al, X-ray fluorescence imaging system for fast mapping of pigment distributions in cultural heritage paintings, </a:t>
            </a:r>
            <a:r>
              <a:rPr lang="en-US" sz="1100" dirty="0" err="1" smtClean="0">
                <a:solidFill>
                  <a:srgbClr val="00B050"/>
                </a:solidFill>
              </a:rPr>
              <a:t>JINST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smtClean="0">
                <a:solidFill>
                  <a:srgbClr val="00B050"/>
                </a:solidFill>
              </a:rPr>
              <a:t>8 </a:t>
            </a:r>
            <a:r>
              <a:rPr lang="en-US" sz="1100" dirty="0" smtClean="0">
                <a:solidFill>
                  <a:srgbClr val="00B050"/>
                </a:solidFill>
              </a:rPr>
              <a:t>P10011 (2013)</a:t>
            </a:r>
            <a:endParaRPr lang="pl-PL" sz="1100" dirty="0">
              <a:solidFill>
                <a:srgbClr val="00B050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8722" y="1556792"/>
            <a:ext cx="4155766" cy="431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T:\_figs\xrf_setup_schem_EN.p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1015" y="1484784"/>
            <a:ext cx="6029417" cy="2304256"/>
          </a:xfrm>
          <a:prstGeom prst="rect">
            <a:avLst/>
          </a:prstGeom>
          <a:noFill/>
        </p:spPr>
      </p:pic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971600" y="2996952"/>
            <a:ext cx="4032448" cy="35283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X-ray tube at 30 kV</a:t>
            </a:r>
          </a:p>
          <a:p>
            <a:r>
              <a:rPr lang="en-US" dirty="0" smtClean="0"/>
              <a:t>Beam illuminates 10x10 cm</a:t>
            </a:r>
            <a:r>
              <a:rPr lang="en-US" baseline="30000" dirty="0" smtClean="0"/>
              <a:t>2</a:t>
            </a:r>
            <a:r>
              <a:rPr lang="en-US" dirty="0" smtClean="0"/>
              <a:t> of painting</a:t>
            </a:r>
          </a:p>
          <a:p>
            <a:r>
              <a:rPr lang="en-US" dirty="0" smtClean="0"/>
              <a:t>Pinhole camera (camera obscure)</a:t>
            </a:r>
          </a:p>
          <a:p>
            <a:r>
              <a:rPr lang="en-US" dirty="0" smtClean="0"/>
              <a:t>Position resolution (0.86mm rms.)</a:t>
            </a:r>
          </a:p>
          <a:p>
            <a:pPr lvl="1"/>
            <a:r>
              <a:rPr lang="en-US" dirty="0" smtClean="0"/>
              <a:t>For 1 mm pinhole camera</a:t>
            </a:r>
          </a:p>
          <a:p>
            <a:r>
              <a:rPr lang="en-US" dirty="0" smtClean="0"/>
              <a:t>Energy resolution ~20% (</a:t>
            </a:r>
            <a:r>
              <a:rPr lang="en-US" dirty="0" err="1" smtClean="0"/>
              <a:t>FWHM</a:t>
            </a:r>
            <a:r>
              <a:rPr lang="en-US" dirty="0" smtClean="0"/>
              <a:t>) for 6 </a:t>
            </a:r>
            <a:r>
              <a:rPr lang="en-US" dirty="0" err="1" smtClean="0"/>
              <a:t>keV</a:t>
            </a:r>
            <a:r>
              <a:rPr lang="en-US" dirty="0" smtClean="0"/>
              <a:t> photons</a:t>
            </a:r>
          </a:p>
          <a:p>
            <a:r>
              <a:rPr lang="en-US" dirty="0" smtClean="0"/>
              <a:t>Relatively fast measurement</a:t>
            </a:r>
          </a:p>
          <a:p>
            <a:pPr lvl="1"/>
            <a:r>
              <a:rPr lang="en-US" dirty="0" smtClean="0"/>
              <a:t>5 hours with </a:t>
            </a:r>
            <a:r>
              <a:rPr lang="en-US" dirty="0" err="1" smtClean="0"/>
              <a:t>Ar</a:t>
            </a:r>
            <a:r>
              <a:rPr lang="en-US" dirty="0" smtClean="0"/>
              <a:t>/CO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gas mixture</a:t>
            </a:r>
            <a:endParaRPr lang="en-US" baseline="-25000" dirty="0" smtClean="0"/>
          </a:p>
          <a:p>
            <a:endParaRPr lang="en-US" dirty="0" smtClean="0"/>
          </a:p>
        </p:txBody>
      </p:sp>
      <p:pic>
        <p:nvPicPr>
          <p:cNvPr id="7173" name="Picture 5" descr="T:\_figs\bratasz_photo.pd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622917"/>
            <a:ext cx="4185855" cy="3996000"/>
          </a:xfrm>
          <a:prstGeom prst="rect">
            <a:avLst/>
          </a:prstGeom>
          <a:noFill/>
        </p:spPr>
      </p:pic>
      <p:pic>
        <p:nvPicPr>
          <p:cNvPr id="7170" name="Picture 2" descr="T:\_figs\bratasz_xrf_tot.p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000" y="2610000"/>
            <a:ext cx="4896000" cy="4024247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and painting arts studies at </a:t>
            </a:r>
            <a:r>
              <a:rPr lang="en-US" dirty="0" err="1" smtClean="0"/>
              <a:t>AGH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25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11" name="Prostokąt 10"/>
          <p:cNvSpPr/>
          <p:nvPr/>
        </p:nvSpPr>
        <p:spPr>
          <a:xfrm>
            <a:off x="1403648" y="3014950"/>
            <a:ext cx="3528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More about </a:t>
            </a:r>
            <a:r>
              <a:rPr lang="en-US" b="1" dirty="0" smtClean="0">
                <a:solidFill>
                  <a:schemeClr val="bg1"/>
                </a:solidFill>
              </a:rPr>
              <a:t>this topic on </a:t>
            </a:r>
            <a:r>
              <a:rPr lang="en-US" b="1" dirty="0" smtClean="0">
                <a:solidFill>
                  <a:srgbClr val="00B050"/>
                </a:solidFill>
              </a:rPr>
              <a:t>Thursday</a:t>
            </a:r>
            <a:r>
              <a:rPr lang="en-US" b="1" dirty="0" smtClean="0">
                <a:solidFill>
                  <a:schemeClr val="bg1"/>
                </a:solidFill>
              </a:rPr>
              <a:t> (session no.7), presentation by: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Alicja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Zieli</a:t>
            </a:r>
            <a:r>
              <a:rPr lang="pl-PL" b="1" dirty="0" smtClean="0">
                <a:solidFill>
                  <a:srgbClr val="C00000"/>
                </a:solidFill>
              </a:rPr>
              <a:t>ń</a:t>
            </a:r>
            <a:r>
              <a:rPr lang="en-US" b="1" dirty="0" err="1" smtClean="0">
                <a:solidFill>
                  <a:srgbClr val="C00000"/>
                </a:solidFill>
              </a:rPr>
              <a:t>ska</a:t>
            </a:r>
            <a:r>
              <a:rPr lang="en-US" b="1" dirty="0" smtClean="0">
                <a:solidFill>
                  <a:srgbClr val="C00000"/>
                </a:solidFill>
              </a:rPr>
              <a:t/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“</a:t>
            </a:r>
            <a:r>
              <a:rPr lang="en-US" b="1" dirty="0" err="1" smtClean="0">
                <a:solidFill>
                  <a:srgbClr val="FFFF00"/>
                </a:solidFill>
              </a:rPr>
              <a:t>Optimisation</a:t>
            </a:r>
            <a:r>
              <a:rPr lang="en-US" b="1" dirty="0" smtClean="0">
                <a:solidFill>
                  <a:srgbClr val="FFFF00"/>
                </a:solidFill>
              </a:rPr>
              <a:t> of the X-ray fluorescence imaging system for mapping of pigments in historical paintings”</a:t>
            </a:r>
          </a:p>
          <a:p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5724128" y="5827911"/>
            <a:ext cx="33843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A. </a:t>
            </a:r>
            <a:r>
              <a:rPr lang="en-US" sz="1100" dirty="0" err="1" smtClean="0">
                <a:solidFill>
                  <a:srgbClr val="00B050"/>
                </a:solidFill>
              </a:rPr>
              <a:t>Zielinska</a:t>
            </a:r>
            <a:r>
              <a:rPr lang="en-US" sz="1100" dirty="0" smtClean="0">
                <a:solidFill>
                  <a:srgbClr val="00B050"/>
                </a:solidFill>
              </a:rPr>
              <a:t>, B. </a:t>
            </a:r>
            <a:r>
              <a:rPr lang="en-US" sz="1100" dirty="0" err="1" smtClean="0">
                <a:solidFill>
                  <a:srgbClr val="00B050"/>
                </a:solidFill>
              </a:rPr>
              <a:t>Mindur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smtClean="0">
                <a:solidFill>
                  <a:srgbClr val="00B050"/>
                </a:solidFill>
              </a:rPr>
              <a:t>et.al, X-ray fluorescence imaging system for fast mapping of pigment distributions in cultural heritage paintings, </a:t>
            </a:r>
            <a:r>
              <a:rPr lang="en-US" sz="1100" dirty="0" err="1" smtClean="0">
                <a:solidFill>
                  <a:srgbClr val="00B050"/>
                </a:solidFill>
              </a:rPr>
              <a:t>JINST</a:t>
            </a:r>
            <a:r>
              <a:rPr lang="en-US" sz="1100" dirty="0" smtClean="0">
                <a:solidFill>
                  <a:srgbClr val="00B050"/>
                </a:solidFill>
              </a:rPr>
              <a:t> </a:t>
            </a:r>
            <a:r>
              <a:rPr lang="en-US" sz="1100" dirty="0" smtClean="0">
                <a:solidFill>
                  <a:srgbClr val="00B050"/>
                </a:solidFill>
              </a:rPr>
              <a:t>8 </a:t>
            </a:r>
            <a:r>
              <a:rPr lang="en-US" sz="1100" dirty="0" smtClean="0">
                <a:solidFill>
                  <a:srgbClr val="00B050"/>
                </a:solidFill>
              </a:rPr>
              <a:t>P10011 (2013)</a:t>
            </a:r>
            <a:endParaRPr lang="pl-PL" sz="11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RD51 </a:t>
            </a:r>
            <a:r>
              <a:rPr lang="en-US" dirty="0" err="1" smtClean="0"/>
              <a:t>MPGD</a:t>
            </a:r>
            <a:r>
              <a:rPr lang="en-US" dirty="0" smtClean="0"/>
              <a:t> Collaboration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26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28588"/>
            <a:ext cx="8660984" cy="4852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267744" y="37408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~450 Authors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75 </a:t>
            </a:r>
            <a:r>
              <a:rPr lang="en-US" sz="2400" b="1" dirty="0" smtClean="0">
                <a:solidFill>
                  <a:srgbClr val="C00000"/>
                </a:solidFill>
              </a:rPr>
              <a:t>Institutes from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25 </a:t>
            </a:r>
            <a:r>
              <a:rPr lang="en-US" sz="2400" b="1" dirty="0" smtClean="0">
                <a:solidFill>
                  <a:srgbClr val="C00000"/>
                </a:solidFill>
              </a:rPr>
              <a:t>Countries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2"/>
          <p:cNvSpPr txBox="1"/>
          <p:nvPr/>
        </p:nvSpPr>
        <p:spPr>
          <a:xfrm>
            <a:off x="3437085" y="4941168"/>
            <a:ext cx="22870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Applications,</a:t>
            </a:r>
          </a:p>
          <a:p>
            <a:pPr algn="ctr"/>
            <a:r>
              <a:rPr lang="en-US" sz="1400" dirty="0" smtClean="0"/>
              <a:t>Conferences </a:t>
            </a:r>
            <a:r>
              <a:rPr lang="en-US" sz="1400" dirty="0" smtClean="0"/>
              <a:t>/ </a:t>
            </a:r>
            <a:r>
              <a:rPr lang="en-US" sz="1400" dirty="0" smtClean="0"/>
              <a:t>Schools</a:t>
            </a:r>
            <a:endParaRPr lang="en-US" sz="1400" dirty="0"/>
          </a:p>
        </p:txBody>
      </p:sp>
      <p:sp>
        <p:nvSpPr>
          <p:cNvPr id="14" name="TextBox 11"/>
          <p:cNvSpPr txBox="1"/>
          <p:nvPr/>
        </p:nvSpPr>
        <p:spPr>
          <a:xfrm>
            <a:off x="1547664" y="3356992"/>
            <a:ext cx="16748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 </a:t>
            </a:r>
            <a:r>
              <a:rPr lang="en-US" sz="1400" dirty="0" smtClean="0"/>
              <a:t>Electronics optimization and integration with MPGD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27</a:t>
            </a:fld>
            <a:endParaRPr lang="pl-PL" altLang="pl-PL"/>
          </a:p>
        </p:txBody>
      </p:sp>
      <p:pic>
        <p:nvPicPr>
          <p:cNvPr id="7" name="Picture 4" descr="D:\Paul\RD51\WG1\LargeDetectors\meetingJan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5433780"/>
            <a:ext cx="1296144" cy="101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5"/>
          <p:cNvCxnSpPr>
            <a:stCxn id="9" idx="3"/>
          </p:cNvCxnSpPr>
          <p:nvPr/>
        </p:nvCxnSpPr>
        <p:spPr>
          <a:xfrm flipH="1">
            <a:off x="2667000" y="3420926"/>
            <a:ext cx="1217616" cy="2065474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6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3995936" y="2852936"/>
            <a:ext cx="127310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/>
              <a:t>RD51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2699792" y="1412776"/>
            <a:ext cx="219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 smtClean="0"/>
              <a:t>MPGD Technology and new </a:t>
            </a:r>
            <a:r>
              <a:rPr lang="en-GB" sz="1400" dirty="0" smtClean="0"/>
              <a:t>structures</a:t>
            </a:r>
            <a:endParaRPr lang="en-GB" sz="1400" dirty="0" smtClean="0"/>
          </a:p>
        </p:txBody>
      </p:sp>
      <p:sp>
        <p:nvSpPr>
          <p:cNvPr id="12" name="TextBox 9"/>
          <p:cNvSpPr txBox="1"/>
          <p:nvPr/>
        </p:nvSpPr>
        <p:spPr>
          <a:xfrm>
            <a:off x="6516216" y="1412776"/>
            <a:ext cx="249662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Characterization and understanding of physical phenomena in MPGD</a:t>
            </a:r>
            <a:endParaRPr lang="fr-FR" sz="1400" dirty="0"/>
          </a:p>
        </p:txBody>
      </p:sp>
      <p:sp>
        <p:nvSpPr>
          <p:cNvPr id="13" name="TextBox 10"/>
          <p:cNvSpPr txBox="1"/>
          <p:nvPr/>
        </p:nvSpPr>
        <p:spPr>
          <a:xfrm>
            <a:off x="7498055" y="2547481"/>
            <a:ext cx="164594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Development of common software for MPGD Simulation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6084168" y="4653136"/>
            <a:ext cx="29404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CERN </a:t>
            </a:r>
            <a:r>
              <a:rPr lang="en-US" sz="1400" dirty="0" err="1" smtClean="0"/>
              <a:t>MPGD</a:t>
            </a:r>
            <a:r>
              <a:rPr lang="en-US" sz="1400" dirty="0" smtClean="0"/>
              <a:t> Workshop</a:t>
            </a:r>
            <a:r>
              <a:rPr lang="en-US" sz="1400" dirty="0" smtClean="0"/>
              <a:t>,</a:t>
            </a:r>
          </a:p>
          <a:p>
            <a:pPr algn="ctr"/>
            <a:r>
              <a:rPr lang="en-US" sz="1400" dirty="0" smtClean="0"/>
              <a:t>Quality Control and Industrialization</a:t>
            </a:r>
          </a:p>
        </p:txBody>
      </p:sp>
      <p:sp>
        <p:nvSpPr>
          <p:cNvPr id="16" name="TextBox 13"/>
          <p:cNvSpPr txBox="1"/>
          <p:nvPr/>
        </p:nvSpPr>
        <p:spPr>
          <a:xfrm>
            <a:off x="388640" y="492200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/>
              <a:t>Common Test </a:t>
            </a:r>
            <a:r>
              <a:rPr lang="en-US" sz="1400" dirty="0" smtClean="0"/>
              <a:t>Beam </a:t>
            </a:r>
            <a:endParaRPr lang="en-US" sz="1400" dirty="0" smtClean="0"/>
          </a:p>
          <a:p>
            <a:pPr algn="ctr"/>
            <a:r>
              <a:rPr lang="en-US" sz="1400" dirty="0" smtClean="0"/>
              <a:t>and </a:t>
            </a:r>
            <a:r>
              <a:rPr lang="en-US" sz="1400" dirty="0" smtClean="0"/>
              <a:t>Lab Facilities</a:t>
            </a:r>
          </a:p>
        </p:txBody>
      </p:sp>
      <p:cxnSp>
        <p:nvCxnSpPr>
          <p:cNvPr id="17" name="Straight Arrow Connector 14"/>
          <p:cNvCxnSpPr>
            <a:stCxn id="9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5"/>
          <p:cNvSpPr txBox="1"/>
          <p:nvPr/>
        </p:nvSpPr>
        <p:spPr>
          <a:xfrm>
            <a:off x="1835696" y="2956882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WG5:</a:t>
            </a:r>
            <a:endParaRPr lang="fr-FR" sz="2000" b="1" dirty="0"/>
          </a:p>
        </p:txBody>
      </p:sp>
      <p:cxnSp>
        <p:nvCxnSpPr>
          <p:cNvPr id="19" name="Straight Arrow Connector 16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8"/>
          <p:cNvCxnSpPr/>
          <p:nvPr/>
        </p:nvCxnSpPr>
        <p:spPr>
          <a:xfrm flipV="1">
            <a:off x="5004048" y="1520701"/>
            <a:ext cx="1523186" cy="1260227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9"/>
          <p:cNvCxnSpPr>
            <a:stCxn id="9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0"/>
          <p:cNvSpPr txBox="1"/>
          <p:nvPr/>
        </p:nvSpPr>
        <p:spPr>
          <a:xfrm>
            <a:off x="2555776" y="1952749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WG1:</a:t>
            </a:r>
            <a:endParaRPr lang="fr-FR" sz="2000" b="1" dirty="0"/>
          </a:p>
        </p:txBody>
      </p:sp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3" cstate="print"/>
          <a:srcRect l="7745" r="7745"/>
          <a:stretch>
            <a:fillRect/>
          </a:stretch>
        </p:blipFill>
        <p:spPr bwMode="auto">
          <a:xfrm>
            <a:off x="1331640" y="326172"/>
            <a:ext cx="1080120" cy="110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2"/>
          <p:cNvSpPr txBox="1"/>
          <p:nvPr/>
        </p:nvSpPr>
        <p:spPr>
          <a:xfrm>
            <a:off x="5522350" y="1772816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WG2:</a:t>
            </a:r>
            <a:endParaRPr lang="fr-FR" sz="2000" b="1" dirty="0"/>
          </a:p>
        </p:txBody>
      </p:sp>
      <p:cxnSp>
        <p:nvCxnSpPr>
          <p:cNvPr id="26" name="Straight Arrow Connector 23"/>
          <p:cNvCxnSpPr>
            <a:stCxn id="9" idx="5"/>
          </p:cNvCxnSpPr>
          <p:nvPr/>
        </p:nvCxnSpPr>
        <p:spPr>
          <a:xfrm>
            <a:off x="5259384" y="3420926"/>
            <a:ext cx="1370016" cy="1227274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4"/>
          <p:cNvSpPr txBox="1"/>
          <p:nvPr/>
        </p:nvSpPr>
        <p:spPr>
          <a:xfrm>
            <a:off x="2595353" y="4509120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WG7:</a:t>
            </a:r>
            <a:endParaRPr lang="fr-FR" sz="2000" b="1" dirty="0"/>
          </a:p>
        </p:txBody>
      </p:sp>
      <p:sp>
        <p:nvSpPr>
          <p:cNvPr id="28" name="TextBox 25"/>
          <p:cNvSpPr txBox="1"/>
          <p:nvPr/>
        </p:nvSpPr>
        <p:spPr>
          <a:xfrm>
            <a:off x="5715000" y="3962400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WG6:</a:t>
            </a:r>
            <a:endParaRPr lang="fr-FR" sz="2000" b="1" dirty="0"/>
          </a:p>
        </p:txBody>
      </p:sp>
      <p:pic>
        <p:nvPicPr>
          <p:cNvPr id="29" name="Picture 26" descr="DSC004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5445224"/>
            <a:ext cx="1183614" cy="887710"/>
          </a:xfrm>
          <a:prstGeom prst="rect">
            <a:avLst/>
          </a:prstGeom>
        </p:spPr>
      </p:pic>
      <p:pic>
        <p:nvPicPr>
          <p:cNvPr id="30" name="Picture 27" descr="oneshotimage-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490" y="5488162"/>
            <a:ext cx="1267667" cy="1037182"/>
          </a:xfrm>
          <a:prstGeom prst="rect">
            <a:avLst/>
          </a:prstGeom>
        </p:spPr>
      </p:pic>
      <p:pic>
        <p:nvPicPr>
          <p:cNvPr id="31" name="Picture 28" descr="IMG_0004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253" y="5488070"/>
            <a:ext cx="1495563" cy="1037274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3992" y="5445224"/>
            <a:ext cx="147380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34200" y="3657600"/>
            <a:ext cx="999194" cy="886489"/>
          </a:xfrm>
          <a:prstGeom prst="rect">
            <a:avLst/>
          </a:prstGeom>
        </p:spPr>
      </p:pic>
      <p:pic>
        <p:nvPicPr>
          <p:cNvPr id="34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83200" y="332656"/>
            <a:ext cx="1440728" cy="1080120"/>
          </a:xfrm>
          <a:prstGeom prst="rect">
            <a:avLst/>
          </a:prstGeom>
        </p:spPr>
      </p:pic>
      <p:pic>
        <p:nvPicPr>
          <p:cNvPr id="37" name="Picture 34" descr="DSCN254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6200000">
            <a:off x="1286974" y="1584134"/>
            <a:ext cx="1120880" cy="840659"/>
          </a:xfrm>
          <a:prstGeom prst="rect">
            <a:avLst/>
          </a:prstGeom>
        </p:spPr>
      </p:pic>
      <p:pic>
        <p:nvPicPr>
          <p:cNvPr id="38" name="Picture 3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72400" y="368286"/>
            <a:ext cx="856754" cy="1044490"/>
          </a:xfrm>
          <a:prstGeom prst="rect">
            <a:avLst/>
          </a:prstGeom>
        </p:spPr>
      </p:pic>
      <p:pic>
        <p:nvPicPr>
          <p:cNvPr id="39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374546"/>
            <a:ext cx="1038230" cy="1038230"/>
          </a:xfrm>
          <a:prstGeom prst="rect">
            <a:avLst/>
          </a:prstGeom>
        </p:spPr>
      </p:pic>
      <p:pic>
        <p:nvPicPr>
          <p:cNvPr id="40" name="Picture 37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1523999" cy="9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2" descr="D:\Freiburg\Octopuce\P101002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4776"/>
            <a:ext cx="1440160" cy="100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Arrow Connector 39"/>
          <p:cNvCxnSpPr>
            <a:stCxn id="9" idx="4"/>
            <a:endCxn id="35" idx="0"/>
          </p:cNvCxnSpPr>
          <p:nvPr/>
        </p:nvCxnSpPr>
        <p:spPr>
          <a:xfrm>
            <a:off x="4572000" y="3536925"/>
            <a:ext cx="8607" cy="1404243"/>
          </a:xfrm>
          <a:prstGeom prst="straightConnector1">
            <a:avLst/>
          </a:prstGeom>
          <a:ln w="3175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0"/>
          <p:cNvSpPr txBox="1"/>
          <p:nvPr/>
        </p:nvSpPr>
        <p:spPr>
          <a:xfrm>
            <a:off x="4139952" y="4037002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WG3:</a:t>
            </a:r>
            <a:endParaRPr lang="fr-FR" sz="2000" b="1" dirty="0"/>
          </a:p>
        </p:txBody>
      </p:sp>
      <p:pic>
        <p:nvPicPr>
          <p:cNvPr id="44" name="Picture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9193" y="5445224"/>
            <a:ext cx="1786983" cy="1008112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977083" y="3733800"/>
            <a:ext cx="1166917" cy="885056"/>
          </a:xfrm>
          <a:prstGeom prst="rect">
            <a:avLst/>
          </a:prstGeom>
        </p:spPr>
      </p:pic>
      <p:sp>
        <p:nvSpPr>
          <p:cNvPr id="20" name="TextBox 17"/>
          <p:cNvSpPr txBox="1"/>
          <p:nvPr/>
        </p:nvSpPr>
        <p:spPr>
          <a:xfrm>
            <a:off x="6192180" y="2956882"/>
            <a:ext cx="96853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WG4: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4497388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MPGD</a:t>
            </a:r>
            <a:r>
              <a:rPr lang="en-US" dirty="0" smtClean="0"/>
              <a:t> continues very successful design of classical gas detectors, </a:t>
            </a:r>
            <a:br>
              <a:rPr lang="en-US" dirty="0" smtClean="0"/>
            </a:br>
            <a:r>
              <a:rPr lang="en-US" dirty="0" smtClean="0"/>
              <a:t>especially </a:t>
            </a:r>
            <a:r>
              <a:rPr lang="en-US" dirty="0" err="1" smtClean="0"/>
              <a:t>MWPC</a:t>
            </a:r>
            <a:endParaRPr lang="en-US" dirty="0" smtClean="0"/>
          </a:p>
          <a:p>
            <a:r>
              <a:rPr lang="en-US" dirty="0" smtClean="0"/>
              <a:t>Many possibilities and structures </a:t>
            </a:r>
            <a:r>
              <a:rPr lang="en-US" dirty="0" smtClean="0"/>
              <a:t>to fit with the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One of the key feature is separation the amplification stage(-s) from readout structures</a:t>
            </a:r>
            <a:endParaRPr lang="en-US" dirty="0" smtClean="0"/>
          </a:p>
          <a:p>
            <a:r>
              <a:rPr lang="en-US" dirty="0" smtClean="0"/>
              <a:t>Among </a:t>
            </a:r>
            <a:r>
              <a:rPr lang="en-US" dirty="0" smtClean="0"/>
              <a:t>others types, micromesh </a:t>
            </a:r>
            <a:r>
              <a:rPr lang="en-US" dirty="0" smtClean="0"/>
              <a:t>and </a:t>
            </a:r>
            <a:r>
              <a:rPr lang="en-US" dirty="0" smtClean="0"/>
              <a:t>hole-type (</a:t>
            </a:r>
            <a:r>
              <a:rPr lang="en-US" dirty="0" smtClean="0"/>
              <a:t>uniform </a:t>
            </a:r>
            <a:r>
              <a:rPr lang="en-US" dirty="0" smtClean="0"/>
              <a:t>field) </a:t>
            </a:r>
            <a:r>
              <a:rPr lang="en-US" dirty="0" smtClean="0"/>
              <a:t>represent nowadays a robust and </a:t>
            </a:r>
            <a:r>
              <a:rPr lang="en-US" dirty="0" smtClean="0"/>
              <a:t>mature-enough </a:t>
            </a:r>
            <a:r>
              <a:rPr lang="en-US" dirty="0" smtClean="0"/>
              <a:t>solution for </a:t>
            </a:r>
            <a:r>
              <a:rPr lang="en-US" dirty="0" smtClean="0"/>
              <a:t>variety of applications</a:t>
            </a:r>
          </a:p>
          <a:p>
            <a:r>
              <a:rPr lang="en-US" dirty="0" err="1" smtClean="0"/>
              <a:t>MPGD</a:t>
            </a:r>
            <a:r>
              <a:rPr lang="en-US" dirty="0" smtClean="0"/>
              <a:t> are suitable for large areas</a:t>
            </a:r>
          </a:p>
          <a:p>
            <a:pPr lvl="1"/>
            <a:r>
              <a:rPr lang="en-US" dirty="0" smtClean="0"/>
              <a:t>Low production costs</a:t>
            </a:r>
            <a:endParaRPr lang="en-US" dirty="0" smtClean="0"/>
          </a:p>
          <a:p>
            <a:r>
              <a:rPr lang="en-US" dirty="0" smtClean="0"/>
              <a:t>Wide spectrum of </a:t>
            </a:r>
            <a:r>
              <a:rPr lang="en-US" dirty="0" smtClean="0"/>
              <a:t>applications</a:t>
            </a:r>
          </a:p>
          <a:p>
            <a:pPr lvl="1"/>
            <a:r>
              <a:rPr lang="en-US" dirty="0" smtClean="0"/>
              <a:t>Not only </a:t>
            </a:r>
            <a:r>
              <a:rPr lang="en-US" dirty="0" err="1" smtClean="0"/>
              <a:t>HEP</a:t>
            </a:r>
            <a:r>
              <a:rPr lang="en-US" dirty="0" smtClean="0"/>
              <a:t> (however, development is mostly driven by </a:t>
            </a:r>
            <a:r>
              <a:rPr lang="en-US" dirty="0" err="1" smtClean="0"/>
              <a:t>HEP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Neutrons</a:t>
            </a:r>
          </a:p>
          <a:p>
            <a:pPr lvl="1"/>
            <a:r>
              <a:rPr lang="en-US" dirty="0" smtClean="0"/>
              <a:t>X</a:t>
            </a:r>
            <a:r>
              <a:rPr lang="en-US" dirty="0" smtClean="0"/>
              <a:t>-ray</a:t>
            </a:r>
          </a:p>
          <a:p>
            <a:pPr lvl="1"/>
            <a:r>
              <a:rPr lang="en-US" dirty="0" smtClean="0"/>
              <a:t>Imaging</a:t>
            </a:r>
          </a:p>
          <a:p>
            <a:pPr lvl="1"/>
            <a:r>
              <a:rPr lang="en-US" dirty="0" smtClean="0"/>
              <a:t>Homeland security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Large community – RD51</a:t>
            </a:r>
          </a:p>
          <a:p>
            <a:pPr lvl="1"/>
            <a:r>
              <a:rPr lang="en-US" dirty="0" smtClean="0"/>
              <a:t>Spread knowledge</a:t>
            </a:r>
          </a:p>
          <a:p>
            <a:pPr lvl="1"/>
            <a:r>
              <a:rPr lang="en-US" dirty="0" smtClean="0"/>
              <a:t>Access to the technology, tools and test beam facility (at CERN)</a:t>
            </a:r>
            <a:endParaRPr lang="en-US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29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7" name="Prostokąt 6"/>
          <p:cNvSpPr/>
          <p:nvPr/>
        </p:nvSpPr>
        <p:spPr>
          <a:xfrm>
            <a:off x="2811390" y="3244334"/>
            <a:ext cx="3521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Thank you for your attention</a:t>
            </a:r>
            <a:endParaRPr lang="pl-PL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3874" y="2132856"/>
            <a:ext cx="2942622" cy="208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Gaseous detectors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648097"/>
          </a:xfrm>
        </p:spPr>
        <p:txBody>
          <a:bodyPr>
            <a:noAutofit/>
          </a:bodyPr>
          <a:lstStyle/>
          <a:p>
            <a:r>
              <a:rPr lang="en-US" sz="2000" dirty="0" smtClean="0"/>
              <a:t>Best way to make detectors on large scale with little matter and at low cost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grpSp>
        <p:nvGrpSpPr>
          <p:cNvPr id="27" name="Grupa 26"/>
          <p:cNvGrpSpPr/>
          <p:nvPr/>
        </p:nvGrpSpPr>
        <p:grpSpPr>
          <a:xfrm>
            <a:off x="323528" y="4725144"/>
            <a:ext cx="8543506" cy="1584176"/>
            <a:chOff x="323528" y="4437112"/>
            <a:chExt cx="8543506" cy="1584176"/>
          </a:xfrm>
        </p:grpSpPr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74200" y="4437112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13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4437112"/>
              <a:ext cx="1143000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13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24872" y="4437112"/>
              <a:ext cx="1219200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136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51744" y="4437112"/>
              <a:ext cx="1104900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137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164316" y="4437112"/>
              <a:ext cx="112395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138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595939" y="4437112"/>
              <a:ext cx="1152525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Prostokąt 15"/>
            <p:cNvSpPr/>
            <p:nvPr/>
          </p:nvSpPr>
          <p:spPr>
            <a:xfrm>
              <a:off x="593928" y="5661248"/>
              <a:ext cx="6543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W</a:t>
              </a:r>
              <a:r>
                <a:rPr lang="pl-PL" sz="1600" dirty="0" err="1" smtClean="0"/>
                <a:t>ire</a:t>
              </a:r>
              <a:endParaRPr lang="pl-PL" sz="1600" dirty="0"/>
            </a:p>
          </p:txBody>
        </p:sp>
        <p:sp>
          <p:nvSpPr>
            <p:cNvPr id="17" name="Prostokąt 16"/>
            <p:cNvSpPr/>
            <p:nvPr/>
          </p:nvSpPr>
          <p:spPr>
            <a:xfrm>
              <a:off x="1887955" y="5661248"/>
              <a:ext cx="8274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 smtClean="0"/>
                <a:t>MWPC</a:t>
              </a:r>
              <a:endParaRPr lang="pl-PL" sz="1600" dirty="0"/>
            </a:p>
          </p:txBody>
        </p:sp>
        <p:sp>
          <p:nvSpPr>
            <p:cNvPr id="18" name="Prostokąt 17"/>
            <p:cNvSpPr/>
            <p:nvPr/>
          </p:nvSpPr>
          <p:spPr>
            <a:xfrm>
              <a:off x="3067141" y="5682734"/>
              <a:ext cx="15017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P</a:t>
              </a:r>
              <a:r>
                <a:rPr lang="pl-PL" sz="1600" dirty="0" err="1" smtClean="0"/>
                <a:t>arallel</a:t>
              </a:r>
              <a:r>
                <a:rPr lang="pl-PL" sz="1600" dirty="0" smtClean="0"/>
                <a:t> </a:t>
              </a:r>
              <a:r>
                <a:rPr lang="en-US" sz="1600" dirty="0" smtClean="0"/>
                <a:t>P</a:t>
              </a:r>
              <a:r>
                <a:rPr lang="pl-PL" sz="1600" dirty="0" err="1" smtClean="0"/>
                <a:t>late</a:t>
              </a:r>
              <a:endParaRPr lang="pl-PL" sz="1600" dirty="0"/>
            </a:p>
          </p:txBody>
        </p:sp>
        <p:sp>
          <p:nvSpPr>
            <p:cNvPr id="19" name="Prostokąt 18"/>
            <p:cNvSpPr/>
            <p:nvPr/>
          </p:nvSpPr>
          <p:spPr>
            <a:xfrm>
              <a:off x="4987217" y="5661248"/>
              <a:ext cx="67839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S</a:t>
              </a:r>
              <a:r>
                <a:rPr lang="pl-PL" sz="1600" dirty="0" err="1" smtClean="0"/>
                <a:t>trip</a:t>
              </a:r>
              <a:endParaRPr lang="pl-PL" sz="1600" dirty="0"/>
            </a:p>
          </p:txBody>
        </p:sp>
        <p:sp>
          <p:nvSpPr>
            <p:cNvPr id="20" name="Prostokąt 19"/>
            <p:cNvSpPr/>
            <p:nvPr/>
          </p:nvSpPr>
          <p:spPr>
            <a:xfrm>
              <a:off x="6336270" y="5661248"/>
              <a:ext cx="6415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H</a:t>
              </a:r>
              <a:r>
                <a:rPr lang="pl-PL" sz="1600" dirty="0" err="1" smtClean="0"/>
                <a:t>ole</a:t>
              </a:r>
              <a:endParaRPr lang="pl-PL" sz="1600" dirty="0"/>
            </a:p>
          </p:txBody>
        </p:sp>
        <p:sp>
          <p:nvSpPr>
            <p:cNvPr id="21" name="Prostokąt 20"/>
            <p:cNvSpPr/>
            <p:nvPr/>
          </p:nvSpPr>
          <p:spPr>
            <a:xfrm>
              <a:off x="7424459" y="5661248"/>
              <a:ext cx="14425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G</a:t>
              </a:r>
              <a:r>
                <a:rPr lang="pl-PL" sz="1600" dirty="0" err="1" smtClean="0"/>
                <a:t>roove</a:t>
              </a:r>
              <a:r>
                <a:rPr lang="pl-PL" sz="1600" dirty="0" smtClean="0"/>
                <a:t>/</a:t>
              </a:r>
              <a:r>
                <a:rPr lang="en-US" sz="1600" dirty="0" err="1"/>
                <a:t>W</a:t>
              </a:r>
              <a:r>
                <a:rPr lang="pl-PL" sz="1600" dirty="0" err="1" smtClean="0"/>
                <a:t>ell</a:t>
              </a:r>
              <a:endParaRPr lang="pl-PL" sz="1600" dirty="0"/>
            </a:p>
          </p:txBody>
        </p:sp>
      </p:grpSp>
      <p:pic>
        <p:nvPicPr>
          <p:cNvPr id="48141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3140968"/>
            <a:ext cx="12477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Symbol zastępczy zawartości 2"/>
          <p:cNvSpPr txBox="1">
            <a:spLocks/>
          </p:cNvSpPr>
          <p:nvPr/>
        </p:nvSpPr>
        <p:spPr bwMode="auto">
          <a:xfrm>
            <a:off x="467544" y="2276847"/>
            <a:ext cx="4608512" cy="201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Electric field high enough (above 10kV/cm) for electrons to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ionize active gas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Avalanche creation</a:t>
            </a:r>
          </a:p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400" kern="0" dirty="0" smtClean="0">
                <a:latin typeface="+mn-lt"/>
              </a:rPr>
              <a:t>Exponential increase of number of electron and ion </a:t>
            </a:r>
            <a:r>
              <a:rPr lang="en-US" sz="2400" kern="0" dirty="0" smtClean="0">
                <a:latin typeface="+mn-lt"/>
              </a:rPr>
              <a:t>pairs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signal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sp>
        <p:nvSpPr>
          <p:cNvPr id="6" name="Prostokąt 5"/>
          <p:cNvSpPr/>
          <p:nvPr/>
        </p:nvSpPr>
        <p:spPr>
          <a:xfrm>
            <a:off x="3691791" y="3244334"/>
            <a:ext cx="1760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MicroMEGAS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1008137"/>
          </a:xfrm>
        </p:spPr>
        <p:txBody>
          <a:bodyPr>
            <a:normAutofit/>
          </a:bodyPr>
          <a:lstStyle/>
          <a:p>
            <a:r>
              <a:rPr lang="en-US" dirty="0" smtClean="0"/>
              <a:t>Parallel-plate avalanche chamber</a:t>
            </a:r>
          </a:p>
          <a:p>
            <a:pPr lvl="1"/>
            <a:r>
              <a:rPr lang="en-US" dirty="0" smtClean="0"/>
              <a:t>Uniform field (except mesh vicinity)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2636912"/>
            <a:ext cx="4191000" cy="352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2647280"/>
            <a:ext cx="3568700" cy="3302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5004048" y="5950441"/>
            <a:ext cx="3707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rgbClr val="00B050"/>
                </a:solidFill>
                <a:latin typeface="Arial"/>
              </a:rPr>
              <a:t>Y.  </a:t>
            </a:r>
            <a:r>
              <a:rPr lang="en-US" sz="1100" dirty="0" err="1" smtClean="0">
                <a:solidFill>
                  <a:srgbClr val="00B050"/>
                </a:solidFill>
                <a:latin typeface="Arial"/>
              </a:rPr>
              <a:t>Giomataris</a:t>
            </a:r>
            <a:r>
              <a:rPr lang="en-US" sz="1100" dirty="0" smtClean="0">
                <a:solidFill>
                  <a:srgbClr val="00B050"/>
                </a:solidFill>
                <a:latin typeface="Arial"/>
              </a:rPr>
              <a:t>”, Development and prospects of the new gaseous detector “</a:t>
            </a:r>
            <a:r>
              <a:rPr lang="en-US" sz="1100" dirty="0" err="1" smtClean="0">
                <a:solidFill>
                  <a:srgbClr val="00B050"/>
                </a:solidFill>
                <a:latin typeface="Arial"/>
              </a:rPr>
              <a:t>Micromegas</a:t>
            </a:r>
            <a:r>
              <a:rPr lang="en-US" sz="1100" dirty="0" smtClean="0">
                <a:solidFill>
                  <a:srgbClr val="00B050"/>
                </a:solidFill>
                <a:latin typeface="Arial"/>
              </a:rPr>
              <a:t>”, </a:t>
            </a:r>
            <a:r>
              <a:rPr lang="en-US" sz="1100" dirty="0" err="1" smtClean="0">
                <a:solidFill>
                  <a:srgbClr val="00B050"/>
                </a:solidFill>
                <a:latin typeface="Arial"/>
              </a:rPr>
              <a:t>NIMA</a:t>
            </a:r>
            <a:r>
              <a:rPr lang="en-US" sz="1100" dirty="0" smtClean="0">
                <a:solidFill>
                  <a:srgbClr val="00B050"/>
                </a:solidFill>
                <a:latin typeface="Arial"/>
              </a:rPr>
              <a:t> 419 (1998)</a:t>
            </a:r>
            <a:endParaRPr lang="en-US" sz="110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67544" y="3168258"/>
            <a:ext cx="41764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har char="•"/>
            </a:pPr>
            <a:r>
              <a:rPr lang="en-US" sz="2400" dirty="0">
                <a:latin typeface="+mn-lt"/>
              </a:rPr>
              <a:t>Small gap, high </a:t>
            </a:r>
            <a:r>
              <a:rPr lang="en-US" sz="2400" dirty="0" smtClean="0">
                <a:latin typeface="+mn-lt"/>
              </a:rPr>
              <a:t>field</a:t>
            </a:r>
          </a:p>
          <a:p>
            <a:pPr marL="742950" lvl="1" indent="-285750" eaLnBrk="0" hangingPunct="0">
              <a:spcBef>
                <a:spcPct val="20000"/>
              </a:spcBef>
              <a:buChar char="–"/>
            </a:pPr>
            <a:r>
              <a:rPr lang="en-US" sz="2000" dirty="0" smtClean="0">
                <a:latin typeface="+mn-lt"/>
              </a:rPr>
              <a:t>Fast </a:t>
            </a:r>
            <a:r>
              <a:rPr lang="en-US" sz="2000" dirty="0">
                <a:latin typeface="+mn-lt"/>
              </a:rPr>
              <a:t>movement of positive ions (mostly collected on the mesh)</a:t>
            </a:r>
          </a:p>
          <a:p>
            <a:pPr marL="742950" lvl="1" indent="-285750" eaLnBrk="0" hangingPunct="0">
              <a:spcBef>
                <a:spcPct val="20000"/>
              </a:spcBef>
              <a:buChar char="–"/>
            </a:pPr>
            <a:r>
              <a:rPr lang="en-US" sz="2000" dirty="0" smtClean="0">
                <a:latin typeface="+mn-lt"/>
              </a:rPr>
              <a:t>Small </a:t>
            </a:r>
            <a:r>
              <a:rPr lang="en-US" sz="2000" dirty="0">
                <a:latin typeface="+mn-lt"/>
              </a:rPr>
              <a:t>space-charge accumulation</a:t>
            </a:r>
          </a:p>
          <a:p>
            <a:pPr marL="742950" lvl="1" indent="-285750" eaLnBrk="0" hangingPunct="0">
              <a:spcBef>
                <a:spcPct val="20000"/>
              </a:spcBef>
              <a:buChar char="–"/>
            </a:pPr>
            <a:r>
              <a:rPr lang="en-US" sz="2000" dirty="0" smtClean="0">
                <a:latin typeface="+mn-lt"/>
              </a:rPr>
              <a:t>Very </a:t>
            </a:r>
            <a:r>
              <a:rPr lang="en-US" sz="2000" dirty="0">
                <a:latin typeface="+mn-lt"/>
              </a:rPr>
              <a:t>fast signals</a:t>
            </a:r>
            <a:endParaRPr lang="pl-PL" sz="2000" dirty="0">
              <a:latin typeface="+mn-lt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541261"/>
            <a:ext cx="4032448" cy="391207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THGEM</a:t>
            </a:r>
            <a:r>
              <a:rPr lang="en-US" dirty="0" smtClean="0"/>
              <a:t> – Thick GEM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3816423" cy="23762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Standard PCB technology</a:t>
            </a:r>
          </a:p>
          <a:p>
            <a:pPr lvl="1"/>
            <a:r>
              <a:rPr lang="en-US" dirty="0" smtClean="0"/>
              <a:t>Etching &amp; drilling</a:t>
            </a:r>
          </a:p>
          <a:p>
            <a:r>
              <a:rPr lang="en-US" dirty="0" smtClean="0"/>
              <a:t>Very simple and robust</a:t>
            </a:r>
          </a:p>
          <a:p>
            <a:r>
              <a:rPr lang="en-US" dirty="0" smtClean="0"/>
              <a:t>Voltage about 2kV</a:t>
            </a:r>
          </a:p>
          <a:p>
            <a:r>
              <a:rPr lang="en-US" dirty="0" smtClean="0"/>
              <a:t>Gain for single structure 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</a:p>
          <a:p>
            <a:r>
              <a:rPr lang="en-US" dirty="0" smtClean="0"/>
              <a:t>Position resolution at the level of mm</a:t>
            </a:r>
          </a:p>
          <a:p>
            <a:r>
              <a:rPr lang="en-US" dirty="0" smtClean="0"/>
              <a:t>Fast (ns)</a:t>
            </a:r>
          </a:p>
          <a:p>
            <a:r>
              <a:rPr lang="en-US" dirty="0" smtClean="0"/>
              <a:t>Really cheap</a:t>
            </a:r>
            <a:endParaRPr lang="en-US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9221" name="Picture 5" descr="http://ars.els-cdn.com/content/image/1-s2.0-S0168900205026793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75" y="3356992"/>
            <a:ext cx="5381625" cy="2419351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4716016" y="5949280"/>
            <a:ext cx="424507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100" dirty="0" err="1" smtClean="0">
                <a:solidFill>
                  <a:srgbClr val="00B050"/>
                </a:solidFill>
              </a:rPr>
              <a:t>C.K</a:t>
            </a:r>
            <a:r>
              <a:rPr lang="pl-PL" sz="1100" dirty="0" smtClean="0">
                <a:solidFill>
                  <a:srgbClr val="00B050"/>
                </a:solidFill>
              </a:rPr>
              <a:t>. </a:t>
            </a:r>
            <a:r>
              <a:rPr lang="pl-PL" sz="1100" dirty="0" err="1" smtClean="0">
                <a:solidFill>
                  <a:srgbClr val="00B050"/>
                </a:solidFill>
              </a:rPr>
              <a:t>Shalem</a:t>
            </a:r>
            <a:r>
              <a:rPr lang="en-US" sz="1100" dirty="0" smtClean="0">
                <a:solidFill>
                  <a:srgbClr val="00B050"/>
                </a:solidFill>
              </a:rPr>
              <a:t> el.al, </a:t>
            </a:r>
            <a:endParaRPr lang="en-US" sz="1100" dirty="0" smtClean="0">
              <a:solidFill>
                <a:srgbClr val="00B050"/>
              </a:solidFill>
            </a:endParaRPr>
          </a:p>
          <a:p>
            <a:pPr algn="ctr"/>
            <a:r>
              <a:rPr lang="en-US" sz="1100" dirty="0" smtClean="0">
                <a:solidFill>
                  <a:srgbClr val="00B050"/>
                </a:solidFill>
              </a:rPr>
              <a:t>Advances </a:t>
            </a:r>
            <a:r>
              <a:rPr lang="en-US" sz="1100" dirty="0" smtClean="0">
                <a:solidFill>
                  <a:srgbClr val="00B050"/>
                </a:solidFill>
              </a:rPr>
              <a:t>in thick GEM-like gaseous electron </a:t>
            </a:r>
            <a:r>
              <a:rPr lang="en-US" sz="1100" dirty="0" smtClean="0">
                <a:solidFill>
                  <a:srgbClr val="00B050"/>
                </a:solidFill>
              </a:rPr>
              <a:t>multipliers, </a:t>
            </a:r>
          </a:p>
          <a:p>
            <a:pPr algn="ctr"/>
            <a:r>
              <a:rPr lang="en-US" sz="1100" dirty="0" err="1" smtClean="0">
                <a:solidFill>
                  <a:srgbClr val="00B050"/>
                </a:solidFill>
              </a:rPr>
              <a:t>NIMA</a:t>
            </a:r>
            <a:r>
              <a:rPr lang="en-US" sz="1100" dirty="0" smtClean="0">
                <a:solidFill>
                  <a:srgbClr val="00B050"/>
                </a:solidFill>
              </a:rPr>
              <a:t> 558 (2006) 475 &amp; 468</a:t>
            </a: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 bwMode="auto">
          <a:xfrm>
            <a:off x="4572001" y="1595908"/>
            <a:ext cx="4320479" cy="15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Hole diameter: 0.3-</a:t>
            </a:r>
            <a:r>
              <a:rPr lang="en-US" sz="2400" kern="0" dirty="0" smtClean="0">
                <a:latin typeface="+mn-lt"/>
              </a:rPr>
              <a:t>1mm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Pitch: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0.7-7mm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baseline="0" dirty="0" smtClean="0">
                <a:latin typeface="+mn-lt"/>
              </a:rPr>
              <a:t>Thickness:</a:t>
            </a:r>
            <a:r>
              <a:rPr lang="en-US" sz="2400" kern="0" dirty="0" smtClean="0">
                <a:latin typeface="+mn-lt"/>
              </a:rPr>
              <a:t> 0.4-3mm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Rim: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~0.1mm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467544" y="4149080"/>
            <a:ext cx="3384376" cy="235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har char="•"/>
            </a:pPr>
            <a:r>
              <a:rPr lang="en-US" sz="1700" dirty="0" smtClean="0">
                <a:latin typeface="+mn-lt"/>
              </a:rPr>
              <a:t>Large </a:t>
            </a:r>
            <a:r>
              <a:rPr lang="en-US" sz="1700" dirty="0" smtClean="0">
                <a:latin typeface="+mn-lt"/>
              </a:rPr>
              <a:t>holes – larger the e- diffusion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har char="–"/>
            </a:pPr>
            <a:r>
              <a:rPr lang="en-US" sz="1500" dirty="0" smtClean="0">
                <a:latin typeface="+mn-lt"/>
              </a:rPr>
              <a:t>Full e- collection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har char="–"/>
            </a:pPr>
            <a:r>
              <a:rPr lang="en-US" sz="1500" dirty="0" smtClean="0">
                <a:latin typeface="+mn-lt"/>
              </a:rPr>
              <a:t>Efficient e- transfer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har char="•"/>
            </a:pPr>
            <a:r>
              <a:rPr lang="en-US" sz="1700" dirty="0" smtClean="0">
                <a:latin typeface="+mn-lt"/>
              </a:rPr>
              <a:t>Large multiplication factors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har char="–"/>
            </a:pPr>
            <a:r>
              <a:rPr lang="en-US" sz="1500" dirty="0" smtClean="0">
                <a:latin typeface="+mn-lt"/>
              </a:rPr>
              <a:t>Up to 10</a:t>
            </a:r>
            <a:r>
              <a:rPr lang="en-US" sz="1500" baseline="30000" dirty="0" smtClean="0">
                <a:latin typeface="+mn-lt"/>
              </a:rPr>
              <a:t>5</a:t>
            </a:r>
            <a:r>
              <a:rPr lang="en-US" sz="1500" dirty="0" smtClean="0">
                <a:latin typeface="+mn-lt"/>
              </a:rPr>
              <a:t> for single </a:t>
            </a:r>
            <a:r>
              <a:rPr lang="en-US" sz="1500" dirty="0" err="1" smtClean="0">
                <a:latin typeface="+mn-lt"/>
              </a:rPr>
              <a:t>THGEM</a:t>
            </a:r>
            <a:endParaRPr lang="en-US" sz="1500" dirty="0" smtClean="0">
              <a:latin typeface="+mn-lt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har char="•"/>
            </a:pPr>
            <a:r>
              <a:rPr lang="en-US" sz="1700" dirty="0" smtClean="0">
                <a:latin typeface="+mn-lt"/>
              </a:rPr>
              <a:t>High rate capability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har char="–"/>
            </a:pPr>
            <a:r>
              <a:rPr lang="en-US" sz="1500" dirty="0" smtClean="0">
                <a:latin typeface="+mn-lt"/>
              </a:rPr>
              <a:t>10MHz/mm</a:t>
            </a:r>
            <a:r>
              <a:rPr lang="en-US" sz="1500" baseline="30000" dirty="0" smtClean="0">
                <a:latin typeface="+mn-lt"/>
              </a:rPr>
              <a:t>2</a:t>
            </a:r>
            <a:r>
              <a:rPr lang="en-US" sz="1500" dirty="0" smtClean="0">
                <a:latin typeface="+mn-lt"/>
              </a:rPr>
              <a:t> @ 10</a:t>
            </a:r>
            <a:r>
              <a:rPr lang="en-US" sz="1500" baseline="30000" dirty="0" smtClean="0">
                <a:latin typeface="+mn-lt"/>
              </a:rPr>
              <a:t>4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 and painting arts studies at </a:t>
            </a:r>
            <a:r>
              <a:rPr lang="en-US" dirty="0" err="1" smtClean="0"/>
              <a:t>AGH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8194" name="Picture 2" descr="T:\_figs\bratasz_xrr_se.p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707" y="3573016"/>
            <a:ext cx="3858781" cy="3040478"/>
          </a:xfrm>
          <a:prstGeom prst="rect">
            <a:avLst/>
          </a:prstGeom>
          <a:noFill/>
        </p:spPr>
      </p:pic>
      <p:pic>
        <p:nvPicPr>
          <p:cNvPr id="8195" name="Picture 3" descr="T:\_figs\xrr_setup_schem_EN.pd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627063"/>
            <a:ext cx="7236296" cy="1895319"/>
          </a:xfrm>
          <a:prstGeom prst="rect">
            <a:avLst/>
          </a:prstGeom>
          <a:noFill/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971600" y="3717032"/>
            <a:ext cx="4032448" cy="2808312"/>
          </a:xfrm>
        </p:spPr>
        <p:txBody>
          <a:bodyPr>
            <a:normAutofit/>
          </a:bodyPr>
          <a:lstStyle/>
          <a:p>
            <a:r>
              <a:rPr lang="en-US" dirty="0" smtClean="0"/>
              <a:t>X-ray radiography</a:t>
            </a:r>
          </a:p>
          <a:p>
            <a:r>
              <a:rPr lang="en-US" dirty="0" smtClean="0"/>
              <a:t>Simple setup rearrangement</a:t>
            </a:r>
          </a:p>
          <a:p>
            <a:r>
              <a:rPr lang="en-US" dirty="0" smtClean="0"/>
              <a:t>Fas</a:t>
            </a:r>
            <a:r>
              <a:rPr lang="en-US" dirty="0" smtClean="0"/>
              <a:t>t measurement</a:t>
            </a:r>
            <a:endParaRPr lang="en-US" dirty="0" smtClean="0"/>
          </a:p>
          <a:p>
            <a:pPr lvl="1"/>
            <a:r>
              <a:rPr lang="en-US" dirty="0" smtClean="0"/>
              <a:t>~minutes</a:t>
            </a:r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a 21"/>
          <p:cNvGrpSpPr/>
          <p:nvPr/>
        </p:nvGrpSpPr>
        <p:grpSpPr>
          <a:xfrm>
            <a:off x="3059833" y="1340768"/>
            <a:ext cx="3058900" cy="3238619"/>
            <a:chOff x="3059833" y="1340768"/>
            <a:chExt cx="3058900" cy="3238619"/>
          </a:xfrm>
        </p:grpSpPr>
        <p:pic>
          <p:nvPicPr>
            <p:cNvPr id="10249" name="Picture 9" descr="http://upload.wikimedia.org/wikipedia/commons/thumb/4/44/Wire_chamber_schematic.svg/531px-Wire_chamber_schematic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59833" y="1340768"/>
              <a:ext cx="3058900" cy="2448272"/>
            </a:xfrm>
            <a:prstGeom prst="rect">
              <a:avLst/>
            </a:prstGeom>
            <a:noFill/>
          </p:spPr>
        </p:pic>
        <p:sp>
          <p:nvSpPr>
            <p:cNvPr id="17" name="Prostokąt 16"/>
            <p:cNvSpPr/>
            <p:nvPr/>
          </p:nvSpPr>
          <p:spPr>
            <a:xfrm>
              <a:off x="3275856" y="3933056"/>
              <a:ext cx="2699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Schematic drawing of </a:t>
              </a:r>
              <a:r>
                <a:rPr lang="pl-PL" dirty="0" err="1" smtClean="0"/>
                <a:t>the</a:t>
              </a:r>
              <a:r>
                <a:rPr lang="en-US" dirty="0" smtClean="0"/>
                <a:t> </a:t>
              </a:r>
              <a:r>
                <a:rPr lang="en-US" dirty="0" err="1" smtClean="0"/>
                <a:t>MWPC</a:t>
              </a:r>
              <a:r>
                <a:rPr lang="en-US" dirty="0" smtClean="0"/>
                <a:t>.</a:t>
              </a:r>
              <a:endParaRPr lang="pl-PL" dirty="0"/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251520" y="1556792"/>
            <a:ext cx="8640960" cy="4872737"/>
            <a:chOff x="251520" y="1556792"/>
            <a:chExt cx="8640960" cy="4872737"/>
          </a:xfrm>
        </p:grpSpPr>
        <p:grpSp>
          <p:nvGrpSpPr>
            <p:cNvPr id="20" name="Grupa 19"/>
            <p:cNvGrpSpPr/>
            <p:nvPr/>
          </p:nvGrpSpPr>
          <p:grpSpPr>
            <a:xfrm>
              <a:off x="6156176" y="1556792"/>
              <a:ext cx="2736304" cy="4872737"/>
              <a:chOff x="6156176" y="1556792"/>
              <a:chExt cx="2736304" cy="4872737"/>
            </a:xfrm>
          </p:grpSpPr>
          <p:grpSp>
            <p:nvGrpSpPr>
              <p:cNvPr id="12" name="Grupa 11"/>
              <p:cNvGrpSpPr/>
              <p:nvPr/>
            </p:nvGrpSpPr>
            <p:grpSpPr>
              <a:xfrm>
                <a:off x="6166941" y="1556792"/>
                <a:ext cx="2725539" cy="3639419"/>
                <a:chOff x="5796136" y="1700807"/>
                <a:chExt cx="2725539" cy="3639419"/>
              </a:xfrm>
            </p:grpSpPr>
            <p:pic>
              <p:nvPicPr>
                <p:cNvPr id="10242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796136" y="1700807"/>
                  <a:ext cx="2725539" cy="36394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868144" y="3861048"/>
                  <a:ext cx="1934510" cy="1371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" name="Prostokąt 5"/>
              <p:cNvSpPr/>
              <p:nvPr/>
            </p:nvSpPr>
            <p:spPr>
              <a:xfrm>
                <a:off x="6156176" y="5229200"/>
                <a:ext cx="269979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Schematic drawing of </a:t>
                </a:r>
                <a:r>
                  <a:rPr lang="en-US" dirty="0" err="1" smtClean="0"/>
                  <a:t>equipotential</a:t>
                </a:r>
                <a:r>
                  <a:rPr lang="en-US" dirty="0" smtClean="0"/>
                  <a:t> lines of the electrical </a:t>
                </a:r>
                <a:r>
                  <a:rPr lang="en-US" dirty="0" err="1" smtClean="0"/>
                  <a:t>ﬁeld</a:t>
                </a:r>
                <a:r>
                  <a:rPr lang="en-US" dirty="0" smtClean="0"/>
                  <a:t> in a </a:t>
                </a:r>
                <a:r>
                  <a:rPr lang="en-US" dirty="0" err="1" smtClean="0"/>
                  <a:t>MWPC</a:t>
                </a:r>
                <a:r>
                  <a:rPr lang="en-US" dirty="0" smtClean="0"/>
                  <a:t>.</a:t>
                </a:r>
                <a:endParaRPr lang="pl-PL" dirty="0"/>
              </a:p>
            </p:txBody>
          </p:sp>
        </p:grpSp>
        <p:grpSp>
          <p:nvGrpSpPr>
            <p:cNvPr id="21" name="Grupa 20"/>
            <p:cNvGrpSpPr/>
            <p:nvPr/>
          </p:nvGrpSpPr>
          <p:grpSpPr>
            <a:xfrm>
              <a:off x="251520" y="1556792"/>
              <a:ext cx="2952328" cy="4481339"/>
              <a:chOff x="251520" y="1556792"/>
              <a:chExt cx="2952328" cy="4481339"/>
            </a:xfrm>
          </p:grpSpPr>
          <p:pic>
            <p:nvPicPr>
              <p:cNvPr id="10245" name="Picture 5" descr="http://nobelprize.org/nobel_prizes/physics/laureates/1992/illpres/charpak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9552" y="1556792"/>
                <a:ext cx="2419350" cy="2857500"/>
              </a:xfrm>
              <a:prstGeom prst="rect">
                <a:avLst/>
              </a:prstGeom>
              <a:noFill/>
            </p:spPr>
          </p:pic>
          <p:sp>
            <p:nvSpPr>
              <p:cNvPr id="11" name="Prostokąt 10"/>
              <p:cNvSpPr/>
              <p:nvPr/>
            </p:nvSpPr>
            <p:spPr>
              <a:xfrm>
                <a:off x="251520" y="4653136"/>
                <a:ext cx="295232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B050"/>
                    </a:solidFill>
                  </a:rPr>
                  <a:t>Charpak</a:t>
                </a:r>
                <a:r>
                  <a:rPr lang="en-US" sz="1200" dirty="0" smtClean="0">
                    <a:solidFill>
                      <a:srgbClr val="00B050"/>
                    </a:solidFill>
                  </a:rPr>
                  <a:t>, D. </a:t>
                </a:r>
                <a:r>
                  <a:rPr lang="en-US" sz="1200" dirty="0" err="1" smtClean="0">
                    <a:solidFill>
                      <a:srgbClr val="00B050"/>
                    </a:solidFill>
                  </a:rPr>
                  <a:t>Rahm</a:t>
                </a:r>
                <a:r>
                  <a:rPr lang="en-US" sz="1200" dirty="0" smtClean="0">
                    <a:solidFill>
                      <a:srgbClr val="00B050"/>
                    </a:solidFill>
                  </a:rPr>
                  <a:t>, H. Steiner, </a:t>
                </a:r>
                <a:r>
                  <a:rPr lang="en-US" sz="1200" b="1" dirty="0" smtClean="0">
                    <a:solidFill>
                      <a:srgbClr val="00B050"/>
                    </a:solidFill>
                  </a:rPr>
                  <a:t>Some developments </a:t>
                </a:r>
              </a:p>
              <a:p>
                <a:r>
                  <a:rPr lang="en-US" sz="1200" b="1" dirty="0" smtClean="0">
                    <a:solidFill>
                      <a:srgbClr val="00B050"/>
                    </a:solidFill>
                  </a:rPr>
                  <a:t>in the operation of </a:t>
                </a:r>
                <a:r>
                  <a:rPr lang="en-US" sz="1200" b="1" dirty="0" err="1" smtClean="0">
                    <a:solidFill>
                      <a:srgbClr val="00B050"/>
                    </a:solidFill>
                  </a:rPr>
                  <a:t>multiwire</a:t>
                </a:r>
                <a:r>
                  <a:rPr lang="en-US" sz="1200" b="1" dirty="0" smtClean="0">
                    <a:solidFill>
                      <a:srgbClr val="00B050"/>
                    </a:solidFill>
                  </a:rPr>
                  <a:t> proportional chambers</a:t>
                </a:r>
                <a:r>
                  <a:rPr lang="en-US" sz="1200" dirty="0" smtClean="0">
                    <a:solidFill>
                      <a:srgbClr val="00B050"/>
                    </a:solidFill>
                  </a:rPr>
                  <a:t>, 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</a:rPr>
                  <a:t>Nuclear Instruments and Methods, Volume 80, Issue </a:t>
                </a:r>
              </a:p>
              <a:p>
                <a:r>
                  <a:rPr lang="en-US" sz="1200" dirty="0" smtClean="0">
                    <a:solidFill>
                      <a:srgbClr val="00B050"/>
                    </a:solidFill>
                  </a:rPr>
                  <a:t>1, 1970, 13-34 </a:t>
                </a:r>
                <a:endParaRPr lang="pl-PL" sz="1200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15" name="Grupa 14"/>
          <p:cNvGrpSpPr/>
          <p:nvPr/>
        </p:nvGrpSpPr>
        <p:grpSpPr>
          <a:xfrm>
            <a:off x="1835696" y="1556792"/>
            <a:ext cx="6048672" cy="5132313"/>
            <a:chOff x="1835696" y="1556792"/>
            <a:chExt cx="5891808" cy="5009295"/>
          </a:xfrm>
        </p:grpSpPr>
        <p:pic>
          <p:nvPicPr>
            <p:cNvPr id="10247" name="Picture 7" descr="http://www.phy.duke.edu/research/hep/images/cdf_wire-chambe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1556792"/>
              <a:ext cx="5891808" cy="4720812"/>
            </a:xfrm>
            <a:prstGeom prst="rect">
              <a:avLst/>
            </a:prstGeom>
            <a:noFill/>
          </p:spPr>
        </p:pic>
        <p:sp>
          <p:nvSpPr>
            <p:cNvPr id="14" name="Prostokąt 13"/>
            <p:cNvSpPr/>
            <p:nvPr/>
          </p:nvSpPr>
          <p:spPr>
            <a:xfrm>
              <a:off x="1907704" y="6265687"/>
              <a:ext cx="5661250" cy="3004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400" dirty="0" smtClean="0"/>
                <a:t>Central </a:t>
              </a:r>
              <a:r>
                <a:rPr lang="pl-PL" sz="1400" dirty="0" err="1" smtClean="0"/>
                <a:t>Outer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Tracker</a:t>
              </a:r>
              <a:r>
                <a:rPr lang="pl-PL" sz="1400" dirty="0" smtClean="0"/>
                <a:t>, </a:t>
              </a:r>
              <a:r>
                <a:rPr lang="pl-PL" sz="1400" dirty="0" err="1" smtClean="0"/>
                <a:t>Collider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Detector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at</a:t>
              </a:r>
              <a:r>
                <a:rPr lang="pl-PL" sz="1400" dirty="0" smtClean="0"/>
                <a:t> </a:t>
              </a:r>
              <a:r>
                <a:rPr lang="pl-PL" sz="1400" dirty="0" err="1" smtClean="0"/>
                <a:t>Fermilab</a:t>
              </a:r>
              <a:r>
                <a:rPr lang="pl-PL" sz="1400" dirty="0" smtClean="0"/>
                <a:t>, </a:t>
              </a:r>
              <a:r>
                <a:rPr lang="pl-PL" sz="1400" dirty="0" err="1" smtClean="0"/>
                <a:t>Tevatron</a:t>
              </a:r>
              <a:endParaRPr lang="pl-PL" sz="1400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Multi Wire Proportional Chamber - MWPC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fr-FR" dirty="0" smtClean="0"/>
              <a:t>(</a:t>
            </a:r>
            <a:r>
              <a:rPr lang="fr-FR" dirty="0" smtClean="0"/>
              <a:t>Georges </a:t>
            </a:r>
            <a:r>
              <a:rPr lang="fr-FR" dirty="0" smtClean="0"/>
              <a:t>Charpak, 1968)</a:t>
            </a:r>
            <a:endParaRPr lang="pl-PL" dirty="0"/>
          </a:p>
        </p:txBody>
      </p:sp>
      <p:sp>
        <p:nvSpPr>
          <p:cNvPr id="19" name="Prostokąt 18"/>
          <p:cNvSpPr/>
          <p:nvPr/>
        </p:nvSpPr>
        <p:spPr>
          <a:xfrm>
            <a:off x="2051720" y="2690336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Nobel Prize in Physics in 1992 "for his invention and development of particle detectors, in particular the </a:t>
            </a:r>
            <a:r>
              <a:rPr lang="en-US" b="1" dirty="0" err="1" smtClean="0">
                <a:solidFill>
                  <a:schemeClr val="bg1"/>
                </a:solidFill>
              </a:rPr>
              <a:t>multiwire</a:t>
            </a:r>
            <a:r>
              <a:rPr lang="en-US" b="1" dirty="0" smtClean="0">
                <a:solidFill>
                  <a:schemeClr val="bg1"/>
                </a:solidFill>
              </a:rPr>
              <a:t> proportional chamber"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25" name="Symbol zastępczy numeru slajdu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  <p:sp>
        <p:nvSpPr>
          <p:cNvPr id="26" name="Symbol zastępczy stopki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Multi Wire Proportional Chamber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449738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Position resolution down to 100 </a:t>
            </a:r>
            <a:r>
              <a:rPr lang="en-US" dirty="0" err="1" smtClean="0"/>
              <a:t>μm</a:t>
            </a:r>
            <a:endParaRPr lang="en-US" dirty="0" smtClean="0"/>
          </a:p>
          <a:p>
            <a:pPr lvl="1"/>
            <a:r>
              <a:rPr lang="en-US" dirty="0" smtClean="0"/>
              <a:t>By centre of gravity method</a:t>
            </a:r>
          </a:p>
          <a:p>
            <a:r>
              <a:rPr lang="en-US" dirty="0" smtClean="0"/>
              <a:t>The cathode can be spited into the segments</a:t>
            </a:r>
          </a:p>
          <a:p>
            <a:pPr lvl="1"/>
            <a:r>
              <a:rPr lang="en-US" dirty="0" smtClean="0"/>
              <a:t>2D </a:t>
            </a:r>
            <a:r>
              <a:rPr lang="en-US" dirty="0" smtClean="0"/>
              <a:t>position determination of the </a:t>
            </a:r>
            <a:r>
              <a:rPr lang="en-US" dirty="0" smtClean="0"/>
              <a:t>particle track</a:t>
            </a:r>
            <a:endParaRPr lang="en-US" dirty="0" smtClean="0"/>
          </a:p>
          <a:p>
            <a:r>
              <a:rPr lang="en-US" dirty="0" smtClean="0"/>
              <a:t>Having a stack of </a:t>
            </a:r>
            <a:r>
              <a:rPr lang="en-US" dirty="0" err="1" smtClean="0"/>
              <a:t>MWPC</a:t>
            </a:r>
            <a:r>
              <a:rPr lang="en-US" dirty="0" smtClean="0"/>
              <a:t> a full 3D particle trajectory can be obtained</a:t>
            </a:r>
          </a:p>
          <a:p>
            <a:r>
              <a:rPr lang="en-US" dirty="0" smtClean="0"/>
              <a:t>Much faster </a:t>
            </a:r>
            <a:r>
              <a:rPr lang="en-US" dirty="0" smtClean="0"/>
              <a:t>that </a:t>
            </a:r>
            <a:r>
              <a:rPr lang="en-US" dirty="0" smtClean="0"/>
              <a:t>previous designs (like bubble chambers or spark/streamer chambers)</a:t>
            </a:r>
          </a:p>
          <a:p>
            <a:pPr lvl="1"/>
            <a:r>
              <a:rPr lang="en-US" dirty="0" smtClean="0"/>
              <a:t>Event rate </a:t>
            </a:r>
            <a:r>
              <a:rPr lang="en-US" dirty="0" smtClean="0"/>
              <a:t>up to 2-3x10</a:t>
            </a:r>
            <a:r>
              <a:rPr lang="en-US" baseline="30000" dirty="0" smtClean="0"/>
              <a:t>5</a:t>
            </a:r>
            <a:r>
              <a:rPr lang="en-US" dirty="0" smtClean="0"/>
              <a:t> cps per wire</a:t>
            </a:r>
          </a:p>
          <a:p>
            <a:r>
              <a:rPr lang="en-US" dirty="0" smtClean="0"/>
              <a:t>Very successful design, however</a:t>
            </a:r>
          </a:p>
          <a:p>
            <a:pPr lvl="1"/>
            <a:r>
              <a:rPr lang="en-US" dirty="0" smtClean="0"/>
              <a:t>Mechanical problems and </a:t>
            </a:r>
            <a:r>
              <a:rPr lang="en-US" dirty="0" smtClean="0"/>
              <a:t>complex </a:t>
            </a:r>
            <a:r>
              <a:rPr lang="en-US" dirty="0" smtClean="0"/>
              <a:t>assembling process</a:t>
            </a:r>
          </a:p>
          <a:p>
            <a:pPr lvl="1"/>
            <a:r>
              <a:rPr lang="en-US" dirty="0" smtClean="0"/>
              <a:t>Fast drop of gas gain at high particle fluxes </a:t>
            </a:r>
          </a:p>
          <a:p>
            <a:pPr lvl="2"/>
            <a:r>
              <a:rPr lang="en-US" dirty="0" smtClean="0"/>
              <a:t>Space </a:t>
            </a:r>
            <a:r>
              <a:rPr lang="en-US" dirty="0" smtClean="0"/>
              <a:t>charge effect</a:t>
            </a:r>
          </a:p>
          <a:p>
            <a:pPr lvl="1"/>
            <a:r>
              <a:rPr lang="en-US" dirty="0" smtClean="0"/>
              <a:t>Aging</a:t>
            </a:r>
          </a:p>
          <a:p>
            <a:pPr lvl="2"/>
            <a:r>
              <a:rPr lang="en-US" dirty="0" smtClean="0"/>
              <a:t>P</a:t>
            </a:r>
            <a:r>
              <a:rPr lang="en-US" dirty="0" smtClean="0"/>
              <a:t>ermanent  </a:t>
            </a:r>
            <a:r>
              <a:rPr lang="en-US" dirty="0" smtClean="0"/>
              <a:t>damage  of  the  structures  after  long-term  exposure  to radiation </a:t>
            </a:r>
            <a:r>
              <a:rPr lang="en-US" dirty="0" smtClean="0"/>
              <a:t>due </a:t>
            </a:r>
            <a:r>
              <a:rPr lang="en-US" dirty="0" smtClean="0"/>
              <a:t>to the formation of solid deposits on electrodes</a:t>
            </a:r>
          </a:p>
        </p:txBody>
      </p:sp>
      <p:sp>
        <p:nvSpPr>
          <p:cNvPr id="5" name="Prostokąt 4"/>
          <p:cNvSpPr/>
          <p:nvPr/>
        </p:nvSpPr>
        <p:spPr>
          <a:xfrm>
            <a:off x="1043608" y="6165304"/>
            <a:ext cx="6750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B050"/>
                </a:solidFill>
              </a:rPr>
              <a:t>F. </a:t>
            </a:r>
            <a:r>
              <a:rPr lang="en-US" sz="1100" dirty="0" err="1" smtClean="0">
                <a:solidFill>
                  <a:srgbClr val="00B050"/>
                </a:solidFill>
              </a:rPr>
              <a:t>Sauli</a:t>
            </a:r>
            <a:r>
              <a:rPr lang="en-US" sz="1100" dirty="0" smtClean="0">
                <a:solidFill>
                  <a:srgbClr val="00B050"/>
                </a:solidFill>
              </a:rPr>
              <a:t>, Principles of operation of </a:t>
            </a:r>
            <a:r>
              <a:rPr lang="en-US" sz="1100" dirty="0" err="1" smtClean="0">
                <a:solidFill>
                  <a:srgbClr val="00B050"/>
                </a:solidFill>
              </a:rPr>
              <a:t>multiwire</a:t>
            </a:r>
            <a:r>
              <a:rPr lang="en-US" sz="1100" dirty="0" smtClean="0">
                <a:solidFill>
                  <a:srgbClr val="00B050"/>
                </a:solidFill>
              </a:rPr>
              <a:t> proportional and drift chambers, CERN-77-09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</a:t>
            </a:r>
            <a:r>
              <a:rPr lang="en-US" dirty="0" err="1" smtClean="0"/>
              <a:t>MWPC</a:t>
            </a:r>
            <a:r>
              <a:rPr lang="en-US" dirty="0" smtClean="0"/>
              <a:t> era – first Micro Pattern Gas Detector (</a:t>
            </a:r>
            <a:r>
              <a:rPr lang="en-US" dirty="0" err="1" smtClean="0"/>
              <a:t>MPGD</a:t>
            </a:r>
            <a:r>
              <a:rPr lang="en-US" dirty="0" smtClean="0"/>
              <a:t>)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44973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basic ideas to overcome </a:t>
            </a:r>
            <a:r>
              <a:rPr lang="en-US" dirty="0" err="1" smtClean="0"/>
              <a:t>MWPC</a:t>
            </a:r>
            <a:r>
              <a:rPr lang="en-US" dirty="0" smtClean="0"/>
              <a:t> limitations</a:t>
            </a:r>
          </a:p>
          <a:p>
            <a:pPr lvl="1"/>
            <a:r>
              <a:rPr lang="en-US" dirty="0" smtClean="0"/>
              <a:t>Add cathodes (very) close to anodes</a:t>
            </a:r>
          </a:p>
          <a:p>
            <a:pPr lvl="2"/>
            <a:r>
              <a:rPr lang="en-US" dirty="0" smtClean="0"/>
              <a:t>Faster evacuation of the ions – no/reduced space charge effect</a:t>
            </a:r>
          </a:p>
          <a:p>
            <a:pPr lvl="1"/>
            <a:r>
              <a:rPr lang="en-US" dirty="0" smtClean="0"/>
              <a:t>Move down in size</a:t>
            </a:r>
          </a:p>
          <a:p>
            <a:r>
              <a:rPr lang="en-US" dirty="0" smtClean="0"/>
              <a:t>Benefits</a:t>
            </a:r>
            <a:endParaRPr lang="en-US" dirty="0" smtClean="0"/>
          </a:p>
          <a:p>
            <a:pPr lvl="1"/>
            <a:r>
              <a:rPr lang="en-US" dirty="0" smtClean="0"/>
              <a:t>Higher spatial resolution and </a:t>
            </a:r>
            <a:r>
              <a:rPr lang="en-US" dirty="0" err="1" smtClean="0"/>
              <a:t>multitrack</a:t>
            </a:r>
            <a:r>
              <a:rPr lang="en-US" dirty="0" smtClean="0"/>
              <a:t> </a:t>
            </a:r>
            <a:r>
              <a:rPr lang="en-US" dirty="0" smtClean="0"/>
              <a:t>separation</a:t>
            </a:r>
          </a:p>
          <a:p>
            <a:pPr lvl="1"/>
            <a:r>
              <a:rPr lang="en-US" dirty="0" smtClean="0"/>
              <a:t>Faster particles </a:t>
            </a:r>
            <a:r>
              <a:rPr lang="en-US" dirty="0" smtClean="0"/>
              <a:t>rates</a:t>
            </a:r>
          </a:p>
          <a:p>
            <a:pPr lvl="1"/>
            <a:r>
              <a:rPr lang="en-US" dirty="0" smtClean="0"/>
              <a:t>Semiconductor </a:t>
            </a:r>
            <a:r>
              <a:rPr lang="en-US" dirty="0" smtClean="0"/>
              <a:t>technology (PCB)</a:t>
            </a:r>
          </a:p>
          <a:p>
            <a:pPr lvl="2"/>
            <a:r>
              <a:rPr lang="en-US" dirty="0" smtClean="0"/>
              <a:t>Photolithography, Etching, Lift-off, Coating, Doping</a:t>
            </a:r>
          </a:p>
          <a:p>
            <a:r>
              <a:rPr lang="en-US" dirty="0" smtClean="0"/>
              <a:t>20 years after invention of </a:t>
            </a:r>
            <a:r>
              <a:rPr lang="en-US" dirty="0" err="1" smtClean="0"/>
              <a:t>MWPC</a:t>
            </a:r>
            <a:r>
              <a:rPr lang="en-US" dirty="0" smtClean="0"/>
              <a:t> the first </a:t>
            </a:r>
            <a:r>
              <a:rPr lang="en-US" dirty="0" err="1" smtClean="0"/>
              <a:t>MPGD</a:t>
            </a:r>
            <a:r>
              <a:rPr lang="en-US" dirty="0" smtClean="0"/>
              <a:t> detector was introduced</a:t>
            </a:r>
          </a:p>
          <a:p>
            <a:pPr lvl="1"/>
            <a:r>
              <a:rPr lang="en-US" dirty="0" err="1" smtClean="0"/>
              <a:t>MicroStrip</a:t>
            </a:r>
            <a:r>
              <a:rPr lang="en-US" dirty="0" smtClean="0"/>
              <a:t> Gas Chamber </a:t>
            </a:r>
            <a:r>
              <a:rPr lang="en-US" dirty="0" smtClean="0"/>
              <a:t>(</a:t>
            </a:r>
            <a:r>
              <a:rPr lang="en-US" dirty="0" err="1" smtClean="0"/>
              <a:t>MSGC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6" name="Prostokąt 5"/>
          <p:cNvSpPr/>
          <p:nvPr/>
        </p:nvSpPr>
        <p:spPr>
          <a:xfrm>
            <a:off x="539552" y="6093296"/>
            <a:ext cx="8352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err="1" smtClean="0">
                <a:solidFill>
                  <a:srgbClr val="00B050"/>
                </a:solidFill>
              </a:rPr>
              <a:t>Oed</a:t>
            </a:r>
            <a:r>
              <a:rPr lang="en-US" sz="1100" dirty="0" smtClean="0">
                <a:solidFill>
                  <a:srgbClr val="00B050"/>
                </a:solidFill>
              </a:rPr>
              <a:t> A., Position-sensitive detector with </a:t>
            </a:r>
            <a:r>
              <a:rPr lang="en-US" sz="1100" dirty="0" err="1" smtClean="0">
                <a:solidFill>
                  <a:srgbClr val="00B050"/>
                </a:solidFill>
              </a:rPr>
              <a:t>microstrip</a:t>
            </a:r>
            <a:r>
              <a:rPr lang="en-US" sz="1100" dirty="0" smtClean="0">
                <a:solidFill>
                  <a:srgbClr val="00B050"/>
                </a:solidFill>
              </a:rPr>
              <a:t> anode for electron multiplication with gases, </a:t>
            </a:r>
            <a:br>
              <a:rPr lang="en-US" sz="1100" dirty="0" smtClean="0">
                <a:solidFill>
                  <a:srgbClr val="00B050"/>
                </a:solidFill>
              </a:rPr>
            </a:br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</a:t>
            </a:r>
            <a:r>
              <a:rPr lang="en-US" sz="1100" dirty="0" err="1" smtClean="0">
                <a:solidFill>
                  <a:srgbClr val="00B050"/>
                </a:solidFill>
              </a:rPr>
              <a:t>Instrum</a:t>
            </a:r>
            <a:r>
              <a:rPr lang="en-US" sz="1100" dirty="0" smtClean="0">
                <a:solidFill>
                  <a:srgbClr val="00B050"/>
                </a:solidFill>
              </a:rPr>
              <a:t>. Methods A263:351 (1988)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MicroStrip</a:t>
            </a:r>
            <a:r>
              <a:rPr lang="pl-PL" dirty="0" smtClean="0"/>
              <a:t> Gas </a:t>
            </a:r>
            <a:r>
              <a:rPr lang="pl-PL" dirty="0" err="1" smtClean="0"/>
              <a:t>Chamber</a:t>
            </a:r>
            <a:r>
              <a:rPr lang="pl-PL" dirty="0" smtClean="0"/>
              <a:t> - </a:t>
            </a:r>
            <a:r>
              <a:rPr lang="pl-PL" dirty="0" err="1" smtClean="0"/>
              <a:t>MSGC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4221087"/>
            <a:ext cx="8219256" cy="1905075"/>
          </a:xfrm>
        </p:spPr>
        <p:txBody>
          <a:bodyPr>
            <a:normAutofit/>
          </a:bodyPr>
          <a:lstStyle/>
          <a:p>
            <a:r>
              <a:rPr lang="en-US" dirty="0" smtClean="0"/>
              <a:t>Micro-anode </a:t>
            </a:r>
            <a:r>
              <a:rPr lang="en-US" dirty="0" smtClean="0"/>
              <a:t>structure similar to wires</a:t>
            </a:r>
          </a:p>
          <a:p>
            <a:r>
              <a:rPr lang="en-US" dirty="0" smtClean="0"/>
              <a:t>High electric field in most of the region in between the amplification stage electrodes</a:t>
            </a:r>
          </a:p>
          <a:p>
            <a:r>
              <a:rPr lang="en-US" dirty="0" smtClean="0"/>
              <a:t>Insulating material (glass) between electrodes</a:t>
            </a:r>
          </a:p>
        </p:txBody>
      </p:sp>
      <p:sp>
        <p:nvSpPr>
          <p:cNvPr id="4" name="Prostokąt 3"/>
          <p:cNvSpPr/>
          <p:nvPr/>
        </p:nvSpPr>
        <p:spPr>
          <a:xfrm>
            <a:off x="467544" y="6165304"/>
            <a:ext cx="8352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00B050"/>
                </a:solidFill>
              </a:rPr>
              <a:t>Oed</a:t>
            </a:r>
            <a:r>
              <a:rPr lang="en-US" sz="1100" dirty="0" smtClean="0">
                <a:solidFill>
                  <a:srgbClr val="00B050"/>
                </a:solidFill>
              </a:rPr>
              <a:t> A., Position-sensitive detector with </a:t>
            </a:r>
            <a:r>
              <a:rPr lang="en-US" sz="1100" dirty="0" err="1" smtClean="0">
                <a:solidFill>
                  <a:srgbClr val="00B050"/>
                </a:solidFill>
              </a:rPr>
              <a:t>microstrip</a:t>
            </a:r>
            <a:r>
              <a:rPr lang="en-US" sz="1100" dirty="0" smtClean="0">
                <a:solidFill>
                  <a:srgbClr val="00B050"/>
                </a:solidFill>
              </a:rPr>
              <a:t> anode for electron multiplication with gases, </a:t>
            </a:r>
          </a:p>
          <a:p>
            <a:pPr algn="ctr"/>
            <a:r>
              <a:rPr lang="en-US" sz="1100" dirty="0" err="1" smtClean="0">
                <a:solidFill>
                  <a:srgbClr val="00B050"/>
                </a:solidFill>
              </a:rPr>
              <a:t>Nucl</a:t>
            </a:r>
            <a:r>
              <a:rPr lang="en-US" sz="1100" dirty="0" smtClean="0">
                <a:solidFill>
                  <a:srgbClr val="00B050"/>
                </a:solidFill>
              </a:rPr>
              <a:t>. </a:t>
            </a:r>
            <a:r>
              <a:rPr lang="en-US" sz="1100" dirty="0" err="1" smtClean="0">
                <a:solidFill>
                  <a:srgbClr val="00B050"/>
                </a:solidFill>
              </a:rPr>
              <a:t>Instrum</a:t>
            </a:r>
            <a:r>
              <a:rPr lang="en-US" sz="1100" dirty="0" smtClean="0">
                <a:solidFill>
                  <a:srgbClr val="00B050"/>
                </a:solidFill>
              </a:rPr>
              <a:t>. Methods A263:351 (1988) </a:t>
            </a:r>
            <a:endParaRPr lang="pl-PL" sz="1100" dirty="0">
              <a:solidFill>
                <a:srgbClr val="00B050"/>
              </a:solidFill>
            </a:endParaRPr>
          </a:p>
        </p:txBody>
      </p:sp>
      <p:sp>
        <p:nvSpPr>
          <p:cNvPr id="25602" name="AutoShape 2" descr="msgc"/>
          <p:cNvSpPr>
            <a:spLocks noChangeAspect="1" noChangeArrowheads="1"/>
          </p:cNvSpPr>
          <p:nvPr/>
        </p:nvSpPr>
        <p:spPr bwMode="auto">
          <a:xfrm>
            <a:off x="173038" y="-1912938"/>
            <a:ext cx="5410200" cy="3990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4" name="AutoShape 4" descr="msgc"/>
          <p:cNvSpPr>
            <a:spLocks noChangeAspect="1" noChangeArrowheads="1"/>
          </p:cNvSpPr>
          <p:nvPr/>
        </p:nvSpPr>
        <p:spPr bwMode="auto">
          <a:xfrm>
            <a:off x="173038" y="-1912938"/>
            <a:ext cx="5410200" cy="3990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529" y="1484784"/>
            <a:ext cx="379849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628800"/>
            <a:ext cx="3168352" cy="25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MSGC</a:t>
            </a:r>
            <a:r>
              <a:rPr lang="en-US" dirty="0" smtClean="0"/>
              <a:t> </a:t>
            </a:r>
            <a:r>
              <a:rPr lang="en-US" dirty="0" smtClean="0"/>
              <a:t>limitations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2160265"/>
          </a:xfrm>
        </p:spPr>
        <p:txBody>
          <a:bodyPr>
            <a:normAutofit/>
          </a:bodyPr>
          <a:lstStyle/>
          <a:p>
            <a:r>
              <a:rPr lang="en-US" dirty="0" smtClean="0"/>
              <a:t>Insulation material between anodes and cathodes</a:t>
            </a:r>
          </a:p>
          <a:p>
            <a:pPr lvl="1"/>
            <a:r>
              <a:rPr lang="en-US" dirty="0" smtClean="0"/>
              <a:t>Substrate polarization (after application of </a:t>
            </a:r>
            <a:r>
              <a:rPr lang="en-US" dirty="0" err="1" smtClean="0"/>
              <a:t>HV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Surface charge accumulation</a:t>
            </a:r>
          </a:p>
          <a:p>
            <a:pPr lvl="1"/>
            <a:r>
              <a:rPr lang="en-US" dirty="0" smtClean="0"/>
              <a:t>Result dynamic changes of the gas gain vs. time and rate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107504" y="1700808"/>
            <a:ext cx="8928992" cy="4294058"/>
            <a:chOff x="107504" y="1700808"/>
            <a:chExt cx="8928992" cy="4294058"/>
          </a:xfrm>
        </p:grpSpPr>
        <p:grpSp>
          <p:nvGrpSpPr>
            <p:cNvPr id="6" name="Grupa 5"/>
            <p:cNvGrpSpPr/>
            <p:nvPr/>
          </p:nvGrpSpPr>
          <p:grpSpPr>
            <a:xfrm>
              <a:off x="107504" y="1700808"/>
              <a:ext cx="8928992" cy="3888432"/>
              <a:chOff x="332889" y="1762302"/>
              <a:chExt cx="8430112" cy="3495498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2889" y="1771650"/>
                <a:ext cx="4239111" cy="3486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1" y="1762302"/>
                <a:ext cx="4191000" cy="349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Prostokąt 6"/>
            <p:cNvSpPr/>
            <p:nvPr/>
          </p:nvSpPr>
          <p:spPr>
            <a:xfrm>
              <a:off x="539552" y="5733256"/>
              <a:ext cx="813690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err="1" smtClean="0">
                  <a:solidFill>
                    <a:srgbClr val="00B050"/>
                  </a:solidFill>
                </a:rPr>
                <a:t>F,Sauli</a:t>
              </a:r>
              <a:r>
                <a:rPr lang="en-US" sz="1100" dirty="0" smtClean="0">
                  <a:solidFill>
                    <a:srgbClr val="00B050"/>
                  </a:solidFill>
                </a:rPr>
                <a:t>, A. Sharma,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Micropattern</a:t>
              </a:r>
              <a:r>
                <a:rPr lang="en-US" sz="1100" dirty="0" smtClean="0">
                  <a:solidFill>
                    <a:srgbClr val="00B050"/>
                  </a:solidFill>
                </a:rPr>
                <a:t> Gaseous Detectors ,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Annu</a:t>
              </a:r>
              <a:r>
                <a:rPr lang="en-US" sz="1100" dirty="0" smtClean="0">
                  <a:solidFill>
                    <a:srgbClr val="00B050"/>
                  </a:solidFill>
                </a:rPr>
                <a:t>. Rev.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Nucl</a:t>
              </a:r>
              <a:r>
                <a:rPr lang="en-US" sz="1100" dirty="0" smtClean="0">
                  <a:solidFill>
                    <a:srgbClr val="00B050"/>
                  </a:solidFill>
                </a:rPr>
                <a:t>. Part. Sci. 1999. 49:341–88</a:t>
              </a:r>
              <a:endParaRPr lang="pl-PL" sz="11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611560" y="4077072"/>
            <a:ext cx="8219256" cy="216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Solution: substrate with lower resistivity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Eliminates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surface charge accumulation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200" kern="0" dirty="0" smtClean="0">
                <a:latin typeface="+mn-lt"/>
              </a:rPr>
              <a:t>Stable operation up to very high rates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E.g.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Pestov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-glass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coating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200" kern="0" dirty="0" smtClean="0">
                <a:latin typeface="+mn-lt"/>
              </a:rPr>
              <a:t>Diamond-Like Carbon (</a:t>
            </a:r>
            <a:r>
              <a:rPr lang="en-US" sz="2200" kern="0" dirty="0" err="1" smtClean="0">
                <a:latin typeface="+mn-lt"/>
              </a:rPr>
              <a:t>DLC</a:t>
            </a:r>
            <a:r>
              <a:rPr lang="en-US" sz="2200" kern="0" dirty="0" smtClean="0">
                <a:latin typeface="+mn-lt"/>
              </a:rPr>
              <a:t>)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3" name="Grupa 12"/>
          <p:cNvGrpSpPr/>
          <p:nvPr/>
        </p:nvGrpSpPr>
        <p:grpSpPr>
          <a:xfrm>
            <a:off x="2051720" y="1700808"/>
            <a:ext cx="5105885" cy="4654098"/>
            <a:chOff x="2051720" y="1700808"/>
            <a:chExt cx="5105885" cy="4654098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55776" y="1700808"/>
              <a:ext cx="4320480" cy="3984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Prostokąt 11"/>
            <p:cNvSpPr/>
            <p:nvPr/>
          </p:nvSpPr>
          <p:spPr>
            <a:xfrm>
              <a:off x="2051720" y="6093296"/>
              <a:ext cx="510588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err="1" smtClean="0">
                  <a:solidFill>
                    <a:srgbClr val="00B050"/>
                  </a:solidFill>
                </a:rPr>
                <a:t>W.G.</a:t>
              </a:r>
              <a:r>
                <a:rPr lang="en-US" sz="1100" dirty="0" smtClean="0">
                  <a:solidFill>
                    <a:srgbClr val="00B050"/>
                  </a:solidFill>
                </a:rPr>
                <a:t> Gong et.al., </a:t>
              </a:r>
              <a:r>
                <a:rPr lang="pl-PL" sz="1100" dirty="0" err="1" smtClean="0">
                  <a:solidFill>
                    <a:srgbClr val="00B050"/>
                  </a:solidFill>
                </a:rPr>
                <a:t>MSGCs</a:t>
              </a:r>
              <a:r>
                <a:rPr lang="pl-PL" sz="1100" dirty="0" smtClean="0">
                  <a:solidFill>
                    <a:srgbClr val="00B050"/>
                  </a:solidFill>
                </a:rPr>
                <a:t> </a:t>
              </a:r>
              <a:r>
                <a:rPr lang="pl-PL" sz="1100" dirty="0" err="1" smtClean="0">
                  <a:solidFill>
                    <a:srgbClr val="00B050"/>
                  </a:solidFill>
                </a:rPr>
                <a:t>with</a:t>
              </a:r>
              <a:r>
                <a:rPr lang="pl-PL" sz="1100" dirty="0" smtClean="0">
                  <a:solidFill>
                    <a:srgbClr val="00B050"/>
                  </a:solidFill>
                </a:rPr>
                <a:t> </a:t>
              </a:r>
              <a:r>
                <a:rPr lang="pl-PL" sz="1100" dirty="0" err="1" smtClean="0">
                  <a:solidFill>
                    <a:srgbClr val="00B050"/>
                  </a:solidFill>
                </a:rPr>
                <a:t>Pestov-glass</a:t>
              </a:r>
              <a:r>
                <a:rPr lang="pl-PL" sz="1100" dirty="0" smtClean="0">
                  <a:solidFill>
                    <a:srgbClr val="00B050"/>
                  </a:solidFill>
                </a:rPr>
                <a:t> </a:t>
              </a:r>
              <a:r>
                <a:rPr lang="pl-PL" sz="1100" dirty="0" err="1" smtClean="0">
                  <a:solidFill>
                    <a:srgbClr val="00B050"/>
                  </a:solidFill>
                </a:rPr>
                <a:t>coatings</a:t>
              </a:r>
              <a:r>
                <a:rPr lang="en-US" sz="1100" dirty="0" smtClean="0">
                  <a:solidFill>
                    <a:srgbClr val="00B050"/>
                  </a:solidFill>
                </a:rPr>
                <a:t>, </a:t>
              </a:r>
              <a:r>
                <a:rPr lang="en-US" sz="1100" dirty="0" err="1" smtClean="0">
                  <a:solidFill>
                    <a:srgbClr val="00B050"/>
                  </a:solidFill>
                </a:rPr>
                <a:t>NIMA</a:t>
              </a:r>
              <a:r>
                <a:rPr lang="en-US" sz="1100" dirty="0" smtClean="0">
                  <a:solidFill>
                    <a:srgbClr val="00B050"/>
                  </a:solidFill>
                </a:rPr>
                <a:t> 374 1996</a:t>
              </a:r>
              <a:endParaRPr lang="pl-PL" sz="11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4" name="Symbol zastępczy numeru slajdu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  <p:sp>
        <p:nvSpPr>
          <p:cNvPr id="15" name="Symbol zastępczy stopki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MSGC</a:t>
            </a:r>
            <a:r>
              <a:rPr lang="en-US" dirty="0" smtClean="0"/>
              <a:t> </a:t>
            </a:r>
            <a:r>
              <a:rPr lang="en-US" dirty="0" smtClean="0"/>
              <a:t>limitations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5" y="1628775"/>
            <a:ext cx="8219256" cy="16562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Discharges</a:t>
            </a:r>
          </a:p>
          <a:p>
            <a:pPr lvl="1"/>
            <a:r>
              <a:rPr lang="en-US" dirty="0" smtClean="0"/>
              <a:t>High electric field in most of the region between wires</a:t>
            </a:r>
          </a:p>
          <a:p>
            <a:pPr lvl="1"/>
            <a:r>
              <a:rPr lang="en-US" dirty="0" smtClean="0"/>
              <a:t>Field emission from the cathode edge</a:t>
            </a:r>
          </a:p>
          <a:p>
            <a:pPr lvl="1"/>
            <a:r>
              <a:rPr lang="en-US" dirty="0" smtClean="0"/>
              <a:t>High primary ionization – avalanche size exceeds </a:t>
            </a:r>
            <a:r>
              <a:rPr lang="en-US" dirty="0" err="1" smtClean="0"/>
              <a:t>Reather’s</a:t>
            </a:r>
            <a:r>
              <a:rPr lang="en-US" dirty="0" smtClean="0"/>
              <a:t> limit (Q ~ 10</a:t>
            </a:r>
            <a:r>
              <a:rPr lang="en-US" baseline="30000" dirty="0" smtClean="0"/>
              <a:t>7</a:t>
            </a:r>
            <a:r>
              <a:rPr lang="en-US" dirty="0" smtClean="0"/>
              <a:t>)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467544" y="2924944"/>
            <a:ext cx="8219256" cy="1941211"/>
            <a:chOff x="467544" y="3140968"/>
            <a:chExt cx="8219256" cy="1941211"/>
          </a:xfrm>
        </p:grpSpPr>
        <p:sp>
          <p:nvSpPr>
            <p:cNvPr id="4" name="Symbol zastępczy zawartości 2"/>
            <p:cNvSpPr txBox="1">
              <a:spLocks/>
            </p:cNvSpPr>
            <p:nvPr/>
          </p:nvSpPr>
          <p:spPr bwMode="auto">
            <a:xfrm>
              <a:off x="467544" y="3356992"/>
              <a:ext cx="8219256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Solution</a:t>
              </a:r>
            </a:p>
            <a:p>
              <a:pPr marL="742950" marR="0" lvl="1" indent="-28575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  <a:defRPr/>
              </a:pPr>
              <a:r>
                <a:rPr lang="en-US" sz="2200" kern="0" dirty="0" smtClean="0">
                  <a:solidFill>
                    <a:srgbClr val="C00000"/>
                  </a:solidFill>
                  <a:latin typeface="+mn-lt"/>
                </a:rPr>
                <a:t>Substrate coating</a:t>
              </a:r>
            </a:p>
            <a:p>
              <a:pPr marL="742950" marR="0" lvl="1" indent="-28575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</a:rPr>
                <a:t>Cathode</a:t>
              </a:r>
              <a:r>
                <a:rPr kumimoji="0" lang="en-US" sz="2200" b="0" i="0" u="none" strike="noStrike" kern="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</a:rPr>
                <a:t> edge </a:t>
              </a:r>
              <a:r>
                <a:rPr kumimoji="0" lang="en-US" sz="22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</a:rPr>
                <a:t>passivation</a:t>
              </a:r>
              <a:endPara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endParaRPr>
            </a:p>
          </p:txBody>
        </p:sp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868144" y="3140968"/>
              <a:ext cx="2590800" cy="19412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Symbol zastępczy zawartości 2"/>
          <p:cNvSpPr txBox="1">
            <a:spLocks/>
          </p:cNvSpPr>
          <p:nvPr/>
        </p:nvSpPr>
        <p:spPr bwMode="auto">
          <a:xfrm>
            <a:off x="467544" y="4797153"/>
            <a:ext cx="821925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Aging –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permanent deterioration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2100" kern="0" dirty="0">
                <a:latin typeface="+mn-lt"/>
              </a:rPr>
              <a:t>Small size of the structures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457200" y="5589240"/>
            <a:ext cx="8219256" cy="936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Usage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of very clean materials and gases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200" kern="0" dirty="0" smtClean="0">
                <a:solidFill>
                  <a:srgbClr val="C00000"/>
                </a:solidFill>
                <a:latin typeface="+mn-lt"/>
              </a:rPr>
              <a:t>Strips made out of gold</a:t>
            </a:r>
            <a:endParaRPr kumimoji="0" lang="en-US" sz="2200" b="0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BC0E5-8B27-4069-A0F0-E5A7082AD3E4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altLang="pl-PL" smtClean="0"/>
              <a:t>B. Mindur</a:t>
            </a:r>
            <a:endParaRPr lang="pl-PL" alt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Projekt domyślny">
  <a:themeElements>
    <a:clrScheme name="Niestandardow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26248</TotalTime>
  <Words>1957</Words>
  <Application>Microsoft Office PowerPoint</Application>
  <PresentationFormat>Pokaz na ekranie (4:3)</PresentationFormat>
  <Paragraphs>384</Paragraphs>
  <Slides>33</Slides>
  <Notes>31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5" baseType="lpstr">
      <vt:lpstr>Projekt domyślny</vt:lpstr>
      <vt:lpstr>Picture</vt:lpstr>
      <vt:lpstr>Micro Pattern Gas Detectors - new developments and applications</vt:lpstr>
      <vt:lpstr>Introduction</vt:lpstr>
      <vt:lpstr>Gaseous detectors</vt:lpstr>
      <vt:lpstr>Multi Wire Proportional Chamber - MWPC (Georges Charpak, 1968)</vt:lpstr>
      <vt:lpstr>Multi Wire Proportional Chamber</vt:lpstr>
      <vt:lpstr>Post MWPC era – first Micro Pattern Gas Detector (MPGD)</vt:lpstr>
      <vt:lpstr>MicroStrip Gas Chamber - MSGC</vt:lpstr>
      <vt:lpstr>MSGC limitations</vt:lpstr>
      <vt:lpstr>MSGC limitations</vt:lpstr>
      <vt:lpstr>MSGC spark damages and aging</vt:lpstr>
      <vt:lpstr>MSGC detector for thermal neutrons  (AGH &amp; HZB)</vt:lpstr>
      <vt:lpstr>MSGC detector for thermal neutrons  (AGH &amp; HZB)</vt:lpstr>
      <vt:lpstr>MSGC imaging results with neutrons  (AGH &amp; HZB)</vt:lpstr>
      <vt:lpstr>Micro-Pattern Gas Detectors (MPGD)</vt:lpstr>
      <vt:lpstr>Micro-Pattern Gas Detectors</vt:lpstr>
      <vt:lpstr>MPGD important limitations</vt:lpstr>
      <vt:lpstr>Gas Electron Multiplier (GEM) - foils</vt:lpstr>
      <vt:lpstr>Standard (tripple) GEM detector</vt:lpstr>
      <vt:lpstr>GEM properties </vt:lpstr>
      <vt:lpstr>GEM unique feature</vt:lpstr>
      <vt:lpstr>GEM readout structures</vt:lpstr>
      <vt:lpstr>Nonstandard GEM detectors</vt:lpstr>
      <vt:lpstr>GEM &amp; AGH readout electronics</vt:lpstr>
      <vt:lpstr>GEM &amp; AGH readout results and application</vt:lpstr>
      <vt:lpstr>GEM and painting arts studies at AGH</vt:lpstr>
      <vt:lpstr>RD51 MPGD Collaboration</vt:lpstr>
      <vt:lpstr>Slajd 27</vt:lpstr>
      <vt:lpstr>Conclusions</vt:lpstr>
      <vt:lpstr>Slajd 29</vt:lpstr>
      <vt:lpstr>Backup slides</vt:lpstr>
      <vt:lpstr>MicroMEGAS</vt:lpstr>
      <vt:lpstr>THGEM – Thick GEM</vt:lpstr>
      <vt:lpstr>GEM and painting arts studies at AGH</vt:lpstr>
    </vt:vector>
  </TitlesOfParts>
  <Company>AGH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Maciek</dc:creator>
  <cp:lastModifiedBy>emv</cp:lastModifiedBy>
  <cp:revision>1277</cp:revision>
  <dcterms:created xsi:type="dcterms:W3CDTF">2007-09-26T12:45:04Z</dcterms:created>
  <dcterms:modified xsi:type="dcterms:W3CDTF">2015-06-08T09:58:21Z</dcterms:modified>
</cp:coreProperties>
</file>