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1609" r:id="rId2"/>
    <p:sldId id="1683" r:id="rId3"/>
    <p:sldId id="1398" r:id="rId4"/>
    <p:sldId id="1582" r:id="rId5"/>
    <p:sldId id="1705" r:id="rId6"/>
    <p:sldId id="1706" r:id="rId7"/>
    <p:sldId id="1489" r:id="rId8"/>
    <p:sldId id="1702" r:id="rId9"/>
    <p:sldId id="1399" r:id="rId10"/>
    <p:sldId id="1551" r:id="rId11"/>
    <p:sldId id="1507" r:id="rId12"/>
    <p:sldId id="1506" r:id="rId13"/>
    <p:sldId id="1455" r:id="rId14"/>
    <p:sldId id="1492" r:id="rId15"/>
    <p:sldId id="1444" r:id="rId16"/>
    <p:sldId id="1446" r:id="rId17"/>
    <p:sldId id="1445" r:id="rId18"/>
    <p:sldId id="1447" r:id="rId19"/>
    <p:sldId id="1643" r:id="rId20"/>
    <p:sldId id="1644" r:id="rId21"/>
    <p:sldId id="1448" r:id="rId22"/>
    <p:sldId id="1442" r:id="rId23"/>
    <p:sldId id="1401" r:id="rId24"/>
    <p:sldId id="1402" r:id="rId25"/>
    <p:sldId id="1403" r:id="rId26"/>
    <p:sldId id="1451" r:id="rId27"/>
    <p:sldId id="1452" r:id="rId28"/>
    <p:sldId id="1453" r:id="rId29"/>
    <p:sldId id="1700" r:id="rId30"/>
    <p:sldId id="1659" r:id="rId31"/>
    <p:sldId id="1661" r:id="rId32"/>
    <p:sldId id="1458" r:id="rId33"/>
    <p:sldId id="1459" r:id="rId34"/>
    <p:sldId id="1460" r:id="rId35"/>
    <p:sldId id="1461" r:id="rId36"/>
    <p:sldId id="1462" r:id="rId37"/>
    <p:sldId id="1463" r:id="rId38"/>
    <p:sldId id="1464" r:id="rId39"/>
    <p:sldId id="1465" r:id="rId40"/>
    <p:sldId id="1466" r:id="rId41"/>
    <p:sldId id="1467" r:id="rId42"/>
    <p:sldId id="1468" r:id="rId43"/>
    <p:sldId id="1469" r:id="rId44"/>
    <p:sldId id="1656" r:id="rId45"/>
    <p:sldId id="1642" r:id="rId46"/>
    <p:sldId id="1498" r:id="rId47"/>
    <p:sldId id="1499" r:id="rId48"/>
    <p:sldId id="1522" r:id="rId49"/>
    <p:sldId id="1703" r:id="rId50"/>
    <p:sldId id="1708" r:id="rId51"/>
    <p:sldId id="1667" r:id="rId52"/>
    <p:sldId id="1651" r:id="rId53"/>
    <p:sldId id="1682" r:id="rId54"/>
    <p:sldId id="1575" r:id="rId55"/>
    <p:sldId id="1561" r:id="rId56"/>
    <p:sldId id="1611" r:id="rId57"/>
    <p:sldId id="1566" r:id="rId58"/>
    <p:sldId id="1612" r:id="rId59"/>
    <p:sldId id="1588" r:id="rId60"/>
    <p:sldId id="1568" r:id="rId61"/>
    <p:sldId id="1569" r:id="rId62"/>
    <p:sldId id="1587" r:id="rId63"/>
    <p:sldId id="1671" r:id="rId64"/>
    <p:sldId id="1626" r:id="rId65"/>
    <p:sldId id="1589" r:id="rId66"/>
    <p:sldId id="1590" r:id="rId67"/>
    <p:sldId id="1605" r:id="rId68"/>
    <p:sldId id="1594" r:id="rId69"/>
    <p:sldId id="1606" r:id="rId70"/>
    <p:sldId id="1595" r:id="rId71"/>
    <p:sldId id="1600" r:id="rId72"/>
    <p:sldId id="1681" r:id="rId73"/>
    <p:sldId id="1602" r:id="rId74"/>
    <p:sldId id="1603" r:id="rId75"/>
    <p:sldId id="1604" r:id="rId76"/>
    <p:sldId id="1641" r:id="rId77"/>
    <p:sldId id="1618" r:id="rId78"/>
    <p:sldId id="1631" r:id="rId79"/>
    <p:sldId id="1632" r:id="rId80"/>
    <p:sldId id="1633" r:id="rId81"/>
    <p:sldId id="1634" r:id="rId82"/>
    <p:sldId id="1689" r:id="rId83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660066"/>
    <a:srgbClr val="FF3300"/>
    <a:srgbClr val="FF0000"/>
    <a:srgbClr val="CC0000"/>
    <a:srgbClr val="00CC66"/>
    <a:srgbClr val="FFFF00"/>
    <a:srgbClr val="00956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53" autoAdjust="0"/>
    <p:restoredTop sz="88707" autoAdjust="0"/>
  </p:normalViewPr>
  <p:slideViewPr>
    <p:cSldViewPr>
      <p:cViewPr>
        <p:scale>
          <a:sx n="100" d="100"/>
          <a:sy n="100" d="100"/>
        </p:scale>
        <p:origin x="-22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5"/>
            <a:ext cx="294565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5"/>
            <a:ext cx="294565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557445A-2C47-482E-ADA2-9249349FD7D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501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66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High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granularity</a:t>
            </a:r>
            <a:r>
              <a:rPr lang="pl-PL" baseline="0" dirty="0" smtClean="0"/>
              <a:t> of single </a:t>
            </a:r>
            <a:r>
              <a:rPr lang="pl-PL" baseline="0" dirty="0" err="1" smtClean="0"/>
              <a:t>detection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units</a:t>
            </a:r>
            <a:r>
              <a:rPr lang="pl-PL" baseline="0" dirty="0" smtClean="0"/>
              <a:t> …</a:t>
            </a:r>
          </a:p>
          <a:p>
            <a:endParaRPr lang="pl-PL" baseline="0" dirty="0" smtClean="0"/>
          </a:p>
          <a:p>
            <a:r>
              <a:rPr lang="pl-PL" dirty="0" err="1" smtClean="0"/>
              <a:t>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how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obtain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</a:t>
            </a:r>
            <a:r>
              <a:rPr lang="pl-PL" baseline="0" dirty="0" smtClean="0"/>
              <a:t> image on the </a:t>
            </a:r>
            <a:r>
              <a:rPr lang="pl-PL" baseline="0" dirty="0" err="1" smtClean="0"/>
              <a:t>screen</a:t>
            </a:r>
            <a:r>
              <a:rPr lang="pl-PL" baseline="0" smtClean="0"/>
              <a:t> 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795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Do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recognise</a:t>
            </a:r>
            <a:r>
              <a:rPr lang="pl-PL" dirty="0" smtClean="0"/>
              <a:t>, </a:t>
            </a:r>
            <a:r>
              <a:rPr lang="pl-PL" dirty="0" err="1" smtClean="0"/>
              <a:t>maybe</a:t>
            </a:r>
            <a:r>
              <a:rPr lang="pl-PL" dirty="0" smtClean="0"/>
              <a:t> I </a:t>
            </a:r>
            <a:r>
              <a:rPr lang="pl-PL" dirty="0" err="1" smtClean="0"/>
              <a:t>should</a:t>
            </a:r>
            <a:r>
              <a:rPr lang="pl-PL" dirty="0" smtClean="0"/>
              <a:t> </a:t>
            </a:r>
            <a:r>
              <a:rPr lang="pl-PL" dirty="0" err="1" smtClean="0"/>
              <a:t>turn</a:t>
            </a:r>
            <a:r>
              <a:rPr lang="pl-PL" baseline="0" dirty="0" smtClean="0"/>
              <a:t> to the </a:t>
            </a:r>
            <a:r>
              <a:rPr lang="pl-PL" baseline="0" dirty="0" err="1" smtClean="0"/>
              <a:t>side</a:t>
            </a:r>
            <a:r>
              <a:rPr lang="pl-PL" baseline="0" dirty="0" smtClean="0"/>
              <a:t> 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33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49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pl-PL" u="none" dirty="0" err="1" smtClean="0">
                <a:solidFill>
                  <a:schemeClr val="tx1"/>
                </a:solidFill>
              </a:rPr>
              <a:t>Price</a:t>
            </a:r>
            <a:r>
              <a:rPr lang="pl-PL" u="none" dirty="0" smtClean="0">
                <a:solidFill>
                  <a:schemeClr val="tx1"/>
                </a:solidFill>
              </a:rPr>
              <a:t> (</a:t>
            </a:r>
            <a:r>
              <a:rPr lang="pl-PL" u="none" dirty="0" err="1" smtClean="0">
                <a:solidFill>
                  <a:schemeClr val="tx1"/>
                </a:solidFill>
              </a:rPr>
              <a:t>important</a:t>
            </a:r>
            <a:r>
              <a:rPr lang="pl-PL" u="none" dirty="0" smtClean="0">
                <a:solidFill>
                  <a:schemeClr val="tx1"/>
                </a:solidFill>
              </a:rPr>
              <a:t> </a:t>
            </a:r>
            <a:r>
              <a:rPr lang="pl-PL" u="none" dirty="0" err="1" smtClean="0">
                <a:solidFill>
                  <a:schemeClr val="tx1"/>
                </a:solidFill>
              </a:rPr>
              <a:t>especially</a:t>
            </a:r>
            <a:r>
              <a:rPr lang="pl-PL" u="none" baseline="0" dirty="0" smtClean="0">
                <a:solidFill>
                  <a:schemeClr val="tx1"/>
                </a:solidFill>
              </a:rPr>
              <a:t> in not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reach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countries</a:t>
            </a:r>
            <a:r>
              <a:rPr lang="pl-PL" u="none" baseline="0" dirty="0" smtClean="0">
                <a:solidFill>
                  <a:schemeClr val="tx1"/>
                </a:solidFill>
              </a:rPr>
              <a:t> …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which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means</a:t>
            </a:r>
            <a:r>
              <a:rPr lang="pl-PL" u="none" baseline="0" dirty="0" smtClean="0">
                <a:solidFill>
                  <a:schemeClr val="tx1"/>
                </a:solidFill>
              </a:rPr>
              <a:t> in most of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countries</a:t>
            </a:r>
            <a:r>
              <a:rPr lang="pl-PL" u="none" baseline="0" dirty="0" smtClean="0">
                <a:solidFill>
                  <a:schemeClr val="tx1"/>
                </a:solidFill>
              </a:rPr>
              <a:t> in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world</a:t>
            </a:r>
            <a:r>
              <a:rPr lang="pl-PL" u="none" baseline="0" dirty="0" smtClean="0">
                <a:solidFill>
                  <a:schemeClr val="tx1"/>
                </a:solidFill>
              </a:rPr>
              <a:t>..)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And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shapes</a:t>
            </a:r>
            <a:r>
              <a:rPr lang="pl-PL" u="none" baseline="0" dirty="0" smtClean="0">
                <a:solidFill>
                  <a:schemeClr val="tx1"/>
                </a:solidFill>
              </a:rPr>
              <a:t> … </a:t>
            </a:r>
            <a:r>
              <a:rPr lang="pl-PL" u="none" baseline="0" dirty="0" err="1" smtClean="0">
                <a:solidFill>
                  <a:schemeClr val="tx1"/>
                </a:solidFill>
              </a:rPr>
              <a:t>just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like</a:t>
            </a:r>
            <a:r>
              <a:rPr lang="pl-PL" u="none" baseline="0" dirty="0" smtClean="0">
                <a:solidFill>
                  <a:schemeClr val="tx1"/>
                </a:solidFill>
              </a:rPr>
              <a:t> PLEXI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SO WHY…  tu </a:t>
            </a:r>
            <a:r>
              <a:rPr lang="pl-PL" u="none" baseline="0" dirty="0" err="1" smtClean="0">
                <a:solidFill>
                  <a:schemeClr val="tx1"/>
                </a:solidFill>
              </a:rPr>
              <a:t>density</a:t>
            </a:r>
            <a:r>
              <a:rPr lang="pl-PL" u="none" baseline="0" dirty="0" smtClean="0">
                <a:solidFill>
                  <a:schemeClr val="tx1"/>
                </a:solidFill>
              </a:rPr>
              <a:t>,  a na </a:t>
            </a:r>
            <a:r>
              <a:rPr lang="pl-PL" u="none" baseline="0" dirty="0" err="1" smtClean="0">
                <a:solidFill>
                  <a:schemeClr val="tx1"/>
                </a:solidFill>
              </a:rPr>
              <a:t>nastepnej</a:t>
            </a:r>
            <a:r>
              <a:rPr lang="pl-PL" u="none" baseline="0" dirty="0" smtClean="0">
                <a:solidFill>
                  <a:schemeClr val="tx1"/>
                </a:solidFill>
              </a:rPr>
              <a:t> stronie 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photeefect</a:t>
            </a:r>
            <a:r>
              <a:rPr lang="pl-PL" u="none" baseline="0" dirty="0" smtClean="0">
                <a:solidFill>
                  <a:schemeClr val="tx1"/>
                </a:solidFill>
              </a:rPr>
              <a:t> …</a:t>
            </a: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pl-PL" u="none" dirty="0" smtClean="0">
                <a:solidFill>
                  <a:schemeClr val="tx1"/>
                </a:solidFill>
              </a:rPr>
              <a:t>Może </a:t>
            </a:r>
            <a:r>
              <a:rPr lang="pl-PL" u="none" dirty="0" err="1" smtClean="0">
                <a:solidFill>
                  <a:schemeClr val="tx1"/>
                </a:solidFill>
              </a:rPr>
              <a:t>jakies</a:t>
            </a:r>
            <a:r>
              <a:rPr lang="pl-PL" u="none" dirty="0" smtClean="0">
                <a:solidFill>
                  <a:schemeClr val="tx1"/>
                </a:solidFill>
              </a:rPr>
              <a:t> zdjęcie kryształu  i polimeru …</a:t>
            </a: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pl-PL" u="none" dirty="0" err="1" smtClean="0">
                <a:solidFill>
                  <a:schemeClr val="tx1"/>
                </a:solidFill>
              </a:rPr>
              <a:t>Density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giving</a:t>
            </a:r>
            <a:r>
              <a:rPr lang="pl-PL" u="none" baseline="0" dirty="0" smtClean="0">
                <a:solidFill>
                  <a:schemeClr val="tx1"/>
                </a:solidFill>
              </a:rPr>
              <a:t>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probablitity</a:t>
            </a:r>
            <a:r>
              <a:rPr lang="pl-PL" u="none" baseline="0" dirty="0" smtClean="0">
                <a:solidFill>
                  <a:schemeClr val="tx1"/>
                </a:solidFill>
              </a:rPr>
              <a:t> for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</a:t>
            </a:r>
            <a:r>
              <a:rPr lang="pl-PL" u="none" baseline="0" dirty="0" smtClean="0">
                <a:solidFill>
                  <a:schemeClr val="tx1"/>
                </a:solidFill>
              </a:rPr>
              <a:t> but (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49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comparing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comptons</a:t>
            </a:r>
            <a:r>
              <a:rPr lang="pl-PL" u="none" baseline="0" dirty="0" smtClean="0">
                <a:solidFill>
                  <a:schemeClr val="tx1"/>
                </a:solidFill>
              </a:rPr>
              <a:t>, but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photoeffect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only</a:t>
            </a:r>
            <a:r>
              <a:rPr lang="pl-PL" u="none" baseline="0" dirty="0" smtClean="0">
                <a:solidFill>
                  <a:schemeClr val="tx1"/>
                </a:solidFill>
              </a:rPr>
              <a:t> a part of </a:t>
            </a:r>
            <a:r>
              <a:rPr lang="pl-PL" u="none" baseline="0" dirty="0" err="1" smtClean="0">
                <a:solidFill>
                  <a:schemeClr val="tx1"/>
                </a:solidFill>
              </a:rPr>
              <a:t>all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obtain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</a:p>
          <a:p>
            <a:pPr>
              <a:buFontTx/>
              <a:buNone/>
            </a:pPr>
            <a:r>
              <a:rPr lang="pl-PL" u="none" baseline="0" dirty="0" err="1" smtClean="0">
                <a:solidFill>
                  <a:schemeClr val="tx1"/>
                </a:solidFill>
              </a:rPr>
              <a:t>Factor</a:t>
            </a:r>
            <a:r>
              <a:rPr lang="pl-PL" u="none" baseline="0" dirty="0" smtClean="0">
                <a:solidFill>
                  <a:schemeClr val="tx1"/>
                </a:solidFill>
              </a:rPr>
              <a:t> 16 !!!!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OR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take</a:t>
            </a:r>
            <a:r>
              <a:rPr lang="pl-PL" u="none" baseline="0" dirty="0" smtClean="0">
                <a:solidFill>
                  <a:schemeClr val="tx1"/>
                </a:solidFill>
              </a:rPr>
              <a:t> 10 cm </a:t>
            </a:r>
            <a:r>
              <a:rPr lang="pl-PL" u="none" baseline="0" dirty="0" err="1" smtClean="0">
                <a:solidFill>
                  <a:schemeClr val="tx1"/>
                </a:solidFill>
              </a:rPr>
              <a:t>block</a:t>
            </a:r>
            <a:r>
              <a:rPr lang="pl-PL" u="none" baseline="0" dirty="0" smtClean="0">
                <a:solidFill>
                  <a:schemeClr val="tx1"/>
                </a:solidFill>
              </a:rPr>
              <a:t> and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the same …  !</a:t>
            </a: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l-PL" u="none" dirty="0" smtClean="0">
                <a:solidFill>
                  <a:schemeClr val="tx1"/>
                </a:solidFill>
              </a:rPr>
              <a:t> Lu- lutet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Si- krzem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O- tlen</a:t>
            </a:r>
          </a:p>
          <a:p>
            <a:r>
              <a:rPr lang="pl-PL" dirty="0" err="1" smtClean="0"/>
              <a:t>NaI</a:t>
            </a:r>
            <a:r>
              <a:rPr lang="pl-PL" dirty="0" smtClean="0"/>
              <a:t>(Tl) jodek sodu aktywowany talem</a:t>
            </a:r>
          </a:p>
          <a:p>
            <a:r>
              <a:rPr lang="pl-PL" dirty="0" smtClean="0"/>
              <a:t>(Bi4Ge3O12)</a:t>
            </a:r>
          </a:p>
          <a:p>
            <a:r>
              <a:rPr lang="pl-PL" dirty="0" smtClean="0"/>
              <a:t>(Gd2SiO5) gadolin</a:t>
            </a:r>
          </a:p>
          <a:p>
            <a:r>
              <a:rPr lang="pl-PL" dirty="0" smtClean="0"/>
              <a:t>(Lu2SiO5) lutet</a:t>
            </a: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zamieszczonej tabelce chciałam pokazać porównanie detektorów nieorganicznych z detektorami organicznymi.</a:t>
            </a: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podstawą detektorów plastikowych </a:t>
            </a:r>
            <a:r>
              <a:rPr lang="pl-PL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(pokazać kolejny slajd!!!)</a:t>
            </a:r>
            <a:endParaRPr lang="pl-PL" b="1" baseline="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l-PL" dirty="0" smtClean="0"/>
              <a:t> stała czasowa jest lepsza</a:t>
            </a:r>
            <a:r>
              <a:rPr lang="pl-PL" baseline="0" dirty="0" smtClean="0"/>
              <a:t> w plastikach i ważna jest dla pomiaru czasu przelotu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są mniej gęste a więc prawdopodobieństwo reakcji spada </a:t>
            </a:r>
            <a:r>
              <a:rPr lang="pl-PL" baseline="0" dirty="0" err="1" smtClean="0"/>
              <a:t>exp</a:t>
            </a:r>
            <a:r>
              <a:rPr lang="pl-PL" baseline="0" dirty="0" smtClean="0"/>
              <a:t>(-mix)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mają mniejszą wydajność świetlną, ważne bo od tego zależy rozdzielczość energetyczna</a:t>
            </a:r>
          </a:p>
          <a:p>
            <a:pPr>
              <a:buFontTx/>
              <a:buChar char="-"/>
            </a:pPr>
            <a:r>
              <a:rPr lang="pl-PL" baseline="0" dirty="0" smtClean="0"/>
              <a:t> średnia droga swobodna wynika z gęstości i przekroju czynnego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55D5-6D12-4349-BA9E-F55A2DE486B5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… </a:t>
            </a:r>
            <a:r>
              <a:rPr lang="pl-PL" u="none" baseline="0" dirty="0" err="1" smtClean="0">
                <a:solidFill>
                  <a:schemeClr val="tx1"/>
                </a:solidFill>
              </a:rPr>
              <a:t>too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low</a:t>
            </a:r>
            <a:r>
              <a:rPr lang="pl-PL" u="none" baseline="0" dirty="0" smtClean="0">
                <a:solidFill>
                  <a:schemeClr val="tx1"/>
                </a:solidFill>
              </a:rPr>
              <a:t>  </a:t>
            </a:r>
            <a:r>
              <a:rPr lang="pl-PL" u="none" baseline="0" dirty="0" err="1" smtClean="0">
                <a:solidFill>
                  <a:schemeClr val="tx1"/>
                </a:solidFill>
              </a:rPr>
              <a:t>density</a:t>
            </a:r>
            <a:r>
              <a:rPr lang="pl-PL" u="none" baseline="0" dirty="0" smtClean="0">
                <a:solidFill>
                  <a:schemeClr val="tx1"/>
                </a:solidFill>
              </a:rPr>
              <a:t>, 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one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have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problems</a:t>
            </a:r>
            <a:r>
              <a:rPr lang="pl-PL" u="none" baseline="0" dirty="0" smtClean="0">
                <a:solidFill>
                  <a:schemeClr val="tx1"/>
                </a:solidFill>
              </a:rPr>
              <a:t> with the DOI (in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present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solutions</a:t>
            </a:r>
            <a:r>
              <a:rPr lang="pl-PL" u="none" baseline="0" dirty="0" smtClean="0">
                <a:solidFill>
                  <a:schemeClr val="tx1"/>
                </a:solidFill>
              </a:rPr>
              <a:t>)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And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perhaps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even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more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important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reason</a:t>
            </a:r>
            <a:r>
              <a:rPr lang="pl-PL" u="none" baseline="0" dirty="0" smtClean="0">
                <a:solidFill>
                  <a:schemeClr val="tx1"/>
                </a:solidFill>
              </a:rPr>
              <a:t> was  NO PHOTOEFFECT …</a:t>
            </a:r>
          </a:p>
          <a:p>
            <a:pPr>
              <a:buFontTx/>
              <a:buNone/>
            </a:pPr>
            <a:endParaRPr lang="pl-PL" u="none" baseline="0" dirty="0" smtClean="0">
              <a:solidFill>
                <a:schemeClr val="tx1"/>
              </a:solidFill>
            </a:endParaRP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one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have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use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energy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threshold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of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about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200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keV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r>
              <a:rPr lang="pl-PL" dirty="0" smtClean="0">
                <a:effectLst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Taking into account this fact we reduce the efficiency for events accepted in image reconstruction by a factor of approximately 0.52 or approximately the same as in the case of gates used for the BGO crystals.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Figure 6.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Energy distribution of electrons scattered in the Compton effect by gamma quanta with an energy shown in the plot. The distributions were made without taking into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accout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the energy resolution, which for the strip detector readout on both sides is about 18% (compared to LSO blocks which energy resolution is about 12% [4]).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 the case of detectors with LSO crystals, this ratio amounts to 0.8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Finally, we obtain that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for the 2.5 cm layer the efficiency for the registration of events selected to reconstruct the image is for the plastic scintillator by a factor of about 20 smaller in relation to the BGO crystals and about 40 times less compared to the LSO crystals. </a:t>
            </a:r>
            <a:endParaRPr lang="pl-PL" b="1" u="none" baseline="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pl-PL" u="none" dirty="0" err="1" smtClean="0">
                <a:solidFill>
                  <a:schemeClr val="tx1"/>
                </a:solidFill>
              </a:rPr>
              <a:t>Density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giving</a:t>
            </a:r>
            <a:r>
              <a:rPr lang="pl-PL" u="none" baseline="0" dirty="0" smtClean="0">
                <a:solidFill>
                  <a:schemeClr val="tx1"/>
                </a:solidFill>
              </a:rPr>
              <a:t>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probablitity</a:t>
            </a:r>
            <a:r>
              <a:rPr lang="pl-PL" u="none" baseline="0" dirty="0" smtClean="0">
                <a:solidFill>
                  <a:schemeClr val="tx1"/>
                </a:solidFill>
              </a:rPr>
              <a:t> for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</a:t>
            </a:r>
            <a:r>
              <a:rPr lang="pl-PL" u="none" baseline="0" dirty="0" smtClean="0">
                <a:solidFill>
                  <a:schemeClr val="tx1"/>
                </a:solidFill>
              </a:rPr>
              <a:t> but (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49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comparing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comptons</a:t>
            </a:r>
            <a:r>
              <a:rPr lang="pl-PL" u="none" baseline="0" dirty="0" smtClean="0">
                <a:solidFill>
                  <a:schemeClr val="tx1"/>
                </a:solidFill>
              </a:rPr>
              <a:t>, but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photoeffect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only</a:t>
            </a:r>
            <a:r>
              <a:rPr lang="pl-PL" u="none" baseline="0" dirty="0" smtClean="0">
                <a:solidFill>
                  <a:schemeClr val="tx1"/>
                </a:solidFill>
              </a:rPr>
              <a:t> a part of </a:t>
            </a:r>
            <a:r>
              <a:rPr lang="pl-PL" u="none" baseline="0" dirty="0" err="1" smtClean="0">
                <a:solidFill>
                  <a:schemeClr val="tx1"/>
                </a:solidFill>
              </a:rPr>
              <a:t>all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obtain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</a:p>
          <a:p>
            <a:pPr>
              <a:buFontTx/>
              <a:buNone/>
            </a:pPr>
            <a:r>
              <a:rPr lang="pl-PL" u="none" baseline="0" dirty="0" err="1" smtClean="0">
                <a:solidFill>
                  <a:schemeClr val="tx1"/>
                </a:solidFill>
              </a:rPr>
              <a:t>Factor</a:t>
            </a:r>
            <a:r>
              <a:rPr lang="pl-PL" u="none" baseline="0" dirty="0" smtClean="0">
                <a:solidFill>
                  <a:schemeClr val="tx1"/>
                </a:solidFill>
              </a:rPr>
              <a:t> 16 !!!!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OR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take</a:t>
            </a:r>
            <a:r>
              <a:rPr lang="pl-PL" u="none" baseline="0" dirty="0" smtClean="0">
                <a:solidFill>
                  <a:schemeClr val="tx1"/>
                </a:solidFill>
              </a:rPr>
              <a:t> 10 cm </a:t>
            </a:r>
            <a:r>
              <a:rPr lang="pl-PL" u="none" baseline="0" dirty="0" err="1" smtClean="0">
                <a:solidFill>
                  <a:schemeClr val="tx1"/>
                </a:solidFill>
              </a:rPr>
              <a:t>block</a:t>
            </a:r>
            <a:r>
              <a:rPr lang="pl-PL" u="none" baseline="0" dirty="0" smtClean="0">
                <a:solidFill>
                  <a:schemeClr val="tx1"/>
                </a:solidFill>
              </a:rPr>
              <a:t> and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the same …  !</a:t>
            </a: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l-PL" u="none" dirty="0" smtClean="0">
                <a:solidFill>
                  <a:schemeClr val="tx1"/>
                </a:solidFill>
              </a:rPr>
              <a:t> Lu- lutet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Si- krzem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O- tlen</a:t>
            </a:r>
          </a:p>
          <a:p>
            <a:r>
              <a:rPr lang="pl-PL" dirty="0" err="1" smtClean="0"/>
              <a:t>NaI</a:t>
            </a:r>
            <a:r>
              <a:rPr lang="pl-PL" dirty="0" smtClean="0"/>
              <a:t>(Tl) jodek sodu aktywowany talem</a:t>
            </a:r>
          </a:p>
          <a:p>
            <a:r>
              <a:rPr lang="pl-PL" dirty="0" smtClean="0"/>
              <a:t>(Bi4Ge3O12)</a:t>
            </a:r>
          </a:p>
          <a:p>
            <a:r>
              <a:rPr lang="pl-PL" dirty="0" smtClean="0"/>
              <a:t>(Gd2SiO5) gadolin</a:t>
            </a:r>
          </a:p>
          <a:p>
            <a:r>
              <a:rPr lang="pl-PL" dirty="0" smtClean="0"/>
              <a:t>(Lu2SiO5) lutet</a:t>
            </a: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zamieszczonej tabelce chciałam pokazać porównanie detektorów nieorganicznych z detektorami organicznymi.</a:t>
            </a: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podstawą detektorów plastikowych </a:t>
            </a:r>
            <a:r>
              <a:rPr lang="pl-PL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(pokazać kolejny slajd!!!)</a:t>
            </a:r>
            <a:endParaRPr lang="pl-PL" b="1" baseline="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l-PL" dirty="0" smtClean="0"/>
              <a:t> stała czasowa jest lepsza</a:t>
            </a:r>
            <a:r>
              <a:rPr lang="pl-PL" baseline="0" dirty="0" smtClean="0"/>
              <a:t> w plastikach i ważna jest dla pomiaru czasu przelotu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są mniej gęste a więc prawdopodobieństwo reakcji spada </a:t>
            </a:r>
            <a:r>
              <a:rPr lang="pl-PL" baseline="0" dirty="0" err="1" smtClean="0"/>
              <a:t>exp</a:t>
            </a:r>
            <a:r>
              <a:rPr lang="pl-PL" baseline="0" dirty="0" smtClean="0"/>
              <a:t>(-mix)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mają mniejszą wydajność świetlną, ważne bo od tego zależy rozdzielczość energetyczna</a:t>
            </a:r>
          </a:p>
          <a:p>
            <a:pPr>
              <a:buFontTx/>
              <a:buChar char="-"/>
            </a:pPr>
            <a:r>
              <a:rPr lang="pl-PL" baseline="0" dirty="0" smtClean="0"/>
              <a:t> średnia droga swobodna wynika z gęstości i przekroju czynnego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55D5-6D12-4349-BA9E-F55A2DE486B5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Just to </a:t>
            </a:r>
            <a:r>
              <a:rPr lang="pl-PL" dirty="0" err="1" smtClean="0"/>
              <a:t>recall</a:t>
            </a:r>
            <a:r>
              <a:rPr lang="pl-PL" dirty="0" smtClean="0"/>
              <a:t>  </a:t>
            </a:r>
            <a:r>
              <a:rPr lang="pl-PL" dirty="0" err="1" smtClean="0"/>
              <a:t>what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considered</a:t>
            </a:r>
            <a:r>
              <a:rPr lang="pl-PL" baseline="0" dirty="0" smtClean="0"/>
              <a:t> to be </a:t>
            </a:r>
            <a:r>
              <a:rPr lang="pl-PL" baseline="0" dirty="0" err="1" smtClean="0"/>
              <a:t>crucial</a:t>
            </a:r>
            <a:r>
              <a:rPr lang="pl-PL" baseline="0" dirty="0" smtClean="0"/>
              <a:t> (the PHOTO-EFFECT…</a:t>
            </a:r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Rozproszenia  </a:t>
            </a:r>
            <a:r>
              <a:rPr lang="pl-PL" dirty="0" err="1" smtClean="0"/>
              <a:t>komptonowskie</a:t>
            </a:r>
            <a:r>
              <a:rPr lang="pl-PL" baseline="0" dirty="0" smtClean="0"/>
              <a:t>  /  Widmo </a:t>
            </a:r>
            <a:r>
              <a:rPr lang="pl-PL" baseline="0" dirty="0" err="1" smtClean="0"/>
              <a:t>przykladowe</a:t>
            </a:r>
            <a:r>
              <a:rPr lang="pl-PL" baseline="0" dirty="0" smtClean="0"/>
              <a:t> i </a:t>
            </a:r>
            <a:r>
              <a:rPr lang="pl-PL" baseline="0" dirty="0" err="1" smtClean="0"/>
              <a:t>wyjasnienie</a:t>
            </a:r>
            <a:r>
              <a:rPr lang="pl-PL" baseline="0" dirty="0" smtClean="0"/>
              <a:t> / </a:t>
            </a:r>
            <a:r>
              <a:rPr lang="pl-PL" baseline="0" dirty="0" err="1" smtClean="0"/>
              <a:t>roznego</a:t>
            </a:r>
            <a:r>
              <a:rPr lang="pl-PL" baseline="0" dirty="0" smtClean="0"/>
              <a:t> rodzaju zaszumienia 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737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Looks</a:t>
            </a:r>
            <a:r>
              <a:rPr lang="pl-PL" dirty="0" smtClean="0"/>
              <a:t> </a:t>
            </a:r>
            <a:r>
              <a:rPr lang="pl-PL" dirty="0" err="1" smtClean="0"/>
              <a:t>really</a:t>
            </a:r>
            <a:r>
              <a:rPr lang="pl-PL" dirty="0" smtClean="0"/>
              <a:t> not </a:t>
            </a:r>
            <a:r>
              <a:rPr lang="pl-PL" dirty="0" err="1" smtClean="0"/>
              <a:t>good</a:t>
            </a:r>
            <a:r>
              <a:rPr lang="pl-PL" baseline="0" dirty="0" smtClean="0"/>
              <a:t>  BUT:..</a:t>
            </a:r>
          </a:p>
          <a:p>
            <a:r>
              <a:rPr lang="pl-PL" baseline="0" dirty="0" err="1" smtClean="0"/>
              <a:t>Lets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see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how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good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time</a:t>
            </a:r>
            <a:r>
              <a:rPr lang="pl-PL" baseline="0" dirty="0" smtClean="0"/>
              <a:t> resolution </a:t>
            </a:r>
            <a:r>
              <a:rPr lang="pl-PL" baseline="0" dirty="0" err="1" smtClean="0"/>
              <a:t>may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help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tomography</a:t>
            </a:r>
            <a:r>
              <a:rPr lang="pl-PL" baseline="0" dirty="0" smtClean="0"/>
              <a:t>…</a:t>
            </a:r>
          </a:p>
          <a:p>
            <a:r>
              <a:rPr lang="pl-PL" baseline="0" dirty="0" smtClean="0"/>
              <a:t>And in </a:t>
            </a:r>
            <a:r>
              <a:rPr lang="pl-PL" baseline="0" dirty="0" err="1" smtClean="0"/>
              <a:t>general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background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rejection</a:t>
            </a:r>
            <a:r>
              <a:rPr lang="pl-PL" baseline="0" dirty="0" smtClean="0"/>
              <a:t> !!! For 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637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look</a:t>
            </a:r>
            <a:r>
              <a:rPr lang="pl-PL" dirty="0" smtClean="0"/>
              <a:t> </a:t>
            </a:r>
            <a:r>
              <a:rPr lang="pl-PL" dirty="0" err="1" smtClean="0"/>
              <a:t>closer</a:t>
            </a:r>
            <a:r>
              <a:rPr lang="pl-PL" baseline="0" dirty="0" smtClean="0"/>
              <a:t> to the </a:t>
            </a:r>
            <a:r>
              <a:rPr lang="pl-PL" baseline="0" dirty="0" err="1" smtClean="0"/>
              <a:t>designs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  0-60degree</a:t>
            </a:r>
          </a:p>
          <a:p>
            <a:r>
              <a:rPr lang="pl-PL" baseline="0" dirty="0" smtClean="0"/>
              <a:t>And </a:t>
            </a:r>
            <a:r>
              <a:rPr lang="pl-PL" baseline="0" dirty="0" err="1" smtClean="0"/>
              <a:t>if</a:t>
            </a:r>
            <a:r>
              <a:rPr lang="pl-PL" baseline="0" dirty="0" smtClean="0"/>
              <a:t> </a:t>
            </a:r>
            <a:r>
              <a:rPr lang="pl-PL" baseline="0" dirty="0" err="1" smtClean="0"/>
              <a:t>you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have</a:t>
            </a:r>
            <a:r>
              <a:rPr lang="pl-PL" baseline="0" dirty="0" smtClean="0"/>
              <a:t> NO </a:t>
            </a:r>
            <a:r>
              <a:rPr lang="pl-PL" baseline="0" dirty="0" err="1" smtClean="0"/>
              <a:t>photoelectric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effect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then</a:t>
            </a:r>
            <a:r>
              <a:rPr lang="pl-PL" baseline="0" dirty="0" smtClean="0"/>
              <a:t> one </a:t>
            </a:r>
            <a:r>
              <a:rPr lang="pl-PL" baseline="0" dirty="0" err="1" smtClean="0"/>
              <a:t>can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Comton</a:t>
            </a:r>
            <a:r>
              <a:rPr lang="pl-PL" baseline="0" dirty="0" smtClean="0"/>
              <a:t> spectrum for </a:t>
            </a:r>
            <a:r>
              <a:rPr lang="pl-PL" baseline="0" dirty="0" err="1" smtClean="0"/>
              <a:t>limiting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energy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range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886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</a:t>
            </a:r>
            <a:r>
              <a:rPr lang="pl-PL" dirty="0" err="1" smtClean="0"/>
              <a:t>you</a:t>
            </a:r>
            <a:r>
              <a:rPr lang="pl-PL" dirty="0" smtClean="0"/>
              <a:t> </a:t>
            </a:r>
            <a:r>
              <a:rPr lang="pl-PL" dirty="0" err="1" smtClean="0"/>
              <a:t>look</a:t>
            </a:r>
            <a:r>
              <a:rPr lang="pl-PL" dirty="0" smtClean="0"/>
              <a:t> </a:t>
            </a:r>
            <a:r>
              <a:rPr lang="pl-PL" dirty="0" err="1" smtClean="0"/>
              <a:t>closer</a:t>
            </a:r>
            <a:r>
              <a:rPr lang="pl-PL" baseline="0" dirty="0" smtClean="0"/>
              <a:t> to the </a:t>
            </a:r>
            <a:r>
              <a:rPr lang="pl-PL" baseline="0" dirty="0" err="1" smtClean="0"/>
              <a:t>designs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  0-60degree</a:t>
            </a:r>
          </a:p>
          <a:p>
            <a:r>
              <a:rPr lang="pl-PL" baseline="0" dirty="0" smtClean="0"/>
              <a:t>And </a:t>
            </a:r>
            <a:r>
              <a:rPr lang="pl-PL" baseline="0" dirty="0" err="1" smtClean="0"/>
              <a:t>if</a:t>
            </a:r>
            <a:r>
              <a:rPr lang="pl-PL" baseline="0" dirty="0" smtClean="0"/>
              <a:t> </a:t>
            </a:r>
            <a:r>
              <a:rPr lang="pl-PL" baseline="0" dirty="0" err="1" smtClean="0"/>
              <a:t>you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have</a:t>
            </a:r>
            <a:r>
              <a:rPr lang="pl-PL" baseline="0" dirty="0" smtClean="0"/>
              <a:t> NO </a:t>
            </a:r>
            <a:r>
              <a:rPr lang="pl-PL" baseline="0" dirty="0" err="1" smtClean="0"/>
              <a:t>photoelectric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effect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then</a:t>
            </a:r>
            <a:r>
              <a:rPr lang="pl-PL" baseline="0" dirty="0" smtClean="0"/>
              <a:t> one </a:t>
            </a:r>
            <a:r>
              <a:rPr lang="pl-PL" baseline="0" dirty="0" err="1" smtClean="0"/>
              <a:t>can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Comton</a:t>
            </a:r>
            <a:r>
              <a:rPr lang="pl-PL" baseline="0" dirty="0" smtClean="0"/>
              <a:t> spectrum for </a:t>
            </a:r>
            <a:r>
              <a:rPr lang="pl-PL" baseline="0" dirty="0" err="1" smtClean="0"/>
              <a:t>limiting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energy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range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886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Correlations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posiible</a:t>
            </a:r>
            <a:r>
              <a:rPr lang="pl-PL" baseline="0" dirty="0" smtClean="0"/>
              <a:t> with para-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pl-PL" u="none" dirty="0" smtClean="0">
                <a:solidFill>
                  <a:schemeClr val="tx1"/>
                </a:solidFill>
              </a:rPr>
              <a:t>ROZPROSZENIA</a:t>
            </a:r>
            <a:r>
              <a:rPr lang="pl-PL" u="none" baseline="0" dirty="0" smtClean="0">
                <a:solidFill>
                  <a:schemeClr val="tx1"/>
                </a:solidFill>
              </a:rPr>
              <a:t> MOZNA WYCIAC TEZ dla eferktu COMPTONA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CZASOWA ZDOLNOSC JEST DUZO LEPSZA 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DŁUGOSC TLUMIENIA RZEDU METRA A NIE 10 cm.</a:t>
            </a:r>
          </a:p>
          <a:p>
            <a:pPr>
              <a:buFontTx/>
              <a:buNone/>
            </a:pPr>
            <a:r>
              <a:rPr lang="pl-PL" u="none" dirty="0" smtClean="0">
                <a:solidFill>
                  <a:schemeClr val="tx1"/>
                </a:solidFill>
              </a:rPr>
              <a:t>Porównać tutaj gestosc i czas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pl-PL" u="none" dirty="0" err="1" smtClean="0">
                <a:solidFill>
                  <a:schemeClr val="tx1"/>
                </a:solidFill>
              </a:rPr>
              <a:t>Density</a:t>
            </a:r>
            <a:r>
              <a:rPr lang="pl-PL" u="none" dirty="0" smtClean="0">
                <a:solidFill>
                  <a:schemeClr val="tx1"/>
                </a:solidFill>
              </a:rPr>
              <a:t> </a:t>
            </a:r>
            <a:r>
              <a:rPr lang="pl-PL" u="none" dirty="0" err="1" smtClean="0">
                <a:solidFill>
                  <a:schemeClr val="tx1"/>
                </a:solidFill>
              </a:rPr>
              <a:t>lower</a:t>
            </a:r>
            <a:r>
              <a:rPr lang="pl-PL" u="none" dirty="0" smtClean="0">
                <a:solidFill>
                  <a:schemeClr val="tx1"/>
                </a:solidFill>
              </a:rPr>
              <a:t>,   but one </a:t>
            </a:r>
            <a:r>
              <a:rPr lang="pl-PL" u="none" dirty="0" err="1" smtClean="0">
                <a:solidFill>
                  <a:schemeClr val="tx1"/>
                </a:solidFill>
              </a:rPr>
              <a:t>may</a:t>
            </a:r>
            <a:r>
              <a:rPr lang="pl-PL" u="none" dirty="0" smtClean="0">
                <a:solidFill>
                  <a:schemeClr val="tx1"/>
                </a:solidFill>
              </a:rPr>
              <a:t> </a:t>
            </a:r>
            <a:r>
              <a:rPr lang="pl-PL" u="none" dirty="0" err="1" smtClean="0">
                <a:solidFill>
                  <a:schemeClr val="tx1"/>
                </a:solidFill>
              </a:rPr>
              <a:t>take</a:t>
            </a:r>
            <a:r>
              <a:rPr lang="pl-PL" u="none" dirty="0" smtClean="0">
                <a:solidFill>
                  <a:schemeClr val="tx1"/>
                </a:solidFill>
              </a:rPr>
              <a:t>  10cm  and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that</a:t>
            </a:r>
            <a:r>
              <a:rPr lang="pl-PL" u="none" baseline="0" dirty="0" smtClean="0">
                <a:solidFill>
                  <a:schemeClr val="tx1"/>
                </a:solidFill>
              </a:rPr>
              <a:t> DOI 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or</a:t>
            </a:r>
            <a:r>
              <a:rPr lang="pl-PL" u="none" baseline="0" dirty="0" smtClean="0">
                <a:solidFill>
                  <a:schemeClr val="tx1"/>
                </a:solidFill>
              </a:rPr>
              <a:t> one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may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also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use</a:t>
            </a:r>
            <a:r>
              <a:rPr lang="pl-PL" u="none" baseline="0" dirty="0" smtClean="0">
                <a:solidFill>
                  <a:schemeClr val="tx1"/>
                </a:solidFill>
              </a:rPr>
              <a:t> TIMING ….  </a:t>
            </a:r>
          </a:p>
          <a:p>
            <a:pPr>
              <a:buFontTx/>
              <a:buNone/>
            </a:pPr>
            <a:r>
              <a:rPr lang="pl-PL" u="none" baseline="0" dirty="0" err="1" smtClean="0">
                <a:solidFill>
                  <a:schemeClr val="tx1"/>
                </a:solidFill>
              </a:rPr>
              <a:t>Lets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dream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what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could</a:t>
            </a:r>
            <a:r>
              <a:rPr lang="pl-PL" u="none" baseline="0" dirty="0" smtClean="0">
                <a:solidFill>
                  <a:schemeClr val="tx1"/>
                </a:solidFill>
              </a:rPr>
              <a:t> be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available</a:t>
            </a:r>
            <a:r>
              <a:rPr lang="pl-PL" u="none" baseline="0" dirty="0" smtClean="0">
                <a:solidFill>
                  <a:schemeClr val="tx1"/>
                </a:solidFill>
              </a:rPr>
              <a:t> with the timing of 70ps …</a:t>
            </a:r>
          </a:p>
          <a:p>
            <a:pPr>
              <a:buFontTx/>
              <a:buNone/>
            </a:pPr>
            <a:endParaRPr lang="pl-PL" u="none" baseline="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pl-PL" u="none" dirty="0" err="1" smtClean="0">
                <a:solidFill>
                  <a:schemeClr val="tx1"/>
                </a:solidFill>
              </a:rPr>
              <a:t>Density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giving</a:t>
            </a:r>
            <a:r>
              <a:rPr lang="pl-PL" u="none" baseline="0" dirty="0" smtClean="0">
                <a:solidFill>
                  <a:schemeClr val="tx1"/>
                </a:solidFill>
              </a:rPr>
              <a:t> the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probablitity</a:t>
            </a:r>
            <a:r>
              <a:rPr lang="pl-PL" u="none" baseline="0" dirty="0" smtClean="0">
                <a:solidFill>
                  <a:schemeClr val="tx1"/>
                </a:solidFill>
              </a:rPr>
              <a:t> for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</a:t>
            </a:r>
            <a:r>
              <a:rPr lang="pl-PL" u="none" baseline="0" dirty="0" smtClean="0">
                <a:solidFill>
                  <a:schemeClr val="tx1"/>
                </a:solidFill>
              </a:rPr>
              <a:t> but (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49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comparing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comptons</a:t>
            </a:r>
            <a:r>
              <a:rPr lang="pl-PL" u="none" baseline="0" dirty="0" smtClean="0">
                <a:solidFill>
                  <a:schemeClr val="tx1"/>
                </a:solidFill>
              </a:rPr>
              <a:t>, but </a:t>
            </a:r>
            <a:r>
              <a:rPr lang="pl-PL" u="none" baseline="0" dirty="0" err="1" smtClean="0">
                <a:solidFill>
                  <a:schemeClr val="tx1"/>
                </a:solidFill>
              </a:rPr>
              <a:t>photoeffect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only</a:t>
            </a:r>
            <a:r>
              <a:rPr lang="pl-PL" u="none" baseline="0" dirty="0" smtClean="0">
                <a:solidFill>
                  <a:schemeClr val="tx1"/>
                </a:solidFill>
              </a:rPr>
              <a:t> a part of </a:t>
            </a:r>
            <a:r>
              <a:rPr lang="pl-PL" u="none" baseline="0" dirty="0" err="1" smtClean="0">
                <a:solidFill>
                  <a:schemeClr val="tx1"/>
                </a:solidFill>
              </a:rPr>
              <a:t>all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effects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so</a:t>
            </a:r>
            <a:r>
              <a:rPr lang="pl-PL" u="none" baseline="0" dirty="0" smtClean="0">
                <a:solidFill>
                  <a:schemeClr val="tx1"/>
                </a:solidFill>
              </a:rPr>
              <a:t>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obtain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</a:p>
          <a:p>
            <a:pPr>
              <a:buFontTx/>
              <a:buNone/>
            </a:pPr>
            <a:r>
              <a:rPr lang="pl-PL" u="none" baseline="0" dirty="0" err="1" smtClean="0">
                <a:solidFill>
                  <a:schemeClr val="tx1"/>
                </a:solidFill>
              </a:rPr>
              <a:t>Factor</a:t>
            </a:r>
            <a:r>
              <a:rPr lang="pl-PL" u="none" baseline="0" dirty="0" smtClean="0">
                <a:solidFill>
                  <a:schemeClr val="tx1"/>
                </a:solidFill>
              </a:rPr>
              <a:t> 16 !!!!</a:t>
            </a:r>
          </a:p>
          <a:p>
            <a:pPr>
              <a:buFontTx/>
              <a:buNone/>
            </a:pPr>
            <a:r>
              <a:rPr lang="pl-PL" u="none" baseline="0" dirty="0" smtClean="0">
                <a:solidFill>
                  <a:schemeClr val="tx1"/>
                </a:solidFill>
              </a:rPr>
              <a:t>OR we </a:t>
            </a:r>
            <a:r>
              <a:rPr lang="pl-PL" u="none" baseline="0" dirty="0" err="1" smtClean="0">
                <a:solidFill>
                  <a:schemeClr val="tx1"/>
                </a:solidFill>
              </a:rPr>
              <a:t>take</a:t>
            </a:r>
            <a:r>
              <a:rPr lang="pl-PL" u="none" baseline="0" dirty="0" smtClean="0">
                <a:solidFill>
                  <a:schemeClr val="tx1"/>
                </a:solidFill>
              </a:rPr>
              <a:t> 10 cm </a:t>
            </a:r>
            <a:r>
              <a:rPr lang="pl-PL" u="none" baseline="0" dirty="0" err="1" smtClean="0">
                <a:solidFill>
                  <a:schemeClr val="tx1"/>
                </a:solidFill>
              </a:rPr>
              <a:t>block</a:t>
            </a:r>
            <a:r>
              <a:rPr lang="pl-PL" u="none" baseline="0" dirty="0" smtClean="0">
                <a:solidFill>
                  <a:schemeClr val="tx1"/>
                </a:solidFill>
              </a:rPr>
              <a:t> and </a:t>
            </a:r>
            <a:r>
              <a:rPr lang="pl-PL" u="none" baseline="0" dirty="0" err="1" smtClean="0">
                <a:solidFill>
                  <a:schemeClr val="tx1"/>
                </a:solidFill>
              </a:rPr>
              <a:t>it</a:t>
            </a:r>
            <a:r>
              <a:rPr lang="pl-PL" u="none" baseline="0" dirty="0" smtClean="0">
                <a:solidFill>
                  <a:schemeClr val="tx1"/>
                </a:solidFill>
              </a:rPr>
              <a:t> </a:t>
            </a:r>
            <a:r>
              <a:rPr lang="pl-PL" u="none" baseline="0" dirty="0" err="1" smtClean="0">
                <a:solidFill>
                  <a:schemeClr val="tx1"/>
                </a:solidFill>
              </a:rPr>
              <a:t>would</a:t>
            </a:r>
            <a:r>
              <a:rPr lang="pl-PL" u="none" baseline="0" dirty="0" smtClean="0">
                <a:solidFill>
                  <a:schemeClr val="tx1"/>
                </a:solidFill>
              </a:rPr>
              <a:t> be the same …  !</a:t>
            </a: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l-PL" u="none" dirty="0" smtClean="0">
                <a:solidFill>
                  <a:schemeClr val="tx1"/>
                </a:solidFill>
              </a:rPr>
              <a:t> Lu- lutet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Si- krzem</a:t>
            </a:r>
          </a:p>
          <a:p>
            <a:pPr>
              <a:buFontTx/>
              <a:buChar char="-"/>
            </a:pPr>
            <a:r>
              <a:rPr lang="pl-PL" u="none" baseline="0" dirty="0" smtClean="0">
                <a:solidFill>
                  <a:schemeClr val="tx1"/>
                </a:solidFill>
              </a:rPr>
              <a:t> O- tlen</a:t>
            </a:r>
          </a:p>
          <a:p>
            <a:r>
              <a:rPr lang="pl-PL" dirty="0" err="1" smtClean="0"/>
              <a:t>NaI</a:t>
            </a:r>
            <a:r>
              <a:rPr lang="pl-PL" dirty="0" smtClean="0"/>
              <a:t>(Tl) jodek sodu aktywowany talem</a:t>
            </a:r>
          </a:p>
          <a:p>
            <a:r>
              <a:rPr lang="pl-PL" dirty="0" smtClean="0"/>
              <a:t>(Bi4Ge3O12)</a:t>
            </a:r>
          </a:p>
          <a:p>
            <a:r>
              <a:rPr lang="pl-PL" dirty="0" smtClean="0"/>
              <a:t>(Gd2SiO5) gadolin</a:t>
            </a:r>
          </a:p>
          <a:p>
            <a:r>
              <a:rPr lang="pl-PL" dirty="0" smtClean="0"/>
              <a:t>(Lu2SiO5) lutet</a:t>
            </a:r>
          </a:p>
          <a:p>
            <a:pPr>
              <a:buFontTx/>
              <a:buChar char="-"/>
            </a:pPr>
            <a:endParaRPr lang="pl-PL" u="none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l-PL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zamieszczonej tabelce chciałam pokazać porównanie detektorów nieorganicznych z detektorami organicznymi.</a:t>
            </a:r>
          </a:p>
          <a:p>
            <a:pPr>
              <a:buFontTx/>
              <a:buChar char="-"/>
            </a:pPr>
            <a:r>
              <a:rPr lang="pl-PL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podstawą detektorów plastikowych </a:t>
            </a:r>
            <a:r>
              <a:rPr lang="pl-PL" sz="1200" b="1" kern="1200" baseline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(pokazać kolejny slajd!!!)</a:t>
            </a:r>
            <a:endParaRPr lang="pl-PL" b="1" baseline="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l-PL" dirty="0" smtClean="0"/>
              <a:t> stała czasowa jest lepsza</a:t>
            </a:r>
            <a:r>
              <a:rPr lang="pl-PL" baseline="0" dirty="0" smtClean="0"/>
              <a:t> w plastikach i ważna jest dla pomiaru czasu przelotu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są mniej gęste a więc prawdopodobieństwo reakcji spada </a:t>
            </a:r>
            <a:r>
              <a:rPr lang="pl-PL" baseline="0" dirty="0" err="1" smtClean="0"/>
              <a:t>exp</a:t>
            </a:r>
            <a:r>
              <a:rPr lang="pl-PL" baseline="0" dirty="0" smtClean="0"/>
              <a:t>(-mix)</a:t>
            </a:r>
          </a:p>
          <a:p>
            <a:pPr>
              <a:buFontTx/>
              <a:buChar char="-"/>
            </a:pPr>
            <a:r>
              <a:rPr lang="pl-PL" baseline="0" dirty="0" smtClean="0"/>
              <a:t> plastiki mają mniejszą wydajność świetlną, ważne bo od tego zależy rozdzielczość energetyczna</a:t>
            </a:r>
          </a:p>
          <a:p>
            <a:pPr>
              <a:buFontTx/>
              <a:buChar char="-"/>
            </a:pPr>
            <a:r>
              <a:rPr lang="pl-PL" baseline="0" dirty="0" smtClean="0"/>
              <a:t> średnia droga swobodna wynika z gęstości i przekroju czynnego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B55D5-6D12-4349-BA9E-F55A2DE486B5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Dopisac</a:t>
            </a:r>
            <a:r>
              <a:rPr lang="pl-PL" dirty="0" smtClean="0"/>
              <a:t> i </a:t>
            </a:r>
            <a:r>
              <a:rPr lang="pl-PL" dirty="0" err="1" smtClean="0"/>
              <a:t>wyprowadzic</a:t>
            </a:r>
            <a:r>
              <a:rPr lang="pl-PL" dirty="0" smtClean="0"/>
              <a:t> </a:t>
            </a:r>
            <a:r>
              <a:rPr lang="pl-PL" dirty="0" err="1" smtClean="0"/>
              <a:t>wzor</a:t>
            </a:r>
            <a:r>
              <a:rPr lang="pl-PL" dirty="0" smtClean="0"/>
              <a:t>…     </a:t>
            </a:r>
            <a:r>
              <a:rPr lang="pl-PL" dirty="0" err="1" smtClean="0"/>
              <a:t>dt</a:t>
            </a:r>
            <a:r>
              <a:rPr lang="pl-PL" dirty="0" smtClean="0"/>
              <a:t>=1ns  </a:t>
            </a:r>
            <a:r>
              <a:rPr lang="pl-PL" dirty="0" smtClean="0">
                <a:sym typeface="Wingdings" pitchFamily="2" charset="2"/>
              </a:rPr>
              <a:t> 1 x 30 cm/</a:t>
            </a:r>
            <a:r>
              <a:rPr lang="pl-PL" dirty="0" err="1" smtClean="0">
                <a:sym typeface="Wingdings" pitchFamily="2" charset="2"/>
              </a:rPr>
              <a:t>ns</a:t>
            </a:r>
            <a:r>
              <a:rPr lang="pl-PL" dirty="0" smtClean="0">
                <a:sym typeface="Wingdings" pitchFamily="2" charset="2"/>
              </a:rPr>
              <a:t>  / 2 = 15cm </a:t>
            </a:r>
            <a:r>
              <a:rPr lang="pl-PL" baseline="0" dirty="0" smtClean="0">
                <a:sym typeface="Wingdings" pitchFamily="2" charset="2"/>
              </a:rPr>
              <a:t>   600ps  9cm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204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)…, </a:t>
            </a:r>
            <a:r>
              <a:rPr lang="pl-PL" baseline="0" dirty="0" err="1" smtClean="0"/>
              <a:t>dopisac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wzor</a:t>
            </a:r>
            <a:r>
              <a:rPr lang="pl-PL" baseline="0" dirty="0" smtClean="0"/>
              <a:t>   Delta T / d??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Można wykazać, że w dobrym przybliżeniu, wzrost czułości (kontrast obrazu) przy uwzględnieniu TOF rośnie odwrotnie proporcjonalnie do rozdzielczości czasowej i wprost proporcjonalnie do wielkości badanego obiektu  (D / ∆t) [3]. Czyli im większy pacjent tym większa będzie poprawa jakości obrazu po uwzględnieniu w rekonstrukcji  TOF. Wartości absolutne poprawy można określić wiedząc, że dla obiektu o średnicy 40 cm, rozdzielczość czasowa obecnych tomografów, czyli około 600ps, daje poprawę o czynnik około 4 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General idea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168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General idea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168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 </a:t>
            </a:r>
            <a:r>
              <a:rPr lang="pl-PL" dirty="0" err="1" smtClean="0"/>
              <a:t>dont</a:t>
            </a:r>
            <a:r>
              <a:rPr lang="pl-PL" dirty="0" smtClean="0"/>
              <a:t> want to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claim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one </a:t>
            </a:r>
            <a:r>
              <a:rPr lang="pl-PL" baseline="0" dirty="0" err="1" smtClean="0"/>
              <a:t>can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really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reduce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accidentals</a:t>
            </a:r>
            <a:r>
              <a:rPr lang="pl-PL" baseline="0" dirty="0" smtClean="0"/>
              <a:t> by </a:t>
            </a:r>
            <a:r>
              <a:rPr lang="pl-PL" baseline="0" dirty="0" err="1" smtClean="0"/>
              <a:t>factor</a:t>
            </a:r>
            <a:r>
              <a:rPr lang="pl-PL" baseline="0" dirty="0" smtClean="0"/>
              <a:t> of 1000 but </a:t>
            </a:r>
            <a:r>
              <a:rPr lang="pl-PL" baseline="0" dirty="0" err="1" smtClean="0"/>
              <a:t>just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indicate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you</a:t>
            </a:r>
            <a:endParaRPr lang="pl-PL" baseline="0" dirty="0" smtClean="0"/>
          </a:p>
          <a:p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seems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strong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reduction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keeping</a:t>
            </a:r>
            <a:r>
              <a:rPr lang="pl-PL" baseline="0" dirty="0" smtClean="0"/>
              <a:t> the same </a:t>
            </a:r>
            <a:r>
              <a:rPr lang="pl-PL" baseline="0" dirty="0" err="1" smtClean="0"/>
              <a:t>imaging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suitebility</a:t>
            </a:r>
            <a:endParaRPr lang="pl-PL" dirty="0" smtClean="0"/>
          </a:p>
          <a:p>
            <a:r>
              <a:rPr lang="pl-PL" dirty="0" err="1" smtClean="0"/>
              <a:t>Number</a:t>
            </a:r>
            <a:r>
              <a:rPr lang="pl-PL" dirty="0" smtClean="0"/>
              <a:t> of </a:t>
            </a:r>
            <a:r>
              <a:rPr lang="pl-PL" dirty="0" err="1" smtClean="0"/>
              <a:t>accidental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coincidences</a:t>
            </a:r>
            <a:r>
              <a:rPr lang="pl-PL" baseline="0" dirty="0" smtClean="0"/>
              <a:t> …. Tau * f^2   =  tau * epsilon^2 * Dose^2;    f=</a:t>
            </a:r>
            <a:r>
              <a:rPr lang="pl-PL" baseline="0" dirty="0" err="1" smtClean="0"/>
              <a:t>hits</a:t>
            </a:r>
            <a:r>
              <a:rPr lang="pl-PL" baseline="0" dirty="0" smtClean="0"/>
              <a:t>/</a:t>
            </a:r>
            <a:r>
              <a:rPr lang="pl-PL" baseline="0" dirty="0" err="1" smtClean="0"/>
              <a:t>second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imporatnt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note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costs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does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increase</a:t>
            </a:r>
            <a:r>
              <a:rPr lang="pl-PL" baseline="0" dirty="0" smtClean="0"/>
              <a:t> with the </a:t>
            </a:r>
            <a:r>
              <a:rPr lang="pl-PL" baseline="0" dirty="0" err="1" smtClean="0"/>
              <a:t>increas</a:t>
            </a:r>
            <a:r>
              <a:rPr lang="pl-PL" baseline="0" dirty="0" smtClean="0"/>
              <a:t> of the FOV</a:t>
            </a:r>
            <a:endParaRPr lang="pl-PL" dirty="0" smtClean="0"/>
          </a:p>
          <a:p>
            <a:r>
              <a:rPr lang="pl-PL" dirty="0" smtClean="0"/>
              <a:t>It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importnat</a:t>
            </a:r>
            <a:r>
              <a:rPr lang="pl-PL" dirty="0" smtClean="0"/>
              <a:t> to </a:t>
            </a:r>
            <a:r>
              <a:rPr lang="pl-PL" dirty="0" err="1" smtClean="0"/>
              <a:t>realize</a:t>
            </a:r>
            <a:r>
              <a:rPr lang="pl-PL" dirty="0" smtClean="0"/>
              <a:t> </a:t>
            </a:r>
            <a:r>
              <a:rPr lang="pl-PL" dirty="0" err="1" smtClean="0"/>
              <a:t>that</a:t>
            </a:r>
            <a:r>
              <a:rPr lang="pl-PL" dirty="0" smtClean="0"/>
              <a:t> in the </a:t>
            </a:r>
            <a:r>
              <a:rPr lang="pl-PL" dirty="0" err="1" smtClean="0"/>
              <a:t>case</a:t>
            </a:r>
            <a:r>
              <a:rPr lang="pl-PL" dirty="0" smtClean="0"/>
              <a:t> of the </a:t>
            </a:r>
            <a:r>
              <a:rPr lang="pl-PL" dirty="0" err="1" smtClean="0"/>
              <a:t>need</a:t>
            </a:r>
            <a:r>
              <a:rPr lang="pl-PL" dirty="0" smtClean="0"/>
              <a:t> of the </a:t>
            </a:r>
            <a:r>
              <a:rPr lang="pl-PL" dirty="0" err="1" smtClean="0"/>
              <a:t>whole</a:t>
            </a:r>
            <a:r>
              <a:rPr lang="pl-PL" dirty="0" smtClean="0"/>
              <a:t> </a:t>
            </a:r>
            <a:r>
              <a:rPr lang="pl-PL" dirty="0" err="1" smtClean="0"/>
              <a:t>bodey</a:t>
            </a:r>
            <a:r>
              <a:rPr lang="pl-PL" dirty="0" smtClean="0"/>
              <a:t> </a:t>
            </a:r>
            <a:r>
              <a:rPr lang="pl-PL" dirty="0" err="1" smtClean="0"/>
              <a:t>scan</a:t>
            </a:r>
            <a:endParaRPr lang="pl-PL" dirty="0" smtClean="0"/>
          </a:p>
          <a:p>
            <a:r>
              <a:rPr lang="pl-PL" dirty="0" smtClean="0"/>
              <a:t>the </a:t>
            </a:r>
            <a:r>
              <a:rPr lang="pl-PL" dirty="0" err="1" smtClean="0"/>
              <a:t>growth</a:t>
            </a:r>
            <a:r>
              <a:rPr lang="pl-PL" baseline="0" dirty="0" smtClean="0"/>
              <a:t> of the </a:t>
            </a:r>
            <a:r>
              <a:rPr lang="pl-PL" baseline="0" dirty="0" err="1" smtClean="0"/>
              <a:t>acceptance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addition</a:t>
            </a:r>
            <a:r>
              <a:rPr lang="pl-PL" baseline="0" dirty="0" smtClean="0"/>
              <a:t> to the </a:t>
            </a:r>
            <a:r>
              <a:rPr lang="pl-PL" baseline="0" dirty="0" err="1" smtClean="0"/>
              <a:t>factor</a:t>
            </a:r>
            <a:r>
              <a:rPr lang="pl-PL" baseline="0" dirty="0" smtClean="0"/>
              <a:t> 10 </a:t>
            </a:r>
            <a:r>
              <a:rPr lang="pl-PL" baseline="0" dirty="0" err="1" smtClean="0"/>
              <a:t>due</a:t>
            </a:r>
            <a:r>
              <a:rPr lang="pl-PL" baseline="0" dirty="0" smtClean="0"/>
              <a:t> to the </a:t>
            </a:r>
            <a:r>
              <a:rPr lang="pl-PL" baseline="0" dirty="0" err="1" smtClean="0"/>
              <a:t>steps</a:t>
            </a:r>
            <a:r>
              <a:rPr lang="pl-PL" baseline="0" dirty="0" smtClean="0"/>
              <a:t> in  </a:t>
            </a:r>
            <a:r>
              <a:rPr lang="pl-PL" baseline="0" dirty="0" err="1" smtClean="0"/>
              <a:t>bed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position</a:t>
            </a:r>
            <a:r>
              <a:rPr lang="pl-PL" baseline="0" dirty="0" smtClean="0"/>
              <a:t>.</a:t>
            </a:r>
          </a:p>
          <a:p>
            <a:r>
              <a:rPr lang="pl-PL" baseline="0" dirty="0" smtClean="0"/>
              <a:t>And in </a:t>
            </a:r>
            <a:r>
              <a:rPr lang="pl-PL" baseline="0" dirty="0" err="1" smtClean="0"/>
              <a:t>addtition</a:t>
            </a:r>
            <a:r>
              <a:rPr lang="pl-PL" baseline="0" dirty="0" smtClean="0"/>
              <a:t> less </a:t>
            </a:r>
            <a:r>
              <a:rPr lang="pl-PL" baseline="0" dirty="0" err="1" smtClean="0"/>
              <a:t>artefacts</a:t>
            </a:r>
            <a:r>
              <a:rPr lang="pl-PL" baseline="0" dirty="0" smtClean="0"/>
              <a:t>….</a:t>
            </a:r>
          </a:p>
          <a:p>
            <a:r>
              <a:rPr lang="pl-PL" dirty="0" smtClean="0"/>
              <a:t>Na przykład </a:t>
            </a:r>
            <a:r>
              <a:rPr lang="pl-PL" dirty="0" err="1" smtClean="0"/>
              <a:t>wezmy</a:t>
            </a:r>
            <a:r>
              <a:rPr lang="pl-PL" dirty="0" smtClean="0"/>
              <a:t> ustawienie</a:t>
            </a:r>
            <a:r>
              <a:rPr lang="pl-PL" baseline="0" dirty="0" smtClean="0"/>
              <a:t> pokazane na rysunku . Dla danego obszaru pacjenta przy </a:t>
            </a:r>
            <a:r>
              <a:rPr lang="pl-PL" baseline="0" dirty="0" err="1" smtClean="0"/>
              <a:t>duzym</a:t>
            </a:r>
            <a:r>
              <a:rPr lang="pl-PL" baseline="0" dirty="0" smtClean="0"/>
              <a:t> detektorze rejestrowane są kwanty gamma w </a:t>
            </a:r>
            <a:r>
              <a:rPr lang="pl-PL" baseline="0" dirty="0" err="1" smtClean="0"/>
              <a:t>wiekszym</a:t>
            </a:r>
            <a:r>
              <a:rPr lang="pl-PL" baseline="0" dirty="0" smtClean="0"/>
              <a:t> zakresie kątów. Stąd wzrost akceptowanych zdarzeń z tego obszaru. Ale </a:t>
            </a:r>
            <a:r>
              <a:rPr lang="pl-PL" baseline="0" dirty="0" err="1" smtClean="0"/>
              <a:t>równoczesnie</a:t>
            </a:r>
            <a:r>
              <a:rPr lang="pl-PL" baseline="0" dirty="0" smtClean="0"/>
              <a:t> mierzone jest 10 obszarów !!</a:t>
            </a:r>
          </a:p>
          <a:p>
            <a:r>
              <a:rPr lang="pl-PL" baseline="0" dirty="0" smtClean="0"/>
              <a:t>In the </a:t>
            </a:r>
            <a:r>
              <a:rPr lang="pl-PL" baseline="0" dirty="0" err="1" smtClean="0"/>
              <a:t>case</a:t>
            </a:r>
            <a:r>
              <a:rPr lang="pl-PL" baseline="0" dirty="0" smtClean="0"/>
              <a:t> of 511 </a:t>
            </a:r>
            <a:r>
              <a:rPr lang="pl-PL" baseline="0" dirty="0" err="1" smtClean="0"/>
              <a:t>keV</a:t>
            </a:r>
            <a:r>
              <a:rPr lang="pl-PL" baseline="0" dirty="0" smtClean="0"/>
              <a:t> and </a:t>
            </a:r>
            <a:r>
              <a:rPr lang="pl-PL" baseline="0" dirty="0" err="1" smtClean="0"/>
              <a:t>only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compton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effect</a:t>
            </a:r>
            <a:r>
              <a:rPr lang="pl-PL" baseline="0" dirty="0" smtClean="0"/>
              <a:t> (</a:t>
            </a:r>
            <a:r>
              <a:rPr lang="pl-PL" baseline="0" dirty="0" err="1" smtClean="0"/>
              <a:t>means</a:t>
            </a:r>
            <a:r>
              <a:rPr lang="pl-PL" baseline="0" dirty="0" smtClean="0"/>
              <a:t> maximum 341 </a:t>
            </a:r>
            <a:r>
              <a:rPr lang="pl-PL" baseline="0" dirty="0" err="1" smtClean="0"/>
              <a:t>keV</a:t>
            </a:r>
            <a:r>
              <a:rPr lang="pl-PL" baseline="0" dirty="0" smtClean="0"/>
              <a:t>) to </a:t>
            </a:r>
            <a:r>
              <a:rPr lang="pl-PL" baseline="0" dirty="0" err="1" smtClean="0"/>
              <a:t>get</a:t>
            </a:r>
            <a:r>
              <a:rPr lang="pl-PL" baseline="0" dirty="0" smtClean="0"/>
              <a:t> 100 to 200ps  TOF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a challenge but as </a:t>
            </a:r>
            <a:r>
              <a:rPr lang="pl-PL" baseline="0" dirty="0" err="1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will</a:t>
            </a:r>
            <a:r>
              <a:rPr lang="pl-PL" baseline="0" dirty="0" smtClean="0"/>
              <a:t> be </a:t>
            </a:r>
            <a:r>
              <a:rPr lang="pl-PL" baseline="0" dirty="0" err="1" smtClean="0"/>
              <a:t>shown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later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 !!!!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799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Tak wygląd a real  </a:t>
            </a:r>
            <a:r>
              <a:rPr lang="pl-PL" dirty="0" err="1" smtClean="0"/>
              <a:t>two-strip</a:t>
            </a:r>
            <a:r>
              <a:rPr lang="pl-PL" dirty="0" smtClean="0"/>
              <a:t> </a:t>
            </a:r>
            <a:r>
              <a:rPr lang="pl-PL" dirty="0" err="1" smtClean="0"/>
              <a:t>prototype</a:t>
            </a:r>
            <a:r>
              <a:rPr lang="pl-PL" dirty="0" smtClean="0"/>
              <a:t>…</a:t>
            </a:r>
          </a:p>
          <a:p>
            <a:r>
              <a:rPr lang="pl-PL" dirty="0" smtClean="0"/>
              <a:t>Tu </a:t>
            </a:r>
            <a:r>
              <a:rPr lang="pl-PL" dirty="0" err="1" smtClean="0"/>
              <a:t>pokazac</a:t>
            </a:r>
            <a:r>
              <a:rPr lang="pl-PL" dirty="0" smtClean="0"/>
              <a:t> </a:t>
            </a:r>
            <a:r>
              <a:rPr lang="pl-PL" dirty="0" err="1" smtClean="0"/>
              <a:t>zdjecie</a:t>
            </a:r>
            <a:r>
              <a:rPr lang="pl-PL" dirty="0" smtClean="0"/>
              <a:t> i </a:t>
            </a:r>
            <a:r>
              <a:rPr lang="pl-PL" dirty="0" err="1" smtClean="0"/>
              <a:t>troche</a:t>
            </a:r>
            <a:r>
              <a:rPr lang="pl-PL" dirty="0" smtClean="0"/>
              <a:t> </a:t>
            </a:r>
            <a:r>
              <a:rPr lang="pl-PL" dirty="0" err="1" smtClean="0"/>
              <a:t>opowiedzec</a:t>
            </a:r>
            <a:r>
              <a:rPr lang="pl-PL" dirty="0" smtClean="0"/>
              <a:t> </a:t>
            </a:r>
            <a:r>
              <a:rPr lang="pl-PL" dirty="0" err="1" smtClean="0"/>
              <a:t>troche</a:t>
            </a:r>
            <a:r>
              <a:rPr lang="pl-PL" dirty="0" smtClean="0"/>
              <a:t> szczegółów z pomiarami oscyloskopem</a:t>
            </a:r>
          </a:p>
          <a:p>
            <a:r>
              <a:rPr lang="pl-PL" dirty="0" err="1" smtClean="0"/>
              <a:t>Zwrócic</a:t>
            </a:r>
            <a:r>
              <a:rPr lang="pl-PL" dirty="0" smtClean="0"/>
              <a:t> </a:t>
            </a:r>
            <a:r>
              <a:rPr lang="pl-PL" dirty="0" err="1" smtClean="0"/>
              <a:t>uwage</a:t>
            </a:r>
            <a:r>
              <a:rPr lang="pl-PL" dirty="0" smtClean="0"/>
              <a:t> tez na zarys</a:t>
            </a:r>
            <a:r>
              <a:rPr lang="pl-PL" baseline="0" dirty="0" smtClean="0"/>
              <a:t> prototypu 24 modułowego…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A na </a:t>
            </a:r>
            <a:r>
              <a:rPr lang="pl-PL" dirty="0" err="1" smtClean="0"/>
              <a:t>póżniejszych</a:t>
            </a:r>
            <a:r>
              <a:rPr lang="pl-PL" dirty="0" smtClean="0"/>
              <a:t> </a:t>
            </a:r>
            <a:r>
              <a:rPr lang="pl-PL" dirty="0" err="1" smtClean="0"/>
              <a:t>pokazac</a:t>
            </a:r>
            <a:r>
              <a:rPr lang="pl-PL" dirty="0" smtClean="0"/>
              <a:t> jeszcze raz i </a:t>
            </a:r>
            <a:r>
              <a:rPr lang="pl-PL" dirty="0" err="1" smtClean="0"/>
              <a:t>zwrócic</a:t>
            </a:r>
            <a:r>
              <a:rPr lang="pl-PL" dirty="0" smtClean="0"/>
              <a:t> </a:t>
            </a:r>
            <a:r>
              <a:rPr lang="pl-PL" dirty="0" err="1" smtClean="0"/>
              <a:t>uwage</a:t>
            </a:r>
            <a:r>
              <a:rPr lang="pl-PL" dirty="0" smtClean="0"/>
              <a:t> na </a:t>
            </a:r>
            <a:r>
              <a:rPr lang="pl-PL" dirty="0" err="1" smtClean="0"/>
              <a:t>wiecej</a:t>
            </a:r>
            <a:r>
              <a:rPr lang="pl-PL" dirty="0" smtClean="0"/>
              <a:t> szczegółów  </a:t>
            </a:r>
          </a:p>
          <a:p>
            <a:r>
              <a:rPr lang="pl-PL" dirty="0" smtClean="0"/>
              <a:t>z </a:t>
            </a:r>
            <a:r>
              <a:rPr lang="pl-PL" dirty="0" err="1" smtClean="0"/>
              <a:t>plytkami</a:t>
            </a:r>
            <a:r>
              <a:rPr lang="pl-PL" dirty="0" smtClean="0"/>
              <a:t> i oscyloskopem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66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dirty="0" smtClean="0"/>
              <a:t>Tutaj skupić się na tym sygnale </a:t>
            </a:r>
            <a:r>
              <a:rPr lang="pl-PL" dirty="0" err="1" smtClean="0"/>
              <a:t>czerowonym</a:t>
            </a:r>
            <a:r>
              <a:rPr lang="pl-PL" baseline="0" dirty="0" smtClean="0"/>
              <a:t> i  na jego przykładzie wyjaśnić </a:t>
            </a:r>
            <a:r>
              <a:rPr lang="pl-PL" baseline="0" dirty="0" err="1" smtClean="0"/>
              <a:t>zmiane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czase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naratsanie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Disatvantage</a:t>
            </a:r>
            <a:r>
              <a:rPr lang="pl-PL" baseline="0" dirty="0" smtClean="0"/>
              <a:t>  -- &gt; Advantage !!!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40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 </a:t>
            </a:r>
            <a:r>
              <a:rPr lang="pl-PL" dirty="0" err="1" smtClean="0"/>
              <a:t>will</a:t>
            </a:r>
            <a:r>
              <a:rPr lang="pl-PL" dirty="0" smtClean="0"/>
              <a:t> </a:t>
            </a:r>
            <a:r>
              <a:rPr lang="pl-PL" dirty="0" err="1" smtClean="0"/>
              <a:t>try</a:t>
            </a:r>
            <a:r>
              <a:rPr lang="pl-PL" dirty="0" smtClean="0"/>
              <a:t> to show </a:t>
            </a:r>
            <a:r>
              <a:rPr lang="pl-PL" dirty="0" err="1" smtClean="0"/>
              <a:t>you</a:t>
            </a:r>
            <a:r>
              <a:rPr lang="pl-PL" baseline="0" dirty="0" smtClean="0"/>
              <a:t> </a:t>
            </a:r>
            <a:r>
              <a:rPr lang="pl-PL" baseline="0" dirty="0" err="1" smtClean="0"/>
              <a:t>our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approach</a:t>
            </a:r>
            <a:r>
              <a:rPr lang="pl-PL" baseline="0" dirty="0" smtClean="0"/>
              <a:t> and </a:t>
            </a:r>
            <a:r>
              <a:rPr lang="pl-PL" baseline="0" dirty="0" err="1" smtClean="0"/>
              <a:t>try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convince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a </a:t>
            </a:r>
            <a:r>
              <a:rPr lang="pl-PL" baseline="0" dirty="0" err="1" smtClean="0"/>
              <a:t>change</a:t>
            </a:r>
            <a:r>
              <a:rPr lang="pl-PL" baseline="0" dirty="0" smtClean="0"/>
              <a:t> form </a:t>
            </a:r>
            <a:r>
              <a:rPr lang="pl-PL" baseline="0" dirty="0" err="1" smtClean="0"/>
              <a:t>crystals</a:t>
            </a:r>
            <a:r>
              <a:rPr lang="pl-PL" baseline="0" dirty="0" smtClean="0"/>
              <a:t> to plastics </a:t>
            </a:r>
            <a:r>
              <a:rPr lang="pl-PL" baseline="0" dirty="0" err="1" smtClean="0"/>
              <a:t>may</a:t>
            </a:r>
            <a:r>
              <a:rPr lang="pl-PL" baseline="0" dirty="0" smtClean="0"/>
              <a:t> be of </a:t>
            </a:r>
            <a:r>
              <a:rPr lang="pl-PL" baseline="0" dirty="0" err="1" smtClean="0"/>
              <a:t>advantage</a:t>
            </a:r>
            <a:endParaRPr lang="pl-PL" baseline="0" dirty="0" smtClean="0"/>
          </a:p>
          <a:p>
            <a:r>
              <a:rPr lang="pl-PL" baseline="0" dirty="0" smtClean="0"/>
              <a:t>for </a:t>
            </a:r>
            <a:r>
              <a:rPr lang="pl-PL" baseline="0" dirty="0" err="1" smtClean="0"/>
              <a:t>tomography</a:t>
            </a:r>
            <a:r>
              <a:rPr lang="pl-PL" baseline="0" dirty="0" smtClean="0"/>
              <a:t> and for the </a:t>
            </a:r>
            <a:r>
              <a:rPr lang="pl-PL" baseline="0" dirty="0" err="1" smtClean="0"/>
              <a:t>studies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discrete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symmetries</a:t>
            </a:r>
            <a:r>
              <a:rPr lang="pl-PL" baseline="0" dirty="0" smtClean="0"/>
              <a:t> (as </a:t>
            </a:r>
            <a:r>
              <a:rPr lang="pl-PL" baseline="0" dirty="0" err="1" smtClean="0"/>
              <a:t>e.g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time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reversal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violation</a:t>
            </a:r>
            <a:r>
              <a:rPr lang="pl-PL" baseline="0" dirty="0" smtClean="0"/>
              <a:t>).</a:t>
            </a:r>
            <a:endParaRPr lang="pl-PL" dirty="0" smtClean="0"/>
          </a:p>
          <a:p>
            <a:r>
              <a:rPr lang="pl-PL" dirty="0" smtClean="0"/>
              <a:t>I </a:t>
            </a:r>
            <a:r>
              <a:rPr lang="pl-PL" dirty="0" err="1" smtClean="0"/>
              <a:t>will</a:t>
            </a:r>
            <a:r>
              <a:rPr lang="pl-PL" dirty="0" smtClean="0"/>
              <a:t> start from the </a:t>
            </a:r>
            <a:r>
              <a:rPr lang="pl-PL" dirty="0" err="1" smtClean="0"/>
              <a:t>tomography</a:t>
            </a:r>
            <a:r>
              <a:rPr lang="pl-PL" baseline="0" dirty="0" smtClean="0"/>
              <a:t> but </a:t>
            </a:r>
            <a:r>
              <a:rPr lang="pl-PL" baseline="0" dirty="0" err="1" smtClean="0"/>
              <a:t>all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features</a:t>
            </a:r>
            <a:r>
              <a:rPr lang="pl-PL" baseline="0" dirty="0" smtClean="0"/>
              <a:t> and </a:t>
            </a:r>
            <a:r>
              <a:rPr lang="pl-PL" baseline="0" dirty="0" err="1" smtClean="0"/>
              <a:t>advantageds</a:t>
            </a:r>
            <a:r>
              <a:rPr lang="pl-PL" baseline="0" dirty="0" smtClean="0"/>
              <a:t> of plastics </a:t>
            </a:r>
            <a:r>
              <a:rPr lang="pl-PL" baseline="0" dirty="0" err="1" smtClean="0"/>
              <a:t>over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crystals</a:t>
            </a:r>
            <a:r>
              <a:rPr lang="pl-PL" baseline="0" dirty="0" smtClean="0"/>
              <a:t> </a:t>
            </a:r>
          </a:p>
          <a:p>
            <a:endParaRPr lang="pl-PL" dirty="0" smtClean="0"/>
          </a:p>
          <a:p>
            <a:r>
              <a:rPr lang="pl-PL" dirty="0" err="1" smtClean="0"/>
              <a:t>So</a:t>
            </a:r>
            <a:r>
              <a:rPr lang="pl-PL" dirty="0" smtClean="0"/>
              <a:t> I do not </a:t>
            </a:r>
            <a:r>
              <a:rPr lang="pl-PL" dirty="0" err="1" smtClean="0"/>
              <a:t>have</a:t>
            </a:r>
            <a:r>
              <a:rPr lang="pl-PL" dirty="0" smtClean="0"/>
              <a:t> </a:t>
            </a:r>
            <a:r>
              <a:rPr lang="pl-PL" dirty="0" err="1" smtClean="0"/>
              <a:t>any</a:t>
            </a:r>
            <a:r>
              <a:rPr lang="pl-PL" dirty="0" smtClean="0"/>
              <a:t> </a:t>
            </a:r>
            <a:r>
              <a:rPr lang="pl-PL" dirty="0" err="1" smtClean="0"/>
              <a:t>results</a:t>
            </a:r>
            <a:r>
              <a:rPr lang="pl-PL" dirty="0" smtClean="0"/>
              <a:t> </a:t>
            </a:r>
            <a:r>
              <a:rPr lang="pl-PL" dirty="0" err="1" smtClean="0"/>
              <a:t>yet</a:t>
            </a:r>
            <a:r>
              <a:rPr lang="pl-PL" dirty="0" smtClean="0"/>
              <a:t> but I </a:t>
            </a:r>
            <a:r>
              <a:rPr lang="pl-PL" dirty="0" err="1" smtClean="0"/>
              <a:t>have</a:t>
            </a:r>
            <a:r>
              <a:rPr lang="pl-PL" dirty="0" smtClean="0"/>
              <a:t> a plan…</a:t>
            </a:r>
          </a:p>
          <a:p>
            <a:r>
              <a:rPr lang="pl-PL" dirty="0" smtClean="0"/>
              <a:t>To </a:t>
            </a:r>
            <a:r>
              <a:rPr lang="pl-PL" dirty="0" err="1" smtClean="0"/>
              <a:t>study</a:t>
            </a:r>
            <a:r>
              <a:rPr lang="pl-PL" dirty="0" smtClean="0"/>
              <a:t> </a:t>
            </a:r>
            <a:r>
              <a:rPr lang="pl-PL" dirty="0" err="1" smtClean="0"/>
              <a:t>positroum</a:t>
            </a:r>
            <a:r>
              <a:rPr lang="pl-PL" dirty="0" smtClean="0"/>
              <a:t> with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such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devise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Cracow</a:t>
            </a:r>
            <a:r>
              <a:rPr lang="pl-PL" baseline="0" dirty="0" smtClean="0"/>
              <a:t>…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I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will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discuss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two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solutions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which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differ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only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shape</a:t>
            </a:r>
            <a:r>
              <a:rPr lang="pl-PL" baseline="0" dirty="0" smtClean="0"/>
              <a:t> but </a:t>
            </a:r>
            <a:r>
              <a:rPr lang="pl-PL" baseline="0" dirty="0" err="1" smtClean="0"/>
              <a:t>mainly</a:t>
            </a:r>
            <a:r>
              <a:rPr lang="pl-PL" baseline="0" dirty="0" smtClean="0"/>
              <a:t> in the </a:t>
            </a:r>
            <a:r>
              <a:rPr lang="pl-PL" baseline="0" dirty="0" err="1" smtClean="0"/>
              <a:t>concept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light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collection</a:t>
            </a:r>
            <a:r>
              <a:rPr lang="pl-PL" baseline="0" dirty="0" smtClean="0"/>
              <a:t> and </a:t>
            </a:r>
            <a:r>
              <a:rPr lang="pl-PL" baseline="0" dirty="0" err="1" smtClean="0"/>
              <a:t>signal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readout</a:t>
            </a:r>
            <a:r>
              <a:rPr lang="pl-PL" baseline="0" dirty="0" smtClean="0"/>
              <a:t> …</a:t>
            </a:r>
          </a:p>
          <a:p>
            <a:r>
              <a:rPr lang="pl-PL" baseline="0" dirty="0" err="1" smtClean="0"/>
              <a:t>Lets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see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how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good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time</a:t>
            </a:r>
            <a:r>
              <a:rPr lang="pl-PL" baseline="0" dirty="0" smtClean="0"/>
              <a:t> resolution </a:t>
            </a:r>
            <a:r>
              <a:rPr lang="pl-PL" baseline="0" dirty="0" err="1" smtClean="0"/>
              <a:t>may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help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tomography</a:t>
            </a:r>
            <a:r>
              <a:rPr lang="pl-PL" baseline="0" dirty="0" smtClean="0"/>
              <a:t>…</a:t>
            </a:r>
          </a:p>
          <a:p>
            <a:r>
              <a:rPr lang="pl-PL" baseline="0" dirty="0" smtClean="0"/>
              <a:t>And in </a:t>
            </a:r>
            <a:r>
              <a:rPr lang="pl-PL" baseline="0" dirty="0" err="1" smtClean="0"/>
              <a:t>general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background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rejection</a:t>
            </a:r>
            <a:r>
              <a:rPr lang="pl-PL" baseline="0" dirty="0" smtClean="0"/>
              <a:t> !!! For 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…</a:t>
            </a:r>
            <a:endParaRPr lang="pl-PL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177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)…, </a:t>
            </a:r>
            <a:r>
              <a:rPr lang="pl-PL" baseline="0" dirty="0" err="1" smtClean="0"/>
              <a:t>dopisac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wzor</a:t>
            </a:r>
            <a:r>
              <a:rPr lang="pl-PL" baseline="0" dirty="0" smtClean="0"/>
              <a:t>   Delta T / d??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Można wykazać, że w dobrym przybliżeniu, wzrost czułości (kontrast obrazu) przy uwzględnieniu TOF rośnie odwrotnie proporcjonalnie do rozdzielczości czasowej i wprost proporcjonalnie do wielkości badanego obiektu  (D / ∆t) [3]. Czyli im większy pacjent tym większa będzie poprawa jakości obrazu po uwzględnieniu w rekonstrukcji  TOF. Wartości absolutne poprawy można określić wiedząc, że dla obiektu o średnicy 40 cm, rozdzielczość czasowa obecnych tomografów, czyli około 600ps, daje poprawę o czynnik około 4 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Mamy tu osiem punktów</a:t>
            </a:r>
            <a:r>
              <a:rPr lang="pl-PL" baseline="0" dirty="0" smtClean="0"/>
              <a:t> przecięcia szumiących,  a jak </a:t>
            </a:r>
            <a:r>
              <a:rPr lang="pl-PL" baseline="0" dirty="0" err="1" smtClean="0"/>
              <a:t>skrocimy</a:t>
            </a:r>
            <a:r>
              <a:rPr lang="pl-PL" baseline="0" dirty="0" smtClean="0"/>
              <a:t> do np. 8cm  tak to jest obecnie</a:t>
            </a:r>
          </a:p>
          <a:p>
            <a:r>
              <a:rPr lang="pl-PL" baseline="0" dirty="0" smtClean="0"/>
              <a:t>w tomografach takich firm jak….  (TEAM i </a:t>
            </a:r>
            <a:r>
              <a:rPr lang="pl-PL" baseline="0" dirty="0" err="1" smtClean="0"/>
              <a:t>NCBiR</a:t>
            </a:r>
            <a:r>
              <a:rPr lang="pl-PL" baseline="0" dirty="0" smtClean="0"/>
              <a:t>)…, </a:t>
            </a:r>
            <a:r>
              <a:rPr lang="pl-PL" baseline="0" dirty="0" err="1" smtClean="0"/>
              <a:t>dopisac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wzor</a:t>
            </a:r>
            <a:r>
              <a:rPr lang="pl-PL" baseline="0" dirty="0" smtClean="0"/>
              <a:t>   Delta T / d??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Można wykazać, że w dobrym przybliżeniu, wzrost czułości (kontrast obrazu) przy uwzględnieniu TOF rośnie odwrotnie proporcjonalnie do rozdzielczości czasowej i wprost proporcjonalnie do wielkości badanego obiektu  (D / ∆t) [3]. Czyli im większy pacjent tym większa będzie poprawa jakości obrazu po uwzględnieniu w rekonstrukcji  TOF. Wartości absolutne poprawy można określić wiedząc, że dla obiektu o średnicy 40 cm, rozdzielczość czasowa obecnych tomografów, czyli około 600ps, daje poprawę o czynnik około 4 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784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1717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Correlations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posiible</a:t>
            </a:r>
            <a:r>
              <a:rPr lang="pl-PL" baseline="0" dirty="0" smtClean="0"/>
              <a:t> with para-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Correlations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posiible</a:t>
            </a:r>
            <a:r>
              <a:rPr lang="pl-PL" baseline="0" dirty="0" smtClean="0"/>
              <a:t> with para-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49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Pozytnium</a:t>
            </a:r>
            <a:r>
              <a:rPr lang="pl-PL" dirty="0" smtClean="0"/>
              <a:t>,  </a:t>
            </a:r>
            <a:r>
              <a:rPr lang="pl-PL" dirty="0" err="1" smtClean="0"/>
              <a:t>spin</a:t>
            </a:r>
            <a:r>
              <a:rPr lang="pl-PL" dirty="0" smtClean="0"/>
              <a:t> 0,</a:t>
            </a:r>
            <a:r>
              <a:rPr lang="pl-PL" baseline="0" dirty="0" smtClean="0"/>
              <a:t> albo </a:t>
            </a:r>
            <a:r>
              <a:rPr lang="pl-PL" baseline="0" dirty="0" err="1" smtClean="0"/>
              <a:t>spin</a:t>
            </a:r>
            <a:r>
              <a:rPr lang="pl-PL" baseline="0" dirty="0" smtClean="0"/>
              <a:t> 1, symetria C?... </a:t>
            </a:r>
            <a:r>
              <a:rPr lang="pl-PL" baseline="0" dirty="0" err="1" smtClean="0"/>
              <a:t>Etc</a:t>
            </a:r>
            <a:r>
              <a:rPr lang="pl-PL" baseline="0" dirty="0" smtClean="0"/>
              <a:t>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5662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Dlaczego jest taka duża różnica …? (</a:t>
            </a:r>
            <a:r>
              <a:rPr lang="pl-PL" dirty="0" err="1" smtClean="0"/>
              <a:t>phase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space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complication</a:t>
            </a:r>
            <a:r>
              <a:rPr lang="pl-PL" baseline="0" dirty="0" smtClean="0"/>
              <a:t> -&gt; </a:t>
            </a:r>
            <a:r>
              <a:rPr lang="pl-PL" baseline="0" dirty="0" err="1" smtClean="0"/>
              <a:t>more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coupling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constants</a:t>
            </a:r>
            <a:r>
              <a:rPr lang="pl-PL" baseline="0" dirty="0" smtClean="0"/>
              <a:t>)</a:t>
            </a:r>
          </a:p>
          <a:p>
            <a:r>
              <a:rPr lang="pl-PL" dirty="0" smtClean="0"/>
              <a:t>I dlaczego jedno na trzy a drugie na dwa…</a:t>
            </a:r>
          </a:p>
          <a:p>
            <a:r>
              <a:rPr lang="pl-PL" dirty="0" smtClean="0"/>
              <a:t>Przy przechodzeniu do C </a:t>
            </a:r>
            <a:r>
              <a:rPr lang="pl-PL" dirty="0" err="1" smtClean="0"/>
              <a:t>wytłumczyć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Frmions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described</a:t>
            </a:r>
            <a:r>
              <a:rPr lang="pl-PL" baseline="0" dirty="0" smtClean="0"/>
              <a:t> by </a:t>
            </a:r>
            <a:r>
              <a:rPr lang="pl-PL" baseline="0" dirty="0" err="1" smtClean="0"/>
              <a:t>antisymmetric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function</a:t>
            </a:r>
            <a:endParaRPr lang="pl-PL" baseline="0" dirty="0" smtClean="0"/>
          </a:p>
          <a:p>
            <a:r>
              <a:rPr lang="pl-PL" baseline="0" dirty="0" smtClean="0"/>
              <a:t>S=1 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 , L=0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</a:t>
            </a:r>
            <a:r>
              <a:rPr lang="pl-PL" baseline="0" dirty="0" smtClean="0">
                <a:sym typeface="Wingdings" panose="05000000000000000000" pitchFamily="2" charset="2"/>
              </a:rPr>
              <a:t> C -1  (C odpowiada za </a:t>
            </a:r>
            <a:r>
              <a:rPr lang="pl-PL" baseline="0" dirty="0" err="1" smtClean="0">
                <a:sym typeface="Wingdings" panose="05000000000000000000" pitchFamily="2" charset="2"/>
              </a:rPr>
              <a:t>przeztrzen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err="1" smtClean="0">
                <a:sym typeface="Wingdings" panose="05000000000000000000" pitchFamily="2" charset="2"/>
              </a:rPr>
              <a:t>ladunków</a:t>
            </a:r>
            <a:r>
              <a:rPr lang="pl-PL" baseline="0" dirty="0" smtClean="0">
                <a:sym typeface="Wingdings" panose="05000000000000000000" pitchFamily="2" charset="2"/>
              </a:rPr>
              <a:t> jeśli </a:t>
            </a:r>
            <a:r>
              <a:rPr lang="pl-PL" baseline="0" dirty="0" err="1" smtClean="0">
                <a:sym typeface="Wingdings" panose="05000000000000000000" pitchFamily="2" charset="2"/>
              </a:rPr>
              <a:t>uwazamy</a:t>
            </a:r>
            <a:r>
              <a:rPr lang="pl-PL" baseline="0" dirty="0" smtClean="0">
                <a:sym typeface="Wingdings" panose="05000000000000000000" pitchFamily="2" charset="2"/>
              </a:rPr>
              <a:t> ze elektron i </a:t>
            </a:r>
            <a:r>
              <a:rPr lang="pl-PL" baseline="0" dirty="0" err="1" smtClean="0">
                <a:sym typeface="Wingdings" panose="05000000000000000000" pitchFamily="2" charset="2"/>
              </a:rPr>
              <a:t>pozytpn</a:t>
            </a:r>
            <a:r>
              <a:rPr lang="pl-PL" baseline="0" dirty="0" smtClean="0">
                <a:sym typeface="Wingdings" panose="05000000000000000000" pitchFamily="2" charset="2"/>
              </a:rPr>
              <a:t> to to samo.  </a:t>
            </a:r>
            <a:r>
              <a:rPr lang="pl-PL" baseline="0" dirty="0" err="1" smtClean="0">
                <a:sym typeface="Wingdings" panose="05000000000000000000" pitchFamily="2" charset="2"/>
              </a:rPr>
              <a:t>Etc</a:t>
            </a:r>
            <a:r>
              <a:rPr lang="pl-PL" baseline="0" dirty="0" smtClean="0">
                <a:sym typeface="Wingdings" panose="05000000000000000000" pitchFamily="2" charset="2"/>
              </a:rPr>
              <a:t>…  Just </a:t>
            </a:r>
            <a:r>
              <a:rPr lang="pl-PL" baseline="0" dirty="0" err="1" smtClean="0">
                <a:sym typeface="Wingdings" panose="05000000000000000000" pitchFamily="2" charset="2"/>
              </a:rPr>
              <a:t>easer</a:t>
            </a:r>
            <a:r>
              <a:rPr lang="pl-PL" baseline="0" dirty="0" smtClean="0">
                <a:sym typeface="Wingdings" panose="05000000000000000000" pitchFamily="2" charset="2"/>
              </a:rPr>
              <a:t> to </a:t>
            </a:r>
            <a:r>
              <a:rPr lang="pl-PL" baseline="0" dirty="0" err="1" smtClean="0">
                <a:sym typeface="Wingdings" panose="05000000000000000000" pitchFamily="2" charset="2"/>
              </a:rPr>
              <a:t>remember</a:t>
            </a:r>
            <a:r>
              <a:rPr lang="pl-PL" baseline="0" dirty="0" smtClean="0">
                <a:sym typeface="Wingdings" panose="05000000000000000000" pitchFamily="2" charset="2"/>
              </a:rPr>
              <a:t>  para </a:t>
            </a:r>
            <a:r>
              <a:rPr lang="pl-PL" baseline="0" dirty="0" err="1" smtClean="0">
                <a:sym typeface="Wingdings" panose="05000000000000000000" pitchFamily="2" charset="2"/>
              </a:rPr>
              <a:t>sounds</a:t>
            </a:r>
            <a:r>
              <a:rPr lang="pl-PL" baseline="0" dirty="0" smtClean="0">
                <a:sym typeface="Wingdings" panose="05000000000000000000" pitchFamily="2" charset="2"/>
              </a:rPr>
              <a:t> as </a:t>
            </a:r>
            <a:r>
              <a:rPr lang="pl-PL" baseline="0" dirty="0" err="1" smtClean="0">
                <a:sym typeface="Wingdings" panose="05000000000000000000" pitchFamily="2" charset="2"/>
              </a:rPr>
              <a:t>pair</a:t>
            </a:r>
            <a:r>
              <a:rPr lang="pl-PL" baseline="0" dirty="0" smtClean="0">
                <a:sym typeface="Wingdings" panose="05000000000000000000" pitchFamily="2" charset="2"/>
              </a:rPr>
              <a:t>…  O porównaniu do KAONÓW  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tylko </a:t>
            </a:r>
            <a:r>
              <a:rPr lang="pl-PL" baseline="0" dirty="0" err="1" smtClean="0">
                <a:sym typeface="Wingdings" panose="05000000000000000000" pitchFamily="2" charset="2"/>
              </a:rPr>
              <a:t>powiedziec</a:t>
            </a:r>
            <a:endParaRPr lang="pl-PL" dirty="0" smtClean="0"/>
          </a:p>
          <a:p>
            <a:r>
              <a:rPr lang="pl-PL" dirty="0" smtClean="0"/>
              <a:t>Dołożyć </a:t>
            </a:r>
            <a:r>
              <a:rPr lang="pl-PL" baseline="0" dirty="0" smtClean="0"/>
              <a:t> DIAGRAM FEYNMANA DO ANIHILACJI   Z WYKLADU   </a:t>
            </a:r>
            <a:r>
              <a:rPr lang="pl-PL" baseline="0" dirty="0" err="1" smtClean="0"/>
              <a:t>Vettera</a:t>
            </a:r>
            <a:r>
              <a:rPr lang="pl-PL" baseline="0" dirty="0" smtClean="0"/>
              <a:t> !!!!</a:t>
            </a:r>
          </a:p>
          <a:p>
            <a:r>
              <a:rPr lang="pl-PL" baseline="0" dirty="0" err="1" smtClean="0"/>
              <a:t>Please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note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difference</a:t>
            </a:r>
            <a:r>
              <a:rPr lang="pl-PL" baseline="0" dirty="0" smtClean="0"/>
              <a:t>   piko and </a:t>
            </a:r>
            <a:r>
              <a:rPr lang="pl-PL" baseline="0" dirty="0" err="1" smtClean="0"/>
              <a:t>nano</a:t>
            </a:r>
            <a:r>
              <a:rPr lang="pl-PL" baseline="0" dirty="0" smtClean="0"/>
              <a:t>  </a:t>
            </a:r>
            <a:r>
              <a:rPr lang="pl-PL" baseline="0" dirty="0" err="1" smtClean="0"/>
              <a:t>factor</a:t>
            </a:r>
            <a:r>
              <a:rPr lang="pl-PL" baseline="0" dirty="0" smtClean="0"/>
              <a:t> 1000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115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Przy przechodzeniu do C </a:t>
            </a:r>
            <a:r>
              <a:rPr lang="pl-PL" dirty="0" err="1" smtClean="0"/>
              <a:t>wytłumczyć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Frmions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described</a:t>
            </a:r>
            <a:r>
              <a:rPr lang="pl-PL" baseline="0" dirty="0" smtClean="0"/>
              <a:t> by </a:t>
            </a:r>
            <a:r>
              <a:rPr lang="pl-PL" baseline="0" dirty="0" err="1" smtClean="0"/>
              <a:t>antisymmetric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function</a:t>
            </a:r>
            <a:endParaRPr lang="pl-PL" baseline="0" dirty="0" smtClean="0"/>
          </a:p>
          <a:p>
            <a:r>
              <a:rPr lang="pl-PL" baseline="0" dirty="0" smtClean="0"/>
              <a:t>S=1 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 , L=0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</a:t>
            </a:r>
            <a:r>
              <a:rPr lang="pl-PL" baseline="0" dirty="0" smtClean="0">
                <a:sym typeface="Wingdings" panose="05000000000000000000" pitchFamily="2" charset="2"/>
              </a:rPr>
              <a:t> C -1  (C odpowiada za </a:t>
            </a:r>
            <a:r>
              <a:rPr lang="pl-PL" baseline="0" dirty="0" err="1" smtClean="0">
                <a:sym typeface="Wingdings" panose="05000000000000000000" pitchFamily="2" charset="2"/>
              </a:rPr>
              <a:t>przeztrzen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err="1" smtClean="0">
                <a:sym typeface="Wingdings" panose="05000000000000000000" pitchFamily="2" charset="2"/>
              </a:rPr>
              <a:t>ladunków</a:t>
            </a:r>
            <a:r>
              <a:rPr lang="pl-PL" baseline="0" dirty="0" smtClean="0">
                <a:sym typeface="Wingdings" panose="05000000000000000000" pitchFamily="2" charset="2"/>
              </a:rPr>
              <a:t> jeśli </a:t>
            </a:r>
            <a:r>
              <a:rPr lang="pl-PL" baseline="0" dirty="0" err="1" smtClean="0">
                <a:sym typeface="Wingdings" panose="05000000000000000000" pitchFamily="2" charset="2"/>
              </a:rPr>
              <a:t>uwazamy</a:t>
            </a:r>
            <a:r>
              <a:rPr lang="pl-PL" baseline="0" dirty="0" smtClean="0">
                <a:sym typeface="Wingdings" panose="05000000000000000000" pitchFamily="2" charset="2"/>
              </a:rPr>
              <a:t> ze elektron i </a:t>
            </a:r>
            <a:r>
              <a:rPr lang="pl-PL" baseline="0" dirty="0" err="1" smtClean="0">
                <a:sym typeface="Wingdings" panose="05000000000000000000" pitchFamily="2" charset="2"/>
              </a:rPr>
              <a:t>pozytpn</a:t>
            </a:r>
            <a:r>
              <a:rPr lang="pl-PL" baseline="0" dirty="0" smtClean="0">
                <a:sym typeface="Wingdings" panose="05000000000000000000" pitchFamily="2" charset="2"/>
              </a:rPr>
              <a:t> to to samo.  </a:t>
            </a:r>
            <a:r>
              <a:rPr lang="pl-PL" baseline="0" dirty="0" err="1" smtClean="0">
                <a:sym typeface="Wingdings" panose="05000000000000000000" pitchFamily="2" charset="2"/>
              </a:rPr>
              <a:t>Etc</a:t>
            </a:r>
            <a:r>
              <a:rPr lang="pl-PL" baseline="0" dirty="0" smtClean="0">
                <a:sym typeface="Wingdings" panose="05000000000000000000" pitchFamily="2" charset="2"/>
              </a:rPr>
              <a:t>…  Just </a:t>
            </a:r>
            <a:r>
              <a:rPr lang="pl-PL" baseline="0" dirty="0" err="1" smtClean="0">
                <a:sym typeface="Wingdings" panose="05000000000000000000" pitchFamily="2" charset="2"/>
              </a:rPr>
              <a:t>easer</a:t>
            </a:r>
            <a:r>
              <a:rPr lang="pl-PL" baseline="0" dirty="0" smtClean="0">
                <a:sym typeface="Wingdings" panose="05000000000000000000" pitchFamily="2" charset="2"/>
              </a:rPr>
              <a:t> to </a:t>
            </a:r>
            <a:r>
              <a:rPr lang="pl-PL" baseline="0" dirty="0" err="1" smtClean="0">
                <a:sym typeface="Wingdings" panose="05000000000000000000" pitchFamily="2" charset="2"/>
              </a:rPr>
              <a:t>remember</a:t>
            </a:r>
            <a:r>
              <a:rPr lang="pl-PL" baseline="0" dirty="0" smtClean="0">
                <a:sym typeface="Wingdings" panose="05000000000000000000" pitchFamily="2" charset="2"/>
              </a:rPr>
              <a:t>  para </a:t>
            </a:r>
            <a:r>
              <a:rPr lang="pl-PL" baseline="0" dirty="0" err="1" smtClean="0">
                <a:sym typeface="Wingdings" panose="05000000000000000000" pitchFamily="2" charset="2"/>
              </a:rPr>
              <a:t>sounds</a:t>
            </a:r>
            <a:r>
              <a:rPr lang="pl-PL" baseline="0" dirty="0" smtClean="0">
                <a:sym typeface="Wingdings" panose="05000000000000000000" pitchFamily="2" charset="2"/>
              </a:rPr>
              <a:t> as </a:t>
            </a:r>
            <a:r>
              <a:rPr lang="pl-PL" baseline="0" dirty="0" err="1" smtClean="0">
                <a:sym typeface="Wingdings" panose="05000000000000000000" pitchFamily="2" charset="2"/>
              </a:rPr>
              <a:t>pair</a:t>
            </a:r>
            <a:r>
              <a:rPr lang="pl-PL" baseline="0" dirty="0" smtClean="0">
                <a:sym typeface="Wingdings" panose="05000000000000000000" pitchFamily="2" charset="2"/>
              </a:rPr>
              <a:t>… (</a:t>
            </a:r>
            <a:r>
              <a:rPr lang="pl-PL" baseline="0" dirty="0" err="1" smtClean="0">
                <a:sym typeface="Wingdings" panose="05000000000000000000" pitchFamily="2" charset="2"/>
              </a:rPr>
              <a:t>pair</a:t>
            </a:r>
            <a:r>
              <a:rPr lang="pl-PL" baseline="0" dirty="0" smtClean="0">
                <a:sym typeface="Wingdings" panose="05000000000000000000" pitchFamily="2" charset="2"/>
              </a:rPr>
              <a:t> of gamma quanta)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O porównaniu do KAONÓW  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tylko </a:t>
            </a:r>
            <a:r>
              <a:rPr lang="pl-PL" baseline="0" dirty="0" err="1" smtClean="0">
                <a:sym typeface="Wingdings" panose="05000000000000000000" pitchFamily="2" charset="2"/>
              </a:rPr>
              <a:t>powiedziec</a:t>
            </a:r>
            <a:endParaRPr lang="pl-PL" dirty="0" smtClean="0"/>
          </a:p>
          <a:p>
            <a:r>
              <a:rPr lang="pl-PL" dirty="0" smtClean="0"/>
              <a:t>Dołożyć </a:t>
            </a:r>
            <a:r>
              <a:rPr lang="pl-PL" baseline="0" dirty="0" smtClean="0"/>
              <a:t> DIAGRAM FEYNMANA DO ANIHILACJI   Z WYKLADU   </a:t>
            </a:r>
            <a:r>
              <a:rPr lang="pl-PL" baseline="0" dirty="0" err="1" smtClean="0"/>
              <a:t>Vettera</a:t>
            </a:r>
            <a:r>
              <a:rPr lang="pl-PL" baseline="0" dirty="0" smtClean="0"/>
              <a:t> !!!!</a:t>
            </a:r>
          </a:p>
          <a:p>
            <a:r>
              <a:rPr lang="pl-PL" baseline="0" dirty="0" err="1" smtClean="0"/>
              <a:t>Please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note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difference</a:t>
            </a:r>
            <a:r>
              <a:rPr lang="pl-PL" baseline="0" dirty="0" smtClean="0"/>
              <a:t>   piko and </a:t>
            </a:r>
            <a:r>
              <a:rPr lang="pl-PL" baseline="0" dirty="0" err="1" smtClean="0"/>
              <a:t>nano</a:t>
            </a:r>
            <a:r>
              <a:rPr lang="pl-PL" baseline="0" dirty="0" smtClean="0"/>
              <a:t>  </a:t>
            </a:r>
            <a:r>
              <a:rPr lang="pl-PL" baseline="0" dirty="0" err="1" smtClean="0"/>
              <a:t>factor</a:t>
            </a:r>
            <a:r>
              <a:rPr lang="pl-PL" baseline="0" dirty="0" smtClean="0"/>
              <a:t> 1000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11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</a:t>
            </a:r>
            <a:r>
              <a:rPr lang="pl-PL" baseline="0" dirty="0" smtClean="0"/>
              <a:t> will present arguments  in favour of PLASTICS on the example of the tomography,  </a:t>
            </a:r>
          </a:p>
          <a:p>
            <a:r>
              <a:rPr lang="pl-PL" baseline="0" dirty="0" smtClean="0"/>
              <a:t>In the first order there is no difference whether we investgate a Patient or a positronium ATOM </a:t>
            </a:r>
            <a:r>
              <a:rPr lang="pl-PL" baseline="0" dirty="0" smtClean="0">
                <a:sym typeface="Wingdings" pitchFamily="2" charset="2"/>
              </a:rPr>
              <a:t>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Jako, że seminarium ma w nzwie theory to opuszcze</a:t>
            </a:r>
          </a:p>
          <a:p>
            <a:r>
              <a:rPr lang="pl-PL" dirty="0" smtClean="0"/>
              <a:t>Argumentacje eksperymentalne, ale mam przygotowane i</a:t>
            </a:r>
          </a:p>
          <a:p>
            <a:r>
              <a:rPr lang="pl-PL" dirty="0" smtClean="0"/>
              <a:t>i chetnie przedstawie jakby .... </a:t>
            </a:r>
          </a:p>
          <a:p>
            <a:r>
              <a:rPr lang="pl-PL" dirty="0" smtClean="0"/>
              <a:t>The main concepts have</a:t>
            </a:r>
            <a:r>
              <a:rPr lang="pl-PL" baseline="0" dirty="0" smtClean="0"/>
              <a:t> been described in ~30 articles and this articles and 12 patent applications... I list here only few from this year...</a:t>
            </a:r>
            <a:endParaRPr lang="pl-PL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177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Przy przechodzeniu do C </a:t>
            </a:r>
            <a:r>
              <a:rPr lang="pl-PL" dirty="0" err="1" smtClean="0"/>
              <a:t>wytłumczyć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Frmions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described</a:t>
            </a:r>
            <a:r>
              <a:rPr lang="pl-PL" baseline="0" dirty="0" smtClean="0"/>
              <a:t> by </a:t>
            </a:r>
            <a:r>
              <a:rPr lang="pl-PL" baseline="0" dirty="0" err="1" smtClean="0"/>
              <a:t>antisymmetric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function</a:t>
            </a:r>
            <a:endParaRPr lang="pl-PL" baseline="0" dirty="0" smtClean="0"/>
          </a:p>
          <a:p>
            <a:r>
              <a:rPr lang="pl-PL" baseline="0" dirty="0" smtClean="0"/>
              <a:t>S=1 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 , L=0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symmetric</a:t>
            </a:r>
            <a:r>
              <a:rPr lang="pl-PL" baseline="0" dirty="0" smtClean="0"/>
              <a:t> </a:t>
            </a:r>
            <a:r>
              <a:rPr lang="pl-PL" baseline="0" dirty="0" smtClean="0">
                <a:sym typeface="Wingdings" panose="05000000000000000000" pitchFamily="2" charset="2"/>
              </a:rPr>
              <a:t> C -1  (C odpowiada za </a:t>
            </a:r>
            <a:r>
              <a:rPr lang="pl-PL" baseline="0" dirty="0" err="1" smtClean="0">
                <a:sym typeface="Wingdings" panose="05000000000000000000" pitchFamily="2" charset="2"/>
              </a:rPr>
              <a:t>przeztrzen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err="1" smtClean="0">
                <a:sym typeface="Wingdings" panose="05000000000000000000" pitchFamily="2" charset="2"/>
              </a:rPr>
              <a:t>ladunków</a:t>
            </a:r>
            <a:r>
              <a:rPr lang="pl-PL" baseline="0" dirty="0" smtClean="0">
                <a:sym typeface="Wingdings" panose="05000000000000000000" pitchFamily="2" charset="2"/>
              </a:rPr>
              <a:t> jeśli </a:t>
            </a:r>
            <a:r>
              <a:rPr lang="pl-PL" baseline="0" dirty="0" err="1" smtClean="0">
                <a:sym typeface="Wingdings" panose="05000000000000000000" pitchFamily="2" charset="2"/>
              </a:rPr>
              <a:t>uwazamy</a:t>
            </a:r>
            <a:r>
              <a:rPr lang="pl-PL" baseline="0" dirty="0" smtClean="0">
                <a:sym typeface="Wingdings" panose="05000000000000000000" pitchFamily="2" charset="2"/>
              </a:rPr>
              <a:t> ze elektron i </a:t>
            </a:r>
            <a:r>
              <a:rPr lang="pl-PL" baseline="0" dirty="0" err="1" smtClean="0">
                <a:sym typeface="Wingdings" panose="05000000000000000000" pitchFamily="2" charset="2"/>
              </a:rPr>
              <a:t>pozytpn</a:t>
            </a:r>
            <a:r>
              <a:rPr lang="pl-PL" baseline="0" dirty="0" smtClean="0">
                <a:sym typeface="Wingdings" panose="05000000000000000000" pitchFamily="2" charset="2"/>
              </a:rPr>
              <a:t> to to samo.  </a:t>
            </a:r>
            <a:r>
              <a:rPr lang="pl-PL" baseline="0" dirty="0" err="1" smtClean="0">
                <a:sym typeface="Wingdings" panose="05000000000000000000" pitchFamily="2" charset="2"/>
              </a:rPr>
              <a:t>Etc</a:t>
            </a:r>
            <a:r>
              <a:rPr lang="pl-PL" baseline="0" dirty="0" smtClean="0">
                <a:sym typeface="Wingdings" panose="05000000000000000000" pitchFamily="2" charset="2"/>
              </a:rPr>
              <a:t>…  Just </a:t>
            </a:r>
            <a:r>
              <a:rPr lang="pl-PL" baseline="0" dirty="0" err="1" smtClean="0">
                <a:sym typeface="Wingdings" panose="05000000000000000000" pitchFamily="2" charset="2"/>
              </a:rPr>
              <a:t>easer</a:t>
            </a:r>
            <a:r>
              <a:rPr lang="pl-PL" baseline="0" dirty="0" smtClean="0">
                <a:sym typeface="Wingdings" panose="05000000000000000000" pitchFamily="2" charset="2"/>
              </a:rPr>
              <a:t> to </a:t>
            </a:r>
            <a:r>
              <a:rPr lang="pl-PL" baseline="0" dirty="0" err="1" smtClean="0">
                <a:sym typeface="Wingdings" panose="05000000000000000000" pitchFamily="2" charset="2"/>
              </a:rPr>
              <a:t>remember</a:t>
            </a:r>
            <a:r>
              <a:rPr lang="pl-PL" baseline="0" dirty="0" smtClean="0">
                <a:sym typeface="Wingdings" panose="05000000000000000000" pitchFamily="2" charset="2"/>
              </a:rPr>
              <a:t>  para </a:t>
            </a:r>
            <a:r>
              <a:rPr lang="pl-PL" baseline="0" dirty="0" err="1" smtClean="0">
                <a:sym typeface="Wingdings" panose="05000000000000000000" pitchFamily="2" charset="2"/>
              </a:rPr>
              <a:t>sounds</a:t>
            </a:r>
            <a:r>
              <a:rPr lang="pl-PL" baseline="0" dirty="0" smtClean="0">
                <a:sym typeface="Wingdings" panose="05000000000000000000" pitchFamily="2" charset="2"/>
              </a:rPr>
              <a:t> as </a:t>
            </a:r>
            <a:r>
              <a:rPr lang="pl-PL" baseline="0" dirty="0" err="1" smtClean="0">
                <a:sym typeface="Wingdings" panose="05000000000000000000" pitchFamily="2" charset="2"/>
              </a:rPr>
              <a:t>pair</a:t>
            </a:r>
            <a:r>
              <a:rPr lang="pl-PL" baseline="0" dirty="0" smtClean="0">
                <a:sym typeface="Wingdings" panose="05000000000000000000" pitchFamily="2" charset="2"/>
              </a:rPr>
              <a:t>… (</a:t>
            </a:r>
            <a:r>
              <a:rPr lang="pl-PL" baseline="0" dirty="0" err="1" smtClean="0">
                <a:sym typeface="Wingdings" panose="05000000000000000000" pitchFamily="2" charset="2"/>
              </a:rPr>
              <a:t>pair</a:t>
            </a:r>
            <a:r>
              <a:rPr lang="pl-PL" baseline="0" dirty="0" smtClean="0">
                <a:sym typeface="Wingdings" panose="05000000000000000000" pitchFamily="2" charset="2"/>
              </a:rPr>
              <a:t> of gamma quanta)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O porównaniu do KAONÓW  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tylko </a:t>
            </a:r>
            <a:r>
              <a:rPr lang="pl-PL" baseline="0" dirty="0" err="1" smtClean="0">
                <a:sym typeface="Wingdings" panose="05000000000000000000" pitchFamily="2" charset="2"/>
              </a:rPr>
              <a:t>powiedziec</a:t>
            </a:r>
            <a:endParaRPr lang="pl-PL" dirty="0" smtClean="0"/>
          </a:p>
          <a:p>
            <a:r>
              <a:rPr lang="pl-PL" dirty="0" smtClean="0"/>
              <a:t>Dołożyć </a:t>
            </a:r>
            <a:r>
              <a:rPr lang="pl-PL" baseline="0" dirty="0" smtClean="0"/>
              <a:t> DIAGRAM FEYNMANA DO ANIHILACJI   Z WYKLADU   </a:t>
            </a:r>
            <a:r>
              <a:rPr lang="pl-PL" baseline="0" dirty="0" err="1" smtClean="0"/>
              <a:t>Vettera</a:t>
            </a:r>
            <a:r>
              <a:rPr lang="pl-PL" baseline="0" dirty="0" smtClean="0"/>
              <a:t> !!!!</a:t>
            </a:r>
          </a:p>
          <a:p>
            <a:r>
              <a:rPr lang="pl-PL" baseline="0" dirty="0" err="1" smtClean="0"/>
              <a:t>Please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note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difference</a:t>
            </a:r>
            <a:r>
              <a:rPr lang="pl-PL" baseline="0" dirty="0" smtClean="0"/>
              <a:t>   piko and </a:t>
            </a:r>
            <a:r>
              <a:rPr lang="pl-PL" baseline="0" dirty="0" err="1" smtClean="0"/>
              <a:t>nano</a:t>
            </a:r>
            <a:r>
              <a:rPr lang="pl-PL" baseline="0" dirty="0" smtClean="0"/>
              <a:t>  </a:t>
            </a:r>
            <a:r>
              <a:rPr lang="pl-PL" baseline="0" dirty="0" err="1" smtClean="0"/>
              <a:t>factor</a:t>
            </a:r>
            <a:r>
              <a:rPr lang="pl-PL" baseline="0" dirty="0" smtClean="0"/>
              <a:t> 1000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115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Few</a:t>
            </a:r>
            <a:r>
              <a:rPr lang="pl-PL" dirty="0" smtClean="0"/>
              <a:t> </a:t>
            </a:r>
            <a:r>
              <a:rPr lang="pl-PL" dirty="0" err="1" smtClean="0"/>
              <a:t>interesting</a:t>
            </a:r>
            <a:r>
              <a:rPr lang="pl-PL" dirty="0" smtClean="0"/>
              <a:t> </a:t>
            </a:r>
            <a:r>
              <a:rPr lang="pl-PL" dirty="0" err="1" smtClean="0"/>
              <a:t>facts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about</a:t>
            </a:r>
            <a:r>
              <a:rPr lang="pl-PL" baseline="0" dirty="0" smtClean="0"/>
              <a:t> POSITRONIUM….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7115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14O,</a:t>
            </a:r>
            <a:r>
              <a:rPr lang="pl-PL" baseline="0" dirty="0" smtClean="0"/>
              <a:t>  68Ga    DOŁOŻYC INFOMRMACJE O SCANDIUM I WARSZAWIE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5662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14O,</a:t>
            </a:r>
            <a:r>
              <a:rPr lang="pl-PL" baseline="0" dirty="0" smtClean="0"/>
              <a:t>  68Ga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5662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Kwant</a:t>
            </a:r>
            <a:r>
              <a:rPr lang="pl-PL" baseline="0" dirty="0" smtClean="0"/>
              <a:t> z deekscytacji mozna rozróznic poprzez strate energii, le takze dlatego, ze nie jest koplanarny z ....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2895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Kwant</a:t>
            </a:r>
            <a:r>
              <a:rPr lang="pl-PL" baseline="0" dirty="0" smtClean="0"/>
              <a:t> z deekscytacji mozna rozróznic poprzez strate energii, le takze dlatego, ze nie jest koplanarny z ....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289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Figure 9. (Left)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Simulated distributions of differences between detectors ID (ΔID) and differences of hit-times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Δt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) for events with three hits registered from the annihilation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e+e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 → 2γ (gold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) and o-Ps → 3γ (green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colours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).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(Middle)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Disribution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of relative angles between reconstructed directions of  gamma quanta. The numbering of quanta was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assinged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such that θ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&lt; θ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&lt;  θ</a:t>
            </a:r>
            <a:r>
              <a:rPr lang="en-US" sz="1200" kern="1200" baseline="-250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31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Shown distributions were obtained requiring three hits each with energy deposition larger than  Eth = 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 Gold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colour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scale shows results for simulations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e+e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 → 2γ and green scale corresponds to o-Ps → 3γ. Typical topology of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o-Ps → 3γ and two kinds of background events is indicated. 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is important to stress that in the analysis of  previous experiments on CP and CPT symmetries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positronium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[PS5,PS7]  this kind of background was implicitly neglected and was even not mentioned in the articles [PS5,PS7]. But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priciple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the sample of events recognized as originating from o-Ps decay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-Ps) include events from the following processes: true decays of o-Ps → 3γ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-Ps-&gt;3γ); pick-off with subsequent prompt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annihillation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3γ (N_3γ _pick-off); pick-off with subsequent prompt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annihillation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to 2γ misidentified as 3γ due to secondary scatterings (N_2γ_pick-off); conversion of o-Ps to p-Ps with subsequent C symmetry violating decay to 3γ (N_3γ_conv); and conversion of o-Ps to p-Ps with subsequent annihilation to 2γ misidentified as 3γ due to the secondary scatterings (N_2γ_conv). The conservative upper limit of these background contributions may be estimated as: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N_3γ_conv 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 &lt; 0.2 * 2.7 10^-7 ~= 5 * 10^-6 [PS3];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N_2γ_pick-off 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  &lt;  0.2 *  10^-9 / (4 * 10^-5) = 5 * 10^-6;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N_2γ_conv 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 &lt;  0.2 *  10^-9 / (4 * 10^-5) = 5 * 10^-6;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N_3γ_pick-off  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N_o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-Ps  &lt; 0.2/370 ~= 5 * 10^-4  [G17];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3411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dirty="0" err="1" smtClean="0"/>
              <a:t>Vetter</a:t>
            </a:r>
            <a:r>
              <a:rPr lang="pl-PL" sz="1200" dirty="0" smtClean="0"/>
              <a:t>      </a:t>
            </a:r>
            <a:r>
              <a:rPr lang="pl-PL" sz="1200" dirty="0" err="1" smtClean="0"/>
              <a:t>oPs</a:t>
            </a:r>
            <a:r>
              <a:rPr lang="pl-PL" sz="1200" dirty="0" smtClean="0"/>
              <a:t> </a:t>
            </a:r>
            <a:r>
              <a:rPr lang="pl-PL" sz="1200" dirty="0" smtClean="0">
                <a:sym typeface="Wingdings" panose="05000000000000000000" pitchFamily="2" charset="2"/>
              </a:rPr>
              <a:t> 4g/oPs3g) &lt; 3.7 10^-6 </a:t>
            </a:r>
            <a:r>
              <a:rPr lang="pl-PL" sz="1200" dirty="0" err="1" smtClean="0">
                <a:sym typeface="Wingdings" panose="05000000000000000000" pitchFamily="2" charset="2"/>
              </a:rPr>
              <a:t>at</a:t>
            </a:r>
            <a:r>
              <a:rPr lang="pl-PL" sz="1200" dirty="0" smtClean="0">
                <a:sym typeface="Wingdings" panose="05000000000000000000" pitchFamily="2" charset="2"/>
              </a:rPr>
              <a:t> 90%CL</a:t>
            </a:r>
          </a:p>
          <a:p>
            <a:r>
              <a:rPr lang="pl-PL" sz="1200" dirty="0" smtClean="0">
                <a:sym typeface="Wingdings" panose="05000000000000000000" pitchFamily="2" charset="2"/>
              </a:rPr>
              <a:t>Ale </a:t>
            </a:r>
            <a:r>
              <a:rPr lang="pl-PL" sz="1200" dirty="0" err="1" smtClean="0">
                <a:sym typeface="Wingdings" panose="05000000000000000000" pitchFamily="2" charset="2"/>
              </a:rPr>
              <a:t>wczesniejszy</a:t>
            </a:r>
            <a:r>
              <a:rPr lang="pl-PL" sz="1200" dirty="0" smtClean="0">
                <a:sym typeface="Wingdings" panose="05000000000000000000" pitchFamily="2" charset="2"/>
              </a:rPr>
              <a:t> jest lepszy:</a:t>
            </a:r>
          </a:p>
          <a:p>
            <a:r>
              <a:rPr lang="pl-PL" sz="1200" dirty="0" err="1" smtClean="0">
                <a:sym typeface="Wingdings" panose="05000000000000000000" pitchFamily="2" charset="2"/>
              </a:rPr>
              <a:t>oPs</a:t>
            </a:r>
            <a:r>
              <a:rPr lang="pl-PL" sz="1200" dirty="0" smtClean="0">
                <a:sym typeface="Wingdings" panose="05000000000000000000" pitchFamily="2" charset="2"/>
              </a:rPr>
              <a:t>-&gt;4g / </a:t>
            </a:r>
            <a:r>
              <a:rPr lang="pl-PL" sz="1200" dirty="0" err="1" smtClean="0">
                <a:sym typeface="Wingdings" panose="05000000000000000000" pitchFamily="2" charset="2"/>
              </a:rPr>
              <a:t>oPs</a:t>
            </a:r>
            <a:r>
              <a:rPr lang="pl-PL" sz="1200" dirty="0" smtClean="0">
                <a:sym typeface="Wingdings" panose="05000000000000000000" pitchFamily="2" charset="2"/>
              </a:rPr>
              <a:t>-&gt;3g &lt; 2.6  10^-6 </a:t>
            </a:r>
            <a:r>
              <a:rPr lang="pl-PL" sz="1200" dirty="0" err="1" smtClean="0">
                <a:sym typeface="Wingdings" panose="05000000000000000000" pitchFamily="2" charset="2"/>
              </a:rPr>
              <a:t>at</a:t>
            </a:r>
            <a:r>
              <a:rPr lang="pl-PL" sz="1200" dirty="0" smtClean="0">
                <a:sym typeface="Wingdings" panose="05000000000000000000" pitchFamily="2" charset="2"/>
              </a:rPr>
              <a:t> 90%CL</a:t>
            </a:r>
          </a:p>
          <a:p>
            <a:r>
              <a:rPr lang="pl-PL" sz="1200" dirty="0" smtClean="0">
                <a:sym typeface="Wingdings" panose="05000000000000000000" pitchFamily="2" charset="2"/>
              </a:rPr>
              <a:t>J. Yang et al., </a:t>
            </a:r>
            <a:r>
              <a:rPr lang="pl-PL" sz="1200" dirty="0" err="1" smtClean="0">
                <a:sym typeface="Wingdings" panose="05000000000000000000" pitchFamily="2" charset="2"/>
              </a:rPr>
              <a:t>Phys</a:t>
            </a:r>
            <a:r>
              <a:rPr lang="pl-PL" sz="1200" dirty="0" smtClean="0">
                <a:sym typeface="Wingdings" panose="05000000000000000000" pitchFamily="2" charset="2"/>
              </a:rPr>
              <a:t>. </a:t>
            </a:r>
            <a:r>
              <a:rPr lang="pl-PL" sz="1200" dirty="0" err="1" smtClean="0">
                <a:sym typeface="Wingdings" panose="05000000000000000000" pitchFamily="2" charset="2"/>
              </a:rPr>
              <a:t>Rev</a:t>
            </a:r>
            <a:r>
              <a:rPr lang="pl-PL" sz="1200" dirty="0" smtClean="0">
                <a:sym typeface="Wingdings" panose="05000000000000000000" pitchFamily="2" charset="2"/>
              </a:rPr>
              <a:t>. A54 (1996) 1952</a:t>
            </a:r>
          </a:p>
          <a:p>
            <a:r>
              <a:rPr lang="pl-PL" sz="1200" dirty="0" smtClean="0"/>
              <a:t> </a:t>
            </a:r>
            <a:r>
              <a:rPr lang="pl-PL" sz="1200" dirty="0" err="1" smtClean="0"/>
              <a:t>pPs</a:t>
            </a:r>
            <a:r>
              <a:rPr lang="pl-PL" sz="1200" dirty="0" smtClean="0"/>
              <a:t> </a:t>
            </a:r>
            <a:r>
              <a:rPr lang="pl-PL" sz="1200" dirty="0" smtClean="0">
                <a:sym typeface="Wingdings" panose="05000000000000000000" pitchFamily="2" charset="2"/>
              </a:rPr>
              <a:t> 3g/pPs2g &lt; 2.810^-6 </a:t>
            </a:r>
            <a:r>
              <a:rPr lang="pl-PL" sz="1200" dirty="0" err="1" smtClean="0">
                <a:sym typeface="Wingdings" panose="05000000000000000000" pitchFamily="2" charset="2"/>
              </a:rPr>
              <a:t>at</a:t>
            </a:r>
            <a:r>
              <a:rPr lang="pl-PL" sz="1200" dirty="0" smtClean="0">
                <a:sym typeface="Wingdings" panose="05000000000000000000" pitchFamily="2" charset="2"/>
              </a:rPr>
              <a:t> 68%CL (opisane w </a:t>
            </a:r>
            <a:r>
              <a:rPr lang="pl-PL" sz="1200" dirty="0" err="1" smtClean="0">
                <a:sym typeface="Wingdings" panose="05000000000000000000" pitchFamily="2" charset="2"/>
              </a:rPr>
              <a:t>sozzi</a:t>
            </a:r>
            <a:r>
              <a:rPr lang="pl-PL" sz="1200" dirty="0" smtClean="0">
                <a:sym typeface="Wingdings" panose="05000000000000000000" pitchFamily="2" charset="2"/>
              </a:rPr>
              <a:t> 114)</a:t>
            </a:r>
            <a:br>
              <a:rPr lang="pl-PL" sz="1200" dirty="0" smtClean="0">
                <a:sym typeface="Wingdings" panose="05000000000000000000" pitchFamily="2" charset="2"/>
              </a:rPr>
            </a:br>
            <a:r>
              <a:rPr lang="pl-PL" sz="1200" dirty="0" smtClean="0">
                <a:sym typeface="Wingdings" panose="05000000000000000000" pitchFamily="2" charset="2"/>
              </a:rPr>
              <a:t>A. P. </a:t>
            </a:r>
            <a:r>
              <a:rPr lang="pl-PL" sz="1200" dirty="0" err="1" smtClean="0">
                <a:sym typeface="Wingdings" panose="05000000000000000000" pitchFamily="2" charset="2"/>
              </a:rPr>
              <a:t>Mills</a:t>
            </a:r>
            <a:r>
              <a:rPr lang="pl-PL" sz="1200" dirty="0" smtClean="0">
                <a:sym typeface="Wingdings" panose="05000000000000000000" pitchFamily="2" charset="2"/>
              </a:rPr>
              <a:t> and S. </a:t>
            </a:r>
            <a:r>
              <a:rPr lang="pl-PL" sz="1200" dirty="0" err="1" smtClean="0">
                <a:sym typeface="Wingdings" panose="05000000000000000000" pitchFamily="2" charset="2"/>
              </a:rPr>
              <a:t>Berko</a:t>
            </a:r>
            <a:r>
              <a:rPr lang="pl-PL" sz="1200" dirty="0" smtClean="0">
                <a:sym typeface="Wingdings" panose="05000000000000000000" pitchFamily="2" charset="2"/>
              </a:rPr>
              <a:t>, </a:t>
            </a:r>
            <a:r>
              <a:rPr lang="pl-PL" sz="1200" dirty="0" err="1" smtClean="0">
                <a:sym typeface="Wingdings" panose="05000000000000000000" pitchFamily="2" charset="2"/>
              </a:rPr>
              <a:t>Phys</a:t>
            </a:r>
            <a:r>
              <a:rPr lang="pl-PL" sz="1200" dirty="0" smtClean="0">
                <a:sym typeface="Wingdings" panose="05000000000000000000" pitchFamily="2" charset="2"/>
              </a:rPr>
              <a:t>. </a:t>
            </a:r>
            <a:r>
              <a:rPr lang="pl-PL" sz="1200" dirty="0" err="1" smtClean="0">
                <a:sym typeface="Wingdings" panose="05000000000000000000" pitchFamily="2" charset="2"/>
              </a:rPr>
              <a:t>Rev</a:t>
            </a:r>
            <a:r>
              <a:rPr lang="pl-PL" sz="1200" dirty="0" smtClean="0">
                <a:sym typeface="Wingdings" panose="05000000000000000000" pitchFamily="2" charset="2"/>
              </a:rPr>
              <a:t>. </a:t>
            </a:r>
            <a:r>
              <a:rPr lang="pl-PL" sz="1200" dirty="0" err="1" smtClean="0">
                <a:sym typeface="Wingdings" panose="05000000000000000000" pitchFamily="2" charset="2"/>
              </a:rPr>
              <a:t>Lett</a:t>
            </a:r>
            <a:r>
              <a:rPr lang="pl-PL" sz="1200" dirty="0" smtClean="0">
                <a:sym typeface="Wingdings" panose="05000000000000000000" pitchFamily="2" charset="2"/>
              </a:rPr>
              <a:t>. 18 (1967) 420</a:t>
            </a:r>
          </a:p>
          <a:p>
            <a:r>
              <a:rPr lang="pl-PL" sz="1200" dirty="0" smtClean="0">
                <a:sym typeface="Wingdings" panose="05000000000000000000" pitchFamily="2" charset="2"/>
              </a:rPr>
              <a:t>(osiągnęli </a:t>
            </a:r>
            <a:r>
              <a:rPr lang="pl-PL" sz="1200" dirty="0" err="1" smtClean="0">
                <a:sym typeface="Wingdings" panose="05000000000000000000" pitchFamily="2" charset="2"/>
              </a:rPr>
              <a:t>porónując</a:t>
            </a:r>
            <a:r>
              <a:rPr lang="pl-PL" sz="1200" dirty="0" smtClean="0">
                <a:sym typeface="Wingdings" panose="05000000000000000000" pitchFamily="2" charset="2"/>
              </a:rPr>
              <a:t> konfiguracje  symetryczna i niesymetryczna… </a:t>
            </a:r>
            <a:r>
              <a:rPr lang="pl-PL" sz="1200" dirty="0" err="1" smtClean="0">
                <a:sym typeface="Wingdings" panose="05000000000000000000" pitchFamily="2" charset="2"/>
              </a:rPr>
              <a:t>etc</a:t>
            </a:r>
            <a:endParaRPr lang="pl-PL" sz="1200" dirty="0" smtClean="0">
              <a:sym typeface="Wingdings" panose="05000000000000000000" pitchFamily="2" charset="2"/>
            </a:endParaRPr>
          </a:p>
          <a:p>
            <a:r>
              <a:rPr lang="pl-PL" sz="1200" dirty="0" smtClean="0">
                <a:sym typeface="Wingdings" panose="05000000000000000000" pitchFamily="2" charset="2"/>
              </a:rPr>
              <a:t>3 kwanty w stanie </a:t>
            </a:r>
            <a:r>
              <a:rPr lang="pl-PL" sz="1200" dirty="0" err="1" smtClean="0">
                <a:sym typeface="Wingdings" panose="05000000000000000000" pitchFamily="2" charset="2"/>
              </a:rPr>
              <a:t>konscowym</a:t>
            </a:r>
            <a:r>
              <a:rPr lang="pl-PL" sz="1200" dirty="0" smtClean="0">
                <a:sym typeface="Wingdings" panose="05000000000000000000" pitchFamily="2" charset="2"/>
              </a:rPr>
              <a:t> nie mogą być</a:t>
            </a:r>
            <a:r>
              <a:rPr lang="pl-PL" sz="1200" baseline="0" dirty="0" smtClean="0">
                <a:sym typeface="Wingdings" panose="05000000000000000000" pitchFamily="2" charset="2"/>
              </a:rPr>
              <a:t> zupełnie symetryczne ponieważ początkowa funkcja jest antysymetryczna…</a:t>
            </a:r>
            <a:r>
              <a:rPr lang="pl-PL" sz="1200" dirty="0" smtClean="0">
                <a:sym typeface="Wingdings" panose="05000000000000000000" pitchFamily="2" charset="2"/>
              </a:rPr>
              <a:t>)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50277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Lawrence Berkeley National Laboratory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is built from an array of Compton-suppressed high-purity germanium detectors, and it is the world's most powerful spectrometer for nuclear structure research. 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ARAGONE</a:t>
            </a:r>
            <a:r>
              <a:rPr lang="pl-PL" baseline="0" dirty="0" smtClean="0"/>
              <a:t> NATIONAL LABORATORY</a:t>
            </a:r>
            <a:endParaRPr lang="pl-PL" dirty="0" smtClean="0"/>
          </a:p>
          <a:p>
            <a:r>
              <a:rPr lang="pl-PL" dirty="0" smtClean="0"/>
              <a:t>Tu przy okazji tego rysunku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powiedziec</a:t>
            </a:r>
            <a:r>
              <a:rPr lang="pl-PL" baseline="0" dirty="0" smtClean="0"/>
              <a:t> jaki </a:t>
            </a:r>
            <a:r>
              <a:rPr lang="pl-PL" baseline="0" dirty="0" err="1" smtClean="0"/>
              <a:t>ebyłyby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głowne</a:t>
            </a:r>
            <a:r>
              <a:rPr lang="pl-PL" baseline="0" dirty="0" smtClean="0"/>
              <a:t> zalety   J-PET   (</a:t>
            </a:r>
            <a:r>
              <a:rPr lang="pl-PL" baseline="0" dirty="0" err="1" smtClean="0"/>
              <a:t>having</a:t>
            </a:r>
            <a:r>
              <a:rPr lang="pl-PL" baseline="0" dirty="0" smtClean="0"/>
              <a:t> 100ps </a:t>
            </a:r>
            <a:r>
              <a:rPr lang="pl-PL" baseline="0" dirty="0" err="1" smtClean="0"/>
              <a:t>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better</a:t>
            </a:r>
            <a:r>
              <a:rPr lang="pl-PL" baseline="0" dirty="0" smtClean="0"/>
              <a:t> we </a:t>
            </a:r>
            <a:r>
              <a:rPr lang="pl-PL" baseline="0" dirty="0" err="1" smtClean="0"/>
              <a:t>could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study</a:t>
            </a:r>
            <a:r>
              <a:rPr lang="pl-PL" baseline="0" dirty="0" smtClean="0"/>
              <a:t> a </a:t>
            </a:r>
            <a:r>
              <a:rPr lang="pl-PL" baseline="0" dirty="0" err="1" smtClean="0"/>
              <a:t>full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function</a:t>
            </a:r>
            <a:r>
              <a:rPr lang="pl-PL" baseline="0" dirty="0" smtClean="0"/>
              <a:t>…)</a:t>
            </a:r>
          </a:p>
          <a:p>
            <a:r>
              <a:rPr lang="en-US" dirty="0" err="1" smtClean="0"/>
              <a:t>Gammasphere</a:t>
            </a:r>
            <a:r>
              <a:rPr lang="en-US" dirty="0" smtClean="0"/>
              <a:t> is the world's most powerful spectrometer for nuclear structure research and is especially good at collecting gamma ray data following the fusion of heavy ions.</a:t>
            </a:r>
            <a:endParaRPr lang="pl-PL" dirty="0" smtClean="0"/>
          </a:p>
          <a:p>
            <a:r>
              <a:rPr lang="pl-PL" dirty="0" smtClean="0"/>
              <a:t>ARAGONE</a:t>
            </a:r>
            <a:r>
              <a:rPr lang="pl-PL" baseline="0" dirty="0" smtClean="0"/>
              <a:t> NATIONAL LABORATORY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4437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Lawrence Berkeley National Laboratory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is built from an array of Compton-suppressed high-purity germanium detectors, and it is the world's most powerful spectrometer for nuclear structure research. </a:t>
            </a:r>
            <a:endParaRPr lang="pl-PL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ARAGONE</a:t>
            </a:r>
            <a:r>
              <a:rPr lang="pl-PL" baseline="0" dirty="0" smtClean="0"/>
              <a:t> NATIONAL LABORATORY</a:t>
            </a:r>
            <a:endParaRPr lang="pl-PL" dirty="0" smtClean="0"/>
          </a:p>
          <a:p>
            <a:r>
              <a:rPr lang="pl-PL" dirty="0" smtClean="0"/>
              <a:t>Timing </a:t>
            </a:r>
            <a:r>
              <a:rPr lang="pl-PL" dirty="0" smtClean="0">
                <a:sym typeface="Wingdings" panose="05000000000000000000" pitchFamily="2" charset="2"/>
              </a:rPr>
              <a:t> całe widmo wszystkie </a:t>
            </a:r>
            <a:r>
              <a:rPr lang="pl-PL" dirty="0" err="1" smtClean="0">
                <a:sym typeface="Wingdings" panose="05000000000000000000" pitchFamily="2" charset="2"/>
              </a:rPr>
              <a:t>skladowe</a:t>
            </a:r>
            <a:r>
              <a:rPr lang="pl-PL" baseline="0" dirty="0" smtClean="0">
                <a:sym typeface="Wingdings" panose="05000000000000000000" pitchFamily="2" charset="2"/>
              </a:rPr>
              <a:t>  drastyczna redukcja </a:t>
            </a:r>
            <a:r>
              <a:rPr lang="pl-PL" baseline="0" dirty="0" err="1" smtClean="0">
                <a:sym typeface="Wingdings" panose="05000000000000000000" pitchFamily="2" charset="2"/>
              </a:rPr>
              <a:t>tla</a:t>
            </a:r>
            <a:r>
              <a:rPr lang="pl-PL" baseline="0" dirty="0" smtClean="0">
                <a:sym typeface="Wingdings" panose="05000000000000000000" pitchFamily="2" charset="2"/>
              </a:rPr>
              <a:t> szczególnie dla </a:t>
            </a:r>
            <a:r>
              <a:rPr lang="pl-PL" baseline="0" dirty="0" err="1" smtClean="0">
                <a:sym typeface="Wingdings" panose="05000000000000000000" pitchFamily="2" charset="2"/>
              </a:rPr>
              <a:t>ortopozytonium</a:t>
            </a:r>
            <a:r>
              <a:rPr lang="pl-PL" baseline="0" dirty="0" smtClean="0">
                <a:sym typeface="Wingdings" panose="05000000000000000000" pitchFamily="2" charset="2"/>
              </a:rPr>
              <a:t> !!</a:t>
            </a:r>
          </a:p>
          <a:p>
            <a:r>
              <a:rPr lang="pl-PL" baseline="0" dirty="0" err="1" smtClean="0">
                <a:sym typeface="Wingdings" panose="05000000000000000000" pitchFamily="2" charset="2"/>
              </a:rPr>
              <a:t>wydajnosc</a:t>
            </a:r>
            <a:r>
              <a:rPr lang="pl-PL" baseline="0" dirty="0" smtClean="0">
                <a:sym typeface="Wingdings" panose="05000000000000000000" pitchFamily="2" charset="2"/>
              </a:rPr>
              <a:t> mniejsza ale nie tak bardzo 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A to może być o </a:t>
            </a:r>
            <a:r>
              <a:rPr lang="pl-PL" baseline="0" dirty="0" err="1" smtClean="0">
                <a:sym typeface="Wingdings" panose="05000000000000000000" pitchFamily="2" charset="2"/>
              </a:rPr>
              <a:t>rzedzy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err="1" smtClean="0">
                <a:sym typeface="Wingdings" panose="05000000000000000000" pitchFamily="2" charset="2"/>
              </a:rPr>
              <a:t>wielkosci</a:t>
            </a:r>
            <a:r>
              <a:rPr lang="pl-PL" baseline="0" dirty="0" smtClean="0">
                <a:sym typeface="Wingdings" panose="05000000000000000000" pitchFamily="2" charset="2"/>
              </a:rPr>
              <a:t> skompensowane   </a:t>
            </a:r>
            <a:r>
              <a:rPr lang="pl-PL" baseline="0" dirty="0" err="1" smtClean="0">
                <a:sym typeface="Wingdings" panose="05000000000000000000" pitchFamily="2" charset="2"/>
              </a:rPr>
              <a:t>wiekszą</a:t>
            </a:r>
            <a:r>
              <a:rPr lang="pl-PL" baseline="0" dirty="0" smtClean="0">
                <a:sym typeface="Wingdings" panose="05000000000000000000" pitchFamily="2" charset="2"/>
              </a:rPr>
              <a:t> </a:t>
            </a:r>
            <a:r>
              <a:rPr lang="pl-PL" baseline="0" dirty="0" err="1" smtClean="0">
                <a:sym typeface="Wingdings" panose="05000000000000000000" pitchFamily="2" charset="2"/>
              </a:rPr>
              <a:t>aktywnoscia</a:t>
            </a:r>
            <a:r>
              <a:rPr lang="pl-PL" baseline="0" dirty="0" smtClean="0">
                <a:sym typeface="Wingdings" panose="05000000000000000000" pitchFamily="2" charset="2"/>
              </a:rPr>
              <a:t>  bo nie ma pile-</a:t>
            </a:r>
            <a:r>
              <a:rPr lang="pl-PL" baseline="0" dirty="0" err="1" smtClean="0">
                <a:sym typeface="Wingdings" panose="05000000000000000000" pitchFamily="2" charset="2"/>
              </a:rPr>
              <a:t>ups</a:t>
            </a:r>
            <a:r>
              <a:rPr lang="pl-PL" baseline="0" dirty="0" smtClean="0">
                <a:sym typeface="Wingdings" panose="05000000000000000000" pitchFamily="2" charset="2"/>
              </a:rPr>
              <a:t>…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 i </a:t>
            </a:r>
            <a:r>
              <a:rPr lang="pl-PL" baseline="0" dirty="0" err="1" smtClean="0">
                <a:sym typeface="Wingdings" panose="05000000000000000000" pitchFamily="2" charset="2"/>
              </a:rPr>
              <a:t>detectory</a:t>
            </a:r>
            <a:r>
              <a:rPr lang="pl-PL" baseline="0" dirty="0" smtClean="0">
                <a:sym typeface="Wingdings" panose="05000000000000000000" pitchFamily="2" charset="2"/>
              </a:rPr>
              <a:t> widzą mniejszy kąt bryłowy ….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NO </a:t>
            </a:r>
            <a:r>
              <a:rPr lang="pl-PL" baseline="0" dirty="0" err="1" smtClean="0">
                <a:sym typeface="Wingdings" panose="05000000000000000000" pitchFamily="2" charset="2"/>
              </a:rPr>
              <a:t>energy</a:t>
            </a:r>
            <a:r>
              <a:rPr lang="pl-PL" baseline="0" dirty="0" smtClean="0">
                <a:sym typeface="Wingdings" panose="05000000000000000000" pitchFamily="2" charset="2"/>
              </a:rPr>
              <a:t> but ….   POLARIZATION !!!   </a:t>
            </a:r>
            <a:r>
              <a:rPr lang="pl-PL" baseline="0" dirty="0" err="1" smtClean="0">
                <a:sym typeface="Wingdings" panose="05000000000000000000" pitchFamily="2" charset="2"/>
              </a:rPr>
              <a:t>Dokonczyc</a:t>
            </a:r>
            <a:r>
              <a:rPr lang="pl-PL" baseline="0" dirty="0" smtClean="0">
                <a:sym typeface="Wingdings" panose="05000000000000000000" pitchFamily="2" charset="2"/>
              </a:rPr>
              <a:t> poprawianie kolorów !!!</a:t>
            </a:r>
          </a:p>
          <a:p>
            <a:r>
              <a:rPr lang="pl-PL" baseline="0" dirty="0" smtClean="0">
                <a:sym typeface="Wingdings" panose="05000000000000000000" pitchFamily="2" charset="2"/>
              </a:rPr>
              <a:t>10 </a:t>
            </a:r>
            <a:r>
              <a:rPr lang="pl-PL" baseline="0" dirty="0" err="1" smtClean="0">
                <a:sym typeface="Wingdings" panose="05000000000000000000" pitchFamily="2" charset="2"/>
              </a:rPr>
              <a:t>microCi</a:t>
            </a:r>
            <a:r>
              <a:rPr lang="pl-PL" baseline="0" dirty="0" smtClean="0">
                <a:sym typeface="Wingdings" panose="05000000000000000000" pitchFamily="2" charset="2"/>
              </a:rPr>
              <a:t>   czyli chyba 4 x 10^10 x 10^-6 =  4 x 10^4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169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F7E29-F64F-4FFA-9A16-E11B64805F8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9281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the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revarsal</a:t>
            </a:r>
            <a:r>
              <a:rPr lang="pl-PL" dirty="0" smtClean="0"/>
              <a:t> </a:t>
            </a:r>
            <a:r>
              <a:rPr lang="pl-PL" dirty="0" err="1" smtClean="0"/>
              <a:t>symmetry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conserved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probability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obtaining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S,k1,k2,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be the same </a:t>
            </a:r>
          </a:p>
          <a:p>
            <a:r>
              <a:rPr lang="pl-PL" baseline="0" dirty="0" smtClean="0"/>
              <a:t>As </a:t>
            </a:r>
            <a:r>
              <a:rPr lang="pl-PL" baseline="0" dirty="0" err="1" smtClean="0"/>
              <a:t>these</a:t>
            </a:r>
            <a:r>
              <a:rPr lang="pl-PL" baseline="0" dirty="0" smtClean="0"/>
              <a:t> for  -S,-k1,-k2.  </a:t>
            </a:r>
            <a:r>
              <a:rPr lang="pl-PL" baseline="0" dirty="0" err="1" smtClean="0"/>
              <a:t>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if</a:t>
            </a:r>
            <a:r>
              <a:rPr lang="pl-PL" baseline="0" dirty="0" smtClean="0"/>
              <a:t> we </a:t>
            </a:r>
            <a:r>
              <a:rPr lang="pl-PL" baseline="0" dirty="0" err="1" smtClean="0"/>
              <a:t>take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states</a:t>
            </a:r>
            <a:r>
              <a:rPr lang="pl-PL" baseline="0" dirty="0" smtClean="0"/>
              <a:t> (we </a:t>
            </a:r>
            <a:r>
              <a:rPr lang="pl-PL" baseline="0" dirty="0" err="1" smtClean="0"/>
              <a:t>calculate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expectation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value</a:t>
            </a:r>
            <a:r>
              <a:rPr lang="pl-PL" baseline="0" dirty="0" smtClean="0"/>
              <a:t> of O) </a:t>
            </a:r>
            <a:r>
              <a:rPr lang="pl-PL" baseline="0" dirty="0" err="1" smtClean="0"/>
              <a:t>than</a:t>
            </a:r>
            <a:endParaRPr lang="pl-PL" baseline="0" dirty="0" smtClean="0"/>
          </a:p>
          <a:p>
            <a:r>
              <a:rPr lang="pl-PL" baseline="0" dirty="0" smtClean="0"/>
              <a:t>The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be zero. </a:t>
            </a:r>
            <a:r>
              <a:rPr lang="pl-PL" baseline="0" dirty="0" err="1" smtClean="0"/>
              <a:t>Because</a:t>
            </a:r>
            <a:r>
              <a:rPr lang="pl-PL" baseline="0" dirty="0" smtClean="0"/>
              <a:t> in the limit of </a:t>
            </a:r>
            <a:r>
              <a:rPr lang="pl-PL" baseline="0" dirty="0" err="1" smtClean="0"/>
              <a:t>infinite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statistics</a:t>
            </a:r>
            <a:r>
              <a:rPr lang="pl-PL" baseline="0" dirty="0" smtClean="0"/>
              <a:t> for </a:t>
            </a:r>
            <a:r>
              <a:rPr lang="pl-PL" baseline="0" dirty="0" err="1" smtClean="0"/>
              <a:t>each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we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have</a:t>
            </a:r>
            <a:r>
              <a:rPr lang="pl-PL" baseline="0" dirty="0" smtClean="0"/>
              <a:t> a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with minus…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err="1" smtClean="0"/>
              <a:t>Consider</a:t>
            </a:r>
            <a:r>
              <a:rPr lang="pl-PL" dirty="0" smtClean="0"/>
              <a:t> </a:t>
            </a:r>
            <a:r>
              <a:rPr lang="pl-PL" dirty="0" err="1" smtClean="0"/>
              <a:t>Ortho-positronium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This</a:t>
            </a:r>
            <a:r>
              <a:rPr lang="pl-PL" baseline="0" dirty="0" smtClean="0"/>
              <a:t> was in </a:t>
            </a:r>
            <a:r>
              <a:rPr lang="pl-PL" baseline="0" dirty="0" err="1" smtClean="0"/>
              <a:t>fact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mostly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explored</a:t>
            </a:r>
            <a:r>
              <a:rPr lang="pl-PL" baseline="0" dirty="0" smtClean="0"/>
              <a:t> (</a:t>
            </a:r>
            <a:r>
              <a:rPr lang="pl-PL" baseline="0" dirty="0" err="1" smtClean="0"/>
              <a:t>beacuse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easy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identify</a:t>
            </a:r>
            <a:r>
              <a:rPr lang="pl-PL" baseline="0" dirty="0" smtClean="0"/>
              <a:t> ….) (</a:t>
            </a:r>
            <a:r>
              <a:rPr lang="pl-PL" baseline="0" dirty="0" err="1" smtClean="0"/>
              <a:t>time</a:t>
            </a:r>
            <a:r>
              <a:rPr lang="pl-PL" baseline="0" dirty="0" smtClean="0"/>
              <a:t> </a:t>
            </a:r>
            <a:endParaRPr lang="pl-PL" dirty="0" smtClean="0"/>
          </a:p>
          <a:p>
            <a:r>
              <a:rPr lang="pl-PL" dirty="0" err="1" smtClean="0"/>
              <a:t>So</a:t>
            </a:r>
            <a:r>
              <a:rPr lang="pl-PL" dirty="0" smtClean="0"/>
              <a:t> we </a:t>
            </a:r>
            <a:r>
              <a:rPr lang="pl-PL" dirty="0" err="1" smtClean="0"/>
              <a:t>wait</a:t>
            </a:r>
            <a:r>
              <a:rPr lang="pl-PL" dirty="0" smtClean="0"/>
              <a:t> </a:t>
            </a:r>
            <a:r>
              <a:rPr lang="pl-PL" dirty="0" err="1" smtClean="0"/>
              <a:t>long</a:t>
            </a:r>
            <a:r>
              <a:rPr lang="pl-PL" dirty="0" smtClean="0"/>
              <a:t> </a:t>
            </a:r>
            <a:r>
              <a:rPr lang="pl-PL" dirty="0" err="1" smtClean="0"/>
              <a:t>enough</a:t>
            </a:r>
            <a:r>
              <a:rPr lang="pl-PL" baseline="0" dirty="0" smtClean="0"/>
              <a:t> to be </a:t>
            </a:r>
            <a:r>
              <a:rPr lang="pl-PL" baseline="0" dirty="0" err="1" smtClean="0"/>
              <a:t>sure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decay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from </a:t>
            </a:r>
            <a:r>
              <a:rPr lang="pl-PL" baseline="0" dirty="0" err="1" smtClean="0"/>
              <a:t>ortho-positronium</a:t>
            </a:r>
            <a:endParaRPr lang="pl-PL" dirty="0" smtClean="0"/>
          </a:p>
          <a:p>
            <a:r>
              <a:rPr lang="pl-PL" dirty="0" smtClean="0"/>
              <a:t>To most </a:t>
            </a:r>
            <a:r>
              <a:rPr lang="pl-PL" dirty="0" err="1" smtClean="0"/>
              <a:t>ofen</a:t>
            </a:r>
            <a:r>
              <a:rPr lang="pl-PL" dirty="0" smtClean="0"/>
              <a:t> </a:t>
            </a:r>
            <a:r>
              <a:rPr lang="pl-PL" dirty="0" err="1" smtClean="0"/>
              <a:t>explored</a:t>
            </a:r>
            <a:r>
              <a:rPr lang="pl-PL" dirty="0" smtClean="0"/>
              <a:t> </a:t>
            </a:r>
            <a:r>
              <a:rPr lang="pl-PL" dirty="0" err="1" smtClean="0"/>
              <a:t>correlations</a:t>
            </a:r>
            <a:r>
              <a:rPr lang="pl-PL" dirty="0" smtClean="0"/>
              <a:t>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1870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If</a:t>
            </a:r>
            <a:r>
              <a:rPr lang="pl-PL" dirty="0" smtClean="0"/>
              <a:t> the </a:t>
            </a:r>
            <a:r>
              <a:rPr lang="pl-PL" dirty="0" err="1" smtClean="0"/>
              <a:t>time</a:t>
            </a:r>
            <a:r>
              <a:rPr lang="pl-PL" dirty="0" smtClean="0"/>
              <a:t> </a:t>
            </a:r>
            <a:r>
              <a:rPr lang="pl-PL" dirty="0" err="1" smtClean="0"/>
              <a:t>revarsal</a:t>
            </a:r>
            <a:r>
              <a:rPr lang="pl-PL" dirty="0" smtClean="0"/>
              <a:t> </a:t>
            </a:r>
            <a:r>
              <a:rPr lang="pl-PL" dirty="0" err="1" smtClean="0"/>
              <a:t>symmetry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conserved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probability</a:t>
            </a:r>
            <a:r>
              <a:rPr lang="pl-PL" baseline="0" dirty="0" smtClean="0"/>
              <a:t> of </a:t>
            </a:r>
            <a:r>
              <a:rPr lang="pl-PL" baseline="0" dirty="0" err="1" smtClean="0"/>
              <a:t>obtaining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S,k1,k2,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be the same </a:t>
            </a:r>
          </a:p>
          <a:p>
            <a:r>
              <a:rPr lang="pl-PL" baseline="0" dirty="0" smtClean="0"/>
              <a:t>As </a:t>
            </a:r>
            <a:r>
              <a:rPr lang="pl-PL" baseline="0" dirty="0" err="1" smtClean="0"/>
              <a:t>these</a:t>
            </a:r>
            <a:r>
              <a:rPr lang="pl-PL" baseline="0" dirty="0" smtClean="0"/>
              <a:t> for  -S,-k1,-k2.  </a:t>
            </a:r>
            <a:r>
              <a:rPr lang="pl-PL" baseline="0" dirty="0" err="1" smtClean="0"/>
              <a:t>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if</a:t>
            </a:r>
            <a:r>
              <a:rPr lang="pl-PL" baseline="0" dirty="0" smtClean="0"/>
              <a:t> we </a:t>
            </a:r>
            <a:r>
              <a:rPr lang="pl-PL" baseline="0" dirty="0" err="1" smtClean="0"/>
              <a:t>take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all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states</a:t>
            </a:r>
            <a:r>
              <a:rPr lang="pl-PL" baseline="0" dirty="0" smtClean="0"/>
              <a:t> (we </a:t>
            </a:r>
            <a:r>
              <a:rPr lang="pl-PL" baseline="0" dirty="0" err="1" smtClean="0"/>
              <a:t>calculate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expectation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value</a:t>
            </a:r>
            <a:r>
              <a:rPr lang="pl-PL" baseline="0" dirty="0" smtClean="0"/>
              <a:t> of O) </a:t>
            </a:r>
            <a:r>
              <a:rPr lang="pl-PL" baseline="0" dirty="0" err="1" smtClean="0"/>
              <a:t>than</a:t>
            </a:r>
            <a:endParaRPr lang="pl-PL" baseline="0" dirty="0" smtClean="0"/>
          </a:p>
          <a:p>
            <a:r>
              <a:rPr lang="pl-PL" baseline="0" dirty="0" smtClean="0"/>
              <a:t>The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be zero. </a:t>
            </a:r>
            <a:r>
              <a:rPr lang="pl-PL" baseline="0" dirty="0" err="1" smtClean="0"/>
              <a:t>Because</a:t>
            </a:r>
            <a:r>
              <a:rPr lang="pl-PL" baseline="0" dirty="0" smtClean="0"/>
              <a:t> in the limit of </a:t>
            </a:r>
            <a:r>
              <a:rPr lang="pl-PL" baseline="0" dirty="0" err="1" smtClean="0"/>
              <a:t>infinite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statistics</a:t>
            </a:r>
            <a:r>
              <a:rPr lang="pl-PL" baseline="0" dirty="0" smtClean="0"/>
              <a:t> for </a:t>
            </a:r>
            <a:r>
              <a:rPr lang="pl-PL" baseline="0" dirty="0" err="1" smtClean="0"/>
              <a:t>each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we </a:t>
            </a:r>
            <a:r>
              <a:rPr lang="pl-PL" baseline="0" dirty="0" err="1" smtClean="0"/>
              <a:t>should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have</a:t>
            </a:r>
            <a:r>
              <a:rPr lang="pl-PL" baseline="0" dirty="0" smtClean="0"/>
              <a:t> a </a:t>
            </a:r>
            <a:r>
              <a:rPr lang="pl-PL" baseline="0" dirty="0" err="1" smtClean="0"/>
              <a:t>state</a:t>
            </a:r>
            <a:r>
              <a:rPr lang="pl-PL" baseline="0" dirty="0" smtClean="0"/>
              <a:t> with minus…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err="1" smtClean="0"/>
              <a:t>Consider</a:t>
            </a:r>
            <a:r>
              <a:rPr lang="pl-PL" dirty="0" smtClean="0"/>
              <a:t> </a:t>
            </a:r>
            <a:r>
              <a:rPr lang="pl-PL" dirty="0" err="1" smtClean="0"/>
              <a:t>Ortho-positronium</a:t>
            </a:r>
            <a:r>
              <a:rPr lang="pl-PL" baseline="0" dirty="0" smtClean="0"/>
              <a:t>   </a:t>
            </a:r>
            <a:r>
              <a:rPr lang="pl-PL" baseline="0" dirty="0" err="1" smtClean="0"/>
              <a:t>This</a:t>
            </a:r>
            <a:r>
              <a:rPr lang="pl-PL" baseline="0" dirty="0" smtClean="0"/>
              <a:t> was in </a:t>
            </a:r>
            <a:r>
              <a:rPr lang="pl-PL" baseline="0" dirty="0" err="1" smtClean="0"/>
              <a:t>fact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mostly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explored</a:t>
            </a:r>
            <a:r>
              <a:rPr lang="pl-PL" baseline="0" dirty="0" smtClean="0"/>
              <a:t> (</a:t>
            </a:r>
            <a:r>
              <a:rPr lang="pl-PL" baseline="0" dirty="0" err="1" smtClean="0"/>
              <a:t>beacuse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easy</a:t>
            </a:r>
            <a:r>
              <a:rPr lang="pl-PL" baseline="0" dirty="0" smtClean="0"/>
              <a:t> to </a:t>
            </a:r>
            <a:r>
              <a:rPr lang="pl-PL" baseline="0" dirty="0" err="1" smtClean="0"/>
              <a:t>identify</a:t>
            </a:r>
            <a:r>
              <a:rPr lang="pl-PL" baseline="0" dirty="0" smtClean="0"/>
              <a:t> ….) (</a:t>
            </a:r>
            <a:r>
              <a:rPr lang="pl-PL" baseline="0" dirty="0" err="1" smtClean="0"/>
              <a:t>time</a:t>
            </a:r>
            <a:r>
              <a:rPr lang="pl-PL" baseline="0" dirty="0" smtClean="0"/>
              <a:t> </a:t>
            </a:r>
            <a:endParaRPr lang="pl-PL" dirty="0" smtClean="0"/>
          </a:p>
          <a:p>
            <a:r>
              <a:rPr lang="pl-PL" dirty="0" err="1" smtClean="0"/>
              <a:t>So</a:t>
            </a:r>
            <a:r>
              <a:rPr lang="pl-PL" dirty="0" smtClean="0"/>
              <a:t> we </a:t>
            </a:r>
            <a:r>
              <a:rPr lang="pl-PL" dirty="0" err="1" smtClean="0"/>
              <a:t>wait</a:t>
            </a:r>
            <a:r>
              <a:rPr lang="pl-PL" dirty="0" smtClean="0"/>
              <a:t> </a:t>
            </a:r>
            <a:r>
              <a:rPr lang="pl-PL" dirty="0" err="1" smtClean="0"/>
              <a:t>long</a:t>
            </a:r>
            <a:r>
              <a:rPr lang="pl-PL" dirty="0" smtClean="0"/>
              <a:t> </a:t>
            </a:r>
            <a:r>
              <a:rPr lang="pl-PL" dirty="0" err="1" smtClean="0"/>
              <a:t>enough</a:t>
            </a:r>
            <a:r>
              <a:rPr lang="pl-PL" baseline="0" dirty="0" smtClean="0"/>
              <a:t> to be </a:t>
            </a:r>
            <a:r>
              <a:rPr lang="pl-PL" baseline="0" dirty="0" err="1" smtClean="0"/>
              <a:t>sure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the </a:t>
            </a:r>
            <a:r>
              <a:rPr lang="pl-PL" baseline="0" dirty="0" err="1" smtClean="0"/>
              <a:t>decay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from </a:t>
            </a:r>
            <a:r>
              <a:rPr lang="pl-PL" baseline="0" dirty="0" err="1" smtClean="0"/>
              <a:t>ortho-positronium</a:t>
            </a:r>
            <a:endParaRPr lang="pl-PL" dirty="0" smtClean="0"/>
          </a:p>
          <a:p>
            <a:r>
              <a:rPr lang="pl-PL" dirty="0" smtClean="0"/>
              <a:t>To most </a:t>
            </a:r>
            <a:r>
              <a:rPr lang="pl-PL" dirty="0" err="1" smtClean="0"/>
              <a:t>ofen</a:t>
            </a:r>
            <a:r>
              <a:rPr lang="pl-PL" dirty="0" smtClean="0"/>
              <a:t> </a:t>
            </a:r>
            <a:r>
              <a:rPr lang="pl-PL" dirty="0" err="1" smtClean="0"/>
              <a:t>explored</a:t>
            </a:r>
            <a:r>
              <a:rPr lang="pl-PL" dirty="0" smtClean="0"/>
              <a:t> </a:t>
            </a:r>
            <a:r>
              <a:rPr lang="pl-PL" dirty="0" err="1" smtClean="0"/>
              <a:t>correlations</a:t>
            </a:r>
            <a:r>
              <a:rPr lang="pl-PL" dirty="0" smtClean="0"/>
              <a:t>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1870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Pokazac</a:t>
            </a:r>
            <a:r>
              <a:rPr lang="pl-PL" dirty="0" smtClean="0"/>
              <a:t> </a:t>
            </a:r>
            <a:r>
              <a:rPr lang="pl-PL" dirty="0" err="1" smtClean="0"/>
              <a:t>wskaznikiem</a:t>
            </a:r>
            <a:r>
              <a:rPr lang="pl-PL" dirty="0" smtClean="0"/>
              <a:t> albo jak </a:t>
            </a:r>
            <a:r>
              <a:rPr lang="pl-PL" dirty="0" err="1" smtClean="0"/>
              <a:t>zdąże</a:t>
            </a:r>
            <a:r>
              <a:rPr lang="pl-PL" dirty="0" smtClean="0"/>
              <a:t> zacieniować</a:t>
            </a:r>
            <a:r>
              <a:rPr lang="pl-PL" baseline="0" dirty="0" smtClean="0"/>
              <a:t> pierwszą korelacje</a:t>
            </a:r>
          </a:p>
          <a:p>
            <a:r>
              <a:rPr lang="pl-PL" baseline="0" dirty="0" err="1" smtClean="0"/>
              <a:t>Dopisac</a:t>
            </a:r>
            <a:r>
              <a:rPr lang="pl-PL" baseline="0" dirty="0" smtClean="0"/>
              <a:t> w uwagach gdzie jest ta </a:t>
            </a:r>
            <a:r>
              <a:rPr lang="pl-PL" baseline="0" dirty="0" err="1" smtClean="0"/>
              <a:t>gammashere</a:t>
            </a:r>
            <a:endParaRPr lang="pl-PL" baseline="0" dirty="0" smtClean="0"/>
          </a:p>
          <a:p>
            <a:r>
              <a:rPr lang="en-US" dirty="0" err="1" smtClean="0"/>
              <a:t>Gammasphere</a:t>
            </a:r>
            <a:r>
              <a:rPr lang="en-US" dirty="0" smtClean="0"/>
              <a:t> is the world's most powerful spectrometer for nuclear structure research and is especially good at collecting gamma ray data following the fusion of heavy ions.</a:t>
            </a:r>
            <a:endParaRPr lang="pl-PL" dirty="0" smtClean="0"/>
          </a:p>
          <a:p>
            <a:r>
              <a:rPr lang="pl-PL" dirty="0" smtClean="0"/>
              <a:t>ARAGONE</a:t>
            </a:r>
            <a:r>
              <a:rPr lang="pl-PL" baseline="0" dirty="0" smtClean="0"/>
              <a:t> NATIONAL LABORATORY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0090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969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Nie </a:t>
            </a:r>
            <a:r>
              <a:rPr lang="pl-PL" dirty="0" err="1" smtClean="0"/>
              <a:t>zapomniec</a:t>
            </a:r>
            <a:r>
              <a:rPr lang="pl-PL" dirty="0" smtClean="0"/>
              <a:t>,</a:t>
            </a:r>
            <a:r>
              <a:rPr lang="pl-PL" baseline="0" dirty="0" smtClean="0"/>
              <a:t>  czas 80ps, ….  </a:t>
            </a:r>
            <a:r>
              <a:rPr lang="pl-PL" baseline="0" dirty="0" err="1" smtClean="0"/>
              <a:t>This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angle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correlated</a:t>
            </a:r>
            <a:r>
              <a:rPr lang="pl-PL" baseline="0" dirty="0" smtClean="0"/>
              <a:t> with  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32311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Correlations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posiible</a:t>
            </a:r>
            <a:r>
              <a:rPr lang="pl-PL" baseline="0" dirty="0" smtClean="0"/>
              <a:t> with para-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Correlations</a:t>
            </a:r>
            <a:r>
              <a:rPr lang="pl-PL" baseline="0" dirty="0" smtClean="0"/>
              <a:t> also possible with para-positronium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491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Tu napisać dużymi literami   ¾  ORTHO….   ¼ para…..</a:t>
            </a:r>
          </a:p>
          <a:p>
            <a:r>
              <a:rPr lang="pl-PL" dirty="0" smtClean="0"/>
              <a:t>Dorobić przypadki żeby się rozpadało na 3 fotony    i </a:t>
            </a:r>
            <a:r>
              <a:rPr lang="pl-PL" baseline="0" dirty="0" smtClean="0"/>
              <a:t> dorobić </a:t>
            </a:r>
            <a:r>
              <a:rPr lang="pl-PL" baseline="0" dirty="0" err="1" smtClean="0"/>
              <a:t>przemiane</a:t>
            </a:r>
            <a:r>
              <a:rPr lang="pl-PL" baseline="0" dirty="0" smtClean="0"/>
              <a:t> !!!  (na przykład napis p-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na o-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) się zmienia ….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4069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Tu napisać dużymi literami   ¾  ORTHO….   ¼ para…..</a:t>
            </a:r>
          </a:p>
          <a:p>
            <a:r>
              <a:rPr lang="pl-PL" dirty="0" smtClean="0"/>
              <a:t>Dorobić przypadki żeby się rozpadało na 3 fotony    i </a:t>
            </a:r>
            <a:r>
              <a:rPr lang="pl-PL" baseline="0" dirty="0" smtClean="0"/>
              <a:t> dorobić </a:t>
            </a:r>
            <a:r>
              <a:rPr lang="pl-PL" baseline="0" dirty="0" err="1" smtClean="0"/>
              <a:t>przemiane</a:t>
            </a:r>
            <a:r>
              <a:rPr lang="pl-PL" baseline="0" dirty="0" smtClean="0"/>
              <a:t> !!!  (na przykład napis p-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na o-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) się zmienia ….</a:t>
            </a:r>
          </a:p>
          <a:p>
            <a:r>
              <a:rPr lang="pl-PL" baseline="0" dirty="0" err="1" smtClean="0"/>
              <a:t>Morphometric</a:t>
            </a:r>
            <a:r>
              <a:rPr lang="pl-PL" baseline="0" dirty="0" smtClean="0"/>
              <a:t>  </a:t>
            </a:r>
            <a:r>
              <a:rPr lang="pl-PL" baseline="0" dirty="0" err="1" smtClean="0"/>
              <a:t>imaging</a:t>
            </a:r>
            <a:r>
              <a:rPr lang="pl-PL" baseline="0" dirty="0" smtClean="0"/>
              <a:t>   P.M. Patent </a:t>
            </a:r>
            <a:r>
              <a:rPr lang="pl-PL" baseline="0" dirty="0" err="1" smtClean="0"/>
              <a:t>application</a:t>
            </a:r>
            <a:r>
              <a:rPr lang="pl-PL" baseline="0" dirty="0" smtClean="0"/>
              <a:t> No. … (2013)…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406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Moze dopisac (GRUPA BADAWCZA JAGIELLONIAN PET)</a:t>
            </a:r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2815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Tu napisać dużymi literami   ¾  ORTHO….   ¼ para…..</a:t>
            </a:r>
          </a:p>
          <a:p>
            <a:r>
              <a:rPr lang="pl-PL" dirty="0" smtClean="0"/>
              <a:t>Dorobić przypadki żeby się rozpadało na 3 fotony    i </a:t>
            </a:r>
            <a:r>
              <a:rPr lang="pl-PL" baseline="0" dirty="0" smtClean="0"/>
              <a:t> dorobić </a:t>
            </a:r>
            <a:r>
              <a:rPr lang="pl-PL" baseline="0" dirty="0" err="1" smtClean="0"/>
              <a:t>przemiane</a:t>
            </a:r>
            <a:r>
              <a:rPr lang="pl-PL" baseline="0" dirty="0" smtClean="0"/>
              <a:t> !!!  (na przykład napis p-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na o-</a:t>
            </a:r>
            <a:r>
              <a:rPr lang="pl-PL" baseline="0" dirty="0" err="1" smtClean="0"/>
              <a:t>Ps</a:t>
            </a:r>
            <a:r>
              <a:rPr lang="pl-PL" baseline="0" dirty="0" smtClean="0"/>
              <a:t> ) się zmienia ….</a:t>
            </a:r>
          </a:p>
          <a:p>
            <a:r>
              <a:rPr lang="pl-PL" baseline="0" dirty="0" err="1" smtClean="0"/>
              <a:t>Morphometric</a:t>
            </a:r>
            <a:r>
              <a:rPr lang="pl-PL" baseline="0" dirty="0" smtClean="0"/>
              <a:t>  </a:t>
            </a:r>
            <a:r>
              <a:rPr lang="pl-PL" baseline="0" dirty="0" err="1" smtClean="0"/>
              <a:t>imaging</a:t>
            </a:r>
            <a:r>
              <a:rPr lang="pl-PL" baseline="0" dirty="0" smtClean="0"/>
              <a:t>   P.M. Patent </a:t>
            </a:r>
            <a:r>
              <a:rPr lang="pl-PL" baseline="0" dirty="0" err="1" smtClean="0"/>
              <a:t>application</a:t>
            </a:r>
            <a:r>
              <a:rPr lang="pl-PL" baseline="0" dirty="0" smtClean="0"/>
              <a:t> No. … (2013)…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4069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Correlations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posiible</a:t>
            </a:r>
            <a:r>
              <a:rPr lang="pl-PL" baseline="0" dirty="0" smtClean="0"/>
              <a:t> with para-</a:t>
            </a:r>
            <a:r>
              <a:rPr lang="pl-PL" baseline="0" dirty="0" err="1" smtClean="0"/>
              <a:t>positronium</a:t>
            </a:r>
            <a:r>
              <a:rPr lang="pl-PL" baseline="0" dirty="0" smtClean="0"/>
              <a:t> !!!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4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Beztlenowa</a:t>
            </a:r>
            <a:r>
              <a:rPr lang="pl-PL" baseline="0" dirty="0" smtClean="0"/>
              <a:t> GLIKOLIZA    </a:t>
            </a:r>
            <a:r>
              <a:rPr lang="pl-PL" baseline="0" dirty="0" smtClean="0">
                <a:sym typeface="Wingdings" pitchFamily="2" charset="2"/>
              </a:rPr>
              <a:t> FDG-P wychwyt i gromadzenie w komorkach</a:t>
            </a:r>
          </a:p>
          <a:p>
            <a:r>
              <a:rPr lang="pl-PL" baseline="0" dirty="0" smtClean="0">
                <a:sym typeface="Wingdings" pitchFamily="2" charset="2"/>
              </a:rPr>
              <a:t>„</a:t>
            </a:r>
            <a:r>
              <a:rPr lang="pl-PL" dirty="0" smtClean="0"/>
              <a:t>Aby zobrazować komórkę nowotworową konieczny jest tutaj mechanizm "pułapki molekularnej" pojawiającej się już na następnym etapie: fosforan deoksyglukozy, a więc rózwnież FDG-P, nie jest przeprowadzany do kolejnych etapów glikolizy, nie może również dyfundować na zewnątrz komórki ani ulegać defosforylacji do FDG. W szybkim czasie gromadzi się więc w komórkach nowotworowych w znacznie większej ilości niż w otaczających zdrowych komórkach, co ujawnia się na obrazie PET. „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4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Pozytnium</a:t>
            </a:r>
            <a:r>
              <a:rPr lang="pl-PL" dirty="0" smtClean="0"/>
              <a:t>,  </a:t>
            </a:r>
            <a:r>
              <a:rPr lang="pl-PL" dirty="0" err="1" smtClean="0"/>
              <a:t>spin</a:t>
            </a:r>
            <a:r>
              <a:rPr lang="pl-PL" dirty="0" smtClean="0"/>
              <a:t> 0,</a:t>
            </a:r>
            <a:r>
              <a:rPr lang="pl-PL" baseline="0" dirty="0" smtClean="0"/>
              <a:t> albo </a:t>
            </a:r>
            <a:r>
              <a:rPr lang="pl-PL" baseline="0" dirty="0" err="1" smtClean="0"/>
              <a:t>spin</a:t>
            </a:r>
            <a:r>
              <a:rPr lang="pl-PL" baseline="0" dirty="0" smtClean="0"/>
              <a:t> 1, symetria C?... </a:t>
            </a:r>
            <a:r>
              <a:rPr lang="pl-PL" baseline="0" dirty="0" err="1" smtClean="0"/>
              <a:t>Etc</a:t>
            </a:r>
            <a:r>
              <a:rPr lang="pl-PL" baseline="0" dirty="0" smtClean="0"/>
              <a:t>…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566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7msV a naturalne w </a:t>
            </a:r>
            <a:r>
              <a:rPr lang="pl-PL" dirty="0" err="1" smtClean="0"/>
              <a:t>polsce</a:t>
            </a:r>
            <a:r>
              <a:rPr lang="pl-PL" baseline="0" dirty="0" smtClean="0"/>
              <a:t> jest 2.5msV (10% </a:t>
            </a:r>
            <a:r>
              <a:rPr lang="pl-PL" baseline="0" dirty="0" err="1" smtClean="0"/>
              <a:t>cosmic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ray</a:t>
            </a:r>
            <a:r>
              <a:rPr lang="pl-PL" baseline="0" dirty="0" smtClean="0"/>
              <a:t>) a w Norwegii 7-20?   A w </a:t>
            </a:r>
            <a:r>
              <a:rPr lang="pl-PL" baseline="0" dirty="0" err="1" smtClean="0"/>
              <a:t>Colombia</a:t>
            </a:r>
            <a:r>
              <a:rPr lang="pl-PL" baseline="0" dirty="0" smtClean="0"/>
              <a:t>  2.4 </a:t>
            </a:r>
            <a:r>
              <a:rPr lang="pl-PL" baseline="0" dirty="0" err="1" smtClean="0"/>
              <a:t>msV</a:t>
            </a:r>
            <a:r>
              <a:rPr lang="pl-PL" baseline="0" dirty="0" smtClean="0"/>
              <a:t> (16% </a:t>
            </a:r>
            <a:r>
              <a:rPr lang="pl-PL" baseline="0" dirty="0" err="1" smtClean="0"/>
              <a:t>cosmic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rays</a:t>
            </a:r>
            <a:r>
              <a:rPr lang="pl-PL" baseline="0" dirty="0" smtClean="0"/>
              <a:t>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57445A-2C47-482E-ADA2-9249349FD7D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74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B9AC6-79F1-429D-ADEA-098240831F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3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B137E-3A33-4874-A686-E5CB10C52A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9FBA2-1A8C-4C73-A1F5-83D2060975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0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43F87-E0E6-4261-A4D0-9E62301CAD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17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A0156-8998-4763-8457-8C7B7C77D1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291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4A5E9-3C53-4FD3-BB99-B39EA0D05F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91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2372-E8B8-4A4F-8ECF-7A2AF1E25C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34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60684-7983-4A34-9079-5F983350014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39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F71C6-D0C3-4AD3-8121-50C2EB79ED7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886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09225-CF66-44F5-B502-0797A549A5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19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7858-8FD1-41C5-A771-0A99ADFD13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95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63892AE-D235-478C-865F-1E2C85501F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NADH" TargetMode="External"/><Relationship Id="rId5" Type="http://schemas.openxmlformats.org/officeDocument/2006/relationships/hyperlink" Target="http://en.wikipedia.org/wiki/Glycolysis" TargetMode="External"/><Relationship Id="rId4" Type="http://schemas.openxmlformats.org/officeDocument/2006/relationships/hyperlink" Target="http://en.wikipedia.org/wiki/Glucose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476672"/>
            <a:ext cx="10945216" cy="1143000"/>
          </a:xfrm>
        </p:spPr>
        <p:txBody>
          <a:bodyPr/>
          <a:lstStyle/>
          <a:p>
            <a:pPr eaLnBrk="1" hangingPunct="1">
              <a:lnSpc>
                <a:spcPts val="37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Perspectives </a:t>
            </a:r>
            <a: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of medical imaging </a:t>
            </a:r>
            <a:b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studies of </a:t>
            </a:r>
            <a:r>
              <a:rPr lang="en-US" sz="28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discrete </a:t>
            </a:r>
            <a:r>
              <a:rPr lang="en-US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symmetries </a:t>
            </a:r>
            <a: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with the </a:t>
            </a:r>
            <a:r>
              <a:rPr lang="en-US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J-PET </a:t>
            </a:r>
            <a:r>
              <a:rPr lang="pl-PL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detector</a:t>
            </a:r>
            <a:r>
              <a:rPr lang="en-US" sz="2800" b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800" dirty="0"/>
              <a:t/>
            </a:r>
            <a:br>
              <a:rPr lang="pl-PL" sz="2800" dirty="0"/>
            </a:br>
            <a:endParaRPr lang="el-GR" sz="2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-180528" y="5733256"/>
            <a:ext cx="9224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1800" b="1" dirty="0" smtClean="0">
                <a:solidFill>
                  <a:srgbClr val="660066"/>
                </a:solidFill>
              </a:rPr>
              <a:t>Jagiellonian Symposium</a:t>
            </a:r>
          </a:p>
          <a:p>
            <a:pPr algn="ctr" eaLnBrk="1" hangingPunct="1"/>
            <a:r>
              <a:rPr lang="pl-PL" sz="1800" b="1" dirty="0" smtClean="0">
                <a:solidFill>
                  <a:srgbClr val="660066"/>
                </a:solidFill>
              </a:rPr>
              <a:t>Collegium Maius, </a:t>
            </a:r>
            <a:r>
              <a:rPr lang="pl-PL" sz="1800" b="1" dirty="0" smtClean="0">
                <a:solidFill>
                  <a:srgbClr val="660066"/>
                </a:solidFill>
                <a:cs typeface="Arial" charset="0"/>
              </a:rPr>
              <a:t>08 june 2015</a:t>
            </a:r>
            <a:endParaRPr lang="pl-PL" sz="1800" b="1" dirty="0">
              <a:solidFill>
                <a:srgbClr val="660066"/>
              </a:solidFill>
              <a:cs typeface="Arial" charset="0"/>
            </a:endParaRPr>
          </a:p>
        </p:txBody>
      </p:sp>
      <p:pic>
        <p:nvPicPr>
          <p:cNvPr id="3077" name="Picture 7" descr="uj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5625772"/>
            <a:ext cx="1080122" cy="125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uj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79" y="5625772"/>
            <a:ext cx="1078733" cy="125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uj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1080120" cy="125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uj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80" y="-27384"/>
            <a:ext cx="1078732" cy="125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186954" y="6416749"/>
            <a:ext cx="7129462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dirty="0">
                <a:solidFill>
                  <a:srgbClr val="666699"/>
                </a:solidFill>
                <a:latin typeface="Times New Roman" pitchFamily="18" charset="0"/>
              </a:rPr>
              <a:t>                </a:t>
            </a:r>
            <a:r>
              <a:rPr lang="pl-PL" sz="2000" dirty="0" smtClean="0">
                <a:solidFill>
                  <a:srgbClr val="666699"/>
                </a:solidFill>
                <a:latin typeface="Times New Roman" pitchFamily="18" charset="0"/>
              </a:rPr>
              <a:t>     </a:t>
            </a:r>
            <a:r>
              <a:rPr lang="pl-PL" sz="1800" dirty="0" smtClean="0">
                <a:solidFill>
                  <a:srgbClr val="002060"/>
                </a:solidFill>
              </a:rPr>
              <a:t>Pawe</a:t>
            </a:r>
            <a:r>
              <a:rPr lang="pl-PL" sz="1800" dirty="0" smtClean="0">
                <a:solidFill>
                  <a:srgbClr val="002060"/>
                </a:solidFill>
                <a:cs typeface="Times New Roman" pitchFamily="18" charset="0"/>
              </a:rPr>
              <a:t>ł</a:t>
            </a:r>
            <a:r>
              <a:rPr lang="pl-PL" sz="1800" dirty="0" smtClean="0">
                <a:solidFill>
                  <a:srgbClr val="002060"/>
                </a:solidFill>
              </a:rPr>
              <a:t> Moskal, Jagiellonian University</a:t>
            </a:r>
          </a:p>
          <a:p>
            <a:pPr eaLnBrk="1" hangingPunct="1"/>
            <a:r>
              <a:rPr lang="pl-PL" sz="1800" dirty="0" smtClean="0">
                <a:solidFill>
                  <a:srgbClr val="002060"/>
                </a:solidFill>
              </a:rPr>
              <a:t>                 </a:t>
            </a:r>
            <a:endParaRPr lang="pl-PL" sz="2000" dirty="0" smtClean="0">
              <a:solidFill>
                <a:srgbClr val="002060"/>
              </a:solidFill>
            </a:endParaRPr>
          </a:p>
          <a:p>
            <a:pPr eaLnBrk="1" hangingPunct="1"/>
            <a:endParaRPr lang="pl-PL" sz="2000" dirty="0">
              <a:solidFill>
                <a:srgbClr val="002060"/>
              </a:solidFill>
            </a:endParaRPr>
          </a:p>
          <a:p>
            <a:pPr eaLnBrk="1" hangingPunct="1"/>
            <a:endParaRPr lang="pl-PL" sz="20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pl-PL" sz="2400" b="1" dirty="0" smtClean="0">
                <a:solidFill>
                  <a:srgbClr val="002060"/>
                </a:solidFill>
              </a:rPr>
              <a:t>for and on </a:t>
            </a:r>
            <a:r>
              <a:rPr lang="pl-PL" sz="2400" b="1" dirty="0" err="1" smtClean="0">
                <a:solidFill>
                  <a:srgbClr val="002060"/>
                </a:solidFill>
              </a:rPr>
              <a:t>behalf</a:t>
            </a:r>
            <a:r>
              <a:rPr lang="pl-PL" sz="2400" b="1" dirty="0" smtClean="0">
                <a:solidFill>
                  <a:srgbClr val="002060"/>
                </a:solidFill>
              </a:rPr>
              <a:t> of the J-PET </a:t>
            </a:r>
            <a:r>
              <a:rPr lang="pl-PL" sz="2400" b="1" dirty="0" err="1" smtClean="0">
                <a:solidFill>
                  <a:srgbClr val="002060"/>
                </a:solidFill>
              </a:rPr>
              <a:t>collaboration</a:t>
            </a:r>
            <a:endParaRPr lang="de-DE" sz="2000" b="1" dirty="0">
              <a:solidFill>
                <a:srgbClr val="002060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043608" y="7205935"/>
            <a:ext cx="88924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pl-PL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Supported</a:t>
            </a: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pl-PL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Polish</a:t>
            </a: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Center for Development and </a:t>
            </a:r>
            <a:r>
              <a:rPr lang="pl-PL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and Foundation for </a:t>
            </a:r>
            <a:r>
              <a:rPr lang="pl-PL" sz="1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Polish</a:t>
            </a:r>
            <a:r>
              <a:rPr lang="pl-PL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Science </a:t>
            </a:r>
            <a:r>
              <a:rPr lang="pl-PL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18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49776"/>
            <a:ext cx="4018791" cy="371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7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2907" y="1115148"/>
            <a:ext cx="7930013" cy="541019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563888" y="-2852192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5220072" y="6381328"/>
            <a:ext cx="6264696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-540568" y="2708920"/>
            <a:ext cx="62646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zaokrąglony 3"/>
          <p:cNvSpPr/>
          <p:nvPr/>
        </p:nvSpPr>
        <p:spPr>
          <a:xfrm>
            <a:off x="2836484" y="1151366"/>
            <a:ext cx="466711" cy="2976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342" name="Obraz 1" descr="PETmodel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9" y="2842872"/>
            <a:ext cx="5217244" cy="368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42" y="5470474"/>
            <a:ext cx="1966714" cy="11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az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9392"/>
            <a:ext cx="9168150" cy="28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6732240" y="52951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A</a:t>
            </a:r>
            <a:endParaRPr lang="pl-PL" sz="28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8108926" y="54868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B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732240" y="189823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D</a:t>
            </a:r>
            <a:endParaRPr lang="pl-PL" sz="28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8088088" y="181375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C</a:t>
            </a:r>
          </a:p>
        </p:txBody>
      </p:sp>
      <p:sp>
        <p:nvSpPr>
          <p:cNvPr id="5" name="Prostokąt 4"/>
          <p:cNvSpPr/>
          <p:nvPr/>
        </p:nvSpPr>
        <p:spPr>
          <a:xfrm>
            <a:off x="5580112" y="5589240"/>
            <a:ext cx="12241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70474"/>
            <a:ext cx="1966714" cy="119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5004048" y="3645024"/>
            <a:ext cx="12241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5004048" y="2852936"/>
            <a:ext cx="12241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23"/>
          <p:cNvSpPr/>
          <p:nvPr/>
        </p:nvSpPr>
        <p:spPr>
          <a:xfrm>
            <a:off x="8770962" y="5517232"/>
            <a:ext cx="12241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608004" y="6409343"/>
            <a:ext cx="122413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Łącznik prosty ze strzałką 25"/>
          <p:cNvCxnSpPr/>
          <p:nvPr/>
        </p:nvCxnSpPr>
        <p:spPr>
          <a:xfrm flipV="1">
            <a:off x="6250182" y="49712"/>
            <a:ext cx="0" cy="2803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6250182" y="2852936"/>
            <a:ext cx="29158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8964488" y="2591326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 smtClean="0"/>
              <a:t>x</a:t>
            </a:r>
            <a:endParaRPr lang="pl-PL" sz="1050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6249710" y="-58456"/>
            <a:ext cx="251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521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4352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pl-PL" sz="2400">
                <a:latin typeface="Times New Roman" pitchFamily="18" charset="0"/>
              </a:endParaRPr>
            </a:p>
          </p:txBody>
        </p:sp>
        <p:pic>
          <p:nvPicPr>
            <p:cNvPr id="1435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7146" name="Line 10"/>
          <p:cNvSpPr>
            <a:spLocks noChangeShapeType="1"/>
          </p:cNvSpPr>
          <p:nvPr/>
        </p:nvSpPr>
        <p:spPr bwMode="auto">
          <a:xfrm flipH="1" flipV="1">
            <a:off x="3851275" y="1054100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1" name="Text Box 12"/>
          <p:cNvSpPr txBox="1">
            <a:spLocks noChangeArrowheads="1"/>
          </p:cNvSpPr>
          <p:nvPr/>
        </p:nvSpPr>
        <p:spPr bwMode="auto">
          <a:xfrm>
            <a:off x="303213" y="31623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 sz="2400">
              <a:latin typeface="Times New Roman" pitchFamily="18" charset="0"/>
            </a:endParaRPr>
          </a:p>
        </p:txBody>
      </p:sp>
      <p:sp>
        <p:nvSpPr>
          <p:cNvPr id="347150" name="Oval 14"/>
          <p:cNvSpPr>
            <a:spLocks noChangeArrowheads="1"/>
          </p:cNvSpPr>
          <p:nvPr/>
        </p:nvSpPr>
        <p:spPr bwMode="auto">
          <a:xfrm>
            <a:off x="5940425" y="523081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3635375" y="8382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2" name="Oval 16"/>
          <p:cNvSpPr>
            <a:spLocks noChangeArrowheads="1"/>
          </p:cNvSpPr>
          <p:nvPr/>
        </p:nvSpPr>
        <p:spPr bwMode="auto">
          <a:xfrm>
            <a:off x="6589713" y="21336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3" name="Oval 17"/>
          <p:cNvSpPr>
            <a:spLocks noChangeArrowheads="1"/>
          </p:cNvSpPr>
          <p:nvPr/>
        </p:nvSpPr>
        <p:spPr bwMode="auto">
          <a:xfrm>
            <a:off x="1835150" y="357346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1979613" y="2349500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5" name="Oval 19"/>
          <p:cNvSpPr>
            <a:spLocks noChangeArrowheads="1"/>
          </p:cNvSpPr>
          <p:nvPr/>
        </p:nvSpPr>
        <p:spPr bwMode="auto">
          <a:xfrm>
            <a:off x="5580063" y="10541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6" name="Oval 20"/>
          <p:cNvSpPr>
            <a:spLocks noChangeArrowheads="1"/>
          </p:cNvSpPr>
          <p:nvPr/>
        </p:nvSpPr>
        <p:spPr bwMode="auto">
          <a:xfrm>
            <a:off x="3132138" y="5519738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3276600" y="1196975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0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6" grpId="0" animBg="1"/>
      <p:bldP spid="347146" grpId="1" animBg="1"/>
      <p:bldP spid="347146" grpId="2" animBg="1"/>
      <p:bldP spid="347150" grpId="0" animBg="1"/>
      <p:bldP spid="347151" grpId="0" animBg="1"/>
      <p:bldP spid="347152" grpId="0" animBg="1"/>
      <p:bldP spid="347153" grpId="0" animBg="1"/>
      <p:bldP spid="347154" grpId="0" animBg="1"/>
      <p:bldP spid="347154" grpId="1" animBg="1"/>
      <p:bldP spid="347154" grpId="2" animBg="1"/>
      <p:bldP spid="347155" grpId="0" animBg="1"/>
      <p:bldP spid="347156" grpId="0" animBg="1"/>
      <p:bldP spid="347157" grpId="0" animBg="1"/>
      <p:bldP spid="347157" grpId="1" animBg="1"/>
      <p:bldP spid="34715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03213" y="31623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sz="2400">
              <a:latin typeface="Times New Roman" pitchFamily="18" charset="0"/>
            </a:endParaRPr>
          </a:p>
        </p:txBody>
      </p:sp>
      <p:sp>
        <p:nvSpPr>
          <p:cNvPr id="347150" name="Oval 14"/>
          <p:cNvSpPr>
            <a:spLocks noChangeArrowheads="1"/>
          </p:cNvSpPr>
          <p:nvPr/>
        </p:nvSpPr>
        <p:spPr bwMode="auto">
          <a:xfrm>
            <a:off x="5940425" y="523081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3635375" y="8382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2" name="Oval 16"/>
          <p:cNvSpPr>
            <a:spLocks noChangeArrowheads="1"/>
          </p:cNvSpPr>
          <p:nvPr/>
        </p:nvSpPr>
        <p:spPr bwMode="auto">
          <a:xfrm>
            <a:off x="6589713" y="21336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3" name="Oval 17"/>
          <p:cNvSpPr>
            <a:spLocks noChangeArrowheads="1"/>
          </p:cNvSpPr>
          <p:nvPr/>
        </p:nvSpPr>
        <p:spPr bwMode="auto">
          <a:xfrm>
            <a:off x="1835150" y="357346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1979613" y="2349500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5" name="Oval 19"/>
          <p:cNvSpPr>
            <a:spLocks noChangeArrowheads="1"/>
          </p:cNvSpPr>
          <p:nvPr/>
        </p:nvSpPr>
        <p:spPr bwMode="auto">
          <a:xfrm>
            <a:off x="5580063" y="10541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6" name="Oval 20"/>
          <p:cNvSpPr>
            <a:spLocks noChangeArrowheads="1"/>
          </p:cNvSpPr>
          <p:nvPr/>
        </p:nvSpPr>
        <p:spPr bwMode="auto">
          <a:xfrm>
            <a:off x="3132138" y="5519738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3276600" y="1196975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3851920" y="1052736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1949877" y="3324255"/>
            <a:ext cx="4885369" cy="11805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3395928" y="1594807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3541189" y="1269833"/>
            <a:ext cx="2079427" cy="453458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4536628" y="2457524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536628" y="28529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64620" y="335699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032572" y="4113708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880444" y="3393628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4656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400724" y="414908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4211960" y="378904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6589489" y="4437112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6805513" y="2564904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4645273" y="765969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836961" y="3070225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2339752" y="486916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4427984" y="3825677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Oval 14"/>
          <p:cNvSpPr>
            <a:spLocks noChangeArrowheads="1"/>
          </p:cNvSpPr>
          <p:nvPr/>
        </p:nvSpPr>
        <p:spPr bwMode="auto">
          <a:xfrm>
            <a:off x="4716016" y="2833985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8" name="Oval 14"/>
          <p:cNvSpPr>
            <a:spLocks noChangeArrowheads="1"/>
          </p:cNvSpPr>
          <p:nvPr/>
        </p:nvSpPr>
        <p:spPr bwMode="auto">
          <a:xfrm>
            <a:off x="4141217" y="5806529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2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50" grpId="0" animBg="1"/>
      <p:bldP spid="347151" grpId="0" animBg="1"/>
      <p:bldP spid="347152" grpId="0" animBg="1"/>
      <p:bldP spid="347153" grpId="0" animBg="1"/>
      <p:bldP spid="347154" grpId="0" animBg="1"/>
      <p:bldP spid="347155" grpId="0" animBg="1"/>
      <p:bldP spid="347156" grpId="0" animBg="1"/>
      <p:bldP spid="347157" grpId="0" animBg="1"/>
      <p:bldP spid="18" grpId="0" animBg="1"/>
      <p:bldP spid="18" grpId="1" animBg="1"/>
      <p:bldP spid="22" grpId="0" animBg="1"/>
      <p:bldP spid="23" grpId="0" animBg="1"/>
      <p:bldP spid="24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\Desktop\PET\PETobrazki\mo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8820150" y="2564904"/>
            <a:ext cx="4537075" cy="306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227763" y="-3340100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4341" name="Picture 6" descr="37257_1186502288_e671_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27384"/>
            <a:ext cx="7115176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az 1" descr="PETmodel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6729412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ole tekstowe 7"/>
          <p:cNvSpPr txBox="1">
            <a:spLocks noChangeArrowheads="1"/>
          </p:cNvSpPr>
          <p:nvPr/>
        </p:nvSpPr>
        <p:spPr bwMode="auto">
          <a:xfrm>
            <a:off x="9134475" y="3860800"/>
            <a:ext cx="34305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/>
              <a:t>OBRAZ TOMOGRAFICZNY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8964613" y="990600"/>
            <a:ext cx="53657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8" y="5223103"/>
            <a:ext cx="1681147" cy="15902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4725144"/>
            <a:ext cx="4033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dirty="0" smtClean="0">
                <a:solidFill>
                  <a:schemeClr val="accent2"/>
                </a:solidFill>
              </a:rPr>
              <a:t>RADIOACTIVE SUGER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5536" y="5229200"/>
            <a:ext cx="3215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 dirty="0" err="1" smtClean="0"/>
              <a:t>Fluoro</a:t>
            </a:r>
            <a:r>
              <a:rPr lang="pl-PL" sz="2000" b="1" dirty="0" smtClean="0"/>
              <a:t>–</a:t>
            </a:r>
            <a:r>
              <a:rPr lang="pl-PL" sz="2000" b="1" dirty="0" err="1" smtClean="0"/>
              <a:t>deoxy-glucose</a:t>
            </a:r>
            <a:r>
              <a:rPr lang="pl-PL" sz="2000" b="1" dirty="0" smtClean="0"/>
              <a:t> </a:t>
            </a:r>
            <a:r>
              <a:rPr lang="pl-PL" sz="2000" b="1" dirty="0"/>
              <a:t>(F-18 FDG)</a:t>
            </a:r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383455" y="5877272"/>
            <a:ext cx="1030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dirty="0" smtClean="0"/>
              <a:t>~200 </a:t>
            </a:r>
            <a:r>
              <a:rPr lang="pl-PL" sz="2800" dirty="0"/>
              <a:t>000 </a:t>
            </a:r>
            <a:r>
              <a:rPr lang="pl-PL" sz="2800" dirty="0" smtClean="0"/>
              <a:t>000 </a:t>
            </a:r>
          </a:p>
          <a:p>
            <a:r>
              <a:rPr lang="pl-PL" sz="2800" dirty="0" smtClean="0"/>
              <a:t>gamma per </a:t>
            </a:r>
            <a:r>
              <a:rPr lang="pl-PL" sz="2800" dirty="0" err="1" smtClean="0"/>
              <a:t>second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15" name="Obraz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20" y="4701149"/>
            <a:ext cx="7891772" cy="225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djęcie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97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2008" y="1772811"/>
            <a:ext cx="9036496" cy="449353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 smtClean="0"/>
              <a:t>Type</a:t>
            </a:r>
            <a:r>
              <a:rPr lang="pl-PL" sz="2400" dirty="0" smtClean="0"/>
              <a:t>:           LSO </a:t>
            </a:r>
            <a:r>
              <a:rPr lang="pl-PL" sz="2400" dirty="0"/>
              <a:t>/ LYSO / BGO / </a:t>
            </a:r>
            <a:r>
              <a:rPr lang="pl-PL" sz="2400" dirty="0" err="1" smtClean="0"/>
              <a:t>polymer</a:t>
            </a:r>
            <a:r>
              <a:rPr lang="pl-PL" sz="2400" dirty="0" smtClean="0"/>
              <a:t> </a:t>
            </a:r>
            <a:r>
              <a:rPr lang="pl-PL" sz="2400" dirty="0" err="1" smtClean="0"/>
              <a:t>scintillator</a:t>
            </a:r>
            <a:r>
              <a:rPr lang="pl-PL" sz="2400" dirty="0" smtClean="0"/>
              <a:t>  </a:t>
            </a:r>
          </a:p>
          <a:p>
            <a:r>
              <a:rPr lang="pl-PL" sz="2000" dirty="0" err="1" smtClean="0">
                <a:sym typeface="Wingdings"/>
              </a:rPr>
              <a:t>Price</a:t>
            </a:r>
            <a:r>
              <a:rPr lang="pl-PL" sz="2000" dirty="0" smtClean="0">
                <a:sym typeface="Wingdings"/>
              </a:rPr>
              <a:t> per cm</a:t>
            </a:r>
            <a:r>
              <a:rPr lang="pl-PL" sz="2000" baseline="30000" dirty="0" smtClean="0">
                <a:sym typeface="Wingdings"/>
              </a:rPr>
              <a:t>3</a:t>
            </a:r>
            <a:r>
              <a:rPr lang="pl-PL" sz="2000" dirty="0" smtClean="0">
                <a:sym typeface="Wingdings"/>
              </a:rPr>
              <a:t>:   </a:t>
            </a:r>
            <a:r>
              <a:rPr lang="pl-PL" sz="2800" dirty="0" smtClean="0"/>
              <a:t>86  /  86   /  35  /   1</a:t>
            </a:r>
          </a:p>
          <a:p>
            <a:endParaRPr lang="pl-PL" sz="1400" dirty="0" smtClean="0"/>
          </a:p>
          <a:p>
            <a:endParaRPr lang="pl-PL" sz="1400" dirty="0"/>
          </a:p>
          <a:p>
            <a:r>
              <a:rPr lang="pl-PL" sz="2000" dirty="0" err="1" smtClean="0"/>
              <a:t>Polymer</a:t>
            </a:r>
            <a:r>
              <a:rPr lang="pl-PL" sz="2000" dirty="0" smtClean="0"/>
              <a:t> </a:t>
            </a:r>
            <a:r>
              <a:rPr lang="pl-PL" sz="2000" dirty="0" err="1" smtClean="0"/>
              <a:t>scintillators</a:t>
            </a:r>
            <a:r>
              <a:rPr lang="pl-PL" sz="2000" dirty="0" smtClean="0"/>
              <a:t>  </a:t>
            </a:r>
            <a:r>
              <a:rPr lang="en-US" sz="2000" dirty="0" smtClean="0"/>
              <a:t>can </a:t>
            </a:r>
            <a:r>
              <a:rPr lang="en-US" sz="2000" dirty="0"/>
              <a:t>be easily produced in large sizes and various </a:t>
            </a:r>
            <a:r>
              <a:rPr lang="en-US" sz="2000" dirty="0" smtClean="0"/>
              <a:t>shapes </a:t>
            </a:r>
            <a:r>
              <a:rPr lang="pl-PL" sz="2000" dirty="0" smtClean="0"/>
              <a:t>  </a:t>
            </a:r>
          </a:p>
          <a:p>
            <a:endParaRPr lang="pl-PL" sz="1400" dirty="0" smtClean="0"/>
          </a:p>
          <a:p>
            <a:endParaRPr lang="pl-PL" sz="2000" dirty="0"/>
          </a:p>
          <a:p>
            <a:r>
              <a:rPr lang="pl-PL" sz="2000" dirty="0"/>
              <a:t>PHILIPS  </a:t>
            </a:r>
            <a:r>
              <a:rPr lang="pl-PL" sz="2000" dirty="0">
                <a:sym typeface="Wingdings" pitchFamily="2" charset="2"/>
              </a:rPr>
              <a:t>  LYSO</a:t>
            </a:r>
          </a:p>
          <a:p>
            <a:r>
              <a:rPr lang="pl-PL" sz="2000" dirty="0">
                <a:sym typeface="Wingdings" pitchFamily="2" charset="2"/>
              </a:rPr>
              <a:t>SIMENS    LSO</a:t>
            </a:r>
          </a:p>
          <a:p>
            <a:r>
              <a:rPr lang="pl-PL" sz="2000" dirty="0"/>
              <a:t>GE Healthcare  </a:t>
            </a:r>
            <a:r>
              <a:rPr lang="pl-PL" sz="2000" dirty="0">
                <a:sym typeface="Wingdings" pitchFamily="2" charset="2"/>
              </a:rPr>
              <a:t> BGO </a:t>
            </a:r>
          </a:p>
          <a:p>
            <a:endParaRPr lang="pl-PL" sz="1400" dirty="0"/>
          </a:p>
          <a:p>
            <a:endParaRPr lang="pl-PL" sz="1400" dirty="0" smtClean="0"/>
          </a:p>
          <a:p>
            <a:r>
              <a:rPr lang="pl-PL" sz="3200" dirty="0" err="1" smtClean="0"/>
              <a:t>Why</a:t>
            </a:r>
            <a:r>
              <a:rPr lang="pl-PL" sz="3200" dirty="0" smtClean="0"/>
              <a:t> </a:t>
            </a:r>
            <a:r>
              <a:rPr lang="pl-PL" sz="3200" dirty="0" err="1"/>
              <a:t>p</a:t>
            </a:r>
            <a:r>
              <a:rPr lang="pl-PL" sz="3200" dirty="0" err="1" smtClean="0"/>
              <a:t>olymers</a:t>
            </a:r>
            <a:r>
              <a:rPr lang="pl-PL" sz="3200" dirty="0" smtClean="0"/>
              <a:t> </a:t>
            </a:r>
            <a:r>
              <a:rPr lang="pl-PL" sz="3200" dirty="0" err="1" smtClean="0"/>
              <a:t>were</a:t>
            </a:r>
            <a:r>
              <a:rPr lang="pl-PL" sz="3200" dirty="0" smtClean="0"/>
              <a:t> not </a:t>
            </a:r>
            <a:r>
              <a:rPr lang="pl-PL" sz="3200" dirty="0" err="1" smtClean="0"/>
              <a:t>considered</a:t>
            </a:r>
            <a:r>
              <a:rPr lang="pl-PL" sz="3200" dirty="0" smtClean="0"/>
              <a:t> </a:t>
            </a:r>
          </a:p>
          <a:p>
            <a:r>
              <a:rPr lang="pl-PL" sz="3200" dirty="0" err="1" smtClean="0"/>
              <a:t>so</a:t>
            </a:r>
            <a:r>
              <a:rPr lang="pl-PL" sz="3200" dirty="0" smtClean="0"/>
              <a:t> far as a </a:t>
            </a:r>
            <a:r>
              <a:rPr lang="pl-PL" sz="3200" dirty="0" err="1" smtClean="0"/>
              <a:t>material</a:t>
            </a:r>
            <a:r>
              <a:rPr lang="pl-PL" sz="3200" dirty="0" smtClean="0"/>
              <a:t> for PET </a:t>
            </a:r>
            <a:r>
              <a:rPr lang="pl-PL" sz="3200" dirty="0" err="1" smtClean="0"/>
              <a:t>detectors</a:t>
            </a:r>
            <a:r>
              <a:rPr lang="pl-PL" sz="3200" dirty="0" smtClean="0"/>
              <a:t> ?</a:t>
            </a:r>
            <a:endParaRPr lang="pl-PL" sz="2000" dirty="0" smtClean="0"/>
          </a:p>
        </p:txBody>
      </p:sp>
    </p:spTree>
    <p:extLst>
      <p:ext uri="{BB962C8B-B14F-4D97-AF65-F5344CB8AC3E}">
        <p14:creationId xmlns:p14="http://schemas.microsoft.com/office/powerpoint/2010/main" val="34869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djęcie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97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145961"/>
              </p:ext>
            </p:extLst>
          </p:nvPr>
        </p:nvGraphicFramePr>
        <p:xfrm>
          <a:off x="827585" y="2341840"/>
          <a:ext cx="7344815" cy="41835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5153"/>
                <a:gridCol w="1101818"/>
                <a:gridCol w="1183542"/>
                <a:gridCol w="1380807"/>
                <a:gridCol w="1121747"/>
                <a:gridCol w="1371748"/>
              </a:tblGrid>
              <a:tr h="1247006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name</a:t>
                      </a:r>
                      <a:endParaRPr lang="pl-PL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type</a:t>
                      </a:r>
                      <a:endParaRPr lang="pl-PL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density</a:t>
                      </a:r>
                      <a:endParaRPr lang="pl-PL" sz="1800" b="1" dirty="0" smtClean="0"/>
                    </a:p>
                    <a:p>
                      <a:pPr algn="ctr"/>
                      <a:r>
                        <a:rPr lang="pl-PL" sz="1800" b="1" dirty="0" smtClean="0"/>
                        <a:t>[g/cm</a:t>
                      </a:r>
                      <a:r>
                        <a:rPr lang="en-US" sz="1800" b="1" baseline="30000" dirty="0" smtClean="0"/>
                        <a:t>3</a:t>
                      </a:r>
                      <a:r>
                        <a:rPr lang="pl-PL" sz="1800" b="1" baseline="0" dirty="0" smtClean="0"/>
                        <a:t>]</a:t>
                      </a:r>
                      <a:endParaRPr lang="pl-PL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decay</a:t>
                      </a:r>
                      <a:r>
                        <a:rPr lang="pl-PL" sz="1800" b="1" baseline="0" dirty="0" smtClean="0"/>
                        <a:t> </a:t>
                      </a:r>
                      <a:r>
                        <a:rPr lang="pl-PL" sz="1800" b="1" baseline="0" dirty="0" err="1" smtClean="0"/>
                        <a:t>time</a:t>
                      </a:r>
                      <a:endParaRPr lang="pl-PL" sz="1800" b="1" baseline="0" dirty="0" smtClean="0"/>
                    </a:p>
                    <a:p>
                      <a:pPr algn="ctr"/>
                      <a:r>
                        <a:rPr lang="pl-PL" sz="1800" b="1" dirty="0" smtClean="0"/>
                        <a:t>[</a:t>
                      </a:r>
                      <a:r>
                        <a:rPr lang="pl-PL" sz="1800" b="1" dirty="0" err="1" smtClean="0"/>
                        <a:t>ns</a:t>
                      </a:r>
                      <a:r>
                        <a:rPr lang="pl-PL" sz="1800" b="1" dirty="0" smtClean="0"/>
                        <a:t>]</a:t>
                      </a:r>
                      <a:endParaRPr lang="pl-PL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photons</a:t>
                      </a:r>
                      <a:r>
                        <a:rPr lang="pl-PL" sz="1800" b="1" dirty="0" smtClean="0"/>
                        <a:t>/ </a:t>
                      </a:r>
                      <a:r>
                        <a:rPr lang="pl-PL" sz="1800" b="1" dirty="0" err="1" smtClean="0"/>
                        <a:t>MeV</a:t>
                      </a:r>
                      <a:endParaRPr lang="pl-PL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err="1" smtClean="0"/>
                        <a:t>mean</a:t>
                      </a:r>
                      <a:r>
                        <a:rPr lang="pl-PL" sz="1800" b="1" baseline="0" dirty="0" smtClean="0"/>
                        <a:t> </a:t>
                      </a:r>
                    </a:p>
                    <a:p>
                      <a:pPr algn="ctr"/>
                      <a:r>
                        <a:rPr lang="pl-PL" sz="1800" b="1" baseline="0" dirty="0" err="1" smtClean="0"/>
                        <a:t>free</a:t>
                      </a:r>
                      <a:r>
                        <a:rPr lang="pl-PL" sz="1800" b="1" baseline="0" dirty="0" smtClean="0"/>
                        <a:t> </a:t>
                      </a:r>
                      <a:r>
                        <a:rPr lang="pl-PL" sz="1800" b="1" baseline="0" dirty="0" err="1" smtClean="0"/>
                        <a:t>path</a:t>
                      </a:r>
                      <a:r>
                        <a:rPr lang="pl-PL" sz="1800" b="1" dirty="0" smtClean="0"/>
                        <a:t> </a:t>
                      </a:r>
                    </a:p>
                    <a:p>
                      <a:pPr algn="ctr"/>
                      <a:r>
                        <a:rPr lang="pl-PL" sz="1800" b="1" dirty="0" smtClean="0"/>
                        <a:t>[cm]</a:t>
                      </a:r>
                      <a:endParaRPr lang="pl-PL" sz="1800" b="1" dirty="0"/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BGO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crystal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7.13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300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6000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1.04</a:t>
                      </a:r>
                      <a:endParaRPr lang="pl-PL" sz="2000" b="1" dirty="0"/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GSO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crystal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6.71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50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1.49</a:t>
                      </a:r>
                      <a:endParaRPr lang="pl-PL" sz="2000" b="1" dirty="0"/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LSO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crystal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7.40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40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29000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1.15</a:t>
                      </a:r>
                      <a:endParaRPr lang="pl-PL" sz="2000" b="1" dirty="0"/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NE102A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polymer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1.032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2.4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10.2</a:t>
                      </a:r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BC404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polymer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1.032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1.8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10.2</a:t>
                      </a:r>
                      <a:endParaRPr lang="pl-PL" sz="2000" b="1" dirty="0"/>
                    </a:p>
                  </a:txBody>
                  <a:tcPr anchor="ctr"/>
                </a:tc>
              </a:tr>
              <a:tr h="4894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RP422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polymer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1.032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1.6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10000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/>
                        <a:t>10.2</a:t>
                      </a:r>
                      <a:endParaRPr lang="pl-PL" sz="20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504056" y="260648"/>
            <a:ext cx="7956376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</a:rPr>
              <a:t>for the 2.5 cm layer the efficiency for the registration of events selected </a:t>
            </a:r>
            <a:endParaRPr lang="pl-PL" sz="1400" b="1" dirty="0" smtClean="0">
              <a:latin typeface="Times New Roman" pitchFamily="18" charset="0"/>
            </a:endParaRPr>
          </a:p>
          <a:p>
            <a:pPr algn="ctr"/>
            <a:r>
              <a:rPr lang="en-US" sz="1400" b="1" dirty="0" smtClean="0">
                <a:latin typeface="Times New Roman" pitchFamily="18" charset="0"/>
              </a:rPr>
              <a:t>to </a:t>
            </a:r>
            <a:r>
              <a:rPr lang="en-US" sz="1400" b="1" dirty="0">
                <a:latin typeface="Times New Roman" pitchFamily="18" charset="0"/>
              </a:rPr>
              <a:t>reconstruct the image is for the plastic scintillator by </a:t>
            </a:r>
            <a:endParaRPr lang="pl-PL" sz="1400" b="1" dirty="0" smtClean="0">
              <a:latin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a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factor of about 20 smaller in relation to the BGO crystals </a:t>
            </a:r>
            <a:endParaRPr lang="pl-PL" sz="2400" b="1" dirty="0" smtClean="0">
              <a:latin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and </a:t>
            </a:r>
            <a:r>
              <a:rPr lang="en-US" sz="2400" b="1" dirty="0">
                <a:latin typeface="Times New Roman" pitchFamily="18" charset="0"/>
              </a:rPr>
              <a:t>about 40 times less compared to the LSO </a:t>
            </a:r>
            <a:r>
              <a:rPr lang="en-US" sz="2400" b="1" dirty="0" smtClean="0">
                <a:latin typeface="Times New Roman" pitchFamily="18" charset="0"/>
              </a:rPr>
              <a:t>crystals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5428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-27384"/>
            <a:ext cx="3630612" cy="6985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-1116632" y="6891460"/>
            <a:ext cx="6336704" cy="1937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957392"/>
            <a:ext cx="9472144" cy="179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395536" y="16594"/>
            <a:ext cx="87484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                    KOINCYDENCJE</a:t>
            </a:r>
          </a:p>
          <a:p>
            <a:r>
              <a:rPr lang="pl-PL" sz="2400" dirty="0" smtClean="0"/>
              <a:t>„prawdziwe”                  „</a:t>
            </a:r>
            <a:r>
              <a:rPr lang="pl-PL" sz="2400" dirty="0" err="1" smtClean="0"/>
              <a:t>rozproszene</a:t>
            </a:r>
            <a:r>
              <a:rPr lang="pl-PL" sz="2400" dirty="0" smtClean="0"/>
              <a:t>”                przypadkowe</a:t>
            </a:r>
            <a:endParaRPr lang="pl-PL" sz="2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187624" y="6449382"/>
            <a:ext cx="16514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Energy</a:t>
            </a:r>
            <a:r>
              <a:rPr lang="pl-PL" sz="2000" dirty="0" smtClean="0"/>
              <a:t> [</a:t>
            </a:r>
            <a:r>
              <a:rPr lang="pl-PL" sz="2000" dirty="0" err="1" smtClean="0"/>
              <a:t>keV</a:t>
            </a:r>
            <a:r>
              <a:rPr lang="pl-PL" sz="2000" dirty="0" smtClean="0"/>
              <a:t>]</a:t>
            </a:r>
            <a:endParaRPr lang="pl-PL" sz="2000" dirty="0"/>
          </a:p>
        </p:txBody>
      </p:sp>
      <p:sp>
        <p:nvSpPr>
          <p:cNvPr id="10" name="pole tekstowe 9"/>
          <p:cNvSpPr txBox="1"/>
          <p:nvPr/>
        </p:nvSpPr>
        <p:spPr>
          <a:xfrm rot="16200000">
            <a:off x="3036243" y="5078561"/>
            <a:ext cx="2372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/>
              <a:t> </a:t>
            </a:r>
          </a:p>
        </p:txBody>
      </p:sp>
      <p:sp>
        <p:nvSpPr>
          <p:cNvPr id="11" name="pole tekstowe 10"/>
          <p:cNvSpPr txBox="1"/>
          <p:nvPr/>
        </p:nvSpPr>
        <p:spPr>
          <a:xfrm rot="16200000">
            <a:off x="-1385504" y="5224555"/>
            <a:ext cx="32403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/>
              <a:t> </a:t>
            </a:r>
            <a:r>
              <a:rPr lang="pl-PL" sz="1800" dirty="0" smtClean="0"/>
              <a:t>              </a:t>
            </a:r>
            <a:r>
              <a:rPr lang="pl-PL" sz="1800" dirty="0" err="1" smtClean="0"/>
              <a:t>Relative</a:t>
            </a:r>
            <a:r>
              <a:rPr lang="pl-PL" sz="1800" dirty="0" smtClean="0"/>
              <a:t> </a:t>
            </a:r>
            <a:r>
              <a:rPr lang="pl-PL" sz="1800" dirty="0" err="1" smtClean="0"/>
              <a:t>intensity</a:t>
            </a:r>
            <a:endParaRPr lang="pl-PL" sz="1800" dirty="0"/>
          </a:p>
        </p:txBody>
      </p:sp>
      <p:sp>
        <p:nvSpPr>
          <p:cNvPr id="12" name="Prostokąt 11"/>
          <p:cNvSpPr/>
          <p:nvPr/>
        </p:nvSpPr>
        <p:spPr>
          <a:xfrm>
            <a:off x="3851920" y="3789040"/>
            <a:ext cx="257820" cy="310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7684" y="3501008"/>
            <a:ext cx="59766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045844" y="6165304"/>
            <a:ext cx="51845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         </a:t>
            </a:r>
            <a:r>
              <a:rPr lang="pl-PL" sz="1600" dirty="0"/>
              <a:t> </a:t>
            </a:r>
            <a:r>
              <a:rPr lang="pl-PL" sz="1600" dirty="0" smtClean="0"/>
              <a:t>    </a:t>
            </a:r>
            <a:r>
              <a:rPr lang="pl-PL" sz="1200" b="1" dirty="0" smtClean="0"/>
              <a:t>120                260                 360                        </a:t>
            </a:r>
            <a:endParaRPr lang="pl-PL" sz="1600" b="1" dirty="0"/>
          </a:p>
        </p:txBody>
      </p:sp>
      <p:sp>
        <p:nvSpPr>
          <p:cNvPr id="14" name="pole tekstowe 13"/>
          <p:cNvSpPr txBox="1"/>
          <p:nvPr/>
        </p:nvSpPr>
        <p:spPr>
          <a:xfrm rot="16200000">
            <a:off x="3204994" y="5044534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800" dirty="0"/>
              <a:t> </a:t>
            </a:r>
            <a:r>
              <a:rPr lang="pl-PL" sz="1800" dirty="0" smtClean="0"/>
              <a:t>         </a:t>
            </a:r>
            <a:r>
              <a:rPr lang="pl-PL" sz="1800" dirty="0" err="1" smtClean="0"/>
              <a:t>Relative</a:t>
            </a:r>
            <a:r>
              <a:rPr lang="pl-PL" sz="1800" dirty="0" smtClean="0"/>
              <a:t> </a:t>
            </a:r>
            <a:r>
              <a:rPr lang="pl-PL" sz="1800" dirty="0" err="1" smtClean="0"/>
              <a:t>intensity</a:t>
            </a:r>
            <a:endParaRPr lang="pl-PL" sz="1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269980" y="6427780"/>
            <a:ext cx="16514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Energy</a:t>
            </a:r>
            <a:r>
              <a:rPr lang="pl-PL" sz="2000" dirty="0" smtClean="0"/>
              <a:t> [</a:t>
            </a:r>
            <a:r>
              <a:rPr lang="pl-PL" sz="2000" dirty="0" err="1" smtClean="0"/>
              <a:t>keV</a:t>
            </a:r>
            <a:r>
              <a:rPr lang="pl-PL" sz="2000" dirty="0" smtClean="0"/>
              <a:t>]</a:t>
            </a:r>
            <a:endParaRPr lang="pl-PL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0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376221" y="5715"/>
            <a:ext cx="87484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                         EVENTS</a:t>
            </a:r>
          </a:p>
          <a:p>
            <a:r>
              <a:rPr lang="pl-PL" sz="2400" dirty="0" smtClean="0"/>
              <a:t>     „</a:t>
            </a:r>
            <a:r>
              <a:rPr lang="pl-PL" sz="2400" dirty="0" err="1" smtClean="0"/>
              <a:t>true</a:t>
            </a:r>
            <a:r>
              <a:rPr lang="pl-PL" sz="2400" dirty="0" smtClean="0"/>
              <a:t>”                        „</a:t>
            </a:r>
            <a:r>
              <a:rPr lang="pl-PL" sz="2400" dirty="0" err="1" smtClean="0"/>
              <a:t>scattered</a:t>
            </a:r>
            <a:r>
              <a:rPr lang="pl-PL" sz="2400" dirty="0" smtClean="0"/>
              <a:t>”                      </a:t>
            </a:r>
            <a:r>
              <a:rPr lang="pl-PL" sz="2400" dirty="0" err="1" smtClean="0"/>
              <a:t>accidental</a:t>
            </a:r>
            <a:endParaRPr lang="pl-PL" sz="24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5967051" y="3789040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err="1" smtClean="0"/>
              <a:t>Polymer</a:t>
            </a:r>
            <a:r>
              <a:rPr lang="pl-PL" sz="2800" dirty="0" smtClean="0"/>
              <a:t> BC-420</a:t>
            </a:r>
            <a:endParaRPr lang="pl-PL" sz="2800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080820" y="3789040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 </a:t>
            </a:r>
            <a:r>
              <a:rPr lang="pl-PL" sz="2800" dirty="0" err="1" smtClean="0">
                <a:solidFill>
                  <a:srgbClr val="CC0000"/>
                </a:solidFill>
              </a:rPr>
              <a:t>Crystal</a:t>
            </a:r>
            <a:endParaRPr lang="pl-PL" sz="2800" dirty="0">
              <a:solidFill>
                <a:srgbClr val="CC0000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909669" y="4149080"/>
            <a:ext cx="5822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683568" y="5099698"/>
            <a:ext cx="158417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3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6" grpId="0" animBg="1"/>
      <p:bldP spid="14" grpId="0" animBg="1"/>
      <p:bldP spid="9" grpId="0" animBg="1"/>
      <p:bldP spid="17" grpId="0"/>
      <p:bldP spid="18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djęcie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97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5536" y="1628800"/>
            <a:ext cx="8352928" cy="4247317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5400" dirty="0" err="1" smtClean="0"/>
              <a:t>Polymers</a:t>
            </a:r>
            <a:r>
              <a:rPr lang="pl-PL" sz="5400" dirty="0" smtClean="0"/>
              <a:t>:</a:t>
            </a:r>
          </a:p>
          <a:p>
            <a:r>
              <a:rPr lang="pl-PL" sz="5400" dirty="0" err="1" smtClean="0"/>
              <a:t>low</a:t>
            </a:r>
            <a:r>
              <a:rPr lang="pl-PL" sz="5400" dirty="0" smtClean="0"/>
              <a:t> </a:t>
            </a:r>
            <a:r>
              <a:rPr lang="pl-PL" sz="5400" dirty="0" err="1" smtClean="0"/>
              <a:t>detection</a:t>
            </a:r>
            <a:r>
              <a:rPr lang="pl-PL" sz="5400" dirty="0" smtClean="0"/>
              <a:t> </a:t>
            </a:r>
            <a:r>
              <a:rPr lang="pl-PL" sz="5400" dirty="0" err="1" smtClean="0"/>
              <a:t>efficiency</a:t>
            </a:r>
            <a:endParaRPr lang="pl-PL" sz="5400" dirty="0" smtClean="0"/>
          </a:p>
          <a:p>
            <a:r>
              <a:rPr lang="pl-PL" sz="5400" dirty="0"/>
              <a:t>a</a:t>
            </a:r>
            <a:r>
              <a:rPr lang="pl-PL" sz="5400" dirty="0" smtClean="0"/>
              <a:t>nd </a:t>
            </a:r>
          </a:p>
          <a:p>
            <a:r>
              <a:rPr lang="pl-PL" sz="5400" dirty="0" smtClean="0"/>
              <a:t>no </a:t>
            </a:r>
            <a:r>
              <a:rPr lang="pl-PL" sz="5400" dirty="0" err="1" smtClean="0"/>
              <a:t>photelectric</a:t>
            </a:r>
            <a:r>
              <a:rPr lang="pl-PL" sz="5400" dirty="0" smtClean="0"/>
              <a:t> </a:t>
            </a:r>
            <a:r>
              <a:rPr lang="pl-PL" sz="5400" dirty="0" err="1" smtClean="0"/>
              <a:t>effect</a:t>
            </a:r>
            <a:r>
              <a:rPr lang="pl-PL" sz="5400" dirty="0" smtClean="0"/>
              <a:t>,</a:t>
            </a:r>
          </a:p>
          <a:p>
            <a:r>
              <a:rPr lang="pl-PL" sz="5400" dirty="0" smtClean="0"/>
              <a:t>                  BUT …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20367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245" y="3501008"/>
            <a:ext cx="6560341" cy="32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2" name="Picture 2" descr="C:\Users\Moskal\Desktop\PET\PETobrazki\comptonypols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917901" cy="32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76221" y="-99392"/>
            <a:ext cx="87484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                         EVENTS</a:t>
            </a:r>
          </a:p>
          <a:p>
            <a:r>
              <a:rPr lang="pl-PL" sz="2400" dirty="0" smtClean="0"/>
              <a:t>     „</a:t>
            </a:r>
            <a:r>
              <a:rPr lang="pl-PL" sz="2400" dirty="0" err="1" smtClean="0"/>
              <a:t>true</a:t>
            </a:r>
            <a:r>
              <a:rPr lang="pl-PL" sz="2400" dirty="0" smtClean="0"/>
              <a:t>”                        „</a:t>
            </a:r>
            <a:r>
              <a:rPr lang="pl-PL" sz="2400" dirty="0" err="1" smtClean="0"/>
              <a:t>scattered</a:t>
            </a:r>
            <a:r>
              <a:rPr lang="pl-PL" sz="2400" dirty="0" smtClean="0"/>
              <a:t>”                      </a:t>
            </a:r>
            <a:r>
              <a:rPr lang="pl-PL" sz="2400" dirty="0" err="1" smtClean="0"/>
              <a:t>accidental</a:t>
            </a:r>
            <a:endParaRPr lang="pl-PL" sz="2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691680" y="6525344"/>
            <a:ext cx="16514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Energy</a:t>
            </a:r>
            <a:r>
              <a:rPr lang="pl-PL" sz="2000" dirty="0" smtClean="0"/>
              <a:t> [</a:t>
            </a:r>
            <a:r>
              <a:rPr lang="pl-PL" sz="2000" dirty="0" err="1" smtClean="0"/>
              <a:t>keV</a:t>
            </a:r>
            <a:r>
              <a:rPr lang="pl-PL" sz="2000" dirty="0" smtClean="0"/>
              <a:t>]</a:t>
            </a:r>
            <a:endParaRPr lang="pl-PL" sz="2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876256" y="6525344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 </a:t>
            </a:r>
            <a:r>
              <a:rPr lang="pl-PL" sz="2000" dirty="0" err="1" smtClean="0"/>
              <a:t>Energy</a:t>
            </a:r>
            <a:r>
              <a:rPr lang="pl-PL" sz="2000" dirty="0" smtClean="0"/>
              <a:t> [</a:t>
            </a:r>
            <a:r>
              <a:rPr lang="pl-PL" sz="2000" dirty="0" err="1" smtClean="0"/>
              <a:t>keV</a:t>
            </a:r>
            <a:r>
              <a:rPr lang="pl-PL" sz="2000" dirty="0" smtClean="0"/>
              <a:t>]</a:t>
            </a:r>
            <a:endParaRPr lang="pl-PL" sz="2000" dirty="0"/>
          </a:p>
        </p:txBody>
      </p:sp>
      <p:sp>
        <p:nvSpPr>
          <p:cNvPr id="9" name="Prostokąt 8"/>
          <p:cNvSpPr/>
          <p:nvPr/>
        </p:nvSpPr>
        <p:spPr>
          <a:xfrm>
            <a:off x="648072" y="371703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Saha</a:t>
            </a:r>
            <a:r>
              <a:rPr lang="en-US" sz="1000" dirty="0"/>
              <a:t> G, Basics of PET imaging. Springer New York 2010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379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29096" y="4060229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      Operator             C    P   T  CP  CPT</a:t>
            </a:r>
            <a:endParaRPr lang="pl-PL" sz="2400" dirty="0" smtClean="0">
              <a:solidFill>
                <a:srgbClr val="FF0000"/>
              </a:solidFill>
            </a:endParaRPr>
          </a:p>
          <a:p>
            <a:r>
              <a:rPr lang="pl-PL" sz="2800" dirty="0" smtClean="0">
                <a:solidFill>
                  <a:srgbClr val="FF0000"/>
                </a:solidFill>
              </a:rPr>
              <a:t> S • 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 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</a:t>
            </a:r>
            <a:r>
              <a:rPr lang="pl-PL" sz="2800" dirty="0" smtClean="0">
                <a:solidFill>
                  <a:srgbClr val="FF0000"/>
                </a:solidFill>
              </a:rPr>
              <a:t>                 +     +   -    +      -</a:t>
            </a:r>
          </a:p>
          <a:p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</a:t>
            </a:r>
            <a:r>
              <a:rPr lang="pl-PL" sz="2800" dirty="0" smtClean="0">
                <a:solidFill>
                  <a:srgbClr val="FF0000"/>
                </a:solidFill>
              </a:rPr>
              <a:t>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k</a:t>
            </a:r>
            <a:r>
              <a:rPr lang="pl-PL" sz="2800" baseline="-25000" dirty="0">
                <a:solidFill>
                  <a:srgbClr val="FF0000"/>
                </a:solidFill>
              </a:rPr>
              <a:t>1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 </a:t>
            </a:r>
            <a:r>
              <a:rPr lang="pl-PL" sz="2800" dirty="0" smtClean="0">
                <a:solidFill>
                  <a:srgbClr val="FF0000"/>
                </a:solidFill>
              </a:rPr>
              <a:t>)   +     -    -    -      +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2915020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3419076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4139156" y="59800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628800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628800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pic>
        <p:nvPicPr>
          <p:cNvPr id="35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243408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339752" y="60212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8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800" b="1" dirty="0"/>
              <a:t>PET</a:t>
            </a:r>
            <a:endParaRPr lang="pl-PL" sz="4800" dirty="0"/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180528" y="62483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  J-PET   for medicine, physics and biology </a:t>
            </a:r>
            <a:endParaRPr lang="it-IT" sz="4800" b="1" baseline="30000" dirty="0">
              <a:solidFill>
                <a:srgbClr val="DB2859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619672" y="2276872"/>
            <a:ext cx="6336704" cy="2769989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Jagiellonian PET</a:t>
            </a:r>
          </a:p>
          <a:p>
            <a:r>
              <a:rPr lang="pl-PL" sz="3200" b="1" dirty="0"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itchFamily="34" charset="0"/>
                <a:cs typeface="Arial" pitchFamily="34" charset="0"/>
              </a:rPr>
              <a:t>d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iscrete symmetries</a:t>
            </a:r>
          </a:p>
          <a:p>
            <a:endParaRPr lang="pl-PL" sz="3200" b="1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orphometric imaging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ostokąt 8"/>
          <p:cNvSpPr/>
          <p:nvPr/>
        </p:nvSpPr>
        <p:spPr>
          <a:xfrm flipV="1">
            <a:off x="1619672" y="2276872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7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347"/>
            <a:ext cx="1728192" cy="5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376221" y="-99392"/>
            <a:ext cx="87484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                             EVENTS</a:t>
            </a:r>
          </a:p>
          <a:p>
            <a:r>
              <a:rPr lang="pl-PL" sz="2400" dirty="0" smtClean="0"/>
              <a:t>     „</a:t>
            </a:r>
            <a:r>
              <a:rPr lang="pl-PL" sz="2400" dirty="0" err="1" smtClean="0"/>
              <a:t>true</a:t>
            </a:r>
            <a:r>
              <a:rPr lang="pl-PL" sz="2400" dirty="0" smtClean="0"/>
              <a:t>”                        „</a:t>
            </a:r>
            <a:r>
              <a:rPr lang="pl-PL" sz="2400" dirty="0" err="1" smtClean="0"/>
              <a:t>scattered</a:t>
            </a:r>
            <a:r>
              <a:rPr lang="pl-PL" sz="2400" dirty="0" smtClean="0"/>
              <a:t>”                      </a:t>
            </a:r>
            <a:r>
              <a:rPr lang="pl-PL" sz="2400" dirty="0" err="1" smtClean="0"/>
              <a:t>accidental</a:t>
            </a:r>
            <a:endParaRPr lang="pl-PL" sz="2400" dirty="0"/>
          </a:p>
        </p:txBody>
      </p:sp>
      <p:sp>
        <p:nvSpPr>
          <p:cNvPr id="9" name="Prostokąt 8"/>
          <p:cNvSpPr/>
          <p:nvPr/>
        </p:nvSpPr>
        <p:spPr>
          <a:xfrm>
            <a:off x="648072" y="371703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Saha</a:t>
            </a:r>
            <a:r>
              <a:rPr lang="en-US" sz="1000" dirty="0"/>
              <a:t> G, Basics of PET imaging. Springer New York 2010</a:t>
            </a:r>
            <a:endParaRPr lang="pl-PL" sz="1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" y="3501008"/>
            <a:ext cx="4829306" cy="327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2" descr="C:\Users\Moskal\Desktop\PET\PETobrazki\comptonypols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917901" cy="32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876256" y="6525344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 </a:t>
            </a:r>
            <a:r>
              <a:rPr lang="pl-PL" sz="2000" dirty="0" err="1" smtClean="0"/>
              <a:t>Energy</a:t>
            </a:r>
            <a:r>
              <a:rPr lang="pl-PL" sz="2000" dirty="0" smtClean="0"/>
              <a:t> [</a:t>
            </a:r>
            <a:r>
              <a:rPr lang="pl-PL" sz="2000" dirty="0" err="1" smtClean="0"/>
              <a:t>keV</a:t>
            </a:r>
            <a:r>
              <a:rPr lang="pl-PL" sz="2000" dirty="0" smtClean="0"/>
              <a:t>]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235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djęcie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97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07776"/>
              </p:ext>
            </p:extLst>
          </p:nvPr>
        </p:nvGraphicFramePr>
        <p:xfrm>
          <a:off x="323528" y="1916834"/>
          <a:ext cx="8496943" cy="48245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1060"/>
                <a:gridCol w="1274652"/>
                <a:gridCol w="1369196"/>
                <a:gridCol w="1597404"/>
                <a:gridCol w="1297707"/>
                <a:gridCol w="1586924"/>
              </a:tblGrid>
              <a:tr h="1438082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name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type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density</a:t>
                      </a:r>
                      <a:endParaRPr lang="pl-PL" sz="2000" b="1" dirty="0" smtClean="0"/>
                    </a:p>
                    <a:p>
                      <a:pPr algn="ctr"/>
                      <a:r>
                        <a:rPr lang="pl-PL" sz="2000" b="1" dirty="0" smtClean="0"/>
                        <a:t>[g/cm</a:t>
                      </a:r>
                      <a:r>
                        <a:rPr lang="en-US" sz="2000" b="1" baseline="30000" dirty="0" smtClean="0"/>
                        <a:t>3</a:t>
                      </a:r>
                      <a:r>
                        <a:rPr lang="pl-PL" sz="2000" b="1" baseline="0" dirty="0" smtClean="0"/>
                        <a:t>]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decay</a:t>
                      </a:r>
                      <a:r>
                        <a:rPr lang="pl-PL" sz="2000" b="1" baseline="0" dirty="0" smtClean="0"/>
                        <a:t> </a:t>
                      </a:r>
                      <a:r>
                        <a:rPr lang="pl-PL" sz="2000" b="1" baseline="0" dirty="0" err="1" smtClean="0"/>
                        <a:t>time</a:t>
                      </a:r>
                      <a:endParaRPr lang="pl-PL" sz="2000" b="1" baseline="0" dirty="0" smtClean="0"/>
                    </a:p>
                    <a:p>
                      <a:pPr algn="ctr"/>
                      <a:r>
                        <a:rPr lang="pl-PL" sz="2000" b="1" dirty="0" smtClean="0"/>
                        <a:t>[</a:t>
                      </a:r>
                      <a:r>
                        <a:rPr lang="pl-PL" sz="2000" b="1" dirty="0" err="1" smtClean="0"/>
                        <a:t>ns</a:t>
                      </a:r>
                      <a:r>
                        <a:rPr lang="pl-PL" sz="2000" b="1" dirty="0" smtClean="0"/>
                        <a:t>]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photons</a:t>
                      </a:r>
                      <a:r>
                        <a:rPr lang="pl-PL" sz="2000" b="1" dirty="0" smtClean="0"/>
                        <a:t>/ </a:t>
                      </a:r>
                      <a:r>
                        <a:rPr lang="pl-PL" sz="2000" b="1" dirty="0" err="1" smtClean="0"/>
                        <a:t>MeV</a:t>
                      </a:r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err="1" smtClean="0"/>
                        <a:t>mean</a:t>
                      </a:r>
                      <a:r>
                        <a:rPr lang="pl-PL" sz="2000" b="1" baseline="0" dirty="0" smtClean="0"/>
                        <a:t> </a:t>
                      </a:r>
                    </a:p>
                    <a:p>
                      <a:pPr algn="ctr"/>
                      <a:r>
                        <a:rPr lang="pl-PL" sz="2000" b="1" baseline="0" dirty="0" err="1" smtClean="0"/>
                        <a:t>free</a:t>
                      </a:r>
                      <a:r>
                        <a:rPr lang="pl-PL" sz="2000" b="1" baseline="0" dirty="0" smtClean="0"/>
                        <a:t> </a:t>
                      </a:r>
                      <a:r>
                        <a:rPr lang="pl-PL" sz="2000" b="1" baseline="0" dirty="0" err="1" smtClean="0"/>
                        <a:t>path</a:t>
                      </a:r>
                      <a:r>
                        <a:rPr lang="pl-PL" sz="2000" b="1" dirty="0" smtClean="0"/>
                        <a:t> </a:t>
                      </a:r>
                    </a:p>
                    <a:p>
                      <a:pPr algn="ctr"/>
                      <a:r>
                        <a:rPr lang="pl-PL" sz="2000" b="1" dirty="0" smtClean="0"/>
                        <a:t>[cm]</a:t>
                      </a:r>
                      <a:endParaRPr lang="pl-PL" sz="2000" b="1" dirty="0"/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BGO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crystal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7.13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300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6000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1.04</a:t>
                      </a:r>
                      <a:endParaRPr lang="pl-PL" sz="2400" b="1" dirty="0"/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GSO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crystal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6.71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50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1.49</a:t>
                      </a:r>
                      <a:endParaRPr lang="pl-PL" sz="2400" b="1" dirty="0"/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LSO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crystal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7.40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40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29000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1.15</a:t>
                      </a:r>
                      <a:endParaRPr lang="pl-PL" sz="2400" b="1" dirty="0"/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NE102A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polymer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1.032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2.4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10.2</a:t>
                      </a:r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BC404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polymer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1.032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1.8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10.2</a:t>
                      </a:r>
                      <a:endParaRPr lang="pl-PL" sz="2400" b="1" dirty="0"/>
                    </a:p>
                  </a:txBody>
                  <a:tcPr anchor="ctr"/>
                </a:tc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RP422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err="1" smtClean="0"/>
                        <a:t>polymer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1.032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1.6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10000</a:t>
                      </a:r>
                      <a:endParaRPr lang="pl-PL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 smtClean="0"/>
                        <a:t>10.2</a:t>
                      </a:r>
                      <a:endParaRPr lang="pl-PL" sz="24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07504" y="385500"/>
            <a:ext cx="903649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               LIGHT SIGNALS FROM POLYMERS ARE  </a:t>
            </a:r>
          </a:p>
          <a:p>
            <a:r>
              <a:rPr lang="pl-PL" sz="2800" dirty="0"/>
              <a:t> </a:t>
            </a:r>
            <a:r>
              <a:rPr lang="pl-PL" sz="2800" dirty="0" smtClean="0"/>
              <a:t>                           MUCH „FASTER”  !!!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6999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63038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696438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03213" y="36617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sz="2400">
              <a:latin typeface="Times New Roman" pitchFamily="18" charset="0"/>
            </a:endParaRPr>
          </a:p>
        </p:txBody>
      </p:sp>
      <p:sp>
        <p:nvSpPr>
          <p:cNvPr id="347150" name="Oval 14"/>
          <p:cNvSpPr>
            <a:spLocks noChangeArrowheads="1"/>
          </p:cNvSpPr>
          <p:nvPr/>
        </p:nvSpPr>
        <p:spPr bwMode="auto">
          <a:xfrm>
            <a:off x="5940425" y="5730276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1" name="Oval 15"/>
          <p:cNvSpPr>
            <a:spLocks noChangeArrowheads="1"/>
          </p:cNvSpPr>
          <p:nvPr/>
        </p:nvSpPr>
        <p:spPr bwMode="auto">
          <a:xfrm>
            <a:off x="3635375" y="133766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2" name="Oval 16"/>
          <p:cNvSpPr>
            <a:spLocks noChangeArrowheads="1"/>
          </p:cNvSpPr>
          <p:nvPr/>
        </p:nvSpPr>
        <p:spPr bwMode="auto">
          <a:xfrm>
            <a:off x="6589713" y="263306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3" name="Oval 17"/>
          <p:cNvSpPr>
            <a:spLocks noChangeArrowheads="1"/>
          </p:cNvSpPr>
          <p:nvPr/>
        </p:nvSpPr>
        <p:spPr bwMode="auto">
          <a:xfrm>
            <a:off x="1835150" y="4072926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1979613" y="2848963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5" name="Oval 19"/>
          <p:cNvSpPr>
            <a:spLocks noChangeArrowheads="1"/>
          </p:cNvSpPr>
          <p:nvPr/>
        </p:nvSpPr>
        <p:spPr bwMode="auto">
          <a:xfrm>
            <a:off x="5580063" y="155356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6" name="Oval 20"/>
          <p:cNvSpPr>
            <a:spLocks noChangeArrowheads="1"/>
          </p:cNvSpPr>
          <p:nvPr/>
        </p:nvSpPr>
        <p:spPr bwMode="auto">
          <a:xfrm>
            <a:off x="3132138" y="6019201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3276600" y="1696438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3851920" y="1552199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1949877" y="3823718"/>
            <a:ext cx="4885369" cy="11805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3395928" y="2094270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3541189" y="1769296"/>
            <a:ext cx="2079427" cy="453458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4536628" y="2956987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536628" y="3352399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64620" y="3856455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032572" y="4613171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880444" y="3893091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965099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400724" y="4648543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4211960" y="4288503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6589489" y="4936575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6805513" y="3064367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4645273" y="1265432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836961" y="3569688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2339752" y="5368623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4427984" y="4325140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Oval 14"/>
          <p:cNvSpPr>
            <a:spLocks noChangeArrowheads="1"/>
          </p:cNvSpPr>
          <p:nvPr/>
        </p:nvSpPr>
        <p:spPr bwMode="auto">
          <a:xfrm>
            <a:off x="4716016" y="3333448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8" name="Oval 14"/>
          <p:cNvSpPr>
            <a:spLocks noChangeArrowheads="1"/>
          </p:cNvSpPr>
          <p:nvPr/>
        </p:nvSpPr>
        <p:spPr bwMode="auto">
          <a:xfrm>
            <a:off x="4141217" y="6305992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4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139825"/>
            <a:ext cx="6408738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6499" name="Group 4"/>
          <p:cNvGrpSpPr>
            <a:grpSpLocks/>
          </p:cNvGrpSpPr>
          <p:nvPr/>
        </p:nvGrpSpPr>
        <p:grpSpPr bwMode="auto">
          <a:xfrm>
            <a:off x="2224088" y="1682750"/>
            <a:ext cx="4537075" cy="4537075"/>
            <a:chOff x="1623" y="345"/>
            <a:chExt cx="2858" cy="2858"/>
          </a:xfrm>
        </p:grpSpPr>
        <p:sp>
          <p:nvSpPr>
            <p:cNvPr id="106511" name="Oval 5"/>
            <p:cNvSpPr>
              <a:spLocks noChangeArrowheads="1"/>
            </p:cNvSpPr>
            <p:nvPr/>
          </p:nvSpPr>
          <p:spPr bwMode="auto">
            <a:xfrm>
              <a:off x="1623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065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6500" name="Line 7"/>
          <p:cNvSpPr>
            <a:spLocks noChangeShapeType="1"/>
          </p:cNvSpPr>
          <p:nvPr/>
        </p:nvSpPr>
        <p:spPr bwMode="auto">
          <a:xfrm flipH="1" flipV="1">
            <a:off x="3862388" y="1574800"/>
            <a:ext cx="2233612" cy="43195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6501" name="Text Box 8"/>
          <p:cNvSpPr txBox="1">
            <a:spLocks noChangeArrowheads="1"/>
          </p:cNvSpPr>
          <p:nvPr/>
        </p:nvSpPr>
        <p:spPr bwMode="auto">
          <a:xfrm>
            <a:off x="301625" y="30368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2" name="Oval 9"/>
          <p:cNvSpPr>
            <a:spLocks noChangeArrowheads="1"/>
          </p:cNvSpPr>
          <p:nvPr/>
        </p:nvSpPr>
        <p:spPr bwMode="auto">
          <a:xfrm>
            <a:off x="5938838" y="5740400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06503" name="Oval 10"/>
          <p:cNvSpPr>
            <a:spLocks noChangeArrowheads="1"/>
          </p:cNvSpPr>
          <p:nvPr/>
        </p:nvSpPr>
        <p:spPr bwMode="auto">
          <a:xfrm>
            <a:off x="3651250" y="1323975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z="18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06504" name="Line 11"/>
          <p:cNvSpPr>
            <a:spLocks noChangeShapeType="1"/>
          </p:cNvSpPr>
          <p:nvPr/>
        </p:nvSpPr>
        <p:spPr bwMode="auto">
          <a:xfrm flipV="1">
            <a:off x="4800600" y="2971800"/>
            <a:ext cx="1044575" cy="5175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6505" name="Line 12"/>
          <p:cNvSpPr>
            <a:spLocks noChangeShapeType="1"/>
          </p:cNvSpPr>
          <p:nvPr/>
        </p:nvSpPr>
        <p:spPr bwMode="auto">
          <a:xfrm flipV="1">
            <a:off x="5041900" y="3416300"/>
            <a:ext cx="1054100" cy="5064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6506" name="Line 13"/>
          <p:cNvSpPr>
            <a:spLocks noChangeShapeType="1"/>
          </p:cNvSpPr>
          <p:nvPr/>
        </p:nvSpPr>
        <p:spPr bwMode="auto">
          <a:xfrm>
            <a:off x="5865813" y="2994025"/>
            <a:ext cx="198437" cy="4222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6507" name="Text Box 14"/>
          <p:cNvSpPr txBox="1">
            <a:spLocks noChangeArrowheads="1"/>
          </p:cNvSpPr>
          <p:nvPr/>
        </p:nvSpPr>
        <p:spPr bwMode="auto">
          <a:xfrm rot="-1731715">
            <a:off x="5976938" y="2716213"/>
            <a:ext cx="706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l-PL" sz="3600">
                <a:solidFill>
                  <a:srgbClr val="FFFF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06508" name="Text Box 15"/>
          <p:cNvSpPr txBox="1">
            <a:spLocks noChangeArrowheads="1"/>
          </p:cNvSpPr>
          <p:nvPr/>
        </p:nvSpPr>
        <p:spPr bwMode="auto">
          <a:xfrm>
            <a:off x="3476625" y="825500"/>
            <a:ext cx="533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srgbClr val="000000"/>
                </a:solidFill>
                <a:latin typeface="Times New Roman" pitchFamily="18" charset="0"/>
              </a:rPr>
              <a:t>t1</a:t>
            </a:r>
          </a:p>
        </p:txBody>
      </p:sp>
      <p:sp>
        <p:nvSpPr>
          <p:cNvPr id="106509" name="Text Box 16"/>
          <p:cNvSpPr txBox="1">
            <a:spLocks noChangeArrowheads="1"/>
          </p:cNvSpPr>
          <p:nvPr/>
        </p:nvSpPr>
        <p:spPr bwMode="auto">
          <a:xfrm>
            <a:off x="6297613" y="5922963"/>
            <a:ext cx="463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>
                <a:solidFill>
                  <a:srgbClr val="000000"/>
                </a:solidFill>
                <a:latin typeface="Times New Roman" pitchFamily="18" charset="0"/>
              </a:rPr>
              <a:t>t2</a:t>
            </a:r>
          </a:p>
        </p:txBody>
      </p:sp>
      <p:sp>
        <p:nvSpPr>
          <p:cNvPr id="2" name="Prostokąt 1"/>
          <p:cNvSpPr/>
          <p:nvPr/>
        </p:nvSpPr>
        <p:spPr>
          <a:xfrm>
            <a:off x="269776" y="77723"/>
            <a:ext cx="9198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PET-TOF</a:t>
            </a:r>
            <a:r>
              <a:rPr lang="pl-PL" sz="4800" dirty="0" smtClean="0"/>
              <a:t>     </a:t>
            </a:r>
            <a:r>
              <a:rPr lang="en-US" sz="4800" dirty="0" smtClean="0"/>
              <a:t>  </a:t>
            </a:r>
            <a:r>
              <a:rPr lang="pl-PL" sz="4800" dirty="0"/>
              <a:t>Δ</a:t>
            </a:r>
            <a:r>
              <a:rPr lang="en-US" sz="4800" dirty="0"/>
              <a:t>x = (t</a:t>
            </a:r>
            <a:r>
              <a:rPr lang="en-US" sz="4400" dirty="0"/>
              <a:t>2</a:t>
            </a:r>
            <a:r>
              <a:rPr lang="en-US" sz="4800" dirty="0"/>
              <a:t> – t</a:t>
            </a:r>
            <a:r>
              <a:rPr lang="en-US" sz="4400" dirty="0"/>
              <a:t>1</a:t>
            </a:r>
            <a:r>
              <a:rPr lang="en-US" sz="4800" dirty="0"/>
              <a:t>) </a:t>
            </a:r>
            <a:r>
              <a:rPr lang="en-US" sz="4800" dirty="0" smtClean="0"/>
              <a:t>c</a:t>
            </a:r>
            <a:r>
              <a:rPr lang="pl-PL" sz="4800" dirty="0" smtClean="0"/>
              <a:t> </a:t>
            </a:r>
            <a:r>
              <a:rPr lang="en-US" sz="4800" dirty="0" smtClean="0"/>
              <a:t>/</a:t>
            </a:r>
            <a:r>
              <a:rPr lang="pl-PL" sz="4800" dirty="0" smtClean="0"/>
              <a:t> </a:t>
            </a:r>
            <a:r>
              <a:rPr lang="en-US" sz="4400" dirty="0" smtClean="0"/>
              <a:t>2</a:t>
            </a:r>
            <a:endParaRPr lang="pl-PL" sz="4400" b="1" dirty="0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752653" y="3356992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4335119" y="2521924"/>
            <a:ext cx="899467" cy="16920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6606480" y="860519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/>
              <a:t>r</a:t>
            </a:r>
            <a:r>
              <a:rPr lang="pl-PL" sz="3600" b="1" dirty="0" smtClean="0"/>
              <a:t>esolution </a:t>
            </a:r>
          </a:p>
          <a:p>
            <a:r>
              <a:rPr lang="pl-PL" sz="3600" b="1" dirty="0" smtClean="0"/>
              <a:t>    600ps 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4011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  <p:bldP spid="106504" grpId="0" animBg="1"/>
      <p:bldP spid="106505" grpId="0" animBg="1"/>
      <p:bldP spid="106506" grpId="0" animBg="1"/>
      <p:bldP spid="10650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7146" name="Line 10"/>
          <p:cNvSpPr>
            <a:spLocks noChangeShapeType="1"/>
          </p:cNvSpPr>
          <p:nvPr/>
        </p:nvSpPr>
        <p:spPr bwMode="auto">
          <a:xfrm flipH="1" flipV="1">
            <a:off x="3851275" y="1054100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03213" y="31623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sz="2400">
              <a:latin typeface="Times New Roman" pitchFamily="18" charset="0"/>
            </a:endParaRPr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1979613" y="2349500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3276600" y="1196975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3923928" y="1206500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1935787" y="3135362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3395928" y="1594807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3481589" y="1394158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4536628" y="2457524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499992" y="288957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99992" y="324961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067944" y="4113708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808436" y="342900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4656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364088" y="404170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4211960" y="378904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752653" y="2852936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499992" y="3861048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06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995936" y="0"/>
            <a:ext cx="52229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400" dirty="0" smtClean="0">
                <a:latin typeface="Times New Roman" pitchFamily="18" charset="0"/>
              </a:rPr>
              <a:t>40cm/600ps  </a:t>
            </a:r>
            <a:r>
              <a:rPr lang="pl-PL" sz="2400" dirty="0" err="1" smtClean="0">
                <a:latin typeface="Times New Roman" pitchFamily="18" charset="0"/>
              </a:rPr>
              <a:t>improvement</a:t>
            </a:r>
            <a:r>
              <a:rPr lang="pl-PL" sz="2400" dirty="0" smtClean="0">
                <a:latin typeface="Times New Roman" pitchFamily="18" charset="0"/>
              </a:rPr>
              <a:t> by </a:t>
            </a:r>
            <a:r>
              <a:rPr lang="pl-PL" sz="2400" dirty="0" err="1" smtClean="0">
                <a:latin typeface="Times New Roman" pitchFamily="18" charset="0"/>
              </a:rPr>
              <a:t>factor</a:t>
            </a:r>
            <a:r>
              <a:rPr lang="pl-PL" sz="2400" dirty="0" smtClean="0">
                <a:latin typeface="Times New Roman" pitchFamily="18" charset="0"/>
              </a:rPr>
              <a:t> of 4</a:t>
            </a:r>
          </a:p>
          <a:p>
            <a:r>
              <a:rPr lang="pl-PL" sz="2400" dirty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                           </a:t>
            </a:r>
            <a:r>
              <a:rPr lang="pl-PL" sz="1200" dirty="0" smtClean="0">
                <a:latin typeface="Times New Roman" pitchFamily="18" charset="0"/>
              </a:rPr>
              <a:t>J. S.  Karp et al., </a:t>
            </a:r>
            <a:r>
              <a:rPr lang="da-DK" sz="1200" dirty="0" smtClean="0"/>
              <a:t>J </a:t>
            </a:r>
            <a:r>
              <a:rPr lang="da-DK" sz="1200" dirty="0"/>
              <a:t>Nucl Med 2008; 49: 462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                                                        M. </a:t>
            </a:r>
            <a:r>
              <a:rPr lang="en-US" sz="1200" dirty="0" smtClean="0"/>
              <a:t>Conti,</a:t>
            </a:r>
            <a:r>
              <a:rPr lang="pl-PL" sz="1200" dirty="0" smtClean="0"/>
              <a:t> </a:t>
            </a:r>
            <a:r>
              <a:rPr lang="pl-PL" sz="1200" dirty="0" err="1" smtClean="0"/>
              <a:t>Physica</a:t>
            </a:r>
            <a:r>
              <a:rPr lang="pl-PL" sz="1200" dirty="0" smtClean="0"/>
              <a:t> </a:t>
            </a:r>
            <a:r>
              <a:rPr lang="pl-PL" sz="1200" dirty="0" err="1"/>
              <a:t>Medica</a:t>
            </a:r>
            <a:r>
              <a:rPr lang="pl-PL" sz="1200" dirty="0"/>
              <a:t> 2009; 25: 1. </a:t>
            </a:r>
            <a:endParaRPr lang="pl-PL" sz="1200" dirty="0">
              <a:latin typeface="Times New Roman" pitchFamily="18" charset="0"/>
            </a:endParaRPr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3994148" y="2708920"/>
            <a:ext cx="1657971" cy="5040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4355975" y="2133600"/>
            <a:ext cx="899467" cy="1583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4355974" y="2060848"/>
            <a:ext cx="899467" cy="16920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3658598" y="3629767"/>
            <a:ext cx="1861654" cy="58889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4067945" y="3084246"/>
            <a:ext cx="935380" cy="16976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4190859" y="3160887"/>
            <a:ext cx="780886" cy="154433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99992" y="324961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4656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5496" y="-27384"/>
            <a:ext cx="3595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err="1" smtClean="0">
                <a:latin typeface="Times New Roman" pitchFamily="18" charset="0"/>
              </a:rPr>
              <a:t>signal</a:t>
            </a:r>
            <a:r>
              <a:rPr lang="pl-PL" sz="3600" dirty="0" smtClean="0">
                <a:latin typeface="Times New Roman" pitchFamily="18" charset="0"/>
              </a:rPr>
              <a:t>/</a:t>
            </a:r>
            <a:r>
              <a:rPr lang="pl-PL" sz="3600" dirty="0" err="1" smtClean="0">
                <a:latin typeface="Times New Roman" pitchFamily="18" charset="0"/>
              </a:rPr>
              <a:t>background</a:t>
            </a:r>
            <a:endParaRPr lang="pl-PL" sz="3600" dirty="0" smtClean="0">
              <a:latin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</a:rPr>
              <a:t>~ D </a:t>
            </a:r>
            <a:r>
              <a:rPr lang="pl-PL" sz="3600" dirty="0">
                <a:latin typeface="Times New Roman" pitchFamily="18" charset="0"/>
              </a:rPr>
              <a:t>/ ∆t</a:t>
            </a:r>
            <a:endParaRPr lang="pl-PL" sz="3600" dirty="0"/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716016" y="2833985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499992" y="3825677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51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Obraz 3" descr="C:\Users\Moskal\Desktop\DwaScyntylatoryModel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1660"/>
            <a:ext cx="3235358" cy="304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5496" y="5085184"/>
            <a:ext cx="88662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FWHM(∆l) ≈ FWHM(∆t) * </a:t>
            </a:r>
            <a:r>
              <a:rPr lang="pl-PL" sz="2000" dirty="0" smtClean="0"/>
              <a:t>c/4</a:t>
            </a:r>
          </a:p>
          <a:p>
            <a:r>
              <a:rPr lang="pl-PL" sz="2000" dirty="0"/>
              <a:t>FWHM(∆x) ≈ FWHM(∆t) * c / 2√</a:t>
            </a:r>
            <a:r>
              <a:rPr lang="pl-PL" sz="2000" dirty="0" smtClean="0"/>
              <a:t>2</a:t>
            </a:r>
          </a:p>
          <a:p>
            <a:endParaRPr lang="pl-PL" sz="2400" dirty="0" smtClean="0"/>
          </a:p>
          <a:p>
            <a:r>
              <a:rPr lang="pl-PL" sz="2400" dirty="0" err="1" smtClean="0"/>
              <a:t>Thus</a:t>
            </a:r>
            <a:r>
              <a:rPr lang="pl-PL" sz="2400" dirty="0" smtClean="0"/>
              <a:t> for </a:t>
            </a:r>
            <a:r>
              <a:rPr lang="pl-PL" sz="2400" dirty="0" err="1" smtClean="0"/>
              <a:t>example</a:t>
            </a:r>
            <a:r>
              <a:rPr lang="pl-PL" sz="2400" dirty="0"/>
              <a:t>:</a:t>
            </a:r>
            <a:endParaRPr lang="pl-PL" sz="2400" dirty="0" smtClean="0"/>
          </a:p>
          <a:p>
            <a:r>
              <a:rPr lang="pl-PL" sz="2400" dirty="0"/>
              <a:t>FWHM(∆t</a:t>
            </a:r>
            <a:r>
              <a:rPr lang="pl-PL" sz="2400" dirty="0" smtClean="0"/>
              <a:t>) = 100ps </a:t>
            </a:r>
            <a:r>
              <a:rPr lang="pl-PL" sz="2400" dirty="0" smtClean="0">
                <a:sym typeface="Wingdings" pitchFamily="2" charset="2"/>
              </a:rPr>
              <a:t> </a:t>
            </a:r>
            <a:r>
              <a:rPr lang="pl-PL" sz="2400" dirty="0"/>
              <a:t>FWHM(∆l) </a:t>
            </a:r>
            <a:r>
              <a:rPr lang="pl-PL" sz="2400" dirty="0" smtClean="0"/>
              <a:t>= 0.7cm </a:t>
            </a:r>
            <a:r>
              <a:rPr lang="pl-PL" sz="2400" dirty="0" smtClean="0">
                <a:sym typeface="Wingdings" pitchFamily="2" charset="2"/>
              </a:rPr>
              <a:t> </a:t>
            </a:r>
            <a:r>
              <a:rPr lang="pl-PL" sz="2400" dirty="0"/>
              <a:t>FWHM(∆x</a:t>
            </a:r>
            <a:r>
              <a:rPr lang="pl-PL" sz="2400" dirty="0" smtClean="0"/>
              <a:t>) = 1 cm 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539552" y="692696"/>
            <a:ext cx="919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Δl</a:t>
            </a:r>
            <a:r>
              <a:rPr lang="en-US" sz="2400" dirty="0" smtClean="0"/>
              <a:t> </a:t>
            </a:r>
            <a:r>
              <a:rPr lang="en-US" sz="2400" dirty="0"/>
              <a:t>= (t</a:t>
            </a:r>
            <a:r>
              <a:rPr lang="en-US" sz="2000" dirty="0"/>
              <a:t>2</a:t>
            </a:r>
            <a:r>
              <a:rPr lang="en-US" sz="2400" dirty="0"/>
              <a:t> – t</a:t>
            </a:r>
            <a:r>
              <a:rPr lang="en-US" sz="2000" dirty="0"/>
              <a:t>1</a:t>
            </a:r>
            <a:r>
              <a:rPr lang="en-US" sz="2400" dirty="0"/>
              <a:t>) </a:t>
            </a:r>
            <a:r>
              <a:rPr lang="pl-PL" sz="2400" dirty="0" smtClean="0"/>
              <a:t>v </a:t>
            </a:r>
            <a:r>
              <a:rPr lang="en-US" sz="2400" dirty="0" smtClean="0"/>
              <a:t>/</a:t>
            </a:r>
            <a:r>
              <a:rPr lang="pl-PL" sz="2400" dirty="0" smtClean="0"/>
              <a:t> </a:t>
            </a:r>
            <a:r>
              <a:rPr lang="en-US" sz="2000" dirty="0" smtClean="0"/>
              <a:t>2</a:t>
            </a:r>
            <a:endParaRPr lang="pl-PL" sz="2000" b="1" dirty="0"/>
          </a:p>
        </p:txBody>
      </p:sp>
      <p:sp>
        <p:nvSpPr>
          <p:cNvPr id="6" name="Prostokąt 5"/>
          <p:cNvSpPr/>
          <p:nvPr/>
        </p:nvSpPr>
        <p:spPr>
          <a:xfrm>
            <a:off x="413792" y="4407495"/>
            <a:ext cx="919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Δ</a:t>
            </a:r>
            <a:r>
              <a:rPr lang="pl-PL" sz="2400" dirty="0" err="1"/>
              <a:t>x</a:t>
            </a:r>
            <a:r>
              <a:rPr lang="en-US" sz="2400" dirty="0" smtClean="0"/>
              <a:t> </a:t>
            </a:r>
            <a:r>
              <a:rPr lang="en-US" sz="2400" dirty="0"/>
              <a:t>= (</a:t>
            </a:r>
            <a:r>
              <a:rPr lang="en-US" sz="2400" dirty="0" smtClean="0"/>
              <a:t>t</a:t>
            </a:r>
            <a:r>
              <a:rPr lang="pl-PL" sz="2400" dirty="0" smtClean="0"/>
              <a:t>_</a:t>
            </a:r>
            <a:r>
              <a:rPr lang="pl-PL" sz="2000" dirty="0" smtClean="0"/>
              <a:t>l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smtClean="0"/>
              <a:t>t</a:t>
            </a:r>
            <a:r>
              <a:rPr lang="pl-PL" sz="2400" dirty="0" smtClean="0"/>
              <a:t>_</a:t>
            </a:r>
            <a:r>
              <a:rPr lang="pl-PL" sz="2000" dirty="0" smtClean="0"/>
              <a:t>r</a:t>
            </a:r>
            <a:r>
              <a:rPr lang="en-US" sz="2400" dirty="0" smtClean="0"/>
              <a:t>) </a:t>
            </a:r>
            <a:r>
              <a:rPr lang="pl-PL" sz="2400" dirty="0"/>
              <a:t>c</a:t>
            </a:r>
            <a:r>
              <a:rPr lang="pl-PL" sz="2400" dirty="0" smtClean="0"/>
              <a:t> </a:t>
            </a:r>
            <a:r>
              <a:rPr lang="en-US" sz="2400" dirty="0" smtClean="0"/>
              <a:t>/</a:t>
            </a:r>
            <a:r>
              <a:rPr lang="pl-PL" sz="2400" dirty="0" smtClean="0"/>
              <a:t> </a:t>
            </a:r>
            <a:r>
              <a:rPr lang="en-US" sz="2000" dirty="0" smtClean="0"/>
              <a:t>2</a:t>
            </a:r>
            <a:endParaRPr lang="pl-PL" sz="2000" b="1" dirty="0"/>
          </a:p>
        </p:txBody>
      </p:sp>
      <p:pic>
        <p:nvPicPr>
          <p:cNvPr id="7" name="Picture 2" descr="C:\Users\Moskal\Desktop\wal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3385542" cy="47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                  J-PET  (</a:t>
            </a:r>
            <a:r>
              <a:rPr lang="pl-PL" sz="3600" b="1" dirty="0" err="1" smtClean="0"/>
              <a:t>J</a:t>
            </a:r>
            <a:r>
              <a:rPr lang="pl-PL" sz="3600" dirty="0" err="1" smtClean="0"/>
              <a:t>agiellonian</a:t>
            </a:r>
            <a:r>
              <a:rPr lang="pl-PL" sz="3600" dirty="0" smtClean="0"/>
              <a:t> </a:t>
            </a:r>
            <a:r>
              <a:rPr lang="pl-PL" sz="3600" b="1" dirty="0" smtClean="0"/>
              <a:t>PET</a:t>
            </a:r>
            <a:r>
              <a:rPr lang="pl-PL" sz="3600" dirty="0" smtClean="0"/>
              <a:t>)</a:t>
            </a:r>
            <a:endParaRPr lang="pl-PL" sz="36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60440" y="4365104"/>
            <a:ext cx="5076056" cy="1815882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Lets</a:t>
            </a:r>
            <a:r>
              <a:rPr lang="pl-PL" sz="2800" dirty="0" smtClean="0"/>
              <a:t> </a:t>
            </a:r>
            <a:r>
              <a:rPr lang="pl-PL" sz="2800" dirty="0" err="1" smtClean="0"/>
              <a:t>take</a:t>
            </a:r>
            <a:r>
              <a:rPr lang="pl-PL" sz="2800" dirty="0" smtClean="0"/>
              <a:t> </a:t>
            </a:r>
            <a:r>
              <a:rPr lang="pl-PL" sz="2800" dirty="0" err="1" smtClean="0"/>
              <a:t>advantage</a:t>
            </a:r>
            <a:r>
              <a:rPr lang="pl-PL" sz="2800" dirty="0" smtClean="0"/>
              <a:t> of TIME resolution not </a:t>
            </a:r>
            <a:r>
              <a:rPr lang="pl-PL" sz="2800" dirty="0" err="1" smtClean="0"/>
              <a:t>only</a:t>
            </a:r>
            <a:r>
              <a:rPr lang="pl-PL" sz="2800" dirty="0" smtClean="0"/>
              <a:t> for TOF </a:t>
            </a:r>
          </a:p>
          <a:p>
            <a:pPr algn="ctr"/>
            <a:r>
              <a:rPr lang="pl-PL" sz="2800" dirty="0" smtClean="0"/>
              <a:t>but </a:t>
            </a:r>
            <a:r>
              <a:rPr lang="pl-PL" sz="2800" dirty="0" err="1" smtClean="0"/>
              <a:t>also</a:t>
            </a:r>
            <a:r>
              <a:rPr lang="pl-PL" sz="2800" dirty="0" smtClean="0"/>
              <a:t> for the </a:t>
            </a:r>
            <a:r>
              <a:rPr lang="pl-PL" sz="2800" dirty="0" err="1" smtClean="0"/>
              <a:t>determination</a:t>
            </a:r>
            <a:r>
              <a:rPr lang="pl-PL" sz="2800" dirty="0"/>
              <a:t> </a:t>
            </a:r>
            <a:endParaRPr lang="pl-PL" sz="2800" dirty="0" smtClean="0"/>
          </a:p>
          <a:p>
            <a:pPr algn="ctr"/>
            <a:r>
              <a:rPr lang="pl-PL" sz="2800" dirty="0" smtClean="0"/>
              <a:t>of hit </a:t>
            </a:r>
            <a:r>
              <a:rPr lang="pl-PL" sz="2800" dirty="0" err="1" smtClean="0"/>
              <a:t>positions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1867212" cy="70041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" y="1140658"/>
            <a:ext cx="3451954" cy="3308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0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Obraz 3" descr="C:\Users\Moskal\Desktop\DwaScyntylatoryModel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1660"/>
            <a:ext cx="3235358" cy="304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5496" y="5085184"/>
            <a:ext cx="88662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/>
              <a:t>FWHM(∆l) ≈ FWHM(∆t) * </a:t>
            </a:r>
            <a:r>
              <a:rPr lang="pl-PL" sz="2000" dirty="0" smtClean="0"/>
              <a:t>c/4</a:t>
            </a:r>
          </a:p>
          <a:p>
            <a:r>
              <a:rPr lang="pl-PL" sz="2000" dirty="0"/>
              <a:t>FWHM(∆x) ≈ FWHM(∆t) * c / 2√</a:t>
            </a:r>
            <a:r>
              <a:rPr lang="pl-PL" sz="2000" dirty="0" smtClean="0"/>
              <a:t>2</a:t>
            </a:r>
          </a:p>
          <a:p>
            <a:endParaRPr lang="pl-PL" sz="2400" dirty="0" smtClean="0"/>
          </a:p>
          <a:p>
            <a:r>
              <a:rPr lang="pl-PL" sz="2400" dirty="0" err="1" smtClean="0"/>
              <a:t>Thus</a:t>
            </a:r>
            <a:r>
              <a:rPr lang="pl-PL" sz="2400" dirty="0" smtClean="0"/>
              <a:t> for </a:t>
            </a:r>
            <a:r>
              <a:rPr lang="pl-PL" sz="2400" dirty="0" err="1" smtClean="0"/>
              <a:t>example</a:t>
            </a:r>
            <a:r>
              <a:rPr lang="pl-PL" sz="2400" dirty="0"/>
              <a:t>:</a:t>
            </a:r>
            <a:endParaRPr lang="pl-PL" sz="2400" dirty="0" smtClean="0"/>
          </a:p>
          <a:p>
            <a:r>
              <a:rPr lang="pl-PL" sz="2400" dirty="0"/>
              <a:t>FWHM(∆t</a:t>
            </a:r>
            <a:r>
              <a:rPr lang="pl-PL" sz="2400" dirty="0" smtClean="0"/>
              <a:t>) = 100ps </a:t>
            </a:r>
            <a:r>
              <a:rPr lang="pl-PL" sz="2400" dirty="0" smtClean="0">
                <a:sym typeface="Wingdings" pitchFamily="2" charset="2"/>
              </a:rPr>
              <a:t> </a:t>
            </a:r>
            <a:r>
              <a:rPr lang="pl-PL" sz="2400" dirty="0"/>
              <a:t>FWHM(∆l) </a:t>
            </a:r>
            <a:r>
              <a:rPr lang="pl-PL" sz="2400" dirty="0" smtClean="0"/>
              <a:t>= 0.7cm </a:t>
            </a:r>
            <a:r>
              <a:rPr lang="pl-PL" sz="2400" dirty="0" smtClean="0">
                <a:sym typeface="Wingdings" pitchFamily="2" charset="2"/>
              </a:rPr>
              <a:t> </a:t>
            </a:r>
            <a:r>
              <a:rPr lang="pl-PL" sz="2400" dirty="0"/>
              <a:t>FWHM(∆x</a:t>
            </a:r>
            <a:r>
              <a:rPr lang="pl-PL" sz="2400" dirty="0" smtClean="0"/>
              <a:t>) = 1 cm 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539552" y="692696"/>
            <a:ext cx="919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Δl</a:t>
            </a:r>
            <a:r>
              <a:rPr lang="en-US" sz="2400" dirty="0" smtClean="0"/>
              <a:t> </a:t>
            </a:r>
            <a:r>
              <a:rPr lang="en-US" sz="2400" dirty="0"/>
              <a:t>= (t</a:t>
            </a:r>
            <a:r>
              <a:rPr lang="en-US" sz="2000" dirty="0"/>
              <a:t>2</a:t>
            </a:r>
            <a:r>
              <a:rPr lang="en-US" sz="2400" dirty="0"/>
              <a:t> – t</a:t>
            </a:r>
            <a:r>
              <a:rPr lang="en-US" sz="2000" dirty="0"/>
              <a:t>1</a:t>
            </a:r>
            <a:r>
              <a:rPr lang="en-US" sz="2400" dirty="0"/>
              <a:t>) </a:t>
            </a:r>
            <a:r>
              <a:rPr lang="pl-PL" sz="2400" dirty="0" smtClean="0"/>
              <a:t>v </a:t>
            </a:r>
            <a:r>
              <a:rPr lang="en-US" sz="2400" dirty="0" smtClean="0"/>
              <a:t>/</a:t>
            </a:r>
            <a:r>
              <a:rPr lang="pl-PL" sz="2400" dirty="0" smtClean="0"/>
              <a:t> </a:t>
            </a:r>
            <a:r>
              <a:rPr lang="en-US" sz="2000" dirty="0" smtClean="0"/>
              <a:t>2</a:t>
            </a:r>
            <a:endParaRPr lang="pl-PL" sz="2000" b="1" dirty="0"/>
          </a:p>
        </p:txBody>
      </p:sp>
      <p:sp>
        <p:nvSpPr>
          <p:cNvPr id="6" name="Prostokąt 5"/>
          <p:cNvSpPr/>
          <p:nvPr/>
        </p:nvSpPr>
        <p:spPr>
          <a:xfrm>
            <a:off x="413792" y="4407495"/>
            <a:ext cx="919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err="1" smtClean="0"/>
              <a:t>Δ</a:t>
            </a:r>
            <a:r>
              <a:rPr lang="pl-PL" sz="2400" dirty="0" err="1"/>
              <a:t>x</a:t>
            </a:r>
            <a:r>
              <a:rPr lang="en-US" sz="2400" dirty="0" smtClean="0"/>
              <a:t> </a:t>
            </a:r>
            <a:r>
              <a:rPr lang="en-US" sz="2400" dirty="0"/>
              <a:t>= (</a:t>
            </a:r>
            <a:r>
              <a:rPr lang="en-US" sz="2400" dirty="0" smtClean="0"/>
              <a:t>t</a:t>
            </a:r>
            <a:r>
              <a:rPr lang="pl-PL" sz="2400" dirty="0" smtClean="0"/>
              <a:t>_</a:t>
            </a:r>
            <a:r>
              <a:rPr lang="pl-PL" sz="2000" dirty="0" smtClean="0"/>
              <a:t>l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en-US" sz="2400" dirty="0" smtClean="0"/>
              <a:t>t</a:t>
            </a:r>
            <a:r>
              <a:rPr lang="pl-PL" sz="2400" dirty="0" smtClean="0"/>
              <a:t>_</a:t>
            </a:r>
            <a:r>
              <a:rPr lang="pl-PL" sz="2000" dirty="0" smtClean="0"/>
              <a:t>r</a:t>
            </a:r>
            <a:r>
              <a:rPr lang="en-US" sz="2400" dirty="0" smtClean="0"/>
              <a:t>) </a:t>
            </a:r>
            <a:r>
              <a:rPr lang="pl-PL" sz="2400" dirty="0"/>
              <a:t>c</a:t>
            </a:r>
            <a:r>
              <a:rPr lang="pl-PL" sz="2400" dirty="0" smtClean="0"/>
              <a:t> </a:t>
            </a:r>
            <a:r>
              <a:rPr lang="en-US" sz="2400" dirty="0" smtClean="0"/>
              <a:t>/</a:t>
            </a:r>
            <a:r>
              <a:rPr lang="pl-PL" sz="2400" dirty="0" smtClean="0"/>
              <a:t> </a:t>
            </a:r>
            <a:r>
              <a:rPr lang="en-US" sz="2000" dirty="0" smtClean="0"/>
              <a:t>2</a:t>
            </a:r>
            <a:endParaRPr lang="pl-PL" sz="2000" b="1" dirty="0"/>
          </a:p>
        </p:txBody>
      </p:sp>
      <p:pic>
        <p:nvPicPr>
          <p:cNvPr id="7" name="Picture 2" descr="C:\Users\Moskal\Desktop\wal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3385542" cy="478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286">
            <a:off x="4586939" y="1161064"/>
            <a:ext cx="3643694" cy="257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0" y="-27384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                  J-PET  (</a:t>
            </a:r>
            <a:r>
              <a:rPr lang="pl-PL" sz="3600" b="1" dirty="0" err="1" smtClean="0"/>
              <a:t>J</a:t>
            </a:r>
            <a:r>
              <a:rPr lang="pl-PL" sz="3600" dirty="0" err="1" smtClean="0"/>
              <a:t>agiellonian</a:t>
            </a:r>
            <a:r>
              <a:rPr lang="pl-PL" sz="3600" dirty="0" smtClean="0"/>
              <a:t> </a:t>
            </a:r>
            <a:r>
              <a:rPr lang="pl-PL" sz="3600" b="1" dirty="0" smtClean="0"/>
              <a:t>PET</a:t>
            </a:r>
            <a:r>
              <a:rPr lang="pl-PL" sz="3600" dirty="0" smtClean="0"/>
              <a:t>)</a:t>
            </a:r>
            <a:endParaRPr lang="pl-PL" sz="3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1867212" cy="70041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6" y="1140658"/>
            <a:ext cx="3451954" cy="3308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7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Moskal\Downloads\B_2opc_v2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180873"/>
            <a:ext cx="5041921" cy="50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Moskal\Downloads\B_2op_v2a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-1252881"/>
            <a:ext cx="5041601" cy="50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-36512" y="2658398"/>
            <a:ext cx="9358188" cy="338554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pl-PL" sz="1600" b="1" dirty="0"/>
              <a:t>It </a:t>
            </a:r>
            <a:r>
              <a:rPr lang="pl-PL" sz="1600" b="1" dirty="0" err="1"/>
              <a:t>is</a:t>
            </a:r>
            <a:r>
              <a:rPr lang="pl-PL" sz="1600" b="1" dirty="0"/>
              <a:t> </a:t>
            </a:r>
            <a:r>
              <a:rPr lang="pl-PL" sz="1600" b="1" dirty="0" err="1" smtClean="0"/>
              <a:t>important</a:t>
            </a:r>
            <a:r>
              <a:rPr lang="pl-PL" sz="1600" b="1" dirty="0" smtClean="0"/>
              <a:t> </a:t>
            </a:r>
            <a:r>
              <a:rPr lang="pl-PL" sz="1600" b="1" dirty="0"/>
              <a:t>to </a:t>
            </a:r>
            <a:r>
              <a:rPr lang="pl-PL" sz="1600" b="1" dirty="0" err="1"/>
              <a:t>note</a:t>
            </a:r>
            <a:r>
              <a:rPr lang="pl-PL" sz="1600" b="1" dirty="0"/>
              <a:t> </a:t>
            </a:r>
            <a:r>
              <a:rPr lang="pl-PL" sz="1600" b="1" dirty="0" err="1"/>
              <a:t>that</a:t>
            </a:r>
            <a:r>
              <a:rPr lang="pl-PL" sz="1600" b="1" dirty="0"/>
              <a:t> the </a:t>
            </a:r>
            <a:r>
              <a:rPr lang="pl-PL" sz="1600" b="1" dirty="0" err="1" smtClean="0"/>
              <a:t>cost</a:t>
            </a:r>
            <a:r>
              <a:rPr lang="pl-PL" sz="1600" b="1" dirty="0" smtClean="0"/>
              <a:t> of </a:t>
            </a:r>
            <a:r>
              <a:rPr lang="pl-PL" sz="1600" b="1" dirty="0"/>
              <a:t> </a:t>
            </a:r>
            <a:r>
              <a:rPr lang="pl-PL" sz="1600" b="1" dirty="0" smtClean="0"/>
              <a:t>J-PET </a:t>
            </a:r>
            <a:r>
              <a:rPr lang="pl-PL" sz="1600" b="1" dirty="0" err="1" smtClean="0"/>
              <a:t>does</a:t>
            </a:r>
            <a:r>
              <a:rPr lang="pl-PL" sz="1600" b="1" dirty="0" smtClean="0"/>
              <a:t> </a:t>
            </a:r>
            <a:r>
              <a:rPr lang="pl-PL" sz="1600" b="1" dirty="0"/>
              <a:t>not </a:t>
            </a:r>
            <a:r>
              <a:rPr lang="pl-PL" sz="1600" b="1" dirty="0" err="1"/>
              <a:t>increase</a:t>
            </a:r>
            <a:r>
              <a:rPr lang="pl-PL" sz="1600" b="1" dirty="0"/>
              <a:t> with the </a:t>
            </a:r>
            <a:r>
              <a:rPr lang="pl-PL" sz="1600" b="1" dirty="0" err="1"/>
              <a:t>increas</a:t>
            </a:r>
            <a:r>
              <a:rPr lang="pl-PL" sz="1600" b="1" dirty="0"/>
              <a:t> of the FOV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36512" y="2996952"/>
            <a:ext cx="9248380" cy="4647426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          </a:t>
            </a:r>
            <a:r>
              <a:rPr lang="pl-PL" sz="2400" dirty="0"/>
              <a:t>e</a:t>
            </a:r>
            <a:r>
              <a:rPr lang="pl-PL" sz="2400" dirty="0" smtClean="0"/>
              <a:t>psilon^2 =  20 to 40 </a:t>
            </a:r>
            <a:r>
              <a:rPr lang="pl-PL" sz="2400" dirty="0" err="1" smtClean="0"/>
              <a:t>smaller</a:t>
            </a:r>
            <a:r>
              <a:rPr lang="pl-PL" sz="2400" dirty="0" smtClean="0"/>
              <a:t> </a:t>
            </a:r>
            <a:r>
              <a:rPr lang="pl-PL" sz="2400" dirty="0" err="1" smtClean="0"/>
              <a:t>efficiency</a:t>
            </a:r>
            <a:endParaRPr lang="pl-PL" sz="2400" dirty="0" smtClean="0"/>
          </a:p>
          <a:p>
            <a:r>
              <a:rPr lang="pl-PL" sz="3200" dirty="0" smtClean="0"/>
              <a:t>                     But</a:t>
            </a:r>
          </a:p>
          <a:p>
            <a:r>
              <a:rPr lang="pl-PL" sz="2400" dirty="0" smtClean="0"/>
              <a:t>2D --&gt; 3D  -------------------- &gt;   </a:t>
            </a:r>
            <a:r>
              <a:rPr lang="pl-PL" sz="2400" dirty="0" err="1" smtClean="0"/>
              <a:t>factor</a:t>
            </a:r>
            <a:r>
              <a:rPr lang="pl-PL" sz="2400" dirty="0" smtClean="0"/>
              <a:t>  of ~5</a:t>
            </a:r>
          </a:p>
          <a:p>
            <a:r>
              <a:rPr lang="pl-PL" sz="2400" dirty="0" smtClean="0"/>
              <a:t>600ps --&gt; 100ps – 200ps --&gt;  </a:t>
            </a:r>
            <a:r>
              <a:rPr lang="pl-PL" sz="2400" dirty="0" err="1" smtClean="0"/>
              <a:t>factor</a:t>
            </a:r>
            <a:r>
              <a:rPr lang="pl-PL" sz="2400" dirty="0" smtClean="0"/>
              <a:t>  of  6 -- 3</a:t>
            </a:r>
          </a:p>
          <a:p>
            <a:r>
              <a:rPr lang="pl-PL" sz="2400" dirty="0" smtClean="0"/>
              <a:t>1m </a:t>
            </a:r>
            <a:r>
              <a:rPr lang="pl-PL" sz="2400" dirty="0" err="1" smtClean="0"/>
              <a:t>instead</a:t>
            </a:r>
            <a:r>
              <a:rPr lang="pl-PL" sz="2400" dirty="0" smtClean="0"/>
              <a:t> of 20cm ---------&gt;  </a:t>
            </a:r>
            <a:r>
              <a:rPr lang="pl-PL" sz="2400" dirty="0" err="1" smtClean="0"/>
              <a:t>factor</a:t>
            </a:r>
            <a:r>
              <a:rPr lang="pl-PL" sz="2400" dirty="0" smtClean="0"/>
              <a:t>  of  9   </a:t>
            </a:r>
            <a:endParaRPr lang="pl-PL" sz="1600" dirty="0" smtClean="0"/>
          </a:p>
          <a:p>
            <a:r>
              <a:rPr lang="pl-PL" sz="2400" b="1" dirty="0" smtClean="0">
                <a:solidFill>
                  <a:srgbClr val="FF0000"/>
                </a:solidFill>
              </a:rPr>
              <a:t>N </a:t>
            </a:r>
            <a:r>
              <a:rPr lang="pl-PL" sz="2400" dirty="0" err="1" smtClean="0"/>
              <a:t>layers</a:t>
            </a:r>
            <a:r>
              <a:rPr lang="pl-PL" sz="2400" dirty="0" smtClean="0"/>
              <a:t> in the </a:t>
            </a:r>
            <a:r>
              <a:rPr lang="pl-PL" sz="2400" dirty="0" err="1" smtClean="0"/>
              <a:t>strip</a:t>
            </a:r>
            <a:r>
              <a:rPr lang="pl-PL" sz="2400" dirty="0" smtClean="0"/>
              <a:t>-PET  --&gt;  </a:t>
            </a:r>
            <a:r>
              <a:rPr lang="pl-PL" sz="2400" dirty="0" err="1" smtClean="0"/>
              <a:t>factor</a:t>
            </a:r>
            <a:r>
              <a:rPr lang="pl-PL" sz="2400" dirty="0" smtClean="0"/>
              <a:t>  </a:t>
            </a:r>
            <a:r>
              <a:rPr lang="pl-PL" sz="2400" b="1" dirty="0" smtClean="0">
                <a:solidFill>
                  <a:srgbClr val="FF0000"/>
                </a:solidFill>
              </a:rPr>
              <a:t>N</a:t>
            </a:r>
            <a:r>
              <a:rPr lang="pl-PL" sz="2400" b="1" baseline="30000" dirty="0" smtClean="0">
                <a:solidFill>
                  <a:srgbClr val="FF0000"/>
                </a:solidFill>
              </a:rPr>
              <a:t>2</a:t>
            </a:r>
            <a:r>
              <a:rPr lang="pl-PL" sz="2400" dirty="0" smtClean="0"/>
              <a:t> </a:t>
            </a:r>
          </a:p>
          <a:p>
            <a:r>
              <a:rPr lang="pl-PL" sz="2400" dirty="0" smtClean="0"/>
              <a:t>             For N=1   --- -&gt;</a:t>
            </a:r>
            <a:r>
              <a:rPr lang="pl-PL" sz="2400" dirty="0" smtClean="0">
                <a:sym typeface="Wingdings" panose="05000000000000000000" pitchFamily="2" charset="2"/>
              </a:rPr>
              <a:t>  </a:t>
            </a:r>
            <a:r>
              <a:rPr lang="pl-PL" sz="2400" dirty="0" err="1" smtClean="0">
                <a:sym typeface="Wingdings" panose="05000000000000000000" pitchFamily="2" charset="2"/>
              </a:rPr>
              <a:t>total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factor</a:t>
            </a:r>
            <a:r>
              <a:rPr lang="pl-PL" sz="2400" dirty="0" smtClean="0">
                <a:sym typeface="Wingdings" panose="05000000000000000000" pitchFamily="2" charset="2"/>
              </a:rPr>
              <a:t> of ~ 200  </a:t>
            </a:r>
          </a:p>
          <a:p>
            <a:r>
              <a:rPr lang="pl-PL" sz="2400" dirty="0" smtClean="0"/>
              <a:t>Lower dose by factor of 7    (200 better / 30 worse)</a:t>
            </a:r>
          </a:p>
          <a:p>
            <a:endParaRPr lang="pl-PL" sz="2400" dirty="0"/>
          </a:p>
          <a:p>
            <a:endParaRPr lang="pl-PL" sz="2400" dirty="0" smtClean="0"/>
          </a:p>
          <a:p>
            <a:r>
              <a:rPr lang="pl-PL" sz="2400" dirty="0" err="1" smtClean="0"/>
              <a:t>Accidental</a:t>
            </a:r>
            <a:r>
              <a:rPr lang="pl-PL" sz="2400" dirty="0" smtClean="0"/>
              <a:t>  </a:t>
            </a:r>
            <a:r>
              <a:rPr lang="pl-PL" sz="2400" dirty="0" err="1" smtClean="0"/>
              <a:t>coincidences</a:t>
            </a:r>
            <a:r>
              <a:rPr lang="pl-PL" sz="2400" dirty="0" smtClean="0"/>
              <a:t>  less by </a:t>
            </a:r>
            <a:r>
              <a:rPr lang="pl-PL" sz="2400" dirty="0" err="1" smtClean="0"/>
              <a:t>factor</a:t>
            </a:r>
            <a:r>
              <a:rPr lang="pl-PL" sz="2400" dirty="0" smtClean="0"/>
              <a:t> of  </a:t>
            </a:r>
            <a:r>
              <a:rPr lang="pl-PL" sz="2400" dirty="0" err="1" smtClean="0"/>
              <a:t>about</a:t>
            </a:r>
            <a:r>
              <a:rPr lang="pl-PL" sz="2400" dirty="0" smtClean="0"/>
              <a:t> 1000 </a:t>
            </a:r>
          </a:p>
          <a:p>
            <a:r>
              <a:rPr lang="pl-PL" sz="2400" dirty="0"/>
              <a:t> </a:t>
            </a:r>
            <a:r>
              <a:rPr lang="pl-PL" sz="2400" dirty="0" smtClean="0"/>
              <a:t>                                                         (epsilon * 7)^2  </a:t>
            </a:r>
          </a:p>
        </p:txBody>
      </p:sp>
    </p:spTree>
    <p:extLst>
      <p:ext uri="{BB962C8B-B14F-4D97-AF65-F5344CB8AC3E}">
        <p14:creationId xmlns:p14="http://schemas.microsoft.com/office/powerpoint/2010/main" val="17667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-2738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3" y="1052736"/>
            <a:ext cx="5657081" cy="413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486" y="332656"/>
            <a:ext cx="508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ACCIDENTAL  COINCIDENCES</a:t>
            </a:r>
          </a:p>
          <a:p>
            <a:r>
              <a:rPr lang="pl-PL" sz="1400" dirty="0" smtClean="0"/>
              <a:t>J-PET:  P. Kowalski </a:t>
            </a:r>
            <a:r>
              <a:rPr lang="pl-PL" sz="1400" dirty="0"/>
              <a:t> </a:t>
            </a:r>
            <a:r>
              <a:rPr lang="pl-PL" sz="1400" dirty="0" smtClean="0"/>
              <a:t>et al.,  Acta Phys. Pol. A127 (2015) 1505 </a:t>
            </a:r>
          </a:p>
        </p:txBody>
      </p:sp>
    </p:spTree>
    <p:extLst>
      <p:ext uri="{BB962C8B-B14F-4D97-AF65-F5344CB8AC3E}">
        <p14:creationId xmlns:p14="http://schemas.microsoft.com/office/powerpoint/2010/main" val="31761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122802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81999" y="6165304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rystals</a:t>
            </a:r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→ plastics</a:t>
            </a: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-144016" y="-25643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                        </a:t>
            </a:r>
            <a:r>
              <a:rPr lang="pl-PL" sz="3600" b="1" dirty="0"/>
              <a:t> </a:t>
            </a:r>
            <a:r>
              <a:rPr lang="pl-PL" sz="3600" b="1" dirty="0" smtClean="0"/>
              <a:t>  Jagiellonian PET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10428"/>
            <a:ext cx="1617601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dmin\Downloads\L50_5MBq_eventID1_tdiffgt0_edepgt0keV_2strips_2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" y="3646704"/>
            <a:ext cx="4147478" cy="321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beczka_new_20110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023"/>
            <a:ext cx="3676402" cy="358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3"/>
          <p:cNvSpPr/>
          <p:nvPr/>
        </p:nvSpPr>
        <p:spPr>
          <a:xfrm>
            <a:off x="4287962" y="445688"/>
            <a:ext cx="432048" cy="257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rójkąt równoramienny 4"/>
          <p:cNvSpPr/>
          <p:nvPr/>
        </p:nvSpPr>
        <p:spPr>
          <a:xfrm>
            <a:off x="4340918" y="361234"/>
            <a:ext cx="216024" cy="2880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rójkąt równoramienny 6"/>
          <p:cNvSpPr/>
          <p:nvPr/>
        </p:nvSpPr>
        <p:spPr>
          <a:xfrm flipV="1">
            <a:off x="4343716" y="3025530"/>
            <a:ext cx="228284" cy="31683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23"/>
          <p:cNvSpPr/>
          <p:nvPr/>
        </p:nvSpPr>
        <p:spPr>
          <a:xfrm rot="592264">
            <a:off x="4716484" y="257059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ze strzałką 8"/>
          <p:cNvCxnSpPr>
            <a:stCxn id="6" idx="4"/>
          </p:cNvCxnSpPr>
          <p:nvPr/>
        </p:nvCxnSpPr>
        <p:spPr>
          <a:xfrm flipV="1">
            <a:off x="4494967" y="260651"/>
            <a:ext cx="266245" cy="177465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8"/>
          <p:cNvCxnSpPr>
            <a:endCxn id="20" idx="2"/>
          </p:cNvCxnSpPr>
          <p:nvPr/>
        </p:nvCxnSpPr>
        <p:spPr>
          <a:xfrm flipH="1">
            <a:off x="4193961" y="1900312"/>
            <a:ext cx="310025" cy="1697177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admin\Downloads\L50_5MBq_eventID1_tdiffgt0_edepgt200keV_2strips_2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21793"/>
            <a:ext cx="4191540" cy="326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-36512" y="26040"/>
            <a:ext cx="29223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SECONDARY SCATTERING </a:t>
            </a:r>
          </a:p>
          <a:p>
            <a:r>
              <a:rPr lang="pl-PL" sz="1400" dirty="0" smtClean="0"/>
              <a:t>IN THE DETECTOR</a:t>
            </a:r>
          </a:p>
          <a:p>
            <a:r>
              <a:rPr lang="pl-PL" sz="1400" dirty="0" smtClean="0"/>
              <a:t>J-PET P. Kowalski </a:t>
            </a:r>
            <a:r>
              <a:rPr lang="pl-PL" sz="1400" dirty="0"/>
              <a:t> </a:t>
            </a:r>
            <a:r>
              <a:rPr lang="pl-PL" sz="1400" dirty="0" smtClean="0"/>
              <a:t>et al., </a:t>
            </a:r>
          </a:p>
          <a:p>
            <a:r>
              <a:rPr lang="pl-PL" sz="1400" dirty="0" smtClean="0"/>
              <a:t>Acta Phys. Pol. A127 (2015) 1505 </a:t>
            </a:r>
          </a:p>
        </p:txBody>
      </p:sp>
      <p:sp>
        <p:nvSpPr>
          <p:cNvPr id="20" name="Prostokąt 23"/>
          <p:cNvSpPr/>
          <p:nvPr/>
        </p:nvSpPr>
        <p:spPr>
          <a:xfrm rot="592264">
            <a:off x="4164232" y="3483129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4359970" y="1765316"/>
            <a:ext cx="269993" cy="269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dmin\Downloads\L50_5MBq_eventID1_tdiffgt0_edepgt0keV_2strips_2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" y="3646704"/>
            <a:ext cx="4147478" cy="321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beczka_new_20110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023"/>
            <a:ext cx="3676402" cy="358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3"/>
          <p:cNvSpPr/>
          <p:nvPr/>
        </p:nvSpPr>
        <p:spPr>
          <a:xfrm>
            <a:off x="4287962" y="445688"/>
            <a:ext cx="432048" cy="257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rójkąt równoramienny 4"/>
          <p:cNvSpPr/>
          <p:nvPr/>
        </p:nvSpPr>
        <p:spPr>
          <a:xfrm>
            <a:off x="4340918" y="361234"/>
            <a:ext cx="216024" cy="2880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rójkąt równoramienny 6"/>
          <p:cNvSpPr/>
          <p:nvPr/>
        </p:nvSpPr>
        <p:spPr>
          <a:xfrm flipV="1">
            <a:off x="4343716" y="3025530"/>
            <a:ext cx="228284" cy="31683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23"/>
          <p:cNvSpPr/>
          <p:nvPr/>
        </p:nvSpPr>
        <p:spPr>
          <a:xfrm rot="592264">
            <a:off x="4716484" y="257059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26"/>
          <p:cNvSpPr/>
          <p:nvPr/>
        </p:nvSpPr>
        <p:spPr>
          <a:xfrm rot="4081245">
            <a:off x="6031194" y="1089266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18"/>
          <p:cNvCxnSpPr/>
          <p:nvPr/>
        </p:nvCxnSpPr>
        <p:spPr>
          <a:xfrm>
            <a:off x="4770547" y="302854"/>
            <a:ext cx="1313621" cy="845126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8"/>
          <p:cNvCxnSpPr>
            <a:stCxn id="6" idx="4"/>
          </p:cNvCxnSpPr>
          <p:nvPr/>
        </p:nvCxnSpPr>
        <p:spPr>
          <a:xfrm flipV="1">
            <a:off x="4494967" y="260651"/>
            <a:ext cx="266245" cy="177465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8"/>
          <p:cNvCxnSpPr/>
          <p:nvPr/>
        </p:nvCxnSpPr>
        <p:spPr>
          <a:xfrm flipH="1">
            <a:off x="4193961" y="1900312"/>
            <a:ext cx="310026" cy="217676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:\Users\admin\Downloads\L50_5MBq_eventID1_tdiffgt0_edepgt200keV_2strips_2D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7859"/>
            <a:ext cx="4119532" cy="32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a 5"/>
          <p:cNvSpPr/>
          <p:nvPr/>
        </p:nvSpPr>
        <p:spPr>
          <a:xfrm>
            <a:off x="4359970" y="1765316"/>
            <a:ext cx="269993" cy="269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26040"/>
            <a:ext cx="29223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SECONDARY SCATTERING </a:t>
            </a:r>
          </a:p>
          <a:p>
            <a:r>
              <a:rPr lang="pl-PL" sz="1400" dirty="0" smtClean="0"/>
              <a:t>IN THE DETECTOR</a:t>
            </a:r>
          </a:p>
          <a:p>
            <a:r>
              <a:rPr lang="pl-PL" sz="1400" dirty="0" smtClean="0"/>
              <a:t>J-PET P. Kowalski </a:t>
            </a:r>
            <a:r>
              <a:rPr lang="pl-PL" sz="1400" dirty="0"/>
              <a:t> </a:t>
            </a:r>
            <a:r>
              <a:rPr lang="pl-PL" sz="1400" dirty="0" smtClean="0"/>
              <a:t>et al., </a:t>
            </a:r>
          </a:p>
          <a:p>
            <a:r>
              <a:rPr lang="pl-PL" sz="1400" dirty="0" smtClean="0"/>
              <a:t>Acta Phys. Pol. A127 (2015) 1505 </a:t>
            </a:r>
          </a:p>
        </p:txBody>
      </p:sp>
    </p:spTree>
    <p:extLst>
      <p:ext uri="{BB962C8B-B14F-4D97-AF65-F5344CB8AC3E}">
        <p14:creationId xmlns:p14="http://schemas.microsoft.com/office/powerpoint/2010/main" val="306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" y="545812"/>
            <a:ext cx="9226222" cy="56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7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3" y="44624"/>
            <a:ext cx="10184920" cy="678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4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6" y="227687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77991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13995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096410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082458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2775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1338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a 1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4" name="Prostokąt 3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377991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13995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" name="Łącznik prosty ze strzałką 8"/>
            <p:cNvCxnSpPr/>
            <p:nvPr/>
          </p:nvCxnSpPr>
          <p:spPr>
            <a:xfrm>
              <a:off x="4096410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Prostokąt 12"/>
            <p:cNvSpPr/>
            <p:nvPr/>
          </p:nvSpPr>
          <p:spPr>
            <a:xfrm>
              <a:off x="4082458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6933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x</a:t>
            </a:r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24" y="2226096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77991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13995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096410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082458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781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8435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77991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13995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096410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082458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29730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2" y="228491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377991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139952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096410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082458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437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57200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93204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888498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874546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232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-256002"/>
            <a:ext cx="9521848" cy="714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-36512" y="4365104"/>
            <a:ext cx="53279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rystals </a:t>
            </a:r>
          </a:p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 plastics</a:t>
            </a:r>
          </a:p>
          <a:p>
            <a:r>
              <a:rPr lang="pl-PL" sz="1500" b="1" dirty="0"/>
              <a:t>P. M. et al.,  </a:t>
            </a:r>
            <a:r>
              <a:rPr lang="pl-PL" sz="1500" b="1" dirty="0" smtClean="0"/>
              <a:t>Radioteraphy </a:t>
            </a:r>
            <a:r>
              <a:rPr lang="pl-PL" sz="1500" b="1" dirty="0"/>
              <a:t>and Oncology 110 (2014) </a:t>
            </a:r>
            <a:r>
              <a:rPr lang="pl-PL" sz="1500" b="1" dirty="0" smtClean="0"/>
              <a:t>S69</a:t>
            </a:r>
          </a:p>
          <a:p>
            <a:r>
              <a:rPr lang="pl-PL" sz="1500" b="1" dirty="0" smtClean="0"/>
              <a:t>L. Raczyński et al.,</a:t>
            </a:r>
            <a:r>
              <a:rPr lang="pl-PL" sz="1500" b="1" dirty="0"/>
              <a:t> Nucl</a:t>
            </a:r>
            <a:r>
              <a:rPr lang="pl-PL" sz="1500" b="1" dirty="0" smtClean="0"/>
              <a:t>. Instrum. Meth</a:t>
            </a:r>
            <a:r>
              <a:rPr lang="pl-PL" sz="1500" b="1" dirty="0"/>
              <a:t>. </a:t>
            </a:r>
            <a:r>
              <a:rPr lang="pl-PL" sz="1500" b="1" dirty="0" smtClean="0"/>
              <a:t> A764 </a:t>
            </a:r>
            <a:r>
              <a:rPr lang="pl-PL" sz="1500" b="1" dirty="0"/>
              <a:t>(2014) </a:t>
            </a:r>
            <a:r>
              <a:rPr lang="pl-PL" sz="1500" b="1" dirty="0" smtClean="0"/>
              <a:t>186</a:t>
            </a:r>
            <a:br>
              <a:rPr lang="pl-PL" sz="1500" b="1" dirty="0" smtClean="0"/>
            </a:br>
            <a:r>
              <a:rPr lang="pl-PL" sz="1500" b="1" dirty="0" smtClean="0"/>
              <a:t>P. M. et al., Nucl. Instrum. Meth. A764 (2014) 317</a:t>
            </a:r>
          </a:p>
          <a:p>
            <a:r>
              <a:rPr lang="pl-PL" sz="1500" b="1" dirty="0" smtClean="0"/>
              <a:t>P. M. et al., </a:t>
            </a:r>
            <a:r>
              <a:rPr lang="pl-PL" sz="1500" b="1" dirty="0"/>
              <a:t>Nucl</a:t>
            </a:r>
            <a:r>
              <a:rPr lang="pl-PL" sz="1500" b="1" dirty="0" smtClean="0"/>
              <a:t>. Instrum. Meth</a:t>
            </a:r>
            <a:r>
              <a:rPr lang="pl-PL" sz="1500" b="1" dirty="0"/>
              <a:t>. </a:t>
            </a:r>
            <a:r>
              <a:rPr lang="pl-PL" sz="1500" b="1" dirty="0" smtClean="0"/>
              <a:t> A775 </a:t>
            </a:r>
            <a:r>
              <a:rPr lang="pl-PL" sz="1500" b="1" dirty="0"/>
              <a:t>(</a:t>
            </a:r>
            <a:r>
              <a:rPr lang="pl-PL" sz="1500" b="1" dirty="0" smtClean="0"/>
              <a:t>2015) 54</a:t>
            </a:r>
          </a:p>
          <a:p>
            <a:r>
              <a:rPr lang="pl-PL" sz="1500" b="1" dirty="0" smtClean="0"/>
              <a:t>L. Raczyński et al., </a:t>
            </a:r>
            <a:r>
              <a:rPr lang="pl-PL" sz="1500" b="1" dirty="0"/>
              <a:t>Nucl. Instrum. Meth.  </a:t>
            </a:r>
            <a:r>
              <a:rPr lang="pl-PL" sz="1500" b="1" dirty="0" smtClean="0"/>
              <a:t>A786 </a:t>
            </a:r>
            <a:r>
              <a:rPr lang="pl-PL" sz="1500" b="1" dirty="0"/>
              <a:t>(2015) </a:t>
            </a:r>
            <a:r>
              <a:rPr lang="pl-PL" sz="1500" b="1" dirty="0" smtClean="0"/>
              <a:t>105</a:t>
            </a:r>
          </a:p>
          <a:p>
            <a:r>
              <a:rPr lang="pl-PL" sz="1500" b="1" dirty="0" smtClean="0"/>
              <a:t>~30 articles and 12 International patent applications </a:t>
            </a:r>
            <a:endParaRPr lang="pl-PL" sz="1500" b="1" dirty="0"/>
          </a:p>
          <a:p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-180528" y="-25643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                        </a:t>
            </a:r>
            <a:r>
              <a:rPr lang="pl-PL" sz="3600" b="1" dirty="0"/>
              <a:t> </a:t>
            </a:r>
            <a:r>
              <a:rPr lang="pl-PL" sz="3600" b="1" dirty="0" smtClean="0"/>
              <a:t>Jagiellonian PET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805264"/>
            <a:ext cx="2697721" cy="10119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248" y="4902259"/>
            <a:ext cx="2289153" cy="830997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</a:t>
            </a:r>
            <a:r>
              <a:rPr lang="pl-PL" sz="1600" b="1" dirty="0"/>
              <a:t>. </a:t>
            </a:r>
            <a:r>
              <a:rPr lang="pl-PL" sz="1600" b="1" dirty="0" smtClean="0"/>
              <a:t>M., Patents </a:t>
            </a:r>
            <a:r>
              <a:rPr lang="pl-PL" sz="1600" b="1" dirty="0"/>
              <a:t>(2014) </a:t>
            </a:r>
          </a:p>
          <a:p>
            <a:r>
              <a:rPr lang="pl-PL" sz="1600" b="1" dirty="0" smtClean="0"/>
              <a:t>          WO2011008119,</a:t>
            </a:r>
          </a:p>
          <a:p>
            <a:r>
              <a:rPr lang="pl-PL" sz="1400" dirty="0" smtClean="0"/>
              <a:t>            </a:t>
            </a:r>
            <a:r>
              <a:rPr lang="pl-PL" sz="1600" b="1" dirty="0" smtClean="0"/>
              <a:t>WO2011008118</a:t>
            </a:r>
            <a:r>
              <a:rPr lang="pl-PL" sz="1600" b="1" dirty="0"/>
              <a:t>.</a:t>
            </a:r>
            <a:endParaRPr lang="pl-PL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57200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93204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888498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874546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2704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57200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93204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888498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874546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7696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0" y="2284356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4" name="Prostokąt 3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457200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493204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" name="Łącznik prosty ze strzałką 7"/>
            <p:cNvCxnSpPr/>
            <p:nvPr/>
          </p:nvCxnSpPr>
          <p:spPr>
            <a:xfrm>
              <a:off x="4888498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rostokąt 8"/>
            <p:cNvSpPr/>
            <p:nvPr/>
          </p:nvSpPr>
          <p:spPr>
            <a:xfrm>
              <a:off x="4874546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Prostokąt 9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73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60" y="228548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a 4"/>
          <p:cNvGrpSpPr/>
          <p:nvPr/>
        </p:nvGrpSpPr>
        <p:grpSpPr>
          <a:xfrm>
            <a:off x="2051720" y="260648"/>
            <a:ext cx="4104456" cy="1656184"/>
            <a:chOff x="2051720" y="260648"/>
            <a:chExt cx="4104456" cy="1656184"/>
          </a:xfrm>
        </p:grpSpPr>
        <p:sp>
          <p:nvSpPr>
            <p:cNvPr id="6" name="Prostokąt 5"/>
            <p:cNvSpPr/>
            <p:nvPr/>
          </p:nvSpPr>
          <p:spPr>
            <a:xfrm>
              <a:off x="2483768" y="332656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483768" y="1700808"/>
              <a:ext cx="3240360" cy="144016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/>
            <p:cNvSpPr/>
            <p:nvPr/>
          </p:nvSpPr>
          <p:spPr>
            <a:xfrm>
              <a:off x="457200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932040" y="620688"/>
              <a:ext cx="288032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" name="Łącznik prosty ze strzałką 9"/>
            <p:cNvCxnSpPr/>
            <p:nvPr/>
          </p:nvCxnSpPr>
          <p:spPr>
            <a:xfrm>
              <a:off x="4888498" y="404664"/>
              <a:ext cx="0" cy="13464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rostokąt 10"/>
            <p:cNvSpPr/>
            <p:nvPr/>
          </p:nvSpPr>
          <p:spPr>
            <a:xfrm>
              <a:off x="4874546" y="966776"/>
              <a:ext cx="45719" cy="16916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5724128" y="260648"/>
              <a:ext cx="432048" cy="288032"/>
            </a:xfrm>
            <a:prstGeom prst="rect">
              <a:avLst/>
            </a:prstGeom>
            <a:ln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5724128" y="1628800"/>
              <a:ext cx="432048" cy="2880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2051720" y="260648"/>
              <a:ext cx="432048" cy="2880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/>
            <p:cNvSpPr/>
            <p:nvPr/>
          </p:nvSpPr>
          <p:spPr>
            <a:xfrm>
              <a:off x="2051720" y="1628800"/>
              <a:ext cx="432048" cy="288032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757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ze strzałką 2"/>
          <p:cNvCxnSpPr/>
          <p:nvPr/>
        </p:nvCxnSpPr>
        <p:spPr>
          <a:xfrm>
            <a:off x="8723312" y="1916832"/>
            <a:ext cx="457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rostokąt 38"/>
          <p:cNvSpPr/>
          <p:nvPr/>
        </p:nvSpPr>
        <p:spPr>
          <a:xfrm>
            <a:off x="6347048" y="1268760"/>
            <a:ext cx="2443170" cy="1258689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/>
          <p:cNvSpPr/>
          <p:nvPr/>
        </p:nvSpPr>
        <p:spPr>
          <a:xfrm>
            <a:off x="2602632" y="2098303"/>
            <a:ext cx="2808312" cy="1258689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2602632" y="620688"/>
            <a:ext cx="2808312" cy="1258689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2" descr="C:\Users\Moskal\Desktop\wal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" y="836712"/>
            <a:ext cx="1513334" cy="21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łamany 8"/>
          <p:cNvCxnSpPr/>
          <p:nvPr/>
        </p:nvCxnSpPr>
        <p:spPr>
          <a:xfrm>
            <a:off x="1608964" y="1906882"/>
            <a:ext cx="914400" cy="914400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łamany 9"/>
          <p:cNvCxnSpPr/>
          <p:nvPr/>
        </p:nvCxnSpPr>
        <p:spPr>
          <a:xfrm flipV="1">
            <a:off x="1616224" y="1111796"/>
            <a:ext cx="914400" cy="790522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602632" y="620688"/>
            <a:ext cx="2194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FFE </a:t>
            </a:r>
          </a:p>
          <a:p>
            <a:r>
              <a:rPr lang="pl-PL" sz="2000" dirty="0" err="1" smtClean="0"/>
              <a:t>Sampling</a:t>
            </a:r>
            <a:r>
              <a:rPr lang="pl-PL" sz="2000" dirty="0" smtClean="0"/>
              <a:t> </a:t>
            </a:r>
          </a:p>
          <a:p>
            <a:r>
              <a:rPr lang="pl-PL" sz="2000" dirty="0" smtClean="0"/>
              <a:t>in </a:t>
            </a:r>
            <a:r>
              <a:rPr lang="pl-PL" sz="2000" dirty="0" err="1" smtClean="0"/>
              <a:t>voltage</a:t>
            </a:r>
            <a:r>
              <a:rPr lang="pl-PL" sz="2000" dirty="0" smtClean="0"/>
              <a:t> </a:t>
            </a:r>
            <a:r>
              <a:rPr lang="pl-PL" sz="2000" dirty="0" err="1" smtClean="0"/>
              <a:t>domain</a:t>
            </a:r>
            <a:endParaRPr lang="pl-PL" sz="2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602632" y="2269321"/>
            <a:ext cx="2845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FFE </a:t>
            </a:r>
          </a:p>
          <a:p>
            <a:r>
              <a:rPr lang="pl-PL" sz="2000" dirty="0" err="1" smtClean="0"/>
              <a:t>Sampling</a:t>
            </a:r>
            <a:r>
              <a:rPr lang="pl-PL" sz="2000" dirty="0" smtClean="0"/>
              <a:t> in </a:t>
            </a:r>
            <a:r>
              <a:rPr lang="pl-PL" sz="2000" dirty="0" err="1" smtClean="0"/>
              <a:t>domain</a:t>
            </a:r>
            <a:endParaRPr lang="pl-PL" sz="2000" dirty="0" smtClean="0"/>
          </a:p>
          <a:p>
            <a:r>
              <a:rPr lang="pl-PL" sz="2000" dirty="0" smtClean="0"/>
              <a:t>of </a:t>
            </a:r>
            <a:r>
              <a:rPr lang="pl-PL" sz="2000" dirty="0" err="1" smtClean="0"/>
              <a:t>fraction</a:t>
            </a:r>
            <a:r>
              <a:rPr lang="pl-PL" sz="2000" dirty="0" smtClean="0"/>
              <a:t> of </a:t>
            </a:r>
            <a:r>
              <a:rPr lang="pl-PL" sz="2000" dirty="0" err="1" smtClean="0"/>
              <a:t>amplitude</a:t>
            </a:r>
            <a:r>
              <a:rPr lang="pl-PL" sz="2000" dirty="0" smtClean="0"/>
              <a:t> </a:t>
            </a:r>
          </a:p>
        </p:txBody>
      </p:sp>
      <p:cxnSp>
        <p:nvCxnSpPr>
          <p:cNvPr id="27" name="Łącznik łamany 26"/>
          <p:cNvCxnSpPr/>
          <p:nvPr/>
        </p:nvCxnSpPr>
        <p:spPr>
          <a:xfrm flipV="1">
            <a:off x="5434339" y="1948160"/>
            <a:ext cx="840701" cy="760760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łamany 30"/>
          <p:cNvCxnSpPr/>
          <p:nvPr/>
        </p:nvCxnSpPr>
        <p:spPr>
          <a:xfrm>
            <a:off x="5410944" y="1022006"/>
            <a:ext cx="864096" cy="802355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/>
          <p:cNvSpPr txBox="1"/>
          <p:nvPr/>
        </p:nvSpPr>
        <p:spPr>
          <a:xfrm>
            <a:off x="6419056" y="1340768"/>
            <a:ext cx="23711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</a:t>
            </a:r>
            <a:r>
              <a:rPr lang="pl-PL" sz="3200" dirty="0" err="1" smtClean="0"/>
              <a:t>Readout</a:t>
            </a:r>
            <a:r>
              <a:rPr lang="pl-PL" sz="3200" dirty="0" smtClean="0"/>
              <a:t> </a:t>
            </a:r>
          </a:p>
          <a:p>
            <a:r>
              <a:rPr lang="pl-PL" sz="3200" dirty="0" smtClean="0"/>
              <a:t>  </a:t>
            </a:r>
            <a:r>
              <a:rPr lang="pl-PL" sz="3200" dirty="0" err="1" smtClean="0"/>
              <a:t>electronics</a:t>
            </a:r>
            <a:endParaRPr lang="pl-PL" sz="3200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2915816" y="-2564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ANALOG</a:t>
            </a:r>
            <a:endParaRPr lang="pl-PL" sz="3600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6444208" y="-2564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DIGITAL</a:t>
            </a:r>
            <a:endParaRPr lang="pl-PL" sz="3600" dirty="0"/>
          </a:p>
        </p:txBody>
      </p:sp>
      <p:sp>
        <p:nvSpPr>
          <p:cNvPr id="17" name="Prostokąt 16"/>
          <p:cNvSpPr/>
          <p:nvPr/>
        </p:nvSpPr>
        <p:spPr>
          <a:xfrm>
            <a:off x="2339752" y="4739952"/>
            <a:ext cx="6192688" cy="212278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r>
              <a:rPr lang="pl-PL" sz="2400" dirty="0" smtClean="0"/>
              <a:t>precision </a:t>
            </a:r>
            <a:r>
              <a:rPr lang="pl-PL" sz="2400" dirty="0"/>
              <a:t>of 21ps (sigma) for 10 Euro per </a:t>
            </a:r>
            <a:r>
              <a:rPr lang="pl-PL" sz="2400" dirty="0" err="1"/>
              <a:t>sample</a:t>
            </a:r>
            <a:endParaRPr lang="pl-PL" sz="2400" dirty="0"/>
          </a:p>
        </p:txBody>
      </p:sp>
      <p:pic>
        <p:nvPicPr>
          <p:cNvPr id="18" name="Picture 2" descr="C:\Users\Moskal\Desktop\wal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489"/>
            <a:ext cx="1513334" cy="21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ole tekstowe 18"/>
          <p:cNvSpPr txBox="1"/>
          <p:nvPr/>
        </p:nvSpPr>
        <p:spPr>
          <a:xfrm>
            <a:off x="2339752" y="528204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FFE </a:t>
            </a:r>
            <a:r>
              <a:rPr lang="pl-PL" sz="2800" dirty="0" err="1"/>
              <a:t>s</a:t>
            </a:r>
            <a:r>
              <a:rPr lang="pl-PL" sz="2800" dirty="0" err="1" smtClean="0"/>
              <a:t>ampling</a:t>
            </a:r>
            <a:r>
              <a:rPr lang="pl-PL" sz="2800" dirty="0" smtClean="0"/>
              <a:t>  &amp;  </a:t>
            </a:r>
            <a:r>
              <a:rPr lang="pl-PL" sz="2800" dirty="0" err="1" smtClean="0"/>
              <a:t>Readout</a:t>
            </a:r>
            <a:r>
              <a:rPr lang="pl-PL" sz="2800" dirty="0" smtClean="0"/>
              <a:t> </a:t>
            </a:r>
            <a:r>
              <a:rPr lang="pl-PL" sz="2800" dirty="0" err="1" smtClean="0"/>
              <a:t>electronics</a:t>
            </a:r>
            <a:endParaRPr lang="pl-PL" sz="24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3707904" y="4632230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3300"/>
                </a:solidFill>
              </a:rPr>
              <a:t>ONLY DIGITAL</a:t>
            </a:r>
            <a:endParaRPr lang="pl-PL" sz="3600" b="1" dirty="0">
              <a:solidFill>
                <a:srgbClr val="FF3300"/>
              </a:solidFill>
            </a:endParaRPr>
          </a:p>
        </p:txBody>
      </p:sp>
      <p:cxnSp>
        <p:nvCxnSpPr>
          <p:cNvPr id="21" name="Łącznik prosty ze strzałką 20"/>
          <p:cNvCxnSpPr>
            <a:stCxn id="18" idx="3"/>
          </p:cNvCxnSpPr>
          <p:nvPr/>
        </p:nvCxnSpPr>
        <p:spPr>
          <a:xfrm>
            <a:off x="1513334" y="5700659"/>
            <a:ext cx="61039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8570118" y="5700659"/>
            <a:ext cx="61039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-36512" y="3535268"/>
            <a:ext cx="62905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 </a:t>
            </a:r>
            <a:r>
              <a:rPr lang="pl-PL" sz="3200" b="1" dirty="0" smtClean="0">
                <a:solidFill>
                  <a:srgbClr val="FF0000"/>
                </a:solidFill>
              </a:rPr>
              <a:t>New idea… BREAK THROUGH</a:t>
            </a:r>
          </a:p>
          <a:p>
            <a:r>
              <a:rPr lang="pl-PL" sz="3200" b="1" dirty="0">
                <a:solidFill>
                  <a:srgbClr val="FF0000"/>
                </a:solidFill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</a:rPr>
              <a:t>G. KORCYL next talk</a:t>
            </a:r>
            <a:endParaRPr lang="pl-PL" sz="2800" b="1" dirty="0">
              <a:solidFill>
                <a:srgbClr val="FF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600400" y="58581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/>
              <a:t>PCT/EP2014/068367</a:t>
            </a:r>
            <a:endParaRPr lang="pl-PL" sz="2800" dirty="0"/>
          </a:p>
        </p:txBody>
      </p:sp>
      <p:sp>
        <p:nvSpPr>
          <p:cNvPr id="24" name="pole tekstowe 10"/>
          <p:cNvSpPr txBox="1"/>
          <p:nvPr/>
        </p:nvSpPr>
        <p:spPr>
          <a:xfrm>
            <a:off x="5292080" y="2639814"/>
            <a:ext cx="4756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 </a:t>
            </a:r>
            <a:r>
              <a:rPr lang="pl-PL" sz="3600" dirty="0">
                <a:solidFill>
                  <a:srgbClr val="FF0000"/>
                </a:solidFill>
              </a:rPr>
              <a:t>T</a:t>
            </a:r>
            <a:r>
              <a:rPr lang="pl-PL" sz="3600" dirty="0" smtClean="0">
                <a:solidFill>
                  <a:srgbClr val="FF0000"/>
                </a:solidFill>
              </a:rPr>
              <a:t>riggerless mode!</a:t>
            </a:r>
          </a:p>
          <a:p>
            <a:r>
              <a:rPr lang="pl-PL" sz="2800" b="1" dirty="0" smtClean="0"/>
              <a:t>   PCT/EP2014/068352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032448" cy="30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129674" cy="309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22058"/>
            <a:ext cx="4176464" cy="312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3717032"/>
            <a:ext cx="536345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Library of signals</a:t>
            </a:r>
            <a:br>
              <a:rPr lang="pl-PL" sz="2800" b="1" dirty="0" smtClean="0"/>
            </a:br>
            <a:r>
              <a:rPr lang="pl-PL" sz="2800" b="1" dirty="0" smtClean="0"/>
              <a:t>Principal Component Analysis</a:t>
            </a:r>
          </a:p>
          <a:p>
            <a:r>
              <a:rPr lang="pl-PL" sz="2800" b="1" dirty="0" smtClean="0"/>
              <a:t>Compressive Sensing</a:t>
            </a:r>
          </a:p>
          <a:p>
            <a:r>
              <a:rPr lang="pl-PL" sz="2800" b="1" dirty="0" smtClean="0"/>
              <a:t>J-PET: L. Raczyński </a:t>
            </a:r>
            <a:r>
              <a:rPr lang="pl-PL" sz="2800" b="1" dirty="0"/>
              <a:t>et al.,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NIM  </a:t>
            </a:r>
            <a:r>
              <a:rPr lang="pl-PL" sz="2800" b="1" dirty="0"/>
              <a:t>A786 (2015) 105</a:t>
            </a:r>
          </a:p>
          <a:p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7045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7146" name="Line 10"/>
          <p:cNvSpPr>
            <a:spLocks noChangeShapeType="1"/>
          </p:cNvSpPr>
          <p:nvPr/>
        </p:nvSpPr>
        <p:spPr bwMode="auto">
          <a:xfrm flipH="1" flipV="1">
            <a:off x="3851275" y="1054100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03213" y="31623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l-PL" sz="2400">
              <a:latin typeface="Times New Roman" pitchFamily="18" charset="0"/>
            </a:endParaRPr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1979613" y="2349500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3276600" y="1196975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3923928" y="1206500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1935787" y="3135362"/>
            <a:ext cx="4752975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3395928" y="1594807"/>
            <a:ext cx="2519363" cy="45370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3481589" y="1394158"/>
            <a:ext cx="2233613" cy="4319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4536628" y="2457524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4499992" y="288957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99992" y="324961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067944" y="4113708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2808436" y="342900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4656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5364088" y="404170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4211960" y="3789040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752653" y="2852936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499992" y="3861048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0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995936" y="0"/>
            <a:ext cx="522290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400" dirty="0" smtClean="0">
                <a:latin typeface="Times New Roman" pitchFamily="18" charset="0"/>
              </a:rPr>
              <a:t>40cm/600ps  </a:t>
            </a:r>
            <a:r>
              <a:rPr lang="pl-PL" sz="2400" dirty="0" err="1" smtClean="0">
                <a:latin typeface="Times New Roman" pitchFamily="18" charset="0"/>
              </a:rPr>
              <a:t>improvement</a:t>
            </a:r>
            <a:r>
              <a:rPr lang="pl-PL" sz="2400" dirty="0" smtClean="0">
                <a:latin typeface="Times New Roman" pitchFamily="18" charset="0"/>
              </a:rPr>
              <a:t> by </a:t>
            </a:r>
            <a:r>
              <a:rPr lang="pl-PL" sz="2400" dirty="0" err="1" smtClean="0">
                <a:latin typeface="Times New Roman" pitchFamily="18" charset="0"/>
              </a:rPr>
              <a:t>factor</a:t>
            </a:r>
            <a:r>
              <a:rPr lang="pl-PL" sz="2400" dirty="0" smtClean="0">
                <a:latin typeface="Times New Roman" pitchFamily="18" charset="0"/>
              </a:rPr>
              <a:t> of 4</a:t>
            </a:r>
          </a:p>
          <a:p>
            <a:r>
              <a:rPr lang="pl-PL" sz="2400" dirty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                           </a:t>
            </a:r>
            <a:r>
              <a:rPr lang="pl-PL" sz="1200" dirty="0" smtClean="0">
                <a:latin typeface="Times New Roman" pitchFamily="18" charset="0"/>
              </a:rPr>
              <a:t>J. S.  Karp et al., </a:t>
            </a:r>
            <a:r>
              <a:rPr lang="da-DK" sz="1200" dirty="0" smtClean="0"/>
              <a:t>J </a:t>
            </a:r>
            <a:r>
              <a:rPr lang="da-DK" sz="1200" dirty="0"/>
              <a:t>Nucl Med 2008; 49: 462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                                                        M. </a:t>
            </a:r>
            <a:r>
              <a:rPr lang="en-US" sz="1200" dirty="0" smtClean="0"/>
              <a:t>Conti,</a:t>
            </a:r>
            <a:r>
              <a:rPr lang="pl-PL" sz="1200" dirty="0" smtClean="0"/>
              <a:t> </a:t>
            </a:r>
            <a:r>
              <a:rPr lang="pl-PL" sz="1200" dirty="0" err="1" smtClean="0"/>
              <a:t>Physica</a:t>
            </a:r>
            <a:r>
              <a:rPr lang="pl-PL" sz="1200" dirty="0" smtClean="0"/>
              <a:t> </a:t>
            </a:r>
            <a:r>
              <a:rPr lang="pl-PL" sz="1200" dirty="0" err="1"/>
              <a:t>Medica</a:t>
            </a:r>
            <a:r>
              <a:rPr lang="pl-PL" sz="1200" dirty="0"/>
              <a:t> 2009; 25: 1. </a:t>
            </a:r>
            <a:endParaRPr lang="pl-PL" sz="1200" dirty="0">
              <a:latin typeface="Times New Roman" pitchFamily="18" charset="0"/>
            </a:endParaRPr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3994148" y="2708920"/>
            <a:ext cx="1657971" cy="50405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4355975" y="2133600"/>
            <a:ext cx="899467" cy="158343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4355974" y="2060848"/>
            <a:ext cx="899467" cy="169200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3658598" y="3629767"/>
            <a:ext cx="1861654" cy="58889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4067945" y="3084246"/>
            <a:ext cx="935380" cy="169762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4190859" y="3160887"/>
            <a:ext cx="780886" cy="154433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4499992" y="3249612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5076056" y="3465636"/>
            <a:ext cx="179388" cy="179388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pl-PL">
              <a:solidFill>
                <a:schemeClr val="tx2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5496" y="-27384"/>
            <a:ext cx="3595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err="1" smtClean="0">
                <a:latin typeface="Times New Roman" pitchFamily="18" charset="0"/>
              </a:rPr>
              <a:t>signal</a:t>
            </a:r>
            <a:r>
              <a:rPr lang="pl-PL" sz="3600" dirty="0" smtClean="0">
                <a:latin typeface="Times New Roman" pitchFamily="18" charset="0"/>
              </a:rPr>
              <a:t>/</a:t>
            </a:r>
            <a:r>
              <a:rPr lang="pl-PL" sz="3600" dirty="0" err="1" smtClean="0">
                <a:latin typeface="Times New Roman" pitchFamily="18" charset="0"/>
              </a:rPr>
              <a:t>background</a:t>
            </a:r>
            <a:endParaRPr lang="pl-PL" sz="3600" dirty="0" smtClean="0">
              <a:latin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</a:rPr>
              <a:t>~ D </a:t>
            </a:r>
            <a:r>
              <a:rPr lang="pl-PL" sz="3600" dirty="0">
                <a:latin typeface="Times New Roman" pitchFamily="18" charset="0"/>
              </a:rPr>
              <a:t>/ ∆t</a:t>
            </a:r>
            <a:endParaRPr lang="pl-PL" sz="3600" dirty="0"/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716016" y="2833985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499992" y="3825677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4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63575"/>
            <a:ext cx="6408737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268538" y="1196975"/>
            <a:ext cx="4537075" cy="4537075"/>
            <a:chOff x="1655" y="345"/>
            <a:chExt cx="2858" cy="2858"/>
          </a:xfrm>
        </p:grpSpPr>
        <p:sp>
          <p:nvSpPr>
            <p:cNvPr id="15376" name="Oval 4"/>
            <p:cNvSpPr>
              <a:spLocks noChangeArrowheads="1"/>
            </p:cNvSpPr>
            <p:nvPr/>
          </p:nvSpPr>
          <p:spPr bwMode="auto">
            <a:xfrm>
              <a:off x="1655" y="345"/>
              <a:ext cx="2858" cy="285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pl-PL" sz="2400">
                <a:latin typeface="Times New Roman" pitchFamily="18" charset="0"/>
              </a:endParaRPr>
            </a:p>
          </p:txBody>
        </p:sp>
        <p:pic>
          <p:nvPicPr>
            <p:cNvPr id="153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754"/>
              <a:ext cx="1724" cy="1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3851920" y="0"/>
            <a:ext cx="537679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400" dirty="0" smtClean="0">
                <a:latin typeface="Times New Roman" pitchFamily="18" charset="0"/>
              </a:rPr>
              <a:t>40cm/200ps  </a:t>
            </a:r>
            <a:r>
              <a:rPr lang="pl-PL" sz="2400" dirty="0" err="1" smtClean="0">
                <a:latin typeface="Times New Roman" pitchFamily="18" charset="0"/>
              </a:rPr>
              <a:t>improvement</a:t>
            </a:r>
            <a:r>
              <a:rPr lang="pl-PL" sz="2400" dirty="0" smtClean="0">
                <a:latin typeface="Times New Roman" pitchFamily="18" charset="0"/>
              </a:rPr>
              <a:t> by </a:t>
            </a:r>
            <a:r>
              <a:rPr lang="pl-PL" sz="2400" dirty="0" err="1" smtClean="0">
                <a:latin typeface="Times New Roman" pitchFamily="18" charset="0"/>
              </a:rPr>
              <a:t>factor</a:t>
            </a:r>
            <a:r>
              <a:rPr lang="pl-PL" sz="2400" dirty="0" smtClean="0">
                <a:latin typeface="Times New Roman" pitchFamily="18" charset="0"/>
              </a:rPr>
              <a:t> of 12</a:t>
            </a:r>
          </a:p>
          <a:p>
            <a:r>
              <a:rPr lang="pl-PL" sz="2400" dirty="0">
                <a:latin typeface="Times New Roman" pitchFamily="18" charset="0"/>
              </a:rPr>
              <a:t> </a:t>
            </a:r>
            <a:r>
              <a:rPr lang="pl-PL" sz="2400" dirty="0" smtClean="0">
                <a:latin typeface="Times New Roman" pitchFamily="18" charset="0"/>
              </a:rPr>
              <a:t>                           </a:t>
            </a:r>
            <a:r>
              <a:rPr lang="pl-PL" sz="1200" dirty="0" smtClean="0">
                <a:latin typeface="Times New Roman" pitchFamily="18" charset="0"/>
              </a:rPr>
              <a:t>J. S.  Karp et al., </a:t>
            </a:r>
            <a:r>
              <a:rPr lang="da-DK" sz="1200" dirty="0" smtClean="0"/>
              <a:t>J </a:t>
            </a:r>
            <a:r>
              <a:rPr lang="da-DK" sz="1200" dirty="0"/>
              <a:t>Nucl Med 2008; 49: 462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                                                        M. </a:t>
            </a:r>
            <a:r>
              <a:rPr lang="en-US" sz="1200" dirty="0" smtClean="0"/>
              <a:t>Conti,</a:t>
            </a:r>
            <a:r>
              <a:rPr lang="pl-PL" sz="1200" dirty="0" smtClean="0"/>
              <a:t> </a:t>
            </a:r>
            <a:r>
              <a:rPr lang="pl-PL" sz="1200" dirty="0" err="1" smtClean="0"/>
              <a:t>Physica</a:t>
            </a:r>
            <a:r>
              <a:rPr lang="pl-PL" sz="1200" dirty="0" smtClean="0"/>
              <a:t> </a:t>
            </a:r>
            <a:r>
              <a:rPr lang="pl-PL" sz="1200" dirty="0" err="1"/>
              <a:t>Medica</a:t>
            </a:r>
            <a:r>
              <a:rPr lang="pl-PL" sz="1200" dirty="0"/>
              <a:t> 2009; 25: 1. </a:t>
            </a:r>
            <a:endParaRPr lang="pl-PL" sz="1200" dirty="0">
              <a:latin typeface="Times New Roman" pitchFamily="18" charset="0"/>
            </a:endParaRPr>
          </a:p>
        </p:txBody>
      </p:sp>
      <p:sp>
        <p:nvSpPr>
          <p:cNvPr id="347154" name="Line 18"/>
          <p:cNvSpPr>
            <a:spLocks noChangeShapeType="1"/>
          </p:cNvSpPr>
          <p:nvPr/>
        </p:nvSpPr>
        <p:spPr bwMode="auto">
          <a:xfrm flipH="1">
            <a:off x="4405862" y="2823908"/>
            <a:ext cx="756716" cy="21475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7157" name="Line 21"/>
          <p:cNvSpPr>
            <a:spLocks noChangeShapeType="1"/>
          </p:cNvSpPr>
          <p:nvPr/>
        </p:nvSpPr>
        <p:spPr bwMode="auto">
          <a:xfrm flipH="1">
            <a:off x="4575171" y="2629304"/>
            <a:ext cx="486368" cy="612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4611156" y="2492895"/>
            <a:ext cx="385244" cy="75671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788343" flipH="1">
            <a:off x="4227581" y="3818420"/>
            <a:ext cx="767150" cy="21087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788343" flipH="1">
            <a:off x="4394530" y="3565486"/>
            <a:ext cx="390876" cy="72182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1788343" flipH="1" flipV="1">
            <a:off x="4419172" y="3616136"/>
            <a:ext cx="361343" cy="70584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35496" y="-27384"/>
            <a:ext cx="3595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err="1" smtClean="0">
                <a:latin typeface="Times New Roman" pitchFamily="18" charset="0"/>
              </a:rPr>
              <a:t>signal</a:t>
            </a:r>
            <a:r>
              <a:rPr lang="pl-PL" sz="3600" dirty="0" smtClean="0">
                <a:latin typeface="Times New Roman" pitchFamily="18" charset="0"/>
              </a:rPr>
              <a:t>/</a:t>
            </a:r>
            <a:r>
              <a:rPr lang="pl-PL" sz="3600" dirty="0" err="1" smtClean="0">
                <a:latin typeface="Times New Roman" pitchFamily="18" charset="0"/>
              </a:rPr>
              <a:t>background</a:t>
            </a:r>
            <a:endParaRPr lang="pl-PL" sz="3600" dirty="0" smtClean="0">
              <a:latin typeface="Times New Roman" pitchFamily="18" charset="0"/>
            </a:endParaRPr>
          </a:p>
          <a:p>
            <a:r>
              <a:rPr lang="pl-PL" sz="3600" dirty="0" smtClean="0">
                <a:latin typeface="Times New Roman" pitchFamily="18" charset="0"/>
              </a:rPr>
              <a:t>~ D </a:t>
            </a:r>
            <a:r>
              <a:rPr lang="pl-PL" sz="3600" dirty="0">
                <a:latin typeface="Times New Roman" pitchFamily="18" charset="0"/>
              </a:rPr>
              <a:t>/ ∆t</a:t>
            </a:r>
            <a:endParaRPr lang="pl-PL" sz="3600" dirty="0"/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4716016" y="2833985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4499992" y="3825677"/>
            <a:ext cx="179387" cy="1793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7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" y="-27384"/>
            <a:ext cx="9156954" cy="68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6090728"/>
            <a:ext cx="7169720" cy="6613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P. Białas -&gt; talk tomorrow</a:t>
            </a:r>
          </a:p>
          <a:p>
            <a:r>
              <a:rPr lang="pl-PL" sz="1800" dirty="0" smtClean="0">
                <a:solidFill>
                  <a:srgbClr val="FF0000"/>
                </a:solidFill>
              </a:rPr>
              <a:t>J-PET: P. Bialas et al., Bio-Algorithms and Med-Systems 10 (2014) 9</a:t>
            </a: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3645024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preliminary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4025" y="2924944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preliminary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817548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preliminary</a:t>
            </a:r>
            <a:endParaRPr lang="pl-PL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0152" y="5506997"/>
            <a:ext cx="297963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7425017" y="6042992"/>
            <a:ext cx="297963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0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02" y="4270016"/>
            <a:ext cx="1513334" cy="21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rostokąt 38"/>
          <p:cNvSpPr/>
          <p:nvPr/>
        </p:nvSpPr>
        <p:spPr>
          <a:xfrm>
            <a:off x="2411760" y="-27384"/>
            <a:ext cx="2736304" cy="136427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6652"/>
            <a:ext cx="1513334" cy="21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35"/>
          <p:cNvSpPr txBox="1"/>
          <p:nvPr/>
        </p:nvSpPr>
        <p:spPr>
          <a:xfrm>
            <a:off x="2339752" y="4462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ELECTRONICS </a:t>
            </a:r>
            <a:endParaRPr lang="pl-PL" sz="2000" dirty="0"/>
          </a:p>
        </p:txBody>
      </p:sp>
      <p:cxnSp>
        <p:nvCxnSpPr>
          <p:cNvPr id="3" name="Łącznik prosty ze strzałką 2"/>
          <p:cNvCxnSpPr/>
          <p:nvPr/>
        </p:nvCxnSpPr>
        <p:spPr>
          <a:xfrm flipV="1">
            <a:off x="1513334" y="1268760"/>
            <a:ext cx="826418" cy="4802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8022254" y="2943459"/>
            <a:ext cx="0" cy="4855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0850" y="1389002"/>
            <a:ext cx="2448272" cy="15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056" y="1389002"/>
            <a:ext cx="2322206" cy="152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rostokąt 13"/>
          <p:cNvSpPr/>
          <p:nvPr/>
        </p:nvSpPr>
        <p:spPr>
          <a:xfrm>
            <a:off x="5954666" y="962260"/>
            <a:ext cx="3200936" cy="73854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980728"/>
            <a:ext cx="408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</a:t>
            </a:r>
            <a:r>
              <a:rPr lang="pl-PL" sz="2000" dirty="0"/>
              <a:t> </a:t>
            </a:r>
            <a:r>
              <a:rPr lang="pl-PL" sz="2000" dirty="0" smtClean="0"/>
              <a:t>  DAQ   TRIGGERLESS</a:t>
            </a:r>
            <a:endParaRPr lang="pl-PL" sz="2000" dirty="0"/>
          </a:p>
        </p:txBody>
      </p:sp>
      <p:sp>
        <p:nvSpPr>
          <p:cNvPr id="17" name="Prostokąt 16"/>
          <p:cNvSpPr/>
          <p:nvPr/>
        </p:nvSpPr>
        <p:spPr>
          <a:xfrm>
            <a:off x="6473236" y="3457466"/>
            <a:ext cx="2232248" cy="9921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8489460" y="3356992"/>
            <a:ext cx="432048" cy="288032"/>
          </a:xfrm>
          <a:prstGeom prst="rect">
            <a:avLst/>
          </a:prstGeom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6156176" y="3370944"/>
            <a:ext cx="432048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/>
          <p:cNvCxnSpPr/>
          <p:nvPr/>
        </p:nvCxnSpPr>
        <p:spPr>
          <a:xfrm flipH="1" flipV="1">
            <a:off x="8100392" y="3594720"/>
            <a:ext cx="576064" cy="554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a 15"/>
          <p:cNvSpPr/>
          <p:nvPr/>
        </p:nvSpPr>
        <p:spPr>
          <a:xfrm>
            <a:off x="7985404" y="3466128"/>
            <a:ext cx="88327" cy="883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5436096" y="3789040"/>
            <a:ext cx="3719506" cy="1003625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/>
          <p:cNvSpPr txBox="1"/>
          <p:nvPr/>
        </p:nvSpPr>
        <p:spPr>
          <a:xfrm>
            <a:off x="5436096" y="3789041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</a:t>
            </a:r>
            <a:r>
              <a:rPr lang="pl-PL" sz="2000" dirty="0"/>
              <a:t> </a:t>
            </a:r>
            <a:r>
              <a:rPr lang="pl-PL" sz="2000" dirty="0" smtClean="0"/>
              <a:t>TIME and HIT-POSITION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  RECONSRUCTION</a:t>
            </a:r>
          </a:p>
        </p:txBody>
      </p:sp>
      <p:cxnSp>
        <p:nvCxnSpPr>
          <p:cNvPr id="28" name="Łącznik prosty ze strzałką 27"/>
          <p:cNvCxnSpPr/>
          <p:nvPr/>
        </p:nvCxnSpPr>
        <p:spPr>
          <a:xfrm>
            <a:off x="8100392" y="4971877"/>
            <a:ext cx="0" cy="7613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28"/>
          <p:cNvSpPr/>
          <p:nvPr/>
        </p:nvSpPr>
        <p:spPr>
          <a:xfrm>
            <a:off x="5673998" y="5837202"/>
            <a:ext cx="3528392" cy="1033668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/>
          <p:cNvSpPr txBox="1"/>
          <p:nvPr/>
        </p:nvSpPr>
        <p:spPr>
          <a:xfrm>
            <a:off x="5097934" y="583720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IMAGE  RECONSTRUCTION</a:t>
            </a:r>
          </a:p>
        </p:txBody>
      </p:sp>
      <p:cxnSp>
        <p:nvCxnSpPr>
          <p:cNvPr id="31" name="Łącznik prosty ze strzałką 30"/>
          <p:cNvCxnSpPr/>
          <p:nvPr/>
        </p:nvCxnSpPr>
        <p:spPr>
          <a:xfrm flipH="1">
            <a:off x="4675820" y="6309320"/>
            <a:ext cx="68826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2466603" y="5301208"/>
            <a:ext cx="2249413" cy="16312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IMAGE           VISUALISATION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       </a:t>
            </a:r>
            <a:r>
              <a:rPr lang="pl-PL" sz="2000" b="1" dirty="0" smtClean="0"/>
              <a:t>SILVERMEDIA              IT COMPANY</a:t>
            </a:r>
          </a:p>
        </p:txBody>
      </p:sp>
      <p:cxnSp>
        <p:nvCxnSpPr>
          <p:cNvPr id="37" name="Łącznik prosty ze strzałką 36"/>
          <p:cNvCxnSpPr/>
          <p:nvPr/>
        </p:nvCxnSpPr>
        <p:spPr>
          <a:xfrm>
            <a:off x="5156448" y="548681"/>
            <a:ext cx="783704" cy="7200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>
            <a:off x="-36512" y="3429000"/>
            <a:ext cx="2088232" cy="154287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/>
          <p:cNvSpPr txBox="1"/>
          <p:nvPr/>
        </p:nvSpPr>
        <p:spPr>
          <a:xfrm>
            <a:off x="-324544" y="3150835"/>
            <a:ext cx="2376264" cy="9848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</a:t>
            </a:r>
            <a:r>
              <a:rPr lang="pl-PL" sz="1800" b="1" dirty="0" smtClean="0"/>
              <a:t>SYNTHESIS  OF </a:t>
            </a:r>
          </a:p>
          <a:p>
            <a:r>
              <a:rPr lang="pl-PL" sz="1800" b="1" dirty="0"/>
              <a:t> </a:t>
            </a:r>
            <a:r>
              <a:rPr lang="pl-PL" sz="1800" b="1" dirty="0" smtClean="0"/>
              <a:t>    SCINTILLATORS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</a:t>
            </a:r>
          </a:p>
        </p:txBody>
      </p:sp>
      <p:cxnSp>
        <p:nvCxnSpPr>
          <p:cNvPr id="45" name="Łącznik prosty ze strzałką 44"/>
          <p:cNvCxnSpPr/>
          <p:nvPr/>
        </p:nvCxnSpPr>
        <p:spPr>
          <a:xfrm flipV="1">
            <a:off x="1043608" y="2780929"/>
            <a:ext cx="0" cy="40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a 31"/>
          <p:cNvSpPr/>
          <p:nvPr/>
        </p:nvSpPr>
        <p:spPr>
          <a:xfrm>
            <a:off x="1950684" y="1484784"/>
            <a:ext cx="3816424" cy="3816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/>
          <p:cNvSpPr txBox="1"/>
          <p:nvPr/>
        </p:nvSpPr>
        <p:spPr>
          <a:xfrm>
            <a:off x="1950684" y="1701383"/>
            <a:ext cx="3989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     </a:t>
            </a:r>
            <a:r>
              <a:rPr lang="pl-PL" sz="2400" b="1" dirty="0" smtClean="0"/>
              <a:t>SIMULATIONS</a:t>
            </a:r>
          </a:p>
          <a:p>
            <a:r>
              <a:rPr lang="pl-PL" sz="2000" dirty="0" smtClean="0"/>
              <a:t>       P. Kowalski, W. Wiślicki</a:t>
            </a:r>
            <a:br>
              <a:rPr lang="pl-PL" sz="2000" dirty="0" smtClean="0"/>
            </a:br>
            <a:r>
              <a:rPr lang="pl-PL" sz="2000" b="1" dirty="0" smtClean="0"/>
              <a:t>   (Świerk Computing Centre)</a:t>
            </a:r>
            <a:br>
              <a:rPr lang="pl-PL" sz="2000" b="1" dirty="0" smtClean="0"/>
            </a:br>
            <a:r>
              <a:rPr lang="pl-PL" sz="2000" dirty="0" smtClean="0"/>
              <a:t>        D. Kamińska, O. </a:t>
            </a:r>
            <a:r>
              <a:rPr lang="pl-PL" sz="2000" dirty="0" err="1" smtClean="0"/>
              <a:t>Rundel</a:t>
            </a:r>
            <a:endParaRPr lang="pl-PL" sz="2000" dirty="0" smtClean="0"/>
          </a:p>
          <a:p>
            <a:endParaRPr lang="pl-PL" sz="2000" dirty="0"/>
          </a:p>
          <a:p>
            <a:r>
              <a:rPr lang="pl-PL" sz="1800" b="1" dirty="0" smtClean="0"/>
              <a:t>EXPERIMENTS, CALIBRATIONS</a:t>
            </a:r>
          </a:p>
          <a:p>
            <a:r>
              <a:rPr lang="pl-PL" sz="2000" dirty="0" smtClean="0"/>
              <a:t> </a:t>
            </a:r>
            <a:r>
              <a:rPr lang="pl-PL" sz="1800" dirty="0" smtClean="0"/>
              <a:t>D. </a:t>
            </a:r>
            <a:r>
              <a:rPr lang="pl-PL" sz="1800" dirty="0" err="1" smtClean="0"/>
              <a:t>Alfs</a:t>
            </a:r>
            <a:r>
              <a:rPr lang="pl-PL" sz="1800" dirty="0" smtClean="0"/>
              <a:t>, T. Bednarski, E. </a:t>
            </a:r>
            <a:r>
              <a:rPr lang="pl-PL" sz="1800" dirty="0" err="1" smtClean="0"/>
              <a:t>Czerwinski</a:t>
            </a:r>
            <a:r>
              <a:rPr lang="pl-PL" sz="1800" dirty="0" smtClean="0"/>
              <a:t>,</a:t>
            </a:r>
            <a:br>
              <a:rPr lang="pl-PL" sz="1800" dirty="0" smtClean="0"/>
            </a:br>
            <a:r>
              <a:rPr lang="pl-PL" sz="1800" dirty="0" smtClean="0"/>
              <a:t>          J. </a:t>
            </a:r>
            <a:r>
              <a:rPr lang="pl-PL" sz="1800" dirty="0" err="1" smtClean="0"/>
              <a:t>Smyrski</a:t>
            </a:r>
            <a:r>
              <a:rPr lang="pl-PL" sz="1800" dirty="0" smtClean="0"/>
              <a:t>, E. </a:t>
            </a:r>
            <a:r>
              <a:rPr lang="pl-PL" sz="1800" dirty="0" err="1" smtClean="0"/>
              <a:t>Kubicz</a:t>
            </a:r>
            <a:r>
              <a:rPr lang="pl-PL" sz="1800" dirty="0" smtClean="0"/>
              <a:t>, </a:t>
            </a:r>
            <a:br>
              <a:rPr lang="pl-PL" sz="1800" dirty="0" smtClean="0"/>
            </a:br>
            <a:r>
              <a:rPr lang="pl-PL" sz="1800" dirty="0" smtClean="0"/>
              <a:t>    Sz. Niedźwiecki,</a:t>
            </a:r>
            <a:r>
              <a:rPr lang="pl-PL" sz="1800" dirty="0"/>
              <a:t> </a:t>
            </a:r>
            <a:r>
              <a:rPr lang="pl-PL" sz="1800" dirty="0" smtClean="0"/>
              <a:t>M. </a:t>
            </a:r>
            <a:r>
              <a:rPr lang="pl-PL" sz="1800" dirty="0" err="1" smtClean="0"/>
              <a:t>Silarski</a:t>
            </a:r>
            <a:r>
              <a:rPr lang="pl-PL" sz="1800" dirty="0" smtClean="0"/>
              <a:t>, </a:t>
            </a:r>
            <a:br>
              <a:rPr lang="pl-PL" sz="1800" dirty="0" smtClean="0"/>
            </a:br>
            <a:r>
              <a:rPr lang="pl-PL" sz="1800" dirty="0" smtClean="0"/>
              <a:t>                  M. Zieliński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</a:t>
            </a:r>
          </a:p>
        </p:txBody>
      </p:sp>
      <p:sp>
        <p:nvSpPr>
          <p:cNvPr id="58" name="pole tekstowe 57"/>
          <p:cNvSpPr txBox="1"/>
          <p:nvPr/>
        </p:nvSpPr>
        <p:spPr>
          <a:xfrm>
            <a:off x="2555776" y="47667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 smtClean="0"/>
              <a:t> P. </a:t>
            </a:r>
            <a:r>
              <a:rPr lang="pl-PL" sz="1800" dirty="0" err="1" smtClean="0"/>
              <a:t>Salabura</a:t>
            </a:r>
            <a:r>
              <a:rPr lang="pl-PL" sz="1800" dirty="0" smtClean="0"/>
              <a:t>, T. Kozik, </a:t>
            </a:r>
            <a:br>
              <a:rPr lang="pl-PL" sz="1800" dirty="0" smtClean="0"/>
            </a:br>
            <a:r>
              <a:rPr lang="pl-PL" sz="1800" dirty="0" smtClean="0"/>
              <a:t>M. Pałka, P. </a:t>
            </a:r>
            <a:r>
              <a:rPr lang="pl-PL" sz="1800" dirty="0" err="1" smtClean="0"/>
              <a:t>Strzempek</a:t>
            </a:r>
            <a:endParaRPr lang="pl-PL" sz="1800" dirty="0" smtClean="0"/>
          </a:p>
          <a:p>
            <a:endParaRPr lang="pl-PL" sz="1800" dirty="0" smtClean="0"/>
          </a:p>
        </p:txBody>
      </p:sp>
      <p:sp>
        <p:nvSpPr>
          <p:cNvPr id="59" name="pole tekstowe 58"/>
          <p:cNvSpPr txBox="1"/>
          <p:nvPr/>
        </p:nvSpPr>
        <p:spPr>
          <a:xfrm>
            <a:off x="5436096" y="4384849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L. Raczyński, N. </a:t>
            </a:r>
            <a:r>
              <a:rPr lang="pl-PL" sz="2000" dirty="0" err="1" smtClean="0"/>
              <a:t>Sharma</a:t>
            </a:r>
            <a:r>
              <a:rPr lang="pl-PL" sz="2000" dirty="0" smtClean="0"/>
              <a:t>, </a:t>
            </a:r>
            <a:r>
              <a:rPr lang="pl-PL" sz="2000" dirty="0" err="1" smtClean="0"/>
              <a:t>N.Zoń</a:t>
            </a:r>
            <a:r>
              <a:rPr lang="pl-PL" sz="2000" dirty="0" smtClean="0"/>
              <a:t>                </a:t>
            </a:r>
            <a:endParaRPr lang="pl-PL" sz="2000" dirty="0"/>
          </a:p>
        </p:txBody>
      </p:sp>
      <p:sp>
        <p:nvSpPr>
          <p:cNvPr id="60" name="pole tekstowe 59"/>
          <p:cNvSpPr txBox="1"/>
          <p:nvPr/>
        </p:nvSpPr>
        <p:spPr>
          <a:xfrm>
            <a:off x="-36512" y="3742000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Ł. Kapłon, </a:t>
            </a:r>
            <a:br>
              <a:rPr lang="pl-PL" sz="2000" dirty="0" smtClean="0"/>
            </a:br>
            <a:r>
              <a:rPr lang="pl-PL" sz="2000" dirty="0" smtClean="0"/>
              <a:t>A. Wieczorek,</a:t>
            </a:r>
            <a:br>
              <a:rPr lang="pl-PL" sz="2000" dirty="0" smtClean="0"/>
            </a:br>
            <a:r>
              <a:rPr lang="pl-PL" sz="2000" dirty="0" smtClean="0"/>
              <a:t>A. Kochanowski,</a:t>
            </a:r>
            <a:br>
              <a:rPr lang="pl-PL" sz="2000" dirty="0" smtClean="0"/>
            </a:br>
            <a:r>
              <a:rPr lang="pl-PL" sz="2000" dirty="0" smtClean="0"/>
              <a:t>M. Molenda</a:t>
            </a:r>
          </a:p>
        </p:txBody>
      </p:sp>
      <p:sp>
        <p:nvSpPr>
          <p:cNvPr id="61" name="pole tekstowe 60"/>
          <p:cNvSpPr txBox="1"/>
          <p:nvPr/>
        </p:nvSpPr>
        <p:spPr>
          <a:xfrm>
            <a:off x="5673998" y="6157753"/>
            <a:ext cx="37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P. Białas, J. Kowal, Z. Rudy, </a:t>
            </a:r>
            <a:br>
              <a:rPr lang="pl-PL" sz="2000" dirty="0" smtClean="0"/>
            </a:br>
            <a:r>
              <a:rPr lang="pl-PL" sz="2000" dirty="0" smtClean="0"/>
              <a:t>A. Słomski, A. Strzelecki </a:t>
            </a:r>
            <a:endParaRPr lang="pl-PL" sz="2000" dirty="0"/>
          </a:p>
        </p:txBody>
      </p:sp>
      <p:cxnSp>
        <p:nvCxnSpPr>
          <p:cNvPr id="65" name="Łącznik prosty ze strzałką 64"/>
          <p:cNvCxnSpPr/>
          <p:nvPr/>
        </p:nvCxnSpPr>
        <p:spPr>
          <a:xfrm flipH="1" flipV="1">
            <a:off x="6228184" y="5177215"/>
            <a:ext cx="576064" cy="554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ze strzałką 65"/>
          <p:cNvCxnSpPr/>
          <p:nvPr/>
        </p:nvCxnSpPr>
        <p:spPr>
          <a:xfrm flipH="1">
            <a:off x="6139972" y="5177215"/>
            <a:ext cx="664276" cy="2771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ze strzałką 67"/>
          <p:cNvCxnSpPr/>
          <p:nvPr/>
        </p:nvCxnSpPr>
        <p:spPr>
          <a:xfrm flipH="1">
            <a:off x="6343172" y="5196810"/>
            <a:ext cx="49649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/>
          <p:nvPr/>
        </p:nvCxnSpPr>
        <p:spPr>
          <a:xfrm flipV="1">
            <a:off x="6545244" y="5062853"/>
            <a:ext cx="42980" cy="7407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Łącznik prosty ze strzałką 73"/>
          <p:cNvCxnSpPr/>
          <p:nvPr/>
        </p:nvCxnSpPr>
        <p:spPr>
          <a:xfrm flipV="1">
            <a:off x="6228184" y="5315805"/>
            <a:ext cx="720080" cy="376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42"/>
          <p:cNvSpPr/>
          <p:nvPr/>
        </p:nvSpPr>
        <p:spPr>
          <a:xfrm>
            <a:off x="53041" y="44624"/>
            <a:ext cx="1873501" cy="108012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-36512" y="44624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    INSTYTUT </a:t>
            </a:r>
            <a:br>
              <a:rPr lang="pl-PL" sz="2000" b="1" dirty="0" smtClean="0"/>
            </a:br>
            <a:r>
              <a:rPr lang="pl-PL" sz="2000" b="1" dirty="0" smtClean="0"/>
              <a:t>  FOTONOWY</a:t>
            </a:r>
          </a:p>
          <a:p>
            <a:r>
              <a:rPr lang="pl-PL" sz="2000" b="1" dirty="0" smtClean="0"/>
              <a:t>    COMPANY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5940152" y="1280954"/>
            <a:ext cx="3290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G. </a:t>
            </a:r>
            <a:r>
              <a:rPr lang="pl-PL" sz="2000" dirty="0" err="1" smtClean="0"/>
              <a:t>Korcyl</a:t>
            </a:r>
            <a:r>
              <a:rPr lang="pl-PL" sz="2000" dirty="0" smtClean="0"/>
              <a:t>, </a:t>
            </a:r>
            <a:r>
              <a:rPr lang="pl-PL" sz="2000" dirty="0"/>
              <a:t>M</a:t>
            </a:r>
            <a:r>
              <a:rPr lang="pl-PL" sz="2000" dirty="0" smtClean="0"/>
              <a:t>. </a:t>
            </a:r>
            <a:r>
              <a:rPr lang="pl-PL" sz="2000" dirty="0" err="1" smtClean="0"/>
              <a:t>Kajetanowicz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endParaRPr lang="pl-PL" sz="2000" dirty="0" smtClean="0"/>
          </a:p>
        </p:txBody>
      </p:sp>
      <p:cxnSp>
        <p:nvCxnSpPr>
          <p:cNvPr id="48" name="Łącznik prosty ze strzałką 47"/>
          <p:cNvCxnSpPr/>
          <p:nvPr/>
        </p:nvCxnSpPr>
        <p:spPr>
          <a:xfrm>
            <a:off x="899592" y="1052736"/>
            <a:ext cx="0" cy="6242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/>
          <p:cNvCxnSpPr/>
          <p:nvPr/>
        </p:nvCxnSpPr>
        <p:spPr>
          <a:xfrm>
            <a:off x="1899564" y="471540"/>
            <a:ext cx="65621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rostokąt 48"/>
          <p:cNvSpPr/>
          <p:nvPr/>
        </p:nvSpPr>
        <p:spPr>
          <a:xfrm>
            <a:off x="5940152" y="2092786"/>
            <a:ext cx="3200936" cy="85067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ole tekstowe 50"/>
          <p:cNvSpPr txBox="1"/>
          <p:nvPr/>
        </p:nvSpPr>
        <p:spPr>
          <a:xfrm>
            <a:off x="5796136" y="2092786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     </a:t>
            </a:r>
            <a:r>
              <a:rPr lang="pl-PL" sz="2000" dirty="0"/>
              <a:t> </a:t>
            </a:r>
            <a:r>
              <a:rPr lang="pl-PL" sz="2000" dirty="0" smtClean="0"/>
              <a:t>  Analysis </a:t>
            </a:r>
            <a:r>
              <a:rPr lang="pl-PL" sz="2000" dirty="0" err="1" smtClean="0"/>
              <a:t>framework</a:t>
            </a:r>
            <a:endParaRPr lang="pl-PL" sz="2000" dirty="0" smtClean="0"/>
          </a:p>
        </p:txBody>
      </p:sp>
      <p:sp>
        <p:nvSpPr>
          <p:cNvPr id="53" name="pole tekstowe 52"/>
          <p:cNvSpPr txBox="1"/>
          <p:nvPr/>
        </p:nvSpPr>
        <p:spPr>
          <a:xfrm>
            <a:off x="5954666" y="2042845"/>
            <a:ext cx="3267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1800" dirty="0" smtClean="0"/>
              <a:t>W.Krzemień, A. Gajos, A.Gruntowski</a:t>
            </a:r>
          </a:p>
        </p:txBody>
      </p:sp>
      <p:cxnSp>
        <p:nvCxnSpPr>
          <p:cNvPr id="54" name="Łącznik prosty ze strzałką 53"/>
          <p:cNvCxnSpPr/>
          <p:nvPr/>
        </p:nvCxnSpPr>
        <p:spPr>
          <a:xfrm>
            <a:off x="7524328" y="1647315"/>
            <a:ext cx="0" cy="4855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/>
          <p:cNvSpPr/>
          <p:nvPr/>
        </p:nvSpPr>
        <p:spPr>
          <a:xfrm>
            <a:off x="5796137" y="44624"/>
            <a:ext cx="3945926" cy="79753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5868144" y="44624"/>
            <a:ext cx="400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 Nowoczesna Elektronika</a:t>
            </a:r>
          </a:p>
          <a:p>
            <a:r>
              <a:rPr lang="pl-PL" sz="2000" b="1" dirty="0" smtClean="0"/>
              <a:t>    COMPANY</a:t>
            </a: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7676728" y="567195"/>
            <a:ext cx="0" cy="48554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 flipH="1">
            <a:off x="5097934" y="201963"/>
            <a:ext cx="7702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pole tekstowe 34"/>
          <p:cNvSpPr txBox="1"/>
          <p:nvPr/>
        </p:nvSpPr>
        <p:spPr>
          <a:xfrm>
            <a:off x="90339" y="5226784"/>
            <a:ext cx="2249413" cy="1631216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Annihilation chamber</a:t>
            </a:r>
          </a:p>
          <a:p>
            <a:r>
              <a:rPr lang="pl-PL" sz="2000" dirty="0" smtClean="0"/>
              <a:t>B. Jasińska</a:t>
            </a:r>
          </a:p>
          <a:p>
            <a:r>
              <a:rPr lang="pl-PL" sz="2000" dirty="0" smtClean="0"/>
              <a:t>M. Gorgol</a:t>
            </a:r>
          </a:p>
          <a:p>
            <a:r>
              <a:rPr lang="pl-PL" sz="2000" b="1" dirty="0" smtClean="0"/>
              <a:t>UMCS University</a:t>
            </a:r>
          </a:p>
        </p:txBody>
      </p:sp>
    </p:spTree>
    <p:extLst>
      <p:ext uri="{BB962C8B-B14F-4D97-AF65-F5344CB8AC3E}">
        <p14:creationId xmlns:p14="http://schemas.microsoft.com/office/powerpoint/2010/main" val="28583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22088" cy="593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4624"/>
            <a:ext cx="6408711" cy="6808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220072" y="494639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/>
              <a:t>So far:  </a:t>
            </a:r>
          </a:p>
          <a:p>
            <a:r>
              <a:rPr lang="pl-PL" sz="2000" b="1" dirty="0"/>
              <a:t>sigma(TOF) = 100ps ; </a:t>
            </a:r>
          </a:p>
          <a:p>
            <a:r>
              <a:rPr lang="pl-PL" sz="2000" b="1" dirty="0"/>
              <a:t>Sampling in voltage domain </a:t>
            </a:r>
          </a:p>
          <a:p>
            <a:r>
              <a:rPr lang="pl-PL" sz="2000" b="1" dirty="0"/>
              <a:t>with precision of </a:t>
            </a:r>
            <a:r>
              <a:rPr lang="pl-PL" sz="2000" b="1" dirty="0" smtClean="0"/>
              <a:t>~20ps </a:t>
            </a:r>
            <a:r>
              <a:rPr lang="pl-PL" sz="2000" b="1" dirty="0"/>
              <a:t>(sigma) </a:t>
            </a:r>
            <a:endParaRPr lang="pl-PL" sz="2000" b="1" dirty="0" smtClean="0"/>
          </a:p>
          <a:p>
            <a:r>
              <a:rPr lang="pl-PL" sz="2000" b="1" dirty="0" smtClean="0"/>
              <a:t>for </a:t>
            </a:r>
            <a:r>
              <a:rPr lang="pl-PL" sz="2000" b="1" dirty="0"/>
              <a:t>10 Euro per sample; </a:t>
            </a:r>
          </a:p>
          <a:p>
            <a:r>
              <a:rPr lang="pl-PL" sz="2000" b="1" dirty="0"/>
              <a:t>Triggerless DAQ</a:t>
            </a:r>
            <a:r>
              <a:rPr lang="pl-PL" sz="20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12449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520" y="2708920"/>
            <a:ext cx="15776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 </a:t>
            </a:r>
            <a:r>
              <a:rPr lang="pl-PL" sz="2000" b="1" dirty="0" smtClean="0"/>
              <a:t>       T      P </a:t>
            </a:r>
          </a:p>
          <a:p>
            <a:r>
              <a:rPr lang="pl-PL" sz="2000" b="1" dirty="0" smtClean="0"/>
              <a:t>S      -       +</a:t>
            </a:r>
          </a:p>
          <a:p>
            <a:r>
              <a:rPr lang="pl-PL" sz="2000" b="1" dirty="0"/>
              <a:t>k</a:t>
            </a:r>
            <a:r>
              <a:rPr lang="pl-PL" sz="2000" b="1" dirty="0" smtClean="0"/>
              <a:t>       -       -</a:t>
            </a:r>
          </a:p>
          <a:p>
            <a:r>
              <a:rPr lang="pl-PL" sz="2000" b="1" dirty="0" smtClean="0"/>
              <a:t>E      +       - 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829096" y="4060229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      Operator             C    P   T  CP  CPT</a:t>
            </a:r>
            <a:endParaRPr lang="pl-PL" sz="2400" dirty="0" smtClean="0">
              <a:solidFill>
                <a:srgbClr val="FF0000"/>
              </a:solidFill>
            </a:endParaRPr>
          </a:p>
          <a:p>
            <a:r>
              <a:rPr lang="pl-PL" sz="2800" dirty="0" smtClean="0">
                <a:solidFill>
                  <a:srgbClr val="FF0000"/>
                </a:solidFill>
              </a:rPr>
              <a:t> S • 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 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</a:t>
            </a:r>
            <a:r>
              <a:rPr lang="pl-PL" sz="2800" dirty="0" smtClean="0">
                <a:solidFill>
                  <a:srgbClr val="FF0000"/>
                </a:solidFill>
              </a:rPr>
              <a:t>                 +     +   -    +      -</a:t>
            </a:r>
          </a:p>
          <a:p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</a:t>
            </a:r>
            <a:r>
              <a:rPr lang="pl-PL" sz="2800" dirty="0" smtClean="0">
                <a:solidFill>
                  <a:srgbClr val="FF0000"/>
                </a:solidFill>
              </a:rPr>
              <a:t>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k</a:t>
            </a:r>
            <a:r>
              <a:rPr lang="pl-PL" sz="2800" baseline="-25000" dirty="0">
                <a:solidFill>
                  <a:srgbClr val="FF0000"/>
                </a:solidFill>
              </a:rPr>
              <a:t>1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 </a:t>
            </a:r>
            <a:r>
              <a:rPr lang="pl-PL" sz="2800" dirty="0" smtClean="0">
                <a:solidFill>
                  <a:srgbClr val="FF0000"/>
                </a:solidFill>
              </a:rPr>
              <a:t>)   +     -    -    -      +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3045120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3549176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3045120" y="4981817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3606670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4269256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4773312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5464926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303076" y="30817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317590" y="339880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331542" y="368683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269256" y="4550333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2915020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3419076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4139156" y="59800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628800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628800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pic>
        <p:nvPicPr>
          <p:cNvPr id="35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243408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339752" y="60212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8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800" b="1" dirty="0"/>
              <a:t>PET</a:t>
            </a:r>
            <a:endParaRPr lang="pl-PL" sz="4800" dirty="0"/>
          </a:p>
        </p:txBody>
      </p:sp>
      <p:pic>
        <p:nvPicPr>
          <p:cNvPr id="37" name="Obraz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8" y="-19642"/>
            <a:ext cx="1513028" cy="5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29096" y="4060229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      Operator             C    P   T  CP  CPT</a:t>
            </a:r>
            <a:endParaRPr lang="pl-PL" sz="2400" dirty="0" smtClean="0">
              <a:solidFill>
                <a:srgbClr val="FF0000"/>
              </a:solidFill>
            </a:endParaRPr>
          </a:p>
          <a:p>
            <a:r>
              <a:rPr lang="pl-PL" sz="2800" dirty="0" smtClean="0">
                <a:solidFill>
                  <a:srgbClr val="FF0000"/>
                </a:solidFill>
              </a:rPr>
              <a:t> S • 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 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</a:t>
            </a:r>
            <a:r>
              <a:rPr lang="pl-PL" sz="2800" dirty="0" smtClean="0">
                <a:solidFill>
                  <a:srgbClr val="FF0000"/>
                </a:solidFill>
              </a:rPr>
              <a:t>                 +     +   -    +      -</a:t>
            </a:r>
          </a:p>
          <a:p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</a:t>
            </a:r>
            <a:r>
              <a:rPr lang="pl-PL" sz="2800" dirty="0" smtClean="0">
                <a:solidFill>
                  <a:srgbClr val="FF0000"/>
                </a:solidFill>
              </a:rPr>
              <a:t>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k</a:t>
            </a:r>
            <a:r>
              <a:rPr lang="pl-PL" sz="2800" baseline="-25000" dirty="0">
                <a:solidFill>
                  <a:srgbClr val="FF0000"/>
                </a:solidFill>
              </a:rPr>
              <a:t>1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 </a:t>
            </a:r>
            <a:r>
              <a:rPr lang="pl-PL" sz="2800" dirty="0" smtClean="0">
                <a:solidFill>
                  <a:srgbClr val="FF0000"/>
                </a:solidFill>
              </a:rPr>
              <a:t>)   +     -    -    -      +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2915020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3419076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4139156" y="59800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628800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628800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pic>
        <p:nvPicPr>
          <p:cNvPr id="35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243408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339752" y="60212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8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800" b="1" dirty="0"/>
              <a:t>PET</a:t>
            </a:r>
            <a:endParaRPr lang="pl-PL" sz="4800" dirty="0"/>
          </a:p>
        </p:txBody>
      </p:sp>
      <p:pic>
        <p:nvPicPr>
          <p:cNvPr id="37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71" y="5189398"/>
            <a:ext cx="2409689" cy="903898"/>
          </a:xfrm>
          <a:prstGeom prst="rect">
            <a:avLst/>
          </a:prstGeom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619672" y="2276872"/>
            <a:ext cx="6336704" cy="2769989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Jagiellonian PET</a:t>
            </a:r>
          </a:p>
          <a:p>
            <a:r>
              <a:rPr lang="pl-PL" sz="3200" b="1" dirty="0"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itchFamily="34" charset="0"/>
                <a:cs typeface="Arial" pitchFamily="34" charset="0"/>
              </a:rPr>
              <a:t>d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iscrete symmetries</a:t>
            </a:r>
          </a:p>
          <a:p>
            <a:endParaRPr lang="pl-PL" sz="3200" b="1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orphometric imaging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rostokąt 8"/>
          <p:cNvSpPr/>
          <p:nvPr/>
        </p:nvSpPr>
        <p:spPr>
          <a:xfrm flipV="1">
            <a:off x="1619672" y="2276872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8"/>
          <p:cNvSpPr/>
          <p:nvPr/>
        </p:nvSpPr>
        <p:spPr>
          <a:xfrm flipV="1">
            <a:off x="1619672" y="3174930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80528" y="62483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  J-PET   for medicine, physics and biology </a:t>
            </a:r>
            <a:endParaRPr lang="it-IT" sz="4800" b="1" baseline="30000" dirty="0">
              <a:solidFill>
                <a:srgbClr val="DB2859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52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347"/>
            <a:ext cx="1728192" cy="5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8820150" y="2564904"/>
            <a:ext cx="4537075" cy="306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227763" y="-3340100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4341" name="Picture 6" descr="37257_1186502288_e671_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27384"/>
            <a:ext cx="7115176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az 1" descr="PETmodel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6729412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ole tekstowe 7"/>
          <p:cNvSpPr txBox="1">
            <a:spLocks noChangeArrowheads="1"/>
          </p:cNvSpPr>
          <p:nvPr/>
        </p:nvSpPr>
        <p:spPr bwMode="auto">
          <a:xfrm>
            <a:off x="9134475" y="3860800"/>
            <a:ext cx="34305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/>
              <a:t>OBRAZ TOMOGRAFICZNY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8964613" y="990600"/>
            <a:ext cx="53657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8" y="5223103"/>
            <a:ext cx="1681147" cy="15902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4725144"/>
            <a:ext cx="4033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dirty="0" smtClean="0">
                <a:solidFill>
                  <a:schemeClr val="accent2"/>
                </a:solidFill>
              </a:rPr>
              <a:t>RADIOACTIVE SUGER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5536" y="5229200"/>
            <a:ext cx="3215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 dirty="0" err="1" smtClean="0"/>
              <a:t>Fluoro</a:t>
            </a:r>
            <a:r>
              <a:rPr lang="pl-PL" sz="2000" b="1" dirty="0" smtClean="0"/>
              <a:t>–</a:t>
            </a:r>
            <a:r>
              <a:rPr lang="pl-PL" sz="2000" b="1" dirty="0" err="1" smtClean="0"/>
              <a:t>deoxy-glucose</a:t>
            </a:r>
            <a:r>
              <a:rPr lang="pl-PL" sz="2000" b="1" dirty="0" smtClean="0"/>
              <a:t> </a:t>
            </a:r>
            <a:r>
              <a:rPr lang="pl-PL" sz="2000" b="1" dirty="0"/>
              <a:t>(F-18 FDG)</a:t>
            </a:r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383455" y="5877272"/>
            <a:ext cx="1030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dirty="0" smtClean="0"/>
              <a:t>~200 </a:t>
            </a:r>
            <a:r>
              <a:rPr lang="pl-PL" sz="2800" dirty="0"/>
              <a:t>000 </a:t>
            </a:r>
            <a:r>
              <a:rPr lang="pl-PL" sz="2800" dirty="0" smtClean="0"/>
              <a:t>000 </a:t>
            </a:r>
          </a:p>
          <a:p>
            <a:r>
              <a:rPr lang="pl-PL" sz="2800" dirty="0" smtClean="0"/>
              <a:t>gamma per </a:t>
            </a:r>
            <a:r>
              <a:rPr lang="pl-PL" sz="2800" dirty="0" err="1" smtClean="0"/>
              <a:t>second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15" name="Obraz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20" y="6933397"/>
            <a:ext cx="7891772" cy="2256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4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 rot="306568">
            <a:off x="204617" y="1292225"/>
            <a:ext cx="6202363" cy="3494088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68323" name="Oval 3"/>
          <p:cNvSpPr>
            <a:spLocks noChangeArrowheads="1"/>
          </p:cNvSpPr>
          <p:nvPr/>
        </p:nvSpPr>
        <p:spPr bwMode="auto">
          <a:xfrm rot="-1329760">
            <a:off x="-146220" y="2432050"/>
            <a:ext cx="6423025" cy="1439863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-4782129">
            <a:off x="84761" y="2375694"/>
            <a:ext cx="5961063" cy="155257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6172674">
            <a:off x="195886" y="2874169"/>
            <a:ext cx="5961063" cy="177482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741192" y="1770063"/>
            <a:ext cx="220663" cy="206375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4170192" y="5722938"/>
            <a:ext cx="220663" cy="203200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76375" y="8910638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>
                <a:latin typeface="Times New Roman" pitchFamily="18" charset="0"/>
              </a:rPr>
              <a:t> na modelu skarpetkowym</a:t>
            </a:r>
          </a:p>
        </p:txBody>
      </p:sp>
      <p:pic>
        <p:nvPicPr>
          <p:cNvPr id="568329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92" y="2808288"/>
            <a:ext cx="25923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30" name="Picture 10" descr="Scan_gam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92" y="2708275"/>
            <a:ext cx="28797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2733505" y="2708275"/>
            <a:ext cx="793750" cy="819150"/>
            <a:chOff x="567" y="3338"/>
            <a:chExt cx="1451" cy="1498"/>
          </a:xfrm>
        </p:grpSpPr>
        <p:sp>
          <p:nvSpPr>
            <p:cNvPr id="13340" name="Oval 12"/>
            <p:cNvSpPr>
              <a:spLocks noChangeArrowheads="1"/>
            </p:cNvSpPr>
            <p:nvPr/>
          </p:nvSpPr>
          <p:spPr bwMode="auto">
            <a:xfrm>
              <a:off x="1066" y="4246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3" name="Oval 13"/>
            <p:cNvSpPr>
              <a:spLocks noChangeArrowheads="1"/>
            </p:cNvSpPr>
            <p:nvPr/>
          </p:nvSpPr>
          <p:spPr bwMode="auto">
            <a:xfrm>
              <a:off x="1382" y="4064"/>
              <a:ext cx="589" cy="5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2" name="Oval 14"/>
            <p:cNvSpPr>
              <a:spLocks noChangeArrowheads="1"/>
            </p:cNvSpPr>
            <p:nvPr/>
          </p:nvSpPr>
          <p:spPr bwMode="auto">
            <a:xfrm>
              <a:off x="567" y="3929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5" name="Oval 15"/>
            <p:cNvSpPr>
              <a:spLocks noChangeArrowheads="1"/>
            </p:cNvSpPr>
            <p:nvPr/>
          </p:nvSpPr>
          <p:spPr bwMode="auto">
            <a:xfrm>
              <a:off x="613" y="3474"/>
              <a:ext cx="589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568336" name="Oval 16"/>
            <p:cNvSpPr>
              <a:spLocks noChangeArrowheads="1"/>
            </p:cNvSpPr>
            <p:nvPr/>
          </p:nvSpPr>
          <p:spPr bwMode="auto">
            <a:xfrm>
              <a:off x="1110" y="3338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5" name="Oval 17"/>
            <p:cNvSpPr>
              <a:spLocks noChangeArrowheads="1"/>
            </p:cNvSpPr>
            <p:nvPr/>
          </p:nvSpPr>
          <p:spPr bwMode="auto">
            <a:xfrm>
              <a:off x="1428" y="3611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8" name="Oval 18"/>
            <p:cNvSpPr>
              <a:spLocks noChangeArrowheads="1"/>
            </p:cNvSpPr>
            <p:nvPr/>
          </p:nvSpPr>
          <p:spPr bwMode="auto">
            <a:xfrm rot="12539880">
              <a:off x="747" y="4157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7" name="Oval 19"/>
            <p:cNvSpPr>
              <a:spLocks noChangeArrowheads="1"/>
            </p:cNvSpPr>
            <p:nvPr/>
          </p:nvSpPr>
          <p:spPr bwMode="auto">
            <a:xfrm rot="-9060120">
              <a:off x="930" y="3748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3324" name="Group 20"/>
          <p:cNvGrpSpPr>
            <a:grpSpLocks/>
          </p:cNvGrpSpPr>
          <p:nvPr/>
        </p:nvGrpSpPr>
        <p:grpSpPr bwMode="auto">
          <a:xfrm>
            <a:off x="3311355" y="30163"/>
            <a:ext cx="287337" cy="519112"/>
            <a:chOff x="2971" y="19"/>
            <a:chExt cx="181" cy="327"/>
          </a:xfrm>
        </p:grpSpPr>
        <p:sp>
          <p:nvSpPr>
            <p:cNvPr id="13338" name="Oval 21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9" name="Text Box 22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5" name="Group 23"/>
          <p:cNvGrpSpPr>
            <a:grpSpLocks/>
          </p:cNvGrpSpPr>
          <p:nvPr/>
        </p:nvGrpSpPr>
        <p:grpSpPr bwMode="auto">
          <a:xfrm>
            <a:off x="718967" y="1557338"/>
            <a:ext cx="287338" cy="519112"/>
            <a:chOff x="2971" y="19"/>
            <a:chExt cx="181" cy="327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8346" name="Group 26"/>
          <p:cNvGrpSpPr>
            <a:grpSpLocks/>
          </p:cNvGrpSpPr>
          <p:nvPr/>
        </p:nvGrpSpPr>
        <p:grpSpPr bwMode="auto">
          <a:xfrm>
            <a:off x="4606755" y="2838450"/>
            <a:ext cx="287337" cy="519113"/>
            <a:chOff x="2971" y="19"/>
            <a:chExt cx="181" cy="327"/>
          </a:xfrm>
        </p:grpSpPr>
        <p:sp>
          <p:nvSpPr>
            <p:cNvPr id="1333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7" name="Group 29"/>
          <p:cNvGrpSpPr>
            <a:grpSpLocks/>
          </p:cNvGrpSpPr>
          <p:nvPr/>
        </p:nvGrpSpPr>
        <p:grpSpPr bwMode="auto">
          <a:xfrm>
            <a:off x="4103517" y="5516563"/>
            <a:ext cx="287338" cy="519112"/>
            <a:chOff x="2971" y="19"/>
            <a:chExt cx="181" cy="327"/>
          </a:xfrm>
        </p:grpSpPr>
        <p:sp>
          <p:nvSpPr>
            <p:cNvPr id="13332" name="Oval 30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3" name="Text Box 31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568355" name="Oval 35"/>
          <p:cNvSpPr>
            <a:spLocks noChangeArrowheads="1"/>
          </p:cNvSpPr>
          <p:nvPr/>
        </p:nvSpPr>
        <p:spPr bwMode="auto">
          <a:xfrm>
            <a:off x="4535317" y="2565400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586263" y="5628271"/>
            <a:ext cx="936625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6660232" y="2348880"/>
            <a:ext cx="26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aseline="30000" dirty="0" smtClean="0"/>
              <a:t>18</a:t>
            </a:r>
            <a:r>
              <a:rPr lang="pl-PL" sz="2000" dirty="0" smtClean="0"/>
              <a:t>F </a:t>
            </a:r>
            <a:r>
              <a:rPr lang="pl-PL" sz="2800" b="1" dirty="0">
                <a:sym typeface="Wingdings" pitchFamily="2" charset="2"/>
              </a:rPr>
              <a:t>→</a:t>
            </a:r>
            <a:r>
              <a:rPr lang="pl-PL" sz="2000" dirty="0">
                <a:sym typeface="Wingdings" pitchFamily="2" charset="2"/>
              </a:rPr>
              <a:t> </a:t>
            </a:r>
            <a:r>
              <a:rPr lang="pl-PL" sz="2000" baseline="30000" dirty="0"/>
              <a:t>18</a:t>
            </a:r>
            <a:r>
              <a:rPr lang="pl-PL" sz="2000" dirty="0"/>
              <a:t>O + e</a:t>
            </a:r>
            <a:r>
              <a:rPr lang="pl-PL" sz="2000" baseline="30000" dirty="0"/>
              <a:t>+</a:t>
            </a:r>
            <a:r>
              <a:rPr lang="pl-PL" sz="2000" dirty="0"/>
              <a:t>  + </a:t>
            </a:r>
            <a:r>
              <a:rPr lang="pl-PL" sz="2000" dirty="0" err="1"/>
              <a:t>v</a:t>
            </a:r>
            <a:r>
              <a:rPr lang="pl-PL" sz="2000" baseline="-25000" dirty="0" err="1"/>
              <a:t>e</a:t>
            </a:r>
            <a:r>
              <a:rPr lang="pl-PL" sz="2000" dirty="0"/>
              <a:t> </a:t>
            </a: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6999138" y="5739396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300763" y="5113921"/>
            <a:ext cx="1116013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6054576" y="514090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6141888" y="4278896"/>
            <a:ext cx="1116013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7081688" y="4020133"/>
            <a:ext cx="1120775" cy="11160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7927826" y="453765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 rot="12539880">
            <a:off x="6395888" y="5569533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 rot="-9060120">
            <a:off x="6741963" y="4794833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6449863" y="36851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7496026" y="362008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 rot="-9060120">
            <a:off x="7962751" y="4045533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5873601" y="44043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8034188" y="534093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7097563" y="45487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7097563" y="3685171"/>
            <a:ext cx="1114425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7026126" y="48361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4" name="Oval 20"/>
          <p:cNvSpPr>
            <a:spLocks noChangeArrowheads="1"/>
          </p:cNvSpPr>
          <p:nvPr/>
        </p:nvSpPr>
        <p:spPr bwMode="auto">
          <a:xfrm rot="12539880">
            <a:off x="6162526" y="5125033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 rot="-9060120">
            <a:off x="7818288" y="3685171"/>
            <a:ext cx="1116013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 rot="12539880">
            <a:off x="6522888" y="4980571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7315051" y="56282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 rot="-9060120">
            <a:off x="8107213" y="4836108"/>
            <a:ext cx="1119188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 rot="-9060120">
            <a:off x="6810226" y="4548771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 rot="-9060120">
            <a:off x="7527776" y="5158371"/>
            <a:ext cx="217487" cy="2159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68352" name="Group 32"/>
          <p:cNvGrpSpPr>
            <a:grpSpLocks/>
          </p:cNvGrpSpPr>
          <p:nvPr/>
        </p:nvGrpSpPr>
        <p:grpSpPr bwMode="auto">
          <a:xfrm>
            <a:off x="7164288" y="4653136"/>
            <a:ext cx="360363" cy="519113"/>
            <a:chOff x="4105" y="3611"/>
            <a:chExt cx="227" cy="327"/>
          </a:xfrm>
        </p:grpSpPr>
        <p:sp>
          <p:nvSpPr>
            <p:cNvPr id="568353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0" name="Oval 26"/>
          <p:cNvSpPr>
            <a:spLocks noChangeArrowheads="1"/>
          </p:cNvSpPr>
          <p:nvPr/>
        </p:nvSpPr>
        <p:spPr bwMode="auto">
          <a:xfrm rot="12539880">
            <a:off x="6810226" y="4548771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18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4.04624E-7 L 0.57865 0.193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968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2.22222E-6 L -0.25573 -0.3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68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568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416 -0.01042 L 0.58698 -0.017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399 1.11111E-6 L -1.00417 0.012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 animBg="1"/>
      <p:bldP spid="568355" grpId="0" animBg="1"/>
      <p:bldP spid="62" grpId="0" animBg="1"/>
      <p:bldP spid="62" grpId="1" animBg="1"/>
      <p:bldP spid="6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7220445"/>
            <a:ext cx="995657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/>
              <a:t>Positronium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is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similar</a:t>
            </a:r>
            <a:r>
              <a:rPr lang="pl-PL" sz="2400" dirty="0" smtClean="0">
                <a:sym typeface="Wingdings" panose="05000000000000000000" pitchFamily="2" charset="2"/>
              </a:rPr>
              <a:t> to the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of the </a:t>
            </a:r>
            <a:r>
              <a:rPr lang="pl-PL" sz="2400" dirty="0" err="1" smtClean="0">
                <a:sym typeface="Wingdings" panose="05000000000000000000" pitchFamily="2" charset="2"/>
              </a:rPr>
              <a:t>hydrogen</a:t>
            </a:r>
            <a:r>
              <a:rPr lang="pl-PL" sz="2400" dirty="0" smtClean="0">
                <a:sym typeface="Wingdings" panose="05000000000000000000" pitchFamily="2" charset="2"/>
              </a:rPr>
              <a:t> atom</a:t>
            </a:r>
            <a:endParaRPr lang="pl-PL" sz="2400" dirty="0"/>
          </a:p>
          <a:p>
            <a:r>
              <a:rPr lang="pl-PL" sz="2400" dirty="0" err="1" smtClean="0"/>
              <a:t>Production</a:t>
            </a:r>
            <a:r>
              <a:rPr lang="pl-PL" sz="2400" dirty="0" smtClean="0"/>
              <a:t> 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and life-</a:t>
            </a:r>
            <a:r>
              <a:rPr lang="pl-PL" sz="2400" dirty="0" err="1" smtClean="0"/>
              <a:t>time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</a:p>
          <a:p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 </a:t>
            </a:r>
            <a:r>
              <a:rPr lang="pl-PL" sz="2400" dirty="0" err="1" smtClean="0"/>
              <a:t>between</a:t>
            </a:r>
            <a:r>
              <a:rPr lang="pl-PL" sz="2400" dirty="0" smtClean="0"/>
              <a:t> </a:t>
            </a:r>
            <a:r>
              <a:rPr lang="pl-PL" sz="2400" dirty="0" err="1" smtClean="0"/>
              <a:t>molecules</a:t>
            </a:r>
            <a:r>
              <a:rPr lang="pl-PL" sz="2400" dirty="0" smtClean="0"/>
              <a:t>…</a:t>
            </a:r>
            <a:br>
              <a:rPr lang="pl-PL" sz="2400" dirty="0" smtClean="0"/>
            </a:br>
            <a:r>
              <a:rPr lang="pl-PL" sz="2400" dirty="0" smtClean="0"/>
              <a:t>p-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ggg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P(o-</a:t>
            </a:r>
            <a:r>
              <a:rPr lang="pl-PL" sz="2400" dirty="0" err="1" smtClean="0"/>
              <a:t>Ps</a:t>
            </a:r>
            <a:r>
              <a:rPr lang="pl-PL" sz="2400" dirty="0" smtClean="0"/>
              <a:t>) = 3 P(p-</a:t>
            </a:r>
            <a:r>
              <a:rPr lang="pl-PL" sz="2400" dirty="0" err="1" smtClean="0"/>
              <a:t>Ps</a:t>
            </a:r>
            <a:r>
              <a:rPr lang="pl-PL" sz="2400" dirty="0" smtClean="0"/>
              <a:t>)</a:t>
            </a:r>
          </a:p>
          <a:p>
            <a:r>
              <a:rPr lang="pl-PL" sz="2400" dirty="0" err="1" smtClean="0"/>
              <a:t>Process</a:t>
            </a:r>
            <a:r>
              <a:rPr lang="pl-PL" sz="2400" dirty="0" smtClean="0"/>
              <a:t> kick-off   and  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p-</a:t>
            </a:r>
            <a:r>
              <a:rPr lang="pl-PL" sz="2400" dirty="0" err="1" smtClean="0"/>
              <a:t>Ps</a:t>
            </a:r>
            <a:r>
              <a:rPr lang="pl-PL" sz="2400" dirty="0" smtClean="0"/>
              <a:t>    </a:t>
            </a:r>
          </a:p>
          <a:p>
            <a:r>
              <a:rPr lang="pl-PL" sz="2400" dirty="0" smtClean="0"/>
              <a:t>(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for </a:t>
            </a:r>
            <a:r>
              <a:rPr lang="pl-PL" sz="2400" dirty="0" err="1" smtClean="0"/>
              <a:t>this</a:t>
            </a:r>
            <a:r>
              <a:rPr lang="pl-PL" sz="2400" dirty="0" smtClean="0"/>
              <a:t> </a:t>
            </a:r>
            <a:r>
              <a:rPr lang="pl-PL" sz="2400" dirty="0" err="1" smtClean="0"/>
              <a:t>processes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)</a:t>
            </a:r>
          </a:p>
          <a:p>
            <a:pPr marL="342900" indent="-342900">
              <a:buFont typeface="Wingdings"/>
              <a:buChar char="à"/>
            </a:pPr>
            <a:r>
              <a:rPr lang="pl-PL" sz="2400" dirty="0" smtClean="0"/>
              <a:t>Most of o-</a:t>
            </a:r>
            <a:r>
              <a:rPr lang="pl-PL" sz="2400" dirty="0" err="1" smtClean="0"/>
              <a:t>Ps</a:t>
            </a:r>
            <a:r>
              <a:rPr lang="pl-PL" sz="2400" dirty="0" smtClean="0"/>
              <a:t> </a:t>
            </a:r>
            <a:r>
              <a:rPr lang="pl-PL" sz="2400" dirty="0" err="1" smtClean="0"/>
              <a:t>anyhow</a:t>
            </a:r>
            <a:r>
              <a:rPr lang="pl-PL" sz="2400" dirty="0" smtClean="0"/>
              <a:t> </a:t>
            </a:r>
            <a:r>
              <a:rPr lang="pl-PL" sz="2400" dirty="0" err="1" smtClean="0"/>
              <a:t>will</a:t>
            </a:r>
            <a:r>
              <a:rPr lang="pl-PL" sz="2400" dirty="0" smtClean="0"/>
              <a:t> </a:t>
            </a:r>
            <a:r>
              <a:rPr lang="pl-PL" sz="2400" dirty="0" err="1" smtClean="0"/>
              <a:t>decay</a:t>
            </a:r>
            <a:r>
              <a:rPr lang="pl-PL" sz="2400" dirty="0" smtClean="0"/>
              <a:t> to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Tu TEZ POWIEDZIEC O BEZPOSREDNIEJ PRODUKCJI </a:t>
            </a:r>
          </a:p>
          <a:p>
            <a:r>
              <a:rPr lang="pl-PL" sz="2400" dirty="0" smtClean="0"/>
              <a:t>I CZASIE około 300-400ps</a:t>
            </a:r>
          </a:p>
          <a:p>
            <a:r>
              <a:rPr lang="pl-PL" sz="2400" dirty="0"/>
              <a:t>Direct </a:t>
            </a:r>
            <a:r>
              <a:rPr lang="pl-PL" sz="2400" dirty="0" err="1"/>
              <a:t>annihilation</a:t>
            </a:r>
            <a:r>
              <a:rPr lang="pl-PL" sz="2400" dirty="0"/>
              <a:t> P(</a:t>
            </a:r>
            <a:r>
              <a:rPr lang="pl-PL" sz="2400" dirty="0" err="1"/>
              <a:t>gg</a:t>
            </a:r>
            <a:r>
              <a:rPr lang="pl-PL" sz="2400" dirty="0"/>
              <a:t>) = 370 P(</a:t>
            </a:r>
            <a:r>
              <a:rPr lang="pl-PL" sz="2400" dirty="0" err="1"/>
              <a:t>ggg</a:t>
            </a:r>
            <a:r>
              <a:rPr lang="pl-PL" sz="2400" dirty="0"/>
              <a:t>) = 10^6 P(</a:t>
            </a:r>
            <a:r>
              <a:rPr lang="pl-PL" sz="2400" dirty="0" err="1"/>
              <a:t>gggg</a:t>
            </a:r>
            <a:r>
              <a:rPr lang="pl-PL" sz="2400" dirty="0"/>
              <a:t>) </a:t>
            </a:r>
            <a:r>
              <a:rPr lang="pl-PL" sz="2400" dirty="0" err="1"/>
              <a:t>etc</a:t>
            </a:r>
            <a:r>
              <a:rPr lang="pl-PL" sz="2400" dirty="0"/>
              <a:t>…</a:t>
            </a:r>
          </a:p>
          <a:p>
            <a:r>
              <a:rPr lang="pl-PL" sz="2400" dirty="0"/>
              <a:t>But in medium </a:t>
            </a:r>
            <a:r>
              <a:rPr lang="pl-PL" sz="2400" dirty="0" err="1"/>
              <a:t>this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not </a:t>
            </a:r>
          </a:p>
          <a:p>
            <a:endParaRPr lang="pl-PL" sz="2400" dirty="0" smtClean="0"/>
          </a:p>
          <a:p>
            <a:endParaRPr lang="pl-PL" sz="2400" dirty="0"/>
          </a:p>
        </p:txBody>
      </p:sp>
      <p:grpSp>
        <p:nvGrpSpPr>
          <p:cNvPr id="2" name="Grupa 1"/>
          <p:cNvGrpSpPr/>
          <p:nvPr/>
        </p:nvGrpSpPr>
        <p:grpSpPr>
          <a:xfrm>
            <a:off x="251520" y="181319"/>
            <a:ext cx="3179033" cy="2383585"/>
            <a:chOff x="4705335" y="476672"/>
            <a:chExt cx="4366657" cy="3274045"/>
          </a:xfrm>
        </p:grpSpPr>
        <p:pic>
          <p:nvPicPr>
            <p:cNvPr id="3" name="Obraz 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2699792" y="-27384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9" name="Prostokąt 8"/>
          <p:cNvSpPr/>
          <p:nvPr/>
        </p:nvSpPr>
        <p:spPr>
          <a:xfrm>
            <a:off x="-252536" y="37303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-324544" y="1084980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579757" y="2852936"/>
            <a:ext cx="498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 </a:t>
            </a:r>
            <a:r>
              <a:rPr lang="pl-PL" sz="4800" dirty="0" smtClean="0"/>
              <a:t> </a:t>
            </a:r>
            <a:endParaRPr lang="pl-PL" sz="4000" baseline="30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3528" y="2818671"/>
            <a:ext cx="3578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1</a:t>
            </a:r>
          </a:p>
          <a:p>
            <a:r>
              <a:rPr lang="pl-PL" sz="3200" dirty="0" smtClean="0"/>
              <a:t>             L    0     0</a:t>
            </a:r>
          </a:p>
        </p:txBody>
      </p:sp>
    </p:spTree>
    <p:extLst>
      <p:ext uri="{BB962C8B-B14F-4D97-AF65-F5344CB8AC3E}">
        <p14:creationId xmlns:p14="http://schemas.microsoft.com/office/powerpoint/2010/main" val="39681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7220445"/>
            <a:ext cx="995657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/>
              <a:t>Positronium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is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similar</a:t>
            </a:r>
            <a:r>
              <a:rPr lang="pl-PL" sz="2400" dirty="0" smtClean="0">
                <a:sym typeface="Wingdings" panose="05000000000000000000" pitchFamily="2" charset="2"/>
              </a:rPr>
              <a:t> to the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of the </a:t>
            </a:r>
            <a:r>
              <a:rPr lang="pl-PL" sz="2400" dirty="0" err="1" smtClean="0">
                <a:sym typeface="Wingdings" panose="05000000000000000000" pitchFamily="2" charset="2"/>
              </a:rPr>
              <a:t>hydrogen</a:t>
            </a:r>
            <a:r>
              <a:rPr lang="pl-PL" sz="2400" dirty="0" smtClean="0">
                <a:sym typeface="Wingdings" panose="05000000000000000000" pitchFamily="2" charset="2"/>
              </a:rPr>
              <a:t> atom</a:t>
            </a:r>
            <a:endParaRPr lang="pl-PL" sz="2400" dirty="0"/>
          </a:p>
          <a:p>
            <a:r>
              <a:rPr lang="pl-PL" sz="2400" dirty="0" err="1" smtClean="0"/>
              <a:t>Production</a:t>
            </a:r>
            <a:r>
              <a:rPr lang="pl-PL" sz="2400" dirty="0" smtClean="0"/>
              <a:t> 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and life-</a:t>
            </a:r>
            <a:r>
              <a:rPr lang="pl-PL" sz="2400" dirty="0" err="1" smtClean="0"/>
              <a:t>time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</a:p>
          <a:p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 </a:t>
            </a:r>
            <a:r>
              <a:rPr lang="pl-PL" sz="2400" dirty="0" err="1" smtClean="0"/>
              <a:t>between</a:t>
            </a:r>
            <a:r>
              <a:rPr lang="pl-PL" sz="2400" dirty="0" smtClean="0"/>
              <a:t> </a:t>
            </a:r>
            <a:r>
              <a:rPr lang="pl-PL" sz="2400" dirty="0" err="1" smtClean="0"/>
              <a:t>molecules</a:t>
            </a:r>
            <a:r>
              <a:rPr lang="pl-PL" sz="2400" dirty="0" smtClean="0"/>
              <a:t>…</a:t>
            </a:r>
            <a:br>
              <a:rPr lang="pl-PL" sz="2400" dirty="0" smtClean="0"/>
            </a:br>
            <a:r>
              <a:rPr lang="pl-PL" sz="2400" dirty="0" smtClean="0"/>
              <a:t>p-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ggg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P(o-</a:t>
            </a:r>
            <a:r>
              <a:rPr lang="pl-PL" sz="2400" dirty="0" err="1" smtClean="0"/>
              <a:t>Ps</a:t>
            </a:r>
            <a:r>
              <a:rPr lang="pl-PL" sz="2400" dirty="0" smtClean="0"/>
              <a:t>) = 3 P(p-</a:t>
            </a:r>
            <a:r>
              <a:rPr lang="pl-PL" sz="2400" dirty="0" err="1" smtClean="0"/>
              <a:t>Ps</a:t>
            </a:r>
            <a:r>
              <a:rPr lang="pl-PL" sz="2400" dirty="0" smtClean="0"/>
              <a:t>)</a:t>
            </a:r>
          </a:p>
          <a:p>
            <a:r>
              <a:rPr lang="pl-PL" sz="2400" dirty="0" err="1" smtClean="0"/>
              <a:t>Process</a:t>
            </a:r>
            <a:r>
              <a:rPr lang="pl-PL" sz="2400" dirty="0" smtClean="0"/>
              <a:t> kick-off   and  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p-</a:t>
            </a:r>
            <a:r>
              <a:rPr lang="pl-PL" sz="2400" dirty="0" err="1" smtClean="0"/>
              <a:t>Ps</a:t>
            </a:r>
            <a:r>
              <a:rPr lang="pl-PL" sz="2400" dirty="0" smtClean="0"/>
              <a:t>    </a:t>
            </a:r>
          </a:p>
          <a:p>
            <a:r>
              <a:rPr lang="pl-PL" sz="2400" dirty="0" smtClean="0"/>
              <a:t>(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for </a:t>
            </a:r>
            <a:r>
              <a:rPr lang="pl-PL" sz="2400" dirty="0" err="1" smtClean="0"/>
              <a:t>this</a:t>
            </a:r>
            <a:r>
              <a:rPr lang="pl-PL" sz="2400" dirty="0" smtClean="0"/>
              <a:t> </a:t>
            </a:r>
            <a:r>
              <a:rPr lang="pl-PL" sz="2400" dirty="0" err="1" smtClean="0"/>
              <a:t>processes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)</a:t>
            </a:r>
          </a:p>
          <a:p>
            <a:pPr marL="342900" indent="-342900">
              <a:buFont typeface="Wingdings"/>
              <a:buChar char="à"/>
            </a:pPr>
            <a:r>
              <a:rPr lang="pl-PL" sz="2400" dirty="0" smtClean="0"/>
              <a:t>Most of o-</a:t>
            </a:r>
            <a:r>
              <a:rPr lang="pl-PL" sz="2400" dirty="0" err="1" smtClean="0"/>
              <a:t>Ps</a:t>
            </a:r>
            <a:r>
              <a:rPr lang="pl-PL" sz="2400" dirty="0" smtClean="0"/>
              <a:t> </a:t>
            </a:r>
            <a:r>
              <a:rPr lang="pl-PL" sz="2400" dirty="0" err="1" smtClean="0"/>
              <a:t>anyhow</a:t>
            </a:r>
            <a:r>
              <a:rPr lang="pl-PL" sz="2400" dirty="0" smtClean="0"/>
              <a:t> </a:t>
            </a:r>
            <a:r>
              <a:rPr lang="pl-PL" sz="2400" dirty="0" err="1" smtClean="0"/>
              <a:t>will</a:t>
            </a:r>
            <a:r>
              <a:rPr lang="pl-PL" sz="2400" dirty="0" smtClean="0"/>
              <a:t> </a:t>
            </a:r>
            <a:r>
              <a:rPr lang="pl-PL" sz="2400" dirty="0" err="1" smtClean="0"/>
              <a:t>decay</a:t>
            </a:r>
            <a:r>
              <a:rPr lang="pl-PL" sz="2400" dirty="0" smtClean="0"/>
              <a:t> to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Tu TEZ POWIEDZIEC O BEZPOSREDNIEJ PRODUKCJI </a:t>
            </a:r>
          </a:p>
          <a:p>
            <a:r>
              <a:rPr lang="pl-PL" sz="2400" dirty="0" smtClean="0"/>
              <a:t>I CZASIE około 300-400ps</a:t>
            </a:r>
          </a:p>
          <a:p>
            <a:r>
              <a:rPr lang="pl-PL" sz="2400" dirty="0"/>
              <a:t>Direct </a:t>
            </a:r>
            <a:r>
              <a:rPr lang="pl-PL" sz="2400" dirty="0" err="1"/>
              <a:t>annihilation</a:t>
            </a:r>
            <a:r>
              <a:rPr lang="pl-PL" sz="2400" dirty="0"/>
              <a:t> P(</a:t>
            </a:r>
            <a:r>
              <a:rPr lang="pl-PL" sz="2400" dirty="0" err="1"/>
              <a:t>gg</a:t>
            </a:r>
            <a:r>
              <a:rPr lang="pl-PL" sz="2400" dirty="0"/>
              <a:t>) = 370 P(</a:t>
            </a:r>
            <a:r>
              <a:rPr lang="pl-PL" sz="2400" dirty="0" err="1"/>
              <a:t>ggg</a:t>
            </a:r>
            <a:r>
              <a:rPr lang="pl-PL" sz="2400" dirty="0"/>
              <a:t>) = 10^6 P(</a:t>
            </a:r>
            <a:r>
              <a:rPr lang="pl-PL" sz="2400" dirty="0" err="1"/>
              <a:t>gggg</a:t>
            </a:r>
            <a:r>
              <a:rPr lang="pl-PL" sz="2400" dirty="0"/>
              <a:t>) </a:t>
            </a:r>
            <a:r>
              <a:rPr lang="pl-PL" sz="2400" dirty="0" err="1"/>
              <a:t>etc</a:t>
            </a:r>
            <a:r>
              <a:rPr lang="pl-PL" sz="2400" dirty="0"/>
              <a:t>…</a:t>
            </a:r>
          </a:p>
          <a:p>
            <a:r>
              <a:rPr lang="pl-PL" sz="2400" dirty="0"/>
              <a:t>But in medium </a:t>
            </a:r>
            <a:r>
              <a:rPr lang="pl-PL" sz="2400" dirty="0" err="1"/>
              <a:t>this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not </a:t>
            </a:r>
          </a:p>
          <a:p>
            <a:endParaRPr lang="pl-PL" sz="2400" dirty="0" smtClean="0"/>
          </a:p>
          <a:p>
            <a:endParaRPr lang="pl-PL" sz="2400" dirty="0"/>
          </a:p>
        </p:txBody>
      </p:sp>
      <p:grpSp>
        <p:nvGrpSpPr>
          <p:cNvPr id="2" name="Grupa 1"/>
          <p:cNvGrpSpPr/>
          <p:nvPr/>
        </p:nvGrpSpPr>
        <p:grpSpPr>
          <a:xfrm>
            <a:off x="251520" y="181319"/>
            <a:ext cx="3179033" cy="2383585"/>
            <a:chOff x="4705335" y="476672"/>
            <a:chExt cx="4366657" cy="3274045"/>
          </a:xfrm>
        </p:grpSpPr>
        <p:pic>
          <p:nvPicPr>
            <p:cNvPr id="3" name="Obraz 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2699792" y="-27384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9" name="Prostokąt 8"/>
          <p:cNvSpPr/>
          <p:nvPr/>
        </p:nvSpPr>
        <p:spPr>
          <a:xfrm>
            <a:off x="-252536" y="37303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-324544" y="1084980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447032" y="5064273"/>
            <a:ext cx="444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C |</a:t>
            </a:r>
            <a:r>
              <a:rPr lang="pl-PL" sz="2800" dirty="0" err="1" smtClean="0"/>
              <a:t>Ps</a:t>
            </a:r>
            <a:r>
              <a:rPr lang="pl-PL" sz="2800" dirty="0" smtClean="0"/>
              <a:t> </a:t>
            </a:r>
            <a:r>
              <a:rPr lang="pl-PL" sz="3600" dirty="0" smtClean="0"/>
              <a:t>&gt; = (-1)</a:t>
            </a:r>
            <a:r>
              <a:rPr lang="pl-PL" sz="3600" baseline="30000" dirty="0" smtClean="0"/>
              <a:t>L+S </a:t>
            </a:r>
            <a:r>
              <a:rPr lang="pl-PL" sz="2800" dirty="0"/>
              <a:t>|</a:t>
            </a:r>
            <a:r>
              <a:rPr lang="pl-PL" sz="2800" dirty="0" err="1"/>
              <a:t>Ps</a:t>
            </a:r>
            <a:r>
              <a:rPr lang="pl-PL" sz="2800" dirty="0"/>
              <a:t> </a:t>
            </a:r>
            <a:r>
              <a:rPr lang="pl-PL" sz="3600" dirty="0"/>
              <a:t>&gt; </a:t>
            </a:r>
            <a:r>
              <a:rPr lang="pl-PL" sz="3600" dirty="0" smtClean="0"/>
              <a:t> </a:t>
            </a:r>
            <a:endParaRPr lang="pl-PL" sz="2800" baseline="30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79757" y="2852936"/>
            <a:ext cx="498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 </a:t>
            </a:r>
            <a:r>
              <a:rPr lang="pl-PL" sz="4800" dirty="0" smtClean="0"/>
              <a:t> </a:t>
            </a:r>
            <a:endParaRPr lang="pl-PL" sz="4000" baseline="30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3528" y="2830284"/>
            <a:ext cx="357822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1</a:t>
            </a:r>
          </a:p>
          <a:p>
            <a:r>
              <a:rPr lang="pl-PL" sz="3200" dirty="0" smtClean="0"/>
              <a:t>             L    0     0</a:t>
            </a:r>
            <a:endParaRPr lang="pl-PL" sz="3200" b="1" dirty="0">
              <a:sym typeface="Wingdings" panose="05000000000000000000" pitchFamily="2" charset="2"/>
            </a:endParaRPr>
          </a:p>
          <a:p>
            <a:r>
              <a:rPr lang="pl-PL" sz="3200" dirty="0" smtClean="0"/>
              <a:t>             S    0     1</a:t>
            </a:r>
          </a:p>
          <a:p>
            <a:r>
              <a:rPr lang="pl-PL" sz="3200" dirty="0" smtClean="0"/>
              <a:t>             C    </a:t>
            </a:r>
            <a:r>
              <a:rPr lang="pl-PL" sz="3200" b="1" dirty="0" smtClean="0"/>
              <a:t>+     -</a:t>
            </a:r>
          </a:p>
          <a:p>
            <a:endParaRPr lang="pl-PL" sz="3200" dirty="0"/>
          </a:p>
          <a:p>
            <a:endParaRPr lang="pl-PL" sz="3200" dirty="0" smtClean="0"/>
          </a:p>
          <a:p>
            <a:endParaRPr lang="pl-PL" sz="3200" dirty="0"/>
          </a:p>
          <a:p>
            <a:r>
              <a:rPr lang="pl-PL" sz="3200" dirty="0" smtClean="0"/>
              <a:t>             </a:t>
            </a:r>
          </a:p>
          <a:p>
            <a:r>
              <a:rPr lang="pl-PL" sz="3200" dirty="0" smtClean="0"/>
              <a:t>             J     </a:t>
            </a:r>
            <a:r>
              <a:rPr lang="pl-PL" sz="3200" dirty="0"/>
              <a:t>0     1</a:t>
            </a:r>
          </a:p>
          <a:p>
            <a:endParaRPr lang="pl-PL" sz="3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453571" y="5951021"/>
            <a:ext cx="436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C |</a:t>
            </a:r>
            <a:r>
              <a:rPr lang="pl-PL" sz="2400" dirty="0" smtClean="0"/>
              <a:t>n</a:t>
            </a:r>
            <a:r>
              <a:rPr lang="el-GR" sz="2800" dirty="0" smtClean="0">
                <a:latin typeface="Calibri"/>
              </a:rPr>
              <a:t>γ</a:t>
            </a:r>
            <a:r>
              <a:rPr lang="pl-PL" sz="2800" dirty="0" smtClean="0"/>
              <a:t> </a:t>
            </a:r>
            <a:r>
              <a:rPr lang="pl-PL" sz="3600" dirty="0" smtClean="0"/>
              <a:t>&gt; = (-1)</a:t>
            </a:r>
            <a:r>
              <a:rPr lang="pl-PL" sz="3600" baseline="30000" dirty="0"/>
              <a:t>n</a:t>
            </a:r>
            <a:r>
              <a:rPr lang="pl-PL" sz="3600" baseline="30000" dirty="0" smtClean="0"/>
              <a:t>     </a:t>
            </a:r>
            <a:r>
              <a:rPr lang="pl-PL" sz="2800" dirty="0" smtClean="0"/>
              <a:t>| </a:t>
            </a:r>
            <a:r>
              <a:rPr lang="pl-PL" sz="2800" dirty="0"/>
              <a:t>n</a:t>
            </a:r>
            <a:r>
              <a:rPr lang="el-GR" sz="2800" dirty="0" smtClean="0">
                <a:latin typeface="Calibri"/>
              </a:rPr>
              <a:t>γ</a:t>
            </a:r>
            <a:r>
              <a:rPr lang="pl-PL" sz="2800" dirty="0" smtClean="0">
                <a:latin typeface="Calibri"/>
              </a:rPr>
              <a:t> </a:t>
            </a:r>
            <a:r>
              <a:rPr lang="pl-PL" sz="3600" dirty="0" smtClean="0"/>
              <a:t>&gt;  </a:t>
            </a:r>
            <a:endParaRPr lang="pl-PL" sz="2800" baseline="30000" dirty="0"/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6804248" y="3265934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6956648" y="3212976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7812360" y="3246884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V="1">
            <a:off x="7596336" y="3193926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7036822" y="285293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/>
              <a:t>-</a:t>
            </a:r>
            <a:endParaRPr lang="pl-PL" sz="5400" dirty="0"/>
          </a:p>
        </p:txBody>
      </p:sp>
      <p:cxnSp>
        <p:nvCxnSpPr>
          <p:cNvPr id="25" name="Łącznik prosty ze strzałką 24"/>
          <p:cNvCxnSpPr/>
          <p:nvPr/>
        </p:nvCxnSpPr>
        <p:spPr>
          <a:xfrm>
            <a:off x="7596336" y="3914006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V="1">
            <a:off x="6956648" y="3861048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7812360" y="3894956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V="1">
            <a:off x="6732240" y="3841998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7020272" y="369972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+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5508104" y="3140968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S = 0</a:t>
            </a:r>
            <a:endParaRPr lang="pl-PL" sz="2400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5508104" y="378904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S = 1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925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7220445"/>
            <a:ext cx="9956572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/>
              <a:t>Positronium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is</a:t>
            </a:r>
            <a:r>
              <a:rPr lang="pl-PL" sz="2400" dirty="0" smtClean="0">
                <a:sym typeface="Wingdings" panose="05000000000000000000" pitchFamily="2" charset="2"/>
              </a:rPr>
              <a:t> </a:t>
            </a:r>
            <a:r>
              <a:rPr lang="pl-PL" sz="2400" dirty="0" err="1" smtClean="0">
                <a:sym typeface="Wingdings" panose="05000000000000000000" pitchFamily="2" charset="2"/>
              </a:rPr>
              <a:t>similar</a:t>
            </a:r>
            <a:r>
              <a:rPr lang="pl-PL" sz="2400" dirty="0" smtClean="0">
                <a:sym typeface="Wingdings" panose="05000000000000000000" pitchFamily="2" charset="2"/>
              </a:rPr>
              <a:t> to the </a:t>
            </a:r>
            <a:r>
              <a:rPr lang="pl-PL" sz="2400" dirty="0" err="1" smtClean="0">
                <a:sym typeface="Wingdings" panose="05000000000000000000" pitchFamily="2" charset="2"/>
              </a:rPr>
              <a:t>size</a:t>
            </a:r>
            <a:r>
              <a:rPr lang="pl-PL" sz="2400" dirty="0" smtClean="0">
                <a:sym typeface="Wingdings" panose="05000000000000000000" pitchFamily="2" charset="2"/>
              </a:rPr>
              <a:t> of the </a:t>
            </a:r>
            <a:r>
              <a:rPr lang="pl-PL" sz="2400" dirty="0" err="1" smtClean="0">
                <a:sym typeface="Wingdings" panose="05000000000000000000" pitchFamily="2" charset="2"/>
              </a:rPr>
              <a:t>hydrogen</a:t>
            </a:r>
            <a:r>
              <a:rPr lang="pl-PL" sz="2400" dirty="0" smtClean="0">
                <a:sym typeface="Wingdings" panose="05000000000000000000" pitchFamily="2" charset="2"/>
              </a:rPr>
              <a:t> atom</a:t>
            </a:r>
            <a:endParaRPr lang="pl-PL" sz="2400" dirty="0"/>
          </a:p>
          <a:p>
            <a:r>
              <a:rPr lang="pl-PL" sz="2400" dirty="0" err="1" smtClean="0"/>
              <a:t>Production</a:t>
            </a:r>
            <a:r>
              <a:rPr lang="pl-PL" sz="2400" dirty="0" smtClean="0"/>
              <a:t> 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and life-</a:t>
            </a:r>
            <a:r>
              <a:rPr lang="pl-PL" sz="2400" dirty="0" err="1" smtClean="0"/>
              <a:t>time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</a:p>
          <a:p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 </a:t>
            </a:r>
            <a:r>
              <a:rPr lang="pl-PL" sz="2400" dirty="0" err="1" smtClean="0"/>
              <a:t>between</a:t>
            </a:r>
            <a:r>
              <a:rPr lang="pl-PL" sz="2400" dirty="0" smtClean="0"/>
              <a:t> </a:t>
            </a:r>
            <a:r>
              <a:rPr lang="pl-PL" sz="2400" dirty="0" err="1" smtClean="0"/>
              <a:t>molecules</a:t>
            </a:r>
            <a:r>
              <a:rPr lang="pl-PL" sz="2400" dirty="0" smtClean="0"/>
              <a:t>…</a:t>
            </a:r>
            <a:br>
              <a:rPr lang="pl-PL" sz="2400" dirty="0" smtClean="0"/>
            </a:br>
            <a:r>
              <a:rPr lang="pl-PL" sz="2400" dirty="0" smtClean="0"/>
              <a:t>p-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</a:t>
            </a:r>
            <a:r>
              <a:rPr lang="pl-PL" sz="2400" dirty="0" err="1" smtClean="0"/>
              <a:t>ggg</a:t>
            </a:r>
            <a:endParaRPr lang="pl-PL" sz="2400" dirty="0" smtClean="0"/>
          </a:p>
          <a:p>
            <a:endParaRPr lang="pl-PL" sz="2400" dirty="0" smtClean="0"/>
          </a:p>
          <a:p>
            <a:r>
              <a:rPr lang="pl-PL" sz="2400" dirty="0" smtClean="0"/>
              <a:t>P(o-</a:t>
            </a:r>
            <a:r>
              <a:rPr lang="pl-PL" sz="2400" dirty="0" err="1" smtClean="0"/>
              <a:t>Ps</a:t>
            </a:r>
            <a:r>
              <a:rPr lang="pl-PL" sz="2400" dirty="0" smtClean="0"/>
              <a:t>) = 3 P(p-</a:t>
            </a:r>
            <a:r>
              <a:rPr lang="pl-PL" sz="2400" dirty="0" err="1" smtClean="0"/>
              <a:t>Ps</a:t>
            </a:r>
            <a:r>
              <a:rPr lang="pl-PL" sz="2400" dirty="0" smtClean="0"/>
              <a:t>)</a:t>
            </a:r>
          </a:p>
          <a:p>
            <a:r>
              <a:rPr lang="pl-PL" sz="2400" dirty="0" err="1" smtClean="0"/>
              <a:t>Process</a:t>
            </a:r>
            <a:r>
              <a:rPr lang="pl-PL" sz="2400" dirty="0" smtClean="0"/>
              <a:t> kick-off   and  o-</a:t>
            </a:r>
            <a:r>
              <a:rPr lang="pl-PL" sz="2400" dirty="0" err="1" smtClean="0"/>
              <a:t>Ps</a:t>
            </a:r>
            <a:r>
              <a:rPr lang="pl-PL" sz="2400" dirty="0" smtClean="0"/>
              <a:t> -&gt; p-</a:t>
            </a:r>
            <a:r>
              <a:rPr lang="pl-PL" sz="2400" dirty="0" err="1" smtClean="0"/>
              <a:t>Ps</a:t>
            </a:r>
            <a:r>
              <a:rPr lang="pl-PL" sz="2400" dirty="0" smtClean="0"/>
              <a:t>    </a:t>
            </a:r>
          </a:p>
          <a:p>
            <a:r>
              <a:rPr lang="pl-PL" sz="2400" dirty="0" smtClean="0"/>
              <a:t>(</a:t>
            </a:r>
            <a:r>
              <a:rPr lang="pl-PL" sz="2400" dirty="0" err="1" smtClean="0"/>
              <a:t>Probability</a:t>
            </a:r>
            <a:r>
              <a:rPr lang="pl-PL" sz="2400" dirty="0" smtClean="0"/>
              <a:t> for </a:t>
            </a:r>
            <a:r>
              <a:rPr lang="pl-PL" sz="2400" dirty="0" err="1" smtClean="0"/>
              <a:t>this</a:t>
            </a:r>
            <a:r>
              <a:rPr lang="pl-PL" sz="2400" dirty="0" smtClean="0"/>
              <a:t> </a:t>
            </a:r>
            <a:r>
              <a:rPr lang="pl-PL" sz="2400" dirty="0" err="1" smtClean="0"/>
              <a:t>processes</a:t>
            </a:r>
            <a:r>
              <a:rPr lang="pl-PL" sz="2400" dirty="0" smtClean="0"/>
              <a:t> </a:t>
            </a:r>
            <a:r>
              <a:rPr lang="pl-PL" sz="2400" dirty="0" err="1" smtClean="0"/>
              <a:t>depends</a:t>
            </a:r>
            <a:r>
              <a:rPr lang="pl-PL" sz="2400" dirty="0" smtClean="0"/>
              <a:t>  on the </a:t>
            </a:r>
            <a:r>
              <a:rPr lang="pl-PL" sz="2400" dirty="0" err="1" smtClean="0"/>
              <a:t>size</a:t>
            </a:r>
            <a:r>
              <a:rPr lang="pl-PL" sz="2400" dirty="0" smtClean="0"/>
              <a:t> of the </a:t>
            </a:r>
            <a:r>
              <a:rPr lang="pl-PL" sz="2400" dirty="0" err="1" smtClean="0"/>
              <a:t>free</a:t>
            </a:r>
            <a:r>
              <a:rPr lang="pl-PL" sz="2400" dirty="0" smtClean="0"/>
              <a:t> </a:t>
            </a:r>
            <a:r>
              <a:rPr lang="pl-PL" sz="2400" dirty="0" err="1" smtClean="0"/>
              <a:t>volumes</a:t>
            </a:r>
            <a:r>
              <a:rPr lang="pl-PL" sz="2400" dirty="0" smtClean="0"/>
              <a:t>)</a:t>
            </a:r>
          </a:p>
          <a:p>
            <a:pPr marL="342900" indent="-342900">
              <a:buFont typeface="Wingdings"/>
              <a:buChar char="à"/>
            </a:pPr>
            <a:r>
              <a:rPr lang="pl-PL" sz="2400" dirty="0" smtClean="0"/>
              <a:t>Most of o-</a:t>
            </a:r>
            <a:r>
              <a:rPr lang="pl-PL" sz="2400" dirty="0" err="1" smtClean="0"/>
              <a:t>Ps</a:t>
            </a:r>
            <a:r>
              <a:rPr lang="pl-PL" sz="2400" dirty="0" smtClean="0"/>
              <a:t> </a:t>
            </a:r>
            <a:r>
              <a:rPr lang="pl-PL" sz="2400" dirty="0" err="1" smtClean="0"/>
              <a:t>anyhow</a:t>
            </a:r>
            <a:r>
              <a:rPr lang="pl-PL" sz="2400" dirty="0" smtClean="0"/>
              <a:t> </a:t>
            </a:r>
            <a:r>
              <a:rPr lang="pl-PL" sz="2400" dirty="0" err="1" smtClean="0"/>
              <a:t>will</a:t>
            </a:r>
            <a:r>
              <a:rPr lang="pl-PL" sz="2400" dirty="0" smtClean="0"/>
              <a:t> </a:t>
            </a:r>
            <a:r>
              <a:rPr lang="pl-PL" sz="2400" dirty="0" err="1" smtClean="0"/>
              <a:t>decay</a:t>
            </a:r>
            <a:r>
              <a:rPr lang="pl-PL" sz="2400" dirty="0" smtClean="0"/>
              <a:t> to </a:t>
            </a:r>
            <a:r>
              <a:rPr lang="pl-PL" sz="2400" dirty="0" err="1" smtClean="0"/>
              <a:t>gg</a:t>
            </a:r>
            <a:endParaRPr lang="pl-PL" sz="2400" dirty="0" smtClean="0"/>
          </a:p>
          <a:p>
            <a:r>
              <a:rPr lang="pl-PL" sz="2400" dirty="0" smtClean="0"/>
              <a:t>Tu TEZ POWIEDZIEC O BEZPOSREDNIEJ PRODUKCJI </a:t>
            </a:r>
          </a:p>
          <a:p>
            <a:r>
              <a:rPr lang="pl-PL" sz="2400" dirty="0" smtClean="0"/>
              <a:t>I CZASIE około 300-400ps</a:t>
            </a:r>
          </a:p>
          <a:p>
            <a:r>
              <a:rPr lang="pl-PL" sz="2400" dirty="0"/>
              <a:t>Direct </a:t>
            </a:r>
            <a:r>
              <a:rPr lang="pl-PL" sz="2400" dirty="0" err="1"/>
              <a:t>annihilation</a:t>
            </a:r>
            <a:r>
              <a:rPr lang="pl-PL" sz="2400" dirty="0"/>
              <a:t> P(</a:t>
            </a:r>
            <a:r>
              <a:rPr lang="pl-PL" sz="2400" dirty="0" err="1"/>
              <a:t>gg</a:t>
            </a:r>
            <a:r>
              <a:rPr lang="pl-PL" sz="2400" dirty="0"/>
              <a:t>) = 370 P(</a:t>
            </a:r>
            <a:r>
              <a:rPr lang="pl-PL" sz="2400" dirty="0" err="1"/>
              <a:t>ggg</a:t>
            </a:r>
            <a:r>
              <a:rPr lang="pl-PL" sz="2400" dirty="0"/>
              <a:t>) = 10^6 P(</a:t>
            </a:r>
            <a:r>
              <a:rPr lang="pl-PL" sz="2400" dirty="0" err="1"/>
              <a:t>gggg</a:t>
            </a:r>
            <a:r>
              <a:rPr lang="pl-PL" sz="2400" dirty="0"/>
              <a:t>) </a:t>
            </a:r>
            <a:r>
              <a:rPr lang="pl-PL" sz="2400" dirty="0" err="1"/>
              <a:t>etc</a:t>
            </a:r>
            <a:r>
              <a:rPr lang="pl-PL" sz="2400" dirty="0"/>
              <a:t>…</a:t>
            </a:r>
          </a:p>
          <a:p>
            <a:r>
              <a:rPr lang="pl-PL" sz="2400" dirty="0"/>
              <a:t>But in medium </a:t>
            </a:r>
            <a:r>
              <a:rPr lang="pl-PL" sz="2400" dirty="0" err="1"/>
              <a:t>this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 not </a:t>
            </a:r>
          </a:p>
          <a:p>
            <a:endParaRPr lang="pl-PL" sz="2400" dirty="0" smtClean="0"/>
          </a:p>
          <a:p>
            <a:endParaRPr lang="pl-PL" sz="2400" dirty="0"/>
          </a:p>
        </p:txBody>
      </p:sp>
      <p:grpSp>
        <p:nvGrpSpPr>
          <p:cNvPr id="2" name="Grupa 1"/>
          <p:cNvGrpSpPr/>
          <p:nvPr/>
        </p:nvGrpSpPr>
        <p:grpSpPr>
          <a:xfrm>
            <a:off x="251520" y="181319"/>
            <a:ext cx="3179033" cy="2383585"/>
            <a:chOff x="4705335" y="476672"/>
            <a:chExt cx="4366657" cy="3274045"/>
          </a:xfrm>
        </p:grpSpPr>
        <p:pic>
          <p:nvPicPr>
            <p:cNvPr id="3" name="Obraz 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2699792" y="-27384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9" name="Prostokąt 8"/>
          <p:cNvSpPr/>
          <p:nvPr/>
        </p:nvSpPr>
        <p:spPr>
          <a:xfrm>
            <a:off x="-252536" y="37303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-324544" y="1084980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4447032" y="5064273"/>
            <a:ext cx="444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C |</a:t>
            </a:r>
            <a:r>
              <a:rPr lang="pl-PL" sz="2800" dirty="0" err="1" smtClean="0"/>
              <a:t>Ps</a:t>
            </a:r>
            <a:r>
              <a:rPr lang="pl-PL" sz="2800" dirty="0" smtClean="0"/>
              <a:t> </a:t>
            </a:r>
            <a:r>
              <a:rPr lang="pl-PL" sz="3600" dirty="0" smtClean="0"/>
              <a:t>&gt; = (-1)</a:t>
            </a:r>
            <a:r>
              <a:rPr lang="pl-PL" sz="3600" baseline="30000" dirty="0" smtClean="0"/>
              <a:t>L+S </a:t>
            </a:r>
            <a:r>
              <a:rPr lang="pl-PL" sz="2800" dirty="0"/>
              <a:t>|</a:t>
            </a:r>
            <a:r>
              <a:rPr lang="pl-PL" sz="2800" dirty="0" err="1"/>
              <a:t>Ps</a:t>
            </a:r>
            <a:r>
              <a:rPr lang="pl-PL" sz="2800" dirty="0"/>
              <a:t> </a:t>
            </a:r>
            <a:r>
              <a:rPr lang="pl-PL" sz="3600" dirty="0"/>
              <a:t>&gt; </a:t>
            </a:r>
            <a:r>
              <a:rPr lang="pl-PL" sz="3600" dirty="0" smtClean="0"/>
              <a:t> </a:t>
            </a:r>
            <a:endParaRPr lang="pl-PL" sz="2800" baseline="30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79757" y="2852936"/>
            <a:ext cx="498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 </a:t>
            </a:r>
            <a:r>
              <a:rPr lang="pl-PL" sz="4800" dirty="0" smtClean="0"/>
              <a:t> </a:t>
            </a:r>
            <a:endParaRPr lang="pl-PL" sz="4000" baseline="300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3528" y="2830284"/>
            <a:ext cx="357822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1</a:t>
            </a:r>
          </a:p>
          <a:p>
            <a:r>
              <a:rPr lang="pl-PL" sz="3200" dirty="0" smtClean="0"/>
              <a:t>             L     0     0</a:t>
            </a:r>
            <a:endParaRPr lang="pl-PL" sz="3200" b="1" dirty="0">
              <a:sym typeface="Wingdings" panose="05000000000000000000" pitchFamily="2" charset="2"/>
            </a:endParaRPr>
          </a:p>
          <a:p>
            <a:r>
              <a:rPr lang="pl-PL" sz="3200" dirty="0" smtClean="0"/>
              <a:t>             S    0     1</a:t>
            </a:r>
          </a:p>
          <a:p>
            <a:r>
              <a:rPr lang="pl-PL" sz="3200" dirty="0" smtClean="0"/>
              <a:t>             C    </a:t>
            </a:r>
            <a:r>
              <a:rPr lang="pl-PL" sz="3200" b="1" dirty="0" smtClean="0"/>
              <a:t>+     -</a:t>
            </a:r>
          </a:p>
          <a:p>
            <a:r>
              <a:rPr lang="pl-PL" sz="3200" dirty="0"/>
              <a:t>L=0  -&gt;  P    </a:t>
            </a:r>
            <a:r>
              <a:rPr lang="pl-PL" sz="3200" b="1" dirty="0" smtClean="0"/>
              <a:t>-     </a:t>
            </a:r>
            <a:r>
              <a:rPr lang="pl-PL" sz="3200" b="1" dirty="0"/>
              <a:t>-</a:t>
            </a:r>
            <a:endParaRPr lang="pl-PL" sz="3200" b="1" dirty="0" smtClean="0"/>
          </a:p>
          <a:p>
            <a:r>
              <a:rPr lang="pl-PL" sz="3200" dirty="0"/>
              <a:t> </a:t>
            </a:r>
            <a:r>
              <a:rPr lang="pl-PL" sz="3200" dirty="0" smtClean="0"/>
              <a:t>          CP    </a:t>
            </a:r>
            <a:r>
              <a:rPr lang="pl-PL" sz="3200" b="1" dirty="0" smtClean="0"/>
              <a:t>-     +</a:t>
            </a:r>
          </a:p>
          <a:p>
            <a:endParaRPr lang="pl-PL" sz="3200" dirty="0"/>
          </a:p>
          <a:p>
            <a:r>
              <a:rPr lang="pl-PL" sz="3200" dirty="0" smtClean="0"/>
              <a:t>             </a:t>
            </a:r>
          </a:p>
          <a:p>
            <a:r>
              <a:rPr lang="pl-PL" sz="3200" dirty="0" smtClean="0"/>
              <a:t>             J     </a:t>
            </a:r>
            <a:r>
              <a:rPr lang="pl-PL" sz="3200" dirty="0"/>
              <a:t>0     1</a:t>
            </a:r>
          </a:p>
          <a:p>
            <a:endParaRPr lang="pl-PL" sz="3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453571" y="5951021"/>
            <a:ext cx="436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C |</a:t>
            </a:r>
            <a:r>
              <a:rPr lang="pl-PL" sz="2400" dirty="0" smtClean="0"/>
              <a:t>n</a:t>
            </a:r>
            <a:r>
              <a:rPr lang="el-GR" sz="2800" dirty="0" smtClean="0">
                <a:latin typeface="Calibri"/>
              </a:rPr>
              <a:t>γ</a:t>
            </a:r>
            <a:r>
              <a:rPr lang="pl-PL" sz="2800" dirty="0" smtClean="0"/>
              <a:t> </a:t>
            </a:r>
            <a:r>
              <a:rPr lang="pl-PL" sz="3600" dirty="0" smtClean="0"/>
              <a:t>&gt; = (-1)</a:t>
            </a:r>
            <a:r>
              <a:rPr lang="pl-PL" sz="3600" baseline="30000" dirty="0"/>
              <a:t>n</a:t>
            </a:r>
            <a:r>
              <a:rPr lang="pl-PL" sz="3600" baseline="30000" dirty="0" smtClean="0"/>
              <a:t>     </a:t>
            </a:r>
            <a:r>
              <a:rPr lang="pl-PL" sz="2800" dirty="0" smtClean="0"/>
              <a:t>| </a:t>
            </a:r>
            <a:r>
              <a:rPr lang="pl-PL" sz="2800" dirty="0"/>
              <a:t>n</a:t>
            </a:r>
            <a:r>
              <a:rPr lang="el-GR" sz="2800" dirty="0" smtClean="0">
                <a:latin typeface="Calibri"/>
              </a:rPr>
              <a:t>γ</a:t>
            </a:r>
            <a:r>
              <a:rPr lang="pl-PL" sz="2800" dirty="0" smtClean="0">
                <a:latin typeface="Calibri"/>
              </a:rPr>
              <a:t> </a:t>
            </a:r>
            <a:r>
              <a:rPr lang="pl-PL" sz="3600" dirty="0" smtClean="0"/>
              <a:t>&gt;  </a:t>
            </a:r>
            <a:endParaRPr lang="pl-PL" sz="2800" baseline="30000" dirty="0"/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6804248" y="3265934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6956648" y="3212976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/>
          <p:nvPr/>
        </p:nvCxnSpPr>
        <p:spPr>
          <a:xfrm>
            <a:off x="7812360" y="3246884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V="1">
            <a:off x="7596336" y="3193926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7036822" y="2852936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 smtClean="0"/>
              <a:t>-</a:t>
            </a:r>
            <a:endParaRPr lang="pl-PL" sz="5400" dirty="0"/>
          </a:p>
        </p:txBody>
      </p:sp>
      <p:cxnSp>
        <p:nvCxnSpPr>
          <p:cNvPr id="25" name="Łącznik prosty ze strzałką 24"/>
          <p:cNvCxnSpPr/>
          <p:nvPr/>
        </p:nvCxnSpPr>
        <p:spPr>
          <a:xfrm>
            <a:off x="7596336" y="3914006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 flipV="1">
            <a:off x="6956648" y="3861048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7812360" y="3894956"/>
            <a:ext cx="0" cy="313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ze strzałką 27"/>
          <p:cNvCxnSpPr/>
          <p:nvPr/>
        </p:nvCxnSpPr>
        <p:spPr>
          <a:xfrm flipV="1">
            <a:off x="6732240" y="3841998"/>
            <a:ext cx="0" cy="29641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7020272" y="369972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/>
              <a:t>+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5508104" y="3140968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S = 0</a:t>
            </a:r>
            <a:endParaRPr lang="pl-PL" sz="2400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5508104" y="378904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/>
              <a:t>S = 1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0528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07504" y="100736"/>
            <a:ext cx="9044014" cy="901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200" dirty="0" smtClean="0"/>
          </a:p>
          <a:p>
            <a:endParaRPr lang="pl-PL" sz="1200" dirty="0"/>
          </a:p>
          <a:p>
            <a:endParaRPr lang="pl-PL" sz="1200" dirty="0" smtClean="0"/>
          </a:p>
          <a:p>
            <a:endParaRPr lang="pl-PL" sz="1200" dirty="0" smtClean="0"/>
          </a:p>
          <a:p>
            <a:r>
              <a:rPr lang="pl-PL" sz="1600" dirty="0" err="1" smtClean="0"/>
              <a:t>Eigen-state</a:t>
            </a:r>
            <a:r>
              <a:rPr lang="pl-PL" sz="1600" dirty="0" smtClean="0"/>
              <a:t> </a:t>
            </a:r>
            <a:r>
              <a:rPr lang="pl-PL" sz="1600" dirty="0"/>
              <a:t>of </a:t>
            </a:r>
            <a:r>
              <a:rPr lang="pl-PL" sz="1600" dirty="0" smtClean="0"/>
              <a:t>Hamiltonian </a:t>
            </a:r>
            <a:r>
              <a:rPr lang="pl-PL" sz="1600" dirty="0"/>
              <a:t>and </a:t>
            </a:r>
            <a:r>
              <a:rPr lang="pl-PL" sz="1600" dirty="0" smtClean="0"/>
              <a:t>P, C, CP </a:t>
            </a:r>
            <a:r>
              <a:rPr lang="pl-PL" sz="1600" dirty="0" err="1" smtClean="0"/>
              <a:t>operators</a:t>
            </a:r>
            <a:endParaRPr lang="pl-PL" sz="1600" dirty="0"/>
          </a:p>
          <a:p>
            <a:endParaRPr lang="pl-PL" sz="1600" b="1" dirty="0" smtClean="0"/>
          </a:p>
          <a:p>
            <a:r>
              <a:rPr lang="en-US" sz="1600" b="1" dirty="0" smtClean="0"/>
              <a:t>The </a:t>
            </a:r>
            <a:r>
              <a:rPr lang="en-US" sz="1600" b="1" dirty="0"/>
              <a:t>lightest known atom </a:t>
            </a:r>
            <a:r>
              <a:rPr lang="pl-PL" sz="1600" dirty="0"/>
              <a:t> </a:t>
            </a:r>
            <a:r>
              <a:rPr lang="en-US" sz="1600" b="1" dirty="0" smtClean="0"/>
              <a:t>and </a:t>
            </a:r>
            <a:r>
              <a:rPr lang="en-US" sz="1600" b="1" dirty="0"/>
              <a:t>at the same time anti-atom </a:t>
            </a:r>
            <a:endParaRPr lang="pl-PL" sz="1600" dirty="0"/>
          </a:p>
          <a:p>
            <a:r>
              <a:rPr lang="en-US" sz="1600" b="1" dirty="0"/>
              <a:t>which undergoes self-annihilation  as flavor neutral mesons </a:t>
            </a:r>
            <a:endParaRPr lang="pl-PL" sz="1600" b="1" dirty="0" smtClean="0"/>
          </a:p>
          <a:p>
            <a:r>
              <a:rPr lang="en-US" sz="1600" b="1" dirty="0" smtClean="0"/>
              <a:t> </a:t>
            </a:r>
            <a:endParaRPr lang="pl-PL" sz="1600" b="1" dirty="0" smtClean="0"/>
          </a:p>
          <a:p>
            <a:r>
              <a:rPr lang="pl-PL" sz="1600" b="1" dirty="0" smtClean="0"/>
              <a:t>The </a:t>
            </a:r>
            <a:r>
              <a:rPr lang="pl-PL" sz="1600" b="1" dirty="0" err="1" smtClean="0"/>
              <a:t>simplest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atomic</a:t>
            </a:r>
            <a:r>
              <a:rPr lang="pl-PL" sz="1600" b="1" dirty="0" smtClean="0"/>
              <a:t> system with </a:t>
            </a:r>
            <a:r>
              <a:rPr lang="pl-PL" sz="1600" b="1" dirty="0" err="1" smtClean="0"/>
              <a:t>charge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conjugation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aigenstates</a:t>
            </a:r>
            <a:r>
              <a:rPr lang="pl-PL" sz="1600" b="1" dirty="0" smtClean="0"/>
              <a:t>.</a:t>
            </a:r>
            <a:endParaRPr lang="pl-PL" sz="1600" b="1" dirty="0"/>
          </a:p>
          <a:p>
            <a:endParaRPr lang="pl-PL" sz="1600" b="1" dirty="0"/>
          </a:p>
          <a:p>
            <a:r>
              <a:rPr lang="pl-PL" sz="1600" b="1" dirty="0" err="1" smtClean="0"/>
              <a:t>Electrons</a:t>
            </a:r>
            <a:r>
              <a:rPr lang="pl-PL" sz="1600" b="1" dirty="0" smtClean="0"/>
              <a:t> and </a:t>
            </a:r>
            <a:r>
              <a:rPr lang="pl-PL" sz="1600" b="1" dirty="0" err="1" smtClean="0"/>
              <a:t>positron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are</a:t>
            </a:r>
            <a:r>
              <a:rPr lang="pl-PL" sz="1600" b="1" dirty="0" smtClean="0"/>
              <a:t> the </a:t>
            </a:r>
            <a:r>
              <a:rPr lang="pl-PL" sz="1600" b="1" dirty="0" err="1" smtClean="0"/>
              <a:t>lightest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leptons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so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they</a:t>
            </a:r>
            <a:r>
              <a:rPr lang="pl-PL" sz="1600" b="1" dirty="0" smtClean="0"/>
              <a:t>  </a:t>
            </a:r>
            <a:r>
              <a:rPr lang="pl-PL" sz="1600" b="1" dirty="0" err="1" smtClean="0"/>
              <a:t>can</a:t>
            </a:r>
            <a:r>
              <a:rPr lang="pl-PL" sz="1600" b="1" dirty="0" smtClean="0"/>
              <a:t> not </a:t>
            </a:r>
            <a:r>
              <a:rPr lang="pl-PL" sz="1600" b="1" dirty="0" err="1" smtClean="0"/>
              <a:t>decay</a:t>
            </a:r>
            <a:r>
              <a:rPr lang="pl-PL" sz="1600" b="1" dirty="0" smtClean="0"/>
              <a:t> </a:t>
            </a:r>
            <a:endParaRPr lang="pl-PL" sz="1600" b="1" dirty="0"/>
          </a:p>
          <a:p>
            <a:r>
              <a:rPr lang="pl-PL" sz="1600" b="1" dirty="0" err="1" smtClean="0"/>
              <a:t>into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lighter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partilces</a:t>
            </a:r>
            <a:r>
              <a:rPr lang="pl-PL" sz="1600" b="1" dirty="0" smtClean="0"/>
              <a:t> via </a:t>
            </a:r>
            <a:r>
              <a:rPr lang="pl-PL" sz="1600" b="1" dirty="0" err="1" smtClean="0"/>
              <a:t>weak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interactiom</a:t>
            </a:r>
            <a:r>
              <a:rPr lang="pl-PL" sz="1600" b="1" dirty="0" smtClean="0"/>
              <a:t> ..</a:t>
            </a:r>
          </a:p>
          <a:p>
            <a:endParaRPr lang="pl-PL" sz="1600" b="1" dirty="0"/>
          </a:p>
          <a:p>
            <a:r>
              <a:rPr lang="en-US" sz="1600" b="1" dirty="0"/>
              <a:t>No charged particles in the final state  (radiative corrections very small  2 * </a:t>
            </a:r>
            <a:r>
              <a:rPr lang="en-US" sz="1600" b="1" dirty="0" smtClean="0"/>
              <a:t>10</a:t>
            </a:r>
            <a:r>
              <a:rPr lang="en-US" sz="1600" b="1" baseline="30000" dirty="0" smtClean="0"/>
              <a:t>-10</a:t>
            </a:r>
            <a:r>
              <a:rPr lang="pl-PL" sz="1600" b="1" dirty="0" smtClean="0"/>
              <a:t>)</a:t>
            </a:r>
          </a:p>
          <a:p>
            <a:r>
              <a:rPr lang="en-US" sz="1600" b="1" dirty="0"/>
              <a:t>Light by light contributions to various correlations are small</a:t>
            </a:r>
            <a:endParaRPr lang="pl-PL" sz="1200" b="1" dirty="0" smtClean="0"/>
          </a:p>
          <a:p>
            <a:r>
              <a:rPr lang="en-US" sz="1100" b="1" dirty="0" smtClean="0"/>
              <a:t>B</a:t>
            </a:r>
            <a:r>
              <a:rPr lang="en-US" sz="1100" b="1" dirty="0"/>
              <a:t>. K. </a:t>
            </a:r>
            <a:r>
              <a:rPr lang="en-US" sz="1100" b="1" dirty="0" err="1" smtClean="0"/>
              <a:t>Arbic</a:t>
            </a:r>
            <a:r>
              <a:rPr lang="pl-PL" sz="1100" b="1" dirty="0" smtClean="0"/>
              <a:t> et al., </a:t>
            </a:r>
            <a:r>
              <a:rPr lang="en-US" sz="1100" b="1" dirty="0" smtClean="0"/>
              <a:t>Phys</a:t>
            </a:r>
            <a:r>
              <a:rPr lang="en-US" sz="1100" b="1" dirty="0"/>
              <a:t>. Rev. A 37, 3189 (1988).</a:t>
            </a:r>
            <a:r>
              <a:rPr lang="pl-PL" sz="1100" b="1" dirty="0"/>
              <a:t> </a:t>
            </a:r>
            <a:endParaRPr lang="en-US" sz="1100" b="1" dirty="0"/>
          </a:p>
          <a:p>
            <a:r>
              <a:rPr lang="pl-PL" sz="1100" b="1" dirty="0" smtClean="0"/>
              <a:t>W</a:t>
            </a:r>
            <a:r>
              <a:rPr lang="pl-PL" sz="1100" b="1" dirty="0"/>
              <a:t>. </a:t>
            </a:r>
            <a:r>
              <a:rPr lang="pl-PL" sz="1100" b="1" dirty="0" err="1" smtClean="0"/>
              <a:t>Bernreuther</a:t>
            </a:r>
            <a:r>
              <a:rPr lang="pl-PL" sz="1100" b="1" dirty="0" smtClean="0"/>
              <a:t> et al., Z</a:t>
            </a:r>
            <a:r>
              <a:rPr lang="pl-PL" sz="1100" b="1" dirty="0"/>
              <a:t>. </a:t>
            </a:r>
            <a:r>
              <a:rPr lang="pl-PL" sz="1100" b="1" dirty="0" err="1"/>
              <a:t>Phys</a:t>
            </a:r>
            <a:r>
              <a:rPr lang="pl-PL" sz="1100" b="1" dirty="0"/>
              <a:t>. C 41, 143 (1988).  </a:t>
            </a:r>
          </a:p>
          <a:p>
            <a:endParaRPr lang="pl-PL" sz="1200" b="1" dirty="0"/>
          </a:p>
          <a:p>
            <a:endParaRPr lang="pl-PL" sz="1200" dirty="0"/>
          </a:p>
          <a:p>
            <a:r>
              <a:rPr lang="pl-PL" sz="2400" b="1" dirty="0" err="1"/>
              <a:t>Purely</a:t>
            </a:r>
            <a:r>
              <a:rPr lang="pl-PL" sz="2400" b="1" dirty="0"/>
              <a:t> </a:t>
            </a:r>
            <a:r>
              <a:rPr lang="pl-PL" sz="2400" b="1" dirty="0" err="1"/>
              <a:t>Leptonic</a:t>
            </a:r>
            <a:r>
              <a:rPr lang="pl-PL" sz="2400" b="1" dirty="0"/>
              <a:t> </a:t>
            </a:r>
            <a:r>
              <a:rPr lang="pl-PL" sz="2400" b="1" dirty="0" err="1"/>
              <a:t>state</a:t>
            </a:r>
            <a:r>
              <a:rPr lang="pl-PL" sz="2400" b="1" dirty="0"/>
              <a:t>  </a:t>
            </a:r>
            <a:r>
              <a:rPr lang="pl-PL" sz="2400" b="1" dirty="0" smtClean="0"/>
              <a:t>!</a:t>
            </a:r>
            <a:br>
              <a:rPr lang="pl-PL" sz="2400" b="1" dirty="0" smtClean="0"/>
            </a:br>
            <a:endParaRPr lang="pl-PL" sz="2400" dirty="0" smtClean="0"/>
          </a:p>
          <a:p>
            <a:r>
              <a:rPr lang="pl-PL" sz="1800" dirty="0" err="1" smtClean="0"/>
              <a:t>Breaking</a:t>
            </a:r>
            <a:r>
              <a:rPr lang="pl-PL" sz="1800" dirty="0" smtClean="0"/>
              <a:t> of P</a:t>
            </a:r>
            <a:r>
              <a:rPr lang="pl-PL" sz="1800" dirty="0"/>
              <a:t>, T, </a:t>
            </a:r>
            <a:r>
              <a:rPr lang="pl-PL" sz="1800" dirty="0" smtClean="0"/>
              <a:t>C, CP</a:t>
            </a:r>
            <a:r>
              <a:rPr lang="pl-PL" sz="1800" dirty="0"/>
              <a:t>, </a:t>
            </a:r>
            <a:r>
              <a:rPr lang="pl-PL" sz="1800" dirty="0" err="1"/>
              <a:t>observed</a:t>
            </a:r>
            <a:r>
              <a:rPr lang="pl-PL" sz="1800" dirty="0"/>
              <a:t> but </a:t>
            </a:r>
            <a:r>
              <a:rPr lang="pl-PL" sz="1800" dirty="0" err="1"/>
              <a:t>only</a:t>
            </a:r>
            <a:r>
              <a:rPr lang="pl-PL" sz="1800" dirty="0"/>
              <a:t> for </a:t>
            </a:r>
            <a:r>
              <a:rPr lang="pl-PL" sz="1800" dirty="0" err="1"/>
              <a:t>processes</a:t>
            </a:r>
            <a:r>
              <a:rPr lang="pl-PL" sz="1800" dirty="0"/>
              <a:t>  </a:t>
            </a:r>
            <a:r>
              <a:rPr lang="pl-PL" sz="1800" dirty="0" err="1"/>
              <a:t>involving</a:t>
            </a:r>
            <a:r>
              <a:rPr lang="pl-PL" sz="1800" dirty="0"/>
              <a:t> </a:t>
            </a:r>
            <a:r>
              <a:rPr lang="pl-PL" sz="1800" dirty="0" err="1"/>
              <a:t>quarks</a:t>
            </a:r>
            <a:endParaRPr lang="pl-PL" sz="1800" dirty="0"/>
          </a:p>
          <a:p>
            <a:r>
              <a:rPr lang="pl-PL" sz="1800" dirty="0" err="1" smtClean="0"/>
              <a:t>So</a:t>
            </a:r>
            <a:r>
              <a:rPr lang="pl-PL" sz="1800" dirty="0" smtClean="0"/>
              <a:t> </a:t>
            </a:r>
            <a:r>
              <a:rPr lang="pl-PL" sz="1800" dirty="0"/>
              <a:t>far </a:t>
            </a:r>
            <a:r>
              <a:rPr lang="pl-PL" sz="1800" dirty="0" err="1"/>
              <a:t>breaking</a:t>
            </a:r>
            <a:r>
              <a:rPr lang="pl-PL" sz="1800" dirty="0"/>
              <a:t> of </a:t>
            </a:r>
            <a:r>
              <a:rPr lang="pl-PL" sz="1800" dirty="0" err="1"/>
              <a:t>these</a:t>
            </a:r>
            <a:r>
              <a:rPr lang="pl-PL" sz="1800" dirty="0"/>
              <a:t> </a:t>
            </a:r>
            <a:r>
              <a:rPr lang="pl-PL" sz="1800" dirty="0" err="1"/>
              <a:t>symmetries</a:t>
            </a:r>
            <a:r>
              <a:rPr lang="pl-PL" sz="1800" dirty="0"/>
              <a:t>  was not </a:t>
            </a:r>
            <a:r>
              <a:rPr lang="pl-PL" sz="1800" dirty="0" err="1"/>
              <a:t>observed</a:t>
            </a:r>
            <a:r>
              <a:rPr lang="pl-PL" sz="1800" dirty="0"/>
              <a:t> for </a:t>
            </a:r>
            <a:r>
              <a:rPr lang="pl-PL" sz="1800" dirty="0" err="1"/>
              <a:t>purely</a:t>
            </a:r>
            <a:r>
              <a:rPr lang="pl-PL" sz="1800" dirty="0"/>
              <a:t> </a:t>
            </a:r>
            <a:r>
              <a:rPr lang="pl-PL" sz="1800" dirty="0" err="1"/>
              <a:t>leptonic</a:t>
            </a:r>
            <a:r>
              <a:rPr lang="pl-PL" sz="1800" dirty="0"/>
              <a:t> </a:t>
            </a:r>
            <a:r>
              <a:rPr lang="pl-PL" sz="1800" dirty="0" err="1"/>
              <a:t>systems</a:t>
            </a:r>
            <a:r>
              <a:rPr lang="pl-PL" sz="1800" dirty="0"/>
              <a:t>. </a:t>
            </a:r>
            <a:br>
              <a:rPr lang="pl-PL" sz="1800" dirty="0"/>
            </a:br>
            <a:endParaRPr lang="pl-PL" sz="1800" dirty="0" smtClean="0"/>
          </a:p>
          <a:p>
            <a:endParaRPr lang="pl-PL" sz="1800" dirty="0"/>
          </a:p>
          <a:p>
            <a:endParaRPr lang="pl-PL" sz="1800" dirty="0" smtClean="0"/>
          </a:p>
          <a:p>
            <a:endParaRPr lang="pl-PL" sz="1800" dirty="0"/>
          </a:p>
          <a:p>
            <a:endParaRPr lang="pl-PL" sz="1800" dirty="0" smtClean="0"/>
          </a:p>
          <a:p>
            <a:endParaRPr lang="pl-PL" sz="1800" dirty="0"/>
          </a:p>
          <a:p>
            <a:endParaRPr lang="pl-PL" sz="1800" dirty="0" smtClean="0"/>
          </a:p>
          <a:p>
            <a:r>
              <a:rPr lang="pl-PL" sz="1800" dirty="0" smtClean="0"/>
              <a:t>For </a:t>
            </a:r>
            <a:r>
              <a:rPr lang="pl-PL" sz="1800" dirty="0" err="1"/>
              <a:t>neutrinos</a:t>
            </a:r>
            <a:r>
              <a:rPr lang="pl-PL" sz="1800" dirty="0"/>
              <a:t> </a:t>
            </a:r>
            <a:r>
              <a:rPr lang="pl-PL" sz="1800" dirty="0" err="1"/>
              <a:t>there</a:t>
            </a:r>
            <a:r>
              <a:rPr lang="pl-PL" sz="1800" dirty="0"/>
              <a:t>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indication</a:t>
            </a:r>
            <a:r>
              <a:rPr lang="pl-PL" sz="1800" dirty="0"/>
              <a:t> to </a:t>
            </a:r>
            <a:r>
              <a:rPr lang="pl-PL" sz="1800" dirty="0" err="1"/>
              <a:t>maybe</a:t>
            </a:r>
            <a:r>
              <a:rPr lang="pl-PL" sz="1800" dirty="0"/>
              <a:t> </a:t>
            </a:r>
            <a:r>
              <a:rPr lang="pl-PL" sz="1800" dirty="0" err="1"/>
              <a:t>see</a:t>
            </a:r>
            <a:r>
              <a:rPr lang="pl-PL" sz="1800" dirty="0"/>
              <a:t> </a:t>
            </a:r>
            <a:r>
              <a:rPr lang="pl-PL" sz="1800" dirty="0" err="1"/>
              <a:t>something</a:t>
            </a:r>
            <a:r>
              <a:rPr lang="pl-PL" sz="1800" dirty="0"/>
              <a:t> </a:t>
            </a:r>
            <a:r>
              <a:rPr lang="pl-PL" sz="1800" dirty="0" smtClean="0"/>
              <a:t>for CP ???</a:t>
            </a:r>
            <a:endParaRPr lang="pl-PL" sz="1800" dirty="0"/>
          </a:p>
          <a:p>
            <a:r>
              <a:rPr lang="pl-PL" sz="1800" b="1" dirty="0"/>
              <a:t>On the </a:t>
            </a:r>
            <a:r>
              <a:rPr lang="pl-PL" sz="1800" b="1" dirty="0" err="1"/>
              <a:t>level</a:t>
            </a:r>
            <a:r>
              <a:rPr lang="pl-PL" sz="1800" b="1" dirty="0"/>
              <a:t> of 2sigma for </a:t>
            </a:r>
            <a:r>
              <a:rPr lang="pl-PL" sz="1800" b="1" dirty="0" err="1"/>
              <a:t>delta_cp</a:t>
            </a:r>
            <a:r>
              <a:rPr lang="pl-PL" sz="1800" b="1" dirty="0"/>
              <a:t> </a:t>
            </a:r>
            <a:r>
              <a:rPr lang="pl-PL" sz="1800" b="1" dirty="0" err="1"/>
              <a:t>phase</a:t>
            </a:r>
            <a:r>
              <a:rPr lang="pl-PL" sz="1800" b="1" dirty="0"/>
              <a:t> </a:t>
            </a:r>
            <a:r>
              <a:rPr lang="pl-PL" sz="1800" b="1" dirty="0" err="1"/>
              <a:t>connected</a:t>
            </a:r>
            <a:r>
              <a:rPr lang="pl-PL" sz="1800" b="1" dirty="0"/>
              <a:t> to </a:t>
            </a:r>
            <a:r>
              <a:rPr lang="pl-PL" sz="1800" b="1" dirty="0" smtClean="0"/>
              <a:t>Theta13 </a:t>
            </a:r>
            <a:endParaRPr lang="pl-PL" sz="1800" b="1" dirty="0"/>
          </a:p>
          <a:p>
            <a:r>
              <a:rPr lang="en-US" sz="1800" b="1" dirty="0"/>
              <a:t>M. Gosh et al., PR D89 (2014) 011302(R)</a:t>
            </a:r>
            <a:endParaRPr lang="pl-PL" sz="1800" dirty="0"/>
          </a:p>
          <a:p>
            <a:endParaRPr lang="pl-PL" sz="2400" dirty="0"/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370785" y="608606"/>
            <a:ext cx="360363" cy="519113"/>
            <a:chOff x="4105" y="3611"/>
            <a:chExt cx="227" cy="327"/>
          </a:xfrm>
        </p:grpSpPr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11" name="Oval 35"/>
          <p:cNvSpPr>
            <a:spLocks noChangeArrowheads="1"/>
          </p:cNvSpPr>
          <p:nvPr/>
        </p:nvSpPr>
        <p:spPr bwMode="auto">
          <a:xfrm>
            <a:off x="6155084" y="260648"/>
            <a:ext cx="1009204" cy="924022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2" name="Group 26"/>
          <p:cNvGrpSpPr>
            <a:grpSpLocks/>
          </p:cNvGrpSpPr>
          <p:nvPr/>
        </p:nvGrpSpPr>
        <p:grpSpPr bwMode="auto">
          <a:xfrm>
            <a:off x="6587132" y="297133"/>
            <a:ext cx="288926" cy="671513"/>
            <a:chOff x="2971" y="19"/>
            <a:chExt cx="182" cy="423"/>
          </a:xfrm>
        </p:grpSpPr>
        <p:sp>
          <p:nvSpPr>
            <p:cNvPr id="33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5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5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djęcie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97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C:\Users\admin\Downloads\konf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6664"/>
            <a:ext cx="9169399" cy="51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1062" y="3405556"/>
            <a:ext cx="257126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Oval 2"/>
          <p:cNvSpPr>
            <a:spLocks noChangeArrowheads="1"/>
          </p:cNvSpPr>
          <p:nvPr/>
        </p:nvSpPr>
        <p:spPr bwMode="auto">
          <a:xfrm rot="306568">
            <a:off x="204617" y="1292225"/>
            <a:ext cx="6202363" cy="3494088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68323" name="Oval 3"/>
          <p:cNvSpPr>
            <a:spLocks noChangeArrowheads="1"/>
          </p:cNvSpPr>
          <p:nvPr/>
        </p:nvSpPr>
        <p:spPr bwMode="auto">
          <a:xfrm rot="-1329760">
            <a:off x="-146220" y="2432050"/>
            <a:ext cx="6423025" cy="1439863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-4782129">
            <a:off x="84761" y="2375694"/>
            <a:ext cx="5961063" cy="155257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6172674">
            <a:off x="195886" y="2874169"/>
            <a:ext cx="5961063" cy="177482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741192" y="1770063"/>
            <a:ext cx="220663" cy="206375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4170192" y="5722938"/>
            <a:ext cx="220663" cy="203200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76375" y="8910638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>
                <a:latin typeface="Times New Roman" pitchFamily="18" charset="0"/>
              </a:rPr>
              <a:t> na modelu skarpetkowym</a:t>
            </a:r>
          </a:p>
        </p:txBody>
      </p:sp>
      <p:pic>
        <p:nvPicPr>
          <p:cNvPr id="568329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92" y="2808288"/>
            <a:ext cx="25923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30" name="Picture 10" descr="Scan_gam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92" y="2708275"/>
            <a:ext cx="28797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2733505" y="2708275"/>
            <a:ext cx="793750" cy="819150"/>
            <a:chOff x="567" y="3338"/>
            <a:chExt cx="1451" cy="1498"/>
          </a:xfrm>
        </p:grpSpPr>
        <p:sp>
          <p:nvSpPr>
            <p:cNvPr id="13340" name="Oval 12"/>
            <p:cNvSpPr>
              <a:spLocks noChangeArrowheads="1"/>
            </p:cNvSpPr>
            <p:nvPr/>
          </p:nvSpPr>
          <p:spPr bwMode="auto">
            <a:xfrm>
              <a:off x="1066" y="4246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3" name="Oval 13"/>
            <p:cNvSpPr>
              <a:spLocks noChangeArrowheads="1"/>
            </p:cNvSpPr>
            <p:nvPr/>
          </p:nvSpPr>
          <p:spPr bwMode="auto">
            <a:xfrm>
              <a:off x="1382" y="4064"/>
              <a:ext cx="589" cy="5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2" name="Oval 14"/>
            <p:cNvSpPr>
              <a:spLocks noChangeArrowheads="1"/>
            </p:cNvSpPr>
            <p:nvPr/>
          </p:nvSpPr>
          <p:spPr bwMode="auto">
            <a:xfrm>
              <a:off x="567" y="3929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5" name="Oval 15"/>
            <p:cNvSpPr>
              <a:spLocks noChangeArrowheads="1"/>
            </p:cNvSpPr>
            <p:nvPr/>
          </p:nvSpPr>
          <p:spPr bwMode="auto">
            <a:xfrm>
              <a:off x="613" y="3474"/>
              <a:ext cx="589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568336" name="Oval 16"/>
            <p:cNvSpPr>
              <a:spLocks noChangeArrowheads="1"/>
            </p:cNvSpPr>
            <p:nvPr/>
          </p:nvSpPr>
          <p:spPr bwMode="auto">
            <a:xfrm>
              <a:off x="1110" y="3338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5" name="Oval 17"/>
            <p:cNvSpPr>
              <a:spLocks noChangeArrowheads="1"/>
            </p:cNvSpPr>
            <p:nvPr/>
          </p:nvSpPr>
          <p:spPr bwMode="auto">
            <a:xfrm>
              <a:off x="1428" y="3611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8" name="Oval 18"/>
            <p:cNvSpPr>
              <a:spLocks noChangeArrowheads="1"/>
            </p:cNvSpPr>
            <p:nvPr/>
          </p:nvSpPr>
          <p:spPr bwMode="auto">
            <a:xfrm rot="12539880">
              <a:off x="747" y="4157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7" name="Oval 19"/>
            <p:cNvSpPr>
              <a:spLocks noChangeArrowheads="1"/>
            </p:cNvSpPr>
            <p:nvPr/>
          </p:nvSpPr>
          <p:spPr bwMode="auto">
            <a:xfrm rot="-9060120">
              <a:off x="930" y="3748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3324" name="Group 20"/>
          <p:cNvGrpSpPr>
            <a:grpSpLocks/>
          </p:cNvGrpSpPr>
          <p:nvPr/>
        </p:nvGrpSpPr>
        <p:grpSpPr bwMode="auto">
          <a:xfrm>
            <a:off x="3311355" y="30163"/>
            <a:ext cx="287337" cy="519112"/>
            <a:chOff x="2971" y="19"/>
            <a:chExt cx="181" cy="327"/>
          </a:xfrm>
        </p:grpSpPr>
        <p:sp>
          <p:nvSpPr>
            <p:cNvPr id="13338" name="Oval 21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9" name="Text Box 22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5" name="Group 23"/>
          <p:cNvGrpSpPr>
            <a:grpSpLocks/>
          </p:cNvGrpSpPr>
          <p:nvPr/>
        </p:nvGrpSpPr>
        <p:grpSpPr bwMode="auto">
          <a:xfrm>
            <a:off x="718967" y="1557338"/>
            <a:ext cx="287338" cy="519112"/>
            <a:chOff x="2971" y="19"/>
            <a:chExt cx="181" cy="327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8346" name="Group 26"/>
          <p:cNvGrpSpPr>
            <a:grpSpLocks/>
          </p:cNvGrpSpPr>
          <p:nvPr/>
        </p:nvGrpSpPr>
        <p:grpSpPr bwMode="auto">
          <a:xfrm>
            <a:off x="4606755" y="2838450"/>
            <a:ext cx="287337" cy="519113"/>
            <a:chOff x="2971" y="19"/>
            <a:chExt cx="181" cy="327"/>
          </a:xfrm>
        </p:grpSpPr>
        <p:sp>
          <p:nvSpPr>
            <p:cNvPr id="1333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7" name="Group 29"/>
          <p:cNvGrpSpPr>
            <a:grpSpLocks/>
          </p:cNvGrpSpPr>
          <p:nvPr/>
        </p:nvGrpSpPr>
        <p:grpSpPr bwMode="auto">
          <a:xfrm>
            <a:off x="4103517" y="5516563"/>
            <a:ext cx="287338" cy="519112"/>
            <a:chOff x="2971" y="19"/>
            <a:chExt cx="181" cy="327"/>
          </a:xfrm>
        </p:grpSpPr>
        <p:sp>
          <p:nvSpPr>
            <p:cNvPr id="13332" name="Oval 30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3" name="Text Box 31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568355" name="Oval 35"/>
          <p:cNvSpPr>
            <a:spLocks noChangeArrowheads="1"/>
          </p:cNvSpPr>
          <p:nvPr/>
        </p:nvSpPr>
        <p:spPr bwMode="auto">
          <a:xfrm>
            <a:off x="4535317" y="2565400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586263" y="5628271"/>
            <a:ext cx="936625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6999138" y="5739396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300763" y="5113921"/>
            <a:ext cx="1116013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6054576" y="514090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6141888" y="4278896"/>
            <a:ext cx="1116013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7081688" y="4020133"/>
            <a:ext cx="1120775" cy="11160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7927826" y="453765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 rot="12539880">
            <a:off x="6395888" y="5569533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 rot="-9060120">
            <a:off x="6741963" y="4794833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6449863" y="36851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7496026" y="362008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 rot="-9060120">
            <a:off x="7962751" y="4045533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5873601" y="44043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8034188" y="534093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7097563" y="45487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7097563" y="3685171"/>
            <a:ext cx="1114425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7026126" y="48361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4" name="Oval 20"/>
          <p:cNvSpPr>
            <a:spLocks noChangeArrowheads="1"/>
          </p:cNvSpPr>
          <p:nvPr/>
        </p:nvSpPr>
        <p:spPr bwMode="auto">
          <a:xfrm rot="12539880">
            <a:off x="6162526" y="5125033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 rot="-9060120">
            <a:off x="7818288" y="3685171"/>
            <a:ext cx="1116013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 rot="12539880">
            <a:off x="6522888" y="4980571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7315051" y="56282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 rot="-9060120">
            <a:off x="8107213" y="4836108"/>
            <a:ext cx="1119188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 rot="-9060120">
            <a:off x="6810226" y="4548771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 rot="-9060120">
            <a:off x="7527776" y="5158371"/>
            <a:ext cx="217487" cy="2159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68352" name="Group 32"/>
          <p:cNvGrpSpPr>
            <a:grpSpLocks/>
          </p:cNvGrpSpPr>
          <p:nvPr/>
        </p:nvGrpSpPr>
        <p:grpSpPr bwMode="auto">
          <a:xfrm>
            <a:off x="7164288" y="4653136"/>
            <a:ext cx="360363" cy="519113"/>
            <a:chOff x="4105" y="3611"/>
            <a:chExt cx="227" cy="327"/>
          </a:xfrm>
        </p:grpSpPr>
        <p:sp>
          <p:nvSpPr>
            <p:cNvPr id="568353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0" name="Oval 26"/>
          <p:cNvSpPr>
            <a:spLocks noChangeArrowheads="1"/>
          </p:cNvSpPr>
          <p:nvPr/>
        </p:nvSpPr>
        <p:spPr bwMode="auto">
          <a:xfrm rot="12539880">
            <a:off x="6810226" y="4548771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6300192" y="1478394"/>
            <a:ext cx="331236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aseline="30000" dirty="0" smtClean="0"/>
              <a:t>14</a:t>
            </a:r>
            <a:r>
              <a:rPr lang="pl-PL" sz="2000" dirty="0" smtClean="0"/>
              <a:t>O </a:t>
            </a:r>
            <a:r>
              <a:rPr lang="pl-PL" sz="2800" b="1" dirty="0">
                <a:sym typeface="Wingdings" pitchFamily="2" charset="2"/>
              </a:rPr>
              <a:t>→</a:t>
            </a:r>
            <a:r>
              <a:rPr lang="pl-PL" sz="2000" dirty="0">
                <a:sym typeface="Wingdings" pitchFamily="2" charset="2"/>
              </a:rPr>
              <a:t> </a:t>
            </a:r>
            <a:r>
              <a:rPr lang="pl-PL" sz="2000" baseline="30000" dirty="0" smtClean="0"/>
              <a:t>14</a:t>
            </a:r>
            <a:r>
              <a:rPr lang="pl-PL" sz="2000" dirty="0" smtClean="0"/>
              <a:t>N* </a:t>
            </a:r>
            <a:r>
              <a:rPr lang="pl-PL" sz="2000" dirty="0"/>
              <a:t>+ e</a:t>
            </a:r>
            <a:r>
              <a:rPr lang="pl-PL" sz="2000" baseline="30000" dirty="0"/>
              <a:t>+</a:t>
            </a:r>
            <a:r>
              <a:rPr lang="pl-PL" sz="2000" dirty="0"/>
              <a:t> </a:t>
            </a:r>
            <a:r>
              <a:rPr lang="pl-PL" sz="2000" dirty="0" smtClean="0"/>
              <a:t> + </a:t>
            </a:r>
            <a:r>
              <a:rPr lang="pl-PL" sz="2000" dirty="0" err="1"/>
              <a:t>v</a:t>
            </a:r>
            <a:r>
              <a:rPr lang="pl-PL" sz="2000" baseline="-25000" dirty="0" err="1"/>
              <a:t>e</a:t>
            </a:r>
            <a:r>
              <a:rPr lang="pl-PL" sz="2000" dirty="0"/>
              <a:t> </a:t>
            </a:r>
            <a:endParaRPr lang="pl-PL" sz="2000" dirty="0" smtClean="0"/>
          </a:p>
          <a:p>
            <a:pPr eaLnBrk="1" hangingPunct="1"/>
            <a:r>
              <a:rPr lang="pl-PL" sz="2000" baseline="30000" dirty="0"/>
              <a:t> </a:t>
            </a:r>
            <a:r>
              <a:rPr lang="pl-PL" sz="2000" dirty="0" smtClean="0"/>
              <a:t>             </a:t>
            </a:r>
          </a:p>
          <a:p>
            <a:pPr eaLnBrk="1" hangingPunct="1"/>
            <a:r>
              <a:rPr lang="pl-PL" sz="2000" dirty="0"/>
              <a:t> </a:t>
            </a:r>
            <a:r>
              <a:rPr lang="pl-PL" sz="2000" dirty="0" smtClean="0"/>
              <a:t>                      </a:t>
            </a:r>
            <a:r>
              <a:rPr lang="pl-PL" sz="2000" baseline="30000" dirty="0" smtClean="0"/>
              <a:t>14</a:t>
            </a:r>
            <a:r>
              <a:rPr lang="pl-PL" sz="2000" dirty="0" smtClean="0"/>
              <a:t>N + </a:t>
            </a:r>
            <a:r>
              <a:rPr lang="el-GR" sz="2000" dirty="0" smtClean="0">
                <a:latin typeface="Calibri"/>
              </a:rPr>
              <a:t>γ</a:t>
            </a:r>
            <a:r>
              <a:rPr lang="pl-PL" sz="2000" dirty="0" smtClean="0">
                <a:latin typeface="Calibri"/>
              </a:rPr>
              <a:t> </a:t>
            </a:r>
            <a:endParaRPr lang="pl-PL" sz="2000" baseline="-25000" dirty="0" smtClean="0"/>
          </a:p>
          <a:p>
            <a:pPr eaLnBrk="1" hangingPunct="1"/>
            <a:r>
              <a:rPr lang="pl-PL" sz="2000" dirty="0" smtClean="0"/>
              <a:t> </a:t>
            </a:r>
            <a:endParaRPr lang="pl-PL" sz="2000" dirty="0"/>
          </a:p>
        </p:txBody>
      </p:sp>
      <p:cxnSp>
        <p:nvCxnSpPr>
          <p:cNvPr id="66" name="Łącznik prosty ze strzałką 65"/>
          <p:cNvCxnSpPr/>
          <p:nvPr/>
        </p:nvCxnSpPr>
        <p:spPr>
          <a:xfrm>
            <a:off x="7596336" y="1982788"/>
            <a:ext cx="331490" cy="2252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4.04624E-7 L 0.57865 0.193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968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2.22222E-6 L -0.25573 -0.3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2428E-7 L -0.01805 -0.775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38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568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568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416 -0.01042 L 0.58698 -0.0175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3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399 1.11111E-6 L -1.00417 0.012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 animBg="1"/>
      <p:bldP spid="568355" grpId="0" animBg="1"/>
      <p:bldP spid="62" grpId="0" animBg="1"/>
      <p:bldP spid="62" grpId="1" animBg="1"/>
      <p:bldP spid="6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1062" y="3405556"/>
            <a:ext cx="257126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Oval 2"/>
          <p:cNvSpPr>
            <a:spLocks noChangeArrowheads="1"/>
          </p:cNvSpPr>
          <p:nvPr/>
        </p:nvSpPr>
        <p:spPr bwMode="auto">
          <a:xfrm rot="306568">
            <a:off x="204617" y="1292225"/>
            <a:ext cx="6202363" cy="3494088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68323" name="Oval 3"/>
          <p:cNvSpPr>
            <a:spLocks noChangeArrowheads="1"/>
          </p:cNvSpPr>
          <p:nvPr/>
        </p:nvSpPr>
        <p:spPr bwMode="auto">
          <a:xfrm rot="-1329760">
            <a:off x="-146220" y="2432050"/>
            <a:ext cx="6423025" cy="1439863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-4782129">
            <a:off x="84761" y="2375694"/>
            <a:ext cx="5961063" cy="155257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6172674">
            <a:off x="195886" y="2874169"/>
            <a:ext cx="5961063" cy="177482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741192" y="1770063"/>
            <a:ext cx="220663" cy="206375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4170192" y="5722938"/>
            <a:ext cx="220663" cy="203200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76375" y="8910638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>
                <a:latin typeface="Times New Roman" pitchFamily="18" charset="0"/>
              </a:rPr>
              <a:t> na modelu skarpetkowym</a:t>
            </a:r>
          </a:p>
        </p:txBody>
      </p:sp>
      <p:pic>
        <p:nvPicPr>
          <p:cNvPr id="568329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92" y="2808288"/>
            <a:ext cx="25923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30" name="Picture 10" descr="Scan_gam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92" y="2708275"/>
            <a:ext cx="28797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2733505" y="2708275"/>
            <a:ext cx="793750" cy="819150"/>
            <a:chOff x="567" y="3338"/>
            <a:chExt cx="1451" cy="1498"/>
          </a:xfrm>
        </p:grpSpPr>
        <p:sp>
          <p:nvSpPr>
            <p:cNvPr id="13340" name="Oval 12"/>
            <p:cNvSpPr>
              <a:spLocks noChangeArrowheads="1"/>
            </p:cNvSpPr>
            <p:nvPr/>
          </p:nvSpPr>
          <p:spPr bwMode="auto">
            <a:xfrm>
              <a:off x="1066" y="4246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3" name="Oval 13"/>
            <p:cNvSpPr>
              <a:spLocks noChangeArrowheads="1"/>
            </p:cNvSpPr>
            <p:nvPr/>
          </p:nvSpPr>
          <p:spPr bwMode="auto">
            <a:xfrm>
              <a:off x="1382" y="4064"/>
              <a:ext cx="589" cy="5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2" name="Oval 14"/>
            <p:cNvSpPr>
              <a:spLocks noChangeArrowheads="1"/>
            </p:cNvSpPr>
            <p:nvPr/>
          </p:nvSpPr>
          <p:spPr bwMode="auto">
            <a:xfrm>
              <a:off x="567" y="3929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5" name="Oval 15"/>
            <p:cNvSpPr>
              <a:spLocks noChangeArrowheads="1"/>
            </p:cNvSpPr>
            <p:nvPr/>
          </p:nvSpPr>
          <p:spPr bwMode="auto">
            <a:xfrm>
              <a:off x="613" y="3474"/>
              <a:ext cx="589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568336" name="Oval 16"/>
            <p:cNvSpPr>
              <a:spLocks noChangeArrowheads="1"/>
            </p:cNvSpPr>
            <p:nvPr/>
          </p:nvSpPr>
          <p:spPr bwMode="auto">
            <a:xfrm>
              <a:off x="1110" y="3338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5" name="Oval 17"/>
            <p:cNvSpPr>
              <a:spLocks noChangeArrowheads="1"/>
            </p:cNvSpPr>
            <p:nvPr/>
          </p:nvSpPr>
          <p:spPr bwMode="auto">
            <a:xfrm>
              <a:off x="1428" y="3611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8" name="Oval 18"/>
            <p:cNvSpPr>
              <a:spLocks noChangeArrowheads="1"/>
            </p:cNvSpPr>
            <p:nvPr/>
          </p:nvSpPr>
          <p:spPr bwMode="auto">
            <a:xfrm rot="12539880">
              <a:off x="747" y="4157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7" name="Oval 19"/>
            <p:cNvSpPr>
              <a:spLocks noChangeArrowheads="1"/>
            </p:cNvSpPr>
            <p:nvPr/>
          </p:nvSpPr>
          <p:spPr bwMode="auto">
            <a:xfrm rot="-9060120">
              <a:off x="930" y="3748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3324" name="Group 20"/>
          <p:cNvGrpSpPr>
            <a:grpSpLocks/>
          </p:cNvGrpSpPr>
          <p:nvPr/>
        </p:nvGrpSpPr>
        <p:grpSpPr bwMode="auto">
          <a:xfrm>
            <a:off x="3311355" y="30163"/>
            <a:ext cx="287337" cy="519112"/>
            <a:chOff x="2971" y="19"/>
            <a:chExt cx="181" cy="327"/>
          </a:xfrm>
        </p:grpSpPr>
        <p:sp>
          <p:nvSpPr>
            <p:cNvPr id="13338" name="Oval 21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9" name="Text Box 22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5" name="Group 23"/>
          <p:cNvGrpSpPr>
            <a:grpSpLocks/>
          </p:cNvGrpSpPr>
          <p:nvPr/>
        </p:nvGrpSpPr>
        <p:grpSpPr bwMode="auto">
          <a:xfrm>
            <a:off x="718967" y="1557338"/>
            <a:ext cx="287338" cy="519112"/>
            <a:chOff x="2971" y="19"/>
            <a:chExt cx="181" cy="327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8346" name="Group 26"/>
          <p:cNvGrpSpPr>
            <a:grpSpLocks/>
          </p:cNvGrpSpPr>
          <p:nvPr/>
        </p:nvGrpSpPr>
        <p:grpSpPr bwMode="auto">
          <a:xfrm>
            <a:off x="4606755" y="2838450"/>
            <a:ext cx="287337" cy="519113"/>
            <a:chOff x="2971" y="19"/>
            <a:chExt cx="181" cy="327"/>
          </a:xfrm>
        </p:grpSpPr>
        <p:sp>
          <p:nvSpPr>
            <p:cNvPr id="1333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7" name="Group 29"/>
          <p:cNvGrpSpPr>
            <a:grpSpLocks/>
          </p:cNvGrpSpPr>
          <p:nvPr/>
        </p:nvGrpSpPr>
        <p:grpSpPr bwMode="auto">
          <a:xfrm>
            <a:off x="4103517" y="5516563"/>
            <a:ext cx="287338" cy="519112"/>
            <a:chOff x="2971" y="19"/>
            <a:chExt cx="181" cy="327"/>
          </a:xfrm>
        </p:grpSpPr>
        <p:sp>
          <p:nvSpPr>
            <p:cNvPr id="13332" name="Oval 30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3" name="Text Box 31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568355" name="Oval 35"/>
          <p:cNvSpPr>
            <a:spLocks noChangeArrowheads="1"/>
          </p:cNvSpPr>
          <p:nvPr/>
        </p:nvSpPr>
        <p:spPr bwMode="auto">
          <a:xfrm>
            <a:off x="4535317" y="2565400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586263" y="5628271"/>
            <a:ext cx="936625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6300192" y="1484784"/>
            <a:ext cx="331236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aseline="30000" dirty="0" smtClean="0"/>
              <a:t>14</a:t>
            </a:r>
            <a:r>
              <a:rPr lang="pl-PL" sz="2000" dirty="0" smtClean="0"/>
              <a:t>O </a:t>
            </a:r>
            <a:r>
              <a:rPr lang="pl-PL" sz="2800" b="1" dirty="0">
                <a:sym typeface="Wingdings" pitchFamily="2" charset="2"/>
              </a:rPr>
              <a:t>→</a:t>
            </a:r>
            <a:r>
              <a:rPr lang="pl-PL" sz="2000" dirty="0">
                <a:sym typeface="Wingdings" pitchFamily="2" charset="2"/>
              </a:rPr>
              <a:t> </a:t>
            </a:r>
            <a:r>
              <a:rPr lang="pl-PL" sz="2000" baseline="30000" dirty="0" smtClean="0"/>
              <a:t>14</a:t>
            </a:r>
            <a:r>
              <a:rPr lang="pl-PL" sz="2000" dirty="0" smtClean="0"/>
              <a:t>N* </a:t>
            </a:r>
            <a:r>
              <a:rPr lang="pl-PL" sz="2000" dirty="0"/>
              <a:t>+ e</a:t>
            </a:r>
            <a:r>
              <a:rPr lang="pl-PL" sz="2000" baseline="30000" dirty="0"/>
              <a:t>+</a:t>
            </a:r>
            <a:r>
              <a:rPr lang="pl-PL" sz="2000" dirty="0"/>
              <a:t>  + </a:t>
            </a:r>
            <a:r>
              <a:rPr lang="pl-PL" sz="2000" dirty="0" err="1"/>
              <a:t>v</a:t>
            </a:r>
            <a:r>
              <a:rPr lang="pl-PL" sz="2000" baseline="-25000" dirty="0" err="1"/>
              <a:t>e</a:t>
            </a:r>
            <a:r>
              <a:rPr lang="pl-PL" sz="2000" dirty="0"/>
              <a:t> </a:t>
            </a:r>
            <a:endParaRPr lang="pl-PL" sz="2000" dirty="0" smtClean="0"/>
          </a:p>
          <a:p>
            <a:pPr eaLnBrk="1" hangingPunct="1"/>
            <a:r>
              <a:rPr lang="pl-PL" sz="2000" baseline="30000" dirty="0"/>
              <a:t> </a:t>
            </a:r>
            <a:r>
              <a:rPr lang="pl-PL" sz="2000" dirty="0" smtClean="0"/>
              <a:t>             </a:t>
            </a:r>
          </a:p>
          <a:p>
            <a:pPr eaLnBrk="1" hangingPunct="1"/>
            <a:r>
              <a:rPr lang="pl-PL" sz="2000" dirty="0"/>
              <a:t> </a:t>
            </a:r>
            <a:r>
              <a:rPr lang="pl-PL" sz="2000" dirty="0" smtClean="0"/>
              <a:t>                      </a:t>
            </a:r>
            <a:r>
              <a:rPr lang="pl-PL" sz="2000" baseline="30000" dirty="0" smtClean="0"/>
              <a:t>14</a:t>
            </a:r>
            <a:r>
              <a:rPr lang="pl-PL" sz="2000" dirty="0" smtClean="0"/>
              <a:t>N + </a:t>
            </a:r>
            <a:r>
              <a:rPr lang="el-GR" sz="2000" dirty="0" smtClean="0">
                <a:latin typeface="Calibri"/>
              </a:rPr>
              <a:t>γ</a:t>
            </a:r>
            <a:r>
              <a:rPr lang="pl-PL" sz="2000" dirty="0" smtClean="0">
                <a:latin typeface="Calibri"/>
              </a:rPr>
              <a:t> </a:t>
            </a:r>
            <a:endParaRPr lang="pl-PL" sz="2000" baseline="-25000" dirty="0" smtClean="0"/>
          </a:p>
          <a:p>
            <a:pPr eaLnBrk="1" hangingPunct="1"/>
            <a:r>
              <a:rPr lang="pl-PL" sz="2000" dirty="0" smtClean="0"/>
              <a:t> </a:t>
            </a:r>
            <a:endParaRPr lang="pl-PL" sz="2000" dirty="0"/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6999138" y="5739396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300763" y="5113921"/>
            <a:ext cx="1116013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6054576" y="514090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6141888" y="4278896"/>
            <a:ext cx="1116013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7081688" y="4020133"/>
            <a:ext cx="1120775" cy="11160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7927826" y="453765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 rot="12539880">
            <a:off x="6395888" y="5569533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 rot="-9060120">
            <a:off x="6741963" y="4794833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6449863" y="36851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7496026" y="362008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 rot="-9060120">
            <a:off x="7962751" y="4045533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5873601" y="44043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8034188" y="534093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7097563" y="45487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7097563" y="3685171"/>
            <a:ext cx="1114425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7026126" y="48361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4" name="Oval 20"/>
          <p:cNvSpPr>
            <a:spLocks noChangeArrowheads="1"/>
          </p:cNvSpPr>
          <p:nvPr/>
        </p:nvSpPr>
        <p:spPr bwMode="auto">
          <a:xfrm rot="12539880">
            <a:off x="6162526" y="5125033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 rot="-9060120">
            <a:off x="7818288" y="3685171"/>
            <a:ext cx="1116013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 rot="12539880">
            <a:off x="6522888" y="4980571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7315051" y="56282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 rot="-9060120">
            <a:off x="8107213" y="4836108"/>
            <a:ext cx="1119188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 rot="-9060120">
            <a:off x="6810226" y="4548771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 rot="-9060120">
            <a:off x="7527776" y="5158371"/>
            <a:ext cx="217487" cy="2159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68352" name="Group 32"/>
          <p:cNvGrpSpPr>
            <a:grpSpLocks/>
          </p:cNvGrpSpPr>
          <p:nvPr/>
        </p:nvGrpSpPr>
        <p:grpSpPr bwMode="auto">
          <a:xfrm>
            <a:off x="7164288" y="4653136"/>
            <a:ext cx="360363" cy="519113"/>
            <a:chOff x="4105" y="3611"/>
            <a:chExt cx="227" cy="327"/>
          </a:xfrm>
        </p:grpSpPr>
        <p:sp>
          <p:nvSpPr>
            <p:cNvPr id="568353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0" name="Oval 26"/>
          <p:cNvSpPr>
            <a:spLocks noChangeArrowheads="1"/>
          </p:cNvSpPr>
          <p:nvPr/>
        </p:nvSpPr>
        <p:spPr bwMode="auto">
          <a:xfrm rot="12539880">
            <a:off x="6810226" y="4548771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cxnSp>
        <p:nvCxnSpPr>
          <p:cNvPr id="3" name="Łącznik prosty ze strzałką 2"/>
          <p:cNvCxnSpPr/>
          <p:nvPr/>
        </p:nvCxnSpPr>
        <p:spPr>
          <a:xfrm>
            <a:off x="7596336" y="1982788"/>
            <a:ext cx="331490" cy="2252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37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4.04624E-7 L 0.57865 0.193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968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2.22222E-6 L -0.25573 -0.3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2428E-7 L -0.01805 -0.775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38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568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568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416 -0.01042 L 0.58698 -0.0175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3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399 1.11111E-6 L -1.00417 0.012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 animBg="1"/>
      <p:bldP spid="568355" grpId="0" animBg="1"/>
      <p:bldP spid="62" grpId="0" animBg="1"/>
      <p:bldP spid="62" grpId="1" animBg="1"/>
      <p:bldP spid="6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81614"/>
            <a:ext cx="5040560" cy="282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admin\Dropbox\SYMFONIA\RYSUNKI\JPET_oPs_ver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9392"/>
            <a:ext cx="4156027" cy="380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7723"/>
            <a:ext cx="3240360" cy="28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3429000"/>
            <a:ext cx="5161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A. Gajos -&gt; talk tomorrow</a:t>
            </a:r>
          </a:p>
        </p:txBody>
      </p:sp>
    </p:spTree>
    <p:extLst>
      <p:ext uri="{BB962C8B-B14F-4D97-AF65-F5344CB8AC3E}">
        <p14:creationId xmlns:p14="http://schemas.microsoft.com/office/powerpoint/2010/main" val="23174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81614"/>
            <a:ext cx="5040560" cy="282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7723"/>
            <a:ext cx="3240360" cy="28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ropbox\SYMFONIA\RYSUNKI\beczka+detektory_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-243408"/>
            <a:ext cx="4714431" cy="4180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3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d_vs_Dt_50keV_blurred_cut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860853"/>
            <a:ext cx="4119446" cy="302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admin\AppData\Local\Microsoft\Windows\Temporary Internet Files\Content.Word\theta_12_23_50keV_blurred_cut0_with_decay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15" y="3789040"/>
            <a:ext cx="4112389" cy="308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beczka_new_201109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4023"/>
            <a:ext cx="3676402" cy="358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3"/>
          <p:cNvSpPr/>
          <p:nvPr/>
        </p:nvSpPr>
        <p:spPr>
          <a:xfrm>
            <a:off x="4287962" y="445688"/>
            <a:ext cx="432048" cy="2579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rójkąt równoramienny 4"/>
          <p:cNvSpPr/>
          <p:nvPr/>
        </p:nvSpPr>
        <p:spPr>
          <a:xfrm>
            <a:off x="4340918" y="361234"/>
            <a:ext cx="216024" cy="2880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rójkąt równoramienny 6"/>
          <p:cNvSpPr/>
          <p:nvPr/>
        </p:nvSpPr>
        <p:spPr>
          <a:xfrm flipV="1">
            <a:off x="4343716" y="3025530"/>
            <a:ext cx="228284" cy="31683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23"/>
          <p:cNvSpPr/>
          <p:nvPr/>
        </p:nvSpPr>
        <p:spPr>
          <a:xfrm rot="592264">
            <a:off x="4716484" y="257059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26"/>
          <p:cNvSpPr/>
          <p:nvPr/>
        </p:nvSpPr>
        <p:spPr>
          <a:xfrm rot="4081245">
            <a:off x="6031194" y="1089266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ze strzałką 18"/>
          <p:cNvCxnSpPr/>
          <p:nvPr/>
        </p:nvCxnSpPr>
        <p:spPr>
          <a:xfrm>
            <a:off x="4770547" y="302854"/>
            <a:ext cx="1313621" cy="845126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8"/>
          <p:cNvCxnSpPr>
            <a:stCxn id="13" idx="4"/>
          </p:cNvCxnSpPr>
          <p:nvPr/>
        </p:nvCxnSpPr>
        <p:spPr>
          <a:xfrm flipV="1">
            <a:off x="4494967" y="260651"/>
            <a:ext cx="266245" cy="177465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8"/>
          <p:cNvCxnSpPr>
            <a:endCxn id="14" idx="2"/>
          </p:cNvCxnSpPr>
          <p:nvPr/>
        </p:nvCxnSpPr>
        <p:spPr>
          <a:xfrm flipH="1">
            <a:off x="4193961" y="1900312"/>
            <a:ext cx="310026" cy="1697177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5"/>
          <p:cNvSpPr/>
          <p:nvPr/>
        </p:nvSpPr>
        <p:spPr>
          <a:xfrm>
            <a:off x="4359970" y="1765316"/>
            <a:ext cx="269993" cy="269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14" name="Prostokąt 23"/>
          <p:cNvSpPr/>
          <p:nvPr/>
        </p:nvSpPr>
        <p:spPr>
          <a:xfrm rot="592264">
            <a:off x="4164232" y="3483129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extBox 14"/>
          <p:cNvSpPr txBox="1"/>
          <p:nvPr/>
        </p:nvSpPr>
        <p:spPr>
          <a:xfrm>
            <a:off x="6357938" y="2968496"/>
            <a:ext cx="24625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Reduction by factor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10</a:t>
            </a:r>
            <a:r>
              <a:rPr lang="pl-PL" sz="3200" baseline="30000" dirty="0" smtClean="0"/>
              <a:t>9</a:t>
            </a:r>
            <a:endParaRPr lang="pl-PL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4875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211960" y="3349441"/>
            <a:ext cx="8748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 </a:t>
            </a:r>
            <a:r>
              <a:rPr lang="en-US" sz="1400" dirty="0"/>
              <a:t>state </a:t>
            </a:r>
            <a:r>
              <a:rPr lang="en-US" sz="1400" dirty="0" smtClean="0"/>
              <a:t>mixing</a:t>
            </a:r>
            <a:r>
              <a:rPr lang="pl-PL" sz="1400" dirty="0"/>
              <a:t> </a:t>
            </a:r>
            <a:r>
              <a:rPr lang="pl-PL" sz="1400" dirty="0" err="1" smtClean="0"/>
              <a:t>is</a:t>
            </a:r>
            <a:r>
              <a:rPr lang="pl-PL" sz="1400" dirty="0" smtClean="0"/>
              <a:t> not </a:t>
            </a:r>
            <a:r>
              <a:rPr lang="pl-PL" sz="1400" dirty="0" err="1" smtClean="0"/>
              <a:t>possible</a:t>
            </a:r>
            <a:r>
              <a:rPr lang="pl-PL" sz="1400" dirty="0" smtClean="0"/>
              <a:t> </a:t>
            </a:r>
            <a:r>
              <a:rPr lang="pl-PL" sz="1400" dirty="0" err="1" smtClean="0"/>
              <a:t>because</a:t>
            </a:r>
            <a:r>
              <a:rPr lang="pl-PL" sz="1400" dirty="0" smtClean="0"/>
              <a:t> </a:t>
            </a:r>
            <a:r>
              <a:rPr lang="en-US" sz="1400" dirty="0" smtClean="0"/>
              <a:t>there are </a:t>
            </a:r>
            <a:endParaRPr lang="pl-PL" sz="1400" dirty="0" smtClean="0"/>
          </a:p>
          <a:p>
            <a:r>
              <a:rPr lang="en-US" sz="1400" dirty="0" smtClean="0"/>
              <a:t>no </a:t>
            </a:r>
            <a:r>
              <a:rPr lang="en-US" sz="1400" dirty="0" err="1" smtClean="0"/>
              <a:t>positronium</a:t>
            </a:r>
            <a:r>
              <a:rPr lang="en-US" sz="1400" dirty="0" smtClean="0"/>
              <a:t> </a:t>
            </a:r>
            <a:r>
              <a:rPr lang="en-US" sz="1400" dirty="0"/>
              <a:t>states with opposite </a:t>
            </a:r>
            <a:r>
              <a:rPr lang="en-US" sz="1400" i="1" dirty="0"/>
              <a:t>C</a:t>
            </a:r>
            <a:r>
              <a:rPr lang="en-US" sz="1400" dirty="0"/>
              <a:t>-parity and the same </a:t>
            </a:r>
            <a:r>
              <a:rPr lang="en-US" sz="1400" i="1" dirty="0" smtClean="0"/>
              <a:t>J</a:t>
            </a:r>
            <a:r>
              <a:rPr lang="en-US" sz="1400" i="1" baseline="30000" dirty="0" smtClean="0"/>
              <a:t>P</a:t>
            </a:r>
            <a:r>
              <a:rPr lang="en-US" sz="1400" dirty="0"/>
              <a:t>. </a:t>
            </a:r>
            <a:endParaRPr lang="pl-PL" sz="1400" dirty="0"/>
          </a:p>
          <a:p>
            <a:endParaRPr lang="pl-PL" sz="1600" dirty="0"/>
          </a:p>
          <a:p>
            <a:r>
              <a:rPr lang="en-US" sz="1600" b="1" dirty="0"/>
              <a:t> </a:t>
            </a:r>
            <a:endParaRPr lang="pl-PL" sz="1600" b="1" dirty="0"/>
          </a:p>
        </p:txBody>
      </p:sp>
      <p:grpSp>
        <p:nvGrpSpPr>
          <p:cNvPr id="6" name="Grupa 5"/>
          <p:cNvGrpSpPr/>
          <p:nvPr/>
        </p:nvGrpSpPr>
        <p:grpSpPr>
          <a:xfrm>
            <a:off x="179512" y="-171400"/>
            <a:ext cx="3179033" cy="2383585"/>
            <a:chOff x="4705335" y="476672"/>
            <a:chExt cx="4366657" cy="3274045"/>
          </a:xfrm>
        </p:grpSpPr>
        <p:pic>
          <p:nvPicPr>
            <p:cNvPr id="7" name="Obraz 6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2627784" y="-315416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11" name="Prostokąt 10"/>
          <p:cNvSpPr/>
          <p:nvPr/>
        </p:nvSpPr>
        <p:spPr>
          <a:xfrm>
            <a:off x="-468560" y="936104"/>
            <a:ext cx="1080120" cy="360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-1404664" y="2495798"/>
            <a:ext cx="6833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    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</a:t>
            </a:r>
            <a:r>
              <a:rPr lang="pl-PL" sz="3200" b="1" dirty="0" smtClean="0">
                <a:latin typeface="+mn-lt"/>
              </a:rPr>
              <a:t>4</a:t>
            </a:r>
            <a:r>
              <a:rPr lang="el-GR" sz="3200" b="1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</a:rPr>
              <a:t>5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…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     C    +     -      +   -    +    -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-5979522" y="3211838"/>
            <a:ext cx="5979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 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  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  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dirty="0" smtClean="0">
                <a:latin typeface="+mn-lt"/>
              </a:rPr>
              <a:t>     </a:t>
            </a:r>
            <a:r>
              <a:rPr lang="pl-PL" sz="3200" b="1" dirty="0" smtClean="0">
                <a:latin typeface="+mn-lt"/>
              </a:rPr>
              <a:t>4</a:t>
            </a:r>
            <a:r>
              <a:rPr lang="el-GR" sz="3200" b="1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     C    </a:t>
            </a:r>
            <a:r>
              <a:rPr lang="pl-PL" sz="3200" dirty="0"/>
              <a:t> </a:t>
            </a:r>
            <a:r>
              <a:rPr lang="pl-PL" sz="3200" dirty="0" smtClean="0"/>
              <a:t>       -               +     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-2237838" y="4295998"/>
            <a:ext cx="115259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 BR (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dirty="0"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latin typeface="+mn-lt"/>
              </a:rPr>
              <a:t>4</a:t>
            </a:r>
            <a:r>
              <a:rPr lang="el-GR" sz="3200" b="1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/</a:t>
            </a:r>
            <a:r>
              <a:rPr lang="pl-PL" sz="3200" b="1" baseline="30000" dirty="0">
                <a:sym typeface="Wingdings" panose="05000000000000000000" pitchFamily="2" charset="2"/>
              </a:rPr>
              <a:t>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) &lt; </a:t>
            </a:r>
            <a:r>
              <a:rPr lang="pl-PL" sz="3200" dirty="0">
                <a:sym typeface="Wingdings" panose="05000000000000000000" pitchFamily="2" charset="2"/>
              </a:rPr>
              <a:t>2.6 </a:t>
            </a:r>
            <a:r>
              <a:rPr lang="pl-PL" sz="3200" dirty="0" smtClean="0">
                <a:sym typeface="Wingdings" panose="05000000000000000000" pitchFamily="2" charset="2"/>
              </a:rPr>
              <a:t>10</a:t>
            </a:r>
            <a:r>
              <a:rPr lang="pl-PL" sz="3200" baseline="30000" dirty="0" smtClean="0">
                <a:sym typeface="Wingdings" panose="05000000000000000000" pitchFamily="2" charset="2"/>
              </a:rPr>
              <a:t>-6</a:t>
            </a:r>
            <a:r>
              <a:rPr lang="pl-PL" sz="3200" dirty="0" smtClean="0">
                <a:sym typeface="Wingdings" panose="05000000000000000000" pitchFamily="2" charset="2"/>
              </a:rPr>
              <a:t> </a:t>
            </a:r>
            <a:r>
              <a:rPr lang="pl-PL" sz="3200" dirty="0" err="1">
                <a:sym typeface="Wingdings" panose="05000000000000000000" pitchFamily="2" charset="2"/>
              </a:rPr>
              <a:t>at</a:t>
            </a:r>
            <a:r>
              <a:rPr lang="pl-PL" sz="3200" dirty="0">
                <a:sym typeface="Wingdings" panose="05000000000000000000" pitchFamily="2" charset="2"/>
              </a:rPr>
              <a:t> 90%CL</a:t>
            </a:r>
            <a:r>
              <a:rPr lang="pl-PL" sz="3200" dirty="0" smtClean="0">
                <a:latin typeface="+mn-lt"/>
              </a:rPr>
              <a:t>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                 </a:t>
            </a:r>
            <a:r>
              <a:rPr lang="pl-PL" sz="2000" dirty="0">
                <a:sym typeface="Wingdings" panose="05000000000000000000" pitchFamily="2" charset="2"/>
              </a:rPr>
              <a:t>J. Yang et al., </a:t>
            </a:r>
            <a:r>
              <a:rPr lang="pl-PL" sz="2000" dirty="0" err="1">
                <a:sym typeface="Wingdings" panose="05000000000000000000" pitchFamily="2" charset="2"/>
              </a:rPr>
              <a:t>Phys</a:t>
            </a:r>
            <a:r>
              <a:rPr lang="pl-PL" sz="2000" dirty="0">
                <a:sym typeface="Wingdings" panose="05000000000000000000" pitchFamily="2" charset="2"/>
              </a:rPr>
              <a:t>. </a:t>
            </a:r>
            <a:r>
              <a:rPr lang="pl-PL" sz="2000" dirty="0" err="1">
                <a:sym typeface="Wingdings" panose="05000000000000000000" pitchFamily="2" charset="2"/>
              </a:rPr>
              <a:t>Rev</a:t>
            </a:r>
            <a:r>
              <a:rPr lang="pl-PL" sz="2000" dirty="0">
                <a:sym typeface="Wingdings" panose="05000000000000000000" pitchFamily="2" charset="2"/>
              </a:rPr>
              <a:t>. A54 (1996) </a:t>
            </a:r>
            <a:r>
              <a:rPr lang="pl-PL" sz="2000" dirty="0" smtClean="0">
                <a:sym typeface="Wingdings" panose="05000000000000000000" pitchFamily="2" charset="2"/>
              </a:rPr>
              <a:t>1952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-2273392" y="5520134"/>
            <a:ext cx="11434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 BR (</a:t>
            </a:r>
            <a:r>
              <a:rPr lang="pl-PL" sz="3200" b="1" baseline="30000" dirty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dirty="0"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/</a:t>
            </a:r>
            <a:r>
              <a:rPr lang="pl-PL" sz="3200" b="1" baseline="30000" dirty="0">
                <a:sym typeface="Wingdings" panose="05000000000000000000" pitchFamily="2" charset="2"/>
              </a:rPr>
              <a:t>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>
                <a:sym typeface="Wingdings" panose="05000000000000000000" pitchFamily="2" charset="2"/>
              </a:rPr>
              <a:t>0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) &lt; </a:t>
            </a:r>
            <a:r>
              <a:rPr lang="pl-PL" sz="3200" dirty="0" smtClean="0">
                <a:sym typeface="Wingdings" panose="05000000000000000000" pitchFamily="2" charset="2"/>
              </a:rPr>
              <a:t>2.8 10</a:t>
            </a:r>
            <a:r>
              <a:rPr lang="pl-PL" sz="3200" baseline="30000" dirty="0" smtClean="0">
                <a:sym typeface="Wingdings" panose="05000000000000000000" pitchFamily="2" charset="2"/>
              </a:rPr>
              <a:t>-6</a:t>
            </a:r>
            <a:r>
              <a:rPr lang="pl-PL" sz="3200" dirty="0" smtClean="0">
                <a:sym typeface="Wingdings" panose="05000000000000000000" pitchFamily="2" charset="2"/>
              </a:rPr>
              <a:t> </a:t>
            </a:r>
            <a:r>
              <a:rPr lang="pl-PL" sz="3200" dirty="0" err="1">
                <a:sym typeface="Wingdings" panose="05000000000000000000" pitchFamily="2" charset="2"/>
              </a:rPr>
              <a:t>at</a:t>
            </a:r>
            <a:r>
              <a:rPr lang="pl-PL" sz="3200" dirty="0">
                <a:sym typeface="Wingdings" panose="05000000000000000000" pitchFamily="2" charset="2"/>
              </a:rPr>
              <a:t> </a:t>
            </a:r>
            <a:r>
              <a:rPr lang="pl-PL" sz="3200" dirty="0" smtClean="0">
                <a:sym typeface="Wingdings" panose="05000000000000000000" pitchFamily="2" charset="2"/>
              </a:rPr>
              <a:t>68%CL</a:t>
            </a:r>
            <a:r>
              <a:rPr lang="pl-PL" sz="3200" dirty="0" smtClean="0">
                <a:latin typeface="+mn-lt"/>
              </a:rPr>
              <a:t>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                 </a:t>
            </a:r>
            <a:r>
              <a:rPr lang="pl-PL" sz="2000" dirty="0">
                <a:sym typeface="Wingdings" panose="05000000000000000000" pitchFamily="2" charset="2"/>
              </a:rPr>
              <a:t>A. P. </a:t>
            </a:r>
            <a:r>
              <a:rPr lang="pl-PL" sz="2000" dirty="0" err="1">
                <a:sym typeface="Wingdings" panose="05000000000000000000" pitchFamily="2" charset="2"/>
              </a:rPr>
              <a:t>Mills</a:t>
            </a:r>
            <a:r>
              <a:rPr lang="pl-PL" sz="2000" dirty="0">
                <a:sym typeface="Wingdings" panose="05000000000000000000" pitchFamily="2" charset="2"/>
              </a:rPr>
              <a:t> and S. </a:t>
            </a:r>
            <a:r>
              <a:rPr lang="pl-PL" sz="2000" dirty="0" err="1">
                <a:sym typeface="Wingdings" panose="05000000000000000000" pitchFamily="2" charset="2"/>
              </a:rPr>
              <a:t>Berko</a:t>
            </a:r>
            <a:r>
              <a:rPr lang="pl-PL" sz="2000" dirty="0">
                <a:sym typeface="Wingdings" panose="05000000000000000000" pitchFamily="2" charset="2"/>
              </a:rPr>
              <a:t>, </a:t>
            </a:r>
            <a:r>
              <a:rPr lang="pl-PL" sz="2000" dirty="0" err="1">
                <a:sym typeface="Wingdings" panose="05000000000000000000" pitchFamily="2" charset="2"/>
              </a:rPr>
              <a:t>Phys</a:t>
            </a:r>
            <a:r>
              <a:rPr lang="pl-PL" sz="2000" dirty="0">
                <a:sym typeface="Wingdings" panose="05000000000000000000" pitchFamily="2" charset="2"/>
              </a:rPr>
              <a:t>. </a:t>
            </a:r>
            <a:r>
              <a:rPr lang="pl-PL" sz="2000" dirty="0" err="1">
                <a:sym typeface="Wingdings" panose="05000000000000000000" pitchFamily="2" charset="2"/>
              </a:rPr>
              <a:t>Rev</a:t>
            </a:r>
            <a:r>
              <a:rPr lang="pl-PL" sz="2000" dirty="0">
                <a:sym typeface="Wingdings" panose="05000000000000000000" pitchFamily="2" charset="2"/>
              </a:rPr>
              <a:t>. </a:t>
            </a:r>
            <a:r>
              <a:rPr lang="pl-PL" sz="2000" dirty="0" err="1">
                <a:sym typeface="Wingdings" panose="05000000000000000000" pitchFamily="2" charset="2"/>
              </a:rPr>
              <a:t>Lett</a:t>
            </a:r>
            <a:r>
              <a:rPr lang="pl-PL" sz="2000" dirty="0">
                <a:sym typeface="Wingdings" panose="05000000000000000000" pitchFamily="2" charset="2"/>
              </a:rPr>
              <a:t>. 18 (1967) </a:t>
            </a:r>
            <a:r>
              <a:rPr lang="pl-PL" sz="2000" dirty="0" smtClean="0">
                <a:sym typeface="Wingdings" panose="05000000000000000000" pitchFamily="2" charset="2"/>
              </a:rPr>
              <a:t>420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-316160" y="-236087"/>
            <a:ext cx="1080120" cy="360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7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32" y="3356992"/>
            <a:ext cx="5358940" cy="300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5496" y="6300609"/>
            <a:ext cx="8949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Result</a:t>
            </a:r>
            <a:r>
              <a:rPr lang="pl-PL" sz="1600" dirty="0" smtClean="0"/>
              <a:t> </a:t>
            </a:r>
            <a:r>
              <a:rPr lang="pl-PL" sz="1600" dirty="0" err="1" smtClean="0"/>
              <a:t>from:</a:t>
            </a:r>
            <a:r>
              <a:rPr lang="pl-PL" sz="1200" dirty="0" err="1"/>
              <a:t>P</a:t>
            </a:r>
            <a:r>
              <a:rPr lang="pl-PL" sz="1200" dirty="0"/>
              <a:t>. A. </a:t>
            </a:r>
            <a:r>
              <a:rPr lang="pl-PL" sz="1200" dirty="0" err="1"/>
              <a:t>Vetter</a:t>
            </a:r>
            <a:r>
              <a:rPr lang="pl-PL" sz="1200" dirty="0"/>
              <a:t> and S. J. </a:t>
            </a:r>
            <a:r>
              <a:rPr lang="pl-PL" sz="1200" dirty="0" err="1"/>
              <a:t>Freedman</a:t>
            </a:r>
            <a:r>
              <a:rPr lang="pl-PL" sz="1200" dirty="0"/>
              <a:t> </a:t>
            </a:r>
            <a:r>
              <a:rPr lang="pl-PL" sz="1200" dirty="0" smtClean="0"/>
              <a:t> </a:t>
            </a:r>
            <a:r>
              <a:rPr lang="pl-PL" sz="1200" dirty="0" err="1" smtClean="0"/>
              <a:t>Phys</a:t>
            </a:r>
            <a:r>
              <a:rPr lang="pl-PL" sz="1200" dirty="0"/>
              <a:t>. </a:t>
            </a:r>
            <a:r>
              <a:rPr lang="pl-PL" sz="1200" dirty="0" err="1"/>
              <a:t>Rev</a:t>
            </a:r>
            <a:r>
              <a:rPr lang="pl-PL" sz="1200" dirty="0"/>
              <a:t>. A 66 (2002) </a:t>
            </a:r>
            <a:r>
              <a:rPr lang="pl-PL" sz="1200" dirty="0" smtClean="0"/>
              <a:t>052505</a:t>
            </a:r>
          </a:p>
          <a:p>
            <a:r>
              <a:rPr lang="pl-PL" sz="1600" dirty="0" err="1" smtClean="0"/>
              <a:t>Figure</a:t>
            </a:r>
            <a:r>
              <a:rPr lang="pl-PL" sz="1600" dirty="0" smtClean="0"/>
              <a:t> </a:t>
            </a:r>
            <a:r>
              <a:rPr lang="pl-PL" sz="1600" dirty="0" err="1" smtClean="0"/>
              <a:t>taken</a:t>
            </a:r>
            <a:r>
              <a:rPr lang="pl-PL" sz="1600" dirty="0" smtClean="0"/>
              <a:t> form the </a:t>
            </a:r>
            <a:r>
              <a:rPr lang="pl-PL" sz="1600" dirty="0" err="1" smtClean="0"/>
              <a:t>presentation</a:t>
            </a:r>
            <a:r>
              <a:rPr lang="pl-PL" sz="1600" dirty="0" smtClean="0"/>
              <a:t> of  A. O. </a:t>
            </a:r>
            <a:r>
              <a:rPr lang="pl-PL" sz="1600" dirty="0" err="1" smtClean="0"/>
              <a:t>Macchiavelli</a:t>
            </a:r>
            <a:r>
              <a:rPr lang="pl-PL" sz="1600" dirty="0" smtClean="0"/>
              <a:t>, </a:t>
            </a:r>
            <a:r>
              <a:rPr lang="pl-PL" sz="1600" dirty="0" err="1" smtClean="0"/>
              <a:t>Nuclear</a:t>
            </a:r>
            <a:r>
              <a:rPr lang="pl-PL" sz="1600" dirty="0" smtClean="0"/>
              <a:t> </a:t>
            </a:r>
            <a:r>
              <a:rPr lang="pl-PL" sz="1600" dirty="0" err="1" smtClean="0"/>
              <a:t>Structure</a:t>
            </a:r>
            <a:r>
              <a:rPr lang="pl-PL" sz="1600" dirty="0" smtClean="0"/>
              <a:t>, </a:t>
            </a:r>
            <a:r>
              <a:rPr lang="pl-PL" sz="1600" dirty="0" err="1" smtClean="0"/>
              <a:t>Oak</a:t>
            </a:r>
            <a:r>
              <a:rPr lang="pl-PL" sz="1600" dirty="0" smtClean="0"/>
              <a:t> </a:t>
            </a:r>
            <a:r>
              <a:rPr lang="pl-PL" sz="1600" dirty="0" err="1" smtClean="0"/>
              <a:t>Ridge</a:t>
            </a:r>
            <a:r>
              <a:rPr lang="pl-PL" sz="1600" dirty="0" smtClean="0"/>
              <a:t>, 2006</a:t>
            </a:r>
            <a:endParaRPr lang="pl-PL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82610"/>
            <a:ext cx="3816424" cy="252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-2273392" y="2276872"/>
            <a:ext cx="11434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 BR (</a:t>
            </a:r>
            <a:r>
              <a:rPr lang="pl-PL" sz="3200" b="1" baseline="30000" dirty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dirty="0"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5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/</a:t>
            </a:r>
            <a:r>
              <a:rPr lang="pl-PL" sz="3200" b="1" baseline="30000" dirty="0">
                <a:sym typeface="Wingdings" panose="05000000000000000000" pitchFamily="2" charset="2"/>
              </a:rPr>
              <a:t> </a:t>
            </a:r>
            <a:r>
              <a:rPr lang="pl-PL" sz="32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ym typeface="Wingdings" panose="05000000000000000000" pitchFamily="2" charset="2"/>
              </a:rPr>
              <a:t>S</a:t>
            </a:r>
            <a:r>
              <a:rPr lang="pl-PL" sz="3200" b="1" baseline="-25000" dirty="0">
                <a:sym typeface="Wingdings" panose="05000000000000000000" pitchFamily="2" charset="2"/>
              </a:rPr>
              <a:t>0</a:t>
            </a:r>
            <a:r>
              <a:rPr lang="pl-PL" sz="3200" b="1" baseline="-25000" dirty="0" smtClean="0"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) &lt; </a:t>
            </a:r>
            <a:r>
              <a:rPr lang="pl-PL" sz="3200" dirty="0" smtClean="0">
                <a:sym typeface="Wingdings" panose="05000000000000000000" pitchFamily="2" charset="2"/>
              </a:rPr>
              <a:t>2.7 10</a:t>
            </a:r>
            <a:r>
              <a:rPr lang="pl-PL" sz="3200" baseline="30000" dirty="0" smtClean="0">
                <a:sym typeface="Wingdings" panose="05000000000000000000" pitchFamily="2" charset="2"/>
              </a:rPr>
              <a:t>-7</a:t>
            </a:r>
            <a:r>
              <a:rPr lang="pl-PL" sz="3200" dirty="0" smtClean="0">
                <a:sym typeface="Wingdings" panose="05000000000000000000" pitchFamily="2" charset="2"/>
              </a:rPr>
              <a:t> </a:t>
            </a:r>
            <a:r>
              <a:rPr lang="pl-PL" sz="3200" dirty="0" err="1">
                <a:sym typeface="Wingdings" panose="05000000000000000000" pitchFamily="2" charset="2"/>
              </a:rPr>
              <a:t>at</a:t>
            </a:r>
            <a:r>
              <a:rPr lang="pl-PL" sz="3200" dirty="0">
                <a:sym typeface="Wingdings" panose="05000000000000000000" pitchFamily="2" charset="2"/>
              </a:rPr>
              <a:t> 90%CL</a:t>
            </a:r>
            <a:r>
              <a:rPr lang="pl-PL" sz="3200" dirty="0" smtClean="0">
                <a:latin typeface="+mn-lt"/>
              </a:rPr>
              <a:t> </a:t>
            </a:r>
          </a:p>
          <a:p>
            <a:r>
              <a:rPr lang="pl-PL" sz="3200" dirty="0"/>
              <a:t> </a:t>
            </a:r>
            <a:r>
              <a:rPr lang="pl-PL" sz="3200" dirty="0" smtClean="0"/>
              <a:t>                        </a:t>
            </a:r>
            <a:r>
              <a:rPr lang="pl-PL" sz="2000" dirty="0"/>
              <a:t>P. A. </a:t>
            </a:r>
            <a:r>
              <a:rPr lang="pl-PL" sz="2000" dirty="0" err="1"/>
              <a:t>Vetter</a:t>
            </a:r>
            <a:r>
              <a:rPr lang="pl-PL" sz="2000" dirty="0"/>
              <a:t> and S. J. </a:t>
            </a:r>
            <a:r>
              <a:rPr lang="pl-PL" sz="2000" dirty="0" err="1"/>
              <a:t>Freedman</a:t>
            </a:r>
            <a:r>
              <a:rPr lang="pl-PL" sz="2000" dirty="0"/>
              <a:t> </a:t>
            </a:r>
            <a:r>
              <a:rPr lang="pl-PL" sz="2000" dirty="0" smtClean="0"/>
              <a:t> </a:t>
            </a:r>
            <a:r>
              <a:rPr lang="pl-PL" sz="2000" dirty="0" err="1" smtClean="0"/>
              <a:t>Phys</a:t>
            </a:r>
            <a:r>
              <a:rPr lang="pl-PL" sz="2000" dirty="0"/>
              <a:t>. </a:t>
            </a:r>
            <a:r>
              <a:rPr lang="pl-PL" sz="2000" dirty="0" err="1"/>
              <a:t>Rev</a:t>
            </a:r>
            <a:r>
              <a:rPr lang="pl-PL" sz="2000" dirty="0"/>
              <a:t>. A 66 (2002) </a:t>
            </a:r>
            <a:r>
              <a:rPr lang="pl-PL" sz="2000" dirty="0" smtClean="0"/>
              <a:t>052505</a:t>
            </a:r>
            <a:endParaRPr lang="pl-PL" sz="2000" dirty="0">
              <a:sym typeface="Wingdings" panose="05000000000000000000" pitchFamily="2" charset="2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179512" y="-171400"/>
            <a:ext cx="3179033" cy="2383585"/>
            <a:chOff x="4705335" y="476672"/>
            <a:chExt cx="4366657" cy="3274045"/>
          </a:xfrm>
        </p:grpSpPr>
        <p:pic>
          <p:nvPicPr>
            <p:cNvPr id="8" name="Obraz 7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0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2627784" y="-315416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12" name="Prostokąt 11"/>
          <p:cNvSpPr/>
          <p:nvPr/>
        </p:nvSpPr>
        <p:spPr>
          <a:xfrm>
            <a:off x="-468560" y="936104"/>
            <a:ext cx="1080120" cy="360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-316160" y="-236087"/>
            <a:ext cx="1080120" cy="360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53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816424" cy="252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390713" y="5293600"/>
            <a:ext cx="5694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 pile-</a:t>
            </a:r>
            <a:r>
              <a:rPr lang="pl-PL" sz="2000" dirty="0" err="1" smtClean="0"/>
              <a:t>ups</a:t>
            </a:r>
            <a:r>
              <a:rPr lang="pl-PL" sz="2000" dirty="0" smtClean="0"/>
              <a:t>  </a:t>
            </a:r>
            <a:r>
              <a:rPr lang="pl-PL" sz="2000" dirty="0" err="1" smtClean="0"/>
              <a:t>t_crystal</a:t>
            </a:r>
            <a:r>
              <a:rPr lang="pl-PL" sz="2000" dirty="0" smtClean="0"/>
              <a:t> / </a:t>
            </a:r>
            <a:r>
              <a:rPr lang="pl-PL" sz="2000" dirty="0" err="1" smtClean="0"/>
              <a:t>t_plastic_scintillator</a:t>
            </a:r>
            <a:r>
              <a:rPr lang="pl-PL" sz="2000" dirty="0" smtClean="0"/>
              <a:t>  ~=  </a:t>
            </a:r>
            <a:r>
              <a:rPr lang="pl-PL" sz="2000" dirty="0" smtClean="0">
                <a:solidFill>
                  <a:schemeClr val="accent2"/>
                </a:solidFill>
              </a:rPr>
              <a:t>100</a:t>
            </a:r>
          </a:p>
          <a:p>
            <a:endParaRPr lang="pl-PL" sz="3200" dirty="0"/>
          </a:p>
          <a:p>
            <a:endParaRPr lang="pl-PL" sz="2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0" y="4437112"/>
            <a:ext cx="9271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Efficiency</a:t>
            </a:r>
            <a:r>
              <a:rPr lang="pl-PL" sz="2000" dirty="0" smtClean="0"/>
              <a:t> + </a:t>
            </a:r>
            <a:r>
              <a:rPr lang="pl-PL" sz="2000" dirty="0" err="1" smtClean="0"/>
              <a:t>cuts</a:t>
            </a:r>
            <a:r>
              <a:rPr lang="pl-PL" sz="2000" dirty="0" smtClean="0"/>
              <a:t> </a:t>
            </a:r>
            <a:r>
              <a:rPr lang="pl-PL" sz="2000" dirty="0"/>
              <a:t> </a:t>
            </a:r>
            <a:r>
              <a:rPr lang="pl-PL" sz="2000" dirty="0" smtClean="0"/>
              <a:t>0.15 per gamma        </a:t>
            </a:r>
            <a:r>
              <a:rPr lang="pl-PL" sz="2000" dirty="0" err="1" smtClean="0">
                <a:solidFill>
                  <a:schemeClr val="accent2"/>
                </a:solidFill>
              </a:rPr>
              <a:t>Acceptance</a:t>
            </a:r>
            <a:r>
              <a:rPr lang="pl-PL" sz="2000" dirty="0" smtClean="0">
                <a:solidFill>
                  <a:schemeClr val="accent2"/>
                </a:solidFill>
              </a:rPr>
              <a:t> x </a:t>
            </a:r>
            <a:r>
              <a:rPr lang="pl-PL" sz="2000" dirty="0" err="1" smtClean="0">
                <a:solidFill>
                  <a:schemeClr val="accent2"/>
                </a:solidFill>
              </a:rPr>
              <a:t>efficiency</a:t>
            </a:r>
            <a:r>
              <a:rPr lang="pl-PL" sz="2000" dirty="0" smtClean="0">
                <a:solidFill>
                  <a:schemeClr val="accent2"/>
                </a:solidFill>
              </a:rPr>
              <a:t>:  0.1  per gamma </a:t>
            </a:r>
          </a:p>
          <a:p>
            <a:endParaRPr lang="pl-PL" sz="20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364106" y="3429000"/>
            <a:ext cx="779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Sigma(</a:t>
            </a:r>
            <a:r>
              <a:rPr lang="pl-PL" sz="2000" dirty="0" err="1" smtClean="0"/>
              <a:t>Delta_T</a:t>
            </a:r>
            <a:r>
              <a:rPr lang="pl-PL" sz="2000" dirty="0" smtClean="0"/>
              <a:t>) </a:t>
            </a:r>
            <a:r>
              <a:rPr lang="pl-PL" sz="2000" dirty="0"/>
              <a:t> </a:t>
            </a:r>
            <a:r>
              <a:rPr lang="pl-PL" sz="2000" dirty="0" smtClean="0"/>
              <a:t>&gt; 4.6 </a:t>
            </a:r>
            <a:r>
              <a:rPr lang="pl-PL" sz="2000" dirty="0" err="1" smtClean="0"/>
              <a:t>ns</a:t>
            </a:r>
            <a:r>
              <a:rPr lang="pl-PL" sz="2000" dirty="0" smtClean="0"/>
              <a:t>                             </a:t>
            </a:r>
            <a:r>
              <a:rPr lang="pl-PL" sz="2000" dirty="0" smtClean="0">
                <a:solidFill>
                  <a:schemeClr val="accent2"/>
                </a:solidFill>
              </a:rPr>
              <a:t>Sigma(</a:t>
            </a:r>
            <a:r>
              <a:rPr lang="pl-PL" sz="2000" dirty="0" err="1" smtClean="0">
                <a:solidFill>
                  <a:schemeClr val="accent2"/>
                </a:solidFill>
              </a:rPr>
              <a:t>Delta_T</a:t>
            </a:r>
            <a:r>
              <a:rPr lang="pl-PL" sz="2000" dirty="0" smtClean="0">
                <a:solidFill>
                  <a:schemeClr val="accent2"/>
                </a:solidFill>
              </a:rPr>
              <a:t>) &lt; 0.1ns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39552" y="4725144"/>
            <a:ext cx="774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Source activity 0.04 MBq                                     </a:t>
            </a:r>
            <a:r>
              <a:rPr lang="pl-PL" sz="2000" dirty="0" smtClean="0">
                <a:solidFill>
                  <a:schemeClr val="accent2"/>
                </a:solidFill>
              </a:rPr>
              <a:t>Activity   &gt; </a:t>
            </a:r>
            <a:r>
              <a:rPr lang="pl-PL" sz="2000" dirty="0">
                <a:solidFill>
                  <a:schemeClr val="accent2"/>
                </a:solidFill>
              </a:rPr>
              <a:t>2</a:t>
            </a:r>
            <a:r>
              <a:rPr lang="pl-PL" sz="2000" dirty="0" smtClean="0">
                <a:solidFill>
                  <a:schemeClr val="accent2"/>
                </a:solidFill>
              </a:rPr>
              <a:t>0 MBq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23528" y="5646089"/>
            <a:ext cx="8332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Angular</a:t>
            </a:r>
            <a:r>
              <a:rPr lang="pl-PL" sz="2000" dirty="0" smtClean="0"/>
              <a:t> resolution</a:t>
            </a:r>
          </a:p>
          <a:p>
            <a:r>
              <a:rPr lang="pl-PL" sz="2000" dirty="0" smtClean="0"/>
              <a:t>   </a:t>
            </a:r>
            <a:r>
              <a:rPr lang="pl-PL" sz="2000" dirty="0" err="1" smtClean="0"/>
              <a:t>detector</a:t>
            </a:r>
            <a:r>
              <a:rPr lang="pl-PL" sz="2000" dirty="0" smtClean="0"/>
              <a:t>  7cm(</a:t>
            </a:r>
            <a:r>
              <a:rPr lang="pl-PL" sz="2000" dirty="0" err="1" smtClean="0"/>
              <a:t>dia</a:t>
            </a:r>
            <a:r>
              <a:rPr lang="pl-PL" sz="2000" dirty="0" smtClean="0"/>
              <a:t>) / 25cm (radius)                          </a:t>
            </a:r>
            <a:r>
              <a:rPr lang="pl-PL" sz="2000" dirty="0" smtClean="0">
                <a:solidFill>
                  <a:schemeClr val="accent2"/>
                </a:solidFill>
              </a:rPr>
              <a:t>1cm / 40cm (radius)</a:t>
            </a:r>
          </a:p>
          <a:p>
            <a:endParaRPr lang="pl-PL" sz="2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26490" y="3717032"/>
            <a:ext cx="7964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dirty="0" smtClean="0"/>
          </a:p>
          <a:p>
            <a:r>
              <a:rPr lang="pl-PL" sz="2000" dirty="0" smtClean="0"/>
              <a:t>N(</a:t>
            </a:r>
            <a:r>
              <a:rPr lang="pl-PL" sz="2000" dirty="0" err="1" smtClean="0"/>
              <a:t>Δt</a:t>
            </a:r>
            <a:r>
              <a:rPr lang="pl-PL" sz="2000" baseline="-25000" dirty="0" smtClean="0"/>
              <a:t> </a:t>
            </a:r>
            <a:r>
              <a:rPr lang="pl-PL" sz="2000" dirty="0"/>
              <a:t>) = N</a:t>
            </a:r>
            <a:r>
              <a:rPr lang="pl-PL" sz="2000" baseline="-25000" dirty="0"/>
              <a:t>o</a:t>
            </a:r>
            <a:r>
              <a:rPr lang="pl-PL" sz="2000" baseline="30000" dirty="0"/>
              <a:t>0</a:t>
            </a:r>
            <a:r>
              <a:rPr lang="pl-PL" sz="2000" dirty="0"/>
              <a:t> (1+C…) e</a:t>
            </a:r>
            <a:r>
              <a:rPr lang="pl-PL" sz="2000" baseline="30000" dirty="0"/>
              <a:t>-</a:t>
            </a:r>
            <a:r>
              <a:rPr lang="pl-PL" sz="2000" baseline="30000" dirty="0" err="1"/>
              <a:t>Δt</a:t>
            </a:r>
            <a:r>
              <a:rPr lang="pl-PL" sz="2000" baseline="30000" dirty="0"/>
              <a:t>/</a:t>
            </a:r>
            <a:r>
              <a:rPr lang="pl-PL" sz="2000" baseline="30000" dirty="0">
                <a:sym typeface="Symbol"/>
              </a:rPr>
              <a:t></a:t>
            </a:r>
            <a:r>
              <a:rPr lang="pl-PL" sz="2000" baseline="30000" dirty="0" smtClean="0"/>
              <a:t>o-</a:t>
            </a:r>
            <a:r>
              <a:rPr lang="pl-PL" sz="2000" baseline="30000" dirty="0" err="1" smtClean="0"/>
              <a:t>Ps</a:t>
            </a:r>
            <a:r>
              <a:rPr lang="pl-PL" sz="2000" dirty="0" smtClean="0"/>
              <a:t>    +    </a:t>
            </a:r>
            <a:r>
              <a:rPr lang="pl-PL" sz="2000" dirty="0" err="1" smtClean="0">
                <a:solidFill>
                  <a:schemeClr val="accent2"/>
                </a:solidFill>
              </a:rPr>
              <a:t>N</a:t>
            </a:r>
            <a:r>
              <a:rPr lang="pl-PL" sz="2000" baseline="-25000" dirty="0" err="1" smtClean="0">
                <a:solidFill>
                  <a:schemeClr val="accent2"/>
                </a:solidFill>
              </a:rPr>
              <a:t>direct</a:t>
            </a:r>
            <a:r>
              <a:rPr lang="pl-PL" sz="2000" dirty="0" smtClean="0">
                <a:solidFill>
                  <a:schemeClr val="accent2"/>
                </a:solidFill>
              </a:rPr>
              <a:t> </a:t>
            </a:r>
            <a:r>
              <a:rPr lang="pl-PL" sz="2000" dirty="0">
                <a:solidFill>
                  <a:schemeClr val="accent2"/>
                </a:solidFill>
              </a:rPr>
              <a:t>e</a:t>
            </a:r>
            <a:r>
              <a:rPr lang="pl-PL" sz="2000" baseline="30000" dirty="0">
                <a:solidFill>
                  <a:schemeClr val="accent2"/>
                </a:solidFill>
              </a:rPr>
              <a:t>-</a:t>
            </a:r>
            <a:r>
              <a:rPr lang="pl-PL" sz="2000" baseline="30000" dirty="0" err="1">
                <a:solidFill>
                  <a:schemeClr val="accent2"/>
                </a:solidFill>
              </a:rPr>
              <a:t>Δt</a:t>
            </a:r>
            <a:r>
              <a:rPr lang="pl-PL" sz="2000" baseline="30000" dirty="0">
                <a:solidFill>
                  <a:schemeClr val="accent2"/>
                </a:solidFill>
              </a:rPr>
              <a:t>/</a:t>
            </a:r>
            <a:r>
              <a:rPr lang="pl-PL" sz="2000" baseline="30000" dirty="0">
                <a:solidFill>
                  <a:schemeClr val="accent2"/>
                </a:solidFill>
                <a:sym typeface="Symbol"/>
              </a:rPr>
              <a:t></a:t>
            </a:r>
            <a:r>
              <a:rPr lang="pl-PL" sz="2000" baseline="30000" dirty="0">
                <a:solidFill>
                  <a:schemeClr val="accent2"/>
                </a:solidFill>
              </a:rPr>
              <a:t>b</a:t>
            </a:r>
            <a:r>
              <a:rPr lang="pl-PL" sz="2000" dirty="0">
                <a:solidFill>
                  <a:schemeClr val="accent2"/>
                </a:solidFill>
              </a:rPr>
              <a:t> + N</a:t>
            </a:r>
            <a:r>
              <a:rPr lang="pl-PL" sz="2000" baseline="-25000" dirty="0">
                <a:solidFill>
                  <a:schemeClr val="accent2"/>
                </a:solidFill>
              </a:rPr>
              <a:t>p</a:t>
            </a:r>
            <a:r>
              <a:rPr lang="pl-PL" sz="2000" baseline="30000" dirty="0">
                <a:solidFill>
                  <a:schemeClr val="accent2"/>
                </a:solidFill>
              </a:rPr>
              <a:t>0</a:t>
            </a:r>
            <a:r>
              <a:rPr lang="pl-PL" sz="2000" dirty="0">
                <a:solidFill>
                  <a:schemeClr val="accent2"/>
                </a:solidFill>
              </a:rPr>
              <a:t> </a:t>
            </a:r>
            <a:r>
              <a:rPr lang="pl-PL" sz="2000" dirty="0" smtClean="0">
                <a:solidFill>
                  <a:schemeClr val="accent2"/>
                </a:solidFill>
              </a:rPr>
              <a:t>(1+C…) e</a:t>
            </a:r>
            <a:r>
              <a:rPr lang="pl-PL" sz="2000" baseline="30000" dirty="0" smtClean="0">
                <a:solidFill>
                  <a:schemeClr val="accent2"/>
                </a:solidFill>
              </a:rPr>
              <a:t>-</a:t>
            </a:r>
            <a:r>
              <a:rPr lang="pl-PL" sz="2000" baseline="30000" dirty="0" err="1" smtClean="0">
                <a:solidFill>
                  <a:schemeClr val="accent2"/>
                </a:solidFill>
              </a:rPr>
              <a:t>Δt</a:t>
            </a:r>
            <a:r>
              <a:rPr lang="pl-PL" sz="2000" baseline="30000" dirty="0">
                <a:solidFill>
                  <a:schemeClr val="accent2"/>
                </a:solidFill>
              </a:rPr>
              <a:t>/</a:t>
            </a:r>
            <a:r>
              <a:rPr lang="pl-PL" sz="2000" baseline="30000" dirty="0">
                <a:solidFill>
                  <a:schemeClr val="accent2"/>
                </a:solidFill>
                <a:sym typeface="Symbol"/>
              </a:rPr>
              <a:t></a:t>
            </a:r>
            <a:r>
              <a:rPr lang="pl-PL" sz="2000" baseline="30000" dirty="0">
                <a:solidFill>
                  <a:schemeClr val="accent2"/>
                </a:solidFill>
              </a:rPr>
              <a:t>p-</a:t>
            </a:r>
            <a:r>
              <a:rPr lang="pl-PL" sz="2000" baseline="30000" dirty="0" err="1">
                <a:solidFill>
                  <a:schemeClr val="accent2"/>
                </a:solidFill>
              </a:rPr>
              <a:t>Ps</a:t>
            </a:r>
            <a:r>
              <a:rPr lang="pl-PL" sz="20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58" y="-27384"/>
            <a:ext cx="3730498" cy="34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31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14031"/>
            <a:ext cx="10657184" cy="47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262366" y="29969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1</a:t>
            </a:r>
            <a:endParaRPr lang="pl-PL" sz="1800" b="1" baseline="-25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211960" y="40962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2</a:t>
            </a:r>
            <a:endParaRPr lang="pl-PL" sz="1800" b="1" baseline="-25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966222" y="47971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/>
              <a:t>3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763688" y="5940569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|</a:t>
            </a:r>
            <a:r>
              <a:rPr lang="pl-PL" sz="3200" dirty="0" smtClean="0"/>
              <a:t>k</a:t>
            </a:r>
            <a:r>
              <a:rPr lang="pl-PL" sz="3200" baseline="-25000" dirty="0" smtClean="0"/>
              <a:t>1</a:t>
            </a:r>
            <a:r>
              <a:rPr lang="pl-PL" sz="3200" dirty="0" smtClean="0"/>
              <a:t>| &gt; |k</a:t>
            </a:r>
            <a:r>
              <a:rPr lang="pl-PL" sz="3200" baseline="-25000" dirty="0" smtClean="0"/>
              <a:t>2</a:t>
            </a:r>
            <a:r>
              <a:rPr lang="pl-PL" sz="3200" dirty="0" smtClean="0"/>
              <a:t>| &gt; |k</a:t>
            </a:r>
            <a:r>
              <a:rPr lang="pl-PL" sz="3200" baseline="-25000" dirty="0"/>
              <a:t>3</a:t>
            </a:r>
            <a:r>
              <a:rPr lang="pl-PL" sz="3200" dirty="0" smtClean="0"/>
              <a:t>|</a:t>
            </a:r>
            <a:endParaRPr lang="pl-PL" sz="3200" dirty="0"/>
          </a:p>
        </p:txBody>
      </p:sp>
      <p:grpSp>
        <p:nvGrpSpPr>
          <p:cNvPr id="11" name="Grupa 10"/>
          <p:cNvGrpSpPr/>
          <p:nvPr/>
        </p:nvGrpSpPr>
        <p:grpSpPr>
          <a:xfrm>
            <a:off x="179512" y="-1107504"/>
            <a:ext cx="3179033" cy="2383585"/>
            <a:chOff x="4705335" y="476672"/>
            <a:chExt cx="4366657" cy="3274045"/>
          </a:xfrm>
        </p:grpSpPr>
        <p:pic>
          <p:nvPicPr>
            <p:cNvPr id="12" name="Obraz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4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5" name="pole tekstowe 14"/>
          <p:cNvSpPr txBox="1"/>
          <p:nvPr/>
        </p:nvSpPr>
        <p:spPr>
          <a:xfrm>
            <a:off x="2627784" y="-1251520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16" name="Prostokąt 15"/>
          <p:cNvSpPr/>
          <p:nvPr/>
        </p:nvSpPr>
        <p:spPr>
          <a:xfrm>
            <a:off x="-324544" y="-1186833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-396552" y="-139156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179512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683568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1375182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1979712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2987824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4067944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-36512" y="1034733"/>
            <a:ext cx="6495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</a:p>
          <a:p>
            <a:r>
              <a:rPr lang="pl-PL" sz="2800" dirty="0" smtClean="0"/>
              <a:t> S • k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 +     +   -    +      -</a:t>
            </a:r>
          </a:p>
        </p:txBody>
      </p:sp>
    </p:spTree>
    <p:extLst>
      <p:ext uri="{BB962C8B-B14F-4D97-AF65-F5344CB8AC3E}">
        <p14:creationId xmlns:p14="http://schemas.microsoft.com/office/powerpoint/2010/main" val="133068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14031"/>
            <a:ext cx="10657184" cy="47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262366" y="29969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1</a:t>
            </a:r>
            <a:endParaRPr lang="pl-PL" sz="1800" b="1" baseline="-25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211960" y="40962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2</a:t>
            </a:r>
            <a:endParaRPr lang="pl-PL" sz="1800" b="1" baseline="-25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966222" y="4797152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/>
              <a:t>3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763688" y="5940569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|</a:t>
            </a:r>
            <a:r>
              <a:rPr lang="pl-PL" sz="3200" dirty="0" smtClean="0"/>
              <a:t>k</a:t>
            </a:r>
            <a:r>
              <a:rPr lang="pl-PL" sz="3200" baseline="-25000" dirty="0" smtClean="0"/>
              <a:t>1</a:t>
            </a:r>
            <a:r>
              <a:rPr lang="pl-PL" sz="3200" dirty="0" smtClean="0"/>
              <a:t>| &gt; |k</a:t>
            </a:r>
            <a:r>
              <a:rPr lang="pl-PL" sz="3200" baseline="-25000" dirty="0" smtClean="0"/>
              <a:t>2</a:t>
            </a:r>
            <a:r>
              <a:rPr lang="pl-PL" sz="3200" dirty="0" smtClean="0"/>
              <a:t>| &gt; |k</a:t>
            </a:r>
            <a:r>
              <a:rPr lang="pl-PL" sz="3200" baseline="-25000" dirty="0"/>
              <a:t>3</a:t>
            </a:r>
            <a:r>
              <a:rPr lang="pl-PL" sz="3200" dirty="0" smtClean="0"/>
              <a:t>|</a:t>
            </a:r>
            <a:endParaRPr lang="pl-PL" sz="3200" dirty="0"/>
          </a:p>
        </p:txBody>
      </p:sp>
      <p:grpSp>
        <p:nvGrpSpPr>
          <p:cNvPr id="11" name="Grupa 10"/>
          <p:cNvGrpSpPr/>
          <p:nvPr/>
        </p:nvGrpSpPr>
        <p:grpSpPr>
          <a:xfrm>
            <a:off x="179512" y="-1107504"/>
            <a:ext cx="3179033" cy="2383585"/>
            <a:chOff x="4705335" y="476672"/>
            <a:chExt cx="4366657" cy="3274045"/>
          </a:xfrm>
        </p:grpSpPr>
        <p:pic>
          <p:nvPicPr>
            <p:cNvPr id="12" name="Obraz 11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4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5" name="pole tekstowe 14"/>
          <p:cNvSpPr txBox="1"/>
          <p:nvPr/>
        </p:nvSpPr>
        <p:spPr>
          <a:xfrm>
            <a:off x="2627784" y="-1251520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16" name="Prostokąt 15"/>
          <p:cNvSpPr/>
          <p:nvPr/>
        </p:nvSpPr>
        <p:spPr>
          <a:xfrm>
            <a:off x="-324544" y="-1186833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-396552" y="-139156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899592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1403648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2095262" y="1556792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1979712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2987824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4067944" y="602128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/>
          <p:cNvSpPr txBox="1"/>
          <p:nvPr/>
        </p:nvSpPr>
        <p:spPr>
          <a:xfrm>
            <a:off x="-36512" y="1916832"/>
            <a:ext cx="432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T |S,k</a:t>
            </a:r>
            <a:r>
              <a:rPr lang="pl-PL" sz="2800" baseline="-25000" dirty="0" smtClean="0"/>
              <a:t>1,</a:t>
            </a:r>
            <a:r>
              <a:rPr lang="pl-PL" sz="2800" dirty="0" smtClean="0"/>
              <a:t>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&gt;  = |-S,-k</a:t>
            </a:r>
            <a:r>
              <a:rPr lang="pl-PL" sz="2800" baseline="-25000" dirty="0" smtClean="0"/>
              <a:t>1,</a:t>
            </a:r>
            <a:r>
              <a:rPr lang="pl-PL" sz="2800" dirty="0" smtClean="0"/>
              <a:t>-k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</a:t>
            </a:r>
            <a:r>
              <a:rPr lang="pl-PL" sz="2800" dirty="0"/>
              <a:t>&gt; </a:t>
            </a:r>
            <a:endParaRPr lang="pl-PL" sz="2800" dirty="0" smtClean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395536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755576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1187624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2411760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>
            <a:off x="2915816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>
            <a:off x="3419872" y="198884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/>
          <p:cNvSpPr txBox="1"/>
          <p:nvPr/>
        </p:nvSpPr>
        <p:spPr>
          <a:xfrm>
            <a:off x="-32654" y="2420888"/>
            <a:ext cx="469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O|S,k</a:t>
            </a:r>
            <a:r>
              <a:rPr lang="pl-PL" sz="2800" baseline="-25000" dirty="0" smtClean="0"/>
              <a:t>1,</a:t>
            </a:r>
            <a:r>
              <a:rPr lang="pl-PL" sz="2800" dirty="0" smtClean="0"/>
              <a:t>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&gt; = - O|-S,-k</a:t>
            </a:r>
            <a:r>
              <a:rPr lang="pl-PL" sz="2800" baseline="-25000" dirty="0" smtClean="0"/>
              <a:t>1,</a:t>
            </a:r>
            <a:r>
              <a:rPr lang="pl-PL" sz="2800" dirty="0" smtClean="0"/>
              <a:t>-k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</a:t>
            </a:r>
            <a:r>
              <a:rPr lang="pl-PL" sz="2800" dirty="0"/>
              <a:t>&gt; </a:t>
            </a:r>
            <a:endParaRPr lang="pl-PL" sz="2800" dirty="0" smtClean="0"/>
          </a:p>
        </p:txBody>
      </p:sp>
      <p:cxnSp>
        <p:nvCxnSpPr>
          <p:cNvPr id="37" name="Łącznik prosty ze strzałką 36"/>
          <p:cNvCxnSpPr/>
          <p:nvPr/>
        </p:nvCxnSpPr>
        <p:spPr>
          <a:xfrm>
            <a:off x="395536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>
            <a:off x="755576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/>
          <p:nvPr/>
        </p:nvCxnSpPr>
        <p:spPr>
          <a:xfrm>
            <a:off x="1187624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2843808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/>
          <p:nvPr/>
        </p:nvCxnSpPr>
        <p:spPr>
          <a:xfrm>
            <a:off x="3275856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/>
          <p:nvPr/>
        </p:nvCxnSpPr>
        <p:spPr>
          <a:xfrm>
            <a:off x="3779912" y="251206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-104662" y="3068960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ym typeface="Symbol"/>
              </a:rPr>
              <a:t>  </a:t>
            </a:r>
            <a:r>
              <a:rPr lang="pl-PL" sz="2800" dirty="0" smtClean="0"/>
              <a:t>O |S,k</a:t>
            </a:r>
            <a:r>
              <a:rPr lang="pl-PL" sz="2800" baseline="-25000" dirty="0" smtClean="0"/>
              <a:t>1,</a:t>
            </a:r>
            <a:r>
              <a:rPr lang="pl-PL" sz="2800" dirty="0" smtClean="0"/>
              <a:t>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&gt;  = 0  </a:t>
            </a:r>
          </a:p>
        </p:txBody>
      </p:sp>
      <p:cxnSp>
        <p:nvCxnSpPr>
          <p:cNvPr id="44" name="Łącznik prosty ze strzałką 43"/>
          <p:cNvCxnSpPr/>
          <p:nvPr/>
        </p:nvCxnSpPr>
        <p:spPr>
          <a:xfrm>
            <a:off x="971600" y="314096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/>
          <p:cNvCxnSpPr/>
          <p:nvPr/>
        </p:nvCxnSpPr>
        <p:spPr>
          <a:xfrm>
            <a:off x="1331640" y="314096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/>
          <p:nvPr/>
        </p:nvCxnSpPr>
        <p:spPr>
          <a:xfrm>
            <a:off x="1691680" y="3140968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-36512" y="1034733"/>
            <a:ext cx="65886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</a:p>
          <a:p>
            <a:r>
              <a:rPr lang="pl-PL" sz="2800" dirty="0" smtClean="0"/>
              <a:t> O ≡ S • k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+    +   -    +      -</a:t>
            </a:r>
          </a:p>
        </p:txBody>
      </p:sp>
    </p:spTree>
    <p:extLst>
      <p:ext uri="{BB962C8B-B14F-4D97-AF65-F5344CB8AC3E}">
        <p14:creationId xmlns:p14="http://schemas.microsoft.com/office/powerpoint/2010/main" val="15184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8820150" y="2564904"/>
            <a:ext cx="4537075" cy="306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227763" y="-3340100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4341" name="Picture 6" descr="37257_1186502288_e671_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27384"/>
            <a:ext cx="7115176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ole tekstowe 7"/>
          <p:cNvSpPr txBox="1">
            <a:spLocks noChangeArrowheads="1"/>
          </p:cNvSpPr>
          <p:nvPr/>
        </p:nvSpPr>
        <p:spPr bwMode="auto">
          <a:xfrm>
            <a:off x="9226436" y="3860800"/>
            <a:ext cx="91711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/>
              <a:t>by </a:t>
            </a:r>
            <a:r>
              <a:rPr lang="en-US" sz="2000" dirty="0" err="1"/>
              <a:t>nonoxidative</a:t>
            </a:r>
            <a:r>
              <a:rPr lang="en-US" sz="2000" dirty="0"/>
              <a:t> breakdown of </a:t>
            </a:r>
            <a:r>
              <a:rPr lang="en-US" sz="2000" dirty="0">
                <a:hlinkClick r:id="rId4" tooltip="Glucose"/>
              </a:rPr>
              <a:t>glucose</a:t>
            </a:r>
            <a:r>
              <a:rPr lang="en-US" sz="2000" dirty="0"/>
              <a:t> (a process called </a:t>
            </a:r>
            <a:r>
              <a:rPr lang="en-US" sz="2000" dirty="0">
                <a:hlinkClick r:id="rId5" tooltip="Glycolysis"/>
              </a:rPr>
              <a:t>glycolysis</a:t>
            </a:r>
            <a:r>
              <a:rPr lang="en-US" sz="2000" dirty="0" smtClean="0"/>
              <a:t>)</a:t>
            </a:r>
            <a:endParaRPr lang="pl-PL" sz="2000" dirty="0" smtClean="0"/>
          </a:p>
          <a:p>
            <a:pPr eaLnBrk="1" hangingPunct="1"/>
            <a:r>
              <a:rPr lang="en-US" sz="2000" dirty="0"/>
              <a:t>and the subsequent recycling of the metabolite </a:t>
            </a:r>
            <a:r>
              <a:rPr lang="en-US" sz="2000" dirty="0">
                <a:hlinkClick r:id="rId6" tooltip="NADH"/>
              </a:rPr>
              <a:t>NADH</a:t>
            </a:r>
            <a:r>
              <a:rPr lang="en-US" sz="2000" dirty="0"/>
              <a:t> back to its oxidized form </a:t>
            </a:r>
            <a:endParaRPr lang="pl-PL" sz="2000" b="1" dirty="0" smtClean="0"/>
          </a:p>
          <a:p>
            <a:pPr eaLnBrk="1" hangingPunct="1"/>
            <a:r>
              <a:rPr lang="pl-PL" sz="2000" b="1" dirty="0" smtClean="0"/>
              <a:t>OBRAZ </a:t>
            </a:r>
            <a:r>
              <a:rPr lang="pl-PL" sz="2000" b="1" dirty="0"/>
              <a:t>TOMOGRAFICZNY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8964613" y="990600"/>
            <a:ext cx="53657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3928" y="5223103"/>
            <a:ext cx="1681147" cy="15902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4725144"/>
            <a:ext cx="4033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dirty="0" smtClean="0">
                <a:solidFill>
                  <a:schemeClr val="accent2"/>
                </a:solidFill>
              </a:rPr>
              <a:t>RADIOACTIVE SUGER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5536" y="5229200"/>
            <a:ext cx="3215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 dirty="0" err="1" smtClean="0"/>
              <a:t>Fluoro</a:t>
            </a:r>
            <a:r>
              <a:rPr lang="pl-PL" sz="2000" b="1" dirty="0" smtClean="0"/>
              <a:t>–</a:t>
            </a:r>
            <a:r>
              <a:rPr lang="pl-PL" sz="2000" b="1" dirty="0" err="1" smtClean="0"/>
              <a:t>deoxy-glucose</a:t>
            </a:r>
            <a:r>
              <a:rPr lang="pl-PL" sz="2000" b="1" dirty="0" smtClean="0"/>
              <a:t> </a:t>
            </a:r>
            <a:r>
              <a:rPr lang="pl-PL" sz="2000" b="1" dirty="0"/>
              <a:t>(F-18 FDG)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914914" y="2149405"/>
            <a:ext cx="39757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/>
              <a:t>Increased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glycolysis</a:t>
            </a:r>
            <a:r>
              <a:rPr lang="pl-PL" sz="1600" b="1" dirty="0" smtClean="0"/>
              <a:t> in tumor </a:t>
            </a:r>
            <a:r>
              <a:rPr lang="pl-PL" sz="1600" b="1" dirty="0" err="1" smtClean="0"/>
              <a:t>cells</a:t>
            </a:r>
            <a:endParaRPr lang="pl-PL" sz="1600" b="1" dirty="0" smtClean="0"/>
          </a:p>
          <a:p>
            <a:r>
              <a:rPr lang="pl-PL" sz="1600" b="1" dirty="0" smtClean="0"/>
              <a:t>-</a:t>
            </a:r>
            <a:r>
              <a:rPr lang="pl-PL" sz="1600" b="1" dirty="0" err="1" smtClean="0"/>
              <a:t>Warburg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phenomenon</a:t>
            </a:r>
            <a:r>
              <a:rPr lang="pl-PL" sz="1600" b="1" dirty="0" smtClean="0"/>
              <a:t>-</a:t>
            </a:r>
          </a:p>
          <a:p>
            <a:r>
              <a:rPr lang="pl-PL" sz="1600" b="1" dirty="0" smtClean="0"/>
              <a:t>20-30 </a:t>
            </a:r>
            <a:r>
              <a:rPr lang="pl-PL" sz="1600" b="1" dirty="0" err="1" smtClean="0"/>
              <a:t>time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higher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glucose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metabolism</a:t>
            </a:r>
            <a:endParaRPr lang="pl-PL" sz="1600" b="1" dirty="0" smtClean="0"/>
          </a:p>
          <a:p>
            <a:r>
              <a:rPr lang="pl-PL" sz="1600" b="1" dirty="0"/>
              <a:t>a</a:t>
            </a:r>
            <a:r>
              <a:rPr lang="pl-PL" sz="1600" b="1" dirty="0" smtClean="0"/>
              <a:t>nd FDG is trapped</a:t>
            </a:r>
            <a:r>
              <a:rPr lang="pl-PL" sz="1600" b="1" dirty="0"/>
              <a:t> </a:t>
            </a:r>
            <a:r>
              <a:rPr lang="pl-PL" sz="1600" b="1" dirty="0" smtClean="0"/>
              <a:t>in malignant  cells.</a:t>
            </a:r>
            <a:endParaRPr lang="pl-PL" sz="1600" b="1" dirty="0"/>
          </a:p>
        </p:txBody>
      </p:sp>
    </p:spTree>
    <p:extLst>
      <p:ext uri="{BB962C8B-B14F-4D97-AF65-F5344CB8AC3E}">
        <p14:creationId xmlns:p14="http://schemas.microsoft.com/office/powerpoint/2010/main" val="41042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79512" y="-1107504"/>
            <a:ext cx="3179033" cy="2383585"/>
            <a:chOff x="4705335" y="476672"/>
            <a:chExt cx="4366657" cy="3274045"/>
          </a:xfrm>
        </p:grpSpPr>
        <p:pic>
          <p:nvPicPr>
            <p:cNvPr id="9" name="Obraz 8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1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2627784" y="-1251520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13" name="Prostokąt 12"/>
          <p:cNvSpPr/>
          <p:nvPr/>
        </p:nvSpPr>
        <p:spPr>
          <a:xfrm>
            <a:off x="-396552" y="-139156"/>
            <a:ext cx="93610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68" y="2728928"/>
            <a:ext cx="5745928" cy="37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14"/>
          <p:cNvSpPr txBox="1"/>
          <p:nvPr/>
        </p:nvSpPr>
        <p:spPr>
          <a:xfrm>
            <a:off x="1604527" y="6546830"/>
            <a:ext cx="7575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Figure</a:t>
            </a:r>
            <a:r>
              <a:rPr lang="pl-PL" sz="1600" dirty="0" smtClean="0"/>
              <a:t> </a:t>
            </a:r>
            <a:r>
              <a:rPr lang="pl-PL" sz="1600" dirty="0" err="1" smtClean="0"/>
              <a:t>taken</a:t>
            </a:r>
            <a:r>
              <a:rPr lang="pl-PL" sz="1600" dirty="0" smtClean="0"/>
              <a:t> form the </a:t>
            </a:r>
            <a:r>
              <a:rPr lang="pl-PL" sz="1600" dirty="0" err="1" smtClean="0"/>
              <a:t>presentation</a:t>
            </a:r>
            <a:r>
              <a:rPr lang="pl-PL" sz="1600" dirty="0" smtClean="0"/>
              <a:t> of  P. </a:t>
            </a:r>
            <a:r>
              <a:rPr lang="pl-PL" sz="1600" dirty="0" err="1" smtClean="0"/>
              <a:t>Vetter</a:t>
            </a:r>
            <a:r>
              <a:rPr lang="pl-PL" sz="1600" dirty="0" smtClean="0"/>
              <a:t>, INT UW Seattle, </a:t>
            </a:r>
            <a:r>
              <a:rPr lang="pl-PL" sz="1600" dirty="0" err="1" smtClean="0"/>
              <a:t>November</a:t>
            </a:r>
            <a:r>
              <a:rPr lang="pl-PL" sz="1600" dirty="0" smtClean="0"/>
              <a:t>, 2002</a:t>
            </a:r>
            <a:endParaRPr lang="pl-PL" sz="16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-108520" y="1124744"/>
            <a:ext cx="6495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</a:p>
          <a:p>
            <a:r>
              <a:rPr lang="pl-PL" sz="2800" dirty="0" smtClean="0"/>
              <a:t> S • k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 +     +   -    +      -</a:t>
            </a:r>
          </a:p>
        </p:txBody>
      </p:sp>
      <p:cxnSp>
        <p:nvCxnSpPr>
          <p:cNvPr id="18" name="Łącznik prosty ze strzałką 17"/>
          <p:cNvCxnSpPr/>
          <p:nvPr/>
        </p:nvCxnSpPr>
        <p:spPr>
          <a:xfrm>
            <a:off x="107504" y="1614284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611560" y="1614284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1303174" y="1614284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/>
          <p:cNvSpPr txBox="1"/>
          <p:nvPr/>
        </p:nvSpPr>
        <p:spPr>
          <a:xfrm>
            <a:off x="116384" y="5256160"/>
            <a:ext cx="291618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/>
              <a:t>SM  </a:t>
            </a:r>
            <a:r>
              <a:rPr lang="pl-PL" sz="2800" b="1" dirty="0" smtClean="0"/>
              <a:t>10</a:t>
            </a:r>
            <a:r>
              <a:rPr lang="pl-PL" sz="2800" b="1" baseline="30000" dirty="0" smtClean="0"/>
              <a:t>-10</a:t>
            </a:r>
            <a:r>
              <a:rPr lang="pl-PL" sz="2400" b="1" dirty="0" smtClean="0"/>
              <a:t> </a:t>
            </a:r>
            <a:r>
              <a:rPr lang="pl-PL" sz="2800" b="1" dirty="0" smtClean="0"/>
              <a:t>– 10</a:t>
            </a:r>
            <a:r>
              <a:rPr lang="pl-PL" sz="2800" b="1" baseline="30000" dirty="0" smtClean="0"/>
              <a:t>-9</a:t>
            </a:r>
            <a:r>
              <a:rPr lang="pl-PL" sz="2800" b="1" dirty="0" smtClean="0"/>
              <a:t> </a:t>
            </a:r>
          </a:p>
          <a:p>
            <a:r>
              <a:rPr lang="en-US" sz="1800" dirty="0" smtClean="0"/>
              <a:t>photon-photon interactions</a:t>
            </a:r>
            <a:endParaRPr lang="pl-PL" sz="1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-29657" y="2924944"/>
            <a:ext cx="34122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P.A. </a:t>
            </a:r>
            <a:r>
              <a:rPr lang="pl-PL" sz="1600" dirty="0" err="1"/>
              <a:t>Vetter</a:t>
            </a:r>
            <a:r>
              <a:rPr lang="pl-PL" sz="1600" dirty="0"/>
              <a:t> and S.J. </a:t>
            </a:r>
            <a:r>
              <a:rPr lang="pl-PL" sz="1600" dirty="0" err="1"/>
              <a:t>Freedman</a:t>
            </a:r>
            <a:r>
              <a:rPr lang="pl-PL" sz="1600" dirty="0"/>
              <a:t>, </a:t>
            </a:r>
            <a:endParaRPr lang="pl-PL" sz="1600" dirty="0" smtClean="0"/>
          </a:p>
          <a:p>
            <a:r>
              <a:rPr lang="pl-PL" sz="1600" dirty="0" err="1" smtClean="0"/>
              <a:t>Phys</a:t>
            </a:r>
            <a:r>
              <a:rPr lang="pl-PL" sz="1600" dirty="0"/>
              <a:t>. </a:t>
            </a:r>
            <a:r>
              <a:rPr lang="pl-PL" sz="1600" dirty="0" err="1"/>
              <a:t>Rev</a:t>
            </a:r>
            <a:r>
              <a:rPr lang="pl-PL" sz="1600" dirty="0"/>
              <a:t>. </a:t>
            </a:r>
            <a:r>
              <a:rPr lang="pl-PL" sz="1600" dirty="0" err="1"/>
              <a:t>Lett</a:t>
            </a:r>
            <a:r>
              <a:rPr lang="pl-PL" sz="1600" dirty="0"/>
              <a:t>. 91, 263401 (2003</a:t>
            </a:r>
            <a:r>
              <a:rPr lang="pl-PL" sz="1600" dirty="0" smtClean="0"/>
              <a:t>).</a:t>
            </a:r>
          </a:p>
          <a:p>
            <a:r>
              <a:rPr lang="pl-PL" sz="2000" b="1" dirty="0" smtClean="0"/>
              <a:t>C_CPT </a:t>
            </a:r>
            <a:r>
              <a:rPr lang="pl-PL" sz="2000" b="1" dirty="0"/>
              <a:t>= 0.0071 ± 0.0062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-180528" y="1571308"/>
            <a:ext cx="9505056" cy="489540"/>
          </a:xfrm>
          <a:prstGeom prst="rect">
            <a:avLst/>
          </a:prstGeom>
          <a:solidFill>
            <a:srgbClr val="66FF33">
              <a:alpha val="4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57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10657184" cy="47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10657184" cy="47713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267744" y="177281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1</a:t>
            </a:r>
            <a:endParaRPr lang="pl-PL" sz="1800" b="1" baseline="-25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1726" y="321297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 smtClean="0"/>
              <a:t>2</a:t>
            </a:r>
            <a:endParaRPr lang="pl-PL" sz="1800" b="1" baseline="-25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365822" y="400506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k</a:t>
            </a:r>
            <a:r>
              <a:rPr lang="pl-PL" sz="1800" b="1" baseline="-25000" dirty="0"/>
              <a:t>3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79512" y="5940569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|</a:t>
            </a:r>
            <a:r>
              <a:rPr lang="pl-PL" sz="3200" dirty="0" smtClean="0"/>
              <a:t>k</a:t>
            </a:r>
            <a:r>
              <a:rPr lang="pl-PL" sz="3200" baseline="-25000" dirty="0" smtClean="0"/>
              <a:t>1</a:t>
            </a:r>
            <a:r>
              <a:rPr lang="pl-PL" sz="3200" dirty="0" smtClean="0"/>
              <a:t>| &gt; |k</a:t>
            </a:r>
            <a:r>
              <a:rPr lang="pl-PL" sz="3200" baseline="-25000" dirty="0" smtClean="0"/>
              <a:t>2</a:t>
            </a:r>
            <a:r>
              <a:rPr lang="pl-PL" sz="3200" dirty="0" smtClean="0"/>
              <a:t>| &gt; |k</a:t>
            </a:r>
            <a:r>
              <a:rPr lang="pl-PL" sz="3200" baseline="-25000" dirty="0"/>
              <a:t>3</a:t>
            </a:r>
            <a:r>
              <a:rPr lang="pl-PL" sz="3200" dirty="0" smtClean="0"/>
              <a:t>|</a:t>
            </a:r>
            <a:endParaRPr lang="pl-PL" sz="3200" dirty="0"/>
          </a:p>
        </p:txBody>
      </p:sp>
      <p:sp>
        <p:nvSpPr>
          <p:cNvPr id="2" name="Łuk 1"/>
          <p:cNvSpPr/>
          <p:nvPr/>
        </p:nvSpPr>
        <p:spPr>
          <a:xfrm rot="20598785">
            <a:off x="5928017" y="2224267"/>
            <a:ext cx="1404220" cy="1383233"/>
          </a:xfrm>
          <a:prstGeom prst="arc">
            <a:avLst>
              <a:gd name="adj1" fmla="val 8863045"/>
              <a:gd name="adj2" fmla="val 208626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Łuk 9"/>
          <p:cNvSpPr/>
          <p:nvPr/>
        </p:nvSpPr>
        <p:spPr>
          <a:xfrm rot="13043498">
            <a:off x="6213879" y="3286685"/>
            <a:ext cx="599889" cy="571603"/>
          </a:xfrm>
          <a:prstGeom prst="arc">
            <a:avLst>
              <a:gd name="adj1" fmla="val 11671771"/>
              <a:gd name="adj2" fmla="val 208626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Łuk 10"/>
          <p:cNvSpPr/>
          <p:nvPr/>
        </p:nvSpPr>
        <p:spPr>
          <a:xfrm rot="8173070">
            <a:off x="6360560" y="2807042"/>
            <a:ext cx="898377" cy="1076733"/>
          </a:xfrm>
          <a:prstGeom prst="arc">
            <a:avLst>
              <a:gd name="adj1" fmla="val 9075844"/>
              <a:gd name="adj2" fmla="val 1963547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4499992" y="5633024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α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&gt; </a:t>
            </a:r>
            <a:r>
              <a:rPr lang="el-GR" sz="2800" dirty="0" smtClean="0"/>
              <a:t>α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&gt; </a:t>
            </a:r>
            <a:r>
              <a:rPr lang="el-GR" sz="2800" dirty="0" smtClean="0"/>
              <a:t>α</a:t>
            </a:r>
            <a:r>
              <a:rPr lang="pl-PL" sz="2800" baseline="-25000" dirty="0"/>
              <a:t>3</a:t>
            </a:r>
            <a:r>
              <a:rPr lang="pl-PL" sz="2800" dirty="0" smtClean="0"/>
              <a:t> </a:t>
            </a:r>
            <a:endParaRPr lang="pl-PL" sz="2800" baseline="-250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910087" y="2411828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pl-PL" sz="2400" baseline="-25000" dirty="0" smtClean="0"/>
              <a:t>1</a:t>
            </a:r>
            <a:endParaRPr lang="pl-PL" sz="2400" baseline="-25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7236296" y="3255367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pl-PL" sz="2400" baseline="-25000" dirty="0"/>
              <a:t>2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084168" y="3678355"/>
            <a:ext cx="47641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pl-PL" sz="2400" baseline="-25000" dirty="0" smtClean="0"/>
              <a:t>3</a:t>
            </a:r>
            <a:endParaRPr lang="pl-PL" sz="2400" baseline="-25000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199457" y="6209088"/>
            <a:ext cx="4188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α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,</a:t>
            </a:r>
            <a:r>
              <a:rPr lang="el-GR" sz="2800" dirty="0" smtClean="0"/>
              <a:t>α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,</a:t>
            </a:r>
            <a:r>
              <a:rPr lang="el-GR" sz="2800" dirty="0" smtClean="0"/>
              <a:t>α</a:t>
            </a:r>
            <a:r>
              <a:rPr lang="pl-PL" sz="2800" baseline="-25000" dirty="0" smtClean="0"/>
              <a:t>3</a:t>
            </a:r>
            <a:r>
              <a:rPr lang="pl-PL" sz="2800" dirty="0" smtClean="0"/>
              <a:t>,2m</a:t>
            </a:r>
            <a:r>
              <a:rPr lang="pl-PL" sz="2800" baseline="-25000" dirty="0" smtClean="0"/>
              <a:t>e   </a:t>
            </a:r>
            <a:r>
              <a:rPr lang="pl-PL" sz="2800" dirty="0" smtClean="0"/>
              <a:t>--&gt; k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,k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,k</a:t>
            </a:r>
            <a:r>
              <a:rPr lang="pl-PL" sz="2800" baseline="-25000" dirty="0" smtClean="0"/>
              <a:t>3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sp>
        <p:nvSpPr>
          <p:cNvPr id="18" name="Prostokąt 17"/>
          <p:cNvSpPr/>
          <p:nvPr/>
        </p:nvSpPr>
        <p:spPr>
          <a:xfrm>
            <a:off x="3635896" y="1556792"/>
            <a:ext cx="1692696" cy="3888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2829294" y="4869160"/>
            <a:ext cx="120638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7740352" y="4869160"/>
            <a:ext cx="120638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9036496" y="-99392"/>
            <a:ext cx="3083841" cy="6831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2" name="Łącznik prosty ze strzałką 21"/>
          <p:cNvCxnSpPr/>
          <p:nvPr/>
        </p:nvCxnSpPr>
        <p:spPr>
          <a:xfrm>
            <a:off x="6876256" y="630932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7308304" y="630932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>
            <a:off x="7740352" y="6309320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53468"/>
              </p:ext>
            </p:extLst>
          </p:nvPr>
        </p:nvGraphicFramePr>
        <p:xfrm>
          <a:off x="1115617" y="908726"/>
          <a:ext cx="6176248" cy="518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6469"/>
                <a:gridCol w="1040320"/>
                <a:gridCol w="1040320"/>
                <a:gridCol w="1040320"/>
                <a:gridCol w="1040320"/>
                <a:gridCol w="798499"/>
              </a:tblGrid>
              <a:tr h="48874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JPET  / START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Gammasphere [PS7]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CP-Tokyo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[PS5]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QM-Tokyo   [QM8]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/>
                </a:tc>
              </a:tr>
              <a:tr h="2818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Detector material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  EJ-230 / BaF2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HPGe and BGO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LYSO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BaF2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Time resolution (sigma)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   80 ps</a:t>
                      </a:r>
                      <a:r>
                        <a:rPr lang="en-US" sz="900">
                          <a:effectLst/>
                        </a:rPr>
                        <a:t> / </a:t>
                      </a:r>
                      <a:r>
                        <a:rPr lang="pl-PL" sz="900">
                          <a:effectLst/>
                        </a:rPr>
                        <a:t>80 ps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4.6 ns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0.9 ns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80 ps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Reconstruction efficiency including registration of deexcitation </a:t>
                      </a:r>
                      <a:r>
                        <a:rPr lang="pl-PL" sz="900">
                          <a:effectLst/>
                        </a:rPr>
                        <a:t>γ</a:t>
                      </a:r>
                      <a:r>
                        <a:rPr lang="en-US" sz="900">
                          <a:effectLst/>
                        </a:rPr>
                        <a:t>(start)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p-Ps→2γ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1.5٠10</a:t>
                      </a:r>
                      <a:r>
                        <a:rPr lang="pl-PL" sz="900" baseline="30000">
                          <a:effectLst/>
                        </a:rPr>
                        <a:t>-3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pl-PL" sz="900">
                          <a:effectLst/>
                        </a:rPr>
                        <a:t>4٠10</a:t>
                      </a:r>
                      <a:r>
                        <a:rPr lang="pl-PL" sz="900" baseline="30000">
                          <a:effectLst/>
                        </a:rPr>
                        <a:t>-2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o-Ps→γγγ</a:t>
                      </a:r>
                      <a:r>
                        <a:rPr lang="pl-PL" sz="900" baseline="-25000" dirty="0">
                          <a:effectLst/>
                        </a:rPr>
                        <a:t>n</a:t>
                      </a:r>
                      <a:endParaRPr lang="pl-PL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3٠10</a:t>
                      </a:r>
                      <a:r>
                        <a:rPr lang="pl-PL" sz="900" baseline="30000">
                          <a:effectLst/>
                        </a:rPr>
                        <a:t>-4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pl-PL" sz="900">
                          <a:effectLst/>
                        </a:rPr>
                        <a:t>4٠10</a:t>
                      </a:r>
                      <a:r>
                        <a:rPr lang="pl-PL" sz="900" baseline="30000">
                          <a:effectLst/>
                        </a:rPr>
                        <a:t>-2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4٠10</a:t>
                      </a:r>
                      <a:r>
                        <a:rPr lang="pl-PL" sz="900" baseline="30000">
                          <a:effectLst/>
                        </a:rPr>
                        <a:t>-4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3388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o-Ps→3γ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6٠10</a:t>
                      </a:r>
                      <a:r>
                        <a:rPr lang="pl-PL" sz="900" baseline="30000">
                          <a:effectLst/>
                        </a:rPr>
                        <a:t>-6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5.7٠10</a:t>
                      </a:r>
                      <a:r>
                        <a:rPr lang="pl-PL" sz="900" baseline="30000">
                          <a:effectLst/>
                        </a:rPr>
                        <a:t>-3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Reconstruction efficiency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p-Ps→γγ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10</a:t>
                      </a:r>
                      <a:r>
                        <a:rPr lang="pl-PL" sz="900" baseline="30000">
                          <a:effectLst/>
                        </a:rPr>
                        <a:t>-2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~4٠10</a:t>
                      </a:r>
                      <a:r>
                        <a:rPr lang="pl-PL" sz="900" baseline="30000">
                          <a:effectLst/>
                        </a:rPr>
                        <a:t>-2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~1.5٠10</a:t>
                      </a:r>
                      <a:r>
                        <a:rPr lang="pl-PL" sz="900" baseline="30000">
                          <a:effectLst/>
                        </a:rPr>
                        <a:t>-3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o-Ps→3γ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4٠10</a:t>
                      </a:r>
                      <a:r>
                        <a:rPr lang="pl-PL" sz="900" baseline="30000">
                          <a:effectLst/>
                        </a:rPr>
                        <a:t>-5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    ~5.7٠10</a:t>
                      </a:r>
                      <a:r>
                        <a:rPr lang="pl-PL" sz="900" baseline="30000">
                          <a:effectLst/>
                        </a:rPr>
                        <a:t>-3</a:t>
                      </a:r>
                      <a:r>
                        <a:rPr lang="pl-PL" sz="900">
                          <a:effectLst/>
                        </a:rPr>
                        <a:t>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Statistics of events (days of run)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p-Ps→2γ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3.4</a:t>
                      </a:r>
                      <a:r>
                        <a:rPr lang="pl-PL" sz="900">
                          <a:effectLst/>
                        </a:rPr>
                        <a:t>٠</a:t>
                      </a: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en-US" sz="900" baseline="30000">
                          <a:effectLst/>
                        </a:rPr>
                        <a:t>11</a:t>
                      </a:r>
                      <a:r>
                        <a:rPr lang="en-US" sz="900">
                          <a:effectLst/>
                        </a:rPr>
                        <a:t> (270)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~10</a:t>
                      </a:r>
                      <a:r>
                        <a:rPr lang="en-US" sz="900" baseline="30000">
                          <a:effectLst/>
                        </a:rPr>
                        <a:t>6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o-Ps→</a:t>
                      </a:r>
                      <a:r>
                        <a:rPr lang="pl-PL" sz="900">
                          <a:effectLst/>
                        </a:rPr>
                        <a:t>γγγ</a:t>
                      </a:r>
                      <a:r>
                        <a:rPr lang="en-US" sz="900" baseline="-25000">
                          <a:effectLst/>
                        </a:rPr>
                        <a:t>n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6.8 10</a:t>
                      </a:r>
                      <a:r>
                        <a:rPr lang="en-US" sz="900" baseline="30000">
                          <a:effectLst/>
                        </a:rPr>
                        <a:t>10</a:t>
                      </a:r>
                      <a:r>
                        <a:rPr lang="en-US" sz="900">
                          <a:effectLst/>
                        </a:rPr>
                        <a:t> (270)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~10</a:t>
                      </a:r>
                      <a:r>
                        <a:rPr lang="en-US" sz="900" baseline="30000">
                          <a:effectLst/>
                        </a:rPr>
                        <a:t>7 </a:t>
                      </a:r>
                      <a:r>
                        <a:rPr lang="en-US" sz="900">
                          <a:effectLst/>
                        </a:rPr>
                        <a:t>(~180) 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o-Ps→3</a:t>
                      </a:r>
                      <a:r>
                        <a:rPr lang="pl-PL" sz="900">
                          <a:effectLst/>
                        </a:rPr>
                        <a:t>γ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1.4 10</a:t>
                      </a:r>
                      <a:r>
                        <a:rPr lang="en-US" sz="900" baseline="30000">
                          <a:effectLst/>
                        </a:rPr>
                        <a:t>9</a:t>
                      </a:r>
                      <a:r>
                        <a:rPr lang="en-US" sz="900">
                          <a:effectLst/>
                        </a:rPr>
                        <a:t>  (270)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2.65</a:t>
                      </a:r>
                      <a:r>
                        <a:rPr lang="pl-PL" sz="900">
                          <a:effectLst/>
                        </a:rPr>
                        <a:t>٠</a:t>
                      </a: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en-US" sz="900" baseline="30000">
                          <a:effectLst/>
                        </a:rPr>
                        <a:t>7</a:t>
                      </a:r>
                      <a:r>
                        <a:rPr lang="en-US" sz="900">
                          <a:effectLst/>
                        </a:rPr>
                        <a:t> (~36)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Angular resolution (sigma)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polar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</a:t>
                      </a:r>
                      <a:r>
                        <a:rPr lang="pl-PL" sz="900">
                          <a:effectLst/>
                        </a:rPr>
                        <a:t>1.4°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~4°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~3.5°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azimuthal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 0.5°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~4°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~3.5°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Polarization degree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~87%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7% - 18%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87%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―</a:t>
                      </a:r>
                      <a:endParaRPr lang="pl-PL" sz="100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  <a:tr h="695635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Source activity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10 MBq 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0.04 MBq   </a:t>
                      </a:r>
                      <a:r>
                        <a:rPr lang="en-US" sz="900" baseline="30000">
                          <a:effectLst/>
                        </a:rPr>
                        <a:t>22</a:t>
                      </a:r>
                      <a:r>
                        <a:rPr lang="en-US" sz="900">
                          <a:effectLst/>
                        </a:rPr>
                        <a:t>Na or </a:t>
                      </a:r>
                      <a:r>
                        <a:rPr lang="en-US" sz="900" baseline="30000">
                          <a:effectLst/>
                        </a:rPr>
                        <a:t>68</a:t>
                      </a:r>
                      <a:r>
                        <a:rPr lang="en-US" sz="900">
                          <a:effectLst/>
                        </a:rPr>
                        <a:t>Ge (limited by pile-ups)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 MBq / </a:t>
                      </a:r>
                      <a:r>
                        <a:rPr lang="en-US" sz="900" baseline="30000">
                          <a:effectLst/>
                        </a:rPr>
                        <a:t>22</a:t>
                      </a:r>
                      <a:r>
                        <a:rPr lang="en-US" sz="900">
                          <a:effectLst/>
                        </a:rPr>
                        <a:t>Na (limited by pile-ups)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0.7 MBq </a:t>
                      </a:r>
                      <a:r>
                        <a:rPr lang="en-US" sz="900" baseline="30000">
                          <a:effectLst/>
                        </a:rPr>
                        <a:t>22</a:t>
                      </a:r>
                      <a:r>
                        <a:rPr lang="en-US" sz="900">
                          <a:effectLst/>
                        </a:rPr>
                        <a:t>Na</a:t>
                      </a:r>
                      <a:br>
                        <a:rPr lang="en-US" sz="900">
                          <a:effectLst/>
                        </a:rPr>
                      </a:b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</a:tr>
              <a:tr h="2818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Available angular range 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full range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full range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few fixed angles</a:t>
                      </a:r>
                      <a:endParaRPr lang="pl-PL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191" marR="29731" marT="29731" marB="2973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―</a:t>
                      </a:r>
                      <a:endParaRPr lang="pl-PL" sz="1000" dirty="0">
                        <a:effectLst/>
                        <a:latin typeface="Times New Roman"/>
                        <a:ea typeface="WenQuanYi Zen Hei Sharp"/>
                        <a:cs typeface="Lohit Devanagari"/>
                      </a:endParaRPr>
                    </a:p>
                  </a:txBody>
                  <a:tcPr marL="29191" marR="29731" marT="29731" marB="29731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1600" y="6439225"/>
            <a:ext cx="19816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γ</a:t>
            </a:r>
            <a:r>
              <a:rPr kumimoji="0" lang="en-US" sz="14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denotes not registered photon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czka_new_201109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181708"/>
            <a:ext cx="4396482" cy="42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483768" y="2649686"/>
            <a:ext cx="43204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rójkąt równoramienny 4"/>
          <p:cNvSpPr/>
          <p:nvPr/>
        </p:nvSpPr>
        <p:spPr>
          <a:xfrm>
            <a:off x="2536724" y="2548875"/>
            <a:ext cx="216024" cy="2880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rójkąt równoramienny 6"/>
          <p:cNvSpPr/>
          <p:nvPr/>
        </p:nvSpPr>
        <p:spPr>
          <a:xfrm flipV="1">
            <a:off x="2542954" y="5818600"/>
            <a:ext cx="228284" cy="2880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2555776" y="4233862"/>
            <a:ext cx="269993" cy="269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 rot="592264">
            <a:off x="2955157" y="2421757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/>
        </p:nvSpPr>
        <p:spPr>
          <a:xfrm rot="3473579">
            <a:off x="4250810" y="3270405"/>
            <a:ext cx="79209" cy="1152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9" name="Łącznik prosty ze strzałką 18"/>
          <p:cNvCxnSpPr/>
          <p:nvPr/>
        </p:nvCxnSpPr>
        <p:spPr>
          <a:xfrm>
            <a:off x="2989395" y="2503289"/>
            <a:ext cx="1313621" cy="821890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 flipV="1">
            <a:off x="2690772" y="2505670"/>
            <a:ext cx="297052" cy="186318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a 41"/>
          <p:cNvSpPr/>
          <p:nvPr/>
        </p:nvSpPr>
        <p:spPr>
          <a:xfrm>
            <a:off x="6034261" y="3801814"/>
            <a:ext cx="269993" cy="26999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6447259" y="2181709"/>
            <a:ext cx="72008" cy="35882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/>
          <p:cNvSpPr/>
          <p:nvPr/>
        </p:nvSpPr>
        <p:spPr>
          <a:xfrm>
            <a:off x="7740352" y="2701275"/>
            <a:ext cx="72008" cy="254908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7740352" y="2194396"/>
            <a:ext cx="72008" cy="35882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6" name="Łącznik prosty ze strzałką 45"/>
          <p:cNvCxnSpPr/>
          <p:nvPr/>
        </p:nvCxnSpPr>
        <p:spPr>
          <a:xfrm flipV="1">
            <a:off x="6169257" y="3153742"/>
            <a:ext cx="314006" cy="783068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 flipV="1">
            <a:off x="6483263" y="3009726"/>
            <a:ext cx="1293093" cy="186222"/>
          </a:xfrm>
          <a:prstGeom prst="straightConnector1">
            <a:avLst/>
          </a:prstGeom>
          <a:ln w="190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Łuk 1"/>
          <p:cNvSpPr/>
          <p:nvPr/>
        </p:nvSpPr>
        <p:spPr>
          <a:xfrm rot="5065752">
            <a:off x="6198400" y="2701174"/>
            <a:ext cx="914400" cy="914400"/>
          </a:xfrm>
          <a:prstGeom prst="arc">
            <a:avLst>
              <a:gd name="adj1" fmla="val 16200000"/>
              <a:gd name="adj2" fmla="val 276217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6882192" y="35452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/>
              <a:t>β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084168" y="5962054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 smtClean="0"/>
              <a:t>Compton </a:t>
            </a:r>
            <a:r>
              <a:rPr lang="pl-PL" sz="1800" dirty="0" err="1" smtClean="0"/>
              <a:t>scattering</a:t>
            </a:r>
            <a:r>
              <a:rPr lang="pl-PL" sz="1800" dirty="0" smtClean="0"/>
              <a:t>:</a:t>
            </a:r>
          </a:p>
          <a:p>
            <a:endParaRPr lang="pl-PL" sz="1800" dirty="0" smtClean="0"/>
          </a:p>
          <a:p>
            <a:r>
              <a:rPr lang="pl-PL" sz="1800" dirty="0" smtClean="0"/>
              <a:t>β  </a:t>
            </a:r>
            <a:r>
              <a:rPr lang="pl-PL" sz="1800" dirty="0" err="1" smtClean="0"/>
              <a:t>correlated</a:t>
            </a:r>
            <a:r>
              <a:rPr lang="pl-PL" sz="1800" dirty="0" smtClean="0"/>
              <a:t> with  E</a:t>
            </a:r>
            <a:endParaRPr lang="pl-PL" sz="1800" dirty="0"/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8039489" y="6525344"/>
            <a:ext cx="21977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Moskal\Desktop\wal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39178"/>
            <a:ext cx="1943050" cy="274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/>
          <p:cNvSpPr txBox="1"/>
          <p:nvPr/>
        </p:nvSpPr>
        <p:spPr>
          <a:xfrm>
            <a:off x="-7484" y="1644"/>
            <a:ext cx="9151484" cy="646331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                    </a:t>
            </a:r>
            <a:r>
              <a:rPr lang="pl-PL" sz="2800" dirty="0" smtClean="0"/>
              <a:t>J-PET   --&gt;  </a:t>
            </a:r>
            <a:r>
              <a:rPr lang="pl-PL" sz="2800" dirty="0" err="1" smtClean="0"/>
              <a:t>polarization</a:t>
            </a:r>
            <a:r>
              <a:rPr lang="pl-PL" sz="2800" dirty="0" smtClean="0"/>
              <a:t>  of </a:t>
            </a:r>
            <a:r>
              <a:rPr lang="el-GR" sz="2800" dirty="0" smtClean="0">
                <a:latin typeface="+mn-lt"/>
              </a:rPr>
              <a:t>γ</a:t>
            </a:r>
            <a:r>
              <a:rPr lang="pl-PL" sz="2800" dirty="0" smtClean="0"/>
              <a:t>   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092241" y="2933560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t</a:t>
            </a:r>
            <a:r>
              <a:rPr lang="pl-PL" sz="1600" baseline="-25000" dirty="0" smtClean="0"/>
              <a:t>1</a:t>
            </a:r>
            <a:endParaRPr lang="pl-PL" sz="1600" baseline="-25000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7812360" y="2874422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t</a:t>
            </a:r>
            <a:r>
              <a:rPr lang="pl-PL" sz="1600" baseline="-25000" dirty="0"/>
              <a:t>2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6228184" y="930206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σ</a:t>
            </a:r>
            <a:r>
              <a:rPr lang="pl-PL" sz="1600" dirty="0" smtClean="0"/>
              <a:t>(t</a:t>
            </a:r>
            <a:r>
              <a:rPr lang="pl-PL" sz="1600" baseline="-25000" dirty="0" smtClean="0"/>
              <a:t>1</a:t>
            </a:r>
            <a:r>
              <a:rPr lang="pl-PL" sz="1600" dirty="0" smtClean="0"/>
              <a:t> - t</a:t>
            </a:r>
            <a:r>
              <a:rPr lang="pl-PL" sz="1600" baseline="-25000" dirty="0" smtClean="0"/>
              <a:t>2</a:t>
            </a:r>
            <a:r>
              <a:rPr lang="pl-PL" sz="1600" dirty="0" smtClean="0"/>
              <a:t>) &lt; 100ps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1087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520" y="2708920"/>
            <a:ext cx="15776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 </a:t>
            </a:r>
            <a:r>
              <a:rPr lang="pl-PL" sz="2000" b="1" dirty="0" smtClean="0"/>
              <a:t>       T      P </a:t>
            </a:r>
          </a:p>
          <a:p>
            <a:r>
              <a:rPr lang="pl-PL" sz="2000" b="1" dirty="0" smtClean="0"/>
              <a:t>S      -       +</a:t>
            </a:r>
          </a:p>
          <a:p>
            <a:r>
              <a:rPr lang="pl-PL" sz="2000" b="1" dirty="0"/>
              <a:t>k</a:t>
            </a:r>
            <a:r>
              <a:rPr lang="pl-PL" sz="2000" b="1" dirty="0" smtClean="0"/>
              <a:t>       -       -</a:t>
            </a:r>
          </a:p>
          <a:p>
            <a:r>
              <a:rPr lang="pl-PL" sz="2000" b="1" dirty="0" smtClean="0"/>
              <a:t>E      +       - 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829096" y="4060229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      Operator             C    P   T  CP  CPT</a:t>
            </a:r>
            <a:endParaRPr lang="pl-PL" sz="2400" dirty="0" smtClean="0">
              <a:solidFill>
                <a:srgbClr val="FF0000"/>
              </a:solidFill>
            </a:endParaRPr>
          </a:p>
          <a:p>
            <a:r>
              <a:rPr lang="pl-PL" sz="2800" dirty="0" smtClean="0">
                <a:solidFill>
                  <a:srgbClr val="FF0000"/>
                </a:solidFill>
              </a:rPr>
              <a:t> S • 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 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</a:t>
            </a:r>
            <a:r>
              <a:rPr lang="pl-PL" sz="2800" dirty="0" smtClean="0">
                <a:solidFill>
                  <a:srgbClr val="FF0000"/>
                </a:solidFill>
              </a:rPr>
              <a:t>                 +     +   -    +      -</a:t>
            </a:r>
          </a:p>
          <a:p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</a:t>
            </a:r>
            <a:r>
              <a:rPr lang="pl-PL" sz="2800" dirty="0" smtClean="0">
                <a:solidFill>
                  <a:srgbClr val="FF0000"/>
                </a:solidFill>
              </a:rPr>
              <a:t>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k</a:t>
            </a:r>
            <a:r>
              <a:rPr lang="pl-PL" sz="2800" baseline="-25000" dirty="0">
                <a:solidFill>
                  <a:srgbClr val="FF0000"/>
                </a:solidFill>
              </a:rPr>
              <a:t>1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 </a:t>
            </a:r>
            <a:r>
              <a:rPr lang="pl-PL" sz="2800" dirty="0" smtClean="0">
                <a:solidFill>
                  <a:srgbClr val="FF0000"/>
                </a:solidFill>
              </a:rPr>
              <a:t>)   +     -    -    -      +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3045120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3549176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3045120" y="4981817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3606670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4269256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4773312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5464926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303076" y="30817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317590" y="339880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331542" y="368683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269256" y="4550333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2915020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3419076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4139156" y="59800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441613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441613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79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51520" y="2708920"/>
            <a:ext cx="15776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 </a:t>
            </a:r>
            <a:r>
              <a:rPr lang="pl-PL" sz="2000" b="1" dirty="0" smtClean="0"/>
              <a:t>       T      P </a:t>
            </a:r>
          </a:p>
          <a:p>
            <a:r>
              <a:rPr lang="pl-PL" sz="2000" b="1" dirty="0" smtClean="0"/>
              <a:t>S      -       +</a:t>
            </a:r>
          </a:p>
          <a:p>
            <a:r>
              <a:rPr lang="pl-PL" sz="2000" b="1" dirty="0"/>
              <a:t>k</a:t>
            </a:r>
            <a:r>
              <a:rPr lang="pl-PL" sz="2000" b="1" dirty="0" smtClean="0"/>
              <a:t>       -       -</a:t>
            </a:r>
          </a:p>
          <a:p>
            <a:r>
              <a:rPr lang="pl-PL" sz="2000" b="1" dirty="0" smtClean="0"/>
              <a:t>E      +       - 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829096" y="4060229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      Operator             C    P   T  CP  CPT</a:t>
            </a:r>
            <a:endParaRPr lang="pl-PL" sz="2400" dirty="0" smtClean="0">
              <a:solidFill>
                <a:srgbClr val="FF0000"/>
              </a:solidFill>
            </a:endParaRPr>
          </a:p>
          <a:p>
            <a:r>
              <a:rPr lang="pl-PL" sz="2800" dirty="0" smtClean="0">
                <a:solidFill>
                  <a:srgbClr val="FF0000"/>
                </a:solidFill>
              </a:rPr>
              <a:t> S • 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 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</a:t>
            </a:r>
            <a:r>
              <a:rPr lang="pl-PL" sz="2800" dirty="0" smtClean="0">
                <a:solidFill>
                  <a:srgbClr val="FF0000"/>
                </a:solidFill>
              </a:rPr>
              <a:t>                 +     +   -    +      -</a:t>
            </a:r>
          </a:p>
          <a:p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</a:t>
            </a:r>
            <a:r>
              <a:rPr lang="pl-PL" sz="2800" dirty="0" smtClean="0">
                <a:solidFill>
                  <a:srgbClr val="FF0000"/>
                </a:solidFill>
              </a:rPr>
              <a:t>k</a:t>
            </a:r>
            <a:r>
              <a:rPr lang="pl-PL" sz="2800" baseline="-25000" dirty="0" smtClean="0">
                <a:solidFill>
                  <a:srgbClr val="FF0000"/>
                </a:solidFill>
              </a:rPr>
              <a:t>1</a:t>
            </a:r>
            <a:r>
              <a:rPr lang="pl-PL" sz="2800" dirty="0" smtClean="0">
                <a:solidFill>
                  <a:srgbClr val="FF0000"/>
                </a:solidFill>
              </a:rPr>
              <a:t>)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(S </a:t>
            </a:r>
            <a:r>
              <a:rPr lang="pl-PL" sz="2800" dirty="0">
                <a:solidFill>
                  <a:srgbClr val="FF0000"/>
                </a:solidFill>
              </a:rPr>
              <a:t>• k</a:t>
            </a:r>
            <a:r>
              <a:rPr lang="pl-PL" sz="2800" baseline="-25000" dirty="0">
                <a:solidFill>
                  <a:srgbClr val="FF0000"/>
                </a:solidFill>
              </a:rPr>
              <a:t>1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dirty="0" smtClean="0">
                <a:solidFill>
                  <a:srgbClr val="FF0000"/>
                </a:solidFill>
              </a:rPr>
              <a:t>x k</a:t>
            </a:r>
            <a:r>
              <a:rPr lang="pl-PL" sz="2800" baseline="-25000" dirty="0" smtClean="0">
                <a:solidFill>
                  <a:srgbClr val="FF0000"/>
                </a:solidFill>
              </a:rPr>
              <a:t>2 </a:t>
            </a:r>
            <a:r>
              <a:rPr lang="pl-PL" sz="2800" dirty="0" smtClean="0">
                <a:solidFill>
                  <a:srgbClr val="FF0000"/>
                </a:solidFill>
              </a:rPr>
              <a:t>)   +     -    -    -      +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3045120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3549176" y="454976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3045120" y="4981817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3606670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4269256" y="5010845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4773312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5464926" y="5025359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303076" y="30817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317590" y="339880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331542" y="368683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269256" y="4550333"/>
            <a:ext cx="28803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0" name="Łącznik prosty ze strzałką 29"/>
          <p:cNvCxnSpPr/>
          <p:nvPr/>
        </p:nvCxnSpPr>
        <p:spPr>
          <a:xfrm>
            <a:off x="2915020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>
            <a:off x="3419076" y="5979477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>
            <a:off x="4139156" y="5980041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628800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628800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pic>
        <p:nvPicPr>
          <p:cNvPr id="35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243408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339752" y="60212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8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800" b="1" dirty="0"/>
              <a:t>PET</a:t>
            </a:r>
            <a:endParaRPr lang="pl-PL" sz="4800" dirty="0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619672" y="2276872"/>
            <a:ext cx="6336704" cy="2646878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0" indent="-571500">
              <a:buFont typeface="Arial" pitchFamily="34" charset="0"/>
              <a:buChar char="•"/>
            </a:pP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Jagiellonian PET</a:t>
            </a:r>
          </a:p>
          <a:p>
            <a:r>
              <a:rPr lang="pl-PL" sz="3200" b="1" dirty="0"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itchFamily="34" charset="0"/>
                <a:cs typeface="Arial" pitchFamily="34" charset="0"/>
              </a:rPr>
              <a:t>d</a:t>
            </a:r>
            <a:r>
              <a:rPr lang="pl-PL" sz="3200" b="1" dirty="0" smtClean="0">
                <a:latin typeface="Arial" pitchFamily="34" charset="0"/>
                <a:cs typeface="Arial" pitchFamily="34" charset="0"/>
              </a:rPr>
              <a:t>iscrete symmetries</a:t>
            </a:r>
            <a:r>
              <a:rPr lang="pl-PL" sz="32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3200" b="1" dirty="0">
                <a:latin typeface="Arial" pitchFamily="34" charset="0"/>
                <a:cs typeface="Arial" pitchFamily="34" charset="0"/>
              </a:rPr>
            </a:br>
            <a:endParaRPr lang="pl-PL" sz="1800" b="1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orphometric imaging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rostokąt 8"/>
          <p:cNvSpPr/>
          <p:nvPr/>
        </p:nvSpPr>
        <p:spPr>
          <a:xfrm flipV="1">
            <a:off x="1619672" y="2276872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8"/>
          <p:cNvSpPr/>
          <p:nvPr/>
        </p:nvSpPr>
        <p:spPr>
          <a:xfrm flipV="1">
            <a:off x="1619672" y="3174930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8"/>
          <p:cNvSpPr/>
          <p:nvPr/>
        </p:nvSpPr>
        <p:spPr>
          <a:xfrm flipV="1">
            <a:off x="1619672" y="4005064"/>
            <a:ext cx="6336704" cy="686118"/>
          </a:xfrm>
          <a:prstGeom prst="rect">
            <a:avLst/>
          </a:prstGeom>
          <a:solidFill>
            <a:srgbClr val="66FF33">
              <a:alpha val="4902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80528" y="62483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  J-PET   for medicine, physics and biology </a:t>
            </a:r>
            <a:endParaRPr lang="it-IT" sz="4800" b="1" baseline="30000" dirty="0">
              <a:solidFill>
                <a:srgbClr val="DB2859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7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347"/>
            <a:ext cx="1728192" cy="5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08" y="-575408"/>
            <a:ext cx="7835488" cy="58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9251949" y="2564904"/>
            <a:ext cx="4537075" cy="306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227763" y="-3699792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4341" name="Picture 6" descr="37257_1186502288_e671_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27384"/>
            <a:ext cx="7115176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ole tekstowe 7"/>
          <p:cNvSpPr txBox="1">
            <a:spLocks noChangeArrowheads="1"/>
          </p:cNvSpPr>
          <p:nvPr/>
        </p:nvSpPr>
        <p:spPr bwMode="auto">
          <a:xfrm>
            <a:off x="9134475" y="3860800"/>
            <a:ext cx="34305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/>
              <a:t>OBRAZ TOMOGRAFICZNY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9508033" y="990600"/>
            <a:ext cx="53657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5223103"/>
            <a:ext cx="1681147" cy="15902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4725144"/>
            <a:ext cx="4033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dirty="0" smtClean="0">
                <a:solidFill>
                  <a:schemeClr val="accent2"/>
                </a:solidFill>
              </a:rPr>
              <a:t>RADIOACTIVE SUGER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5536" y="5229200"/>
            <a:ext cx="3215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 dirty="0" err="1" smtClean="0"/>
              <a:t>Fluoro</a:t>
            </a:r>
            <a:r>
              <a:rPr lang="pl-PL" sz="2000" b="1" dirty="0" smtClean="0"/>
              <a:t>–</a:t>
            </a:r>
            <a:r>
              <a:rPr lang="pl-PL" sz="2000" b="1" dirty="0" err="1" smtClean="0"/>
              <a:t>deoxy-glucose</a:t>
            </a:r>
            <a:r>
              <a:rPr lang="pl-PL" sz="2000" b="1" dirty="0" smtClean="0"/>
              <a:t> </a:t>
            </a:r>
            <a:r>
              <a:rPr lang="pl-PL" sz="2000" b="1" dirty="0"/>
              <a:t>(F-18 FDG)</a:t>
            </a:r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383455" y="5877272"/>
            <a:ext cx="10309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dirty="0" smtClean="0"/>
              <a:t>~200 </a:t>
            </a:r>
            <a:r>
              <a:rPr lang="pl-PL" sz="2800" dirty="0"/>
              <a:t>000 </a:t>
            </a:r>
            <a:r>
              <a:rPr lang="pl-PL" sz="2800" dirty="0" smtClean="0"/>
              <a:t>000 </a:t>
            </a:r>
          </a:p>
          <a:p>
            <a:r>
              <a:rPr lang="pl-PL" sz="2800" dirty="0" smtClean="0"/>
              <a:t>gamma per </a:t>
            </a:r>
            <a:r>
              <a:rPr lang="pl-PL" sz="2800" dirty="0" err="1" smtClean="0"/>
              <a:t>second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sp>
        <p:nvSpPr>
          <p:cNvPr id="2" name="Prostokąt 1"/>
          <p:cNvSpPr/>
          <p:nvPr/>
        </p:nvSpPr>
        <p:spPr>
          <a:xfrm>
            <a:off x="4896544" y="4305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0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000" b="1" dirty="0"/>
              <a:t>PET</a:t>
            </a:r>
            <a:endParaRPr lang="pl-PL" sz="400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300" y="5301208"/>
            <a:ext cx="1867212" cy="70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0594" name="Picture 2" descr="C:\Users\admin\Desktop\positron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7383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 descr="C:\Users\admin\Downloads\silica_aerogels_positroni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22027"/>
            <a:ext cx="4607497" cy="42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3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oskal\Desktop\Testes_Histolog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058848" y="-12870"/>
            <a:ext cx="15181502" cy="113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476375" y="7029400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 dirty="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 dirty="0">
                <a:latin typeface="Times New Roman" pitchFamily="18" charset="0"/>
              </a:rPr>
              <a:t> na modelu skarpetkowym</a:t>
            </a:r>
          </a:p>
        </p:txBody>
      </p:sp>
      <p:pic>
        <p:nvPicPr>
          <p:cNvPr id="565257" name="Picture 9" descr="Scan_gam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08288"/>
            <a:ext cx="25923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258" name="Picture 10" descr="Scan_gamma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08275"/>
            <a:ext cx="28797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5274" name="Group 26"/>
          <p:cNvGrpSpPr>
            <a:grpSpLocks/>
          </p:cNvGrpSpPr>
          <p:nvPr/>
        </p:nvGrpSpPr>
        <p:grpSpPr bwMode="auto">
          <a:xfrm>
            <a:off x="6011863" y="2838450"/>
            <a:ext cx="287337" cy="519113"/>
            <a:chOff x="2971" y="19"/>
            <a:chExt cx="181" cy="327"/>
          </a:xfrm>
        </p:grpSpPr>
        <p:sp>
          <p:nvSpPr>
            <p:cNvPr id="12310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2311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5280" name="Group 32"/>
          <p:cNvGrpSpPr>
            <a:grpSpLocks/>
          </p:cNvGrpSpPr>
          <p:nvPr/>
        </p:nvGrpSpPr>
        <p:grpSpPr bwMode="auto">
          <a:xfrm>
            <a:off x="9467850" y="333375"/>
            <a:ext cx="360363" cy="519113"/>
            <a:chOff x="4105" y="3611"/>
            <a:chExt cx="227" cy="327"/>
          </a:xfrm>
        </p:grpSpPr>
        <p:sp>
          <p:nvSpPr>
            <p:cNvPr id="565281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07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565283" name="Oval 35"/>
          <p:cNvSpPr>
            <a:spLocks noChangeArrowheads="1"/>
          </p:cNvSpPr>
          <p:nvPr/>
        </p:nvSpPr>
        <p:spPr bwMode="auto">
          <a:xfrm>
            <a:off x="5940425" y="2565400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81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3.33333E-6 L -0.34652 0.32546 " pathEditMode="relative" ptsTypes="AA">
                                      <p:cBhvr>
                                        <p:cTn id="6" dur="2000" fill="hold"/>
                                        <p:tgtEl>
                                          <p:spTgt spid="565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65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6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416 -0.01042 L 0.58698 -0.01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65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37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399 1.11111E-6 L -1.00417 0.012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65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8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oskal\Desktop\Testes_Histolog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058848" y="-12870"/>
            <a:ext cx="15181502" cy="113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476375" y="7029400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 dirty="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 dirty="0">
                <a:latin typeface="Times New Roman" pitchFamily="18" charset="0"/>
              </a:rPr>
              <a:t> na modelu skarpetkowym</a:t>
            </a:r>
          </a:p>
        </p:txBody>
      </p:sp>
      <p:grpSp>
        <p:nvGrpSpPr>
          <p:cNvPr id="565274" name="Group 26"/>
          <p:cNvGrpSpPr>
            <a:grpSpLocks/>
          </p:cNvGrpSpPr>
          <p:nvPr/>
        </p:nvGrpSpPr>
        <p:grpSpPr bwMode="auto">
          <a:xfrm>
            <a:off x="6011887" y="2838450"/>
            <a:ext cx="288926" cy="671513"/>
            <a:chOff x="2971" y="19"/>
            <a:chExt cx="182" cy="423"/>
          </a:xfrm>
        </p:grpSpPr>
        <p:sp>
          <p:nvSpPr>
            <p:cNvPr id="12310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2311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5280" name="Group 32"/>
          <p:cNvGrpSpPr>
            <a:grpSpLocks/>
          </p:cNvGrpSpPr>
          <p:nvPr/>
        </p:nvGrpSpPr>
        <p:grpSpPr bwMode="auto">
          <a:xfrm>
            <a:off x="6371877" y="2420888"/>
            <a:ext cx="360363" cy="519113"/>
            <a:chOff x="4105" y="3611"/>
            <a:chExt cx="227" cy="327"/>
          </a:xfrm>
        </p:grpSpPr>
        <p:sp>
          <p:nvSpPr>
            <p:cNvPr id="565281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07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565283" name="Oval 35"/>
          <p:cNvSpPr>
            <a:spLocks noChangeArrowheads="1"/>
          </p:cNvSpPr>
          <p:nvPr/>
        </p:nvSpPr>
        <p:spPr bwMode="auto">
          <a:xfrm>
            <a:off x="6155084" y="2132781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6443314" y="3261543"/>
            <a:ext cx="288926" cy="671513"/>
            <a:chOff x="2971" y="19"/>
            <a:chExt cx="182" cy="423"/>
          </a:xfrm>
        </p:grpSpPr>
        <p:sp>
          <p:nvSpPr>
            <p:cNvPr id="16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7019378" y="3068960"/>
            <a:ext cx="288926" cy="671513"/>
            <a:chOff x="2971" y="19"/>
            <a:chExt cx="182" cy="423"/>
          </a:xfrm>
        </p:grpSpPr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7380312" y="2636912"/>
            <a:ext cx="288926" cy="671513"/>
            <a:chOff x="2971" y="19"/>
            <a:chExt cx="182" cy="423"/>
          </a:xfrm>
        </p:grpSpPr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309813" y="2253431"/>
            <a:ext cx="788990" cy="1054100"/>
            <a:chOff x="2655" y="19"/>
            <a:chExt cx="497" cy="664"/>
          </a:xfrm>
        </p:grpSpPr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655" y="353"/>
              <a:ext cx="1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26"/>
          <p:cNvGrpSpPr>
            <a:grpSpLocks/>
          </p:cNvGrpSpPr>
          <p:nvPr/>
        </p:nvGrpSpPr>
        <p:grpSpPr bwMode="auto">
          <a:xfrm>
            <a:off x="5220072" y="2037407"/>
            <a:ext cx="288926" cy="671513"/>
            <a:chOff x="2971" y="19"/>
            <a:chExt cx="182" cy="423"/>
          </a:xfrm>
        </p:grpSpPr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5579218" y="2469455"/>
            <a:ext cx="288926" cy="671513"/>
            <a:chOff x="2971" y="19"/>
            <a:chExt cx="182" cy="423"/>
          </a:xfrm>
        </p:grpSpPr>
        <p:sp>
          <p:nvSpPr>
            <p:cNvPr id="37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40" name="Group 26"/>
          <p:cNvGrpSpPr>
            <a:grpSpLocks/>
          </p:cNvGrpSpPr>
          <p:nvPr/>
        </p:nvGrpSpPr>
        <p:grpSpPr bwMode="auto">
          <a:xfrm>
            <a:off x="6588224" y="2109415"/>
            <a:ext cx="288926" cy="671513"/>
            <a:chOff x="2971" y="19"/>
            <a:chExt cx="182" cy="423"/>
          </a:xfrm>
        </p:grpSpPr>
        <p:sp>
          <p:nvSpPr>
            <p:cNvPr id="41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43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2483768" y="6453336"/>
            <a:ext cx="661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b="1" dirty="0" smtClean="0"/>
              <a:t>Patent </a:t>
            </a:r>
            <a:r>
              <a:rPr lang="pl-PL" sz="1800" b="1" dirty="0" err="1" smtClean="0"/>
              <a:t>application</a:t>
            </a:r>
            <a:r>
              <a:rPr lang="pl-PL" sz="1800" b="1" dirty="0" smtClean="0"/>
              <a:t>:  </a:t>
            </a:r>
            <a:r>
              <a:rPr lang="pl-PL" sz="1800" b="1" dirty="0" err="1" smtClean="0"/>
              <a:t>Morphometric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imaging</a:t>
            </a:r>
            <a:r>
              <a:rPr lang="pl-PL" sz="1800" b="1" dirty="0"/>
              <a:t> </a:t>
            </a:r>
            <a:r>
              <a:rPr lang="pl-PL" sz="1800" b="1" dirty="0" smtClean="0"/>
              <a:t>(2013) P.405185</a:t>
            </a:r>
            <a:endParaRPr lang="pl-PL" sz="1800" b="1" dirty="0"/>
          </a:p>
        </p:txBody>
      </p:sp>
      <p:sp>
        <p:nvSpPr>
          <p:cNvPr id="44" name="Prostokąt 43"/>
          <p:cNvSpPr/>
          <p:nvPr/>
        </p:nvSpPr>
        <p:spPr>
          <a:xfrm>
            <a:off x="357395" y="4637454"/>
            <a:ext cx="5365492" cy="1815882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r>
              <a:rPr lang="pl-PL" altLang="zh-TW" sz="2800" dirty="0" smtClean="0"/>
              <a:t>M</a:t>
            </a:r>
            <a:r>
              <a:rPr lang="pl-PL" altLang="zh-TW" sz="2800" baseline="-25000" dirty="0" smtClean="0"/>
              <a:t>0</a:t>
            </a:r>
            <a:r>
              <a:rPr lang="pl-PL" altLang="zh-TW" sz="2800" dirty="0" smtClean="0"/>
              <a:t> = </a:t>
            </a:r>
            <a:r>
              <a:rPr lang="pl-PL" altLang="zh-TW" sz="2800" dirty="0" err="1" smtClean="0"/>
              <a:t>mM</a:t>
            </a:r>
            <a:r>
              <a:rPr lang="pl-PL" altLang="zh-TW" sz="2800" dirty="0" smtClean="0"/>
              <a:t>/(</a:t>
            </a:r>
            <a:r>
              <a:rPr lang="pl-PL" altLang="zh-TW" sz="2800" dirty="0" err="1" smtClean="0"/>
              <a:t>M+m</a:t>
            </a:r>
            <a:r>
              <a:rPr lang="pl-PL" altLang="zh-TW" sz="2800" dirty="0" smtClean="0"/>
              <a:t>)</a:t>
            </a:r>
          </a:p>
          <a:p>
            <a:r>
              <a:rPr lang="pl-PL" altLang="zh-TW" sz="2800" dirty="0" smtClean="0"/>
              <a:t>E=E</a:t>
            </a:r>
            <a:r>
              <a:rPr lang="pl-PL" altLang="zh-TW" sz="2800" baseline="-25000" dirty="0" smtClean="0"/>
              <a:t>H</a:t>
            </a:r>
            <a:r>
              <a:rPr lang="pl-PL" altLang="zh-TW" sz="2800" dirty="0" smtClean="0"/>
              <a:t>/2 = 6.8 </a:t>
            </a:r>
            <a:r>
              <a:rPr lang="pl-PL" altLang="zh-TW" sz="2800" dirty="0" err="1" smtClean="0"/>
              <a:t>eV</a:t>
            </a:r>
            <a:r>
              <a:rPr lang="pl-PL" altLang="zh-TW" sz="2800" dirty="0" smtClean="0"/>
              <a:t>;   </a:t>
            </a:r>
            <a:br>
              <a:rPr lang="pl-PL" altLang="zh-TW" sz="2800" dirty="0" smtClean="0"/>
            </a:br>
            <a:r>
              <a:rPr lang="pl-PL" altLang="zh-TW" sz="2800" dirty="0" smtClean="0"/>
              <a:t>Radius = 2 </a:t>
            </a:r>
            <a:r>
              <a:rPr lang="pl-PL" altLang="zh-TW" sz="2800" dirty="0" err="1" smtClean="0"/>
              <a:t>r</a:t>
            </a:r>
            <a:r>
              <a:rPr lang="pl-PL" altLang="zh-TW" sz="2800" baseline="-25000" dirty="0" err="1" smtClean="0"/>
              <a:t>B</a:t>
            </a:r>
            <a:r>
              <a:rPr lang="pl-PL" altLang="zh-TW" sz="2800" dirty="0" smtClean="0"/>
              <a:t> = 0.1 </a:t>
            </a:r>
            <a:r>
              <a:rPr lang="pl-PL" altLang="zh-TW" sz="2800" dirty="0" err="1" smtClean="0"/>
              <a:t>nm</a:t>
            </a:r>
            <a:r>
              <a:rPr lang="pl-PL" altLang="zh-TW" sz="2800" dirty="0" smtClean="0"/>
              <a:t> </a:t>
            </a:r>
          </a:p>
          <a:p>
            <a:r>
              <a:rPr lang="en-US" altLang="zh-TW" sz="2800" dirty="0" smtClean="0">
                <a:solidFill>
                  <a:srgbClr val="FF3300"/>
                </a:solidFill>
              </a:rPr>
              <a:t>(hyperfine splitting)</a:t>
            </a:r>
            <a:r>
              <a:rPr lang="pl-PL" altLang="zh-TW" sz="2800" dirty="0" smtClean="0">
                <a:solidFill>
                  <a:srgbClr val="FF3300"/>
                </a:solidFill>
              </a:rPr>
              <a:t> </a:t>
            </a:r>
            <a:r>
              <a:rPr lang="en-US" altLang="zh-TW" sz="2800" dirty="0" smtClean="0">
                <a:solidFill>
                  <a:srgbClr val="FF3300"/>
                </a:solidFill>
              </a:rPr>
              <a:t>8.4x10</a:t>
            </a:r>
            <a:r>
              <a:rPr lang="en-US" altLang="zh-TW" sz="2800" baseline="30000" dirty="0" smtClean="0">
                <a:solidFill>
                  <a:srgbClr val="FF3300"/>
                </a:solidFill>
              </a:rPr>
              <a:t>-4</a:t>
            </a:r>
            <a:r>
              <a:rPr lang="en-US" altLang="zh-TW" sz="2800" dirty="0" smtClean="0">
                <a:solidFill>
                  <a:srgbClr val="FF3300"/>
                </a:solidFill>
              </a:rPr>
              <a:t> </a:t>
            </a:r>
            <a:r>
              <a:rPr lang="en-US" altLang="zh-TW" sz="2800" dirty="0">
                <a:solidFill>
                  <a:srgbClr val="FF3300"/>
                </a:solidFill>
              </a:rPr>
              <a:t>eV</a:t>
            </a:r>
          </a:p>
        </p:txBody>
      </p:sp>
      <p:grpSp>
        <p:nvGrpSpPr>
          <p:cNvPr id="45" name="Grupa 44"/>
          <p:cNvGrpSpPr/>
          <p:nvPr/>
        </p:nvGrpSpPr>
        <p:grpSpPr>
          <a:xfrm>
            <a:off x="367070" y="2275956"/>
            <a:ext cx="3179033" cy="2383585"/>
            <a:chOff x="4705335" y="476672"/>
            <a:chExt cx="4366657" cy="3274045"/>
          </a:xfrm>
        </p:grpSpPr>
        <p:pic>
          <p:nvPicPr>
            <p:cNvPr id="46" name="Obraz 45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8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49" name="pole tekstowe 48"/>
          <p:cNvSpPr txBox="1"/>
          <p:nvPr/>
        </p:nvSpPr>
        <p:spPr>
          <a:xfrm>
            <a:off x="611560" y="2132856"/>
            <a:ext cx="3142207" cy="2082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125 </a:t>
            </a:r>
            <a:r>
              <a:rPr lang="pl-PL" sz="2000" b="1" dirty="0" err="1" smtClean="0">
                <a:sym typeface="Wingdings" panose="05000000000000000000" pitchFamily="2" charset="2"/>
              </a:rPr>
              <a:t>ps</a:t>
            </a:r>
            <a:r>
              <a:rPr lang="pl-PL" sz="2000" b="1" dirty="0" smtClean="0">
                <a:sym typeface="Wingdings" panose="05000000000000000000" pitchFamily="2" charset="2"/>
              </a:rPr>
              <a:t>                    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</a:t>
            </a:r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142 </a:t>
            </a:r>
            <a:r>
              <a:rPr lang="pl-PL" sz="2800" b="1" baseline="30000" dirty="0" err="1" smtClean="0">
                <a:sym typeface="Wingdings" panose="05000000000000000000" pitchFamily="2" charset="2"/>
              </a:rPr>
              <a:t>ns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                        </a:t>
            </a:r>
            <a:r>
              <a:rPr lang="pl-PL" sz="28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  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467544" y="2368971"/>
            <a:ext cx="216024" cy="309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 49"/>
          <p:cNvSpPr/>
          <p:nvPr/>
        </p:nvSpPr>
        <p:spPr>
          <a:xfrm>
            <a:off x="467544" y="3407122"/>
            <a:ext cx="216024" cy="309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ole tekstowe 50"/>
          <p:cNvSpPr txBox="1"/>
          <p:nvPr/>
        </p:nvSpPr>
        <p:spPr>
          <a:xfrm>
            <a:off x="323528" y="6428941"/>
            <a:ext cx="90714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Patent </a:t>
            </a:r>
            <a:r>
              <a:rPr lang="pl-PL" sz="2400" b="1" dirty="0" err="1" smtClean="0"/>
              <a:t>application</a:t>
            </a:r>
            <a:r>
              <a:rPr lang="pl-PL" sz="2400" b="1" dirty="0" smtClean="0"/>
              <a:t>:  </a:t>
            </a:r>
            <a:r>
              <a:rPr lang="pl-PL" sz="1800" b="1" dirty="0" err="1" smtClean="0"/>
              <a:t>Morphometric</a:t>
            </a:r>
            <a:r>
              <a:rPr lang="pl-PL" sz="1800" b="1" dirty="0" smtClean="0"/>
              <a:t> </a:t>
            </a:r>
            <a:r>
              <a:rPr lang="pl-PL" sz="1800" b="1" dirty="0" err="1" smtClean="0"/>
              <a:t>imaging</a:t>
            </a:r>
            <a:r>
              <a:rPr lang="pl-PL" sz="1800" b="1" dirty="0"/>
              <a:t> </a:t>
            </a:r>
            <a:r>
              <a:rPr lang="pl-PL" sz="1800" b="1" dirty="0" smtClean="0"/>
              <a:t>PCT/EP2014/068374 (2014)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28416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9" grpId="0"/>
      <p:bldP spid="2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 rot="306568">
            <a:off x="204617" y="1292225"/>
            <a:ext cx="6202363" cy="3494088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68323" name="Oval 3"/>
          <p:cNvSpPr>
            <a:spLocks noChangeArrowheads="1"/>
          </p:cNvSpPr>
          <p:nvPr/>
        </p:nvSpPr>
        <p:spPr bwMode="auto">
          <a:xfrm rot="-1329760">
            <a:off x="-146220" y="2432050"/>
            <a:ext cx="6423025" cy="1439863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 rot="-4782129">
            <a:off x="84761" y="2375694"/>
            <a:ext cx="5961063" cy="155257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6172674">
            <a:off x="195886" y="2874169"/>
            <a:ext cx="5961063" cy="1774825"/>
          </a:xfrm>
          <a:prstGeom prst="ellipse">
            <a:avLst/>
          </a:prstGeom>
          <a:noFill/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741192" y="1770063"/>
            <a:ext cx="220663" cy="206375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4170192" y="5722938"/>
            <a:ext cx="220663" cy="203200"/>
          </a:xfrm>
          <a:prstGeom prst="ellipse">
            <a:avLst/>
          </a:prstGeom>
          <a:gradFill rotWithShape="0">
            <a:gsLst>
              <a:gs pos="0">
                <a:srgbClr val="6600FF"/>
              </a:gs>
              <a:gs pos="100000">
                <a:srgbClr val="2F0076"/>
              </a:gs>
            </a:gsLst>
            <a:path path="rect">
              <a:fillToRect r="100000" b="100000"/>
            </a:path>
          </a:gradFill>
          <a:ln w="28575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76375" y="8910638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>
                <a:latin typeface="Times New Roman" pitchFamily="18" charset="0"/>
              </a:rPr>
              <a:t> na modelu skarpetkowym</a:t>
            </a:r>
          </a:p>
        </p:txBody>
      </p:sp>
      <p:pic>
        <p:nvPicPr>
          <p:cNvPr id="568329" name="Picture 9" descr="Scan_gamm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92" y="2808288"/>
            <a:ext cx="25923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8330" name="Picture 10" descr="Scan_gamma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92" y="2708275"/>
            <a:ext cx="28797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2733505" y="2708275"/>
            <a:ext cx="793750" cy="819150"/>
            <a:chOff x="567" y="3338"/>
            <a:chExt cx="1451" cy="1498"/>
          </a:xfrm>
        </p:grpSpPr>
        <p:sp>
          <p:nvSpPr>
            <p:cNvPr id="13340" name="Oval 12"/>
            <p:cNvSpPr>
              <a:spLocks noChangeArrowheads="1"/>
            </p:cNvSpPr>
            <p:nvPr/>
          </p:nvSpPr>
          <p:spPr bwMode="auto">
            <a:xfrm>
              <a:off x="1066" y="4246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3" name="Oval 13"/>
            <p:cNvSpPr>
              <a:spLocks noChangeArrowheads="1"/>
            </p:cNvSpPr>
            <p:nvPr/>
          </p:nvSpPr>
          <p:spPr bwMode="auto">
            <a:xfrm>
              <a:off x="1382" y="4064"/>
              <a:ext cx="589" cy="5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2" name="Oval 14"/>
            <p:cNvSpPr>
              <a:spLocks noChangeArrowheads="1"/>
            </p:cNvSpPr>
            <p:nvPr/>
          </p:nvSpPr>
          <p:spPr bwMode="auto">
            <a:xfrm>
              <a:off x="567" y="3929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5" name="Oval 15"/>
            <p:cNvSpPr>
              <a:spLocks noChangeArrowheads="1"/>
            </p:cNvSpPr>
            <p:nvPr/>
          </p:nvSpPr>
          <p:spPr bwMode="auto">
            <a:xfrm>
              <a:off x="613" y="3474"/>
              <a:ext cx="589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568336" name="Oval 16"/>
            <p:cNvSpPr>
              <a:spLocks noChangeArrowheads="1"/>
            </p:cNvSpPr>
            <p:nvPr/>
          </p:nvSpPr>
          <p:spPr bwMode="auto">
            <a:xfrm>
              <a:off x="1110" y="3338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5" name="Oval 17"/>
            <p:cNvSpPr>
              <a:spLocks noChangeArrowheads="1"/>
            </p:cNvSpPr>
            <p:nvPr/>
          </p:nvSpPr>
          <p:spPr bwMode="auto">
            <a:xfrm>
              <a:off x="1428" y="3611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68338" name="Oval 18"/>
            <p:cNvSpPr>
              <a:spLocks noChangeArrowheads="1"/>
            </p:cNvSpPr>
            <p:nvPr/>
          </p:nvSpPr>
          <p:spPr bwMode="auto">
            <a:xfrm rot="12539880">
              <a:off x="747" y="4157"/>
              <a:ext cx="592" cy="58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47" name="Oval 19"/>
            <p:cNvSpPr>
              <a:spLocks noChangeArrowheads="1"/>
            </p:cNvSpPr>
            <p:nvPr/>
          </p:nvSpPr>
          <p:spPr bwMode="auto">
            <a:xfrm rot="-9060120">
              <a:off x="930" y="3748"/>
              <a:ext cx="590" cy="590"/>
            </a:xfrm>
            <a:prstGeom prst="ellipse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47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6600CC"/>
              </a:solidFill>
              <a:round/>
              <a:headEnd/>
              <a:tailEnd/>
            </a:ln>
            <a:effectLst>
              <a:outerShdw dist="107763" dir="13500000" sx="75000" sy="75000" algn="tl" rotWithShape="0">
                <a:srgbClr val="80808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3324" name="Group 20"/>
          <p:cNvGrpSpPr>
            <a:grpSpLocks/>
          </p:cNvGrpSpPr>
          <p:nvPr/>
        </p:nvGrpSpPr>
        <p:grpSpPr bwMode="auto">
          <a:xfrm>
            <a:off x="3311355" y="30163"/>
            <a:ext cx="287337" cy="519112"/>
            <a:chOff x="2971" y="19"/>
            <a:chExt cx="181" cy="327"/>
          </a:xfrm>
        </p:grpSpPr>
        <p:sp>
          <p:nvSpPr>
            <p:cNvPr id="13338" name="Oval 21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9" name="Text Box 22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5" name="Group 23"/>
          <p:cNvGrpSpPr>
            <a:grpSpLocks/>
          </p:cNvGrpSpPr>
          <p:nvPr/>
        </p:nvGrpSpPr>
        <p:grpSpPr bwMode="auto">
          <a:xfrm>
            <a:off x="718967" y="1557338"/>
            <a:ext cx="287338" cy="519112"/>
            <a:chOff x="2971" y="19"/>
            <a:chExt cx="181" cy="327"/>
          </a:xfrm>
        </p:grpSpPr>
        <p:sp>
          <p:nvSpPr>
            <p:cNvPr id="13336" name="Oval 24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8346" name="Group 26"/>
          <p:cNvGrpSpPr>
            <a:grpSpLocks/>
          </p:cNvGrpSpPr>
          <p:nvPr/>
        </p:nvGrpSpPr>
        <p:grpSpPr bwMode="auto">
          <a:xfrm>
            <a:off x="4606755" y="2838450"/>
            <a:ext cx="287337" cy="519113"/>
            <a:chOff x="2971" y="19"/>
            <a:chExt cx="181" cy="327"/>
          </a:xfrm>
        </p:grpSpPr>
        <p:sp>
          <p:nvSpPr>
            <p:cNvPr id="1333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3327" name="Group 29"/>
          <p:cNvGrpSpPr>
            <a:grpSpLocks/>
          </p:cNvGrpSpPr>
          <p:nvPr/>
        </p:nvGrpSpPr>
        <p:grpSpPr bwMode="auto">
          <a:xfrm>
            <a:off x="4103517" y="5516563"/>
            <a:ext cx="287338" cy="519112"/>
            <a:chOff x="2971" y="19"/>
            <a:chExt cx="181" cy="327"/>
          </a:xfrm>
        </p:grpSpPr>
        <p:sp>
          <p:nvSpPr>
            <p:cNvPr id="13332" name="Oval 30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3333" name="Text Box 31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568355" name="Oval 35"/>
          <p:cNvSpPr>
            <a:spLocks noChangeArrowheads="1"/>
          </p:cNvSpPr>
          <p:nvPr/>
        </p:nvSpPr>
        <p:spPr bwMode="auto">
          <a:xfrm>
            <a:off x="4535317" y="2565400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586263" y="5628271"/>
            <a:ext cx="936625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6660232" y="2348880"/>
            <a:ext cx="26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aseline="30000" dirty="0" smtClean="0"/>
              <a:t>18</a:t>
            </a:r>
            <a:r>
              <a:rPr lang="pl-PL" sz="2000" dirty="0" smtClean="0"/>
              <a:t>F </a:t>
            </a:r>
            <a:r>
              <a:rPr lang="pl-PL" sz="2800" b="1" dirty="0">
                <a:sym typeface="Wingdings" pitchFamily="2" charset="2"/>
              </a:rPr>
              <a:t>→</a:t>
            </a:r>
            <a:r>
              <a:rPr lang="pl-PL" sz="2000" dirty="0">
                <a:sym typeface="Wingdings" pitchFamily="2" charset="2"/>
              </a:rPr>
              <a:t> </a:t>
            </a:r>
            <a:r>
              <a:rPr lang="pl-PL" sz="2000" baseline="30000" dirty="0"/>
              <a:t>18</a:t>
            </a:r>
            <a:r>
              <a:rPr lang="pl-PL" sz="2000" dirty="0"/>
              <a:t>O + e</a:t>
            </a:r>
            <a:r>
              <a:rPr lang="pl-PL" sz="2000" baseline="30000" dirty="0"/>
              <a:t>+</a:t>
            </a:r>
            <a:r>
              <a:rPr lang="pl-PL" sz="2000" dirty="0"/>
              <a:t>  + </a:t>
            </a:r>
            <a:r>
              <a:rPr lang="pl-PL" sz="2000" dirty="0" err="1"/>
              <a:t>v</a:t>
            </a:r>
            <a:r>
              <a:rPr lang="pl-PL" sz="2000" baseline="-25000" dirty="0" err="1"/>
              <a:t>e</a:t>
            </a:r>
            <a:r>
              <a:rPr lang="pl-PL" sz="2000" dirty="0"/>
              <a:t> </a:t>
            </a: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>
            <a:off x="6999138" y="5739396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300763" y="5113921"/>
            <a:ext cx="1116013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6054576" y="514090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6141888" y="4278896"/>
            <a:ext cx="1116013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7081688" y="4020133"/>
            <a:ext cx="1120775" cy="11160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7927826" y="4537658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4" name="Oval 10"/>
          <p:cNvSpPr>
            <a:spLocks noChangeArrowheads="1"/>
          </p:cNvSpPr>
          <p:nvPr/>
        </p:nvSpPr>
        <p:spPr bwMode="auto">
          <a:xfrm rot="12539880">
            <a:off x="6395888" y="5569533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 rot="-9060120">
            <a:off x="6741963" y="4794833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6" name="Oval 12"/>
          <p:cNvSpPr>
            <a:spLocks noChangeArrowheads="1"/>
          </p:cNvSpPr>
          <p:nvPr/>
        </p:nvSpPr>
        <p:spPr bwMode="auto">
          <a:xfrm>
            <a:off x="6449863" y="36851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7" name="Oval 13"/>
          <p:cNvSpPr>
            <a:spLocks noChangeArrowheads="1"/>
          </p:cNvSpPr>
          <p:nvPr/>
        </p:nvSpPr>
        <p:spPr bwMode="auto">
          <a:xfrm>
            <a:off x="7496026" y="362008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48" name="Oval 14"/>
          <p:cNvSpPr>
            <a:spLocks noChangeArrowheads="1"/>
          </p:cNvSpPr>
          <p:nvPr/>
        </p:nvSpPr>
        <p:spPr bwMode="auto">
          <a:xfrm rot="-9060120">
            <a:off x="7962751" y="4045533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49" name="Oval 15"/>
          <p:cNvSpPr>
            <a:spLocks noChangeArrowheads="1"/>
          </p:cNvSpPr>
          <p:nvPr/>
        </p:nvSpPr>
        <p:spPr bwMode="auto">
          <a:xfrm>
            <a:off x="5873601" y="44043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0" name="Oval 16"/>
          <p:cNvSpPr>
            <a:spLocks noChangeArrowheads="1"/>
          </p:cNvSpPr>
          <p:nvPr/>
        </p:nvSpPr>
        <p:spPr bwMode="auto">
          <a:xfrm>
            <a:off x="8034188" y="5340933"/>
            <a:ext cx="1114425" cy="11207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1" name="Oval 17"/>
          <p:cNvSpPr>
            <a:spLocks noChangeArrowheads="1"/>
          </p:cNvSpPr>
          <p:nvPr/>
        </p:nvSpPr>
        <p:spPr bwMode="auto">
          <a:xfrm>
            <a:off x="7097563" y="45487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2" name="Oval 18"/>
          <p:cNvSpPr>
            <a:spLocks noChangeArrowheads="1"/>
          </p:cNvSpPr>
          <p:nvPr/>
        </p:nvSpPr>
        <p:spPr bwMode="auto">
          <a:xfrm>
            <a:off x="7097563" y="3685171"/>
            <a:ext cx="1114425" cy="11191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3" name="Oval 19"/>
          <p:cNvSpPr>
            <a:spLocks noChangeArrowheads="1"/>
          </p:cNvSpPr>
          <p:nvPr/>
        </p:nvSpPr>
        <p:spPr bwMode="auto">
          <a:xfrm>
            <a:off x="7026126" y="4836108"/>
            <a:ext cx="1114425" cy="11191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4" name="Oval 20"/>
          <p:cNvSpPr>
            <a:spLocks noChangeArrowheads="1"/>
          </p:cNvSpPr>
          <p:nvPr/>
        </p:nvSpPr>
        <p:spPr bwMode="auto">
          <a:xfrm rot="12539880">
            <a:off x="6162526" y="5125033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5" name="Oval 21"/>
          <p:cNvSpPr>
            <a:spLocks noChangeArrowheads="1"/>
          </p:cNvSpPr>
          <p:nvPr/>
        </p:nvSpPr>
        <p:spPr bwMode="auto">
          <a:xfrm rot="-9060120">
            <a:off x="7818288" y="3685171"/>
            <a:ext cx="1116013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6" name="Oval 22"/>
          <p:cNvSpPr>
            <a:spLocks noChangeArrowheads="1"/>
          </p:cNvSpPr>
          <p:nvPr/>
        </p:nvSpPr>
        <p:spPr bwMode="auto">
          <a:xfrm rot="12539880">
            <a:off x="6522888" y="4980571"/>
            <a:ext cx="1119188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57" name="Oval 23"/>
          <p:cNvSpPr>
            <a:spLocks noChangeArrowheads="1"/>
          </p:cNvSpPr>
          <p:nvPr/>
        </p:nvSpPr>
        <p:spPr bwMode="auto">
          <a:xfrm>
            <a:off x="7315051" y="5628271"/>
            <a:ext cx="1114425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8" name="Oval 24"/>
          <p:cNvSpPr>
            <a:spLocks noChangeArrowheads="1"/>
          </p:cNvSpPr>
          <p:nvPr/>
        </p:nvSpPr>
        <p:spPr bwMode="auto">
          <a:xfrm rot="-9060120">
            <a:off x="8107213" y="4836108"/>
            <a:ext cx="1119188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 rot="-9060120">
            <a:off x="6810226" y="4548771"/>
            <a:ext cx="1116012" cy="1114425"/>
          </a:xfrm>
          <a:prstGeom prst="ellipse">
            <a:avLst/>
          </a:prstGeom>
          <a:gradFill rotWithShape="1">
            <a:gsLst>
              <a:gs pos="0">
                <a:srgbClr val="9900FF"/>
              </a:gs>
              <a:gs pos="100000">
                <a:srgbClr val="47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 rot="-9060120">
            <a:off x="7527776" y="5158371"/>
            <a:ext cx="217487" cy="2159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68352" name="Group 32"/>
          <p:cNvGrpSpPr>
            <a:grpSpLocks/>
          </p:cNvGrpSpPr>
          <p:nvPr/>
        </p:nvGrpSpPr>
        <p:grpSpPr bwMode="auto">
          <a:xfrm>
            <a:off x="7164288" y="4653136"/>
            <a:ext cx="360363" cy="519113"/>
            <a:chOff x="4105" y="3611"/>
            <a:chExt cx="227" cy="327"/>
          </a:xfrm>
        </p:grpSpPr>
        <p:sp>
          <p:nvSpPr>
            <p:cNvPr id="568353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3331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60" name="Oval 26"/>
          <p:cNvSpPr>
            <a:spLocks noChangeArrowheads="1"/>
          </p:cNvSpPr>
          <p:nvPr/>
        </p:nvSpPr>
        <p:spPr bwMode="auto">
          <a:xfrm rot="12539880">
            <a:off x="6810226" y="4548771"/>
            <a:ext cx="1119187" cy="11144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6600CC"/>
            </a:solidFill>
            <a:round/>
            <a:headEnd/>
            <a:tailEnd/>
          </a:ln>
          <a:effectLst>
            <a:outerShdw dist="107763" dir="13500000" sx="75000" sy="75000" algn="tl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7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11022E-16 4.04624E-7 L 0.57865 0.1939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968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E-6 2.22222E-6 L -0.25573 -0.30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568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568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416 -0.01042 L 0.58698 -0.017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68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37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399 1.11111E-6 L -1.00417 0.012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3" grpId="0" animBg="1"/>
      <p:bldP spid="568355" grpId="0" animBg="1"/>
      <p:bldP spid="62" grpId="0" animBg="1"/>
      <p:bldP spid="62" grpId="1" animBg="1"/>
      <p:bldP spid="6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oskal\Desktop\Testes_Histology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058848" y="-12870"/>
            <a:ext cx="15181502" cy="113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74084"/>
            <a:ext cx="5005418" cy="713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83256" y="5157192"/>
            <a:ext cx="4569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R. Pietrzak et al., NUKLEONIKA 58 (2013) 199</a:t>
            </a:r>
            <a:endParaRPr lang="pl-PL" sz="16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65695"/>
            <a:ext cx="5097760" cy="321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306888" y="1151123"/>
            <a:ext cx="7618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 age of mice’s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o-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A.H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Mashhadani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b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Iraqi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J. </a:t>
            </a:r>
            <a:r>
              <a:rPr lang="pl-P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 42C, 60 (2001) 3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5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oskal\Desktop\Testes_Histology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6058848" y="-12870"/>
            <a:ext cx="15181502" cy="113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476375" y="7029400"/>
            <a:ext cx="68849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4400" dirty="0">
                <a:latin typeface="Times New Roman" pitchFamily="18" charset="0"/>
              </a:rPr>
              <a:t>Rozmiary, pokaz przenikania </a:t>
            </a:r>
          </a:p>
          <a:p>
            <a:pPr eaLnBrk="1" hangingPunct="1"/>
            <a:r>
              <a:rPr lang="pl-PL" sz="4400" dirty="0">
                <a:latin typeface="Times New Roman" pitchFamily="18" charset="0"/>
              </a:rPr>
              <a:t> na modelu skarpetkowym</a:t>
            </a:r>
          </a:p>
        </p:txBody>
      </p:sp>
      <p:grpSp>
        <p:nvGrpSpPr>
          <p:cNvPr id="565274" name="Group 26"/>
          <p:cNvGrpSpPr>
            <a:grpSpLocks/>
          </p:cNvGrpSpPr>
          <p:nvPr/>
        </p:nvGrpSpPr>
        <p:grpSpPr bwMode="auto">
          <a:xfrm>
            <a:off x="6011887" y="2838450"/>
            <a:ext cx="288926" cy="671513"/>
            <a:chOff x="2971" y="19"/>
            <a:chExt cx="182" cy="423"/>
          </a:xfrm>
        </p:grpSpPr>
        <p:sp>
          <p:nvSpPr>
            <p:cNvPr id="12310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2311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565280" name="Group 32"/>
          <p:cNvGrpSpPr>
            <a:grpSpLocks/>
          </p:cNvGrpSpPr>
          <p:nvPr/>
        </p:nvGrpSpPr>
        <p:grpSpPr bwMode="auto">
          <a:xfrm>
            <a:off x="6371877" y="2420888"/>
            <a:ext cx="360363" cy="519113"/>
            <a:chOff x="4105" y="3611"/>
            <a:chExt cx="227" cy="327"/>
          </a:xfrm>
        </p:grpSpPr>
        <p:sp>
          <p:nvSpPr>
            <p:cNvPr id="565281" name="Oval 33"/>
            <p:cNvSpPr>
              <a:spLocks noChangeArrowheads="1"/>
            </p:cNvSpPr>
            <p:nvPr/>
          </p:nvSpPr>
          <p:spPr bwMode="auto">
            <a:xfrm>
              <a:off x="4151" y="3711"/>
              <a:ext cx="181" cy="16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12307" name="Text Box 34"/>
            <p:cNvSpPr txBox="1">
              <a:spLocks noChangeArrowheads="1"/>
            </p:cNvSpPr>
            <p:nvPr/>
          </p:nvSpPr>
          <p:spPr bwMode="auto">
            <a:xfrm>
              <a:off x="4105" y="3611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565283" name="Oval 35"/>
          <p:cNvSpPr>
            <a:spLocks noChangeArrowheads="1"/>
          </p:cNvSpPr>
          <p:nvPr/>
        </p:nvSpPr>
        <p:spPr bwMode="auto">
          <a:xfrm>
            <a:off x="6155084" y="2132781"/>
            <a:ext cx="865188" cy="792163"/>
          </a:xfrm>
          <a:prstGeom prst="ellipse">
            <a:avLst/>
          </a:prstGeom>
          <a:gradFill rotWithShape="1">
            <a:gsLst>
              <a:gs pos="0">
                <a:schemeClr val="accent1">
                  <a:alpha val="53998"/>
                </a:schemeClr>
              </a:gs>
              <a:gs pos="100000">
                <a:schemeClr val="accent2">
                  <a:alpha val="10999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6443314" y="3261543"/>
            <a:ext cx="288926" cy="671513"/>
            <a:chOff x="2971" y="19"/>
            <a:chExt cx="182" cy="423"/>
          </a:xfrm>
        </p:grpSpPr>
        <p:sp>
          <p:nvSpPr>
            <p:cNvPr id="16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7019378" y="3068960"/>
            <a:ext cx="288926" cy="671513"/>
            <a:chOff x="2971" y="19"/>
            <a:chExt cx="182" cy="423"/>
          </a:xfrm>
        </p:grpSpPr>
        <p:sp>
          <p:nvSpPr>
            <p:cNvPr id="20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7380312" y="2636912"/>
            <a:ext cx="288926" cy="671513"/>
            <a:chOff x="2971" y="19"/>
            <a:chExt cx="182" cy="423"/>
          </a:xfrm>
        </p:grpSpPr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309813" y="2253431"/>
            <a:ext cx="788990" cy="1054100"/>
            <a:chOff x="2655" y="19"/>
            <a:chExt cx="497" cy="664"/>
          </a:xfrm>
        </p:grpSpPr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655" y="353"/>
              <a:ext cx="13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26"/>
          <p:cNvGrpSpPr>
            <a:grpSpLocks/>
          </p:cNvGrpSpPr>
          <p:nvPr/>
        </p:nvGrpSpPr>
        <p:grpSpPr bwMode="auto">
          <a:xfrm>
            <a:off x="5220072" y="2037407"/>
            <a:ext cx="288926" cy="671513"/>
            <a:chOff x="2971" y="19"/>
            <a:chExt cx="182" cy="423"/>
          </a:xfrm>
        </p:grpSpPr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5579218" y="2469455"/>
            <a:ext cx="288926" cy="671513"/>
            <a:chOff x="2971" y="19"/>
            <a:chExt cx="182" cy="423"/>
          </a:xfrm>
        </p:grpSpPr>
        <p:sp>
          <p:nvSpPr>
            <p:cNvPr id="37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8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40" name="Group 26"/>
          <p:cNvGrpSpPr>
            <a:grpSpLocks/>
          </p:cNvGrpSpPr>
          <p:nvPr/>
        </p:nvGrpSpPr>
        <p:grpSpPr bwMode="auto">
          <a:xfrm>
            <a:off x="6588224" y="2109415"/>
            <a:ext cx="288926" cy="671513"/>
            <a:chOff x="2971" y="19"/>
            <a:chExt cx="182" cy="423"/>
          </a:xfrm>
        </p:grpSpPr>
        <p:sp>
          <p:nvSpPr>
            <p:cNvPr id="41" name="Oval 27"/>
            <p:cNvSpPr>
              <a:spLocks noChangeArrowheads="1"/>
            </p:cNvSpPr>
            <p:nvPr/>
          </p:nvSpPr>
          <p:spPr bwMode="auto">
            <a:xfrm>
              <a:off x="2971" y="119"/>
              <a:ext cx="181" cy="168"/>
            </a:xfrm>
            <a:prstGeom prst="ellipse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2F0076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99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2" name="Text Box 28"/>
            <p:cNvSpPr txBox="1">
              <a:spLocks noChangeArrowheads="1"/>
            </p:cNvSpPr>
            <p:nvPr/>
          </p:nvSpPr>
          <p:spPr bwMode="auto">
            <a:xfrm>
              <a:off x="2971" y="19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2800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43" name="Text Box 28"/>
            <p:cNvSpPr txBox="1">
              <a:spLocks noChangeArrowheads="1"/>
            </p:cNvSpPr>
            <p:nvPr/>
          </p:nvSpPr>
          <p:spPr bwMode="auto">
            <a:xfrm>
              <a:off x="3017" y="115"/>
              <a:ext cx="13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9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pl-PL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72742"/>
            <a:ext cx="5603248" cy="126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" y="5272742"/>
            <a:ext cx="3497542" cy="127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ytuł 3"/>
          <p:cNvSpPr txBox="1">
            <a:spLocks/>
          </p:cNvSpPr>
          <p:nvPr/>
        </p:nvSpPr>
        <p:spPr bwMode="auto">
          <a:xfrm>
            <a:off x="-138320" y="4398203"/>
            <a:ext cx="9462848" cy="830997"/>
          </a:xfrm>
          <a:prstGeom prst="rect">
            <a:avLst/>
          </a:prstGeom>
          <a:gradFill flip="none" rotWithShape="1">
            <a:gsLst>
              <a:gs pos="0">
                <a:srgbClr val="FFFF99">
                  <a:shade val="30000"/>
                  <a:satMod val="115000"/>
                </a:srgbClr>
              </a:gs>
              <a:gs pos="50000">
                <a:srgbClr val="FFFF99">
                  <a:shade val="67500"/>
                  <a:satMod val="115000"/>
                </a:srgbClr>
              </a:gs>
              <a:gs pos="100000">
                <a:srgbClr val="FFFF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endParaRPr lang="pl-PL" sz="2000" kern="0" dirty="0" smtClean="0"/>
          </a:p>
          <a:p>
            <a:r>
              <a:rPr lang="pl-PL" sz="2800" b="1" kern="0" dirty="0" smtClean="0"/>
              <a:t>N(</a:t>
            </a:r>
            <a:r>
              <a:rPr lang="pl-PL" sz="2800" b="1" kern="0" dirty="0" err="1" smtClean="0"/>
              <a:t>Δt</a:t>
            </a:r>
            <a:r>
              <a:rPr lang="pl-PL" sz="2800" b="1" kern="0" baseline="-25000" dirty="0" smtClean="0"/>
              <a:t> </a:t>
            </a:r>
            <a:r>
              <a:rPr lang="pl-PL" sz="2800" b="1" kern="0" dirty="0" smtClean="0"/>
              <a:t>) = </a:t>
            </a:r>
            <a:r>
              <a:rPr lang="pl-PL" sz="2800" b="1" kern="0" dirty="0" smtClean="0">
                <a:solidFill>
                  <a:srgbClr val="FF0000"/>
                </a:solidFill>
              </a:rPr>
              <a:t>N</a:t>
            </a:r>
            <a:r>
              <a:rPr lang="pl-PL" sz="2800" b="1" kern="0" baseline="-25000" dirty="0" smtClean="0">
                <a:solidFill>
                  <a:srgbClr val="FF0000"/>
                </a:solidFill>
              </a:rPr>
              <a:t>o</a:t>
            </a:r>
            <a:r>
              <a:rPr lang="pl-PL" sz="2800" b="1" kern="0" baseline="30000" dirty="0" smtClean="0">
                <a:solidFill>
                  <a:srgbClr val="FF0000"/>
                </a:solidFill>
              </a:rPr>
              <a:t> </a:t>
            </a:r>
            <a:r>
              <a:rPr lang="pl-PL" sz="2800" b="1" kern="0" dirty="0" err="1">
                <a:solidFill>
                  <a:srgbClr val="FF0000"/>
                </a:solidFill>
              </a:rPr>
              <a:t>P</a:t>
            </a:r>
            <a:r>
              <a:rPr lang="pl-PL" sz="2800" b="1" kern="0" baseline="-25000" dirty="0" err="1">
                <a:solidFill>
                  <a:srgbClr val="FF0000"/>
                </a:solidFill>
              </a:rPr>
              <a:t>ps</a:t>
            </a:r>
            <a:r>
              <a:rPr lang="pl-PL" sz="2800" b="1" kern="0" baseline="-25000" dirty="0">
                <a:solidFill>
                  <a:srgbClr val="FF0000"/>
                </a:solidFill>
              </a:rPr>
              <a:t> </a:t>
            </a:r>
            <a:r>
              <a:rPr lang="pl-PL" sz="2800" b="1" kern="0" dirty="0" smtClean="0">
                <a:solidFill>
                  <a:srgbClr val="FF0000"/>
                </a:solidFill>
              </a:rPr>
              <a:t>¾ e</a:t>
            </a:r>
            <a:r>
              <a:rPr lang="pl-PL" sz="2800" b="1" kern="0" baseline="30000" dirty="0" smtClean="0">
                <a:solidFill>
                  <a:srgbClr val="FF0000"/>
                </a:solidFill>
              </a:rPr>
              <a:t>-</a:t>
            </a:r>
            <a:r>
              <a:rPr lang="pl-PL" sz="2800" b="1" kern="0" baseline="30000" dirty="0" err="1" smtClean="0">
                <a:solidFill>
                  <a:srgbClr val="FF0000"/>
                </a:solidFill>
              </a:rPr>
              <a:t>Δt</a:t>
            </a:r>
            <a:r>
              <a:rPr lang="pl-PL" sz="2800" b="1" kern="0" baseline="30000" dirty="0" smtClean="0">
                <a:solidFill>
                  <a:srgbClr val="FF0000"/>
                </a:solidFill>
              </a:rPr>
              <a:t>/</a:t>
            </a:r>
            <a:r>
              <a:rPr lang="pl-PL" sz="2800" b="1" kern="0" baseline="30000" dirty="0" smtClean="0">
                <a:solidFill>
                  <a:srgbClr val="FF0000"/>
                </a:solidFill>
                <a:sym typeface="Symbol"/>
              </a:rPr>
              <a:t></a:t>
            </a:r>
            <a:r>
              <a:rPr lang="pl-PL" sz="2800" b="1" kern="0" baseline="30000" dirty="0" smtClean="0">
                <a:solidFill>
                  <a:srgbClr val="FF0000"/>
                </a:solidFill>
              </a:rPr>
              <a:t>o-</a:t>
            </a:r>
            <a:r>
              <a:rPr lang="pl-PL" sz="2800" b="1" kern="0" baseline="30000" dirty="0" err="1" smtClean="0">
                <a:solidFill>
                  <a:srgbClr val="FF0000"/>
                </a:solidFill>
              </a:rPr>
              <a:t>Ps</a:t>
            </a:r>
            <a:r>
              <a:rPr lang="pl-PL" sz="2800" b="1" kern="0" dirty="0" smtClean="0">
                <a:solidFill>
                  <a:srgbClr val="FF0000"/>
                </a:solidFill>
              </a:rPr>
              <a:t> </a:t>
            </a:r>
            <a:r>
              <a:rPr lang="pl-PL" sz="2800" b="1" kern="0" dirty="0" smtClean="0">
                <a:solidFill>
                  <a:schemeClr val="tx1"/>
                </a:solidFill>
              </a:rPr>
              <a:t>+ N</a:t>
            </a:r>
            <a:r>
              <a:rPr lang="pl-PL" sz="2800" b="1" kern="0" baseline="-25000" dirty="0">
                <a:solidFill>
                  <a:schemeClr val="tx1"/>
                </a:solidFill>
              </a:rPr>
              <a:t>0</a:t>
            </a:r>
            <a:r>
              <a:rPr lang="pl-PL" sz="2800" b="1" kern="0" dirty="0" smtClean="0">
                <a:solidFill>
                  <a:schemeClr val="tx1"/>
                </a:solidFill>
              </a:rPr>
              <a:t> ¼ </a:t>
            </a:r>
            <a:r>
              <a:rPr lang="pl-PL" sz="2800" b="1" kern="0" dirty="0" err="1">
                <a:solidFill>
                  <a:schemeClr val="tx1"/>
                </a:solidFill>
              </a:rPr>
              <a:t>P</a:t>
            </a:r>
            <a:r>
              <a:rPr lang="pl-PL" sz="2800" b="1" kern="0" baseline="-25000" dirty="0" err="1">
                <a:solidFill>
                  <a:schemeClr val="tx1"/>
                </a:solidFill>
              </a:rPr>
              <a:t>ps</a:t>
            </a:r>
            <a:r>
              <a:rPr lang="pl-PL" sz="2800" b="1" kern="0" baseline="-25000" dirty="0">
                <a:solidFill>
                  <a:schemeClr val="tx1"/>
                </a:solidFill>
              </a:rPr>
              <a:t> </a:t>
            </a:r>
            <a:r>
              <a:rPr lang="pl-PL" sz="2800" b="1" kern="0" dirty="0" smtClean="0">
                <a:solidFill>
                  <a:schemeClr val="tx1"/>
                </a:solidFill>
              </a:rPr>
              <a:t>e</a:t>
            </a:r>
            <a:r>
              <a:rPr lang="pl-PL" sz="2800" b="1" kern="0" baseline="30000" dirty="0" smtClean="0">
                <a:solidFill>
                  <a:schemeClr val="tx1"/>
                </a:solidFill>
              </a:rPr>
              <a:t>-</a:t>
            </a:r>
            <a:r>
              <a:rPr lang="pl-PL" sz="2800" b="1" kern="0" baseline="30000" dirty="0" err="1" smtClean="0">
                <a:solidFill>
                  <a:schemeClr val="tx1"/>
                </a:solidFill>
              </a:rPr>
              <a:t>Δt</a:t>
            </a:r>
            <a:r>
              <a:rPr lang="pl-PL" sz="2800" b="1" kern="0" baseline="30000" dirty="0" smtClean="0">
                <a:solidFill>
                  <a:schemeClr val="tx1"/>
                </a:solidFill>
              </a:rPr>
              <a:t>/</a:t>
            </a:r>
            <a:r>
              <a:rPr lang="pl-PL" sz="2800" b="1" kern="0" baseline="30000" dirty="0" smtClean="0">
                <a:solidFill>
                  <a:schemeClr val="tx1"/>
                </a:solidFill>
                <a:sym typeface="Symbol"/>
              </a:rPr>
              <a:t></a:t>
            </a:r>
            <a:r>
              <a:rPr lang="pl-PL" sz="2800" b="1" kern="0" baseline="30000" dirty="0" smtClean="0">
                <a:solidFill>
                  <a:schemeClr val="tx1"/>
                </a:solidFill>
              </a:rPr>
              <a:t>p-</a:t>
            </a:r>
            <a:r>
              <a:rPr lang="pl-PL" sz="2800" b="1" kern="0" baseline="30000" dirty="0" err="1" smtClean="0">
                <a:solidFill>
                  <a:schemeClr val="tx1"/>
                </a:solidFill>
              </a:rPr>
              <a:t>Ps</a:t>
            </a:r>
            <a:r>
              <a:rPr lang="pl-PL" sz="2800" b="1" kern="0" dirty="0">
                <a:solidFill>
                  <a:schemeClr val="tx1"/>
                </a:solidFill>
              </a:rPr>
              <a:t> </a:t>
            </a:r>
            <a:r>
              <a:rPr lang="pl-PL" sz="2800" b="1" kern="0" dirty="0"/>
              <a:t>+ </a:t>
            </a:r>
            <a:r>
              <a:rPr lang="pl-PL" sz="2800" b="1" kern="0" dirty="0">
                <a:solidFill>
                  <a:schemeClr val="accent2"/>
                </a:solidFill>
              </a:rPr>
              <a:t>N</a:t>
            </a:r>
            <a:r>
              <a:rPr lang="pl-PL" sz="2800" b="1" kern="0" baseline="-25000" dirty="0">
                <a:solidFill>
                  <a:schemeClr val="accent2"/>
                </a:solidFill>
              </a:rPr>
              <a:t>0</a:t>
            </a:r>
            <a:r>
              <a:rPr lang="pl-PL" sz="2800" b="1" kern="0" dirty="0">
                <a:solidFill>
                  <a:schemeClr val="accent2"/>
                </a:solidFill>
              </a:rPr>
              <a:t> (1-P</a:t>
            </a:r>
            <a:r>
              <a:rPr lang="pl-PL" sz="2800" b="1" kern="0" baseline="-25000" dirty="0">
                <a:solidFill>
                  <a:schemeClr val="accent2"/>
                </a:solidFill>
              </a:rPr>
              <a:t>ps</a:t>
            </a:r>
            <a:r>
              <a:rPr lang="pl-PL" sz="2800" b="1" kern="0" dirty="0">
                <a:solidFill>
                  <a:schemeClr val="accent2"/>
                </a:solidFill>
              </a:rPr>
              <a:t>) e</a:t>
            </a:r>
            <a:r>
              <a:rPr lang="pl-PL" sz="2800" b="1" kern="0" baseline="30000" dirty="0">
                <a:solidFill>
                  <a:schemeClr val="accent2"/>
                </a:solidFill>
              </a:rPr>
              <a:t>-</a:t>
            </a:r>
            <a:r>
              <a:rPr lang="pl-PL" sz="2800" b="1" kern="0" baseline="30000" dirty="0" err="1">
                <a:solidFill>
                  <a:schemeClr val="accent2"/>
                </a:solidFill>
              </a:rPr>
              <a:t>Δt</a:t>
            </a:r>
            <a:r>
              <a:rPr lang="pl-PL" sz="2800" b="1" kern="0" baseline="30000" dirty="0">
                <a:solidFill>
                  <a:schemeClr val="accent2"/>
                </a:solidFill>
              </a:rPr>
              <a:t>/</a:t>
            </a:r>
            <a:r>
              <a:rPr lang="pl-PL" sz="2800" b="1" kern="0" baseline="30000" dirty="0">
                <a:solidFill>
                  <a:schemeClr val="accent2"/>
                </a:solidFill>
                <a:sym typeface="Symbol"/>
              </a:rPr>
              <a:t></a:t>
            </a:r>
            <a:r>
              <a:rPr lang="pl-PL" sz="2800" b="1" kern="0" baseline="30000" dirty="0">
                <a:solidFill>
                  <a:schemeClr val="accent2"/>
                </a:solidFill>
              </a:rPr>
              <a:t>b</a:t>
            </a:r>
            <a:r>
              <a:rPr lang="pl-PL" sz="2800" b="1" kern="0" dirty="0" smtClean="0">
                <a:solidFill>
                  <a:schemeClr val="accent2"/>
                </a:solidFill>
              </a:rPr>
              <a:t> </a:t>
            </a:r>
            <a:endParaRPr lang="pl-PL" sz="2800" b="1" kern="0" dirty="0">
              <a:solidFill>
                <a:schemeClr val="accent2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3696" y="6126395"/>
            <a:ext cx="907143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P.M. Patent application:  </a:t>
            </a:r>
            <a:br>
              <a:rPr lang="pl-PL" sz="2400" b="1" dirty="0" smtClean="0"/>
            </a:br>
            <a:r>
              <a:rPr lang="pl-PL" sz="2400" b="1" dirty="0" smtClean="0"/>
              <a:t>Morphometric imaging</a:t>
            </a:r>
            <a:r>
              <a:rPr lang="pl-PL" sz="2400" b="1" dirty="0"/>
              <a:t> </a:t>
            </a:r>
            <a:r>
              <a:rPr lang="pl-PL" sz="2400" b="1" dirty="0" smtClean="0"/>
              <a:t>PCT/EP2014/068374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7893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Moskal\Desktop\wal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2650"/>
            <a:ext cx="2811632" cy="39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a 19"/>
          <p:cNvGrpSpPr/>
          <p:nvPr/>
        </p:nvGrpSpPr>
        <p:grpSpPr>
          <a:xfrm>
            <a:off x="179512" y="109311"/>
            <a:ext cx="3179033" cy="2383585"/>
            <a:chOff x="4705335" y="476672"/>
            <a:chExt cx="4366657" cy="3274045"/>
          </a:xfrm>
        </p:grpSpPr>
        <p:pic>
          <p:nvPicPr>
            <p:cNvPr id="21" name="Obraz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5335" y="476672"/>
              <a:ext cx="4366657" cy="327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35"/>
            <p:cNvSpPr>
              <a:spLocks noChangeArrowheads="1"/>
            </p:cNvSpPr>
            <p:nvPr/>
          </p:nvSpPr>
          <p:spPr bwMode="auto">
            <a:xfrm>
              <a:off x="6372200" y="1124744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6372200" y="2492821"/>
              <a:ext cx="865188" cy="7921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3998"/>
                  </a:schemeClr>
                </a:gs>
                <a:gs pos="100000">
                  <a:schemeClr val="accent2">
                    <a:alpha val="10999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4" name="pole tekstowe 23"/>
          <p:cNvSpPr txBox="1"/>
          <p:nvPr/>
        </p:nvSpPr>
        <p:spPr>
          <a:xfrm>
            <a:off x="2627784" y="-34705"/>
            <a:ext cx="6545382" cy="2205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2000" b="1" dirty="0" smtClean="0">
              <a:sym typeface="Wingdings" panose="05000000000000000000" pitchFamily="2" charset="2"/>
            </a:endParaRPr>
          </a:p>
          <a:p>
            <a:r>
              <a:rPr lang="pl-PL" sz="2000" b="1" dirty="0" smtClean="0">
                <a:sym typeface="Wingdings" panose="05000000000000000000" pitchFamily="2" charset="2"/>
              </a:rPr>
              <a:t> </a:t>
            </a:r>
            <a:r>
              <a:rPr lang="pl-PL" sz="2800" b="1" baseline="30000" dirty="0" smtClean="0">
                <a:sym typeface="Wingdings" panose="05000000000000000000" pitchFamily="2" charset="2"/>
              </a:rPr>
              <a:t>1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>
                <a:sym typeface="Wingdings" panose="05000000000000000000" pitchFamily="2" charset="2"/>
              </a:rPr>
              <a:t>0</a:t>
            </a:r>
            <a:r>
              <a:rPr lang="pl-PL" sz="2000" b="1" dirty="0" smtClean="0">
                <a:sym typeface="Wingdings" panose="05000000000000000000" pitchFamily="2" charset="2"/>
              </a:rPr>
              <a:t>    Para-</a:t>
            </a:r>
            <a:r>
              <a:rPr lang="pl-PL" sz="2000" b="1" dirty="0" err="1" smtClean="0">
                <a:sym typeface="Wingdings" panose="05000000000000000000" pitchFamily="2" charset="2"/>
              </a:rPr>
              <a:t>positronium</a:t>
            </a:r>
            <a:r>
              <a:rPr lang="pl-PL" sz="2000" b="1" dirty="0" smtClean="0">
                <a:sym typeface="Wingdings" panose="05000000000000000000" pitchFamily="2" charset="2"/>
              </a:rPr>
              <a:t>   tau(</a:t>
            </a:r>
            <a:r>
              <a:rPr lang="pl-PL" sz="3200" b="1" dirty="0" smtClean="0"/>
              <a:t>p-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125 </a:t>
            </a:r>
            <a:r>
              <a:rPr lang="pl-PL" sz="2800" b="1" dirty="0" err="1"/>
              <a:t>p</a:t>
            </a:r>
            <a:r>
              <a:rPr lang="pl-PL" sz="2800" b="1" dirty="0" err="1" smtClean="0"/>
              <a:t>s</a:t>
            </a:r>
            <a:endParaRPr lang="pl-PL" sz="2800" b="1" dirty="0"/>
          </a:p>
          <a:p>
            <a:endParaRPr lang="pl-PL" sz="2000" b="1" dirty="0" smtClean="0"/>
          </a:p>
          <a:p>
            <a:r>
              <a:rPr lang="pl-PL" sz="2000" b="1" dirty="0" smtClean="0"/>
              <a:t> </a:t>
            </a:r>
            <a:endParaRPr lang="pl-PL" sz="2000" b="1" dirty="0"/>
          </a:p>
          <a:p>
            <a:endParaRPr lang="pl-PL" sz="2000" b="1" baseline="30000" dirty="0" smtClean="0">
              <a:sym typeface="Wingdings" panose="05000000000000000000" pitchFamily="2" charset="2"/>
            </a:endParaRPr>
          </a:p>
          <a:p>
            <a:r>
              <a:rPr lang="pl-PL" sz="2800" b="1" baseline="30000" dirty="0" smtClean="0">
                <a:sym typeface="Wingdings" panose="05000000000000000000" pitchFamily="2" charset="2"/>
              </a:rPr>
              <a:t>  </a:t>
            </a:r>
            <a:r>
              <a:rPr lang="pl-PL" sz="2800" b="1" baseline="30000" dirty="0">
                <a:sym typeface="Wingdings" panose="05000000000000000000" pitchFamily="2" charset="2"/>
              </a:rPr>
              <a:t>3</a:t>
            </a:r>
            <a:r>
              <a:rPr lang="pl-PL" sz="2800" b="1" dirty="0" smtClean="0">
                <a:sym typeface="Wingdings" panose="05000000000000000000" pitchFamily="2" charset="2"/>
              </a:rPr>
              <a:t>S</a:t>
            </a:r>
            <a:r>
              <a:rPr lang="pl-PL" sz="2800" b="1" baseline="-25000" dirty="0" smtClean="0">
                <a:sym typeface="Wingdings" panose="05000000000000000000" pitchFamily="2" charset="2"/>
              </a:rPr>
              <a:t>1    </a:t>
            </a:r>
            <a:r>
              <a:rPr lang="pl-PL" sz="2000" b="1" dirty="0" err="1"/>
              <a:t>Ortho-positronium</a:t>
            </a:r>
            <a:r>
              <a:rPr lang="pl-PL" sz="2000" b="1" dirty="0"/>
              <a:t> </a:t>
            </a:r>
            <a:r>
              <a:rPr lang="pl-PL" sz="2000" b="1" dirty="0" smtClean="0"/>
              <a:t> tau(</a:t>
            </a:r>
            <a:r>
              <a:rPr lang="pl-PL" sz="3200" b="1" dirty="0" smtClean="0"/>
              <a:t>o-</a:t>
            </a:r>
            <a:r>
              <a:rPr lang="pl-PL" sz="3200" b="1" dirty="0" err="1" smtClean="0"/>
              <a:t>Ps</a:t>
            </a:r>
            <a:r>
              <a:rPr lang="pl-PL" sz="2000" b="1" dirty="0"/>
              <a:t>)  </a:t>
            </a:r>
            <a:r>
              <a:rPr lang="pl-PL" sz="2000" b="1" dirty="0" smtClean="0"/>
              <a:t>≈   </a:t>
            </a:r>
            <a:r>
              <a:rPr lang="pl-PL" sz="2800" b="1" dirty="0" smtClean="0"/>
              <a:t>142 </a:t>
            </a:r>
            <a:r>
              <a:rPr lang="pl-PL" sz="2800" b="1" dirty="0" err="1"/>
              <a:t>ns</a:t>
            </a:r>
            <a:endParaRPr lang="pl-PL" sz="2000" b="1" dirty="0"/>
          </a:p>
        </p:txBody>
      </p:sp>
      <p:sp>
        <p:nvSpPr>
          <p:cNvPr id="2" name="Prostokąt 1"/>
          <p:cNvSpPr/>
          <p:nvPr/>
        </p:nvSpPr>
        <p:spPr>
          <a:xfrm>
            <a:off x="-468560" y="-34705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-468560" y="1084980"/>
            <a:ext cx="1296144" cy="615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/>
          <p:cNvSpPr txBox="1"/>
          <p:nvPr/>
        </p:nvSpPr>
        <p:spPr>
          <a:xfrm>
            <a:off x="2698996" y="5504458"/>
            <a:ext cx="649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/>
              <a:t>      Operator             C    P   T  CP  CPT</a:t>
            </a:r>
            <a:endParaRPr lang="pl-PL" sz="2400" dirty="0" smtClean="0"/>
          </a:p>
          <a:p>
            <a:r>
              <a:rPr lang="pl-PL" sz="2800" dirty="0" smtClean="0"/>
              <a:t> S • E</a:t>
            </a:r>
            <a:r>
              <a:rPr lang="pl-PL" sz="2800" baseline="-25000" dirty="0" smtClean="0"/>
              <a:t>1</a:t>
            </a:r>
            <a:r>
              <a:rPr lang="pl-PL" sz="2800" dirty="0" smtClean="0"/>
              <a:t> x E</a:t>
            </a:r>
            <a:r>
              <a:rPr lang="pl-PL" sz="2800" baseline="-25000" dirty="0" smtClean="0"/>
              <a:t>2</a:t>
            </a:r>
            <a:r>
              <a:rPr lang="pl-PL" sz="2800" dirty="0" smtClean="0"/>
              <a:t>                +     +   -    +       </a:t>
            </a:r>
            <a:r>
              <a:rPr lang="pl-PL" sz="2800" dirty="0"/>
              <a:t>-</a:t>
            </a:r>
          </a:p>
          <a:p>
            <a:r>
              <a:rPr lang="pl-PL" sz="2800" dirty="0"/>
              <a:t> S • </a:t>
            </a:r>
            <a:r>
              <a:rPr lang="pl-PL" sz="2800" dirty="0" smtClean="0"/>
              <a:t>E</a:t>
            </a:r>
            <a:r>
              <a:rPr lang="pl-PL" sz="2800" baseline="-25000" dirty="0" smtClean="0"/>
              <a:t>1                                    </a:t>
            </a:r>
            <a:r>
              <a:rPr lang="pl-PL" sz="2800" dirty="0" smtClean="0"/>
              <a:t>+     -   -     -       +</a:t>
            </a:r>
            <a:endParaRPr lang="pl-PL" sz="2800" dirty="0"/>
          </a:p>
        </p:txBody>
      </p:sp>
      <p:cxnSp>
        <p:nvCxnSpPr>
          <p:cNvPr id="32" name="Łącznik prosty ze strzałką 31"/>
          <p:cNvCxnSpPr/>
          <p:nvPr/>
        </p:nvCxnSpPr>
        <p:spPr>
          <a:xfrm>
            <a:off x="2915020" y="6411525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3476570" y="6440553"/>
            <a:ext cx="28803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-2628800" y="4581128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1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3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>
                <a:latin typeface="+mn-lt"/>
              </a:rPr>
              <a:t> </a:t>
            </a:r>
            <a:r>
              <a:rPr lang="pl-PL" sz="3200" dirty="0" smtClean="0">
                <a:latin typeface="+mn-lt"/>
              </a:rPr>
              <a:t>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sp>
        <p:nvSpPr>
          <p:cNvPr id="45" name="pole tekstowe 44"/>
          <p:cNvSpPr txBox="1"/>
          <p:nvPr/>
        </p:nvSpPr>
        <p:spPr>
          <a:xfrm>
            <a:off x="-2628800" y="6084585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                        </a:t>
            </a:r>
            <a:r>
              <a:rPr lang="pl-PL" sz="32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1</a:t>
            </a:r>
            <a:r>
              <a:rPr lang="pl-PL" sz="32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</a:t>
            </a:r>
            <a:r>
              <a:rPr lang="pl-PL" sz="3200" b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0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--&gt;</a:t>
            </a:r>
            <a:r>
              <a:rPr lang="pl-PL" sz="32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pl-PL" sz="3200" b="1" dirty="0" smtClean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2</a:t>
            </a:r>
            <a:r>
              <a:rPr lang="el-GR" sz="3200" b="1" dirty="0" smtClean="0">
                <a:solidFill>
                  <a:srgbClr val="FF0000"/>
                </a:solidFill>
                <a:latin typeface="+mn-lt"/>
              </a:rPr>
              <a:t>γ</a:t>
            </a:r>
            <a:r>
              <a:rPr lang="pl-PL" sz="3200" dirty="0" smtClean="0">
                <a:latin typeface="+mn-lt"/>
              </a:rPr>
              <a:t>  --&gt;</a:t>
            </a:r>
            <a:endParaRPr lang="pl-PL" sz="2000" dirty="0">
              <a:sym typeface="Wingdings" panose="05000000000000000000" pitchFamily="2" charset="2"/>
            </a:endParaRPr>
          </a:p>
        </p:txBody>
      </p:sp>
      <p:pic>
        <p:nvPicPr>
          <p:cNvPr id="35" name="Picture 2" descr="C:\Users\Moskal\Downloads\tof_pet_v6_3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531" y="-243408"/>
            <a:ext cx="10112334" cy="75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rostokąt 35"/>
          <p:cNvSpPr/>
          <p:nvPr/>
        </p:nvSpPr>
        <p:spPr>
          <a:xfrm>
            <a:off x="2339752" y="60212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4800" b="1" dirty="0" err="1"/>
              <a:t>J</a:t>
            </a:r>
            <a:r>
              <a:rPr lang="pl-PL" sz="4000" dirty="0" err="1"/>
              <a:t>agiellonian</a:t>
            </a:r>
            <a:r>
              <a:rPr lang="pl-PL" sz="4000" dirty="0"/>
              <a:t> </a:t>
            </a:r>
            <a:r>
              <a:rPr lang="pl-PL" sz="4800" b="1" dirty="0"/>
              <a:t>PET</a:t>
            </a:r>
            <a:endParaRPr lang="pl-PL" sz="4800" dirty="0"/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80528" y="62483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FFF8AB">
                  <a:shade val="30000"/>
                  <a:satMod val="115000"/>
                </a:srgbClr>
              </a:gs>
              <a:gs pos="50000">
                <a:srgbClr val="FFF8AB">
                  <a:shade val="67500"/>
                  <a:satMod val="115000"/>
                </a:srgbClr>
              </a:gs>
              <a:gs pos="100000">
                <a:srgbClr val="FFF8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l-PL" sz="3200" b="1" dirty="0" smtClean="0">
                <a:latin typeface="Arial" pitchFamily="34" charset="0"/>
                <a:cs typeface="Arial" pitchFamily="34" charset="0"/>
              </a:rPr>
              <a:t>   J-PET   for medicine, physics and biology </a:t>
            </a:r>
            <a:endParaRPr lang="it-IT" sz="4800" b="1" baseline="30000" dirty="0">
              <a:solidFill>
                <a:srgbClr val="DB2859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7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347"/>
            <a:ext cx="1728192" cy="557386"/>
          </a:xfrm>
          <a:prstGeom prst="rect">
            <a:avLst/>
          </a:prstGeom>
        </p:spPr>
      </p:pic>
      <p:sp>
        <p:nvSpPr>
          <p:cNvPr id="43" name="pole tekstowe 1"/>
          <p:cNvSpPr txBox="1"/>
          <p:nvPr/>
        </p:nvSpPr>
        <p:spPr>
          <a:xfrm>
            <a:off x="899592" y="2708920"/>
            <a:ext cx="8097217" cy="1754326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pl-PL" sz="5400" b="1" dirty="0" smtClean="0">
                <a:solidFill>
                  <a:schemeClr val="accent6"/>
                </a:solidFill>
              </a:rPr>
              <a:t>         THANK </a:t>
            </a:r>
            <a:r>
              <a:rPr lang="pl-PL" sz="5400" b="1" dirty="0">
                <a:solidFill>
                  <a:schemeClr val="accent6"/>
                </a:solidFill>
              </a:rPr>
              <a:t>YOU </a:t>
            </a:r>
          </a:p>
          <a:p>
            <a:r>
              <a:rPr lang="pl-PL" sz="5400" b="1" dirty="0">
                <a:solidFill>
                  <a:schemeClr val="accent6"/>
                </a:solidFill>
              </a:rPr>
              <a:t>FOR  YOUR </a:t>
            </a:r>
            <a:r>
              <a:rPr lang="pl-PL" sz="5400" b="1" dirty="0" smtClean="0">
                <a:solidFill>
                  <a:schemeClr val="accent6"/>
                </a:solidFill>
              </a:rPr>
              <a:t>ATTENTION</a:t>
            </a:r>
            <a:endParaRPr lang="pl-PL" sz="5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8820150" y="2564904"/>
            <a:ext cx="4537075" cy="306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227763" y="-3340100"/>
            <a:ext cx="4284662" cy="3544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4341" name="Picture 6" descr="37257_1186502288_e671_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-27384"/>
            <a:ext cx="7115176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az 1" descr="PETmodel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988"/>
            <a:ext cx="6729412" cy="474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pole tekstowe 7"/>
          <p:cNvSpPr txBox="1">
            <a:spLocks noChangeArrowheads="1"/>
          </p:cNvSpPr>
          <p:nvPr/>
        </p:nvSpPr>
        <p:spPr bwMode="auto">
          <a:xfrm>
            <a:off x="9134475" y="3860800"/>
            <a:ext cx="34305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/>
              <a:t>OBRAZ TOMOGRAFICZNY</a:t>
            </a:r>
          </a:p>
        </p:txBody>
      </p:sp>
      <p:sp>
        <p:nvSpPr>
          <p:cNvPr id="14345" name="Rectangle 3"/>
          <p:cNvSpPr>
            <a:spLocks noChangeArrowheads="1"/>
          </p:cNvSpPr>
          <p:nvPr/>
        </p:nvSpPr>
        <p:spPr bwMode="auto">
          <a:xfrm>
            <a:off x="8964613" y="990600"/>
            <a:ext cx="53657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8" y="5223103"/>
            <a:ext cx="1681147" cy="159027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1300" y="4725144"/>
            <a:ext cx="4033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dirty="0" smtClean="0">
                <a:solidFill>
                  <a:schemeClr val="accent2"/>
                </a:solidFill>
              </a:rPr>
              <a:t>RADIOACTIVE SUGER</a:t>
            </a:r>
            <a:endParaRPr lang="pl-PL" sz="2800" b="1" dirty="0">
              <a:solidFill>
                <a:schemeClr val="accent2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95536" y="5229200"/>
            <a:ext cx="3215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b="1" dirty="0" err="1" smtClean="0"/>
              <a:t>Fluoro</a:t>
            </a:r>
            <a:r>
              <a:rPr lang="pl-PL" sz="2000" b="1" dirty="0" smtClean="0"/>
              <a:t>–</a:t>
            </a:r>
            <a:r>
              <a:rPr lang="pl-PL" sz="2000" b="1" dirty="0" err="1" smtClean="0"/>
              <a:t>deoxy-glucose</a:t>
            </a:r>
            <a:r>
              <a:rPr lang="pl-PL" sz="2000" b="1" dirty="0" smtClean="0"/>
              <a:t> </a:t>
            </a:r>
            <a:r>
              <a:rPr lang="pl-PL" sz="2000" b="1" dirty="0"/>
              <a:t>(F-18 FDG)</a:t>
            </a:r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383455" y="5877272"/>
            <a:ext cx="35404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800" dirty="0" smtClean="0"/>
              <a:t>~200 </a:t>
            </a:r>
            <a:r>
              <a:rPr lang="pl-PL" sz="2800" dirty="0"/>
              <a:t>000 </a:t>
            </a:r>
            <a:r>
              <a:rPr lang="pl-PL" sz="2800" dirty="0" smtClean="0"/>
              <a:t>000 </a:t>
            </a:r>
          </a:p>
          <a:p>
            <a:r>
              <a:rPr lang="pl-PL" sz="2800" dirty="0" smtClean="0"/>
              <a:t>gamma per second</a:t>
            </a:r>
            <a:endParaRPr lang="pl-PL" sz="2800" dirty="0"/>
          </a:p>
        </p:txBody>
      </p:sp>
      <p:pic>
        <p:nvPicPr>
          <p:cNvPr id="15" name="Obraz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020" y="7005405"/>
            <a:ext cx="7891772" cy="225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rostokąt 13"/>
          <p:cNvSpPr>
            <a:spLocks noChangeArrowheads="1"/>
          </p:cNvSpPr>
          <p:nvPr/>
        </p:nvSpPr>
        <p:spPr bwMode="auto">
          <a:xfrm>
            <a:off x="5796136" y="5445224"/>
            <a:ext cx="354047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sz="2800" dirty="0"/>
              <a:t>7 </a:t>
            </a:r>
            <a:r>
              <a:rPr lang="pl-PL" sz="2800" dirty="0" smtClean="0"/>
              <a:t>mSv </a:t>
            </a:r>
          </a:p>
          <a:p>
            <a:r>
              <a:rPr lang="pl-PL" sz="2400" dirty="0" smtClean="0"/>
              <a:t>~3 mSv natural </a:t>
            </a:r>
            <a:r>
              <a:rPr lang="pl-PL" sz="2400" dirty="0"/>
              <a:t>background  </a:t>
            </a:r>
            <a:r>
              <a:rPr lang="pl-PL" sz="2400" dirty="0" smtClean="0"/>
              <a:t>in Poland </a:t>
            </a:r>
            <a:endParaRPr lang="pl-PL" sz="2400" dirty="0"/>
          </a:p>
          <a:p>
            <a:endParaRPr lang="pl-PL" sz="2800" dirty="0" smtClean="0"/>
          </a:p>
        </p:txBody>
      </p:sp>
    </p:spTree>
    <p:extLst>
      <p:ext uri="{BB962C8B-B14F-4D97-AF65-F5344CB8AC3E}">
        <p14:creationId xmlns:p14="http://schemas.microsoft.com/office/powerpoint/2010/main" val="113565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11753</TotalTime>
  <Words>6471</Words>
  <Application>Microsoft Office PowerPoint</Application>
  <PresentationFormat>On-screen Show (4:3)</PresentationFormat>
  <Paragraphs>1145</Paragraphs>
  <Slides>82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Standarddesign</vt:lpstr>
      <vt:lpstr>Perspectives of medical imaging  and studies of discrete symmetries  with the J-PET detector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Moskal</dc:creator>
  <cp:lastModifiedBy>admin</cp:lastModifiedBy>
  <cp:revision>1514</cp:revision>
  <cp:lastPrinted>2011-09-23T07:38:38Z</cp:lastPrinted>
  <dcterms:created xsi:type="dcterms:W3CDTF">1601-01-01T00:00:00Z</dcterms:created>
  <dcterms:modified xsi:type="dcterms:W3CDTF">2015-06-08T22:06:15Z</dcterms:modified>
</cp:coreProperties>
</file>