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avi" ContentType="video/x-msvideo"/>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handoutMasterIdLst>
    <p:handoutMasterId r:id="rId45"/>
  </p:handoutMasterIdLst>
  <p:sldIdLst>
    <p:sldId id="257" r:id="rId2"/>
    <p:sldId id="443" r:id="rId3"/>
    <p:sldId id="261" r:id="rId4"/>
    <p:sldId id="263" r:id="rId5"/>
    <p:sldId id="295" r:id="rId6"/>
    <p:sldId id="420" r:id="rId7"/>
    <p:sldId id="426" r:id="rId8"/>
    <p:sldId id="340" r:id="rId9"/>
    <p:sldId id="444" r:id="rId10"/>
    <p:sldId id="302" r:id="rId11"/>
    <p:sldId id="439" r:id="rId12"/>
    <p:sldId id="440" r:id="rId13"/>
    <p:sldId id="417" r:id="rId14"/>
    <p:sldId id="341" r:id="rId15"/>
    <p:sldId id="418" r:id="rId16"/>
    <p:sldId id="394" r:id="rId17"/>
    <p:sldId id="344" r:id="rId18"/>
    <p:sldId id="371" r:id="rId19"/>
    <p:sldId id="373" r:id="rId20"/>
    <p:sldId id="433" r:id="rId21"/>
    <p:sldId id="406" r:id="rId22"/>
    <p:sldId id="455" r:id="rId23"/>
    <p:sldId id="391" r:id="rId24"/>
    <p:sldId id="424" r:id="rId25"/>
    <p:sldId id="293" r:id="rId26"/>
    <p:sldId id="384" r:id="rId27"/>
    <p:sldId id="423" r:id="rId28"/>
    <p:sldId id="330" r:id="rId29"/>
    <p:sldId id="331" r:id="rId30"/>
    <p:sldId id="333" r:id="rId31"/>
    <p:sldId id="454" r:id="rId32"/>
    <p:sldId id="447" r:id="rId33"/>
    <p:sldId id="448" r:id="rId34"/>
    <p:sldId id="449" r:id="rId35"/>
    <p:sldId id="450" r:id="rId36"/>
    <p:sldId id="451" r:id="rId37"/>
    <p:sldId id="452" r:id="rId38"/>
    <p:sldId id="357" r:id="rId39"/>
    <p:sldId id="435" r:id="rId40"/>
    <p:sldId id="287" r:id="rId41"/>
    <p:sldId id="298" r:id="rId42"/>
    <p:sldId id="446" r:id="rId4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DE0EB"/>
    <a:srgbClr val="FFFF00"/>
    <a:srgbClr val="FF0000"/>
    <a:srgbClr val="FFFFFF"/>
    <a:srgbClr val="99FF99"/>
    <a:srgbClr val="00CC00"/>
    <a:srgbClr val="00FF00"/>
    <a:srgbClr val="3399FF"/>
    <a:srgbClr val="FF66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5" autoAdjust="0"/>
    <p:restoredTop sz="88516" autoAdjust="0"/>
  </p:normalViewPr>
  <p:slideViewPr>
    <p:cSldViewPr>
      <p:cViewPr varScale="1">
        <p:scale>
          <a:sx n="88" d="100"/>
          <a:sy n="88" d="100"/>
        </p:scale>
        <p:origin x="582"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67" d="100"/>
          <a:sy n="67" d="100"/>
        </p:scale>
        <p:origin x="-326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F8EAC6-4BD1-4250-8EC4-08F5CD555E2C}" type="datetimeFigureOut">
              <a:rPr kumimoji="1" lang="ja-JP" altLang="en-US" smtClean="0"/>
              <a:t>2015/6/7</a:t>
            </a:fld>
            <a:endParaRPr kumimoji="1" lang="ja-JP" altLang="en-US" dirty="0"/>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FF1959-5658-4821-9C14-8BCF9D0F7760}" type="slidenum">
              <a:rPr kumimoji="1" lang="ja-JP" altLang="en-US" smtClean="0"/>
              <a:t>‹#›</a:t>
            </a:fld>
            <a:endParaRPr kumimoji="1" lang="ja-JP" altLang="en-US" dirty="0"/>
          </a:p>
        </p:txBody>
      </p:sp>
    </p:spTree>
    <p:extLst>
      <p:ext uri="{BB962C8B-B14F-4D97-AF65-F5344CB8AC3E}">
        <p14:creationId xmlns:p14="http://schemas.microsoft.com/office/powerpoint/2010/main" val="4095329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FF8712-3112-4AC0-89FB-D0B8EB0BBACB}" type="datetimeFigureOut">
              <a:rPr kumimoji="1" lang="ja-JP" altLang="en-US" smtClean="0"/>
              <a:t>2015/6/7</a:t>
            </a:fld>
            <a:endParaRPr kumimoji="1" lang="ja-JP" altLang="en-US" dirty="0"/>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3E6D1E-CB09-4DB1-B6D6-8AC65BD5CE9C}" type="slidenum">
              <a:rPr kumimoji="1" lang="ja-JP" altLang="en-US" smtClean="0"/>
              <a:t>‹#›</a:t>
            </a:fld>
            <a:endParaRPr kumimoji="1" lang="ja-JP" altLang="en-US" dirty="0"/>
          </a:p>
        </p:txBody>
      </p:sp>
    </p:spTree>
    <p:extLst>
      <p:ext uri="{BB962C8B-B14F-4D97-AF65-F5344CB8AC3E}">
        <p14:creationId xmlns:p14="http://schemas.microsoft.com/office/powerpoint/2010/main" val="36162692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33E6D1E-CB09-4DB1-B6D6-8AC65BD5CE9C}" type="slidenum">
              <a:rPr kumimoji="1" lang="ja-JP" altLang="en-US" smtClean="0"/>
              <a:t>1</a:t>
            </a:fld>
            <a:endParaRPr kumimoji="1" lang="ja-JP" altLang="en-US" dirty="0"/>
          </a:p>
        </p:txBody>
      </p:sp>
    </p:spTree>
    <p:extLst>
      <p:ext uri="{BB962C8B-B14F-4D97-AF65-F5344CB8AC3E}">
        <p14:creationId xmlns:p14="http://schemas.microsoft.com/office/powerpoint/2010/main" val="1958037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Taking into account outdoor use, mobile use, and capability of mass production,</a:t>
            </a:r>
          </a:p>
          <a:p>
            <a:r>
              <a:rPr kumimoji="1" lang="en-US" altLang="ja-JP" dirty="0" smtClean="0"/>
              <a:t>we designed the detector as simple as possible.</a:t>
            </a:r>
          </a:p>
          <a:p>
            <a:endParaRPr kumimoji="1" lang="en-US" altLang="ja-JP" dirty="0" smtClean="0"/>
          </a:p>
          <a:p>
            <a:r>
              <a:rPr kumimoji="1" lang="en-US" altLang="ja-JP" dirty="0" smtClean="0"/>
              <a:t>Our detector consists of plastic scintillators and </a:t>
            </a:r>
          </a:p>
          <a:p>
            <a:r>
              <a:rPr kumimoji="1" lang="en-US" altLang="ja-JP" dirty="0" smtClean="0"/>
              <a:t>solid state Multi-Pixel Photon Counters (MPPCs).</a:t>
            </a:r>
          </a:p>
          <a:p>
            <a:endParaRPr kumimoji="1" lang="en-US" altLang="ja-JP" dirty="0" smtClean="0"/>
          </a:p>
          <a:p>
            <a:r>
              <a:rPr kumimoji="1" lang="en-US" altLang="ja-JP" dirty="0" smtClean="0"/>
              <a:t>The incident neutrons recoil protons in the scintillator,</a:t>
            </a:r>
          </a:p>
          <a:p>
            <a:r>
              <a:rPr kumimoji="1" lang="en-US" altLang="ja-JP" dirty="0" smtClean="0"/>
              <a:t>and the recoiled protons produce scintillation light,</a:t>
            </a:r>
          </a:p>
          <a:p>
            <a:r>
              <a:rPr kumimoji="1" lang="en-US" altLang="ja-JP" dirty="0" smtClean="0"/>
              <a:t>and eventually the MPPCs detects the light.</a:t>
            </a:r>
          </a:p>
          <a:p>
            <a:endParaRPr kumimoji="1" lang="en-US" altLang="ja-JP" dirty="0" smtClean="0"/>
          </a:p>
          <a:p>
            <a:r>
              <a:rPr kumimoji="1" lang="en-US" altLang="ja-JP" dirty="0" smtClean="0"/>
              <a:t>The cross-section of </a:t>
            </a:r>
            <a:r>
              <a:rPr kumimoji="1" lang="en-US" altLang="ja-JP" baseline="0" dirty="0" smtClean="0"/>
              <a:t> one </a:t>
            </a:r>
            <a:r>
              <a:rPr kumimoji="1" lang="en-US" altLang="ja-JP" dirty="0" smtClean="0"/>
              <a:t>scintillator is 3 cm high, 3 cm wide.</a:t>
            </a:r>
          </a:p>
          <a:p>
            <a:r>
              <a:rPr kumimoji="1" lang="en-US" altLang="ja-JP" dirty="0" smtClean="0"/>
              <a:t>A prototype has 4 x 4 array structure,</a:t>
            </a:r>
          </a:p>
          <a:p>
            <a:r>
              <a:rPr kumimoji="1" lang="en-US" altLang="ja-JP" dirty="0" smtClean="0"/>
              <a:t>thus, the total detector area is 12</a:t>
            </a:r>
            <a:r>
              <a:rPr kumimoji="1" lang="en-US" altLang="ja-JP" baseline="0" dirty="0" smtClean="0"/>
              <a:t> c</a:t>
            </a:r>
            <a:r>
              <a:rPr kumimoji="1" lang="en-US" altLang="ja-JP" dirty="0" smtClean="0"/>
              <a:t>m x 12 cm.</a:t>
            </a:r>
            <a:endParaRPr kumimoji="1" lang="ja-JP" altLang="en-US" dirty="0"/>
          </a:p>
        </p:txBody>
      </p:sp>
      <p:sp>
        <p:nvSpPr>
          <p:cNvPr id="4" name="スライド番号プレースホルダー 3"/>
          <p:cNvSpPr>
            <a:spLocks noGrp="1"/>
          </p:cNvSpPr>
          <p:nvPr>
            <p:ph type="sldNum" sz="quarter" idx="10"/>
          </p:nvPr>
        </p:nvSpPr>
        <p:spPr/>
        <p:txBody>
          <a:bodyPr/>
          <a:lstStyle/>
          <a:p>
            <a:fld id="{297FE8F9-527D-4042-AABC-7412F7D8A609}" type="slidenum">
              <a:rPr kumimoji="1" lang="ja-JP" altLang="en-US" smtClean="0"/>
              <a:t>27</a:t>
            </a:fld>
            <a:endParaRPr kumimoji="1" lang="ja-JP" altLang="en-US"/>
          </a:p>
        </p:txBody>
      </p:sp>
    </p:spTree>
    <p:extLst>
      <p:ext uri="{BB962C8B-B14F-4D97-AF65-F5344CB8AC3E}">
        <p14:creationId xmlns:p14="http://schemas.microsoft.com/office/powerpoint/2010/main" val="958068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F07833-B265-463E-AFF3-F11D759C00DB}" type="slidenum">
              <a:rPr kumimoji="1" lang="ja-JP" altLang="en-US" smtClean="0"/>
              <a:t>28</a:t>
            </a:fld>
            <a:endParaRPr kumimoji="1" lang="ja-JP" altLang="en-US"/>
          </a:p>
        </p:txBody>
      </p:sp>
    </p:spTree>
    <p:extLst>
      <p:ext uri="{BB962C8B-B14F-4D97-AF65-F5344CB8AC3E}">
        <p14:creationId xmlns:p14="http://schemas.microsoft.com/office/powerpoint/2010/main" val="30381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F07833-B265-463E-AFF3-F11D759C00DB}" type="slidenum">
              <a:rPr kumimoji="1" lang="ja-JP" altLang="en-US" smtClean="0"/>
              <a:t>29</a:t>
            </a:fld>
            <a:endParaRPr kumimoji="1" lang="ja-JP" altLang="en-US"/>
          </a:p>
        </p:txBody>
      </p:sp>
    </p:spTree>
    <p:extLst>
      <p:ext uri="{BB962C8B-B14F-4D97-AF65-F5344CB8AC3E}">
        <p14:creationId xmlns:p14="http://schemas.microsoft.com/office/powerpoint/2010/main" val="2378798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F07833-B265-463E-AFF3-F11D759C00DB}" type="slidenum">
              <a:rPr kumimoji="1" lang="ja-JP" altLang="en-US" smtClean="0"/>
              <a:t>42</a:t>
            </a:fld>
            <a:endParaRPr kumimoji="1" lang="ja-JP" altLang="en-US"/>
          </a:p>
        </p:txBody>
      </p:sp>
    </p:spTree>
    <p:extLst>
      <p:ext uri="{BB962C8B-B14F-4D97-AF65-F5344CB8AC3E}">
        <p14:creationId xmlns:p14="http://schemas.microsoft.com/office/powerpoint/2010/main" val="3950924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33E6D1E-CB09-4DB1-B6D6-8AC65BD5CE9C}" type="slidenum">
              <a:rPr kumimoji="1" lang="ja-JP" altLang="en-US" smtClean="0"/>
              <a:t>2</a:t>
            </a:fld>
            <a:endParaRPr kumimoji="1" lang="ja-JP" altLang="en-US" dirty="0"/>
          </a:p>
        </p:txBody>
      </p:sp>
    </p:spTree>
    <p:extLst>
      <p:ext uri="{BB962C8B-B14F-4D97-AF65-F5344CB8AC3E}">
        <p14:creationId xmlns:p14="http://schemas.microsoft.com/office/powerpoint/2010/main" val="81346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1F07833-B265-463E-AFF3-F11D759C00DB}" type="slidenum">
              <a:rPr kumimoji="1" lang="ja-JP" altLang="en-US" smtClean="0"/>
              <a:t>9</a:t>
            </a:fld>
            <a:endParaRPr kumimoji="1" lang="ja-JP" altLang="en-US" dirty="0"/>
          </a:p>
        </p:txBody>
      </p:sp>
    </p:spTree>
    <p:extLst>
      <p:ext uri="{BB962C8B-B14F-4D97-AF65-F5344CB8AC3E}">
        <p14:creationId xmlns:p14="http://schemas.microsoft.com/office/powerpoint/2010/main" val="2553075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33E6D1E-CB09-4DB1-B6D6-8AC65BD5CE9C}" type="slidenum">
              <a:rPr kumimoji="1" lang="ja-JP" altLang="en-US" smtClean="0"/>
              <a:t>10</a:t>
            </a:fld>
            <a:endParaRPr kumimoji="1" lang="ja-JP" altLang="en-US" dirty="0"/>
          </a:p>
        </p:txBody>
      </p:sp>
    </p:spTree>
    <p:extLst>
      <p:ext uri="{BB962C8B-B14F-4D97-AF65-F5344CB8AC3E}">
        <p14:creationId xmlns:p14="http://schemas.microsoft.com/office/powerpoint/2010/main" val="522481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33E6D1E-CB09-4DB1-B6D6-8AC65BD5CE9C}" type="slidenum">
              <a:rPr kumimoji="1" lang="ja-JP" altLang="en-US" smtClean="0"/>
              <a:t>13</a:t>
            </a:fld>
            <a:endParaRPr kumimoji="1" lang="ja-JP" altLang="en-US" dirty="0"/>
          </a:p>
        </p:txBody>
      </p:sp>
    </p:spTree>
    <p:extLst>
      <p:ext uri="{BB962C8B-B14F-4D97-AF65-F5344CB8AC3E}">
        <p14:creationId xmlns:p14="http://schemas.microsoft.com/office/powerpoint/2010/main" val="1541633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F07833-B265-463E-AFF3-F11D759C00DB}" type="slidenum">
              <a:rPr kumimoji="1" lang="ja-JP" altLang="en-US" smtClean="0"/>
              <a:t>18</a:t>
            </a:fld>
            <a:endParaRPr kumimoji="1" lang="ja-JP" altLang="en-US"/>
          </a:p>
        </p:txBody>
      </p:sp>
    </p:spTree>
    <p:extLst>
      <p:ext uri="{BB962C8B-B14F-4D97-AF65-F5344CB8AC3E}">
        <p14:creationId xmlns:p14="http://schemas.microsoft.com/office/powerpoint/2010/main" val="1138942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Thank you, Mr. Chairman.</a:t>
            </a:r>
          </a:p>
          <a:p>
            <a:endParaRPr kumimoji="1" lang="en-US" altLang="ja-JP" dirty="0" smtClean="0"/>
          </a:p>
          <a:p>
            <a:r>
              <a:rPr kumimoji="1" lang="en-US" altLang="ja-JP" dirty="0" smtClean="0"/>
              <a:t>I will be talking about</a:t>
            </a:r>
          </a:p>
          <a:p>
            <a:r>
              <a:rPr kumimoji="1" lang="en-US" altLang="ja-JP" dirty="0" smtClean="0"/>
              <a:t>"Fast neutron imaging system for</a:t>
            </a:r>
            <a:r>
              <a:rPr kumimoji="1" lang="en-US" altLang="ja-JP" baseline="0" dirty="0" smtClean="0"/>
              <a:t> </a:t>
            </a:r>
            <a:r>
              <a:rPr kumimoji="1" lang="en-US" altLang="ja-JP" dirty="0" smtClean="0"/>
              <a:t>nondestructive inspection of</a:t>
            </a:r>
            <a:r>
              <a:rPr kumimoji="1" lang="en-US" altLang="ja-JP" baseline="0" dirty="0" smtClean="0"/>
              <a:t> </a:t>
            </a:r>
            <a:r>
              <a:rPr kumimoji="1" lang="en-US" altLang="ja-JP" dirty="0" smtClean="0"/>
              <a:t>large-scale concrete structures".</a:t>
            </a:r>
          </a:p>
        </p:txBody>
      </p:sp>
      <p:sp>
        <p:nvSpPr>
          <p:cNvPr id="4" name="スライド番号プレースホルダー 3"/>
          <p:cNvSpPr>
            <a:spLocks noGrp="1"/>
          </p:cNvSpPr>
          <p:nvPr>
            <p:ph type="sldNum" sz="quarter" idx="10"/>
          </p:nvPr>
        </p:nvSpPr>
        <p:spPr/>
        <p:txBody>
          <a:bodyPr/>
          <a:lstStyle/>
          <a:p>
            <a:fld id="{C91F2B1E-DC81-4EE9-9BC0-AF8CCD73CD3F}" type="slidenum">
              <a:rPr kumimoji="1" lang="ja-JP" altLang="en-US" smtClean="0"/>
              <a:t>23</a:t>
            </a:fld>
            <a:endParaRPr kumimoji="1" lang="ja-JP" altLang="en-US" dirty="0"/>
          </a:p>
        </p:txBody>
      </p:sp>
    </p:spTree>
    <p:extLst>
      <p:ext uri="{BB962C8B-B14F-4D97-AF65-F5344CB8AC3E}">
        <p14:creationId xmlns:p14="http://schemas.microsoft.com/office/powerpoint/2010/main" val="3202500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So,</a:t>
            </a:r>
          </a:p>
          <a:p>
            <a:r>
              <a:rPr kumimoji="1" lang="en-US" altLang="ja-JP" dirty="0" smtClean="0"/>
              <a:t>we have to diagnose concrete deterioration as soon as possible,</a:t>
            </a:r>
          </a:p>
          <a:p>
            <a:r>
              <a:rPr kumimoji="1" lang="en-US" altLang="ja-JP" dirty="0" smtClean="0"/>
              <a:t>and extend its lifetime with preventive maintenance.</a:t>
            </a:r>
          </a:p>
          <a:p>
            <a:endParaRPr kumimoji="1" lang="en-US" altLang="ja-JP" dirty="0" smtClean="0"/>
          </a:p>
          <a:p>
            <a:r>
              <a:rPr kumimoji="1" lang="en-US" altLang="ja-JP" dirty="0" smtClean="0"/>
              <a:t>The concrete deterioration is evaluated</a:t>
            </a:r>
          </a:p>
          <a:p>
            <a:r>
              <a:rPr kumimoji="1" lang="en-US" altLang="ja-JP" dirty="0" smtClean="0"/>
              <a:t>by observing inside concrete,</a:t>
            </a:r>
          </a:p>
          <a:p>
            <a:r>
              <a:rPr kumimoji="1" lang="en-US" altLang="ja-JP" dirty="0" smtClean="0"/>
              <a:t>observing cracks,</a:t>
            </a:r>
            <a:r>
              <a:rPr kumimoji="1" lang="en-US" altLang="ja-JP" baseline="0" dirty="0" smtClean="0"/>
              <a:t> water</a:t>
            </a:r>
            <a:r>
              <a:rPr kumimoji="1" lang="en-US" altLang="ja-JP" dirty="0" smtClean="0"/>
              <a:t>,</a:t>
            </a:r>
          </a:p>
          <a:p>
            <a:r>
              <a:rPr kumimoji="1" lang="en-US" altLang="ja-JP" dirty="0" smtClean="0"/>
              <a:t>rust on steel</a:t>
            </a:r>
            <a:r>
              <a:rPr kumimoji="1" lang="en-US" altLang="ja-JP" baseline="0" dirty="0" smtClean="0"/>
              <a:t> </a:t>
            </a:r>
            <a:r>
              <a:rPr kumimoji="1" lang="en-US" altLang="ja-JP" dirty="0" smtClean="0"/>
              <a:t>and fractures of steel.</a:t>
            </a:r>
          </a:p>
          <a:p>
            <a:endParaRPr kumimoji="1" lang="en-US" altLang="ja-JP" dirty="0" smtClean="0"/>
          </a:p>
          <a:p>
            <a:r>
              <a:rPr kumimoji="1" lang="en-US" altLang="ja-JP" dirty="0" smtClean="0"/>
              <a:t>Fracture of steel can directly cause the collapse of the structures.</a:t>
            </a:r>
          </a:p>
          <a:p>
            <a:endParaRPr kumimoji="1" lang="en-US" altLang="ja-JP" dirty="0" smtClean="0"/>
          </a:p>
          <a:p>
            <a:r>
              <a:rPr kumimoji="1" lang="en-US" altLang="ja-JP" dirty="0" smtClean="0"/>
              <a:t>For this nondestructive inspection of concrete,</a:t>
            </a:r>
          </a:p>
          <a:p>
            <a:r>
              <a:rPr kumimoji="1" lang="en-US" altLang="ja-JP" dirty="0" smtClean="0"/>
              <a:t>Civil engineering researchers require</a:t>
            </a:r>
          </a:p>
          <a:p>
            <a:r>
              <a:rPr kumimoji="1" lang="en-US" altLang="ja-JP" dirty="0" smtClean="0"/>
              <a:t>the spatial resolution of 3 cm.</a:t>
            </a:r>
          </a:p>
          <a:p>
            <a:endParaRPr kumimoji="1" lang="en-US" altLang="ja-JP" dirty="0" smtClean="0"/>
          </a:p>
          <a:p>
            <a:r>
              <a:rPr kumimoji="1" lang="en-US" altLang="ja-JP" dirty="0" smtClean="0"/>
              <a:t>For such purpose,</a:t>
            </a:r>
          </a:p>
          <a:p>
            <a:r>
              <a:rPr kumimoji="1" lang="en-US" altLang="ja-JP" dirty="0" smtClean="0"/>
              <a:t>we propose a new method of the fast neutron imaging.</a:t>
            </a:r>
          </a:p>
          <a:p>
            <a:endParaRPr kumimoji="1" lang="en-US" altLang="ja-JP" dirty="0" smtClean="0"/>
          </a:p>
          <a:p>
            <a:r>
              <a:rPr kumimoji="1" lang="en-US" altLang="ja-JP" dirty="0" smtClean="0"/>
              <a:t>The fast neutron,</a:t>
            </a:r>
            <a:r>
              <a:rPr kumimoji="1" lang="en-US" altLang="ja-JP" baseline="0" dirty="0" smtClean="0"/>
              <a:t> </a:t>
            </a:r>
            <a:r>
              <a:rPr kumimoji="1" lang="en-US" altLang="ja-JP" dirty="0" smtClean="0"/>
              <a:t>with the energy of a few MeV,</a:t>
            </a:r>
            <a:r>
              <a:rPr kumimoji="1" lang="en-US" altLang="ja-JP" baseline="0" dirty="0" smtClean="0"/>
              <a:t> </a:t>
            </a:r>
            <a:r>
              <a:rPr kumimoji="1" lang="en-US" altLang="ja-JP" dirty="0" smtClean="0"/>
              <a:t>is a promising probe</a:t>
            </a:r>
          </a:p>
          <a:p>
            <a:r>
              <a:rPr kumimoji="1" lang="en-US" altLang="ja-JP" dirty="0" smtClean="0"/>
              <a:t>because it</a:t>
            </a:r>
            <a:r>
              <a:rPr kumimoji="1" lang="en-US" altLang="ja-JP" baseline="0" dirty="0" smtClean="0"/>
              <a:t> </a:t>
            </a:r>
            <a:r>
              <a:rPr kumimoji="1" lang="en-US" altLang="ja-JP" dirty="0" smtClean="0"/>
              <a:t>can penetrate thick concrete</a:t>
            </a:r>
          </a:p>
          <a:p>
            <a:r>
              <a:rPr kumimoji="1" lang="en-US" altLang="ja-JP" dirty="0" smtClean="0"/>
              <a:t>and is sensitive to water.</a:t>
            </a:r>
            <a:endParaRPr kumimoji="1" lang="ja-JP" altLang="en-US" dirty="0"/>
          </a:p>
        </p:txBody>
      </p:sp>
      <p:sp>
        <p:nvSpPr>
          <p:cNvPr id="4" name="スライド番号プレースホルダー 3"/>
          <p:cNvSpPr>
            <a:spLocks noGrp="1"/>
          </p:cNvSpPr>
          <p:nvPr>
            <p:ph type="sldNum" sz="quarter" idx="10"/>
          </p:nvPr>
        </p:nvSpPr>
        <p:spPr/>
        <p:txBody>
          <a:bodyPr/>
          <a:lstStyle/>
          <a:p>
            <a:fld id="{297FE8F9-527D-4042-AABC-7412F7D8A609}" type="slidenum">
              <a:rPr kumimoji="1" lang="ja-JP" altLang="en-US" smtClean="0"/>
              <a:t>24</a:t>
            </a:fld>
            <a:endParaRPr kumimoji="1" lang="ja-JP" altLang="en-US"/>
          </a:p>
        </p:txBody>
      </p:sp>
    </p:spTree>
    <p:extLst>
      <p:ext uri="{BB962C8B-B14F-4D97-AF65-F5344CB8AC3E}">
        <p14:creationId xmlns:p14="http://schemas.microsoft.com/office/powerpoint/2010/main" val="1269328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711AF09-7A34-4CCC-8899-458799B455B7}" type="slidenum">
              <a:rPr kumimoji="1" lang="ja-JP" altLang="en-US" smtClean="0"/>
              <a:pPr/>
              <a:t>26</a:t>
            </a:fld>
            <a:endParaRPr kumimoji="1" lang="ja-JP" altLang="en-US"/>
          </a:p>
        </p:txBody>
      </p:sp>
    </p:spTree>
    <p:extLst>
      <p:ext uri="{BB962C8B-B14F-4D97-AF65-F5344CB8AC3E}">
        <p14:creationId xmlns:p14="http://schemas.microsoft.com/office/powerpoint/2010/main" val="3961732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33515" y="6492875"/>
            <a:ext cx="2133600" cy="365125"/>
          </a:xfrm>
        </p:spPr>
        <p:txBody>
          <a:bodyPr/>
          <a:lstStyle/>
          <a:p>
            <a:r>
              <a:rPr kumimoji="1" lang="en-US" altLang="ja-JP" smtClean="0"/>
              <a:t>2015/6/8 Jagiellonian OTAKE</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a:xfrm>
            <a:off x="6084168" y="6465190"/>
            <a:ext cx="2133600" cy="365125"/>
          </a:xfrm>
        </p:spPr>
        <p:txBody>
          <a:bodyPr/>
          <a:lstStyle/>
          <a:p>
            <a:fld id="{D39897E2-8CA0-40F6-A657-6B004E24EBCA}" type="slidenum">
              <a:rPr kumimoji="1" lang="ja-JP" altLang="en-US" smtClean="0"/>
              <a:t>‹#›</a:t>
            </a:fld>
            <a:endParaRPr kumimoji="1" lang="ja-JP" altLang="en-US" dirty="0"/>
          </a:p>
        </p:txBody>
      </p:sp>
      <p:pic>
        <p:nvPicPr>
          <p:cNvPr id="7"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61387" y="6275387"/>
            <a:ext cx="582613"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0057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D39897E2-8CA0-40F6-A657-6B004E24EBCA}" type="slidenum">
              <a:rPr kumimoji="1" lang="ja-JP" altLang="en-US" smtClean="0"/>
              <a:t>‹#›</a:t>
            </a:fld>
            <a:endParaRPr kumimoji="1" lang="ja-JP" altLang="en-US" dirty="0"/>
          </a:p>
        </p:txBody>
      </p:sp>
    </p:spTree>
    <p:extLst>
      <p:ext uri="{BB962C8B-B14F-4D97-AF65-F5344CB8AC3E}">
        <p14:creationId xmlns:p14="http://schemas.microsoft.com/office/powerpoint/2010/main" val="122981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D39897E2-8CA0-40F6-A657-6B004E24EBCA}" type="slidenum">
              <a:rPr kumimoji="1" lang="ja-JP" altLang="en-US" smtClean="0"/>
              <a:t>‹#›</a:t>
            </a:fld>
            <a:endParaRPr kumimoji="1" lang="ja-JP" altLang="en-US" dirty="0"/>
          </a:p>
        </p:txBody>
      </p:sp>
    </p:spTree>
    <p:extLst>
      <p:ext uri="{BB962C8B-B14F-4D97-AF65-F5344CB8AC3E}">
        <p14:creationId xmlns:p14="http://schemas.microsoft.com/office/powerpoint/2010/main" val="2859759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108520" y="6460351"/>
            <a:ext cx="2133600" cy="365125"/>
          </a:xfrm>
        </p:spPr>
        <p:txBody>
          <a:bodyPr/>
          <a:lstStyle/>
          <a:p>
            <a:r>
              <a:rPr kumimoji="1" lang="en-US" altLang="ja-JP" smtClean="0"/>
              <a:t>2015/6/8 Jagiellonian OTAKE</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D39897E2-8CA0-40F6-A657-6B004E24EBCA}" type="slidenum">
              <a:rPr kumimoji="1" lang="ja-JP" altLang="en-US" smtClean="0"/>
              <a:t>‹#›</a:t>
            </a:fld>
            <a:endParaRPr kumimoji="1" lang="ja-JP" altLang="en-US" dirty="0"/>
          </a:p>
        </p:txBody>
      </p:sp>
    </p:spTree>
    <p:extLst>
      <p:ext uri="{BB962C8B-B14F-4D97-AF65-F5344CB8AC3E}">
        <p14:creationId xmlns:p14="http://schemas.microsoft.com/office/powerpoint/2010/main" val="16191198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D39897E2-8CA0-40F6-A657-6B004E24EBCA}" type="slidenum">
              <a:rPr kumimoji="1" lang="ja-JP" altLang="en-US" smtClean="0"/>
              <a:t>‹#›</a:t>
            </a:fld>
            <a:endParaRPr kumimoji="1" lang="ja-JP" altLang="en-US" dirty="0"/>
          </a:p>
        </p:txBody>
      </p:sp>
    </p:spTree>
    <p:extLst>
      <p:ext uri="{BB962C8B-B14F-4D97-AF65-F5344CB8AC3E}">
        <p14:creationId xmlns:p14="http://schemas.microsoft.com/office/powerpoint/2010/main" val="20564069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D39897E2-8CA0-40F6-A657-6B004E24EBCA}" type="slidenum">
              <a:rPr kumimoji="1" lang="ja-JP" altLang="en-US" smtClean="0"/>
              <a:t>‹#›</a:t>
            </a:fld>
            <a:endParaRPr kumimoji="1" lang="ja-JP" altLang="en-US" dirty="0"/>
          </a:p>
        </p:txBody>
      </p:sp>
    </p:spTree>
    <p:extLst>
      <p:ext uri="{BB962C8B-B14F-4D97-AF65-F5344CB8AC3E}">
        <p14:creationId xmlns:p14="http://schemas.microsoft.com/office/powerpoint/2010/main" val="12189188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D39897E2-8CA0-40F6-A657-6B004E24EBCA}" type="slidenum">
              <a:rPr kumimoji="1" lang="ja-JP" altLang="en-US" smtClean="0"/>
              <a:t>‹#›</a:t>
            </a:fld>
            <a:endParaRPr kumimoji="1" lang="ja-JP" altLang="en-US" dirty="0"/>
          </a:p>
        </p:txBody>
      </p:sp>
    </p:spTree>
    <p:extLst>
      <p:ext uri="{BB962C8B-B14F-4D97-AF65-F5344CB8AC3E}">
        <p14:creationId xmlns:p14="http://schemas.microsoft.com/office/powerpoint/2010/main" val="3435503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D39897E2-8CA0-40F6-A657-6B004E24EBCA}" type="slidenum">
              <a:rPr kumimoji="1" lang="ja-JP" altLang="en-US" smtClean="0"/>
              <a:t>‹#›</a:t>
            </a:fld>
            <a:endParaRPr kumimoji="1" lang="ja-JP" altLang="en-US" dirty="0"/>
          </a:p>
        </p:txBody>
      </p:sp>
    </p:spTree>
    <p:extLst>
      <p:ext uri="{BB962C8B-B14F-4D97-AF65-F5344CB8AC3E}">
        <p14:creationId xmlns:p14="http://schemas.microsoft.com/office/powerpoint/2010/main" val="266859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D39897E2-8CA0-40F6-A657-6B004E24EBCA}" type="slidenum">
              <a:rPr kumimoji="1" lang="ja-JP" altLang="en-US" smtClean="0"/>
              <a:t>‹#›</a:t>
            </a:fld>
            <a:endParaRPr kumimoji="1" lang="ja-JP" altLang="en-US" dirty="0"/>
          </a:p>
        </p:txBody>
      </p:sp>
    </p:spTree>
    <p:extLst>
      <p:ext uri="{BB962C8B-B14F-4D97-AF65-F5344CB8AC3E}">
        <p14:creationId xmlns:p14="http://schemas.microsoft.com/office/powerpoint/2010/main" val="1552533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D39897E2-8CA0-40F6-A657-6B004E24EBCA}" type="slidenum">
              <a:rPr kumimoji="1" lang="ja-JP" altLang="en-US" smtClean="0"/>
              <a:t>‹#›</a:t>
            </a:fld>
            <a:endParaRPr kumimoji="1" lang="ja-JP" altLang="en-US" dirty="0"/>
          </a:p>
        </p:txBody>
      </p:sp>
    </p:spTree>
    <p:extLst>
      <p:ext uri="{BB962C8B-B14F-4D97-AF65-F5344CB8AC3E}">
        <p14:creationId xmlns:p14="http://schemas.microsoft.com/office/powerpoint/2010/main" val="33091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D39897E2-8CA0-40F6-A657-6B004E24EBCA}" type="slidenum">
              <a:rPr kumimoji="1" lang="ja-JP" altLang="en-US" smtClean="0"/>
              <a:t>‹#›</a:t>
            </a:fld>
            <a:endParaRPr kumimoji="1" lang="ja-JP" altLang="en-US" dirty="0"/>
          </a:p>
        </p:txBody>
      </p:sp>
    </p:spTree>
    <p:extLst>
      <p:ext uri="{BB962C8B-B14F-4D97-AF65-F5344CB8AC3E}">
        <p14:creationId xmlns:p14="http://schemas.microsoft.com/office/powerpoint/2010/main" val="441424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27860" y="647340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2015/6/8 Jagiellonian OTAKE</a:t>
            </a:r>
            <a:endParaRPr kumimoji="1" lang="ja-JP" altLang="en-US" dirty="0"/>
          </a:p>
        </p:txBody>
      </p:sp>
      <p:sp>
        <p:nvSpPr>
          <p:cNvPr id="5" name="フッター プレースホルダー 4"/>
          <p:cNvSpPr>
            <a:spLocks noGrp="1"/>
          </p:cNvSpPr>
          <p:nvPr>
            <p:ph type="ftr" sz="quarter" idx="3"/>
          </p:nvPr>
        </p:nvSpPr>
        <p:spPr>
          <a:xfrm>
            <a:off x="2987824"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084168"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9897E2-8CA0-40F6-A657-6B004E24EBCA}" type="slidenum">
              <a:rPr kumimoji="1" lang="ja-JP" altLang="en-US" smtClean="0"/>
              <a:t>‹#›</a:t>
            </a:fld>
            <a:endParaRPr kumimoji="1" lang="ja-JP" altLang="en-US" dirty="0"/>
          </a:p>
        </p:txBody>
      </p:sp>
      <p:pic>
        <p:nvPicPr>
          <p:cNvPr id="7" name="Picture 5"/>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561387" y="6275387"/>
            <a:ext cx="582613"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5229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microsoft.com/office/2007/relationships/media" Target="../media/media2.mp4"/><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video" Target="../media/media1.mp4"/><Relationship Id="rId16" Type="http://schemas.openxmlformats.org/officeDocument/2006/relationships/image" Target="../media/image48.png"/><Relationship Id="rId1" Type="http://schemas.microsoft.com/office/2007/relationships/media" Target="../media/media1.mp4"/><Relationship Id="rId6" Type="http://schemas.openxmlformats.org/officeDocument/2006/relationships/notesSlide" Target="../notesSlides/notesSlide5.xml"/><Relationship Id="rId11" Type="http://schemas.openxmlformats.org/officeDocument/2006/relationships/image" Target="../media/image43.png"/><Relationship Id="rId5" Type="http://schemas.openxmlformats.org/officeDocument/2006/relationships/slideLayout" Target="../slideLayouts/slideLayout7.xml"/><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video" Target="../media/media2.mp4"/><Relationship Id="rId9" Type="http://schemas.openxmlformats.org/officeDocument/2006/relationships/image" Target="../media/image41.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emf"/></Relationships>
</file>

<file path=ppt/slides/_rels/slide1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62.emf"/><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tiff"/><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93.tiff"/><Relationship Id="rId5" Type="http://schemas.openxmlformats.org/officeDocument/2006/relationships/image" Target="../media/image88.tiff"/><Relationship Id="rId4" Type="http://schemas.openxmlformats.org/officeDocument/2006/relationships/image" Target="../media/image92.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3.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jpeg"/><Relationship Id="rId2" Type="http://schemas.openxmlformats.org/officeDocument/2006/relationships/image" Target="../media/image100.jpeg"/><Relationship Id="rId1" Type="http://schemas.openxmlformats.org/officeDocument/2006/relationships/slideLayout" Target="../slideLayouts/slideLayout3.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09.png"/><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32.tiff"/><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3.png"/><Relationship Id="rId5" Type="http://schemas.openxmlformats.org/officeDocument/2006/relationships/image" Target="../media/image130.wmf"/><Relationship Id="rId10" Type="http://schemas.openxmlformats.org/officeDocument/2006/relationships/image" Target="../media/image134.png"/><Relationship Id="rId4" Type="http://schemas.openxmlformats.org/officeDocument/2006/relationships/oleObject" Target="../embeddings/oleObject1.bin"/><Relationship Id="rId9" Type="http://schemas.openxmlformats.org/officeDocument/2006/relationships/image" Target="../media/image131.wmf"/></Relationships>
</file>

<file path=ppt/slides/_rels/slide3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5" Type="http://schemas.openxmlformats.org/officeDocument/2006/relationships/image" Target="../media/image139.JPG"/><Relationship Id="rId4" Type="http://schemas.openxmlformats.org/officeDocument/2006/relationships/image" Target="../media/image138.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41.jpeg"/><Relationship Id="rId7" Type="http://schemas.openxmlformats.org/officeDocument/2006/relationships/image" Target="../media/image5.png"/><Relationship Id="rId2" Type="http://schemas.openxmlformats.org/officeDocument/2006/relationships/image" Target="../media/image140.tiff"/><Relationship Id="rId1" Type="http://schemas.openxmlformats.org/officeDocument/2006/relationships/slideLayout" Target="../slideLayouts/slideLayout7.xml"/><Relationship Id="rId6" Type="http://schemas.openxmlformats.org/officeDocument/2006/relationships/image" Target="../media/image144.gif"/><Relationship Id="rId5" Type="http://schemas.openxmlformats.org/officeDocument/2006/relationships/image" Target="../media/image143.jpeg"/><Relationship Id="rId4" Type="http://schemas.openxmlformats.org/officeDocument/2006/relationships/image" Target="../media/image14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テキスト ボックス 54"/>
          <p:cNvSpPr txBox="1"/>
          <p:nvPr/>
        </p:nvSpPr>
        <p:spPr>
          <a:xfrm>
            <a:off x="2179119" y="4039641"/>
            <a:ext cx="997034" cy="369332"/>
          </a:xfrm>
          <a:prstGeom prst="rect">
            <a:avLst/>
          </a:prstGeom>
          <a:noFill/>
        </p:spPr>
        <p:txBody>
          <a:bodyPr wrap="square" rtlCol="0">
            <a:spAutoFit/>
          </a:bodyPr>
          <a:lstStyle/>
          <a:p>
            <a:r>
              <a:rPr kumimoji="1" lang="ja-JP" altLang="en-US" dirty="0" smtClean="0">
                <a:solidFill>
                  <a:schemeClr val="bg1"/>
                </a:solidFill>
              </a:rPr>
              <a:t>検出器</a:t>
            </a:r>
            <a:endParaRPr kumimoji="1" lang="ja-JP" altLang="en-US" dirty="0">
              <a:solidFill>
                <a:schemeClr val="bg1"/>
              </a:solidFill>
            </a:endParaRPr>
          </a:p>
        </p:txBody>
      </p:sp>
      <p:sp>
        <p:nvSpPr>
          <p:cNvPr id="40" name="サブタイトル 2"/>
          <p:cNvSpPr txBox="1">
            <a:spLocks/>
          </p:cNvSpPr>
          <p:nvPr/>
        </p:nvSpPr>
        <p:spPr>
          <a:xfrm>
            <a:off x="107505" y="5347137"/>
            <a:ext cx="9036496" cy="835175"/>
          </a:xfrm>
          <a:prstGeom prst="rect">
            <a:avLst/>
          </a:prstGeom>
        </p:spPr>
        <p:txBody>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ts val="0"/>
              </a:spcBef>
              <a:buNone/>
            </a:pPr>
            <a:r>
              <a:rPr lang="en-US" altLang="ja-JP" dirty="0" smtClean="0">
                <a:solidFill>
                  <a:srgbClr val="0070C0"/>
                </a:solidFill>
                <a:effectLst>
                  <a:outerShdw blurRad="38100" dist="38100" dir="2700000" algn="tl">
                    <a:srgbClr val="000000">
                      <a:alpha val="43137"/>
                    </a:srgbClr>
                  </a:outerShdw>
                </a:effectLst>
                <a:latin typeface="Segoe UI" panose="020B0502040204020203" pitchFamily="34" charset="0"/>
                <a:ea typeface="メイリオ" panose="020B0604030504040204" pitchFamily="50" charset="-128"/>
              </a:rPr>
              <a:t>Yoshie </a:t>
            </a:r>
            <a:r>
              <a:rPr lang="en-US" altLang="ja-JP" u="sng" dirty="0" smtClean="0">
                <a:solidFill>
                  <a:srgbClr val="0070C0"/>
                </a:solidFill>
                <a:effectLst>
                  <a:outerShdw blurRad="38100" dist="38100" dir="2700000" algn="tl">
                    <a:srgbClr val="000000">
                      <a:alpha val="43137"/>
                    </a:srgbClr>
                  </a:outerShdw>
                </a:effectLst>
                <a:latin typeface="Segoe UI" panose="020B0502040204020203" pitchFamily="34" charset="0"/>
                <a:ea typeface="メイリオ" panose="020B0604030504040204" pitchFamily="50" charset="-128"/>
                <a:cs typeface="Times New Roman" panose="02020603050405020304" pitchFamily="18" charset="0"/>
              </a:rPr>
              <a:t>OTAKE</a:t>
            </a:r>
            <a:r>
              <a:rPr lang="en-US" altLang="ja-JP" dirty="0" smtClean="0">
                <a:solidFill>
                  <a:srgbClr val="0070C0"/>
                </a:solidFill>
                <a:effectLst>
                  <a:outerShdw blurRad="38100" dist="38100" dir="2700000" algn="tl">
                    <a:srgbClr val="000000">
                      <a:alpha val="43137"/>
                    </a:srgbClr>
                  </a:outerShdw>
                </a:effectLst>
                <a:latin typeface="Segoe UI" panose="020B0502040204020203" pitchFamily="34" charset="0"/>
                <a:ea typeface="メイリオ" panose="020B0604030504040204" pitchFamily="50" charset="-128"/>
              </a:rPr>
              <a:t>  </a:t>
            </a:r>
            <a:r>
              <a:rPr lang="en-US" altLang="ja-JP" sz="2000" dirty="0" smtClean="0">
                <a:latin typeface="Times New Roman" panose="02020603050405020304" pitchFamily="18" charset="0"/>
                <a:ea typeface="メイリオ" panose="020B0604030504040204" pitchFamily="50" charset="-128"/>
                <a:cs typeface="Times New Roman" panose="02020603050405020304" pitchFamily="18" charset="0"/>
              </a:rPr>
              <a:t>Riken center for advanced Photonics(RAP), Neutron beam team technology Team RIKEN</a:t>
            </a:r>
            <a:endParaRPr lang="en-US" altLang="ja-JP" sz="2000" dirty="0" smtClean="0">
              <a:latin typeface="Times New Roman" panose="02020603050405020304" pitchFamily="18" charset="0"/>
              <a:ea typeface="メイリオ" panose="020B0604030504040204" pitchFamily="50" charset="-128"/>
              <a:cs typeface="Times New Roman" panose="02020603050405020304" pitchFamily="18" charset="0"/>
            </a:endParaRPr>
          </a:p>
          <a:p>
            <a:pPr marL="0" indent="0">
              <a:spcBef>
                <a:spcPts val="0"/>
              </a:spcBef>
              <a:buNone/>
            </a:pPr>
            <a:r>
              <a:rPr lang="en-US" altLang="ja-JP" sz="2000" dirty="0" err="1" smtClean="0">
                <a:latin typeface="Segoe UI" panose="020B0502040204020203" pitchFamily="34" charset="0"/>
                <a:ea typeface="メイリオ" panose="020B0604030504040204" pitchFamily="50" charset="-128"/>
              </a:rPr>
              <a:t>M.Takamura</a:t>
            </a:r>
            <a:r>
              <a:rPr lang="en-US" altLang="ja-JP" sz="2000" dirty="0">
                <a:latin typeface="Segoe UI" panose="020B0502040204020203" pitchFamily="34" charset="0"/>
                <a:ea typeface="メイリオ" panose="020B0604030504040204" pitchFamily="50" charset="-128"/>
              </a:rPr>
              <a:t>, </a:t>
            </a:r>
            <a:r>
              <a:rPr lang="en-US" altLang="ja-JP" sz="2000" dirty="0" err="1">
                <a:latin typeface="Segoe UI" panose="020B0502040204020203" pitchFamily="34" charset="0"/>
                <a:ea typeface="メイリオ" panose="020B0604030504040204" pitchFamily="50" charset="-128"/>
              </a:rPr>
              <a:t>Y.Yamagata</a:t>
            </a:r>
            <a:r>
              <a:rPr lang="en-US" altLang="ja-JP" sz="2000" dirty="0">
                <a:latin typeface="Segoe UI" panose="020B0502040204020203" pitchFamily="34" charset="0"/>
                <a:ea typeface="メイリオ" panose="020B0604030504040204" pitchFamily="50" charset="-128"/>
              </a:rPr>
              <a:t>, </a:t>
            </a:r>
            <a:r>
              <a:rPr lang="en-US" altLang="ja-JP" sz="2000" dirty="0" smtClean="0">
                <a:latin typeface="Segoe UI" panose="020B0502040204020203" pitchFamily="34" charset="0"/>
                <a:ea typeface="メイリオ" panose="020B0604030504040204" pitchFamily="50" charset="-128"/>
              </a:rPr>
              <a:t>H.Sunaga, </a:t>
            </a:r>
            <a:r>
              <a:rPr lang="en-US" altLang="ja-JP" sz="2000" dirty="0" err="1" smtClean="0">
                <a:latin typeface="Segoe UI" panose="020B0502040204020203" pitchFamily="34" charset="0"/>
                <a:ea typeface="メイリオ" panose="020B0604030504040204" pitchFamily="50" charset="-128"/>
              </a:rPr>
              <a:t>A.Taketani</a:t>
            </a:r>
            <a:r>
              <a:rPr lang="en-US" altLang="ja-JP" sz="2000" dirty="0" smtClean="0">
                <a:latin typeface="Segoe UI" panose="020B0502040204020203" pitchFamily="34" charset="0"/>
                <a:ea typeface="メイリオ" panose="020B0604030504040204" pitchFamily="50" charset="-128"/>
              </a:rPr>
              <a:t>, </a:t>
            </a:r>
            <a:r>
              <a:rPr lang="en-US" altLang="ja-JP" sz="2000" dirty="0" err="1" smtClean="0">
                <a:latin typeface="Segoe UI" panose="020B0502040204020203" pitchFamily="34" charset="0"/>
                <a:ea typeface="メイリオ" panose="020B0604030504040204" pitchFamily="50" charset="-128"/>
              </a:rPr>
              <a:t>Y.Ikeda</a:t>
            </a:r>
            <a:r>
              <a:rPr lang="en-US" altLang="ja-JP" sz="2000" dirty="0" smtClean="0">
                <a:latin typeface="Segoe UI" panose="020B0502040204020203" pitchFamily="34" charset="0"/>
                <a:ea typeface="メイリオ" panose="020B0604030504040204" pitchFamily="50" charset="-128"/>
              </a:rPr>
              <a:t>, </a:t>
            </a:r>
            <a:r>
              <a:rPr lang="en-US" altLang="ja-JP" sz="2000" dirty="0" smtClean="0">
                <a:latin typeface="Segoe UI" panose="020B0502040204020203" pitchFamily="34" charset="0"/>
                <a:ea typeface="メイリオ" panose="020B0604030504040204" pitchFamily="50" charset="-128"/>
              </a:rPr>
              <a:t>M.Yamada </a:t>
            </a:r>
            <a:r>
              <a:rPr lang="en-US" altLang="ja-JP" sz="2000" dirty="0" err="1" smtClean="0">
                <a:latin typeface="Segoe UI" panose="020B0502040204020203" pitchFamily="34" charset="0"/>
                <a:ea typeface="メイリオ" panose="020B0604030504040204" pitchFamily="50" charset="-128"/>
              </a:rPr>
              <a:t>Y.Seki</a:t>
            </a:r>
            <a:endParaRPr lang="en-US" altLang="ja-JP" sz="2000" dirty="0" smtClean="0">
              <a:latin typeface="Segoe UI" panose="020B0502040204020203" pitchFamily="34" charset="0"/>
              <a:ea typeface="メイリオ" panose="020B0604030504040204" pitchFamily="50" charset="-128"/>
            </a:endParaRPr>
          </a:p>
          <a:p>
            <a:pPr marL="0" indent="0">
              <a:spcBef>
                <a:spcPts val="0"/>
              </a:spcBef>
              <a:buNone/>
            </a:pPr>
            <a:r>
              <a:rPr lang="en-US" altLang="ja-JP" sz="2000" dirty="0" err="1" smtClean="0">
                <a:latin typeface="Segoe UI" panose="020B0502040204020203" pitchFamily="34" charset="0"/>
                <a:ea typeface="メイリオ" panose="020B0604030504040204" pitchFamily="50" charset="-128"/>
              </a:rPr>
              <a:t>H.Suzuki</a:t>
            </a:r>
            <a:r>
              <a:rPr lang="en-US" altLang="ja-JP" sz="2000" dirty="0" smtClean="0">
                <a:latin typeface="Segoe UI" panose="020B0502040204020203" pitchFamily="34" charset="0"/>
                <a:ea typeface="メイリオ" panose="020B0604030504040204" pitchFamily="50" charset="-128"/>
              </a:rPr>
              <a:t>(JAEA), </a:t>
            </a:r>
            <a:r>
              <a:rPr lang="en-US" altLang="ja-JP" sz="2000" dirty="0" err="1" smtClean="0">
                <a:latin typeface="Segoe UI" panose="020B0502040204020203" pitchFamily="34" charset="0"/>
                <a:ea typeface="メイリオ" panose="020B0604030504040204" pitchFamily="50" charset="-128"/>
              </a:rPr>
              <a:t>Y.Kumagai</a:t>
            </a:r>
            <a:r>
              <a:rPr lang="en-US" altLang="ja-JP" sz="2000" dirty="0" smtClean="0">
                <a:latin typeface="Segoe UI" panose="020B0502040204020203" pitchFamily="34" charset="0"/>
                <a:ea typeface="メイリオ" panose="020B0604030504040204" pitchFamily="50" charset="-128"/>
              </a:rPr>
              <a:t>(Tokyo city Univ.) et </a:t>
            </a:r>
            <a:r>
              <a:rPr lang="en-US" altLang="ja-JP" sz="2000" dirty="0" smtClean="0">
                <a:latin typeface="Segoe UI" panose="020B0502040204020203" pitchFamily="34" charset="0"/>
                <a:ea typeface="メイリオ" panose="020B0604030504040204" pitchFamily="50" charset="-128"/>
              </a:rPr>
              <a:t>al</a:t>
            </a:r>
            <a:r>
              <a:rPr lang="ja-JP" altLang="en-US" dirty="0" smtClean="0">
                <a:solidFill>
                  <a:srgbClr val="0000CC"/>
                </a:solidFill>
                <a:latin typeface="Segoe UI" panose="020B0502040204020203" pitchFamily="34" charset="0"/>
                <a:ea typeface="メイリオ" panose="020B0604030504040204" pitchFamily="50" charset="-128"/>
              </a:rPr>
              <a:t>　</a:t>
            </a:r>
            <a:endParaRPr lang="en-US" altLang="ja-JP" dirty="0" smtClean="0">
              <a:latin typeface="Segoe UI" panose="020B0502040204020203" pitchFamily="34" charset="0"/>
              <a:ea typeface="メイリオ" panose="020B0604030504040204" pitchFamily="50" charset="-128"/>
            </a:endParaRPr>
          </a:p>
        </p:txBody>
      </p:sp>
      <p:sp>
        <p:nvSpPr>
          <p:cNvPr id="43" name="タイトル 1"/>
          <p:cNvSpPr txBox="1">
            <a:spLocks/>
          </p:cNvSpPr>
          <p:nvPr/>
        </p:nvSpPr>
        <p:spPr>
          <a:xfrm>
            <a:off x="539552" y="100682"/>
            <a:ext cx="8712894" cy="1219002"/>
          </a:xfrm>
          <a:prstGeom prst="rect">
            <a:avLst/>
          </a:prstGeom>
        </p:spPr>
        <p:txBody>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ts val="5200"/>
              </a:lnSpc>
            </a:pPr>
            <a:r>
              <a:rPr lang="en-US" altLang="ja-JP" sz="4800" b="1" dirty="0" smtClean="0"/>
              <a:t>RIKEN compact neutron source </a:t>
            </a:r>
            <a:r>
              <a:rPr lang="en-US" altLang="ja-JP" sz="4800" b="1" u="sng" dirty="0" smtClean="0">
                <a:solidFill>
                  <a:schemeClr val="tx1">
                    <a:lumMod val="85000"/>
                    <a:lumOff val="15000"/>
                  </a:schemeClr>
                </a:solidFill>
                <a:effectLst>
                  <a:outerShdw blurRad="38100" dist="38100" dir="2700000" algn="tl">
                    <a:srgbClr val="000000">
                      <a:alpha val="43137"/>
                    </a:srgbClr>
                  </a:outerShdw>
                </a:effectLst>
              </a:rPr>
              <a:t>RANS</a:t>
            </a:r>
            <a:r>
              <a:rPr lang="en-US" altLang="ja-JP" sz="4800" b="1" dirty="0" smtClean="0">
                <a:solidFill>
                  <a:srgbClr val="FF0000"/>
                </a:solidFill>
              </a:rPr>
              <a:t> </a:t>
            </a:r>
            <a:r>
              <a:rPr lang="en-US" altLang="ja-JP" sz="4800" dirty="0" smtClean="0"/>
              <a:t>and its applications </a:t>
            </a:r>
            <a:endParaRPr lang="en-US" altLang="ja-JP" sz="4800" b="1" dirty="0" smtClean="0">
              <a:solidFill>
                <a:srgbClr val="FF0000"/>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600" y="1799649"/>
            <a:ext cx="7354285"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07" y="1043042"/>
            <a:ext cx="668251" cy="1131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31" y="3995973"/>
            <a:ext cx="2505075"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755576" y="1276429"/>
            <a:ext cx="8388424" cy="523220"/>
          </a:xfrm>
          <a:prstGeom prst="rect">
            <a:avLst/>
          </a:prstGeom>
          <a:noFill/>
        </p:spPr>
        <p:txBody>
          <a:bodyPr wrap="square" rtlCol="0">
            <a:spAutoFit/>
          </a:bodyPr>
          <a:lstStyle/>
          <a:p>
            <a:r>
              <a:rPr lang="en-US" altLang="ja-JP" sz="2800" b="1" dirty="0">
                <a:solidFill>
                  <a:srgbClr val="FF0000"/>
                </a:solidFill>
              </a:rPr>
              <a:t>-</a:t>
            </a:r>
            <a:r>
              <a:rPr lang="en-US" altLang="ja-JP" sz="2800" b="1" u="sng" dirty="0">
                <a:solidFill>
                  <a:srgbClr val="FF0000"/>
                </a:solidFill>
                <a:effectLst>
                  <a:outerShdw blurRad="38100" dist="38100" dir="2700000" algn="tl">
                    <a:srgbClr val="000000">
                      <a:alpha val="43137"/>
                    </a:srgbClr>
                  </a:outerShdw>
                </a:effectLst>
              </a:rPr>
              <a:t>R</a:t>
            </a:r>
            <a:r>
              <a:rPr lang="en-US" altLang="ja-JP" sz="2800" b="1" dirty="0">
                <a:solidFill>
                  <a:schemeClr val="tx1">
                    <a:lumMod val="85000"/>
                    <a:lumOff val="15000"/>
                  </a:schemeClr>
                </a:solidFill>
              </a:rPr>
              <a:t>IKEN</a:t>
            </a:r>
            <a:r>
              <a:rPr lang="en-US" altLang="ja-JP" sz="2800" b="1" dirty="0">
                <a:solidFill>
                  <a:srgbClr val="FF0000"/>
                </a:solidFill>
              </a:rPr>
              <a:t> </a:t>
            </a:r>
            <a:r>
              <a:rPr lang="en-US" altLang="ja-JP" sz="2800" b="1" u="sng" dirty="0">
                <a:solidFill>
                  <a:srgbClr val="FF0000"/>
                </a:solidFill>
                <a:effectLst>
                  <a:outerShdw blurRad="38100" dist="38100" dir="2700000" algn="tl">
                    <a:srgbClr val="000000">
                      <a:alpha val="43137"/>
                    </a:srgbClr>
                  </a:outerShdw>
                </a:effectLst>
              </a:rPr>
              <a:t>A</a:t>
            </a:r>
            <a:r>
              <a:rPr lang="en-US" altLang="ja-JP" sz="2800" b="1" dirty="0"/>
              <a:t>ccelerator-driven compact </a:t>
            </a:r>
            <a:r>
              <a:rPr lang="en-US" altLang="ja-JP" sz="2800" b="1" u="sng" dirty="0">
                <a:solidFill>
                  <a:srgbClr val="FF0000"/>
                </a:solidFill>
                <a:effectLst>
                  <a:outerShdw blurRad="38100" dist="38100" dir="2700000" algn="tl">
                    <a:srgbClr val="000000">
                      <a:alpha val="43137"/>
                    </a:srgbClr>
                  </a:outerShdw>
                </a:effectLst>
              </a:rPr>
              <a:t>N</a:t>
            </a:r>
            <a:r>
              <a:rPr lang="en-US" altLang="ja-JP" sz="2800" b="1" dirty="0"/>
              <a:t>eutron </a:t>
            </a:r>
            <a:r>
              <a:rPr lang="en-US" altLang="ja-JP" sz="2800" b="1" u="sng" dirty="0" smtClean="0">
                <a:solidFill>
                  <a:srgbClr val="FF0000"/>
                </a:solidFill>
                <a:effectLst>
                  <a:outerShdw blurRad="38100" dist="38100" dir="2700000" algn="tl">
                    <a:srgbClr val="000000">
                      <a:alpha val="43137"/>
                    </a:srgbClr>
                  </a:outerShdw>
                </a:effectLst>
              </a:rPr>
              <a:t>S</a:t>
            </a:r>
            <a:r>
              <a:rPr lang="en-US" altLang="ja-JP" sz="2800" b="1" dirty="0" smtClean="0"/>
              <a:t>ource</a:t>
            </a:r>
            <a:endParaRPr lang="ja-JP" altLang="en-US" sz="2800" b="1" dirty="0">
              <a:solidFill>
                <a:srgbClr val="FF0000"/>
              </a:solidFill>
            </a:endParaRPr>
          </a:p>
        </p:txBody>
      </p:sp>
      <p:pic>
        <p:nvPicPr>
          <p:cNvPr id="1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72" y="-1347"/>
            <a:ext cx="611407" cy="611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6313710" y="4328704"/>
            <a:ext cx="2915816" cy="923330"/>
          </a:xfrm>
          <a:prstGeom prst="rect">
            <a:avLst/>
          </a:prstGeom>
          <a:noFill/>
        </p:spPr>
        <p:txBody>
          <a:bodyPr wrap="square" rtlCol="0">
            <a:spAutoFit/>
          </a:bodyPr>
          <a:lstStyle/>
          <a:p>
            <a:r>
              <a:rPr kumimoji="1" lang="en-US" altLang="ja-JP" dirty="0" smtClean="0"/>
              <a:t>8</a:t>
            </a:r>
            <a:r>
              <a:rPr kumimoji="1" lang="en-US" altLang="ja-JP" baseline="30000" dirty="0" smtClean="0"/>
              <a:t>th</a:t>
            </a:r>
            <a:r>
              <a:rPr kumimoji="1" lang="en-US" altLang="ja-JP" dirty="0" smtClean="0"/>
              <a:t> June 2015</a:t>
            </a:r>
          </a:p>
          <a:p>
            <a:r>
              <a:rPr lang="en-US" altLang="ja-JP" dirty="0" smtClean="0"/>
              <a:t>Jagiellonian Symposium </a:t>
            </a:r>
          </a:p>
          <a:p>
            <a:r>
              <a:rPr kumimoji="1" lang="en-US" altLang="ja-JP" dirty="0" smtClean="0"/>
              <a:t>Krakow </a:t>
            </a:r>
            <a:endParaRPr kumimoji="1" lang="ja-JP" altLang="en-US" dirty="0"/>
          </a:p>
        </p:txBody>
      </p:sp>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3922" y="4035349"/>
            <a:ext cx="2556740"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6876256" y="5001418"/>
            <a:ext cx="1437381" cy="369332"/>
          </a:xfrm>
          <a:prstGeom prst="rect">
            <a:avLst/>
          </a:prstGeom>
          <a:solidFill>
            <a:srgbClr val="CDE0EB"/>
          </a:solidFill>
        </p:spPr>
        <p:txBody>
          <a:bodyPr wrap="none" rtlCol="0">
            <a:spAutoFit/>
          </a:bodyPr>
          <a:lstStyle/>
          <a:p>
            <a:r>
              <a:rPr kumimoji="1" lang="en-US" altLang="ja-JP" dirty="0" smtClean="0">
                <a:solidFill>
                  <a:schemeClr val="bg1">
                    <a:lumMod val="95000"/>
                  </a:schemeClr>
                </a:solidFill>
              </a:rPr>
              <a:t>Great thanks</a:t>
            </a:r>
            <a:endParaRPr kumimoji="1" lang="ja-JP" altLang="en-US" dirty="0">
              <a:solidFill>
                <a:schemeClr val="bg1">
                  <a:lumMod val="95000"/>
                </a:schemeClr>
              </a:solidFill>
            </a:endParaRPr>
          </a:p>
        </p:txBody>
      </p:sp>
    </p:spTree>
    <p:extLst>
      <p:ext uri="{BB962C8B-B14F-4D97-AF65-F5344CB8AC3E}">
        <p14:creationId xmlns:p14="http://schemas.microsoft.com/office/powerpoint/2010/main" val="261674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1"/>
          <p:cNvSpPr txBox="1">
            <a:spLocks/>
          </p:cNvSpPr>
          <p:nvPr/>
        </p:nvSpPr>
        <p:spPr>
          <a:xfrm>
            <a:off x="4764" y="606294"/>
            <a:ext cx="9134472" cy="547675"/>
          </a:xfrm>
          <a:prstGeom prst="rect">
            <a:avLst/>
          </a:prstGeom>
          <a:solidFill>
            <a:srgbClr val="FFC000"/>
          </a:solidFill>
        </p:spPr>
        <p:txBody>
          <a:bodyPr>
            <a:no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lgn="l"/>
            <a:r>
              <a:rPr lang="en-US" altLang="ja-JP" sz="3000" b="1" dirty="0" smtClean="0">
                <a:solidFill>
                  <a:srgbClr val="FF0000"/>
                </a:solidFill>
              </a:rPr>
              <a:t>Corrosion Visualization</a:t>
            </a:r>
            <a:endParaRPr lang="en-US" altLang="ja-JP" sz="3000" b="1" dirty="0" smtClean="0"/>
          </a:p>
        </p:txBody>
      </p:sp>
      <p:sp>
        <p:nvSpPr>
          <p:cNvPr id="7" name="テキスト ボックス 6"/>
          <p:cNvSpPr txBox="1"/>
          <p:nvPr/>
        </p:nvSpPr>
        <p:spPr>
          <a:xfrm>
            <a:off x="3102161" y="6210939"/>
            <a:ext cx="3654704" cy="369332"/>
          </a:xfrm>
          <a:prstGeom prst="rect">
            <a:avLst/>
          </a:prstGeom>
          <a:noFill/>
        </p:spPr>
        <p:txBody>
          <a:bodyPr wrap="square" rtlCol="0">
            <a:spAutoFit/>
          </a:bodyPr>
          <a:lstStyle/>
          <a:p>
            <a:r>
              <a:rPr kumimoji="1" lang="en-US" altLang="ja-JP" dirty="0" smtClean="0"/>
              <a:t>RANS  imaging time~5~20 min.</a:t>
            </a:r>
            <a:r>
              <a:rPr kumimoji="1" lang="ja-JP" altLang="en-US" dirty="0" smtClean="0"/>
              <a:t>　</a:t>
            </a:r>
            <a:endParaRPr kumimoji="1" lang="ja-JP" altLang="en-US" dirty="0"/>
          </a:p>
        </p:txBody>
      </p:sp>
      <p:grpSp>
        <p:nvGrpSpPr>
          <p:cNvPr id="11" name="グループ化 10"/>
          <p:cNvGrpSpPr/>
          <p:nvPr/>
        </p:nvGrpSpPr>
        <p:grpSpPr>
          <a:xfrm>
            <a:off x="82439" y="1578068"/>
            <a:ext cx="3024336" cy="3556370"/>
            <a:chOff x="251520" y="3400928"/>
            <a:chExt cx="2111091" cy="2116304"/>
          </a:xfrm>
        </p:grpSpPr>
        <p:pic>
          <p:nvPicPr>
            <p:cNvPr id="32" name="Picture 4" descr="C:\Users\taketani\Desktop\画像キャプチャ\WS0000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51520" y="3400928"/>
              <a:ext cx="2111091" cy="211630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362297" y="3444354"/>
              <a:ext cx="944768" cy="369332"/>
            </a:xfrm>
            <a:prstGeom prst="rect">
              <a:avLst/>
            </a:prstGeom>
            <a:noFill/>
          </p:spPr>
          <p:txBody>
            <a:bodyPr wrap="square" rtlCol="0">
              <a:spAutoFit/>
            </a:bodyPr>
            <a:lstStyle/>
            <a:p>
              <a:r>
                <a:rPr kumimoji="1" lang="en-US" altLang="ja-JP" b="1" dirty="0" smtClean="0">
                  <a:solidFill>
                    <a:srgbClr val="FF0000"/>
                  </a:solidFill>
                </a:rPr>
                <a:t>Alloy</a:t>
              </a:r>
              <a:endParaRPr kumimoji="1" lang="ja-JP" altLang="en-US" b="1" dirty="0">
                <a:solidFill>
                  <a:srgbClr val="FF0000"/>
                </a:solidFill>
              </a:endParaRPr>
            </a:p>
          </p:txBody>
        </p:sp>
        <p:sp>
          <p:nvSpPr>
            <p:cNvPr id="16" name="テキスト ボックス 15"/>
            <p:cNvSpPr txBox="1"/>
            <p:nvPr/>
          </p:nvSpPr>
          <p:spPr>
            <a:xfrm>
              <a:off x="1325591" y="3544381"/>
              <a:ext cx="949618" cy="369332"/>
            </a:xfrm>
            <a:prstGeom prst="rect">
              <a:avLst/>
            </a:prstGeom>
            <a:noFill/>
          </p:spPr>
          <p:txBody>
            <a:bodyPr wrap="square" rtlCol="0">
              <a:spAutoFit/>
            </a:bodyPr>
            <a:lstStyle/>
            <a:p>
              <a:r>
                <a:rPr kumimoji="1" lang="en-US" altLang="ja-JP" dirty="0" smtClean="0">
                  <a:solidFill>
                    <a:srgbClr val="FF0000"/>
                  </a:solidFill>
                </a:rPr>
                <a:t>Steel</a:t>
              </a:r>
              <a:endParaRPr kumimoji="1" lang="ja-JP" altLang="en-US" dirty="0">
                <a:solidFill>
                  <a:srgbClr val="FF0000"/>
                </a:solidFill>
              </a:endParaRPr>
            </a:p>
          </p:txBody>
        </p:sp>
      </p:grpSp>
      <p:sp>
        <p:nvSpPr>
          <p:cNvPr id="2" name="日付プレースホルダー 1"/>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3" name="スライド番号プレースホルダー 2"/>
          <p:cNvSpPr>
            <a:spLocks noGrp="1"/>
          </p:cNvSpPr>
          <p:nvPr>
            <p:ph type="sldNum" sz="quarter" idx="12"/>
          </p:nvPr>
        </p:nvSpPr>
        <p:spPr/>
        <p:txBody>
          <a:bodyPr/>
          <a:lstStyle/>
          <a:p>
            <a:fld id="{058CB86C-C504-4F7F-967E-D377BBE6FBB2}" type="slidenum">
              <a:rPr kumimoji="1" lang="ja-JP" altLang="en-US" smtClean="0"/>
              <a:t>10</a:t>
            </a:fld>
            <a:endParaRPr kumimoji="1" lang="ja-JP" altLang="en-US" dirty="0"/>
          </a:p>
        </p:txBody>
      </p:sp>
      <p:sp>
        <p:nvSpPr>
          <p:cNvPr id="27" name="テキスト ボックス 26"/>
          <p:cNvSpPr txBox="1"/>
          <p:nvPr/>
        </p:nvSpPr>
        <p:spPr>
          <a:xfrm>
            <a:off x="3218288" y="1552916"/>
            <a:ext cx="6056547" cy="3539430"/>
          </a:xfrm>
          <a:prstGeom prst="rect">
            <a:avLst/>
          </a:prstGeom>
          <a:noFill/>
        </p:spPr>
        <p:txBody>
          <a:bodyPr wrap="square" rtlCol="0">
            <a:spAutoFit/>
          </a:bodyPr>
          <a:lstStyle/>
          <a:p>
            <a:r>
              <a:rPr kumimoji="1" lang="en-US" altLang="ja-JP" sz="2800" u="sng" dirty="0" smtClean="0"/>
              <a:t>Whether it is possible to visualize the steel corrosion under-film?</a:t>
            </a:r>
            <a:r>
              <a:rPr kumimoji="1" lang="ja-JP" altLang="en-US" sz="2800" u="sng" dirty="0" smtClean="0"/>
              <a:t>　</a:t>
            </a:r>
            <a:endParaRPr lang="en-US" altLang="ja-JP" sz="2800" dirty="0"/>
          </a:p>
          <a:p>
            <a:pPr marL="457200" indent="-457200">
              <a:buFont typeface="Arial" panose="020B0604020202020204" pitchFamily="34" charset="0"/>
              <a:buChar char="•"/>
            </a:pPr>
            <a:r>
              <a:rPr lang="en-US" altLang="ja-JP" sz="2800" dirty="0"/>
              <a:t>base </a:t>
            </a:r>
            <a:r>
              <a:rPr lang="en-US" altLang="ja-JP" sz="2800" dirty="0" smtClean="0"/>
              <a:t>material is</a:t>
            </a:r>
            <a:r>
              <a:rPr kumimoji="1" lang="ja-JP" altLang="en-US" sz="2800" dirty="0" smtClean="0"/>
              <a:t> </a:t>
            </a:r>
            <a:r>
              <a:rPr kumimoji="1" lang="ja-JP" altLang="en-US" sz="2800" dirty="0" smtClean="0">
                <a:solidFill>
                  <a:srgbClr val="FF0000"/>
                </a:solidFill>
              </a:rPr>
              <a:t>Ｆｅ</a:t>
            </a:r>
            <a:endParaRPr kumimoji="1" lang="en-US" altLang="ja-JP" sz="2800" dirty="0" smtClean="0">
              <a:solidFill>
                <a:srgbClr val="FF0000"/>
              </a:solidFill>
            </a:endParaRPr>
          </a:p>
          <a:p>
            <a:pPr marL="457200" indent="-457200">
              <a:buFont typeface="Arial" panose="020B0604020202020204" pitchFamily="34" charset="0"/>
              <a:buChar char="•"/>
            </a:pPr>
            <a:r>
              <a:rPr lang="en-US" altLang="ja-JP" sz="2800" dirty="0" smtClean="0"/>
              <a:t>What we should find is </a:t>
            </a:r>
            <a:r>
              <a:rPr lang="ja-JP" altLang="en-US" sz="2800" dirty="0" smtClean="0">
                <a:solidFill>
                  <a:srgbClr val="FF0000"/>
                </a:solidFill>
              </a:rPr>
              <a:t>ＦｅＯ</a:t>
            </a:r>
            <a:r>
              <a:rPr lang="ja-JP" altLang="en-US" sz="2800" u="sng" dirty="0" smtClean="0">
                <a:solidFill>
                  <a:srgbClr val="FF0000"/>
                </a:solidFill>
              </a:rPr>
              <a:t>Ｏ</a:t>
            </a:r>
            <a:r>
              <a:rPr lang="ja-JP" altLang="en-US" sz="2800" u="sng" dirty="0" smtClean="0">
                <a:solidFill>
                  <a:srgbClr val="FF0000"/>
                </a:solidFill>
                <a:effectLst>
                  <a:outerShdw blurRad="38100" dist="38100" dir="2700000" algn="tl">
                    <a:srgbClr val="000000">
                      <a:alpha val="43137"/>
                    </a:srgbClr>
                  </a:outerShdw>
                </a:effectLst>
              </a:rPr>
              <a:t>Ｈ</a:t>
            </a:r>
            <a:r>
              <a:rPr lang="en-US" altLang="ja-JP" sz="2800" dirty="0" smtClean="0">
                <a:solidFill>
                  <a:srgbClr val="FF0000"/>
                </a:solidFill>
              </a:rPr>
              <a:t>, Fe</a:t>
            </a:r>
            <a:r>
              <a:rPr lang="en-US" altLang="ja-JP" sz="2800" baseline="-25000" dirty="0" smtClean="0">
                <a:solidFill>
                  <a:srgbClr val="FF0000"/>
                </a:solidFill>
              </a:rPr>
              <a:t>2</a:t>
            </a:r>
            <a:r>
              <a:rPr lang="en-US" altLang="ja-JP" sz="2800" dirty="0" smtClean="0">
                <a:solidFill>
                  <a:srgbClr val="FF0000"/>
                </a:solidFill>
              </a:rPr>
              <a:t>O</a:t>
            </a:r>
            <a:r>
              <a:rPr lang="en-US" altLang="ja-JP" sz="2800" baseline="-25000" dirty="0" smtClean="0">
                <a:solidFill>
                  <a:srgbClr val="FF0000"/>
                </a:solidFill>
              </a:rPr>
              <a:t>3</a:t>
            </a:r>
            <a:r>
              <a:rPr lang="en-US" altLang="ja-JP" sz="2800" dirty="0" smtClean="0">
                <a:solidFill>
                  <a:srgbClr val="FF0000"/>
                </a:solidFill>
              </a:rPr>
              <a:t>, Fe</a:t>
            </a:r>
            <a:r>
              <a:rPr lang="en-US" altLang="ja-JP" sz="2800" baseline="-25000" dirty="0" smtClean="0">
                <a:solidFill>
                  <a:srgbClr val="FF0000"/>
                </a:solidFill>
              </a:rPr>
              <a:t>3</a:t>
            </a:r>
            <a:r>
              <a:rPr lang="en-US" altLang="ja-JP" sz="2800" dirty="0" smtClean="0">
                <a:solidFill>
                  <a:srgbClr val="FF0000"/>
                </a:solidFill>
              </a:rPr>
              <a:t>O</a:t>
            </a:r>
            <a:r>
              <a:rPr lang="en-US" altLang="ja-JP" sz="2800" baseline="-25000" dirty="0" smtClean="0">
                <a:solidFill>
                  <a:srgbClr val="FF0000"/>
                </a:solidFill>
              </a:rPr>
              <a:t>4</a:t>
            </a:r>
            <a:endParaRPr lang="en-US" altLang="ja-JP" sz="2800" baseline="-25000" dirty="0" smtClean="0"/>
          </a:p>
          <a:p>
            <a:pPr marL="457200" indent="-457200">
              <a:buFont typeface="Arial" panose="020B0604020202020204" pitchFamily="34" charset="0"/>
              <a:buChar char="•"/>
            </a:pPr>
            <a:r>
              <a:rPr lang="en-US" altLang="ja-JP" sz="2800" dirty="0" smtClean="0"/>
              <a:t>Film contains a </a:t>
            </a:r>
            <a:r>
              <a:rPr lang="en-US" altLang="ja-JP" sz="2800" dirty="0" smtClean="0"/>
              <a:t>lot of </a:t>
            </a:r>
            <a:r>
              <a:rPr lang="en-US" altLang="ja-JP" sz="2800" dirty="0" smtClean="0">
                <a:solidFill>
                  <a:srgbClr val="FF0000"/>
                </a:solidFill>
              </a:rPr>
              <a:t>H</a:t>
            </a:r>
            <a:r>
              <a:rPr lang="en-US" altLang="ja-JP" sz="2800" dirty="0" smtClean="0"/>
              <a:t>,</a:t>
            </a:r>
            <a:endParaRPr kumimoji="1" lang="en-US" altLang="ja-JP" sz="2800" dirty="0" smtClean="0"/>
          </a:p>
          <a:p>
            <a:r>
              <a:rPr kumimoji="1" lang="ja-JP" altLang="en-US" sz="2800" dirty="0" smtClean="0"/>
              <a:t>→</a:t>
            </a:r>
            <a:r>
              <a:rPr kumimoji="1" lang="en-US" altLang="ja-JP" sz="2800" dirty="0" smtClean="0"/>
              <a:t>It is impossible for X-ray to distinguish the corrosion from base material Fe</a:t>
            </a:r>
            <a:endParaRPr kumimoji="1" lang="ja-JP" altLang="en-US" sz="2800" dirty="0"/>
          </a:p>
        </p:txBody>
      </p:sp>
      <p:sp>
        <p:nvSpPr>
          <p:cNvPr id="5" name="テキスト ボックス 4"/>
          <p:cNvSpPr txBox="1"/>
          <p:nvPr/>
        </p:nvSpPr>
        <p:spPr>
          <a:xfrm>
            <a:off x="611560" y="4784570"/>
            <a:ext cx="8136903" cy="1938992"/>
          </a:xfrm>
          <a:prstGeom prst="rect">
            <a:avLst/>
          </a:prstGeom>
          <a:solidFill>
            <a:srgbClr val="FFFF00"/>
          </a:solidFill>
        </p:spPr>
        <p:txBody>
          <a:bodyPr wrap="square" rtlCol="0">
            <a:spAutoFit/>
          </a:bodyPr>
          <a:lstStyle/>
          <a:p>
            <a:r>
              <a:rPr lang="en-US" altLang="ja-JP" sz="4000" dirty="0" smtClean="0"/>
              <a:t>Using neutrons can  we distinguish </a:t>
            </a:r>
            <a:r>
              <a:rPr lang="en-US" altLang="ja-JP" sz="4000" dirty="0" smtClean="0"/>
              <a:t>corrosion, rust under the film, </a:t>
            </a:r>
            <a:r>
              <a:rPr lang="en-US" altLang="ja-JP" sz="3200" dirty="0" smtClean="0"/>
              <a:t>difference between steel and alloy</a:t>
            </a:r>
            <a:r>
              <a:rPr lang="en-US" altLang="ja-JP" sz="4000" dirty="0" smtClean="0"/>
              <a:t>?</a:t>
            </a:r>
            <a:endParaRPr kumimoji="1" lang="ja-JP" altLang="en-US" sz="4000" dirty="0"/>
          </a:p>
        </p:txBody>
      </p:sp>
      <p:sp>
        <p:nvSpPr>
          <p:cNvPr id="33" name="テキスト ボックス 32"/>
          <p:cNvSpPr txBox="1"/>
          <p:nvPr/>
        </p:nvSpPr>
        <p:spPr>
          <a:xfrm>
            <a:off x="5364088" y="537253"/>
            <a:ext cx="4154186" cy="1015663"/>
          </a:xfrm>
          <a:prstGeom prst="rect">
            <a:avLst/>
          </a:prstGeom>
          <a:noFill/>
        </p:spPr>
        <p:txBody>
          <a:bodyPr wrap="square" rtlCol="0">
            <a:spAutoFit/>
          </a:bodyPr>
          <a:lstStyle/>
          <a:p>
            <a:r>
              <a:rPr lang="en-US" altLang="ja-JP" sz="2000" b="1" dirty="0" smtClean="0">
                <a:solidFill>
                  <a:srgbClr val="FF0000"/>
                </a:solidFill>
              </a:rPr>
              <a:t>KOBELCO</a:t>
            </a:r>
          </a:p>
          <a:p>
            <a:r>
              <a:rPr lang="en-US" altLang="ja-JP" sz="2000" b="1" dirty="0" smtClean="0">
                <a:solidFill>
                  <a:srgbClr val="FF0000"/>
                </a:solidFill>
              </a:rPr>
              <a:t> Proposed by Dr. T . Nakayama</a:t>
            </a:r>
          </a:p>
          <a:p>
            <a:endParaRPr kumimoji="1" lang="ja-JP" altLang="en-US" sz="2000" b="1" dirty="0">
              <a:solidFill>
                <a:srgbClr val="FF0000"/>
              </a:solidFill>
            </a:endParaRPr>
          </a:p>
        </p:txBody>
      </p:sp>
      <p:sp>
        <p:nvSpPr>
          <p:cNvPr id="17" name="タイトル 1"/>
          <p:cNvSpPr txBox="1">
            <a:spLocks/>
          </p:cNvSpPr>
          <p:nvPr/>
        </p:nvSpPr>
        <p:spPr>
          <a:xfrm>
            <a:off x="-75295" y="-25213"/>
            <a:ext cx="9134472" cy="631507"/>
          </a:xfrm>
          <a:prstGeom prst="rect">
            <a:avLst/>
          </a:prstGeom>
          <a:solidFill>
            <a:srgbClr val="0033CC"/>
          </a:solidFill>
        </p:spPr>
        <p:txBody>
          <a:bodyPr>
            <a:no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lgn="l"/>
            <a:r>
              <a:rPr lang="en-US" altLang="ja-JP" sz="3000" b="1" dirty="0" smtClean="0">
                <a:solidFill>
                  <a:schemeClr val="bg1"/>
                </a:solidFill>
              </a:rPr>
              <a:t>Industrial application- Ion and steel</a:t>
            </a:r>
          </a:p>
        </p:txBody>
      </p:sp>
    </p:spTree>
    <p:extLst>
      <p:ext uri="{BB962C8B-B14F-4D97-AF65-F5344CB8AC3E}">
        <p14:creationId xmlns:p14="http://schemas.microsoft.com/office/powerpoint/2010/main" val="8981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
                                            <p:txEl>
                                              <p:pRg st="2" end="2"/>
                                            </p:txEl>
                                          </p:spTgt>
                                        </p:tgtEl>
                                        <p:attrNameLst>
                                          <p:attrName>style.visibility</p:attrName>
                                        </p:attrNameLst>
                                      </p:cBhvr>
                                      <p:to>
                                        <p:strVal val="visible"/>
                                      </p:to>
                                    </p:set>
                                    <p:animEffect transition="in" filter="wipe(down)">
                                      <p:cBhvr>
                                        <p:cTn id="7" dur="500"/>
                                        <p:tgtEl>
                                          <p:spTgt spid="27">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7">
                                            <p:txEl>
                                              <p:pRg st="3" end="3"/>
                                            </p:txEl>
                                          </p:spTgt>
                                        </p:tgtEl>
                                        <p:attrNameLst>
                                          <p:attrName>style.visibility</p:attrName>
                                        </p:attrNameLst>
                                      </p:cBhvr>
                                      <p:to>
                                        <p:strVal val="visible"/>
                                      </p:to>
                                    </p:set>
                                    <p:animEffect transition="in" filter="wipe(down)">
                                      <p:cBhvr>
                                        <p:cTn id="10" dur="500"/>
                                        <p:tgtEl>
                                          <p:spTgt spid="27">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xEl>
                                              <p:pRg st="4" end="4"/>
                                            </p:txEl>
                                          </p:spTgt>
                                        </p:tgtEl>
                                        <p:attrNameLst>
                                          <p:attrName>style.visibility</p:attrName>
                                        </p:attrNameLst>
                                      </p:cBhvr>
                                      <p:to>
                                        <p:strVal val="visible"/>
                                      </p:to>
                                    </p:set>
                                    <p:animEffect transition="in" filter="wipe(down)">
                                      <p:cBhvr>
                                        <p:cTn id="15" dur="500"/>
                                        <p:tgtEl>
                                          <p:spTgt spid="2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90BFCFFA-738A-C140-A355-6B58847FCF2C}" type="slidenum">
              <a:rPr lang="ja-JP" altLang="en-US" smtClean="0"/>
              <a:pPr/>
              <a:t>11</a:t>
            </a:fld>
            <a:endParaRPr lang="ja-JP" altLang="en-US" dirty="0"/>
          </a:p>
        </p:txBody>
      </p:sp>
      <p:grpSp>
        <p:nvGrpSpPr>
          <p:cNvPr id="8" name="図形グループ 17"/>
          <p:cNvGrpSpPr/>
          <p:nvPr/>
        </p:nvGrpSpPr>
        <p:grpSpPr>
          <a:xfrm>
            <a:off x="5622964" y="642993"/>
            <a:ext cx="3360335" cy="2958420"/>
            <a:chOff x="2209550" y="980816"/>
            <a:chExt cx="7301408" cy="5484772"/>
          </a:xfrm>
        </p:grpSpPr>
        <p:pic>
          <p:nvPicPr>
            <p:cNvPr id="19" name="図 18" descr="#11div#8_ROL_drk_crop_FP_0.55-0.87.jpg"/>
            <p:cNvPicPr>
              <a:picLocks noChangeAspect="1"/>
            </p:cNvPicPr>
            <p:nvPr/>
          </p:nvPicPr>
          <p:blipFill>
            <a:blip r:embed="rId2"/>
            <a:stretch>
              <a:fillRect/>
            </a:stretch>
          </p:blipFill>
          <p:spPr>
            <a:xfrm>
              <a:off x="2209550" y="980816"/>
              <a:ext cx="7301408" cy="5400000"/>
            </a:xfrm>
            <a:prstGeom prst="rect">
              <a:avLst/>
            </a:prstGeom>
          </p:spPr>
        </p:pic>
        <p:sp>
          <p:nvSpPr>
            <p:cNvPr id="20" name="テキスト ボックス 19"/>
            <p:cNvSpPr txBox="1"/>
            <p:nvPr/>
          </p:nvSpPr>
          <p:spPr>
            <a:xfrm>
              <a:off x="5855405" y="5837925"/>
              <a:ext cx="3326998" cy="627663"/>
            </a:xfrm>
            <a:prstGeom prst="rect">
              <a:avLst/>
            </a:prstGeom>
            <a:solidFill>
              <a:schemeClr val="bg1"/>
            </a:solidFill>
            <a:ln>
              <a:solidFill>
                <a:srgbClr val="0000FF"/>
              </a:solidFill>
            </a:ln>
          </p:spPr>
          <p:txBody>
            <a:bodyPr wrap="none" rtlCol="0">
              <a:spAutoFit/>
            </a:bodyPr>
            <a:lstStyle/>
            <a:p>
              <a:r>
                <a:rPr lang="en-US" altLang="ja-JP" sz="1600" dirty="0" smtClean="0">
                  <a:solidFill>
                    <a:srgbClr val="0000FF"/>
                  </a:solidFill>
                  <a:latin typeface="ヒラギノ角ゴ ProN W3"/>
                  <a:ea typeface="ヒラギノ角ゴ ProN W3"/>
                  <a:cs typeface="ヒラギノ角ゴ ProN W3"/>
                </a:rPr>
                <a:t>110minutes wet</a:t>
              </a:r>
              <a:endParaRPr kumimoji="1" lang="ja-JP" altLang="en-US" sz="1600" dirty="0">
                <a:solidFill>
                  <a:srgbClr val="0000FF"/>
                </a:solidFill>
                <a:latin typeface="ヒラギノ角ゴ ProN W3"/>
                <a:ea typeface="ヒラギノ角ゴ ProN W3"/>
                <a:cs typeface="ヒラギノ角ゴ ProN W3"/>
              </a:endParaRPr>
            </a:p>
          </p:txBody>
        </p:sp>
      </p:grpSp>
      <p:sp>
        <p:nvSpPr>
          <p:cNvPr id="26" name="テキスト ボックス 25"/>
          <p:cNvSpPr txBox="1"/>
          <p:nvPr/>
        </p:nvSpPr>
        <p:spPr>
          <a:xfrm>
            <a:off x="-68501" y="-40018"/>
            <a:ext cx="9204186" cy="769441"/>
          </a:xfrm>
          <a:prstGeom prst="rect">
            <a:avLst/>
          </a:prstGeom>
          <a:noFill/>
        </p:spPr>
        <p:txBody>
          <a:bodyPr wrap="none" rtlCol="0">
            <a:spAutoFit/>
          </a:bodyPr>
          <a:lstStyle/>
          <a:p>
            <a:pPr algn="ctr"/>
            <a:r>
              <a:rPr lang="en-US" altLang="ja-JP" sz="4400" dirty="0" smtClean="0">
                <a:ln>
                  <a:solidFill>
                    <a:schemeClr val="bg1">
                      <a:lumMod val="65000"/>
                    </a:schemeClr>
                  </a:solidFill>
                </a:ln>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Success </a:t>
            </a:r>
            <a:r>
              <a:rPr lang="en-US" altLang="ja-JP" sz="3200" spc="-100" dirty="0" smtClean="0">
                <a:ln>
                  <a:solidFill>
                    <a:schemeClr val="bg1">
                      <a:lumMod val="65000"/>
                    </a:schemeClr>
                  </a:solidFill>
                </a:ln>
                <a:latin typeface="メイリオ" panose="020B0604030504040204" pitchFamily="50" charset="-128"/>
                <a:ea typeface="メイリオ" panose="020B0604030504040204" pitchFamily="50" charset="-128"/>
                <a:cs typeface="メイリオ" panose="020B0604030504040204" pitchFamily="50" charset="-128"/>
              </a:rPr>
              <a:t>of the visualization </a:t>
            </a:r>
            <a:r>
              <a:rPr lang="en-US" altLang="ja-JP" sz="3200" u="sng" spc="-100" dirty="0" smtClean="0">
                <a:ln>
                  <a:solidFill>
                    <a:schemeClr val="bg1">
                      <a:lumMod val="65000"/>
                    </a:schemeClr>
                  </a:solidFill>
                </a:ln>
                <a:latin typeface="メイリオ" panose="020B0604030504040204" pitchFamily="50" charset="-128"/>
                <a:ea typeface="メイリオ" panose="020B0604030504040204" pitchFamily="50" charset="-128"/>
                <a:cs typeface="メイリオ" panose="020B0604030504040204" pitchFamily="50" charset="-128"/>
              </a:rPr>
              <a:t>wet-dry process</a:t>
            </a:r>
            <a:endParaRPr kumimoji="1" lang="ja-JP" altLang="en-US" sz="3200" u="sng" spc="-100" dirty="0">
              <a:ln>
                <a:solidFill>
                  <a:schemeClr val="bg1">
                    <a:lumMod val="65000"/>
                  </a:schemeClr>
                </a:solidFill>
              </a:ln>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7" name="図形グループ 26"/>
          <p:cNvGrpSpPr/>
          <p:nvPr/>
        </p:nvGrpSpPr>
        <p:grpSpPr>
          <a:xfrm>
            <a:off x="156820" y="453461"/>
            <a:ext cx="3861171" cy="3102227"/>
            <a:chOff x="461541" y="1144939"/>
            <a:chExt cx="7529022" cy="5528398"/>
          </a:xfrm>
        </p:grpSpPr>
        <p:pic>
          <p:nvPicPr>
            <p:cNvPr id="22" name="図 21" descr="#5div#2_ROL_drk_cropFP_0.61-0.93.jpg"/>
            <p:cNvPicPr>
              <a:picLocks noChangeAspect="1"/>
            </p:cNvPicPr>
            <p:nvPr/>
          </p:nvPicPr>
          <p:blipFill>
            <a:blip r:embed="rId3">
              <a:alphaModFix/>
            </a:blip>
            <a:srcRect l="54917"/>
            <a:stretch>
              <a:fillRect/>
            </a:stretch>
          </p:blipFill>
          <p:spPr>
            <a:xfrm>
              <a:off x="4684871" y="1273337"/>
              <a:ext cx="3305692" cy="5400000"/>
            </a:xfrm>
            <a:prstGeom prst="rect">
              <a:avLst/>
            </a:prstGeom>
          </p:spPr>
        </p:pic>
        <p:pic>
          <p:nvPicPr>
            <p:cNvPr id="17" name="図 16" descr="#5div#2_ROL_drk_cropFP_0.61-0.93.jpg"/>
            <p:cNvPicPr>
              <a:picLocks noChangeAspect="1"/>
            </p:cNvPicPr>
            <p:nvPr/>
          </p:nvPicPr>
          <p:blipFill>
            <a:blip r:embed="rId3">
              <a:alphaModFix/>
            </a:blip>
            <a:srcRect r="45421"/>
            <a:stretch>
              <a:fillRect/>
            </a:stretch>
          </p:blipFill>
          <p:spPr>
            <a:xfrm>
              <a:off x="461541" y="1273337"/>
              <a:ext cx="4001922" cy="5400000"/>
            </a:xfrm>
            <a:prstGeom prst="rect">
              <a:avLst/>
            </a:prstGeom>
          </p:spPr>
        </p:pic>
        <p:sp>
          <p:nvSpPr>
            <p:cNvPr id="18" name="テキスト ボックス 17"/>
            <p:cNvSpPr txBox="1"/>
            <p:nvPr/>
          </p:nvSpPr>
          <p:spPr>
            <a:xfrm>
              <a:off x="1002000" y="1167415"/>
              <a:ext cx="1722235" cy="822721"/>
            </a:xfrm>
            <a:prstGeom prst="rect">
              <a:avLst/>
            </a:prstGeom>
            <a:solidFill>
              <a:schemeClr val="bg2"/>
            </a:solidFill>
            <a:effectLst>
              <a:softEdge rad="63500"/>
            </a:effectLst>
          </p:spPr>
          <p:txBody>
            <a:bodyPr wrap="square" rtlCol="0">
              <a:spAutoFit/>
            </a:bodyPr>
            <a:lstStyle/>
            <a:p>
              <a:r>
                <a:rPr kumimoji="1" lang="en-US" altLang="ja-JP" sz="2400" dirty="0" smtClean="0">
                  <a:solidFill>
                    <a:srgbClr val="0000FF"/>
                  </a:solidFill>
                  <a:latin typeface="ヒラギノ角ゴ Std W8"/>
                  <a:ea typeface="ヒラギノ角ゴ Std W8"/>
                  <a:cs typeface="ヒラギノ角ゴ Std W8"/>
                </a:rPr>
                <a:t>Alloy</a:t>
              </a:r>
              <a:endParaRPr kumimoji="1" lang="ja-JP" altLang="en-US" sz="2400" dirty="0">
                <a:solidFill>
                  <a:srgbClr val="0000FF"/>
                </a:solidFill>
                <a:latin typeface="ヒラギノ角ゴ Std W8"/>
                <a:ea typeface="ヒラギノ角ゴ Std W8"/>
                <a:cs typeface="ヒラギノ角ゴ Std W8"/>
              </a:endParaRPr>
            </a:p>
          </p:txBody>
        </p:sp>
        <p:sp>
          <p:nvSpPr>
            <p:cNvPr id="24" name="テキスト ボックス 23"/>
            <p:cNvSpPr txBox="1"/>
            <p:nvPr/>
          </p:nvSpPr>
          <p:spPr>
            <a:xfrm>
              <a:off x="4753071" y="1144939"/>
              <a:ext cx="2311941" cy="822721"/>
            </a:xfrm>
            <a:prstGeom prst="rect">
              <a:avLst/>
            </a:prstGeom>
            <a:solidFill>
              <a:schemeClr val="bg2"/>
            </a:solidFill>
            <a:effectLst>
              <a:softEdge rad="63500"/>
            </a:effectLst>
          </p:spPr>
          <p:txBody>
            <a:bodyPr wrap="square" rtlCol="0">
              <a:spAutoFit/>
            </a:bodyPr>
            <a:lstStyle/>
            <a:p>
              <a:r>
                <a:rPr kumimoji="1" lang="en-US" altLang="ja-JP" sz="2400" dirty="0" smtClean="0">
                  <a:solidFill>
                    <a:srgbClr val="FF0000"/>
                  </a:solidFill>
                  <a:latin typeface="ヒラギノ角ゴ Std W8"/>
                  <a:ea typeface="ヒラギノ角ゴ Std W8"/>
                  <a:cs typeface="ヒラギノ角ゴ Std W8"/>
                </a:rPr>
                <a:t>Steel</a:t>
              </a:r>
              <a:endParaRPr kumimoji="1" lang="ja-JP" altLang="en-US" sz="2400" dirty="0">
                <a:solidFill>
                  <a:srgbClr val="FF0000"/>
                </a:solidFill>
                <a:latin typeface="ヒラギノ角ゴ Std W8"/>
                <a:ea typeface="ヒラギノ角ゴ Std W8"/>
                <a:cs typeface="ヒラギノ角ゴ Std W8"/>
              </a:endParaRPr>
            </a:p>
          </p:txBody>
        </p:sp>
      </p:grpSp>
      <p:sp>
        <p:nvSpPr>
          <p:cNvPr id="2" name="日付プレースホルダー 1"/>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21" name="テキスト ボックス 20"/>
          <p:cNvSpPr txBox="1"/>
          <p:nvPr/>
        </p:nvSpPr>
        <p:spPr>
          <a:xfrm>
            <a:off x="867917" y="2975778"/>
            <a:ext cx="2518638" cy="307777"/>
          </a:xfrm>
          <a:prstGeom prst="rect">
            <a:avLst/>
          </a:prstGeom>
          <a:solidFill>
            <a:schemeClr val="bg1"/>
          </a:solidFill>
          <a:ln>
            <a:solidFill>
              <a:srgbClr val="800000"/>
            </a:solidFill>
          </a:ln>
        </p:spPr>
        <p:txBody>
          <a:bodyPr wrap="none" rtlCol="0">
            <a:spAutoFit/>
          </a:bodyPr>
          <a:lstStyle/>
          <a:p>
            <a:r>
              <a:rPr kumimoji="1" lang="en-US" altLang="ja-JP" sz="1400" dirty="0" smtClean="0">
                <a:solidFill>
                  <a:srgbClr val="800000"/>
                </a:solidFill>
                <a:latin typeface="ヒラギノ角ゴ ProN W3"/>
                <a:ea typeface="ヒラギノ角ゴ ProN W3"/>
                <a:cs typeface="ヒラギノ角ゴ ProN W3"/>
              </a:rPr>
              <a:t>Normal condition( in the room) </a:t>
            </a:r>
            <a:endParaRPr kumimoji="1" lang="ja-JP" altLang="en-US" sz="1400" dirty="0">
              <a:solidFill>
                <a:srgbClr val="800000"/>
              </a:solidFill>
              <a:latin typeface="ヒラギノ角ゴ ProN W3"/>
              <a:ea typeface="ヒラギノ角ゴ ProN W3"/>
              <a:cs typeface="ヒラギノ角ゴ ProN W3"/>
            </a:endParaRPr>
          </a:p>
        </p:txBody>
      </p:sp>
      <p:grpSp>
        <p:nvGrpSpPr>
          <p:cNvPr id="7" name="図形グループ 16"/>
          <p:cNvGrpSpPr/>
          <p:nvPr/>
        </p:nvGrpSpPr>
        <p:grpSpPr>
          <a:xfrm>
            <a:off x="1691680" y="2642790"/>
            <a:ext cx="5686646" cy="4037080"/>
            <a:chOff x="3281897" y="578497"/>
            <a:chExt cx="7301408" cy="5546329"/>
          </a:xfrm>
        </p:grpSpPr>
        <p:pic>
          <p:nvPicPr>
            <p:cNvPr id="6" name="図 5" descr="#13div#8_ROL_drk_crop_FP_0.55-0.87.jpg"/>
            <p:cNvPicPr>
              <a:picLocks noChangeAspect="1"/>
            </p:cNvPicPr>
            <p:nvPr/>
          </p:nvPicPr>
          <p:blipFill>
            <a:blip r:embed="rId4"/>
            <a:stretch>
              <a:fillRect/>
            </a:stretch>
          </p:blipFill>
          <p:spPr>
            <a:xfrm>
              <a:off x="3281897" y="578497"/>
              <a:ext cx="7301408" cy="5400000"/>
            </a:xfrm>
            <a:prstGeom prst="rect">
              <a:avLst/>
            </a:prstGeom>
          </p:spPr>
        </p:pic>
        <p:sp>
          <p:nvSpPr>
            <p:cNvPr id="16" name="テキスト ボックス 15"/>
            <p:cNvSpPr txBox="1"/>
            <p:nvPr/>
          </p:nvSpPr>
          <p:spPr>
            <a:xfrm>
              <a:off x="5584793" y="5557518"/>
              <a:ext cx="3190319" cy="567308"/>
            </a:xfrm>
            <a:prstGeom prst="rect">
              <a:avLst/>
            </a:prstGeom>
            <a:solidFill>
              <a:schemeClr val="bg1"/>
            </a:solidFill>
            <a:ln>
              <a:solidFill>
                <a:srgbClr val="FF6600"/>
              </a:solidFill>
            </a:ln>
          </p:spPr>
          <p:txBody>
            <a:bodyPr wrap="square" rtlCol="0">
              <a:spAutoFit/>
            </a:bodyPr>
            <a:lstStyle/>
            <a:p>
              <a:pPr algn="ctr">
                <a:lnSpc>
                  <a:spcPts val="2500"/>
                </a:lnSpc>
              </a:pPr>
              <a:r>
                <a:rPr lang="en-US" altLang="ja-JP" sz="2400" dirty="0" smtClean="0">
                  <a:solidFill>
                    <a:srgbClr val="FF6600"/>
                  </a:solidFill>
                  <a:latin typeface="ヒラギノ角ゴ ProN W3"/>
                  <a:ea typeface="ヒラギノ角ゴ ProN W3"/>
                  <a:cs typeface="ヒラギノ角ゴ ProN W3"/>
                </a:rPr>
                <a:t>30minutes trying</a:t>
              </a:r>
              <a:endParaRPr kumimoji="1" lang="ja-JP" altLang="en-US" sz="2400" dirty="0">
                <a:solidFill>
                  <a:srgbClr val="FF6600"/>
                </a:solidFill>
                <a:latin typeface="ヒラギノ角ゴ ProN W3"/>
                <a:ea typeface="ヒラギノ角ゴ ProN W3"/>
                <a:cs typeface="ヒラギノ角ゴ ProN W3"/>
              </a:endParaRPr>
            </a:p>
          </p:txBody>
        </p:sp>
      </p:grpSp>
      <p:pic>
        <p:nvPicPr>
          <p:cNvPr id="3" name="図 2"/>
          <p:cNvPicPr>
            <a:picLocks noChangeAspect="1" noChangeArrowheads="1"/>
          </p:cNvPicPr>
          <p:nvPr>
            <p:extLst/>
          </p:nvPr>
        </p:nvPicPr>
        <p:blipFill>
          <a:blip r:embed="rId5" cstate="print">
            <a:extLst>
              <a:ext uri="{28A0092B-C50C-407E-A947-70E740481C1C}">
                <a14:useLocalDpi xmlns:a14="http://schemas.microsoft.com/office/drawing/2010/main" val="0"/>
              </a:ext>
            </a:extLst>
          </a:blip>
          <a:srcRect l="12944" t="17180"/>
          <a:stretch>
            <a:fillRect/>
          </a:stretch>
        </p:blipFill>
        <p:spPr bwMode="auto">
          <a:xfrm>
            <a:off x="203827" y="4454946"/>
            <a:ext cx="1359097" cy="947023"/>
          </a:xfrm>
          <a:prstGeom prst="rect">
            <a:avLst/>
          </a:prstGeom>
          <a:noFill/>
          <a:ln>
            <a:noFill/>
          </a:ln>
          <a:extLst/>
        </p:spPr>
      </p:pic>
      <p:pic>
        <p:nvPicPr>
          <p:cNvPr id="25" name="図 24"/>
          <p:cNvPicPr>
            <a:picLocks noChangeAspect="1" noChangeArrowheads="1"/>
          </p:cNvPicPr>
          <p:nvPr>
            <p:extLst/>
          </p:nvPr>
        </p:nvPicPr>
        <p:blipFill>
          <a:blip r:embed="rId6" cstate="print">
            <a:extLst>
              <a:ext uri="{28A0092B-C50C-407E-A947-70E740481C1C}">
                <a14:useLocalDpi xmlns:a14="http://schemas.microsoft.com/office/drawing/2010/main" val="0"/>
              </a:ext>
            </a:extLst>
          </a:blip>
          <a:srcRect/>
          <a:stretch>
            <a:fillRect/>
          </a:stretch>
        </p:blipFill>
        <p:spPr bwMode="auto">
          <a:xfrm>
            <a:off x="4365651" y="1296394"/>
            <a:ext cx="1275142" cy="965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矢印コネクタ 8"/>
          <p:cNvCxnSpPr/>
          <p:nvPr/>
        </p:nvCxnSpPr>
        <p:spPr>
          <a:xfrm>
            <a:off x="156820" y="1052736"/>
            <a:ext cx="1030804" cy="43204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a:off x="3509066" y="936166"/>
            <a:ext cx="1030804" cy="43204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36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3" name="スライド番号プレースホルダー 2"/>
          <p:cNvSpPr>
            <a:spLocks noGrp="1"/>
          </p:cNvSpPr>
          <p:nvPr>
            <p:ph type="sldNum" sz="quarter" idx="12"/>
          </p:nvPr>
        </p:nvSpPr>
        <p:spPr/>
        <p:txBody>
          <a:bodyPr/>
          <a:lstStyle/>
          <a:p>
            <a:fld id="{D39897E2-8CA0-40F6-A657-6B004E24EBCA}" type="slidenum">
              <a:rPr kumimoji="1" lang="ja-JP" altLang="en-US" smtClean="0"/>
              <a:t>12</a:t>
            </a:fld>
            <a:endParaRPr kumimoji="1" lang="ja-JP" altLang="en-US" dirty="0"/>
          </a:p>
        </p:txBody>
      </p:sp>
      <p:sp>
        <p:nvSpPr>
          <p:cNvPr id="5" name="テキスト ボックス 4"/>
          <p:cNvSpPr txBox="1"/>
          <p:nvPr/>
        </p:nvSpPr>
        <p:spPr>
          <a:xfrm>
            <a:off x="827584" y="5410032"/>
            <a:ext cx="8109917" cy="923330"/>
          </a:xfrm>
          <a:prstGeom prst="rect">
            <a:avLst/>
          </a:prstGeom>
          <a:noFill/>
        </p:spPr>
        <p:txBody>
          <a:bodyPr wrap="square" rtlCol="0">
            <a:spAutoFit/>
          </a:bodyPr>
          <a:lstStyle/>
          <a:p>
            <a:r>
              <a:rPr lang="en-GB" altLang="ja-JP" dirty="0"/>
              <a:t> The ratio of projection into horizontal axis of neutron intensity taken after water immersion treatment and after drying treatment. Only artificial defect parts of E16 (open circle) and S18 (closed circle) were projected, respectively.</a:t>
            </a:r>
            <a:endParaRPr kumimoji="1" lang="ja-JP" altLang="en-US" dirty="0"/>
          </a:p>
        </p:txBody>
      </p:sp>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910508"/>
            <a:ext cx="6408712" cy="453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タイトル 1"/>
          <p:cNvSpPr txBox="1">
            <a:spLocks/>
          </p:cNvSpPr>
          <p:nvPr/>
        </p:nvSpPr>
        <p:spPr>
          <a:xfrm>
            <a:off x="0" y="16568"/>
            <a:ext cx="9144000" cy="820144"/>
          </a:xfrm>
          <a:prstGeom prst="rect">
            <a:avLst/>
          </a:prstGeom>
          <a:solidFill>
            <a:srgbClr val="33CCFF"/>
          </a:solidFill>
        </p:spPr>
        <p:txBody>
          <a:bodyPr>
            <a:no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lgn="l">
              <a:lnSpc>
                <a:spcPts val="2600"/>
              </a:lnSpc>
            </a:pPr>
            <a:r>
              <a:rPr lang="en-US" altLang="ja-JP" sz="2400" b="1" u="sng" kern="0" dirty="0" smtClean="0">
                <a:solidFill>
                  <a:srgbClr val="FF0000"/>
                </a:solidFill>
              </a:rPr>
              <a:t>RANS</a:t>
            </a:r>
            <a:r>
              <a:rPr lang="ja-JP" altLang="en-US" sz="2400" b="1" u="sng" kern="0" dirty="0" smtClean="0">
                <a:solidFill>
                  <a:srgbClr val="FF0000"/>
                </a:solidFill>
              </a:rPr>
              <a:t>　</a:t>
            </a:r>
            <a:r>
              <a:rPr lang="en-US" altLang="ja-JP" sz="3200" b="1" dirty="0" smtClean="0">
                <a:solidFill>
                  <a:srgbClr val="FF0000"/>
                </a:solidFill>
                <a:effectLst>
                  <a:outerShdw blurRad="38100" dist="38100" dir="2700000" algn="tl">
                    <a:srgbClr val="000000">
                      <a:alpha val="43137"/>
                    </a:srgbClr>
                  </a:outerShdw>
                </a:effectLst>
              </a:rPr>
              <a:t>Success</a:t>
            </a:r>
            <a:r>
              <a:rPr lang="en-US" altLang="ja-JP" sz="2400" dirty="0" smtClean="0"/>
              <a:t> </a:t>
            </a:r>
            <a:r>
              <a:rPr lang="en-US" altLang="ja-JP" sz="2400" dirty="0"/>
              <a:t>of non-destructive </a:t>
            </a:r>
            <a:r>
              <a:rPr lang="en-US" altLang="ja-JP" sz="2400" dirty="0">
                <a:solidFill>
                  <a:srgbClr val="FF0000"/>
                </a:solidFill>
              </a:rPr>
              <a:t>visualization</a:t>
            </a:r>
            <a:r>
              <a:rPr lang="en-US" altLang="ja-JP" sz="2400" dirty="0"/>
              <a:t> of </a:t>
            </a:r>
            <a:r>
              <a:rPr lang="en-US" altLang="ja-JP" sz="2400" dirty="0" smtClean="0"/>
              <a:t> the rust in the steel </a:t>
            </a:r>
            <a:r>
              <a:rPr lang="en-US" altLang="ja-JP" sz="2400" b="1" u="sng" dirty="0" smtClean="0">
                <a:solidFill>
                  <a:srgbClr val="FF0000"/>
                </a:solidFill>
              </a:rPr>
              <a:t>under-film </a:t>
            </a:r>
            <a:r>
              <a:rPr lang="en-US" altLang="ja-JP" sz="2400" u="sng" dirty="0" smtClean="0"/>
              <a:t>different </a:t>
            </a:r>
            <a:r>
              <a:rPr lang="en-US" altLang="ja-JP" sz="2400" u="sng" dirty="0" smtClean="0"/>
              <a:t>kinds of steels</a:t>
            </a:r>
            <a:r>
              <a:rPr lang="en-US" altLang="ja-JP" sz="2400" u="sng" kern="0" dirty="0" smtClean="0"/>
              <a:t>  and </a:t>
            </a:r>
            <a:r>
              <a:rPr lang="en-US" altLang="ja-JP" sz="2400" u="sng" kern="0" dirty="0" smtClean="0">
                <a:solidFill>
                  <a:srgbClr val="FF0000"/>
                </a:solidFill>
              </a:rPr>
              <a:t>moisture reduction </a:t>
            </a:r>
          </a:p>
          <a:p>
            <a:pPr algn="l">
              <a:lnSpc>
                <a:spcPts val="2600"/>
              </a:lnSpc>
            </a:pPr>
            <a:r>
              <a:rPr lang="en-US" altLang="ja-JP" sz="2400" u="sng" kern="0" dirty="0"/>
              <a:t> </a:t>
            </a:r>
            <a:r>
              <a:rPr lang="en-US" altLang="ja-JP" sz="2400" kern="0" dirty="0" smtClean="0"/>
              <a:t>   </a:t>
            </a:r>
            <a:endParaRPr lang="ja-JP" altLang="en-US" sz="2400" kern="0" dirty="0"/>
          </a:p>
        </p:txBody>
      </p:sp>
    </p:spTree>
    <p:extLst>
      <p:ext uri="{BB962C8B-B14F-4D97-AF65-F5344CB8AC3E}">
        <p14:creationId xmlns:p14="http://schemas.microsoft.com/office/powerpoint/2010/main" val="1914921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noChangeArrowheads="1"/>
          </p:cNvPicPr>
          <p:nvPr>
            <p:extLst/>
          </p:nvPr>
        </p:nvPicPr>
        <p:blipFill>
          <a:blip r:embed="rId7" cstate="print">
            <a:extLst>
              <a:ext uri="{28A0092B-C50C-407E-A947-70E740481C1C}">
                <a14:useLocalDpi xmlns:a14="http://schemas.microsoft.com/office/drawing/2010/main" val="0"/>
              </a:ext>
            </a:extLst>
          </a:blip>
          <a:srcRect l="12944" t="17180"/>
          <a:stretch>
            <a:fillRect/>
          </a:stretch>
        </p:blipFill>
        <p:spPr bwMode="auto">
          <a:xfrm>
            <a:off x="89945" y="4664167"/>
            <a:ext cx="1097033" cy="764416"/>
          </a:xfrm>
          <a:prstGeom prst="rect">
            <a:avLst/>
          </a:prstGeom>
          <a:noFill/>
          <a:ln>
            <a:noFill/>
          </a:ln>
          <a:extLst/>
        </p:spPr>
      </p:pic>
      <p:pic>
        <p:nvPicPr>
          <p:cNvPr id="5" name="図 4"/>
          <p:cNvPicPr>
            <a:picLocks noChangeAspect="1" noChangeArrowheads="1"/>
          </p:cNvPicPr>
          <p:nvPr>
            <p:extLst/>
          </p:nvPr>
        </p:nvPicPr>
        <p:blipFill>
          <a:blip r:embed="rId8" cstate="print">
            <a:extLst>
              <a:ext uri="{28A0092B-C50C-407E-A947-70E740481C1C}">
                <a14:useLocalDpi xmlns:a14="http://schemas.microsoft.com/office/drawing/2010/main" val="0"/>
              </a:ext>
            </a:extLst>
          </a:blip>
          <a:srcRect/>
          <a:stretch>
            <a:fillRect/>
          </a:stretch>
        </p:blipFill>
        <p:spPr bwMode="auto">
          <a:xfrm>
            <a:off x="127907" y="2921889"/>
            <a:ext cx="1059071" cy="801590"/>
          </a:xfrm>
          <a:prstGeom prst="rect">
            <a:avLst/>
          </a:prstGeom>
          <a:noFill/>
          <a:ln>
            <a:noFill/>
          </a:ln>
          <a:extLst/>
        </p:spPr>
      </p:pic>
      <p:pic>
        <p:nvPicPr>
          <p:cNvPr id="22" name="図 21"/>
          <p:cNvPicPr>
            <a:picLocks noChangeAspect="1"/>
          </p:cNvPicPr>
          <p:nvPr/>
        </p:nvPicPr>
        <p:blipFill>
          <a:blip r:embed="rId9"/>
          <a:stretch>
            <a:fillRect/>
          </a:stretch>
        </p:blipFill>
        <p:spPr>
          <a:xfrm>
            <a:off x="8316416" y="1120615"/>
            <a:ext cx="739097" cy="1122333"/>
          </a:xfrm>
          <a:prstGeom prst="rect">
            <a:avLst/>
          </a:prstGeom>
        </p:spPr>
      </p:pic>
      <p:sp>
        <p:nvSpPr>
          <p:cNvPr id="23" name="テキスト ボックス 22"/>
          <p:cNvSpPr txBox="1"/>
          <p:nvPr/>
        </p:nvSpPr>
        <p:spPr>
          <a:xfrm>
            <a:off x="4376769" y="15500"/>
            <a:ext cx="4138581" cy="1384995"/>
          </a:xfrm>
          <a:prstGeom prst="rect">
            <a:avLst/>
          </a:prstGeom>
          <a:solidFill>
            <a:srgbClr val="00B0F0"/>
          </a:solidFill>
        </p:spPr>
        <p:txBody>
          <a:bodyPr wrap="square" rtlCol="0">
            <a:spAutoFit/>
          </a:bodyPr>
          <a:lstStyle/>
          <a:p>
            <a:r>
              <a:rPr lang="en-US" altLang="ja-JP" sz="2800" dirty="0" smtClean="0">
                <a:solidFill>
                  <a:srgbClr val="FFFF00"/>
                </a:solidFill>
              </a:rPr>
              <a:t>3D information of the corrosion in the steel under-film</a:t>
            </a:r>
          </a:p>
        </p:txBody>
      </p:sp>
      <p:sp>
        <p:nvSpPr>
          <p:cNvPr id="24" name="テキスト ボックス 23"/>
          <p:cNvSpPr txBox="1"/>
          <p:nvPr/>
        </p:nvSpPr>
        <p:spPr>
          <a:xfrm>
            <a:off x="0" y="1071"/>
            <a:ext cx="3995936" cy="954107"/>
          </a:xfrm>
          <a:prstGeom prst="rect">
            <a:avLst/>
          </a:prstGeom>
          <a:solidFill>
            <a:srgbClr val="00B0F0"/>
          </a:solidFill>
        </p:spPr>
        <p:txBody>
          <a:bodyPr wrap="square" rtlCol="0">
            <a:spAutoFit/>
          </a:bodyPr>
          <a:lstStyle/>
          <a:p>
            <a:r>
              <a:rPr lang="en-US" altLang="ja-JP" sz="2800" b="1" dirty="0" smtClean="0">
                <a:solidFill>
                  <a:srgbClr val="FFFF00"/>
                </a:solidFill>
              </a:rPr>
              <a:t>Success of moisture reduction for long time</a:t>
            </a:r>
            <a:endParaRPr kumimoji="1" lang="ja-JP" altLang="en-US" dirty="0">
              <a:solidFill>
                <a:srgbClr val="FF0000"/>
              </a:solidFill>
            </a:endParaRPr>
          </a:p>
        </p:txBody>
      </p:sp>
      <p:pic>
        <p:nvPicPr>
          <p:cNvPr id="25" name="Picture 2" descr="I:\VMWARE_MNT\Neutron\txt\Image\Alloy_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2624851" y="1805857"/>
            <a:ext cx="1730196" cy="16757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VMWARE_MNT\Neutron\txt\Image\Alloy_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0800000">
            <a:off x="2639052" y="3412666"/>
            <a:ext cx="1730196" cy="16554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I:\VMWARE_MNT\Neutron\txt\Image\Alloy_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0800000">
            <a:off x="2605001" y="4970278"/>
            <a:ext cx="1750046" cy="16950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I:\VMWARE_MNT\Neutron\txt\Image\Normal_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0800000">
            <a:off x="918753" y="3394402"/>
            <a:ext cx="1739520" cy="16848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I:\VMWARE_MNT\Neutron\txt\Image\Normal_3.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0800000">
            <a:off x="918922" y="4984578"/>
            <a:ext cx="1773507" cy="17177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VMWARE_MNT\Neutron\txt\Image\Normal_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0800000">
            <a:off x="884596" y="1842299"/>
            <a:ext cx="1751917" cy="1696819"/>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p:cNvSpPr txBox="1"/>
          <p:nvPr/>
        </p:nvSpPr>
        <p:spPr>
          <a:xfrm>
            <a:off x="2864601" y="1394271"/>
            <a:ext cx="1512168" cy="461665"/>
          </a:xfrm>
          <a:prstGeom prst="rect">
            <a:avLst/>
          </a:prstGeom>
          <a:noFill/>
        </p:spPr>
        <p:txBody>
          <a:bodyPr wrap="square" rtlCol="0">
            <a:spAutoFit/>
          </a:bodyPr>
          <a:lstStyle/>
          <a:p>
            <a:r>
              <a:rPr kumimoji="1" lang="en-US" altLang="ja-JP" sz="2400" dirty="0" smtClean="0"/>
              <a:t>alloy</a:t>
            </a:r>
            <a:endParaRPr kumimoji="1" lang="ja-JP" altLang="en-US" sz="2400" dirty="0"/>
          </a:p>
        </p:txBody>
      </p:sp>
      <p:sp>
        <p:nvSpPr>
          <p:cNvPr id="32" name="テキスト ボックス 31"/>
          <p:cNvSpPr txBox="1"/>
          <p:nvPr/>
        </p:nvSpPr>
        <p:spPr>
          <a:xfrm>
            <a:off x="944251" y="1424151"/>
            <a:ext cx="1512168" cy="461665"/>
          </a:xfrm>
          <a:prstGeom prst="rect">
            <a:avLst/>
          </a:prstGeom>
          <a:noFill/>
        </p:spPr>
        <p:txBody>
          <a:bodyPr wrap="square" rtlCol="0">
            <a:spAutoFit/>
          </a:bodyPr>
          <a:lstStyle/>
          <a:p>
            <a:r>
              <a:rPr kumimoji="1" lang="en-US" altLang="ja-JP" sz="2400" dirty="0" smtClean="0"/>
              <a:t>Steel </a:t>
            </a:r>
            <a:endParaRPr kumimoji="1" lang="ja-JP" altLang="en-US" sz="2400" dirty="0"/>
          </a:p>
        </p:txBody>
      </p:sp>
      <p:sp>
        <p:nvSpPr>
          <p:cNvPr id="33" name="テキスト ボックス 32"/>
          <p:cNvSpPr txBox="1"/>
          <p:nvPr/>
        </p:nvSpPr>
        <p:spPr>
          <a:xfrm>
            <a:off x="127907" y="2351359"/>
            <a:ext cx="1512168" cy="400110"/>
          </a:xfrm>
          <a:prstGeom prst="rect">
            <a:avLst/>
          </a:prstGeom>
          <a:noFill/>
        </p:spPr>
        <p:txBody>
          <a:bodyPr wrap="square" rtlCol="0">
            <a:spAutoFit/>
          </a:bodyPr>
          <a:lstStyle/>
          <a:p>
            <a:r>
              <a:rPr lang="en-US" altLang="ja-JP" sz="2000" dirty="0" smtClean="0">
                <a:latin typeface="Times New Roman" panose="02020603050405020304" pitchFamily="18" charset="0"/>
                <a:cs typeface="Times New Roman" panose="02020603050405020304" pitchFamily="18" charset="0"/>
              </a:rPr>
              <a:t>wet</a:t>
            </a:r>
            <a:endParaRPr kumimoji="1" lang="ja-JP" altLang="en-US" sz="2000" dirty="0">
              <a:latin typeface="Times New Roman" panose="02020603050405020304" pitchFamily="18" charset="0"/>
              <a:cs typeface="Times New Roman" panose="02020603050405020304" pitchFamily="18" charset="0"/>
            </a:endParaRPr>
          </a:p>
        </p:txBody>
      </p:sp>
      <p:sp>
        <p:nvSpPr>
          <p:cNvPr id="34" name="テキスト ボックス 33"/>
          <p:cNvSpPr txBox="1"/>
          <p:nvPr/>
        </p:nvSpPr>
        <p:spPr>
          <a:xfrm>
            <a:off x="20105" y="3846206"/>
            <a:ext cx="1512168" cy="400110"/>
          </a:xfrm>
          <a:prstGeom prst="rect">
            <a:avLst/>
          </a:prstGeom>
          <a:noFill/>
        </p:spPr>
        <p:txBody>
          <a:bodyPr wrap="square" rtlCol="0">
            <a:spAutoFit/>
          </a:bodyPr>
          <a:lstStyle/>
          <a:p>
            <a:r>
              <a:rPr lang="en-US" altLang="ja-JP" sz="2000" dirty="0" smtClean="0">
                <a:latin typeface="Times New Roman" panose="02020603050405020304" pitchFamily="18" charset="0"/>
                <a:cs typeface="Times New Roman" panose="02020603050405020304" pitchFamily="18" charset="0"/>
              </a:rPr>
              <a:t>1 hour</a:t>
            </a:r>
            <a:endParaRPr kumimoji="1" lang="ja-JP" altLang="en-US" sz="2000" dirty="0">
              <a:latin typeface="Times New Roman" panose="02020603050405020304" pitchFamily="18" charset="0"/>
              <a:cs typeface="Times New Roman" panose="02020603050405020304" pitchFamily="18" charset="0"/>
            </a:endParaRPr>
          </a:p>
        </p:txBody>
      </p:sp>
      <p:sp>
        <p:nvSpPr>
          <p:cNvPr id="35" name="テキスト ボックス 34"/>
          <p:cNvSpPr txBox="1"/>
          <p:nvPr/>
        </p:nvSpPr>
        <p:spPr>
          <a:xfrm>
            <a:off x="20105" y="5447751"/>
            <a:ext cx="1512168" cy="400110"/>
          </a:xfrm>
          <a:prstGeom prst="rect">
            <a:avLst/>
          </a:prstGeom>
          <a:noFill/>
        </p:spPr>
        <p:txBody>
          <a:bodyPr wrap="square" rtlCol="0">
            <a:spAutoFit/>
          </a:bodyPr>
          <a:lstStyle/>
          <a:p>
            <a:r>
              <a:rPr lang="en-US" altLang="ja-JP" sz="2000" dirty="0" smtClean="0">
                <a:latin typeface="Times New Roman" panose="02020603050405020304" pitchFamily="18" charset="0"/>
                <a:cs typeface="Times New Roman" panose="02020603050405020304" pitchFamily="18" charset="0"/>
              </a:rPr>
              <a:t>2 hours</a:t>
            </a:r>
            <a:endParaRPr kumimoji="1" lang="ja-JP" altLang="en-US" sz="2000" dirty="0">
              <a:latin typeface="Times New Roman" panose="02020603050405020304" pitchFamily="18" charset="0"/>
              <a:cs typeface="Times New Roman" panose="02020603050405020304" pitchFamily="18" charset="0"/>
            </a:endParaRPr>
          </a:p>
        </p:txBody>
      </p:sp>
      <p:cxnSp>
        <p:nvCxnSpPr>
          <p:cNvPr id="36" name="直線コネクタ 35"/>
          <p:cNvCxnSpPr/>
          <p:nvPr/>
        </p:nvCxnSpPr>
        <p:spPr>
          <a:xfrm flipH="1">
            <a:off x="4355976" y="980728"/>
            <a:ext cx="5747" cy="5766297"/>
          </a:xfrm>
          <a:prstGeom prst="line">
            <a:avLst/>
          </a:prstGeom>
          <a:ln w="19050">
            <a:prstDash val="lgDashDotDot"/>
          </a:ln>
        </p:spPr>
        <p:style>
          <a:lnRef idx="1">
            <a:schemeClr val="accent1"/>
          </a:lnRef>
          <a:fillRef idx="0">
            <a:schemeClr val="accent1"/>
          </a:fillRef>
          <a:effectRef idx="0">
            <a:schemeClr val="accent1"/>
          </a:effectRef>
          <a:fontRef idx="minor">
            <a:schemeClr val="tx1"/>
          </a:fontRef>
        </p:style>
      </p:cxnSp>
      <p:pic>
        <p:nvPicPr>
          <p:cNvPr id="37" name="wet_kaiten_touk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4462612" y="2476837"/>
            <a:ext cx="4566201" cy="3519941"/>
          </a:xfrm>
          <a:prstGeom prst="rect">
            <a:avLst/>
          </a:prstGeom>
        </p:spPr>
      </p:pic>
      <p:pic>
        <p:nvPicPr>
          <p:cNvPr id="38" name="wet_clip">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4732404" y="2627845"/>
            <a:ext cx="4026615" cy="3019961"/>
          </a:xfrm>
          <a:prstGeom prst="rect">
            <a:avLst/>
          </a:prstGeom>
        </p:spPr>
      </p:pic>
      <p:sp>
        <p:nvSpPr>
          <p:cNvPr id="39" name="日付プレースホルダー 38"/>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6" name="テキスト ボックス 5"/>
          <p:cNvSpPr txBox="1"/>
          <p:nvPr/>
        </p:nvSpPr>
        <p:spPr>
          <a:xfrm>
            <a:off x="6316475" y="852225"/>
            <a:ext cx="1999941" cy="646331"/>
          </a:xfrm>
          <a:prstGeom prst="rect">
            <a:avLst/>
          </a:prstGeom>
          <a:noFill/>
        </p:spPr>
        <p:txBody>
          <a:bodyPr wrap="square" rtlCol="0">
            <a:spAutoFit/>
          </a:bodyPr>
          <a:lstStyle/>
          <a:p>
            <a:r>
              <a:rPr kumimoji="1" lang="en-US" altLang="ja-JP" b="1" dirty="0" smtClean="0">
                <a:solidFill>
                  <a:srgbClr val="FF0000"/>
                </a:solidFill>
              </a:rPr>
              <a:t>Corrosion with water</a:t>
            </a:r>
            <a:endParaRPr kumimoji="1" lang="ja-JP" altLang="en-US" b="1" dirty="0">
              <a:solidFill>
                <a:srgbClr val="FF0000"/>
              </a:solidFill>
            </a:endParaRPr>
          </a:p>
        </p:txBody>
      </p:sp>
      <p:sp>
        <p:nvSpPr>
          <p:cNvPr id="7" name="スライド番号プレースホルダー 6"/>
          <p:cNvSpPr>
            <a:spLocks noGrp="1"/>
          </p:cNvSpPr>
          <p:nvPr>
            <p:ph type="sldNum" sz="quarter" idx="12"/>
          </p:nvPr>
        </p:nvSpPr>
        <p:spPr/>
        <p:txBody>
          <a:bodyPr/>
          <a:lstStyle/>
          <a:p>
            <a:fld id="{D39897E2-8CA0-40F6-A657-6B004E24EBCA}" type="slidenum">
              <a:rPr kumimoji="1" lang="ja-JP" altLang="en-US" smtClean="0"/>
              <a:t>13</a:t>
            </a:fld>
            <a:endParaRPr kumimoji="1" lang="ja-JP" altLang="en-US" dirty="0"/>
          </a:p>
        </p:txBody>
      </p:sp>
      <p:pic>
        <p:nvPicPr>
          <p:cNvPr id="40"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84233" y="1555365"/>
            <a:ext cx="1770755" cy="99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20105" y="1690958"/>
            <a:ext cx="1354907" cy="369332"/>
          </a:xfrm>
          <a:prstGeom prst="rect">
            <a:avLst/>
          </a:prstGeom>
          <a:noFill/>
        </p:spPr>
        <p:txBody>
          <a:bodyPr wrap="square" rtlCol="0">
            <a:spAutoFit/>
          </a:bodyPr>
          <a:lstStyle/>
          <a:p>
            <a:r>
              <a:rPr kumimoji="1" lang="en-US" altLang="ja-JP" dirty="0" err="1" smtClean="0"/>
              <a:t>Dr.Taketani</a:t>
            </a:r>
            <a:endParaRPr kumimoji="1" lang="ja-JP" altLang="en-US" dirty="0"/>
          </a:p>
        </p:txBody>
      </p:sp>
      <p:sp>
        <p:nvSpPr>
          <p:cNvPr id="41" name="テキスト ボックス 40"/>
          <p:cNvSpPr txBox="1"/>
          <p:nvPr/>
        </p:nvSpPr>
        <p:spPr>
          <a:xfrm>
            <a:off x="4656002" y="6104071"/>
            <a:ext cx="3654704" cy="646331"/>
          </a:xfrm>
          <a:prstGeom prst="rect">
            <a:avLst/>
          </a:prstGeom>
          <a:noFill/>
        </p:spPr>
        <p:txBody>
          <a:bodyPr wrap="square" rtlCol="0">
            <a:spAutoFit/>
          </a:bodyPr>
          <a:lstStyle/>
          <a:p>
            <a:r>
              <a:rPr kumimoji="1" lang="en-US" altLang="ja-JP" dirty="0" smtClean="0"/>
              <a:t>RANS </a:t>
            </a:r>
            <a:r>
              <a:rPr lang="en-US" altLang="ja-JP" dirty="0" err="1" smtClean="0"/>
              <a:t>explosure</a:t>
            </a:r>
            <a:r>
              <a:rPr kumimoji="1" lang="en-US" altLang="ja-JP" dirty="0" smtClean="0"/>
              <a:t> time~5 min per one shot.</a:t>
            </a:r>
            <a:r>
              <a:rPr kumimoji="1" lang="ja-JP" altLang="en-US" dirty="0" smtClean="0"/>
              <a:t>　</a:t>
            </a:r>
            <a:endParaRPr kumimoji="1" lang="ja-JP" altLang="en-US" dirty="0"/>
          </a:p>
        </p:txBody>
      </p:sp>
      <p:sp>
        <p:nvSpPr>
          <p:cNvPr id="42" name="テキスト ボックス 41"/>
          <p:cNvSpPr txBox="1"/>
          <p:nvPr/>
        </p:nvSpPr>
        <p:spPr>
          <a:xfrm>
            <a:off x="611560" y="4784570"/>
            <a:ext cx="8136903" cy="1323439"/>
          </a:xfrm>
          <a:prstGeom prst="rect">
            <a:avLst/>
          </a:prstGeom>
          <a:solidFill>
            <a:srgbClr val="FFFF00"/>
          </a:solidFill>
        </p:spPr>
        <p:txBody>
          <a:bodyPr wrap="square" rtlCol="0">
            <a:spAutoFit/>
          </a:bodyPr>
          <a:lstStyle/>
          <a:p>
            <a:r>
              <a:rPr lang="en-US" altLang="ja-JP" sz="4000" dirty="0" smtClean="0"/>
              <a:t>Low energy neutrons of compact neutron source is powerful tool!!</a:t>
            </a:r>
            <a:endParaRPr kumimoji="1" lang="ja-JP" altLang="en-US" sz="4000" dirty="0"/>
          </a:p>
        </p:txBody>
      </p:sp>
    </p:spTree>
    <p:extLst>
      <p:ext uri="{BB962C8B-B14F-4D97-AF65-F5344CB8AC3E}">
        <p14:creationId xmlns:p14="http://schemas.microsoft.com/office/powerpoint/2010/main" val="249990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7"/>
                    </p:tgtEl>
                  </p:cond>
                </p:stCondLst>
                <p:endSync evt="end" delay="0">
                  <p:rtn val="all"/>
                </p:endSync>
                <p:childTnLst>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7"/>
                                        </p:tgtEl>
                                      </p:cBhvr>
                                    </p:cmd>
                                  </p:childTnLst>
                                </p:cTn>
                              </p:par>
                            </p:childTnLst>
                          </p:cTn>
                        </p:par>
                      </p:childTnLst>
                    </p:cTn>
                  </p:par>
                </p:childTnLst>
              </p:cTn>
              <p:nextCondLst>
                <p:cond evt="onClick" delay="0">
                  <p:tgtEl>
                    <p:spTgt spid="37"/>
                  </p:tgtEl>
                </p:cond>
              </p:nextCondLst>
            </p:seq>
            <p:seq concurrent="1" nextAc="seek">
              <p:cTn id="27" restart="whenNotActive" fill="hold" evtFilter="cancelBubble" nodeType="interactiveSeq">
                <p:stCondLst>
                  <p:cond evt="onClick" delay="0">
                    <p:tgtEl>
                      <p:spTgt spid="38"/>
                    </p:tgtEl>
                  </p:cond>
                </p:stCondLst>
                <p:endSync evt="end" delay="0">
                  <p:rtn val="all"/>
                </p:endSync>
                <p:childTnLst>
                  <p:par>
                    <p:cTn id="28" fill="hold">
                      <p:stCondLst>
                        <p:cond delay="indefinite"/>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8"/>
                                        </p:tgtEl>
                                      </p:cBhvr>
                                    </p:cmd>
                                  </p:childTnLst>
                                </p:cTn>
                              </p:par>
                            </p:childTnLst>
                          </p:cTn>
                        </p:par>
                      </p:childTnLst>
                    </p:cTn>
                  </p:par>
                </p:childTnLst>
              </p:cTn>
              <p:nextCondLst>
                <p:cond evt="onClick" delay="0">
                  <p:tgtEl>
                    <p:spTgt spid="38"/>
                  </p:tgtEl>
                </p:cond>
              </p:nextCondLst>
            </p:seq>
            <p:video>
              <p:cMediaNode vol="80000">
                <p:cTn id="32" fill="hold" display="0">
                  <p:stCondLst>
                    <p:cond delay="indefinite"/>
                  </p:stCondLst>
                </p:cTn>
                <p:tgtEl>
                  <p:spTgt spid="37"/>
                </p:tgtEl>
              </p:cMediaNode>
            </p:video>
            <p:video>
              <p:cMediaNode vol="80000">
                <p:cTn id="33" fill="hold" display="0">
                  <p:stCondLst>
                    <p:cond delay="indefinite"/>
                  </p:stCondLst>
                </p:cTn>
                <p:tgtEl>
                  <p:spTgt spid="38"/>
                </p:tgtEl>
              </p:cMediaNode>
            </p:video>
          </p:childTnLst>
        </p:cTn>
      </p:par>
    </p:tnLst>
    <p:bldLst>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2774" y="216373"/>
            <a:ext cx="7772400" cy="1470025"/>
          </a:xfrm>
        </p:spPr>
        <p:txBody>
          <a:bodyPr>
            <a:normAutofit fontScale="90000"/>
          </a:bodyPr>
          <a:lstStyle/>
          <a:p>
            <a:r>
              <a:rPr kumimoji="1" lang="en-US" altLang="ja-JP" dirty="0" smtClean="0"/>
              <a:t>Metallographic observation, plastic forming process</a:t>
            </a:r>
            <a:r>
              <a:rPr kumimoji="1" lang="en-US" altLang="ja-JP" sz="2000" dirty="0" smtClean="0"/>
              <a:t/>
            </a:r>
            <a:br>
              <a:rPr kumimoji="1" lang="en-US" altLang="ja-JP" sz="2000" dirty="0" smtClean="0"/>
            </a:br>
            <a:r>
              <a:rPr kumimoji="1" lang="en-US" altLang="ja-JP" sz="2000" dirty="0" smtClean="0"/>
              <a:t>                                                                                    </a:t>
            </a:r>
            <a:r>
              <a:rPr lang="en-US" altLang="ja-JP" sz="2000" dirty="0" smtClean="0">
                <a:solidFill>
                  <a:srgbClr val="00B0F0"/>
                </a:solidFill>
              </a:rPr>
              <a:t>on 13</a:t>
            </a:r>
            <a:r>
              <a:rPr lang="en-US" altLang="ja-JP" sz="2000" baseline="30000" dirty="0" smtClean="0">
                <a:solidFill>
                  <a:srgbClr val="00B0F0"/>
                </a:solidFill>
              </a:rPr>
              <a:t>th</a:t>
            </a:r>
            <a:r>
              <a:rPr lang="en-US" altLang="ja-JP" sz="2000" dirty="0" smtClean="0">
                <a:solidFill>
                  <a:srgbClr val="00B0F0"/>
                </a:solidFill>
              </a:rPr>
              <a:t> </a:t>
            </a:r>
            <a:r>
              <a:rPr lang="en-US" altLang="ja-JP" sz="2200" dirty="0" err="1" smtClean="0">
                <a:solidFill>
                  <a:srgbClr val="00B0F0"/>
                </a:solidFill>
              </a:rPr>
              <a:t>Y.Ikeda</a:t>
            </a:r>
            <a:r>
              <a:rPr lang="en-US" altLang="ja-JP" sz="2200" dirty="0" smtClean="0">
                <a:solidFill>
                  <a:srgbClr val="00B0F0"/>
                </a:solidFill>
              </a:rPr>
              <a:t> has presented</a:t>
            </a:r>
            <a:endParaRPr kumimoji="1" lang="ja-JP" altLang="en-US" sz="2200" dirty="0">
              <a:solidFill>
                <a:srgbClr val="00B0F0"/>
              </a:solidFill>
            </a:endParaRPr>
          </a:p>
        </p:txBody>
      </p:sp>
      <p:sp>
        <p:nvSpPr>
          <p:cNvPr id="3" name="サブタイトル 2"/>
          <p:cNvSpPr>
            <a:spLocks noGrp="1"/>
          </p:cNvSpPr>
          <p:nvPr>
            <p:ph type="subTitle" idx="1"/>
          </p:nvPr>
        </p:nvSpPr>
        <p:spPr>
          <a:xfrm>
            <a:off x="406516" y="1921114"/>
            <a:ext cx="5216624" cy="1752600"/>
          </a:xfrm>
        </p:spPr>
        <p:txBody>
          <a:bodyPr>
            <a:normAutofit fontScale="77500" lnSpcReduction="20000"/>
          </a:bodyPr>
          <a:lstStyle/>
          <a:p>
            <a:r>
              <a:rPr kumimoji="1" lang="en-US" altLang="ja-JP" sz="40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Neutron diffraction</a:t>
            </a:r>
          </a:p>
          <a:p>
            <a:r>
              <a:rPr lang="en-US" altLang="ja-JP" sz="40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with </a:t>
            </a:r>
            <a:r>
              <a:rPr lang="en-US" altLang="ja-JP" sz="4000" b="1" u="sng"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compact neutron source</a:t>
            </a:r>
            <a:r>
              <a:rPr kumimoji="1" lang="en-US" altLang="ja-JP" sz="40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a:p>
          <a:p>
            <a:r>
              <a:rPr kumimoji="1" lang="en-US" altLang="ja-JP" dirty="0" smtClean="0"/>
              <a:t>Pul</a:t>
            </a:r>
            <a:r>
              <a:rPr lang="en-US" altLang="ja-JP" dirty="0" smtClean="0"/>
              <a:t>sed neutron TOF measurement</a:t>
            </a:r>
            <a:endParaRPr kumimoji="1" lang="ja-JP" altLang="en-US" dirty="0"/>
          </a:p>
        </p:txBody>
      </p:sp>
      <p:pic>
        <p:nvPicPr>
          <p:cNvPr id="4" name="図 3" descr="6b0b1ac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9325" y="1846844"/>
            <a:ext cx="3554351" cy="2594676"/>
          </a:xfrm>
          <a:prstGeom prst="rect">
            <a:avLst/>
          </a:prstGeom>
        </p:spPr>
      </p:pic>
      <p:grpSp>
        <p:nvGrpSpPr>
          <p:cNvPr id="13" name="グループ化 12"/>
          <p:cNvGrpSpPr/>
          <p:nvPr/>
        </p:nvGrpSpPr>
        <p:grpSpPr>
          <a:xfrm>
            <a:off x="23526" y="3956930"/>
            <a:ext cx="8486239" cy="3083105"/>
            <a:chOff x="23526" y="3956930"/>
            <a:chExt cx="8486239" cy="3083105"/>
          </a:xfrm>
        </p:grpSpPr>
        <p:grpSp>
          <p:nvGrpSpPr>
            <p:cNvPr id="11" name="グループ化 10"/>
            <p:cNvGrpSpPr/>
            <p:nvPr/>
          </p:nvGrpSpPr>
          <p:grpSpPr>
            <a:xfrm>
              <a:off x="23526" y="3956930"/>
              <a:ext cx="8461552" cy="2898439"/>
              <a:chOff x="23526" y="3956930"/>
              <a:chExt cx="8461552" cy="2898439"/>
            </a:xfrm>
          </p:grpSpPr>
          <p:pic>
            <p:nvPicPr>
              <p:cNvPr id="5" name="図 4"/>
              <p:cNvPicPr>
                <a:picLocks noChangeAspect="1"/>
              </p:cNvPicPr>
              <p:nvPr/>
            </p:nvPicPr>
            <p:blipFill>
              <a:blip r:embed="rId3"/>
              <a:stretch>
                <a:fillRect/>
              </a:stretch>
            </p:blipFill>
            <p:spPr>
              <a:xfrm>
                <a:off x="23526" y="4580019"/>
                <a:ext cx="5797257" cy="1890313"/>
              </a:xfrm>
              <a:prstGeom prst="rect">
                <a:avLst/>
              </a:prstGeom>
            </p:spPr>
          </p:pic>
          <p:sp>
            <p:nvSpPr>
              <p:cNvPr id="7" name="テキスト ボックス 6"/>
              <p:cNvSpPr txBox="1"/>
              <p:nvPr/>
            </p:nvSpPr>
            <p:spPr>
              <a:xfrm>
                <a:off x="2930479" y="6209038"/>
                <a:ext cx="1503598" cy="369332"/>
              </a:xfrm>
              <a:prstGeom prst="rect">
                <a:avLst/>
              </a:prstGeom>
              <a:solidFill>
                <a:schemeClr val="bg1"/>
              </a:solidFill>
            </p:spPr>
            <p:txBody>
              <a:bodyPr wrap="square" rtlCol="0">
                <a:spAutoFit/>
              </a:bodyPr>
              <a:lstStyle/>
              <a:p>
                <a:r>
                  <a:rPr lang="en-US" altLang="ja-JP" dirty="0" smtClean="0"/>
                  <a:t>as received </a:t>
                </a:r>
                <a:endParaRPr kumimoji="1" lang="ja-JP" altLang="en-US" dirty="0"/>
              </a:p>
            </p:txBody>
          </p:sp>
          <p:sp>
            <p:nvSpPr>
              <p:cNvPr id="8" name="テキスト ボックス 7"/>
              <p:cNvSpPr txBox="1"/>
              <p:nvPr/>
            </p:nvSpPr>
            <p:spPr>
              <a:xfrm>
                <a:off x="4434076" y="6209038"/>
                <a:ext cx="1722099" cy="646331"/>
              </a:xfrm>
              <a:prstGeom prst="rect">
                <a:avLst/>
              </a:prstGeom>
              <a:solidFill>
                <a:schemeClr val="bg1"/>
              </a:solidFill>
            </p:spPr>
            <p:txBody>
              <a:bodyPr wrap="square" rtlCol="0">
                <a:spAutoFit/>
              </a:bodyPr>
              <a:lstStyle/>
              <a:p>
                <a:r>
                  <a:rPr lang="en-US" altLang="ja-JP" dirty="0" smtClean="0"/>
                  <a:t>After compression</a:t>
                </a:r>
                <a:endParaRPr kumimoji="1" lang="ja-JP" altLang="en-US" dirty="0"/>
              </a:p>
            </p:txBody>
          </p:sp>
          <p:pic>
            <p:nvPicPr>
              <p:cNvPr id="10" name="図 9"/>
              <p:cNvPicPr>
                <a:picLocks noChangeAspect="1"/>
              </p:cNvPicPr>
              <p:nvPr/>
            </p:nvPicPr>
            <p:blipFill>
              <a:blip r:embed="rId4"/>
              <a:stretch>
                <a:fillRect/>
              </a:stretch>
            </p:blipFill>
            <p:spPr>
              <a:xfrm>
                <a:off x="5820783" y="4712916"/>
                <a:ext cx="2664295" cy="2142453"/>
              </a:xfrm>
              <a:prstGeom prst="rect">
                <a:avLst/>
              </a:prstGeom>
            </p:spPr>
          </p:pic>
          <p:sp>
            <p:nvSpPr>
              <p:cNvPr id="6" name="テキスト ボックス 5"/>
              <p:cNvSpPr txBox="1"/>
              <p:nvPr/>
            </p:nvSpPr>
            <p:spPr>
              <a:xfrm>
                <a:off x="560647" y="3956930"/>
                <a:ext cx="7259937" cy="830997"/>
              </a:xfrm>
              <a:prstGeom prst="rect">
                <a:avLst/>
              </a:prstGeom>
              <a:solidFill>
                <a:schemeClr val="bg1"/>
              </a:solidFill>
            </p:spPr>
            <p:txBody>
              <a:bodyPr wrap="square" rtlCol="0">
                <a:spAutoFit/>
              </a:bodyPr>
              <a:lstStyle/>
              <a:p>
                <a:r>
                  <a:rPr kumimoji="1" lang="en-US" altLang="ja-JP" sz="2400" dirty="0" smtClean="0">
                    <a:solidFill>
                      <a:srgbClr val="FF66FF"/>
                    </a:solidFill>
                    <a:effectLst>
                      <a:outerShdw blurRad="38100" dist="38100" dir="2700000" algn="tl">
                        <a:srgbClr val="000000">
                          <a:alpha val="43137"/>
                        </a:srgbClr>
                      </a:outerShdw>
                    </a:effectLst>
                    <a:latin typeface="Segoe UI Semibold" panose="020B0702040204020203" pitchFamily="34" charset="0"/>
                  </a:rPr>
                  <a:t>Electron</a:t>
                </a:r>
                <a:r>
                  <a:rPr kumimoji="1" lang="en-US" altLang="ja-JP" sz="2400" dirty="0" smtClean="0">
                    <a:latin typeface="Segoe UI Semibold" panose="020B0702040204020203" pitchFamily="34" charset="0"/>
                  </a:rPr>
                  <a:t> Back Scattering Diffraction Only </a:t>
                </a:r>
                <a:r>
                  <a:rPr kumimoji="1" lang="en-US" altLang="ja-JP" sz="2400" dirty="0" smtClean="0">
                    <a:solidFill>
                      <a:srgbClr val="FF0000"/>
                    </a:solidFill>
                    <a:latin typeface="Segoe UI Semibold" panose="020B0702040204020203" pitchFamily="34" charset="0"/>
                  </a:rPr>
                  <a:t>surface</a:t>
                </a:r>
                <a:r>
                  <a:rPr kumimoji="1" lang="en-US" altLang="ja-JP" sz="2400" dirty="0" smtClean="0">
                    <a:latin typeface="Segoe UI Semibold" panose="020B0702040204020203" pitchFamily="34" charset="0"/>
                  </a:rPr>
                  <a:t> information </a:t>
                </a:r>
                <a:r>
                  <a:rPr kumimoji="1" lang="en-US" altLang="ja-JP" sz="1600" dirty="0" smtClean="0">
                    <a:latin typeface="Segoe UI Semibold" panose="020B0702040204020203" pitchFamily="34" charset="0"/>
                  </a:rPr>
                  <a:t>Pure Titanium (together with Prof. </a:t>
                </a:r>
                <a:r>
                  <a:rPr kumimoji="1" lang="en-US" altLang="ja-JP" sz="1600" dirty="0" err="1" smtClean="0">
                    <a:latin typeface="Segoe UI Semibold" panose="020B0702040204020203" pitchFamily="34" charset="0"/>
                  </a:rPr>
                  <a:t>T.Hama</a:t>
                </a:r>
                <a:r>
                  <a:rPr kumimoji="1" lang="en-US" altLang="ja-JP" sz="1600" dirty="0" smtClean="0">
                    <a:latin typeface="Segoe UI Semibold" panose="020B0702040204020203" pitchFamily="34" charset="0"/>
                  </a:rPr>
                  <a:t> Kyoto </a:t>
                </a:r>
                <a:r>
                  <a:rPr kumimoji="1" lang="en-US" altLang="ja-JP" sz="1600" dirty="0" err="1" smtClean="0">
                    <a:latin typeface="Segoe UI Semibold" panose="020B0702040204020203" pitchFamily="34" charset="0"/>
                  </a:rPr>
                  <a:t>Univ</a:t>
                </a:r>
                <a:r>
                  <a:rPr kumimoji="1" lang="en-US" altLang="ja-JP" sz="1600" dirty="0" smtClean="0">
                    <a:latin typeface="Segoe UI Semibold" panose="020B0702040204020203" pitchFamily="34" charset="0"/>
                  </a:rPr>
                  <a:t>) </a:t>
                </a:r>
                <a:endParaRPr kumimoji="1" lang="ja-JP" altLang="en-US" sz="1600" dirty="0">
                  <a:latin typeface="Segoe UI Semibold" panose="020B0702040204020203" pitchFamily="34" charset="0"/>
                </a:endParaRPr>
              </a:p>
            </p:txBody>
          </p:sp>
        </p:grpSp>
        <p:sp>
          <p:nvSpPr>
            <p:cNvPr id="12" name="テキスト ボックス 11"/>
            <p:cNvSpPr txBox="1"/>
            <p:nvPr/>
          </p:nvSpPr>
          <p:spPr>
            <a:xfrm>
              <a:off x="7820584" y="6670703"/>
              <a:ext cx="689181" cy="369332"/>
            </a:xfrm>
            <a:prstGeom prst="rect">
              <a:avLst/>
            </a:prstGeom>
            <a:solidFill>
              <a:schemeClr val="bg1"/>
            </a:solidFill>
          </p:spPr>
          <p:txBody>
            <a:bodyPr wrap="square" rtlCol="0">
              <a:spAutoFit/>
            </a:bodyPr>
            <a:lstStyle/>
            <a:p>
              <a:endParaRPr kumimoji="1" lang="ja-JP" altLang="en-US" dirty="0"/>
            </a:p>
          </p:txBody>
        </p:sp>
      </p:grpSp>
    </p:spTree>
    <p:extLst>
      <p:ext uri="{BB962C8B-B14F-4D97-AF65-F5344CB8AC3E}">
        <p14:creationId xmlns:p14="http://schemas.microsoft.com/office/powerpoint/2010/main" val="332611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3" name="スライド番号プレースホルダー 2"/>
          <p:cNvSpPr>
            <a:spLocks noGrp="1"/>
          </p:cNvSpPr>
          <p:nvPr>
            <p:ph type="sldNum" sz="quarter" idx="12"/>
          </p:nvPr>
        </p:nvSpPr>
        <p:spPr/>
        <p:txBody>
          <a:bodyPr/>
          <a:lstStyle/>
          <a:p>
            <a:fld id="{D39897E2-8CA0-40F6-A657-6B004E24EBCA}" type="slidenum">
              <a:rPr kumimoji="1" lang="ja-JP" altLang="en-US" smtClean="0"/>
              <a:t>15</a:t>
            </a:fld>
            <a:endParaRPr kumimoji="1" lang="ja-JP" altLang="en-US" dirty="0"/>
          </a:p>
        </p:txBody>
      </p:sp>
      <p:pic>
        <p:nvPicPr>
          <p:cNvPr id="4" name="図 3"/>
          <p:cNvPicPr>
            <a:picLocks noChangeAspect="1"/>
          </p:cNvPicPr>
          <p:nvPr/>
        </p:nvPicPr>
        <p:blipFill>
          <a:blip r:embed="rId2"/>
          <a:stretch>
            <a:fillRect/>
          </a:stretch>
        </p:blipFill>
        <p:spPr>
          <a:xfrm>
            <a:off x="0" y="260648"/>
            <a:ext cx="9037702" cy="5819929"/>
          </a:xfrm>
          <a:prstGeom prst="rect">
            <a:avLst/>
          </a:prstGeom>
        </p:spPr>
      </p:pic>
    </p:spTree>
    <p:extLst>
      <p:ext uri="{BB962C8B-B14F-4D97-AF65-F5344CB8AC3E}">
        <p14:creationId xmlns:p14="http://schemas.microsoft.com/office/powerpoint/2010/main" val="29799016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135210" y="369082"/>
            <a:ext cx="765996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r>
              <a:rPr lang="en-US" altLang="ja-JP" sz="3600" b="1" dirty="0" smtClean="0">
                <a:solidFill>
                  <a:srgbClr val="333399"/>
                </a:solidFill>
                <a:effectLst>
                  <a:outerShdw blurRad="38100" dist="38100" dir="2700000" algn="tl">
                    <a:srgbClr val="C0C0C0"/>
                  </a:outerShdw>
                </a:effectLst>
                <a:latin typeface="HGPｺﾞｼｯｸE" pitchFamily="50" charset="-128"/>
                <a:ea typeface="HGPｺﾞｼｯｸE" pitchFamily="50" charset="-128"/>
                <a:cs typeface="Osaka"/>
              </a:rPr>
              <a:t>RIKEN has the special Simulation technique : </a:t>
            </a:r>
            <a:r>
              <a:rPr lang="en-US" altLang="ja-JP" sz="2000" b="1" dirty="0" smtClean="0">
                <a:effectLst>
                  <a:outerShdw blurRad="38100" dist="38100" dir="2700000" algn="tl">
                    <a:srgbClr val="C0C0C0"/>
                  </a:outerShdw>
                </a:effectLst>
                <a:latin typeface="HGPｺﾞｼｯｸE" pitchFamily="50" charset="-128"/>
                <a:ea typeface="HGPｺﾞｼｯｸE" pitchFamily="50" charset="-128"/>
                <a:cs typeface="Osaka"/>
              </a:rPr>
              <a:t>Body </a:t>
            </a:r>
            <a:r>
              <a:rPr lang="en-US" altLang="ja-JP" sz="2000" b="1" dirty="0">
                <a:effectLst>
                  <a:outerShdw blurRad="38100" dist="38100" dir="2700000" algn="tl">
                    <a:srgbClr val="C0C0C0"/>
                  </a:outerShdw>
                </a:effectLst>
                <a:latin typeface="HGPｺﾞｼｯｸE" pitchFamily="50" charset="-128"/>
                <a:ea typeface="HGPｺﾞｼｯｸE" pitchFamily="50" charset="-128"/>
                <a:cs typeface="Osaka"/>
              </a:rPr>
              <a:t>Side </a:t>
            </a:r>
            <a:r>
              <a:rPr lang="en-US" altLang="ja-JP" sz="2000" b="1" dirty="0" smtClean="0">
                <a:effectLst>
                  <a:outerShdw blurRad="38100" dist="38100" dir="2700000" algn="tl">
                    <a:srgbClr val="C0C0C0"/>
                  </a:outerShdw>
                </a:effectLst>
                <a:latin typeface="HGPｺﾞｼｯｸE" pitchFamily="50" charset="-128"/>
                <a:ea typeface="HGPｺﾞｼｯｸE" pitchFamily="50" charset="-128"/>
                <a:cs typeface="Osaka"/>
              </a:rPr>
              <a:t>Outer Sheet metal forming simulation </a:t>
            </a:r>
            <a:r>
              <a:rPr lang="en-US" altLang="ja-JP" sz="2000" b="1" dirty="0">
                <a:effectLst>
                  <a:outerShdw blurRad="38100" dist="38100" dir="2700000" algn="tl">
                    <a:srgbClr val="C0C0C0"/>
                  </a:outerShdw>
                </a:effectLst>
                <a:latin typeface="HGPｺﾞｼｯｸE" pitchFamily="50" charset="-128"/>
                <a:ea typeface="HGPｺﾞｼｯｸE" pitchFamily="50" charset="-128"/>
                <a:cs typeface="Osaka"/>
              </a:rPr>
              <a:t> </a:t>
            </a:r>
            <a:r>
              <a:rPr lang="en-US" altLang="ja-JP" sz="2000" b="1" dirty="0" smtClean="0">
                <a:effectLst>
                  <a:outerShdw blurRad="38100" dist="38100" dir="2700000" algn="tl">
                    <a:srgbClr val="C0C0C0"/>
                  </a:outerShdw>
                </a:effectLst>
                <a:latin typeface="HGPｺﾞｼｯｸE" pitchFamily="50" charset="-128"/>
                <a:ea typeface="HGPｺﾞｼｯｸE" pitchFamily="50" charset="-128"/>
                <a:cs typeface="Osaka"/>
              </a:rPr>
              <a:t>the largest parts </a:t>
            </a:r>
            <a:endParaRPr lang="ja-JP" altLang="en-US" sz="2000" b="1" dirty="0">
              <a:effectLst>
                <a:outerShdw blurRad="38100" dist="38100" dir="2700000" algn="tl">
                  <a:srgbClr val="C0C0C0"/>
                </a:outerShdw>
              </a:effectLst>
              <a:latin typeface="HGPｺﾞｼｯｸE" pitchFamily="50" charset="-128"/>
              <a:ea typeface="HGPｺﾞｼｯｸE" pitchFamily="50" charset="-128"/>
              <a:cs typeface="Osaka"/>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125" t="27342" r="45938" b="33305"/>
          <a:stretch/>
        </p:blipFill>
        <p:spPr bwMode="auto">
          <a:xfrm>
            <a:off x="135210" y="1966275"/>
            <a:ext cx="3757340" cy="2515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3"/>
          <p:cNvSpPr txBox="1">
            <a:spLocks noChangeArrowheads="1"/>
          </p:cNvSpPr>
          <p:nvPr/>
        </p:nvSpPr>
        <p:spPr bwMode="auto">
          <a:xfrm>
            <a:off x="0" y="4239265"/>
            <a:ext cx="413995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ctr" eaLnBrk="1" hangingPunct="1"/>
            <a:r>
              <a:rPr lang="en-US" altLang="ja-JP" b="1" dirty="0" smtClean="0">
                <a:solidFill>
                  <a:srgbClr val="000000"/>
                </a:solidFill>
              </a:rPr>
              <a:t>Body Side Outer </a:t>
            </a:r>
          </a:p>
          <a:p>
            <a:pPr algn="ctr" eaLnBrk="1" hangingPunct="1"/>
            <a:endParaRPr lang="en-US" altLang="ja-JP" b="1" dirty="0">
              <a:solidFill>
                <a:srgbClr val="000000"/>
              </a:solidFill>
            </a:endParaRPr>
          </a:p>
          <a:p>
            <a:pPr algn="ctr" eaLnBrk="1" hangingPunct="1"/>
            <a:r>
              <a:rPr lang="en-US" altLang="ja-JP" b="1" dirty="0" smtClean="0">
                <a:solidFill>
                  <a:srgbClr val="000000"/>
                </a:solidFill>
              </a:rPr>
              <a:t>Plastic deformation under press process, to prevent racks, wrinkles, FEM analysis is useful tool.</a:t>
            </a:r>
          </a:p>
        </p:txBody>
      </p:sp>
      <p:sp>
        <p:nvSpPr>
          <p:cNvPr id="13" name="フリーフォーム 12"/>
          <p:cNvSpPr/>
          <p:nvPr/>
        </p:nvSpPr>
        <p:spPr bwMode="auto">
          <a:xfrm>
            <a:off x="2093119" y="1988344"/>
            <a:ext cx="1662112" cy="1662112"/>
          </a:xfrm>
          <a:custGeom>
            <a:avLst/>
            <a:gdLst>
              <a:gd name="connsiteX0" fmla="*/ 221456 w 1662112"/>
              <a:gd name="connsiteY0" fmla="*/ 1662112 h 1662112"/>
              <a:gd name="connsiteX1" fmla="*/ 219075 w 1662112"/>
              <a:gd name="connsiteY1" fmla="*/ 1476375 h 1662112"/>
              <a:gd name="connsiteX2" fmla="*/ 211931 w 1662112"/>
              <a:gd name="connsiteY2" fmla="*/ 1281112 h 1662112"/>
              <a:gd name="connsiteX3" fmla="*/ 185737 w 1662112"/>
              <a:gd name="connsiteY3" fmla="*/ 1171575 h 1662112"/>
              <a:gd name="connsiteX4" fmla="*/ 169069 w 1662112"/>
              <a:gd name="connsiteY4" fmla="*/ 985837 h 1662112"/>
              <a:gd name="connsiteX5" fmla="*/ 159544 w 1662112"/>
              <a:gd name="connsiteY5" fmla="*/ 895350 h 1662112"/>
              <a:gd name="connsiteX6" fmla="*/ 138112 w 1662112"/>
              <a:gd name="connsiteY6" fmla="*/ 850106 h 1662112"/>
              <a:gd name="connsiteX7" fmla="*/ 119062 w 1662112"/>
              <a:gd name="connsiteY7" fmla="*/ 704850 h 1662112"/>
              <a:gd name="connsiteX8" fmla="*/ 54769 w 1662112"/>
              <a:gd name="connsiteY8" fmla="*/ 647700 h 1662112"/>
              <a:gd name="connsiteX9" fmla="*/ 0 w 1662112"/>
              <a:gd name="connsiteY9" fmla="*/ 626269 h 1662112"/>
              <a:gd name="connsiteX10" fmla="*/ 111919 w 1662112"/>
              <a:gd name="connsiteY10" fmla="*/ 483394 h 1662112"/>
              <a:gd name="connsiteX11" fmla="*/ 242887 w 1662112"/>
              <a:gd name="connsiteY11" fmla="*/ 316706 h 1662112"/>
              <a:gd name="connsiteX12" fmla="*/ 302419 w 1662112"/>
              <a:gd name="connsiteY12" fmla="*/ 238125 h 1662112"/>
              <a:gd name="connsiteX13" fmla="*/ 335756 w 1662112"/>
              <a:gd name="connsiteY13" fmla="*/ 207169 h 1662112"/>
              <a:gd name="connsiteX14" fmla="*/ 319087 w 1662112"/>
              <a:gd name="connsiteY14" fmla="*/ 180975 h 1662112"/>
              <a:gd name="connsiteX15" fmla="*/ 411956 w 1662112"/>
              <a:gd name="connsiteY15" fmla="*/ 121444 h 1662112"/>
              <a:gd name="connsiteX16" fmla="*/ 561975 w 1662112"/>
              <a:gd name="connsiteY16" fmla="*/ 61912 h 1662112"/>
              <a:gd name="connsiteX17" fmla="*/ 692944 w 1662112"/>
              <a:gd name="connsiteY17" fmla="*/ 28575 h 1662112"/>
              <a:gd name="connsiteX18" fmla="*/ 864394 w 1662112"/>
              <a:gd name="connsiteY18" fmla="*/ 4762 h 1662112"/>
              <a:gd name="connsiteX19" fmla="*/ 1076325 w 1662112"/>
              <a:gd name="connsiteY19" fmla="*/ 0 h 1662112"/>
              <a:gd name="connsiteX20" fmla="*/ 1223962 w 1662112"/>
              <a:gd name="connsiteY20" fmla="*/ 14287 h 1662112"/>
              <a:gd name="connsiteX21" fmla="*/ 1447800 w 1662112"/>
              <a:gd name="connsiteY21" fmla="*/ 38100 h 1662112"/>
              <a:gd name="connsiteX22" fmla="*/ 1481137 w 1662112"/>
              <a:gd name="connsiteY22" fmla="*/ 116681 h 1662112"/>
              <a:gd name="connsiteX23" fmla="*/ 1519237 w 1662112"/>
              <a:gd name="connsiteY23" fmla="*/ 219075 h 1662112"/>
              <a:gd name="connsiteX24" fmla="*/ 1557337 w 1662112"/>
              <a:gd name="connsiteY24" fmla="*/ 304800 h 1662112"/>
              <a:gd name="connsiteX25" fmla="*/ 1590675 w 1662112"/>
              <a:gd name="connsiteY25" fmla="*/ 388144 h 1662112"/>
              <a:gd name="connsiteX26" fmla="*/ 1595437 w 1662112"/>
              <a:gd name="connsiteY26" fmla="*/ 433387 h 1662112"/>
              <a:gd name="connsiteX27" fmla="*/ 1604962 w 1662112"/>
              <a:gd name="connsiteY27" fmla="*/ 547687 h 1662112"/>
              <a:gd name="connsiteX28" fmla="*/ 1600200 w 1662112"/>
              <a:gd name="connsiteY28" fmla="*/ 604837 h 1662112"/>
              <a:gd name="connsiteX29" fmla="*/ 1633537 w 1662112"/>
              <a:gd name="connsiteY29" fmla="*/ 707231 h 1662112"/>
              <a:gd name="connsiteX30" fmla="*/ 1662112 w 1662112"/>
              <a:gd name="connsiteY30" fmla="*/ 831056 h 1662112"/>
              <a:gd name="connsiteX31" fmla="*/ 1654969 w 1662112"/>
              <a:gd name="connsiteY31" fmla="*/ 928687 h 1662112"/>
              <a:gd name="connsiteX32" fmla="*/ 1635919 w 1662112"/>
              <a:gd name="connsiteY32" fmla="*/ 992981 h 1662112"/>
              <a:gd name="connsiteX33" fmla="*/ 1609725 w 1662112"/>
              <a:gd name="connsiteY33" fmla="*/ 1012031 h 1662112"/>
              <a:gd name="connsiteX34" fmla="*/ 1635919 w 1662112"/>
              <a:gd name="connsiteY34" fmla="*/ 878681 h 1662112"/>
              <a:gd name="connsiteX35" fmla="*/ 1624012 w 1662112"/>
              <a:gd name="connsiteY35" fmla="*/ 795337 h 1662112"/>
              <a:gd name="connsiteX36" fmla="*/ 1588294 w 1662112"/>
              <a:gd name="connsiteY36" fmla="*/ 759619 h 1662112"/>
              <a:gd name="connsiteX37" fmla="*/ 1552575 w 1662112"/>
              <a:gd name="connsiteY37" fmla="*/ 757237 h 1662112"/>
              <a:gd name="connsiteX38" fmla="*/ 1495425 w 1662112"/>
              <a:gd name="connsiteY38" fmla="*/ 785812 h 1662112"/>
              <a:gd name="connsiteX39" fmla="*/ 1450181 w 1662112"/>
              <a:gd name="connsiteY39" fmla="*/ 840581 h 1662112"/>
              <a:gd name="connsiteX40" fmla="*/ 1412081 w 1662112"/>
              <a:gd name="connsiteY40" fmla="*/ 912019 h 1662112"/>
              <a:gd name="connsiteX41" fmla="*/ 1371600 w 1662112"/>
              <a:gd name="connsiteY41" fmla="*/ 1021556 h 1662112"/>
              <a:gd name="connsiteX42" fmla="*/ 1359694 w 1662112"/>
              <a:gd name="connsiteY42" fmla="*/ 1135856 h 1662112"/>
              <a:gd name="connsiteX43" fmla="*/ 1328737 w 1662112"/>
              <a:gd name="connsiteY43" fmla="*/ 1188244 h 1662112"/>
              <a:gd name="connsiteX44" fmla="*/ 1245394 w 1662112"/>
              <a:gd name="connsiteY44" fmla="*/ 1214437 h 1662112"/>
              <a:gd name="connsiteX45" fmla="*/ 983456 w 1662112"/>
              <a:gd name="connsiteY45" fmla="*/ 1323975 h 1662112"/>
              <a:gd name="connsiteX46" fmla="*/ 438150 w 1662112"/>
              <a:gd name="connsiteY46" fmla="*/ 1554956 h 1662112"/>
              <a:gd name="connsiteX47" fmla="*/ 221456 w 1662112"/>
              <a:gd name="connsiteY47" fmla="*/ 1662112 h 166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62112" h="1662112">
                <a:moveTo>
                  <a:pt x="221456" y="1662112"/>
                </a:moveTo>
                <a:cubicBezTo>
                  <a:pt x="220662" y="1600200"/>
                  <a:pt x="219869" y="1538287"/>
                  <a:pt x="219075" y="1476375"/>
                </a:cubicBezTo>
                <a:lnTo>
                  <a:pt x="211931" y="1281112"/>
                </a:lnTo>
                <a:lnTo>
                  <a:pt x="185737" y="1171575"/>
                </a:lnTo>
                <a:lnTo>
                  <a:pt x="169069" y="985837"/>
                </a:lnTo>
                <a:lnTo>
                  <a:pt x="159544" y="895350"/>
                </a:lnTo>
                <a:lnTo>
                  <a:pt x="138112" y="850106"/>
                </a:lnTo>
                <a:lnTo>
                  <a:pt x="119062" y="704850"/>
                </a:lnTo>
                <a:lnTo>
                  <a:pt x="54769" y="647700"/>
                </a:lnTo>
                <a:lnTo>
                  <a:pt x="0" y="626269"/>
                </a:lnTo>
                <a:lnTo>
                  <a:pt x="111919" y="483394"/>
                </a:lnTo>
                <a:lnTo>
                  <a:pt x="242887" y="316706"/>
                </a:lnTo>
                <a:lnTo>
                  <a:pt x="302419" y="238125"/>
                </a:lnTo>
                <a:lnTo>
                  <a:pt x="335756" y="207169"/>
                </a:lnTo>
                <a:lnTo>
                  <a:pt x="319087" y="180975"/>
                </a:lnTo>
                <a:lnTo>
                  <a:pt x="411956" y="121444"/>
                </a:lnTo>
                <a:lnTo>
                  <a:pt x="561975" y="61912"/>
                </a:lnTo>
                <a:lnTo>
                  <a:pt x="692944" y="28575"/>
                </a:lnTo>
                <a:lnTo>
                  <a:pt x="864394" y="4762"/>
                </a:lnTo>
                <a:lnTo>
                  <a:pt x="1076325" y="0"/>
                </a:lnTo>
                <a:lnTo>
                  <a:pt x="1223962" y="14287"/>
                </a:lnTo>
                <a:lnTo>
                  <a:pt x="1447800" y="38100"/>
                </a:lnTo>
                <a:lnTo>
                  <a:pt x="1481137" y="116681"/>
                </a:lnTo>
                <a:lnTo>
                  <a:pt x="1519237" y="219075"/>
                </a:lnTo>
                <a:lnTo>
                  <a:pt x="1557337" y="304800"/>
                </a:lnTo>
                <a:lnTo>
                  <a:pt x="1590675" y="388144"/>
                </a:lnTo>
                <a:lnTo>
                  <a:pt x="1595437" y="433387"/>
                </a:lnTo>
                <a:lnTo>
                  <a:pt x="1604962" y="547687"/>
                </a:lnTo>
                <a:lnTo>
                  <a:pt x="1600200" y="604837"/>
                </a:lnTo>
                <a:lnTo>
                  <a:pt x="1633537" y="707231"/>
                </a:lnTo>
                <a:lnTo>
                  <a:pt x="1662112" y="831056"/>
                </a:lnTo>
                <a:lnTo>
                  <a:pt x="1654969" y="928687"/>
                </a:lnTo>
                <a:lnTo>
                  <a:pt x="1635919" y="992981"/>
                </a:lnTo>
                <a:lnTo>
                  <a:pt x="1609725" y="1012031"/>
                </a:lnTo>
                <a:lnTo>
                  <a:pt x="1635919" y="878681"/>
                </a:lnTo>
                <a:lnTo>
                  <a:pt x="1624012" y="795337"/>
                </a:lnTo>
                <a:lnTo>
                  <a:pt x="1588294" y="759619"/>
                </a:lnTo>
                <a:lnTo>
                  <a:pt x="1552575" y="757237"/>
                </a:lnTo>
                <a:lnTo>
                  <a:pt x="1495425" y="785812"/>
                </a:lnTo>
                <a:lnTo>
                  <a:pt x="1450181" y="840581"/>
                </a:lnTo>
                <a:lnTo>
                  <a:pt x="1412081" y="912019"/>
                </a:lnTo>
                <a:lnTo>
                  <a:pt x="1371600" y="1021556"/>
                </a:lnTo>
                <a:lnTo>
                  <a:pt x="1359694" y="1135856"/>
                </a:lnTo>
                <a:lnTo>
                  <a:pt x="1328737" y="1188244"/>
                </a:lnTo>
                <a:lnTo>
                  <a:pt x="1245394" y="1214437"/>
                </a:lnTo>
                <a:lnTo>
                  <a:pt x="983456" y="1323975"/>
                </a:lnTo>
                <a:lnTo>
                  <a:pt x="438150" y="1554956"/>
                </a:lnTo>
                <a:lnTo>
                  <a:pt x="221456" y="1662112"/>
                </a:lnTo>
                <a:close/>
              </a:path>
            </a:pathLst>
          </a:custGeom>
          <a:solidFill>
            <a:srgbClr val="FFFF66">
              <a:alpha val="40000"/>
            </a:srgbClr>
          </a:solidFill>
          <a:ln w="28575" cap="flat" cmpd="sng" algn="ctr">
            <a:solidFill>
              <a:srgbClr val="00B0F0"/>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smtClean="0">
              <a:ln>
                <a:noFill/>
              </a:ln>
              <a:solidFill>
                <a:schemeClr val="tx1"/>
              </a:solidFill>
              <a:effectLst/>
              <a:latin typeface="Times New Roman" pitchFamily="18" charset="0"/>
              <a:ea typeface="ＭＳ Ｐゴシック" pitchFamily="50" charset="-128"/>
            </a:endParaRPr>
          </a:p>
        </p:txBody>
      </p:sp>
      <p:sp>
        <p:nvSpPr>
          <p:cNvPr id="8" name="テキスト ボックス 7"/>
          <p:cNvSpPr txBox="1"/>
          <p:nvPr/>
        </p:nvSpPr>
        <p:spPr>
          <a:xfrm>
            <a:off x="7164288" y="-16961"/>
            <a:ext cx="1979712" cy="1415772"/>
          </a:xfrm>
          <a:prstGeom prst="rect">
            <a:avLst/>
          </a:prstGeom>
          <a:solidFill>
            <a:schemeClr val="tx2">
              <a:lumMod val="75000"/>
            </a:schemeClr>
          </a:solidFill>
        </p:spPr>
        <p:txBody>
          <a:bodyPr wrap="square" rtlCol="0">
            <a:spAutoFit/>
          </a:bodyPr>
          <a:lstStyle/>
          <a:p>
            <a:r>
              <a:rPr kumimoji="1" lang="en-US" altLang="ja-JP" dirty="0" smtClean="0">
                <a:solidFill>
                  <a:schemeClr val="bg1"/>
                </a:solidFill>
              </a:rPr>
              <a:t>VCAD project RIKEN</a:t>
            </a:r>
            <a:r>
              <a:rPr kumimoji="1" lang="ja-JP" altLang="en-US" dirty="0" smtClean="0">
                <a:solidFill>
                  <a:schemeClr val="bg1"/>
                </a:solidFill>
              </a:rPr>
              <a:t>　</a:t>
            </a:r>
            <a:r>
              <a:rPr lang="en-US" altLang="ja-JP" dirty="0" smtClean="0">
                <a:solidFill>
                  <a:schemeClr val="bg1"/>
                </a:solidFill>
              </a:rPr>
              <a:t>2001-2011 </a:t>
            </a:r>
          </a:p>
          <a:p>
            <a:pPr marL="342900" indent="-342900">
              <a:buAutoNum type="alphaUcPeriod"/>
            </a:pPr>
            <a:r>
              <a:rPr lang="en-US" altLang="ja-JP" dirty="0" err="1" smtClean="0">
                <a:solidFill>
                  <a:schemeClr val="bg1"/>
                </a:solidFill>
              </a:rPr>
              <a:t>Makinouchi</a:t>
            </a:r>
            <a:r>
              <a:rPr lang="en-US" altLang="ja-JP" dirty="0">
                <a:solidFill>
                  <a:schemeClr val="bg1"/>
                </a:solidFill>
              </a:rPr>
              <a:t> </a:t>
            </a:r>
            <a:r>
              <a:rPr kumimoji="1" lang="en-US" altLang="ja-JP" sz="1600" dirty="0" err="1" smtClean="0">
                <a:solidFill>
                  <a:schemeClr val="bg1"/>
                </a:solidFill>
                <a:latin typeface="Meiryo UI" panose="020B0604030504040204" pitchFamily="50" charset="-128"/>
                <a:ea typeface="Meiryo UI" panose="020B0604030504040204" pitchFamily="50" charset="-128"/>
              </a:rPr>
              <a:t>M.Takamura</a:t>
            </a:r>
            <a:r>
              <a:rPr kumimoji="1" lang="en-US" altLang="ja-JP" sz="1600" dirty="0" smtClean="0">
                <a:solidFill>
                  <a:schemeClr val="bg1"/>
                </a:solidFill>
                <a:latin typeface="Meiryo UI" panose="020B0604030504040204" pitchFamily="50" charset="-128"/>
                <a:ea typeface="Meiryo UI" panose="020B0604030504040204" pitchFamily="50" charset="-128"/>
              </a:rPr>
              <a:t>, H.Sunaga</a:t>
            </a:r>
            <a:endParaRPr kumimoji="1" lang="ja-JP" altLang="en-US" sz="1600" dirty="0">
              <a:solidFill>
                <a:schemeClr val="bg1"/>
              </a:solidFill>
              <a:latin typeface="Meiryo UI" panose="020B0604030504040204" pitchFamily="50" charset="-128"/>
              <a:ea typeface="Meiryo UI" panose="020B0604030504040204" pitchFamily="50" charset="-128"/>
            </a:endParaRPr>
          </a:p>
        </p:txBody>
      </p:sp>
      <p:sp>
        <p:nvSpPr>
          <p:cNvPr id="2" name="日付プレースホルダー 1"/>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3" name="スライド番号プレースホルダー 2"/>
          <p:cNvSpPr>
            <a:spLocks noGrp="1"/>
          </p:cNvSpPr>
          <p:nvPr>
            <p:ph type="sldNum" sz="quarter" idx="12"/>
          </p:nvPr>
        </p:nvSpPr>
        <p:spPr/>
        <p:txBody>
          <a:bodyPr/>
          <a:lstStyle/>
          <a:p>
            <a:fld id="{D39897E2-8CA0-40F6-A657-6B004E24EBCA}" type="slidenum">
              <a:rPr kumimoji="1" lang="ja-JP" altLang="en-US" smtClean="0"/>
              <a:t>16</a:t>
            </a:fld>
            <a:endParaRPr kumimoji="1" lang="ja-JP" altLang="en-US" dirty="0"/>
          </a:p>
        </p:txBody>
      </p:sp>
      <p:pic>
        <p:nvPicPr>
          <p:cNvPr id="11" name="bso_slow_1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08328" y="2722799"/>
            <a:ext cx="4928515" cy="3032932"/>
          </a:xfrm>
          <a:prstGeom prst="rect">
            <a:avLst/>
          </a:prstGeom>
        </p:spPr>
      </p:pic>
      <p:sp>
        <p:nvSpPr>
          <p:cNvPr id="4" name="正方形/長方形 3"/>
          <p:cNvSpPr/>
          <p:nvPr/>
        </p:nvSpPr>
        <p:spPr>
          <a:xfrm>
            <a:off x="3892551" y="1781609"/>
            <a:ext cx="4855914" cy="923330"/>
          </a:xfrm>
          <a:prstGeom prst="rect">
            <a:avLst/>
          </a:prstGeom>
        </p:spPr>
        <p:txBody>
          <a:bodyPr wrap="square">
            <a:spAutoFit/>
          </a:bodyPr>
          <a:lstStyle/>
          <a:p>
            <a:r>
              <a:rPr lang="en-US" altLang="ja-JP" b="1" dirty="0" smtClean="0">
                <a:solidFill>
                  <a:srgbClr val="FF0000"/>
                </a:solidFill>
                <a:effectLst>
                  <a:outerShdw blurRad="38100" dist="38100" dir="2700000" algn="tl">
                    <a:srgbClr val="C0C0C0"/>
                  </a:outerShdw>
                </a:effectLst>
                <a:latin typeface="HGPｺﾞｼｯｸE" pitchFamily="50" charset="-128"/>
                <a:ea typeface="HGPｺﾞｼｯｸE" pitchFamily="50" charset="-128"/>
                <a:cs typeface="Osaka"/>
              </a:rPr>
              <a:t>bulk metal observation on site should be possible only with neutron beam </a:t>
            </a:r>
          </a:p>
          <a:p>
            <a:endParaRPr lang="en-US" altLang="ja-JP" b="1" dirty="0">
              <a:solidFill>
                <a:srgbClr val="FF0000"/>
              </a:solidFill>
              <a:effectLst>
                <a:outerShdw blurRad="38100" dist="38100" dir="2700000" algn="tl">
                  <a:srgbClr val="C0C0C0"/>
                </a:outerShdw>
              </a:effectLst>
              <a:latin typeface="HGPｺﾞｼｯｸE" pitchFamily="50" charset="-128"/>
              <a:ea typeface="HGPｺﾞｼｯｸE" pitchFamily="50" charset="-128"/>
              <a:cs typeface="Osaka"/>
            </a:endParaRPr>
          </a:p>
        </p:txBody>
      </p:sp>
    </p:spTree>
    <p:extLst>
      <p:ext uri="{BB962C8B-B14F-4D97-AF65-F5344CB8AC3E}">
        <p14:creationId xmlns:p14="http://schemas.microsoft.com/office/powerpoint/2010/main" val="358131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video>
              <p:cMediaNode vol="80000">
                <p:cTn id="14" fill="hold" display="0">
                  <p:stCondLst>
                    <p:cond delay="indefinite"/>
                  </p:stCondLst>
                </p:cTn>
                <p:tgtEl>
                  <p:spTgt spid="11"/>
                </p:tgtEl>
              </p:cMediaNode>
            </p:vide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p:cNvSpPr/>
          <p:nvPr/>
        </p:nvSpPr>
        <p:spPr>
          <a:xfrm>
            <a:off x="0" y="0"/>
            <a:ext cx="9144000" cy="620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6" name="グループ化 45"/>
          <p:cNvGrpSpPr/>
          <p:nvPr/>
        </p:nvGrpSpPr>
        <p:grpSpPr>
          <a:xfrm>
            <a:off x="395536" y="1340768"/>
            <a:ext cx="5790783" cy="1368152"/>
            <a:chOff x="179512" y="980728"/>
            <a:chExt cx="5790783" cy="1368152"/>
          </a:xfrm>
        </p:grpSpPr>
        <p:pic>
          <p:nvPicPr>
            <p:cNvPr id="36" name="図 35"/>
            <p:cNvPicPr>
              <a:picLocks noChangeAspect="1"/>
            </p:cNvPicPr>
            <p:nvPr/>
          </p:nvPicPr>
          <p:blipFill rotWithShape="1">
            <a:blip r:embed="rId2" cstate="print"/>
            <a:srcRect l="17728" t="69143" r="55329" b="22283"/>
            <a:stretch/>
          </p:blipFill>
          <p:spPr>
            <a:xfrm>
              <a:off x="179512" y="980728"/>
              <a:ext cx="5790783" cy="1368152"/>
            </a:xfrm>
            <a:prstGeom prst="rect">
              <a:avLst/>
            </a:prstGeom>
          </p:spPr>
        </p:pic>
        <p:cxnSp>
          <p:nvCxnSpPr>
            <p:cNvPr id="39" name="直線コネクタ 38"/>
            <p:cNvCxnSpPr/>
            <p:nvPr/>
          </p:nvCxnSpPr>
          <p:spPr>
            <a:xfrm flipH="1">
              <a:off x="2051720" y="1556792"/>
              <a:ext cx="1944216"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2987824" y="1248569"/>
              <a:ext cx="0" cy="63968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2699792" y="1268760"/>
              <a:ext cx="0" cy="63968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3294906" y="1268760"/>
              <a:ext cx="0" cy="63968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3347864" y="1259468"/>
              <a:ext cx="648072" cy="369332"/>
            </a:xfrm>
            <a:prstGeom prst="rect">
              <a:avLst/>
            </a:prstGeom>
            <a:noFill/>
          </p:spPr>
          <p:txBody>
            <a:bodyPr wrap="square" rtlCol="0">
              <a:spAutoFit/>
            </a:bodyPr>
            <a:lstStyle/>
            <a:p>
              <a:r>
                <a:rPr kumimoji="1" lang="en-US" altLang="ja-JP" dirty="0" smtClean="0">
                  <a:solidFill>
                    <a:srgbClr val="FF0000"/>
                  </a:solidFill>
                </a:rPr>
                <a:t>Cut</a:t>
              </a:r>
              <a:endParaRPr kumimoji="1" lang="ja-JP" altLang="en-US" dirty="0">
                <a:solidFill>
                  <a:srgbClr val="FF0000"/>
                </a:solidFill>
              </a:endParaRPr>
            </a:p>
          </p:txBody>
        </p:sp>
      </p:grpSp>
      <p:sp>
        <p:nvSpPr>
          <p:cNvPr id="9" name="下矢印 8"/>
          <p:cNvSpPr/>
          <p:nvPr/>
        </p:nvSpPr>
        <p:spPr>
          <a:xfrm>
            <a:off x="2267744" y="2924944"/>
            <a:ext cx="936104" cy="43204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p:cNvSpPr txBox="1"/>
          <p:nvPr/>
        </p:nvSpPr>
        <p:spPr>
          <a:xfrm>
            <a:off x="683568" y="6084004"/>
            <a:ext cx="4176464" cy="369332"/>
          </a:xfrm>
          <a:prstGeom prst="rect">
            <a:avLst/>
          </a:prstGeom>
          <a:noFill/>
        </p:spPr>
        <p:txBody>
          <a:bodyPr wrap="square" rtlCol="0">
            <a:spAutoFit/>
          </a:bodyPr>
          <a:lstStyle/>
          <a:p>
            <a:r>
              <a:rPr kumimoji="1" lang="en-US" altLang="ja-JP" dirty="0" smtClean="0">
                <a:latin typeface="HG丸ｺﾞｼｯｸM-PRO" pitchFamily="50" charset="-128"/>
                <a:ea typeface="HG丸ｺﾞｼｯｸM-PRO" pitchFamily="50" charset="-128"/>
              </a:rPr>
              <a:t>30 plates with the same direction</a:t>
            </a:r>
            <a:endParaRPr kumimoji="1" lang="ja-JP" altLang="en-US" dirty="0">
              <a:latin typeface="HG丸ｺﾞｼｯｸM-PRO" pitchFamily="50" charset="-128"/>
              <a:ea typeface="HG丸ｺﾞｼｯｸM-PRO" pitchFamily="50" charset="-128"/>
            </a:endParaRPr>
          </a:p>
        </p:txBody>
      </p:sp>
      <p:grpSp>
        <p:nvGrpSpPr>
          <p:cNvPr id="48" name="グループ化 47"/>
          <p:cNvGrpSpPr/>
          <p:nvPr/>
        </p:nvGrpSpPr>
        <p:grpSpPr>
          <a:xfrm>
            <a:off x="899592" y="3242617"/>
            <a:ext cx="2088232" cy="2490639"/>
            <a:chOff x="6948264" y="-52983"/>
            <a:chExt cx="2088232" cy="2490639"/>
          </a:xfrm>
        </p:grpSpPr>
        <p:sp>
          <p:nvSpPr>
            <p:cNvPr id="10" name="正方形/長方形 9"/>
            <p:cNvSpPr/>
            <p:nvPr/>
          </p:nvSpPr>
          <p:spPr>
            <a:xfrm>
              <a:off x="7231087" y="1924308"/>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p:cNvSpPr/>
            <p:nvPr/>
          </p:nvSpPr>
          <p:spPr>
            <a:xfrm>
              <a:off x="7231087" y="1780292"/>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p:cNvSpPr/>
            <p:nvPr/>
          </p:nvSpPr>
          <p:spPr>
            <a:xfrm>
              <a:off x="7231087" y="1636276"/>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7231087" y="1492260"/>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7231087" y="1348244"/>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7231087" y="1204228"/>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7231087" y="1060212"/>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0" name="直線矢印コネクタ 19"/>
            <p:cNvCxnSpPr/>
            <p:nvPr/>
          </p:nvCxnSpPr>
          <p:spPr>
            <a:xfrm flipH="1">
              <a:off x="7483115" y="824904"/>
              <a:ext cx="329245" cy="2067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7740352" y="2221632"/>
              <a:ext cx="36004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8100392" y="2005608"/>
              <a:ext cx="36004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6948264" y="2005608"/>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7279726" y="2192491"/>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7027118" y="2113062"/>
              <a:ext cx="328613" cy="180975"/>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H="1">
              <a:off x="8036768" y="2179737"/>
              <a:ext cx="338138" cy="22383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7812360" y="2005608"/>
              <a:ext cx="648072" cy="369332"/>
            </a:xfrm>
            <a:prstGeom prst="rect">
              <a:avLst/>
            </a:prstGeom>
            <a:noFill/>
          </p:spPr>
          <p:txBody>
            <a:bodyPr wrap="square" rtlCol="0">
              <a:spAutoFit/>
            </a:bodyPr>
            <a:lstStyle/>
            <a:p>
              <a:r>
                <a:rPr kumimoji="1" lang="en-US" altLang="ja-JP" dirty="0" smtClean="0"/>
                <a:t>~10</a:t>
              </a:r>
              <a:endParaRPr kumimoji="1" lang="ja-JP" altLang="en-US" dirty="0"/>
            </a:p>
          </p:txBody>
        </p:sp>
        <p:sp>
          <p:nvSpPr>
            <p:cNvPr id="30" name="テキスト ボックス 29"/>
            <p:cNvSpPr txBox="1"/>
            <p:nvPr/>
          </p:nvSpPr>
          <p:spPr>
            <a:xfrm>
              <a:off x="7092280" y="1933600"/>
              <a:ext cx="576064" cy="369332"/>
            </a:xfrm>
            <a:prstGeom prst="rect">
              <a:avLst/>
            </a:prstGeom>
            <a:noFill/>
          </p:spPr>
          <p:txBody>
            <a:bodyPr wrap="square" rtlCol="0">
              <a:spAutoFit/>
            </a:bodyPr>
            <a:lstStyle/>
            <a:p>
              <a:r>
                <a:rPr kumimoji="1" lang="en-US" altLang="ja-JP" dirty="0" smtClean="0"/>
                <a:t>~10</a:t>
              </a:r>
              <a:endParaRPr kumimoji="1" lang="ja-JP" altLang="en-US" dirty="0"/>
            </a:p>
          </p:txBody>
        </p:sp>
        <p:cxnSp>
          <p:nvCxnSpPr>
            <p:cNvPr id="31" name="直線コネクタ 30"/>
            <p:cNvCxnSpPr/>
            <p:nvPr/>
          </p:nvCxnSpPr>
          <p:spPr>
            <a:xfrm>
              <a:off x="8100392" y="997496"/>
              <a:ext cx="36004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8388424" y="1160564"/>
              <a:ext cx="0" cy="1015926"/>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8316416" y="1429544"/>
              <a:ext cx="720080" cy="369332"/>
            </a:xfrm>
            <a:prstGeom prst="rect">
              <a:avLst/>
            </a:prstGeom>
            <a:noFill/>
          </p:spPr>
          <p:txBody>
            <a:bodyPr wrap="square" rtlCol="0">
              <a:spAutoFit/>
            </a:bodyPr>
            <a:lstStyle/>
            <a:p>
              <a:r>
                <a:rPr kumimoji="1" lang="en-US" altLang="ja-JP" dirty="0" smtClean="0"/>
                <a:t>&gt;30</a:t>
              </a:r>
              <a:endParaRPr kumimoji="1" lang="ja-JP" altLang="en-US" dirty="0"/>
            </a:p>
          </p:txBody>
        </p:sp>
        <p:sp>
          <p:nvSpPr>
            <p:cNvPr id="21" name="テキスト ボックス 20"/>
            <p:cNvSpPr txBox="1"/>
            <p:nvPr/>
          </p:nvSpPr>
          <p:spPr>
            <a:xfrm rot="19718581">
              <a:off x="6956521" y="-52983"/>
              <a:ext cx="1292701" cy="784830"/>
            </a:xfrm>
            <a:prstGeom prst="rect">
              <a:avLst/>
            </a:prstGeom>
            <a:noFill/>
          </p:spPr>
          <p:txBody>
            <a:bodyPr wrap="square" rtlCol="0">
              <a:spAutoFit/>
            </a:bodyPr>
            <a:lstStyle/>
            <a:p>
              <a:pPr>
                <a:lnSpc>
                  <a:spcPts val="1800"/>
                </a:lnSpc>
              </a:pPr>
              <a:r>
                <a:rPr lang="en-US" altLang="ja-JP" spc="-100" dirty="0" smtClean="0">
                  <a:solidFill>
                    <a:srgbClr val="FF0000"/>
                  </a:solidFill>
                </a:rPr>
                <a:t>Load direction of </a:t>
              </a:r>
              <a:r>
                <a:rPr kumimoji="1" lang="en-US" altLang="ja-JP" spc="-100" dirty="0" smtClean="0">
                  <a:solidFill>
                    <a:srgbClr val="FF0000"/>
                  </a:solidFill>
                </a:rPr>
                <a:t>elongation</a:t>
              </a:r>
              <a:endParaRPr kumimoji="1" lang="ja-JP" altLang="en-US" spc="-100" dirty="0">
                <a:solidFill>
                  <a:srgbClr val="FF0000"/>
                </a:solidFill>
              </a:endParaRPr>
            </a:p>
          </p:txBody>
        </p:sp>
      </p:grpSp>
      <p:sp>
        <p:nvSpPr>
          <p:cNvPr id="34" name="テキスト ボックス 33"/>
          <p:cNvSpPr txBox="1"/>
          <p:nvPr/>
        </p:nvSpPr>
        <p:spPr>
          <a:xfrm>
            <a:off x="611560" y="908720"/>
            <a:ext cx="1512168" cy="369332"/>
          </a:xfrm>
          <a:prstGeom prst="rect">
            <a:avLst/>
          </a:prstGeom>
          <a:noFill/>
        </p:spPr>
        <p:txBody>
          <a:bodyPr wrap="square" rtlCol="0">
            <a:spAutoFit/>
          </a:bodyPr>
          <a:lstStyle/>
          <a:p>
            <a:r>
              <a:rPr kumimoji="1" lang="ja-JP" altLang="en-US" dirty="0" smtClean="0">
                <a:latin typeface="HG丸ｺﾞｼｯｸM-PRO" pitchFamily="50" charset="-128"/>
                <a:ea typeface="HG丸ｺﾞｼｯｸM-PRO" pitchFamily="50" charset="-128"/>
              </a:rPr>
              <a:t>引張試験片</a:t>
            </a:r>
            <a:endParaRPr kumimoji="1" lang="ja-JP" altLang="en-US" dirty="0">
              <a:latin typeface="HG丸ｺﾞｼｯｸM-PRO" pitchFamily="50" charset="-128"/>
              <a:ea typeface="HG丸ｺﾞｼｯｸM-PRO" pitchFamily="50" charset="-128"/>
            </a:endParaRPr>
          </a:p>
        </p:txBody>
      </p:sp>
      <p:pic>
        <p:nvPicPr>
          <p:cNvPr id="37" name="Picture 2"/>
          <p:cNvPicPr>
            <a:picLocks noChangeAspect="1" noChangeArrowheads="1"/>
          </p:cNvPicPr>
          <p:nvPr/>
        </p:nvPicPr>
        <p:blipFill>
          <a:blip r:embed="rId3" cstate="print"/>
          <a:srcRect r="11060"/>
          <a:stretch>
            <a:fillRect/>
          </a:stretch>
        </p:blipFill>
        <p:spPr bwMode="auto">
          <a:xfrm>
            <a:off x="4427984" y="2492896"/>
            <a:ext cx="4499992" cy="4223129"/>
          </a:xfrm>
          <a:prstGeom prst="rect">
            <a:avLst/>
          </a:prstGeom>
          <a:noFill/>
          <a:ln w="9525">
            <a:noFill/>
            <a:miter lim="800000"/>
            <a:headEnd/>
            <a:tailEnd/>
          </a:ln>
          <a:effectLst/>
        </p:spPr>
      </p:pic>
      <p:sp>
        <p:nvSpPr>
          <p:cNvPr id="49" name="テキスト ボックス 48"/>
          <p:cNvSpPr txBox="1"/>
          <p:nvPr/>
        </p:nvSpPr>
        <p:spPr>
          <a:xfrm>
            <a:off x="6084168" y="1700808"/>
            <a:ext cx="2160240" cy="369332"/>
          </a:xfrm>
          <a:prstGeom prst="rect">
            <a:avLst/>
          </a:prstGeom>
          <a:noFill/>
        </p:spPr>
        <p:txBody>
          <a:bodyPr wrap="square" rtlCol="0">
            <a:spAutoFit/>
          </a:bodyPr>
          <a:lstStyle/>
          <a:p>
            <a:r>
              <a:rPr kumimoji="1" lang="en-US" altLang="ja-JP" dirty="0" smtClean="0"/>
              <a:t>W=30mm</a:t>
            </a:r>
            <a:r>
              <a:rPr kumimoji="1" lang="ja-JP" altLang="en-US" dirty="0" err="1" smtClean="0"/>
              <a:t>、</a:t>
            </a:r>
            <a:r>
              <a:rPr kumimoji="1" lang="en-US" altLang="ja-JP" dirty="0" smtClean="0"/>
              <a:t>t=1.2mm</a:t>
            </a:r>
            <a:endParaRPr kumimoji="1" lang="ja-JP" altLang="en-US" dirty="0"/>
          </a:p>
        </p:txBody>
      </p:sp>
      <p:sp>
        <p:nvSpPr>
          <p:cNvPr id="53" name="テキスト ボックス 52"/>
          <p:cNvSpPr txBox="1"/>
          <p:nvPr/>
        </p:nvSpPr>
        <p:spPr>
          <a:xfrm>
            <a:off x="35496" y="44624"/>
            <a:ext cx="8352928" cy="523220"/>
          </a:xfrm>
          <a:prstGeom prst="rect">
            <a:avLst/>
          </a:prstGeom>
          <a:noFill/>
        </p:spPr>
        <p:txBody>
          <a:bodyPr wrap="square" rtlCol="0">
            <a:spAutoFit/>
          </a:bodyPr>
          <a:lstStyle/>
          <a:p>
            <a:r>
              <a:rPr kumimoji="1" lang="en-US" altLang="ja-JP" sz="2800" dirty="0" smtClean="0">
                <a:solidFill>
                  <a:srgbClr val="FFFF00"/>
                </a:solidFill>
                <a:latin typeface="HG丸ｺﾞｼｯｸM-PRO" pitchFamily="50" charset="-128"/>
                <a:ea typeface="HG丸ｺﾞｼｯｸM-PRO" pitchFamily="50" charset="-128"/>
              </a:rPr>
              <a:t>Sample with 19.4% elongation   </a:t>
            </a:r>
            <a:endParaRPr kumimoji="1" lang="ja-JP" altLang="en-US" sz="2800" dirty="0">
              <a:solidFill>
                <a:srgbClr val="FFFF00"/>
              </a:solidFill>
              <a:latin typeface="HG丸ｺﾞｼｯｸM-PRO" pitchFamily="50" charset="-128"/>
              <a:ea typeface="HG丸ｺﾞｼｯｸM-PRO" pitchFamily="50" charset="-128"/>
            </a:endParaRPr>
          </a:p>
        </p:txBody>
      </p:sp>
      <p:pic>
        <p:nvPicPr>
          <p:cNvPr id="2051" name="Picture 3" descr="F:\ドキュメント131110\RANS experiment\20140730_DIFF\Riken20140731\Ohba\P1000898.JPG"/>
          <p:cNvPicPr>
            <a:picLocks noChangeAspect="1" noChangeArrowheads="1"/>
          </p:cNvPicPr>
          <p:nvPr/>
        </p:nvPicPr>
        <p:blipFill>
          <a:blip r:embed="rId4" cstate="print"/>
          <a:srcRect l="42125" t="34250" r="42125" b="37400"/>
          <a:stretch>
            <a:fillRect/>
          </a:stretch>
        </p:blipFill>
        <p:spPr bwMode="auto">
          <a:xfrm>
            <a:off x="2797686" y="3717032"/>
            <a:ext cx="1440160" cy="1944216"/>
          </a:xfrm>
          <a:prstGeom prst="rect">
            <a:avLst/>
          </a:prstGeom>
          <a:noFill/>
        </p:spPr>
      </p:pic>
      <p:sp>
        <p:nvSpPr>
          <p:cNvPr id="59" name="正方形/長方形 58"/>
          <p:cNvSpPr/>
          <p:nvPr/>
        </p:nvSpPr>
        <p:spPr>
          <a:xfrm>
            <a:off x="1835696" y="934120"/>
            <a:ext cx="949299" cy="338554"/>
          </a:xfrm>
          <a:prstGeom prst="rect">
            <a:avLst/>
          </a:prstGeom>
        </p:spPr>
        <p:txBody>
          <a:bodyPr wrap="none">
            <a:spAutoFit/>
          </a:bodyPr>
          <a:lstStyle/>
          <a:p>
            <a:r>
              <a:rPr lang="en-US" altLang="ja-JP" sz="1600" dirty="0" smtClean="0"/>
              <a:t>JSC440W</a:t>
            </a:r>
            <a:endParaRPr lang="ja-JP" altLang="en-US" sz="1600" dirty="0"/>
          </a:p>
        </p:txBody>
      </p:sp>
      <p:sp>
        <p:nvSpPr>
          <p:cNvPr id="2" name="テキスト ボックス 1"/>
          <p:cNvSpPr txBox="1"/>
          <p:nvPr/>
        </p:nvSpPr>
        <p:spPr>
          <a:xfrm>
            <a:off x="4277544" y="3580426"/>
            <a:ext cx="983531" cy="646331"/>
          </a:xfrm>
          <a:prstGeom prst="rect">
            <a:avLst/>
          </a:prstGeom>
          <a:noFill/>
        </p:spPr>
        <p:txBody>
          <a:bodyPr wrap="square" rtlCol="0">
            <a:spAutoFit/>
          </a:bodyPr>
          <a:lstStyle/>
          <a:p>
            <a:r>
              <a:rPr kumimoji="1" lang="en-US" altLang="ja-JP" dirty="0" smtClean="0"/>
              <a:t>Nominal stress</a:t>
            </a:r>
            <a:endParaRPr kumimoji="1" lang="ja-JP" altLang="en-US" dirty="0"/>
          </a:p>
        </p:txBody>
      </p:sp>
      <p:sp>
        <p:nvSpPr>
          <p:cNvPr id="42" name="テキスト ボックス 41"/>
          <p:cNvSpPr txBox="1"/>
          <p:nvPr/>
        </p:nvSpPr>
        <p:spPr>
          <a:xfrm>
            <a:off x="6391893" y="-14610"/>
            <a:ext cx="2757430" cy="923330"/>
          </a:xfrm>
          <a:prstGeom prst="rect">
            <a:avLst/>
          </a:prstGeom>
          <a:solidFill>
            <a:srgbClr val="FFFF00"/>
          </a:solidFill>
        </p:spPr>
        <p:txBody>
          <a:bodyPr wrap="square" rtlCol="0">
            <a:spAutoFit/>
          </a:bodyPr>
          <a:lstStyle/>
          <a:p>
            <a:r>
              <a:rPr kumimoji="1" lang="en-US" altLang="ja-JP" dirty="0" smtClean="0"/>
              <a:t>First trial experiment </a:t>
            </a:r>
            <a:r>
              <a:rPr lang="en-US" altLang="ja-JP" dirty="0" smtClean="0"/>
              <a:t>at </a:t>
            </a:r>
            <a:r>
              <a:rPr lang="en-US" altLang="ja-JP" dirty="0" smtClean="0">
                <a:solidFill>
                  <a:srgbClr val="FF0000"/>
                </a:solidFill>
              </a:rPr>
              <a:t>RANS</a:t>
            </a:r>
            <a:r>
              <a:rPr lang="en-US" altLang="ja-JP" dirty="0" smtClean="0"/>
              <a:t> was done 30 31 July 2014</a:t>
            </a:r>
            <a:endParaRPr kumimoji="1" lang="ja-JP" altLang="en-US" sz="2400" dirty="0"/>
          </a:p>
        </p:txBody>
      </p:sp>
      <p:sp>
        <p:nvSpPr>
          <p:cNvPr id="3" name="日付プレースホルダー 2"/>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4" name="スライド番号プレースホルダー 3"/>
          <p:cNvSpPr>
            <a:spLocks noGrp="1"/>
          </p:cNvSpPr>
          <p:nvPr>
            <p:ph type="sldNum" sz="quarter" idx="12"/>
          </p:nvPr>
        </p:nvSpPr>
        <p:spPr/>
        <p:txBody>
          <a:bodyPr/>
          <a:lstStyle/>
          <a:p>
            <a:fld id="{D39897E2-8CA0-40F6-A657-6B004E24EBCA}" type="slidenum">
              <a:rPr kumimoji="1" lang="ja-JP" altLang="en-US" smtClean="0"/>
              <a:t>17</a:t>
            </a:fld>
            <a:endParaRPr kumimoji="1" lang="ja-JP" altLang="en-US" dirty="0"/>
          </a:p>
        </p:txBody>
      </p:sp>
      <p:sp>
        <p:nvSpPr>
          <p:cNvPr id="50" name="正方形/長方形 49"/>
          <p:cNvSpPr/>
          <p:nvPr/>
        </p:nvSpPr>
        <p:spPr>
          <a:xfrm>
            <a:off x="5373960" y="6300028"/>
            <a:ext cx="3254194" cy="517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Stress-strain curve</a:t>
            </a:r>
            <a:endParaRPr kumimoji="1" lang="ja-JP" altLang="en-US" dirty="0"/>
          </a:p>
        </p:txBody>
      </p:sp>
      <p:sp>
        <p:nvSpPr>
          <p:cNvPr id="40" name="テキスト ボックス 39"/>
          <p:cNvSpPr txBox="1"/>
          <p:nvPr/>
        </p:nvSpPr>
        <p:spPr>
          <a:xfrm>
            <a:off x="5272952" y="6084004"/>
            <a:ext cx="2131066" cy="369332"/>
          </a:xfrm>
          <a:prstGeom prst="rect">
            <a:avLst/>
          </a:prstGeom>
          <a:noFill/>
        </p:spPr>
        <p:txBody>
          <a:bodyPr wrap="square" rtlCol="0">
            <a:spAutoFit/>
          </a:bodyPr>
          <a:lstStyle/>
          <a:p>
            <a:r>
              <a:rPr kumimoji="1" lang="en-US" altLang="ja-JP" dirty="0" smtClean="0"/>
              <a:t>Nominal strain</a:t>
            </a:r>
            <a:endParaRPr kumimoji="1" lang="ja-JP" altLang="en-US" dirty="0"/>
          </a:p>
        </p:txBody>
      </p:sp>
    </p:spTree>
    <p:extLst>
      <p:ext uri="{BB962C8B-B14F-4D97-AF65-F5344CB8AC3E}">
        <p14:creationId xmlns:p14="http://schemas.microsoft.com/office/powerpoint/2010/main" val="2999331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2065" y="1161092"/>
            <a:ext cx="6896653" cy="5292243"/>
            <a:chOff x="-12065" y="1161092"/>
            <a:chExt cx="6896653" cy="5292243"/>
          </a:xfrm>
        </p:grpSpPr>
        <p:pic>
          <p:nvPicPr>
            <p:cNvPr id="8" name="図 7"/>
            <p:cNvPicPr>
              <a:picLocks noChangeAspect="1"/>
            </p:cNvPicPr>
            <p:nvPr/>
          </p:nvPicPr>
          <p:blipFill>
            <a:blip r:embed="rId3"/>
            <a:stretch>
              <a:fillRect/>
            </a:stretch>
          </p:blipFill>
          <p:spPr>
            <a:xfrm>
              <a:off x="171025" y="1161092"/>
              <a:ext cx="6713563" cy="5292243"/>
            </a:xfrm>
            <a:prstGeom prst="rect">
              <a:avLst/>
            </a:prstGeom>
          </p:spPr>
        </p:pic>
        <p:sp>
          <p:nvSpPr>
            <p:cNvPr id="4" name="正方形/長方形 3"/>
            <p:cNvSpPr/>
            <p:nvPr/>
          </p:nvSpPr>
          <p:spPr>
            <a:xfrm rot="16200000">
              <a:off x="-353276" y="3144187"/>
              <a:ext cx="1162031" cy="479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rPr>
                <a:t>Neutrons</a:t>
              </a:r>
              <a:endParaRPr kumimoji="1" lang="ja-JP" altLang="en-US" dirty="0">
                <a:solidFill>
                  <a:schemeClr val="tx1"/>
                </a:solidFill>
              </a:endParaRPr>
            </a:p>
          </p:txBody>
        </p:sp>
      </p:grpSp>
      <p:sp>
        <p:nvSpPr>
          <p:cNvPr id="14" name="正方形/長方形 13"/>
          <p:cNvSpPr/>
          <p:nvPr/>
        </p:nvSpPr>
        <p:spPr>
          <a:xfrm>
            <a:off x="0" y="0"/>
            <a:ext cx="9144000" cy="620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2372" y="70220"/>
            <a:ext cx="8352928" cy="523220"/>
          </a:xfrm>
          <a:prstGeom prst="rect">
            <a:avLst/>
          </a:prstGeom>
          <a:noFill/>
        </p:spPr>
        <p:txBody>
          <a:bodyPr wrap="square" rtlCol="0">
            <a:spAutoFit/>
          </a:bodyPr>
          <a:lstStyle/>
          <a:p>
            <a:r>
              <a:rPr kumimoji="1" lang="en-US" altLang="ja-JP" sz="2800" dirty="0" smtClean="0">
                <a:solidFill>
                  <a:srgbClr val="FFFF00"/>
                </a:solidFill>
                <a:latin typeface="HG丸ｺﾞｼｯｸM-PRO" pitchFamily="50" charset="-128"/>
                <a:ea typeface="HG丸ｺﾞｼｯｸM-PRO" pitchFamily="50" charset="-128"/>
              </a:rPr>
              <a:t>Diffraction results by RANS </a:t>
            </a:r>
            <a:endParaRPr kumimoji="1" lang="ja-JP" altLang="en-US" sz="2800" dirty="0">
              <a:solidFill>
                <a:srgbClr val="FFFF00"/>
              </a:solidFill>
              <a:latin typeface="HG丸ｺﾞｼｯｸM-PRO" pitchFamily="50" charset="-128"/>
              <a:ea typeface="HG丸ｺﾞｼｯｸM-PRO" pitchFamily="50" charset="-128"/>
            </a:endParaRPr>
          </a:p>
        </p:txBody>
      </p:sp>
      <p:sp>
        <p:nvSpPr>
          <p:cNvPr id="15" name="テキスト ボックス 14"/>
          <p:cNvSpPr txBox="1"/>
          <p:nvPr/>
        </p:nvSpPr>
        <p:spPr>
          <a:xfrm>
            <a:off x="35496" y="660058"/>
            <a:ext cx="3096344" cy="276999"/>
          </a:xfrm>
          <a:prstGeom prst="rect">
            <a:avLst/>
          </a:prstGeom>
          <a:noFill/>
        </p:spPr>
        <p:txBody>
          <a:bodyPr wrap="square" rtlCol="0">
            <a:spAutoFit/>
          </a:bodyPr>
          <a:lstStyle/>
          <a:p>
            <a:pPr>
              <a:buFont typeface="Arial" pitchFamily="34" charset="0"/>
              <a:buChar char="•"/>
            </a:pPr>
            <a:r>
              <a:rPr lang="ja-JP" altLang="en-US" sz="1200" dirty="0" smtClean="0">
                <a:latin typeface="HG丸ｺﾞｼｯｸM-PRO" pitchFamily="50" charset="-128"/>
                <a:ea typeface="HG丸ｺﾞｼｯｸM-PRO" pitchFamily="50" charset="-128"/>
              </a:rPr>
              <a:t>タイムフォーカシング</a:t>
            </a:r>
            <a:endParaRPr kumimoji="1" lang="ja-JP" altLang="en-US" sz="1200" dirty="0">
              <a:latin typeface="HG丸ｺﾞｼｯｸM-PRO" pitchFamily="50" charset="-128"/>
              <a:ea typeface="HG丸ｺﾞｼｯｸM-PRO" pitchFamily="50" charset="-128"/>
            </a:endParaRPr>
          </a:p>
        </p:txBody>
      </p:sp>
      <p:sp>
        <p:nvSpPr>
          <p:cNvPr id="39" name="テキスト ボックス 38"/>
          <p:cNvSpPr txBox="1"/>
          <p:nvPr/>
        </p:nvSpPr>
        <p:spPr>
          <a:xfrm>
            <a:off x="6964345" y="3804065"/>
            <a:ext cx="1800200" cy="276999"/>
          </a:xfrm>
          <a:prstGeom prst="rect">
            <a:avLst/>
          </a:prstGeom>
          <a:noFill/>
        </p:spPr>
        <p:txBody>
          <a:bodyPr wrap="square" rtlCol="0">
            <a:spAutoFit/>
          </a:bodyPr>
          <a:lstStyle/>
          <a:p>
            <a:r>
              <a:rPr kumimoji="1" lang="ja-JP" altLang="en-US" sz="1200" dirty="0" smtClean="0">
                <a:latin typeface="HG丸ｺﾞｼｯｸM-PRO" pitchFamily="50" charset="-128"/>
                <a:ea typeface="HG丸ｺﾞｼｯｸM-PRO" pitchFamily="50" charset="-128"/>
              </a:rPr>
              <a:t>負荷方向の回折を測定</a:t>
            </a:r>
            <a:endParaRPr kumimoji="1" lang="ja-JP" altLang="en-US" sz="1200" dirty="0">
              <a:latin typeface="HG丸ｺﾞｼｯｸM-PRO" pitchFamily="50" charset="-128"/>
              <a:ea typeface="HG丸ｺﾞｼｯｸM-PRO" pitchFamily="50" charset="-128"/>
            </a:endParaRPr>
          </a:p>
        </p:txBody>
      </p:sp>
      <p:sp>
        <p:nvSpPr>
          <p:cNvPr id="30" name="正方形/長方形 29"/>
          <p:cNvSpPr/>
          <p:nvPr/>
        </p:nvSpPr>
        <p:spPr>
          <a:xfrm>
            <a:off x="346101" y="1086516"/>
            <a:ext cx="949299" cy="338554"/>
          </a:xfrm>
          <a:prstGeom prst="rect">
            <a:avLst/>
          </a:prstGeom>
        </p:spPr>
        <p:txBody>
          <a:bodyPr wrap="none">
            <a:spAutoFit/>
          </a:bodyPr>
          <a:lstStyle/>
          <a:p>
            <a:r>
              <a:rPr lang="en-US" altLang="ja-JP" sz="1600" dirty="0" smtClean="0"/>
              <a:t>JSC440W</a:t>
            </a:r>
            <a:endParaRPr lang="ja-JP" altLang="en-US" sz="1600" dirty="0"/>
          </a:p>
        </p:txBody>
      </p:sp>
      <p:sp>
        <p:nvSpPr>
          <p:cNvPr id="16" name="テキスト ボックス 15"/>
          <p:cNvSpPr txBox="1"/>
          <p:nvPr/>
        </p:nvSpPr>
        <p:spPr>
          <a:xfrm>
            <a:off x="1461672" y="2085382"/>
            <a:ext cx="4898274" cy="338554"/>
          </a:xfrm>
          <a:prstGeom prst="rect">
            <a:avLst/>
          </a:prstGeom>
          <a:solidFill>
            <a:schemeClr val="bg1"/>
          </a:solidFill>
        </p:spPr>
        <p:txBody>
          <a:bodyPr wrap="square" rtlCol="0">
            <a:spAutoFit/>
          </a:bodyPr>
          <a:lstStyle/>
          <a:p>
            <a:pPr algn="r"/>
            <a:r>
              <a:rPr kumimoji="1" lang="en-US" altLang="ja-JP" sz="1600" dirty="0" smtClean="0">
                <a:solidFill>
                  <a:srgbClr val="FF0000"/>
                </a:solidFill>
                <a:latin typeface="Comic Sans MS" pitchFamily="66" charset="0"/>
                <a:ea typeface="HG丸ｺﾞｼｯｸM-PRO" pitchFamily="50" charset="-128"/>
              </a:rPr>
              <a:t>10 minutes </a:t>
            </a:r>
            <a:r>
              <a:rPr kumimoji="1" lang="en-US" altLang="ja-JP" sz="1600" dirty="0" smtClean="0">
                <a:solidFill>
                  <a:srgbClr val="FF0000"/>
                </a:solidFill>
                <a:latin typeface="Comic Sans MS" pitchFamily="66" charset="0"/>
                <a:ea typeface="HG丸ｺﾞｼｯｸM-PRO" pitchFamily="50" charset="-128"/>
              </a:rPr>
              <a:t>measurement</a:t>
            </a:r>
            <a:endParaRPr kumimoji="1" lang="ja-JP" altLang="en-US" sz="1600" dirty="0">
              <a:latin typeface="Comic Sans MS" pitchFamily="66" charset="0"/>
              <a:ea typeface="HG丸ｺﾞｼｯｸM-PRO" pitchFamily="50" charset="-128"/>
            </a:endParaRPr>
          </a:p>
        </p:txBody>
      </p:sp>
      <p:sp>
        <p:nvSpPr>
          <p:cNvPr id="9" name="日付プレースホルダー 8"/>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10" name="スライド番号プレースホルダー 9"/>
          <p:cNvSpPr>
            <a:spLocks noGrp="1"/>
          </p:cNvSpPr>
          <p:nvPr>
            <p:ph type="sldNum" sz="quarter" idx="12"/>
          </p:nvPr>
        </p:nvSpPr>
        <p:spPr/>
        <p:txBody>
          <a:bodyPr/>
          <a:lstStyle/>
          <a:p>
            <a:fld id="{B131325E-F6AF-41F5-85A2-C94266F51AB4}" type="slidenum">
              <a:rPr kumimoji="1" lang="ja-JP" altLang="en-US" smtClean="0"/>
              <a:t>18</a:t>
            </a:fld>
            <a:endParaRPr kumimoji="1" lang="ja-JP" altLang="en-US"/>
          </a:p>
        </p:txBody>
      </p:sp>
      <p:sp>
        <p:nvSpPr>
          <p:cNvPr id="2" name="正方形/長方形 1"/>
          <p:cNvSpPr/>
          <p:nvPr/>
        </p:nvSpPr>
        <p:spPr>
          <a:xfrm>
            <a:off x="3398501" y="2589248"/>
            <a:ext cx="2276916" cy="319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Before elongation</a:t>
            </a:r>
            <a:endParaRPr kumimoji="1" lang="ja-JP" altLang="en-US" dirty="0"/>
          </a:p>
        </p:txBody>
      </p:sp>
      <p:grpSp>
        <p:nvGrpSpPr>
          <p:cNvPr id="26" name="グループ化 25"/>
          <p:cNvGrpSpPr/>
          <p:nvPr/>
        </p:nvGrpSpPr>
        <p:grpSpPr>
          <a:xfrm>
            <a:off x="6456288" y="1030500"/>
            <a:ext cx="2687712" cy="2985282"/>
            <a:chOff x="6732240" y="835259"/>
            <a:chExt cx="2016224" cy="2123061"/>
          </a:xfrm>
        </p:grpSpPr>
        <p:pic>
          <p:nvPicPr>
            <p:cNvPr id="27" name="Picture 2" descr="F:\ドキュメント131110\RANS experiment\20140730_DIFF\Riken20140731\Ohba\P1000935.JPG"/>
            <p:cNvPicPr>
              <a:picLocks noChangeAspect="1" noChangeArrowheads="1"/>
            </p:cNvPicPr>
            <p:nvPr/>
          </p:nvPicPr>
          <p:blipFill>
            <a:blip r:embed="rId4" cstate="print"/>
            <a:srcRect l="29525" t="19550" r="38188" b="35300"/>
            <a:stretch>
              <a:fillRect/>
            </a:stretch>
          </p:blipFill>
          <p:spPr bwMode="auto">
            <a:xfrm>
              <a:off x="6732240" y="843744"/>
              <a:ext cx="2016224" cy="2114576"/>
            </a:xfrm>
            <a:prstGeom prst="rect">
              <a:avLst/>
            </a:prstGeom>
            <a:noFill/>
          </p:spPr>
        </p:pic>
        <p:cxnSp>
          <p:nvCxnSpPr>
            <p:cNvPr id="28" name="直線矢印コネクタ 27"/>
            <p:cNvCxnSpPr/>
            <p:nvPr/>
          </p:nvCxnSpPr>
          <p:spPr>
            <a:xfrm flipH="1">
              <a:off x="6948264" y="2204864"/>
              <a:ext cx="648072" cy="288032"/>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rot="20240338">
              <a:off x="6844820" y="2468538"/>
              <a:ext cx="792088" cy="262660"/>
            </a:xfrm>
            <a:prstGeom prst="rect">
              <a:avLst/>
            </a:prstGeom>
            <a:noFill/>
          </p:spPr>
          <p:txBody>
            <a:bodyPr wrap="square" rtlCol="0">
              <a:spAutoFit/>
            </a:bodyPr>
            <a:lstStyle/>
            <a:p>
              <a:r>
                <a:rPr kumimoji="1" lang="en-US" altLang="ja-JP" dirty="0" err="1" smtClean="0">
                  <a:solidFill>
                    <a:srgbClr val="FFFF00"/>
                  </a:solidFill>
                </a:rPr>
                <a:t>Ditector</a:t>
              </a:r>
              <a:endParaRPr kumimoji="1" lang="ja-JP" altLang="en-US" dirty="0">
                <a:solidFill>
                  <a:srgbClr val="FFFF00"/>
                </a:solidFill>
              </a:endParaRPr>
            </a:p>
          </p:txBody>
        </p:sp>
        <p:cxnSp>
          <p:nvCxnSpPr>
            <p:cNvPr id="31" name="直線矢印コネクタ 30"/>
            <p:cNvCxnSpPr/>
            <p:nvPr/>
          </p:nvCxnSpPr>
          <p:spPr>
            <a:xfrm>
              <a:off x="7346404" y="1139602"/>
              <a:ext cx="360040" cy="504056"/>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rot="3425419">
              <a:off x="7180877" y="1253165"/>
              <a:ext cx="1043608" cy="207795"/>
            </a:xfrm>
            <a:prstGeom prst="rect">
              <a:avLst/>
            </a:prstGeom>
            <a:noFill/>
          </p:spPr>
          <p:txBody>
            <a:bodyPr wrap="square" rtlCol="0">
              <a:spAutoFit/>
            </a:bodyPr>
            <a:lstStyle/>
            <a:p>
              <a:r>
                <a:rPr kumimoji="1" lang="en-US" altLang="ja-JP" sz="1200" dirty="0" smtClean="0">
                  <a:solidFill>
                    <a:srgbClr val="FFFF00"/>
                  </a:solidFill>
                  <a:latin typeface="HG丸ｺﾞｼｯｸM-PRO" pitchFamily="50" charset="-128"/>
                  <a:ea typeface="HG丸ｺﾞｼｯｸM-PRO" pitchFamily="50" charset="-128"/>
                </a:rPr>
                <a:t>Neutron</a:t>
              </a:r>
              <a:endParaRPr kumimoji="1" lang="ja-JP" altLang="en-US" sz="1200" dirty="0">
                <a:solidFill>
                  <a:srgbClr val="FFFF00"/>
                </a:solidFill>
                <a:latin typeface="HG丸ｺﾞｼｯｸM-PRO" pitchFamily="50" charset="-128"/>
                <a:ea typeface="HG丸ｺﾞｼｯｸM-PRO" pitchFamily="50" charset="-128"/>
              </a:endParaRPr>
            </a:p>
          </p:txBody>
        </p:sp>
      </p:grpSp>
      <p:grpSp>
        <p:nvGrpSpPr>
          <p:cNvPr id="21" name="グループ化 20"/>
          <p:cNvGrpSpPr/>
          <p:nvPr/>
        </p:nvGrpSpPr>
        <p:grpSpPr>
          <a:xfrm>
            <a:off x="42372" y="593440"/>
            <a:ext cx="5766659" cy="1295294"/>
            <a:chOff x="179512" y="980728"/>
            <a:chExt cx="5790783" cy="1368152"/>
          </a:xfrm>
        </p:grpSpPr>
        <p:pic>
          <p:nvPicPr>
            <p:cNvPr id="22" name="図 21"/>
            <p:cNvPicPr>
              <a:picLocks noChangeAspect="1"/>
            </p:cNvPicPr>
            <p:nvPr/>
          </p:nvPicPr>
          <p:blipFill rotWithShape="1">
            <a:blip r:embed="rId5" cstate="print"/>
            <a:srcRect l="17728" t="69143" r="55329" b="22283"/>
            <a:stretch/>
          </p:blipFill>
          <p:spPr>
            <a:xfrm>
              <a:off x="179512" y="980728"/>
              <a:ext cx="5790783" cy="1368152"/>
            </a:xfrm>
            <a:prstGeom prst="rect">
              <a:avLst/>
            </a:prstGeom>
          </p:spPr>
        </p:pic>
        <p:cxnSp>
          <p:nvCxnSpPr>
            <p:cNvPr id="23" name="直線コネクタ 22"/>
            <p:cNvCxnSpPr/>
            <p:nvPr/>
          </p:nvCxnSpPr>
          <p:spPr>
            <a:xfrm flipH="1">
              <a:off x="2051720" y="1556792"/>
              <a:ext cx="1944216"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2987824" y="1248569"/>
              <a:ext cx="0" cy="63968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2699792" y="1268760"/>
              <a:ext cx="0" cy="63968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3294906" y="1268760"/>
              <a:ext cx="0" cy="639688"/>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3347864" y="1259468"/>
              <a:ext cx="648072" cy="369332"/>
            </a:xfrm>
            <a:prstGeom prst="rect">
              <a:avLst/>
            </a:prstGeom>
            <a:noFill/>
          </p:spPr>
          <p:txBody>
            <a:bodyPr wrap="square" rtlCol="0">
              <a:spAutoFit/>
            </a:bodyPr>
            <a:lstStyle/>
            <a:p>
              <a:r>
                <a:rPr kumimoji="1" lang="en-US" altLang="ja-JP" dirty="0" smtClean="0">
                  <a:solidFill>
                    <a:srgbClr val="FF0000"/>
                  </a:solidFill>
                </a:rPr>
                <a:t>Cut</a:t>
              </a:r>
              <a:endParaRPr kumimoji="1" lang="ja-JP" altLang="en-US" dirty="0">
                <a:solidFill>
                  <a:srgbClr val="FF0000"/>
                </a:solidFill>
              </a:endParaRPr>
            </a:p>
          </p:txBody>
        </p:sp>
      </p:grpSp>
      <p:sp>
        <p:nvSpPr>
          <p:cNvPr id="37" name="テキスト ボックス 36"/>
          <p:cNvSpPr txBox="1"/>
          <p:nvPr/>
        </p:nvSpPr>
        <p:spPr>
          <a:xfrm>
            <a:off x="4330801" y="1573328"/>
            <a:ext cx="2125487" cy="369332"/>
          </a:xfrm>
          <a:prstGeom prst="rect">
            <a:avLst/>
          </a:prstGeom>
          <a:solidFill>
            <a:schemeClr val="bg1"/>
          </a:solidFill>
        </p:spPr>
        <p:txBody>
          <a:bodyPr wrap="square" rtlCol="0">
            <a:spAutoFit/>
          </a:bodyPr>
          <a:lstStyle/>
          <a:p>
            <a:r>
              <a:rPr kumimoji="1" lang="en-US" altLang="ja-JP" dirty="0" smtClean="0"/>
              <a:t>W=30mm</a:t>
            </a:r>
            <a:r>
              <a:rPr kumimoji="1" lang="ja-JP" altLang="en-US" dirty="0" err="1" smtClean="0"/>
              <a:t>、</a:t>
            </a:r>
            <a:r>
              <a:rPr kumimoji="1" lang="en-US" altLang="ja-JP" dirty="0" smtClean="0"/>
              <a:t>t=1.2mm</a:t>
            </a:r>
            <a:endParaRPr kumimoji="1" lang="ja-JP" altLang="en-US" dirty="0"/>
          </a:p>
        </p:txBody>
      </p:sp>
      <p:sp>
        <p:nvSpPr>
          <p:cNvPr id="38" name="正方形/長方形 37"/>
          <p:cNvSpPr/>
          <p:nvPr/>
        </p:nvSpPr>
        <p:spPr>
          <a:xfrm>
            <a:off x="5506378" y="1086516"/>
            <a:ext cx="949299" cy="338554"/>
          </a:xfrm>
          <a:prstGeom prst="rect">
            <a:avLst/>
          </a:prstGeom>
          <a:solidFill>
            <a:schemeClr val="bg1"/>
          </a:solidFill>
        </p:spPr>
        <p:txBody>
          <a:bodyPr wrap="none">
            <a:spAutoFit/>
          </a:bodyPr>
          <a:lstStyle/>
          <a:p>
            <a:r>
              <a:rPr lang="en-US" altLang="ja-JP" sz="1600" dirty="0" smtClean="0"/>
              <a:t>JSC440W</a:t>
            </a:r>
            <a:endParaRPr lang="ja-JP" altLang="en-US" sz="1600" dirty="0"/>
          </a:p>
        </p:txBody>
      </p:sp>
      <p:sp>
        <p:nvSpPr>
          <p:cNvPr id="40" name="正方形/長方形 39"/>
          <p:cNvSpPr/>
          <p:nvPr/>
        </p:nvSpPr>
        <p:spPr>
          <a:xfrm>
            <a:off x="6575971" y="4103328"/>
            <a:ext cx="2276916" cy="529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BCC steel sample</a:t>
            </a:r>
          </a:p>
          <a:p>
            <a:pPr algn="ctr"/>
            <a:r>
              <a:rPr lang="en-US" altLang="ja-JP" dirty="0" smtClean="0"/>
              <a:t>JSC440W</a:t>
            </a:r>
            <a:endParaRPr kumimoji="1" lang="en-US" altLang="ja-JP" dirty="0" smtClean="0"/>
          </a:p>
        </p:txBody>
      </p:sp>
      <p:grpSp>
        <p:nvGrpSpPr>
          <p:cNvPr id="41" name="グループ化 40"/>
          <p:cNvGrpSpPr/>
          <p:nvPr/>
        </p:nvGrpSpPr>
        <p:grpSpPr>
          <a:xfrm>
            <a:off x="6648524" y="5131836"/>
            <a:ext cx="2088232" cy="1440160"/>
            <a:chOff x="6948264" y="997496"/>
            <a:chExt cx="2088232" cy="1440160"/>
          </a:xfrm>
        </p:grpSpPr>
        <p:sp>
          <p:nvSpPr>
            <p:cNvPr id="42" name="正方形/長方形 41"/>
            <p:cNvSpPr/>
            <p:nvPr/>
          </p:nvSpPr>
          <p:spPr>
            <a:xfrm>
              <a:off x="7231087" y="1924308"/>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正方形/長方形 42"/>
            <p:cNvSpPr/>
            <p:nvPr/>
          </p:nvSpPr>
          <p:spPr>
            <a:xfrm>
              <a:off x="7231087" y="1780292"/>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正方形/長方形 43"/>
            <p:cNvSpPr/>
            <p:nvPr/>
          </p:nvSpPr>
          <p:spPr>
            <a:xfrm>
              <a:off x="7231087" y="1636276"/>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正方形/長方形 44"/>
            <p:cNvSpPr/>
            <p:nvPr/>
          </p:nvSpPr>
          <p:spPr>
            <a:xfrm>
              <a:off x="7231087" y="1492260"/>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正方形/長方形 45"/>
            <p:cNvSpPr/>
            <p:nvPr/>
          </p:nvSpPr>
          <p:spPr>
            <a:xfrm>
              <a:off x="7231087" y="1348244"/>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正方形/長方形 46"/>
            <p:cNvSpPr/>
            <p:nvPr/>
          </p:nvSpPr>
          <p:spPr>
            <a:xfrm>
              <a:off x="7231087" y="1204228"/>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正方形/長方形 47"/>
            <p:cNvSpPr/>
            <p:nvPr/>
          </p:nvSpPr>
          <p:spPr>
            <a:xfrm>
              <a:off x="7231087" y="1060212"/>
              <a:ext cx="504056" cy="144016"/>
            </a:xfrm>
            <a:prstGeom prst="rect">
              <a:avLst/>
            </a:prstGeom>
            <a:scene3d>
              <a:camera prst="isometricLeftDown"/>
              <a:lightRig rig="threePt" dir="t"/>
            </a:scene3d>
            <a:sp3d extrusionH="546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50" name="直線コネクタ 49"/>
            <p:cNvCxnSpPr/>
            <p:nvPr/>
          </p:nvCxnSpPr>
          <p:spPr>
            <a:xfrm>
              <a:off x="7740352" y="2221632"/>
              <a:ext cx="36004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8100392" y="2005608"/>
              <a:ext cx="36004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H="1">
              <a:off x="6948264" y="2005608"/>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a:off x="7279726" y="2192491"/>
              <a:ext cx="288032"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7027118" y="2113062"/>
              <a:ext cx="328613" cy="180975"/>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8036768" y="2179737"/>
              <a:ext cx="338138" cy="223838"/>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7812360" y="2005608"/>
              <a:ext cx="648072" cy="369332"/>
            </a:xfrm>
            <a:prstGeom prst="rect">
              <a:avLst/>
            </a:prstGeom>
            <a:noFill/>
          </p:spPr>
          <p:txBody>
            <a:bodyPr wrap="square" rtlCol="0">
              <a:spAutoFit/>
            </a:bodyPr>
            <a:lstStyle/>
            <a:p>
              <a:r>
                <a:rPr kumimoji="1" lang="en-US" altLang="ja-JP" dirty="0" smtClean="0"/>
                <a:t>~10</a:t>
              </a:r>
              <a:endParaRPr kumimoji="1" lang="ja-JP" altLang="en-US" dirty="0"/>
            </a:p>
          </p:txBody>
        </p:sp>
        <p:sp>
          <p:nvSpPr>
            <p:cNvPr id="57" name="テキスト ボックス 56"/>
            <p:cNvSpPr txBox="1"/>
            <p:nvPr/>
          </p:nvSpPr>
          <p:spPr>
            <a:xfrm>
              <a:off x="7092280" y="1933600"/>
              <a:ext cx="576064" cy="369332"/>
            </a:xfrm>
            <a:prstGeom prst="rect">
              <a:avLst/>
            </a:prstGeom>
            <a:noFill/>
          </p:spPr>
          <p:txBody>
            <a:bodyPr wrap="square" rtlCol="0">
              <a:spAutoFit/>
            </a:bodyPr>
            <a:lstStyle/>
            <a:p>
              <a:r>
                <a:rPr kumimoji="1" lang="en-US" altLang="ja-JP" dirty="0" smtClean="0"/>
                <a:t>~10</a:t>
              </a:r>
              <a:endParaRPr kumimoji="1" lang="ja-JP" altLang="en-US" dirty="0"/>
            </a:p>
          </p:txBody>
        </p:sp>
        <p:cxnSp>
          <p:nvCxnSpPr>
            <p:cNvPr id="58" name="直線コネクタ 57"/>
            <p:cNvCxnSpPr/>
            <p:nvPr/>
          </p:nvCxnSpPr>
          <p:spPr>
            <a:xfrm>
              <a:off x="8100392" y="997496"/>
              <a:ext cx="36004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a:off x="8388424" y="1160564"/>
              <a:ext cx="0" cy="1015926"/>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8316416" y="1429544"/>
              <a:ext cx="720080" cy="369332"/>
            </a:xfrm>
            <a:prstGeom prst="rect">
              <a:avLst/>
            </a:prstGeom>
            <a:noFill/>
          </p:spPr>
          <p:txBody>
            <a:bodyPr wrap="square" rtlCol="0">
              <a:spAutoFit/>
            </a:bodyPr>
            <a:lstStyle/>
            <a:p>
              <a:r>
                <a:rPr kumimoji="1" lang="en-US" altLang="ja-JP" dirty="0" smtClean="0"/>
                <a:t>&gt;30</a:t>
              </a:r>
              <a:endParaRPr kumimoji="1" lang="ja-JP" altLang="en-US" dirty="0"/>
            </a:p>
          </p:txBody>
        </p:sp>
      </p:grpSp>
      <p:sp>
        <p:nvSpPr>
          <p:cNvPr id="3" name="正方形/長方形 2"/>
          <p:cNvSpPr/>
          <p:nvPr/>
        </p:nvSpPr>
        <p:spPr>
          <a:xfrm>
            <a:off x="5940152" y="-5393"/>
            <a:ext cx="3073226" cy="584775"/>
          </a:xfrm>
          <a:prstGeom prst="rect">
            <a:avLst/>
          </a:prstGeom>
        </p:spPr>
        <p:txBody>
          <a:bodyPr wrap="square">
            <a:spAutoFit/>
          </a:bodyPr>
          <a:lstStyle/>
          <a:p>
            <a:r>
              <a:rPr lang="en-US" altLang="ja-JP" sz="1600" dirty="0">
                <a:latin typeface="HG丸ｺﾞｼｯｸM-PRO" pitchFamily="50" charset="-128"/>
                <a:ea typeface="HG丸ｺﾞｼｯｸM-PRO" pitchFamily="50" charset="-128"/>
              </a:rPr>
              <a:t>JAEA </a:t>
            </a:r>
            <a:r>
              <a:rPr lang="en-US" altLang="ja-JP" sz="1600" dirty="0" err="1">
                <a:latin typeface="HG丸ｺﾞｼｯｸM-PRO" pitchFamily="50" charset="-128"/>
                <a:ea typeface="HG丸ｺﾞｼｯｸM-PRO" pitchFamily="50" charset="-128"/>
              </a:rPr>
              <a:t>H.Suzuki</a:t>
            </a:r>
            <a:r>
              <a:rPr lang="en-US" altLang="ja-JP" sz="1600" dirty="0">
                <a:latin typeface="HG丸ｺﾞｼｯｸM-PRO" pitchFamily="50" charset="-128"/>
                <a:ea typeface="HG丸ｺﾞｼｯｸM-PRO" pitchFamily="50" charset="-128"/>
              </a:rPr>
              <a:t>,</a:t>
            </a:r>
          </a:p>
          <a:p>
            <a:r>
              <a:rPr lang="en-US" altLang="ja-JP" sz="1600" dirty="0">
                <a:latin typeface="HG丸ｺﾞｼｯｸM-PRO" pitchFamily="50" charset="-128"/>
                <a:ea typeface="HG丸ｺﾞｼｯｸM-PRO" pitchFamily="50" charset="-128"/>
              </a:rPr>
              <a:t>RIKEN Takamura</a:t>
            </a:r>
            <a:r>
              <a:rPr lang="en-US" altLang="ja-JP" sz="1600" dirty="0" smtClean="0">
                <a:latin typeface="HG丸ｺﾞｼｯｸM-PRO" pitchFamily="50" charset="-128"/>
                <a:ea typeface="HG丸ｺﾞｼｯｸM-PRO" pitchFamily="50" charset="-128"/>
              </a:rPr>
              <a:t>, Y.IKEDA </a:t>
            </a:r>
            <a:endParaRPr lang="ja-JP" altLang="en-US" sz="1600" dirty="0"/>
          </a:p>
        </p:txBody>
      </p:sp>
    </p:spTree>
    <p:extLst>
      <p:ext uri="{BB962C8B-B14F-4D97-AF65-F5344CB8AC3E}">
        <p14:creationId xmlns:p14="http://schemas.microsoft.com/office/powerpoint/2010/main" val="3886434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57080" y="961538"/>
            <a:ext cx="8716907" cy="5439482"/>
            <a:chOff x="-57080" y="961538"/>
            <a:chExt cx="8716907" cy="5439482"/>
          </a:xfrm>
        </p:grpSpPr>
        <p:pic>
          <p:nvPicPr>
            <p:cNvPr id="3" name="図 2"/>
            <p:cNvPicPr>
              <a:picLocks noChangeAspect="1"/>
            </p:cNvPicPr>
            <p:nvPr/>
          </p:nvPicPr>
          <p:blipFill>
            <a:blip r:embed="rId2"/>
            <a:stretch>
              <a:fillRect/>
            </a:stretch>
          </p:blipFill>
          <p:spPr>
            <a:xfrm>
              <a:off x="-57080" y="961538"/>
              <a:ext cx="8716907" cy="5439482"/>
            </a:xfrm>
            <a:prstGeom prst="rect">
              <a:avLst/>
            </a:prstGeom>
          </p:spPr>
        </p:pic>
        <p:sp>
          <p:nvSpPr>
            <p:cNvPr id="2" name="正方形/長方形 1"/>
            <p:cNvSpPr/>
            <p:nvPr/>
          </p:nvSpPr>
          <p:spPr>
            <a:xfrm>
              <a:off x="4301373" y="1704126"/>
              <a:ext cx="1566771" cy="735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正方形/長方形 13"/>
          <p:cNvSpPr/>
          <p:nvPr/>
        </p:nvSpPr>
        <p:spPr>
          <a:xfrm>
            <a:off x="0" y="0"/>
            <a:ext cx="9144000" cy="620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35496" y="660058"/>
            <a:ext cx="3096344" cy="461665"/>
          </a:xfrm>
          <a:prstGeom prst="rect">
            <a:avLst/>
          </a:prstGeom>
          <a:noFill/>
        </p:spPr>
        <p:txBody>
          <a:bodyPr wrap="square" rtlCol="0">
            <a:spAutoFit/>
          </a:bodyPr>
          <a:lstStyle/>
          <a:p>
            <a:pPr>
              <a:buFont typeface="Arial" pitchFamily="34" charset="0"/>
              <a:buChar char="•"/>
            </a:pPr>
            <a:r>
              <a:rPr kumimoji="1" lang="ja-JP" altLang="en-US" sz="1200" dirty="0" smtClean="0">
                <a:latin typeface="HG丸ｺﾞｼｯｸM-PRO" pitchFamily="50" charset="-128"/>
                <a:ea typeface="HG丸ｺﾞｼｯｸM-PRO" pitchFamily="50" charset="-128"/>
              </a:rPr>
              <a:t>入射エネルギースペクトルで規格化</a:t>
            </a:r>
            <a:endParaRPr kumimoji="1" lang="en-US" altLang="ja-JP" sz="1200" dirty="0" smtClean="0">
              <a:latin typeface="HG丸ｺﾞｼｯｸM-PRO" pitchFamily="50" charset="-128"/>
              <a:ea typeface="HG丸ｺﾞｼｯｸM-PRO" pitchFamily="50" charset="-128"/>
            </a:endParaRPr>
          </a:p>
          <a:p>
            <a:pPr>
              <a:buFont typeface="Arial" pitchFamily="34" charset="0"/>
              <a:buChar char="•"/>
            </a:pPr>
            <a:r>
              <a:rPr lang="ja-JP" altLang="en-US" sz="1200" dirty="0" smtClean="0">
                <a:latin typeface="HG丸ｺﾞｼｯｸM-PRO" pitchFamily="50" charset="-128"/>
                <a:ea typeface="HG丸ｺﾞｼｯｸM-PRO" pitchFamily="50" charset="-128"/>
              </a:rPr>
              <a:t>タイムフォーカシング</a:t>
            </a:r>
            <a:endParaRPr kumimoji="1" lang="ja-JP" altLang="en-US" sz="1200" dirty="0">
              <a:latin typeface="HG丸ｺﾞｼｯｸM-PRO" pitchFamily="50" charset="-128"/>
              <a:ea typeface="HG丸ｺﾞｼｯｸM-PRO" pitchFamily="50" charset="-128"/>
            </a:endParaRPr>
          </a:p>
        </p:txBody>
      </p:sp>
      <p:sp>
        <p:nvSpPr>
          <p:cNvPr id="30" name="正方形/長方形 29"/>
          <p:cNvSpPr/>
          <p:nvPr/>
        </p:nvSpPr>
        <p:spPr>
          <a:xfrm>
            <a:off x="1795361" y="843914"/>
            <a:ext cx="949299" cy="338554"/>
          </a:xfrm>
          <a:prstGeom prst="rect">
            <a:avLst/>
          </a:prstGeom>
        </p:spPr>
        <p:txBody>
          <a:bodyPr wrap="none">
            <a:spAutoFit/>
          </a:bodyPr>
          <a:lstStyle/>
          <a:p>
            <a:r>
              <a:rPr lang="en-US" altLang="ja-JP" sz="1600" dirty="0" smtClean="0"/>
              <a:t>JSC440W</a:t>
            </a:r>
            <a:endParaRPr lang="ja-JP" altLang="en-US" sz="1600" dirty="0"/>
          </a:p>
        </p:txBody>
      </p:sp>
      <p:sp>
        <p:nvSpPr>
          <p:cNvPr id="39" name="テキスト ボックス 38"/>
          <p:cNvSpPr txBox="1"/>
          <p:nvPr/>
        </p:nvSpPr>
        <p:spPr>
          <a:xfrm>
            <a:off x="6964345" y="3804065"/>
            <a:ext cx="1800200" cy="276999"/>
          </a:xfrm>
          <a:prstGeom prst="rect">
            <a:avLst/>
          </a:prstGeom>
          <a:noFill/>
        </p:spPr>
        <p:txBody>
          <a:bodyPr wrap="square" rtlCol="0">
            <a:spAutoFit/>
          </a:bodyPr>
          <a:lstStyle/>
          <a:p>
            <a:r>
              <a:rPr kumimoji="1" lang="ja-JP" altLang="en-US" sz="1200" dirty="0" smtClean="0">
                <a:latin typeface="HG丸ｺﾞｼｯｸM-PRO" pitchFamily="50" charset="-128"/>
                <a:ea typeface="HG丸ｺﾞｼｯｸM-PRO" pitchFamily="50" charset="-128"/>
              </a:rPr>
              <a:t>負荷方向の回折を測定</a:t>
            </a:r>
            <a:endParaRPr kumimoji="1" lang="ja-JP" altLang="en-US" sz="1200" dirty="0">
              <a:latin typeface="HG丸ｺﾞｼｯｸM-PRO" pitchFamily="50" charset="-128"/>
              <a:ea typeface="HG丸ｺﾞｼｯｸM-PRO" pitchFamily="50" charset="-128"/>
            </a:endParaRPr>
          </a:p>
        </p:txBody>
      </p:sp>
      <p:sp>
        <p:nvSpPr>
          <p:cNvPr id="22" name="テキスト ボックス 21"/>
          <p:cNvSpPr txBox="1"/>
          <p:nvPr/>
        </p:nvSpPr>
        <p:spPr>
          <a:xfrm>
            <a:off x="3975566" y="837692"/>
            <a:ext cx="2331693" cy="584775"/>
          </a:xfrm>
          <a:prstGeom prst="rect">
            <a:avLst/>
          </a:prstGeom>
          <a:solidFill>
            <a:schemeClr val="bg1"/>
          </a:solidFill>
        </p:spPr>
        <p:txBody>
          <a:bodyPr wrap="square" rtlCol="0">
            <a:spAutoFit/>
          </a:bodyPr>
          <a:lstStyle/>
          <a:p>
            <a:pPr algn="r"/>
            <a:r>
              <a:rPr kumimoji="1" lang="en-US" altLang="ja-JP" sz="1600" dirty="0" smtClean="0">
                <a:latin typeface="Comic Sans MS" pitchFamily="66" charset="0"/>
                <a:ea typeface="HG丸ｺﾞｼｯｸM-PRO" pitchFamily="50" charset="-128"/>
              </a:rPr>
              <a:t>90</a:t>
            </a:r>
            <a:r>
              <a:rPr kumimoji="1" lang="ja-JP" altLang="en-US" sz="1600" dirty="0" smtClean="0">
                <a:latin typeface="Comic Sans MS" pitchFamily="66" charset="0"/>
                <a:ea typeface="HG丸ｺﾞｼｯｸM-PRO" pitchFamily="50" charset="-128"/>
              </a:rPr>
              <a:t>分測定→２０分から１０分で</a:t>
            </a:r>
            <a:r>
              <a:rPr lang="ja-JP" altLang="en-US" sz="1600" dirty="0" smtClean="0">
                <a:latin typeface="Comic Sans MS" pitchFamily="66" charset="0"/>
                <a:ea typeface="HG丸ｺﾞｼｯｸM-PRO" pitchFamily="50" charset="-128"/>
              </a:rPr>
              <a:t>様子</a:t>
            </a:r>
            <a:r>
              <a:rPr lang="ja-JP" altLang="en-US" sz="1600" dirty="0">
                <a:latin typeface="Comic Sans MS" pitchFamily="66" charset="0"/>
                <a:ea typeface="HG丸ｺﾞｼｯｸM-PRO" pitchFamily="50" charset="-128"/>
              </a:rPr>
              <a:t>見</a:t>
            </a:r>
            <a:r>
              <a:rPr lang="ja-JP" altLang="en-US" sz="1600" dirty="0" smtClean="0">
                <a:latin typeface="Comic Sans MS" pitchFamily="66" charset="0"/>
                <a:ea typeface="HG丸ｺﾞｼｯｸM-PRO" pitchFamily="50" charset="-128"/>
              </a:rPr>
              <a:t>える</a:t>
            </a:r>
            <a:endParaRPr kumimoji="1" lang="ja-JP" altLang="en-US" sz="1600" dirty="0">
              <a:latin typeface="Comic Sans MS" pitchFamily="66" charset="0"/>
              <a:ea typeface="HG丸ｺﾞｼｯｸM-PRO" pitchFamily="50" charset="-128"/>
            </a:endParaRPr>
          </a:p>
        </p:txBody>
      </p:sp>
      <p:sp>
        <p:nvSpPr>
          <p:cNvPr id="24" name="テキスト ボックス 23"/>
          <p:cNvSpPr txBox="1"/>
          <p:nvPr/>
        </p:nvSpPr>
        <p:spPr>
          <a:xfrm>
            <a:off x="35495" y="628746"/>
            <a:ext cx="6706729" cy="923330"/>
          </a:xfrm>
          <a:prstGeom prst="rect">
            <a:avLst/>
          </a:prstGeom>
          <a:solidFill>
            <a:schemeClr val="bg1"/>
          </a:solidFill>
          <a:ln w="19050">
            <a:noFill/>
          </a:ln>
        </p:spPr>
        <p:txBody>
          <a:bodyPr wrap="square" rtlCol="0">
            <a:spAutoFit/>
          </a:bodyPr>
          <a:lstStyle/>
          <a:p>
            <a:pPr>
              <a:buFont typeface="Wingdings" pitchFamily="2" charset="2"/>
              <a:buChar char="l"/>
            </a:pPr>
            <a:r>
              <a:rPr kumimoji="1" lang="en-US" altLang="ja-JP" dirty="0" smtClean="0">
                <a:latin typeface="Segoe UI Semibold" panose="020B0702040204020203" pitchFamily="34" charset="0"/>
                <a:ea typeface="HG丸ｺﾞｼｯｸM-PRO" pitchFamily="50" charset="-128"/>
              </a:rPr>
              <a:t>As-receive</a:t>
            </a:r>
            <a:r>
              <a:rPr kumimoji="1" lang="ja-JP" altLang="en-US" dirty="0" smtClean="0">
                <a:latin typeface="Segoe UI Semibold" panose="020B0702040204020203" pitchFamily="34" charset="0"/>
                <a:ea typeface="HG丸ｺﾞｼｯｸM-PRO" pitchFamily="50" charset="-128"/>
              </a:rPr>
              <a:t>（</a:t>
            </a:r>
            <a:r>
              <a:rPr kumimoji="1" lang="en-US" altLang="ja-JP" dirty="0" smtClean="0">
                <a:latin typeface="Segoe UI Semibold" panose="020B0702040204020203" pitchFamily="34" charset="0"/>
                <a:ea typeface="HG丸ｺﾞｼｯｸM-PRO" pitchFamily="50" charset="-128"/>
              </a:rPr>
              <a:t>0%</a:t>
            </a:r>
            <a:r>
              <a:rPr kumimoji="1" lang="ja-JP" altLang="en-US" dirty="0" smtClean="0">
                <a:latin typeface="Segoe UI Semibold" panose="020B0702040204020203" pitchFamily="34" charset="0"/>
                <a:ea typeface="HG丸ｺﾞｼｯｸM-PRO" pitchFamily="50" charset="-128"/>
              </a:rPr>
              <a:t>）</a:t>
            </a:r>
            <a:r>
              <a:rPr lang="en-US" altLang="ja-JP" dirty="0" smtClean="0">
                <a:latin typeface="Segoe UI Semibold" panose="020B0702040204020203" pitchFamily="34" charset="0"/>
                <a:ea typeface="HG丸ｺﾞｼｯｸM-PRO" pitchFamily="50" charset="-128"/>
              </a:rPr>
              <a:t>rather strong orientation along (110)</a:t>
            </a:r>
            <a:endParaRPr kumimoji="1" lang="en-US" altLang="ja-JP" dirty="0" smtClean="0">
              <a:latin typeface="Segoe UI Semibold" panose="020B0702040204020203" pitchFamily="34" charset="0"/>
              <a:ea typeface="HG丸ｺﾞｼｯｸM-PRO" pitchFamily="50" charset="-128"/>
            </a:endParaRPr>
          </a:p>
          <a:p>
            <a:pPr>
              <a:buFont typeface="Wingdings" pitchFamily="2" charset="2"/>
              <a:buChar char="l"/>
            </a:pPr>
            <a:r>
              <a:rPr kumimoji="1" lang="en-US" altLang="ja-JP" dirty="0" smtClean="0">
                <a:latin typeface="Segoe UI Semibold" panose="020B0702040204020203" pitchFamily="34" charset="0"/>
                <a:ea typeface="HG丸ｺﾞｼｯｸM-PRO" pitchFamily="50" charset="-128"/>
              </a:rPr>
              <a:t>Under elongation along 110 </a:t>
            </a:r>
            <a:r>
              <a:rPr kumimoji="1" lang="en-US" altLang="ja-JP" dirty="0" smtClean="0">
                <a:latin typeface="Segoe UI Semibold" panose="020B0702040204020203" pitchFamily="34" charset="0"/>
                <a:ea typeface="HG丸ｺﾞｼｯｸM-PRO" pitchFamily="50" charset="-128"/>
              </a:rPr>
              <a:t>orientation</a:t>
            </a:r>
            <a:endParaRPr lang="en-US" altLang="ja-JP" dirty="0">
              <a:latin typeface="Segoe UI Semibold" panose="020B0702040204020203" pitchFamily="34" charset="0"/>
              <a:ea typeface="HG丸ｺﾞｼｯｸM-PRO" pitchFamily="50" charset="-128"/>
            </a:endParaRPr>
          </a:p>
          <a:p>
            <a:pPr>
              <a:buFont typeface="Wingdings" pitchFamily="2" charset="2"/>
              <a:buChar char="l"/>
            </a:pPr>
            <a:endParaRPr kumimoji="1" lang="en-US" altLang="ja-JP" dirty="0" smtClean="0">
              <a:latin typeface="Segoe UI Semibold" panose="020B0702040204020203" pitchFamily="34" charset="0"/>
              <a:ea typeface="HG丸ｺﾞｼｯｸM-PRO" pitchFamily="50" charset="-128"/>
            </a:endParaRPr>
          </a:p>
        </p:txBody>
      </p:sp>
      <p:sp>
        <p:nvSpPr>
          <p:cNvPr id="4" name="日付プレースホルダー 3"/>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5" name="スライド番号プレースホルダー 4"/>
          <p:cNvSpPr>
            <a:spLocks noGrp="1"/>
          </p:cNvSpPr>
          <p:nvPr>
            <p:ph type="sldNum" sz="quarter" idx="12"/>
          </p:nvPr>
        </p:nvSpPr>
        <p:spPr/>
        <p:txBody>
          <a:bodyPr/>
          <a:lstStyle/>
          <a:p>
            <a:fld id="{B131325E-F6AF-41F5-85A2-C94266F51AB4}" type="slidenum">
              <a:rPr kumimoji="1" lang="ja-JP" altLang="en-US" smtClean="0"/>
              <a:t>19</a:t>
            </a:fld>
            <a:endParaRPr kumimoji="1" lang="ja-JP" altLang="en-US" dirty="0"/>
          </a:p>
        </p:txBody>
      </p:sp>
      <p:sp>
        <p:nvSpPr>
          <p:cNvPr id="19" name="テキスト ボックス 18"/>
          <p:cNvSpPr txBox="1"/>
          <p:nvPr/>
        </p:nvSpPr>
        <p:spPr>
          <a:xfrm>
            <a:off x="94430" y="47022"/>
            <a:ext cx="9230098" cy="523220"/>
          </a:xfrm>
          <a:prstGeom prst="rect">
            <a:avLst/>
          </a:prstGeom>
          <a:noFill/>
        </p:spPr>
        <p:txBody>
          <a:bodyPr wrap="square" rtlCol="0">
            <a:spAutoFit/>
          </a:bodyPr>
          <a:lstStyle/>
          <a:p>
            <a:r>
              <a:rPr lang="en-US" altLang="ja-JP" sz="2800" dirty="0" smtClean="0">
                <a:solidFill>
                  <a:srgbClr val="FFFF00"/>
                </a:solidFill>
                <a:latin typeface="Segoe UI Semibold" panose="020B0702040204020203" pitchFamily="34" charset="0"/>
                <a:ea typeface="HG丸ｺﾞｼｯｸM-PRO" pitchFamily="50" charset="-128"/>
              </a:rPr>
              <a:t>Success of the observation of texture @ </a:t>
            </a:r>
            <a:r>
              <a:rPr kumimoji="1" lang="en-US" altLang="ja-JP" sz="2800" dirty="0" smtClean="0">
                <a:solidFill>
                  <a:srgbClr val="FFFF00"/>
                </a:solidFill>
                <a:latin typeface="Segoe UI Semibold" panose="020B0702040204020203" pitchFamily="34" charset="0"/>
                <a:ea typeface="HG丸ｺﾞｼｯｸM-PRO" pitchFamily="50" charset="-128"/>
              </a:rPr>
              <a:t>RANS </a:t>
            </a:r>
            <a:endParaRPr kumimoji="1" lang="ja-JP" altLang="en-US" sz="2800" dirty="0">
              <a:solidFill>
                <a:srgbClr val="FFFF00"/>
              </a:solidFill>
              <a:latin typeface="Segoe UI Semibold" panose="020B0702040204020203" pitchFamily="34" charset="0"/>
              <a:ea typeface="HG丸ｺﾞｼｯｸM-PRO" pitchFamily="50" charset="-128"/>
            </a:endParaRPr>
          </a:p>
        </p:txBody>
      </p:sp>
      <p:pic>
        <p:nvPicPr>
          <p:cNvPr id="37" name="Picture 2"/>
          <p:cNvPicPr>
            <a:picLocks noChangeAspect="1" noChangeArrowheads="1"/>
          </p:cNvPicPr>
          <p:nvPr/>
        </p:nvPicPr>
        <p:blipFill>
          <a:blip r:embed="rId3" cstate="print"/>
          <a:srcRect r="11060"/>
          <a:stretch>
            <a:fillRect/>
          </a:stretch>
        </p:blipFill>
        <p:spPr bwMode="auto">
          <a:xfrm>
            <a:off x="6804247" y="2911708"/>
            <a:ext cx="2431644" cy="2452905"/>
          </a:xfrm>
          <a:prstGeom prst="rect">
            <a:avLst/>
          </a:prstGeom>
          <a:ln>
            <a:noFill/>
          </a:ln>
          <a:effectLst>
            <a:outerShdw blurRad="292100" dist="139700" dir="2700000" algn="tl" rotWithShape="0">
              <a:srgbClr val="333333">
                <a:alpha val="65000"/>
              </a:srgbClr>
            </a:outerShdw>
          </a:effectLst>
        </p:spPr>
      </p:pic>
      <p:sp>
        <p:nvSpPr>
          <p:cNvPr id="38" name="正方形/長方形 37"/>
          <p:cNvSpPr/>
          <p:nvPr/>
        </p:nvSpPr>
        <p:spPr>
          <a:xfrm>
            <a:off x="7004909" y="5123885"/>
            <a:ext cx="2413052" cy="510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Stress-strain curve</a:t>
            </a:r>
            <a:endParaRPr kumimoji="1" lang="ja-JP" altLang="en-US" dirty="0"/>
          </a:p>
        </p:txBody>
      </p:sp>
      <p:sp>
        <p:nvSpPr>
          <p:cNvPr id="40" name="正方形/長方形 39"/>
          <p:cNvSpPr/>
          <p:nvPr/>
        </p:nvSpPr>
        <p:spPr>
          <a:xfrm>
            <a:off x="2987824" y="6174283"/>
            <a:ext cx="2413052" cy="510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Lattice constant [nm]</a:t>
            </a:r>
            <a:endParaRPr kumimoji="1" lang="ja-JP" altLang="en-US" dirty="0"/>
          </a:p>
        </p:txBody>
      </p:sp>
      <p:sp>
        <p:nvSpPr>
          <p:cNvPr id="29" name="正方形/長方形 28"/>
          <p:cNvSpPr/>
          <p:nvPr/>
        </p:nvSpPr>
        <p:spPr>
          <a:xfrm>
            <a:off x="7677481" y="33548"/>
            <a:ext cx="1631919" cy="646331"/>
          </a:xfrm>
          <a:prstGeom prst="rect">
            <a:avLst/>
          </a:prstGeom>
        </p:spPr>
        <p:txBody>
          <a:bodyPr wrap="square">
            <a:spAutoFit/>
          </a:bodyPr>
          <a:lstStyle/>
          <a:p>
            <a:r>
              <a:rPr lang="en-US" altLang="ja-JP" sz="1200" dirty="0">
                <a:latin typeface="HG丸ｺﾞｼｯｸM-PRO" pitchFamily="50" charset="-128"/>
                <a:ea typeface="HG丸ｺﾞｼｯｸM-PRO" pitchFamily="50" charset="-128"/>
              </a:rPr>
              <a:t>JAEA H</a:t>
            </a:r>
            <a:r>
              <a:rPr lang="en-US" altLang="ja-JP" sz="1200" dirty="0" smtClean="0">
                <a:latin typeface="HG丸ｺﾞｼｯｸM-PRO" pitchFamily="50" charset="-128"/>
                <a:ea typeface="HG丸ｺﾞｼｯｸM-PRO" pitchFamily="50" charset="-128"/>
              </a:rPr>
              <a:t>. Suzuki</a:t>
            </a:r>
            <a:r>
              <a:rPr lang="en-US" altLang="ja-JP" sz="1200" dirty="0">
                <a:latin typeface="HG丸ｺﾞｼｯｸM-PRO" pitchFamily="50" charset="-128"/>
                <a:ea typeface="HG丸ｺﾞｼｯｸM-PRO" pitchFamily="50" charset="-128"/>
              </a:rPr>
              <a:t>,</a:t>
            </a:r>
          </a:p>
          <a:p>
            <a:r>
              <a:rPr lang="en-US" altLang="ja-JP" sz="1200" dirty="0">
                <a:latin typeface="HG丸ｺﾞｼｯｸM-PRO" pitchFamily="50" charset="-128"/>
                <a:ea typeface="HG丸ｺﾞｼｯｸM-PRO" pitchFamily="50" charset="-128"/>
              </a:rPr>
              <a:t>RIKEN Takamura</a:t>
            </a:r>
            <a:r>
              <a:rPr lang="en-US" altLang="ja-JP" sz="1200" dirty="0" smtClean="0">
                <a:latin typeface="HG丸ｺﾞｼｯｸM-PRO" pitchFamily="50" charset="-128"/>
                <a:ea typeface="HG丸ｺﾞｼｯｸM-PRO" pitchFamily="50" charset="-128"/>
              </a:rPr>
              <a:t>, Y.IKEDA </a:t>
            </a:r>
            <a:endParaRPr lang="ja-JP" altLang="en-US" sz="1200" dirty="0"/>
          </a:p>
        </p:txBody>
      </p:sp>
      <p:cxnSp>
        <p:nvCxnSpPr>
          <p:cNvPr id="36" name="直線矢印コネクタ 35"/>
          <p:cNvCxnSpPr/>
          <p:nvPr/>
        </p:nvCxnSpPr>
        <p:spPr>
          <a:xfrm>
            <a:off x="6123892" y="2204864"/>
            <a:ext cx="0" cy="1796464"/>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4139952" y="3432515"/>
            <a:ext cx="0" cy="510049"/>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3563888" y="3170788"/>
            <a:ext cx="0" cy="1021624"/>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 name="グループ化 6"/>
          <p:cNvGrpSpPr/>
          <p:nvPr/>
        </p:nvGrpSpPr>
        <p:grpSpPr>
          <a:xfrm>
            <a:off x="5945895" y="654222"/>
            <a:ext cx="3120228" cy="1659686"/>
            <a:chOff x="5945895" y="654222"/>
            <a:chExt cx="3120228" cy="1659686"/>
          </a:xfrm>
        </p:grpSpPr>
        <p:grpSp>
          <p:nvGrpSpPr>
            <p:cNvPr id="21" name="グループ化 20"/>
            <p:cNvGrpSpPr/>
            <p:nvPr/>
          </p:nvGrpSpPr>
          <p:grpSpPr>
            <a:xfrm>
              <a:off x="7516272" y="654222"/>
              <a:ext cx="1549851" cy="1659686"/>
              <a:chOff x="6732240" y="835259"/>
              <a:chExt cx="2016224" cy="2123061"/>
            </a:xfrm>
          </p:grpSpPr>
          <p:pic>
            <p:nvPicPr>
              <p:cNvPr id="26" name="Picture 2" descr="F:\ドキュメント131110\RANS experiment\20140730_DIFF\Riken20140731\Ohba\P1000935.JPG"/>
              <p:cNvPicPr>
                <a:picLocks noChangeAspect="1" noChangeArrowheads="1"/>
              </p:cNvPicPr>
              <p:nvPr/>
            </p:nvPicPr>
            <p:blipFill>
              <a:blip r:embed="rId4" cstate="print"/>
              <a:srcRect l="29525" t="19550" r="38188" b="35300"/>
              <a:stretch>
                <a:fillRect/>
              </a:stretch>
            </p:blipFill>
            <p:spPr bwMode="auto">
              <a:xfrm>
                <a:off x="6732240" y="843744"/>
                <a:ext cx="2016224" cy="2114576"/>
              </a:xfrm>
              <a:prstGeom prst="rect">
                <a:avLst/>
              </a:prstGeom>
              <a:noFill/>
            </p:spPr>
          </p:pic>
          <p:cxnSp>
            <p:nvCxnSpPr>
              <p:cNvPr id="27" name="直線矢印コネクタ 26"/>
              <p:cNvCxnSpPr/>
              <p:nvPr/>
            </p:nvCxnSpPr>
            <p:spPr>
              <a:xfrm flipH="1">
                <a:off x="6948264" y="2204864"/>
                <a:ext cx="648072" cy="288032"/>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7346404" y="1139602"/>
                <a:ext cx="360040" cy="504056"/>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rot="3425419">
                <a:off x="7180877" y="1216950"/>
                <a:ext cx="1043608" cy="280225"/>
              </a:xfrm>
              <a:prstGeom prst="rect">
                <a:avLst/>
              </a:prstGeom>
              <a:noFill/>
            </p:spPr>
            <p:txBody>
              <a:bodyPr wrap="square" rtlCol="0">
                <a:spAutoFit/>
              </a:bodyPr>
              <a:lstStyle/>
              <a:p>
                <a:r>
                  <a:rPr kumimoji="1" lang="en-US" altLang="ja-JP" sz="1200" dirty="0" smtClean="0">
                    <a:solidFill>
                      <a:srgbClr val="FFFF00"/>
                    </a:solidFill>
                    <a:latin typeface="HG丸ｺﾞｼｯｸM-PRO" pitchFamily="50" charset="-128"/>
                    <a:ea typeface="HG丸ｺﾞｼｯｸM-PRO" pitchFamily="50" charset="-128"/>
                  </a:rPr>
                  <a:t>Neutron</a:t>
                </a:r>
                <a:endParaRPr kumimoji="1" lang="ja-JP" altLang="en-US" sz="1200" dirty="0">
                  <a:solidFill>
                    <a:srgbClr val="FFFF00"/>
                  </a:solidFill>
                  <a:latin typeface="HG丸ｺﾞｼｯｸM-PRO" pitchFamily="50" charset="-128"/>
                  <a:ea typeface="HG丸ｺﾞｼｯｸM-PRO" pitchFamily="50" charset="-128"/>
                </a:endParaRPr>
              </a:p>
            </p:txBody>
          </p:sp>
        </p:grpSp>
        <p:sp>
          <p:nvSpPr>
            <p:cNvPr id="45" name="正方形/長方形 44"/>
            <p:cNvSpPr/>
            <p:nvPr/>
          </p:nvSpPr>
          <p:spPr>
            <a:xfrm>
              <a:off x="5945895" y="862636"/>
              <a:ext cx="1566771" cy="735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p:cNvSpPr txBox="1"/>
          <p:nvPr/>
        </p:nvSpPr>
        <p:spPr>
          <a:xfrm>
            <a:off x="2799382" y="1278134"/>
            <a:ext cx="4570752" cy="1015663"/>
          </a:xfrm>
          <a:prstGeom prst="rect">
            <a:avLst/>
          </a:prstGeom>
          <a:solidFill>
            <a:srgbClr val="FFFF00">
              <a:alpha val="52941"/>
            </a:srgbClr>
          </a:solidFill>
        </p:spPr>
        <p:txBody>
          <a:bodyPr wrap="square" rtlCol="0">
            <a:spAutoFit/>
          </a:bodyPr>
          <a:lstStyle/>
          <a:p>
            <a:pPr algn="ctr"/>
            <a:r>
              <a:rPr kumimoji="1" lang="en-US" altLang="ja-JP" sz="2800" b="1" dirty="0" smtClean="0">
                <a:solidFill>
                  <a:srgbClr val="FF0000"/>
                </a:solidFill>
                <a:latin typeface="HG丸ｺﾞｼｯｸM-PRO" pitchFamily="50" charset="-128"/>
                <a:ea typeface="HG丸ｺﾞｼｯｸM-PRO" pitchFamily="50" charset="-128"/>
              </a:rPr>
              <a:t>success</a:t>
            </a:r>
            <a:r>
              <a:rPr kumimoji="1" lang="en-US" altLang="ja-JP" sz="2000" b="1" dirty="0" smtClean="0">
                <a:solidFill>
                  <a:srgbClr val="FF0000"/>
                </a:solidFill>
                <a:latin typeface="HG丸ｺﾞｼｯｸM-PRO" pitchFamily="50" charset="-128"/>
                <a:ea typeface="HG丸ｺﾞｼｯｸM-PRO" pitchFamily="50" charset="-128"/>
              </a:rPr>
              <a:t> </a:t>
            </a:r>
            <a:r>
              <a:rPr kumimoji="1" lang="en-US" altLang="ja-JP" sz="2000" dirty="0" smtClean="0">
                <a:latin typeface="HG丸ｺﾞｼｯｸM-PRO" pitchFamily="50" charset="-128"/>
                <a:ea typeface="HG丸ｺﾞｼｯｸM-PRO" pitchFamily="50" charset="-128"/>
              </a:rPr>
              <a:t>of the observation of </a:t>
            </a:r>
            <a:r>
              <a:rPr lang="en-US" altLang="ja-JP" sz="3200" dirty="0" smtClean="0">
                <a:solidFill>
                  <a:srgbClr val="FF0000"/>
                </a:solidFill>
              </a:rPr>
              <a:t>texture </a:t>
            </a:r>
            <a:r>
              <a:rPr lang="en-US" altLang="ja-JP" sz="2800" dirty="0" smtClean="0">
                <a:solidFill>
                  <a:srgbClr val="FF0000"/>
                </a:solidFill>
                <a:latin typeface="Segoe UI Semibold" panose="020B0702040204020203" pitchFamily="34" charset="0"/>
              </a:rPr>
              <a:t>component</a:t>
            </a:r>
            <a:endParaRPr kumimoji="1" lang="ja-JP" altLang="en-US" sz="2800" b="1" dirty="0">
              <a:solidFill>
                <a:srgbClr val="FF0000"/>
              </a:solidFill>
              <a:latin typeface="Segoe UI Semibold" panose="020B0702040204020203" pitchFamily="34" charset="0"/>
              <a:ea typeface="HG丸ｺﾞｼｯｸM-PRO" pitchFamily="50" charset="-128"/>
            </a:endParaRPr>
          </a:p>
        </p:txBody>
      </p:sp>
      <p:sp>
        <p:nvSpPr>
          <p:cNvPr id="46" name="正方形/長方形 45"/>
          <p:cNvSpPr/>
          <p:nvPr/>
        </p:nvSpPr>
        <p:spPr>
          <a:xfrm>
            <a:off x="3967687" y="4093183"/>
            <a:ext cx="2257997" cy="487113"/>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After 19% elongation</a:t>
            </a:r>
            <a:endParaRPr kumimoji="1" lang="ja-JP" altLang="en-US" dirty="0"/>
          </a:p>
        </p:txBody>
      </p:sp>
      <p:sp>
        <p:nvSpPr>
          <p:cNvPr id="47" name="正方形/長方形 46"/>
          <p:cNvSpPr/>
          <p:nvPr/>
        </p:nvSpPr>
        <p:spPr>
          <a:xfrm rot="16200000">
            <a:off x="-394459" y="2984231"/>
            <a:ext cx="1162031" cy="373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tx1"/>
                </a:solidFill>
              </a:rPr>
              <a:t>Neutrons</a:t>
            </a:r>
            <a:endParaRPr kumimoji="1" lang="ja-JP" altLang="en-US" dirty="0">
              <a:solidFill>
                <a:schemeClr val="tx1"/>
              </a:solidFill>
            </a:endParaRPr>
          </a:p>
        </p:txBody>
      </p:sp>
    </p:spTree>
    <p:extLst>
      <p:ext uri="{BB962C8B-B14F-4D97-AF65-F5344CB8AC3E}">
        <p14:creationId xmlns:p14="http://schemas.microsoft.com/office/powerpoint/2010/main" val="390345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832" y="19255"/>
            <a:ext cx="9155832" cy="713596"/>
          </a:xfrm>
          <a:solidFill>
            <a:srgbClr val="6666FF"/>
          </a:solidFill>
        </p:spPr>
        <p:txBody>
          <a:bodyPr>
            <a:normAutofit fontScale="90000"/>
          </a:bodyPr>
          <a:lstStyle/>
          <a:p>
            <a:r>
              <a:rPr lang="en-US" altLang="ja-JP" b="1" dirty="0" smtClean="0">
                <a:solidFill>
                  <a:schemeClr val="bg1"/>
                </a:solidFill>
              </a:rPr>
              <a:t>RANS project goals</a:t>
            </a:r>
            <a:r>
              <a:rPr lang="ja-JP" altLang="en-US" b="1" dirty="0" smtClean="0">
                <a:solidFill>
                  <a:schemeClr val="bg1"/>
                </a:solidFill>
              </a:rPr>
              <a:t>：</a:t>
            </a:r>
            <a:r>
              <a:rPr lang="en-US" altLang="ja-JP" b="1" dirty="0" smtClean="0">
                <a:solidFill>
                  <a:schemeClr val="bg1"/>
                </a:solidFill>
              </a:rPr>
              <a:t>CANS for practical use</a:t>
            </a:r>
            <a:r>
              <a:rPr kumimoji="1" lang="en-US" altLang="ja-JP" b="1" dirty="0" smtClean="0">
                <a:solidFill>
                  <a:schemeClr val="bg1"/>
                </a:solidFill>
              </a:rPr>
              <a:t> </a:t>
            </a:r>
            <a:endParaRPr kumimoji="1" lang="ja-JP" altLang="en-US" b="1" dirty="0">
              <a:solidFill>
                <a:schemeClr val="bg1"/>
              </a:solidFill>
            </a:endParaRPr>
          </a:p>
        </p:txBody>
      </p:sp>
      <p:sp>
        <p:nvSpPr>
          <p:cNvPr id="3" name="コンテンツ プレースホルダー 2"/>
          <p:cNvSpPr>
            <a:spLocks noGrp="1"/>
          </p:cNvSpPr>
          <p:nvPr>
            <p:ph idx="1"/>
          </p:nvPr>
        </p:nvSpPr>
        <p:spPr>
          <a:xfrm>
            <a:off x="233461" y="601372"/>
            <a:ext cx="8435280" cy="2574930"/>
          </a:xfrm>
        </p:spPr>
        <p:txBody>
          <a:bodyPr>
            <a:normAutofit fontScale="92500" lnSpcReduction="10000"/>
          </a:bodyPr>
          <a:lstStyle/>
          <a:p>
            <a:pPr>
              <a:buFont typeface="Wingdings" panose="05000000000000000000" pitchFamily="2" charset="2"/>
              <a:buChar char="l"/>
            </a:pPr>
            <a:r>
              <a:rPr kumimoji="1" lang="en-US" altLang="ja-JP" dirty="0" smtClean="0"/>
              <a:t>Compact neutron source system easy and handy to use –</a:t>
            </a:r>
            <a:r>
              <a:rPr kumimoji="1" lang="en-US" altLang="ja-JP" u="sng" dirty="0" smtClean="0"/>
              <a:t>floor-standing type</a:t>
            </a:r>
          </a:p>
          <a:p>
            <a:pPr lvl="1"/>
            <a:r>
              <a:rPr lang="en-US" altLang="ja-JP" dirty="0" smtClean="0"/>
              <a:t>industrial use, </a:t>
            </a:r>
          </a:p>
          <a:p>
            <a:pPr lvl="2"/>
            <a:r>
              <a:rPr lang="en-US" altLang="ja-JP" dirty="0" smtClean="0"/>
              <a:t>non-destructive inspection </a:t>
            </a:r>
          </a:p>
          <a:p>
            <a:pPr lvl="2"/>
            <a:r>
              <a:rPr lang="en-US" altLang="ja-JP" dirty="0"/>
              <a:t>i</a:t>
            </a:r>
            <a:r>
              <a:rPr lang="en-US" altLang="ja-JP" dirty="0" smtClean="0"/>
              <a:t>ndustrial material development analysis, </a:t>
            </a:r>
          </a:p>
          <a:p>
            <a:pPr marL="449263" lvl="3" indent="-101600"/>
            <a:r>
              <a:rPr lang="en-US" altLang="ja-JP" sz="2800" u="sng" dirty="0" smtClean="0"/>
              <a:t>Together with VCAD (simulation)</a:t>
            </a:r>
            <a:endParaRPr lang="en-US" altLang="ja-JP" sz="2800" u="sng" dirty="0" smtClean="0"/>
          </a:p>
        </p:txBody>
      </p:sp>
      <p:sp>
        <p:nvSpPr>
          <p:cNvPr id="4" name="日付プレースホルダー 3"/>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5" name="スライド番号プレースホルダー 4"/>
          <p:cNvSpPr>
            <a:spLocks noGrp="1"/>
          </p:cNvSpPr>
          <p:nvPr>
            <p:ph type="sldNum" sz="quarter" idx="12"/>
          </p:nvPr>
        </p:nvSpPr>
        <p:spPr/>
        <p:txBody>
          <a:bodyPr/>
          <a:lstStyle/>
          <a:p>
            <a:fld id="{D39897E2-8CA0-40F6-A657-6B004E24EBCA}" type="slidenum">
              <a:rPr kumimoji="1" lang="ja-JP" altLang="en-US" smtClean="0"/>
              <a:t>2</a:t>
            </a:fld>
            <a:endParaRPr kumimoji="1" lang="ja-JP" alt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260" y="1791137"/>
            <a:ext cx="2556740"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394" y="4248285"/>
            <a:ext cx="4108927" cy="2311271"/>
          </a:xfrm>
          <a:prstGeom prst="rect">
            <a:avLst/>
          </a:prstGeom>
        </p:spPr>
      </p:pic>
      <p:sp>
        <p:nvSpPr>
          <p:cNvPr id="8" name="テキスト ボックス 7"/>
          <p:cNvSpPr txBox="1"/>
          <p:nvPr/>
        </p:nvSpPr>
        <p:spPr>
          <a:xfrm>
            <a:off x="1545753" y="5485227"/>
            <a:ext cx="2378175" cy="1077218"/>
          </a:xfrm>
          <a:prstGeom prst="rect">
            <a:avLst/>
          </a:prstGeom>
          <a:noFill/>
        </p:spPr>
        <p:txBody>
          <a:bodyPr wrap="square" rtlCol="0">
            <a:spAutoFit/>
          </a:bodyPr>
          <a:lstStyle/>
          <a:p>
            <a:r>
              <a:rPr kumimoji="1" lang="en-US" altLang="ja-JP" sz="2800" u="sng" dirty="0" smtClean="0">
                <a:solidFill>
                  <a:srgbClr val="FFFF00"/>
                </a:solidFill>
                <a:effectLst>
                  <a:outerShdw blurRad="38100" dist="38100" dir="2700000" algn="tl">
                    <a:srgbClr val="000000">
                      <a:alpha val="43137"/>
                    </a:srgbClr>
                  </a:outerShdw>
                </a:effectLst>
              </a:rPr>
              <a:t>Fast neutron </a:t>
            </a:r>
            <a:r>
              <a:rPr kumimoji="1" lang="en-US" altLang="ja-JP" dirty="0" smtClean="0">
                <a:solidFill>
                  <a:srgbClr val="FFFF00"/>
                </a:solidFill>
                <a:effectLst>
                  <a:outerShdw blurRad="38100" dist="38100" dir="2700000" algn="tl">
                    <a:srgbClr val="000000">
                      <a:alpha val="43137"/>
                    </a:srgbClr>
                  </a:outerShdw>
                </a:effectLst>
              </a:rPr>
              <a:t>large area imaging system</a:t>
            </a:r>
            <a:endParaRPr kumimoji="1" lang="ja-JP" altLang="en-US" dirty="0">
              <a:solidFill>
                <a:srgbClr val="FFFF00"/>
              </a:solidFill>
              <a:effectLst>
                <a:outerShdw blurRad="38100" dist="38100" dir="2700000" algn="tl">
                  <a:srgbClr val="000000">
                    <a:alpha val="43137"/>
                  </a:srgbClr>
                </a:outerShdw>
              </a:effectLst>
            </a:endParaRPr>
          </a:p>
        </p:txBody>
      </p:sp>
      <p:grpSp>
        <p:nvGrpSpPr>
          <p:cNvPr id="10" name="グループ化 9"/>
          <p:cNvGrpSpPr/>
          <p:nvPr/>
        </p:nvGrpSpPr>
        <p:grpSpPr>
          <a:xfrm>
            <a:off x="6372200" y="3758419"/>
            <a:ext cx="2468761" cy="1664252"/>
            <a:chOff x="6032029" y="3839234"/>
            <a:chExt cx="2889558" cy="1638300"/>
          </a:xfrm>
        </p:grpSpPr>
        <p:pic>
          <p:nvPicPr>
            <p:cNvPr id="4098" name="図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5537" y="3839234"/>
              <a:ext cx="26860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7992836" y="4340260"/>
              <a:ext cx="693964" cy="307777"/>
            </a:xfrm>
            <a:prstGeom prst="rect">
              <a:avLst/>
            </a:prstGeom>
            <a:solidFill>
              <a:schemeClr val="bg1"/>
            </a:solidFill>
          </p:spPr>
          <p:txBody>
            <a:bodyPr wrap="square" rtlCol="0">
              <a:spAutoFit/>
            </a:bodyPr>
            <a:lstStyle/>
            <a:p>
              <a:r>
                <a:rPr kumimoji="1" lang="en-US" altLang="ja-JP" sz="1400" dirty="0" smtClean="0"/>
                <a:t>X-ray</a:t>
              </a:r>
              <a:endParaRPr kumimoji="1" lang="ja-JP" altLang="en-US" sz="1400" dirty="0"/>
            </a:p>
          </p:txBody>
        </p:sp>
        <p:sp>
          <p:nvSpPr>
            <p:cNvPr id="11" name="テキスト ボックス 10"/>
            <p:cNvSpPr txBox="1"/>
            <p:nvPr/>
          </p:nvSpPr>
          <p:spPr>
            <a:xfrm>
              <a:off x="7453335" y="4047730"/>
              <a:ext cx="1233466" cy="258708"/>
            </a:xfrm>
            <a:prstGeom prst="rect">
              <a:avLst/>
            </a:prstGeom>
            <a:solidFill>
              <a:schemeClr val="bg1"/>
            </a:solidFill>
          </p:spPr>
          <p:txBody>
            <a:bodyPr wrap="square" rtlCol="0">
              <a:spAutoFit/>
            </a:bodyPr>
            <a:lstStyle/>
            <a:p>
              <a:r>
                <a:rPr kumimoji="1" lang="en-US" altLang="ja-JP" sz="1400" dirty="0" smtClean="0"/>
                <a:t>Cooling pomp</a:t>
              </a:r>
              <a:endParaRPr kumimoji="1" lang="ja-JP" altLang="en-US" sz="1400" dirty="0"/>
            </a:p>
          </p:txBody>
        </p:sp>
        <p:sp>
          <p:nvSpPr>
            <p:cNvPr id="12" name="テキスト ボックス 11"/>
            <p:cNvSpPr txBox="1"/>
            <p:nvPr/>
          </p:nvSpPr>
          <p:spPr>
            <a:xfrm>
              <a:off x="6431921" y="3900368"/>
              <a:ext cx="719674" cy="306084"/>
            </a:xfrm>
            <a:prstGeom prst="rect">
              <a:avLst/>
            </a:prstGeom>
            <a:solidFill>
              <a:schemeClr val="bg1"/>
            </a:solidFill>
          </p:spPr>
          <p:txBody>
            <a:bodyPr wrap="square" rtlCol="0">
              <a:spAutoFit/>
            </a:bodyPr>
            <a:lstStyle/>
            <a:p>
              <a:pPr>
                <a:lnSpc>
                  <a:spcPts val="1000"/>
                </a:lnSpc>
              </a:pPr>
              <a:r>
                <a:rPr kumimoji="1" lang="en-US" altLang="ja-JP" sz="1400" dirty="0" smtClean="0"/>
                <a:t>Power </a:t>
              </a:r>
              <a:r>
                <a:rPr kumimoji="1" lang="en-US" altLang="ja-JP" sz="1400" dirty="0" err="1" smtClean="0"/>
                <a:t>suppl</a:t>
              </a:r>
              <a:endParaRPr kumimoji="1" lang="ja-JP" altLang="en-US" sz="1400" dirty="0"/>
            </a:p>
          </p:txBody>
        </p:sp>
        <p:sp>
          <p:nvSpPr>
            <p:cNvPr id="13" name="テキスト ボックス 12"/>
            <p:cNvSpPr txBox="1"/>
            <p:nvPr/>
          </p:nvSpPr>
          <p:spPr>
            <a:xfrm>
              <a:off x="6032029" y="4501436"/>
              <a:ext cx="1211569" cy="293201"/>
            </a:xfrm>
            <a:prstGeom prst="rect">
              <a:avLst/>
            </a:prstGeom>
            <a:solidFill>
              <a:schemeClr val="bg1"/>
            </a:solidFill>
          </p:spPr>
          <p:txBody>
            <a:bodyPr wrap="square" rtlCol="0">
              <a:spAutoFit/>
            </a:bodyPr>
            <a:lstStyle/>
            <a:p>
              <a:pPr>
                <a:lnSpc>
                  <a:spcPts val="1000"/>
                </a:lnSpc>
              </a:pPr>
              <a:r>
                <a:rPr lang="en-US" altLang="ja-JP" sz="1400" dirty="0" smtClean="0"/>
                <a:t>High frequency gene.</a:t>
              </a:r>
              <a:endParaRPr kumimoji="1" lang="ja-JP" altLang="en-US" sz="1400" dirty="0"/>
            </a:p>
          </p:txBody>
        </p:sp>
      </p:grpSp>
      <p:sp>
        <p:nvSpPr>
          <p:cNvPr id="14" name="テキスト ボックス 13"/>
          <p:cNvSpPr txBox="1"/>
          <p:nvPr/>
        </p:nvSpPr>
        <p:spPr>
          <a:xfrm>
            <a:off x="6244292" y="5422671"/>
            <a:ext cx="2452194" cy="1508105"/>
          </a:xfrm>
          <a:prstGeom prst="rect">
            <a:avLst/>
          </a:prstGeom>
          <a:noFill/>
        </p:spPr>
        <p:txBody>
          <a:bodyPr wrap="square" rtlCol="0">
            <a:spAutoFit/>
          </a:bodyPr>
          <a:lstStyle/>
          <a:p>
            <a:r>
              <a:rPr kumimoji="1" lang="en-US" altLang="ja-JP" dirty="0" smtClean="0"/>
              <a:t>Transportable</a:t>
            </a:r>
            <a:r>
              <a:rPr kumimoji="1" lang="ja-JP" altLang="en-US" dirty="0" smtClean="0"/>
              <a:t>　</a:t>
            </a:r>
            <a:r>
              <a:rPr kumimoji="1" lang="en-US" altLang="ja-JP" sz="2000" b="1" u="sng" dirty="0" smtClean="0">
                <a:solidFill>
                  <a:srgbClr val="FF0000"/>
                </a:solidFill>
              </a:rPr>
              <a:t>X-ray</a:t>
            </a:r>
            <a:r>
              <a:rPr lang="ja-JP" altLang="en-US" dirty="0"/>
              <a:t> </a:t>
            </a:r>
            <a:r>
              <a:rPr lang="en-US" altLang="ja-JP" dirty="0" smtClean="0"/>
              <a:t>instrument for bridges </a:t>
            </a:r>
            <a:r>
              <a:rPr kumimoji="1" lang="en-US" altLang="ja-JP" dirty="0" err="1" smtClean="0"/>
              <a:t>Prof.M.UESAKA</a:t>
            </a:r>
            <a:r>
              <a:rPr kumimoji="1" lang="ja-JP" altLang="en-US" dirty="0" smtClean="0"/>
              <a:t> </a:t>
            </a:r>
            <a:r>
              <a:rPr kumimoji="1" lang="en-US" altLang="ja-JP" dirty="0" smtClean="0"/>
              <a:t>(</a:t>
            </a:r>
            <a:r>
              <a:rPr kumimoji="1" lang="en-US" altLang="ja-JP" dirty="0" err="1" smtClean="0"/>
              <a:t>Univ.Tokyo</a:t>
            </a:r>
            <a:r>
              <a:rPr kumimoji="1" lang="en-US" altLang="ja-JP" dirty="0" smtClean="0"/>
              <a:t>)</a:t>
            </a:r>
            <a:r>
              <a:rPr kumimoji="1" lang="ja-JP" altLang="en-US" dirty="0" smtClean="0"/>
              <a:t> </a:t>
            </a:r>
            <a:r>
              <a:rPr kumimoji="1" lang="en-US" altLang="ja-JP" dirty="0" smtClean="0"/>
              <a:t>3.95MeV</a:t>
            </a:r>
          </a:p>
          <a:p>
            <a:r>
              <a:rPr lang="en-US" altLang="ja-JP" dirty="0" smtClean="0"/>
              <a:t>X-band e-linac </a:t>
            </a:r>
            <a:endParaRPr kumimoji="1" lang="ja-JP" altLang="en-US" dirty="0"/>
          </a:p>
        </p:txBody>
      </p:sp>
      <p:sp>
        <p:nvSpPr>
          <p:cNvPr id="15" name="テキスト ボックス 14"/>
          <p:cNvSpPr txBox="1"/>
          <p:nvPr/>
        </p:nvSpPr>
        <p:spPr>
          <a:xfrm>
            <a:off x="253160" y="3041776"/>
            <a:ext cx="8890840" cy="1077218"/>
          </a:xfrm>
          <a:prstGeom prst="rect">
            <a:avLst/>
          </a:prstGeom>
          <a:noFill/>
        </p:spPr>
        <p:txBody>
          <a:bodyPr wrap="square" rtlCol="0">
            <a:spAutoFit/>
          </a:bodyPr>
          <a:lstStyle/>
          <a:p>
            <a:pPr marL="457200" lvl="3" indent="-457200">
              <a:buFont typeface="Wingdings" panose="05000000000000000000" pitchFamily="2" charset="2"/>
              <a:buChar char="l"/>
            </a:pPr>
            <a:r>
              <a:rPr lang="en-US" altLang="ja-JP" sz="3200" dirty="0"/>
              <a:t>Transportable non-destructive inspection of large scale </a:t>
            </a:r>
            <a:r>
              <a:rPr lang="en-US" altLang="ja-JP" sz="3200" u="sng" dirty="0" smtClean="0">
                <a:solidFill>
                  <a:srgbClr val="FF0000"/>
                </a:solidFill>
                <a:effectLst>
                  <a:outerShdw blurRad="38100" dist="38100" dir="2700000" algn="tl">
                    <a:srgbClr val="000000">
                      <a:alpha val="43137"/>
                    </a:srgbClr>
                  </a:outerShdw>
                </a:effectLst>
              </a:rPr>
              <a:t>bridges</a:t>
            </a:r>
            <a:endParaRPr kumimoji="1" lang="ja-JP" altLang="en-US" sz="3200" u="sng" dirty="0">
              <a:solidFill>
                <a:srgbClr val="FF0000"/>
              </a:solidFill>
              <a:effectLst>
                <a:outerShdw blurRad="38100" dist="38100" dir="2700000" algn="tl">
                  <a:srgbClr val="000000">
                    <a:alpha val="43137"/>
                  </a:srgbClr>
                </a:outerShdw>
              </a:effectLst>
            </a:endParaRPr>
          </a:p>
        </p:txBody>
      </p:sp>
      <p:sp>
        <p:nvSpPr>
          <p:cNvPr id="17" name="テキスト ボックス 16"/>
          <p:cNvSpPr txBox="1"/>
          <p:nvPr/>
        </p:nvSpPr>
        <p:spPr>
          <a:xfrm rot="996306">
            <a:off x="6087919" y="1372901"/>
            <a:ext cx="3505702" cy="646331"/>
          </a:xfrm>
          <a:prstGeom prst="rect">
            <a:avLst/>
          </a:prstGeom>
          <a:noFill/>
        </p:spPr>
        <p:txBody>
          <a:bodyPr wrap="square" rtlCol="0">
            <a:spAutoFit/>
          </a:bodyPr>
          <a:lstStyle/>
          <a:p>
            <a:r>
              <a:rPr lang="en-US" altLang="ja-JP" b="1" dirty="0" smtClean="0">
                <a:solidFill>
                  <a:srgbClr val="FF0000"/>
                </a:solidFill>
              </a:rPr>
              <a:t>RANS-</a:t>
            </a:r>
            <a:r>
              <a:rPr lang="en-US" altLang="ja-JP" b="1" u="sng" dirty="0" smtClean="0">
                <a:solidFill>
                  <a:srgbClr val="FF0000"/>
                </a:solidFill>
                <a:effectLst>
                  <a:outerShdw blurRad="38100" dist="38100" dir="2700000" algn="tl">
                    <a:srgbClr val="000000">
                      <a:alpha val="43137"/>
                    </a:srgbClr>
                  </a:outerShdw>
                </a:effectLst>
              </a:rPr>
              <a:t>R</a:t>
            </a:r>
            <a:r>
              <a:rPr lang="en-US" altLang="ja-JP" b="1" dirty="0" smtClean="0"/>
              <a:t>IKEN</a:t>
            </a:r>
            <a:r>
              <a:rPr lang="en-US" altLang="ja-JP" b="1" dirty="0" smtClean="0">
                <a:solidFill>
                  <a:srgbClr val="FF0000"/>
                </a:solidFill>
              </a:rPr>
              <a:t> </a:t>
            </a:r>
            <a:r>
              <a:rPr lang="en-US" altLang="ja-JP" b="1" u="sng" dirty="0">
                <a:solidFill>
                  <a:srgbClr val="FF0000"/>
                </a:solidFill>
                <a:effectLst>
                  <a:outerShdw blurRad="38100" dist="38100" dir="2700000" algn="tl">
                    <a:srgbClr val="000000">
                      <a:alpha val="43137"/>
                    </a:srgbClr>
                  </a:outerShdw>
                </a:effectLst>
              </a:rPr>
              <a:t>A</a:t>
            </a:r>
            <a:r>
              <a:rPr lang="en-US" altLang="ja-JP" b="1" dirty="0"/>
              <a:t>ccelerator-driven compact </a:t>
            </a:r>
            <a:r>
              <a:rPr lang="en-US" altLang="ja-JP" b="1" u="sng" dirty="0">
                <a:solidFill>
                  <a:srgbClr val="FF0000"/>
                </a:solidFill>
                <a:effectLst>
                  <a:outerShdw blurRad="38100" dist="38100" dir="2700000" algn="tl">
                    <a:srgbClr val="000000">
                      <a:alpha val="43137"/>
                    </a:srgbClr>
                  </a:outerShdw>
                </a:effectLst>
              </a:rPr>
              <a:t>N</a:t>
            </a:r>
            <a:r>
              <a:rPr lang="en-US" altLang="ja-JP" b="1" dirty="0"/>
              <a:t>eutron </a:t>
            </a:r>
            <a:r>
              <a:rPr lang="en-US" altLang="ja-JP" b="1" u="sng" dirty="0" smtClean="0">
                <a:solidFill>
                  <a:srgbClr val="FF0000"/>
                </a:solidFill>
                <a:effectLst>
                  <a:outerShdw blurRad="38100" dist="38100" dir="2700000" algn="tl">
                    <a:srgbClr val="000000">
                      <a:alpha val="43137"/>
                    </a:srgbClr>
                  </a:outerShdw>
                </a:effectLst>
              </a:rPr>
              <a:t>S</a:t>
            </a:r>
            <a:r>
              <a:rPr lang="en-US" altLang="ja-JP" b="1" dirty="0" smtClean="0"/>
              <a:t>ource</a:t>
            </a:r>
            <a:endParaRPr lang="ja-JP" altLang="en-US" b="1" dirty="0">
              <a:solidFill>
                <a:srgbClr val="FF0000"/>
              </a:solidFill>
            </a:endParaRPr>
          </a:p>
        </p:txBody>
      </p:sp>
      <p:sp>
        <p:nvSpPr>
          <p:cNvPr id="16" name="下矢印 15"/>
          <p:cNvSpPr/>
          <p:nvPr/>
        </p:nvSpPr>
        <p:spPr>
          <a:xfrm>
            <a:off x="3635897" y="5173344"/>
            <a:ext cx="260664" cy="958213"/>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403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20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par>
                          <p:cTn id="33" fill="hold">
                            <p:stCondLst>
                              <p:cond delay="5000"/>
                            </p:stCondLst>
                            <p:childTnLst>
                              <p:par>
                                <p:cTn id="34" presetID="2" presetClass="entr" presetSubtype="4"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par>
                          <p:cTn id="38" fill="hold">
                            <p:stCondLst>
                              <p:cond delay="5500"/>
                            </p:stCondLst>
                            <p:childTnLst>
                              <p:par>
                                <p:cTn id="39" presetID="10"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3" name="スライド番号プレースホルダー 2"/>
          <p:cNvSpPr>
            <a:spLocks noGrp="1"/>
          </p:cNvSpPr>
          <p:nvPr>
            <p:ph type="sldNum" sz="quarter" idx="12"/>
          </p:nvPr>
        </p:nvSpPr>
        <p:spPr/>
        <p:txBody>
          <a:bodyPr/>
          <a:lstStyle/>
          <a:p>
            <a:fld id="{D39897E2-8CA0-40F6-A657-6B004E24EBCA}" type="slidenum">
              <a:rPr kumimoji="1" lang="ja-JP" altLang="en-US" smtClean="0"/>
              <a:t>20</a:t>
            </a:fld>
            <a:endParaRPr kumimoji="1" lang="ja-JP" altLang="en-US" dirty="0"/>
          </a:p>
        </p:txBody>
      </p:sp>
      <p:pic>
        <p:nvPicPr>
          <p:cNvPr id="4" name="図 3"/>
          <p:cNvPicPr>
            <a:picLocks noChangeAspect="1"/>
          </p:cNvPicPr>
          <p:nvPr/>
        </p:nvPicPr>
        <p:blipFill>
          <a:blip r:embed="rId2"/>
          <a:stretch>
            <a:fillRect/>
          </a:stretch>
        </p:blipFill>
        <p:spPr>
          <a:xfrm>
            <a:off x="683568" y="347934"/>
            <a:ext cx="7432636" cy="5889378"/>
          </a:xfrm>
          <a:prstGeom prst="rect">
            <a:avLst/>
          </a:prstGeom>
        </p:spPr>
      </p:pic>
    </p:spTree>
    <p:extLst>
      <p:ext uri="{BB962C8B-B14F-4D97-AF65-F5344CB8AC3E}">
        <p14:creationId xmlns:p14="http://schemas.microsoft.com/office/powerpoint/2010/main" val="1439821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88" y="-13672"/>
            <a:ext cx="9134812" cy="1143000"/>
          </a:xfrm>
          <a:solidFill>
            <a:srgbClr val="6699FF"/>
          </a:solidFill>
        </p:spPr>
        <p:txBody>
          <a:bodyPr>
            <a:normAutofit fontScale="90000"/>
          </a:bodyPr>
          <a:lstStyle/>
          <a:p>
            <a:r>
              <a:rPr lang="en-US" altLang="ja-JP" sz="3100" dirty="0">
                <a:latin typeface="Segoe UI Semibold" panose="020B0702040204020203" pitchFamily="34" charset="0"/>
              </a:rPr>
              <a:t>Neutron diffraction</a:t>
            </a:r>
            <a:r>
              <a:rPr lang="en-US" altLang="ja-JP" dirty="0">
                <a:latin typeface="Segoe UI Semibold" panose="020B0702040204020203" pitchFamily="34" charset="0"/>
              </a:rPr>
              <a:t/>
            </a:r>
            <a:br>
              <a:rPr lang="en-US" altLang="ja-JP" dirty="0">
                <a:latin typeface="Segoe UI Semibold" panose="020B0702040204020203" pitchFamily="34" charset="0"/>
              </a:rPr>
            </a:br>
            <a:r>
              <a:rPr lang="ja-JP" altLang="en-US" dirty="0" smtClean="0">
                <a:latin typeface="Segoe UI Semibold" panose="020B0702040204020203" pitchFamily="34" charset="0"/>
              </a:rPr>
              <a:t>→</a:t>
            </a:r>
            <a:r>
              <a:rPr lang="en-US" altLang="ja-JP" dirty="0" smtClean="0">
                <a:latin typeface="Segoe UI Semibold" panose="020B0702040204020203" pitchFamily="34" charset="0"/>
              </a:rPr>
              <a:t> texture component</a:t>
            </a:r>
            <a:r>
              <a:rPr lang="ja-JP" altLang="en-US" dirty="0" smtClean="0">
                <a:latin typeface="Segoe UI Semibold" panose="020B0702040204020203" pitchFamily="34" charset="0"/>
              </a:rPr>
              <a:t>　</a:t>
            </a:r>
            <a:r>
              <a:rPr lang="en-US" altLang="ja-JP" sz="3100" dirty="0" smtClean="0">
                <a:latin typeface="Segoe UI Semibold" panose="020B0702040204020203" pitchFamily="34" charset="0"/>
              </a:rPr>
              <a:t>(10min.measurement) </a:t>
            </a:r>
            <a:endParaRPr kumimoji="1" lang="ja-JP" altLang="en-US" sz="3100" dirty="0">
              <a:latin typeface="Segoe UI Semibold" panose="020B0702040204020203" pitchFamily="34" charset="0"/>
            </a:endParaRPr>
          </a:p>
        </p:txBody>
      </p:sp>
      <p:pic>
        <p:nvPicPr>
          <p:cNvPr id="8" name="コンテンツ プレースホルダー 7"/>
          <p:cNvPicPr>
            <a:picLocks noGrp="1" noChangeAspect="1"/>
          </p:cNvPicPr>
          <p:nvPr>
            <p:ph idx="1"/>
          </p:nvPr>
        </p:nvPicPr>
        <p:blipFill>
          <a:blip r:embed="rId2"/>
          <a:stretch>
            <a:fillRect/>
          </a:stretch>
        </p:blipFill>
        <p:spPr>
          <a:xfrm>
            <a:off x="34360" y="2852936"/>
            <a:ext cx="4348467" cy="2878418"/>
          </a:xfrm>
          <a:prstGeom prst="rect">
            <a:avLst/>
          </a:prstGeom>
        </p:spPr>
      </p:pic>
      <p:sp>
        <p:nvSpPr>
          <p:cNvPr id="4" name="日付プレースホルダー 3"/>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5" name="スライド番号プレースホルダー 4"/>
          <p:cNvSpPr>
            <a:spLocks noGrp="1"/>
          </p:cNvSpPr>
          <p:nvPr>
            <p:ph type="sldNum" sz="quarter" idx="12"/>
          </p:nvPr>
        </p:nvSpPr>
        <p:spPr/>
        <p:txBody>
          <a:bodyPr/>
          <a:lstStyle/>
          <a:p>
            <a:fld id="{D39897E2-8CA0-40F6-A657-6B004E24EBCA}" type="slidenum">
              <a:rPr kumimoji="1" lang="ja-JP" altLang="en-US" smtClean="0"/>
              <a:t>21</a:t>
            </a:fld>
            <a:endParaRPr kumimoji="1" lang="ja-JP" altLang="en-US" dirty="0"/>
          </a:p>
        </p:txBody>
      </p:sp>
      <p:sp>
        <p:nvSpPr>
          <p:cNvPr id="7" name="タイトル 1"/>
          <p:cNvSpPr txBox="1">
            <a:spLocks/>
          </p:cNvSpPr>
          <p:nvPr/>
        </p:nvSpPr>
        <p:spPr>
          <a:xfrm>
            <a:off x="-11832" y="1129328"/>
            <a:ext cx="9155832" cy="1143000"/>
          </a:xfrm>
          <a:prstGeom prst="rect">
            <a:avLst/>
          </a:prstGeom>
          <a:solidFill>
            <a:srgbClr val="6699FF"/>
          </a:solidFill>
        </p:spPr>
        <p:txBody>
          <a:bodyPr vert="horz" lIns="91440" tIns="45720" rIns="91440" bIns="4572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b="1" dirty="0" smtClean="0">
                <a:solidFill>
                  <a:srgbClr val="FFFF00"/>
                </a:solidFill>
                <a:effectLst>
                  <a:outerShdw blurRad="38100" dist="38100" dir="2700000" algn="tl">
                    <a:srgbClr val="000000">
                      <a:alpha val="43137"/>
                    </a:srgbClr>
                  </a:outerShdw>
                </a:effectLst>
                <a:latin typeface="Segoe UI Semibold" panose="020B0702040204020203" pitchFamily="34" charset="0"/>
              </a:rPr>
              <a:t>→</a:t>
            </a:r>
            <a:r>
              <a:rPr lang="en-US" altLang="ja-JP" sz="3200" b="1" dirty="0" smtClean="0">
                <a:solidFill>
                  <a:srgbClr val="FFFF00"/>
                </a:solidFill>
                <a:effectLst>
                  <a:outerShdw blurRad="38100" dist="38100" dir="2700000" algn="tl">
                    <a:srgbClr val="000000">
                      <a:alpha val="43137"/>
                    </a:srgbClr>
                  </a:outerShdw>
                </a:effectLst>
                <a:latin typeface="Segoe UI Semibold" panose="020B0702040204020203" pitchFamily="34" charset="0"/>
              </a:rPr>
              <a:t>Whether </a:t>
            </a:r>
            <a:r>
              <a:rPr lang="en-US" altLang="ja-JP" sz="3200" b="1" u="sng" dirty="0" smtClean="0">
                <a:solidFill>
                  <a:srgbClr val="FFFF00"/>
                </a:solidFill>
                <a:effectLst>
                  <a:outerShdw blurRad="38100" dist="38100" dir="2700000" algn="tl">
                    <a:srgbClr val="000000">
                      <a:alpha val="43137"/>
                    </a:srgbClr>
                  </a:outerShdw>
                </a:effectLst>
                <a:latin typeface="Segoe UI Semibold" panose="020B0702040204020203" pitchFamily="34" charset="0"/>
              </a:rPr>
              <a:t>the </a:t>
            </a:r>
            <a:r>
              <a:rPr lang="en-US" altLang="ja-JP" sz="3700" b="1" u="sng" dirty="0" smtClean="0">
                <a:solidFill>
                  <a:srgbClr val="FFFF00"/>
                </a:solidFill>
                <a:effectLst>
                  <a:outerShdw blurRad="38100" dist="38100" dir="2700000" algn="tl">
                    <a:srgbClr val="000000">
                      <a:alpha val="43137"/>
                    </a:srgbClr>
                  </a:outerShdw>
                </a:effectLst>
                <a:latin typeface="Segoe UI Semibold" panose="020B0702040204020203" pitchFamily="34" charset="0"/>
              </a:rPr>
              <a:t>polar figure </a:t>
            </a:r>
            <a:r>
              <a:rPr lang="en-US" altLang="ja-JP" sz="3200" b="1" dirty="0" smtClean="0">
                <a:solidFill>
                  <a:srgbClr val="FFFF00"/>
                </a:solidFill>
                <a:effectLst>
                  <a:outerShdw blurRad="38100" dist="38100" dir="2700000" algn="tl">
                    <a:srgbClr val="000000">
                      <a:alpha val="43137"/>
                    </a:srgbClr>
                  </a:outerShdw>
                </a:effectLst>
                <a:latin typeface="Segoe UI Semibold" panose="020B0702040204020203" pitchFamily="34" charset="0"/>
              </a:rPr>
              <a:t>can be obtained with compact neutron source with reasonable time? </a:t>
            </a:r>
            <a:r>
              <a:rPr lang="ja-JP" altLang="en-US" sz="3200" b="1" dirty="0" smtClean="0">
                <a:solidFill>
                  <a:srgbClr val="FFFF00"/>
                </a:solidFill>
                <a:effectLst>
                  <a:outerShdw blurRad="38100" dist="38100" dir="2700000" algn="tl">
                    <a:srgbClr val="000000">
                      <a:alpha val="43137"/>
                    </a:srgbClr>
                  </a:outerShdw>
                </a:effectLst>
                <a:latin typeface="Segoe UI Semibold" panose="020B0702040204020203" pitchFamily="34" charset="0"/>
              </a:rPr>
              <a:t>　</a:t>
            </a:r>
            <a:endParaRPr lang="ja-JP" altLang="en-US" sz="3200" b="1" dirty="0">
              <a:solidFill>
                <a:srgbClr val="FFFF00"/>
              </a:solidFill>
              <a:effectLst>
                <a:outerShdw blurRad="38100" dist="38100" dir="2700000" algn="tl">
                  <a:srgbClr val="000000">
                    <a:alpha val="43137"/>
                  </a:srgbClr>
                </a:outerShdw>
              </a:effectLst>
              <a:latin typeface="Segoe UI Semibold" panose="020B0702040204020203" pitchFamily="34" charset="0"/>
            </a:endParaRPr>
          </a:p>
        </p:txBody>
      </p:sp>
      <p:sp>
        <p:nvSpPr>
          <p:cNvPr id="9" name="テキスト ボックス 8"/>
          <p:cNvSpPr txBox="1"/>
          <p:nvPr/>
        </p:nvSpPr>
        <p:spPr>
          <a:xfrm>
            <a:off x="3275856" y="2635577"/>
            <a:ext cx="936104" cy="369332"/>
          </a:xfrm>
          <a:prstGeom prst="rect">
            <a:avLst/>
          </a:prstGeom>
          <a:noFill/>
        </p:spPr>
        <p:txBody>
          <a:bodyPr wrap="square" rtlCol="0">
            <a:spAutoFit/>
          </a:bodyPr>
          <a:lstStyle/>
          <a:p>
            <a:r>
              <a:rPr kumimoji="1" lang="en-US" altLang="ja-JP" dirty="0" smtClean="0">
                <a:latin typeface="Segoe UI Semibold" panose="020B0702040204020203" pitchFamily="34" charset="0"/>
              </a:rPr>
              <a:t>(110)</a:t>
            </a:r>
            <a:endParaRPr kumimoji="1" lang="ja-JP" altLang="en-US" dirty="0">
              <a:latin typeface="Segoe UI Semibold" panose="020B0702040204020203" pitchFamily="34" charset="0"/>
            </a:endParaRPr>
          </a:p>
        </p:txBody>
      </p:sp>
      <p:sp>
        <p:nvSpPr>
          <p:cNvPr id="10" name="正方形/長方形 9"/>
          <p:cNvSpPr/>
          <p:nvPr/>
        </p:nvSpPr>
        <p:spPr>
          <a:xfrm rot="822149">
            <a:off x="289635" y="5517071"/>
            <a:ext cx="1512168" cy="5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3"/>
          <a:stretch>
            <a:fillRect/>
          </a:stretch>
        </p:blipFill>
        <p:spPr>
          <a:xfrm>
            <a:off x="4756908" y="2878899"/>
            <a:ext cx="4013011" cy="2178000"/>
          </a:xfrm>
          <a:prstGeom prst="rect">
            <a:avLst/>
          </a:prstGeom>
        </p:spPr>
      </p:pic>
      <p:sp>
        <p:nvSpPr>
          <p:cNvPr id="12" name="テキスト ボックス 11"/>
          <p:cNvSpPr txBox="1"/>
          <p:nvPr/>
        </p:nvSpPr>
        <p:spPr>
          <a:xfrm>
            <a:off x="5940152" y="3919973"/>
            <a:ext cx="720080" cy="307777"/>
          </a:xfrm>
          <a:prstGeom prst="rect">
            <a:avLst/>
          </a:prstGeom>
          <a:noFill/>
        </p:spPr>
        <p:txBody>
          <a:bodyPr wrap="square" rtlCol="0">
            <a:spAutoFit/>
          </a:bodyPr>
          <a:lstStyle/>
          <a:p>
            <a:r>
              <a:rPr kumimoji="1" lang="en-US" altLang="ja-JP" sz="1400" dirty="0" smtClean="0"/>
              <a:t>steel</a:t>
            </a:r>
            <a:endParaRPr kumimoji="1" lang="ja-JP" altLang="en-US" sz="1400" dirty="0"/>
          </a:p>
        </p:txBody>
      </p:sp>
      <p:sp>
        <p:nvSpPr>
          <p:cNvPr id="13" name="テキスト ボックス 12"/>
          <p:cNvSpPr txBox="1"/>
          <p:nvPr/>
        </p:nvSpPr>
        <p:spPr>
          <a:xfrm>
            <a:off x="8185314" y="2700119"/>
            <a:ext cx="827653" cy="523220"/>
          </a:xfrm>
          <a:prstGeom prst="rect">
            <a:avLst/>
          </a:prstGeom>
          <a:solidFill>
            <a:schemeClr val="bg1"/>
          </a:solidFill>
        </p:spPr>
        <p:txBody>
          <a:bodyPr wrap="square" rtlCol="0">
            <a:spAutoFit/>
          </a:bodyPr>
          <a:lstStyle/>
          <a:p>
            <a:r>
              <a:rPr kumimoji="1" lang="en-US" altLang="ja-JP" sz="1400" dirty="0" smtClean="0"/>
              <a:t>Neutron beam</a:t>
            </a:r>
            <a:endParaRPr kumimoji="1" lang="ja-JP" altLang="en-US" sz="1400" dirty="0"/>
          </a:p>
        </p:txBody>
      </p:sp>
    </p:spTree>
    <p:extLst>
      <p:ext uri="{BB962C8B-B14F-4D97-AF65-F5344CB8AC3E}">
        <p14:creationId xmlns:p14="http://schemas.microsoft.com/office/powerpoint/2010/main" val="373774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3" name="スライド番号プレースホルダー 2"/>
          <p:cNvSpPr>
            <a:spLocks noGrp="1"/>
          </p:cNvSpPr>
          <p:nvPr>
            <p:ph type="sldNum" sz="quarter" idx="12"/>
          </p:nvPr>
        </p:nvSpPr>
        <p:spPr/>
        <p:txBody>
          <a:bodyPr/>
          <a:lstStyle/>
          <a:p>
            <a:fld id="{D39897E2-8CA0-40F6-A657-6B004E24EBCA}" type="slidenum">
              <a:rPr kumimoji="1" lang="ja-JP" altLang="en-US" smtClean="0"/>
              <a:t>22</a:t>
            </a:fld>
            <a:endParaRPr kumimoji="1" lang="ja-JP" altLang="en-US" dirty="0"/>
          </a:p>
        </p:txBody>
      </p:sp>
      <p:grpSp>
        <p:nvGrpSpPr>
          <p:cNvPr id="8" name="グループ化 7"/>
          <p:cNvGrpSpPr/>
          <p:nvPr/>
        </p:nvGrpSpPr>
        <p:grpSpPr>
          <a:xfrm>
            <a:off x="1051" y="-27384"/>
            <a:ext cx="9179461" cy="6336000"/>
            <a:chOff x="1051" y="-27384"/>
            <a:chExt cx="9179461" cy="6336000"/>
          </a:xfrm>
        </p:grpSpPr>
        <p:grpSp>
          <p:nvGrpSpPr>
            <p:cNvPr id="6" name="グループ化 5"/>
            <p:cNvGrpSpPr/>
            <p:nvPr/>
          </p:nvGrpSpPr>
          <p:grpSpPr>
            <a:xfrm>
              <a:off x="1051" y="-27384"/>
              <a:ext cx="9179461" cy="6336000"/>
              <a:chOff x="1051" y="-27384"/>
              <a:chExt cx="9179461" cy="6336000"/>
            </a:xfrm>
          </p:grpSpPr>
          <p:pic>
            <p:nvPicPr>
              <p:cNvPr id="4" name="図 3"/>
              <p:cNvPicPr>
                <a:picLocks noChangeAspect="1"/>
              </p:cNvPicPr>
              <p:nvPr/>
            </p:nvPicPr>
            <p:blipFill>
              <a:blip r:embed="rId2"/>
              <a:stretch>
                <a:fillRect/>
              </a:stretch>
            </p:blipFill>
            <p:spPr>
              <a:xfrm>
                <a:off x="1051" y="-27384"/>
                <a:ext cx="9179461" cy="6336000"/>
              </a:xfrm>
              <a:prstGeom prst="rect">
                <a:avLst/>
              </a:prstGeom>
            </p:spPr>
          </p:pic>
          <p:sp>
            <p:nvSpPr>
              <p:cNvPr id="5" name="テキスト ボックス 4"/>
              <p:cNvSpPr txBox="1"/>
              <p:nvPr/>
            </p:nvSpPr>
            <p:spPr>
              <a:xfrm>
                <a:off x="3419872" y="620688"/>
                <a:ext cx="755645" cy="402290"/>
              </a:xfrm>
              <a:prstGeom prst="rect">
                <a:avLst/>
              </a:prstGeom>
              <a:solidFill>
                <a:schemeClr val="bg1"/>
              </a:solidFill>
            </p:spPr>
            <p:txBody>
              <a:bodyPr wrap="square" rtlCol="0">
                <a:spAutoFit/>
              </a:bodyPr>
              <a:lstStyle/>
              <a:p>
                <a:pPr>
                  <a:lnSpc>
                    <a:spcPts val="1200"/>
                  </a:lnSpc>
                </a:pPr>
                <a:r>
                  <a:rPr kumimoji="1" lang="en-US" altLang="ja-JP" sz="1200" dirty="0" smtClean="0"/>
                  <a:t>Neutron beam</a:t>
                </a:r>
                <a:endParaRPr kumimoji="1" lang="ja-JP" altLang="en-US" sz="1200" dirty="0"/>
              </a:p>
            </p:txBody>
          </p:sp>
        </p:grpSp>
        <p:sp>
          <p:nvSpPr>
            <p:cNvPr id="7" name="テキスト ボックス 6"/>
            <p:cNvSpPr txBox="1"/>
            <p:nvPr/>
          </p:nvSpPr>
          <p:spPr>
            <a:xfrm>
              <a:off x="1051" y="97468"/>
              <a:ext cx="9145016" cy="523220"/>
            </a:xfrm>
            <a:prstGeom prst="rect">
              <a:avLst/>
            </a:prstGeom>
            <a:solidFill>
              <a:schemeClr val="bg1"/>
            </a:solidFill>
          </p:spPr>
          <p:txBody>
            <a:bodyPr wrap="square" rtlCol="0">
              <a:spAutoFit/>
            </a:bodyPr>
            <a:lstStyle/>
            <a:p>
              <a:r>
                <a:rPr kumimoji="1" lang="en-US" altLang="ja-JP" sz="2800" dirty="0" smtClean="0"/>
                <a:t>Crystal texture information of all direction </a:t>
              </a:r>
              <a:r>
                <a:rPr kumimoji="1" lang="en-US" altLang="ja-JP" dirty="0" smtClean="0"/>
                <a:t>for  one crystal orientation</a:t>
              </a:r>
              <a:endParaRPr kumimoji="1" lang="ja-JP" altLang="en-US" dirty="0"/>
            </a:p>
          </p:txBody>
        </p:sp>
      </p:grpSp>
      <p:pic>
        <p:nvPicPr>
          <p:cNvPr id="10" name="図 9"/>
          <p:cNvPicPr>
            <a:picLocks noChangeAspect="1"/>
          </p:cNvPicPr>
          <p:nvPr/>
        </p:nvPicPr>
        <p:blipFill>
          <a:blip r:embed="rId3"/>
          <a:stretch>
            <a:fillRect/>
          </a:stretch>
        </p:blipFill>
        <p:spPr>
          <a:xfrm>
            <a:off x="899592" y="1022464"/>
            <a:ext cx="5606179" cy="3572540"/>
          </a:xfrm>
          <a:prstGeom prst="rect">
            <a:avLst/>
          </a:prstGeom>
        </p:spPr>
      </p:pic>
      <p:sp>
        <p:nvSpPr>
          <p:cNvPr id="9" name="テキスト ボックス 8"/>
          <p:cNvSpPr txBox="1"/>
          <p:nvPr/>
        </p:nvSpPr>
        <p:spPr>
          <a:xfrm>
            <a:off x="505107" y="3485866"/>
            <a:ext cx="8136903" cy="3170099"/>
          </a:xfrm>
          <a:prstGeom prst="rect">
            <a:avLst/>
          </a:prstGeom>
          <a:solidFill>
            <a:srgbClr val="FFFF00"/>
          </a:solidFill>
        </p:spPr>
        <p:txBody>
          <a:bodyPr wrap="square" rtlCol="0">
            <a:spAutoFit/>
          </a:bodyPr>
          <a:lstStyle/>
          <a:p>
            <a:r>
              <a:rPr lang="en-US" altLang="ja-JP" sz="4000" dirty="0" smtClean="0"/>
              <a:t>Change of crystal texture structures before and after the plastic deformation can be observed.</a:t>
            </a:r>
          </a:p>
          <a:p>
            <a:r>
              <a:rPr lang="en-US" altLang="ja-JP" sz="4000" dirty="0" smtClean="0"/>
              <a:t>Compact neutron source will be new tool for</a:t>
            </a:r>
            <a:r>
              <a:rPr lang="en-US" altLang="ja-JP" sz="4000" dirty="0" smtClean="0"/>
              <a:t> industrial use </a:t>
            </a:r>
            <a:r>
              <a:rPr lang="en-US" altLang="ja-JP" sz="4000" dirty="0" smtClean="0"/>
              <a:t>on-site!</a:t>
            </a:r>
            <a:endParaRPr kumimoji="1" lang="ja-JP" altLang="en-US" sz="4000" dirty="0"/>
          </a:p>
        </p:txBody>
      </p:sp>
    </p:spTree>
    <p:extLst>
      <p:ext uri="{BB962C8B-B14F-4D97-AF65-F5344CB8AC3E}">
        <p14:creationId xmlns:p14="http://schemas.microsoft.com/office/powerpoint/2010/main" val="53169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59532" y="2194713"/>
            <a:ext cx="8424936" cy="1077218"/>
          </a:xfrm>
          <a:prstGeom prst="rect">
            <a:avLst/>
          </a:prstGeom>
          <a:noFill/>
        </p:spPr>
        <p:txBody>
          <a:bodyPr wrap="square" rtlCol="0">
            <a:spAutoFit/>
          </a:bodyPr>
          <a:lstStyle/>
          <a:p>
            <a:pPr algn="ctr"/>
            <a:r>
              <a:rPr lang="en-US" altLang="ja-JP" sz="3200" b="1" dirty="0" smtClean="0"/>
              <a:t>Fast neutron imaging system for nondestructive inspection of large-scale concrete structures</a:t>
            </a:r>
            <a:endParaRPr kumimoji="1" lang="ja-JP" altLang="en-US" sz="3200" b="1" dirty="0"/>
          </a:p>
        </p:txBody>
      </p:sp>
      <p:sp>
        <p:nvSpPr>
          <p:cNvPr id="2" name="正方形/長方形 1"/>
          <p:cNvSpPr/>
          <p:nvPr/>
        </p:nvSpPr>
        <p:spPr>
          <a:xfrm>
            <a:off x="453812" y="3705863"/>
            <a:ext cx="8236376" cy="769441"/>
          </a:xfrm>
          <a:prstGeom prst="rect">
            <a:avLst/>
          </a:prstGeom>
        </p:spPr>
        <p:txBody>
          <a:bodyPr wrap="square">
            <a:spAutoFit/>
          </a:bodyPr>
          <a:lstStyle/>
          <a:p>
            <a:pPr algn="ctr"/>
            <a:r>
              <a:rPr lang="en-US" altLang="zh-TW" sz="2400" u="sng" dirty="0" smtClean="0">
                <a:ea typeface="ＭＳ Ｐゴシック" panose="020B0600070205080204" pitchFamily="50" charset="-128"/>
              </a:rPr>
              <a:t>Y. Seki</a:t>
            </a:r>
            <a:r>
              <a:rPr lang="en-US" altLang="zh-TW" sz="2000" baseline="30000" dirty="0">
                <a:ea typeface="ＭＳ Ｐゴシック" panose="020B0600070205080204" pitchFamily="50" charset="-128"/>
              </a:rPr>
              <a:t>1</a:t>
            </a:r>
            <a:r>
              <a:rPr lang="zh-TW" altLang="en-US" sz="2000" dirty="0" smtClean="0">
                <a:latin typeface="ＭＳ Ｐゴシック" panose="020B0600070205080204" pitchFamily="50" charset="-128"/>
                <a:ea typeface="ＭＳ Ｐゴシック" panose="020B0600070205080204" pitchFamily="50" charset="-128"/>
              </a:rPr>
              <a:t>，</a:t>
            </a:r>
            <a:r>
              <a:rPr lang="en-US" altLang="zh-TW" sz="2000" dirty="0" smtClean="0">
                <a:ea typeface="ＭＳ Ｐゴシック" panose="020B0600070205080204" pitchFamily="50" charset="-128"/>
              </a:rPr>
              <a:t>A. Taketani</a:t>
            </a:r>
            <a:r>
              <a:rPr lang="en-US" altLang="zh-TW" sz="2000" baseline="30000" dirty="0" smtClean="0">
                <a:ea typeface="ＭＳ Ｐゴシック" panose="020B0600070205080204" pitchFamily="50" charset="-128"/>
              </a:rPr>
              <a:t>1</a:t>
            </a:r>
            <a:r>
              <a:rPr lang="en-US" altLang="zh-TW" sz="2000" dirty="0" smtClean="0">
                <a:ea typeface="ＭＳ Ｐゴシック" panose="020B0600070205080204" pitchFamily="50" charset="-128"/>
              </a:rPr>
              <a:t>, </a:t>
            </a:r>
            <a:r>
              <a:rPr lang="en-US" altLang="ja-JP" sz="2000" dirty="0" smtClean="0">
                <a:ea typeface="ＭＳ Ｐゴシック" panose="020B0600070205080204" pitchFamily="50" charset="-128"/>
              </a:rPr>
              <a:t>T. Hashiguchi</a:t>
            </a:r>
            <a:r>
              <a:rPr lang="en-US" altLang="ja-JP" sz="2000" baseline="30000" dirty="0" smtClean="0">
                <a:ea typeface="ＭＳ Ｐゴシック" panose="020B0600070205080204" pitchFamily="50" charset="-128"/>
              </a:rPr>
              <a:t>1</a:t>
            </a:r>
            <a:r>
              <a:rPr lang="en-US" altLang="ja-JP" sz="2000" dirty="0" smtClean="0">
                <a:ea typeface="ＭＳ Ｐゴシック" panose="020B0600070205080204" pitchFamily="50" charset="-128"/>
              </a:rPr>
              <a:t>, </a:t>
            </a:r>
            <a:r>
              <a:rPr lang="en-US" altLang="zh-TW" sz="2000" dirty="0" smtClean="0">
                <a:ea typeface="ＭＳ Ｐゴシック" panose="020B0600070205080204" pitchFamily="50" charset="-128"/>
              </a:rPr>
              <a:t>H. Ota</a:t>
            </a:r>
            <a:r>
              <a:rPr lang="en-US" altLang="zh-TW" sz="2000" baseline="30000" dirty="0" smtClean="0">
                <a:ea typeface="ＭＳ Ｐゴシック" panose="020B0600070205080204" pitchFamily="50" charset="-128"/>
              </a:rPr>
              <a:t>1</a:t>
            </a:r>
            <a:r>
              <a:rPr lang="en-US" altLang="zh-TW" sz="2000" dirty="0" smtClean="0">
                <a:ea typeface="ＭＳ Ｐゴシック" panose="020B0600070205080204" pitchFamily="50" charset="-128"/>
              </a:rPr>
              <a:t>, S. Tanaka</a:t>
            </a:r>
            <a:r>
              <a:rPr lang="en-US" altLang="zh-TW" sz="2000" baseline="30000" dirty="0" smtClean="0">
                <a:ea typeface="ＭＳ Ｐゴシック" panose="020B0600070205080204" pitchFamily="50" charset="-128"/>
              </a:rPr>
              <a:t>2</a:t>
            </a:r>
            <a:r>
              <a:rPr lang="en-US" altLang="zh-TW" sz="2000" dirty="0" smtClean="0">
                <a:ea typeface="ＭＳ Ｐゴシック" panose="020B0600070205080204" pitchFamily="50" charset="-128"/>
              </a:rPr>
              <a:t>, </a:t>
            </a:r>
            <a:br>
              <a:rPr lang="en-US" altLang="zh-TW" sz="2000" dirty="0" smtClean="0">
                <a:ea typeface="ＭＳ Ｐゴシック" panose="020B0600070205080204" pitchFamily="50" charset="-128"/>
              </a:rPr>
            </a:br>
            <a:r>
              <a:rPr lang="en-US" altLang="ja-JP" sz="2000" dirty="0" smtClean="0">
                <a:ea typeface="ＭＳ Ｐゴシック" panose="020B0600070205080204" pitchFamily="50" charset="-128"/>
              </a:rPr>
              <a:t>K. Kino</a:t>
            </a:r>
            <a:r>
              <a:rPr lang="en-US" altLang="ja-JP" sz="2000" baseline="30000" dirty="0" smtClean="0">
                <a:ea typeface="ＭＳ Ｐゴシック" panose="020B0600070205080204" pitchFamily="50" charset="-128"/>
              </a:rPr>
              <a:t>3</a:t>
            </a:r>
            <a:r>
              <a:rPr lang="en-US" altLang="ja-JP" sz="2000" dirty="0" smtClean="0">
                <a:ea typeface="ＭＳ Ｐゴシック" panose="020B0600070205080204" pitchFamily="50" charset="-128"/>
              </a:rPr>
              <a:t>, K. Hirota</a:t>
            </a:r>
            <a:r>
              <a:rPr lang="en-US" altLang="ja-JP" sz="2000" baseline="30000" dirty="0">
                <a:ea typeface="ＭＳ Ｐゴシック" panose="020B0600070205080204" pitchFamily="50" charset="-128"/>
              </a:rPr>
              <a:t>4</a:t>
            </a:r>
            <a:r>
              <a:rPr lang="en-US" altLang="zh-TW" sz="2000" dirty="0" smtClean="0">
                <a:ea typeface="ＭＳ Ｐゴシック" panose="020B0600070205080204" pitchFamily="50" charset="-128"/>
              </a:rPr>
              <a:t>, </a:t>
            </a:r>
            <a:r>
              <a:rPr lang="en-US" altLang="ja-JP" sz="2000" dirty="0" smtClean="0">
                <a:ea typeface="ＭＳ Ｐゴシック" panose="020B0600070205080204" pitchFamily="50" charset="-128"/>
              </a:rPr>
              <a:t>H. Baba</a:t>
            </a:r>
            <a:r>
              <a:rPr lang="en-US" altLang="ja-JP" sz="2000" baseline="30000" dirty="0">
                <a:ea typeface="ＭＳ Ｐゴシック" panose="020B0600070205080204" pitchFamily="50" charset="-128"/>
              </a:rPr>
              <a:t>1</a:t>
            </a:r>
            <a:r>
              <a:rPr lang="en-US" altLang="zh-TW" sz="2000" dirty="0" smtClean="0">
                <a:ea typeface="ＭＳ Ｐゴシック" panose="020B0600070205080204" pitchFamily="50" charset="-128"/>
              </a:rPr>
              <a:t>, S. Wang</a:t>
            </a:r>
            <a:r>
              <a:rPr lang="en-US" altLang="zh-TW" sz="2000" baseline="30000" dirty="0" smtClean="0">
                <a:ea typeface="ＭＳ Ｐゴシック" panose="020B0600070205080204" pitchFamily="50" charset="-128"/>
              </a:rPr>
              <a:t>1,4</a:t>
            </a:r>
            <a:r>
              <a:rPr lang="en-US" altLang="zh-TW" sz="2000" dirty="0" smtClean="0">
                <a:ea typeface="ＭＳ Ｐゴシック" panose="020B0600070205080204" pitchFamily="50" charset="-128"/>
              </a:rPr>
              <a:t>, Y. Yamagata</a:t>
            </a:r>
            <a:r>
              <a:rPr lang="en-US" altLang="zh-TW" sz="2000" baseline="30000" dirty="0">
                <a:ea typeface="ＭＳ Ｐゴシック" panose="020B0600070205080204" pitchFamily="50" charset="-128"/>
              </a:rPr>
              <a:t>1</a:t>
            </a:r>
            <a:r>
              <a:rPr lang="en-US" altLang="zh-TW" sz="2000" dirty="0" smtClean="0">
                <a:ea typeface="ＭＳ Ｐゴシック" panose="020B0600070205080204" pitchFamily="50" charset="-128"/>
              </a:rPr>
              <a:t>, Y. Otake</a:t>
            </a:r>
            <a:r>
              <a:rPr lang="en-US" altLang="zh-TW" sz="2000" baseline="30000" dirty="0">
                <a:ea typeface="ＭＳ Ｐゴシック" panose="020B0600070205080204" pitchFamily="50" charset="-128"/>
              </a:rPr>
              <a:t>1</a:t>
            </a:r>
            <a:endParaRPr lang="ja-JP" altLang="en-US" sz="2000" dirty="0">
              <a:ea typeface="ＭＳ Ｐゴシック" panose="020B0600070205080204" pitchFamily="50" charset="-128"/>
            </a:endParaRPr>
          </a:p>
        </p:txBody>
      </p:sp>
      <p:sp>
        <p:nvSpPr>
          <p:cNvPr id="3" name="正方形/長方形 2"/>
          <p:cNvSpPr/>
          <p:nvPr/>
        </p:nvSpPr>
        <p:spPr>
          <a:xfrm>
            <a:off x="931166" y="4674303"/>
            <a:ext cx="7400418" cy="400110"/>
          </a:xfrm>
          <a:prstGeom prst="rect">
            <a:avLst/>
          </a:prstGeom>
        </p:spPr>
        <p:txBody>
          <a:bodyPr wrap="square">
            <a:spAutoFit/>
          </a:bodyPr>
          <a:lstStyle/>
          <a:p>
            <a:pPr algn="ctr"/>
            <a:r>
              <a:rPr lang="en-US" altLang="ja-JP" sz="2000" dirty="0" smtClean="0"/>
              <a:t>RIKEN</a:t>
            </a:r>
            <a:r>
              <a:rPr lang="en-US" altLang="ja-JP" sz="2000" baseline="30000" dirty="0" smtClean="0"/>
              <a:t>1</a:t>
            </a:r>
            <a:r>
              <a:rPr lang="en-US" altLang="ja-JP" sz="2000" dirty="0" smtClean="0"/>
              <a:t>, KEK</a:t>
            </a:r>
            <a:r>
              <a:rPr lang="en-US" altLang="ja-JP" sz="2000" baseline="30000" dirty="0"/>
              <a:t>2</a:t>
            </a:r>
            <a:r>
              <a:rPr lang="en-US" altLang="ja-JP" sz="2000" dirty="0" smtClean="0"/>
              <a:t>, </a:t>
            </a:r>
            <a:r>
              <a:rPr lang="en-US" altLang="ja-JP" sz="2000" dirty="0"/>
              <a:t>Hokkaido </a:t>
            </a:r>
            <a:r>
              <a:rPr lang="en-US" altLang="ja-JP" sz="2000" dirty="0" smtClean="0"/>
              <a:t>Univ.</a:t>
            </a:r>
            <a:r>
              <a:rPr lang="en-US" altLang="ja-JP" sz="2000" baseline="30000" dirty="0"/>
              <a:t>3</a:t>
            </a:r>
            <a:r>
              <a:rPr lang="en-US" altLang="ja-JP" sz="2000" dirty="0" smtClean="0"/>
              <a:t>, Nagoya Univ.</a:t>
            </a:r>
            <a:r>
              <a:rPr lang="en-US" altLang="ja-JP" sz="2000" baseline="30000" dirty="0" smtClean="0"/>
              <a:t>4 , </a:t>
            </a:r>
            <a:r>
              <a:rPr lang="en-US" altLang="ja-JP" sz="2000" dirty="0" smtClean="0"/>
              <a:t>Xi’an Jiaotong Univ.</a:t>
            </a:r>
            <a:r>
              <a:rPr lang="en-US" altLang="ja-JP" sz="2000" baseline="30000" dirty="0" smtClean="0"/>
              <a:t>5</a:t>
            </a:r>
            <a:endParaRPr lang="ja-JP" altLang="en-US" sz="2000" dirty="0"/>
          </a:p>
        </p:txBody>
      </p:sp>
      <p:pic>
        <p:nvPicPr>
          <p:cNvPr id="5" name="Picture 2" descr="D:\setup\mm120\rik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3393" y="203506"/>
            <a:ext cx="826144" cy="1329981"/>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4190" y="5237482"/>
            <a:ext cx="2855742" cy="160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http://www.netis.mlit.go.jp/Netis/Images/KK-990043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2307102" cy="173032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8736037" y="6488668"/>
            <a:ext cx="407963" cy="369332"/>
          </a:xfrm>
          <a:prstGeom prst="rect">
            <a:avLst/>
          </a:prstGeom>
          <a:noFill/>
        </p:spPr>
        <p:txBody>
          <a:bodyPr wrap="square" rtlCol="0">
            <a:spAutoFit/>
          </a:bodyPr>
          <a:lstStyle/>
          <a:p>
            <a:r>
              <a:rPr lang="en-US" altLang="ja-JP" dirty="0">
                <a:solidFill>
                  <a:srgbClr val="5F5F5F"/>
                </a:solidFill>
              </a:rPr>
              <a:t>1</a:t>
            </a:r>
            <a:endParaRPr kumimoji="1" lang="ja-JP" altLang="en-US" dirty="0">
              <a:solidFill>
                <a:srgbClr val="5F5F5F"/>
              </a:solidFill>
            </a:endParaRPr>
          </a:p>
        </p:txBody>
      </p:sp>
    </p:spTree>
    <p:extLst>
      <p:ext uri="{BB962C8B-B14F-4D97-AF65-F5344CB8AC3E}">
        <p14:creationId xmlns:p14="http://schemas.microsoft.com/office/powerpoint/2010/main" val="35052757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95535" y="93853"/>
            <a:ext cx="4602133" cy="584775"/>
          </a:xfrm>
          <a:prstGeom prst="rect">
            <a:avLst/>
          </a:prstGeom>
          <a:noFill/>
        </p:spPr>
        <p:txBody>
          <a:bodyPr wrap="square" rtlCol="0">
            <a:spAutoFit/>
          </a:bodyPr>
          <a:lstStyle/>
          <a:p>
            <a:r>
              <a:rPr kumimoji="1" lang="en-US" altLang="ja-JP" sz="3200" b="1" dirty="0" smtClean="0">
                <a:effectLst>
                  <a:outerShdw blurRad="38100" dist="38100" dir="2700000" algn="tl">
                    <a:srgbClr val="000000">
                      <a:alpha val="43137"/>
                    </a:srgbClr>
                  </a:outerShdw>
                </a:effectLst>
                <a:latin typeface="+mj-lt"/>
                <a:ea typeface="HGS創英角ｺﾞｼｯｸUB" panose="020B0900000000000000" pitchFamily="50" charset="-128"/>
              </a:rPr>
              <a:t>Background</a:t>
            </a:r>
            <a:endParaRPr kumimoji="1" lang="ja-JP" altLang="en-US" sz="3200" b="1" dirty="0">
              <a:effectLst>
                <a:outerShdw blurRad="38100" dist="38100" dir="2700000" algn="tl">
                  <a:srgbClr val="000000">
                    <a:alpha val="43137"/>
                  </a:srgbClr>
                </a:outerShdw>
              </a:effectLst>
              <a:latin typeface="+mj-lt"/>
              <a:ea typeface="HGS創英角ｺﾞｼｯｸUB" panose="020B0900000000000000" pitchFamily="50" charset="-128"/>
            </a:endParaRPr>
          </a:p>
        </p:txBody>
      </p:sp>
      <p:grpSp>
        <p:nvGrpSpPr>
          <p:cNvPr id="5" name="Group 6"/>
          <p:cNvGrpSpPr>
            <a:grpSpLocks/>
          </p:cNvGrpSpPr>
          <p:nvPr/>
        </p:nvGrpSpPr>
        <p:grpSpPr bwMode="auto">
          <a:xfrm>
            <a:off x="192088" y="632923"/>
            <a:ext cx="7991475" cy="163512"/>
            <a:chOff x="177" y="635"/>
            <a:chExt cx="5034" cy="103"/>
          </a:xfrm>
        </p:grpSpPr>
        <p:sp>
          <p:nvSpPr>
            <p:cNvPr id="6" name="AutoShape 7"/>
            <p:cNvSpPr>
              <a:spLocks noChangeArrowheads="1"/>
            </p:cNvSpPr>
            <p:nvPr/>
          </p:nvSpPr>
          <p:spPr bwMode="auto">
            <a:xfrm>
              <a:off x="212" y="664"/>
              <a:ext cx="4999" cy="74"/>
            </a:xfrm>
            <a:prstGeom prst="roundRect">
              <a:avLst>
                <a:gd name="adj" fmla="val 16667"/>
              </a:avLst>
            </a:prstGeom>
            <a:gradFill rotWithShape="1">
              <a:gsLst>
                <a:gs pos="0">
                  <a:srgbClr val="808080"/>
                </a:gs>
                <a:gs pos="100000">
                  <a:srgbClr val="DDDDDD"/>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000000"/>
                </a:solidFill>
                <a:effectLst/>
                <a:uLnTx/>
                <a:uFillTx/>
                <a:latin typeface="Arial" charset="0"/>
              </a:endParaRPr>
            </a:p>
          </p:txBody>
        </p:sp>
        <p:sp>
          <p:nvSpPr>
            <p:cNvPr id="7" name="AutoShape 8"/>
            <p:cNvSpPr>
              <a:spLocks noChangeArrowheads="1"/>
            </p:cNvSpPr>
            <p:nvPr/>
          </p:nvSpPr>
          <p:spPr bwMode="auto">
            <a:xfrm>
              <a:off x="177" y="635"/>
              <a:ext cx="4999" cy="74"/>
            </a:xfrm>
            <a:prstGeom prst="roundRect">
              <a:avLst>
                <a:gd name="adj" fmla="val 16667"/>
              </a:avLst>
            </a:prstGeom>
            <a:gradFill rotWithShape="1">
              <a:gsLst>
                <a:gs pos="0">
                  <a:srgbClr val="333399"/>
                </a:gs>
                <a:gs pos="100000">
                  <a:srgbClr val="BBE0E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000000"/>
                </a:solidFill>
                <a:effectLst/>
                <a:uLnTx/>
                <a:uFillTx/>
                <a:latin typeface="Arial" charset="0"/>
              </a:endParaRPr>
            </a:p>
          </p:txBody>
        </p:sp>
      </p:grpSp>
      <p:sp>
        <p:nvSpPr>
          <p:cNvPr id="2" name="テキスト ボックス 1"/>
          <p:cNvSpPr txBox="1"/>
          <p:nvPr/>
        </p:nvSpPr>
        <p:spPr>
          <a:xfrm>
            <a:off x="141511" y="925285"/>
            <a:ext cx="6270171" cy="1938992"/>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000" dirty="0" smtClean="0"/>
              <a:t>Aging deterioration of large-scale concrete structures</a:t>
            </a:r>
          </a:p>
          <a:p>
            <a:pPr marL="285750" indent="-285750">
              <a:buFont typeface="Arial" panose="020B0604020202020204" pitchFamily="34" charset="0"/>
              <a:buChar char="•"/>
            </a:pPr>
            <a:endParaRPr kumimoji="1" lang="en-US" altLang="ja-JP" sz="1000" dirty="0" smtClean="0"/>
          </a:p>
          <a:p>
            <a:pPr marL="742950" lvl="1" indent="-285750">
              <a:buFont typeface="Calibri" panose="020F0502020204030204" pitchFamily="34" charset="0"/>
              <a:buChar char="‐"/>
            </a:pPr>
            <a:r>
              <a:rPr lang="en-US" altLang="ja-JP" dirty="0" smtClean="0"/>
              <a:t>Lifespan of concrete </a:t>
            </a:r>
            <a:r>
              <a:rPr lang="en-US" altLang="ja-JP" dirty="0" smtClean="0">
                <a:sym typeface="Symbol"/>
              </a:rPr>
              <a:t> </a:t>
            </a:r>
            <a:r>
              <a:rPr lang="en-US" altLang="ja-JP" dirty="0" smtClean="0">
                <a:solidFill>
                  <a:srgbClr val="FF0000"/>
                </a:solidFill>
                <a:sym typeface="Symbol"/>
              </a:rPr>
              <a:t>60</a:t>
            </a:r>
            <a:r>
              <a:rPr lang="en-US" altLang="ja-JP" dirty="0" smtClean="0">
                <a:sym typeface="Symbol"/>
              </a:rPr>
              <a:t> years  peak </a:t>
            </a:r>
            <a:r>
              <a:rPr lang="en-US" altLang="ja-JP" dirty="0" smtClean="0">
                <a:solidFill>
                  <a:srgbClr val="FF0000"/>
                </a:solidFill>
                <a:sym typeface="Symbol"/>
              </a:rPr>
              <a:t>in 2025 </a:t>
            </a:r>
            <a:r>
              <a:rPr lang="en-US" altLang="ja-JP" dirty="0" smtClean="0">
                <a:sym typeface="Symbol"/>
              </a:rPr>
              <a:t>in Japan</a:t>
            </a:r>
            <a:br>
              <a:rPr lang="en-US" altLang="ja-JP" dirty="0" smtClean="0">
                <a:sym typeface="Symbol"/>
              </a:rPr>
            </a:br>
            <a:r>
              <a:rPr lang="en-US" altLang="ja-JP" dirty="0" smtClean="0">
                <a:sym typeface="Symbol"/>
              </a:rPr>
              <a:t> Lifetime expiration 42,000 bridges</a:t>
            </a:r>
          </a:p>
          <a:p>
            <a:pPr marL="742950" lvl="1" indent="-285750">
              <a:lnSpc>
                <a:spcPct val="150000"/>
              </a:lnSpc>
              <a:buFont typeface="Calibri" panose="020F0502020204030204" pitchFamily="34" charset="0"/>
              <a:buChar char="‐"/>
            </a:pPr>
            <a:r>
              <a:rPr lang="en-US" altLang="ja-JP" dirty="0" smtClean="0">
                <a:sym typeface="Symbol"/>
              </a:rPr>
              <a:t>New construction of bridges/highways is impossible</a:t>
            </a:r>
            <a:br>
              <a:rPr lang="en-US" altLang="ja-JP" dirty="0" smtClean="0">
                <a:sym typeface="Symbol"/>
              </a:rPr>
            </a:br>
            <a:r>
              <a:rPr lang="en-US" altLang="ja-JP" dirty="0" smtClean="0">
                <a:sym typeface="Symbol"/>
              </a:rPr>
              <a:t> </a:t>
            </a:r>
            <a:r>
              <a:rPr lang="en-US" altLang="ja-JP" dirty="0" smtClean="0">
                <a:solidFill>
                  <a:srgbClr val="FF0000"/>
                </a:solidFill>
                <a:sym typeface="Symbol"/>
              </a:rPr>
              <a:t>Diagnosis</a:t>
            </a:r>
            <a:r>
              <a:rPr lang="en-US" altLang="ja-JP" dirty="0" smtClean="0">
                <a:sym typeface="Symbol"/>
              </a:rPr>
              <a:t>, preventive maintenance, life extension  </a:t>
            </a:r>
            <a:endParaRPr kumimoji="1" lang="en-US" altLang="ja-JP" dirty="0" smtClean="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497" y="-10981"/>
            <a:ext cx="2578589" cy="1992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a:xfrm>
            <a:off x="6564086" y="2017373"/>
            <a:ext cx="2493685" cy="461665"/>
          </a:xfrm>
          <a:prstGeom prst="rect">
            <a:avLst/>
          </a:prstGeom>
        </p:spPr>
        <p:txBody>
          <a:bodyPr wrap="square">
            <a:spAutoFit/>
          </a:bodyPr>
          <a:lstStyle/>
          <a:p>
            <a:pPr algn="ctr"/>
            <a:r>
              <a:rPr lang="en-US" altLang="ja-JP" sz="1200" dirty="0"/>
              <a:t> </a:t>
            </a:r>
            <a:r>
              <a:rPr lang="en-US" altLang="ja-JP" sz="1200" dirty="0" smtClean="0"/>
              <a:t>Collapse of the </a:t>
            </a:r>
            <a:r>
              <a:rPr lang="en-US" altLang="ja-JP" sz="1200" dirty="0" err="1" smtClean="0"/>
              <a:t>Ynys</a:t>
            </a:r>
            <a:r>
              <a:rPr lang="en-US" altLang="ja-JP" sz="1200" dirty="0" smtClean="0"/>
              <a:t>-y-</a:t>
            </a:r>
            <a:r>
              <a:rPr lang="en-US" altLang="ja-JP" sz="1200" dirty="0" err="1" smtClean="0"/>
              <a:t>Gwas</a:t>
            </a:r>
            <a:r>
              <a:rPr lang="en-US" altLang="ja-JP" sz="1200" dirty="0" smtClean="0"/>
              <a:t> </a:t>
            </a:r>
            <a:r>
              <a:rPr lang="en-US" altLang="ja-JP" sz="1200" dirty="0" err="1" smtClean="0"/>
              <a:t>brg</a:t>
            </a:r>
            <a:r>
              <a:rPr lang="en-US" altLang="ja-JP" sz="1200" dirty="0" smtClean="0"/>
              <a:t>.</a:t>
            </a:r>
            <a:br>
              <a:rPr lang="en-US" altLang="ja-JP" sz="1200" dirty="0" smtClean="0"/>
            </a:br>
            <a:r>
              <a:rPr lang="en-US" altLang="ja-JP" sz="1200" dirty="0" smtClean="0"/>
              <a:t>(UK, 1985)</a:t>
            </a:r>
            <a:endParaRPr lang="ja-JP" altLang="en-US" sz="1200" dirty="0"/>
          </a:p>
        </p:txBody>
      </p:sp>
      <p:sp>
        <p:nvSpPr>
          <p:cNvPr id="3" name="テキスト ボックス 2"/>
          <p:cNvSpPr txBox="1"/>
          <p:nvPr/>
        </p:nvSpPr>
        <p:spPr>
          <a:xfrm>
            <a:off x="108852" y="3189512"/>
            <a:ext cx="4572000" cy="400110"/>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000" dirty="0" smtClean="0"/>
              <a:t>Assessment of concrete deterioration</a:t>
            </a:r>
            <a:endParaRPr kumimoji="1" lang="ja-JP" altLang="en-US" sz="20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63" y="3586161"/>
            <a:ext cx="424815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7901" y="2917371"/>
            <a:ext cx="2226100" cy="1332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7129950" y="4255981"/>
            <a:ext cx="1893804" cy="246221"/>
          </a:xfrm>
          <a:prstGeom prst="rect">
            <a:avLst/>
          </a:prstGeom>
          <a:solidFill>
            <a:schemeClr val="bg1">
              <a:alpha val="70000"/>
            </a:schemeClr>
          </a:solidFill>
        </p:spPr>
        <p:txBody>
          <a:bodyPr wrap="square" lIns="0" tIns="0" rIns="0" bIns="0" rtlCol="0">
            <a:spAutoFit/>
          </a:bodyPr>
          <a:lstStyle/>
          <a:p>
            <a:pPr algn="ctr"/>
            <a:r>
              <a:rPr lang="en-US" altLang="ja-JP" sz="1600" dirty="0" smtClean="0"/>
              <a:t>Deteriorated concrete</a:t>
            </a:r>
            <a:endParaRPr kumimoji="1" lang="ja-JP" altLang="en-US" sz="1600" dirty="0"/>
          </a:p>
        </p:txBody>
      </p:sp>
      <p:sp>
        <p:nvSpPr>
          <p:cNvPr id="18" name="テキスト ボックス 17"/>
          <p:cNvSpPr txBox="1"/>
          <p:nvPr/>
        </p:nvSpPr>
        <p:spPr>
          <a:xfrm>
            <a:off x="4429479" y="3722909"/>
            <a:ext cx="2341436" cy="1200329"/>
          </a:xfrm>
          <a:prstGeom prst="rect">
            <a:avLst/>
          </a:prstGeom>
          <a:noFill/>
          <a:ln w="19050">
            <a:solidFill>
              <a:srgbClr val="FF0000"/>
            </a:solidFill>
          </a:ln>
        </p:spPr>
        <p:txBody>
          <a:bodyPr wrap="square" rtlCol="0">
            <a:spAutoFit/>
          </a:bodyPr>
          <a:lstStyle/>
          <a:p>
            <a:pPr marL="285750" indent="-285750">
              <a:buFont typeface="Arial" panose="020B0604020202020204" pitchFamily="34" charset="0"/>
              <a:buChar char="•"/>
            </a:pPr>
            <a:r>
              <a:rPr lang="en-US" altLang="ja-JP" dirty="0" smtClean="0"/>
              <a:t>Width of </a:t>
            </a:r>
            <a:r>
              <a:rPr lang="en-US" altLang="ja-JP" dirty="0" smtClean="0">
                <a:solidFill>
                  <a:srgbClr val="FF0000"/>
                </a:solidFill>
              </a:rPr>
              <a:t>Steel bar </a:t>
            </a:r>
            <a:endParaRPr kumimoji="1" lang="en-US" altLang="ja-JP" dirty="0" smtClean="0">
              <a:solidFill>
                <a:srgbClr val="FF0000"/>
              </a:solidFill>
            </a:endParaRPr>
          </a:p>
          <a:p>
            <a:pPr marL="285750" indent="-285750">
              <a:buFont typeface="Arial" panose="020B0604020202020204" pitchFamily="34" charset="0"/>
              <a:buChar char="•"/>
            </a:pPr>
            <a:r>
              <a:rPr lang="en-US" altLang="ja-JP" dirty="0" smtClean="0">
                <a:solidFill>
                  <a:srgbClr val="FF0000"/>
                </a:solidFill>
              </a:rPr>
              <a:t>Void</a:t>
            </a:r>
          </a:p>
          <a:p>
            <a:pPr marL="285750" indent="-285750">
              <a:buFont typeface="Arial" panose="020B0604020202020204" pitchFamily="34" charset="0"/>
              <a:buChar char="•"/>
            </a:pPr>
            <a:r>
              <a:rPr lang="en-US" altLang="ja-JP" dirty="0" smtClean="0">
                <a:solidFill>
                  <a:srgbClr val="FF0000"/>
                </a:solidFill>
              </a:rPr>
              <a:t>Water</a:t>
            </a:r>
            <a:endParaRPr kumimoji="1" lang="en-US" altLang="ja-JP" dirty="0" smtClean="0"/>
          </a:p>
          <a:p>
            <a:pPr marL="285750" indent="-285750">
              <a:buFont typeface="Arial" panose="020B0604020202020204" pitchFamily="34" charset="0"/>
              <a:buChar char="•"/>
            </a:pPr>
            <a:r>
              <a:rPr lang="en-US" altLang="ja-JP" dirty="0" smtClean="0"/>
              <a:t>Fracture of steel bar</a:t>
            </a:r>
            <a:endParaRPr kumimoji="1" lang="en-US" altLang="ja-JP" dirty="0" smtClean="0"/>
          </a:p>
        </p:txBody>
      </p:sp>
      <p:sp>
        <p:nvSpPr>
          <p:cNvPr id="15" name="テキスト ボックス 14"/>
          <p:cNvSpPr txBox="1"/>
          <p:nvPr/>
        </p:nvSpPr>
        <p:spPr>
          <a:xfrm>
            <a:off x="4299857" y="5007429"/>
            <a:ext cx="3124200" cy="369332"/>
          </a:xfrm>
          <a:prstGeom prst="rect">
            <a:avLst/>
          </a:prstGeom>
          <a:noFill/>
        </p:spPr>
        <p:txBody>
          <a:bodyPr wrap="square" rtlCol="0">
            <a:spAutoFit/>
          </a:bodyPr>
          <a:lstStyle/>
          <a:p>
            <a:r>
              <a:rPr lang="en-US" altLang="ja-JP" dirty="0" smtClean="0">
                <a:sym typeface="Symbol"/>
              </a:rPr>
              <a:t>Required resolution  </a:t>
            </a:r>
            <a:r>
              <a:rPr lang="en-US" altLang="ja-JP" dirty="0" smtClean="0">
                <a:solidFill>
                  <a:srgbClr val="FF0000"/>
                </a:solidFill>
                <a:sym typeface="Symbol"/>
              </a:rPr>
              <a:t>3 cm</a:t>
            </a:r>
            <a:endParaRPr kumimoji="1" lang="ja-JP" altLang="en-US" dirty="0">
              <a:solidFill>
                <a:srgbClr val="FF0000"/>
              </a:solidFill>
            </a:endParaRPr>
          </a:p>
        </p:txBody>
      </p:sp>
      <p:sp>
        <p:nvSpPr>
          <p:cNvPr id="20" name="ストライプ矢印 19"/>
          <p:cNvSpPr/>
          <p:nvPr/>
        </p:nvSpPr>
        <p:spPr>
          <a:xfrm>
            <a:off x="217043" y="5860196"/>
            <a:ext cx="492369" cy="337625"/>
          </a:xfrm>
          <a:prstGeom prst="stripedRightArrow">
            <a:avLst/>
          </a:prstGeom>
          <a:solidFill>
            <a:srgbClr val="FFCC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p:cNvGrpSpPr/>
          <p:nvPr/>
        </p:nvGrpSpPr>
        <p:grpSpPr>
          <a:xfrm>
            <a:off x="827300" y="5638801"/>
            <a:ext cx="5812972" cy="793874"/>
            <a:chOff x="1382486" y="5638801"/>
            <a:chExt cx="5812972" cy="793874"/>
          </a:xfrm>
        </p:grpSpPr>
        <p:sp>
          <p:nvSpPr>
            <p:cNvPr id="19" name="テキスト ボックス 18"/>
            <p:cNvSpPr txBox="1"/>
            <p:nvPr/>
          </p:nvSpPr>
          <p:spPr>
            <a:xfrm>
              <a:off x="1382486" y="5638801"/>
              <a:ext cx="4452257" cy="461665"/>
            </a:xfrm>
            <a:prstGeom prst="rect">
              <a:avLst/>
            </a:prstGeom>
            <a:noFill/>
          </p:spPr>
          <p:txBody>
            <a:bodyPr wrap="square" rtlCol="0">
              <a:spAutoFit/>
            </a:bodyPr>
            <a:lstStyle/>
            <a:p>
              <a:r>
                <a:rPr kumimoji="1" lang="en-US" altLang="ja-JP" sz="2400" dirty="0" smtClean="0">
                  <a:solidFill>
                    <a:srgbClr val="FF0000"/>
                  </a:solidFill>
                </a:rPr>
                <a:t>Fast neutron transmission imaging</a:t>
              </a:r>
              <a:endParaRPr kumimoji="1" lang="ja-JP" altLang="en-US" sz="2400" dirty="0">
                <a:solidFill>
                  <a:srgbClr val="FF0000"/>
                </a:solidFill>
              </a:endParaRPr>
            </a:p>
          </p:txBody>
        </p:sp>
        <p:sp>
          <p:nvSpPr>
            <p:cNvPr id="21" name="テキスト ボックス 20"/>
            <p:cNvSpPr txBox="1"/>
            <p:nvPr/>
          </p:nvSpPr>
          <p:spPr>
            <a:xfrm>
              <a:off x="1404259" y="6063343"/>
              <a:ext cx="5791199" cy="369332"/>
            </a:xfrm>
            <a:prstGeom prst="rect">
              <a:avLst/>
            </a:prstGeom>
            <a:noFill/>
          </p:spPr>
          <p:txBody>
            <a:bodyPr wrap="square" rtlCol="0">
              <a:spAutoFit/>
            </a:bodyPr>
            <a:lstStyle/>
            <a:p>
              <a:r>
                <a:rPr kumimoji="1" lang="en-US" altLang="ja-JP" dirty="0" smtClean="0"/>
                <a:t>as </a:t>
              </a:r>
              <a:r>
                <a:rPr kumimoji="1" lang="en-US" altLang="ja-JP" dirty="0" smtClean="0">
                  <a:solidFill>
                    <a:srgbClr val="FF0000"/>
                  </a:solidFill>
                </a:rPr>
                <a:t>on-site</a:t>
              </a:r>
              <a:r>
                <a:rPr kumimoji="1" lang="en-US" altLang="ja-JP" dirty="0" smtClean="0"/>
                <a:t> </a:t>
              </a:r>
              <a:r>
                <a:rPr kumimoji="1" lang="en-US" altLang="ja-JP" dirty="0" smtClean="0">
                  <a:solidFill>
                    <a:srgbClr val="FF0000"/>
                  </a:solidFill>
                </a:rPr>
                <a:t>nondestructive</a:t>
              </a:r>
              <a:r>
                <a:rPr kumimoji="1" lang="en-US" altLang="ja-JP" dirty="0" smtClean="0"/>
                <a:t> inspection technique</a:t>
              </a:r>
              <a:r>
                <a:rPr lang="en-US" altLang="ja-JP" dirty="0" smtClean="0"/>
                <a:t> </a:t>
              </a:r>
              <a:endParaRPr kumimoji="1" lang="ja-JP" altLang="en-US" dirty="0"/>
            </a:p>
          </p:txBody>
        </p:sp>
      </p:grpSp>
      <p:grpSp>
        <p:nvGrpSpPr>
          <p:cNvPr id="24" name="グループ化 23"/>
          <p:cNvGrpSpPr/>
          <p:nvPr/>
        </p:nvGrpSpPr>
        <p:grpSpPr>
          <a:xfrm>
            <a:off x="5998029" y="5693229"/>
            <a:ext cx="2514600" cy="695903"/>
            <a:chOff x="6629400" y="5693228"/>
            <a:chExt cx="2514600" cy="695903"/>
          </a:xfrm>
        </p:grpSpPr>
        <p:sp>
          <p:nvSpPr>
            <p:cNvPr id="22" name="テキスト ボックス 21"/>
            <p:cNvSpPr txBox="1"/>
            <p:nvPr/>
          </p:nvSpPr>
          <p:spPr>
            <a:xfrm>
              <a:off x="6629400" y="5693228"/>
              <a:ext cx="2514600" cy="369332"/>
            </a:xfrm>
            <a:prstGeom prst="rect">
              <a:avLst/>
            </a:prstGeom>
            <a:noFill/>
          </p:spPr>
          <p:txBody>
            <a:bodyPr wrap="square" rtlCol="0">
              <a:spAutoFit/>
            </a:bodyPr>
            <a:lstStyle/>
            <a:p>
              <a:r>
                <a:rPr lang="en-US" altLang="ja-JP" dirty="0" smtClean="0">
                  <a:solidFill>
                    <a:srgbClr val="FF0000"/>
                  </a:solidFill>
                </a:rPr>
                <a:t>H</a:t>
              </a:r>
              <a:r>
                <a:rPr kumimoji="1" lang="en-US" altLang="ja-JP" dirty="0" smtClean="0">
                  <a:solidFill>
                    <a:srgbClr val="FF0000"/>
                  </a:solidFill>
                </a:rPr>
                <a:t>igh penetration power </a:t>
              </a:r>
              <a:endParaRPr kumimoji="1" lang="ja-JP" altLang="en-US" dirty="0">
                <a:solidFill>
                  <a:srgbClr val="FF0000"/>
                </a:solidFill>
              </a:endParaRPr>
            </a:p>
          </p:txBody>
        </p:sp>
        <p:sp>
          <p:nvSpPr>
            <p:cNvPr id="27" name="テキスト ボックス 26"/>
            <p:cNvSpPr txBox="1"/>
            <p:nvPr/>
          </p:nvSpPr>
          <p:spPr>
            <a:xfrm>
              <a:off x="6651172" y="6019799"/>
              <a:ext cx="1992086" cy="369332"/>
            </a:xfrm>
            <a:prstGeom prst="rect">
              <a:avLst/>
            </a:prstGeom>
            <a:noFill/>
          </p:spPr>
          <p:txBody>
            <a:bodyPr wrap="square" rtlCol="0">
              <a:spAutoFit/>
            </a:bodyPr>
            <a:lstStyle/>
            <a:p>
              <a:r>
                <a:rPr lang="en-US" altLang="ja-JP" dirty="0" smtClean="0">
                  <a:solidFill>
                    <a:srgbClr val="FF0000"/>
                  </a:solidFill>
                </a:rPr>
                <a:t>Sensitivity to water</a:t>
              </a:r>
              <a:r>
                <a:rPr kumimoji="1" lang="en-US" altLang="ja-JP" dirty="0" smtClean="0">
                  <a:solidFill>
                    <a:srgbClr val="FF0000"/>
                  </a:solidFill>
                </a:rPr>
                <a:t> </a:t>
              </a:r>
              <a:endParaRPr kumimoji="1" lang="ja-JP" altLang="en-US" dirty="0">
                <a:solidFill>
                  <a:srgbClr val="FF0000"/>
                </a:solidFill>
              </a:endParaRPr>
            </a:p>
          </p:txBody>
        </p:sp>
      </p:grpSp>
      <p:sp>
        <p:nvSpPr>
          <p:cNvPr id="25" name="テキスト ボックス 24"/>
          <p:cNvSpPr txBox="1"/>
          <p:nvPr/>
        </p:nvSpPr>
        <p:spPr>
          <a:xfrm>
            <a:off x="8736037" y="6488668"/>
            <a:ext cx="407963" cy="369332"/>
          </a:xfrm>
          <a:prstGeom prst="rect">
            <a:avLst/>
          </a:prstGeom>
          <a:noFill/>
        </p:spPr>
        <p:txBody>
          <a:bodyPr wrap="square" rtlCol="0">
            <a:spAutoFit/>
          </a:bodyPr>
          <a:lstStyle/>
          <a:p>
            <a:r>
              <a:rPr lang="en-US" altLang="ja-JP" dirty="0">
                <a:solidFill>
                  <a:srgbClr val="5F5F5F"/>
                </a:solidFill>
              </a:rPr>
              <a:t>3</a:t>
            </a:r>
            <a:endParaRPr kumimoji="1" lang="ja-JP" altLang="en-US" dirty="0">
              <a:solidFill>
                <a:srgbClr val="5F5F5F"/>
              </a:solidFill>
            </a:endParaRPr>
          </a:p>
        </p:txBody>
      </p:sp>
      <p:sp>
        <p:nvSpPr>
          <p:cNvPr id="8" name="日付プレースホルダー 7"/>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9" name="スライド番号プレースホルダー 8"/>
          <p:cNvSpPr>
            <a:spLocks noGrp="1"/>
          </p:cNvSpPr>
          <p:nvPr>
            <p:ph type="sldNum" sz="quarter" idx="12"/>
          </p:nvPr>
        </p:nvSpPr>
        <p:spPr/>
        <p:txBody>
          <a:bodyPr/>
          <a:lstStyle/>
          <a:p>
            <a:fld id="{D39897E2-8CA0-40F6-A657-6B004E24EBCA}" type="slidenum">
              <a:rPr kumimoji="1" lang="ja-JP" altLang="en-US" smtClean="0"/>
              <a:t>24</a:t>
            </a:fld>
            <a:endParaRPr kumimoji="1" lang="ja-JP" altLang="en-US" dirty="0"/>
          </a:p>
        </p:txBody>
      </p:sp>
    </p:spTree>
    <p:extLst>
      <p:ext uri="{BB962C8B-B14F-4D97-AF65-F5344CB8AC3E}">
        <p14:creationId xmlns:p14="http://schemas.microsoft.com/office/powerpoint/2010/main" val="760871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09454" y="1495316"/>
            <a:ext cx="2905125" cy="1971675"/>
          </a:xfrm>
          <a:prstGeom prst="rect">
            <a:avLst/>
          </a:prstGeom>
        </p:spPr>
      </p:pic>
      <p:sp>
        <p:nvSpPr>
          <p:cNvPr id="15" name="正方形/長方形 14"/>
          <p:cNvSpPr/>
          <p:nvPr/>
        </p:nvSpPr>
        <p:spPr>
          <a:xfrm>
            <a:off x="0" y="3760591"/>
            <a:ext cx="4984044" cy="954107"/>
          </a:xfrm>
          <a:prstGeom prst="rect">
            <a:avLst/>
          </a:prstGeom>
        </p:spPr>
        <p:txBody>
          <a:bodyPr wrap="square">
            <a:spAutoFit/>
          </a:bodyPr>
          <a:lstStyle/>
          <a:p>
            <a:pPr marL="457200" indent="-457200">
              <a:buFont typeface="Arial" panose="020B0604020202020204" pitchFamily="34" charset="0"/>
              <a:buChar char="•"/>
            </a:pPr>
            <a:r>
              <a:rPr lang="en-US" altLang="ja-JP" sz="2800" dirty="0">
                <a:latin typeface="Times New Roman" panose="02020603050405020304" pitchFamily="18" charset="0"/>
                <a:cs typeface="Times New Roman" panose="02020603050405020304" pitchFamily="18" charset="0"/>
              </a:rPr>
              <a:t>Steel </a:t>
            </a:r>
            <a:r>
              <a:rPr lang="en-US" altLang="ja-JP" sz="2800" dirty="0" smtClean="0">
                <a:latin typeface="Times New Roman" panose="02020603050405020304" pitchFamily="18" charset="0"/>
                <a:cs typeface="Times New Roman" panose="02020603050405020304" pitchFamily="18" charset="0"/>
              </a:rPr>
              <a:t>bridges</a:t>
            </a:r>
          </a:p>
          <a:p>
            <a:endParaRPr lang="en-US" altLang="ja-JP" sz="2800" dirty="0">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a:xfrm>
            <a:off x="104740" y="973075"/>
            <a:ext cx="8229600" cy="927530"/>
          </a:xfrm>
        </p:spPr>
        <p:txBody>
          <a:bodyPr>
            <a:normAutofit/>
          </a:bodyPr>
          <a:lstStyle/>
          <a:p>
            <a:r>
              <a:rPr kumimoji="1" lang="en-US" altLang="ja-JP" dirty="0" smtClean="0"/>
              <a:t>Pre-stressed </a:t>
            </a:r>
            <a:r>
              <a:rPr kumimoji="1" lang="en-US" altLang="ja-JP" dirty="0" smtClean="0"/>
              <a:t>bridge, </a:t>
            </a:r>
            <a:endParaRPr lang="en-US" altLang="ja-JP" dirty="0" smtClean="0"/>
          </a:p>
        </p:txBody>
      </p:sp>
      <p:sp>
        <p:nvSpPr>
          <p:cNvPr id="5" name="スライド番号プレースホルダー 4"/>
          <p:cNvSpPr>
            <a:spLocks noGrp="1"/>
          </p:cNvSpPr>
          <p:nvPr>
            <p:ph type="sldNum" sz="quarter" idx="12"/>
          </p:nvPr>
        </p:nvSpPr>
        <p:spPr/>
        <p:txBody>
          <a:bodyPr/>
          <a:lstStyle/>
          <a:p>
            <a:fld id="{308CC0BA-7B96-467D-B7E0-F8752B728596}" type="slidenum">
              <a:rPr kumimoji="1" lang="ja-JP" altLang="en-US" smtClean="0"/>
              <a:t>25</a:t>
            </a:fld>
            <a:endParaRPr kumimoji="1" lang="ja-JP" altLang="en-US" dirty="0"/>
          </a:p>
        </p:txBody>
      </p:sp>
      <p:sp>
        <p:nvSpPr>
          <p:cNvPr id="6" name="タイトル 1"/>
          <p:cNvSpPr>
            <a:spLocks noGrp="1"/>
          </p:cNvSpPr>
          <p:nvPr>
            <p:ph type="title"/>
          </p:nvPr>
        </p:nvSpPr>
        <p:spPr>
          <a:xfrm>
            <a:off x="-11288" y="18601"/>
            <a:ext cx="8964488" cy="1143000"/>
          </a:xfrm>
        </p:spPr>
        <p:txBody>
          <a:bodyPr>
            <a:normAutofit fontScale="90000"/>
          </a:bodyPr>
          <a:lstStyle/>
          <a:p>
            <a:r>
              <a:rPr kumimoji="1" lang="en-US" altLang="ja-JP" dirty="0" smtClean="0"/>
              <a:t>Transportable compact neutron system</a:t>
            </a:r>
            <a:endParaRPr kumimoji="1" lang="ja-JP" altLang="en-US" dirty="0"/>
          </a:p>
        </p:txBody>
      </p:sp>
      <p:sp>
        <p:nvSpPr>
          <p:cNvPr id="9" name="テキスト ボックス 8"/>
          <p:cNvSpPr txBox="1"/>
          <p:nvPr/>
        </p:nvSpPr>
        <p:spPr>
          <a:xfrm>
            <a:off x="1979712" y="3055681"/>
            <a:ext cx="1224136" cy="534762"/>
          </a:xfrm>
          <a:prstGeom prst="rect">
            <a:avLst/>
          </a:prstGeom>
          <a:noFill/>
        </p:spPr>
        <p:txBody>
          <a:bodyPr wrap="square" rtlCol="0">
            <a:spAutoFit/>
          </a:bodyPr>
          <a:lstStyle/>
          <a:p>
            <a:pPr>
              <a:lnSpc>
                <a:spcPts val="1700"/>
              </a:lnSpc>
            </a:pPr>
            <a:r>
              <a:rPr kumimoji="1" lang="en-US" altLang="ja-JP" dirty="0" smtClean="0"/>
              <a:t>PC bridge</a:t>
            </a:r>
          </a:p>
          <a:p>
            <a:pPr>
              <a:lnSpc>
                <a:spcPts val="1700"/>
              </a:lnSpc>
            </a:pPr>
            <a:r>
              <a:rPr lang="en-US" altLang="ja-JP" dirty="0">
                <a:solidFill>
                  <a:srgbClr val="FF0000"/>
                </a:solidFill>
                <a:effectLst>
                  <a:outerShdw blurRad="38100" dist="38100" dir="2700000" algn="tl">
                    <a:srgbClr val="000000">
                      <a:alpha val="43137"/>
                    </a:srgbClr>
                  </a:outerShdw>
                </a:effectLst>
              </a:rPr>
              <a:t>s</a:t>
            </a:r>
            <a:r>
              <a:rPr lang="en-US" altLang="ja-JP" dirty="0" smtClean="0">
                <a:solidFill>
                  <a:srgbClr val="FF0000"/>
                </a:solidFill>
                <a:effectLst>
                  <a:outerShdw blurRad="38100" dist="38100" dir="2700000" algn="tl">
                    <a:srgbClr val="000000">
                      <a:alpha val="43137"/>
                    </a:srgbClr>
                  </a:outerShdw>
                </a:effectLst>
              </a:rPr>
              <a:t>teel brake</a:t>
            </a:r>
            <a:endParaRPr kumimoji="1" lang="ja-JP" altLang="en-US" dirty="0">
              <a:solidFill>
                <a:srgbClr val="FF0000"/>
              </a:solidFill>
              <a:effectLst>
                <a:outerShdw blurRad="38100" dist="38100" dir="2700000" algn="tl">
                  <a:srgbClr val="000000">
                    <a:alpha val="43137"/>
                  </a:srgbClr>
                </a:outerShdw>
              </a:effectLst>
            </a:endParaRPr>
          </a:p>
        </p:txBody>
      </p:sp>
      <p:sp>
        <p:nvSpPr>
          <p:cNvPr id="10" name="テキスト ボックス 9"/>
          <p:cNvSpPr txBox="1"/>
          <p:nvPr/>
        </p:nvSpPr>
        <p:spPr>
          <a:xfrm>
            <a:off x="2415699" y="3954758"/>
            <a:ext cx="1584176" cy="467436"/>
          </a:xfrm>
          <a:prstGeom prst="rect">
            <a:avLst/>
          </a:prstGeom>
          <a:noFill/>
        </p:spPr>
        <p:txBody>
          <a:bodyPr wrap="square" rtlCol="0">
            <a:spAutoFit/>
          </a:bodyPr>
          <a:lstStyle/>
          <a:p>
            <a:pPr>
              <a:lnSpc>
                <a:spcPts val="1400"/>
              </a:lnSpc>
            </a:pPr>
            <a:r>
              <a:rPr lang="en-US" altLang="ja-JP" dirty="0"/>
              <a:t>steel </a:t>
            </a:r>
            <a:r>
              <a:rPr kumimoji="1" lang="en-US" altLang="ja-JP" dirty="0" smtClean="0"/>
              <a:t> bridge</a:t>
            </a:r>
          </a:p>
          <a:p>
            <a:pPr>
              <a:lnSpc>
                <a:spcPts val="1400"/>
              </a:lnSpc>
            </a:pPr>
            <a:r>
              <a:rPr lang="en-US" altLang="ja-JP" dirty="0" smtClean="0">
                <a:solidFill>
                  <a:srgbClr val="FF0000"/>
                </a:solidFill>
                <a:effectLst>
                  <a:outerShdw blurRad="38100" dist="38100" dir="2700000" algn="tl">
                    <a:srgbClr val="000000">
                      <a:alpha val="43137"/>
                    </a:srgbClr>
                  </a:outerShdw>
                </a:effectLst>
              </a:rPr>
              <a:t>corrosion</a:t>
            </a:r>
            <a:endParaRPr kumimoji="1" lang="ja-JP" altLang="en-US" dirty="0">
              <a:solidFill>
                <a:srgbClr val="FF0000"/>
              </a:solidFill>
              <a:effectLst>
                <a:outerShdw blurRad="38100" dist="38100" dir="2700000" algn="tl">
                  <a:srgbClr val="000000">
                    <a:alpha val="43137"/>
                  </a:srgbClr>
                </a:outerShdw>
              </a:effectLst>
            </a:endParaRPr>
          </a:p>
        </p:txBody>
      </p:sp>
      <p:sp>
        <p:nvSpPr>
          <p:cNvPr id="16" name="コンテンツ プレースホルダー 2"/>
          <p:cNvSpPr txBox="1">
            <a:spLocks/>
          </p:cNvSpPr>
          <p:nvPr/>
        </p:nvSpPr>
        <p:spPr>
          <a:xfrm>
            <a:off x="395536" y="1106613"/>
            <a:ext cx="8229600" cy="32518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endParaRPr lang="ja-JP" altLang="en-US" dirty="0"/>
          </a:p>
        </p:txBody>
      </p:sp>
      <p:sp>
        <p:nvSpPr>
          <p:cNvPr id="17" name="コンテンツ プレースホルダー 2"/>
          <p:cNvSpPr txBox="1">
            <a:spLocks/>
          </p:cNvSpPr>
          <p:nvPr/>
        </p:nvSpPr>
        <p:spPr>
          <a:xfrm>
            <a:off x="104740" y="748058"/>
            <a:ext cx="8229600" cy="10817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endParaRPr lang="en-US" altLang="ja-JP" dirty="0" smtClean="0"/>
          </a:p>
        </p:txBody>
      </p:sp>
      <p:sp>
        <p:nvSpPr>
          <p:cNvPr id="13" name="テキスト ボックス 12"/>
          <p:cNvSpPr txBox="1"/>
          <p:nvPr/>
        </p:nvSpPr>
        <p:spPr>
          <a:xfrm>
            <a:off x="309454" y="1556192"/>
            <a:ext cx="2408684" cy="369332"/>
          </a:xfrm>
          <a:prstGeom prst="rect">
            <a:avLst/>
          </a:prstGeom>
          <a:solidFill>
            <a:schemeClr val="accent6">
              <a:lumMod val="75000"/>
            </a:schemeClr>
          </a:solidFill>
        </p:spPr>
        <p:txBody>
          <a:bodyPr wrap="square" rtlCol="0">
            <a:spAutoFit/>
          </a:bodyPr>
          <a:lstStyle/>
          <a:p>
            <a:r>
              <a:rPr kumimoji="1" lang="en-US" altLang="ja-JP" b="1" dirty="0" smtClean="0">
                <a:solidFill>
                  <a:srgbClr val="FFFF00"/>
                </a:solidFill>
                <a:latin typeface="Times New Roman" panose="02020603050405020304" pitchFamily="18" charset="0"/>
                <a:cs typeface="Times New Roman" panose="02020603050405020304" pitchFamily="18" charset="0"/>
              </a:rPr>
              <a:t>External aspects</a:t>
            </a:r>
            <a:endParaRPr kumimoji="1" lang="ja-JP" altLang="en-US" b="1" dirty="0">
              <a:solidFill>
                <a:srgbClr val="FFFF00"/>
              </a:solidFill>
              <a:latin typeface="Times New Roman" panose="02020603050405020304" pitchFamily="18" charset="0"/>
              <a:cs typeface="Times New Roman" panose="02020603050405020304" pitchFamily="18" charset="0"/>
            </a:endParaRPr>
          </a:p>
        </p:txBody>
      </p:sp>
      <p:grpSp>
        <p:nvGrpSpPr>
          <p:cNvPr id="7" name="グループ化 6"/>
          <p:cNvGrpSpPr/>
          <p:nvPr/>
        </p:nvGrpSpPr>
        <p:grpSpPr>
          <a:xfrm>
            <a:off x="3694453" y="997867"/>
            <a:ext cx="3793505" cy="2986292"/>
            <a:chOff x="3694453" y="997867"/>
            <a:chExt cx="3793505" cy="2986292"/>
          </a:xfrm>
        </p:grpSpPr>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9321" y="997867"/>
              <a:ext cx="3331928" cy="2762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テキスト ボックス 19"/>
            <p:cNvSpPr txBox="1"/>
            <p:nvPr/>
          </p:nvSpPr>
          <p:spPr>
            <a:xfrm>
              <a:off x="3694453" y="3276273"/>
              <a:ext cx="3793505" cy="707886"/>
            </a:xfrm>
            <a:prstGeom prst="rect">
              <a:avLst/>
            </a:prstGeom>
            <a:solidFill>
              <a:srgbClr val="FFFFFF"/>
            </a:solidFill>
          </p:spPr>
          <p:txBody>
            <a:bodyPr wrap="square" rtlCol="0">
              <a:spAutoFit/>
            </a:bodyPr>
            <a:lstStyle/>
            <a:p>
              <a:r>
                <a:rPr kumimoji="1" lang="en-US" altLang="ja-JP" sz="40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Internal aspect</a:t>
              </a:r>
              <a:endParaRPr kumimoji="1" lang="ja-JP"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745" y="4180874"/>
            <a:ext cx="98107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0613" y="4419732"/>
            <a:ext cx="3096445" cy="2312777"/>
          </a:xfrm>
          <a:prstGeom prst="rect">
            <a:avLst/>
          </a:prstGeom>
        </p:spPr>
      </p:pic>
      <p:sp>
        <p:nvSpPr>
          <p:cNvPr id="23" name="テキスト ボックス 22"/>
          <p:cNvSpPr txBox="1"/>
          <p:nvPr/>
        </p:nvSpPr>
        <p:spPr>
          <a:xfrm>
            <a:off x="193928" y="2142313"/>
            <a:ext cx="3505393" cy="830997"/>
          </a:xfrm>
          <a:prstGeom prst="rect">
            <a:avLst/>
          </a:prstGeom>
          <a:solidFill>
            <a:srgbClr val="FFFFFF">
              <a:alpha val="74118"/>
            </a:srgbClr>
          </a:solidFill>
        </p:spPr>
        <p:txBody>
          <a:bodyPr wrap="square" rtlCol="0">
            <a:spAutoFit/>
          </a:bodyPr>
          <a:lstStyle/>
          <a:p>
            <a:r>
              <a:rPr kumimoji="1" lang="en-US" altLang="ja-JP" sz="2400" b="1" dirty="0" smtClean="0">
                <a:solidFill>
                  <a:srgbClr val="FF0000"/>
                </a:solidFill>
                <a:latin typeface="Times New Roman" panose="02020603050405020304" pitchFamily="18" charset="0"/>
                <a:cs typeface="Times New Roman" panose="02020603050405020304" pitchFamily="18" charset="0"/>
              </a:rPr>
              <a:t>we cannot know without pealing the concrete slab</a:t>
            </a:r>
            <a:endParaRPr kumimoji="1" lang="ja-JP"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日付プレースホルダー 3"/>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12" name="右矢印 11"/>
          <p:cNvSpPr/>
          <p:nvPr/>
        </p:nvSpPr>
        <p:spPr>
          <a:xfrm>
            <a:off x="5076851" y="3872954"/>
            <a:ext cx="3996415" cy="2802483"/>
          </a:xfrm>
          <a:prstGeom prst="right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Non-destructive inspection, use fast neutron beam (~MeV)</a:t>
            </a:r>
            <a:endParaRPr kumimoji="1" lang="ja-JP" altLang="en-US" sz="2800" dirty="0">
              <a:solidFill>
                <a:srgbClr val="FF0000"/>
              </a:solidFill>
            </a:endParaRPr>
          </a:p>
        </p:txBody>
      </p:sp>
      <p:sp>
        <p:nvSpPr>
          <p:cNvPr id="19" name="屈折矢印 18"/>
          <p:cNvSpPr/>
          <p:nvPr/>
        </p:nvSpPr>
        <p:spPr>
          <a:xfrm rot="5400000">
            <a:off x="853215" y="4908111"/>
            <a:ext cx="832670" cy="86409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04740" y="5727768"/>
            <a:ext cx="1476080" cy="923330"/>
          </a:xfrm>
          <a:prstGeom prst="rect">
            <a:avLst/>
          </a:prstGeom>
          <a:noFill/>
        </p:spPr>
        <p:txBody>
          <a:bodyPr wrap="square" rtlCol="0">
            <a:spAutoFit/>
          </a:bodyPr>
          <a:lstStyle/>
          <a:p>
            <a:r>
              <a:rPr kumimoji="1" lang="en-US" altLang="ja-JP" dirty="0" smtClean="0"/>
              <a:t>After disassemble joint part</a:t>
            </a:r>
            <a:r>
              <a:rPr kumimoji="1" lang="ja-JP" altLang="en-US" dirty="0" smtClean="0"/>
              <a:t>・・・</a:t>
            </a:r>
            <a:endParaRPr kumimoji="1" lang="ja-JP" altLang="en-US" dirty="0"/>
          </a:p>
        </p:txBody>
      </p:sp>
    </p:spTree>
    <p:extLst>
      <p:ext uri="{BB962C8B-B14F-4D97-AF65-F5344CB8AC3E}">
        <p14:creationId xmlns:p14="http://schemas.microsoft.com/office/powerpoint/2010/main" val="208383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animBg="1"/>
      <p:bldP spid="19"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4665" y="2366286"/>
            <a:ext cx="8212137" cy="4395644"/>
            <a:chOff x="-4665" y="2366286"/>
            <a:chExt cx="8212137" cy="4395644"/>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 y="2366286"/>
              <a:ext cx="8212137" cy="439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コネクタ 4"/>
            <p:cNvCxnSpPr/>
            <p:nvPr/>
          </p:nvCxnSpPr>
          <p:spPr>
            <a:xfrm>
              <a:off x="936526" y="5475600"/>
              <a:ext cx="420547"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936000" y="5929200"/>
              <a:ext cx="420547"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5364" name="Rectangle 58"/>
          <p:cNvSpPr>
            <a:spLocks noGrp="1" noChangeArrowheads="1"/>
          </p:cNvSpPr>
          <p:nvPr>
            <p:ph type="ctrTitle"/>
          </p:nvPr>
        </p:nvSpPr>
        <p:spPr>
          <a:xfrm>
            <a:off x="-4665" y="0"/>
            <a:ext cx="9148666" cy="552450"/>
          </a:xfrm>
          <a:solidFill>
            <a:srgbClr val="0070C0"/>
          </a:solidFill>
        </p:spPr>
        <p:txBody>
          <a:bodyPr>
            <a:normAutofit fontScale="90000"/>
          </a:bodyPr>
          <a:lstStyle/>
          <a:p>
            <a:pPr algn="l" eaLnBrk="1" hangingPunct="1"/>
            <a:r>
              <a:rPr lang="en-US" altLang="ja-JP" sz="3600" dirty="0" smtClean="0">
                <a:solidFill>
                  <a:srgbClr val="FF0000"/>
                </a:solidFill>
              </a:rPr>
              <a:t>Fast neutron (some MeV)</a:t>
            </a:r>
            <a:r>
              <a:rPr lang="ja-JP" altLang="en-US" sz="3600" dirty="0" smtClean="0">
                <a:solidFill>
                  <a:srgbClr val="FF0000"/>
                </a:solidFill>
              </a:rPr>
              <a:t>：</a:t>
            </a:r>
            <a:r>
              <a:rPr lang="en-US" altLang="ja-JP" sz="2400" dirty="0" smtClean="0">
                <a:solidFill>
                  <a:schemeClr val="bg1"/>
                </a:solidFill>
              </a:rPr>
              <a:t>concrete slab with~50cm thickness</a:t>
            </a:r>
          </a:p>
        </p:txBody>
      </p:sp>
      <p:sp>
        <p:nvSpPr>
          <p:cNvPr id="3" name="テキスト ボックス 2"/>
          <p:cNvSpPr txBox="1"/>
          <p:nvPr/>
        </p:nvSpPr>
        <p:spPr>
          <a:xfrm>
            <a:off x="3635896" y="533400"/>
            <a:ext cx="2016225" cy="369332"/>
          </a:xfrm>
          <a:prstGeom prst="rect">
            <a:avLst/>
          </a:prstGeom>
          <a:noFill/>
        </p:spPr>
        <p:txBody>
          <a:bodyPr wrap="square" rtlCol="0">
            <a:spAutoFit/>
          </a:bodyPr>
          <a:lstStyle/>
          <a:p>
            <a:r>
              <a:rPr lang="en-US" altLang="ja-JP" dirty="0" smtClean="0">
                <a:solidFill>
                  <a:srgbClr val="00B0F0"/>
                </a:solidFill>
              </a:rPr>
              <a:t>Slow neutrons)</a:t>
            </a:r>
            <a:endParaRPr kumimoji="1" lang="ja-JP" altLang="en-US" dirty="0">
              <a:solidFill>
                <a:srgbClr val="00B0F0"/>
              </a:solidFill>
            </a:endParaRPr>
          </a:p>
        </p:txBody>
      </p:sp>
      <p:graphicFrame>
        <p:nvGraphicFramePr>
          <p:cNvPr id="11" name="表 10"/>
          <p:cNvGraphicFramePr>
            <a:graphicFrameLocks noGrp="1"/>
          </p:cNvGraphicFramePr>
          <p:nvPr>
            <p:extLst>
              <p:ext uri="{D42A27DB-BD31-4B8C-83A1-F6EECF244321}">
                <p14:modId xmlns:p14="http://schemas.microsoft.com/office/powerpoint/2010/main" val="3948295114"/>
              </p:ext>
            </p:extLst>
          </p:nvPr>
        </p:nvGraphicFramePr>
        <p:xfrm>
          <a:off x="171153" y="836712"/>
          <a:ext cx="8793335" cy="1493019"/>
        </p:xfrm>
        <a:graphic>
          <a:graphicData uri="http://schemas.openxmlformats.org/drawingml/2006/table">
            <a:tbl>
              <a:tblPr firstRow="1" bandRow="1">
                <a:tableStyleId>{0E3FDE45-AF77-4B5C-9715-49D594BDF05E}</a:tableStyleId>
              </a:tblPr>
              <a:tblGrid>
                <a:gridCol w="1520527"/>
                <a:gridCol w="433547"/>
                <a:gridCol w="977037"/>
                <a:gridCol w="977037"/>
                <a:gridCol w="1082024"/>
                <a:gridCol w="345742"/>
                <a:gridCol w="1037227"/>
                <a:gridCol w="1268066"/>
                <a:gridCol w="1152128"/>
              </a:tblGrid>
              <a:tr h="366027">
                <a:tc>
                  <a:txBody>
                    <a:bodyPr/>
                    <a:lstStyle/>
                    <a:p>
                      <a:r>
                        <a:rPr kumimoji="1" lang="en-US" altLang="ja-JP" dirty="0" smtClean="0"/>
                        <a:t>E</a:t>
                      </a:r>
                      <a:r>
                        <a:rPr kumimoji="1" lang="ja-JP" altLang="en-US" dirty="0" smtClean="0"/>
                        <a:t>　</a:t>
                      </a:r>
                      <a:r>
                        <a:rPr kumimoji="1" lang="en-US" altLang="ja-JP" sz="1600" dirty="0" smtClean="0"/>
                        <a:t>Energy</a:t>
                      </a:r>
                      <a:endParaRPr kumimoji="1" lang="ja-JP" altLang="en-US" sz="1600" dirty="0"/>
                    </a:p>
                  </a:txBody>
                  <a:tcPr/>
                </a:tc>
                <a:tc>
                  <a:txBody>
                    <a:bodyPr/>
                    <a:lstStyle/>
                    <a:p>
                      <a:endParaRPr kumimoji="1" lang="ja-JP" altLang="en-US"/>
                    </a:p>
                  </a:txBody>
                  <a:tcPr/>
                </a:tc>
                <a:tc>
                  <a:txBody>
                    <a:bodyPr/>
                    <a:lstStyle/>
                    <a:p>
                      <a:r>
                        <a:rPr kumimoji="1" lang="en-US" altLang="ja-JP" dirty="0" smtClean="0"/>
                        <a:t>10</a:t>
                      </a:r>
                      <a:r>
                        <a:rPr kumimoji="1" lang="en-US" altLang="ja-JP" baseline="30000" dirty="0" smtClean="0"/>
                        <a:t>6</a:t>
                      </a:r>
                      <a:r>
                        <a:rPr kumimoji="1" lang="en-US" altLang="ja-JP" dirty="0" smtClean="0"/>
                        <a:t>eV</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3</a:t>
                      </a:r>
                      <a:r>
                        <a:rPr kumimoji="1" lang="en-US" altLang="ja-JP" dirty="0" smtClean="0"/>
                        <a:t>eV</a:t>
                      </a:r>
                      <a:endParaRPr kumimoji="1" lang="ja-JP" altLang="en-US" dirty="0" smtClean="0"/>
                    </a:p>
                  </a:txBody>
                  <a:tcPr/>
                </a:tc>
                <a:tc>
                  <a:txBody>
                    <a:bodyPr/>
                    <a:lstStyle/>
                    <a:p>
                      <a:r>
                        <a:rPr kumimoji="1" lang="en-US" altLang="ja-JP" dirty="0" smtClean="0"/>
                        <a:t>25meV</a:t>
                      </a:r>
                      <a:endParaRPr kumimoji="1" lang="ja-JP" altLang="en-US" dirty="0"/>
                    </a:p>
                  </a:txBody>
                  <a:tcPr/>
                </a:tc>
                <a:tc>
                  <a:txBody>
                    <a:bodyPr/>
                    <a:lstStyle/>
                    <a:p>
                      <a:endParaRPr kumimoji="1" lang="ja-JP" altLang="en-US" dirty="0"/>
                    </a:p>
                  </a:txBody>
                  <a:tcPr/>
                </a:tc>
                <a:tc>
                  <a:txBody>
                    <a:bodyPr/>
                    <a:lstStyle/>
                    <a:p>
                      <a:r>
                        <a:rPr kumimoji="1" lang="en-US" altLang="ja-JP" dirty="0" smtClean="0"/>
                        <a:t>1meV</a:t>
                      </a:r>
                      <a:endParaRPr kumimoji="1" lang="ja-JP" altLang="en-US" dirty="0"/>
                    </a:p>
                  </a:txBody>
                  <a:tcPr/>
                </a:tc>
                <a:tc>
                  <a:txBody>
                    <a:bodyPr/>
                    <a:lstStyle/>
                    <a:p>
                      <a:r>
                        <a:rPr kumimoji="1" lang="en-US" altLang="ja-JP" dirty="0" smtClean="0"/>
                        <a:t> 0.01</a:t>
                      </a:r>
                      <a:r>
                        <a:rPr kumimoji="1" lang="en-US" altLang="ja-JP" sz="1200" dirty="0" smtClean="0"/>
                        <a:t>me</a:t>
                      </a:r>
                      <a:r>
                        <a:rPr kumimoji="1" lang="en-US" altLang="ja-JP" sz="1800" dirty="0" smtClean="0"/>
                        <a:t>V</a:t>
                      </a:r>
                      <a:endParaRPr kumimoji="1" lang="ja-JP" altLang="en-US" sz="1800" dirty="0"/>
                    </a:p>
                  </a:txBody>
                  <a:tcPr/>
                </a:tc>
                <a:tc>
                  <a:txBody>
                    <a:bodyPr/>
                    <a:lstStyle/>
                    <a:p>
                      <a:r>
                        <a:rPr kumimoji="1" lang="en-US" altLang="ja-JP" dirty="0" smtClean="0"/>
                        <a:t>10</a:t>
                      </a:r>
                      <a:r>
                        <a:rPr kumimoji="1" lang="en-US" altLang="ja-JP" baseline="30000" dirty="0" smtClean="0"/>
                        <a:t>-7</a:t>
                      </a:r>
                      <a:r>
                        <a:rPr kumimoji="1" lang="en-US" altLang="ja-JP" dirty="0" smtClean="0"/>
                        <a:t>eV</a:t>
                      </a:r>
                      <a:endParaRPr kumimoji="1" lang="ja-JP" altLang="en-US" dirty="0"/>
                    </a:p>
                  </a:txBody>
                  <a:tcPr/>
                </a:tc>
              </a:tr>
              <a:tr h="380616">
                <a:tc>
                  <a:txBody>
                    <a:bodyPr/>
                    <a:lstStyle/>
                    <a:p>
                      <a:r>
                        <a:rPr kumimoji="1" lang="en-US" altLang="ja-JP" dirty="0" smtClean="0"/>
                        <a:t>Temperature</a:t>
                      </a:r>
                      <a:endParaRPr kumimoji="1" lang="ja-JP" altLang="en-US" dirty="0"/>
                    </a:p>
                  </a:txBody>
                  <a:tcPr/>
                </a:tc>
                <a:tc>
                  <a:txBody>
                    <a:bodyPr/>
                    <a:lstStyle/>
                    <a:p>
                      <a:endParaRPr kumimoji="1" lang="ja-JP" altLang="en-US"/>
                    </a:p>
                  </a:txBody>
                  <a:tcPr/>
                </a:tc>
                <a:tc>
                  <a:txBody>
                    <a:bodyPr/>
                    <a:lstStyle/>
                    <a:p>
                      <a:r>
                        <a:rPr kumimoji="1" lang="en-US" altLang="ja-JP" dirty="0" smtClean="0"/>
                        <a:t>10</a:t>
                      </a:r>
                      <a:r>
                        <a:rPr kumimoji="1" lang="en-US" altLang="ja-JP" baseline="30000" dirty="0" smtClean="0"/>
                        <a:t>10</a:t>
                      </a:r>
                      <a:r>
                        <a:rPr kumimoji="1" lang="en-US" altLang="ja-JP" baseline="0" dirty="0" smtClean="0"/>
                        <a:t>K</a:t>
                      </a:r>
                      <a:endParaRPr kumimoji="1" lang="ja-JP" altLang="en-US" baseline="30000" dirty="0"/>
                    </a:p>
                  </a:txBody>
                  <a:tcPr/>
                </a:tc>
                <a:tc>
                  <a:txBody>
                    <a:bodyPr/>
                    <a:lstStyle/>
                    <a:p>
                      <a:endParaRPr kumimoji="1" lang="ja-JP" altLang="en-US" dirty="0"/>
                    </a:p>
                  </a:txBody>
                  <a:tcPr/>
                </a:tc>
                <a:tc>
                  <a:txBody>
                    <a:bodyPr/>
                    <a:lstStyle/>
                    <a:p>
                      <a:r>
                        <a:rPr kumimoji="1" lang="en-US" altLang="ja-JP" dirty="0" smtClean="0"/>
                        <a:t>300K</a:t>
                      </a:r>
                      <a:endParaRPr kumimoji="1" lang="ja-JP" altLang="en-US" dirty="0"/>
                    </a:p>
                  </a:txBody>
                  <a:tcPr/>
                </a:tc>
                <a:tc>
                  <a:txBody>
                    <a:bodyPr/>
                    <a:lstStyle/>
                    <a:p>
                      <a:endParaRPr kumimoji="1" lang="ja-JP" altLang="en-US"/>
                    </a:p>
                  </a:txBody>
                  <a:tcPr/>
                </a:tc>
                <a:tc>
                  <a:txBody>
                    <a:bodyPr/>
                    <a:lstStyle/>
                    <a:p>
                      <a:r>
                        <a:rPr kumimoji="1" lang="en-US" altLang="ja-JP" dirty="0" smtClean="0"/>
                        <a:t>10K</a:t>
                      </a:r>
                      <a:endParaRPr kumimoji="1" lang="ja-JP" altLang="en-US" dirty="0"/>
                    </a:p>
                  </a:txBody>
                  <a:tcPr/>
                </a:tc>
                <a:tc>
                  <a:txBody>
                    <a:bodyPr/>
                    <a:lstStyle/>
                    <a:p>
                      <a:r>
                        <a:rPr kumimoji="1" lang="en-US" altLang="ja-JP" dirty="0" smtClean="0"/>
                        <a:t>0.1K</a:t>
                      </a:r>
                      <a:endParaRPr kumimoji="1" lang="ja-JP" altLang="en-US" dirty="0"/>
                    </a:p>
                  </a:txBody>
                  <a:tcPr/>
                </a:tc>
                <a:tc>
                  <a:txBody>
                    <a:bodyPr/>
                    <a:lstStyle/>
                    <a:p>
                      <a:r>
                        <a:rPr kumimoji="1" lang="en-US" altLang="ja-JP" dirty="0" smtClean="0"/>
                        <a:t>10</a:t>
                      </a:r>
                      <a:r>
                        <a:rPr kumimoji="1" lang="en-US" altLang="ja-JP" baseline="30000" dirty="0" smtClean="0"/>
                        <a:t>-5</a:t>
                      </a:r>
                      <a:r>
                        <a:rPr kumimoji="1" lang="en-US" altLang="ja-JP" dirty="0" smtClean="0"/>
                        <a:t>K</a:t>
                      </a:r>
                      <a:endParaRPr kumimoji="1" lang="ja-JP" altLang="en-US" dirty="0"/>
                    </a:p>
                  </a:txBody>
                  <a:tcPr/>
                </a:tc>
              </a:tr>
              <a:tr h="380616">
                <a:tc>
                  <a:txBody>
                    <a:bodyPr/>
                    <a:lstStyle/>
                    <a:p>
                      <a:r>
                        <a:rPr kumimoji="1" lang="en-US" altLang="ja-JP" dirty="0" smtClean="0"/>
                        <a:t>Velocity</a:t>
                      </a:r>
                      <a:endParaRPr kumimoji="1" lang="ja-JP" altLang="en-US" dirty="0"/>
                    </a:p>
                  </a:txBody>
                  <a:tcPr/>
                </a:tc>
                <a:tc>
                  <a:txBody>
                    <a:bodyPr/>
                    <a:lstStyle/>
                    <a:p>
                      <a:endParaRPr kumimoji="1" lang="ja-JP" altLang="en-US"/>
                    </a:p>
                  </a:txBody>
                  <a:tcPr/>
                </a:tc>
                <a:tc>
                  <a:txBody>
                    <a:bodyPr/>
                    <a:lstStyle/>
                    <a:p>
                      <a:r>
                        <a:rPr kumimoji="1" lang="en-US" altLang="ja-JP" dirty="0" smtClean="0"/>
                        <a:t>10</a:t>
                      </a:r>
                      <a:r>
                        <a:rPr kumimoji="1" lang="en-US" altLang="ja-JP" baseline="30000" dirty="0" smtClean="0"/>
                        <a:t>7</a:t>
                      </a:r>
                      <a:r>
                        <a:rPr kumimoji="1" lang="en-US" altLang="ja-JP" dirty="0" smtClean="0"/>
                        <a:t>m/s</a:t>
                      </a:r>
                      <a:endParaRPr kumimoji="1" lang="ja-JP" altLang="en-US" dirty="0"/>
                    </a:p>
                  </a:txBody>
                  <a:tcPr/>
                </a:tc>
                <a:tc>
                  <a:txBody>
                    <a:bodyPr/>
                    <a:lstStyle/>
                    <a:p>
                      <a:endParaRPr kumimoji="1" lang="ja-JP" altLang="en-US" dirty="0"/>
                    </a:p>
                  </a:txBody>
                  <a:tcPr/>
                </a:tc>
                <a:tc>
                  <a:txBody>
                    <a:bodyPr/>
                    <a:lstStyle/>
                    <a:p>
                      <a:r>
                        <a:rPr kumimoji="1" lang="en-US" altLang="ja-JP" dirty="0" smtClean="0"/>
                        <a:t>2200m/s</a:t>
                      </a:r>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r>
                        <a:rPr kumimoji="1" lang="en-US" altLang="ja-JP" dirty="0" smtClean="0"/>
                        <a:t>     1m/s</a:t>
                      </a:r>
                      <a:endParaRPr kumimoji="1" lang="ja-JP" altLang="en-US" dirty="0"/>
                    </a:p>
                  </a:txBody>
                  <a:tcPr/>
                </a:tc>
                <a:tc>
                  <a:txBody>
                    <a:bodyPr/>
                    <a:lstStyle/>
                    <a:p>
                      <a:endParaRPr kumimoji="1" lang="ja-JP" altLang="en-US"/>
                    </a:p>
                  </a:txBody>
                  <a:tcPr/>
                </a:tc>
              </a:tr>
              <a:tr h="318888">
                <a:tc>
                  <a:txBody>
                    <a:bodyPr/>
                    <a:lstStyle/>
                    <a:p>
                      <a:r>
                        <a:rPr kumimoji="1" lang="en-US" altLang="ja-JP" dirty="0" smtClean="0"/>
                        <a:t>Wave length</a:t>
                      </a:r>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r>
                        <a:rPr kumimoji="1" lang="en-US" altLang="ja-JP" dirty="0" smtClean="0"/>
                        <a:t>0.18nm</a:t>
                      </a:r>
                      <a:endParaRPr kumimoji="1" lang="ja-JP" altLang="en-US" dirty="0"/>
                    </a:p>
                  </a:txBody>
                  <a:tcPr/>
                </a:tc>
                <a:tc>
                  <a:txBody>
                    <a:bodyPr/>
                    <a:lstStyle/>
                    <a:p>
                      <a:endParaRPr kumimoji="1" lang="ja-JP" altLang="en-US"/>
                    </a:p>
                  </a:txBody>
                  <a:tcPr/>
                </a:tc>
                <a:tc>
                  <a:txBody>
                    <a:bodyPr/>
                    <a:lstStyle/>
                    <a:p>
                      <a:r>
                        <a:rPr kumimoji="1" lang="en-US" altLang="ja-JP" dirty="0" smtClean="0"/>
                        <a:t>1nm</a:t>
                      </a:r>
                      <a:endParaRPr kumimoji="1" lang="ja-JP" altLang="en-US" dirty="0"/>
                    </a:p>
                  </a:txBody>
                  <a:tcPr/>
                </a:tc>
                <a:tc>
                  <a:txBody>
                    <a:bodyPr/>
                    <a:lstStyle/>
                    <a:p>
                      <a:endParaRPr kumimoji="1" lang="ja-JP" altLang="en-US" dirty="0"/>
                    </a:p>
                  </a:txBody>
                  <a:tcPr/>
                </a:tc>
                <a:tc>
                  <a:txBody>
                    <a:bodyPr/>
                    <a:lstStyle/>
                    <a:p>
                      <a:r>
                        <a:rPr kumimoji="1" lang="en-US" altLang="ja-JP" dirty="0" smtClean="0"/>
                        <a:t>1μm</a:t>
                      </a:r>
                      <a:endParaRPr kumimoji="1" lang="ja-JP" altLang="en-US" dirty="0"/>
                    </a:p>
                  </a:txBody>
                  <a:tcPr/>
                </a:tc>
              </a:tr>
            </a:tbl>
          </a:graphicData>
        </a:graphic>
      </p:graphicFrame>
      <p:sp>
        <p:nvSpPr>
          <p:cNvPr id="14" name="テキスト ボックス 13"/>
          <p:cNvSpPr txBox="1"/>
          <p:nvPr/>
        </p:nvSpPr>
        <p:spPr>
          <a:xfrm>
            <a:off x="2630851" y="1984757"/>
            <a:ext cx="864096" cy="369332"/>
          </a:xfrm>
          <a:prstGeom prst="rect">
            <a:avLst/>
          </a:prstGeom>
          <a:noFill/>
        </p:spPr>
        <p:txBody>
          <a:bodyPr wrap="square" rtlCol="0">
            <a:spAutoFit/>
          </a:bodyPr>
          <a:lstStyle/>
          <a:p>
            <a:r>
              <a:rPr kumimoji="1" lang="en-US" altLang="ja-JP" dirty="0" smtClean="0"/>
              <a:t>10</a:t>
            </a:r>
            <a:r>
              <a:rPr kumimoji="1" lang="en-US" altLang="ja-JP" baseline="30000" dirty="0" smtClean="0"/>
              <a:t>-12</a:t>
            </a:r>
            <a:r>
              <a:rPr kumimoji="1" lang="en-US" altLang="ja-JP" dirty="0" smtClean="0"/>
              <a:t>m</a:t>
            </a:r>
            <a:endParaRPr kumimoji="1" lang="ja-JP" altLang="en-US" baseline="30000" dirty="0"/>
          </a:p>
        </p:txBody>
      </p:sp>
      <p:sp>
        <p:nvSpPr>
          <p:cNvPr id="8" name="正方形/長方形 7"/>
          <p:cNvSpPr/>
          <p:nvPr/>
        </p:nvSpPr>
        <p:spPr>
          <a:xfrm>
            <a:off x="2123728" y="827088"/>
            <a:ext cx="864096" cy="115766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055109" y="533400"/>
            <a:ext cx="1932715" cy="369332"/>
          </a:xfrm>
          <a:prstGeom prst="rect">
            <a:avLst/>
          </a:prstGeom>
          <a:noFill/>
        </p:spPr>
        <p:txBody>
          <a:bodyPr wrap="square" rtlCol="0">
            <a:spAutoFit/>
          </a:bodyPr>
          <a:lstStyle/>
          <a:p>
            <a:r>
              <a:rPr lang="en-US" altLang="ja-JP" b="1" u="sng" dirty="0" smtClean="0">
                <a:solidFill>
                  <a:srgbClr val="FF0000"/>
                </a:solidFill>
                <a:effectLst>
                  <a:outerShdw blurRad="38100" dist="38100" dir="2700000" algn="tl">
                    <a:srgbClr val="000000">
                      <a:alpha val="43137"/>
                    </a:srgbClr>
                  </a:outerShdw>
                </a:effectLst>
              </a:rPr>
              <a:t>Fast neutrons </a:t>
            </a:r>
            <a:endParaRPr kumimoji="1" lang="ja-JP" altLang="en-US" b="1" u="sng" dirty="0">
              <a:solidFill>
                <a:srgbClr val="FF0000"/>
              </a:solidFill>
              <a:effectLst>
                <a:outerShdw blurRad="38100" dist="38100" dir="2700000" algn="tl">
                  <a:srgbClr val="000000">
                    <a:alpha val="43137"/>
                  </a:srgbClr>
                </a:outerShdw>
              </a:effectLst>
            </a:endParaRPr>
          </a:p>
        </p:txBody>
      </p:sp>
      <p:sp>
        <p:nvSpPr>
          <p:cNvPr id="29" name="テキスト ボックス 28"/>
          <p:cNvSpPr txBox="1"/>
          <p:nvPr/>
        </p:nvSpPr>
        <p:spPr>
          <a:xfrm flipH="1">
            <a:off x="6101704" y="3011248"/>
            <a:ext cx="3042296" cy="2492990"/>
          </a:xfrm>
          <a:prstGeom prst="rect">
            <a:avLst/>
          </a:prstGeom>
          <a:solidFill>
            <a:srgbClr val="FFFF00"/>
          </a:solidFill>
        </p:spPr>
        <p:txBody>
          <a:bodyPr wrap="square" rtlCol="0">
            <a:spAutoFit/>
          </a:bodyPr>
          <a:lstStyle/>
          <a:p>
            <a:r>
              <a:rPr lang="en-US" altLang="ja-JP" dirty="0" smtClean="0">
                <a:solidFill>
                  <a:srgbClr val="002060"/>
                </a:solidFill>
              </a:rPr>
              <a:t>E~1MeV, </a:t>
            </a:r>
          </a:p>
          <a:p>
            <a:r>
              <a:rPr lang="en-US" altLang="ja-JP" dirty="0" smtClean="0">
                <a:solidFill>
                  <a:srgbClr val="002060"/>
                </a:solidFill>
              </a:rPr>
              <a:t>Low absorption for almost all elements, </a:t>
            </a:r>
          </a:p>
          <a:p>
            <a:r>
              <a:rPr lang="en-US" altLang="ja-JP" dirty="0" smtClean="0">
                <a:solidFill>
                  <a:srgbClr val="002060"/>
                </a:solidFill>
              </a:rPr>
              <a:t>But still high scattering cross section for H atom</a:t>
            </a:r>
            <a:r>
              <a:rPr lang="ja-JP" altLang="en-US" dirty="0">
                <a:solidFill>
                  <a:srgbClr val="FF0000"/>
                </a:solidFill>
              </a:rPr>
              <a:t>　</a:t>
            </a:r>
            <a:endParaRPr lang="en-US" altLang="ja-JP" dirty="0" smtClean="0">
              <a:solidFill>
                <a:srgbClr val="FF0000"/>
              </a:solidFill>
            </a:endParaRPr>
          </a:p>
          <a:p>
            <a:r>
              <a:rPr lang="ja-JP" altLang="en-US" dirty="0" smtClean="0">
                <a:solidFill>
                  <a:srgbClr val="FF0000"/>
                </a:solidFill>
              </a:rPr>
              <a:t>　　↓</a:t>
            </a:r>
            <a:endParaRPr lang="en-US" altLang="ja-JP" dirty="0">
              <a:solidFill>
                <a:srgbClr val="FF0000"/>
              </a:solidFill>
            </a:endParaRPr>
          </a:p>
          <a:p>
            <a:r>
              <a:rPr lang="en-US" altLang="ja-JP" sz="2400" b="1" u="sng" dirty="0" smtClean="0">
                <a:solidFill>
                  <a:srgbClr val="FF0000"/>
                </a:solidFill>
              </a:rPr>
              <a:t>Detection of Water</a:t>
            </a:r>
            <a:r>
              <a:rPr lang="ja-JP" altLang="en-US" sz="2400" b="1" u="sng" dirty="0" smtClean="0">
                <a:solidFill>
                  <a:srgbClr val="FF0000"/>
                </a:solidFill>
              </a:rPr>
              <a:t>　</a:t>
            </a:r>
            <a:r>
              <a:rPr lang="en-US" altLang="ja-JP" sz="2400" b="1" u="sng" dirty="0" smtClean="0">
                <a:solidFill>
                  <a:srgbClr val="FF0000"/>
                </a:solidFill>
              </a:rPr>
              <a:t>in the concrete (~50cm)</a:t>
            </a:r>
          </a:p>
        </p:txBody>
      </p:sp>
      <p:sp>
        <p:nvSpPr>
          <p:cNvPr id="2" name="テキスト ボックス 1"/>
          <p:cNvSpPr txBox="1"/>
          <p:nvPr/>
        </p:nvSpPr>
        <p:spPr>
          <a:xfrm>
            <a:off x="2626081" y="2860921"/>
            <a:ext cx="1869141" cy="646331"/>
          </a:xfrm>
          <a:prstGeom prst="rect">
            <a:avLst/>
          </a:prstGeom>
          <a:solidFill>
            <a:schemeClr val="bg1"/>
          </a:solidFill>
        </p:spPr>
        <p:txBody>
          <a:bodyPr wrap="square" rtlCol="0">
            <a:spAutoFit/>
          </a:bodyPr>
          <a:lstStyle/>
          <a:p>
            <a:r>
              <a:rPr lang="en-US" altLang="ja-JP" dirty="0" smtClean="0">
                <a:solidFill>
                  <a:srgbClr val="FF0000"/>
                </a:solidFill>
              </a:rPr>
              <a:t>Scattering cross section</a:t>
            </a:r>
            <a:endParaRPr kumimoji="1" lang="en-US" altLang="ja-JP" dirty="0" smtClean="0">
              <a:solidFill>
                <a:srgbClr val="FF0000"/>
              </a:solidFill>
            </a:endParaRPr>
          </a:p>
        </p:txBody>
      </p:sp>
      <p:sp>
        <p:nvSpPr>
          <p:cNvPr id="16" name="テキスト ボックス 15"/>
          <p:cNvSpPr txBox="1"/>
          <p:nvPr/>
        </p:nvSpPr>
        <p:spPr>
          <a:xfrm>
            <a:off x="1766755" y="3847467"/>
            <a:ext cx="1869141" cy="646331"/>
          </a:xfrm>
          <a:prstGeom prst="rect">
            <a:avLst/>
          </a:prstGeom>
          <a:solidFill>
            <a:schemeClr val="bg1"/>
          </a:solidFill>
        </p:spPr>
        <p:txBody>
          <a:bodyPr wrap="square" rtlCol="0">
            <a:spAutoFit/>
          </a:bodyPr>
          <a:lstStyle/>
          <a:p>
            <a:r>
              <a:rPr lang="en-US" altLang="ja-JP" dirty="0" smtClean="0">
                <a:solidFill>
                  <a:srgbClr val="0070C0"/>
                </a:solidFill>
              </a:rPr>
              <a:t>Absorption cross section</a:t>
            </a:r>
            <a:endParaRPr kumimoji="1" lang="en-US" altLang="ja-JP" dirty="0" smtClean="0">
              <a:solidFill>
                <a:srgbClr val="0070C0"/>
              </a:solidFill>
            </a:endParaRPr>
          </a:p>
        </p:txBody>
      </p:sp>
      <p:sp>
        <p:nvSpPr>
          <p:cNvPr id="17" name="テキスト ボックス 16"/>
          <p:cNvSpPr txBox="1"/>
          <p:nvPr/>
        </p:nvSpPr>
        <p:spPr>
          <a:xfrm>
            <a:off x="968038" y="2562801"/>
            <a:ext cx="5133666" cy="400110"/>
          </a:xfrm>
          <a:prstGeom prst="rect">
            <a:avLst/>
          </a:prstGeom>
          <a:solidFill>
            <a:srgbClr val="FF66FF"/>
          </a:solidFill>
        </p:spPr>
        <p:txBody>
          <a:bodyPr wrap="square" rtlCol="0">
            <a:spAutoFit/>
          </a:bodyPr>
          <a:lstStyle/>
          <a:p>
            <a:r>
              <a:rPr lang="en-US" altLang="ja-JP" sz="2000" u="sng" dirty="0" smtClean="0"/>
              <a:t>Hydrogen and neutron nuclear reaction</a:t>
            </a:r>
            <a:endParaRPr kumimoji="1" lang="en-US" altLang="ja-JP" sz="2000" u="sng" dirty="0" smtClean="0"/>
          </a:p>
        </p:txBody>
      </p:sp>
      <p:sp>
        <p:nvSpPr>
          <p:cNvPr id="18" name="テキスト ボックス 17"/>
          <p:cNvSpPr txBox="1"/>
          <p:nvPr/>
        </p:nvSpPr>
        <p:spPr>
          <a:xfrm>
            <a:off x="254587" y="6165304"/>
            <a:ext cx="1869141" cy="892552"/>
          </a:xfrm>
          <a:prstGeom prst="rect">
            <a:avLst/>
          </a:prstGeom>
          <a:solidFill>
            <a:schemeClr val="bg1"/>
          </a:solidFill>
        </p:spPr>
        <p:txBody>
          <a:bodyPr wrap="square" rtlCol="0">
            <a:spAutoFit/>
          </a:bodyPr>
          <a:lstStyle/>
          <a:p>
            <a:r>
              <a:rPr lang="en-US" altLang="ja-JP" dirty="0" smtClean="0">
                <a:solidFill>
                  <a:srgbClr val="0070C0"/>
                </a:solidFill>
              </a:rPr>
              <a:t>Slow neutrons</a:t>
            </a:r>
          </a:p>
          <a:p>
            <a:r>
              <a:rPr lang="en-US" altLang="ja-JP" dirty="0" smtClean="0">
                <a:solidFill>
                  <a:srgbClr val="0070C0"/>
                </a:solidFill>
              </a:rPr>
              <a:t>(25 meV)</a:t>
            </a:r>
          </a:p>
          <a:p>
            <a:endParaRPr kumimoji="1" lang="en-US" altLang="ja-JP" sz="1600" dirty="0" smtClean="0">
              <a:solidFill>
                <a:srgbClr val="0070C0"/>
              </a:solidFill>
            </a:endParaRPr>
          </a:p>
        </p:txBody>
      </p:sp>
      <p:sp>
        <p:nvSpPr>
          <p:cNvPr id="19" name="テキスト ボックス 18"/>
          <p:cNvSpPr txBox="1"/>
          <p:nvPr/>
        </p:nvSpPr>
        <p:spPr>
          <a:xfrm>
            <a:off x="4700953" y="4877581"/>
            <a:ext cx="1400751" cy="646331"/>
          </a:xfrm>
          <a:prstGeom prst="rect">
            <a:avLst/>
          </a:prstGeom>
          <a:solidFill>
            <a:schemeClr val="bg1"/>
          </a:solidFill>
        </p:spPr>
        <p:txBody>
          <a:bodyPr wrap="square" rtlCol="0">
            <a:spAutoFit/>
          </a:bodyPr>
          <a:lstStyle/>
          <a:p>
            <a:r>
              <a:rPr lang="en-US" altLang="ja-JP" spc="-90" dirty="0" smtClean="0">
                <a:solidFill>
                  <a:srgbClr val="FF0000"/>
                </a:solidFill>
              </a:rPr>
              <a:t>Fast neutrons  *MeV</a:t>
            </a:r>
            <a:endParaRPr kumimoji="1" lang="en-US" altLang="ja-JP" spc="-90" dirty="0" smtClean="0">
              <a:solidFill>
                <a:srgbClr val="FF0000"/>
              </a:solidFill>
            </a:endParaRPr>
          </a:p>
        </p:txBody>
      </p:sp>
      <p:sp>
        <p:nvSpPr>
          <p:cNvPr id="10" name="テキスト ボックス 9"/>
          <p:cNvSpPr txBox="1"/>
          <p:nvPr/>
        </p:nvSpPr>
        <p:spPr>
          <a:xfrm>
            <a:off x="5045133" y="5905441"/>
            <a:ext cx="504057" cy="369332"/>
          </a:xfrm>
          <a:prstGeom prst="rect">
            <a:avLst/>
          </a:prstGeom>
          <a:solidFill>
            <a:schemeClr val="bg1"/>
          </a:solidFill>
        </p:spPr>
        <p:txBody>
          <a:bodyPr wrap="square" rtlCol="0">
            <a:spAutoFit/>
          </a:bodyPr>
          <a:lstStyle/>
          <a:p>
            <a:r>
              <a:rPr kumimoji="1" lang="en-US" altLang="ja-JP" dirty="0" smtClean="0"/>
              <a:t>10</a:t>
            </a:r>
            <a:r>
              <a:rPr kumimoji="1" lang="en-US" altLang="ja-JP" baseline="30000" dirty="0" smtClean="0"/>
              <a:t>6</a:t>
            </a:r>
            <a:endParaRPr kumimoji="1" lang="ja-JP" altLang="en-US" baseline="30000" dirty="0"/>
          </a:p>
        </p:txBody>
      </p:sp>
      <p:sp>
        <p:nvSpPr>
          <p:cNvPr id="12" name="上矢印 11"/>
          <p:cNvSpPr/>
          <p:nvPr/>
        </p:nvSpPr>
        <p:spPr>
          <a:xfrm>
            <a:off x="5401328" y="5736398"/>
            <a:ext cx="263124" cy="78233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36729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90378" y="107921"/>
            <a:ext cx="7930367" cy="584775"/>
          </a:xfrm>
          <a:prstGeom prst="rect">
            <a:avLst/>
          </a:prstGeom>
          <a:noFill/>
        </p:spPr>
        <p:txBody>
          <a:bodyPr wrap="square" rtlCol="0">
            <a:spAutoFit/>
          </a:bodyPr>
          <a:lstStyle/>
          <a:p>
            <a:r>
              <a:rPr lang="en-US" altLang="ja-JP" sz="3200" b="1" dirty="0" smtClean="0">
                <a:effectLst>
                  <a:outerShdw blurRad="38100" dist="38100" dir="2700000" algn="tl">
                    <a:srgbClr val="000000">
                      <a:alpha val="43137"/>
                    </a:srgbClr>
                  </a:outerShdw>
                </a:effectLst>
                <a:ea typeface="HGS創英角ｺﾞｼｯｸUB" panose="020B0900000000000000" pitchFamily="50" charset="-128"/>
              </a:rPr>
              <a:t>Fast neutron detector for concrete inspection</a:t>
            </a:r>
            <a:endParaRPr kumimoji="1" lang="ja-JP" altLang="en-US" sz="3200" b="1" dirty="0">
              <a:effectLst>
                <a:outerShdw blurRad="38100" dist="38100" dir="2700000" algn="tl">
                  <a:srgbClr val="000000">
                    <a:alpha val="43137"/>
                  </a:srgbClr>
                </a:outerShdw>
              </a:effectLst>
              <a:ea typeface="HGS創英角ｺﾞｼｯｸUB" panose="020B0900000000000000" pitchFamily="50" charset="-128"/>
            </a:endParaRPr>
          </a:p>
        </p:txBody>
      </p:sp>
      <p:grpSp>
        <p:nvGrpSpPr>
          <p:cNvPr id="15" name="Group 6"/>
          <p:cNvGrpSpPr>
            <a:grpSpLocks/>
          </p:cNvGrpSpPr>
          <p:nvPr/>
        </p:nvGrpSpPr>
        <p:grpSpPr bwMode="auto">
          <a:xfrm>
            <a:off x="192088" y="703263"/>
            <a:ext cx="7991475" cy="163512"/>
            <a:chOff x="177" y="635"/>
            <a:chExt cx="5034" cy="103"/>
          </a:xfrm>
        </p:grpSpPr>
        <p:sp>
          <p:nvSpPr>
            <p:cNvPr id="16" name="AutoShape 7"/>
            <p:cNvSpPr>
              <a:spLocks noChangeArrowheads="1"/>
            </p:cNvSpPr>
            <p:nvPr/>
          </p:nvSpPr>
          <p:spPr bwMode="auto">
            <a:xfrm>
              <a:off x="212" y="664"/>
              <a:ext cx="4999" cy="74"/>
            </a:xfrm>
            <a:prstGeom prst="roundRect">
              <a:avLst>
                <a:gd name="adj" fmla="val 16667"/>
              </a:avLst>
            </a:prstGeom>
            <a:gradFill rotWithShape="1">
              <a:gsLst>
                <a:gs pos="0">
                  <a:srgbClr val="808080"/>
                </a:gs>
                <a:gs pos="100000">
                  <a:srgbClr val="DDDDDD"/>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000000"/>
                </a:solidFill>
                <a:effectLst/>
                <a:uLnTx/>
                <a:uFillTx/>
                <a:latin typeface="Arial" charset="0"/>
              </a:endParaRPr>
            </a:p>
          </p:txBody>
        </p:sp>
        <p:sp>
          <p:nvSpPr>
            <p:cNvPr id="17" name="AutoShape 8"/>
            <p:cNvSpPr>
              <a:spLocks noChangeArrowheads="1"/>
            </p:cNvSpPr>
            <p:nvPr/>
          </p:nvSpPr>
          <p:spPr bwMode="auto">
            <a:xfrm>
              <a:off x="177" y="635"/>
              <a:ext cx="4999" cy="74"/>
            </a:xfrm>
            <a:prstGeom prst="roundRect">
              <a:avLst>
                <a:gd name="adj" fmla="val 16667"/>
              </a:avLst>
            </a:prstGeom>
            <a:gradFill rotWithShape="1">
              <a:gsLst>
                <a:gs pos="0">
                  <a:srgbClr val="333399"/>
                </a:gs>
                <a:gs pos="100000">
                  <a:srgbClr val="BBE0E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000000"/>
                </a:solidFill>
                <a:effectLst/>
                <a:uLnTx/>
                <a:uFillTx/>
                <a:latin typeface="Arial" charset="0"/>
              </a:endParaRPr>
            </a:p>
          </p:txBody>
        </p:sp>
      </p:grpSp>
      <p:sp>
        <p:nvSpPr>
          <p:cNvPr id="21" name="テキスト ボックス 20"/>
          <p:cNvSpPr txBox="1"/>
          <p:nvPr/>
        </p:nvSpPr>
        <p:spPr>
          <a:xfrm>
            <a:off x="586729" y="6082041"/>
            <a:ext cx="1232971" cy="338554"/>
          </a:xfrm>
          <a:prstGeom prst="rect">
            <a:avLst/>
          </a:prstGeom>
          <a:noFill/>
        </p:spPr>
        <p:txBody>
          <a:bodyPr wrap="square" rtlCol="0">
            <a:spAutoFit/>
          </a:bodyPr>
          <a:lstStyle/>
          <a:p>
            <a:pPr algn="ctr"/>
            <a:r>
              <a:rPr lang="en-US" altLang="ja-JP" sz="1600" dirty="0" smtClean="0"/>
              <a:t>Scintillators</a:t>
            </a:r>
            <a:endParaRPr kumimoji="1" lang="ja-JP" altLang="en-US" sz="1600" dirty="0"/>
          </a:p>
        </p:txBody>
      </p:sp>
      <p:sp>
        <p:nvSpPr>
          <p:cNvPr id="23" name="テキスト ボックス 22"/>
          <p:cNvSpPr txBox="1"/>
          <p:nvPr/>
        </p:nvSpPr>
        <p:spPr>
          <a:xfrm>
            <a:off x="2835016" y="6067445"/>
            <a:ext cx="1816642" cy="584775"/>
          </a:xfrm>
          <a:prstGeom prst="rect">
            <a:avLst/>
          </a:prstGeom>
          <a:noFill/>
        </p:spPr>
        <p:txBody>
          <a:bodyPr wrap="square" rtlCol="0">
            <a:spAutoFit/>
          </a:bodyPr>
          <a:lstStyle/>
          <a:p>
            <a:pPr algn="ctr"/>
            <a:r>
              <a:rPr lang="en-US" altLang="ja-JP" sz="1600" dirty="0" smtClean="0"/>
              <a:t>Scintillators </a:t>
            </a:r>
            <a:br>
              <a:rPr lang="en-US" altLang="ja-JP" sz="1600" dirty="0" smtClean="0"/>
            </a:br>
            <a:r>
              <a:rPr lang="en-US" altLang="ja-JP" sz="1600" dirty="0" smtClean="0"/>
              <a:t>+ MPPCs</a:t>
            </a:r>
            <a:endParaRPr kumimoji="1" lang="ja-JP" altLang="en-US" sz="1600" dirty="0"/>
          </a:p>
        </p:txBody>
      </p:sp>
      <p:sp>
        <p:nvSpPr>
          <p:cNvPr id="26" name="テキスト ボックス 25"/>
          <p:cNvSpPr txBox="1"/>
          <p:nvPr/>
        </p:nvSpPr>
        <p:spPr>
          <a:xfrm>
            <a:off x="7995785" y="3820427"/>
            <a:ext cx="896691" cy="584775"/>
          </a:xfrm>
          <a:prstGeom prst="rect">
            <a:avLst/>
          </a:prstGeom>
          <a:noFill/>
        </p:spPr>
        <p:txBody>
          <a:bodyPr wrap="square" rtlCol="0">
            <a:spAutoFit/>
          </a:bodyPr>
          <a:lstStyle/>
          <a:p>
            <a:pPr algn="ctr"/>
            <a:r>
              <a:rPr lang="en-US" altLang="ja-JP" sz="1600" dirty="0" smtClean="0"/>
              <a:t>Readout</a:t>
            </a:r>
            <a:br>
              <a:rPr lang="en-US" altLang="ja-JP" sz="1600" dirty="0" smtClean="0"/>
            </a:br>
            <a:r>
              <a:rPr lang="en-US" altLang="ja-JP" sz="1600" dirty="0" smtClean="0"/>
              <a:t>circuit</a:t>
            </a:r>
            <a:endParaRPr kumimoji="1" lang="ja-JP" altLang="en-US" sz="1600" dirty="0"/>
          </a:p>
        </p:txBody>
      </p:sp>
      <p:sp>
        <p:nvSpPr>
          <p:cNvPr id="29" name="テキスト ボックス 28"/>
          <p:cNvSpPr txBox="1"/>
          <p:nvPr/>
        </p:nvSpPr>
        <p:spPr>
          <a:xfrm>
            <a:off x="6986023" y="6398158"/>
            <a:ext cx="1504362" cy="338554"/>
          </a:xfrm>
          <a:prstGeom prst="rect">
            <a:avLst/>
          </a:prstGeom>
          <a:noFill/>
        </p:spPr>
        <p:txBody>
          <a:bodyPr wrap="square" rtlCol="0">
            <a:spAutoFit/>
          </a:bodyPr>
          <a:lstStyle/>
          <a:p>
            <a:pPr algn="ctr"/>
            <a:r>
              <a:rPr lang="en-US" altLang="ja-JP" sz="1600" dirty="0" smtClean="0"/>
              <a:t>Neutron beam</a:t>
            </a:r>
            <a:endParaRPr kumimoji="1" lang="ja-JP" altLang="en-US" sz="1600" dirty="0"/>
          </a:p>
        </p:txBody>
      </p:sp>
      <p:pic>
        <p:nvPicPr>
          <p:cNvPr id="30" name="Picture 1" descr="C:\Users\yseki\Downloads\13369942028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814" y="2339154"/>
            <a:ext cx="1184435" cy="1184435"/>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4895534" y="1931191"/>
            <a:ext cx="3671667" cy="369332"/>
          </a:xfrm>
          <a:prstGeom prst="rect">
            <a:avLst/>
          </a:prstGeom>
          <a:noFill/>
        </p:spPr>
        <p:txBody>
          <a:bodyPr wrap="square" rtlCol="0">
            <a:spAutoFit/>
          </a:bodyPr>
          <a:lstStyle/>
          <a:p>
            <a:r>
              <a:rPr kumimoji="1" lang="en-US" altLang="ja-JP" dirty="0" smtClean="0">
                <a:solidFill>
                  <a:srgbClr val="FF0000"/>
                </a:solidFill>
              </a:rPr>
              <a:t>Multi-Pixel Photon Counter (MPPC)</a:t>
            </a:r>
            <a:endParaRPr kumimoji="1" lang="ja-JP" altLang="en-US" dirty="0">
              <a:solidFill>
                <a:srgbClr val="FF0000"/>
              </a:solidFill>
            </a:endParaRPr>
          </a:p>
        </p:txBody>
      </p:sp>
      <p:sp>
        <p:nvSpPr>
          <p:cNvPr id="35" name="テキスト ボックス 34"/>
          <p:cNvSpPr txBox="1"/>
          <p:nvPr/>
        </p:nvSpPr>
        <p:spPr>
          <a:xfrm>
            <a:off x="4872496" y="1036247"/>
            <a:ext cx="2056228" cy="369332"/>
          </a:xfrm>
          <a:prstGeom prst="rect">
            <a:avLst/>
          </a:prstGeom>
          <a:noFill/>
        </p:spPr>
        <p:txBody>
          <a:bodyPr wrap="square" rtlCol="0">
            <a:spAutoFit/>
          </a:bodyPr>
          <a:lstStyle/>
          <a:p>
            <a:r>
              <a:rPr lang="en-US" altLang="ja-JP" dirty="0" smtClean="0">
                <a:solidFill>
                  <a:srgbClr val="FF0000"/>
                </a:solidFill>
              </a:rPr>
              <a:t>Plastic scintillator</a:t>
            </a:r>
            <a:endParaRPr kumimoji="1" lang="ja-JP" altLang="en-US" dirty="0">
              <a:solidFill>
                <a:srgbClr val="FF0000"/>
              </a:solidFill>
            </a:endParaRPr>
          </a:p>
        </p:txBody>
      </p:sp>
      <p:sp>
        <p:nvSpPr>
          <p:cNvPr id="36" name="テキスト ボックス 35"/>
          <p:cNvSpPr txBox="1"/>
          <p:nvPr/>
        </p:nvSpPr>
        <p:spPr>
          <a:xfrm>
            <a:off x="6210910" y="2271012"/>
            <a:ext cx="2581373" cy="338554"/>
          </a:xfrm>
          <a:prstGeom prst="rect">
            <a:avLst/>
          </a:prstGeom>
          <a:noFill/>
        </p:spPr>
        <p:txBody>
          <a:bodyPr wrap="square" rtlCol="0">
            <a:spAutoFit/>
          </a:bodyPr>
          <a:lstStyle/>
          <a:p>
            <a:r>
              <a:rPr lang="en-US" altLang="ja-JP" sz="1600" dirty="0" smtClean="0"/>
              <a:t>HAMAMATSU S10931-050P</a:t>
            </a:r>
          </a:p>
        </p:txBody>
      </p:sp>
      <p:sp>
        <p:nvSpPr>
          <p:cNvPr id="37" name="テキスト ボックス 36"/>
          <p:cNvSpPr txBox="1"/>
          <p:nvPr/>
        </p:nvSpPr>
        <p:spPr>
          <a:xfrm>
            <a:off x="6207993" y="2569257"/>
            <a:ext cx="2710927" cy="830997"/>
          </a:xfrm>
          <a:prstGeom prst="rect">
            <a:avLst/>
          </a:prstGeom>
          <a:noFill/>
        </p:spPr>
        <p:txBody>
          <a:bodyPr wrap="square" rtlCol="0">
            <a:spAutoFit/>
          </a:bodyPr>
          <a:lstStyle/>
          <a:p>
            <a:r>
              <a:rPr lang="en-US" altLang="ja-JP" sz="1600" dirty="0" smtClean="0"/>
              <a:t>Effective area: 3 mm x 3 mm</a:t>
            </a:r>
            <a:r>
              <a:rPr kumimoji="1" lang="en-US" altLang="ja-JP" sz="1600" dirty="0" smtClean="0"/>
              <a:t/>
            </a:r>
            <a:br>
              <a:rPr kumimoji="1" lang="en-US" altLang="ja-JP" sz="1600" dirty="0" smtClean="0"/>
            </a:br>
            <a:r>
              <a:rPr kumimoji="1" lang="en-US" altLang="ja-JP" sz="1600" dirty="0" smtClean="0"/>
              <a:t>Counting ability: 3 mV/</a:t>
            </a:r>
            <a:r>
              <a:rPr kumimoji="1" lang="en-US" altLang="ja-JP" sz="1600" dirty="0" err="1" smtClean="0"/>
              <a:t>p.e.</a:t>
            </a:r>
            <a:r>
              <a:rPr kumimoji="1" lang="en-US" altLang="ja-JP" sz="1600" dirty="0" smtClean="0"/>
              <a:t/>
            </a:r>
            <a:br>
              <a:rPr kumimoji="1" lang="en-US" altLang="ja-JP" sz="1600" dirty="0" smtClean="0"/>
            </a:br>
            <a:r>
              <a:rPr lang="en-US" altLang="ja-JP" sz="1600" dirty="0" smtClean="0"/>
              <a:t>Time resolution: 500-600 </a:t>
            </a:r>
            <a:r>
              <a:rPr lang="en-US" altLang="ja-JP" sz="1600" dirty="0" err="1" smtClean="0"/>
              <a:t>ps</a:t>
            </a:r>
            <a:endParaRPr kumimoji="1" lang="ja-JP" altLang="en-US" sz="1600" dirty="0"/>
          </a:p>
        </p:txBody>
      </p:sp>
      <p:sp>
        <p:nvSpPr>
          <p:cNvPr id="38" name="テキスト ボックス 37"/>
          <p:cNvSpPr txBox="1"/>
          <p:nvPr/>
        </p:nvSpPr>
        <p:spPr>
          <a:xfrm>
            <a:off x="4959219" y="1329940"/>
            <a:ext cx="3401010" cy="584775"/>
          </a:xfrm>
          <a:prstGeom prst="rect">
            <a:avLst/>
          </a:prstGeom>
          <a:noFill/>
        </p:spPr>
        <p:txBody>
          <a:bodyPr wrap="square" rtlCol="0">
            <a:spAutoFit/>
          </a:bodyPr>
          <a:lstStyle/>
          <a:p>
            <a:r>
              <a:rPr lang="en-US" altLang="ja-JP" sz="1600" dirty="0" smtClean="0"/>
              <a:t>BC-408</a:t>
            </a:r>
            <a:br>
              <a:rPr lang="en-US" altLang="ja-JP" sz="1600" dirty="0" smtClean="0"/>
            </a:br>
            <a:r>
              <a:rPr lang="en-US" altLang="ja-JP" sz="1600" dirty="0" smtClean="0"/>
              <a:t>3 </a:t>
            </a:r>
            <a:r>
              <a:rPr lang="en-US" altLang="ja-JP" sz="1600" dirty="0"/>
              <a:t>c</a:t>
            </a:r>
            <a:r>
              <a:rPr lang="en-US" altLang="ja-JP" sz="1600" dirty="0" smtClean="0"/>
              <a:t>m(H) x 3 </a:t>
            </a:r>
            <a:r>
              <a:rPr lang="en-US" altLang="ja-JP" sz="1600" dirty="0"/>
              <a:t>c</a:t>
            </a:r>
            <a:r>
              <a:rPr lang="en-US" altLang="ja-JP" sz="1600" dirty="0" smtClean="0"/>
              <a:t>m(W) x 5 cm(D) </a:t>
            </a:r>
            <a:endParaRPr lang="en-US" altLang="ja-JP" sz="1600" baseline="30000" dirty="0" smtClean="0"/>
          </a:p>
        </p:txBody>
      </p:sp>
      <p:sp>
        <p:nvSpPr>
          <p:cNvPr id="2" name="テキスト ボックス 1"/>
          <p:cNvSpPr txBox="1"/>
          <p:nvPr/>
        </p:nvSpPr>
        <p:spPr>
          <a:xfrm>
            <a:off x="154744" y="980218"/>
            <a:ext cx="4515227" cy="1569660"/>
          </a:xfrm>
          <a:prstGeom prst="rect">
            <a:avLst/>
          </a:prstGeom>
          <a:noFill/>
        </p:spPr>
        <p:txBody>
          <a:bodyPr wrap="square" rtlCol="0">
            <a:spAutoFit/>
          </a:bodyPr>
          <a:lstStyle/>
          <a:p>
            <a:pPr marL="182563" indent="-182563">
              <a:buFont typeface="Arial" panose="020B0604020202020204" pitchFamily="34" charset="0"/>
              <a:buChar char="•"/>
            </a:pPr>
            <a:r>
              <a:rPr lang="en-US" altLang="ja-JP" sz="2400" dirty="0" smtClean="0"/>
              <a:t>Detector design</a:t>
            </a:r>
            <a:endParaRPr lang="en-US" altLang="ja-JP" sz="2400" dirty="0"/>
          </a:p>
          <a:p>
            <a:pPr marL="742950" lvl="1" indent="-285750">
              <a:buFont typeface="Calibri" panose="020F0502020204030204" pitchFamily="34" charset="0"/>
              <a:buChar char="‐"/>
            </a:pPr>
            <a:r>
              <a:rPr lang="en-US" altLang="ja-JP" sz="2400" dirty="0" smtClean="0"/>
              <a:t>Outdoor use</a:t>
            </a:r>
          </a:p>
          <a:p>
            <a:pPr marL="742950" lvl="1" indent="-285750">
              <a:buFont typeface="Calibri" panose="020F0502020204030204" pitchFamily="34" charset="0"/>
              <a:buChar char="‐"/>
            </a:pPr>
            <a:r>
              <a:rPr lang="en-US" altLang="ja-JP" sz="2400" dirty="0" smtClean="0"/>
              <a:t>Mobile use</a:t>
            </a:r>
          </a:p>
          <a:p>
            <a:pPr marL="742950" lvl="1" indent="-285750">
              <a:buFont typeface="Calibri" panose="020F0502020204030204" pitchFamily="34" charset="0"/>
              <a:buChar char="‐"/>
            </a:pPr>
            <a:r>
              <a:rPr lang="en-US" altLang="ja-JP" sz="2400" dirty="0" smtClean="0"/>
              <a:t>Mass production</a:t>
            </a:r>
          </a:p>
        </p:txBody>
      </p:sp>
      <p:sp>
        <p:nvSpPr>
          <p:cNvPr id="32" name="テキスト ボックス 31"/>
          <p:cNvSpPr txBox="1"/>
          <p:nvPr/>
        </p:nvSpPr>
        <p:spPr>
          <a:xfrm>
            <a:off x="114518" y="3817788"/>
            <a:ext cx="5219482" cy="369332"/>
          </a:xfrm>
          <a:prstGeom prst="rect">
            <a:avLst/>
          </a:prstGeom>
          <a:noFill/>
        </p:spPr>
        <p:txBody>
          <a:bodyPr wrap="square" rtlCol="0">
            <a:spAutoFit/>
          </a:bodyPr>
          <a:lstStyle/>
          <a:p>
            <a:pPr marL="182563" indent="-182563">
              <a:buFont typeface="Arial" panose="020B0604020202020204" pitchFamily="34" charset="0"/>
              <a:buChar char="•"/>
            </a:pPr>
            <a:r>
              <a:rPr kumimoji="1" lang="en-US" altLang="ja-JP" dirty="0" smtClean="0"/>
              <a:t>2</a:t>
            </a:r>
            <a:r>
              <a:rPr kumimoji="1" lang="en-US" altLang="ja-JP" baseline="30000" dirty="0" smtClean="0"/>
              <a:t>nd</a:t>
            </a:r>
            <a:r>
              <a:rPr kumimoji="1" lang="en-US" altLang="ja-JP" dirty="0" smtClean="0"/>
              <a:t> Prototype</a:t>
            </a:r>
            <a:r>
              <a:rPr kumimoji="1" lang="ja-JP" altLang="en-US" dirty="0" smtClean="0"/>
              <a:t> </a:t>
            </a:r>
            <a:r>
              <a:rPr kumimoji="1" lang="en-US" altLang="ja-JP" dirty="0" smtClean="0">
                <a:solidFill>
                  <a:srgbClr val="FF0000"/>
                </a:solidFill>
              </a:rPr>
              <a:t>4 x 4 </a:t>
            </a:r>
            <a:r>
              <a:rPr kumimoji="1" lang="en-US" altLang="ja-JP" dirty="0" smtClean="0"/>
              <a:t>ch (</a:t>
            </a:r>
            <a:r>
              <a:rPr kumimoji="1" lang="en-US" altLang="ja-JP" dirty="0" smtClean="0">
                <a:solidFill>
                  <a:srgbClr val="FF0000"/>
                </a:solidFill>
              </a:rPr>
              <a:t>12 </a:t>
            </a:r>
            <a:r>
              <a:rPr lang="en-US" altLang="ja-JP" dirty="0">
                <a:solidFill>
                  <a:srgbClr val="FF0000"/>
                </a:solidFill>
              </a:rPr>
              <a:t>c</a:t>
            </a:r>
            <a:r>
              <a:rPr kumimoji="1" lang="en-US" altLang="ja-JP" dirty="0" smtClean="0">
                <a:solidFill>
                  <a:srgbClr val="FF0000"/>
                </a:solidFill>
              </a:rPr>
              <a:t>m x 12 </a:t>
            </a:r>
            <a:r>
              <a:rPr lang="en-US" altLang="ja-JP" dirty="0">
                <a:solidFill>
                  <a:srgbClr val="FF0000"/>
                </a:solidFill>
              </a:rPr>
              <a:t>c</a:t>
            </a:r>
            <a:r>
              <a:rPr kumimoji="1" lang="en-US" altLang="ja-JP" dirty="0" smtClean="0">
                <a:solidFill>
                  <a:srgbClr val="FF0000"/>
                </a:solidFill>
              </a:rPr>
              <a:t>m</a:t>
            </a:r>
            <a:r>
              <a:rPr kumimoji="1" lang="en-US" altLang="ja-JP" dirty="0" smtClean="0"/>
              <a:t>) detector</a:t>
            </a:r>
            <a:endParaRPr kumimoji="1" lang="ja-JP" altLang="en-US" dirty="0"/>
          </a:p>
        </p:txBody>
      </p:sp>
      <p:pic>
        <p:nvPicPr>
          <p:cNvPr id="3074" name="Picture 2" descr="C:\Users\yseki\Desktop\20140328ana\det_pic\001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509" y="4415799"/>
            <a:ext cx="2200593" cy="165173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yseki\Desktop\20140328ana\det_pic\013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8075" y="4425721"/>
            <a:ext cx="2376584" cy="162390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yseki\Desktop\20140328ana\det_pic\011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8777" y="4255435"/>
            <a:ext cx="2417535" cy="1814567"/>
          </a:xfrm>
          <a:prstGeom prst="rect">
            <a:avLst/>
          </a:prstGeom>
          <a:noFill/>
          <a:extLst>
            <a:ext uri="{909E8E84-426E-40DD-AFC4-6F175D3DCCD1}">
              <a14:hiddenFill xmlns:a14="http://schemas.microsoft.com/office/drawing/2010/main">
                <a:solidFill>
                  <a:srgbClr val="FFFFFF"/>
                </a:solidFill>
              </a14:hiddenFill>
            </a:ext>
          </a:extLst>
        </p:spPr>
      </p:pic>
      <p:sp>
        <p:nvSpPr>
          <p:cNvPr id="28" name="右矢印 27"/>
          <p:cNvSpPr/>
          <p:nvPr/>
        </p:nvSpPr>
        <p:spPr>
          <a:xfrm rot="13708260">
            <a:off x="7189626" y="6070521"/>
            <a:ext cx="525240" cy="268583"/>
          </a:xfrm>
          <a:prstGeom prst="rightArrow">
            <a:avLst/>
          </a:prstGeom>
          <a:solidFill>
            <a:srgbClr val="FFCC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p:cNvCxnSpPr/>
          <p:nvPr/>
        </p:nvCxnSpPr>
        <p:spPr>
          <a:xfrm flipH="1">
            <a:off x="6668087" y="4178105"/>
            <a:ext cx="1266091" cy="970671"/>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6872017" y="5247250"/>
            <a:ext cx="1174704" cy="34035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7891974" y="4981888"/>
            <a:ext cx="1252026" cy="492443"/>
          </a:xfrm>
          <a:prstGeom prst="rect">
            <a:avLst/>
          </a:prstGeom>
          <a:noFill/>
        </p:spPr>
        <p:txBody>
          <a:bodyPr wrap="square" lIns="0" tIns="0" rIns="0" bIns="0" rtlCol="0">
            <a:spAutoFit/>
          </a:bodyPr>
          <a:lstStyle/>
          <a:p>
            <a:pPr algn="ctr"/>
            <a:r>
              <a:rPr lang="en-US" altLang="ja-JP" sz="1600" dirty="0" smtClean="0"/>
              <a:t>Scintillators </a:t>
            </a:r>
            <a:br>
              <a:rPr lang="en-US" altLang="ja-JP" sz="1600" dirty="0" smtClean="0"/>
            </a:br>
            <a:r>
              <a:rPr lang="en-US" altLang="ja-JP" sz="1600" dirty="0" smtClean="0"/>
              <a:t>+ MPPCs</a:t>
            </a:r>
            <a:endParaRPr kumimoji="1" lang="ja-JP" altLang="en-US" sz="1600" dirty="0"/>
          </a:p>
        </p:txBody>
      </p:sp>
      <p:grpSp>
        <p:nvGrpSpPr>
          <p:cNvPr id="3072" name="グループ化 3071"/>
          <p:cNvGrpSpPr/>
          <p:nvPr/>
        </p:nvGrpSpPr>
        <p:grpSpPr>
          <a:xfrm>
            <a:off x="264065" y="2099677"/>
            <a:ext cx="4584388" cy="1411028"/>
            <a:chOff x="264065" y="1591553"/>
            <a:chExt cx="4584388" cy="1411028"/>
          </a:xfrm>
        </p:grpSpPr>
        <p:grpSp>
          <p:nvGrpSpPr>
            <p:cNvPr id="31" name="グループ化 30"/>
            <p:cNvGrpSpPr/>
            <p:nvPr/>
          </p:nvGrpSpPr>
          <p:grpSpPr>
            <a:xfrm>
              <a:off x="744396" y="2012121"/>
              <a:ext cx="710293" cy="838800"/>
              <a:chOff x="1175656" y="2819400"/>
              <a:chExt cx="710293" cy="838800"/>
            </a:xfrm>
          </p:grpSpPr>
          <p:sp>
            <p:nvSpPr>
              <p:cNvPr id="8" name="正方形/長方形 7"/>
              <p:cNvSpPr/>
              <p:nvPr/>
            </p:nvSpPr>
            <p:spPr>
              <a:xfrm>
                <a:off x="1175656" y="2819400"/>
                <a:ext cx="511629"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rot="16200000">
                <a:off x="1061603" y="3046786"/>
                <a:ext cx="737018" cy="369332"/>
              </a:xfrm>
              <a:prstGeom prst="rect">
                <a:avLst/>
              </a:prstGeom>
              <a:noFill/>
            </p:spPr>
            <p:txBody>
              <a:bodyPr wrap="square" lIns="0" tIns="0" rIns="0" bIns="0" rtlCol="0">
                <a:spAutoFit/>
              </a:bodyPr>
              <a:lstStyle/>
              <a:p>
                <a:pPr algn="ctr"/>
                <a:r>
                  <a:rPr lang="en-US" altLang="ja-JP" sz="1200" dirty="0" smtClean="0"/>
                  <a:t>Plastic</a:t>
                </a:r>
                <a:br>
                  <a:rPr lang="en-US" altLang="ja-JP" sz="1200" dirty="0" smtClean="0"/>
                </a:br>
                <a:r>
                  <a:rPr lang="en-US" altLang="ja-JP" sz="1200" dirty="0" smtClean="0"/>
                  <a:t>Scintillator</a:t>
                </a:r>
                <a:endParaRPr kumimoji="1" lang="ja-JP" altLang="en-US" sz="1200" dirty="0"/>
              </a:p>
            </p:txBody>
          </p:sp>
          <p:sp>
            <p:nvSpPr>
              <p:cNvPr id="4" name="正方形/長方形 3"/>
              <p:cNvSpPr/>
              <p:nvPr/>
            </p:nvSpPr>
            <p:spPr>
              <a:xfrm>
                <a:off x="1683201" y="2819400"/>
                <a:ext cx="202748" cy="838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rot="16200000">
                <a:off x="1409266" y="3156323"/>
                <a:ext cx="737018" cy="184666"/>
              </a:xfrm>
              <a:prstGeom prst="rect">
                <a:avLst/>
              </a:prstGeom>
              <a:noFill/>
            </p:spPr>
            <p:txBody>
              <a:bodyPr wrap="square" lIns="0" tIns="0" rIns="0" bIns="0" rtlCol="0">
                <a:spAutoFit/>
              </a:bodyPr>
              <a:lstStyle/>
              <a:p>
                <a:pPr algn="ctr"/>
                <a:r>
                  <a:rPr lang="en-US" altLang="ja-JP" sz="1200" dirty="0" smtClean="0"/>
                  <a:t>MPPC</a:t>
                </a:r>
                <a:endParaRPr kumimoji="1" lang="ja-JP" altLang="en-US" sz="1200" dirty="0"/>
              </a:p>
            </p:txBody>
          </p:sp>
        </p:grpSp>
        <p:sp>
          <p:nvSpPr>
            <p:cNvPr id="7" name="二等辺三角形 6"/>
            <p:cNvSpPr/>
            <p:nvPr/>
          </p:nvSpPr>
          <p:spPr>
            <a:xfrm rot="5400000">
              <a:off x="1864264" y="2319312"/>
              <a:ext cx="226220" cy="211931"/>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p:cNvSpPr/>
            <p:nvPr/>
          </p:nvSpPr>
          <p:spPr>
            <a:xfrm rot="5400000">
              <a:off x="2511964" y="2333600"/>
              <a:ext cx="226220" cy="211931"/>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flipV="1">
              <a:off x="264065" y="2416935"/>
              <a:ext cx="471488" cy="4762"/>
            </a:xfrm>
            <a:prstGeom prst="straightConnector1">
              <a:avLst/>
            </a:prstGeom>
            <a:ln w="101600">
              <a:solidFill>
                <a:srgbClr val="CC6600"/>
              </a:solidFill>
              <a:tailEnd type="arrow"/>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1559031" y="2115682"/>
              <a:ext cx="737018" cy="169277"/>
            </a:xfrm>
            <a:prstGeom prst="rect">
              <a:avLst/>
            </a:prstGeom>
            <a:noFill/>
          </p:spPr>
          <p:txBody>
            <a:bodyPr wrap="square" lIns="0" tIns="0" rIns="0" bIns="0" rtlCol="0">
              <a:spAutoFit/>
            </a:bodyPr>
            <a:lstStyle/>
            <a:p>
              <a:pPr algn="ctr"/>
              <a:r>
                <a:rPr lang="en-US" altLang="ja-JP" sz="1100" dirty="0" smtClean="0"/>
                <a:t>Amplifier</a:t>
              </a:r>
              <a:endParaRPr kumimoji="1" lang="ja-JP" altLang="en-US" sz="1100" dirty="0"/>
            </a:p>
          </p:txBody>
        </p:sp>
        <p:cxnSp>
          <p:nvCxnSpPr>
            <p:cNvPr id="24" name="直線矢印コネクタ 23"/>
            <p:cNvCxnSpPr/>
            <p:nvPr/>
          </p:nvCxnSpPr>
          <p:spPr>
            <a:xfrm flipV="1">
              <a:off x="1449929" y="2431221"/>
              <a:ext cx="4191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rot="16200000">
              <a:off x="15981" y="2353807"/>
              <a:ext cx="737018" cy="184666"/>
            </a:xfrm>
            <a:prstGeom prst="rect">
              <a:avLst/>
            </a:prstGeom>
            <a:noFill/>
          </p:spPr>
          <p:txBody>
            <a:bodyPr wrap="square" lIns="0" tIns="0" rIns="0" bIns="0" rtlCol="0">
              <a:spAutoFit/>
            </a:bodyPr>
            <a:lstStyle/>
            <a:p>
              <a:pPr algn="ctr"/>
              <a:r>
                <a:rPr lang="en-US" altLang="ja-JP" sz="1200" dirty="0" smtClean="0"/>
                <a:t>Neutron</a:t>
              </a:r>
              <a:endParaRPr kumimoji="1" lang="ja-JP" altLang="en-US" sz="1200" dirty="0"/>
            </a:p>
          </p:txBody>
        </p:sp>
        <p:cxnSp>
          <p:nvCxnSpPr>
            <p:cNvPr id="44" name="直線矢印コネクタ 43"/>
            <p:cNvCxnSpPr/>
            <p:nvPr/>
          </p:nvCxnSpPr>
          <p:spPr>
            <a:xfrm flipV="1">
              <a:off x="2097629" y="2435984"/>
              <a:ext cx="4191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2235306" y="2115682"/>
              <a:ext cx="737018" cy="169277"/>
            </a:xfrm>
            <a:prstGeom prst="rect">
              <a:avLst/>
            </a:prstGeom>
            <a:noFill/>
          </p:spPr>
          <p:txBody>
            <a:bodyPr wrap="square" lIns="0" tIns="0" rIns="0" bIns="0" rtlCol="0">
              <a:spAutoFit/>
            </a:bodyPr>
            <a:lstStyle/>
            <a:p>
              <a:pPr algn="ctr"/>
              <a:r>
                <a:rPr lang="en-US" altLang="ja-JP" sz="1100" dirty="0" smtClean="0"/>
                <a:t>Comparator</a:t>
              </a:r>
              <a:endParaRPr kumimoji="1" lang="ja-JP" altLang="en-US" sz="1100" dirty="0"/>
            </a:p>
          </p:txBody>
        </p:sp>
        <p:grpSp>
          <p:nvGrpSpPr>
            <p:cNvPr id="45" name="グループ化 44"/>
            <p:cNvGrpSpPr/>
            <p:nvPr/>
          </p:nvGrpSpPr>
          <p:grpSpPr>
            <a:xfrm>
              <a:off x="3102081" y="2378175"/>
              <a:ext cx="737018" cy="209550"/>
              <a:chOff x="2933266" y="3476625"/>
              <a:chExt cx="737018" cy="209550"/>
            </a:xfrm>
          </p:grpSpPr>
          <p:sp>
            <p:nvSpPr>
              <p:cNvPr id="34" name="正方形/長方形 33"/>
              <p:cNvSpPr/>
              <p:nvPr/>
            </p:nvSpPr>
            <p:spPr>
              <a:xfrm>
                <a:off x="2981325" y="3476625"/>
                <a:ext cx="619126" cy="209550"/>
              </a:xfrm>
              <a:prstGeom prst="rect">
                <a:avLst/>
              </a:prstGeom>
              <a:solidFill>
                <a:schemeClr val="tx2">
                  <a:lumMod val="40000"/>
                  <a:lumOff val="6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2933266" y="3494461"/>
                <a:ext cx="737018" cy="169277"/>
              </a:xfrm>
              <a:prstGeom prst="rect">
                <a:avLst/>
              </a:prstGeom>
              <a:noFill/>
            </p:spPr>
            <p:txBody>
              <a:bodyPr wrap="square" lIns="0" tIns="0" rIns="0" bIns="0" rtlCol="0">
                <a:spAutoFit/>
              </a:bodyPr>
              <a:lstStyle/>
              <a:p>
                <a:pPr algn="ctr"/>
                <a:r>
                  <a:rPr lang="en-US" altLang="ja-JP" sz="1100" dirty="0" smtClean="0"/>
                  <a:t>Counter</a:t>
                </a:r>
                <a:endParaRPr kumimoji="1" lang="ja-JP" altLang="en-US" sz="1100" dirty="0"/>
              </a:p>
            </p:txBody>
          </p:sp>
        </p:grpSp>
        <p:grpSp>
          <p:nvGrpSpPr>
            <p:cNvPr id="47" name="グループ化 46"/>
            <p:cNvGrpSpPr/>
            <p:nvPr/>
          </p:nvGrpSpPr>
          <p:grpSpPr>
            <a:xfrm>
              <a:off x="3105010" y="1591553"/>
              <a:ext cx="737018" cy="209550"/>
              <a:chOff x="3090942" y="1605622"/>
              <a:chExt cx="737018" cy="209550"/>
            </a:xfrm>
          </p:grpSpPr>
          <p:sp>
            <p:nvSpPr>
              <p:cNvPr id="49" name="正方形/長方形 48"/>
              <p:cNvSpPr/>
              <p:nvPr/>
            </p:nvSpPr>
            <p:spPr>
              <a:xfrm>
                <a:off x="3134458" y="1605622"/>
                <a:ext cx="619126" cy="209550"/>
              </a:xfrm>
              <a:prstGeom prst="rect">
                <a:avLst/>
              </a:prstGeom>
              <a:solidFill>
                <a:schemeClr val="accent2">
                  <a:lumMod val="40000"/>
                  <a:lumOff val="6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3090942" y="1632983"/>
                <a:ext cx="737018" cy="169277"/>
              </a:xfrm>
              <a:prstGeom prst="rect">
                <a:avLst/>
              </a:prstGeom>
              <a:noFill/>
            </p:spPr>
            <p:txBody>
              <a:bodyPr wrap="square" lIns="0" tIns="0" rIns="0" bIns="0" rtlCol="0">
                <a:spAutoFit/>
              </a:bodyPr>
              <a:lstStyle/>
              <a:p>
                <a:pPr algn="ctr"/>
                <a:r>
                  <a:rPr lang="en-US" altLang="ja-JP" sz="1100" dirty="0" smtClean="0"/>
                  <a:t>PC</a:t>
                </a:r>
                <a:endParaRPr kumimoji="1" lang="ja-JP" altLang="en-US" sz="1100" dirty="0"/>
              </a:p>
            </p:txBody>
          </p:sp>
        </p:grpSp>
        <p:sp>
          <p:nvSpPr>
            <p:cNvPr id="52" name="テキスト ボックス 51"/>
            <p:cNvSpPr txBox="1"/>
            <p:nvPr/>
          </p:nvSpPr>
          <p:spPr>
            <a:xfrm>
              <a:off x="4111435" y="2664027"/>
              <a:ext cx="737018" cy="338554"/>
            </a:xfrm>
            <a:prstGeom prst="rect">
              <a:avLst/>
            </a:prstGeom>
            <a:noFill/>
          </p:spPr>
          <p:txBody>
            <a:bodyPr wrap="square" lIns="0" tIns="0" rIns="0" bIns="0" rtlCol="0">
              <a:spAutoFit/>
            </a:bodyPr>
            <a:lstStyle/>
            <a:p>
              <a:pPr algn="ctr"/>
              <a:r>
                <a:rPr lang="en-US" altLang="ja-JP" sz="1100" dirty="0" smtClean="0"/>
                <a:t>Accelerator</a:t>
              </a:r>
              <a:br>
                <a:rPr lang="en-US" altLang="ja-JP" sz="1100" dirty="0" smtClean="0"/>
              </a:br>
              <a:r>
                <a:rPr lang="en-US" altLang="ja-JP" sz="1100" dirty="0" smtClean="0"/>
                <a:t>T0</a:t>
              </a:r>
              <a:endParaRPr kumimoji="1" lang="ja-JP" altLang="en-US" sz="1100" dirty="0"/>
            </a:p>
          </p:txBody>
        </p:sp>
        <p:cxnSp>
          <p:nvCxnSpPr>
            <p:cNvPr id="53" name="直線矢印コネクタ 52"/>
            <p:cNvCxnSpPr/>
            <p:nvPr/>
          </p:nvCxnSpPr>
          <p:spPr>
            <a:xfrm flipV="1">
              <a:off x="2726279" y="2435984"/>
              <a:ext cx="4191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3460431" y="1800664"/>
              <a:ext cx="0" cy="576775"/>
            </a:xfrm>
            <a:prstGeom prst="straightConnector1">
              <a:avLst/>
            </a:prstGeom>
            <a:ln w="25400">
              <a:solidFill>
                <a:schemeClr val="accent4">
                  <a:lumMod val="75000"/>
                </a:schemeClr>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3108086" y="2014569"/>
              <a:ext cx="737018" cy="169277"/>
            </a:xfrm>
            <a:prstGeom prst="rect">
              <a:avLst/>
            </a:prstGeom>
            <a:noFill/>
          </p:spPr>
          <p:txBody>
            <a:bodyPr wrap="square" lIns="0" tIns="0" rIns="0" bIns="0" rtlCol="0">
              <a:spAutoFit/>
            </a:bodyPr>
            <a:lstStyle/>
            <a:p>
              <a:pPr algn="ctr"/>
              <a:r>
                <a:rPr lang="en-US" altLang="ja-JP" sz="1100" dirty="0" smtClean="0"/>
                <a:t>Network</a:t>
              </a:r>
              <a:endParaRPr kumimoji="1" lang="ja-JP" altLang="en-US" sz="1100" dirty="0"/>
            </a:p>
          </p:txBody>
        </p:sp>
        <p:cxnSp>
          <p:nvCxnSpPr>
            <p:cNvPr id="59" name="直線コネクタ 58"/>
            <p:cNvCxnSpPr/>
            <p:nvPr/>
          </p:nvCxnSpPr>
          <p:spPr>
            <a:xfrm>
              <a:off x="3473992" y="2587725"/>
              <a:ext cx="0" cy="255488"/>
            </a:xfrm>
            <a:prstGeom prst="line">
              <a:avLst/>
            </a:prstGeom>
            <a:ln w="19050">
              <a:solidFill>
                <a:schemeClr val="tx1"/>
              </a:solidFill>
              <a:headEnd type="arrow"/>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3467100" y="2843212"/>
              <a:ext cx="671513"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テキスト ボックス 67"/>
          <p:cNvSpPr txBox="1"/>
          <p:nvPr/>
        </p:nvSpPr>
        <p:spPr>
          <a:xfrm>
            <a:off x="8736037" y="6488668"/>
            <a:ext cx="407963" cy="369332"/>
          </a:xfrm>
          <a:prstGeom prst="rect">
            <a:avLst/>
          </a:prstGeom>
          <a:noFill/>
        </p:spPr>
        <p:txBody>
          <a:bodyPr wrap="square" rtlCol="0">
            <a:spAutoFit/>
          </a:bodyPr>
          <a:lstStyle/>
          <a:p>
            <a:r>
              <a:rPr lang="en-US" altLang="ja-JP" dirty="0">
                <a:solidFill>
                  <a:srgbClr val="5F5F5F"/>
                </a:solidFill>
              </a:rPr>
              <a:t>5</a:t>
            </a:r>
            <a:endParaRPr kumimoji="1" lang="ja-JP" altLang="en-US" dirty="0">
              <a:solidFill>
                <a:srgbClr val="5F5F5F"/>
              </a:solidFill>
            </a:endParaRPr>
          </a:p>
        </p:txBody>
      </p:sp>
      <p:sp>
        <p:nvSpPr>
          <p:cNvPr id="3" name="日付プレースホルダー 2"/>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5" name="スライド番号プレースホルダー 4"/>
          <p:cNvSpPr>
            <a:spLocks noGrp="1"/>
          </p:cNvSpPr>
          <p:nvPr>
            <p:ph type="sldNum" sz="quarter" idx="12"/>
          </p:nvPr>
        </p:nvSpPr>
        <p:spPr/>
        <p:txBody>
          <a:bodyPr/>
          <a:lstStyle/>
          <a:p>
            <a:fld id="{D39897E2-8CA0-40F6-A657-6B004E24EBCA}" type="slidenum">
              <a:rPr kumimoji="1" lang="ja-JP" altLang="en-US" smtClean="0"/>
              <a:t>27</a:t>
            </a:fld>
            <a:endParaRPr kumimoji="1" lang="ja-JP" altLang="en-US" dirty="0"/>
          </a:p>
        </p:txBody>
      </p:sp>
    </p:spTree>
    <p:extLst>
      <p:ext uri="{BB962C8B-B14F-4D97-AF65-F5344CB8AC3E}">
        <p14:creationId xmlns:p14="http://schemas.microsoft.com/office/powerpoint/2010/main" val="2526217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55" name="テキスト ボックス 54"/>
          <p:cNvSpPr txBox="1"/>
          <p:nvPr/>
        </p:nvSpPr>
        <p:spPr>
          <a:xfrm>
            <a:off x="1253424" y="143129"/>
            <a:ext cx="7992888" cy="1323439"/>
          </a:xfrm>
          <a:prstGeom prst="rect">
            <a:avLst/>
          </a:prstGeom>
          <a:noFill/>
        </p:spPr>
        <p:txBody>
          <a:bodyPr wrap="square" rtlCol="0">
            <a:spAutoFit/>
          </a:bodyPr>
          <a:lstStyle/>
          <a:p>
            <a:r>
              <a:rPr lang="en-US" altLang="ja-JP" sz="4000" spc="-3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Success of observation difference of steel bar in the concrete  </a:t>
            </a:r>
            <a:endParaRPr lang="ja-JP" altLang="en-US" sz="4000" spc="-3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6" name="Group 6"/>
          <p:cNvGrpSpPr>
            <a:grpSpLocks/>
          </p:cNvGrpSpPr>
          <p:nvPr/>
        </p:nvGrpSpPr>
        <p:grpSpPr bwMode="auto">
          <a:xfrm>
            <a:off x="1538753" y="646918"/>
            <a:ext cx="5993606" cy="122634"/>
            <a:chOff x="177" y="635"/>
            <a:chExt cx="5034" cy="103"/>
          </a:xfrm>
        </p:grpSpPr>
        <p:sp>
          <p:nvSpPr>
            <p:cNvPr id="57" name="AutoShape 7"/>
            <p:cNvSpPr>
              <a:spLocks noChangeArrowheads="1"/>
            </p:cNvSpPr>
            <p:nvPr/>
          </p:nvSpPr>
          <p:spPr bwMode="auto">
            <a:xfrm>
              <a:off x="212" y="664"/>
              <a:ext cx="4999" cy="74"/>
            </a:xfrm>
            <a:prstGeom prst="roundRect">
              <a:avLst>
                <a:gd name="adj" fmla="val 16667"/>
              </a:avLst>
            </a:prstGeom>
            <a:gradFill rotWithShape="1">
              <a:gsLst>
                <a:gs pos="0">
                  <a:srgbClr val="808080"/>
                </a:gs>
                <a:gs pos="100000">
                  <a:srgbClr val="DDDDDD"/>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kumimoji="0" lang="ja-JP" altLang="en-US" sz="1350" kern="0">
                <a:solidFill>
                  <a:srgbClr val="000000"/>
                </a:solidFill>
                <a:latin typeface="Arial" charset="0"/>
              </a:endParaRPr>
            </a:p>
          </p:txBody>
        </p:sp>
        <p:sp>
          <p:nvSpPr>
            <p:cNvPr id="60" name="AutoShape 8"/>
            <p:cNvSpPr>
              <a:spLocks noChangeArrowheads="1"/>
            </p:cNvSpPr>
            <p:nvPr/>
          </p:nvSpPr>
          <p:spPr bwMode="auto">
            <a:xfrm>
              <a:off x="177" y="635"/>
              <a:ext cx="4999" cy="74"/>
            </a:xfrm>
            <a:prstGeom prst="roundRect">
              <a:avLst>
                <a:gd name="adj" fmla="val 16667"/>
              </a:avLst>
            </a:prstGeom>
            <a:gradFill rotWithShape="1">
              <a:gsLst>
                <a:gs pos="0">
                  <a:srgbClr val="333399"/>
                </a:gs>
                <a:gs pos="100000">
                  <a:srgbClr val="BBE0E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kumimoji="0" lang="ja-JP" altLang="en-US" sz="1350" kern="0">
                <a:solidFill>
                  <a:srgbClr val="000000"/>
                </a:solidFill>
                <a:latin typeface="Arial" charset="0"/>
              </a:endParaRPr>
            </a:p>
          </p:txBody>
        </p:sp>
      </p:grpSp>
      <p:grpSp>
        <p:nvGrpSpPr>
          <p:cNvPr id="63" name="グループ化 62"/>
          <p:cNvGrpSpPr/>
          <p:nvPr/>
        </p:nvGrpSpPr>
        <p:grpSpPr>
          <a:xfrm>
            <a:off x="540260" y="4119373"/>
            <a:ext cx="2076295" cy="2587785"/>
            <a:chOff x="6834466" y="1268760"/>
            <a:chExt cx="2172746" cy="2817767"/>
          </a:xfrm>
        </p:grpSpPr>
        <p:sp>
          <p:nvSpPr>
            <p:cNvPr id="64" name="テキスト ボックス 63"/>
            <p:cNvSpPr txBox="1"/>
            <p:nvPr/>
          </p:nvSpPr>
          <p:spPr>
            <a:xfrm>
              <a:off x="6834466" y="1268760"/>
              <a:ext cx="1982597" cy="1005388"/>
            </a:xfrm>
            <a:prstGeom prst="rect">
              <a:avLst/>
            </a:prstGeom>
            <a:noFill/>
          </p:spPr>
          <p:txBody>
            <a:bodyPr wrap="square" rtlCol="0">
              <a:spAutoFit/>
            </a:bodyPr>
            <a:lstStyle/>
            <a:p>
              <a:r>
                <a:rPr kumimoji="1" lang="en-US" altLang="ja-JP" dirty="0" smtClean="0">
                  <a:solidFill>
                    <a:srgbClr val="777777"/>
                  </a:solidFill>
                </a:rPr>
                <a:t>Insert ion bars into c</a:t>
              </a:r>
              <a:r>
                <a:rPr lang="en-US" altLang="ja-JP" dirty="0" smtClean="0">
                  <a:solidFill>
                    <a:srgbClr val="777777"/>
                  </a:solidFill>
                </a:rPr>
                <a:t>oncrete </a:t>
              </a:r>
              <a:endParaRPr kumimoji="1" lang="en-US" altLang="ja-JP" dirty="0" smtClean="0">
                <a:solidFill>
                  <a:srgbClr val="777777"/>
                </a:solidFill>
              </a:endParaRPr>
            </a:p>
            <a:p>
              <a:r>
                <a:rPr lang="en-US" altLang="ja-JP" dirty="0" smtClean="0">
                  <a:solidFill>
                    <a:srgbClr val="777777"/>
                  </a:solidFill>
                </a:rPr>
                <a:t>0, 1, 2, 3</a:t>
              </a:r>
              <a:endParaRPr kumimoji="1" lang="ja-JP" altLang="en-US" dirty="0">
                <a:solidFill>
                  <a:srgbClr val="777777"/>
                </a:solidFill>
              </a:endParaRPr>
            </a:p>
          </p:txBody>
        </p:sp>
        <p:grpSp>
          <p:nvGrpSpPr>
            <p:cNvPr id="65" name="グループ化 64"/>
            <p:cNvGrpSpPr/>
            <p:nvPr/>
          </p:nvGrpSpPr>
          <p:grpSpPr>
            <a:xfrm>
              <a:off x="7134037" y="2503070"/>
              <a:ext cx="1873175" cy="1583457"/>
              <a:chOff x="7134037" y="2503070"/>
              <a:chExt cx="1873175" cy="1583457"/>
            </a:xfrm>
          </p:grpSpPr>
          <p:pic>
            <p:nvPicPr>
              <p:cNvPr id="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037" y="2559931"/>
                <a:ext cx="1873175" cy="1526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7" name="直線矢印コネクタ 66"/>
              <p:cNvCxnSpPr/>
              <p:nvPr/>
            </p:nvCxnSpPr>
            <p:spPr>
              <a:xfrm flipH="1">
                <a:off x="7543786" y="2519562"/>
                <a:ext cx="3493" cy="741944"/>
              </a:xfrm>
              <a:prstGeom prst="straightConnector1">
                <a:avLst/>
              </a:prstGeom>
              <a:ln>
                <a:headEnd type="none"/>
                <a:tailEnd type="arrow"/>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flipH="1">
                <a:off x="7977396" y="2512798"/>
                <a:ext cx="3493" cy="741944"/>
              </a:xfrm>
              <a:prstGeom prst="straightConnector1">
                <a:avLst/>
              </a:prstGeom>
              <a:ln>
                <a:headEnd type="none"/>
                <a:tailEnd type="arrow"/>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H="1">
                <a:off x="8394773" y="2503070"/>
                <a:ext cx="3493" cy="741944"/>
              </a:xfrm>
              <a:prstGeom prst="straightConnector1">
                <a:avLst/>
              </a:prstGeom>
              <a:ln>
                <a:headEnd type="none"/>
                <a:tailEnd type="arrow"/>
              </a:ln>
            </p:spPr>
            <p:style>
              <a:lnRef idx="1">
                <a:schemeClr val="accent1"/>
              </a:lnRef>
              <a:fillRef idx="0">
                <a:schemeClr val="accent1"/>
              </a:fillRef>
              <a:effectRef idx="0">
                <a:schemeClr val="accent1"/>
              </a:effectRef>
              <a:fontRef idx="minor">
                <a:schemeClr val="tx1"/>
              </a:fontRef>
            </p:style>
          </p:cxnSp>
        </p:grpSp>
      </p:grpSp>
      <p:grpSp>
        <p:nvGrpSpPr>
          <p:cNvPr id="70" name="グループ化 69"/>
          <p:cNvGrpSpPr/>
          <p:nvPr/>
        </p:nvGrpSpPr>
        <p:grpSpPr>
          <a:xfrm>
            <a:off x="3395751" y="2101323"/>
            <a:ext cx="5061301" cy="3854654"/>
            <a:chOff x="3174700" y="809697"/>
            <a:chExt cx="6510938" cy="4392488"/>
          </a:xfrm>
        </p:grpSpPr>
        <p:grpSp>
          <p:nvGrpSpPr>
            <p:cNvPr id="71" name="グループ化 70"/>
            <p:cNvGrpSpPr>
              <a:grpSpLocks noChangeAspect="1"/>
            </p:cNvGrpSpPr>
            <p:nvPr/>
          </p:nvGrpSpPr>
          <p:grpSpPr>
            <a:xfrm>
              <a:off x="3174700" y="809697"/>
              <a:ext cx="6510938" cy="4392488"/>
              <a:chOff x="16217951" y="20207799"/>
              <a:chExt cx="10312437" cy="6957103"/>
            </a:xfrm>
          </p:grpSpPr>
          <p:pic>
            <p:nvPicPr>
              <p:cNvPr id="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17951" y="20207799"/>
                <a:ext cx="10312437" cy="6957103"/>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74" name="テキスト ボックス 73"/>
              <p:cNvSpPr txBox="1"/>
              <p:nvPr/>
            </p:nvSpPr>
            <p:spPr>
              <a:xfrm>
                <a:off x="18042764" y="22791846"/>
                <a:ext cx="4028514" cy="731215"/>
              </a:xfrm>
              <a:prstGeom prst="rect">
                <a:avLst/>
              </a:prstGeom>
              <a:noFill/>
              <a:ln>
                <a:solidFill>
                  <a:schemeClr val="accent1"/>
                </a:solidFill>
              </a:ln>
            </p:spPr>
            <p:txBody>
              <a:bodyPr wrap="square" rtlCol="0">
                <a:spAutoFit/>
              </a:bodyPr>
              <a:lstStyle/>
              <a:p>
                <a:r>
                  <a:rPr lang="en-US" altLang="ja-JP" sz="2400" dirty="0" smtClean="0">
                    <a:latin typeface="Times New Roman" panose="02020603050405020304" pitchFamily="18" charset="0"/>
                    <a:cs typeface="Times New Roman" panose="02020603050405020304" pitchFamily="18" charset="0"/>
                  </a:rPr>
                  <a:t>Concrete 30cm</a:t>
                </a:r>
                <a:endParaRPr kumimoji="1" lang="en-US" altLang="ja-JP" sz="2400" dirty="0" smtClean="0">
                  <a:latin typeface="Times New Roman" panose="02020603050405020304" pitchFamily="18" charset="0"/>
                  <a:cs typeface="Times New Roman" panose="02020603050405020304" pitchFamily="18" charset="0"/>
                </a:endParaRPr>
              </a:p>
            </p:txBody>
          </p:sp>
          <p:sp>
            <p:nvSpPr>
              <p:cNvPr id="75" name="テキスト ボックス 74"/>
              <p:cNvSpPr txBox="1"/>
              <p:nvPr/>
            </p:nvSpPr>
            <p:spPr>
              <a:xfrm>
                <a:off x="20209730" y="20996022"/>
                <a:ext cx="6131215" cy="731215"/>
              </a:xfrm>
              <a:prstGeom prst="rect">
                <a:avLst/>
              </a:prstGeom>
              <a:noFill/>
              <a:ln>
                <a:solidFill>
                  <a:schemeClr val="accent1"/>
                </a:solidFill>
              </a:ln>
            </p:spPr>
            <p:txBody>
              <a:bodyPr wrap="square" rtlCol="0">
                <a:spAutoFit/>
              </a:bodyPr>
              <a:lstStyle/>
              <a:p>
                <a:r>
                  <a:rPr lang="en-US" altLang="ja-JP" sz="2400" dirty="0" smtClean="0">
                    <a:latin typeface="Times New Roman" panose="02020603050405020304" pitchFamily="18" charset="0"/>
                    <a:cs typeface="Times New Roman" panose="02020603050405020304" pitchFamily="18" charset="0"/>
                  </a:rPr>
                  <a:t>Concrete +Pb 10cm</a:t>
                </a:r>
                <a:endParaRPr kumimoji="1" lang="en-US" altLang="ja-JP" sz="2400" dirty="0" smtClean="0">
                  <a:latin typeface="Times New Roman" panose="02020603050405020304" pitchFamily="18" charset="0"/>
                  <a:cs typeface="Times New Roman" panose="02020603050405020304" pitchFamily="18" charset="0"/>
                </a:endParaRPr>
              </a:p>
            </p:txBody>
          </p:sp>
        </p:grpSp>
        <p:sp>
          <p:nvSpPr>
            <p:cNvPr id="72" name="テキスト ボックス 71"/>
            <p:cNvSpPr txBox="1"/>
            <p:nvPr/>
          </p:nvSpPr>
          <p:spPr>
            <a:xfrm rot="16200000">
              <a:off x="2408974" y="2156364"/>
              <a:ext cx="2067347" cy="369332"/>
            </a:xfrm>
            <a:prstGeom prst="rect">
              <a:avLst/>
            </a:prstGeom>
            <a:solidFill>
              <a:schemeClr val="bg1"/>
            </a:solidFill>
          </p:spPr>
          <p:txBody>
            <a:bodyPr wrap="square" rtlCol="0">
              <a:spAutoFit/>
            </a:bodyPr>
            <a:lstStyle/>
            <a:p>
              <a:pPr algn="ctr"/>
              <a:r>
                <a:rPr kumimoji="1" lang="en-US" altLang="ja-JP" dirty="0" smtClean="0"/>
                <a:t>Transmission pro.</a:t>
              </a:r>
              <a:endParaRPr kumimoji="1" lang="ja-JP" altLang="en-US" dirty="0"/>
            </a:p>
          </p:txBody>
        </p:sp>
      </p:grpSp>
      <p:sp>
        <p:nvSpPr>
          <p:cNvPr id="76" name="正方形/長方形 75"/>
          <p:cNvSpPr/>
          <p:nvPr/>
        </p:nvSpPr>
        <p:spPr>
          <a:xfrm>
            <a:off x="3311788" y="1356012"/>
            <a:ext cx="5364668" cy="707886"/>
          </a:xfrm>
          <a:prstGeom prst="rect">
            <a:avLst/>
          </a:prstGeom>
          <a:noFill/>
        </p:spPr>
        <p:txBody>
          <a:bodyPr wrap="square" anchor="b">
            <a:spAutoFit/>
          </a:bodyPr>
          <a:lstStyle/>
          <a:p>
            <a:r>
              <a:rPr lang="ja-JP" altLang="en-US" sz="2000" b="1" u="sng" dirty="0" smtClean="0">
                <a:solidFill>
                  <a:srgbClr val="0070C0"/>
                </a:solidFill>
                <a:latin typeface="Cambria Math"/>
              </a:rPr>
              <a:t>　・</a:t>
            </a:r>
            <a:r>
              <a:rPr lang="en-US" altLang="ja-JP" sz="2000" b="1" u="sng" dirty="0" smtClean="0">
                <a:solidFill>
                  <a:srgbClr val="0070C0"/>
                </a:solidFill>
                <a:latin typeface="Cambria Math"/>
              </a:rPr>
              <a:t>comparison with the experimental results and simulation by GEANT4.</a:t>
            </a:r>
            <a:endParaRPr lang="ja-JP" altLang="en-US" sz="2000" b="1" u="sng" dirty="0">
              <a:solidFill>
                <a:srgbClr val="0070C0"/>
              </a:solidFill>
              <a:latin typeface="Cambria Math"/>
            </a:endParaRPr>
          </a:p>
        </p:txBody>
      </p:sp>
      <p:pic>
        <p:nvPicPr>
          <p:cNvPr id="2" name="図 1"/>
          <p:cNvPicPr>
            <a:picLocks noChangeAspect="1"/>
          </p:cNvPicPr>
          <p:nvPr/>
        </p:nvPicPr>
        <p:blipFill>
          <a:blip r:embed="rId5"/>
          <a:stretch>
            <a:fillRect/>
          </a:stretch>
        </p:blipFill>
        <p:spPr>
          <a:xfrm>
            <a:off x="37714" y="1345904"/>
            <a:ext cx="3274074" cy="2756481"/>
          </a:xfrm>
          <a:prstGeom prst="rect">
            <a:avLst/>
          </a:prstGeom>
        </p:spPr>
      </p:pic>
      <p:sp>
        <p:nvSpPr>
          <p:cNvPr id="4" name="スライド番号プレースホルダー 3"/>
          <p:cNvSpPr>
            <a:spLocks noGrp="1"/>
          </p:cNvSpPr>
          <p:nvPr>
            <p:ph type="sldNum" sz="quarter" idx="12"/>
          </p:nvPr>
        </p:nvSpPr>
        <p:spPr/>
        <p:txBody>
          <a:bodyPr/>
          <a:lstStyle/>
          <a:p>
            <a:fld id="{B131325E-F6AF-41F5-85A2-C94266F51AB4}" type="slidenum">
              <a:rPr lang="ja-JP" altLang="en-US" smtClean="0"/>
              <a:pPr/>
              <a:t>28</a:t>
            </a:fld>
            <a:endParaRPr lang="ja-JP" altLang="en-US"/>
          </a:p>
        </p:txBody>
      </p:sp>
      <p:sp>
        <p:nvSpPr>
          <p:cNvPr id="25" name="テキスト ボックス 24"/>
          <p:cNvSpPr txBox="1"/>
          <p:nvPr/>
        </p:nvSpPr>
        <p:spPr>
          <a:xfrm>
            <a:off x="5083621" y="5586645"/>
            <a:ext cx="2067347" cy="369332"/>
          </a:xfrm>
          <a:prstGeom prst="rect">
            <a:avLst/>
          </a:prstGeom>
          <a:solidFill>
            <a:schemeClr val="bg1"/>
          </a:solidFill>
        </p:spPr>
        <p:txBody>
          <a:bodyPr wrap="square" rtlCol="0">
            <a:spAutoFit/>
          </a:bodyPr>
          <a:lstStyle/>
          <a:p>
            <a:pPr algn="ctr"/>
            <a:r>
              <a:rPr kumimoji="1" lang="en-US" altLang="ja-JP" dirty="0" smtClean="0"/>
              <a:t>Number of steel bar </a:t>
            </a:r>
            <a:endParaRPr kumimoji="1" lang="ja-JP" altLang="en-US" dirty="0"/>
          </a:p>
        </p:txBody>
      </p:sp>
    </p:spTree>
    <p:extLst>
      <p:ext uri="{BB962C8B-B14F-4D97-AF65-F5344CB8AC3E}">
        <p14:creationId xmlns:p14="http://schemas.microsoft.com/office/powerpoint/2010/main" val="3640081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5" name="テキスト ボックス 4"/>
          <p:cNvSpPr txBox="1"/>
          <p:nvPr/>
        </p:nvSpPr>
        <p:spPr>
          <a:xfrm>
            <a:off x="1" y="9445"/>
            <a:ext cx="9252520" cy="1146468"/>
          </a:xfrm>
          <a:prstGeom prst="rect">
            <a:avLst/>
          </a:prstGeom>
          <a:noFill/>
        </p:spPr>
        <p:txBody>
          <a:bodyPr wrap="square" rtlCol="0">
            <a:spAutoFit/>
          </a:bodyPr>
          <a:lstStyle/>
          <a:p>
            <a:r>
              <a:rPr kumimoji="1" lang="en-US" altLang="ja-JP" sz="3000" dirty="0" smtClean="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Fast </a:t>
            </a:r>
            <a:r>
              <a:rPr kumimoji="1" lang="en-US" altLang="ja-JP" sz="3000" dirty="0" smtClean="0">
                <a:solidFill>
                  <a:srgbClr val="FF0000"/>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neutron</a:t>
            </a:r>
            <a:r>
              <a:rPr kumimoji="1" lang="en-US" altLang="ja-JP" sz="3000" dirty="0" smtClean="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 imaging through </a:t>
            </a:r>
            <a:r>
              <a:rPr kumimoji="1" lang="en-US" altLang="ja-JP" sz="3000" dirty="0" smtClean="0">
                <a:solidFill>
                  <a:srgbClr val="FF0000"/>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30cm</a:t>
            </a:r>
            <a:r>
              <a:rPr kumimoji="1" lang="en-US" altLang="ja-JP" sz="3000" dirty="0" smtClean="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 </a:t>
            </a:r>
            <a:r>
              <a:rPr kumimoji="1" lang="en-US" altLang="ja-JP" sz="3000" dirty="0" smtClean="0">
                <a:solidFill>
                  <a:srgbClr val="FF0000"/>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concrete</a:t>
            </a:r>
            <a:r>
              <a:rPr kumimoji="1" lang="en-US" altLang="ja-JP" sz="3000" dirty="0" smtClean="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 block</a:t>
            </a:r>
          </a:p>
          <a:p>
            <a:endParaRPr lang="en-US" altLang="ja-JP" sz="1050" dirty="0" smtClean="0">
              <a:solidFill>
                <a:srgbClr val="FF0000"/>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endParaRPr>
          </a:p>
          <a:p>
            <a:r>
              <a:rPr lang="en-US" altLang="ja-JP" sz="2800" dirty="0" smtClean="0">
                <a:solidFill>
                  <a:srgbClr val="FF0000"/>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      (&gt;1MeV)Non-destructive inspection</a:t>
            </a:r>
            <a:endParaRPr kumimoji="1" lang="ja-JP" altLang="en-US" sz="30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endParaRPr>
          </a:p>
        </p:txBody>
      </p:sp>
      <p:grpSp>
        <p:nvGrpSpPr>
          <p:cNvPr id="6" name="Group 6"/>
          <p:cNvGrpSpPr>
            <a:grpSpLocks/>
          </p:cNvGrpSpPr>
          <p:nvPr/>
        </p:nvGrpSpPr>
        <p:grpSpPr bwMode="auto">
          <a:xfrm>
            <a:off x="192088" y="562583"/>
            <a:ext cx="7991475" cy="163512"/>
            <a:chOff x="177" y="635"/>
            <a:chExt cx="5034" cy="103"/>
          </a:xfrm>
        </p:grpSpPr>
        <p:sp>
          <p:nvSpPr>
            <p:cNvPr id="7" name="AutoShape 7"/>
            <p:cNvSpPr>
              <a:spLocks noChangeArrowheads="1"/>
            </p:cNvSpPr>
            <p:nvPr/>
          </p:nvSpPr>
          <p:spPr bwMode="auto">
            <a:xfrm>
              <a:off x="212" y="664"/>
              <a:ext cx="4999" cy="74"/>
            </a:xfrm>
            <a:prstGeom prst="roundRect">
              <a:avLst>
                <a:gd name="adj" fmla="val 16667"/>
              </a:avLst>
            </a:prstGeom>
            <a:gradFill rotWithShape="1">
              <a:gsLst>
                <a:gs pos="0">
                  <a:srgbClr val="808080"/>
                </a:gs>
                <a:gs pos="100000">
                  <a:srgbClr val="DDDDDD"/>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000000"/>
                </a:solidFill>
                <a:effectLst/>
                <a:uLnTx/>
                <a:uFillTx/>
                <a:latin typeface="Arial" charset="0"/>
              </a:endParaRPr>
            </a:p>
          </p:txBody>
        </p:sp>
        <p:sp>
          <p:nvSpPr>
            <p:cNvPr id="8" name="AutoShape 8"/>
            <p:cNvSpPr>
              <a:spLocks noChangeArrowheads="1"/>
            </p:cNvSpPr>
            <p:nvPr/>
          </p:nvSpPr>
          <p:spPr bwMode="auto">
            <a:xfrm>
              <a:off x="177" y="635"/>
              <a:ext cx="4999" cy="74"/>
            </a:xfrm>
            <a:prstGeom prst="roundRect">
              <a:avLst>
                <a:gd name="adj" fmla="val 16667"/>
              </a:avLst>
            </a:prstGeom>
            <a:gradFill rotWithShape="1">
              <a:gsLst>
                <a:gs pos="0">
                  <a:srgbClr val="333399"/>
                </a:gs>
                <a:gs pos="100000">
                  <a:srgbClr val="BBE0E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000000"/>
                </a:solidFill>
                <a:effectLst/>
                <a:uLnTx/>
                <a:uFillTx/>
                <a:latin typeface="Arial" charset="0"/>
              </a:endParaRPr>
            </a:p>
          </p:txBody>
        </p:sp>
      </p:grpSp>
      <p:sp>
        <p:nvSpPr>
          <p:cNvPr id="9" name="テキスト ボックス 8"/>
          <p:cNvSpPr txBox="1"/>
          <p:nvPr/>
        </p:nvSpPr>
        <p:spPr>
          <a:xfrm>
            <a:off x="337626" y="4571994"/>
            <a:ext cx="3010485" cy="1200329"/>
          </a:xfrm>
          <a:prstGeom prst="rect">
            <a:avLst/>
          </a:prstGeom>
          <a:noFill/>
        </p:spPr>
        <p:txBody>
          <a:bodyPr wrap="square" rtlCol="0">
            <a:spAutoFit/>
          </a:bodyPr>
          <a:lstStyle/>
          <a:p>
            <a:r>
              <a:rPr kumimoji="1" lang="en-US" altLang="ja-JP" dirty="0" smtClean="0"/>
              <a:t>Proton energy: 7 MeV</a:t>
            </a:r>
            <a:br>
              <a:rPr kumimoji="1" lang="en-US" altLang="ja-JP" dirty="0" smtClean="0"/>
            </a:br>
            <a:r>
              <a:rPr kumimoji="1" lang="en-US" altLang="ja-JP" dirty="0" smtClean="0"/>
              <a:t>Beam current: 11 </a:t>
            </a:r>
            <a:r>
              <a:rPr kumimoji="1" lang="en-US" altLang="ja-JP" dirty="0" smtClean="0">
                <a:latin typeface="Symbol" panose="05050102010706020507" pitchFamily="18" charset="2"/>
              </a:rPr>
              <a:t>m</a:t>
            </a:r>
            <a:r>
              <a:rPr kumimoji="1" lang="en-US" altLang="ja-JP" dirty="0" smtClean="0"/>
              <a:t>A (avg.)</a:t>
            </a:r>
            <a:br>
              <a:rPr kumimoji="1" lang="en-US" altLang="ja-JP" dirty="0" smtClean="0"/>
            </a:br>
            <a:r>
              <a:rPr kumimoji="1" lang="en-US" altLang="ja-JP" dirty="0" smtClean="0"/>
              <a:t>Rep. rate: 20 Hz</a:t>
            </a:r>
            <a:br>
              <a:rPr kumimoji="1" lang="en-US" altLang="ja-JP" dirty="0" smtClean="0"/>
            </a:br>
            <a:r>
              <a:rPr kumimoji="1" lang="en-US" altLang="ja-JP" dirty="0" smtClean="0"/>
              <a:t>Pulse width: 100 </a:t>
            </a:r>
            <a:r>
              <a:rPr kumimoji="1" lang="en-US" altLang="ja-JP" dirty="0" err="1" smtClean="0">
                <a:latin typeface="Symbol" panose="05050102010706020507" pitchFamily="18" charset="2"/>
              </a:rPr>
              <a:t>m</a:t>
            </a:r>
            <a:r>
              <a:rPr kumimoji="1" lang="en-US" altLang="ja-JP" dirty="0" err="1" smtClean="0"/>
              <a:t>s</a:t>
            </a:r>
            <a:endParaRPr kumimoji="1" lang="ja-JP" altLang="en-US" dirty="0"/>
          </a:p>
        </p:txBody>
      </p:sp>
      <p:pic>
        <p:nvPicPr>
          <p:cNvPr id="11" name="Picture 2" descr="C:\Users\yseki\Desktop\20140328ana\exp_pic\005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35" y="1314398"/>
            <a:ext cx="2987744" cy="2569567"/>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295422" y="4149964"/>
            <a:ext cx="2011680" cy="369332"/>
          </a:xfrm>
          <a:prstGeom prst="rect">
            <a:avLst/>
          </a:prstGeom>
          <a:noFill/>
        </p:spPr>
        <p:txBody>
          <a:bodyPr wrap="square" rtlCol="0">
            <a:spAutoFit/>
          </a:bodyPr>
          <a:lstStyle/>
          <a:p>
            <a:r>
              <a:rPr lang="en-US" altLang="ja-JP" u="sng" dirty="0" smtClean="0"/>
              <a:t>Proton linac</a:t>
            </a:r>
            <a:endParaRPr kumimoji="1" lang="ja-JP" altLang="en-US" u="sng" dirty="0"/>
          </a:p>
        </p:txBody>
      </p:sp>
      <p:sp>
        <p:nvSpPr>
          <p:cNvPr id="2" name="スライド番号プレースホルダー 1"/>
          <p:cNvSpPr>
            <a:spLocks noGrp="1"/>
          </p:cNvSpPr>
          <p:nvPr>
            <p:ph type="sldNum" sz="quarter" idx="12"/>
          </p:nvPr>
        </p:nvSpPr>
        <p:spPr/>
        <p:txBody>
          <a:bodyPr/>
          <a:lstStyle/>
          <a:p>
            <a:fld id="{B131325E-F6AF-41F5-85A2-C94266F51AB4}" type="slidenum">
              <a:rPr lang="ja-JP" altLang="en-US" smtClean="0"/>
              <a:pPr/>
              <a:t>29</a:t>
            </a:fld>
            <a:endParaRPr lang="ja-JP" altLang="en-US"/>
          </a:p>
        </p:txBody>
      </p:sp>
      <p:sp>
        <p:nvSpPr>
          <p:cNvPr id="57" name="テキスト ボックス 56"/>
          <p:cNvSpPr txBox="1"/>
          <p:nvPr/>
        </p:nvSpPr>
        <p:spPr>
          <a:xfrm>
            <a:off x="1095286" y="3192328"/>
            <a:ext cx="1104652" cy="369332"/>
          </a:xfrm>
          <a:prstGeom prst="rect">
            <a:avLst/>
          </a:prstGeom>
          <a:noFill/>
          <a:scene3d>
            <a:camera prst="isometricLeftDown"/>
            <a:lightRig rig="threePt" dir="t"/>
          </a:scene3d>
        </p:spPr>
        <p:txBody>
          <a:bodyPr wrap="square" rtlCol="0">
            <a:spAutoFit/>
          </a:bodyPr>
          <a:lstStyle/>
          <a:p>
            <a:r>
              <a:rPr kumimoji="1" lang="ja-JP" altLang="en-US" dirty="0" smtClean="0"/>
              <a:t>中性子線</a:t>
            </a:r>
            <a:endParaRPr kumimoji="1" lang="ja-JP" altLang="en-US" dirty="0"/>
          </a:p>
        </p:txBody>
      </p:sp>
      <p:pic>
        <p:nvPicPr>
          <p:cNvPr id="58" name="Picture 5" descr="C:\Users\yseki\Desktop\20140328ana\hole_2Dpic\row2mo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394" y="3496241"/>
            <a:ext cx="3038115" cy="254145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グループ化 18"/>
          <p:cNvGrpSpPr/>
          <p:nvPr/>
        </p:nvGrpSpPr>
        <p:grpSpPr>
          <a:xfrm>
            <a:off x="3255111" y="980728"/>
            <a:ext cx="1532913" cy="1828168"/>
            <a:chOff x="3255111" y="980728"/>
            <a:chExt cx="1532913" cy="1828168"/>
          </a:xfrm>
          <a:scene3d>
            <a:camera prst="isometricLeftDown"/>
            <a:lightRig rig="threePt" dir="t"/>
          </a:scene3d>
        </p:grpSpPr>
        <p:sp>
          <p:nvSpPr>
            <p:cNvPr id="10" name="右矢印 9"/>
            <p:cNvSpPr/>
            <p:nvPr/>
          </p:nvSpPr>
          <p:spPr>
            <a:xfrm>
              <a:off x="3621461" y="980728"/>
              <a:ext cx="1166563" cy="1828168"/>
            </a:xfrm>
            <a:prstGeom prst="rightArrow">
              <a:avLst/>
            </a:prstGeom>
            <a:solidFill>
              <a:srgbClr val="00B0F0">
                <a:alpha val="69804"/>
              </a:srgbClr>
            </a:solidFill>
            <a:ln>
              <a:solidFill>
                <a:srgbClr val="385D8A">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3255111" y="1556792"/>
              <a:ext cx="1532913" cy="523220"/>
            </a:xfrm>
            <a:prstGeom prst="rect">
              <a:avLst/>
            </a:prstGeom>
            <a:noFill/>
          </p:spPr>
          <p:txBody>
            <a:bodyPr wrap="square" rtlCol="0">
              <a:spAutoFit/>
            </a:bodyPr>
            <a:lstStyle/>
            <a:p>
              <a:r>
                <a:rPr kumimoji="1" lang="en-US" altLang="ja-JP" sz="2800" dirty="0" smtClean="0">
                  <a:latin typeface="Segoe UI Semibold" panose="020B0702040204020203" pitchFamily="34" charset="0"/>
                </a:rPr>
                <a:t>Neutron</a:t>
              </a:r>
              <a:endParaRPr kumimoji="1" lang="ja-JP" altLang="en-US" sz="2800" dirty="0">
                <a:latin typeface="Segoe UI Semibold" panose="020B0702040204020203" pitchFamily="34" charset="0"/>
              </a:endParaRPr>
            </a:p>
          </p:txBody>
        </p:sp>
      </p:grpSp>
      <p:pic>
        <p:nvPicPr>
          <p:cNvPr id="29" name="Picture 5" descr="C:\Users\yseki\Desktop\20140328ana\Fe_2Dpic\column3mod.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1771" y="3759066"/>
            <a:ext cx="2230575" cy="197291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グループ化 32"/>
          <p:cNvGrpSpPr/>
          <p:nvPr/>
        </p:nvGrpSpPr>
        <p:grpSpPr>
          <a:xfrm>
            <a:off x="5921646" y="1118999"/>
            <a:ext cx="1532913" cy="1828168"/>
            <a:chOff x="2966191" y="1232271"/>
            <a:chExt cx="1532913" cy="1828168"/>
          </a:xfrm>
        </p:grpSpPr>
        <p:sp>
          <p:nvSpPr>
            <p:cNvPr id="34" name="右矢印 33"/>
            <p:cNvSpPr/>
            <p:nvPr/>
          </p:nvSpPr>
          <p:spPr>
            <a:xfrm>
              <a:off x="3256853" y="1232271"/>
              <a:ext cx="1166563" cy="1828168"/>
            </a:xfrm>
            <a:prstGeom prst="rightArrow">
              <a:avLst/>
            </a:prstGeom>
            <a:solidFill>
              <a:srgbClr val="00B0F0">
                <a:alpha val="69804"/>
              </a:srgbClr>
            </a:solidFill>
            <a:ln>
              <a:solidFill>
                <a:srgbClr val="385D8A">
                  <a:alpha val="50980"/>
                </a:srgbClr>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2966191" y="1786892"/>
              <a:ext cx="1532913" cy="523220"/>
            </a:xfrm>
            <a:prstGeom prst="rect">
              <a:avLst/>
            </a:prstGeom>
            <a:noFill/>
            <a:scene3d>
              <a:camera prst="isometricLeftDown"/>
              <a:lightRig rig="threePt" dir="t"/>
            </a:scene3d>
          </p:spPr>
          <p:txBody>
            <a:bodyPr wrap="square" rtlCol="0">
              <a:spAutoFit/>
            </a:bodyPr>
            <a:lstStyle/>
            <a:p>
              <a:r>
                <a:rPr kumimoji="1" lang="en-US" altLang="ja-JP" sz="2800" dirty="0" smtClean="0">
                  <a:latin typeface="Segoe UI Semibold" panose="020B0702040204020203" pitchFamily="34" charset="0"/>
                </a:rPr>
                <a:t>Neutron</a:t>
              </a:r>
              <a:endParaRPr kumimoji="1" lang="ja-JP" altLang="en-US" sz="2800" dirty="0">
                <a:latin typeface="Segoe UI Semibold" panose="020B0702040204020203" pitchFamily="34" charset="0"/>
              </a:endParaRPr>
            </a:p>
          </p:txBody>
        </p:sp>
      </p:grpSp>
      <p:pic>
        <p:nvPicPr>
          <p:cNvPr id="56" name="図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9804" y="1095395"/>
            <a:ext cx="2834147" cy="248644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5" name="テキスト ボックス 24"/>
          <p:cNvSpPr txBox="1"/>
          <p:nvPr/>
        </p:nvSpPr>
        <p:spPr>
          <a:xfrm>
            <a:off x="5244306" y="1293973"/>
            <a:ext cx="1219050" cy="369332"/>
          </a:xfrm>
          <a:prstGeom prst="rect">
            <a:avLst/>
          </a:prstGeom>
          <a:noFill/>
        </p:spPr>
        <p:txBody>
          <a:bodyPr wrap="square" rtlCol="0">
            <a:spAutoFit/>
          </a:bodyPr>
          <a:lstStyle/>
          <a:p>
            <a:r>
              <a:rPr kumimoji="1" lang="en-US" altLang="ja-JP" dirty="0" smtClean="0"/>
              <a:t>30cm</a:t>
            </a:r>
            <a:endParaRPr kumimoji="1" lang="ja-JP" altLang="en-US" dirty="0"/>
          </a:p>
        </p:txBody>
      </p:sp>
      <p:sp>
        <p:nvSpPr>
          <p:cNvPr id="4" name="テキスト ボックス 3"/>
          <p:cNvSpPr txBox="1"/>
          <p:nvPr/>
        </p:nvSpPr>
        <p:spPr>
          <a:xfrm>
            <a:off x="8217768" y="1454822"/>
            <a:ext cx="860416" cy="369332"/>
          </a:xfrm>
          <a:prstGeom prst="rect">
            <a:avLst/>
          </a:prstGeom>
          <a:noFill/>
        </p:spPr>
        <p:txBody>
          <a:bodyPr wrap="square" rtlCol="0">
            <a:spAutoFit/>
          </a:bodyPr>
          <a:lstStyle/>
          <a:p>
            <a:r>
              <a:rPr kumimoji="1" lang="en-US" altLang="ja-JP" dirty="0" smtClean="0"/>
              <a:t>30cm</a:t>
            </a:r>
            <a:endParaRPr kumimoji="1" lang="ja-JP" altLang="en-US" dirty="0"/>
          </a:p>
        </p:txBody>
      </p:sp>
      <p:cxnSp>
        <p:nvCxnSpPr>
          <p:cNvPr id="14" name="直線矢印コネクタ 13"/>
          <p:cNvCxnSpPr/>
          <p:nvPr/>
        </p:nvCxnSpPr>
        <p:spPr>
          <a:xfrm>
            <a:off x="5053484" y="1530755"/>
            <a:ext cx="800347" cy="307826"/>
          </a:xfrm>
          <a:prstGeom prst="straightConnector1">
            <a:avLst/>
          </a:prstGeom>
          <a:ln>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8003350" y="1611092"/>
            <a:ext cx="874730" cy="468920"/>
          </a:xfrm>
          <a:prstGeom prst="straightConnector1">
            <a:avLst/>
          </a:prstGeom>
          <a:ln>
            <a:solidFill>
              <a:schemeClr val="tx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128353" y="2743257"/>
            <a:ext cx="1575443" cy="646331"/>
          </a:xfrm>
          <a:prstGeom prst="rect">
            <a:avLst/>
          </a:prstGeom>
          <a:noFill/>
        </p:spPr>
        <p:txBody>
          <a:bodyPr wrap="square" rtlCol="0">
            <a:spAutoFit/>
          </a:bodyPr>
          <a:lstStyle/>
          <a:p>
            <a:r>
              <a:rPr kumimoji="1" lang="en-US" altLang="ja-JP" dirty="0" smtClean="0">
                <a:solidFill>
                  <a:srgbClr val="FF0000"/>
                </a:solidFill>
              </a:rPr>
              <a:t>Observation of the hall inside</a:t>
            </a:r>
            <a:endParaRPr kumimoji="1" lang="ja-JP" altLang="en-US" dirty="0">
              <a:solidFill>
                <a:srgbClr val="FF0000"/>
              </a:solidFill>
            </a:endParaRPr>
          </a:p>
        </p:txBody>
      </p:sp>
      <p:sp>
        <p:nvSpPr>
          <p:cNvPr id="36" name="テキスト ボックス 35"/>
          <p:cNvSpPr txBox="1"/>
          <p:nvPr/>
        </p:nvSpPr>
        <p:spPr>
          <a:xfrm>
            <a:off x="7036849" y="741652"/>
            <a:ext cx="1575443" cy="646331"/>
          </a:xfrm>
          <a:prstGeom prst="rect">
            <a:avLst/>
          </a:prstGeom>
          <a:noFill/>
        </p:spPr>
        <p:txBody>
          <a:bodyPr wrap="square" rtlCol="0">
            <a:spAutoFit/>
          </a:bodyPr>
          <a:lstStyle/>
          <a:p>
            <a:r>
              <a:rPr kumimoji="1" lang="en-US" altLang="ja-JP" dirty="0" smtClean="0">
                <a:solidFill>
                  <a:srgbClr val="FF0000"/>
                </a:solidFill>
              </a:rPr>
              <a:t>Observation of the steel bar </a:t>
            </a:r>
            <a:endParaRPr kumimoji="1" lang="ja-JP" altLang="en-US" dirty="0">
              <a:solidFill>
                <a:srgbClr val="FF0000"/>
              </a:solidFill>
            </a:endParaRPr>
          </a:p>
        </p:txBody>
      </p:sp>
      <p:grpSp>
        <p:nvGrpSpPr>
          <p:cNvPr id="20" name="グループ化 19"/>
          <p:cNvGrpSpPr/>
          <p:nvPr/>
        </p:nvGrpSpPr>
        <p:grpSpPr>
          <a:xfrm>
            <a:off x="6402622" y="1325269"/>
            <a:ext cx="2209670" cy="2382789"/>
            <a:chOff x="4993356" y="1902279"/>
            <a:chExt cx="1841320" cy="2221072"/>
          </a:xfrm>
        </p:grpSpPr>
        <p:sp>
          <p:nvSpPr>
            <p:cNvPr id="22" name="直方体 21"/>
            <p:cNvSpPr/>
            <p:nvPr/>
          </p:nvSpPr>
          <p:spPr>
            <a:xfrm>
              <a:off x="4993356" y="1902279"/>
              <a:ext cx="1841320" cy="2221072"/>
            </a:xfrm>
            <a:prstGeom prst="cube">
              <a:avLst>
                <a:gd name="adj" fmla="val 54816"/>
              </a:avLst>
            </a:prstGeom>
            <a:solidFill>
              <a:srgbClr val="BFBFBF">
                <a:alpha val="45882"/>
              </a:srgbClr>
            </a:solidFill>
            <a:ln>
              <a:solidFill>
                <a:srgbClr val="969696">
                  <a:alpha val="83922"/>
                </a:srgbClr>
              </a:solidFill>
            </a:ln>
            <a:effectLst>
              <a:glow rad="63500">
                <a:schemeClr val="accent1">
                  <a:satMod val="175000"/>
                  <a:alpha val="40000"/>
                </a:schemeClr>
              </a:glow>
              <a:outerShdw blurRad="76200" dir="18900000" sy="23000" kx="-1200000" algn="bl" rotWithShape="0">
                <a:prstClr val="black">
                  <a:alpha val="2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直方体 17"/>
            <p:cNvSpPr/>
            <p:nvPr/>
          </p:nvSpPr>
          <p:spPr>
            <a:xfrm>
              <a:off x="6054170" y="2784545"/>
              <a:ext cx="376946" cy="1001338"/>
            </a:xfrm>
            <a:prstGeom prst="cube">
              <a:avLst>
                <a:gd name="adj" fmla="val 25000"/>
              </a:avLst>
            </a:prstGeom>
            <a:solidFill>
              <a:schemeClr val="accent6">
                <a:lumMod val="75000"/>
              </a:schemeClr>
            </a:solidFill>
            <a:ln>
              <a:solidFill>
                <a:schemeClr val="accent6">
                  <a:lumMod val="75000"/>
                </a:schemeClr>
              </a:solidFill>
            </a:ln>
            <a:effectLst>
              <a:glow rad="127000">
                <a:schemeClr val="accent6">
                  <a:lumMod val="60000"/>
                  <a:lumOff val="40000"/>
                </a:schemeClr>
              </a:glow>
            </a:effectLst>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p:nvGrpSpPr>
        <p:grpSpPr>
          <a:xfrm>
            <a:off x="-71122" y="968433"/>
            <a:ext cx="1532913" cy="1828168"/>
            <a:chOff x="2966191" y="1232271"/>
            <a:chExt cx="1532913" cy="1828168"/>
          </a:xfrm>
        </p:grpSpPr>
        <p:sp>
          <p:nvSpPr>
            <p:cNvPr id="38" name="右矢印 37"/>
            <p:cNvSpPr/>
            <p:nvPr/>
          </p:nvSpPr>
          <p:spPr>
            <a:xfrm>
              <a:off x="3256853" y="1232271"/>
              <a:ext cx="1166563" cy="1828168"/>
            </a:xfrm>
            <a:prstGeom prst="rightArrow">
              <a:avLst/>
            </a:prstGeom>
            <a:solidFill>
              <a:srgbClr val="00B0F0">
                <a:alpha val="69804"/>
              </a:srgbClr>
            </a:solidFill>
            <a:ln>
              <a:solidFill>
                <a:srgbClr val="385D8A">
                  <a:alpha val="50980"/>
                </a:srgbClr>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2966191" y="1786892"/>
              <a:ext cx="1532913" cy="523220"/>
            </a:xfrm>
            <a:prstGeom prst="rect">
              <a:avLst/>
            </a:prstGeom>
            <a:noFill/>
            <a:scene3d>
              <a:camera prst="isometricLeftDown"/>
              <a:lightRig rig="threePt" dir="t"/>
            </a:scene3d>
          </p:spPr>
          <p:txBody>
            <a:bodyPr wrap="square" rtlCol="0">
              <a:spAutoFit/>
            </a:bodyPr>
            <a:lstStyle/>
            <a:p>
              <a:r>
                <a:rPr kumimoji="1" lang="en-US" altLang="ja-JP" sz="2800" dirty="0" smtClean="0">
                  <a:latin typeface="Segoe UI Semibold" panose="020B0702040204020203" pitchFamily="34" charset="0"/>
                </a:rPr>
                <a:t>Neutron</a:t>
              </a:r>
              <a:endParaRPr kumimoji="1" lang="ja-JP" altLang="en-US" sz="2800" dirty="0">
                <a:latin typeface="Segoe UI Semibold" panose="020B0702040204020203" pitchFamily="34" charset="0"/>
              </a:endParaRPr>
            </a:p>
          </p:txBody>
        </p:sp>
      </p:grpSp>
      <p:sp>
        <p:nvSpPr>
          <p:cNvPr id="26" name="テキスト ボックス 25"/>
          <p:cNvSpPr txBox="1"/>
          <p:nvPr/>
        </p:nvSpPr>
        <p:spPr>
          <a:xfrm>
            <a:off x="2082369" y="1909614"/>
            <a:ext cx="1107955" cy="646331"/>
          </a:xfrm>
          <a:prstGeom prst="rect">
            <a:avLst/>
          </a:prstGeom>
          <a:noFill/>
        </p:spPr>
        <p:txBody>
          <a:bodyPr wrap="square" rtlCol="0">
            <a:spAutoFit/>
          </a:bodyPr>
          <a:lstStyle/>
          <a:p>
            <a:r>
              <a:rPr kumimoji="1" lang="en-US" altLang="ja-JP" b="1" u="sng" dirty="0" smtClean="0">
                <a:solidFill>
                  <a:srgbClr val="FFFF00"/>
                </a:solidFill>
                <a:effectLst>
                  <a:outerShdw blurRad="38100" dist="38100" dir="2700000" algn="tl">
                    <a:srgbClr val="000000">
                      <a:alpha val="43137"/>
                    </a:srgbClr>
                  </a:outerShdw>
                </a:effectLst>
              </a:rPr>
              <a:t>4*4pixel detector</a:t>
            </a:r>
            <a:endParaRPr kumimoji="1" lang="ja-JP" altLang="en-US" b="1" u="sng"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3342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コンテンツ プレースホルダー 2"/>
          <p:cNvSpPr txBox="1">
            <a:spLocks/>
          </p:cNvSpPr>
          <p:nvPr/>
        </p:nvSpPr>
        <p:spPr>
          <a:xfrm>
            <a:off x="-13410" y="1802674"/>
            <a:ext cx="4017459" cy="54620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en-US" altLang="ja-JP" b="1" dirty="0" smtClean="0">
                <a:solidFill>
                  <a:srgbClr val="FF0000"/>
                </a:solidFill>
                <a:effectLst>
                  <a:outerShdw blurRad="38100" dist="38100" dir="2700000" algn="tl">
                    <a:srgbClr val="000000">
                      <a:alpha val="43137"/>
                    </a:srgbClr>
                  </a:outerShdw>
                </a:effectLst>
              </a:rPr>
              <a:t>=low energy Be(p,n) reaction</a:t>
            </a:r>
            <a:endParaRPr lang="en-US" altLang="ja-JP" b="1" dirty="0" smtClean="0">
              <a:solidFill>
                <a:srgbClr val="FF0000"/>
              </a:solidFill>
              <a:effectLst>
                <a:outerShdw blurRad="38100" dist="38100" dir="2700000" algn="tl">
                  <a:srgbClr val="000000">
                    <a:alpha val="43137"/>
                  </a:srgbClr>
                </a:outerShdw>
              </a:effectLst>
            </a:endParaRPr>
          </a:p>
        </p:txBody>
      </p:sp>
      <p:sp>
        <p:nvSpPr>
          <p:cNvPr id="2" name="タイトル 1"/>
          <p:cNvSpPr>
            <a:spLocks noGrp="1"/>
          </p:cNvSpPr>
          <p:nvPr>
            <p:ph type="title"/>
          </p:nvPr>
        </p:nvSpPr>
        <p:spPr>
          <a:xfrm>
            <a:off x="-21523" y="0"/>
            <a:ext cx="9110252" cy="1008112"/>
          </a:xfrm>
          <a:solidFill>
            <a:srgbClr val="00B0F0"/>
          </a:solidFill>
        </p:spPr>
        <p:txBody>
          <a:bodyPr>
            <a:normAutofit fontScale="90000"/>
          </a:bodyPr>
          <a:lstStyle/>
          <a:p>
            <a:pPr algn="l">
              <a:lnSpc>
                <a:spcPts val="2800"/>
              </a:lnSpc>
            </a:pPr>
            <a:r>
              <a:rPr kumimoji="1" lang="en-US" altLang="ja-JP" u="sng" dirty="0" smtClean="0">
                <a:solidFill>
                  <a:srgbClr val="FF0000"/>
                </a:solidFill>
                <a:effectLst>
                  <a:outerShdw blurRad="38100" dist="38100" dir="2700000" algn="tl">
                    <a:srgbClr val="000000">
                      <a:alpha val="43137"/>
                    </a:srgbClr>
                  </a:outerShdw>
                </a:effectLst>
              </a:rPr>
              <a:t>RANS</a:t>
            </a:r>
            <a:r>
              <a:rPr kumimoji="1" lang="en-US" altLang="ja-JP" sz="2000" dirty="0" smtClean="0">
                <a:solidFill>
                  <a:srgbClr val="FF0000"/>
                </a:solidFill>
                <a:effectLst>
                  <a:outerShdw blurRad="38100" dist="38100" dir="2700000" algn="tl">
                    <a:srgbClr val="000000">
                      <a:alpha val="43137"/>
                    </a:srgbClr>
                  </a:outerShdw>
                </a:effectLst>
              </a:rPr>
              <a:t>=</a:t>
            </a:r>
            <a:r>
              <a:rPr kumimoji="1" lang="en-US" altLang="ja-JP" sz="3100" dirty="0" smtClean="0">
                <a:solidFill>
                  <a:srgbClr val="FF0000"/>
                </a:solidFill>
                <a:effectLst>
                  <a:outerShdw blurRad="38100" dist="38100" dir="2700000" algn="tl">
                    <a:srgbClr val="000000">
                      <a:alpha val="43137"/>
                    </a:srgbClr>
                  </a:outerShdw>
                </a:effectLst>
              </a:rPr>
              <a:t>RI</a:t>
            </a:r>
            <a:r>
              <a:rPr kumimoji="1" lang="en-US" altLang="ja-JP" sz="3100" dirty="0" smtClean="0">
                <a:effectLst>
                  <a:outerShdw blurRad="38100" dist="38100" dir="2700000" algn="tl">
                    <a:srgbClr val="000000">
                      <a:alpha val="43137"/>
                    </a:srgbClr>
                  </a:outerShdw>
                </a:effectLst>
              </a:rPr>
              <a:t>KEN</a:t>
            </a:r>
            <a:r>
              <a:rPr kumimoji="1" lang="en-US" altLang="ja-JP" sz="3100" dirty="0" smtClean="0">
                <a:solidFill>
                  <a:srgbClr val="FF0000"/>
                </a:solidFill>
                <a:effectLst>
                  <a:outerShdw blurRad="38100" dist="38100" dir="2700000" algn="tl">
                    <a:srgbClr val="000000">
                      <a:alpha val="43137"/>
                    </a:srgbClr>
                  </a:outerShdw>
                </a:effectLst>
              </a:rPr>
              <a:t> </a:t>
            </a:r>
            <a:r>
              <a:rPr kumimoji="1" lang="en-US" altLang="ja-JP" sz="3100" dirty="0" smtClean="0">
                <a:effectLst>
                  <a:outerShdw blurRad="38100" dist="38100" dir="2700000" algn="tl">
                    <a:srgbClr val="000000">
                      <a:alpha val="43137"/>
                    </a:srgbClr>
                  </a:outerShdw>
                </a:effectLst>
              </a:rPr>
              <a:t>Accelerator-driven  compact </a:t>
            </a:r>
            <a:r>
              <a:rPr kumimoji="1" lang="en-US" altLang="ja-JP" sz="3100" dirty="0" smtClean="0">
                <a:solidFill>
                  <a:srgbClr val="FF0000"/>
                </a:solidFill>
                <a:effectLst>
                  <a:outerShdw blurRad="38100" dist="38100" dir="2700000" algn="tl">
                    <a:srgbClr val="000000">
                      <a:alpha val="43137"/>
                    </a:srgbClr>
                  </a:outerShdw>
                </a:effectLst>
              </a:rPr>
              <a:t>N</a:t>
            </a:r>
            <a:r>
              <a:rPr kumimoji="1" lang="en-US" altLang="ja-JP" sz="3100" dirty="0" smtClean="0">
                <a:effectLst>
                  <a:outerShdw blurRad="38100" dist="38100" dir="2700000" algn="tl">
                    <a:srgbClr val="000000">
                      <a:alpha val="43137"/>
                    </a:srgbClr>
                  </a:outerShdw>
                </a:effectLst>
              </a:rPr>
              <a:t>eutron</a:t>
            </a:r>
            <a:r>
              <a:rPr kumimoji="1" lang="en-US" altLang="ja-JP" sz="3100" dirty="0" smtClean="0">
                <a:solidFill>
                  <a:srgbClr val="FF0000"/>
                </a:solidFill>
                <a:effectLst>
                  <a:outerShdw blurRad="38100" dist="38100" dir="2700000" algn="tl">
                    <a:srgbClr val="000000">
                      <a:alpha val="43137"/>
                    </a:srgbClr>
                  </a:outerShdw>
                </a:effectLst>
              </a:rPr>
              <a:t> S</a:t>
            </a:r>
            <a:r>
              <a:rPr kumimoji="1" lang="en-US" altLang="ja-JP" sz="3100" dirty="0" smtClean="0">
                <a:effectLst>
                  <a:outerShdw blurRad="38100" dist="38100" dir="2700000" algn="tl">
                    <a:srgbClr val="000000">
                      <a:alpha val="43137"/>
                    </a:srgbClr>
                  </a:outerShdw>
                </a:effectLst>
              </a:rPr>
              <a:t>ource</a:t>
            </a:r>
            <a:r>
              <a:rPr kumimoji="1" lang="en-US" altLang="ja-JP" sz="3100" dirty="0" smtClean="0">
                <a:solidFill>
                  <a:srgbClr val="FF0000"/>
                </a:solidFill>
                <a:effectLst>
                  <a:outerShdw blurRad="38100" dist="38100" dir="2700000" algn="tl">
                    <a:srgbClr val="000000">
                      <a:alpha val="43137"/>
                    </a:srgbClr>
                  </a:outerShdw>
                </a:effectLst>
              </a:rPr>
              <a:t> </a:t>
            </a:r>
            <a:r>
              <a:rPr kumimoji="1" lang="en-US" altLang="ja-JP" sz="4000" dirty="0" smtClean="0">
                <a:solidFill>
                  <a:srgbClr val="FF0000"/>
                </a:solidFill>
              </a:rPr>
              <a:t/>
            </a:r>
            <a:br>
              <a:rPr kumimoji="1" lang="en-US" altLang="ja-JP" sz="4000" dirty="0" smtClean="0">
                <a:solidFill>
                  <a:srgbClr val="FF0000"/>
                </a:solidFill>
              </a:rPr>
            </a:br>
            <a:r>
              <a:rPr lang="en-US" altLang="ja-JP" sz="3200" dirty="0"/>
              <a:t>development </a:t>
            </a:r>
            <a:r>
              <a:rPr lang="en-US" altLang="ja-JP" sz="3200" dirty="0" smtClean="0"/>
              <a:t>policy </a:t>
            </a:r>
            <a:r>
              <a:rPr lang="en-US" altLang="ja-JP" sz="3600" u="sng" dirty="0" smtClean="0"/>
              <a:t>: </a:t>
            </a:r>
            <a:r>
              <a:rPr lang="en-US" altLang="ja-JP" b="1" dirty="0" smtClean="0">
                <a:solidFill>
                  <a:srgbClr val="FF0000"/>
                </a:solidFill>
              </a:rPr>
              <a:t>easy to access on-site </a:t>
            </a:r>
            <a:endParaRPr kumimoji="1" lang="ja-JP" altLang="en-US" b="1" dirty="0">
              <a:solidFill>
                <a:srgbClr val="FF0000"/>
              </a:solidFill>
            </a:endParaRPr>
          </a:p>
        </p:txBody>
      </p:sp>
      <p:sp>
        <p:nvSpPr>
          <p:cNvPr id="3" name="コンテンツ プレースホルダー 2"/>
          <p:cNvSpPr>
            <a:spLocks noGrp="1"/>
          </p:cNvSpPr>
          <p:nvPr>
            <p:ph idx="1"/>
          </p:nvPr>
        </p:nvSpPr>
        <p:spPr>
          <a:xfrm>
            <a:off x="-21523" y="1019869"/>
            <a:ext cx="9036496" cy="848277"/>
          </a:xfrm>
        </p:spPr>
        <p:txBody>
          <a:bodyPr>
            <a:normAutofit fontScale="77500" lnSpcReduction="20000"/>
          </a:bodyPr>
          <a:lstStyle/>
          <a:p>
            <a:pPr marL="0" indent="0">
              <a:buNone/>
            </a:pPr>
            <a:r>
              <a:rPr lang="en-US" altLang="ja-JP" sz="2800" dirty="0" smtClean="0"/>
              <a:t>&lt;</a:t>
            </a:r>
            <a:r>
              <a:rPr lang="en-US" altLang="ja-JP" sz="2800" u="sng" dirty="0" smtClean="0"/>
              <a:t>Techniques overcome and features</a:t>
            </a:r>
            <a:r>
              <a:rPr lang="en-US" altLang="ja-JP" sz="2800" dirty="0" smtClean="0"/>
              <a:t>&gt;</a:t>
            </a:r>
            <a:r>
              <a:rPr lang="ja-JP" altLang="en-US" sz="2800" dirty="0" smtClean="0"/>
              <a:t>・・・・・・</a:t>
            </a:r>
            <a:r>
              <a:rPr lang="ja-JP" altLang="en-US" sz="2800" dirty="0"/>
              <a:t>・・</a:t>
            </a:r>
            <a:r>
              <a:rPr lang="ja-JP" altLang="en-US" sz="2800" dirty="0" smtClean="0"/>
              <a:t>・</a:t>
            </a:r>
            <a:endParaRPr lang="en-US" altLang="ja-JP" sz="2800" dirty="0" smtClean="0"/>
          </a:p>
          <a:p>
            <a:pPr marL="0" indent="0">
              <a:buNone/>
            </a:pPr>
            <a:r>
              <a:rPr lang="en-US" altLang="ja-JP" sz="3400" b="1" dirty="0" smtClean="0">
                <a:effectLst>
                  <a:outerShdw blurRad="38100" dist="38100" dir="2700000" algn="tl">
                    <a:srgbClr val="000000">
                      <a:alpha val="43137"/>
                    </a:srgbClr>
                  </a:outerShdw>
                </a:effectLst>
              </a:rPr>
              <a:t>1.</a:t>
            </a:r>
            <a:r>
              <a:rPr lang="en-US" altLang="ja-JP" sz="3800" b="1" dirty="0" smtClean="0">
                <a:solidFill>
                  <a:srgbClr val="FF0000"/>
                </a:solidFill>
                <a:effectLst>
                  <a:outerShdw blurRad="38100" dist="38100" dir="2700000" algn="tl">
                    <a:srgbClr val="000000">
                      <a:alpha val="43137"/>
                    </a:srgbClr>
                  </a:outerShdw>
                </a:effectLst>
              </a:rPr>
              <a:t>Small</a:t>
            </a:r>
            <a:r>
              <a:rPr lang="en-US" altLang="ja-JP" sz="3400" b="1" dirty="0" smtClean="0">
                <a:effectLst>
                  <a:outerShdw blurRad="38100" dist="38100" dir="2700000" algn="tl">
                    <a:srgbClr val="000000">
                      <a:alpha val="43137"/>
                    </a:srgbClr>
                  </a:outerShdw>
                </a:effectLst>
              </a:rPr>
              <a:t> system </a:t>
            </a:r>
            <a:r>
              <a:rPr lang="en-US" altLang="ja-JP" sz="3400" b="1" u="sng" dirty="0" smtClean="0">
                <a:effectLst>
                  <a:outerShdw blurRad="38100" dist="38100" dir="2700000" algn="tl">
                    <a:srgbClr val="000000">
                      <a:alpha val="43137"/>
                    </a:srgbClr>
                  </a:outerShdw>
                </a:effectLst>
              </a:rPr>
              <a:t>including shielding-</a:t>
            </a:r>
            <a:r>
              <a:rPr lang="en-US" altLang="ja-JP" sz="3400" b="1" dirty="0" smtClean="0">
                <a:effectLst>
                  <a:outerShdw blurRad="38100" dist="38100" dir="2700000" algn="tl">
                    <a:srgbClr val="000000">
                      <a:alpha val="43137"/>
                    </a:srgbClr>
                  </a:outerShdw>
                </a:effectLst>
              </a:rPr>
              <a:t>&gt; </a:t>
            </a:r>
            <a:r>
              <a:rPr lang="en-US" altLang="ja-JP" sz="3400" b="1" dirty="0" smtClean="0">
                <a:solidFill>
                  <a:srgbClr val="FF0000"/>
                </a:solidFill>
                <a:effectLst>
                  <a:outerShdw blurRad="38100" dist="38100" dir="2700000" algn="tl">
                    <a:srgbClr val="000000">
                      <a:alpha val="43137"/>
                    </a:srgbClr>
                  </a:outerShdw>
                </a:effectLst>
              </a:rPr>
              <a:t>proton linac</a:t>
            </a:r>
          </a:p>
        </p:txBody>
      </p:sp>
      <p:sp>
        <p:nvSpPr>
          <p:cNvPr id="7" name="スライド番号プレースホルダー 6"/>
          <p:cNvSpPr>
            <a:spLocks noGrp="1"/>
          </p:cNvSpPr>
          <p:nvPr>
            <p:ph type="sldNum" sz="quarter" idx="12"/>
          </p:nvPr>
        </p:nvSpPr>
        <p:spPr/>
        <p:txBody>
          <a:bodyPr/>
          <a:lstStyle/>
          <a:p>
            <a:pPr>
              <a:defRPr/>
            </a:pPr>
            <a:fld id="{597AF73C-E3C1-4578-9E50-DA54ADB86BC3}" type="slidenum">
              <a:rPr lang="ja-JP" altLang="en-US" smtClean="0"/>
              <a:pPr>
                <a:defRPr/>
              </a:pPr>
              <a:t>3</a:t>
            </a:fld>
            <a:endParaRPr lang="ja-JP" altLang="en-US" dirty="0"/>
          </a:p>
        </p:txBody>
      </p:sp>
      <p:sp>
        <p:nvSpPr>
          <p:cNvPr id="9" name="テキスト ボックス 8"/>
          <p:cNvSpPr txBox="1"/>
          <p:nvPr/>
        </p:nvSpPr>
        <p:spPr>
          <a:xfrm>
            <a:off x="230339" y="4464228"/>
            <a:ext cx="6102904" cy="1046440"/>
          </a:xfrm>
          <a:prstGeom prst="rect">
            <a:avLst/>
          </a:prstGeom>
          <a:noFill/>
        </p:spPr>
        <p:txBody>
          <a:bodyPr wrap="square" rtlCol="0">
            <a:spAutoFit/>
          </a:bodyPr>
          <a:lstStyle/>
          <a:p>
            <a:r>
              <a:rPr lang="en-US" altLang="ja-JP" sz="2000" b="1" u="sng" dirty="0" smtClean="0">
                <a:solidFill>
                  <a:srgbClr val="FF0000"/>
                </a:solidFill>
              </a:rPr>
              <a:t>Easy </a:t>
            </a:r>
            <a:r>
              <a:rPr lang="en-US" altLang="ja-JP" sz="2000" b="1" u="sng" dirty="0">
                <a:solidFill>
                  <a:srgbClr val="FF0000"/>
                </a:solidFill>
              </a:rPr>
              <a:t>maintenance</a:t>
            </a:r>
            <a:endParaRPr lang="en-US" altLang="ja-JP" sz="2000" b="1" u="sng" dirty="0"/>
          </a:p>
          <a:p>
            <a:pPr lvl="1">
              <a:buFont typeface="Arial" pitchFamily="34" charset="0"/>
              <a:buChar char="•"/>
            </a:pPr>
            <a:r>
              <a:rPr lang="en-US" altLang="ja-JP" sz="2400" dirty="0" smtClean="0"/>
              <a:t>Neutron flux ~</a:t>
            </a:r>
            <a:r>
              <a:rPr lang="en-US" altLang="ja-JP" sz="2400" u="sng" dirty="0" smtClean="0"/>
              <a:t>10</a:t>
            </a:r>
            <a:r>
              <a:rPr lang="en-US" altLang="ja-JP" sz="2400" u="sng" baseline="30000" dirty="0" smtClean="0"/>
              <a:t>12</a:t>
            </a:r>
            <a:r>
              <a:rPr lang="en-US" altLang="ja-JP" sz="2400" u="sng" dirty="0" smtClean="0"/>
              <a:t>/sec@</a:t>
            </a:r>
            <a:r>
              <a:rPr lang="ja-JP" altLang="en-US" dirty="0" smtClean="0"/>
              <a:t>７</a:t>
            </a:r>
            <a:r>
              <a:rPr lang="en-US" altLang="ja-JP" dirty="0" smtClean="0"/>
              <a:t>MeV,</a:t>
            </a:r>
            <a:r>
              <a:rPr lang="ja-JP" altLang="en-US" dirty="0" smtClean="0"/>
              <a:t>　</a:t>
            </a:r>
            <a:r>
              <a:rPr lang="en-US" altLang="ja-JP" dirty="0" smtClean="0"/>
              <a:t>100μA(max) </a:t>
            </a:r>
          </a:p>
          <a:p>
            <a:pPr lvl="1"/>
            <a:r>
              <a:rPr lang="en-US" altLang="ja-JP" dirty="0" smtClean="0"/>
              <a:t>Is nearly </a:t>
            </a:r>
            <a:r>
              <a:rPr lang="en-US" altLang="ja-JP" dirty="0" smtClean="0"/>
              <a:t>30 times </a:t>
            </a:r>
            <a:r>
              <a:rPr lang="en-US" altLang="ja-JP" dirty="0"/>
              <a:t>more than with </a:t>
            </a:r>
            <a:r>
              <a:rPr lang="en-US" altLang="ja-JP" dirty="0" smtClean="0"/>
              <a:t>3.5MeV (proton </a:t>
            </a:r>
            <a:r>
              <a:rPr lang="en-US" altLang="ja-JP" dirty="0" err="1" smtClean="0"/>
              <a:t>nergy</a:t>
            </a:r>
            <a:r>
              <a:rPr lang="en-US" altLang="ja-JP" dirty="0" smtClean="0"/>
              <a:t>)</a:t>
            </a:r>
            <a:endParaRPr lang="en-US" altLang="ja-JP" dirty="0"/>
          </a:p>
        </p:txBody>
      </p:sp>
      <p:pic>
        <p:nvPicPr>
          <p:cNvPr id="11" name="Picture 2" descr="E:\08VCAD\13_小型中性子源\0中性子ビームT\写真\RANS_coments1301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8145" y="3341267"/>
            <a:ext cx="2550534" cy="1912901"/>
          </a:xfrm>
          <a:prstGeom prst="rect">
            <a:avLst/>
          </a:prstGeom>
          <a:noFill/>
          <a:extLst>
            <a:ext uri="{909E8E84-426E-40DD-AFC4-6F175D3DCCD1}">
              <a14:hiddenFill xmlns:a14="http://schemas.microsoft.com/office/drawing/2010/main">
                <a:solidFill>
                  <a:srgbClr val="FFFFFF"/>
                </a:solidFill>
              </a14:hiddenFill>
            </a:ext>
          </a:extLst>
        </p:spPr>
      </p:pic>
      <p:sp>
        <p:nvSpPr>
          <p:cNvPr id="45" name="テキスト ボックス 44"/>
          <p:cNvSpPr txBox="1"/>
          <p:nvPr/>
        </p:nvSpPr>
        <p:spPr>
          <a:xfrm>
            <a:off x="6795358" y="1087985"/>
            <a:ext cx="2459854" cy="451406"/>
          </a:xfrm>
          <a:prstGeom prst="rect">
            <a:avLst/>
          </a:prstGeom>
          <a:noFill/>
        </p:spPr>
        <p:txBody>
          <a:bodyPr wrap="square" rtlCol="0">
            <a:spAutoFit/>
          </a:bodyPr>
          <a:lstStyle/>
          <a:p>
            <a:pPr>
              <a:lnSpc>
                <a:spcPts val="1400"/>
              </a:lnSpc>
            </a:pPr>
            <a:r>
              <a:rPr lang="en-US" altLang="ja-JP" sz="1400" dirty="0" smtClean="0">
                <a:solidFill>
                  <a:srgbClr val="0070C0"/>
                </a:solidFill>
                <a:latin typeface="Times New Roman" panose="02020603050405020304" pitchFamily="18" charset="0"/>
                <a:cs typeface="Times New Roman" panose="02020603050405020304" pitchFamily="18" charset="0"/>
              </a:rPr>
              <a:t>2011started. 2012 construction Main members </a:t>
            </a:r>
            <a:endParaRPr kumimoji="1" lang="ja-JP" altLang="en-US" sz="1400" dirty="0">
              <a:solidFill>
                <a:srgbClr val="0070C0"/>
              </a:solidFill>
              <a:latin typeface="Times New Roman" panose="02020603050405020304" pitchFamily="18" charset="0"/>
              <a:cs typeface="Times New Roman" panose="02020603050405020304" pitchFamily="18" charset="0"/>
            </a:endParaRPr>
          </a:p>
        </p:txBody>
      </p:sp>
      <p:sp>
        <p:nvSpPr>
          <p:cNvPr id="6" name="テキスト ボックス 5"/>
          <p:cNvSpPr txBox="1"/>
          <p:nvPr/>
        </p:nvSpPr>
        <p:spPr>
          <a:xfrm>
            <a:off x="6552057" y="4736572"/>
            <a:ext cx="2268760" cy="369332"/>
          </a:xfrm>
          <a:prstGeom prst="rect">
            <a:avLst/>
          </a:prstGeom>
          <a:solidFill>
            <a:srgbClr val="FFFF00">
              <a:alpha val="72941"/>
            </a:srgbClr>
          </a:solidFill>
        </p:spPr>
        <p:txBody>
          <a:bodyPr wrap="square" rtlCol="0">
            <a:spAutoFit/>
          </a:bodyPr>
          <a:lstStyle/>
          <a:p>
            <a:r>
              <a:rPr kumimoji="1" lang="en-US" altLang="ja-JP" dirty="0" smtClean="0">
                <a:solidFill>
                  <a:srgbClr val="FF0000"/>
                </a:solidFill>
              </a:rPr>
              <a:t>Space </a:t>
            </a:r>
            <a:r>
              <a:rPr kumimoji="1" lang="en-US" altLang="ja-JP" dirty="0" smtClean="0">
                <a:solidFill>
                  <a:srgbClr val="FF0000"/>
                </a:solidFill>
              </a:rPr>
              <a:t>~4m*15m</a:t>
            </a:r>
            <a:endParaRPr kumimoji="1" lang="ja-JP" altLang="en-US" dirty="0">
              <a:solidFill>
                <a:srgbClr val="FF0000"/>
              </a:solidFill>
            </a:endParaRPr>
          </a:p>
        </p:txBody>
      </p:sp>
      <p:sp>
        <p:nvSpPr>
          <p:cNvPr id="25" name="正方形/長方形 24"/>
          <p:cNvSpPr/>
          <p:nvPr/>
        </p:nvSpPr>
        <p:spPr>
          <a:xfrm>
            <a:off x="755576" y="5805264"/>
            <a:ext cx="8402978" cy="830997"/>
          </a:xfrm>
          <a:prstGeom prst="rect">
            <a:avLst/>
          </a:prstGeom>
          <a:solidFill>
            <a:srgbClr val="FFCCFF">
              <a:alpha val="50196"/>
            </a:srgbClr>
          </a:solidFill>
        </p:spPr>
        <p:txBody>
          <a:bodyPr wrap="square">
            <a:spAutoFit/>
          </a:bodyPr>
          <a:lstStyle/>
          <a:p>
            <a:pPr lvl="1" eaLnBrk="1" hangingPunct="1"/>
            <a:r>
              <a:rPr lang="ja-JP" altLang="en-US" sz="1600" dirty="0"/>
              <a:t>７</a:t>
            </a:r>
            <a:r>
              <a:rPr lang="en-US" altLang="ja-JP" sz="1600" dirty="0"/>
              <a:t>MeV</a:t>
            </a:r>
            <a:r>
              <a:rPr lang="ja-JP" altLang="en-US" sz="1600" dirty="0"/>
              <a:t>、</a:t>
            </a:r>
            <a:r>
              <a:rPr lang="en-US" altLang="ja-JP" sz="1600" dirty="0"/>
              <a:t>100μA</a:t>
            </a:r>
            <a:r>
              <a:rPr lang="ja-JP" altLang="en-US" sz="1600" dirty="0"/>
              <a:t>、</a:t>
            </a:r>
            <a:r>
              <a:rPr lang="en-US" altLang="ja-JP" sz="1600" dirty="0" smtClean="0"/>
              <a:t>Rf power supply.:</a:t>
            </a:r>
            <a:r>
              <a:rPr lang="ja-JP" altLang="en-US" sz="1600" dirty="0"/>
              <a:t>　</a:t>
            </a:r>
            <a:r>
              <a:rPr lang="en-US" altLang="ja-JP" sz="1600" dirty="0"/>
              <a:t>350kW(peak)  duty </a:t>
            </a:r>
            <a:r>
              <a:rPr lang="en-US" altLang="ja-JP" sz="1600" dirty="0" smtClean="0"/>
              <a:t>1.3%,Electric power peak</a:t>
            </a:r>
            <a:r>
              <a:rPr lang="ja-JP" altLang="en-US" sz="1600" dirty="0"/>
              <a:t>　</a:t>
            </a:r>
            <a:r>
              <a:rPr lang="en-US" altLang="ja-JP" sz="1600" dirty="0"/>
              <a:t>40kVA, </a:t>
            </a:r>
          </a:p>
          <a:p>
            <a:pPr lvl="1" eaLnBrk="1" hangingPunct="1"/>
            <a:r>
              <a:rPr lang="en-US" altLang="ja-JP" sz="1600" dirty="0" smtClean="0"/>
              <a:t>Cooling water</a:t>
            </a:r>
            <a:r>
              <a:rPr lang="ja-JP" altLang="en-US" sz="1600" dirty="0" smtClean="0"/>
              <a:t>：</a:t>
            </a:r>
            <a:r>
              <a:rPr lang="en-US" altLang="ja-JP" sz="1600" dirty="0"/>
              <a:t>75L/min </a:t>
            </a:r>
            <a:r>
              <a:rPr lang="en-US" altLang="ja-JP" sz="1600" dirty="0" smtClean="0"/>
              <a:t>,</a:t>
            </a:r>
            <a:r>
              <a:rPr lang="en-US" altLang="ja-JP" sz="1600" b="1" u="sng" dirty="0" smtClean="0"/>
              <a:t>pulse width </a:t>
            </a:r>
            <a:r>
              <a:rPr lang="en-US" altLang="ja-JP" sz="1600" dirty="0" smtClean="0"/>
              <a:t>(</a:t>
            </a:r>
            <a:r>
              <a:rPr lang="en-US" altLang="ja-JP" sz="1600" b="1" dirty="0" smtClean="0"/>
              <a:t>30</a:t>
            </a:r>
            <a:r>
              <a:rPr lang="ja-JP" altLang="ja-JP" sz="1600" b="1" dirty="0"/>
              <a:t>～</a:t>
            </a:r>
            <a:r>
              <a:rPr lang="en-US" altLang="ja-JP" sz="1600" b="1" dirty="0"/>
              <a:t>200</a:t>
            </a:r>
            <a:r>
              <a:rPr lang="ja-JP" altLang="ja-JP" sz="1600" b="1" dirty="0"/>
              <a:t>μ</a:t>
            </a:r>
            <a:r>
              <a:rPr lang="en-US" altLang="ja-JP" sz="1600" b="1" dirty="0" smtClean="0"/>
              <a:t>s</a:t>
            </a:r>
            <a:r>
              <a:rPr lang="en-US" altLang="ja-JP" sz="1600" dirty="0" smtClean="0"/>
              <a:t>)repetition frequency</a:t>
            </a:r>
            <a:r>
              <a:rPr lang="ja-JP" altLang="ja-JP" sz="1600" dirty="0" smtClean="0"/>
              <a:t>～</a:t>
            </a:r>
            <a:r>
              <a:rPr lang="en-US" altLang="ja-JP" sz="1600" b="1" dirty="0" smtClean="0"/>
              <a:t>20</a:t>
            </a:r>
            <a:r>
              <a:rPr lang="ja-JP" altLang="ja-JP" sz="1600" b="1" dirty="0" smtClean="0"/>
              <a:t>～</a:t>
            </a:r>
            <a:r>
              <a:rPr lang="en-US" altLang="ja-JP" sz="1600" b="1" dirty="0" smtClean="0"/>
              <a:t>180Hz</a:t>
            </a:r>
            <a:endParaRPr lang="en-US" altLang="ja-JP" sz="1600" dirty="0"/>
          </a:p>
          <a:p>
            <a:pPr lvl="1" eaLnBrk="1" hangingPunct="1"/>
            <a:r>
              <a:rPr lang="en-US" altLang="ja-JP" sz="1600" dirty="0" smtClean="0"/>
              <a:t>RF power </a:t>
            </a:r>
            <a:r>
              <a:rPr lang="ja-JP" altLang="en-US" sz="1600" dirty="0" smtClean="0"/>
              <a:t> </a:t>
            </a:r>
            <a:r>
              <a:rPr lang="en-US" altLang="ja-JP" sz="1600" dirty="0"/>
              <a:t>425MHz, Injection energy0.030-3.5MeV</a:t>
            </a:r>
          </a:p>
        </p:txBody>
      </p:sp>
      <p:sp>
        <p:nvSpPr>
          <p:cNvPr id="4" name="日付プレースホルダー 3"/>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41" name="コンテンツ プレースホルダー 2"/>
          <p:cNvSpPr txBox="1">
            <a:spLocks/>
          </p:cNvSpPr>
          <p:nvPr/>
        </p:nvSpPr>
        <p:spPr>
          <a:xfrm>
            <a:off x="-13410" y="2752172"/>
            <a:ext cx="6766855" cy="4406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lvl="1" indent="0">
              <a:lnSpc>
                <a:spcPts val="1700"/>
              </a:lnSpc>
              <a:buFont typeface="Arial" panose="020B0604020202020204" pitchFamily="34" charset="0"/>
              <a:buNone/>
            </a:pPr>
            <a:r>
              <a:rPr lang="en-US" altLang="ja-JP" sz="2600" b="1" u="sng" dirty="0" smtClean="0">
                <a:solidFill>
                  <a:srgbClr val="FF0066"/>
                </a:solidFill>
                <a:effectLst>
                  <a:outerShdw blurRad="38100" dist="38100" dir="2700000" algn="tl">
                    <a:srgbClr val="000000">
                      <a:alpha val="43137"/>
                    </a:srgbClr>
                  </a:outerShdw>
                </a:effectLst>
              </a:rPr>
              <a:t>2.Long Life Be target invention by </a:t>
            </a:r>
            <a:r>
              <a:rPr lang="en-US" altLang="ja-JP" sz="2600" b="1" u="sng" dirty="0" err="1" smtClean="0">
                <a:solidFill>
                  <a:srgbClr val="FF0000"/>
                </a:solidFill>
                <a:effectLst>
                  <a:outerShdw blurRad="38100" dist="38100" dir="2700000" algn="tl">
                    <a:srgbClr val="000000">
                      <a:alpha val="43137"/>
                    </a:srgbClr>
                  </a:outerShdw>
                </a:effectLst>
              </a:rPr>
              <a:t>Dr.Y.Yamagata</a:t>
            </a:r>
            <a:endParaRPr lang="en-US" altLang="ja-JP" sz="1900" u="sng" dirty="0" smtClean="0">
              <a:solidFill>
                <a:srgbClr val="FF0000"/>
              </a:solidFill>
              <a:effectLst>
                <a:outerShdw blurRad="38100" dist="38100" dir="2700000" algn="tl">
                  <a:srgbClr val="000000">
                    <a:alpha val="43137"/>
                  </a:srgbClr>
                </a:outerShdw>
              </a:effectLst>
            </a:endParaRPr>
          </a:p>
        </p:txBody>
      </p:sp>
      <p:sp>
        <p:nvSpPr>
          <p:cNvPr id="42" name="コンテンツ プレースホルダー 2"/>
          <p:cNvSpPr txBox="1">
            <a:spLocks/>
          </p:cNvSpPr>
          <p:nvPr/>
        </p:nvSpPr>
        <p:spPr>
          <a:xfrm>
            <a:off x="10944" y="2972993"/>
            <a:ext cx="9349080" cy="11039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en-US" altLang="ja-JP" sz="2600" b="1" dirty="0" smtClean="0"/>
              <a:t>3.compact and low cost shielding design</a:t>
            </a:r>
          </a:p>
          <a:p>
            <a:pPr marL="0" lvl="1" indent="0">
              <a:buFont typeface="Arial" panose="020B0604020202020204" pitchFamily="34" charset="0"/>
              <a:buNone/>
            </a:pPr>
            <a:r>
              <a:rPr lang="en-US" altLang="ja-JP" sz="1900" dirty="0" smtClean="0"/>
              <a:t>           </a:t>
            </a:r>
            <a:r>
              <a:rPr lang="en-US" altLang="ja-JP" sz="1900" u="sng" dirty="0" smtClean="0"/>
              <a:t>Multilayer shielding of target station</a:t>
            </a:r>
            <a:endParaRPr lang="en-US" altLang="ja-JP" sz="1900" u="sng" dirty="0" smtClean="0"/>
          </a:p>
        </p:txBody>
      </p:sp>
      <p:sp>
        <p:nvSpPr>
          <p:cNvPr id="43" name="コンテンツ プレースホルダー 2"/>
          <p:cNvSpPr txBox="1">
            <a:spLocks/>
          </p:cNvSpPr>
          <p:nvPr/>
        </p:nvSpPr>
        <p:spPr>
          <a:xfrm>
            <a:off x="-73584" y="2213456"/>
            <a:ext cx="9349080" cy="46315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600" dirty="0" smtClean="0">
                <a:solidFill>
                  <a:srgbClr val="FF0000"/>
                </a:solidFill>
              </a:rPr>
              <a:t>★</a:t>
            </a:r>
            <a:r>
              <a:rPr lang="en-US" altLang="ja-JP" sz="2600" dirty="0" smtClean="0">
                <a:solidFill>
                  <a:srgbClr val="FF0000"/>
                </a:solidFill>
              </a:rPr>
              <a:t>blistering </a:t>
            </a:r>
            <a:r>
              <a:rPr lang="en-US" altLang="ja-JP" sz="2600" u="sng" dirty="0"/>
              <a:t>(hydrogen </a:t>
            </a:r>
            <a:r>
              <a:rPr lang="en-US" altLang="ja-JP" sz="2200" u="sng" dirty="0"/>
              <a:t>embrittlement damage)</a:t>
            </a:r>
            <a:endParaRPr lang="en-US" altLang="ja-JP" sz="1900" u="sng" dirty="0" smtClean="0"/>
          </a:p>
        </p:txBody>
      </p:sp>
      <p:sp>
        <p:nvSpPr>
          <p:cNvPr id="44" name="コンテンツ プレースホルダー 2"/>
          <p:cNvSpPr txBox="1">
            <a:spLocks/>
          </p:cNvSpPr>
          <p:nvPr/>
        </p:nvSpPr>
        <p:spPr>
          <a:xfrm>
            <a:off x="-21523" y="1802674"/>
            <a:ext cx="4017459" cy="54620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en-US" altLang="ja-JP" b="1" dirty="0" smtClean="0">
                <a:effectLst>
                  <a:outerShdw blurRad="38100" dist="38100" dir="2700000" algn="tl">
                    <a:srgbClr val="000000">
                      <a:alpha val="43137"/>
                    </a:srgbClr>
                  </a:outerShdw>
                </a:effectLst>
              </a:rPr>
              <a:t>=low energy Be(p,n) reaction</a:t>
            </a:r>
            <a:endParaRPr lang="en-US" altLang="ja-JP" b="1" dirty="0" smtClean="0">
              <a:effectLst>
                <a:outerShdw blurRad="38100" dist="38100" dir="2700000" algn="tl">
                  <a:srgbClr val="000000">
                    <a:alpha val="43137"/>
                  </a:srgbClr>
                </a:outerShdw>
              </a:effectLst>
            </a:endParaRPr>
          </a:p>
        </p:txBody>
      </p:sp>
      <p:sp>
        <p:nvSpPr>
          <p:cNvPr id="8" name="正方形/長方形 7"/>
          <p:cNvSpPr/>
          <p:nvPr/>
        </p:nvSpPr>
        <p:spPr>
          <a:xfrm>
            <a:off x="6957039" y="1413317"/>
            <a:ext cx="1458797" cy="369332"/>
          </a:xfrm>
          <a:prstGeom prst="rect">
            <a:avLst/>
          </a:prstGeom>
        </p:spPr>
        <p:txBody>
          <a:bodyPr wrap="none">
            <a:spAutoFit/>
          </a:bodyPr>
          <a:lstStyle/>
          <a:p>
            <a:r>
              <a:rPr lang="en-US" altLang="ja-JP" b="1" dirty="0">
                <a:solidFill>
                  <a:srgbClr val="FF0000"/>
                </a:solidFill>
                <a:effectLst>
                  <a:outerShdw blurRad="38100" dist="38100" dir="2700000" algn="tl">
                    <a:srgbClr val="000000">
                      <a:alpha val="43137"/>
                    </a:srgbClr>
                  </a:outerShdw>
                </a:effectLst>
              </a:rPr>
              <a:t>7MeV proton</a:t>
            </a:r>
            <a:endParaRPr lang="ja-JP" altLang="en-US" dirty="0"/>
          </a:p>
        </p:txBody>
      </p:sp>
    </p:spTree>
    <p:extLst>
      <p:ext uri="{BB962C8B-B14F-4D97-AF65-F5344CB8AC3E}">
        <p14:creationId xmlns:p14="http://schemas.microsoft.com/office/powerpoint/2010/main" val="241897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additive="base">
                                        <p:cTn id="34" dur="500" fill="hold"/>
                                        <p:tgtEl>
                                          <p:spTgt spid="41"/>
                                        </p:tgtEl>
                                        <p:attrNameLst>
                                          <p:attrName>ppt_x</p:attrName>
                                        </p:attrNameLst>
                                      </p:cBhvr>
                                      <p:tavLst>
                                        <p:tav tm="0">
                                          <p:val>
                                            <p:strVal val="#ppt_x"/>
                                          </p:val>
                                        </p:tav>
                                        <p:tav tm="100000">
                                          <p:val>
                                            <p:strVal val="#ppt_x"/>
                                          </p:val>
                                        </p:tav>
                                      </p:tavLst>
                                    </p:anim>
                                    <p:anim calcmode="lin" valueType="num">
                                      <p:cBhvr additive="base">
                                        <p:cTn id="3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1000"/>
                                        <p:tgtEl>
                                          <p:spTgt spid="42"/>
                                        </p:tgtEl>
                                      </p:cBhvr>
                                    </p:animEffect>
                                    <p:anim calcmode="lin" valueType="num">
                                      <p:cBhvr>
                                        <p:cTn id="41" dur="1000" fill="hold"/>
                                        <p:tgtEl>
                                          <p:spTgt spid="42"/>
                                        </p:tgtEl>
                                        <p:attrNameLst>
                                          <p:attrName>ppt_x</p:attrName>
                                        </p:attrNameLst>
                                      </p:cBhvr>
                                      <p:tavLst>
                                        <p:tav tm="0">
                                          <p:val>
                                            <p:strVal val="#ppt_x"/>
                                          </p:val>
                                        </p:tav>
                                        <p:tav tm="100000">
                                          <p:val>
                                            <p:strVal val="#ppt_x"/>
                                          </p:val>
                                        </p:tav>
                                      </p:tavLst>
                                    </p:anim>
                                    <p:anim calcmode="lin" valueType="num">
                                      <p:cBhvr>
                                        <p:cTn id="4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9" grpId="0"/>
      <p:bldP spid="41" grpId="0"/>
      <p:bldP spid="42" grpId="0"/>
      <p:bldP spid="43" grpId="0"/>
      <p:bldP spid="44"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95536" y="23513"/>
            <a:ext cx="4410367" cy="584775"/>
          </a:xfrm>
          <a:prstGeom prst="rect">
            <a:avLst/>
          </a:prstGeom>
          <a:noFill/>
        </p:spPr>
        <p:txBody>
          <a:bodyPr wrap="square" rtlCol="0">
            <a:spAutoFit/>
          </a:bodyPr>
          <a:lstStyle/>
          <a:p>
            <a:r>
              <a:rPr lang="en-US" altLang="ja-JP" sz="3200" dirty="0" smtClean="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Steel observation </a:t>
            </a:r>
            <a:endParaRPr kumimoji="1" lang="ja-JP" altLang="en-US" sz="3200" dirty="0">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endParaRPr>
          </a:p>
        </p:txBody>
      </p:sp>
      <p:grpSp>
        <p:nvGrpSpPr>
          <p:cNvPr id="5" name="Group 6"/>
          <p:cNvGrpSpPr>
            <a:grpSpLocks/>
          </p:cNvGrpSpPr>
          <p:nvPr/>
        </p:nvGrpSpPr>
        <p:grpSpPr bwMode="auto">
          <a:xfrm>
            <a:off x="192088" y="618855"/>
            <a:ext cx="7991475" cy="163512"/>
            <a:chOff x="177" y="635"/>
            <a:chExt cx="5034" cy="103"/>
          </a:xfrm>
        </p:grpSpPr>
        <p:sp>
          <p:nvSpPr>
            <p:cNvPr id="6" name="AutoShape 7"/>
            <p:cNvSpPr>
              <a:spLocks noChangeArrowheads="1"/>
            </p:cNvSpPr>
            <p:nvPr/>
          </p:nvSpPr>
          <p:spPr bwMode="auto">
            <a:xfrm>
              <a:off x="212" y="664"/>
              <a:ext cx="4999" cy="74"/>
            </a:xfrm>
            <a:prstGeom prst="roundRect">
              <a:avLst>
                <a:gd name="adj" fmla="val 16667"/>
              </a:avLst>
            </a:prstGeom>
            <a:gradFill rotWithShape="1">
              <a:gsLst>
                <a:gs pos="0">
                  <a:srgbClr val="808080"/>
                </a:gs>
                <a:gs pos="100000">
                  <a:srgbClr val="DDDDDD"/>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000000"/>
                </a:solidFill>
                <a:effectLst/>
                <a:uLnTx/>
                <a:uFillTx/>
                <a:latin typeface="Arial" charset="0"/>
              </a:endParaRPr>
            </a:p>
          </p:txBody>
        </p:sp>
        <p:sp>
          <p:nvSpPr>
            <p:cNvPr id="7" name="AutoShape 8"/>
            <p:cNvSpPr>
              <a:spLocks noChangeArrowheads="1"/>
            </p:cNvSpPr>
            <p:nvPr/>
          </p:nvSpPr>
          <p:spPr bwMode="auto">
            <a:xfrm>
              <a:off x="177" y="635"/>
              <a:ext cx="4999" cy="74"/>
            </a:xfrm>
            <a:prstGeom prst="roundRect">
              <a:avLst>
                <a:gd name="adj" fmla="val 16667"/>
              </a:avLst>
            </a:prstGeom>
            <a:gradFill rotWithShape="1">
              <a:gsLst>
                <a:gs pos="0">
                  <a:srgbClr val="333399"/>
                </a:gs>
                <a:gs pos="100000">
                  <a:srgbClr val="BBE0E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000000"/>
                </a:solidFill>
                <a:effectLst/>
                <a:uLnTx/>
                <a:uFillTx/>
                <a:latin typeface="Arial" charset="0"/>
              </a:endParaRPr>
            </a:p>
          </p:txBody>
        </p:sp>
      </p:gr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810" y="875543"/>
            <a:ext cx="886265" cy="88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C:\Users\yseki\Desktop\20140328ana\Fe_2Dpic\column1mod.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357" y="4023365"/>
            <a:ext cx="3172343" cy="28065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yseki\Desktop\20140328ana\Fe_2Dpic\column2mod.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316" y="4066095"/>
            <a:ext cx="3148096" cy="279190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yseki\Desktop\20140328ana\Fe_2Dpic\column3mod.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1844" y="820029"/>
            <a:ext cx="3174286" cy="280761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yseki\Desktop\20140328ana\Fe_2Dpic\column4mod.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1298" y="848384"/>
            <a:ext cx="3137619" cy="27919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4738" y="859132"/>
            <a:ext cx="886265" cy="88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1111346" y="1097280"/>
            <a:ext cx="239150" cy="246221"/>
          </a:xfrm>
          <a:prstGeom prst="rect">
            <a:avLst/>
          </a:prstGeom>
          <a:noFill/>
        </p:spPr>
        <p:txBody>
          <a:bodyPr wrap="square" lIns="0" tIns="0" rIns="0" bIns="0" rtlCol="0">
            <a:spAutoFit/>
          </a:bodyPr>
          <a:lstStyle/>
          <a:p>
            <a:pPr algn="r"/>
            <a:r>
              <a:rPr kumimoji="1" lang="en-US" altLang="ja-JP" sz="1600" dirty="0" smtClean="0"/>
              <a:t>1</a:t>
            </a:r>
            <a:endParaRPr kumimoji="1" lang="ja-JP" altLang="en-US" sz="1600" dirty="0"/>
          </a:p>
        </p:txBody>
      </p:sp>
      <p:sp>
        <p:nvSpPr>
          <p:cNvPr id="19" name="テキスト ボックス 18"/>
          <p:cNvSpPr txBox="1"/>
          <p:nvPr/>
        </p:nvSpPr>
        <p:spPr>
          <a:xfrm>
            <a:off x="1109002" y="1742049"/>
            <a:ext cx="239150" cy="246221"/>
          </a:xfrm>
          <a:prstGeom prst="rect">
            <a:avLst/>
          </a:prstGeom>
          <a:noFill/>
        </p:spPr>
        <p:txBody>
          <a:bodyPr wrap="square" lIns="0" tIns="0" rIns="0" bIns="0" rtlCol="0">
            <a:spAutoFit/>
          </a:bodyPr>
          <a:lstStyle/>
          <a:p>
            <a:pPr algn="r"/>
            <a:r>
              <a:rPr lang="en-US" altLang="ja-JP" sz="1600" dirty="0"/>
              <a:t>5</a:t>
            </a:r>
            <a:endParaRPr kumimoji="1" lang="ja-JP" altLang="en-US" sz="1600" dirty="0"/>
          </a:p>
        </p:txBody>
      </p:sp>
      <p:sp>
        <p:nvSpPr>
          <p:cNvPr id="20" name="テキスト ボックス 19"/>
          <p:cNvSpPr txBox="1"/>
          <p:nvPr/>
        </p:nvSpPr>
        <p:spPr>
          <a:xfrm>
            <a:off x="1123069" y="2403230"/>
            <a:ext cx="239150" cy="246221"/>
          </a:xfrm>
          <a:prstGeom prst="rect">
            <a:avLst/>
          </a:prstGeom>
          <a:noFill/>
        </p:spPr>
        <p:txBody>
          <a:bodyPr wrap="square" lIns="0" tIns="0" rIns="0" bIns="0" rtlCol="0">
            <a:spAutoFit/>
          </a:bodyPr>
          <a:lstStyle/>
          <a:p>
            <a:pPr algn="r"/>
            <a:r>
              <a:rPr lang="en-US" altLang="ja-JP" sz="1600" dirty="0"/>
              <a:t>9</a:t>
            </a:r>
            <a:endParaRPr kumimoji="1" lang="ja-JP" altLang="en-US" sz="1600" dirty="0"/>
          </a:p>
        </p:txBody>
      </p:sp>
      <p:sp>
        <p:nvSpPr>
          <p:cNvPr id="21" name="テキスト ボックス 20"/>
          <p:cNvSpPr txBox="1"/>
          <p:nvPr/>
        </p:nvSpPr>
        <p:spPr>
          <a:xfrm>
            <a:off x="1120724" y="3047998"/>
            <a:ext cx="239150" cy="246221"/>
          </a:xfrm>
          <a:prstGeom prst="rect">
            <a:avLst/>
          </a:prstGeom>
          <a:noFill/>
        </p:spPr>
        <p:txBody>
          <a:bodyPr wrap="square" lIns="0" tIns="0" rIns="0" bIns="0" rtlCol="0">
            <a:spAutoFit/>
          </a:bodyPr>
          <a:lstStyle/>
          <a:p>
            <a:pPr algn="r"/>
            <a:r>
              <a:rPr lang="en-US" altLang="ja-JP" sz="1600" dirty="0" smtClean="0"/>
              <a:t>13</a:t>
            </a:r>
            <a:endParaRPr kumimoji="1" lang="ja-JP" altLang="en-US" sz="1600" dirty="0"/>
          </a:p>
        </p:txBody>
      </p:sp>
      <p:sp>
        <p:nvSpPr>
          <p:cNvPr id="22" name="テキスト ボックス 21"/>
          <p:cNvSpPr txBox="1"/>
          <p:nvPr/>
        </p:nvSpPr>
        <p:spPr>
          <a:xfrm>
            <a:off x="5662247" y="3059720"/>
            <a:ext cx="239150" cy="246221"/>
          </a:xfrm>
          <a:prstGeom prst="rect">
            <a:avLst/>
          </a:prstGeom>
          <a:noFill/>
        </p:spPr>
        <p:txBody>
          <a:bodyPr wrap="square" lIns="0" tIns="0" rIns="0" bIns="0" rtlCol="0">
            <a:spAutoFit/>
          </a:bodyPr>
          <a:lstStyle/>
          <a:p>
            <a:pPr algn="r"/>
            <a:r>
              <a:rPr lang="en-US" altLang="ja-JP" sz="1600" dirty="0" smtClean="0"/>
              <a:t>14</a:t>
            </a:r>
            <a:endParaRPr kumimoji="1" lang="ja-JP" altLang="en-US" sz="1600" dirty="0"/>
          </a:p>
        </p:txBody>
      </p:sp>
      <p:sp>
        <p:nvSpPr>
          <p:cNvPr id="23" name="テキスト ボックス 22"/>
          <p:cNvSpPr txBox="1"/>
          <p:nvPr/>
        </p:nvSpPr>
        <p:spPr>
          <a:xfrm>
            <a:off x="5662248" y="2412608"/>
            <a:ext cx="239150" cy="246221"/>
          </a:xfrm>
          <a:prstGeom prst="rect">
            <a:avLst/>
          </a:prstGeom>
          <a:noFill/>
        </p:spPr>
        <p:txBody>
          <a:bodyPr wrap="square" lIns="0" tIns="0" rIns="0" bIns="0" rtlCol="0">
            <a:spAutoFit/>
          </a:bodyPr>
          <a:lstStyle/>
          <a:p>
            <a:pPr algn="r"/>
            <a:r>
              <a:rPr lang="en-US" altLang="ja-JP" sz="1600" dirty="0" smtClean="0"/>
              <a:t>10</a:t>
            </a:r>
            <a:endParaRPr kumimoji="1" lang="ja-JP" altLang="en-US" sz="1600" dirty="0"/>
          </a:p>
        </p:txBody>
      </p:sp>
      <p:sp>
        <p:nvSpPr>
          <p:cNvPr id="24" name="テキスト ボックス 23"/>
          <p:cNvSpPr txBox="1"/>
          <p:nvPr/>
        </p:nvSpPr>
        <p:spPr>
          <a:xfrm>
            <a:off x="5634112" y="1765492"/>
            <a:ext cx="239150" cy="246221"/>
          </a:xfrm>
          <a:prstGeom prst="rect">
            <a:avLst/>
          </a:prstGeom>
          <a:noFill/>
        </p:spPr>
        <p:txBody>
          <a:bodyPr wrap="square" lIns="0" tIns="0" rIns="0" bIns="0" rtlCol="0">
            <a:spAutoFit/>
          </a:bodyPr>
          <a:lstStyle/>
          <a:p>
            <a:pPr algn="r"/>
            <a:r>
              <a:rPr lang="en-US" altLang="ja-JP" sz="1600" dirty="0"/>
              <a:t>6</a:t>
            </a:r>
            <a:endParaRPr kumimoji="1" lang="ja-JP" altLang="en-US" sz="1600" dirty="0"/>
          </a:p>
        </p:txBody>
      </p:sp>
      <p:sp>
        <p:nvSpPr>
          <p:cNvPr id="25" name="テキスト ボックス 24"/>
          <p:cNvSpPr txBox="1"/>
          <p:nvPr/>
        </p:nvSpPr>
        <p:spPr>
          <a:xfrm>
            <a:off x="5659903" y="1116034"/>
            <a:ext cx="239150" cy="246221"/>
          </a:xfrm>
          <a:prstGeom prst="rect">
            <a:avLst/>
          </a:prstGeom>
          <a:noFill/>
        </p:spPr>
        <p:txBody>
          <a:bodyPr wrap="square" lIns="0" tIns="0" rIns="0" bIns="0" rtlCol="0">
            <a:spAutoFit/>
          </a:bodyPr>
          <a:lstStyle/>
          <a:p>
            <a:pPr algn="r"/>
            <a:r>
              <a:rPr lang="en-US" altLang="ja-JP" sz="1600" dirty="0" smtClean="0"/>
              <a:t>2</a:t>
            </a:r>
            <a:endParaRPr kumimoji="1" lang="ja-JP" altLang="en-US" sz="1600" dirty="0"/>
          </a:p>
        </p:txBody>
      </p:sp>
      <p:pic>
        <p:nvPicPr>
          <p:cNvPr id="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122" y="4078289"/>
            <a:ext cx="886265" cy="88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テキスト ボックス 26"/>
          <p:cNvSpPr txBox="1"/>
          <p:nvPr/>
        </p:nvSpPr>
        <p:spPr>
          <a:xfrm>
            <a:off x="1193407" y="4260166"/>
            <a:ext cx="239150" cy="246221"/>
          </a:xfrm>
          <a:prstGeom prst="rect">
            <a:avLst/>
          </a:prstGeom>
          <a:noFill/>
        </p:spPr>
        <p:txBody>
          <a:bodyPr wrap="square" lIns="0" tIns="0" rIns="0" bIns="0" rtlCol="0">
            <a:spAutoFit/>
          </a:bodyPr>
          <a:lstStyle/>
          <a:p>
            <a:pPr algn="r"/>
            <a:r>
              <a:rPr lang="en-US" altLang="ja-JP" sz="1600" dirty="0"/>
              <a:t>3</a:t>
            </a:r>
            <a:endParaRPr kumimoji="1" lang="ja-JP" altLang="en-US" sz="1600" dirty="0"/>
          </a:p>
        </p:txBody>
      </p:sp>
      <p:sp>
        <p:nvSpPr>
          <p:cNvPr id="28" name="テキスト ボックス 27"/>
          <p:cNvSpPr txBox="1"/>
          <p:nvPr/>
        </p:nvSpPr>
        <p:spPr>
          <a:xfrm>
            <a:off x="1191063" y="4904935"/>
            <a:ext cx="239150" cy="246221"/>
          </a:xfrm>
          <a:prstGeom prst="rect">
            <a:avLst/>
          </a:prstGeom>
          <a:noFill/>
        </p:spPr>
        <p:txBody>
          <a:bodyPr wrap="square" lIns="0" tIns="0" rIns="0" bIns="0" rtlCol="0">
            <a:spAutoFit/>
          </a:bodyPr>
          <a:lstStyle/>
          <a:p>
            <a:pPr algn="r"/>
            <a:r>
              <a:rPr lang="en-US" altLang="ja-JP" sz="1600" dirty="0" smtClean="0"/>
              <a:t>7</a:t>
            </a:r>
            <a:endParaRPr kumimoji="1" lang="ja-JP" altLang="en-US" sz="1600" dirty="0"/>
          </a:p>
        </p:txBody>
      </p:sp>
      <p:sp>
        <p:nvSpPr>
          <p:cNvPr id="29" name="テキスト ボックス 28"/>
          <p:cNvSpPr txBox="1"/>
          <p:nvPr/>
        </p:nvSpPr>
        <p:spPr>
          <a:xfrm>
            <a:off x="1205130" y="5566116"/>
            <a:ext cx="239150" cy="246221"/>
          </a:xfrm>
          <a:prstGeom prst="rect">
            <a:avLst/>
          </a:prstGeom>
          <a:noFill/>
        </p:spPr>
        <p:txBody>
          <a:bodyPr wrap="square" lIns="0" tIns="0" rIns="0" bIns="0" rtlCol="0">
            <a:spAutoFit/>
          </a:bodyPr>
          <a:lstStyle/>
          <a:p>
            <a:pPr algn="r"/>
            <a:r>
              <a:rPr lang="en-US" altLang="ja-JP" sz="1600" dirty="0" smtClean="0"/>
              <a:t>11</a:t>
            </a:r>
            <a:endParaRPr kumimoji="1" lang="ja-JP" altLang="en-US" sz="1600" dirty="0"/>
          </a:p>
        </p:txBody>
      </p:sp>
      <p:sp>
        <p:nvSpPr>
          <p:cNvPr id="30" name="テキスト ボックス 29"/>
          <p:cNvSpPr txBox="1"/>
          <p:nvPr/>
        </p:nvSpPr>
        <p:spPr>
          <a:xfrm>
            <a:off x="1216853" y="6210884"/>
            <a:ext cx="239150" cy="246221"/>
          </a:xfrm>
          <a:prstGeom prst="rect">
            <a:avLst/>
          </a:prstGeom>
          <a:noFill/>
        </p:spPr>
        <p:txBody>
          <a:bodyPr wrap="square" lIns="0" tIns="0" rIns="0" bIns="0" rtlCol="0">
            <a:spAutoFit/>
          </a:bodyPr>
          <a:lstStyle/>
          <a:p>
            <a:pPr algn="r"/>
            <a:r>
              <a:rPr lang="en-US" altLang="ja-JP" sz="1600" dirty="0" smtClean="0"/>
              <a:t>15</a:t>
            </a:r>
            <a:endParaRPr kumimoji="1" lang="ja-JP" altLang="en-US" sz="1600" dirty="0"/>
          </a:p>
        </p:txBody>
      </p:sp>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5981" y="4075945"/>
            <a:ext cx="886265" cy="88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テキスト ボックス 31"/>
          <p:cNvSpPr txBox="1"/>
          <p:nvPr/>
        </p:nvSpPr>
        <p:spPr>
          <a:xfrm>
            <a:off x="5692724" y="4328161"/>
            <a:ext cx="239150" cy="246221"/>
          </a:xfrm>
          <a:prstGeom prst="rect">
            <a:avLst/>
          </a:prstGeom>
          <a:noFill/>
        </p:spPr>
        <p:txBody>
          <a:bodyPr wrap="square" lIns="0" tIns="0" rIns="0" bIns="0" rtlCol="0">
            <a:spAutoFit/>
          </a:bodyPr>
          <a:lstStyle/>
          <a:p>
            <a:pPr algn="r"/>
            <a:r>
              <a:rPr lang="en-US" altLang="ja-JP" sz="1600" dirty="0" smtClean="0"/>
              <a:t>4</a:t>
            </a:r>
            <a:endParaRPr kumimoji="1" lang="ja-JP" altLang="en-US" sz="1600" dirty="0"/>
          </a:p>
        </p:txBody>
      </p:sp>
      <p:sp>
        <p:nvSpPr>
          <p:cNvPr id="33" name="テキスト ボックス 32"/>
          <p:cNvSpPr txBox="1"/>
          <p:nvPr/>
        </p:nvSpPr>
        <p:spPr>
          <a:xfrm>
            <a:off x="5690380" y="4972930"/>
            <a:ext cx="239150" cy="246221"/>
          </a:xfrm>
          <a:prstGeom prst="rect">
            <a:avLst/>
          </a:prstGeom>
          <a:noFill/>
        </p:spPr>
        <p:txBody>
          <a:bodyPr wrap="square" lIns="0" tIns="0" rIns="0" bIns="0" rtlCol="0">
            <a:spAutoFit/>
          </a:bodyPr>
          <a:lstStyle/>
          <a:p>
            <a:pPr algn="r"/>
            <a:r>
              <a:rPr lang="en-US" altLang="ja-JP" sz="1600" dirty="0"/>
              <a:t>8</a:t>
            </a:r>
            <a:endParaRPr kumimoji="1" lang="ja-JP" altLang="en-US" sz="1600" dirty="0"/>
          </a:p>
        </p:txBody>
      </p:sp>
      <p:sp>
        <p:nvSpPr>
          <p:cNvPr id="34" name="テキスト ボックス 33"/>
          <p:cNvSpPr txBox="1"/>
          <p:nvPr/>
        </p:nvSpPr>
        <p:spPr>
          <a:xfrm>
            <a:off x="5704447" y="5634111"/>
            <a:ext cx="239150" cy="246221"/>
          </a:xfrm>
          <a:prstGeom prst="rect">
            <a:avLst/>
          </a:prstGeom>
          <a:noFill/>
        </p:spPr>
        <p:txBody>
          <a:bodyPr wrap="square" lIns="0" tIns="0" rIns="0" bIns="0" rtlCol="0">
            <a:spAutoFit/>
          </a:bodyPr>
          <a:lstStyle/>
          <a:p>
            <a:pPr algn="r"/>
            <a:r>
              <a:rPr lang="en-US" altLang="ja-JP" sz="1600" dirty="0" smtClean="0"/>
              <a:t>12</a:t>
            </a:r>
            <a:endParaRPr kumimoji="1" lang="ja-JP" altLang="en-US" sz="1600" dirty="0"/>
          </a:p>
        </p:txBody>
      </p:sp>
      <p:sp>
        <p:nvSpPr>
          <p:cNvPr id="35" name="テキスト ボックス 34"/>
          <p:cNvSpPr txBox="1"/>
          <p:nvPr/>
        </p:nvSpPr>
        <p:spPr>
          <a:xfrm>
            <a:off x="5716170" y="6278879"/>
            <a:ext cx="239150" cy="246221"/>
          </a:xfrm>
          <a:prstGeom prst="rect">
            <a:avLst/>
          </a:prstGeom>
          <a:noFill/>
        </p:spPr>
        <p:txBody>
          <a:bodyPr wrap="square" lIns="0" tIns="0" rIns="0" bIns="0" rtlCol="0">
            <a:spAutoFit/>
          </a:bodyPr>
          <a:lstStyle/>
          <a:p>
            <a:pPr algn="r"/>
            <a:r>
              <a:rPr lang="en-US" altLang="ja-JP" sz="1600" dirty="0" smtClean="0"/>
              <a:t>16</a:t>
            </a:r>
            <a:endParaRPr kumimoji="1" lang="ja-JP" altLang="en-US" sz="1600" dirty="0"/>
          </a:p>
        </p:txBody>
      </p:sp>
      <p:sp>
        <p:nvSpPr>
          <p:cNvPr id="3" name="角丸四角形 2"/>
          <p:cNvSpPr/>
          <p:nvPr/>
        </p:nvSpPr>
        <p:spPr>
          <a:xfrm>
            <a:off x="225084" y="872197"/>
            <a:ext cx="126609" cy="900332"/>
          </a:xfrm>
          <a:prstGeom prst="roundRect">
            <a:avLst/>
          </a:prstGeom>
          <a:solidFill>
            <a:srgbClr val="FF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a:off x="5062026" y="855784"/>
            <a:ext cx="126609" cy="900332"/>
          </a:xfrm>
          <a:prstGeom prst="roundRect">
            <a:avLst/>
          </a:prstGeom>
          <a:solidFill>
            <a:srgbClr val="FF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658838" y="4049150"/>
            <a:ext cx="126609" cy="900332"/>
          </a:xfrm>
          <a:prstGeom prst="roundRect">
            <a:avLst/>
          </a:prstGeom>
          <a:solidFill>
            <a:srgbClr val="FF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a:off x="5469988" y="4063219"/>
            <a:ext cx="126609" cy="900332"/>
          </a:xfrm>
          <a:prstGeom prst="roundRect">
            <a:avLst/>
          </a:prstGeom>
          <a:solidFill>
            <a:srgbClr val="FF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rot="16200000">
            <a:off x="4178105" y="2110154"/>
            <a:ext cx="886264" cy="369332"/>
          </a:xfrm>
          <a:prstGeom prst="rect">
            <a:avLst/>
          </a:prstGeom>
          <a:noFill/>
        </p:spPr>
        <p:txBody>
          <a:bodyPr wrap="square" rtlCol="0">
            <a:spAutoFit/>
          </a:bodyPr>
          <a:lstStyle/>
          <a:p>
            <a:r>
              <a:rPr lang="ja-JP" altLang="en-US" dirty="0"/>
              <a:t>透過率</a:t>
            </a:r>
            <a:endParaRPr kumimoji="1" lang="ja-JP" altLang="en-US" dirty="0"/>
          </a:p>
        </p:txBody>
      </p:sp>
      <p:sp>
        <p:nvSpPr>
          <p:cNvPr id="41" name="テキスト ボックス 40"/>
          <p:cNvSpPr txBox="1"/>
          <p:nvPr/>
        </p:nvSpPr>
        <p:spPr>
          <a:xfrm>
            <a:off x="1742041" y="3627120"/>
            <a:ext cx="2309447" cy="369332"/>
          </a:xfrm>
          <a:prstGeom prst="rect">
            <a:avLst/>
          </a:prstGeom>
          <a:noFill/>
        </p:spPr>
        <p:txBody>
          <a:bodyPr wrap="square" rtlCol="0">
            <a:spAutoFit/>
          </a:bodyPr>
          <a:lstStyle/>
          <a:p>
            <a:r>
              <a:rPr lang="en-US" altLang="ja-JP" dirty="0" smtClean="0"/>
              <a:t>Position [mm]</a:t>
            </a:r>
            <a:endParaRPr kumimoji="1" lang="ja-JP" altLang="en-US" dirty="0"/>
          </a:p>
        </p:txBody>
      </p:sp>
      <p:sp>
        <p:nvSpPr>
          <p:cNvPr id="42" name="テキスト ボックス 41"/>
          <p:cNvSpPr txBox="1"/>
          <p:nvPr/>
        </p:nvSpPr>
        <p:spPr>
          <a:xfrm>
            <a:off x="8736037" y="6488668"/>
            <a:ext cx="407963" cy="369332"/>
          </a:xfrm>
          <a:prstGeom prst="rect">
            <a:avLst/>
          </a:prstGeom>
          <a:noFill/>
        </p:spPr>
        <p:txBody>
          <a:bodyPr wrap="square" rtlCol="0">
            <a:spAutoFit/>
          </a:bodyPr>
          <a:lstStyle/>
          <a:p>
            <a:r>
              <a:rPr lang="en-US" altLang="ja-JP" dirty="0">
                <a:solidFill>
                  <a:srgbClr val="5F5F5F"/>
                </a:solidFill>
              </a:rPr>
              <a:t>8</a:t>
            </a:r>
            <a:endParaRPr kumimoji="1" lang="ja-JP" altLang="en-US" dirty="0">
              <a:solidFill>
                <a:srgbClr val="5F5F5F"/>
              </a:solidFill>
            </a:endParaRPr>
          </a:p>
        </p:txBody>
      </p:sp>
      <p:grpSp>
        <p:nvGrpSpPr>
          <p:cNvPr id="40" name="グループ化 39"/>
          <p:cNvGrpSpPr/>
          <p:nvPr/>
        </p:nvGrpSpPr>
        <p:grpSpPr>
          <a:xfrm>
            <a:off x="163384" y="2140470"/>
            <a:ext cx="1184768" cy="1242775"/>
            <a:chOff x="6447334" y="1840354"/>
            <a:chExt cx="1635465" cy="1527119"/>
          </a:xfrm>
        </p:grpSpPr>
        <p:sp>
          <p:nvSpPr>
            <p:cNvPr id="43" name="直方体 42"/>
            <p:cNvSpPr/>
            <p:nvPr/>
          </p:nvSpPr>
          <p:spPr>
            <a:xfrm>
              <a:off x="6447334" y="1840354"/>
              <a:ext cx="1635465" cy="1527119"/>
            </a:xfrm>
            <a:prstGeom prst="cube">
              <a:avLst>
                <a:gd name="adj" fmla="val 31046"/>
              </a:avLst>
            </a:prstGeom>
            <a:solidFill>
              <a:srgbClr val="BFBFBF">
                <a:alpha val="45882"/>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直方体 43"/>
            <p:cNvSpPr/>
            <p:nvPr/>
          </p:nvSpPr>
          <p:spPr>
            <a:xfrm>
              <a:off x="7710511" y="2143066"/>
              <a:ext cx="84326" cy="1162384"/>
            </a:xfrm>
            <a:prstGeom prst="cube">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86243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smtClean="0"/>
              <a:t>Towards the health diagnostics for the infrastructure</a:t>
            </a:r>
            <a:endParaRPr kumimoji="1" lang="ja-JP" altLang="en-US" dirty="0"/>
          </a:p>
        </p:txBody>
      </p:sp>
    </p:spTree>
    <p:extLst>
      <p:ext uri="{BB962C8B-B14F-4D97-AF65-F5344CB8AC3E}">
        <p14:creationId xmlns:p14="http://schemas.microsoft.com/office/powerpoint/2010/main" val="29132163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キャプチャ.jpg1.jpg"/>
          <p:cNvPicPr>
            <a:picLocks noChangeAspect="1"/>
          </p:cNvPicPr>
          <p:nvPr/>
        </p:nvPicPr>
        <p:blipFill>
          <a:blip r:embed="rId2" cstate="print"/>
          <a:stretch>
            <a:fillRect/>
          </a:stretch>
        </p:blipFill>
        <p:spPr>
          <a:xfrm>
            <a:off x="107293" y="1182016"/>
            <a:ext cx="2550564" cy="2587745"/>
          </a:xfrm>
          <a:prstGeom prst="rect">
            <a:avLst/>
          </a:prstGeom>
        </p:spPr>
      </p:pic>
      <p:pic>
        <p:nvPicPr>
          <p:cNvPr id="5" name="Picture 3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50453" y="1252863"/>
            <a:ext cx="2187336" cy="4864609"/>
          </a:xfrm>
          <a:prstGeom prst="rect">
            <a:avLst/>
          </a:prstGeom>
          <a:noFill/>
          <a:ln w="9525">
            <a:noFill/>
            <a:miter lim="800000"/>
            <a:headEnd/>
            <a:tailEnd/>
          </a:ln>
        </p:spPr>
      </p:pic>
      <p:pic>
        <p:nvPicPr>
          <p:cNvPr id="6" name="Picture 31" descr="C:\Users\fcb.zune\Desktop\コンクリート\100614\IMG_2720.JPG"/>
          <p:cNvPicPr>
            <a:picLocks noChangeAspect="1" noChangeArrowheads="1"/>
          </p:cNvPicPr>
          <p:nvPr/>
        </p:nvPicPr>
        <p:blipFill>
          <a:blip r:embed="rId4" cstate="print"/>
          <a:srcRect/>
          <a:stretch>
            <a:fillRect/>
          </a:stretch>
        </p:blipFill>
        <p:spPr bwMode="auto">
          <a:xfrm>
            <a:off x="2863691" y="1490240"/>
            <a:ext cx="1725873" cy="1576535"/>
          </a:xfrm>
          <a:prstGeom prst="rect">
            <a:avLst/>
          </a:prstGeom>
          <a:noFill/>
        </p:spPr>
      </p:pic>
      <p:pic>
        <p:nvPicPr>
          <p:cNvPr id="7" name="Picture 31" descr="C:\Users\fcb.zune\Desktop\コンクリート\100614\IMG_2720.JPG"/>
          <p:cNvPicPr>
            <a:picLocks noChangeAspect="1" noChangeArrowheads="1"/>
          </p:cNvPicPr>
          <p:nvPr/>
        </p:nvPicPr>
        <p:blipFill>
          <a:blip r:embed="rId5" cstate="print"/>
          <a:srcRect/>
          <a:stretch>
            <a:fillRect/>
          </a:stretch>
        </p:blipFill>
        <p:spPr bwMode="auto">
          <a:xfrm>
            <a:off x="7199689" y="2481562"/>
            <a:ext cx="1314778" cy="1335582"/>
          </a:xfrm>
          <a:prstGeom prst="rect">
            <a:avLst/>
          </a:prstGeom>
          <a:noFill/>
        </p:spPr>
      </p:pic>
      <p:pic>
        <p:nvPicPr>
          <p:cNvPr id="9" name="Picture 31" descr="C:\Users\fcb.zune\Desktop\コンクリート\100614\IMG_2720.JPG"/>
          <p:cNvPicPr>
            <a:picLocks noChangeAspect="1" noChangeArrowheads="1"/>
          </p:cNvPicPr>
          <p:nvPr/>
        </p:nvPicPr>
        <p:blipFill>
          <a:blip r:embed="rId6" cstate="print"/>
          <a:srcRect/>
          <a:stretch>
            <a:fillRect/>
          </a:stretch>
        </p:blipFill>
        <p:spPr bwMode="auto">
          <a:xfrm>
            <a:off x="7199689" y="4525216"/>
            <a:ext cx="1314778" cy="1175311"/>
          </a:xfrm>
          <a:prstGeom prst="rect">
            <a:avLst/>
          </a:prstGeom>
          <a:noFill/>
        </p:spPr>
      </p:pic>
      <p:sp>
        <p:nvSpPr>
          <p:cNvPr id="10" name="テキスト ボックス 9"/>
          <p:cNvSpPr txBox="1"/>
          <p:nvPr/>
        </p:nvSpPr>
        <p:spPr>
          <a:xfrm>
            <a:off x="2559668" y="2119785"/>
            <a:ext cx="789640" cy="369332"/>
          </a:xfrm>
          <a:prstGeom prst="rect">
            <a:avLst/>
          </a:prstGeom>
          <a:noFill/>
        </p:spPr>
        <p:txBody>
          <a:bodyPr wrap="none" rtlCol="0">
            <a:spAutoFit/>
          </a:bodyPr>
          <a:lstStyle/>
          <a:p>
            <a:r>
              <a:rPr lang="el-GR" altLang="ja-JP" b="1" spc="-80" dirty="0" smtClean="0">
                <a:solidFill>
                  <a:srgbClr val="FF0000"/>
                </a:solidFill>
                <a:effectLst>
                  <a:outerShdw blurRad="38100" dist="38100" dir="2700000" algn="tl">
                    <a:srgbClr val="000000">
                      <a:alpha val="43137"/>
                    </a:srgbClr>
                  </a:outerShdw>
                </a:effectLst>
                <a:latin typeface="ＭＳ Ｐゴシック" pitchFamily="50" charset="-128"/>
              </a:rPr>
              <a:t>Φ</a:t>
            </a:r>
            <a:r>
              <a:rPr lang="en-US" altLang="ja-JP" b="1" spc="-80" dirty="0" smtClean="0">
                <a:solidFill>
                  <a:srgbClr val="FF0000"/>
                </a:solidFill>
                <a:effectLst>
                  <a:outerShdw blurRad="38100" dist="38100" dir="2700000" algn="tl">
                    <a:srgbClr val="000000">
                      <a:alpha val="43137"/>
                    </a:srgbClr>
                  </a:outerShdw>
                </a:effectLst>
                <a:latin typeface="ＭＳ Ｐゴシック" pitchFamily="50" charset="-128"/>
              </a:rPr>
              <a:t>12</a:t>
            </a:r>
            <a:r>
              <a:rPr lang="ja-JP" altLang="en-US" sz="1400" b="1" spc="-80" dirty="0" smtClean="0">
                <a:solidFill>
                  <a:srgbClr val="FF0000"/>
                </a:solidFill>
                <a:effectLst>
                  <a:outerShdw blurRad="38100" dist="38100" dir="2700000" algn="tl">
                    <a:srgbClr val="000000">
                      <a:alpha val="43137"/>
                    </a:srgbClr>
                  </a:outerShdw>
                </a:effectLst>
                <a:latin typeface="ＭＳ Ｐゴシック" pitchFamily="50" charset="-128"/>
              </a:rPr>
              <a:t>㎜</a:t>
            </a:r>
            <a:endParaRPr lang="en-GB" b="1" spc="-80" dirty="0">
              <a:solidFill>
                <a:srgbClr val="FF0000"/>
              </a:solidFill>
              <a:effectLst>
                <a:outerShdw blurRad="38100" dist="38100" dir="2700000" algn="tl">
                  <a:srgbClr val="000000">
                    <a:alpha val="43137"/>
                  </a:srgbClr>
                </a:outerShdw>
              </a:effectLst>
              <a:latin typeface="ＭＳ Ｐゴシック" pitchFamily="50" charset="-128"/>
            </a:endParaRPr>
          </a:p>
        </p:txBody>
      </p:sp>
      <p:cxnSp>
        <p:nvCxnSpPr>
          <p:cNvPr id="12" name="直線矢印コネクタ 11"/>
          <p:cNvCxnSpPr/>
          <p:nvPr/>
        </p:nvCxnSpPr>
        <p:spPr>
          <a:xfrm>
            <a:off x="7367594" y="5013176"/>
            <a:ext cx="156734" cy="6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flipV="1">
            <a:off x="8247813" y="4850501"/>
            <a:ext cx="84717" cy="90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7367594" y="5333216"/>
            <a:ext cx="156734" cy="6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flipV="1">
            <a:off x="8247813" y="5170541"/>
            <a:ext cx="84717" cy="90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7599681" y="3284305"/>
            <a:ext cx="156734" cy="6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flipV="1">
            <a:off x="8429920" y="2954250"/>
            <a:ext cx="118722" cy="90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2962570" y="2443523"/>
            <a:ext cx="431157" cy="13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rot="10800000">
            <a:off x="3645641" y="2452539"/>
            <a:ext cx="498424"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6694097" y="5913666"/>
            <a:ext cx="832279"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latin typeface="ＭＳ Ｐゴシック" pitchFamily="50" charset="-128"/>
              </a:rPr>
              <a:t>100</a:t>
            </a:r>
            <a:r>
              <a:rPr lang="en-US" sz="1600" b="1" dirty="0" smtClean="0">
                <a:effectLst>
                  <a:outerShdw blurRad="38100" dist="38100" dir="2700000" algn="tl">
                    <a:srgbClr val="000000">
                      <a:alpha val="43137"/>
                    </a:srgbClr>
                  </a:outerShdw>
                </a:effectLst>
                <a:latin typeface="ＭＳ Ｐゴシック" pitchFamily="50" charset="-128"/>
              </a:rPr>
              <a:t>mm</a:t>
            </a:r>
            <a:endParaRPr lang="en-GB" sz="1600" b="1" dirty="0">
              <a:effectLst>
                <a:outerShdw blurRad="38100" dist="38100" dir="2700000" algn="tl">
                  <a:srgbClr val="000000">
                    <a:alpha val="43137"/>
                  </a:srgbClr>
                </a:outerShdw>
              </a:effectLst>
              <a:latin typeface="ＭＳ Ｐゴシック" pitchFamily="50" charset="-128"/>
            </a:endParaRPr>
          </a:p>
        </p:txBody>
      </p:sp>
      <p:cxnSp>
        <p:nvCxnSpPr>
          <p:cNvPr id="23" name="直線矢印コネクタ 22"/>
          <p:cNvCxnSpPr/>
          <p:nvPr/>
        </p:nvCxnSpPr>
        <p:spPr>
          <a:xfrm rot="5400000">
            <a:off x="2700613" y="3765101"/>
            <a:ext cx="4123802" cy="4100"/>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6354591" y="6088858"/>
            <a:ext cx="431800" cy="11470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10800000" flipV="1">
            <a:off x="4669725" y="1585119"/>
            <a:ext cx="328065" cy="1605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4757940" y="5823384"/>
            <a:ext cx="1405535" cy="382596"/>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V="1">
            <a:off x="6706294" y="5961231"/>
            <a:ext cx="455625" cy="217685"/>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rot="10800000" flipV="1">
            <a:off x="4662746" y="5710389"/>
            <a:ext cx="328065" cy="1605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rot="10800000" flipV="1">
            <a:off x="6058776" y="6087317"/>
            <a:ext cx="328065" cy="1605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6793292" y="5866865"/>
            <a:ext cx="431800" cy="11470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4976294" y="5823808"/>
            <a:ext cx="832279" cy="369332"/>
          </a:xfrm>
          <a:prstGeom prst="rect">
            <a:avLst/>
          </a:prstGeom>
          <a:noFill/>
        </p:spPr>
        <p:txBody>
          <a:bodyPr wrap="none" rtlCol="0">
            <a:spAutoFit/>
          </a:bodyPr>
          <a:lstStyle/>
          <a:p>
            <a:r>
              <a:rPr lang="en-US" altLang="ja-JP" b="1" dirty="0" smtClean="0">
                <a:effectLst>
                  <a:outerShdw blurRad="38100" dist="38100" dir="2700000" algn="tl">
                    <a:srgbClr val="000000">
                      <a:alpha val="43137"/>
                    </a:srgbClr>
                  </a:outerShdw>
                </a:effectLst>
                <a:latin typeface="ＭＳ Ｐゴシック" pitchFamily="50" charset="-128"/>
              </a:rPr>
              <a:t>2</a:t>
            </a:r>
            <a:r>
              <a:rPr lang="en-US" b="1" dirty="0" smtClean="0">
                <a:effectLst>
                  <a:outerShdw blurRad="38100" dist="38100" dir="2700000" algn="tl">
                    <a:srgbClr val="000000">
                      <a:alpha val="43137"/>
                    </a:srgbClr>
                  </a:outerShdw>
                </a:effectLst>
                <a:latin typeface="ＭＳ Ｐゴシック" pitchFamily="50" charset="-128"/>
              </a:rPr>
              <a:t>00</a:t>
            </a:r>
            <a:r>
              <a:rPr lang="en-US" sz="1600" b="1" dirty="0" smtClean="0">
                <a:effectLst>
                  <a:outerShdw blurRad="38100" dist="38100" dir="2700000" algn="tl">
                    <a:srgbClr val="000000">
                      <a:alpha val="43137"/>
                    </a:srgbClr>
                  </a:outerShdw>
                </a:effectLst>
                <a:latin typeface="ＭＳ Ｐゴシック" pitchFamily="50" charset="-128"/>
              </a:rPr>
              <a:t>mm</a:t>
            </a:r>
            <a:endParaRPr lang="en-GB" sz="1600" b="1" dirty="0">
              <a:effectLst>
                <a:outerShdw blurRad="38100" dist="38100" dir="2700000" algn="tl">
                  <a:srgbClr val="000000">
                    <a:alpha val="43137"/>
                  </a:srgbClr>
                </a:outerShdw>
              </a:effectLst>
              <a:latin typeface="ＭＳ Ｐゴシック" pitchFamily="50" charset="-128"/>
            </a:endParaRPr>
          </a:p>
        </p:txBody>
      </p:sp>
      <p:sp>
        <p:nvSpPr>
          <p:cNvPr id="47" name="テキスト ボックス 46"/>
          <p:cNvSpPr txBox="1"/>
          <p:nvPr/>
        </p:nvSpPr>
        <p:spPr>
          <a:xfrm>
            <a:off x="4190461" y="3673458"/>
            <a:ext cx="832279" cy="369332"/>
          </a:xfrm>
          <a:prstGeom prst="rect">
            <a:avLst/>
          </a:prstGeom>
          <a:noFill/>
        </p:spPr>
        <p:txBody>
          <a:bodyPr wrap="none" rtlCol="0">
            <a:spAutoFit/>
          </a:bodyPr>
          <a:lstStyle/>
          <a:p>
            <a:r>
              <a:rPr lang="en-US" altLang="ja-JP" b="1" dirty="0" smtClean="0">
                <a:effectLst>
                  <a:outerShdw blurRad="38100" dist="38100" dir="2700000" algn="tl">
                    <a:srgbClr val="000000">
                      <a:alpha val="43137"/>
                    </a:srgbClr>
                  </a:outerShdw>
                </a:effectLst>
                <a:latin typeface="ＭＳ Ｐゴシック" pitchFamily="50" charset="-128"/>
              </a:rPr>
              <a:t>52</a:t>
            </a:r>
            <a:r>
              <a:rPr lang="en-US" b="1" dirty="0" smtClean="0">
                <a:effectLst>
                  <a:outerShdw blurRad="38100" dist="38100" dir="2700000" algn="tl">
                    <a:srgbClr val="000000">
                      <a:alpha val="43137"/>
                    </a:srgbClr>
                  </a:outerShdw>
                </a:effectLst>
                <a:latin typeface="ＭＳ Ｐゴシック" pitchFamily="50" charset="-128"/>
              </a:rPr>
              <a:t>0</a:t>
            </a:r>
            <a:r>
              <a:rPr lang="en-US" sz="1600" b="1" dirty="0" smtClean="0">
                <a:effectLst>
                  <a:outerShdw blurRad="38100" dist="38100" dir="2700000" algn="tl">
                    <a:srgbClr val="000000">
                      <a:alpha val="43137"/>
                    </a:srgbClr>
                  </a:outerShdw>
                </a:effectLst>
                <a:latin typeface="ＭＳ Ｐゴシック" pitchFamily="50" charset="-128"/>
              </a:rPr>
              <a:t>mm</a:t>
            </a:r>
            <a:endParaRPr lang="en-GB" sz="1600" b="1" dirty="0">
              <a:effectLst>
                <a:outerShdw blurRad="38100" dist="38100" dir="2700000" algn="tl">
                  <a:srgbClr val="000000">
                    <a:alpha val="43137"/>
                  </a:srgbClr>
                </a:outerShdw>
              </a:effectLst>
              <a:latin typeface="ＭＳ Ｐゴシック" pitchFamily="50" charset="-128"/>
            </a:endParaRPr>
          </a:p>
        </p:txBody>
      </p:sp>
      <p:sp>
        <p:nvSpPr>
          <p:cNvPr id="48" name="テキスト ボックス 47"/>
          <p:cNvSpPr txBox="1"/>
          <p:nvPr/>
        </p:nvSpPr>
        <p:spPr>
          <a:xfrm>
            <a:off x="8186248" y="2786347"/>
            <a:ext cx="840989" cy="338554"/>
          </a:xfrm>
          <a:prstGeom prst="rect">
            <a:avLst/>
          </a:prstGeom>
          <a:noFill/>
        </p:spPr>
        <p:txBody>
          <a:bodyPr wrap="square" rtlCol="0">
            <a:spAutoFit/>
          </a:bodyPr>
          <a:lstStyle/>
          <a:p>
            <a:r>
              <a:rPr lang="en-US" altLang="ja-JP" sz="1600" dirty="0" smtClean="0">
                <a:solidFill>
                  <a:srgbClr val="FF0000"/>
                </a:solidFill>
                <a:latin typeface="Times New Roman" panose="02020603050405020304" pitchFamily="18" charset="0"/>
                <a:ea typeface="+mn-ea"/>
                <a:cs typeface="Times New Roman" panose="02020603050405020304" pitchFamily="18" charset="0"/>
              </a:rPr>
              <a:t>φ12</a:t>
            </a:r>
            <a:r>
              <a:rPr lang="ja-JP" altLang="en-US" sz="1600" dirty="0" smtClean="0">
                <a:solidFill>
                  <a:srgbClr val="FF0000"/>
                </a:solidFill>
                <a:latin typeface="Times New Roman" panose="02020603050405020304" pitchFamily="18" charset="0"/>
                <a:ea typeface="+mn-ea"/>
                <a:cs typeface="Times New Roman" panose="02020603050405020304" pitchFamily="18" charset="0"/>
              </a:rPr>
              <a:t>㎜</a:t>
            </a:r>
            <a:endParaRPr lang="en-GB" sz="1600" dirty="0">
              <a:solidFill>
                <a:srgbClr val="FF0000"/>
              </a:solidFill>
              <a:latin typeface="Times New Roman" panose="02020603050405020304" pitchFamily="18" charset="0"/>
              <a:ea typeface="+mn-ea"/>
              <a:cs typeface="Times New Roman" panose="02020603050405020304" pitchFamily="18" charset="0"/>
            </a:endParaRPr>
          </a:p>
        </p:txBody>
      </p:sp>
      <p:sp>
        <p:nvSpPr>
          <p:cNvPr id="53" name="テキスト ボックス 52"/>
          <p:cNvSpPr txBox="1"/>
          <p:nvPr/>
        </p:nvSpPr>
        <p:spPr>
          <a:xfrm>
            <a:off x="8123494" y="4989418"/>
            <a:ext cx="840989" cy="338554"/>
          </a:xfrm>
          <a:prstGeom prst="rect">
            <a:avLst/>
          </a:prstGeom>
          <a:noFill/>
        </p:spPr>
        <p:txBody>
          <a:bodyPr wrap="square" rtlCol="0">
            <a:spAutoFit/>
          </a:bodyPr>
          <a:lstStyle/>
          <a:p>
            <a:r>
              <a:rPr lang="en-US" altLang="ja-JP" sz="1600" dirty="0" smtClean="0">
                <a:solidFill>
                  <a:srgbClr val="FF0000"/>
                </a:solidFill>
                <a:latin typeface="Times New Roman" panose="02020603050405020304" pitchFamily="18" charset="0"/>
                <a:ea typeface="+mn-ea"/>
                <a:cs typeface="Times New Roman" panose="02020603050405020304" pitchFamily="18" charset="0"/>
              </a:rPr>
              <a:t>φ16</a:t>
            </a:r>
            <a:r>
              <a:rPr lang="ja-JP" altLang="en-US" sz="1600" dirty="0" smtClean="0">
                <a:solidFill>
                  <a:srgbClr val="FF0000"/>
                </a:solidFill>
                <a:latin typeface="Times New Roman" panose="02020603050405020304" pitchFamily="18" charset="0"/>
                <a:ea typeface="+mn-ea"/>
                <a:cs typeface="Times New Roman" panose="02020603050405020304" pitchFamily="18" charset="0"/>
              </a:rPr>
              <a:t>㎜</a:t>
            </a:r>
            <a:endParaRPr lang="en-GB" sz="1600" dirty="0">
              <a:solidFill>
                <a:srgbClr val="FF0000"/>
              </a:solidFill>
              <a:latin typeface="Times New Roman" panose="02020603050405020304" pitchFamily="18" charset="0"/>
              <a:ea typeface="+mn-ea"/>
              <a:cs typeface="Times New Roman" panose="02020603050405020304" pitchFamily="18" charset="0"/>
            </a:endParaRPr>
          </a:p>
        </p:txBody>
      </p:sp>
      <p:sp>
        <p:nvSpPr>
          <p:cNvPr id="54" name="テキスト ボックス 53"/>
          <p:cNvSpPr txBox="1"/>
          <p:nvPr/>
        </p:nvSpPr>
        <p:spPr>
          <a:xfrm>
            <a:off x="8123499" y="4680136"/>
            <a:ext cx="840989" cy="338554"/>
          </a:xfrm>
          <a:prstGeom prst="rect">
            <a:avLst/>
          </a:prstGeom>
          <a:noFill/>
        </p:spPr>
        <p:txBody>
          <a:bodyPr wrap="square" rtlCol="0">
            <a:spAutoFit/>
          </a:bodyPr>
          <a:lstStyle/>
          <a:p>
            <a:r>
              <a:rPr lang="en-US" altLang="ja-JP" sz="1600" dirty="0" smtClean="0">
                <a:solidFill>
                  <a:srgbClr val="FF0000"/>
                </a:solidFill>
                <a:latin typeface="Times New Roman" panose="02020603050405020304" pitchFamily="18" charset="0"/>
                <a:ea typeface="+mn-ea"/>
                <a:cs typeface="Times New Roman" panose="02020603050405020304" pitchFamily="18" charset="0"/>
              </a:rPr>
              <a:t>φ16</a:t>
            </a:r>
            <a:r>
              <a:rPr lang="ja-JP" altLang="en-US" sz="1600" dirty="0" smtClean="0">
                <a:solidFill>
                  <a:srgbClr val="FF0000"/>
                </a:solidFill>
                <a:latin typeface="Times New Roman" panose="02020603050405020304" pitchFamily="18" charset="0"/>
                <a:ea typeface="+mn-ea"/>
                <a:cs typeface="Times New Roman" panose="02020603050405020304" pitchFamily="18" charset="0"/>
              </a:rPr>
              <a:t>㎜</a:t>
            </a:r>
            <a:endParaRPr lang="en-GB" sz="1600" dirty="0">
              <a:solidFill>
                <a:srgbClr val="FF0000"/>
              </a:solidFill>
              <a:latin typeface="Times New Roman" panose="02020603050405020304" pitchFamily="18" charset="0"/>
              <a:ea typeface="+mn-ea"/>
              <a:cs typeface="Times New Roman" panose="02020603050405020304" pitchFamily="18" charset="0"/>
            </a:endParaRPr>
          </a:p>
        </p:txBody>
      </p:sp>
      <p:grpSp>
        <p:nvGrpSpPr>
          <p:cNvPr id="75" name="グループ化 74"/>
          <p:cNvGrpSpPr/>
          <p:nvPr/>
        </p:nvGrpSpPr>
        <p:grpSpPr>
          <a:xfrm>
            <a:off x="572356" y="3586109"/>
            <a:ext cx="3176658" cy="3053691"/>
            <a:chOff x="1063684" y="3449629"/>
            <a:chExt cx="3176658" cy="3053691"/>
          </a:xfrm>
        </p:grpSpPr>
        <p:pic>
          <p:nvPicPr>
            <p:cNvPr id="8" name="図 7" descr="キャプチャ13.jpg"/>
            <p:cNvPicPr>
              <a:picLocks noChangeAspect="1"/>
            </p:cNvPicPr>
            <p:nvPr/>
          </p:nvPicPr>
          <p:blipFill>
            <a:blip r:embed="rId7" cstate="print"/>
            <a:stretch>
              <a:fillRect/>
            </a:stretch>
          </p:blipFill>
          <p:spPr>
            <a:xfrm>
              <a:off x="1063684" y="3449629"/>
              <a:ext cx="3176658" cy="3053691"/>
            </a:xfrm>
            <a:prstGeom prst="rect">
              <a:avLst/>
            </a:prstGeom>
          </p:spPr>
        </p:pic>
        <p:grpSp>
          <p:nvGrpSpPr>
            <p:cNvPr id="74" name="グループ化 73"/>
            <p:cNvGrpSpPr/>
            <p:nvPr/>
          </p:nvGrpSpPr>
          <p:grpSpPr>
            <a:xfrm>
              <a:off x="1972472" y="5489454"/>
              <a:ext cx="1452425" cy="408119"/>
              <a:chOff x="1972472" y="5489454"/>
              <a:chExt cx="1452425" cy="408119"/>
            </a:xfrm>
          </p:grpSpPr>
          <p:sp>
            <p:nvSpPr>
              <p:cNvPr id="56" name="平行四辺形 55"/>
              <p:cNvSpPr/>
              <p:nvPr/>
            </p:nvSpPr>
            <p:spPr bwMode="auto">
              <a:xfrm rot="344233">
                <a:off x="1976468" y="5489454"/>
                <a:ext cx="1447676" cy="149552"/>
              </a:xfrm>
              <a:prstGeom prst="parallelogram">
                <a:avLst>
                  <a:gd name="adj" fmla="val 124600"/>
                </a:avLst>
              </a:prstGeom>
              <a:solidFill>
                <a:srgbClr val="FF0000">
                  <a:alpha val="50000"/>
                </a:srgbClr>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57" name="平行四辺形 56"/>
              <p:cNvSpPr/>
              <p:nvPr/>
            </p:nvSpPr>
            <p:spPr bwMode="auto">
              <a:xfrm rot="5400000">
                <a:off x="2433670" y="5101468"/>
                <a:ext cx="333110" cy="1255505"/>
              </a:xfrm>
              <a:prstGeom prst="parallelogram">
                <a:avLst>
                  <a:gd name="adj" fmla="val 39088"/>
                </a:avLst>
              </a:prstGeom>
              <a:solidFill>
                <a:srgbClr val="FF0000">
                  <a:alpha val="50000"/>
                </a:srgbClr>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73" name="平行四辺形 72"/>
              <p:cNvSpPr/>
              <p:nvPr/>
            </p:nvSpPr>
            <p:spPr bwMode="auto">
              <a:xfrm rot="5400000" flipV="1">
                <a:off x="3153405" y="5626081"/>
                <a:ext cx="340907" cy="202077"/>
              </a:xfrm>
              <a:prstGeom prst="parallelogram">
                <a:avLst>
                  <a:gd name="adj" fmla="val 65653"/>
                </a:avLst>
              </a:prstGeom>
              <a:solidFill>
                <a:srgbClr val="FF0000">
                  <a:alpha val="32000"/>
                </a:srgbClr>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grpSp>
      </p:grpSp>
      <p:sp>
        <p:nvSpPr>
          <p:cNvPr id="76" name="平行四辺形 75"/>
          <p:cNvSpPr/>
          <p:nvPr/>
        </p:nvSpPr>
        <p:spPr bwMode="auto">
          <a:xfrm rot="5400000">
            <a:off x="5339104" y="2097093"/>
            <a:ext cx="462885" cy="497215"/>
          </a:xfrm>
          <a:prstGeom prst="parallelogram">
            <a:avLst>
              <a:gd name="adj" fmla="val 20984"/>
            </a:avLst>
          </a:prstGeom>
          <a:noFill/>
          <a:ln w="1905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84" name="平行四辺形 83"/>
          <p:cNvSpPr/>
          <p:nvPr/>
        </p:nvSpPr>
        <p:spPr bwMode="auto">
          <a:xfrm rot="5400000">
            <a:off x="5012026" y="4385971"/>
            <a:ext cx="640441" cy="497215"/>
          </a:xfrm>
          <a:prstGeom prst="parallelogram">
            <a:avLst>
              <a:gd name="adj" fmla="val 20984"/>
            </a:avLst>
          </a:prstGeom>
          <a:noFill/>
          <a:ln w="1905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85" name="平行四辺形 84"/>
          <p:cNvSpPr/>
          <p:nvPr/>
        </p:nvSpPr>
        <p:spPr bwMode="auto">
          <a:xfrm rot="5400000">
            <a:off x="5250039" y="2892740"/>
            <a:ext cx="462885" cy="497215"/>
          </a:xfrm>
          <a:prstGeom prst="parallelogram">
            <a:avLst>
              <a:gd name="adj" fmla="val 20984"/>
            </a:avLst>
          </a:prstGeom>
          <a:noFill/>
          <a:ln w="1905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cxnSp>
        <p:nvCxnSpPr>
          <p:cNvPr id="87" name="直線矢印コネクタ 86"/>
          <p:cNvCxnSpPr/>
          <p:nvPr/>
        </p:nvCxnSpPr>
        <p:spPr bwMode="auto">
          <a:xfrm rot="10800000">
            <a:off x="4554187" y="2300268"/>
            <a:ext cx="777832" cy="7528"/>
          </a:xfrm>
          <a:prstGeom prst="straightConnector1">
            <a:avLst/>
          </a:prstGeom>
          <a:noFill/>
          <a:ln w="12700" cap="flat" cmpd="sng" algn="ctr">
            <a:solidFill>
              <a:srgbClr val="FF0000"/>
            </a:solidFill>
            <a:prstDash val="sysDot"/>
            <a:round/>
            <a:headEnd type="none" w="med" len="med"/>
            <a:tailEnd type="triangle" w="sm" len="sm"/>
          </a:ln>
          <a:effectLst/>
        </p:spPr>
      </p:cxnSp>
      <p:cxnSp>
        <p:nvCxnSpPr>
          <p:cNvPr id="94" name="直線矢印コネクタ 93"/>
          <p:cNvCxnSpPr/>
          <p:nvPr/>
        </p:nvCxnSpPr>
        <p:spPr bwMode="auto">
          <a:xfrm>
            <a:off x="5735781" y="3192507"/>
            <a:ext cx="1407227" cy="16223"/>
          </a:xfrm>
          <a:prstGeom prst="straightConnector1">
            <a:avLst/>
          </a:prstGeom>
          <a:noFill/>
          <a:ln w="12700" cap="flat" cmpd="sng" algn="ctr">
            <a:solidFill>
              <a:srgbClr val="FF0000"/>
            </a:solidFill>
            <a:prstDash val="sysDot"/>
            <a:round/>
            <a:headEnd type="none" w="med" len="med"/>
            <a:tailEnd type="triangle" w="sm" len="sm"/>
          </a:ln>
          <a:effectLst/>
        </p:spPr>
      </p:cxnSp>
      <p:cxnSp>
        <p:nvCxnSpPr>
          <p:cNvPr id="97" name="直線矢印コネクタ 96"/>
          <p:cNvCxnSpPr/>
          <p:nvPr/>
        </p:nvCxnSpPr>
        <p:spPr bwMode="auto">
          <a:xfrm>
            <a:off x="5587339" y="4724424"/>
            <a:ext cx="1525980" cy="16223"/>
          </a:xfrm>
          <a:prstGeom prst="straightConnector1">
            <a:avLst/>
          </a:prstGeom>
          <a:noFill/>
          <a:ln w="12700" cap="flat" cmpd="sng" algn="ctr">
            <a:solidFill>
              <a:srgbClr val="FF0000"/>
            </a:solidFill>
            <a:prstDash val="sysDot"/>
            <a:round/>
            <a:headEnd type="none" w="med" len="med"/>
            <a:tailEnd type="triangle" w="sm" len="sm"/>
          </a:ln>
          <a:effectLst/>
        </p:spPr>
      </p:cxnSp>
      <p:sp>
        <p:nvSpPr>
          <p:cNvPr id="42" name="テキスト ボックス 41"/>
          <p:cNvSpPr txBox="1"/>
          <p:nvPr/>
        </p:nvSpPr>
        <p:spPr>
          <a:xfrm>
            <a:off x="4258703" y="6324894"/>
            <a:ext cx="4503160" cy="369332"/>
          </a:xfrm>
          <a:prstGeom prst="rect">
            <a:avLst/>
          </a:prstGeom>
          <a:noFill/>
        </p:spPr>
        <p:txBody>
          <a:bodyPr wrap="square" rtlCol="0">
            <a:spAutoFit/>
          </a:bodyPr>
          <a:lstStyle/>
          <a:p>
            <a:r>
              <a:rPr lang="en-US" altLang="ja-JP" b="1" dirty="0" smtClean="0">
                <a:effectLst>
                  <a:outerShdw blurRad="38100" dist="38100" dir="2700000" algn="tl">
                    <a:srgbClr val="000000">
                      <a:alpha val="43137"/>
                    </a:srgbClr>
                  </a:outerShdw>
                </a:effectLst>
                <a:latin typeface="ＭＳ Ｐゴシック" pitchFamily="50" charset="-128"/>
              </a:rPr>
              <a:t>Cement, concrete</a:t>
            </a:r>
            <a:endParaRPr lang="en-GB" b="1" dirty="0">
              <a:effectLst>
                <a:outerShdw blurRad="38100" dist="38100" dir="2700000" algn="tl">
                  <a:srgbClr val="000000">
                    <a:alpha val="43137"/>
                  </a:srgbClr>
                </a:outerShdw>
              </a:effectLst>
              <a:latin typeface="ＭＳ Ｐゴシック" pitchFamily="50" charset="-128"/>
            </a:endParaRPr>
          </a:p>
        </p:txBody>
      </p:sp>
      <p:sp>
        <p:nvSpPr>
          <p:cNvPr id="43" name="テキスト ボックス 42"/>
          <p:cNvSpPr txBox="1"/>
          <p:nvPr/>
        </p:nvSpPr>
        <p:spPr>
          <a:xfrm>
            <a:off x="642030" y="6338543"/>
            <a:ext cx="2264931" cy="307777"/>
          </a:xfrm>
          <a:prstGeom prst="rect">
            <a:avLst/>
          </a:prstGeom>
          <a:noFill/>
        </p:spPr>
        <p:txBody>
          <a:bodyPr wrap="square" rtlCol="0">
            <a:spAutoFit/>
          </a:bodyPr>
          <a:lstStyle/>
          <a:p>
            <a:r>
              <a:rPr lang="ja-JP" altLang="en-US" sz="1200" b="1" dirty="0" smtClean="0">
                <a:solidFill>
                  <a:schemeClr val="bg1"/>
                </a:solidFill>
                <a:effectLst>
                  <a:outerShdw blurRad="38100" dist="38100" dir="2700000" algn="tl">
                    <a:srgbClr val="000000">
                      <a:alpha val="43137"/>
                    </a:srgbClr>
                  </a:outerShdw>
                </a:effectLst>
                <a:latin typeface="+mj-lt"/>
              </a:rPr>
              <a:t>（出典：</a:t>
            </a:r>
            <a:r>
              <a:rPr lang="en-US" altLang="ja-JP" sz="1200" b="1" dirty="0" smtClean="0">
                <a:solidFill>
                  <a:schemeClr val="bg1"/>
                </a:solidFill>
                <a:effectLst>
                  <a:outerShdw blurRad="38100" dist="38100" dir="2700000" algn="tl">
                    <a:srgbClr val="000000">
                      <a:alpha val="43137"/>
                    </a:srgbClr>
                  </a:outerShdw>
                </a:effectLst>
                <a:latin typeface="+mj-lt"/>
              </a:rPr>
              <a:t> </a:t>
            </a:r>
            <a:r>
              <a:rPr lang="en-US" altLang="ja-JP" sz="1400" b="1" dirty="0" smtClean="0">
                <a:solidFill>
                  <a:schemeClr val="bg1"/>
                </a:solidFill>
                <a:effectLst>
                  <a:outerShdw blurRad="38100" dist="38100" dir="2700000" algn="tl">
                    <a:srgbClr val="000000">
                      <a:alpha val="43137"/>
                    </a:srgbClr>
                  </a:outerShdw>
                </a:effectLst>
                <a:latin typeface="+mj-lt"/>
              </a:rPr>
              <a:t>www.hirosima.co.jp</a:t>
            </a:r>
            <a:r>
              <a:rPr lang="ja-JP" altLang="en-US" sz="1400" b="1" dirty="0" smtClean="0">
                <a:solidFill>
                  <a:schemeClr val="bg1"/>
                </a:solidFill>
                <a:effectLst>
                  <a:outerShdw blurRad="38100" dist="38100" dir="2700000" algn="tl">
                    <a:srgbClr val="000000">
                      <a:alpha val="43137"/>
                    </a:srgbClr>
                  </a:outerShdw>
                </a:effectLst>
                <a:latin typeface="+mj-lt"/>
              </a:rPr>
              <a:t>）</a:t>
            </a:r>
            <a:endParaRPr lang="en-GB" sz="1400" b="1" dirty="0">
              <a:solidFill>
                <a:schemeClr val="bg1"/>
              </a:solidFill>
              <a:effectLst>
                <a:outerShdw blurRad="38100" dist="38100" dir="2700000" algn="tl">
                  <a:srgbClr val="000000">
                    <a:alpha val="43137"/>
                  </a:srgbClr>
                </a:outerShdw>
              </a:effectLst>
              <a:latin typeface="+mj-lt"/>
            </a:endParaRPr>
          </a:p>
        </p:txBody>
      </p:sp>
      <p:sp>
        <p:nvSpPr>
          <p:cNvPr id="44" name="テキスト ボックス 43"/>
          <p:cNvSpPr txBox="1"/>
          <p:nvPr/>
        </p:nvSpPr>
        <p:spPr>
          <a:xfrm>
            <a:off x="122832" y="3281445"/>
            <a:ext cx="1691737" cy="307917"/>
          </a:xfrm>
          <a:prstGeom prst="rect">
            <a:avLst/>
          </a:prstGeom>
          <a:noFill/>
        </p:spPr>
        <p:txBody>
          <a:bodyPr wrap="square" rtlCol="0">
            <a:spAutoFit/>
          </a:bodyPr>
          <a:lstStyle/>
          <a:p>
            <a:r>
              <a:rPr lang="ja-JP" altLang="en-US" sz="1200" b="1" dirty="0" smtClean="0">
                <a:solidFill>
                  <a:schemeClr val="bg1"/>
                </a:solidFill>
                <a:effectLst>
                  <a:outerShdw blurRad="38100" dist="38100" dir="2700000" algn="tl">
                    <a:srgbClr val="000000">
                      <a:alpha val="43137"/>
                    </a:srgbClr>
                  </a:outerShdw>
                </a:effectLst>
                <a:latin typeface="+mj-lt"/>
              </a:rPr>
              <a:t>（出典：</a:t>
            </a:r>
            <a:r>
              <a:rPr lang="en-US" altLang="ja-JP" sz="1200" b="1" dirty="0" smtClean="0">
                <a:solidFill>
                  <a:schemeClr val="bg1"/>
                </a:solidFill>
                <a:effectLst>
                  <a:outerShdw blurRad="38100" dist="38100" dir="2700000" algn="tl">
                    <a:srgbClr val="000000">
                      <a:alpha val="43137"/>
                    </a:srgbClr>
                  </a:outerShdw>
                </a:effectLst>
                <a:latin typeface="+mj-lt"/>
              </a:rPr>
              <a:t> </a:t>
            </a:r>
            <a:r>
              <a:rPr lang="en-US" altLang="ja-JP" sz="1400" b="1" dirty="0" smtClean="0">
                <a:solidFill>
                  <a:schemeClr val="bg1"/>
                </a:solidFill>
                <a:effectLst>
                  <a:outerShdw blurRad="38100" dist="38100" dir="2700000" algn="tl">
                    <a:srgbClr val="000000">
                      <a:alpha val="43137"/>
                    </a:srgbClr>
                  </a:outerShdw>
                </a:effectLst>
                <a:latin typeface="+mj-lt"/>
              </a:rPr>
              <a:t>Google Map)</a:t>
            </a:r>
            <a:endParaRPr lang="en-GB" sz="1400" b="1" dirty="0">
              <a:solidFill>
                <a:schemeClr val="bg1"/>
              </a:solidFill>
              <a:effectLst>
                <a:outerShdw blurRad="38100" dist="38100" dir="2700000" algn="tl">
                  <a:srgbClr val="000000">
                    <a:alpha val="43137"/>
                  </a:srgbClr>
                </a:outerShdw>
              </a:effectLst>
              <a:latin typeface="+mj-lt"/>
            </a:endParaRPr>
          </a:p>
        </p:txBody>
      </p:sp>
      <p:sp>
        <p:nvSpPr>
          <p:cNvPr id="49" name="テキスト ボックス 48"/>
          <p:cNvSpPr txBox="1"/>
          <p:nvPr/>
        </p:nvSpPr>
        <p:spPr>
          <a:xfrm>
            <a:off x="350275" y="920406"/>
            <a:ext cx="6086903" cy="523220"/>
          </a:xfrm>
          <a:prstGeom prst="rect">
            <a:avLst/>
          </a:prstGeom>
          <a:noFill/>
        </p:spPr>
        <p:txBody>
          <a:bodyPr wrap="square" rtlCol="0">
            <a:spAutoFit/>
          </a:bodyPr>
          <a:lstStyle/>
          <a:p>
            <a:r>
              <a:rPr lang="en-US" altLang="ja-JP" sz="2800" b="1" dirty="0" smtClean="0">
                <a:effectLst>
                  <a:outerShdw blurRad="38100" dist="38100" dir="2700000" algn="tl">
                    <a:srgbClr val="000000">
                      <a:alpha val="43137"/>
                    </a:srgbClr>
                  </a:outerShdw>
                </a:effectLst>
              </a:rPr>
              <a:t>Example wooden house basement</a:t>
            </a:r>
            <a:endParaRPr kumimoji="1" lang="ja-JP" altLang="en-US" sz="2400" b="1" dirty="0">
              <a:effectLst>
                <a:outerShdw blurRad="38100" dist="38100" dir="2700000" algn="tl">
                  <a:srgbClr val="000000">
                    <a:alpha val="43137"/>
                  </a:srgbClr>
                </a:outerShdw>
              </a:effectLst>
            </a:endParaRPr>
          </a:p>
        </p:txBody>
      </p:sp>
      <p:sp>
        <p:nvSpPr>
          <p:cNvPr id="55" name="タイトル 22"/>
          <p:cNvSpPr>
            <a:spLocks noGrp="1"/>
          </p:cNvSpPr>
          <p:nvPr>
            <p:ph type="title"/>
          </p:nvPr>
        </p:nvSpPr>
        <p:spPr>
          <a:xfrm>
            <a:off x="17564" y="0"/>
            <a:ext cx="9144000" cy="1083912"/>
          </a:xfrm>
        </p:spPr>
        <p:txBody>
          <a:bodyPr>
            <a:normAutofit/>
          </a:bodyPr>
          <a:lstStyle/>
          <a:p>
            <a:pPr algn="l">
              <a:lnSpc>
                <a:spcPts val="3800"/>
              </a:lnSpc>
            </a:pPr>
            <a:r>
              <a:rPr lang="en-US" altLang="ja-JP" dirty="0" smtClean="0">
                <a:solidFill>
                  <a:srgbClr val="0033CC"/>
                </a:solidFill>
              </a:rPr>
              <a:t>Based on the </a:t>
            </a:r>
            <a:r>
              <a:rPr lang="en-US" altLang="ja-JP" dirty="0" smtClean="0">
                <a:solidFill>
                  <a:srgbClr val="FF0000"/>
                </a:solidFill>
              </a:rPr>
              <a:t>imaging data</a:t>
            </a:r>
            <a:br>
              <a:rPr lang="en-US" altLang="ja-JP" dirty="0" smtClean="0">
                <a:solidFill>
                  <a:srgbClr val="FF0000"/>
                </a:solidFill>
              </a:rPr>
            </a:br>
            <a:r>
              <a:rPr lang="en-US" altLang="ja-JP" dirty="0" smtClean="0">
                <a:solidFill>
                  <a:srgbClr val="FF0000"/>
                </a:solidFill>
              </a:rPr>
              <a:t>what we can  predict?</a:t>
            </a:r>
            <a:endParaRPr kumimoji="1" lang="ja-JP" altLang="en-US" dirty="0"/>
          </a:p>
        </p:txBody>
      </p:sp>
      <p:sp>
        <p:nvSpPr>
          <p:cNvPr id="3" name="スライド番号プレースホルダー 2"/>
          <p:cNvSpPr>
            <a:spLocks noGrp="1"/>
          </p:cNvSpPr>
          <p:nvPr>
            <p:ph type="sldNum" sz="quarter" idx="12"/>
          </p:nvPr>
        </p:nvSpPr>
        <p:spPr/>
        <p:txBody>
          <a:bodyPr/>
          <a:lstStyle/>
          <a:p>
            <a:pPr>
              <a:defRPr/>
            </a:pPr>
            <a:fld id="{4F98116A-1BDD-4AD2-BA26-428D57D8CA75}" type="slidenum">
              <a:rPr lang="ja-JP" altLang="en-US" smtClean="0"/>
              <a:pPr>
                <a:defRPr/>
              </a:pPr>
              <a:t>32</a:t>
            </a:fld>
            <a:endParaRPr lang="ja-JP" altLang="en-US" dirty="0"/>
          </a:p>
        </p:txBody>
      </p:sp>
      <p:sp>
        <p:nvSpPr>
          <p:cNvPr id="51" name="テキスト ボックス 50"/>
          <p:cNvSpPr txBox="1"/>
          <p:nvPr/>
        </p:nvSpPr>
        <p:spPr>
          <a:xfrm>
            <a:off x="6706294" y="0"/>
            <a:ext cx="2518662" cy="923330"/>
          </a:xfrm>
          <a:prstGeom prst="rect">
            <a:avLst/>
          </a:prstGeom>
          <a:solidFill>
            <a:schemeClr val="tx2">
              <a:lumMod val="75000"/>
            </a:schemeClr>
          </a:solidFill>
        </p:spPr>
        <p:txBody>
          <a:bodyPr wrap="square" rtlCol="0">
            <a:spAutoFit/>
          </a:bodyPr>
          <a:lstStyle/>
          <a:p>
            <a:r>
              <a:rPr kumimoji="1" lang="en-US" altLang="ja-JP" dirty="0" smtClean="0">
                <a:solidFill>
                  <a:schemeClr val="bg1"/>
                </a:solidFill>
              </a:rPr>
              <a:t>VCAD project RIKEN</a:t>
            </a:r>
          </a:p>
          <a:p>
            <a:r>
              <a:rPr lang="en-US" altLang="ja-JP" dirty="0" smtClean="0">
                <a:solidFill>
                  <a:schemeClr val="bg1"/>
                </a:solidFill>
              </a:rPr>
              <a:t>2001-2011 </a:t>
            </a:r>
          </a:p>
          <a:p>
            <a:r>
              <a:rPr lang="en-US" altLang="ja-JP" dirty="0" smtClean="0">
                <a:solidFill>
                  <a:schemeClr val="bg1"/>
                </a:solidFill>
              </a:rPr>
              <a:t>A. Makinouchi director</a:t>
            </a:r>
            <a:endParaRPr kumimoji="1" lang="ja-JP" altLang="en-US" dirty="0">
              <a:solidFill>
                <a:schemeClr val="bg1"/>
              </a:solidFill>
            </a:endParaRPr>
          </a:p>
        </p:txBody>
      </p:sp>
      <p:sp>
        <p:nvSpPr>
          <p:cNvPr id="2" name="日付プレースホルダー 1"/>
          <p:cNvSpPr>
            <a:spLocks noGrp="1"/>
          </p:cNvSpPr>
          <p:nvPr>
            <p:ph type="dt" sz="half" idx="10"/>
          </p:nvPr>
        </p:nvSpPr>
        <p:spPr/>
        <p:txBody>
          <a:bodyPr/>
          <a:lstStyle/>
          <a:p>
            <a:r>
              <a:rPr kumimoji="1" lang="en-US" altLang="ja-JP" smtClean="0"/>
              <a:t>2015/6/8 Jagiellonian OTAKE</a:t>
            </a:r>
            <a:endParaRPr kumimoji="1" lang="ja-JP" altLang="en-US" dirty="0"/>
          </a:p>
        </p:txBody>
      </p:sp>
    </p:spTree>
    <p:extLst>
      <p:ext uri="{BB962C8B-B14F-4D97-AF65-F5344CB8AC3E}">
        <p14:creationId xmlns:p14="http://schemas.microsoft.com/office/powerpoint/2010/main" val="7967179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IMG_2814.JPG"/>
          <p:cNvPicPr>
            <a:picLocks noChangeAspect="1"/>
          </p:cNvPicPr>
          <p:nvPr/>
        </p:nvPicPr>
        <p:blipFill>
          <a:blip r:embed="rId2" cstate="print"/>
          <a:srcRect l="964" t="8410" r="9250" b="1964"/>
          <a:stretch>
            <a:fillRect/>
          </a:stretch>
        </p:blipFill>
        <p:spPr>
          <a:xfrm>
            <a:off x="247650" y="1473472"/>
            <a:ext cx="3190875" cy="4246916"/>
          </a:xfrm>
          <a:prstGeom prst="rect">
            <a:avLst/>
          </a:prstGeom>
          <a:solidFill>
            <a:srgbClr val="92D050"/>
          </a:solidFill>
          <a:ln w="9525" cap="flat" cmpd="sng" algn="ctr">
            <a:noFill/>
            <a:prstDash val="sysDot"/>
            <a:round/>
            <a:headEnd type="none" w="med" len="med"/>
            <a:tailEnd type="none" w="med" len="med"/>
          </a:ln>
          <a:effectLst/>
        </p:spPr>
      </p:pic>
      <p:pic>
        <p:nvPicPr>
          <p:cNvPr id="3" name="Picture 21" descr="C:\Users\support#2\Desktop\Conc\100607_3kaime\vg2bmp_3_ok\test3096.bmp"/>
          <p:cNvPicPr>
            <a:picLocks noChangeAspect="1" noChangeArrowheads="1"/>
          </p:cNvPicPr>
          <p:nvPr/>
        </p:nvPicPr>
        <p:blipFill>
          <a:blip r:embed="rId3" cstate="print"/>
          <a:srcRect/>
          <a:stretch>
            <a:fillRect/>
          </a:stretch>
        </p:blipFill>
        <p:spPr bwMode="auto">
          <a:xfrm flipH="1">
            <a:off x="3592035" y="5858357"/>
            <a:ext cx="1645999" cy="903803"/>
          </a:xfrm>
          <a:prstGeom prst="rect">
            <a:avLst/>
          </a:prstGeom>
          <a:noFill/>
        </p:spPr>
      </p:pic>
      <p:pic>
        <p:nvPicPr>
          <p:cNvPr id="4" name="Picture 22" descr="C:\Users\support#2\Desktop\Conc\100607_3kaime\vg2bmp_3_ok\test3155.bmp"/>
          <p:cNvPicPr>
            <a:picLocks noChangeAspect="1" noChangeArrowheads="1"/>
          </p:cNvPicPr>
          <p:nvPr/>
        </p:nvPicPr>
        <p:blipFill>
          <a:blip r:embed="rId4" cstate="print"/>
          <a:srcRect/>
          <a:stretch>
            <a:fillRect/>
          </a:stretch>
        </p:blipFill>
        <p:spPr bwMode="auto">
          <a:xfrm flipH="1">
            <a:off x="3592582" y="4853300"/>
            <a:ext cx="1657970" cy="903803"/>
          </a:xfrm>
          <a:prstGeom prst="rect">
            <a:avLst/>
          </a:prstGeom>
          <a:noFill/>
        </p:spPr>
      </p:pic>
      <p:pic>
        <p:nvPicPr>
          <p:cNvPr id="6" name="Picture 23" descr="C:\Users\support#2\Desktop\Conc\100607_3kaime\vg2bmp_3_ok\test3202.bmp"/>
          <p:cNvPicPr>
            <a:picLocks noChangeAspect="1" noChangeArrowheads="1"/>
          </p:cNvPicPr>
          <p:nvPr/>
        </p:nvPicPr>
        <p:blipFill>
          <a:blip r:embed="rId5" cstate="print"/>
          <a:srcRect/>
          <a:stretch>
            <a:fillRect/>
          </a:stretch>
        </p:blipFill>
        <p:spPr bwMode="auto">
          <a:xfrm flipH="1">
            <a:off x="3597359" y="3923946"/>
            <a:ext cx="1610087" cy="891832"/>
          </a:xfrm>
          <a:prstGeom prst="rect">
            <a:avLst/>
          </a:prstGeom>
          <a:noFill/>
        </p:spPr>
      </p:pic>
      <p:pic>
        <p:nvPicPr>
          <p:cNvPr id="7" name="Picture 24" descr="C:\Users\support#2\Desktop\Conc\100607_3kaime\vg2bmp_3_ok\test3231.bmp"/>
          <p:cNvPicPr>
            <a:picLocks noChangeAspect="1" noChangeArrowheads="1"/>
          </p:cNvPicPr>
          <p:nvPr/>
        </p:nvPicPr>
        <p:blipFill>
          <a:blip r:embed="rId6" cstate="print"/>
          <a:srcRect/>
          <a:stretch>
            <a:fillRect/>
          </a:stretch>
        </p:blipFill>
        <p:spPr bwMode="auto">
          <a:xfrm flipH="1">
            <a:off x="3594533" y="2964583"/>
            <a:ext cx="1616072" cy="903803"/>
          </a:xfrm>
          <a:prstGeom prst="rect">
            <a:avLst/>
          </a:prstGeom>
          <a:noFill/>
        </p:spPr>
      </p:pic>
      <p:pic>
        <p:nvPicPr>
          <p:cNvPr id="8" name="Picture 25" descr="C:\Users\support#2\Desktop\Conc\100607_3kaime\vg2bmp_3_ok\test3317.bmp"/>
          <p:cNvPicPr>
            <a:picLocks noChangeAspect="1" noChangeArrowheads="1"/>
          </p:cNvPicPr>
          <p:nvPr/>
        </p:nvPicPr>
        <p:blipFill>
          <a:blip r:embed="rId7" cstate="print"/>
          <a:srcRect/>
          <a:stretch>
            <a:fillRect/>
          </a:stretch>
        </p:blipFill>
        <p:spPr bwMode="auto">
          <a:xfrm flipH="1">
            <a:off x="3584338" y="2002720"/>
            <a:ext cx="1640015" cy="903803"/>
          </a:xfrm>
          <a:prstGeom prst="rect">
            <a:avLst/>
          </a:prstGeom>
          <a:noFill/>
        </p:spPr>
      </p:pic>
      <p:pic>
        <p:nvPicPr>
          <p:cNvPr id="9" name="Picture 26" descr="C:\Users\support#2\Desktop\Conc\100607_3kaime\vg2bmp_3_ok\test3414.bmp"/>
          <p:cNvPicPr>
            <a:picLocks noChangeAspect="1" noChangeArrowheads="1"/>
          </p:cNvPicPr>
          <p:nvPr/>
        </p:nvPicPr>
        <p:blipFill>
          <a:blip r:embed="rId8" cstate="print"/>
          <a:srcRect/>
          <a:stretch>
            <a:fillRect/>
          </a:stretch>
        </p:blipFill>
        <p:spPr bwMode="auto">
          <a:xfrm flipH="1">
            <a:off x="3581073" y="1023248"/>
            <a:ext cx="1654175" cy="919852"/>
          </a:xfrm>
          <a:prstGeom prst="rect">
            <a:avLst/>
          </a:prstGeom>
          <a:noFill/>
        </p:spPr>
      </p:pic>
      <p:sp>
        <p:nvSpPr>
          <p:cNvPr id="10" name="上カーブ矢印 9"/>
          <p:cNvSpPr/>
          <p:nvPr/>
        </p:nvSpPr>
        <p:spPr bwMode="auto">
          <a:xfrm>
            <a:off x="1175659" y="4137652"/>
            <a:ext cx="2307770" cy="377370"/>
          </a:xfrm>
          <a:prstGeom prst="curvedUpArrow">
            <a:avLst>
              <a:gd name="adj1" fmla="val 50468"/>
              <a:gd name="adj2" fmla="val 120979"/>
              <a:gd name="adj3" fmla="val 60026"/>
            </a:avLst>
          </a:prstGeom>
          <a:solidFill>
            <a:srgbClr val="92D05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ja-JP" altLang="en-US" dirty="0" smtClean="0"/>
          </a:p>
        </p:txBody>
      </p:sp>
      <p:sp>
        <p:nvSpPr>
          <p:cNvPr id="11" name="テキスト ボックス 10"/>
          <p:cNvSpPr txBox="1"/>
          <p:nvPr/>
        </p:nvSpPr>
        <p:spPr>
          <a:xfrm>
            <a:off x="247650" y="4602108"/>
            <a:ext cx="3184073" cy="307777"/>
          </a:xfrm>
          <a:prstGeom prst="rect">
            <a:avLst/>
          </a:prstGeom>
          <a:noFill/>
        </p:spPr>
        <p:txBody>
          <a:bodyPr wrap="square" lIns="0" tIns="0" rIns="0" bIns="0" rtlCol="0">
            <a:spAutoFit/>
          </a:bodyPr>
          <a:lstStyle/>
          <a:p>
            <a:pPr algn="ctr">
              <a:lnSpc>
                <a:spcPts val="2400"/>
              </a:lnSpc>
            </a:pPr>
            <a:r>
              <a:rPr kumimoji="1" lang="en-US" altLang="ja-JP" b="1" dirty="0" smtClean="0">
                <a:solidFill>
                  <a:srgbClr val="92D050"/>
                </a:solidFill>
                <a:effectLst>
                  <a:outerShdw blurRad="38100" dist="38100" dir="2700000" algn="tl">
                    <a:srgbClr val="000000">
                      <a:alpha val="43137"/>
                    </a:srgbClr>
                  </a:outerShdw>
                </a:effectLst>
              </a:rPr>
              <a:t>Rotation and upward movement</a:t>
            </a:r>
            <a:endParaRPr lang="ja-JP" altLang="en-US" b="1" dirty="0" smtClean="0">
              <a:solidFill>
                <a:srgbClr val="92D050"/>
              </a:solidFill>
              <a:effectLst>
                <a:outerShdw blurRad="38100" dist="38100" dir="2700000" algn="tl">
                  <a:srgbClr val="000000">
                    <a:alpha val="43137"/>
                  </a:srgbClr>
                </a:outerShdw>
              </a:effectLst>
            </a:endParaRPr>
          </a:p>
        </p:txBody>
      </p:sp>
      <p:sp>
        <p:nvSpPr>
          <p:cNvPr id="12" name="上下矢印 11"/>
          <p:cNvSpPr/>
          <p:nvPr/>
        </p:nvSpPr>
        <p:spPr bwMode="auto">
          <a:xfrm>
            <a:off x="856343" y="3803822"/>
            <a:ext cx="232229" cy="711201"/>
          </a:xfrm>
          <a:prstGeom prst="upDownArrow">
            <a:avLst>
              <a:gd name="adj1" fmla="val 44737"/>
              <a:gd name="adj2" fmla="val 65789"/>
            </a:avLst>
          </a:prstGeom>
          <a:solidFill>
            <a:srgbClr val="92D050"/>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ja-JP" altLang="en-US" dirty="0" smtClean="0"/>
          </a:p>
        </p:txBody>
      </p:sp>
      <p:sp>
        <p:nvSpPr>
          <p:cNvPr id="14" name="ストライプ矢印 13"/>
          <p:cNvSpPr/>
          <p:nvPr/>
        </p:nvSpPr>
        <p:spPr bwMode="auto">
          <a:xfrm>
            <a:off x="1059542" y="2729765"/>
            <a:ext cx="449944" cy="406400"/>
          </a:xfrm>
          <a:prstGeom prst="stripedRightArrow">
            <a:avLst/>
          </a:prstGeom>
          <a:solidFill>
            <a:srgbClr val="FF0000">
              <a:alpha val="51000"/>
            </a:srgbClr>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17" name="テキスト ボックス 16"/>
          <p:cNvSpPr txBox="1"/>
          <p:nvPr/>
        </p:nvSpPr>
        <p:spPr>
          <a:xfrm>
            <a:off x="613954" y="2424966"/>
            <a:ext cx="1132112" cy="291747"/>
          </a:xfrm>
          <a:prstGeom prst="rect">
            <a:avLst/>
          </a:prstGeom>
          <a:noFill/>
        </p:spPr>
        <p:txBody>
          <a:bodyPr wrap="square" lIns="0" tIns="0" rIns="0" bIns="0" rtlCol="0">
            <a:spAutoFit/>
          </a:bodyPr>
          <a:lstStyle/>
          <a:p>
            <a:pPr algn="ctr">
              <a:lnSpc>
                <a:spcPts val="2400"/>
              </a:lnSpc>
            </a:pPr>
            <a:r>
              <a:rPr lang="en-US" altLang="ja-JP" b="1" dirty="0" smtClean="0">
                <a:solidFill>
                  <a:srgbClr val="FB5D05"/>
                </a:solidFill>
                <a:effectLst>
                  <a:outerShdw blurRad="38100" dist="38100" dir="2700000" algn="tl">
                    <a:srgbClr val="000000">
                      <a:alpha val="43137"/>
                    </a:srgbClr>
                  </a:outerShdw>
                </a:effectLst>
              </a:rPr>
              <a:t>X-ray</a:t>
            </a:r>
            <a:endParaRPr lang="ja-JP" altLang="en-US" b="1" dirty="0" smtClean="0">
              <a:solidFill>
                <a:srgbClr val="FB5D05"/>
              </a:solidFill>
              <a:effectLst>
                <a:outerShdw blurRad="38100" dist="38100" dir="2700000" algn="tl">
                  <a:srgbClr val="000000">
                    <a:alpha val="43137"/>
                  </a:srgbClr>
                </a:outerShdw>
              </a:effectLst>
            </a:endParaRPr>
          </a:p>
        </p:txBody>
      </p:sp>
      <p:sp>
        <p:nvSpPr>
          <p:cNvPr id="16" name="テキスト ボックス 15"/>
          <p:cNvSpPr txBox="1"/>
          <p:nvPr/>
        </p:nvSpPr>
        <p:spPr>
          <a:xfrm>
            <a:off x="51351" y="5582640"/>
            <a:ext cx="3510386" cy="1092607"/>
          </a:xfrm>
          <a:prstGeom prst="rect">
            <a:avLst/>
          </a:prstGeom>
          <a:noFill/>
        </p:spPr>
        <p:txBody>
          <a:bodyPr wrap="square" rtlCol="0">
            <a:spAutoFit/>
          </a:bodyPr>
          <a:lstStyle/>
          <a:p>
            <a:pPr>
              <a:lnSpc>
                <a:spcPts val="1800"/>
              </a:lnSpc>
              <a:spcAft>
                <a:spcPts val="600"/>
              </a:spcAft>
            </a:pPr>
            <a:r>
              <a:rPr lang="en-US" altLang="ja-JP" sz="1400" b="1" u="sng" dirty="0" smtClean="0">
                <a:effectLst>
                  <a:outerShdw blurRad="38100" dist="38100" dir="2700000" algn="tl">
                    <a:srgbClr val="000000">
                      <a:alpha val="43137"/>
                    </a:srgbClr>
                  </a:outerShdw>
                </a:effectLst>
                <a:latin typeface="+mj-lt"/>
              </a:rPr>
              <a:t>CT measurement parameter, </a:t>
            </a:r>
          </a:p>
          <a:p>
            <a:pPr>
              <a:lnSpc>
                <a:spcPts val="1800"/>
              </a:lnSpc>
            </a:pPr>
            <a:r>
              <a:rPr lang="en-US" altLang="ja-JP" sz="1400" b="1" dirty="0" smtClean="0">
                <a:effectLst>
                  <a:outerShdw blurRad="38100" dist="38100" dir="2700000" algn="tl">
                    <a:srgbClr val="000000">
                      <a:alpha val="43137"/>
                    </a:srgbClr>
                  </a:outerShdw>
                </a:effectLst>
                <a:latin typeface="+mj-lt"/>
              </a:rPr>
              <a:t>Upward pitch</a:t>
            </a:r>
            <a:r>
              <a:rPr lang="ja-JP" altLang="en-US" sz="1400" b="1" dirty="0" smtClean="0">
                <a:effectLst>
                  <a:outerShdw blurRad="38100" dist="38100" dir="2700000" algn="tl">
                    <a:srgbClr val="000000">
                      <a:alpha val="43137"/>
                    </a:srgbClr>
                  </a:outerShdw>
                </a:effectLst>
                <a:latin typeface="+mj-lt"/>
              </a:rPr>
              <a:t>：</a:t>
            </a:r>
            <a:r>
              <a:rPr lang="en-US" altLang="ja-JP" sz="1400" b="1" dirty="0" smtClean="0">
                <a:effectLst>
                  <a:outerShdw blurRad="38100" dist="38100" dir="2700000" algn="tl">
                    <a:srgbClr val="000000">
                      <a:alpha val="43137"/>
                    </a:srgbClr>
                  </a:outerShdw>
                </a:effectLst>
                <a:latin typeface="+mj-lt"/>
              </a:rPr>
              <a:t>1mm</a:t>
            </a:r>
          </a:p>
          <a:p>
            <a:pPr>
              <a:lnSpc>
                <a:spcPts val="1800"/>
              </a:lnSpc>
            </a:pPr>
            <a:r>
              <a:rPr lang="ja-JP" altLang="en-US" sz="1400" b="1" dirty="0" smtClean="0">
                <a:effectLst>
                  <a:outerShdw blurRad="38100" dist="38100" dir="2700000" algn="tl">
                    <a:srgbClr val="000000">
                      <a:alpha val="43137"/>
                    </a:srgbClr>
                  </a:outerShdw>
                </a:effectLst>
                <a:latin typeface="+mj-lt"/>
              </a:rPr>
              <a:t> </a:t>
            </a:r>
            <a:r>
              <a:rPr lang="en-US" altLang="ja-JP" sz="1400" b="1" dirty="0" smtClean="0">
                <a:effectLst>
                  <a:outerShdw blurRad="38100" dist="38100" dir="2700000" algn="tl">
                    <a:srgbClr val="000000">
                      <a:alpha val="43137"/>
                    </a:srgbClr>
                  </a:outerShdw>
                </a:effectLst>
                <a:latin typeface="+mj-lt"/>
              </a:rPr>
              <a:t>×</a:t>
            </a:r>
            <a:r>
              <a:rPr lang="ja-JP" altLang="en-US" sz="1400" b="1" dirty="0" smtClean="0">
                <a:effectLst>
                  <a:outerShdw blurRad="38100" dist="38100" dir="2700000" algn="tl">
                    <a:srgbClr val="000000">
                      <a:alpha val="43137"/>
                    </a:srgbClr>
                  </a:outerShdw>
                </a:effectLst>
                <a:latin typeface="+mj-lt"/>
              </a:rPr>
              <a:t>：</a:t>
            </a:r>
            <a:r>
              <a:rPr lang="en-US" altLang="ja-JP" sz="1400" b="1" dirty="0" smtClean="0">
                <a:effectLst>
                  <a:outerShdw blurRad="38100" dist="38100" dir="2700000" algn="tl">
                    <a:srgbClr val="000000">
                      <a:alpha val="43137"/>
                    </a:srgbClr>
                  </a:outerShdw>
                </a:effectLst>
                <a:latin typeface="+mj-lt"/>
              </a:rPr>
              <a:t>520times</a:t>
            </a:r>
          </a:p>
          <a:p>
            <a:pPr>
              <a:lnSpc>
                <a:spcPts val="1800"/>
              </a:lnSpc>
            </a:pPr>
            <a:r>
              <a:rPr lang="en-US" altLang="ja-JP" sz="1400" b="1" dirty="0" smtClean="0">
                <a:effectLst>
                  <a:outerShdw blurRad="38100" dist="38100" dir="2700000" algn="tl">
                    <a:srgbClr val="000000">
                      <a:alpha val="43137"/>
                    </a:srgbClr>
                  </a:outerShdw>
                </a:effectLst>
                <a:latin typeface="+mj-lt"/>
              </a:rPr>
              <a:t>M time</a:t>
            </a:r>
            <a:r>
              <a:rPr lang="ja-JP" altLang="en-US" sz="1400" b="1" dirty="0" smtClean="0">
                <a:effectLst>
                  <a:outerShdw blurRad="38100" dist="38100" dir="2700000" algn="tl">
                    <a:srgbClr val="000000">
                      <a:alpha val="43137"/>
                    </a:srgbClr>
                  </a:outerShdw>
                </a:effectLst>
                <a:latin typeface="+mj-lt"/>
              </a:rPr>
              <a:t>：　</a:t>
            </a:r>
            <a:r>
              <a:rPr lang="en-US" altLang="ja-JP" sz="1400" b="1" dirty="0" smtClean="0">
                <a:effectLst>
                  <a:outerShdw blurRad="38100" dist="38100" dir="2700000" algn="tl">
                    <a:srgbClr val="000000">
                      <a:alpha val="43137"/>
                    </a:srgbClr>
                  </a:outerShdw>
                </a:effectLst>
                <a:latin typeface="+mj-lt"/>
              </a:rPr>
              <a:t>38hours</a:t>
            </a:r>
            <a:endParaRPr kumimoji="1" lang="ja-JP" altLang="en-US" b="1" dirty="0">
              <a:effectLst>
                <a:outerShdw blurRad="38100" dist="38100" dir="2700000" algn="tl">
                  <a:srgbClr val="000000">
                    <a:alpha val="43137"/>
                  </a:srgbClr>
                </a:outerShdw>
              </a:effectLst>
              <a:latin typeface="+mj-lt"/>
            </a:endParaRPr>
          </a:p>
        </p:txBody>
      </p:sp>
      <p:sp>
        <p:nvSpPr>
          <p:cNvPr id="15" name="テキスト ボックス 14"/>
          <p:cNvSpPr txBox="1"/>
          <p:nvPr/>
        </p:nvSpPr>
        <p:spPr>
          <a:xfrm>
            <a:off x="-42033" y="-126407"/>
            <a:ext cx="7581304" cy="646331"/>
          </a:xfrm>
          <a:prstGeom prst="rect">
            <a:avLst/>
          </a:prstGeom>
          <a:noFill/>
        </p:spPr>
        <p:txBody>
          <a:bodyPr wrap="square" rtlCol="0">
            <a:spAutoFit/>
          </a:bodyPr>
          <a:lstStyle/>
          <a:p>
            <a:r>
              <a:rPr kumimoji="1" lang="en-US" altLang="ja-JP" sz="3600" b="1" dirty="0" smtClean="0">
                <a:solidFill>
                  <a:srgbClr val="FF0000"/>
                </a:solidFill>
                <a:effectLst>
                  <a:outerShdw blurRad="38100" dist="38100" dir="2700000" algn="tl">
                    <a:srgbClr val="000000">
                      <a:alpha val="43137"/>
                    </a:srgbClr>
                  </a:outerShdw>
                </a:effectLst>
                <a:latin typeface="+mj-lt"/>
              </a:rPr>
              <a:t>X-ray</a:t>
            </a:r>
            <a:r>
              <a:rPr kumimoji="1" lang="en-US" altLang="ja-JP" sz="3600" b="1" dirty="0" smtClean="0">
                <a:effectLst>
                  <a:outerShdw blurRad="38100" dist="38100" dir="2700000" algn="tl">
                    <a:srgbClr val="000000">
                      <a:alpha val="43137"/>
                    </a:srgbClr>
                  </a:outerShdw>
                </a:effectLst>
                <a:latin typeface="+mj-lt"/>
              </a:rPr>
              <a:t> CT</a:t>
            </a:r>
            <a:endParaRPr kumimoji="1" lang="ja-JP" altLang="en-US" sz="2400" b="1" dirty="0">
              <a:effectLst>
                <a:outerShdw blurRad="38100" dist="38100" dir="2700000" algn="tl">
                  <a:srgbClr val="000000">
                    <a:alpha val="43137"/>
                  </a:srgbClr>
                </a:outerShdw>
              </a:effectLst>
              <a:latin typeface="+mj-lt"/>
            </a:endParaRPr>
          </a:p>
        </p:txBody>
      </p:sp>
      <p:cxnSp>
        <p:nvCxnSpPr>
          <p:cNvPr id="19" name="直線コネクタ 18"/>
          <p:cNvCxnSpPr/>
          <p:nvPr/>
        </p:nvCxnSpPr>
        <p:spPr bwMode="auto">
          <a:xfrm>
            <a:off x="1756757" y="2427317"/>
            <a:ext cx="919941" cy="0"/>
          </a:xfrm>
          <a:prstGeom prst="line">
            <a:avLst/>
          </a:prstGeom>
          <a:solidFill>
            <a:srgbClr val="FF0000">
              <a:alpha val="51000"/>
            </a:srgbClr>
          </a:solidFill>
          <a:ln w="12700" cap="flat" cmpd="sng" algn="ctr">
            <a:solidFill>
              <a:srgbClr val="FF0000">
                <a:alpha val="50000"/>
              </a:srgbClr>
            </a:solidFill>
            <a:prstDash val="sysDot"/>
            <a:round/>
            <a:headEnd type="none" w="med" len="med"/>
            <a:tailEnd type="none" w="med" len="med"/>
          </a:ln>
          <a:effectLst/>
        </p:spPr>
      </p:cxnSp>
      <p:cxnSp>
        <p:nvCxnSpPr>
          <p:cNvPr id="21" name="直線コネクタ 20"/>
          <p:cNvCxnSpPr/>
          <p:nvPr/>
        </p:nvCxnSpPr>
        <p:spPr bwMode="auto">
          <a:xfrm>
            <a:off x="1762299" y="2743201"/>
            <a:ext cx="919941" cy="0"/>
          </a:xfrm>
          <a:prstGeom prst="line">
            <a:avLst/>
          </a:prstGeom>
          <a:solidFill>
            <a:srgbClr val="FF0000">
              <a:alpha val="51000"/>
            </a:srgbClr>
          </a:solidFill>
          <a:ln w="12700" cap="flat" cmpd="sng" algn="ctr">
            <a:solidFill>
              <a:srgbClr val="FF0000">
                <a:alpha val="50000"/>
              </a:srgbClr>
            </a:solidFill>
            <a:prstDash val="sysDot"/>
            <a:round/>
            <a:headEnd type="none" w="med" len="med"/>
            <a:tailEnd type="none" w="med" len="med"/>
          </a:ln>
          <a:effectLst/>
        </p:spPr>
      </p:cxnSp>
      <p:cxnSp>
        <p:nvCxnSpPr>
          <p:cNvPr id="22" name="直線コネクタ 21"/>
          <p:cNvCxnSpPr/>
          <p:nvPr/>
        </p:nvCxnSpPr>
        <p:spPr bwMode="auto">
          <a:xfrm>
            <a:off x="1795549" y="3042459"/>
            <a:ext cx="919941" cy="0"/>
          </a:xfrm>
          <a:prstGeom prst="line">
            <a:avLst/>
          </a:prstGeom>
          <a:solidFill>
            <a:srgbClr val="FF0000">
              <a:alpha val="51000"/>
            </a:srgbClr>
          </a:solidFill>
          <a:ln w="12700" cap="flat" cmpd="sng" algn="ctr">
            <a:solidFill>
              <a:srgbClr val="FF0000">
                <a:alpha val="50000"/>
              </a:srgbClr>
            </a:solidFill>
            <a:prstDash val="sysDot"/>
            <a:round/>
            <a:headEnd type="none" w="med" len="med"/>
            <a:tailEnd type="none" w="med" len="med"/>
          </a:ln>
          <a:effectLst/>
        </p:spPr>
      </p:cxnSp>
      <p:cxnSp>
        <p:nvCxnSpPr>
          <p:cNvPr id="23" name="直線コネクタ 22"/>
          <p:cNvCxnSpPr/>
          <p:nvPr/>
        </p:nvCxnSpPr>
        <p:spPr bwMode="auto">
          <a:xfrm>
            <a:off x="1812175" y="3208714"/>
            <a:ext cx="919941" cy="0"/>
          </a:xfrm>
          <a:prstGeom prst="line">
            <a:avLst/>
          </a:prstGeom>
          <a:solidFill>
            <a:srgbClr val="FF0000">
              <a:alpha val="51000"/>
            </a:srgbClr>
          </a:solidFill>
          <a:ln w="12700" cap="flat" cmpd="sng" algn="ctr">
            <a:solidFill>
              <a:srgbClr val="FF0000">
                <a:alpha val="50000"/>
              </a:srgbClr>
            </a:solidFill>
            <a:prstDash val="sysDot"/>
            <a:round/>
            <a:headEnd type="none" w="med" len="med"/>
            <a:tailEnd type="none" w="med" len="med"/>
          </a:ln>
          <a:effectLst/>
        </p:spPr>
      </p:cxnSp>
      <p:cxnSp>
        <p:nvCxnSpPr>
          <p:cNvPr id="29" name="直線コネクタ 28"/>
          <p:cNvCxnSpPr/>
          <p:nvPr/>
        </p:nvCxnSpPr>
        <p:spPr bwMode="auto">
          <a:xfrm>
            <a:off x="1823259" y="3435928"/>
            <a:ext cx="919941" cy="0"/>
          </a:xfrm>
          <a:prstGeom prst="line">
            <a:avLst/>
          </a:prstGeom>
          <a:solidFill>
            <a:srgbClr val="FF0000">
              <a:alpha val="51000"/>
            </a:srgbClr>
          </a:solidFill>
          <a:ln w="12700" cap="flat" cmpd="sng" algn="ctr">
            <a:solidFill>
              <a:srgbClr val="FF0000">
                <a:alpha val="50000"/>
              </a:srgbClr>
            </a:solidFill>
            <a:prstDash val="sysDot"/>
            <a:round/>
            <a:headEnd type="none" w="med" len="med"/>
            <a:tailEnd type="none" w="med" len="med"/>
          </a:ln>
          <a:effectLst/>
        </p:spPr>
      </p:cxnSp>
      <p:cxnSp>
        <p:nvCxnSpPr>
          <p:cNvPr id="30" name="直線コネクタ 29"/>
          <p:cNvCxnSpPr/>
          <p:nvPr/>
        </p:nvCxnSpPr>
        <p:spPr bwMode="auto">
          <a:xfrm>
            <a:off x="1845426" y="3701935"/>
            <a:ext cx="919941" cy="0"/>
          </a:xfrm>
          <a:prstGeom prst="line">
            <a:avLst/>
          </a:prstGeom>
          <a:solidFill>
            <a:srgbClr val="FF0000">
              <a:alpha val="51000"/>
            </a:srgbClr>
          </a:solidFill>
          <a:ln w="12700" cap="flat" cmpd="sng" algn="ctr">
            <a:solidFill>
              <a:srgbClr val="FF0000">
                <a:alpha val="50000"/>
              </a:srgbClr>
            </a:solidFill>
            <a:prstDash val="sysDot"/>
            <a:round/>
            <a:headEnd type="none" w="med" len="med"/>
            <a:tailEnd type="none" w="med" len="med"/>
          </a:ln>
          <a:effectLst/>
        </p:spPr>
      </p:cxnSp>
      <p:sp>
        <p:nvSpPr>
          <p:cNvPr id="31" name="テキスト ボックス 30"/>
          <p:cNvSpPr txBox="1"/>
          <p:nvPr/>
        </p:nvSpPr>
        <p:spPr>
          <a:xfrm>
            <a:off x="2592382" y="2242085"/>
            <a:ext cx="250569" cy="307777"/>
          </a:xfrm>
          <a:prstGeom prst="rect">
            <a:avLst/>
          </a:prstGeom>
          <a:noFill/>
        </p:spPr>
        <p:txBody>
          <a:bodyPr wrap="square" lIns="0" tIns="0" rIns="0" bIns="0" rtlCol="0">
            <a:spAutoFit/>
          </a:bodyPr>
          <a:lstStyle/>
          <a:p>
            <a:pPr algn="ctr">
              <a:lnSpc>
                <a:spcPts val="2400"/>
              </a:lnSpc>
            </a:pPr>
            <a:r>
              <a:rPr lang="en-US" altLang="ja-JP" sz="1200" b="1" dirty="0" smtClean="0">
                <a:solidFill>
                  <a:srgbClr val="FB5D05"/>
                </a:solidFill>
                <a:effectLst>
                  <a:outerShdw blurRad="38100" dist="38100" dir="2700000" algn="tl">
                    <a:srgbClr val="000000">
                      <a:alpha val="43137"/>
                    </a:srgbClr>
                  </a:outerShdw>
                </a:effectLst>
              </a:rPr>
              <a:t>a</a:t>
            </a:r>
            <a:endParaRPr lang="ja-JP" altLang="en-US" sz="1200" b="1" dirty="0" smtClean="0">
              <a:solidFill>
                <a:srgbClr val="FB5D05"/>
              </a:solidFill>
              <a:effectLst>
                <a:outerShdw blurRad="38100" dist="38100" dir="2700000" algn="tl">
                  <a:srgbClr val="000000">
                    <a:alpha val="43137"/>
                  </a:srgbClr>
                </a:outerShdw>
              </a:effectLst>
            </a:endParaRPr>
          </a:p>
        </p:txBody>
      </p:sp>
      <p:sp>
        <p:nvSpPr>
          <p:cNvPr id="32" name="テキスト ボックス 31"/>
          <p:cNvSpPr txBox="1"/>
          <p:nvPr/>
        </p:nvSpPr>
        <p:spPr>
          <a:xfrm>
            <a:off x="2620092" y="2569052"/>
            <a:ext cx="250569" cy="307777"/>
          </a:xfrm>
          <a:prstGeom prst="rect">
            <a:avLst/>
          </a:prstGeom>
          <a:noFill/>
        </p:spPr>
        <p:txBody>
          <a:bodyPr wrap="square" lIns="0" tIns="0" rIns="0" bIns="0" rtlCol="0">
            <a:spAutoFit/>
          </a:bodyPr>
          <a:lstStyle/>
          <a:p>
            <a:pPr algn="ctr">
              <a:lnSpc>
                <a:spcPts val="2400"/>
              </a:lnSpc>
            </a:pPr>
            <a:r>
              <a:rPr lang="en-US" altLang="ja-JP" sz="1200" b="1" dirty="0" smtClean="0">
                <a:solidFill>
                  <a:srgbClr val="FB5D05"/>
                </a:solidFill>
                <a:effectLst>
                  <a:outerShdw blurRad="38100" dist="38100" dir="2700000" algn="tl">
                    <a:srgbClr val="000000">
                      <a:alpha val="43137"/>
                    </a:srgbClr>
                  </a:outerShdw>
                </a:effectLst>
              </a:rPr>
              <a:t>b</a:t>
            </a:r>
            <a:endParaRPr lang="ja-JP" altLang="en-US" sz="1200" b="1" dirty="0" smtClean="0">
              <a:solidFill>
                <a:srgbClr val="FB5D05"/>
              </a:solidFill>
              <a:effectLst>
                <a:outerShdw blurRad="38100" dist="38100" dir="2700000" algn="tl">
                  <a:srgbClr val="000000">
                    <a:alpha val="43137"/>
                  </a:srgbClr>
                </a:outerShdw>
              </a:effectLst>
            </a:endParaRPr>
          </a:p>
        </p:txBody>
      </p:sp>
      <p:sp>
        <p:nvSpPr>
          <p:cNvPr id="33" name="テキスト ボックス 32"/>
          <p:cNvSpPr txBox="1"/>
          <p:nvPr/>
        </p:nvSpPr>
        <p:spPr>
          <a:xfrm>
            <a:off x="2642260" y="2892827"/>
            <a:ext cx="250569" cy="225767"/>
          </a:xfrm>
          <a:prstGeom prst="rect">
            <a:avLst/>
          </a:prstGeom>
          <a:noFill/>
        </p:spPr>
        <p:txBody>
          <a:bodyPr wrap="square" lIns="0" tIns="0" rIns="0" bIns="0" rtlCol="0">
            <a:spAutoFit/>
          </a:bodyPr>
          <a:lstStyle/>
          <a:p>
            <a:pPr algn="ctr">
              <a:lnSpc>
                <a:spcPts val="2000"/>
              </a:lnSpc>
            </a:pPr>
            <a:r>
              <a:rPr lang="en-US" altLang="ja-JP" sz="1200" b="1" dirty="0" smtClean="0">
                <a:solidFill>
                  <a:srgbClr val="FB5D05"/>
                </a:solidFill>
                <a:effectLst>
                  <a:outerShdw blurRad="38100" dist="38100" dir="2700000" algn="tl">
                    <a:srgbClr val="000000">
                      <a:alpha val="43137"/>
                    </a:srgbClr>
                  </a:outerShdw>
                </a:effectLst>
              </a:rPr>
              <a:t>c</a:t>
            </a:r>
            <a:endParaRPr lang="ja-JP" altLang="en-US" sz="1200" b="1" dirty="0" smtClean="0">
              <a:solidFill>
                <a:srgbClr val="FB5D05"/>
              </a:solidFill>
              <a:effectLst>
                <a:outerShdw blurRad="38100" dist="38100" dir="2700000" algn="tl">
                  <a:srgbClr val="000000">
                    <a:alpha val="43137"/>
                  </a:srgbClr>
                </a:outerShdw>
              </a:effectLst>
            </a:endParaRPr>
          </a:p>
        </p:txBody>
      </p:sp>
      <p:sp>
        <p:nvSpPr>
          <p:cNvPr id="34" name="テキスト ボックス 33"/>
          <p:cNvSpPr txBox="1"/>
          <p:nvPr/>
        </p:nvSpPr>
        <p:spPr>
          <a:xfrm>
            <a:off x="2653343" y="3075707"/>
            <a:ext cx="250569" cy="256480"/>
          </a:xfrm>
          <a:prstGeom prst="rect">
            <a:avLst/>
          </a:prstGeom>
          <a:noFill/>
        </p:spPr>
        <p:txBody>
          <a:bodyPr wrap="square" lIns="0" tIns="0" rIns="0" bIns="0" rtlCol="0">
            <a:spAutoFit/>
          </a:bodyPr>
          <a:lstStyle/>
          <a:p>
            <a:pPr algn="ctr">
              <a:lnSpc>
                <a:spcPts val="2000"/>
              </a:lnSpc>
            </a:pPr>
            <a:r>
              <a:rPr lang="en-US" altLang="ja-JP" sz="1200" b="1" dirty="0" smtClean="0">
                <a:solidFill>
                  <a:srgbClr val="FB5D05"/>
                </a:solidFill>
                <a:effectLst>
                  <a:outerShdw blurRad="38100" dist="38100" dir="2700000" algn="tl">
                    <a:srgbClr val="000000">
                      <a:alpha val="43137"/>
                    </a:srgbClr>
                  </a:outerShdw>
                </a:effectLst>
              </a:rPr>
              <a:t>d</a:t>
            </a:r>
            <a:endParaRPr lang="ja-JP" altLang="en-US" sz="1200" b="1" dirty="0" smtClean="0">
              <a:solidFill>
                <a:srgbClr val="FB5D05"/>
              </a:solidFill>
              <a:effectLst>
                <a:outerShdw blurRad="38100" dist="38100" dir="2700000" algn="tl">
                  <a:srgbClr val="000000">
                    <a:alpha val="43137"/>
                  </a:srgbClr>
                </a:outerShdw>
              </a:effectLst>
            </a:endParaRPr>
          </a:p>
        </p:txBody>
      </p:sp>
      <p:sp>
        <p:nvSpPr>
          <p:cNvPr id="35" name="テキスト ボックス 34"/>
          <p:cNvSpPr txBox="1"/>
          <p:nvPr/>
        </p:nvSpPr>
        <p:spPr>
          <a:xfrm>
            <a:off x="2675511" y="3286296"/>
            <a:ext cx="250569" cy="256480"/>
          </a:xfrm>
          <a:prstGeom prst="rect">
            <a:avLst/>
          </a:prstGeom>
          <a:noFill/>
        </p:spPr>
        <p:txBody>
          <a:bodyPr wrap="square" lIns="0" tIns="0" rIns="0" bIns="0" rtlCol="0">
            <a:spAutoFit/>
          </a:bodyPr>
          <a:lstStyle/>
          <a:p>
            <a:pPr algn="ctr">
              <a:lnSpc>
                <a:spcPts val="2000"/>
              </a:lnSpc>
            </a:pPr>
            <a:r>
              <a:rPr lang="en-US" altLang="ja-JP" sz="1200" b="1" dirty="0" smtClean="0">
                <a:solidFill>
                  <a:srgbClr val="FB5D05"/>
                </a:solidFill>
                <a:effectLst>
                  <a:outerShdw blurRad="38100" dist="38100" dir="2700000" algn="tl">
                    <a:srgbClr val="000000">
                      <a:alpha val="43137"/>
                    </a:srgbClr>
                  </a:outerShdw>
                </a:effectLst>
              </a:rPr>
              <a:t>e</a:t>
            </a:r>
            <a:endParaRPr lang="ja-JP" altLang="en-US" sz="1200" b="1" dirty="0" smtClean="0">
              <a:solidFill>
                <a:srgbClr val="FB5D05"/>
              </a:solidFill>
              <a:effectLst>
                <a:outerShdw blurRad="38100" dist="38100" dir="2700000" algn="tl">
                  <a:srgbClr val="000000">
                    <a:alpha val="43137"/>
                  </a:srgbClr>
                </a:outerShdw>
              </a:effectLst>
            </a:endParaRPr>
          </a:p>
        </p:txBody>
      </p:sp>
      <p:sp>
        <p:nvSpPr>
          <p:cNvPr id="36" name="テキスト ボックス 35"/>
          <p:cNvSpPr txBox="1"/>
          <p:nvPr/>
        </p:nvSpPr>
        <p:spPr>
          <a:xfrm>
            <a:off x="2697679" y="3552303"/>
            <a:ext cx="250569" cy="256480"/>
          </a:xfrm>
          <a:prstGeom prst="rect">
            <a:avLst/>
          </a:prstGeom>
          <a:noFill/>
        </p:spPr>
        <p:txBody>
          <a:bodyPr wrap="square" lIns="0" tIns="0" rIns="0" bIns="0" rtlCol="0">
            <a:spAutoFit/>
          </a:bodyPr>
          <a:lstStyle/>
          <a:p>
            <a:pPr algn="ctr">
              <a:lnSpc>
                <a:spcPts val="2000"/>
              </a:lnSpc>
            </a:pPr>
            <a:r>
              <a:rPr lang="en-US" altLang="ja-JP" sz="1200" b="1" dirty="0" smtClean="0">
                <a:solidFill>
                  <a:srgbClr val="FB5D05"/>
                </a:solidFill>
                <a:effectLst>
                  <a:outerShdw blurRad="38100" dist="38100" dir="2700000" algn="tl">
                    <a:srgbClr val="000000">
                      <a:alpha val="43137"/>
                    </a:srgbClr>
                  </a:outerShdw>
                </a:effectLst>
              </a:rPr>
              <a:t>f</a:t>
            </a:r>
            <a:endParaRPr lang="ja-JP" altLang="en-US" sz="1200" b="1" dirty="0" smtClean="0">
              <a:solidFill>
                <a:srgbClr val="FB5D05"/>
              </a:solidFill>
              <a:effectLst>
                <a:outerShdw blurRad="38100" dist="38100" dir="2700000" algn="tl">
                  <a:srgbClr val="000000">
                    <a:alpha val="43137"/>
                  </a:srgbClr>
                </a:outerShdw>
              </a:effectLst>
            </a:endParaRPr>
          </a:p>
        </p:txBody>
      </p:sp>
      <p:sp>
        <p:nvSpPr>
          <p:cNvPr id="37" name="テキスト ボックス 36"/>
          <p:cNvSpPr txBox="1"/>
          <p:nvPr/>
        </p:nvSpPr>
        <p:spPr>
          <a:xfrm>
            <a:off x="5919367" y="5813472"/>
            <a:ext cx="2674953" cy="400110"/>
          </a:xfrm>
          <a:prstGeom prst="rect">
            <a:avLst/>
          </a:prstGeom>
          <a:noFill/>
        </p:spPr>
        <p:txBody>
          <a:bodyPr wrap="square" rtlCol="0">
            <a:spAutoFit/>
          </a:bodyPr>
          <a:lstStyle/>
          <a:p>
            <a:pPr algn="ctr"/>
            <a:r>
              <a:rPr kumimoji="1" lang="en-US" altLang="ja-JP" sz="2000" b="1" dirty="0" smtClean="0">
                <a:solidFill>
                  <a:srgbClr val="FF0000"/>
                </a:solidFill>
                <a:effectLst>
                  <a:outerShdw blurRad="38100" dist="38100" dir="2700000" algn="tl">
                    <a:srgbClr val="000000">
                      <a:alpha val="43137"/>
                    </a:srgbClr>
                  </a:outerShdw>
                </a:effectLst>
                <a:latin typeface="+mj-lt"/>
              </a:rPr>
              <a:t>Modeling  of 3D data </a:t>
            </a:r>
          </a:p>
        </p:txBody>
      </p:sp>
      <p:sp>
        <p:nvSpPr>
          <p:cNvPr id="38" name="テキスト ボックス 37"/>
          <p:cNvSpPr txBox="1"/>
          <p:nvPr/>
        </p:nvSpPr>
        <p:spPr>
          <a:xfrm>
            <a:off x="3614063" y="1027397"/>
            <a:ext cx="250569" cy="307777"/>
          </a:xfrm>
          <a:prstGeom prst="rect">
            <a:avLst/>
          </a:prstGeom>
          <a:noFill/>
        </p:spPr>
        <p:txBody>
          <a:bodyPr wrap="square" lIns="0" tIns="0" rIns="0" bIns="0" rtlCol="0">
            <a:spAutoFit/>
          </a:bodyPr>
          <a:lstStyle/>
          <a:p>
            <a:pPr algn="ctr">
              <a:lnSpc>
                <a:spcPts val="2400"/>
              </a:lnSpc>
            </a:pPr>
            <a:r>
              <a:rPr lang="en-US" altLang="ja-JP" sz="1400" b="1" dirty="0" smtClean="0">
                <a:solidFill>
                  <a:srgbClr val="FB5D05"/>
                </a:solidFill>
                <a:effectLst>
                  <a:outerShdw blurRad="38100" dist="38100" dir="2700000" algn="tl">
                    <a:srgbClr val="000000">
                      <a:alpha val="43137"/>
                    </a:srgbClr>
                  </a:outerShdw>
                </a:effectLst>
              </a:rPr>
              <a:t>a</a:t>
            </a:r>
            <a:endParaRPr lang="ja-JP" altLang="en-US" sz="1400" b="1" dirty="0" smtClean="0">
              <a:solidFill>
                <a:srgbClr val="FB5D05"/>
              </a:solidFill>
              <a:effectLst>
                <a:outerShdw blurRad="38100" dist="38100" dir="2700000" algn="tl">
                  <a:srgbClr val="000000">
                    <a:alpha val="43137"/>
                  </a:srgbClr>
                </a:outerShdw>
              </a:effectLst>
            </a:endParaRPr>
          </a:p>
        </p:txBody>
      </p:sp>
      <p:sp>
        <p:nvSpPr>
          <p:cNvPr id="39" name="テキスト ボックス 38"/>
          <p:cNvSpPr txBox="1"/>
          <p:nvPr/>
        </p:nvSpPr>
        <p:spPr>
          <a:xfrm>
            <a:off x="3597157" y="2017103"/>
            <a:ext cx="250569" cy="307777"/>
          </a:xfrm>
          <a:prstGeom prst="rect">
            <a:avLst/>
          </a:prstGeom>
          <a:noFill/>
        </p:spPr>
        <p:txBody>
          <a:bodyPr wrap="square" lIns="0" tIns="0" rIns="0" bIns="0" rtlCol="0">
            <a:spAutoFit/>
          </a:bodyPr>
          <a:lstStyle/>
          <a:p>
            <a:pPr algn="ctr">
              <a:lnSpc>
                <a:spcPts val="2400"/>
              </a:lnSpc>
            </a:pPr>
            <a:r>
              <a:rPr lang="en-US" altLang="ja-JP" sz="1400" b="1" dirty="0" smtClean="0">
                <a:solidFill>
                  <a:srgbClr val="FB5D05"/>
                </a:solidFill>
                <a:effectLst>
                  <a:outerShdw blurRad="38100" dist="38100" dir="2700000" algn="tl">
                    <a:srgbClr val="000000">
                      <a:alpha val="43137"/>
                    </a:srgbClr>
                  </a:outerShdw>
                </a:effectLst>
              </a:rPr>
              <a:t>b</a:t>
            </a:r>
            <a:endParaRPr lang="ja-JP" altLang="en-US" sz="1400" b="1" dirty="0" smtClean="0">
              <a:solidFill>
                <a:srgbClr val="FB5D05"/>
              </a:solidFill>
              <a:effectLst>
                <a:outerShdw blurRad="38100" dist="38100" dir="2700000" algn="tl">
                  <a:srgbClr val="000000">
                    <a:alpha val="43137"/>
                  </a:srgbClr>
                </a:outerShdw>
              </a:effectLst>
            </a:endParaRPr>
          </a:p>
        </p:txBody>
      </p:sp>
      <p:sp>
        <p:nvSpPr>
          <p:cNvPr id="40" name="テキスト ボックス 39"/>
          <p:cNvSpPr txBox="1"/>
          <p:nvPr/>
        </p:nvSpPr>
        <p:spPr>
          <a:xfrm>
            <a:off x="3623335" y="2988077"/>
            <a:ext cx="250569" cy="256480"/>
          </a:xfrm>
          <a:prstGeom prst="rect">
            <a:avLst/>
          </a:prstGeom>
          <a:noFill/>
        </p:spPr>
        <p:txBody>
          <a:bodyPr wrap="square" lIns="0" tIns="0" rIns="0" bIns="0" rtlCol="0">
            <a:spAutoFit/>
          </a:bodyPr>
          <a:lstStyle/>
          <a:p>
            <a:pPr algn="ctr">
              <a:lnSpc>
                <a:spcPts val="2000"/>
              </a:lnSpc>
            </a:pPr>
            <a:r>
              <a:rPr lang="en-US" altLang="ja-JP" sz="1400" b="1" dirty="0" smtClean="0">
                <a:solidFill>
                  <a:srgbClr val="FB5D05"/>
                </a:solidFill>
                <a:effectLst>
                  <a:outerShdw blurRad="38100" dist="38100" dir="2700000" algn="tl">
                    <a:srgbClr val="000000">
                      <a:alpha val="43137"/>
                    </a:srgbClr>
                  </a:outerShdw>
                </a:effectLst>
              </a:rPr>
              <a:t>c</a:t>
            </a:r>
            <a:endParaRPr lang="ja-JP" altLang="en-US" sz="1400" b="1" dirty="0" smtClean="0">
              <a:solidFill>
                <a:srgbClr val="FB5D05"/>
              </a:solidFill>
              <a:effectLst>
                <a:outerShdw blurRad="38100" dist="38100" dir="2700000" algn="tl">
                  <a:srgbClr val="000000">
                    <a:alpha val="43137"/>
                  </a:srgbClr>
                </a:outerShdw>
              </a:effectLst>
            </a:endParaRPr>
          </a:p>
        </p:txBody>
      </p:sp>
      <p:sp>
        <p:nvSpPr>
          <p:cNvPr id="41" name="テキスト ボックス 40"/>
          <p:cNvSpPr txBox="1"/>
          <p:nvPr/>
        </p:nvSpPr>
        <p:spPr>
          <a:xfrm>
            <a:off x="3605843" y="3965070"/>
            <a:ext cx="250569" cy="233205"/>
          </a:xfrm>
          <a:prstGeom prst="rect">
            <a:avLst/>
          </a:prstGeom>
          <a:noFill/>
        </p:spPr>
        <p:txBody>
          <a:bodyPr wrap="square" lIns="0" tIns="0" rIns="0" bIns="0" rtlCol="0">
            <a:spAutoFit/>
          </a:bodyPr>
          <a:lstStyle/>
          <a:p>
            <a:pPr algn="ctr">
              <a:lnSpc>
                <a:spcPts val="2000"/>
              </a:lnSpc>
            </a:pPr>
            <a:r>
              <a:rPr lang="en-US" altLang="ja-JP" sz="1400" b="1" dirty="0" smtClean="0">
                <a:solidFill>
                  <a:srgbClr val="FB5D05"/>
                </a:solidFill>
                <a:effectLst>
                  <a:outerShdw blurRad="38100" dist="38100" dir="2700000" algn="tl">
                    <a:srgbClr val="000000">
                      <a:alpha val="43137"/>
                    </a:srgbClr>
                  </a:outerShdw>
                </a:effectLst>
              </a:rPr>
              <a:t>d</a:t>
            </a:r>
            <a:endParaRPr lang="ja-JP" altLang="en-US" sz="1400" b="1" dirty="0" smtClean="0">
              <a:solidFill>
                <a:srgbClr val="FB5D05"/>
              </a:solidFill>
              <a:effectLst>
                <a:outerShdw blurRad="38100" dist="38100" dir="2700000" algn="tl">
                  <a:srgbClr val="000000">
                    <a:alpha val="43137"/>
                  </a:srgbClr>
                </a:outerShdw>
              </a:effectLst>
            </a:endParaRPr>
          </a:p>
        </p:txBody>
      </p:sp>
      <p:sp>
        <p:nvSpPr>
          <p:cNvPr id="42" name="テキスト ボックス 41"/>
          <p:cNvSpPr txBox="1"/>
          <p:nvPr/>
        </p:nvSpPr>
        <p:spPr>
          <a:xfrm>
            <a:off x="3618486" y="4915071"/>
            <a:ext cx="250569" cy="256480"/>
          </a:xfrm>
          <a:prstGeom prst="rect">
            <a:avLst/>
          </a:prstGeom>
          <a:noFill/>
        </p:spPr>
        <p:txBody>
          <a:bodyPr wrap="square" lIns="0" tIns="0" rIns="0" bIns="0" rtlCol="0">
            <a:spAutoFit/>
          </a:bodyPr>
          <a:lstStyle/>
          <a:p>
            <a:pPr algn="ctr">
              <a:lnSpc>
                <a:spcPts val="2000"/>
              </a:lnSpc>
            </a:pPr>
            <a:r>
              <a:rPr lang="en-US" altLang="ja-JP" sz="1400" b="1" dirty="0" smtClean="0">
                <a:solidFill>
                  <a:srgbClr val="FB5D05"/>
                </a:solidFill>
                <a:effectLst>
                  <a:outerShdw blurRad="38100" dist="38100" dir="2700000" algn="tl">
                    <a:srgbClr val="000000">
                      <a:alpha val="43137"/>
                    </a:srgbClr>
                  </a:outerShdw>
                </a:effectLst>
              </a:rPr>
              <a:t>e</a:t>
            </a:r>
            <a:endParaRPr lang="ja-JP" altLang="en-US" sz="1400" b="1" dirty="0" smtClean="0">
              <a:solidFill>
                <a:srgbClr val="FB5D05"/>
              </a:solidFill>
              <a:effectLst>
                <a:outerShdw blurRad="38100" dist="38100" dir="2700000" algn="tl">
                  <a:srgbClr val="000000">
                    <a:alpha val="43137"/>
                  </a:srgbClr>
                </a:outerShdw>
              </a:effectLst>
            </a:endParaRPr>
          </a:p>
        </p:txBody>
      </p:sp>
      <p:sp>
        <p:nvSpPr>
          <p:cNvPr id="43" name="テキスト ボックス 42"/>
          <p:cNvSpPr txBox="1"/>
          <p:nvPr/>
        </p:nvSpPr>
        <p:spPr>
          <a:xfrm>
            <a:off x="3621604" y="5860891"/>
            <a:ext cx="250569" cy="256480"/>
          </a:xfrm>
          <a:prstGeom prst="rect">
            <a:avLst/>
          </a:prstGeom>
          <a:noFill/>
        </p:spPr>
        <p:txBody>
          <a:bodyPr wrap="square" lIns="0" tIns="0" rIns="0" bIns="0" rtlCol="0">
            <a:spAutoFit/>
          </a:bodyPr>
          <a:lstStyle/>
          <a:p>
            <a:pPr algn="ctr">
              <a:lnSpc>
                <a:spcPts val="2000"/>
              </a:lnSpc>
            </a:pPr>
            <a:r>
              <a:rPr lang="en-US" altLang="ja-JP" sz="1400" b="1" dirty="0" smtClean="0">
                <a:solidFill>
                  <a:srgbClr val="FB5D05"/>
                </a:solidFill>
                <a:effectLst>
                  <a:outerShdw blurRad="38100" dist="38100" dir="2700000" algn="tl">
                    <a:srgbClr val="000000">
                      <a:alpha val="43137"/>
                    </a:srgbClr>
                  </a:outerShdw>
                </a:effectLst>
              </a:rPr>
              <a:t>f</a:t>
            </a:r>
            <a:endParaRPr lang="ja-JP" altLang="en-US" sz="1400" b="1" dirty="0" smtClean="0">
              <a:solidFill>
                <a:srgbClr val="FB5D05"/>
              </a:solidFill>
              <a:effectLst>
                <a:outerShdw blurRad="38100" dist="38100" dir="2700000" algn="tl">
                  <a:srgbClr val="000000">
                    <a:alpha val="43137"/>
                  </a:srgbClr>
                </a:outerShdw>
              </a:effectLst>
            </a:endParaRPr>
          </a:p>
        </p:txBody>
      </p:sp>
      <p:grpSp>
        <p:nvGrpSpPr>
          <p:cNvPr id="2" name="グループ化 43"/>
          <p:cNvGrpSpPr>
            <a:grpSpLocks/>
          </p:cNvGrpSpPr>
          <p:nvPr/>
        </p:nvGrpSpPr>
        <p:grpSpPr>
          <a:xfrm>
            <a:off x="7286524" y="1578383"/>
            <a:ext cx="1838426" cy="4244015"/>
            <a:chOff x="116966" y="1359308"/>
            <a:chExt cx="1838427" cy="4244015"/>
          </a:xfrm>
        </p:grpSpPr>
        <p:pic>
          <p:nvPicPr>
            <p:cNvPr id="45" name="図 44"/>
            <p:cNvPicPr>
              <a:picLocks noChangeAspect="1"/>
            </p:cNvPicPr>
            <p:nvPr/>
          </p:nvPicPr>
          <p:blipFill>
            <a:blip r:embed="rId9" cstate="print"/>
            <a:srcRect/>
            <a:stretch>
              <a:fillRect/>
            </a:stretch>
          </p:blipFill>
          <p:spPr bwMode="auto">
            <a:xfrm>
              <a:off x="146651" y="3642210"/>
              <a:ext cx="1808742" cy="1639093"/>
            </a:xfrm>
            <a:prstGeom prst="rect">
              <a:avLst/>
            </a:prstGeom>
            <a:noFill/>
            <a:ln w="9525">
              <a:noFill/>
              <a:miter lim="800000"/>
              <a:headEnd/>
              <a:tailEnd/>
            </a:ln>
            <a:effectLst/>
          </p:spPr>
        </p:pic>
        <p:pic>
          <p:nvPicPr>
            <p:cNvPr id="46" name="Picture 2"/>
            <p:cNvPicPr>
              <a:picLocks noChangeAspect="1" noChangeArrowheads="1"/>
            </p:cNvPicPr>
            <p:nvPr/>
          </p:nvPicPr>
          <p:blipFill>
            <a:blip r:embed="rId10" cstate="print"/>
            <a:srcRect/>
            <a:stretch>
              <a:fillRect/>
            </a:stretch>
          </p:blipFill>
          <p:spPr bwMode="auto">
            <a:xfrm>
              <a:off x="116966" y="1359308"/>
              <a:ext cx="1749652" cy="1670720"/>
            </a:xfrm>
            <a:prstGeom prst="rect">
              <a:avLst/>
            </a:prstGeom>
            <a:noFill/>
            <a:ln w="9525">
              <a:noFill/>
              <a:miter lim="800000"/>
              <a:headEnd/>
              <a:tailEnd/>
            </a:ln>
            <a:effectLst/>
          </p:spPr>
        </p:pic>
        <p:sp>
          <p:nvSpPr>
            <p:cNvPr id="47" name="テキスト ボックス 46"/>
            <p:cNvSpPr txBox="1"/>
            <p:nvPr/>
          </p:nvSpPr>
          <p:spPr>
            <a:xfrm>
              <a:off x="194003" y="5357102"/>
              <a:ext cx="828753" cy="246221"/>
            </a:xfrm>
            <a:prstGeom prst="rect">
              <a:avLst/>
            </a:prstGeom>
            <a:noFill/>
          </p:spPr>
          <p:txBody>
            <a:bodyPr wrap="none" lIns="0" tIns="0" rIns="0" bIns="0" rtlCol="0">
              <a:spAutoFit/>
            </a:bodyPr>
            <a:lstStyle/>
            <a:p>
              <a:r>
                <a:rPr lang="ja-JP" altLang="en-US" sz="1600" b="1" dirty="0" smtClean="0">
                  <a:solidFill>
                    <a:schemeClr val="bg2"/>
                  </a:solidFill>
                  <a:effectLst>
                    <a:outerShdw blurRad="38100" dist="38100" dir="2700000" algn="tl">
                      <a:srgbClr val="000000">
                        <a:alpha val="43137"/>
                      </a:srgbClr>
                    </a:outerShdw>
                  </a:effectLst>
                  <a:latin typeface="ＭＳ Ｐゴシック" pitchFamily="50" charset="-128"/>
                </a:rPr>
                <a:t>空洞（巣）</a:t>
              </a:r>
              <a:endParaRPr lang="en-GB" sz="1600" b="1" dirty="0">
                <a:solidFill>
                  <a:schemeClr val="bg2"/>
                </a:solidFill>
                <a:effectLst>
                  <a:outerShdw blurRad="38100" dist="38100" dir="2700000" algn="tl">
                    <a:srgbClr val="000000">
                      <a:alpha val="43137"/>
                    </a:srgbClr>
                  </a:outerShdw>
                </a:effectLst>
                <a:latin typeface="ＭＳ Ｐゴシック" pitchFamily="50" charset="-128"/>
              </a:endParaRPr>
            </a:p>
          </p:txBody>
        </p:sp>
        <p:cxnSp>
          <p:nvCxnSpPr>
            <p:cNvPr id="48" name="直線矢印コネクタ 47"/>
            <p:cNvCxnSpPr>
              <a:stCxn id="47" idx="0"/>
            </p:cNvCxnSpPr>
            <p:nvPr/>
          </p:nvCxnSpPr>
          <p:spPr>
            <a:xfrm rot="16200000" flipV="1">
              <a:off x="214670" y="4963392"/>
              <a:ext cx="561816" cy="225604"/>
            </a:xfrm>
            <a:prstGeom prst="straightConnector1">
              <a:avLst/>
            </a:prstGeom>
            <a:ln>
              <a:solidFill>
                <a:schemeClr val="accent5">
                  <a:lumMod val="50000"/>
                </a:schemeClr>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47" idx="0"/>
            </p:cNvCxnSpPr>
            <p:nvPr/>
          </p:nvCxnSpPr>
          <p:spPr>
            <a:xfrm rot="5400000" flipH="1" flipV="1">
              <a:off x="480481" y="4412821"/>
              <a:ext cx="1072181" cy="816383"/>
            </a:xfrm>
            <a:prstGeom prst="straightConnector1">
              <a:avLst/>
            </a:prstGeom>
            <a:ln>
              <a:solidFill>
                <a:schemeClr val="accent5">
                  <a:lumMod val="50000"/>
                </a:schemeClr>
              </a:solidFill>
              <a:prstDash val="sysDash"/>
              <a:tailEnd type="triangle" w="sm" len="sm"/>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279066" y="3017935"/>
              <a:ext cx="452047" cy="246221"/>
            </a:xfrm>
            <a:prstGeom prst="rect">
              <a:avLst/>
            </a:prstGeom>
            <a:noFill/>
          </p:spPr>
          <p:txBody>
            <a:bodyPr wrap="none" lIns="0" tIns="0" rIns="0" bIns="0" rtlCol="0">
              <a:spAutoFit/>
            </a:bodyPr>
            <a:lstStyle/>
            <a:p>
              <a:r>
                <a:rPr lang="en-US" sz="1600" b="1" dirty="0" smtClean="0">
                  <a:solidFill>
                    <a:schemeClr val="bg2"/>
                  </a:solidFill>
                  <a:effectLst>
                    <a:outerShdw blurRad="38100" dist="38100" dir="2700000" algn="tl">
                      <a:srgbClr val="000000">
                        <a:alpha val="43137"/>
                      </a:srgbClr>
                    </a:outerShdw>
                  </a:effectLst>
                  <a:latin typeface="ＭＳ Ｐゴシック" pitchFamily="50" charset="-128"/>
                </a:rPr>
                <a:t>Steel</a:t>
              </a:r>
              <a:endParaRPr lang="en-GB" sz="1600" b="1" dirty="0">
                <a:solidFill>
                  <a:schemeClr val="bg2"/>
                </a:solidFill>
                <a:effectLst>
                  <a:outerShdw blurRad="38100" dist="38100" dir="2700000" algn="tl">
                    <a:srgbClr val="000000">
                      <a:alpha val="43137"/>
                    </a:srgbClr>
                  </a:outerShdw>
                </a:effectLst>
                <a:latin typeface="ＭＳ Ｐゴシック" pitchFamily="50" charset="-128"/>
              </a:endParaRPr>
            </a:p>
          </p:txBody>
        </p:sp>
        <p:cxnSp>
          <p:nvCxnSpPr>
            <p:cNvPr id="51" name="直線矢印コネクタ 50"/>
            <p:cNvCxnSpPr>
              <a:stCxn id="50" idx="0"/>
            </p:cNvCxnSpPr>
            <p:nvPr/>
          </p:nvCxnSpPr>
          <p:spPr>
            <a:xfrm flipV="1">
              <a:off x="505090" y="2286005"/>
              <a:ext cx="196659" cy="731930"/>
            </a:xfrm>
            <a:prstGeom prst="straightConnector1">
              <a:avLst/>
            </a:prstGeom>
            <a:ln>
              <a:solidFill>
                <a:schemeClr val="accent5">
                  <a:lumMod val="50000"/>
                </a:schemeClr>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a:stCxn id="53" idx="0"/>
            </p:cNvCxnSpPr>
            <p:nvPr/>
          </p:nvCxnSpPr>
          <p:spPr>
            <a:xfrm rot="5400000" flipH="1" flipV="1">
              <a:off x="912167" y="2781788"/>
              <a:ext cx="583080" cy="186929"/>
            </a:xfrm>
            <a:prstGeom prst="straightConnector1">
              <a:avLst/>
            </a:prstGeom>
            <a:ln>
              <a:solidFill>
                <a:schemeClr val="accent5">
                  <a:lumMod val="50000"/>
                </a:schemeClr>
              </a:solidFill>
              <a:prstDash val="sysDash"/>
              <a:tailEnd type="oval" w="sm" len="sm"/>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800061" y="3166792"/>
              <a:ext cx="620363" cy="246221"/>
            </a:xfrm>
            <a:prstGeom prst="rect">
              <a:avLst/>
            </a:prstGeom>
            <a:noFill/>
          </p:spPr>
          <p:txBody>
            <a:bodyPr wrap="none" lIns="0" tIns="0" rIns="0" bIns="0" rtlCol="0">
              <a:spAutoFit/>
            </a:bodyPr>
            <a:lstStyle/>
            <a:p>
              <a:r>
                <a:rPr lang="ja-JP" altLang="ja-JP" sz="1600" b="1" dirty="0" smtClean="0">
                  <a:solidFill>
                    <a:schemeClr val="bg2"/>
                  </a:solidFill>
                  <a:effectLst>
                    <a:outerShdw blurRad="38100" dist="38100" dir="2700000" algn="tl">
                      <a:srgbClr val="000000">
                        <a:alpha val="43137"/>
                      </a:srgbClr>
                    </a:outerShdw>
                  </a:effectLst>
                  <a:latin typeface="ＭＳ Ｐゴシック" pitchFamily="50" charset="-128"/>
                </a:rPr>
                <a:t>粗骨材</a:t>
              </a:r>
              <a:endParaRPr lang="en-GB" altLang="en-US" sz="1600" b="1" dirty="0">
                <a:solidFill>
                  <a:schemeClr val="bg2"/>
                </a:solidFill>
                <a:effectLst>
                  <a:outerShdw blurRad="38100" dist="38100" dir="2700000" algn="tl">
                    <a:srgbClr val="000000">
                      <a:alpha val="43137"/>
                    </a:srgbClr>
                  </a:outerShdw>
                </a:effectLst>
                <a:latin typeface="ＭＳ Ｐゴシック" pitchFamily="50" charset="-128"/>
              </a:endParaRPr>
            </a:p>
          </p:txBody>
        </p:sp>
        <p:cxnSp>
          <p:nvCxnSpPr>
            <p:cNvPr id="54" name="直線矢印コネクタ 53"/>
            <p:cNvCxnSpPr>
              <a:stCxn id="53" idx="2"/>
            </p:cNvCxnSpPr>
            <p:nvPr/>
          </p:nvCxnSpPr>
          <p:spPr>
            <a:xfrm rot="5400000">
              <a:off x="863446" y="3538396"/>
              <a:ext cx="372181" cy="121415"/>
            </a:xfrm>
            <a:prstGeom prst="straightConnector1">
              <a:avLst/>
            </a:prstGeom>
            <a:ln>
              <a:solidFill>
                <a:schemeClr val="accent5">
                  <a:lumMod val="50000"/>
                </a:schemeClr>
              </a:solidFill>
              <a:prstDash val="sysDash"/>
              <a:tailEnd type="oval" w="sm" len="sm"/>
            </a:ln>
          </p:spPr>
          <p:style>
            <a:lnRef idx="1">
              <a:schemeClr val="accent1"/>
            </a:lnRef>
            <a:fillRef idx="0">
              <a:schemeClr val="accent1"/>
            </a:fillRef>
            <a:effectRef idx="0">
              <a:schemeClr val="accent1"/>
            </a:effectRef>
            <a:fontRef idx="minor">
              <a:schemeClr val="tx1"/>
            </a:fontRef>
          </p:style>
        </p:cxnSp>
      </p:grpSp>
      <p:pic>
        <p:nvPicPr>
          <p:cNvPr id="56" name="図 55"/>
          <p:cNvPicPr>
            <a:picLocks noChangeAspect="1"/>
          </p:cNvPicPr>
          <p:nvPr/>
        </p:nvPicPr>
        <p:blipFill>
          <a:blip r:embed="rId11" cstate="print"/>
          <a:srcRect/>
          <a:stretch>
            <a:fillRect/>
          </a:stretch>
        </p:blipFill>
        <p:spPr bwMode="auto">
          <a:xfrm>
            <a:off x="5378800" y="1552575"/>
            <a:ext cx="1774475" cy="4219786"/>
          </a:xfrm>
          <a:prstGeom prst="rect">
            <a:avLst/>
          </a:prstGeom>
          <a:noFill/>
          <a:ln w="9525">
            <a:noFill/>
            <a:miter lim="800000"/>
            <a:headEnd/>
            <a:tailEnd/>
          </a:ln>
          <a:effectLst/>
        </p:spPr>
      </p:pic>
      <p:sp>
        <p:nvSpPr>
          <p:cNvPr id="57" name="直方体 56"/>
          <p:cNvSpPr/>
          <p:nvPr/>
        </p:nvSpPr>
        <p:spPr>
          <a:xfrm rot="213711">
            <a:off x="5731247" y="2182165"/>
            <a:ext cx="404794" cy="455402"/>
          </a:xfrm>
          <a:prstGeom prst="cub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8" name="直線矢印コネクタ 57"/>
          <p:cNvCxnSpPr>
            <a:stCxn id="57" idx="5"/>
            <a:endCxn id="46" idx="1"/>
          </p:cNvCxnSpPr>
          <p:nvPr/>
        </p:nvCxnSpPr>
        <p:spPr>
          <a:xfrm>
            <a:off x="6138794" y="2371939"/>
            <a:ext cx="1147730" cy="41804"/>
          </a:xfrm>
          <a:prstGeom prst="straightConnector1">
            <a:avLst/>
          </a:prstGeom>
          <a:ln w="12700">
            <a:solidFill>
              <a:srgbClr val="FFC000"/>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stCxn id="60" idx="5"/>
          </p:cNvCxnSpPr>
          <p:nvPr/>
        </p:nvCxnSpPr>
        <p:spPr>
          <a:xfrm>
            <a:off x="6556239" y="3485121"/>
            <a:ext cx="816111" cy="467754"/>
          </a:xfrm>
          <a:prstGeom prst="straightConnector1">
            <a:avLst/>
          </a:prstGeom>
          <a:ln>
            <a:solidFill>
              <a:srgbClr val="FFC000"/>
            </a:solidFill>
            <a:prstDash val="sysDash"/>
            <a:tailEnd type="triangle" w="sm" len="sm"/>
          </a:ln>
        </p:spPr>
        <p:style>
          <a:lnRef idx="1">
            <a:schemeClr val="accent1"/>
          </a:lnRef>
          <a:fillRef idx="0">
            <a:schemeClr val="accent1"/>
          </a:fillRef>
          <a:effectRef idx="0">
            <a:schemeClr val="accent1"/>
          </a:effectRef>
          <a:fontRef idx="minor">
            <a:schemeClr val="tx1"/>
          </a:fontRef>
        </p:style>
      </p:cxnSp>
      <p:sp>
        <p:nvSpPr>
          <p:cNvPr id="60" name="直方体 59"/>
          <p:cNvSpPr/>
          <p:nvPr/>
        </p:nvSpPr>
        <p:spPr>
          <a:xfrm rot="213711">
            <a:off x="6148692" y="3295347"/>
            <a:ext cx="404794" cy="455402"/>
          </a:xfrm>
          <a:prstGeom prst="cub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タイトル 1"/>
          <p:cNvSpPr txBox="1">
            <a:spLocks/>
          </p:cNvSpPr>
          <p:nvPr/>
        </p:nvSpPr>
        <p:spPr bwMode="auto">
          <a:xfrm>
            <a:off x="153027" y="836712"/>
            <a:ext cx="3706502" cy="44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kumimoji="1" sz="2400" b="1">
                <a:solidFill>
                  <a:schemeClr val="tx1"/>
                </a:solidFill>
                <a:latin typeface="+mj-lt"/>
                <a:ea typeface="+mj-ea"/>
                <a:cs typeface="+mj-cs"/>
              </a:defRPr>
            </a:lvl1pPr>
            <a:lvl2pPr algn="l" rtl="0" fontAlgn="base">
              <a:spcBef>
                <a:spcPct val="0"/>
              </a:spcBef>
              <a:spcAft>
                <a:spcPct val="0"/>
              </a:spcAft>
              <a:defRPr kumimoji="1" sz="2400" b="1">
                <a:solidFill>
                  <a:schemeClr val="tx1"/>
                </a:solidFill>
                <a:latin typeface="ＭＳ Ｐゴシック" pitchFamily="50" charset="-128"/>
                <a:ea typeface="ＭＳ Ｐゴシック" pitchFamily="50" charset="-128"/>
              </a:defRPr>
            </a:lvl2pPr>
            <a:lvl3pPr algn="l" rtl="0" fontAlgn="base">
              <a:spcBef>
                <a:spcPct val="0"/>
              </a:spcBef>
              <a:spcAft>
                <a:spcPct val="0"/>
              </a:spcAft>
              <a:defRPr kumimoji="1" sz="2400" b="1">
                <a:solidFill>
                  <a:schemeClr val="tx1"/>
                </a:solidFill>
                <a:latin typeface="ＭＳ Ｐゴシック" pitchFamily="50" charset="-128"/>
                <a:ea typeface="ＭＳ Ｐゴシック" pitchFamily="50" charset="-128"/>
              </a:defRPr>
            </a:lvl3pPr>
            <a:lvl4pPr algn="l" rtl="0" fontAlgn="base">
              <a:spcBef>
                <a:spcPct val="0"/>
              </a:spcBef>
              <a:spcAft>
                <a:spcPct val="0"/>
              </a:spcAft>
              <a:defRPr kumimoji="1" sz="2400" b="1">
                <a:solidFill>
                  <a:schemeClr val="tx1"/>
                </a:solidFill>
                <a:latin typeface="ＭＳ Ｐゴシック" pitchFamily="50" charset="-128"/>
                <a:ea typeface="ＭＳ Ｐゴシック" pitchFamily="50" charset="-128"/>
              </a:defRPr>
            </a:lvl4pPr>
            <a:lvl5pPr algn="l" rtl="0" fontAlgn="base">
              <a:spcBef>
                <a:spcPct val="0"/>
              </a:spcBef>
              <a:spcAft>
                <a:spcPct val="0"/>
              </a:spcAft>
              <a:defRPr kumimoji="1" sz="2400" b="1">
                <a:solidFill>
                  <a:schemeClr val="tx1"/>
                </a:solidFill>
                <a:latin typeface="ＭＳ Ｐゴシック" pitchFamily="50" charset="-128"/>
                <a:ea typeface="ＭＳ Ｐゴシック" pitchFamily="50" charset="-128"/>
              </a:defRPr>
            </a:lvl5pPr>
            <a:lvl6pPr marL="457200" algn="l" rtl="0" fontAlgn="base">
              <a:spcBef>
                <a:spcPct val="0"/>
              </a:spcBef>
              <a:spcAft>
                <a:spcPct val="0"/>
              </a:spcAft>
              <a:defRPr kumimoji="1" sz="2400" b="1">
                <a:solidFill>
                  <a:schemeClr val="tx1"/>
                </a:solidFill>
                <a:latin typeface="ＭＳ Ｐゴシック" pitchFamily="50" charset="-128"/>
                <a:ea typeface="ＭＳ Ｐゴシック" pitchFamily="50" charset="-128"/>
              </a:defRPr>
            </a:lvl6pPr>
            <a:lvl7pPr marL="914400" algn="l" rtl="0" fontAlgn="base">
              <a:spcBef>
                <a:spcPct val="0"/>
              </a:spcBef>
              <a:spcAft>
                <a:spcPct val="0"/>
              </a:spcAft>
              <a:defRPr kumimoji="1" sz="2400" b="1">
                <a:solidFill>
                  <a:schemeClr val="tx1"/>
                </a:solidFill>
                <a:latin typeface="ＭＳ Ｐゴシック" pitchFamily="50" charset="-128"/>
                <a:ea typeface="ＭＳ Ｐゴシック" pitchFamily="50" charset="-128"/>
              </a:defRPr>
            </a:lvl7pPr>
            <a:lvl8pPr marL="1371600" algn="l" rtl="0" fontAlgn="base">
              <a:spcBef>
                <a:spcPct val="0"/>
              </a:spcBef>
              <a:spcAft>
                <a:spcPct val="0"/>
              </a:spcAft>
              <a:defRPr kumimoji="1" sz="2400" b="1">
                <a:solidFill>
                  <a:schemeClr val="tx1"/>
                </a:solidFill>
                <a:latin typeface="ＭＳ Ｐゴシック" pitchFamily="50" charset="-128"/>
                <a:ea typeface="ＭＳ Ｐゴシック" pitchFamily="50" charset="-128"/>
              </a:defRPr>
            </a:lvl8pPr>
            <a:lvl9pPr marL="1828800" algn="l" rtl="0" fontAlgn="base">
              <a:spcBef>
                <a:spcPct val="0"/>
              </a:spcBef>
              <a:spcAft>
                <a:spcPct val="0"/>
              </a:spcAft>
              <a:defRPr kumimoji="1" sz="2400" b="1">
                <a:solidFill>
                  <a:schemeClr val="tx1"/>
                </a:solidFill>
                <a:latin typeface="ＭＳ Ｐゴシック" pitchFamily="50" charset="-128"/>
                <a:ea typeface="ＭＳ Ｐゴシック" pitchFamily="50" charset="-128"/>
              </a:defRPr>
            </a:lvl9pPr>
          </a:lstStyle>
          <a:p>
            <a:pPr>
              <a:lnSpc>
                <a:spcPts val="2500"/>
              </a:lnSpc>
            </a:pPr>
            <a:r>
              <a:rPr lang="en-US" altLang="ja-JP" sz="2800" dirty="0" smtClean="0"/>
              <a:t>Using industrial X-ray</a:t>
            </a:r>
          </a:p>
          <a:p>
            <a:pPr>
              <a:lnSpc>
                <a:spcPts val="2500"/>
              </a:lnSpc>
            </a:pPr>
            <a:r>
              <a:rPr lang="en-US" altLang="ja-JP" sz="2800" dirty="0" smtClean="0"/>
              <a:t> CT instrument  </a:t>
            </a:r>
            <a:endParaRPr lang="ja-JP" altLang="en-US" sz="2800" dirty="0"/>
          </a:p>
        </p:txBody>
      </p:sp>
      <p:pic>
        <p:nvPicPr>
          <p:cNvPr id="62" name="図 61" descr="IMG_1012.JPG"/>
          <p:cNvPicPr/>
          <p:nvPr/>
        </p:nvPicPr>
        <p:blipFill>
          <a:blip r:embed="rId12" cstate="print"/>
          <a:srcRect l="4944"/>
          <a:stretch>
            <a:fillRect/>
          </a:stretch>
        </p:blipFill>
        <p:spPr>
          <a:xfrm>
            <a:off x="1948029" y="4982142"/>
            <a:ext cx="1534922" cy="1580438"/>
          </a:xfrm>
          <a:prstGeom prst="rect">
            <a:avLst/>
          </a:prstGeom>
        </p:spPr>
      </p:pic>
      <p:sp>
        <p:nvSpPr>
          <p:cNvPr id="18" name="スライド番号プレースホルダー 17"/>
          <p:cNvSpPr>
            <a:spLocks noGrp="1"/>
          </p:cNvSpPr>
          <p:nvPr>
            <p:ph type="sldNum" sz="quarter" idx="12"/>
          </p:nvPr>
        </p:nvSpPr>
        <p:spPr/>
        <p:txBody>
          <a:bodyPr/>
          <a:lstStyle/>
          <a:p>
            <a:pPr>
              <a:defRPr/>
            </a:pPr>
            <a:fld id="{4F98116A-1BDD-4AD2-BA26-428D57D8CA75}" type="slidenum">
              <a:rPr lang="ja-JP" altLang="en-US" smtClean="0"/>
              <a:pPr>
                <a:defRPr/>
              </a:pPr>
              <a:t>33</a:t>
            </a:fld>
            <a:endParaRPr lang="ja-JP" altLang="en-US" dirty="0"/>
          </a:p>
        </p:txBody>
      </p:sp>
      <p:sp>
        <p:nvSpPr>
          <p:cNvPr id="64" name="テキスト ボックス 63"/>
          <p:cNvSpPr txBox="1"/>
          <p:nvPr/>
        </p:nvSpPr>
        <p:spPr>
          <a:xfrm>
            <a:off x="7185035" y="260648"/>
            <a:ext cx="1979712" cy="646331"/>
          </a:xfrm>
          <a:prstGeom prst="rect">
            <a:avLst/>
          </a:prstGeom>
          <a:solidFill>
            <a:schemeClr val="tx2">
              <a:lumMod val="75000"/>
            </a:schemeClr>
          </a:solidFill>
        </p:spPr>
        <p:txBody>
          <a:bodyPr wrap="square" rtlCol="0">
            <a:spAutoFit/>
          </a:bodyPr>
          <a:lstStyle/>
          <a:p>
            <a:r>
              <a:rPr kumimoji="1" lang="en-US" altLang="ja-JP" dirty="0" smtClean="0">
                <a:solidFill>
                  <a:schemeClr val="bg1"/>
                </a:solidFill>
              </a:rPr>
              <a:t>VCAD project</a:t>
            </a:r>
          </a:p>
          <a:p>
            <a:r>
              <a:rPr lang="en-US" altLang="ja-JP" dirty="0" smtClean="0">
                <a:solidFill>
                  <a:schemeClr val="bg1"/>
                </a:solidFill>
              </a:rPr>
              <a:t>2001-2011</a:t>
            </a:r>
            <a:endParaRPr kumimoji="1" lang="ja-JP" altLang="en-US" dirty="0">
              <a:solidFill>
                <a:schemeClr val="bg1"/>
              </a:solidFill>
            </a:endParaRPr>
          </a:p>
        </p:txBody>
      </p:sp>
      <p:sp>
        <p:nvSpPr>
          <p:cNvPr id="20" name="四角形吹き出し 19"/>
          <p:cNvSpPr/>
          <p:nvPr/>
        </p:nvSpPr>
        <p:spPr>
          <a:xfrm>
            <a:off x="5580112" y="583814"/>
            <a:ext cx="1573163" cy="694224"/>
          </a:xfrm>
          <a:prstGeom prst="wedgeRectCallout">
            <a:avLst>
              <a:gd name="adj1" fmla="val -96991"/>
              <a:gd name="adj2" fmla="val 1099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Once we have 3D data, </a:t>
            </a:r>
            <a:endParaRPr kumimoji="1" lang="ja-JP" altLang="en-US" dirty="0"/>
          </a:p>
        </p:txBody>
      </p:sp>
      <p:sp>
        <p:nvSpPr>
          <p:cNvPr id="13" name="日付プレースホルダー 12"/>
          <p:cNvSpPr>
            <a:spLocks noGrp="1"/>
          </p:cNvSpPr>
          <p:nvPr>
            <p:ph type="dt" sz="half" idx="10"/>
          </p:nvPr>
        </p:nvSpPr>
        <p:spPr/>
        <p:txBody>
          <a:bodyPr/>
          <a:lstStyle/>
          <a:p>
            <a:r>
              <a:rPr kumimoji="1" lang="en-US" altLang="ja-JP" smtClean="0"/>
              <a:t>2015/6/8 Jagiellonian OTAKE</a:t>
            </a:r>
            <a:endParaRPr kumimoji="1" lang="ja-JP" altLang="en-US" dirty="0"/>
          </a:p>
        </p:txBody>
      </p:sp>
    </p:spTree>
    <p:extLst>
      <p:ext uri="{BB962C8B-B14F-4D97-AF65-F5344CB8AC3E}">
        <p14:creationId xmlns:p14="http://schemas.microsoft.com/office/powerpoint/2010/main" val="1724259852"/>
      </p:ext>
    </p:extLst>
  </p:cSld>
  <p:clrMapOvr>
    <a:masterClrMapping/>
  </p:clrMapOvr>
  <p:transition spd="slow" advTm="1056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srcRect/>
          <a:stretch>
            <a:fillRect/>
          </a:stretch>
        </p:blipFill>
        <p:spPr bwMode="auto">
          <a:xfrm>
            <a:off x="4473785" y="1533146"/>
            <a:ext cx="1654961" cy="4027978"/>
          </a:xfrm>
          <a:prstGeom prst="rect">
            <a:avLst/>
          </a:prstGeom>
          <a:noFill/>
          <a:ln w="9525">
            <a:noFill/>
            <a:miter lim="800000"/>
            <a:headEnd/>
            <a:tailEnd/>
          </a:ln>
          <a:effectLst/>
        </p:spPr>
      </p:pic>
      <p:pic>
        <p:nvPicPr>
          <p:cNvPr id="6" name="図 5"/>
          <p:cNvPicPr>
            <a:picLocks noChangeAspect="1"/>
          </p:cNvPicPr>
          <p:nvPr/>
        </p:nvPicPr>
        <p:blipFill>
          <a:blip r:embed="rId3" cstate="print"/>
          <a:srcRect/>
          <a:stretch>
            <a:fillRect/>
          </a:stretch>
        </p:blipFill>
        <p:spPr bwMode="auto">
          <a:xfrm>
            <a:off x="7313924" y="1424206"/>
            <a:ext cx="1637399" cy="4097728"/>
          </a:xfrm>
          <a:prstGeom prst="rect">
            <a:avLst/>
          </a:prstGeom>
          <a:noFill/>
          <a:ln w="9525">
            <a:noFill/>
            <a:miter lim="800000"/>
            <a:headEnd/>
            <a:tailEnd/>
          </a:ln>
          <a:effectLst/>
        </p:spPr>
      </p:pic>
      <p:pic>
        <p:nvPicPr>
          <p:cNvPr id="7" name="図 6"/>
          <p:cNvPicPr>
            <a:picLocks noChangeAspect="1"/>
          </p:cNvPicPr>
          <p:nvPr/>
        </p:nvPicPr>
        <p:blipFill>
          <a:blip r:embed="rId4" cstate="print"/>
          <a:srcRect/>
          <a:stretch>
            <a:fillRect/>
          </a:stretch>
        </p:blipFill>
        <p:spPr bwMode="auto">
          <a:xfrm>
            <a:off x="6253031" y="2068243"/>
            <a:ext cx="883489" cy="2633006"/>
          </a:xfrm>
          <a:prstGeom prst="rect">
            <a:avLst/>
          </a:prstGeom>
          <a:noFill/>
          <a:ln w="9525">
            <a:noFill/>
            <a:miter lim="800000"/>
            <a:headEnd/>
            <a:tailEnd/>
          </a:ln>
          <a:effectLst/>
        </p:spPr>
      </p:pic>
      <p:sp>
        <p:nvSpPr>
          <p:cNvPr id="38" name="テキスト ボックス 37"/>
          <p:cNvSpPr txBox="1"/>
          <p:nvPr/>
        </p:nvSpPr>
        <p:spPr>
          <a:xfrm>
            <a:off x="465893" y="5736529"/>
            <a:ext cx="1574470" cy="369332"/>
          </a:xfrm>
          <a:prstGeom prst="rect">
            <a:avLst/>
          </a:prstGeom>
          <a:noFill/>
        </p:spPr>
        <p:txBody>
          <a:bodyPr wrap="none" rtlCol="0">
            <a:spAutoFit/>
          </a:bodyPr>
          <a:lstStyle/>
          <a:p>
            <a:r>
              <a:rPr lang="en-US" altLang="ja-JP" b="1" dirty="0" smtClean="0">
                <a:effectLst>
                  <a:outerShdw blurRad="38100" dist="38100" dir="2700000" algn="tl">
                    <a:srgbClr val="000000">
                      <a:alpha val="43137"/>
                    </a:srgbClr>
                  </a:outerShdw>
                </a:effectLst>
                <a:latin typeface="ＭＳ Ｐゴシック" pitchFamily="50" charset="-128"/>
              </a:rPr>
              <a:t>Outside shape</a:t>
            </a:r>
            <a:endParaRPr lang="en-GB" sz="1600" b="1" dirty="0">
              <a:effectLst>
                <a:outerShdw blurRad="38100" dist="38100" dir="2700000" algn="tl">
                  <a:srgbClr val="000000">
                    <a:alpha val="43137"/>
                  </a:srgbClr>
                </a:outerShdw>
              </a:effectLst>
              <a:latin typeface="ＭＳ Ｐゴシック" pitchFamily="50" charset="-128"/>
            </a:endParaRPr>
          </a:p>
        </p:txBody>
      </p:sp>
      <p:pic>
        <p:nvPicPr>
          <p:cNvPr id="5" name="図 4"/>
          <p:cNvPicPr>
            <a:picLocks noChangeAspect="1"/>
          </p:cNvPicPr>
          <p:nvPr/>
        </p:nvPicPr>
        <p:blipFill>
          <a:blip r:embed="rId5" cstate="print"/>
          <a:srcRect/>
          <a:stretch>
            <a:fillRect/>
          </a:stretch>
        </p:blipFill>
        <p:spPr bwMode="auto">
          <a:xfrm>
            <a:off x="203206" y="1464829"/>
            <a:ext cx="1774475" cy="4219786"/>
          </a:xfrm>
          <a:prstGeom prst="rect">
            <a:avLst/>
          </a:prstGeom>
          <a:noFill/>
          <a:ln w="9525">
            <a:noFill/>
            <a:miter lim="800000"/>
            <a:headEnd/>
            <a:tailEnd/>
          </a:ln>
          <a:effectLst/>
        </p:spPr>
      </p:pic>
      <p:sp>
        <p:nvSpPr>
          <p:cNvPr id="48" name="テキスト ボックス 47"/>
          <p:cNvSpPr txBox="1"/>
          <p:nvPr/>
        </p:nvSpPr>
        <p:spPr>
          <a:xfrm>
            <a:off x="5286469" y="6244272"/>
            <a:ext cx="1696298" cy="369332"/>
          </a:xfrm>
          <a:prstGeom prst="rect">
            <a:avLst/>
          </a:prstGeom>
          <a:noFill/>
        </p:spPr>
        <p:txBody>
          <a:bodyPr wrap="none" rtlCol="0">
            <a:spAutoFit/>
          </a:bodyPr>
          <a:lstStyle/>
          <a:p>
            <a:r>
              <a:rPr lang="en-US" altLang="ja-JP" b="1" dirty="0" smtClean="0">
                <a:effectLst>
                  <a:outerShdw blurRad="38100" dist="38100" dir="2700000" algn="tl">
                    <a:srgbClr val="000000">
                      <a:alpha val="43137"/>
                    </a:srgbClr>
                  </a:outerShdw>
                </a:effectLst>
                <a:latin typeface="ＭＳ Ｐゴシック" pitchFamily="50" charset="-128"/>
              </a:rPr>
              <a:t>Inside elements</a:t>
            </a:r>
            <a:endParaRPr lang="en-GB" sz="1600" b="1" dirty="0">
              <a:effectLst>
                <a:outerShdw blurRad="38100" dist="38100" dir="2700000" algn="tl">
                  <a:srgbClr val="000000">
                    <a:alpha val="43137"/>
                  </a:srgbClr>
                </a:outerShdw>
              </a:effectLst>
              <a:latin typeface="ＭＳ Ｐゴシック" pitchFamily="50" charset="-128"/>
            </a:endParaRPr>
          </a:p>
        </p:txBody>
      </p:sp>
      <p:sp>
        <p:nvSpPr>
          <p:cNvPr id="49" name="テキスト ボックス 48"/>
          <p:cNvSpPr txBox="1"/>
          <p:nvPr/>
        </p:nvSpPr>
        <p:spPr>
          <a:xfrm>
            <a:off x="4494858" y="5705048"/>
            <a:ext cx="4466263" cy="369332"/>
          </a:xfrm>
          <a:prstGeom prst="rect">
            <a:avLst/>
          </a:prstGeom>
          <a:noFill/>
        </p:spPr>
        <p:txBody>
          <a:bodyPr wrap="square" rtlCol="0">
            <a:spAutoFit/>
          </a:bodyPr>
          <a:lstStyle/>
          <a:p>
            <a:r>
              <a:rPr lang="en-US" altLang="ja-JP" dirty="0"/>
              <a:t>coarse aggregate</a:t>
            </a:r>
            <a:r>
              <a:rPr lang="ja-JP" altLang="ja-JP" b="1" dirty="0" smtClean="0">
                <a:effectLst>
                  <a:outerShdw blurRad="38100" dist="38100" dir="2700000" algn="tl">
                    <a:srgbClr val="000000">
                      <a:alpha val="43137"/>
                    </a:srgbClr>
                  </a:outerShdw>
                </a:effectLst>
                <a:latin typeface="ＭＳ Ｐゴシック" pitchFamily="50" charset="-128"/>
              </a:rPr>
              <a:t>　　 </a:t>
            </a:r>
            <a:r>
              <a:rPr lang="en-US" altLang="ja-JP" b="1" dirty="0" smtClean="0">
                <a:effectLst>
                  <a:outerShdw blurRad="38100" dist="38100" dir="2700000" algn="tl">
                    <a:srgbClr val="000000">
                      <a:alpha val="43137"/>
                    </a:srgbClr>
                  </a:outerShdw>
                </a:effectLst>
                <a:latin typeface="ＭＳ Ｐゴシック" pitchFamily="50" charset="-128"/>
              </a:rPr>
              <a:t>inforced steel</a:t>
            </a:r>
            <a:r>
              <a:rPr lang="ja-JP" altLang="ja-JP" b="1" dirty="0" smtClean="0">
                <a:effectLst>
                  <a:outerShdw blurRad="38100" dist="38100" dir="2700000" algn="tl">
                    <a:srgbClr val="000000">
                      <a:alpha val="43137"/>
                    </a:srgbClr>
                  </a:outerShdw>
                </a:effectLst>
                <a:latin typeface="ＭＳ Ｐゴシック" pitchFamily="50" charset="-128"/>
              </a:rPr>
              <a:t>　</a:t>
            </a:r>
            <a:r>
              <a:rPr lang="en-US" altLang="ja-JP" b="1" dirty="0" smtClean="0">
                <a:effectLst>
                  <a:outerShdw blurRad="38100" dist="38100" dir="2700000" algn="tl">
                    <a:srgbClr val="000000">
                      <a:alpha val="43137"/>
                    </a:srgbClr>
                  </a:outerShdw>
                </a:effectLst>
                <a:latin typeface="ＭＳ Ｐゴシック" pitchFamily="50" charset="-128"/>
              </a:rPr>
              <a:t> </a:t>
            </a:r>
            <a:r>
              <a:rPr lang="en-US" altLang="ja-JP" dirty="0"/>
              <a:t>air </a:t>
            </a:r>
            <a:r>
              <a:rPr lang="en-US" altLang="ja-JP" dirty="0" smtClean="0"/>
              <a:t>hole</a:t>
            </a:r>
            <a:endParaRPr lang="en-GB" altLang="en-US" b="1" dirty="0">
              <a:effectLst>
                <a:outerShdw blurRad="38100" dist="38100" dir="2700000" algn="tl">
                  <a:srgbClr val="000000">
                    <a:alpha val="43137"/>
                  </a:srgbClr>
                </a:outerShdw>
              </a:effectLst>
              <a:latin typeface="ＭＳ Ｐゴシック" pitchFamily="50" charset="-128"/>
            </a:endParaRPr>
          </a:p>
        </p:txBody>
      </p:sp>
      <p:sp>
        <p:nvSpPr>
          <p:cNvPr id="61" name="テキスト ボックス 60"/>
          <p:cNvSpPr txBox="1"/>
          <p:nvPr/>
        </p:nvSpPr>
        <p:spPr>
          <a:xfrm>
            <a:off x="2594836" y="5699771"/>
            <a:ext cx="1901483" cy="646331"/>
          </a:xfrm>
          <a:prstGeom prst="rect">
            <a:avLst/>
          </a:prstGeom>
          <a:noFill/>
        </p:spPr>
        <p:txBody>
          <a:bodyPr wrap="none" rtlCol="0">
            <a:spAutoFit/>
          </a:bodyPr>
          <a:lstStyle/>
          <a:p>
            <a:r>
              <a:rPr lang="en-US" altLang="ja-JP" b="1" dirty="0" smtClean="0">
                <a:effectLst>
                  <a:outerShdw blurRad="38100" dist="38100" dir="2700000" algn="tl">
                    <a:srgbClr val="000000">
                      <a:alpha val="43137"/>
                    </a:srgbClr>
                  </a:outerShdw>
                </a:effectLst>
                <a:latin typeface="ＭＳ Ｐゴシック" pitchFamily="50" charset="-128"/>
              </a:rPr>
              <a:t>Extraction part of</a:t>
            </a:r>
            <a:endParaRPr lang="en-GB" altLang="ja-JP" b="1" dirty="0">
              <a:effectLst>
                <a:outerShdw blurRad="38100" dist="38100" dir="2700000" algn="tl">
                  <a:srgbClr val="000000">
                    <a:alpha val="43137"/>
                  </a:srgbClr>
                </a:outerShdw>
              </a:effectLst>
              <a:latin typeface="ＭＳ Ｐゴシック" pitchFamily="50" charset="-128"/>
            </a:endParaRPr>
          </a:p>
          <a:p>
            <a:r>
              <a:rPr lang="en-GB" altLang="ja-JP" b="1" dirty="0" smtClean="0">
                <a:effectLst>
                  <a:outerShdw blurRad="38100" dist="38100" dir="2700000" algn="tl">
                    <a:srgbClr val="000000">
                      <a:alpha val="43137"/>
                    </a:srgbClr>
                  </a:outerShdw>
                </a:effectLst>
                <a:latin typeface="ＭＳ Ｐゴシック" pitchFamily="50" charset="-128"/>
              </a:rPr>
              <a:t>Cement</a:t>
            </a:r>
            <a:endParaRPr lang="en-US" altLang="ja-JP" b="1" dirty="0" smtClean="0">
              <a:effectLst>
                <a:outerShdw blurRad="38100" dist="38100" dir="2700000" algn="tl">
                  <a:srgbClr val="000000">
                    <a:alpha val="43137"/>
                  </a:srgbClr>
                </a:outerShdw>
              </a:effectLst>
              <a:latin typeface="ＭＳ Ｐゴシック" pitchFamily="50" charset="-128"/>
            </a:endParaRPr>
          </a:p>
        </p:txBody>
      </p:sp>
      <p:sp>
        <p:nvSpPr>
          <p:cNvPr id="24" name="タイトル 1"/>
          <p:cNvSpPr txBox="1">
            <a:spLocks/>
          </p:cNvSpPr>
          <p:nvPr/>
        </p:nvSpPr>
        <p:spPr>
          <a:xfrm>
            <a:off x="554684" y="142154"/>
            <a:ext cx="6530262" cy="910582"/>
          </a:xfrm>
          <a:prstGeom prst="rect">
            <a:avLst/>
          </a:prstGeom>
        </p:spPr>
        <p:txBody>
          <a:bodyPr vert="horz" lIns="91440" tIns="45720" rIns="91440" bIns="45720" rtlCol="0" anchor="ctr">
            <a:normAutofit fontScale="92500"/>
          </a:bodyPr>
          <a:lstStyle/>
          <a:p>
            <a:pPr lvl="0" fontAlgn="auto">
              <a:spcAft>
                <a:spcPts val="0"/>
              </a:spcAft>
              <a:defRPr/>
            </a:pPr>
            <a:r>
              <a:rPr kumimoji="1" lang="en-US" altLang="ja-JP" sz="28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cs typeface="+mj-cs"/>
              </a:rPr>
              <a:t>Results</a:t>
            </a:r>
            <a:r>
              <a:rPr kumimoji="1" lang="en-US" altLang="ja-JP" sz="2800" b="1"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cs typeface="+mj-cs"/>
              </a:rPr>
              <a:t> from x-ray CT-&gt;  </a:t>
            </a:r>
            <a:r>
              <a:rPr kumimoji="1" lang="en-US" altLang="ja-JP" sz="2800" b="1" i="0" u="sng"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cs typeface="+mj-cs"/>
              </a:rPr>
              <a:t>3D shape modeling</a:t>
            </a:r>
            <a:r>
              <a:rPr kumimoji="1" lang="ja-JP" altLang="en-US" sz="28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cs typeface="+mj-cs"/>
              </a:rPr>
              <a:t>　</a:t>
            </a:r>
            <a:endParaRPr kumimoji="1" lang="en-US" altLang="ja-JP" sz="28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cs typeface="+mj-cs"/>
            </a:endParaRPr>
          </a:p>
          <a:p>
            <a:pPr lvl="0" fontAlgn="auto">
              <a:spcAft>
                <a:spcPts val="0"/>
              </a:spcAft>
              <a:defRPr/>
            </a:pPr>
            <a:r>
              <a:rPr kumimoji="1" lang="ja-JP" altLang="en-US" sz="28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cs typeface="+mj-cs"/>
              </a:rPr>
              <a:t>　</a:t>
            </a:r>
            <a:r>
              <a:rPr lang="ja-JP" altLang="en-US" sz="2400" b="1" dirty="0" smtClean="0">
                <a:effectLst>
                  <a:outerShdw blurRad="38100" dist="38100" dir="2700000" algn="tl">
                    <a:srgbClr val="000000">
                      <a:alpha val="43137"/>
                    </a:srgbClr>
                  </a:outerShdw>
                </a:effectLst>
                <a:latin typeface="+mj-lt"/>
              </a:rPr>
              <a:t>（</a:t>
            </a:r>
            <a:r>
              <a:rPr lang="en-US" altLang="ja-JP" sz="2400" b="1" dirty="0" smtClean="0">
                <a:effectLst>
                  <a:outerShdw blurRad="38100" dist="38100" dir="2700000" algn="tl">
                    <a:srgbClr val="000000">
                      <a:alpha val="43137"/>
                    </a:srgbClr>
                  </a:outerShdw>
                </a:effectLst>
                <a:latin typeface="+mj-lt"/>
              </a:rPr>
              <a:t>wooden house basement</a:t>
            </a:r>
            <a:r>
              <a:rPr lang="ja-JP" altLang="en-US" sz="2400" b="1" dirty="0" smtClean="0">
                <a:effectLst>
                  <a:outerShdw blurRad="38100" dist="38100" dir="2700000" algn="tl">
                    <a:srgbClr val="000000">
                      <a:alpha val="43137"/>
                    </a:srgbClr>
                  </a:outerShdw>
                </a:effectLst>
                <a:latin typeface="+mj-lt"/>
              </a:rPr>
              <a:t>）</a:t>
            </a:r>
            <a:endParaRPr kumimoji="1" lang="ja-JP" altLang="en-US" sz="2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cs typeface="+mj-cs"/>
            </a:endParaRPr>
          </a:p>
        </p:txBody>
      </p:sp>
      <p:pic>
        <p:nvPicPr>
          <p:cNvPr id="27"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554900" y="1512780"/>
            <a:ext cx="1809532" cy="4215667"/>
          </a:xfrm>
          <a:prstGeom prst="rect">
            <a:avLst/>
          </a:prstGeom>
          <a:noFill/>
          <a:ln w="9525">
            <a:noFill/>
            <a:miter lim="800000"/>
            <a:headEnd/>
            <a:tailEnd/>
          </a:ln>
          <a:effectLst/>
        </p:spPr>
      </p:pic>
      <p:sp>
        <p:nvSpPr>
          <p:cNvPr id="28" name="正方形/長方形 27"/>
          <p:cNvSpPr/>
          <p:nvPr/>
        </p:nvSpPr>
        <p:spPr bwMode="auto">
          <a:xfrm>
            <a:off x="2299063" y="1188720"/>
            <a:ext cx="6763560" cy="5512526"/>
          </a:xfrm>
          <a:prstGeom prst="rect">
            <a:avLst/>
          </a:prstGeom>
          <a:noFill/>
          <a:ln w="50800" cap="rnd">
            <a:solidFill>
              <a:srgbClr val="1F497D">
                <a:alpha val="50000"/>
              </a:srgbClr>
            </a:solidFill>
            <a:prstDash val="sysDash"/>
            <a:miter lim="800000"/>
            <a:headEnd/>
            <a:tailEnd/>
          </a:ln>
        </p:spPr>
        <p:txBody>
          <a:bodyPr vert="horz" wrap="square" lIns="74295" tIns="8890" rIns="74295" bIns="8890" numCol="1" anchor="t" anchorCtr="0" compatLnSpc="1">
            <a:prstTxWarp prst="textNoShape">
              <a:avLst/>
            </a:prstTxWarp>
          </a:bodyPr>
          <a:lstStyle/>
          <a:p>
            <a:pPr marL="0" marR="0" indent="0" defTabSz="914400" eaLnBrk="1" latinLnBrk="0" hangingPunct="1">
              <a:lnSpc>
                <a:spcPct val="100000"/>
              </a:lnSpc>
              <a:buClrTx/>
              <a:buSzTx/>
              <a:buFontTx/>
              <a:buNone/>
              <a:tabLst/>
            </a:pPr>
            <a:endParaRPr lang="ja-JP" altLang="en-US" dirty="0" smtClean="0"/>
          </a:p>
        </p:txBody>
      </p:sp>
      <p:sp>
        <p:nvSpPr>
          <p:cNvPr id="29" name="ストライプ矢印 28"/>
          <p:cNvSpPr/>
          <p:nvPr/>
        </p:nvSpPr>
        <p:spPr bwMode="auto">
          <a:xfrm>
            <a:off x="2024743" y="3474718"/>
            <a:ext cx="352697" cy="535576"/>
          </a:xfrm>
          <a:prstGeom prst="stripedRightArrow">
            <a:avLst>
              <a:gd name="adj1" fmla="val 58696"/>
              <a:gd name="adj2" fmla="val 63333"/>
            </a:avLst>
          </a:prstGeom>
          <a:solidFill>
            <a:schemeClr val="accent1">
              <a:alpha val="88000"/>
            </a:schemeClr>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cxnSp>
        <p:nvCxnSpPr>
          <p:cNvPr id="31" name="直線コネクタ 30"/>
          <p:cNvCxnSpPr/>
          <p:nvPr/>
        </p:nvCxnSpPr>
        <p:spPr bwMode="auto">
          <a:xfrm>
            <a:off x="3498757" y="6172985"/>
            <a:ext cx="4591855" cy="0"/>
          </a:xfrm>
          <a:prstGeom prst="line">
            <a:avLst/>
          </a:prstGeom>
          <a:noFill/>
          <a:ln w="50800" cap="rnd">
            <a:solidFill>
              <a:schemeClr val="accent6"/>
            </a:solidFill>
            <a:prstDash val="solid"/>
            <a:miter lim="800000"/>
            <a:headEnd/>
            <a:tailEnd/>
          </a:ln>
        </p:spPr>
      </p:cxnSp>
      <p:cxnSp>
        <p:nvCxnSpPr>
          <p:cNvPr id="45" name="直線コネクタ 44"/>
          <p:cNvCxnSpPr/>
          <p:nvPr/>
        </p:nvCxnSpPr>
        <p:spPr bwMode="auto">
          <a:xfrm rot="5400000">
            <a:off x="3440576" y="6101946"/>
            <a:ext cx="108000" cy="0"/>
          </a:xfrm>
          <a:prstGeom prst="line">
            <a:avLst/>
          </a:prstGeom>
          <a:noFill/>
          <a:ln w="50800" cap="rnd">
            <a:solidFill>
              <a:schemeClr val="accent6"/>
            </a:solidFill>
            <a:prstDash val="solid"/>
            <a:miter lim="800000"/>
            <a:headEnd/>
            <a:tailEnd/>
          </a:ln>
        </p:spPr>
      </p:cxnSp>
      <p:cxnSp>
        <p:nvCxnSpPr>
          <p:cNvPr id="46" name="直線コネクタ 45"/>
          <p:cNvCxnSpPr/>
          <p:nvPr/>
        </p:nvCxnSpPr>
        <p:spPr bwMode="auto">
          <a:xfrm rot="5400000">
            <a:off x="5141039" y="6112641"/>
            <a:ext cx="108000" cy="0"/>
          </a:xfrm>
          <a:prstGeom prst="line">
            <a:avLst/>
          </a:prstGeom>
          <a:noFill/>
          <a:ln w="50800" cap="rnd">
            <a:solidFill>
              <a:schemeClr val="accent6"/>
            </a:solidFill>
            <a:prstDash val="solid"/>
            <a:miter lim="800000"/>
            <a:headEnd/>
            <a:tailEnd/>
          </a:ln>
        </p:spPr>
      </p:cxnSp>
      <p:cxnSp>
        <p:nvCxnSpPr>
          <p:cNvPr id="47" name="直線コネクタ 46"/>
          <p:cNvCxnSpPr/>
          <p:nvPr/>
        </p:nvCxnSpPr>
        <p:spPr bwMode="auto">
          <a:xfrm rot="5400000">
            <a:off x="5820148" y="6235631"/>
            <a:ext cx="108000" cy="0"/>
          </a:xfrm>
          <a:prstGeom prst="line">
            <a:avLst/>
          </a:prstGeom>
          <a:noFill/>
          <a:ln w="50800" cap="rnd">
            <a:solidFill>
              <a:schemeClr val="accent6"/>
            </a:solidFill>
            <a:prstDash val="solid"/>
            <a:miter lim="800000"/>
            <a:headEnd/>
            <a:tailEnd/>
          </a:ln>
        </p:spPr>
      </p:cxnSp>
      <p:cxnSp>
        <p:nvCxnSpPr>
          <p:cNvPr id="50" name="直線コネクタ 49"/>
          <p:cNvCxnSpPr/>
          <p:nvPr/>
        </p:nvCxnSpPr>
        <p:spPr bwMode="auto">
          <a:xfrm rot="5400000">
            <a:off x="6488576" y="6117989"/>
            <a:ext cx="108000" cy="0"/>
          </a:xfrm>
          <a:prstGeom prst="line">
            <a:avLst/>
          </a:prstGeom>
          <a:noFill/>
          <a:ln w="50800" cap="rnd">
            <a:solidFill>
              <a:schemeClr val="accent6"/>
            </a:solidFill>
            <a:prstDash val="solid"/>
            <a:miter lim="800000"/>
            <a:headEnd/>
            <a:tailEnd/>
          </a:ln>
        </p:spPr>
      </p:cxnSp>
      <p:cxnSp>
        <p:nvCxnSpPr>
          <p:cNvPr id="51" name="直線コネクタ 50"/>
          <p:cNvCxnSpPr/>
          <p:nvPr/>
        </p:nvCxnSpPr>
        <p:spPr bwMode="auto">
          <a:xfrm rot="5400000">
            <a:off x="8033965" y="6117989"/>
            <a:ext cx="108000" cy="0"/>
          </a:xfrm>
          <a:prstGeom prst="line">
            <a:avLst/>
          </a:prstGeom>
          <a:noFill/>
          <a:ln w="50800" cap="rnd">
            <a:solidFill>
              <a:schemeClr val="accent6"/>
            </a:solidFill>
            <a:prstDash val="solid"/>
            <a:miter lim="800000"/>
            <a:headEnd/>
            <a:tailEnd/>
          </a:ln>
        </p:spPr>
      </p:cxnSp>
      <p:sp>
        <p:nvSpPr>
          <p:cNvPr id="3" name="スライド番号プレースホルダー 2"/>
          <p:cNvSpPr>
            <a:spLocks noGrp="1"/>
          </p:cNvSpPr>
          <p:nvPr>
            <p:ph type="sldNum" sz="quarter" idx="12"/>
          </p:nvPr>
        </p:nvSpPr>
        <p:spPr/>
        <p:txBody>
          <a:bodyPr/>
          <a:lstStyle/>
          <a:p>
            <a:pPr>
              <a:defRPr/>
            </a:pPr>
            <a:fld id="{597AF73C-E3C1-4578-9E50-DA54ADB86BC3}" type="slidenum">
              <a:rPr lang="ja-JP" altLang="en-US" smtClean="0"/>
              <a:pPr>
                <a:defRPr/>
              </a:pPr>
              <a:t>34</a:t>
            </a:fld>
            <a:endParaRPr lang="ja-JP" altLang="en-US" dirty="0"/>
          </a:p>
        </p:txBody>
      </p:sp>
      <p:sp>
        <p:nvSpPr>
          <p:cNvPr id="23" name="テキスト ボックス 22"/>
          <p:cNvSpPr txBox="1"/>
          <p:nvPr/>
        </p:nvSpPr>
        <p:spPr>
          <a:xfrm>
            <a:off x="7185035" y="260648"/>
            <a:ext cx="1979712" cy="646331"/>
          </a:xfrm>
          <a:prstGeom prst="rect">
            <a:avLst/>
          </a:prstGeom>
          <a:solidFill>
            <a:schemeClr val="tx2">
              <a:lumMod val="75000"/>
            </a:schemeClr>
          </a:solidFill>
        </p:spPr>
        <p:txBody>
          <a:bodyPr wrap="square" rtlCol="0">
            <a:spAutoFit/>
          </a:bodyPr>
          <a:lstStyle/>
          <a:p>
            <a:r>
              <a:rPr kumimoji="1" lang="en-US" altLang="ja-JP" dirty="0" smtClean="0">
                <a:solidFill>
                  <a:schemeClr val="bg1"/>
                </a:solidFill>
              </a:rPr>
              <a:t>VCAD project</a:t>
            </a:r>
          </a:p>
          <a:p>
            <a:r>
              <a:rPr lang="en-US" altLang="ja-JP" dirty="0" smtClean="0">
                <a:solidFill>
                  <a:schemeClr val="bg1"/>
                </a:solidFill>
              </a:rPr>
              <a:t>2001-2011</a:t>
            </a:r>
            <a:endParaRPr kumimoji="1" lang="ja-JP" altLang="en-US" dirty="0">
              <a:solidFill>
                <a:schemeClr val="bg1"/>
              </a:solidFill>
            </a:endParaRPr>
          </a:p>
        </p:txBody>
      </p:sp>
      <p:sp>
        <p:nvSpPr>
          <p:cNvPr id="8" name="テキスト ボックス 7"/>
          <p:cNvSpPr txBox="1"/>
          <p:nvPr/>
        </p:nvSpPr>
        <p:spPr>
          <a:xfrm>
            <a:off x="2334638" y="2735526"/>
            <a:ext cx="4750308" cy="1200329"/>
          </a:xfrm>
          <a:prstGeom prst="rect">
            <a:avLst/>
          </a:prstGeom>
          <a:solidFill>
            <a:srgbClr val="FFFF00"/>
          </a:solidFill>
        </p:spPr>
        <p:txBody>
          <a:bodyPr wrap="square" rtlCol="0">
            <a:spAutoFit/>
          </a:bodyPr>
          <a:lstStyle/>
          <a:p>
            <a:r>
              <a:rPr lang="en-US" altLang="ja-JP" sz="2400" dirty="0" smtClean="0">
                <a:solidFill>
                  <a:srgbClr val="FF0000"/>
                </a:solidFill>
              </a:rPr>
              <a:t>After these procedure, </a:t>
            </a:r>
          </a:p>
          <a:p>
            <a:r>
              <a:rPr lang="en-US" altLang="ja-JP" sz="2400" dirty="0" smtClean="0">
                <a:solidFill>
                  <a:srgbClr val="FF0000"/>
                </a:solidFill>
              </a:rPr>
              <a:t>Billion air holes become visible</a:t>
            </a:r>
          </a:p>
          <a:p>
            <a:endParaRPr kumimoji="1" lang="ja-JP" altLang="en-US" sz="2400" dirty="0">
              <a:solidFill>
                <a:srgbClr val="FF0000"/>
              </a:solidFill>
            </a:endParaRPr>
          </a:p>
        </p:txBody>
      </p:sp>
      <p:sp>
        <p:nvSpPr>
          <p:cNvPr id="2" name="日付プレースホルダー 1"/>
          <p:cNvSpPr>
            <a:spLocks noGrp="1"/>
          </p:cNvSpPr>
          <p:nvPr>
            <p:ph type="dt" sz="half" idx="10"/>
          </p:nvPr>
        </p:nvSpPr>
        <p:spPr/>
        <p:txBody>
          <a:bodyPr/>
          <a:lstStyle/>
          <a:p>
            <a:r>
              <a:rPr kumimoji="1" lang="en-US" altLang="ja-JP" smtClean="0"/>
              <a:t>2015/6/8 Jagiellonian OTAKE</a:t>
            </a:r>
            <a:endParaRPr kumimoji="1" lang="ja-JP" altLang="en-US" dirty="0"/>
          </a:p>
        </p:txBody>
      </p:sp>
    </p:spTree>
    <p:extLst>
      <p:ext uri="{BB962C8B-B14F-4D97-AF65-F5344CB8AC3E}">
        <p14:creationId xmlns:p14="http://schemas.microsoft.com/office/powerpoint/2010/main" val="1403259274"/>
      </p:ext>
    </p:extLst>
  </p:cSld>
  <p:clrMapOvr>
    <a:masterClrMapping/>
  </p:clrMapOvr>
  <p:transition spd="slow" advTm="63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p:cNvPicPr>
            <a:picLocks noChangeAspect="1" noChangeArrowheads="1"/>
          </p:cNvPicPr>
          <p:nvPr/>
        </p:nvPicPr>
        <p:blipFill>
          <a:blip r:embed="rId3" cstate="print">
            <a:clrChange>
              <a:clrFrom>
                <a:srgbClr val="FFFFFF"/>
              </a:clrFrom>
              <a:clrTo>
                <a:srgbClr val="FFFFFF">
                  <a:alpha val="0"/>
                </a:srgbClr>
              </a:clrTo>
            </a:clrChange>
          </a:blip>
          <a:srcRect l="37053" t="15714" r="12500" b="7857"/>
          <a:stretch>
            <a:fillRect/>
          </a:stretch>
        </p:blipFill>
        <p:spPr bwMode="auto">
          <a:xfrm>
            <a:off x="5818254" y="4694575"/>
            <a:ext cx="2260308" cy="2140279"/>
          </a:xfrm>
          <a:prstGeom prst="rect">
            <a:avLst/>
          </a:prstGeom>
          <a:noFill/>
          <a:ln w="9525">
            <a:noFill/>
            <a:miter lim="800000"/>
            <a:headEnd/>
            <a:tailEnd/>
          </a:ln>
          <a:effectLst/>
        </p:spPr>
      </p:pic>
      <p:pic>
        <p:nvPicPr>
          <p:cNvPr id="29" name="Picture 3"/>
          <p:cNvPicPr>
            <a:picLocks noChangeAspect="1" noChangeArrowheads="1"/>
          </p:cNvPicPr>
          <p:nvPr/>
        </p:nvPicPr>
        <p:blipFill>
          <a:blip r:embed="rId4" cstate="print">
            <a:clrChange>
              <a:clrFrom>
                <a:srgbClr val="FFFFFF"/>
              </a:clrFrom>
              <a:clrTo>
                <a:srgbClr val="FFFFFF">
                  <a:alpha val="0"/>
                </a:srgbClr>
              </a:clrTo>
            </a:clrChange>
          </a:blip>
          <a:srcRect l="36161" t="19285" r="12500" b="12143"/>
          <a:stretch>
            <a:fillRect/>
          </a:stretch>
        </p:blipFill>
        <p:spPr bwMode="auto">
          <a:xfrm>
            <a:off x="5642646" y="1080398"/>
            <a:ext cx="2464580" cy="2057417"/>
          </a:xfrm>
          <a:prstGeom prst="rect">
            <a:avLst/>
          </a:prstGeom>
          <a:noFill/>
          <a:ln w="9525">
            <a:noFill/>
            <a:miter lim="800000"/>
            <a:headEnd/>
            <a:tailEnd/>
          </a:ln>
          <a:effectLst/>
        </p:spPr>
      </p:pic>
      <p:sp>
        <p:nvSpPr>
          <p:cNvPr id="1026" name="AutoShape 2" descr="30%"/>
          <p:cNvSpPr>
            <a:spLocks noChangeArrowheads="1"/>
          </p:cNvSpPr>
          <p:nvPr/>
        </p:nvSpPr>
        <p:spPr bwMode="auto">
          <a:xfrm rot="718136">
            <a:off x="1379067" y="5775237"/>
            <a:ext cx="3072397" cy="721755"/>
          </a:xfrm>
          <a:prstGeom prst="parallelogram">
            <a:avLst>
              <a:gd name="adj" fmla="val 144937"/>
            </a:avLst>
          </a:prstGeom>
          <a:solidFill>
            <a:schemeClr val="accent1">
              <a:alpha val="34000"/>
            </a:schemeClr>
          </a:solidFill>
          <a:ln w="9525" cap="rnd">
            <a:solidFill>
              <a:srgbClr val="1F497D"/>
            </a:solidFill>
            <a:prstDash val="sysDot"/>
            <a:miter lim="800000"/>
            <a:headEnd/>
            <a:tailEnd/>
          </a:ln>
        </p:spPr>
        <p:txBody>
          <a:bodyPr vert="horz" wrap="square" lIns="74295" tIns="8890" rIns="74295" bIns="8890" numCol="1" anchor="t" anchorCtr="0" compatLnSpc="1">
            <a:prstTxWarp prst="textNoShape">
              <a:avLst/>
            </a:prstTxWarp>
          </a:bodyPr>
          <a:lstStyle/>
          <a:p>
            <a:endParaRPr lang="ja-JP" altLang="en-US" dirty="0"/>
          </a:p>
        </p:txBody>
      </p:sp>
      <p:pic>
        <p:nvPicPr>
          <p:cNvPr id="26"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762229" y="1358423"/>
            <a:ext cx="2128866" cy="5170103"/>
          </a:xfrm>
          <a:prstGeom prst="rect">
            <a:avLst/>
          </a:prstGeom>
          <a:noFill/>
          <a:ln w="9525">
            <a:noFill/>
            <a:miter lim="800000"/>
            <a:headEnd/>
            <a:tailEnd/>
          </a:ln>
          <a:effectLst/>
        </p:spPr>
      </p:pic>
      <p:sp>
        <p:nvSpPr>
          <p:cNvPr id="40" name="直方体 39"/>
          <p:cNvSpPr/>
          <p:nvPr/>
        </p:nvSpPr>
        <p:spPr>
          <a:xfrm rot="213711">
            <a:off x="2034088" y="2293066"/>
            <a:ext cx="397858" cy="439827"/>
          </a:xfrm>
          <a:prstGeom prst="cub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直方体 40"/>
          <p:cNvSpPr/>
          <p:nvPr/>
        </p:nvSpPr>
        <p:spPr>
          <a:xfrm rot="213711">
            <a:off x="2768759" y="5147634"/>
            <a:ext cx="397858" cy="439827"/>
          </a:xfrm>
          <a:prstGeom prst="cub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3" name="直線矢印コネクタ 42"/>
          <p:cNvCxnSpPr>
            <a:stCxn id="40" idx="5"/>
          </p:cNvCxnSpPr>
          <p:nvPr/>
        </p:nvCxnSpPr>
        <p:spPr>
          <a:xfrm flipV="1">
            <a:off x="2434651" y="2465408"/>
            <a:ext cx="2866547" cy="10294"/>
          </a:xfrm>
          <a:prstGeom prst="straightConnector1">
            <a:avLst/>
          </a:prstGeom>
          <a:ln>
            <a:solidFill>
              <a:srgbClr val="FFC000"/>
            </a:solidFill>
            <a:prstDash val="sysDash"/>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41" idx="5"/>
          </p:cNvCxnSpPr>
          <p:nvPr/>
        </p:nvCxnSpPr>
        <p:spPr>
          <a:xfrm>
            <a:off x="3169322" y="5330270"/>
            <a:ext cx="2305496" cy="17234"/>
          </a:xfrm>
          <a:prstGeom prst="straightConnector1">
            <a:avLst/>
          </a:prstGeom>
          <a:ln>
            <a:solidFill>
              <a:srgbClr val="FFC000"/>
            </a:solidFill>
            <a:prstDash val="sysDash"/>
            <a:tailEnd type="triangle" w="med" len="med"/>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3169322" y="6228441"/>
            <a:ext cx="2829429" cy="646331"/>
          </a:xfrm>
          <a:prstGeom prst="rect">
            <a:avLst/>
          </a:prstGeom>
          <a:noFill/>
        </p:spPr>
        <p:txBody>
          <a:bodyPr wrap="square" rtlCol="0">
            <a:spAutoFit/>
          </a:bodyPr>
          <a:lstStyle/>
          <a:p>
            <a:pPr algn="ctr"/>
            <a:r>
              <a:rPr lang="en-US" altLang="ja-JP" dirty="0"/>
              <a:t>tetrahedron </a:t>
            </a:r>
            <a:r>
              <a:rPr lang="en-US" altLang="ja-JP" dirty="0" smtClean="0"/>
              <a:t>elements model</a:t>
            </a:r>
            <a:endParaRPr lang="en-US" altLang="ja-JP" b="1" dirty="0" smtClean="0">
              <a:effectLst>
                <a:outerShdw blurRad="38100" dist="38100" dir="2700000" algn="tl">
                  <a:srgbClr val="000000">
                    <a:alpha val="43137"/>
                  </a:srgbClr>
                </a:outerShdw>
              </a:effectLst>
            </a:endParaRPr>
          </a:p>
        </p:txBody>
      </p:sp>
      <p:sp>
        <p:nvSpPr>
          <p:cNvPr id="11" name="正方形/長方形 10"/>
          <p:cNvSpPr/>
          <p:nvPr/>
        </p:nvSpPr>
        <p:spPr>
          <a:xfrm>
            <a:off x="-1" y="5103969"/>
            <a:ext cx="2006951" cy="1754326"/>
          </a:xfrm>
          <a:prstGeom prst="rect">
            <a:avLst/>
          </a:prstGeom>
          <a:ln>
            <a:solidFill>
              <a:schemeClr val="tx1"/>
            </a:solidFill>
            <a:prstDash val="lgDashDot"/>
          </a:ln>
        </p:spPr>
        <p:txBody>
          <a:bodyPr wrap="square">
            <a:spAutoFit/>
          </a:bodyPr>
          <a:lstStyle/>
          <a:p>
            <a:pPr algn="ctr"/>
            <a:r>
              <a:rPr lang="en-US" altLang="ja-JP" dirty="0" smtClean="0">
                <a:latin typeface="+mj-lt"/>
              </a:rPr>
              <a:t>Number of elements</a:t>
            </a:r>
            <a:r>
              <a:rPr lang="ja-JP" altLang="en-US" dirty="0" smtClean="0">
                <a:latin typeface="+mj-lt"/>
              </a:rPr>
              <a:t>：　</a:t>
            </a:r>
            <a:r>
              <a:rPr lang="en-US" altLang="ja-JP" dirty="0" smtClean="0">
                <a:latin typeface="+mj-lt"/>
              </a:rPr>
              <a:t>9,880,531</a:t>
            </a:r>
          </a:p>
          <a:p>
            <a:pPr algn="ctr"/>
            <a:r>
              <a:rPr lang="en-US" altLang="ja-JP" dirty="0" smtClean="0">
                <a:latin typeface="+mj-lt"/>
              </a:rPr>
              <a:t>Number of  contacts</a:t>
            </a:r>
            <a:r>
              <a:rPr lang="ja-JP" altLang="en-US" dirty="0" smtClean="0">
                <a:latin typeface="+mj-lt"/>
              </a:rPr>
              <a:t>：　</a:t>
            </a:r>
            <a:r>
              <a:rPr lang="en-US" altLang="ja-JP" dirty="0" smtClean="0">
                <a:latin typeface="+mj-lt"/>
              </a:rPr>
              <a:t>1,772,314</a:t>
            </a:r>
          </a:p>
        </p:txBody>
      </p:sp>
      <p:sp>
        <p:nvSpPr>
          <p:cNvPr id="13" name="テキスト ボックス 12"/>
          <p:cNvSpPr txBox="1"/>
          <p:nvPr/>
        </p:nvSpPr>
        <p:spPr>
          <a:xfrm>
            <a:off x="7526166" y="3705830"/>
            <a:ext cx="1483859" cy="246221"/>
          </a:xfrm>
          <a:prstGeom prst="rect">
            <a:avLst/>
          </a:prstGeom>
          <a:noFill/>
        </p:spPr>
        <p:txBody>
          <a:bodyPr wrap="none" lIns="72000" tIns="0" rIns="0" bIns="0" rtlCol="0">
            <a:spAutoFit/>
          </a:bodyPr>
          <a:lstStyle/>
          <a:p>
            <a:r>
              <a:rPr lang="en-US" altLang="ja-JP" sz="1600" dirty="0"/>
              <a:t>coarse aggregate</a:t>
            </a:r>
            <a:endParaRPr lang="en-GB" altLang="en-US" sz="1600" b="1" dirty="0">
              <a:solidFill>
                <a:schemeClr val="bg2"/>
              </a:solidFill>
              <a:effectLst>
                <a:outerShdw blurRad="38100" dist="38100" dir="2700000" algn="tl">
                  <a:srgbClr val="000000">
                    <a:alpha val="43137"/>
                  </a:srgbClr>
                </a:outerShdw>
              </a:effectLst>
              <a:latin typeface="ＭＳ Ｐゴシック" pitchFamily="50" charset="-128"/>
            </a:endParaRPr>
          </a:p>
        </p:txBody>
      </p:sp>
      <p:sp>
        <p:nvSpPr>
          <p:cNvPr id="14" name="テキスト ボックス 13"/>
          <p:cNvSpPr txBox="1"/>
          <p:nvPr/>
        </p:nvSpPr>
        <p:spPr>
          <a:xfrm>
            <a:off x="7549303" y="4332209"/>
            <a:ext cx="944737" cy="246221"/>
          </a:xfrm>
          <a:prstGeom prst="rect">
            <a:avLst/>
          </a:prstGeom>
          <a:noFill/>
        </p:spPr>
        <p:txBody>
          <a:bodyPr wrap="none" lIns="72000" tIns="0" rIns="0" bIns="0" rtlCol="0">
            <a:spAutoFit/>
          </a:bodyPr>
          <a:lstStyle/>
          <a:p>
            <a:r>
              <a:rPr lang="en-US" altLang="ja-JP" sz="1600" b="1" dirty="0" smtClean="0">
                <a:solidFill>
                  <a:schemeClr val="bg2"/>
                </a:solidFill>
                <a:effectLst>
                  <a:outerShdw blurRad="38100" dist="38100" dir="2700000" algn="tl">
                    <a:srgbClr val="000000">
                      <a:alpha val="43137"/>
                    </a:srgbClr>
                  </a:outerShdw>
                </a:effectLst>
                <a:latin typeface="ＭＳ Ｐゴシック" pitchFamily="50" charset="-128"/>
              </a:rPr>
              <a:t>Air holes</a:t>
            </a:r>
            <a:r>
              <a:rPr lang="ja-JP" altLang="en-US" sz="1600" b="1" dirty="0" smtClean="0">
                <a:solidFill>
                  <a:schemeClr val="bg2"/>
                </a:solidFill>
                <a:effectLst>
                  <a:outerShdw blurRad="38100" dist="38100" dir="2700000" algn="tl">
                    <a:srgbClr val="000000">
                      <a:alpha val="43137"/>
                    </a:srgbClr>
                  </a:outerShdw>
                </a:effectLst>
                <a:latin typeface="ＭＳ Ｐゴシック" pitchFamily="50" charset="-128"/>
              </a:rPr>
              <a:t>）</a:t>
            </a:r>
            <a:endParaRPr lang="en-GB" sz="1600" b="1" dirty="0">
              <a:solidFill>
                <a:schemeClr val="bg2"/>
              </a:solidFill>
              <a:effectLst>
                <a:outerShdw blurRad="38100" dist="38100" dir="2700000" algn="tl">
                  <a:srgbClr val="000000">
                    <a:alpha val="43137"/>
                  </a:srgbClr>
                </a:outerShdw>
              </a:effectLst>
              <a:latin typeface="ＭＳ Ｐゴシック" pitchFamily="50" charset="-128"/>
            </a:endParaRPr>
          </a:p>
        </p:txBody>
      </p:sp>
      <p:cxnSp>
        <p:nvCxnSpPr>
          <p:cNvPr id="15" name="直線矢印コネクタ 14"/>
          <p:cNvCxnSpPr>
            <a:stCxn id="12" idx="1"/>
          </p:cNvCxnSpPr>
          <p:nvPr/>
        </p:nvCxnSpPr>
        <p:spPr>
          <a:xfrm flipH="1" flipV="1">
            <a:off x="6944816" y="2071871"/>
            <a:ext cx="570704" cy="1052764"/>
          </a:xfrm>
          <a:prstGeom prst="straightConnector1">
            <a:avLst/>
          </a:prstGeom>
          <a:ln>
            <a:solidFill>
              <a:schemeClr val="accent5">
                <a:lumMod val="50000"/>
              </a:schemeClr>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13" idx="1"/>
          </p:cNvCxnSpPr>
          <p:nvPr/>
        </p:nvCxnSpPr>
        <p:spPr>
          <a:xfrm flipH="1">
            <a:off x="6782768" y="3828941"/>
            <a:ext cx="743398" cy="1078724"/>
          </a:xfrm>
          <a:prstGeom prst="straightConnector1">
            <a:avLst/>
          </a:prstGeom>
          <a:ln>
            <a:solidFill>
              <a:schemeClr val="accent5">
                <a:lumMod val="50000"/>
              </a:schemeClr>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a:stCxn id="14" idx="1"/>
          </p:cNvCxnSpPr>
          <p:nvPr/>
        </p:nvCxnSpPr>
        <p:spPr>
          <a:xfrm flipH="1">
            <a:off x="7442529" y="4455320"/>
            <a:ext cx="106774" cy="1297298"/>
          </a:xfrm>
          <a:prstGeom prst="straightConnector1">
            <a:avLst/>
          </a:prstGeom>
          <a:ln>
            <a:solidFill>
              <a:schemeClr val="accent5">
                <a:lumMod val="50000"/>
              </a:schemeClr>
            </a:solidFill>
            <a:prstDash val="sysDash"/>
            <a:tailEnd type="oval" w="sm" len="sm"/>
          </a:ln>
        </p:spPr>
        <p:style>
          <a:lnRef idx="1">
            <a:schemeClr val="accent1"/>
          </a:lnRef>
          <a:fillRef idx="0">
            <a:schemeClr val="accent1"/>
          </a:fillRef>
          <a:effectRef idx="0">
            <a:schemeClr val="accent1"/>
          </a:effectRef>
          <a:fontRef idx="minor">
            <a:schemeClr val="tx1"/>
          </a:fontRef>
        </p:style>
      </p:cxnSp>
      <p:sp>
        <p:nvSpPr>
          <p:cNvPr id="25" name="AutoShape 2" descr="30%"/>
          <p:cNvSpPr>
            <a:spLocks noChangeArrowheads="1"/>
          </p:cNvSpPr>
          <p:nvPr/>
        </p:nvSpPr>
        <p:spPr bwMode="auto">
          <a:xfrm rot="718136">
            <a:off x="1560230" y="1362723"/>
            <a:ext cx="3072397" cy="721755"/>
          </a:xfrm>
          <a:prstGeom prst="parallelogram">
            <a:avLst>
              <a:gd name="adj" fmla="val 144937"/>
            </a:avLst>
          </a:prstGeom>
          <a:solidFill>
            <a:schemeClr val="accent1">
              <a:alpha val="34000"/>
            </a:schemeClr>
          </a:solidFill>
          <a:ln w="9525" cap="rnd">
            <a:solidFill>
              <a:srgbClr val="1F497D"/>
            </a:solidFill>
            <a:prstDash val="sysDot"/>
            <a:miter lim="800000"/>
            <a:headEnd/>
            <a:tailEnd/>
          </a:ln>
        </p:spPr>
        <p:txBody>
          <a:bodyPr vert="horz" wrap="square" lIns="74295" tIns="8890" rIns="74295" bIns="8890" numCol="1" anchor="t" anchorCtr="0" compatLnSpc="1">
            <a:prstTxWarp prst="textNoShape">
              <a:avLst/>
            </a:prstTxWarp>
          </a:bodyPr>
          <a:lstStyle/>
          <a:p>
            <a:endParaRPr lang="ja-JP" altLang="en-US" dirty="0"/>
          </a:p>
        </p:txBody>
      </p:sp>
      <p:sp>
        <p:nvSpPr>
          <p:cNvPr id="27" name="下矢印 26"/>
          <p:cNvSpPr/>
          <p:nvPr/>
        </p:nvSpPr>
        <p:spPr bwMode="auto">
          <a:xfrm>
            <a:off x="2551404" y="1201479"/>
            <a:ext cx="531627" cy="414669"/>
          </a:xfrm>
          <a:prstGeom prst="downArrow">
            <a:avLst/>
          </a:prstGeom>
          <a:solidFill>
            <a:schemeClr val="bg2">
              <a:lumMod val="40000"/>
              <a:lumOff val="60000"/>
            </a:schemeClr>
          </a:solidFill>
          <a:ln w="9525"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p:txBody>
      </p:sp>
      <p:sp>
        <p:nvSpPr>
          <p:cNvPr id="28" name="テキスト ボックス 27"/>
          <p:cNvSpPr txBox="1"/>
          <p:nvPr/>
        </p:nvSpPr>
        <p:spPr>
          <a:xfrm>
            <a:off x="3029857" y="1183023"/>
            <a:ext cx="1463050" cy="369332"/>
          </a:xfrm>
          <a:prstGeom prst="rect">
            <a:avLst/>
          </a:prstGeom>
          <a:noFill/>
        </p:spPr>
        <p:txBody>
          <a:bodyPr wrap="square" rtlCol="0">
            <a:spAutoFit/>
          </a:bodyPr>
          <a:lstStyle/>
          <a:p>
            <a:pPr algn="ctr"/>
            <a:r>
              <a:rPr lang="en-US" altLang="ja-JP" b="1" dirty="0" smtClean="0">
                <a:solidFill>
                  <a:srgbClr val="FF0000"/>
                </a:solidFill>
                <a:effectLst>
                  <a:outerShdw blurRad="38100" dist="38100" dir="2700000" algn="tl">
                    <a:srgbClr val="000000">
                      <a:alpha val="43137"/>
                    </a:srgbClr>
                  </a:outerShdw>
                </a:effectLst>
              </a:rPr>
              <a:t>Push </a:t>
            </a:r>
            <a:r>
              <a:rPr lang="ja-JP" altLang="en-US" b="1" dirty="0" smtClean="0">
                <a:solidFill>
                  <a:srgbClr val="FF0000"/>
                </a:solidFill>
                <a:effectLst>
                  <a:outerShdw blurRad="38100" dist="38100" dir="2700000" algn="tl">
                    <a:srgbClr val="000000">
                      <a:alpha val="43137"/>
                    </a:srgbClr>
                  </a:outerShdw>
                </a:effectLst>
              </a:rPr>
              <a:t>１２ｋ</a:t>
            </a:r>
            <a:r>
              <a:rPr lang="en-US" altLang="ja-JP" b="1" dirty="0" smtClean="0">
                <a:solidFill>
                  <a:srgbClr val="FF0000"/>
                </a:solidFill>
                <a:effectLst>
                  <a:outerShdw blurRad="38100" dist="38100" dir="2700000" algn="tl">
                    <a:srgbClr val="000000">
                      <a:alpha val="43137"/>
                    </a:srgbClr>
                  </a:outerShdw>
                </a:effectLst>
              </a:rPr>
              <a:t>N</a:t>
            </a:r>
          </a:p>
        </p:txBody>
      </p:sp>
      <p:sp>
        <p:nvSpPr>
          <p:cNvPr id="23" name="タイトル 1"/>
          <p:cNvSpPr>
            <a:spLocks noGrp="1"/>
          </p:cNvSpPr>
          <p:nvPr>
            <p:ph type="title"/>
          </p:nvPr>
        </p:nvSpPr>
        <p:spPr>
          <a:xfrm>
            <a:off x="14432" y="175061"/>
            <a:ext cx="8085960" cy="731918"/>
          </a:xfrm>
        </p:spPr>
        <p:txBody>
          <a:bodyPr>
            <a:normAutofit fontScale="90000"/>
          </a:bodyPr>
          <a:lstStyle/>
          <a:p>
            <a:pPr algn="l">
              <a:lnSpc>
                <a:spcPts val="3000"/>
              </a:lnSpc>
            </a:pPr>
            <a:r>
              <a:rPr lang="en-US" altLang="ja-JP" sz="2800" b="1" dirty="0" smtClean="0">
                <a:solidFill>
                  <a:srgbClr val="FF0000"/>
                </a:solidFill>
                <a:effectLst>
                  <a:outerShdw blurRad="38100" dist="38100" dir="2700000" algn="tl">
                    <a:srgbClr val="000000">
                      <a:alpha val="43137"/>
                    </a:srgbClr>
                  </a:outerShdw>
                </a:effectLst>
              </a:rPr>
              <a:t>Analytical model </a:t>
            </a:r>
            <a:r>
              <a:rPr lang="en-US" altLang="ja-JP" sz="2800" b="1" dirty="0" smtClean="0">
                <a:effectLst>
                  <a:outerShdw blurRad="38100" dist="38100" dir="2700000" algn="tl">
                    <a:srgbClr val="000000">
                      <a:alpha val="43137"/>
                    </a:srgbClr>
                  </a:outerShdw>
                </a:effectLst>
              </a:rPr>
              <a:t/>
            </a:r>
            <a:br>
              <a:rPr lang="en-US" altLang="ja-JP" sz="2800" b="1" dirty="0" smtClean="0">
                <a:effectLst>
                  <a:outerShdw blurRad="38100" dist="38100" dir="2700000" algn="tl">
                    <a:srgbClr val="000000">
                      <a:alpha val="43137"/>
                    </a:srgbClr>
                  </a:outerShdw>
                </a:effectLst>
              </a:rPr>
            </a:br>
            <a:r>
              <a:rPr lang="ja-JP" altLang="en-US" sz="2800" b="1" dirty="0" smtClean="0">
                <a:effectLst>
                  <a:outerShdw blurRad="38100" dist="38100" dir="2700000" algn="tl">
                    <a:srgbClr val="000000">
                      <a:alpha val="43137"/>
                    </a:srgbClr>
                  </a:outerShdw>
                </a:effectLst>
              </a:rPr>
              <a:t>　</a:t>
            </a:r>
            <a:r>
              <a:rPr lang="en-US" altLang="ja-JP" sz="3600" dirty="0" smtClean="0"/>
              <a:t>tetrahedron elements method and  give some constraints-&gt; structural analysis simulation </a:t>
            </a:r>
            <a:endParaRPr kumimoji="1" lang="ja-JP" altLang="en-US" sz="4000" b="1" dirty="0">
              <a:effectLst>
                <a:outerShdw blurRad="38100" dist="38100" dir="2700000" algn="tl">
                  <a:srgbClr val="000000">
                    <a:alpha val="43137"/>
                  </a:srgbClr>
                </a:outerShdw>
              </a:effectLst>
            </a:endParaRPr>
          </a:p>
        </p:txBody>
      </p:sp>
      <p:pic>
        <p:nvPicPr>
          <p:cNvPr id="30" name="Picture 7"/>
          <p:cNvPicPr>
            <a:picLocks noChangeAspect="1" noChangeArrowheads="1"/>
          </p:cNvPicPr>
          <p:nvPr/>
        </p:nvPicPr>
        <p:blipFill>
          <a:blip r:embed="rId6" cstate="print">
            <a:clrChange>
              <a:clrFrom>
                <a:srgbClr val="FFFFFF"/>
              </a:clrFrom>
              <a:clrTo>
                <a:srgbClr val="FFFFFF">
                  <a:alpha val="0"/>
                </a:srgbClr>
              </a:clrTo>
            </a:clrChange>
          </a:blip>
          <a:srcRect l="47321" t="19285" r="11161" b="13571"/>
          <a:stretch>
            <a:fillRect/>
          </a:stretch>
        </p:blipFill>
        <p:spPr bwMode="auto">
          <a:xfrm>
            <a:off x="4568192" y="2878290"/>
            <a:ext cx="2258861" cy="2283181"/>
          </a:xfrm>
          <a:prstGeom prst="rect">
            <a:avLst/>
          </a:prstGeom>
          <a:noFill/>
          <a:ln w="9525">
            <a:noFill/>
            <a:miter lim="800000"/>
            <a:headEnd/>
            <a:tailEnd/>
          </a:ln>
          <a:effectLst/>
        </p:spPr>
      </p:pic>
      <p:sp>
        <p:nvSpPr>
          <p:cNvPr id="12" name="テキスト ボックス 11"/>
          <p:cNvSpPr txBox="1"/>
          <p:nvPr/>
        </p:nvSpPr>
        <p:spPr>
          <a:xfrm>
            <a:off x="7515520" y="3001524"/>
            <a:ext cx="862984" cy="246221"/>
          </a:xfrm>
          <a:prstGeom prst="rect">
            <a:avLst/>
          </a:prstGeom>
          <a:noFill/>
        </p:spPr>
        <p:txBody>
          <a:bodyPr wrap="none" lIns="72000" tIns="0" rIns="0" bIns="0" rtlCol="0">
            <a:spAutoFit/>
          </a:bodyPr>
          <a:lstStyle/>
          <a:p>
            <a:r>
              <a:rPr lang="en-US" altLang="ja-JP" sz="1600" b="1" dirty="0" smtClean="0">
                <a:solidFill>
                  <a:schemeClr val="bg2"/>
                </a:solidFill>
                <a:effectLst>
                  <a:outerShdw blurRad="38100" dist="38100" dir="2700000" algn="tl">
                    <a:srgbClr val="000000">
                      <a:alpha val="43137"/>
                    </a:srgbClr>
                  </a:outerShdw>
                </a:effectLst>
                <a:latin typeface="ＭＳ Ｐゴシック" pitchFamily="50" charset="-128"/>
              </a:rPr>
              <a:t>Steel bar</a:t>
            </a:r>
            <a:endParaRPr lang="en-GB" sz="1600" b="1" dirty="0">
              <a:solidFill>
                <a:schemeClr val="bg2"/>
              </a:solidFill>
              <a:effectLst>
                <a:outerShdw blurRad="38100" dist="38100" dir="2700000" algn="tl">
                  <a:srgbClr val="000000">
                    <a:alpha val="43137"/>
                  </a:srgbClr>
                </a:outerShdw>
              </a:effectLst>
              <a:latin typeface="ＭＳ Ｐゴシック" pitchFamily="50" charset="-128"/>
            </a:endParaRPr>
          </a:p>
        </p:txBody>
      </p:sp>
      <p:cxnSp>
        <p:nvCxnSpPr>
          <p:cNvPr id="42" name="直線矢印コネクタ 41"/>
          <p:cNvCxnSpPr>
            <a:stCxn id="12" idx="1"/>
          </p:cNvCxnSpPr>
          <p:nvPr/>
        </p:nvCxnSpPr>
        <p:spPr>
          <a:xfrm flipH="1">
            <a:off x="6273484" y="3124635"/>
            <a:ext cx="1242036" cy="579264"/>
          </a:xfrm>
          <a:prstGeom prst="straightConnector1">
            <a:avLst/>
          </a:prstGeom>
          <a:ln>
            <a:solidFill>
              <a:schemeClr val="accent5">
                <a:lumMod val="50000"/>
              </a:schemeClr>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14" idx="1"/>
          </p:cNvCxnSpPr>
          <p:nvPr/>
        </p:nvCxnSpPr>
        <p:spPr>
          <a:xfrm flipH="1">
            <a:off x="7118437" y="4455320"/>
            <a:ext cx="430866" cy="625966"/>
          </a:xfrm>
          <a:prstGeom prst="straightConnector1">
            <a:avLst/>
          </a:prstGeom>
          <a:ln>
            <a:solidFill>
              <a:schemeClr val="accent5">
                <a:lumMod val="50000"/>
              </a:schemeClr>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stCxn id="13" idx="1"/>
          </p:cNvCxnSpPr>
          <p:nvPr/>
        </p:nvCxnSpPr>
        <p:spPr>
          <a:xfrm flipH="1">
            <a:off x="5949390" y="3828941"/>
            <a:ext cx="1576776" cy="824082"/>
          </a:xfrm>
          <a:prstGeom prst="straightConnector1">
            <a:avLst/>
          </a:prstGeom>
          <a:ln>
            <a:solidFill>
              <a:schemeClr val="accent5">
                <a:lumMod val="50000"/>
              </a:schemeClr>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a:stCxn id="13" idx="1"/>
          </p:cNvCxnSpPr>
          <p:nvPr/>
        </p:nvCxnSpPr>
        <p:spPr>
          <a:xfrm flipH="1" flipV="1">
            <a:off x="6933242" y="2673754"/>
            <a:ext cx="592924" cy="1155187"/>
          </a:xfrm>
          <a:prstGeom prst="straightConnector1">
            <a:avLst/>
          </a:prstGeom>
          <a:ln>
            <a:solidFill>
              <a:schemeClr val="accent5">
                <a:lumMod val="50000"/>
              </a:schemeClr>
            </a:solidFill>
            <a:prstDash val="sysDash"/>
            <a:tailEnd type="oval" w="sm" len="sm"/>
          </a:ln>
        </p:spPr>
        <p:style>
          <a:lnRef idx="1">
            <a:schemeClr val="accent1"/>
          </a:lnRef>
          <a:fillRef idx="0">
            <a:schemeClr val="accent1"/>
          </a:fillRef>
          <a:effectRef idx="0">
            <a:schemeClr val="accent1"/>
          </a:effectRef>
          <a:fontRef idx="minor">
            <a:schemeClr val="tx1"/>
          </a:fontRef>
        </p:style>
      </p:cxnSp>
      <p:sp>
        <p:nvSpPr>
          <p:cNvPr id="60" name="直方体 59"/>
          <p:cNvSpPr/>
          <p:nvPr/>
        </p:nvSpPr>
        <p:spPr>
          <a:xfrm rot="213711">
            <a:off x="1865932" y="4696222"/>
            <a:ext cx="397858" cy="439827"/>
          </a:xfrm>
          <a:prstGeom prst="cub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1" name="直線矢印コネクタ 60"/>
          <p:cNvCxnSpPr>
            <a:stCxn id="60" idx="5"/>
          </p:cNvCxnSpPr>
          <p:nvPr/>
        </p:nvCxnSpPr>
        <p:spPr>
          <a:xfrm flipV="1">
            <a:off x="2266495" y="4861367"/>
            <a:ext cx="2247624" cy="17491"/>
          </a:xfrm>
          <a:prstGeom prst="straightConnector1">
            <a:avLst/>
          </a:prstGeom>
          <a:ln>
            <a:solidFill>
              <a:srgbClr val="FFC000"/>
            </a:solidFill>
            <a:prstDash val="sysDash"/>
            <a:tailEnd type="triangle" w="med" len="med"/>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3562110" y="5742545"/>
            <a:ext cx="1519920" cy="646331"/>
          </a:xfrm>
          <a:prstGeom prst="rect">
            <a:avLst/>
          </a:prstGeom>
          <a:noFill/>
        </p:spPr>
        <p:txBody>
          <a:bodyPr wrap="square" rtlCol="0">
            <a:spAutoFit/>
          </a:bodyPr>
          <a:lstStyle/>
          <a:p>
            <a:pPr algn="ctr"/>
            <a:r>
              <a:rPr lang="en-US" altLang="ja-JP" b="1" dirty="0" smtClean="0">
                <a:effectLst>
                  <a:outerShdw blurRad="38100" dist="38100" dir="2700000" algn="tl">
                    <a:srgbClr val="000000">
                      <a:alpha val="43137"/>
                    </a:srgbClr>
                  </a:outerShdw>
                </a:effectLst>
              </a:rPr>
              <a:t>Completely fixed</a:t>
            </a:r>
          </a:p>
        </p:txBody>
      </p:sp>
      <p:sp>
        <p:nvSpPr>
          <p:cNvPr id="3" name="スライド番号プレースホルダー 2"/>
          <p:cNvSpPr>
            <a:spLocks noGrp="1"/>
          </p:cNvSpPr>
          <p:nvPr>
            <p:ph type="sldNum" sz="quarter" idx="12"/>
          </p:nvPr>
        </p:nvSpPr>
        <p:spPr/>
        <p:txBody>
          <a:bodyPr/>
          <a:lstStyle/>
          <a:p>
            <a:pPr>
              <a:defRPr/>
            </a:pPr>
            <a:fld id="{597AF73C-E3C1-4578-9E50-DA54ADB86BC3}" type="slidenum">
              <a:rPr lang="ja-JP" altLang="en-US" smtClean="0"/>
              <a:pPr>
                <a:defRPr/>
              </a:pPr>
              <a:t>35</a:t>
            </a:fld>
            <a:endParaRPr lang="ja-JP" altLang="en-US" dirty="0"/>
          </a:p>
        </p:txBody>
      </p:sp>
      <p:sp>
        <p:nvSpPr>
          <p:cNvPr id="35" name="テキスト ボックス 34"/>
          <p:cNvSpPr txBox="1"/>
          <p:nvPr/>
        </p:nvSpPr>
        <p:spPr>
          <a:xfrm>
            <a:off x="7185035" y="0"/>
            <a:ext cx="1979712" cy="276999"/>
          </a:xfrm>
          <a:prstGeom prst="rect">
            <a:avLst/>
          </a:prstGeom>
          <a:solidFill>
            <a:schemeClr val="tx2">
              <a:lumMod val="75000"/>
            </a:schemeClr>
          </a:solidFill>
        </p:spPr>
        <p:txBody>
          <a:bodyPr wrap="square" rtlCol="0">
            <a:spAutoFit/>
          </a:bodyPr>
          <a:lstStyle/>
          <a:p>
            <a:r>
              <a:rPr kumimoji="1" lang="en-US" altLang="ja-JP" sz="1200" dirty="0" smtClean="0">
                <a:solidFill>
                  <a:schemeClr val="bg1"/>
                </a:solidFill>
              </a:rPr>
              <a:t>VCAD project</a:t>
            </a:r>
            <a:r>
              <a:rPr lang="en-US" altLang="ja-JP" sz="1200" dirty="0" smtClean="0">
                <a:solidFill>
                  <a:schemeClr val="bg1"/>
                </a:solidFill>
              </a:rPr>
              <a:t>2001-2011</a:t>
            </a:r>
            <a:endParaRPr kumimoji="1" lang="ja-JP" altLang="en-US" sz="1200" dirty="0">
              <a:solidFill>
                <a:schemeClr val="bg1"/>
              </a:solidFill>
            </a:endParaRPr>
          </a:p>
        </p:txBody>
      </p:sp>
      <p:sp>
        <p:nvSpPr>
          <p:cNvPr id="2" name="日付プレースホルダー 1"/>
          <p:cNvSpPr>
            <a:spLocks noGrp="1"/>
          </p:cNvSpPr>
          <p:nvPr>
            <p:ph type="dt" sz="half" idx="10"/>
          </p:nvPr>
        </p:nvSpPr>
        <p:spPr/>
        <p:txBody>
          <a:bodyPr/>
          <a:lstStyle/>
          <a:p>
            <a:r>
              <a:rPr kumimoji="1" lang="en-US" altLang="ja-JP" smtClean="0"/>
              <a:t>2015/6/8 Jagiellonian OTAKE</a:t>
            </a:r>
            <a:endParaRPr kumimoji="1" lang="ja-JP" altLang="en-US" dirty="0"/>
          </a:p>
        </p:txBody>
      </p:sp>
    </p:spTree>
    <p:custDataLst>
      <p:tags r:id="rId1"/>
    </p:custDataLst>
    <p:extLst>
      <p:ext uri="{BB962C8B-B14F-4D97-AF65-F5344CB8AC3E}">
        <p14:creationId xmlns:p14="http://schemas.microsoft.com/office/powerpoint/2010/main" val="3234127562"/>
      </p:ext>
    </p:extLst>
  </p:cSld>
  <p:clrMapOvr>
    <a:masterClrMapping/>
  </p:clrMapOvr>
  <p:transition spd="slow" advTm="13635"/>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4"/>
          <p:cNvGrpSpPr/>
          <p:nvPr/>
        </p:nvGrpSpPr>
        <p:grpSpPr>
          <a:xfrm>
            <a:off x="7913303" y="1442625"/>
            <a:ext cx="618072" cy="2448272"/>
            <a:chOff x="7486610" y="980728"/>
            <a:chExt cx="618072" cy="2448272"/>
          </a:xfrm>
        </p:grpSpPr>
        <p:grpSp>
          <p:nvGrpSpPr>
            <p:cNvPr id="3" name="グループ化 15"/>
            <p:cNvGrpSpPr/>
            <p:nvPr/>
          </p:nvGrpSpPr>
          <p:grpSpPr>
            <a:xfrm>
              <a:off x="7486610" y="980728"/>
              <a:ext cx="618072" cy="2448272"/>
              <a:chOff x="7486610" y="980728"/>
              <a:chExt cx="618072" cy="2448272"/>
            </a:xfrm>
          </p:grpSpPr>
          <p:pic>
            <p:nvPicPr>
              <p:cNvPr id="17" name="Picture 5"/>
              <p:cNvPicPr>
                <a:picLocks noChangeAspect="1" noChangeArrowheads="1"/>
              </p:cNvPicPr>
              <p:nvPr/>
            </p:nvPicPr>
            <p:blipFill>
              <a:blip r:embed="rId2" cstate="print"/>
              <a:srcRect/>
              <a:stretch>
                <a:fillRect/>
              </a:stretch>
            </p:blipFill>
            <p:spPr bwMode="auto">
              <a:xfrm rot="10800000">
                <a:off x="7486610" y="1090454"/>
                <a:ext cx="216024" cy="2232250"/>
              </a:xfrm>
              <a:prstGeom prst="rect">
                <a:avLst/>
              </a:prstGeom>
              <a:noFill/>
              <a:ln w="9525">
                <a:noFill/>
                <a:miter lim="800000"/>
                <a:headEnd/>
                <a:tailEnd/>
              </a:ln>
              <a:effectLst/>
            </p:spPr>
          </p:pic>
          <p:sp>
            <p:nvSpPr>
              <p:cNvPr id="18" name="テキスト ボックス 23"/>
              <p:cNvSpPr txBox="1"/>
              <p:nvPr/>
            </p:nvSpPr>
            <p:spPr>
              <a:xfrm>
                <a:off x="7668344" y="3167390"/>
                <a:ext cx="436338" cy="26161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100" dirty="0" smtClean="0"/>
                  <a:t>0.00</a:t>
                </a:r>
                <a:endParaRPr lang="en-GB" sz="1100" dirty="0"/>
              </a:p>
            </p:txBody>
          </p:sp>
          <p:sp>
            <p:nvSpPr>
              <p:cNvPr id="19" name="テキスト ボックス 24"/>
              <p:cNvSpPr txBox="1"/>
              <p:nvPr/>
            </p:nvSpPr>
            <p:spPr>
              <a:xfrm>
                <a:off x="7668344" y="2602622"/>
                <a:ext cx="436338" cy="26161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100" dirty="0" smtClean="0"/>
                  <a:t>0.75</a:t>
                </a:r>
                <a:endParaRPr lang="en-GB" sz="1100" dirty="0"/>
              </a:p>
            </p:txBody>
          </p:sp>
          <p:sp>
            <p:nvSpPr>
              <p:cNvPr id="20" name="テキスト ボックス 25"/>
              <p:cNvSpPr txBox="1"/>
              <p:nvPr/>
            </p:nvSpPr>
            <p:spPr>
              <a:xfrm>
                <a:off x="7668344" y="2060848"/>
                <a:ext cx="364202" cy="26161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100" dirty="0" smtClean="0"/>
                  <a:t>1.5</a:t>
                </a:r>
                <a:endParaRPr lang="en-GB" sz="1100" dirty="0"/>
              </a:p>
            </p:txBody>
          </p:sp>
          <p:sp>
            <p:nvSpPr>
              <p:cNvPr id="21" name="テキスト ボックス 26"/>
              <p:cNvSpPr txBox="1"/>
              <p:nvPr/>
            </p:nvSpPr>
            <p:spPr>
              <a:xfrm>
                <a:off x="7668344" y="1533932"/>
                <a:ext cx="436338" cy="26161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100" dirty="0" smtClean="0"/>
                  <a:t>2.25</a:t>
                </a:r>
                <a:endParaRPr lang="en-GB" sz="1100" dirty="0"/>
              </a:p>
            </p:txBody>
          </p:sp>
          <p:sp>
            <p:nvSpPr>
              <p:cNvPr id="22" name="テキスト ボックス 27"/>
              <p:cNvSpPr txBox="1"/>
              <p:nvPr/>
            </p:nvSpPr>
            <p:spPr>
              <a:xfrm>
                <a:off x="7668344" y="980728"/>
                <a:ext cx="436338" cy="261610"/>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sz="1100" dirty="0" smtClean="0"/>
                  <a:t>3.00</a:t>
                </a:r>
                <a:endParaRPr lang="en-GB" sz="1100" dirty="0"/>
              </a:p>
            </p:txBody>
          </p:sp>
        </p:grpSp>
      </p:grpSp>
      <p:pic>
        <p:nvPicPr>
          <p:cNvPr id="2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43383" y="1091082"/>
            <a:ext cx="2215997" cy="5083759"/>
          </a:xfrm>
          <a:prstGeom prst="rect">
            <a:avLst/>
          </a:prstGeom>
          <a:noFill/>
          <a:ln w="9525">
            <a:noFill/>
            <a:miter lim="800000"/>
            <a:headEnd/>
            <a:tailEnd/>
          </a:ln>
          <a:effectLst/>
        </p:spPr>
      </p:pic>
      <p:sp>
        <p:nvSpPr>
          <p:cNvPr id="24" name="テキスト ボックス 23"/>
          <p:cNvSpPr txBox="1"/>
          <p:nvPr/>
        </p:nvSpPr>
        <p:spPr>
          <a:xfrm>
            <a:off x="-74219" y="5674022"/>
            <a:ext cx="3916418" cy="923330"/>
          </a:xfrm>
          <a:prstGeom prst="rect">
            <a:avLst/>
          </a:prstGeom>
          <a:noFill/>
        </p:spPr>
        <p:txBody>
          <a:bodyPr wrap="square" rtlCol="0">
            <a:spAutoFit/>
          </a:bodyPr>
          <a:lstStyle/>
          <a:p>
            <a:pPr algn="ctr"/>
            <a:r>
              <a:rPr lang="en-US" altLang="ja-JP" dirty="0"/>
              <a:t>elastic deformation </a:t>
            </a:r>
            <a:r>
              <a:rPr lang="en-US" altLang="ja-JP" dirty="0" smtClean="0"/>
              <a:t> </a:t>
            </a:r>
          </a:p>
          <a:p>
            <a:pPr algn="ctr"/>
            <a:r>
              <a:rPr lang="en-US" altLang="ja-JP" dirty="0" smtClean="0"/>
              <a:t>analysis result</a:t>
            </a:r>
            <a:r>
              <a:rPr lang="ja-JP" altLang="en-US" b="1" dirty="0" smtClean="0">
                <a:effectLst>
                  <a:outerShdw blurRad="38100" dist="38100" dir="2700000" algn="tl">
                    <a:srgbClr val="000000">
                      <a:alpha val="43137"/>
                    </a:srgbClr>
                  </a:outerShdw>
                </a:effectLst>
              </a:rPr>
              <a:t>　</a:t>
            </a:r>
            <a:endParaRPr lang="en-US" altLang="ja-JP" b="1" dirty="0" smtClean="0">
              <a:effectLst>
                <a:outerShdw blurRad="38100" dist="38100" dir="2700000" algn="tl">
                  <a:srgbClr val="000000">
                    <a:alpha val="43137"/>
                  </a:srgbClr>
                </a:outerShdw>
              </a:effectLst>
            </a:endParaRPr>
          </a:p>
          <a:p>
            <a:pPr algn="ctr"/>
            <a:r>
              <a:rPr lang="ja-JP" altLang="en-US" b="1" dirty="0" smtClean="0">
                <a:effectLst>
                  <a:outerShdw blurRad="38100" dist="38100" dir="2700000" algn="tl">
                    <a:srgbClr val="000000">
                      <a:alpha val="43137"/>
                    </a:srgbClr>
                  </a:outerShdw>
                </a:effectLst>
              </a:rPr>
              <a:t>（</a:t>
            </a:r>
            <a:r>
              <a:rPr lang="en-US" altLang="ja-JP" b="1" dirty="0" smtClean="0">
                <a:effectLst>
                  <a:outerShdw blurRad="38100" dist="38100" dir="2700000" algn="tl">
                    <a:srgbClr val="000000">
                      <a:alpha val="43137"/>
                    </a:srgbClr>
                  </a:outerShdw>
                </a:effectLst>
              </a:rPr>
              <a:t>distribution of stress</a:t>
            </a:r>
            <a:r>
              <a:rPr lang="ja-JP" altLang="en-US" b="1" dirty="0" smtClean="0">
                <a:effectLst>
                  <a:outerShdw blurRad="38100" dist="38100" dir="2700000" algn="tl">
                    <a:srgbClr val="000000">
                      <a:alpha val="43137"/>
                    </a:srgbClr>
                  </a:outerShdw>
                </a:effectLst>
              </a:rPr>
              <a:t>）</a:t>
            </a:r>
            <a:endParaRPr lang="en-US" altLang="ja-JP" b="1" dirty="0" smtClean="0">
              <a:effectLst>
                <a:outerShdw blurRad="38100" dist="38100" dir="2700000" algn="tl">
                  <a:srgbClr val="000000">
                    <a:alpha val="43137"/>
                  </a:srgbClr>
                </a:outerShdw>
              </a:effectLst>
            </a:endParaRPr>
          </a:p>
        </p:txBody>
      </p:sp>
      <p:cxnSp>
        <p:nvCxnSpPr>
          <p:cNvPr id="30" name="直線矢印コネクタ 29"/>
          <p:cNvCxnSpPr/>
          <p:nvPr/>
        </p:nvCxnSpPr>
        <p:spPr>
          <a:xfrm flipV="1">
            <a:off x="1305622" y="1843314"/>
            <a:ext cx="1945577" cy="296643"/>
          </a:xfrm>
          <a:prstGeom prst="straightConnector1">
            <a:avLst/>
          </a:prstGeom>
          <a:ln>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直方体 31"/>
          <p:cNvSpPr/>
          <p:nvPr/>
        </p:nvSpPr>
        <p:spPr>
          <a:xfrm rot="213711">
            <a:off x="869348" y="4987239"/>
            <a:ext cx="397858" cy="439827"/>
          </a:xfrm>
          <a:prstGeom prst="cub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3" name="直線矢印コネクタ 32"/>
          <p:cNvCxnSpPr>
            <a:stCxn id="32" idx="5"/>
          </p:cNvCxnSpPr>
          <p:nvPr/>
        </p:nvCxnSpPr>
        <p:spPr>
          <a:xfrm>
            <a:off x="1269911" y="5169875"/>
            <a:ext cx="1995802" cy="621325"/>
          </a:xfrm>
          <a:prstGeom prst="straightConnector1">
            <a:avLst/>
          </a:prstGeom>
          <a:ln>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4" name="グループ化 52"/>
          <p:cNvGrpSpPr/>
          <p:nvPr/>
        </p:nvGrpSpPr>
        <p:grpSpPr>
          <a:xfrm flipH="1">
            <a:off x="794472" y="1927181"/>
            <a:ext cx="511150" cy="479299"/>
            <a:chOff x="3286116" y="2428868"/>
            <a:chExt cx="573886" cy="571504"/>
          </a:xfrm>
        </p:grpSpPr>
        <p:cxnSp>
          <p:nvCxnSpPr>
            <p:cNvPr id="36" name="直線コネクタ 35"/>
            <p:cNvCxnSpPr/>
            <p:nvPr/>
          </p:nvCxnSpPr>
          <p:spPr>
            <a:xfrm>
              <a:off x="3286910" y="2500306"/>
              <a:ext cx="214314" cy="142876"/>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V="1">
              <a:off x="3501224" y="2571744"/>
              <a:ext cx="357190" cy="7143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3644100" y="2428868"/>
              <a:ext cx="214314" cy="142876"/>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3286910" y="2428868"/>
              <a:ext cx="357190" cy="71438"/>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3286910" y="2857496"/>
              <a:ext cx="214314" cy="142876"/>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3501224" y="2928934"/>
              <a:ext cx="357190" cy="7143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rot="5400000">
              <a:off x="3108315" y="2678901"/>
              <a:ext cx="357190" cy="1588"/>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rot="5400000">
              <a:off x="3323423" y="2820983"/>
              <a:ext cx="357190" cy="15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rot="5400000">
              <a:off x="3680613" y="2749545"/>
              <a:ext cx="357190" cy="15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1" name="テキスト ボックス 50"/>
          <p:cNvSpPr txBox="1"/>
          <p:nvPr/>
        </p:nvSpPr>
        <p:spPr>
          <a:xfrm>
            <a:off x="7887045" y="1065898"/>
            <a:ext cx="895759" cy="338554"/>
          </a:xfrm>
          <a:prstGeom prst="rect">
            <a:avLst/>
          </a:prstGeom>
          <a:noFill/>
        </p:spPr>
        <p:txBody>
          <a:bodyPr wrap="square" rtlCol="0">
            <a:spAutoFit/>
          </a:bodyPr>
          <a:lstStyle/>
          <a:p>
            <a:pPr algn="ctr"/>
            <a:r>
              <a:rPr lang="en-US" altLang="ja-JP" sz="1600" dirty="0" smtClean="0"/>
              <a:t>MPa</a:t>
            </a:r>
          </a:p>
        </p:txBody>
      </p:sp>
      <p:pic>
        <p:nvPicPr>
          <p:cNvPr id="53" name="Picture 13"/>
          <p:cNvPicPr>
            <a:picLocks noChangeAspect="1" noChangeArrowheads="1"/>
          </p:cNvPicPr>
          <p:nvPr/>
        </p:nvPicPr>
        <p:blipFill>
          <a:blip r:embed="rId4" cstate="print"/>
          <a:srcRect l="49554" t="34286" r="10714" b="32143"/>
          <a:stretch>
            <a:fillRect/>
          </a:stretch>
        </p:blipFill>
        <p:spPr bwMode="auto">
          <a:xfrm>
            <a:off x="7571832" y="4113305"/>
            <a:ext cx="1049652" cy="553588"/>
          </a:xfrm>
          <a:prstGeom prst="rect">
            <a:avLst/>
          </a:prstGeom>
          <a:noFill/>
          <a:ln w="9525">
            <a:noFill/>
            <a:miter lim="800000"/>
            <a:headEnd/>
            <a:tailEnd/>
          </a:ln>
          <a:effectLst/>
        </p:spPr>
      </p:pic>
      <p:pic>
        <p:nvPicPr>
          <p:cNvPr id="42" name="Picture 9"/>
          <p:cNvPicPr>
            <a:picLocks noChangeAspect="1" noChangeArrowheads="1"/>
          </p:cNvPicPr>
          <p:nvPr/>
        </p:nvPicPr>
        <p:blipFill>
          <a:blip r:embed="rId5" cstate="print"/>
          <a:srcRect l="41071" t="21428" r="14286" b="16429"/>
          <a:stretch>
            <a:fillRect/>
          </a:stretch>
        </p:blipFill>
        <p:spPr bwMode="auto">
          <a:xfrm>
            <a:off x="3365584" y="1001491"/>
            <a:ext cx="1583062" cy="1338176"/>
          </a:xfrm>
          <a:prstGeom prst="rect">
            <a:avLst/>
          </a:prstGeom>
          <a:noFill/>
          <a:ln w="9525">
            <a:noFill/>
            <a:miter lim="800000"/>
            <a:headEnd/>
            <a:tailEnd/>
          </a:ln>
          <a:effectLst/>
        </p:spPr>
      </p:pic>
      <p:pic>
        <p:nvPicPr>
          <p:cNvPr id="47" name="Picture 8"/>
          <p:cNvPicPr>
            <a:picLocks noChangeAspect="1" noChangeArrowheads="1"/>
          </p:cNvPicPr>
          <p:nvPr/>
        </p:nvPicPr>
        <p:blipFill>
          <a:blip r:embed="rId6" cstate="print"/>
          <a:srcRect l="41518" t="21428" r="14285" b="15714"/>
          <a:stretch>
            <a:fillRect/>
          </a:stretch>
        </p:blipFill>
        <p:spPr bwMode="auto">
          <a:xfrm>
            <a:off x="5536649" y="1001497"/>
            <a:ext cx="1597785" cy="1379947"/>
          </a:xfrm>
          <a:prstGeom prst="rect">
            <a:avLst/>
          </a:prstGeom>
          <a:noFill/>
          <a:ln w="9525">
            <a:noFill/>
            <a:miter lim="800000"/>
            <a:headEnd/>
            <a:tailEnd/>
          </a:ln>
          <a:effectLst/>
        </p:spPr>
      </p:pic>
      <p:pic>
        <p:nvPicPr>
          <p:cNvPr id="48" name="Picture 6"/>
          <p:cNvPicPr>
            <a:picLocks noChangeAspect="1" noChangeArrowheads="1"/>
          </p:cNvPicPr>
          <p:nvPr/>
        </p:nvPicPr>
        <p:blipFill>
          <a:blip r:embed="rId7" cstate="print">
            <a:clrChange>
              <a:clrFrom>
                <a:srgbClr val="FFFFFF"/>
              </a:clrFrom>
              <a:clrTo>
                <a:srgbClr val="FFFFFF">
                  <a:alpha val="0"/>
                </a:srgbClr>
              </a:clrTo>
            </a:clrChange>
          </a:blip>
          <a:srcRect l="37054" t="18571" r="10714" b="6428"/>
          <a:stretch>
            <a:fillRect/>
          </a:stretch>
        </p:blipFill>
        <p:spPr bwMode="auto">
          <a:xfrm>
            <a:off x="3405547" y="2334217"/>
            <a:ext cx="1581143" cy="1378708"/>
          </a:xfrm>
          <a:prstGeom prst="rect">
            <a:avLst/>
          </a:prstGeom>
          <a:noFill/>
          <a:ln w="9525">
            <a:noFill/>
            <a:miter lim="800000"/>
            <a:headEnd/>
            <a:tailEnd/>
          </a:ln>
          <a:effectLst/>
        </p:spPr>
      </p:pic>
      <p:pic>
        <p:nvPicPr>
          <p:cNvPr id="49" name="Picture 7"/>
          <p:cNvPicPr>
            <a:picLocks noChangeAspect="1" noChangeArrowheads="1"/>
          </p:cNvPicPr>
          <p:nvPr/>
        </p:nvPicPr>
        <p:blipFill>
          <a:blip r:embed="rId8" cstate="print"/>
          <a:srcRect l="37054" t="17857" r="10268" b="7143"/>
          <a:stretch>
            <a:fillRect/>
          </a:stretch>
        </p:blipFill>
        <p:spPr bwMode="auto">
          <a:xfrm>
            <a:off x="5619632" y="2423513"/>
            <a:ext cx="1521395" cy="1315373"/>
          </a:xfrm>
          <a:prstGeom prst="rect">
            <a:avLst/>
          </a:prstGeom>
          <a:noFill/>
          <a:ln w="9525">
            <a:noFill/>
            <a:miter lim="800000"/>
            <a:headEnd/>
            <a:tailEnd/>
          </a:ln>
          <a:effectLst/>
        </p:spPr>
      </p:pic>
      <p:pic>
        <p:nvPicPr>
          <p:cNvPr id="50" name="Picture 10"/>
          <p:cNvPicPr>
            <a:picLocks noChangeAspect="1" noChangeArrowheads="1"/>
          </p:cNvPicPr>
          <p:nvPr/>
        </p:nvPicPr>
        <p:blipFill>
          <a:blip r:embed="rId9" cstate="print">
            <a:clrChange>
              <a:clrFrom>
                <a:srgbClr val="FFFFFF"/>
              </a:clrFrom>
              <a:clrTo>
                <a:srgbClr val="FFFFFF">
                  <a:alpha val="0"/>
                </a:srgbClr>
              </a:clrTo>
            </a:clrChange>
          </a:blip>
          <a:srcRect l="40625" t="15714" r="15178" b="11428"/>
          <a:stretch>
            <a:fillRect/>
          </a:stretch>
        </p:blipFill>
        <p:spPr bwMode="auto">
          <a:xfrm>
            <a:off x="3433075" y="3679178"/>
            <a:ext cx="1512768" cy="1514375"/>
          </a:xfrm>
          <a:prstGeom prst="rect">
            <a:avLst/>
          </a:prstGeom>
          <a:noFill/>
          <a:ln w="9525">
            <a:noFill/>
            <a:miter lim="800000"/>
            <a:headEnd/>
            <a:tailEnd/>
          </a:ln>
          <a:effectLst/>
        </p:spPr>
      </p:pic>
      <p:pic>
        <p:nvPicPr>
          <p:cNvPr id="52" name="Picture 11"/>
          <p:cNvPicPr>
            <a:picLocks noChangeAspect="1" noChangeArrowheads="1"/>
          </p:cNvPicPr>
          <p:nvPr/>
        </p:nvPicPr>
        <p:blipFill>
          <a:blip r:embed="rId10" cstate="print"/>
          <a:srcRect l="41071" t="15714" r="15178" b="11428"/>
          <a:stretch>
            <a:fillRect/>
          </a:stretch>
        </p:blipFill>
        <p:spPr bwMode="auto">
          <a:xfrm>
            <a:off x="5622924" y="3745100"/>
            <a:ext cx="1421447" cy="1437479"/>
          </a:xfrm>
          <a:prstGeom prst="rect">
            <a:avLst/>
          </a:prstGeom>
          <a:noFill/>
          <a:ln w="9525">
            <a:noFill/>
            <a:miter lim="800000"/>
            <a:headEnd/>
            <a:tailEnd/>
          </a:ln>
          <a:effectLst/>
        </p:spPr>
      </p:pic>
      <p:pic>
        <p:nvPicPr>
          <p:cNvPr id="54" name="Picture 15"/>
          <p:cNvPicPr>
            <a:picLocks noChangeAspect="1" noChangeArrowheads="1"/>
          </p:cNvPicPr>
          <p:nvPr/>
        </p:nvPicPr>
        <p:blipFill>
          <a:blip r:embed="rId11" cstate="print"/>
          <a:srcRect l="41518" t="18571" r="13392" b="11429"/>
          <a:stretch>
            <a:fillRect/>
          </a:stretch>
        </p:blipFill>
        <p:spPr bwMode="auto">
          <a:xfrm>
            <a:off x="5623348" y="5186658"/>
            <a:ext cx="1372538" cy="1293978"/>
          </a:xfrm>
          <a:prstGeom prst="rect">
            <a:avLst/>
          </a:prstGeom>
          <a:noFill/>
          <a:ln w="9525">
            <a:noFill/>
            <a:miter lim="800000"/>
            <a:headEnd/>
            <a:tailEnd/>
          </a:ln>
          <a:effectLst/>
        </p:spPr>
      </p:pic>
      <p:pic>
        <p:nvPicPr>
          <p:cNvPr id="57" name="Picture 16"/>
          <p:cNvPicPr>
            <a:picLocks noChangeAspect="1" noChangeArrowheads="1"/>
          </p:cNvPicPr>
          <p:nvPr/>
        </p:nvPicPr>
        <p:blipFill>
          <a:blip r:embed="rId12" cstate="print">
            <a:clrChange>
              <a:clrFrom>
                <a:srgbClr val="FFFFFF"/>
              </a:clrFrom>
              <a:clrTo>
                <a:srgbClr val="FFFFFF">
                  <a:alpha val="0"/>
                </a:srgbClr>
              </a:clrTo>
            </a:clrChange>
          </a:blip>
          <a:srcRect l="41518" t="19285" r="13393" b="11428"/>
          <a:stretch>
            <a:fillRect/>
          </a:stretch>
        </p:blipFill>
        <p:spPr bwMode="auto">
          <a:xfrm>
            <a:off x="3459180" y="5177375"/>
            <a:ext cx="1468396" cy="1370224"/>
          </a:xfrm>
          <a:prstGeom prst="rect">
            <a:avLst/>
          </a:prstGeom>
          <a:noFill/>
          <a:ln w="9525">
            <a:noFill/>
            <a:miter lim="800000"/>
            <a:headEnd/>
            <a:tailEnd/>
          </a:ln>
          <a:effectLst/>
        </p:spPr>
      </p:pic>
      <p:grpSp>
        <p:nvGrpSpPr>
          <p:cNvPr id="5" name="グループ化 52"/>
          <p:cNvGrpSpPr/>
          <p:nvPr/>
        </p:nvGrpSpPr>
        <p:grpSpPr>
          <a:xfrm flipH="1">
            <a:off x="765487" y="2738728"/>
            <a:ext cx="511150" cy="479299"/>
            <a:chOff x="3286116" y="2428868"/>
            <a:chExt cx="573886" cy="571504"/>
          </a:xfrm>
        </p:grpSpPr>
        <p:cxnSp>
          <p:nvCxnSpPr>
            <p:cNvPr id="59" name="直線コネクタ 58"/>
            <p:cNvCxnSpPr/>
            <p:nvPr/>
          </p:nvCxnSpPr>
          <p:spPr>
            <a:xfrm>
              <a:off x="3286910" y="2500306"/>
              <a:ext cx="214314" cy="142876"/>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3501224" y="2571744"/>
              <a:ext cx="357190" cy="7143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3644100" y="2428868"/>
              <a:ext cx="214314" cy="142876"/>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286910" y="2428868"/>
              <a:ext cx="357190" cy="71438"/>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3286910" y="2857496"/>
              <a:ext cx="214314" cy="142876"/>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3501224" y="2928934"/>
              <a:ext cx="357190" cy="7143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rot="5400000">
              <a:off x="3108315" y="2678901"/>
              <a:ext cx="357190" cy="1588"/>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rot="5400000">
              <a:off x="3323423" y="2820983"/>
              <a:ext cx="357190" cy="15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rot="5400000">
              <a:off x="3680613" y="2749545"/>
              <a:ext cx="357190" cy="15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71" name="直線矢印コネクタ 70"/>
          <p:cNvCxnSpPr/>
          <p:nvPr/>
        </p:nvCxnSpPr>
        <p:spPr>
          <a:xfrm>
            <a:off x="1289719" y="2968166"/>
            <a:ext cx="1946966" cy="21777"/>
          </a:xfrm>
          <a:prstGeom prst="straightConnector1">
            <a:avLst/>
          </a:prstGeom>
          <a:ln>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6" name="グループ化 52"/>
          <p:cNvGrpSpPr/>
          <p:nvPr/>
        </p:nvGrpSpPr>
        <p:grpSpPr>
          <a:xfrm flipH="1">
            <a:off x="675449" y="4308734"/>
            <a:ext cx="511150" cy="564768"/>
            <a:chOff x="3286116" y="2428868"/>
            <a:chExt cx="573886" cy="571504"/>
          </a:xfrm>
        </p:grpSpPr>
        <p:cxnSp>
          <p:nvCxnSpPr>
            <p:cNvPr id="74" name="直線コネクタ 73"/>
            <p:cNvCxnSpPr/>
            <p:nvPr/>
          </p:nvCxnSpPr>
          <p:spPr>
            <a:xfrm>
              <a:off x="3286910" y="2500306"/>
              <a:ext cx="214314" cy="142876"/>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V="1">
              <a:off x="3501224" y="2571744"/>
              <a:ext cx="357190" cy="7143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3644100" y="2428868"/>
              <a:ext cx="214314" cy="142876"/>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V="1">
              <a:off x="3286910" y="2428868"/>
              <a:ext cx="357190" cy="71438"/>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3286910" y="2857496"/>
              <a:ext cx="214314" cy="142876"/>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V="1">
              <a:off x="3501224" y="2928934"/>
              <a:ext cx="357190" cy="7143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rot="5400000">
              <a:off x="3108315" y="2678901"/>
              <a:ext cx="357190" cy="1588"/>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rot="5400000">
              <a:off x="3323423" y="2820983"/>
              <a:ext cx="357190" cy="15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rot="5400000">
              <a:off x="3680613" y="2749545"/>
              <a:ext cx="357190" cy="15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84" name="直線矢印コネクタ 83"/>
          <p:cNvCxnSpPr/>
          <p:nvPr/>
        </p:nvCxnSpPr>
        <p:spPr>
          <a:xfrm>
            <a:off x="1201159" y="4578587"/>
            <a:ext cx="2050040" cy="36956"/>
          </a:xfrm>
          <a:prstGeom prst="straightConnector1">
            <a:avLst/>
          </a:prstGeom>
          <a:ln>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1" name="テキスト ボックス 90"/>
          <p:cNvSpPr txBox="1"/>
          <p:nvPr/>
        </p:nvSpPr>
        <p:spPr>
          <a:xfrm>
            <a:off x="5015378" y="6488668"/>
            <a:ext cx="2517532" cy="369332"/>
          </a:xfrm>
          <a:prstGeom prst="rect">
            <a:avLst/>
          </a:prstGeom>
          <a:noFill/>
        </p:spPr>
        <p:txBody>
          <a:bodyPr wrap="square" rtlCol="0">
            <a:spAutoFit/>
          </a:bodyPr>
          <a:lstStyle/>
          <a:p>
            <a:pPr algn="ctr"/>
            <a:r>
              <a:rPr lang="en-US" altLang="ja-JP" b="1" dirty="0" smtClean="0">
                <a:effectLst>
                  <a:outerShdw blurRad="38100" dist="38100" dir="2700000" algn="tl">
                    <a:srgbClr val="000000">
                      <a:alpha val="43137"/>
                    </a:srgbClr>
                  </a:outerShdw>
                </a:effectLst>
              </a:rPr>
              <a:t>X-ray CT data</a:t>
            </a:r>
          </a:p>
        </p:txBody>
      </p:sp>
      <p:sp>
        <p:nvSpPr>
          <p:cNvPr id="58" name="タイトル 1"/>
          <p:cNvSpPr>
            <a:spLocks noGrp="1"/>
          </p:cNvSpPr>
          <p:nvPr>
            <p:ph type="title"/>
          </p:nvPr>
        </p:nvSpPr>
        <p:spPr>
          <a:xfrm>
            <a:off x="366214" y="260648"/>
            <a:ext cx="7091481" cy="537380"/>
          </a:xfrm>
        </p:spPr>
        <p:txBody>
          <a:bodyPr>
            <a:normAutofit fontScale="90000"/>
          </a:bodyPr>
          <a:lstStyle/>
          <a:p>
            <a:r>
              <a:rPr lang="en-US" altLang="ja-JP" sz="3600" b="1" dirty="0" smtClean="0">
                <a:effectLst>
                  <a:outerShdw blurRad="38100" dist="38100" dir="2700000" algn="tl">
                    <a:srgbClr val="000000">
                      <a:alpha val="43137"/>
                    </a:srgbClr>
                  </a:outerShdw>
                </a:effectLst>
              </a:rPr>
              <a:t>Analytical results</a:t>
            </a:r>
            <a:r>
              <a:rPr lang="ja-JP" altLang="en-US" sz="2800" b="1" dirty="0" smtClean="0">
                <a:effectLst>
                  <a:outerShdw blurRad="38100" dist="38100" dir="2700000" algn="tl">
                    <a:srgbClr val="000000">
                      <a:alpha val="43137"/>
                    </a:srgbClr>
                  </a:outerShdw>
                </a:effectLst>
              </a:rPr>
              <a:t>　</a:t>
            </a:r>
            <a:r>
              <a:rPr lang="en-US" altLang="ja-JP" sz="2800" b="1" dirty="0" smtClean="0">
                <a:effectLst>
                  <a:outerShdw blurRad="38100" dist="38100" dir="2700000" algn="tl">
                    <a:srgbClr val="000000">
                      <a:alpha val="43137"/>
                    </a:srgbClr>
                  </a:outerShdw>
                </a:effectLst>
              </a:rPr>
              <a:t/>
            </a:r>
            <a:br>
              <a:rPr lang="en-US" altLang="ja-JP" sz="2800" b="1" dirty="0" smtClean="0">
                <a:effectLst>
                  <a:outerShdw blurRad="38100" dist="38100" dir="2700000" algn="tl">
                    <a:srgbClr val="000000">
                      <a:alpha val="43137"/>
                    </a:srgbClr>
                  </a:outerShdw>
                </a:effectLst>
              </a:rPr>
            </a:br>
            <a:r>
              <a:rPr lang="ja-JP" altLang="en-US" sz="3100" dirty="0" smtClean="0">
                <a:effectLst>
                  <a:outerShdw blurRad="38100" dist="38100" dir="2700000" algn="tl">
                    <a:srgbClr val="000000">
                      <a:alpha val="43137"/>
                    </a:srgbClr>
                  </a:outerShdw>
                </a:effectLst>
              </a:rPr>
              <a:t>（</a:t>
            </a:r>
            <a:r>
              <a:rPr lang="en-US" altLang="ja-JP" sz="3100" dirty="0" smtClean="0">
                <a:effectLst>
                  <a:outerShdw blurRad="38100" dist="38100" dir="2700000" algn="tl">
                    <a:srgbClr val="000000">
                      <a:alpha val="43137"/>
                    </a:srgbClr>
                  </a:outerShdw>
                </a:effectLst>
              </a:rPr>
              <a:t>wooden house basement</a:t>
            </a:r>
            <a:r>
              <a:rPr lang="ja-JP" altLang="en-US" sz="3100" dirty="0" smtClean="0">
                <a:effectLst>
                  <a:outerShdw blurRad="38100" dist="38100" dir="2700000" algn="tl">
                    <a:srgbClr val="000000">
                      <a:alpha val="43137"/>
                    </a:srgbClr>
                  </a:outerShdw>
                </a:effectLst>
              </a:rPr>
              <a:t>）</a:t>
            </a:r>
            <a:endParaRPr kumimoji="1" lang="ja-JP" altLang="en-US" sz="3100" b="1" dirty="0">
              <a:effectLst>
                <a:outerShdw blurRad="38100" dist="38100" dir="2700000" algn="tl">
                  <a:srgbClr val="000000">
                    <a:alpha val="43137"/>
                  </a:srgbClr>
                </a:outerShdw>
              </a:effectLst>
            </a:endParaRPr>
          </a:p>
        </p:txBody>
      </p:sp>
      <p:sp>
        <p:nvSpPr>
          <p:cNvPr id="62" name="テキスト ボックス 61"/>
          <p:cNvSpPr txBox="1"/>
          <p:nvPr/>
        </p:nvSpPr>
        <p:spPr>
          <a:xfrm>
            <a:off x="7538660" y="4671443"/>
            <a:ext cx="1177077" cy="338554"/>
          </a:xfrm>
          <a:prstGeom prst="rect">
            <a:avLst/>
          </a:prstGeom>
          <a:noFill/>
        </p:spPr>
        <p:txBody>
          <a:bodyPr wrap="square" rtlCol="0">
            <a:spAutoFit/>
          </a:bodyPr>
          <a:lstStyle/>
          <a:p>
            <a:pPr algn="ctr"/>
            <a:r>
              <a:rPr lang="en-US" altLang="ja-JP" sz="1600" b="1" dirty="0" smtClean="0">
                <a:effectLst>
                  <a:outerShdw blurRad="38100" dist="38100" dir="2700000" algn="tl">
                    <a:srgbClr val="000000">
                      <a:alpha val="43137"/>
                    </a:srgbClr>
                  </a:outerShdw>
                </a:effectLst>
              </a:rPr>
              <a:t>Steel bar</a:t>
            </a:r>
          </a:p>
        </p:txBody>
      </p:sp>
      <p:cxnSp>
        <p:nvCxnSpPr>
          <p:cNvPr id="64" name="直線矢印コネクタ 63"/>
          <p:cNvCxnSpPr/>
          <p:nvPr/>
        </p:nvCxnSpPr>
        <p:spPr>
          <a:xfrm>
            <a:off x="6895903" y="4462839"/>
            <a:ext cx="592917" cy="4988"/>
          </a:xfrm>
          <a:prstGeom prst="straightConnector1">
            <a:avLst/>
          </a:prstGeom>
          <a:ln>
            <a:solidFill>
              <a:srgbClr val="FFC000"/>
            </a:solidFill>
            <a:prstDash val="sysDash"/>
            <a:headEnd type="oval"/>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7185035" y="260648"/>
            <a:ext cx="1979712" cy="646331"/>
          </a:xfrm>
          <a:prstGeom prst="rect">
            <a:avLst/>
          </a:prstGeom>
          <a:solidFill>
            <a:schemeClr val="tx2">
              <a:lumMod val="75000"/>
            </a:schemeClr>
          </a:solidFill>
        </p:spPr>
        <p:txBody>
          <a:bodyPr wrap="square" rtlCol="0">
            <a:spAutoFit/>
          </a:bodyPr>
          <a:lstStyle/>
          <a:p>
            <a:r>
              <a:rPr kumimoji="1" lang="en-US" altLang="ja-JP" dirty="0" smtClean="0">
                <a:solidFill>
                  <a:schemeClr val="bg1"/>
                </a:solidFill>
              </a:rPr>
              <a:t>VCAD project</a:t>
            </a:r>
          </a:p>
          <a:p>
            <a:r>
              <a:rPr lang="en-US" altLang="ja-JP" dirty="0" smtClean="0">
                <a:solidFill>
                  <a:schemeClr val="bg1"/>
                </a:solidFill>
              </a:rPr>
              <a:t>2001-2011</a:t>
            </a:r>
            <a:endParaRPr kumimoji="1" lang="ja-JP" altLang="en-US" dirty="0">
              <a:solidFill>
                <a:schemeClr val="bg1"/>
              </a:solidFill>
            </a:endParaRPr>
          </a:p>
        </p:txBody>
      </p:sp>
      <p:sp>
        <p:nvSpPr>
          <p:cNvPr id="8" name="スライド番号プレースホルダー 7"/>
          <p:cNvSpPr>
            <a:spLocks noGrp="1"/>
          </p:cNvSpPr>
          <p:nvPr>
            <p:ph type="sldNum" sz="quarter" idx="12"/>
          </p:nvPr>
        </p:nvSpPr>
        <p:spPr/>
        <p:txBody>
          <a:bodyPr/>
          <a:lstStyle/>
          <a:p>
            <a:pPr>
              <a:defRPr/>
            </a:pPr>
            <a:fld id="{597AF73C-E3C1-4578-9E50-DA54ADB86BC3}" type="slidenum">
              <a:rPr lang="ja-JP" altLang="en-US" smtClean="0"/>
              <a:pPr>
                <a:defRPr/>
              </a:pPr>
              <a:t>36</a:t>
            </a:fld>
            <a:endParaRPr lang="ja-JP" altLang="en-US" dirty="0"/>
          </a:p>
        </p:txBody>
      </p:sp>
      <p:sp>
        <p:nvSpPr>
          <p:cNvPr id="9" name="テキスト ボックス 8"/>
          <p:cNvSpPr txBox="1"/>
          <p:nvPr/>
        </p:nvSpPr>
        <p:spPr>
          <a:xfrm>
            <a:off x="1967455" y="538068"/>
            <a:ext cx="4392488" cy="2000548"/>
          </a:xfrm>
          <a:prstGeom prst="rect">
            <a:avLst/>
          </a:prstGeom>
          <a:solidFill>
            <a:srgbClr val="FFFF99">
              <a:alpha val="83137"/>
            </a:srgbClr>
          </a:solidFill>
        </p:spPr>
        <p:txBody>
          <a:bodyPr wrap="square" rtlCol="0">
            <a:spAutoFit/>
          </a:bodyPr>
          <a:lstStyle/>
          <a:p>
            <a:r>
              <a:rPr kumimoji="1" lang="en-US" altLang="ja-JP"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are able to predict, from where the crack will start with which stress, now.</a:t>
            </a:r>
          </a:p>
          <a:p>
            <a:r>
              <a:rPr lang="en-US" altLang="ja-JP"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From the measurement to prediction, </a:t>
            </a:r>
          </a:p>
          <a:p>
            <a:r>
              <a:rPr lang="en-US" altLang="ja-JP" sz="3200" b="1" u="sng" dirty="0" smtClean="0">
                <a:solidFill>
                  <a:srgbClr val="FF0000"/>
                </a:solidFill>
                <a:latin typeface="Times New Roman" panose="02020603050405020304" pitchFamily="18" charset="0"/>
                <a:cs typeface="Times New Roman" panose="02020603050405020304" pitchFamily="18" charset="0"/>
              </a:rPr>
              <a:t> </a:t>
            </a:r>
            <a:r>
              <a:rPr lang="en-US" altLang="ja-JP" sz="3200" b="1" u="sng" dirty="0">
                <a:solidFill>
                  <a:srgbClr val="FF0000"/>
                </a:solidFill>
                <a:latin typeface="Times New Roman" panose="02020603050405020304" pitchFamily="18" charset="0"/>
                <a:cs typeface="Times New Roman" panose="02020603050405020304" pitchFamily="18" charset="0"/>
              </a:rPr>
              <a:t>health </a:t>
            </a:r>
            <a:r>
              <a:rPr lang="en-US" altLang="ja-JP" sz="3200" b="1" u="sng" dirty="0" smtClean="0">
                <a:solidFill>
                  <a:srgbClr val="FF0000"/>
                </a:solidFill>
                <a:latin typeface="Times New Roman" panose="02020603050405020304" pitchFamily="18" charset="0"/>
                <a:cs typeface="Times New Roman" panose="02020603050405020304" pitchFamily="18" charset="0"/>
              </a:rPr>
              <a:t>diagnostics for infrastructure!</a:t>
            </a:r>
            <a:endParaRPr kumimoji="1" lang="ja-JP" altLang="en-US" sz="3200" b="1" u="sng" dirty="0">
              <a:solidFill>
                <a:srgbClr val="FF0000"/>
              </a:solidFill>
              <a:latin typeface="Times New Roman" panose="02020603050405020304" pitchFamily="18" charset="0"/>
              <a:cs typeface="Times New Roman" panose="02020603050405020304" pitchFamily="18" charset="0"/>
            </a:endParaRPr>
          </a:p>
        </p:txBody>
      </p:sp>
      <p:sp>
        <p:nvSpPr>
          <p:cNvPr id="10" name="右カーブ矢印 9"/>
          <p:cNvSpPr/>
          <p:nvPr/>
        </p:nvSpPr>
        <p:spPr>
          <a:xfrm flipH="1">
            <a:off x="4499992" y="2784354"/>
            <a:ext cx="648072" cy="2056365"/>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70" name="右カーブ矢印 69"/>
          <p:cNvSpPr/>
          <p:nvPr/>
        </p:nvSpPr>
        <p:spPr>
          <a:xfrm>
            <a:off x="3041547" y="2858552"/>
            <a:ext cx="707431" cy="3090728"/>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1" name="正方形/長方形 10"/>
          <p:cNvSpPr/>
          <p:nvPr/>
        </p:nvSpPr>
        <p:spPr>
          <a:xfrm>
            <a:off x="7571832" y="1927181"/>
            <a:ext cx="1049652" cy="3302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円/楕円 72"/>
          <p:cNvSpPr/>
          <p:nvPr/>
        </p:nvSpPr>
        <p:spPr>
          <a:xfrm>
            <a:off x="363815" y="906979"/>
            <a:ext cx="8272353" cy="6228020"/>
          </a:xfrm>
          <a:prstGeom prst="ellipse">
            <a:avLst/>
          </a:prstGeom>
          <a:solidFill>
            <a:srgbClr val="FFFFFF">
              <a:alpha val="8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4800" dirty="0" smtClean="0">
              <a:solidFill>
                <a:srgbClr val="FF0000"/>
              </a:solidFill>
            </a:endParaRPr>
          </a:p>
          <a:p>
            <a:endParaRPr lang="en-US" altLang="ja-JP" sz="4800" dirty="0">
              <a:solidFill>
                <a:srgbClr val="FF0000"/>
              </a:solidFill>
            </a:endParaRPr>
          </a:p>
          <a:p>
            <a:r>
              <a:rPr kumimoji="1" lang="en-US" altLang="ja-JP" sz="4400" dirty="0" smtClean="0">
                <a:solidFill>
                  <a:srgbClr val="FF0000"/>
                </a:solidFill>
              </a:rPr>
              <a:t>Without </a:t>
            </a:r>
            <a:r>
              <a:rPr lang="en-US" altLang="ja-JP" sz="4400" dirty="0">
                <a:solidFill>
                  <a:srgbClr val="FF0000"/>
                </a:solidFill>
              </a:rPr>
              <a:t>drawing for </a:t>
            </a:r>
            <a:r>
              <a:rPr lang="en-US" altLang="ja-JP" sz="4400" dirty="0" smtClean="0">
                <a:solidFill>
                  <a:srgbClr val="FF0000"/>
                </a:solidFill>
              </a:rPr>
              <a:t>design </a:t>
            </a:r>
            <a:r>
              <a:rPr lang="en-US" altLang="ja-JP" sz="2400" dirty="0" smtClean="0">
                <a:solidFill>
                  <a:srgbClr val="FF0000"/>
                </a:solidFill>
              </a:rPr>
              <a:t>(or different from design), </a:t>
            </a:r>
          </a:p>
          <a:p>
            <a:pPr algn="ctr"/>
            <a:r>
              <a:rPr lang="en-US" altLang="ja-JP" sz="4400" dirty="0" smtClean="0">
                <a:solidFill>
                  <a:srgbClr val="FF0000"/>
                </a:solidFill>
              </a:rPr>
              <a:t>whenever we get </a:t>
            </a:r>
            <a:r>
              <a:rPr lang="en-US" altLang="ja-JP" sz="4400" b="1" u="sng" dirty="0" smtClean="0">
                <a:solidFill>
                  <a:srgbClr val="FF0000"/>
                </a:solidFill>
              </a:rPr>
              <a:t>such inside data as</a:t>
            </a:r>
            <a:r>
              <a:rPr lang="en-US" altLang="ja-JP" sz="4400" dirty="0" smtClean="0">
                <a:solidFill>
                  <a:srgbClr val="FF0000"/>
                </a:solidFill>
              </a:rPr>
              <a:t> structure, picture,   imaging, radiography, we can predict when or how it will destroy</a:t>
            </a:r>
            <a:br>
              <a:rPr lang="en-US" altLang="ja-JP" sz="4400" dirty="0" smtClean="0">
                <a:solidFill>
                  <a:srgbClr val="FF0000"/>
                </a:solidFill>
              </a:rPr>
            </a:br>
            <a:endParaRPr kumimoji="1" lang="en-US" altLang="ja-JP" sz="4800" dirty="0" smtClean="0">
              <a:solidFill>
                <a:srgbClr val="FF0000"/>
              </a:solidFill>
            </a:endParaRPr>
          </a:p>
          <a:p>
            <a:pPr algn="ctr"/>
            <a:endParaRPr kumimoji="1" lang="ja-JP" altLang="en-US" sz="4800" dirty="0">
              <a:solidFill>
                <a:srgbClr val="FF0000"/>
              </a:solidFill>
            </a:endParaRPr>
          </a:p>
        </p:txBody>
      </p:sp>
      <p:sp>
        <p:nvSpPr>
          <p:cNvPr id="7" name="日付プレースホルダー 6"/>
          <p:cNvSpPr>
            <a:spLocks noGrp="1"/>
          </p:cNvSpPr>
          <p:nvPr>
            <p:ph type="dt" sz="half" idx="10"/>
          </p:nvPr>
        </p:nvSpPr>
        <p:spPr/>
        <p:txBody>
          <a:bodyPr/>
          <a:lstStyle/>
          <a:p>
            <a:r>
              <a:rPr kumimoji="1" lang="en-US" altLang="ja-JP" smtClean="0"/>
              <a:t>2015/6/8 Jagiellonian OTAKE</a:t>
            </a:r>
            <a:endParaRPr kumimoji="1" lang="ja-JP" altLang="en-US" dirty="0"/>
          </a:p>
        </p:txBody>
      </p:sp>
    </p:spTree>
    <p:extLst>
      <p:ext uri="{BB962C8B-B14F-4D97-AF65-F5344CB8AC3E}">
        <p14:creationId xmlns:p14="http://schemas.microsoft.com/office/powerpoint/2010/main" val="3696187641"/>
      </p:ext>
    </p:extLst>
  </p:cSld>
  <p:clrMapOvr>
    <a:masterClrMapping/>
  </p:clrMapOvr>
  <p:transition spd="slow" advTm="1995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0" grpId="0" animBg="1"/>
      <p:bldP spid="11" grpId="0" animBg="1"/>
      <p:bldP spid="7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79512" y="5464230"/>
            <a:ext cx="8856983" cy="1084814"/>
          </a:xfrm>
          <a:prstGeom prst="rect">
            <a:avLst/>
          </a:prstGeom>
          <a:gradFill flip="none" rotWithShape="1">
            <a:gsLst>
              <a:gs pos="0">
                <a:srgbClr val="FF3399">
                  <a:tint val="66000"/>
                  <a:satMod val="160000"/>
                </a:srgbClr>
              </a:gs>
              <a:gs pos="50000">
                <a:srgbClr val="FF3399">
                  <a:tint val="44500"/>
                  <a:satMod val="160000"/>
                </a:srgbClr>
              </a:gs>
              <a:gs pos="100000">
                <a:srgbClr val="FF3399">
                  <a:tint val="23500"/>
                  <a:satMod val="160000"/>
                </a:srgbClr>
              </a:gs>
            </a:gsLst>
            <a:lin ang="2700000" scaled="1"/>
            <a:tileRect/>
          </a:gradFill>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400" b="1" u="sng" dirty="0"/>
              <a:t>放射線障害等防止法第１０条　および　関連規定</a:t>
            </a:r>
            <a:r>
              <a:rPr lang="ja-JP" altLang="en-US" sz="1400" b="1" u="sng" dirty="0" smtClean="0"/>
              <a:t>（平成</a:t>
            </a:r>
            <a:r>
              <a:rPr lang="ja-JP" altLang="en-US" sz="1400" b="1" u="sng" dirty="0"/>
              <a:t>１７年７月改定</a:t>
            </a:r>
            <a:r>
              <a:rPr lang="ja-JP" altLang="en-US" sz="1400" b="1" u="sng" dirty="0" smtClean="0"/>
              <a:t>）</a:t>
            </a:r>
            <a:r>
              <a:rPr lang="en-US" altLang="ja-JP" sz="1400" b="1" u="sng" dirty="0" smtClean="0">
                <a:solidFill>
                  <a:srgbClr val="FF0000"/>
                </a:solidFill>
                <a:latin typeface="Segoe UI Semibold" panose="020B0702040204020203" pitchFamily="34" charset="0"/>
              </a:rPr>
              <a:t>Japanese regulation 4MeV&gt;linac </a:t>
            </a:r>
            <a:endParaRPr lang="en-US" altLang="ja-JP" sz="1400" b="1" u="sng" dirty="0">
              <a:solidFill>
                <a:srgbClr val="FF0000"/>
              </a:solidFill>
              <a:latin typeface="Segoe UI Semibold" panose="020B0702040204020203" pitchFamily="34" charset="0"/>
            </a:endParaRPr>
          </a:p>
          <a:p>
            <a:pPr lvl="1"/>
            <a:r>
              <a:rPr lang="ja-JP" altLang="en-US" sz="1400" dirty="0"/>
              <a:t>橋梁等の非破壊検査に用いる</a:t>
            </a:r>
            <a:r>
              <a:rPr lang="ja-JP" altLang="en-US" sz="1400" b="1" u="sng" dirty="0">
                <a:solidFill>
                  <a:srgbClr val="FF0000"/>
                </a:solidFill>
              </a:rPr>
              <a:t>直線加速器で４メガ電子ボルト</a:t>
            </a:r>
            <a:r>
              <a:rPr lang="ja-JP" altLang="en-US" sz="1400" dirty="0"/>
              <a:t>以上のエネルギーを有する放射線を発生しないものは、放射線発生装置の使用の場所の変更を都度許可を得る必要がなく届出で足りることとする。（ただし、設備については、事前に原子力規制委員会原子力規制庁の届け出許可が必要。）</a:t>
            </a:r>
          </a:p>
        </p:txBody>
      </p:sp>
      <p:pic>
        <p:nvPicPr>
          <p:cNvPr id="25" name="図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1496" y="954341"/>
            <a:ext cx="3716762" cy="2288659"/>
          </a:xfrm>
          <a:prstGeom prst="rect">
            <a:avLst/>
          </a:prstGeom>
        </p:spPr>
      </p:pic>
      <p:sp>
        <p:nvSpPr>
          <p:cNvPr id="5" name="正方形/長方形 4"/>
          <p:cNvSpPr/>
          <p:nvPr/>
        </p:nvSpPr>
        <p:spPr>
          <a:xfrm>
            <a:off x="158249" y="4178403"/>
            <a:ext cx="8960009" cy="1261884"/>
          </a:xfrm>
          <a:prstGeom prst="rect">
            <a:avLst/>
          </a:prstGeom>
        </p:spPr>
        <p:txBody>
          <a:bodyPr wrap="square">
            <a:spAutoFit/>
          </a:bodyPr>
          <a:lstStyle/>
          <a:p>
            <a:endParaRPr lang="en-US" altLang="ja-JP" sz="2400" dirty="0"/>
          </a:p>
          <a:p>
            <a:r>
              <a:rPr lang="en-US" altLang="ja-JP" sz="2400" dirty="0" smtClean="0"/>
              <a:t>The radiation level 3m far from the center of the target will be  </a:t>
            </a:r>
            <a:r>
              <a:rPr lang="en-US" altLang="ja-JP" sz="2800" u="sng" dirty="0" smtClean="0">
                <a:solidFill>
                  <a:srgbClr val="FF0000"/>
                </a:solidFill>
                <a:effectLst>
                  <a:outerShdw blurRad="38100" dist="38100" dir="2700000" algn="tl">
                    <a:srgbClr val="000000">
                      <a:alpha val="43137"/>
                    </a:srgbClr>
                  </a:outerShdw>
                </a:effectLst>
              </a:rPr>
              <a:t>0.6μSv/h </a:t>
            </a:r>
            <a:r>
              <a:rPr lang="en-US" altLang="ja-JP" dirty="0" smtClean="0"/>
              <a:t>by GEANT4 simulation.</a:t>
            </a:r>
          </a:p>
        </p:txBody>
      </p:sp>
      <p:sp>
        <p:nvSpPr>
          <p:cNvPr id="6" name="日付プレースホルダー 5"/>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7" name="スライド番号プレースホルダー 6"/>
          <p:cNvSpPr>
            <a:spLocks noGrp="1"/>
          </p:cNvSpPr>
          <p:nvPr>
            <p:ph type="sldNum" sz="quarter" idx="12"/>
          </p:nvPr>
        </p:nvSpPr>
        <p:spPr/>
        <p:txBody>
          <a:bodyPr/>
          <a:lstStyle/>
          <a:p>
            <a:fld id="{B131325E-F6AF-41F5-85A2-C94266F51AB4}" type="slidenum">
              <a:rPr lang="ja-JP" altLang="en-US" smtClean="0"/>
              <a:pPr/>
              <a:t>37</a:t>
            </a:fld>
            <a:endParaRPr lang="ja-JP" altLang="en-US"/>
          </a:p>
        </p:txBody>
      </p:sp>
      <p:sp>
        <p:nvSpPr>
          <p:cNvPr id="2" name="タイトル 1"/>
          <p:cNvSpPr>
            <a:spLocks noGrp="1"/>
          </p:cNvSpPr>
          <p:nvPr>
            <p:ph type="title"/>
          </p:nvPr>
        </p:nvSpPr>
        <p:spPr>
          <a:xfrm>
            <a:off x="78877" y="18938"/>
            <a:ext cx="9173643" cy="1064753"/>
          </a:xfrm>
        </p:spPr>
        <p:txBody>
          <a:bodyPr>
            <a:normAutofit fontScale="90000"/>
          </a:bodyPr>
          <a:lstStyle/>
          <a:p>
            <a:pPr algn="l"/>
            <a:r>
              <a:rPr lang="en-US" altLang="ja-JP" sz="3600" u="sng" dirty="0" smtClean="0">
                <a:solidFill>
                  <a:srgbClr val="FF0000"/>
                </a:solidFill>
                <a:effectLst>
                  <a:outerShdw blurRad="38100" dist="38100" dir="2700000" algn="tl">
                    <a:srgbClr val="000000">
                      <a:alpha val="43137"/>
                    </a:srgbClr>
                  </a:outerShdw>
                </a:effectLst>
                <a:latin typeface="Segoe UI Semibold" panose="020B0702040204020203" pitchFamily="34" charset="0"/>
              </a:rPr>
              <a:t>Trans portable compact neutron system in a truck will be realized in some years.</a:t>
            </a:r>
            <a:endParaRPr kumimoji="1" lang="ja-JP" altLang="en-US" sz="3600" dirty="0">
              <a:latin typeface="Segoe UI Semibold" panose="020B0702040204020203" pitchFamily="34" charset="0"/>
            </a:endParaRPr>
          </a:p>
        </p:txBody>
      </p:sp>
      <p:graphicFrame>
        <p:nvGraphicFramePr>
          <p:cNvPr id="21" name="オブジェクト 20"/>
          <p:cNvGraphicFramePr>
            <a:graphicFrameLocks noChangeAspect="1"/>
          </p:cNvGraphicFramePr>
          <p:nvPr>
            <p:extLst/>
          </p:nvPr>
        </p:nvGraphicFramePr>
        <p:xfrm>
          <a:off x="486728" y="1487658"/>
          <a:ext cx="3484327" cy="1231606"/>
        </p:xfrm>
        <a:graphic>
          <a:graphicData uri="http://schemas.openxmlformats.org/presentationml/2006/ole">
            <mc:AlternateContent xmlns:mc="http://schemas.openxmlformats.org/markup-compatibility/2006">
              <mc:Choice xmlns:v="urn:schemas-microsoft-com:vml" Requires="v">
                <p:oleObj spid="_x0000_s4122" name="Image" r:id="rId4" imgW="2196720" imgH="914040" progId="Photoshop.Image.13">
                  <p:embed/>
                </p:oleObj>
              </mc:Choice>
              <mc:Fallback>
                <p:oleObj name="Image" r:id="rId4" imgW="2196720" imgH="914040" progId="Photoshop.Image.13">
                  <p:embed/>
                  <p:pic>
                    <p:nvPicPr>
                      <p:cNvPr id="0" name=""/>
                      <p:cNvPicPr/>
                      <p:nvPr/>
                    </p:nvPicPr>
                    <p:blipFill>
                      <a:blip r:embed="rId5"/>
                      <a:stretch>
                        <a:fillRect/>
                      </a:stretch>
                    </p:blipFill>
                    <p:spPr>
                      <a:xfrm>
                        <a:off x="486728" y="1487658"/>
                        <a:ext cx="3484327" cy="1231606"/>
                      </a:xfrm>
                      <a:prstGeom prst="rect">
                        <a:avLst/>
                      </a:prstGeom>
                    </p:spPr>
                  </p:pic>
                </p:oleObj>
              </mc:Fallback>
            </mc:AlternateContent>
          </a:graphicData>
        </a:graphic>
      </p:graphicFrame>
      <p:sp>
        <p:nvSpPr>
          <p:cNvPr id="22" name="台形 21"/>
          <p:cNvSpPr/>
          <p:nvPr/>
        </p:nvSpPr>
        <p:spPr>
          <a:xfrm>
            <a:off x="3904162" y="2015035"/>
            <a:ext cx="661190" cy="830561"/>
          </a:xfrm>
          <a:prstGeom prst="trapezoid">
            <a:avLst/>
          </a:prstGeom>
          <a:solidFill>
            <a:srgbClr val="3399FF"/>
          </a:solidFill>
          <a:ln>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N</a:t>
            </a:r>
            <a:endParaRPr kumimoji="1" lang="ja-JP" altLang="en-US" dirty="0">
              <a:solidFill>
                <a:schemeClr val="tx1"/>
              </a:solidFill>
            </a:endParaRPr>
          </a:p>
        </p:txBody>
      </p:sp>
      <p:pic>
        <p:nvPicPr>
          <p:cNvPr id="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3136" y="2744144"/>
            <a:ext cx="2244098" cy="1507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9755" y="2784954"/>
            <a:ext cx="1861470" cy="154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0" name="オブジェクト 29"/>
          <p:cNvGraphicFramePr>
            <a:graphicFrameLocks noChangeAspect="1"/>
          </p:cNvGraphicFramePr>
          <p:nvPr>
            <p:extLst/>
          </p:nvPr>
        </p:nvGraphicFramePr>
        <p:xfrm>
          <a:off x="3888834" y="1502423"/>
          <a:ext cx="676518" cy="623334"/>
        </p:xfrm>
        <a:graphic>
          <a:graphicData uri="http://schemas.openxmlformats.org/presentationml/2006/ole">
            <mc:AlternateContent xmlns:mc="http://schemas.openxmlformats.org/markup-compatibility/2006">
              <mc:Choice xmlns:v="urn:schemas-microsoft-com:vml" Requires="v">
                <p:oleObj spid="_x0000_s4123" name="Image" r:id="rId8" imgW="1625040" imgH="1574280" progId="Photoshop.Image.13">
                  <p:embed/>
                </p:oleObj>
              </mc:Choice>
              <mc:Fallback>
                <p:oleObj name="Image" r:id="rId8" imgW="1625040" imgH="1574280" progId="Photoshop.Image.13">
                  <p:embed/>
                  <p:pic>
                    <p:nvPicPr>
                      <p:cNvPr id="0" name=""/>
                      <p:cNvPicPr/>
                      <p:nvPr/>
                    </p:nvPicPr>
                    <p:blipFill>
                      <a:blip r:embed="rId9"/>
                      <a:stretch>
                        <a:fillRect/>
                      </a:stretch>
                    </p:blipFill>
                    <p:spPr>
                      <a:xfrm>
                        <a:off x="3888834" y="1502423"/>
                        <a:ext cx="676518" cy="623334"/>
                      </a:xfrm>
                      <a:prstGeom prst="rect">
                        <a:avLst/>
                      </a:prstGeom>
                    </p:spPr>
                  </p:pic>
                </p:oleObj>
              </mc:Fallback>
            </mc:AlternateContent>
          </a:graphicData>
        </a:graphic>
      </p:graphicFrame>
      <p:sp>
        <p:nvSpPr>
          <p:cNvPr id="37" name="テキスト ボックス 36"/>
          <p:cNvSpPr txBox="1"/>
          <p:nvPr/>
        </p:nvSpPr>
        <p:spPr>
          <a:xfrm>
            <a:off x="4796264" y="1524408"/>
            <a:ext cx="956419" cy="461665"/>
          </a:xfrm>
          <a:prstGeom prst="rect">
            <a:avLst/>
          </a:prstGeom>
          <a:noFill/>
        </p:spPr>
        <p:txBody>
          <a:bodyPr wrap="square" rtlCol="0">
            <a:spAutoFit/>
          </a:bodyPr>
          <a:lstStyle/>
          <a:p>
            <a:r>
              <a:rPr lang="en-US" altLang="ja-JP" sz="2400" dirty="0" smtClean="0"/>
              <a:t>50cm</a:t>
            </a:r>
            <a:endParaRPr lang="ja-JP" altLang="en-US" sz="2400" dirty="0"/>
          </a:p>
        </p:txBody>
      </p:sp>
      <p:sp>
        <p:nvSpPr>
          <p:cNvPr id="38" name="テキスト ボックス 37"/>
          <p:cNvSpPr txBox="1"/>
          <p:nvPr/>
        </p:nvSpPr>
        <p:spPr>
          <a:xfrm>
            <a:off x="3785632" y="1038870"/>
            <a:ext cx="956419" cy="400110"/>
          </a:xfrm>
          <a:prstGeom prst="rect">
            <a:avLst/>
          </a:prstGeom>
          <a:noFill/>
        </p:spPr>
        <p:txBody>
          <a:bodyPr wrap="square" rtlCol="0">
            <a:spAutoFit/>
          </a:bodyPr>
          <a:lstStyle/>
          <a:p>
            <a:r>
              <a:rPr lang="en-US" altLang="ja-JP" sz="2000" dirty="0"/>
              <a:t>50cm</a:t>
            </a:r>
            <a:endParaRPr lang="ja-JP" altLang="en-US" sz="2000" dirty="0"/>
          </a:p>
        </p:txBody>
      </p:sp>
      <p:cxnSp>
        <p:nvCxnSpPr>
          <p:cNvPr id="41" name="直線矢印コネクタ 40"/>
          <p:cNvCxnSpPr/>
          <p:nvPr/>
        </p:nvCxnSpPr>
        <p:spPr>
          <a:xfrm flipH="1">
            <a:off x="4849436" y="1363127"/>
            <a:ext cx="9799" cy="73866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図 22"/>
          <p:cNvPicPr>
            <a:picLocks noChangeAspect="1"/>
          </p:cNvPicPr>
          <p:nvPr/>
        </p:nvPicPr>
        <p:blipFill>
          <a:blip r:embed="rId10"/>
          <a:stretch>
            <a:fillRect/>
          </a:stretch>
        </p:blipFill>
        <p:spPr>
          <a:xfrm rot="16200000">
            <a:off x="3443883" y="1001195"/>
            <a:ext cx="1377629" cy="1605426"/>
          </a:xfrm>
          <a:prstGeom prst="rect">
            <a:avLst/>
          </a:prstGeom>
        </p:spPr>
      </p:pic>
    </p:spTree>
    <p:extLst>
      <p:ext uri="{BB962C8B-B14F-4D97-AF65-F5344CB8AC3E}">
        <p14:creationId xmlns:p14="http://schemas.microsoft.com/office/powerpoint/2010/main" val="1281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42" presetClass="entr" presetSubtype="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2" presetClass="entr" presetSubtype="4"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stCondLst>
                                    <p:cond delay="10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Collaboration and the support from </a:t>
            </a:r>
            <a:br>
              <a:rPr lang="en-US" altLang="ja-JP" dirty="0" smtClean="0"/>
            </a:br>
            <a:r>
              <a:rPr lang="en-US" altLang="ja-JP" dirty="0" smtClean="0"/>
              <a:t>JCANS (Prof. Kiyanagi), and</a:t>
            </a:r>
            <a:endParaRPr kumimoji="1" lang="ja-JP" altLang="en-US" dirty="0"/>
          </a:p>
        </p:txBody>
      </p:sp>
      <p:sp>
        <p:nvSpPr>
          <p:cNvPr id="3" name="コンテンツ プレースホルダー 2"/>
          <p:cNvSpPr>
            <a:spLocks noGrp="1"/>
          </p:cNvSpPr>
          <p:nvPr>
            <p:ph idx="1"/>
          </p:nvPr>
        </p:nvSpPr>
        <p:spPr>
          <a:xfrm>
            <a:off x="313184" y="1556792"/>
            <a:ext cx="2314600" cy="5040560"/>
          </a:xfrm>
        </p:spPr>
        <p:txBody>
          <a:bodyPr>
            <a:normAutofit fontScale="92500"/>
          </a:bodyPr>
          <a:lstStyle/>
          <a:p>
            <a:pPr marL="0" indent="0">
              <a:buNone/>
            </a:pPr>
            <a:r>
              <a:rPr lang="en-US" altLang="ja-JP" dirty="0" err="1" smtClean="0"/>
              <a:t>M.Furusaka</a:t>
            </a:r>
            <a:endParaRPr kumimoji="1" lang="en-US" altLang="ja-JP" dirty="0" smtClean="0"/>
          </a:p>
          <a:p>
            <a:pPr marL="0" indent="0">
              <a:buNone/>
            </a:pPr>
            <a:r>
              <a:rPr kumimoji="1" lang="en-US" altLang="ja-JP" dirty="0" err="1" smtClean="0"/>
              <a:t>M.Onuma</a:t>
            </a:r>
            <a:endParaRPr kumimoji="1" lang="en-US" altLang="ja-JP" dirty="0" smtClean="0"/>
          </a:p>
          <a:p>
            <a:pPr marL="0" indent="0">
              <a:buNone/>
            </a:pPr>
            <a:r>
              <a:rPr lang="en-US" altLang="ja-JP" dirty="0" err="1" smtClean="0"/>
              <a:t>H.M.Shimizu</a:t>
            </a:r>
            <a:endParaRPr lang="en-US" altLang="ja-JP" dirty="0" smtClean="0"/>
          </a:p>
          <a:p>
            <a:pPr marL="0" indent="0">
              <a:buNone/>
            </a:pPr>
            <a:r>
              <a:rPr kumimoji="1" lang="en-US" altLang="ja-JP" dirty="0" err="1" smtClean="0"/>
              <a:t>Y.Iwashita</a:t>
            </a:r>
            <a:r>
              <a:rPr kumimoji="1" lang="en-US" altLang="ja-JP" dirty="0" smtClean="0"/>
              <a:t>,</a:t>
            </a:r>
          </a:p>
          <a:p>
            <a:pPr marL="0" indent="0">
              <a:buNone/>
            </a:pPr>
            <a:r>
              <a:rPr lang="en-US" altLang="ja-JP" dirty="0" err="1" smtClean="0"/>
              <a:t>N.Hayashizaki</a:t>
            </a:r>
            <a:endParaRPr lang="en-US" altLang="ja-JP" dirty="0"/>
          </a:p>
          <a:p>
            <a:pPr marL="0" indent="0">
              <a:buNone/>
            </a:pPr>
            <a:r>
              <a:rPr lang="en-US" altLang="ja-JP" dirty="0" err="1" smtClean="0"/>
              <a:t>T.Sato</a:t>
            </a:r>
            <a:endParaRPr lang="en-US" altLang="ja-JP" dirty="0" smtClean="0"/>
          </a:p>
          <a:p>
            <a:pPr marL="0" indent="0">
              <a:buNone/>
            </a:pPr>
            <a:r>
              <a:rPr lang="en-US" altLang="ja-JP" dirty="0" err="1" smtClean="0"/>
              <a:t>W.Yashiro</a:t>
            </a:r>
            <a:endParaRPr lang="en-US" altLang="ja-JP" dirty="0"/>
          </a:p>
          <a:p>
            <a:pPr marL="0" indent="0">
              <a:buNone/>
            </a:pPr>
            <a:r>
              <a:rPr kumimoji="1" lang="en-US" altLang="ja-JP" dirty="0" err="1" smtClean="0"/>
              <a:t>Y.Tomota</a:t>
            </a:r>
            <a:endParaRPr kumimoji="1" lang="en-US" altLang="ja-JP" dirty="0" smtClean="0"/>
          </a:p>
          <a:p>
            <a:pPr marL="0" indent="0">
              <a:buNone/>
            </a:pPr>
            <a:r>
              <a:rPr lang="en-US" altLang="ja-JP" dirty="0" err="1" smtClean="0"/>
              <a:t>H.Suzuki</a:t>
            </a:r>
            <a:r>
              <a:rPr lang="en-US" altLang="ja-JP" dirty="0" smtClean="0"/>
              <a:t> </a:t>
            </a:r>
            <a:endParaRPr lang="en-US" altLang="ja-JP" dirty="0"/>
          </a:p>
          <a:p>
            <a:pPr marL="0" indent="0">
              <a:buNone/>
            </a:pP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5" name="スライド番号プレースホルダー 4"/>
          <p:cNvSpPr>
            <a:spLocks noGrp="1"/>
          </p:cNvSpPr>
          <p:nvPr>
            <p:ph type="sldNum" sz="quarter" idx="12"/>
          </p:nvPr>
        </p:nvSpPr>
        <p:spPr/>
        <p:txBody>
          <a:bodyPr/>
          <a:lstStyle/>
          <a:p>
            <a:fld id="{D39897E2-8CA0-40F6-A657-6B004E24EBCA}" type="slidenum">
              <a:rPr kumimoji="1" lang="ja-JP" altLang="en-US" smtClean="0"/>
              <a:t>38</a:t>
            </a:fld>
            <a:endParaRPr kumimoji="1" lang="ja-JP" altLang="en-US" dirty="0"/>
          </a:p>
        </p:txBody>
      </p:sp>
      <p:sp>
        <p:nvSpPr>
          <p:cNvPr id="6" name="コンテンツ プレースホルダー 2"/>
          <p:cNvSpPr txBox="1">
            <a:spLocks/>
          </p:cNvSpPr>
          <p:nvPr/>
        </p:nvSpPr>
        <p:spPr>
          <a:xfrm>
            <a:off x="2627784" y="1690457"/>
            <a:ext cx="3312368" cy="490689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en-US" altLang="ja-JP" dirty="0" err="1" smtClean="0"/>
              <a:t>S.Sato</a:t>
            </a:r>
            <a:endParaRPr lang="en-US" altLang="ja-JP" dirty="0" smtClean="0"/>
          </a:p>
          <a:p>
            <a:pPr marL="0" indent="0">
              <a:buFont typeface="Arial" panose="020B0604020202020204" pitchFamily="34" charset="0"/>
              <a:buNone/>
            </a:pPr>
            <a:r>
              <a:rPr lang="en-US" altLang="ja-JP" dirty="0" err="1" smtClean="0"/>
              <a:t>S.Tasaki</a:t>
            </a:r>
            <a:endParaRPr lang="en-US" altLang="ja-JP" dirty="0"/>
          </a:p>
          <a:p>
            <a:pPr marL="0" indent="0">
              <a:buFont typeface="Arial" panose="020B0604020202020204" pitchFamily="34" charset="0"/>
              <a:buNone/>
            </a:pPr>
            <a:r>
              <a:rPr lang="en-US" altLang="ja-JP" dirty="0" err="1" smtClean="0"/>
              <a:t>K.Hirota</a:t>
            </a:r>
            <a:r>
              <a:rPr lang="en-US" altLang="ja-JP" dirty="0" smtClean="0"/>
              <a:t>,</a:t>
            </a:r>
          </a:p>
          <a:p>
            <a:pPr marL="0" indent="0">
              <a:buFont typeface="Arial" panose="020B0604020202020204" pitchFamily="34" charset="0"/>
              <a:buNone/>
            </a:pPr>
            <a:r>
              <a:rPr lang="en-US" altLang="ja-JP" dirty="0" err="1" smtClean="0"/>
              <a:t>Y.Shiota</a:t>
            </a:r>
            <a:r>
              <a:rPr lang="en-US" altLang="ja-JP" dirty="0" smtClean="0"/>
              <a:t>,</a:t>
            </a:r>
          </a:p>
          <a:p>
            <a:pPr marL="0" indent="0">
              <a:buFont typeface="Arial" panose="020B0604020202020204" pitchFamily="34" charset="0"/>
              <a:buNone/>
            </a:pPr>
            <a:r>
              <a:rPr lang="en-US" altLang="ja-JP" dirty="0" err="1" smtClean="0"/>
              <a:t>T.Nagae</a:t>
            </a:r>
            <a:r>
              <a:rPr lang="en-US" altLang="ja-JP" dirty="0" smtClean="0"/>
              <a:t>,</a:t>
            </a:r>
          </a:p>
          <a:p>
            <a:pPr marL="0" indent="0">
              <a:buFont typeface="Arial" panose="020B0604020202020204" pitchFamily="34" charset="0"/>
              <a:buNone/>
            </a:pPr>
            <a:r>
              <a:rPr lang="en-US" altLang="ja-JP" dirty="0" smtClean="0"/>
              <a:t>Hirose,</a:t>
            </a:r>
          </a:p>
          <a:p>
            <a:pPr marL="0" indent="0">
              <a:buFont typeface="Arial" panose="020B0604020202020204" pitchFamily="34" charset="0"/>
              <a:buNone/>
            </a:pPr>
            <a:r>
              <a:rPr lang="en-US" altLang="ja-JP" dirty="0" err="1" smtClean="0"/>
              <a:t>A.Momose</a:t>
            </a:r>
            <a:r>
              <a:rPr lang="en-US" altLang="ja-JP" dirty="0" smtClean="0"/>
              <a:t>,</a:t>
            </a:r>
          </a:p>
          <a:p>
            <a:pPr marL="0" indent="0">
              <a:buFont typeface="Arial" panose="020B0604020202020204" pitchFamily="34" charset="0"/>
              <a:buNone/>
            </a:pPr>
            <a:r>
              <a:rPr lang="en-US" altLang="ja-JP" dirty="0" err="1" smtClean="0"/>
              <a:t>T.Shinohara</a:t>
            </a:r>
            <a:r>
              <a:rPr lang="en-US" altLang="ja-JP" dirty="0" smtClean="0"/>
              <a:t>,</a:t>
            </a:r>
          </a:p>
          <a:p>
            <a:pPr marL="0" indent="0">
              <a:buFont typeface="Arial" panose="020B0604020202020204" pitchFamily="34" charset="0"/>
              <a:buNone/>
            </a:pPr>
            <a:r>
              <a:rPr lang="en-US" altLang="ja-JP" dirty="0" smtClean="0"/>
              <a:t>So many people</a:t>
            </a:r>
          </a:p>
          <a:p>
            <a:pPr marL="0" indent="0">
              <a:buFont typeface="Arial" panose="020B0604020202020204" pitchFamily="34" charset="0"/>
              <a:buNone/>
            </a:pPr>
            <a:endParaRPr lang="en-US" altLang="ja-JP" dirty="0" smtClean="0"/>
          </a:p>
          <a:p>
            <a:pPr marL="0" indent="0">
              <a:buFont typeface="Arial" panose="020B0604020202020204" pitchFamily="34" charset="0"/>
              <a:buNone/>
            </a:pPr>
            <a:endParaRPr lang="ja-JP" altLang="en-US" dirty="0"/>
          </a:p>
        </p:txBody>
      </p:sp>
      <p:sp>
        <p:nvSpPr>
          <p:cNvPr id="7" name="コンテンツ プレースホルダー 2"/>
          <p:cNvSpPr txBox="1">
            <a:spLocks/>
          </p:cNvSpPr>
          <p:nvPr/>
        </p:nvSpPr>
        <p:spPr>
          <a:xfrm>
            <a:off x="5590517" y="1433729"/>
            <a:ext cx="2592288" cy="5391747"/>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en-US" altLang="ja-JP" dirty="0"/>
              <a:t>S</a:t>
            </a:r>
            <a:r>
              <a:rPr lang="en-US" altLang="ja-JP" dirty="0" smtClean="0"/>
              <a:t>teel companies,</a:t>
            </a:r>
          </a:p>
          <a:p>
            <a:pPr marL="0" indent="0">
              <a:buFont typeface="Arial" panose="020B0604020202020204" pitchFamily="34" charset="0"/>
              <a:buNone/>
            </a:pPr>
            <a:r>
              <a:rPr lang="en-US" altLang="ja-JP" dirty="0" smtClean="0"/>
              <a:t>RIKEN </a:t>
            </a:r>
          </a:p>
          <a:p>
            <a:pPr marL="0" indent="0">
              <a:buFont typeface="Arial" panose="020B0604020202020204" pitchFamily="34" charset="0"/>
              <a:buNone/>
            </a:pPr>
            <a:r>
              <a:rPr lang="en-US" altLang="ja-JP" dirty="0" err="1" smtClean="0"/>
              <a:t>Y.Yamagata</a:t>
            </a:r>
            <a:r>
              <a:rPr lang="en-US" altLang="ja-JP" dirty="0" smtClean="0"/>
              <a:t>, </a:t>
            </a:r>
          </a:p>
          <a:p>
            <a:pPr marL="0" indent="0">
              <a:buFont typeface="Arial" panose="020B0604020202020204" pitchFamily="34" charset="0"/>
              <a:buNone/>
            </a:pPr>
            <a:r>
              <a:rPr lang="en-US" altLang="ja-JP" dirty="0" err="1" smtClean="0"/>
              <a:t>J.Kato</a:t>
            </a:r>
            <a:r>
              <a:rPr lang="en-US" altLang="ja-JP" dirty="0" smtClean="0"/>
              <a:t>, </a:t>
            </a:r>
          </a:p>
          <a:p>
            <a:pPr marL="0" indent="0">
              <a:buFont typeface="Arial" panose="020B0604020202020204" pitchFamily="34" charset="0"/>
              <a:buNone/>
            </a:pPr>
            <a:r>
              <a:rPr lang="en-US" altLang="ja-JP" u="sng" dirty="0" err="1" smtClean="0">
                <a:solidFill>
                  <a:srgbClr val="0070C0"/>
                </a:solidFill>
              </a:rPr>
              <a:t>A.Taketani</a:t>
            </a:r>
            <a:r>
              <a:rPr lang="en-US" altLang="ja-JP" u="sng" dirty="0" smtClean="0">
                <a:solidFill>
                  <a:srgbClr val="0070C0"/>
                </a:solidFill>
              </a:rPr>
              <a:t>,</a:t>
            </a:r>
          </a:p>
          <a:p>
            <a:pPr marL="0" indent="0">
              <a:buFont typeface="Arial" panose="020B0604020202020204" pitchFamily="34" charset="0"/>
              <a:buNone/>
            </a:pPr>
            <a:r>
              <a:rPr lang="en-US" altLang="ja-JP" u="sng" dirty="0" smtClean="0">
                <a:solidFill>
                  <a:srgbClr val="0070C0"/>
                </a:solidFill>
              </a:rPr>
              <a:t>H.Sunaga, </a:t>
            </a:r>
          </a:p>
          <a:p>
            <a:pPr marL="0" indent="0">
              <a:buFont typeface="Arial" panose="020B0604020202020204" pitchFamily="34" charset="0"/>
              <a:buNone/>
            </a:pPr>
            <a:r>
              <a:rPr lang="en-US" altLang="ja-JP" u="sng" dirty="0" err="1" smtClean="0">
                <a:solidFill>
                  <a:srgbClr val="0070C0"/>
                </a:solidFill>
              </a:rPr>
              <a:t>M.Takamura</a:t>
            </a:r>
            <a:r>
              <a:rPr lang="en-US" altLang="ja-JP" u="sng" dirty="0" smtClean="0">
                <a:solidFill>
                  <a:srgbClr val="0070C0"/>
                </a:solidFill>
              </a:rPr>
              <a:t>,</a:t>
            </a:r>
          </a:p>
          <a:p>
            <a:pPr marL="0" indent="0">
              <a:buFont typeface="Arial" panose="020B0604020202020204" pitchFamily="34" charset="0"/>
              <a:buNone/>
            </a:pPr>
            <a:r>
              <a:rPr lang="en-US" altLang="ja-JP" u="sng" dirty="0" err="1" smtClean="0">
                <a:solidFill>
                  <a:srgbClr val="0070C0"/>
                </a:solidFill>
              </a:rPr>
              <a:t>S.Wang</a:t>
            </a:r>
            <a:r>
              <a:rPr lang="en-US" altLang="ja-JP" u="sng" dirty="0" smtClean="0">
                <a:solidFill>
                  <a:srgbClr val="0070C0"/>
                </a:solidFill>
              </a:rPr>
              <a:t>, </a:t>
            </a:r>
          </a:p>
          <a:p>
            <a:pPr marL="0" indent="0">
              <a:buFont typeface="Arial" panose="020B0604020202020204" pitchFamily="34" charset="0"/>
              <a:buNone/>
            </a:pPr>
            <a:r>
              <a:rPr lang="en-US" altLang="ja-JP" u="sng" dirty="0" err="1" smtClean="0">
                <a:solidFill>
                  <a:srgbClr val="0070C0"/>
                </a:solidFill>
              </a:rPr>
              <a:t>T.Hashiguchi</a:t>
            </a:r>
            <a:r>
              <a:rPr lang="en-US" altLang="ja-JP" u="sng" dirty="0" smtClean="0">
                <a:solidFill>
                  <a:srgbClr val="0070C0"/>
                </a:solidFill>
              </a:rPr>
              <a:t>, </a:t>
            </a:r>
          </a:p>
          <a:p>
            <a:pPr marL="0" indent="0">
              <a:buFont typeface="Arial" panose="020B0604020202020204" pitchFamily="34" charset="0"/>
              <a:buNone/>
            </a:pPr>
            <a:r>
              <a:rPr lang="en-US" altLang="ja-JP" u="sng" dirty="0" err="1" smtClean="0">
                <a:solidFill>
                  <a:srgbClr val="0070C0"/>
                </a:solidFill>
              </a:rPr>
              <a:t>Y.Seki</a:t>
            </a:r>
            <a:r>
              <a:rPr lang="en-US" altLang="ja-JP" u="sng" dirty="0" smtClean="0">
                <a:solidFill>
                  <a:srgbClr val="0070C0"/>
                </a:solidFill>
              </a:rPr>
              <a:t>, </a:t>
            </a:r>
          </a:p>
          <a:p>
            <a:pPr marL="0" indent="0">
              <a:buFont typeface="Arial" panose="020B0604020202020204" pitchFamily="34" charset="0"/>
              <a:buNone/>
            </a:pPr>
            <a:r>
              <a:rPr lang="en-US" altLang="ja-JP" u="sng" dirty="0" smtClean="0">
                <a:solidFill>
                  <a:srgbClr val="0070C0"/>
                </a:solidFill>
              </a:rPr>
              <a:t>M.Yamada,</a:t>
            </a:r>
          </a:p>
          <a:p>
            <a:pPr marL="0" indent="0">
              <a:buFont typeface="Arial" panose="020B0604020202020204" pitchFamily="34" charset="0"/>
              <a:buNone/>
            </a:pPr>
            <a:r>
              <a:rPr lang="en-US" altLang="ja-JP" u="sng" dirty="0" err="1" smtClean="0">
                <a:solidFill>
                  <a:srgbClr val="0070C0"/>
                </a:solidFill>
              </a:rPr>
              <a:t>M.Ikeda</a:t>
            </a:r>
            <a:r>
              <a:rPr lang="en-US" altLang="ja-JP" u="sng" dirty="0" smtClean="0">
                <a:solidFill>
                  <a:srgbClr val="0070C0"/>
                </a:solidFill>
              </a:rPr>
              <a:t>,</a:t>
            </a:r>
          </a:p>
          <a:p>
            <a:pPr marL="0" indent="0">
              <a:buFont typeface="Arial" panose="020B0604020202020204" pitchFamily="34" charset="0"/>
              <a:buNone/>
            </a:pPr>
            <a:r>
              <a:rPr lang="en-US" altLang="ja-JP" u="sng" dirty="0" err="1" smtClean="0">
                <a:solidFill>
                  <a:srgbClr val="0070C0"/>
                </a:solidFill>
              </a:rPr>
              <a:t>S.Mihara</a:t>
            </a:r>
            <a:endParaRPr lang="en-US" altLang="ja-JP" u="sng" dirty="0" smtClean="0">
              <a:solidFill>
                <a:srgbClr val="0070C0"/>
              </a:solidFill>
            </a:endParaRPr>
          </a:p>
          <a:p>
            <a:pPr marL="0" indent="0">
              <a:buFont typeface="Arial" panose="020B0604020202020204" pitchFamily="34" charset="0"/>
              <a:buNone/>
            </a:pPr>
            <a:r>
              <a:rPr lang="en-US" altLang="ja-JP" u="sng" dirty="0" err="1" smtClean="0">
                <a:solidFill>
                  <a:srgbClr val="0070C0"/>
                </a:solidFill>
              </a:rPr>
              <a:t>H.Ohta</a:t>
            </a:r>
            <a:r>
              <a:rPr lang="en-US" altLang="ja-JP" u="sng" dirty="0" smtClean="0">
                <a:solidFill>
                  <a:srgbClr val="0070C0"/>
                </a:solidFill>
              </a:rPr>
              <a:t>,</a:t>
            </a:r>
          </a:p>
          <a:p>
            <a:pPr marL="0" indent="0">
              <a:buFont typeface="Arial" panose="020B0604020202020204" pitchFamily="34" charset="0"/>
              <a:buNone/>
            </a:pPr>
            <a:r>
              <a:rPr lang="en-US" altLang="ja-JP" u="sng" dirty="0" err="1" smtClean="0">
                <a:solidFill>
                  <a:srgbClr val="0070C0"/>
                </a:solidFill>
              </a:rPr>
              <a:t>S.Yanagimachi</a:t>
            </a:r>
            <a:r>
              <a:rPr lang="en-US" altLang="ja-JP" u="sng" dirty="0" smtClean="0">
                <a:solidFill>
                  <a:srgbClr val="0070C0"/>
                </a:solidFill>
              </a:rPr>
              <a:t>,</a:t>
            </a:r>
          </a:p>
          <a:p>
            <a:pPr marL="0" indent="0">
              <a:buFont typeface="Arial" panose="020B0604020202020204" pitchFamily="34" charset="0"/>
              <a:buNone/>
            </a:pPr>
            <a:endParaRPr lang="en-US" altLang="ja-JP" dirty="0" smtClean="0"/>
          </a:p>
          <a:p>
            <a:pPr marL="0" indent="0">
              <a:buFont typeface="Arial" panose="020B0604020202020204" pitchFamily="34" charset="0"/>
              <a:buNone/>
            </a:pPr>
            <a:r>
              <a:rPr lang="en-US" altLang="ja-JP" dirty="0" smtClean="0"/>
              <a:t>Many people </a:t>
            </a:r>
          </a:p>
        </p:txBody>
      </p:sp>
      <p:grpSp>
        <p:nvGrpSpPr>
          <p:cNvPr id="8" name="グループ化 7"/>
          <p:cNvGrpSpPr/>
          <p:nvPr/>
        </p:nvGrpSpPr>
        <p:grpSpPr>
          <a:xfrm>
            <a:off x="516779" y="1366324"/>
            <a:ext cx="6917574" cy="5188181"/>
            <a:chOff x="516779" y="1366324"/>
            <a:chExt cx="6917574" cy="5188181"/>
          </a:xfrm>
        </p:grpSpPr>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779" y="1366324"/>
              <a:ext cx="6917574" cy="5188181"/>
            </a:xfrm>
            <a:prstGeom prst="rect">
              <a:avLst/>
            </a:prstGeom>
          </p:spPr>
        </p:pic>
        <p:sp>
          <p:nvSpPr>
            <p:cNvPr id="10" name="テキスト ボックス 9"/>
            <p:cNvSpPr txBox="1"/>
            <p:nvPr/>
          </p:nvSpPr>
          <p:spPr>
            <a:xfrm>
              <a:off x="3975566" y="2612880"/>
              <a:ext cx="1425310" cy="646331"/>
            </a:xfrm>
            <a:prstGeom prst="rect">
              <a:avLst/>
            </a:prstGeom>
            <a:noFill/>
          </p:spPr>
          <p:txBody>
            <a:bodyPr wrap="square" rtlCol="0">
              <a:spAutoFit/>
            </a:bodyPr>
            <a:lstStyle/>
            <a:p>
              <a:r>
                <a:rPr kumimoji="1" lang="en-US" altLang="ja-JP" dirty="0" err="1" smtClean="0">
                  <a:solidFill>
                    <a:srgbClr val="FFFF00"/>
                  </a:solidFill>
                </a:rPr>
                <a:t>Dr.H.Suzuki</a:t>
              </a:r>
              <a:r>
                <a:rPr kumimoji="1" lang="en-US" altLang="ja-JP" dirty="0" smtClean="0">
                  <a:solidFill>
                    <a:srgbClr val="FFFF00"/>
                  </a:solidFill>
                </a:rPr>
                <a:t>, JAEA </a:t>
              </a:r>
              <a:endParaRPr kumimoji="1" lang="ja-JP" altLang="en-US" dirty="0">
                <a:solidFill>
                  <a:srgbClr val="FFFF00"/>
                </a:solidFill>
              </a:endParaRPr>
            </a:p>
          </p:txBody>
        </p:sp>
        <p:sp>
          <p:nvSpPr>
            <p:cNvPr id="11" name="テキスト ボックス 10"/>
            <p:cNvSpPr txBox="1"/>
            <p:nvPr/>
          </p:nvSpPr>
          <p:spPr>
            <a:xfrm flipH="1">
              <a:off x="1475656" y="3553127"/>
              <a:ext cx="2332605" cy="646331"/>
            </a:xfrm>
            <a:prstGeom prst="rect">
              <a:avLst/>
            </a:prstGeom>
            <a:noFill/>
          </p:spPr>
          <p:txBody>
            <a:bodyPr wrap="square" rtlCol="0">
              <a:spAutoFit/>
            </a:bodyPr>
            <a:lstStyle/>
            <a:p>
              <a:r>
                <a:rPr kumimoji="1" lang="en-US" altLang="ja-JP" dirty="0" err="1" smtClean="0">
                  <a:solidFill>
                    <a:srgbClr val="FFFF00"/>
                  </a:solidFill>
                </a:rPr>
                <a:t>Dr.Y.Kumagai</a:t>
              </a:r>
              <a:r>
                <a:rPr kumimoji="1" lang="en-US" altLang="ja-JP" dirty="0" smtClean="0">
                  <a:solidFill>
                    <a:srgbClr val="FFFF00"/>
                  </a:solidFill>
                </a:rPr>
                <a:t>, </a:t>
              </a:r>
            </a:p>
            <a:p>
              <a:r>
                <a:rPr lang="en-US" altLang="ja-JP" dirty="0" smtClean="0">
                  <a:solidFill>
                    <a:srgbClr val="FFFF00"/>
                  </a:solidFill>
                </a:rPr>
                <a:t>Tokyo City Univ.</a:t>
              </a:r>
              <a:endParaRPr kumimoji="1" lang="ja-JP" altLang="en-US" dirty="0">
                <a:solidFill>
                  <a:srgbClr val="FFFF00"/>
                </a:solidFill>
              </a:endParaRPr>
            </a:p>
          </p:txBody>
        </p:sp>
        <p:sp>
          <p:nvSpPr>
            <p:cNvPr id="12" name="テキスト ボックス 11"/>
            <p:cNvSpPr txBox="1"/>
            <p:nvPr/>
          </p:nvSpPr>
          <p:spPr>
            <a:xfrm flipH="1">
              <a:off x="632955" y="2287976"/>
              <a:ext cx="2332605" cy="646331"/>
            </a:xfrm>
            <a:prstGeom prst="rect">
              <a:avLst/>
            </a:prstGeom>
            <a:noFill/>
          </p:spPr>
          <p:txBody>
            <a:bodyPr wrap="square" rtlCol="0">
              <a:spAutoFit/>
            </a:bodyPr>
            <a:lstStyle/>
            <a:p>
              <a:r>
                <a:rPr kumimoji="1" lang="en-US" altLang="ja-JP" dirty="0" err="1" smtClean="0">
                  <a:solidFill>
                    <a:srgbClr val="FFFF00"/>
                  </a:solidFill>
                </a:rPr>
                <a:t>A.Prof.N.Hayashizaki</a:t>
              </a:r>
              <a:r>
                <a:rPr kumimoji="1" lang="en-US" altLang="ja-JP" dirty="0" smtClean="0">
                  <a:solidFill>
                    <a:srgbClr val="FFFF00"/>
                  </a:solidFill>
                </a:rPr>
                <a:t> </a:t>
              </a:r>
            </a:p>
            <a:p>
              <a:r>
                <a:rPr lang="en-US" altLang="ja-JP" dirty="0" smtClean="0">
                  <a:solidFill>
                    <a:srgbClr val="FFFF00"/>
                  </a:solidFill>
                </a:rPr>
                <a:t>TITECH</a:t>
              </a:r>
              <a:endParaRPr kumimoji="1" lang="ja-JP" altLang="en-US" dirty="0">
                <a:solidFill>
                  <a:srgbClr val="FFFF00"/>
                </a:solidFill>
              </a:endParaRPr>
            </a:p>
          </p:txBody>
        </p:sp>
        <p:sp>
          <p:nvSpPr>
            <p:cNvPr id="13" name="テキスト ボックス 12"/>
            <p:cNvSpPr txBox="1"/>
            <p:nvPr/>
          </p:nvSpPr>
          <p:spPr>
            <a:xfrm>
              <a:off x="2235203" y="2676099"/>
              <a:ext cx="1425310" cy="646331"/>
            </a:xfrm>
            <a:prstGeom prst="rect">
              <a:avLst/>
            </a:prstGeom>
            <a:noFill/>
          </p:spPr>
          <p:txBody>
            <a:bodyPr wrap="square" rtlCol="0">
              <a:spAutoFit/>
            </a:bodyPr>
            <a:lstStyle/>
            <a:p>
              <a:r>
                <a:rPr kumimoji="1" lang="en-US" altLang="ja-JP" dirty="0" err="1" smtClean="0">
                  <a:solidFill>
                    <a:srgbClr val="FFFF00"/>
                  </a:solidFill>
                </a:rPr>
                <a:t>Dr.T.Sakai</a:t>
              </a:r>
              <a:endParaRPr kumimoji="1" lang="en-US" altLang="ja-JP" dirty="0" smtClean="0">
                <a:solidFill>
                  <a:srgbClr val="FFFF00"/>
                </a:solidFill>
              </a:endParaRPr>
            </a:p>
            <a:p>
              <a:r>
                <a:rPr kumimoji="1" lang="en-US" altLang="ja-JP" dirty="0" smtClean="0">
                  <a:solidFill>
                    <a:srgbClr val="FFFF00"/>
                  </a:solidFill>
                </a:rPr>
                <a:t>JAEA </a:t>
              </a:r>
              <a:endParaRPr kumimoji="1" lang="ja-JP" altLang="en-US" dirty="0">
                <a:solidFill>
                  <a:srgbClr val="FFFF00"/>
                </a:solidFill>
              </a:endParaRPr>
            </a:p>
          </p:txBody>
        </p:sp>
        <p:sp>
          <p:nvSpPr>
            <p:cNvPr id="14" name="テキスト ボックス 13"/>
            <p:cNvSpPr txBox="1"/>
            <p:nvPr/>
          </p:nvSpPr>
          <p:spPr>
            <a:xfrm flipH="1">
              <a:off x="2690591" y="4648546"/>
              <a:ext cx="2332605" cy="646331"/>
            </a:xfrm>
            <a:prstGeom prst="rect">
              <a:avLst/>
            </a:prstGeom>
            <a:noFill/>
          </p:spPr>
          <p:txBody>
            <a:bodyPr wrap="square" rtlCol="0">
              <a:spAutoFit/>
            </a:bodyPr>
            <a:lstStyle/>
            <a:p>
              <a:r>
                <a:rPr kumimoji="1" lang="en-US" altLang="ja-JP" dirty="0" err="1" smtClean="0">
                  <a:solidFill>
                    <a:srgbClr val="FFFF00"/>
                  </a:solidFill>
                </a:rPr>
                <a:t>Dr.N.Hagura</a:t>
              </a:r>
              <a:r>
                <a:rPr kumimoji="1" lang="en-US" altLang="ja-JP" dirty="0" smtClean="0">
                  <a:solidFill>
                    <a:srgbClr val="FFFF00"/>
                  </a:solidFill>
                </a:rPr>
                <a:t>, </a:t>
              </a:r>
            </a:p>
            <a:p>
              <a:r>
                <a:rPr lang="en-US" altLang="ja-JP" dirty="0" smtClean="0">
                  <a:solidFill>
                    <a:srgbClr val="FFFF00"/>
                  </a:solidFill>
                </a:rPr>
                <a:t>Tokyo City Univ.</a:t>
              </a:r>
              <a:endParaRPr kumimoji="1" lang="ja-JP" altLang="en-US" dirty="0">
                <a:solidFill>
                  <a:srgbClr val="FFFF00"/>
                </a:solidFill>
              </a:endParaRPr>
            </a:p>
          </p:txBody>
        </p:sp>
      </p:grpSp>
    </p:spTree>
    <p:extLst>
      <p:ext uri="{BB962C8B-B14F-4D97-AF65-F5344CB8AC3E}">
        <p14:creationId xmlns:p14="http://schemas.microsoft.com/office/powerpoint/2010/main" val="107167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New: neutron application facilities building in RIKEN</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5" name="スライド番号プレースホルダー 4"/>
          <p:cNvSpPr>
            <a:spLocks noGrp="1"/>
          </p:cNvSpPr>
          <p:nvPr>
            <p:ph type="sldNum" sz="quarter" idx="12"/>
          </p:nvPr>
        </p:nvSpPr>
        <p:spPr/>
        <p:txBody>
          <a:bodyPr/>
          <a:lstStyle/>
          <a:p>
            <a:fld id="{D39897E2-8CA0-40F6-A657-6B004E24EBCA}" type="slidenum">
              <a:rPr kumimoji="1" lang="ja-JP" altLang="en-US" smtClean="0"/>
              <a:t>39</a:t>
            </a:fld>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3068960"/>
            <a:ext cx="2524687" cy="3366249"/>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1550076"/>
            <a:ext cx="4751512" cy="3563634"/>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483857"/>
            <a:ext cx="4928096" cy="3696072"/>
          </a:xfrm>
          <a:prstGeom prst="rect">
            <a:avLst/>
          </a:prstGeom>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268" y="1196752"/>
            <a:ext cx="5143500" cy="6858000"/>
          </a:xfrm>
          <a:prstGeom prst="rect">
            <a:avLst/>
          </a:prstGeom>
        </p:spPr>
      </p:pic>
    </p:spTree>
    <p:extLst>
      <p:ext uri="{BB962C8B-B14F-4D97-AF65-F5344CB8AC3E}">
        <p14:creationId xmlns:p14="http://schemas.microsoft.com/office/powerpoint/2010/main" val="89131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グループ化 39"/>
          <p:cNvGrpSpPr/>
          <p:nvPr/>
        </p:nvGrpSpPr>
        <p:grpSpPr>
          <a:xfrm>
            <a:off x="0" y="901683"/>
            <a:ext cx="9180512" cy="2600325"/>
            <a:chOff x="56288" y="476672"/>
            <a:chExt cx="9144000" cy="2600325"/>
          </a:xfrm>
        </p:grpSpPr>
        <p:pic>
          <p:nvPicPr>
            <p:cNvPr id="41" name="図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88" y="476672"/>
              <a:ext cx="9144000" cy="2600325"/>
            </a:xfrm>
            <a:prstGeom prst="rect">
              <a:avLst/>
            </a:prstGeom>
          </p:spPr>
        </p:pic>
        <p:sp>
          <p:nvSpPr>
            <p:cNvPr id="42" name="テキスト ボックス 41"/>
            <p:cNvSpPr txBox="1"/>
            <p:nvPr/>
          </p:nvSpPr>
          <p:spPr>
            <a:xfrm>
              <a:off x="6372200" y="1453668"/>
              <a:ext cx="2408986" cy="646331"/>
            </a:xfrm>
            <a:prstGeom prst="rect">
              <a:avLst/>
            </a:prstGeom>
            <a:noFill/>
          </p:spPr>
          <p:txBody>
            <a:bodyPr wrap="square" rtlCol="0">
              <a:spAutoFit/>
            </a:bodyPr>
            <a:lstStyle/>
            <a:p>
              <a:r>
                <a:rPr kumimoji="1" lang="en-US" altLang="ja-JP" b="1" dirty="0" smtClean="0">
                  <a:solidFill>
                    <a:srgbClr val="FFFF00"/>
                  </a:solidFill>
                </a:rPr>
                <a:t>Proton Linac’7MeV</a:t>
              </a:r>
            </a:p>
            <a:p>
              <a:r>
                <a:rPr lang="en-US" altLang="ja-JP" b="1" dirty="0" smtClean="0">
                  <a:solidFill>
                    <a:srgbClr val="FFFF00"/>
                  </a:solidFill>
                </a:rPr>
                <a:t>Q   DTL      RFQ   </a:t>
              </a:r>
              <a:endParaRPr kumimoji="1" lang="ja-JP" altLang="en-US" b="1" dirty="0">
                <a:solidFill>
                  <a:srgbClr val="FFFF00"/>
                </a:solidFill>
              </a:endParaRPr>
            </a:p>
          </p:txBody>
        </p:sp>
        <p:sp>
          <p:nvSpPr>
            <p:cNvPr id="43" name="テキスト ボックス 42"/>
            <p:cNvSpPr txBox="1"/>
            <p:nvPr/>
          </p:nvSpPr>
          <p:spPr>
            <a:xfrm>
              <a:off x="1696676" y="1501914"/>
              <a:ext cx="1872208" cy="307777"/>
            </a:xfrm>
            <a:prstGeom prst="rect">
              <a:avLst/>
            </a:prstGeom>
            <a:noFill/>
          </p:spPr>
          <p:txBody>
            <a:bodyPr wrap="square" rtlCol="0">
              <a:spAutoFit/>
            </a:bodyPr>
            <a:lstStyle/>
            <a:p>
              <a:r>
                <a:rPr lang="en-US" altLang="ja-JP" sz="1400" b="1" dirty="0">
                  <a:solidFill>
                    <a:srgbClr val="FFFF00"/>
                  </a:solidFill>
                </a:rPr>
                <a:t>  </a:t>
              </a:r>
              <a:r>
                <a:rPr lang="en-US" altLang="ja-JP" sz="1400" b="1" dirty="0" smtClean="0">
                  <a:solidFill>
                    <a:srgbClr val="FFFF00"/>
                  </a:solidFill>
                </a:rPr>
                <a:t>Neutron Beamline</a:t>
              </a:r>
              <a:endParaRPr kumimoji="1" lang="ja-JP" altLang="en-US" sz="1400" b="1" dirty="0">
                <a:solidFill>
                  <a:srgbClr val="FFFF00"/>
                </a:solidFill>
              </a:endParaRPr>
            </a:p>
          </p:txBody>
        </p:sp>
        <p:cxnSp>
          <p:nvCxnSpPr>
            <p:cNvPr id="45" name="直線矢印コネクタ 44"/>
            <p:cNvCxnSpPr/>
            <p:nvPr/>
          </p:nvCxnSpPr>
          <p:spPr>
            <a:xfrm flipH="1" flipV="1">
              <a:off x="827584" y="1483554"/>
              <a:ext cx="72008" cy="824823"/>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178" y="3588811"/>
            <a:ext cx="2909887" cy="274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5"/>
          <p:cNvSpPr txBox="1"/>
          <p:nvPr/>
        </p:nvSpPr>
        <p:spPr>
          <a:xfrm>
            <a:off x="5940152" y="4139495"/>
            <a:ext cx="3848285" cy="2169825"/>
          </a:xfrm>
          <a:prstGeom prst="rect">
            <a:avLst/>
          </a:prstGeom>
          <a:noFill/>
        </p:spPr>
        <p:txBody>
          <a:bodyPr wrap="square">
            <a:spAutoFit/>
          </a:bodyPr>
          <a:lstStyle/>
          <a:p>
            <a:pPr>
              <a:lnSpc>
                <a:spcPts val="1200"/>
              </a:lnSpc>
              <a:spcBef>
                <a:spcPts val="1800"/>
              </a:spcBef>
              <a:defRPr/>
            </a:pPr>
            <a:r>
              <a:rPr lang="ja-JP" altLang="en-US" dirty="0" smtClean="0">
                <a:latin typeface="Times New Roman" panose="02020603050405020304" pitchFamily="18" charset="0"/>
                <a:cs typeface="Times New Roman" panose="02020603050405020304" pitchFamily="18" charset="0"/>
              </a:rPr>
              <a:t>：</a:t>
            </a:r>
            <a:r>
              <a:rPr lang="en-US" altLang="ja-JP" dirty="0" smtClean="0">
                <a:latin typeface="Times New Roman" panose="02020603050405020304" pitchFamily="18" charset="0"/>
                <a:cs typeface="Times New Roman" panose="02020603050405020304" pitchFamily="18" charset="0"/>
              </a:rPr>
              <a:t>Be(Target)</a:t>
            </a:r>
            <a:endParaRPr lang="en-US" altLang="ja-JP" dirty="0">
              <a:latin typeface="Times New Roman" panose="02020603050405020304" pitchFamily="18" charset="0"/>
              <a:cs typeface="Times New Roman" panose="02020603050405020304" pitchFamily="18" charset="0"/>
            </a:endParaRPr>
          </a:p>
          <a:p>
            <a:pPr>
              <a:lnSpc>
                <a:spcPts val="1200"/>
              </a:lnSpc>
              <a:spcBef>
                <a:spcPts val="1800"/>
              </a:spcBef>
              <a:defRPr/>
            </a:pPr>
            <a:r>
              <a:rPr lang="ja-JP" altLang="en-US" dirty="0" smtClean="0">
                <a:latin typeface="Times New Roman" panose="02020603050405020304" pitchFamily="18" charset="0"/>
                <a:cs typeface="Times New Roman" panose="02020603050405020304" pitchFamily="18" charset="0"/>
              </a:rPr>
              <a:t>：</a:t>
            </a:r>
            <a:r>
              <a:rPr lang="en-US" altLang="ja-JP" dirty="0" smtClean="0">
                <a:latin typeface="Times New Roman" panose="02020603050405020304" pitchFamily="18" charset="0"/>
                <a:cs typeface="Times New Roman" panose="02020603050405020304" pitchFamily="18" charset="0"/>
              </a:rPr>
              <a:t>V(backing) Hydrogen diffusion</a:t>
            </a:r>
            <a:endParaRPr lang="en-US" altLang="ja-JP" dirty="0">
              <a:latin typeface="Times New Roman" panose="02020603050405020304" pitchFamily="18" charset="0"/>
              <a:cs typeface="Times New Roman" panose="02020603050405020304" pitchFamily="18" charset="0"/>
            </a:endParaRPr>
          </a:p>
          <a:p>
            <a:pPr>
              <a:lnSpc>
                <a:spcPts val="1200"/>
              </a:lnSpc>
              <a:spcBef>
                <a:spcPts val="1800"/>
              </a:spcBef>
              <a:defRPr/>
            </a:pPr>
            <a:r>
              <a:rPr lang="ja-JP" altLang="en-US" dirty="0" smtClean="0">
                <a:latin typeface="Times New Roman" panose="02020603050405020304" pitchFamily="18" charset="0"/>
                <a:cs typeface="Times New Roman" panose="02020603050405020304" pitchFamily="18" charset="0"/>
              </a:rPr>
              <a:t>：</a:t>
            </a:r>
            <a:r>
              <a:rPr lang="en-US" altLang="ja-JP" dirty="0" smtClean="0">
                <a:latin typeface="Times New Roman" panose="02020603050405020304" pitchFamily="18" charset="0"/>
                <a:cs typeface="Times New Roman" panose="02020603050405020304" pitchFamily="18" charset="0"/>
              </a:rPr>
              <a:t>PE(polyethylene)Moderator</a:t>
            </a:r>
            <a:endParaRPr lang="en-US" altLang="ja-JP" dirty="0">
              <a:latin typeface="Times New Roman" panose="02020603050405020304" pitchFamily="18" charset="0"/>
              <a:cs typeface="Times New Roman" panose="02020603050405020304" pitchFamily="18" charset="0"/>
            </a:endParaRPr>
          </a:p>
          <a:p>
            <a:pPr>
              <a:lnSpc>
                <a:spcPts val="1200"/>
              </a:lnSpc>
              <a:spcBef>
                <a:spcPts val="1800"/>
              </a:spcBef>
              <a:defRPr/>
            </a:pPr>
            <a:r>
              <a:rPr lang="ja-JP" altLang="en-US" dirty="0" smtClean="0">
                <a:latin typeface="Times New Roman" panose="02020603050405020304" pitchFamily="18" charset="0"/>
                <a:cs typeface="Times New Roman" panose="02020603050405020304" pitchFamily="18" charset="0"/>
              </a:rPr>
              <a:t>：</a:t>
            </a:r>
            <a:r>
              <a:rPr lang="en-US" altLang="ja-JP" dirty="0" smtClean="0">
                <a:latin typeface="Times New Roman" panose="02020603050405020304" pitchFamily="18" charset="0"/>
                <a:cs typeface="Times New Roman" panose="02020603050405020304" pitchFamily="18" charset="0"/>
              </a:rPr>
              <a:t>C(graphite)  Reflector</a:t>
            </a:r>
            <a:endParaRPr lang="en-US" altLang="ja-JP" dirty="0">
              <a:latin typeface="Times New Roman" panose="02020603050405020304" pitchFamily="18" charset="0"/>
              <a:cs typeface="Times New Roman" panose="02020603050405020304" pitchFamily="18" charset="0"/>
            </a:endParaRPr>
          </a:p>
          <a:p>
            <a:pPr>
              <a:lnSpc>
                <a:spcPts val="1200"/>
              </a:lnSpc>
              <a:spcBef>
                <a:spcPts val="1800"/>
              </a:spcBef>
              <a:defRPr/>
            </a:pPr>
            <a:r>
              <a:rPr lang="ja-JP" altLang="en-US" dirty="0" smtClean="0">
                <a:latin typeface="Times New Roman" panose="02020603050405020304" pitchFamily="18" charset="0"/>
                <a:cs typeface="Times New Roman" panose="02020603050405020304" pitchFamily="18" charset="0"/>
              </a:rPr>
              <a:t>：</a:t>
            </a:r>
            <a:r>
              <a:rPr lang="en-US" altLang="ja-JP" dirty="0" smtClean="0">
                <a:latin typeface="Times New Roman" panose="02020603050405020304" pitchFamily="18" charset="0"/>
                <a:cs typeface="Times New Roman" panose="02020603050405020304" pitchFamily="18" charset="0"/>
              </a:rPr>
              <a:t>BPE(Boron PE )</a:t>
            </a:r>
            <a:r>
              <a:rPr lang="en-US" altLang="ja-JP" spc="-100" dirty="0" smtClean="0">
                <a:latin typeface="Times New Roman" panose="02020603050405020304" pitchFamily="18" charset="0"/>
                <a:cs typeface="Times New Roman" panose="02020603050405020304" pitchFamily="18" charset="0"/>
              </a:rPr>
              <a:t>Neutron Shielding</a:t>
            </a:r>
            <a:endParaRPr lang="en-US" altLang="ja-JP" spc="-100" dirty="0">
              <a:latin typeface="Times New Roman" panose="02020603050405020304" pitchFamily="18" charset="0"/>
              <a:cs typeface="Times New Roman" panose="02020603050405020304" pitchFamily="18" charset="0"/>
            </a:endParaRPr>
          </a:p>
          <a:p>
            <a:pPr>
              <a:lnSpc>
                <a:spcPts val="1200"/>
              </a:lnSpc>
              <a:spcBef>
                <a:spcPts val="1800"/>
              </a:spcBef>
              <a:defRPr/>
            </a:pP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P</a:t>
            </a:r>
            <a:r>
              <a:rPr lang="ja-JP" altLang="en-US" dirty="0">
                <a:latin typeface="Times New Roman" panose="02020603050405020304" pitchFamily="18" charset="0"/>
                <a:cs typeface="Times New Roman" panose="02020603050405020304" pitchFamily="18" charset="0"/>
              </a:rPr>
              <a:t>ｂ　</a:t>
            </a:r>
            <a:r>
              <a:rPr lang="en-US" altLang="ja-JP" dirty="0" smtClean="0">
                <a:latin typeface="Times New Roman" panose="02020603050405020304" pitchFamily="18" charset="0"/>
                <a:cs typeface="Times New Roman" panose="02020603050405020304" pitchFamily="18" charset="0"/>
              </a:rPr>
              <a:t>γ-ray shielding</a:t>
            </a:r>
            <a:endParaRPr lang="en-US" altLang="ja-JP" dirty="0">
              <a:latin typeface="Times New Roman" panose="02020603050405020304" pitchFamily="18" charset="0"/>
              <a:cs typeface="Times New Roman" panose="02020603050405020304" pitchFamily="18" charset="0"/>
            </a:endParaRPr>
          </a:p>
        </p:txBody>
      </p:sp>
      <p:grpSp>
        <p:nvGrpSpPr>
          <p:cNvPr id="2" name="グループ化 20"/>
          <p:cNvGrpSpPr/>
          <p:nvPr/>
        </p:nvGrpSpPr>
        <p:grpSpPr>
          <a:xfrm>
            <a:off x="5652120" y="4111203"/>
            <a:ext cx="329148" cy="2270125"/>
            <a:chOff x="6206990" y="4111203"/>
            <a:chExt cx="541345" cy="2270125"/>
          </a:xfrm>
        </p:grpSpPr>
        <p:sp>
          <p:nvSpPr>
            <p:cNvPr id="22" name="正方形/長方形 21"/>
            <p:cNvSpPr/>
            <p:nvPr/>
          </p:nvSpPr>
          <p:spPr bwMode="auto">
            <a:xfrm>
              <a:off x="6208579" y="4485853"/>
              <a:ext cx="539751" cy="360363"/>
            </a:xfrm>
            <a:prstGeom prst="rect">
              <a:avLst/>
            </a:prstGeom>
            <a:solidFill>
              <a:srgbClr val="FF99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effectLst>
                    <a:outerShdw blurRad="38100" dist="38100" dir="2700000" algn="tl">
                      <a:srgbClr val="000000">
                        <a:alpha val="43137"/>
                      </a:srgbClr>
                    </a:outerShdw>
                  </a:effectLst>
                  <a:latin typeface="+mn-ea"/>
                </a:rPr>
                <a:t>②</a:t>
              </a:r>
              <a:endParaRPr lang="ja-JP" altLang="en-US" sz="2000" dirty="0">
                <a:solidFill>
                  <a:schemeClr val="tx1"/>
                </a:solidFill>
              </a:endParaRPr>
            </a:p>
          </p:txBody>
        </p:sp>
        <p:sp>
          <p:nvSpPr>
            <p:cNvPr id="23" name="正方形/長方形 22"/>
            <p:cNvSpPr/>
            <p:nvPr/>
          </p:nvSpPr>
          <p:spPr bwMode="auto">
            <a:xfrm>
              <a:off x="6208584" y="5258965"/>
              <a:ext cx="539751" cy="360363"/>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t>④</a:t>
              </a:r>
            </a:p>
          </p:txBody>
        </p:sp>
        <p:sp>
          <p:nvSpPr>
            <p:cNvPr id="24" name="正方形/長方形 23"/>
            <p:cNvSpPr/>
            <p:nvPr/>
          </p:nvSpPr>
          <p:spPr bwMode="auto">
            <a:xfrm>
              <a:off x="6208579" y="5633615"/>
              <a:ext cx="539751" cy="360363"/>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tx1"/>
                  </a:solidFill>
                </a:rPr>
                <a:t>⑤</a:t>
              </a:r>
              <a:endParaRPr lang="ja-JP" altLang="en-US" sz="2000" dirty="0">
                <a:solidFill>
                  <a:schemeClr val="tx1"/>
                </a:solidFill>
              </a:endParaRPr>
            </a:p>
          </p:txBody>
        </p:sp>
        <p:sp>
          <p:nvSpPr>
            <p:cNvPr id="25" name="正方形/長方形 24"/>
            <p:cNvSpPr/>
            <p:nvPr/>
          </p:nvSpPr>
          <p:spPr bwMode="auto">
            <a:xfrm>
              <a:off x="6208582" y="6020965"/>
              <a:ext cx="539751" cy="360363"/>
            </a:xfrm>
            <a:prstGeom prst="rect">
              <a:avLst/>
            </a:prstGeom>
            <a:solidFill>
              <a:srgbClr val="33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t>⑥</a:t>
              </a:r>
              <a:endParaRPr lang="ja-JP" altLang="en-US" sz="2000" dirty="0"/>
            </a:p>
          </p:txBody>
        </p:sp>
        <p:sp>
          <p:nvSpPr>
            <p:cNvPr id="26" name="正方形/長方形 25"/>
            <p:cNvSpPr/>
            <p:nvPr/>
          </p:nvSpPr>
          <p:spPr bwMode="auto">
            <a:xfrm>
              <a:off x="6206990" y="4869160"/>
              <a:ext cx="541338" cy="360362"/>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smtClean="0">
                  <a:solidFill>
                    <a:schemeClr val="tx1"/>
                  </a:solidFill>
                </a:rPr>
                <a:t>③</a:t>
              </a:r>
              <a:endParaRPr lang="ja-JP" altLang="en-US" sz="2000" dirty="0">
                <a:solidFill>
                  <a:schemeClr val="tx1"/>
                </a:solidFill>
              </a:endParaRPr>
            </a:p>
          </p:txBody>
        </p:sp>
        <p:sp>
          <p:nvSpPr>
            <p:cNvPr id="27" name="正方形/長方形 26"/>
            <p:cNvSpPr/>
            <p:nvPr/>
          </p:nvSpPr>
          <p:spPr bwMode="auto">
            <a:xfrm>
              <a:off x="6206992" y="4111203"/>
              <a:ext cx="541338" cy="360363"/>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chemeClr val="tx1"/>
                  </a:solidFill>
                  <a:effectLst>
                    <a:outerShdw blurRad="38100" dist="38100" dir="2700000" algn="tl">
                      <a:srgbClr val="000000">
                        <a:alpha val="43137"/>
                      </a:srgbClr>
                    </a:outerShdw>
                  </a:effectLst>
                  <a:latin typeface="+mn-ea"/>
                </a:rPr>
                <a:t>①</a:t>
              </a:r>
              <a:endParaRPr lang="ja-JP" altLang="en-US" sz="2000" dirty="0">
                <a:solidFill>
                  <a:schemeClr val="tx1"/>
                </a:solidFill>
              </a:endParaRPr>
            </a:p>
          </p:txBody>
        </p:sp>
      </p:grpSp>
      <p:sp>
        <p:nvSpPr>
          <p:cNvPr id="13" name="スライド番号プレースホルダー 12"/>
          <p:cNvSpPr>
            <a:spLocks noGrp="1"/>
          </p:cNvSpPr>
          <p:nvPr>
            <p:ph type="sldNum" sz="quarter" idx="12"/>
          </p:nvPr>
        </p:nvSpPr>
        <p:spPr/>
        <p:txBody>
          <a:bodyPr/>
          <a:lstStyle/>
          <a:p>
            <a:pPr>
              <a:defRPr/>
            </a:pPr>
            <a:fld id="{453493DC-5348-4B92-A372-647B9DF6FC60}" type="slidenum">
              <a:rPr lang="ja-JP" altLang="en-US" smtClean="0"/>
              <a:pPr>
                <a:defRPr/>
              </a:pPr>
              <a:t>4</a:t>
            </a:fld>
            <a:endParaRPr lang="ja-JP" altLang="en-US" dirty="0"/>
          </a:p>
        </p:txBody>
      </p:sp>
      <p:sp>
        <p:nvSpPr>
          <p:cNvPr id="30" name="テキスト ボックス 29"/>
          <p:cNvSpPr txBox="1"/>
          <p:nvPr/>
        </p:nvSpPr>
        <p:spPr>
          <a:xfrm>
            <a:off x="3611941" y="3388756"/>
            <a:ext cx="2500330" cy="400110"/>
          </a:xfrm>
          <a:prstGeom prst="rect">
            <a:avLst/>
          </a:prstGeom>
          <a:noFill/>
        </p:spPr>
        <p:txBody>
          <a:bodyPr wrap="square" rtlCol="0">
            <a:spAutoFit/>
          </a:bodyPr>
          <a:lstStyle/>
          <a:p>
            <a:r>
              <a:rPr kumimoji="1" lang="en-US" altLang="ja-JP" sz="2000" b="1" dirty="0" smtClean="0">
                <a:solidFill>
                  <a:srgbClr val="FF3300"/>
                </a:solidFill>
                <a:effectLst>
                  <a:outerShdw blurRad="38100" dist="38100" dir="2700000" algn="tl">
                    <a:srgbClr val="000000">
                      <a:alpha val="43137"/>
                    </a:srgbClr>
                  </a:outerShdw>
                </a:effectLst>
              </a:rPr>
              <a:t>Inside Target station</a:t>
            </a:r>
            <a:endParaRPr kumimoji="1" lang="ja-JP" altLang="en-US" sz="2000" b="1" dirty="0">
              <a:solidFill>
                <a:srgbClr val="FF3300"/>
              </a:solidFill>
              <a:effectLst>
                <a:outerShdw blurRad="38100" dist="38100" dir="2700000" algn="tl">
                  <a:srgbClr val="000000">
                    <a:alpha val="43137"/>
                  </a:srgbClr>
                </a:outerShdw>
              </a:effectLst>
            </a:endParaRPr>
          </a:p>
        </p:txBody>
      </p:sp>
      <p:sp>
        <p:nvSpPr>
          <p:cNvPr id="9" name="テキスト ボックス 8"/>
          <p:cNvSpPr txBox="1"/>
          <p:nvPr/>
        </p:nvSpPr>
        <p:spPr>
          <a:xfrm>
            <a:off x="174900" y="2700883"/>
            <a:ext cx="2237715" cy="646331"/>
          </a:xfrm>
          <a:prstGeom prst="rect">
            <a:avLst/>
          </a:prstGeom>
          <a:noFill/>
        </p:spPr>
        <p:txBody>
          <a:bodyPr wrap="square" rtlCol="0">
            <a:spAutoFit/>
          </a:bodyPr>
          <a:lstStyle/>
          <a:p>
            <a:r>
              <a:rPr kumimoji="1" lang="en-US" altLang="ja-JP" dirty="0" smtClean="0">
                <a:solidFill>
                  <a:srgbClr val="FFFF00"/>
                </a:solidFill>
              </a:rPr>
              <a:t>Neutron detector, </a:t>
            </a:r>
          </a:p>
          <a:p>
            <a:r>
              <a:rPr kumimoji="1" lang="en-US" altLang="ja-JP" dirty="0" smtClean="0">
                <a:solidFill>
                  <a:srgbClr val="FFFF00"/>
                </a:solidFill>
              </a:rPr>
              <a:t>sample box</a:t>
            </a:r>
            <a:endParaRPr kumimoji="1" lang="ja-JP" altLang="en-US" dirty="0">
              <a:solidFill>
                <a:srgbClr val="FFFF00"/>
              </a:solidFill>
            </a:endParaRPr>
          </a:p>
        </p:txBody>
      </p:sp>
      <p:sp>
        <p:nvSpPr>
          <p:cNvPr id="4" name="テキスト ボックス 3"/>
          <p:cNvSpPr txBox="1"/>
          <p:nvPr/>
        </p:nvSpPr>
        <p:spPr>
          <a:xfrm>
            <a:off x="3923928" y="2088187"/>
            <a:ext cx="1651188" cy="369332"/>
          </a:xfrm>
          <a:prstGeom prst="rect">
            <a:avLst/>
          </a:prstGeom>
          <a:noFill/>
        </p:spPr>
        <p:txBody>
          <a:bodyPr wrap="square" rtlCol="0">
            <a:spAutoFit/>
          </a:bodyPr>
          <a:lstStyle/>
          <a:p>
            <a:r>
              <a:rPr kumimoji="1" lang="en-US" altLang="ja-JP" b="1" u="sng" dirty="0" smtClean="0">
                <a:solidFill>
                  <a:srgbClr val="FFFF00"/>
                </a:solidFill>
              </a:rPr>
              <a:t>Target station</a:t>
            </a:r>
            <a:endParaRPr kumimoji="1" lang="ja-JP" altLang="en-US" b="1" u="sng" dirty="0">
              <a:solidFill>
                <a:srgbClr val="FFFF00"/>
              </a:solidFill>
            </a:endParaRPr>
          </a:p>
        </p:txBody>
      </p:sp>
      <p:sp>
        <p:nvSpPr>
          <p:cNvPr id="6" name="テキスト ボックス 5"/>
          <p:cNvSpPr txBox="1"/>
          <p:nvPr/>
        </p:nvSpPr>
        <p:spPr>
          <a:xfrm>
            <a:off x="0" y="0"/>
            <a:ext cx="9180512" cy="1138773"/>
          </a:xfrm>
          <a:prstGeom prst="rect">
            <a:avLst/>
          </a:prstGeom>
          <a:solidFill>
            <a:srgbClr val="00B0F0"/>
          </a:solidFill>
        </p:spPr>
        <p:txBody>
          <a:bodyPr wrap="square" rtlCol="0">
            <a:spAutoFit/>
          </a:bodyPr>
          <a:lstStyle/>
          <a:p>
            <a:r>
              <a:rPr kumimoji="1" lang="en-US" altLang="ja-JP" sz="4000" dirty="0" smtClean="0">
                <a:solidFill>
                  <a:srgbClr val="FF0000"/>
                </a:solidFill>
                <a:latin typeface="Times New Roman" panose="02020603050405020304" pitchFamily="18" charset="0"/>
                <a:cs typeface="Times New Roman" panose="02020603050405020304" pitchFamily="18" charset="0"/>
              </a:rPr>
              <a:t>RANS </a:t>
            </a:r>
            <a:r>
              <a:rPr kumimoji="1" lang="en-US" altLang="ja-JP" dirty="0" smtClean="0">
                <a:latin typeface="Times New Roman" panose="02020603050405020304" pitchFamily="18" charset="0"/>
                <a:cs typeface="Times New Roman" panose="02020603050405020304" pitchFamily="18" charset="0"/>
              </a:rPr>
              <a:t>compact Neutron source for </a:t>
            </a:r>
            <a:r>
              <a:rPr kumimoji="1" lang="en-US" altLang="ja-JP" sz="3200" b="1" u="sng"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realization of practical use</a:t>
            </a:r>
            <a:r>
              <a:rPr kumimoji="1" lang="en-US" altLang="ja-JP" sz="3200" dirty="0" smtClean="0">
                <a:latin typeface="Times New Roman" panose="02020603050405020304" pitchFamily="18" charset="0"/>
                <a:cs typeface="Times New Roman" panose="02020603050405020304" pitchFamily="18" charset="0"/>
              </a:rPr>
              <a:t>, </a:t>
            </a:r>
            <a:r>
              <a:rPr kumimoji="1" lang="en-US" altLang="ja-JP" sz="2400" dirty="0" smtClean="0">
                <a:latin typeface="Times New Roman" panose="02020603050405020304" pitchFamily="18" charset="0"/>
                <a:cs typeface="Times New Roman" panose="02020603050405020304" pitchFamily="18" charset="0"/>
              </a:rPr>
              <a:t>and development of </a:t>
            </a:r>
            <a:r>
              <a:rPr kumimoji="1" lang="en-US" altLang="ja-JP" sz="2800" b="1" u="sng"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trans-portable</a:t>
            </a:r>
            <a:r>
              <a:rPr kumimoji="1" lang="en-US" altLang="ja-JP" dirty="0" smtClean="0">
                <a:latin typeface="Times New Roman" panose="02020603050405020304" pitchFamily="18" charset="0"/>
                <a:cs typeface="Times New Roman" panose="02020603050405020304" pitchFamily="18" charset="0"/>
              </a:rPr>
              <a:t> instrument for infrastructure safety</a:t>
            </a:r>
            <a:endParaRPr kumimoji="1" lang="ja-JP" altLang="en-US" dirty="0">
              <a:latin typeface="Times New Roman" panose="02020603050405020304" pitchFamily="18" charset="0"/>
              <a:cs typeface="Times New Roman" panose="02020603050405020304" pitchFamily="18" charset="0"/>
            </a:endParaRPr>
          </a:p>
        </p:txBody>
      </p:sp>
      <p:sp>
        <p:nvSpPr>
          <p:cNvPr id="44" name="左矢印 43"/>
          <p:cNvSpPr/>
          <p:nvPr/>
        </p:nvSpPr>
        <p:spPr>
          <a:xfrm>
            <a:off x="1143754" y="1474123"/>
            <a:ext cx="3312368" cy="505450"/>
          </a:xfrm>
          <a:prstGeom prst="leftArrow">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rgbClr val="FF0066"/>
                </a:solidFill>
              </a:rPr>
              <a:t>Neutron </a:t>
            </a:r>
            <a:endParaRPr kumimoji="1" lang="ja-JP" altLang="en-US" b="1" dirty="0">
              <a:solidFill>
                <a:srgbClr val="FF0066"/>
              </a:solidFill>
            </a:endParaRPr>
          </a:p>
        </p:txBody>
      </p:sp>
      <p:sp>
        <p:nvSpPr>
          <p:cNvPr id="48" name="円/楕円 47"/>
          <p:cNvSpPr/>
          <p:nvPr/>
        </p:nvSpPr>
        <p:spPr>
          <a:xfrm>
            <a:off x="4456122" y="1308639"/>
            <a:ext cx="493712" cy="82482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en-US" altLang="ja-JP" sz="1400" spc="-130" dirty="0" smtClean="0"/>
              <a:t>Be</a:t>
            </a:r>
            <a:endParaRPr kumimoji="1" lang="ja-JP" altLang="en-US" sz="1400" spc="-130" dirty="0"/>
          </a:p>
        </p:txBody>
      </p:sp>
      <p:sp>
        <p:nvSpPr>
          <p:cNvPr id="49" name="左矢印 48"/>
          <p:cNvSpPr/>
          <p:nvPr/>
        </p:nvSpPr>
        <p:spPr>
          <a:xfrm>
            <a:off x="4862106" y="1474124"/>
            <a:ext cx="3544112" cy="5054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effectLst>
                  <a:outerShdw blurRad="38100" dist="38100" dir="2700000" algn="tl">
                    <a:srgbClr val="000000">
                      <a:alpha val="43137"/>
                    </a:srgbClr>
                  </a:outerShdw>
                </a:effectLst>
              </a:rPr>
              <a:t>Proton 7MeV</a:t>
            </a:r>
            <a:endParaRPr kumimoji="1" lang="ja-JP" altLang="en-US" b="1" dirty="0">
              <a:effectLst>
                <a:outerShdw blurRad="38100" dist="38100" dir="2700000" algn="tl">
                  <a:srgbClr val="000000">
                    <a:alpha val="43137"/>
                  </a:srgbClr>
                </a:outerShdw>
              </a:effectLst>
            </a:endParaRPr>
          </a:p>
        </p:txBody>
      </p:sp>
      <p:sp>
        <p:nvSpPr>
          <p:cNvPr id="3" name="テキスト ボックス 2"/>
          <p:cNvSpPr txBox="1"/>
          <p:nvPr/>
        </p:nvSpPr>
        <p:spPr>
          <a:xfrm>
            <a:off x="6948264" y="2864757"/>
            <a:ext cx="2232248" cy="1200329"/>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5400000" scaled="1"/>
            <a:tileRect/>
          </a:gradFill>
        </p:spPr>
        <p:txBody>
          <a:bodyPr wrap="square" rtlCol="0">
            <a:spAutoFit/>
          </a:bodyPr>
          <a:lstStyle/>
          <a:p>
            <a:r>
              <a:rPr lang="en-US" altLang="ja-JP" dirty="0" smtClean="0">
                <a:solidFill>
                  <a:srgbClr val="002060"/>
                </a:solidFill>
              </a:rPr>
              <a:t>2013 January, </a:t>
            </a:r>
          </a:p>
          <a:p>
            <a:r>
              <a:rPr lang="en-US" altLang="ja-JP" dirty="0" smtClean="0">
                <a:solidFill>
                  <a:srgbClr val="002060"/>
                </a:solidFill>
              </a:rPr>
              <a:t>RANS starts running</a:t>
            </a:r>
          </a:p>
          <a:p>
            <a:r>
              <a:rPr lang="en-US" altLang="ja-JP" dirty="0" smtClean="0">
                <a:solidFill>
                  <a:srgbClr val="002060"/>
                </a:solidFill>
              </a:rPr>
              <a:t>After ten month construction.</a:t>
            </a:r>
            <a:endParaRPr kumimoji="1" lang="ja-JP" altLang="en-US" dirty="0">
              <a:solidFill>
                <a:srgbClr val="002060"/>
              </a:solidFill>
            </a:endParaRPr>
          </a:p>
        </p:txBody>
      </p:sp>
      <p:grpSp>
        <p:nvGrpSpPr>
          <p:cNvPr id="17" name="グループ化 16"/>
          <p:cNvGrpSpPr/>
          <p:nvPr/>
        </p:nvGrpSpPr>
        <p:grpSpPr>
          <a:xfrm>
            <a:off x="2701512" y="3588811"/>
            <a:ext cx="2001466" cy="2740025"/>
            <a:chOff x="3131840" y="3655297"/>
            <a:chExt cx="1571138" cy="2545849"/>
          </a:xfrm>
        </p:grpSpPr>
        <p:cxnSp>
          <p:nvCxnSpPr>
            <p:cNvPr id="11" name="直線コネクタ 10"/>
            <p:cNvCxnSpPr/>
            <p:nvPr/>
          </p:nvCxnSpPr>
          <p:spPr>
            <a:xfrm>
              <a:off x="3131840" y="3655297"/>
              <a:ext cx="1571138" cy="1190919"/>
            </a:xfrm>
            <a:prstGeom prst="line">
              <a:avLst/>
            </a:prstGeom>
            <a:ln w="38100">
              <a:solidFill>
                <a:schemeClr val="tx1">
                  <a:lumMod val="95000"/>
                  <a:lumOff val="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3131840" y="5049341"/>
              <a:ext cx="1458416" cy="1151805"/>
            </a:xfrm>
            <a:prstGeom prst="line">
              <a:avLst/>
            </a:prstGeom>
            <a:ln w="38100">
              <a:solidFill>
                <a:schemeClr val="tx1">
                  <a:lumMod val="95000"/>
                  <a:lumOff val="5000"/>
                </a:schemeClr>
              </a:solidFill>
              <a:prstDash val="dashDot"/>
            </a:ln>
          </p:spPr>
          <p:style>
            <a:lnRef idx="1">
              <a:schemeClr val="accent1"/>
            </a:lnRef>
            <a:fillRef idx="0">
              <a:schemeClr val="accent1"/>
            </a:fillRef>
            <a:effectRef idx="0">
              <a:schemeClr val="accent1"/>
            </a:effectRef>
            <a:fontRef idx="minor">
              <a:schemeClr val="tx1"/>
            </a:fontRef>
          </p:style>
        </p:cxnSp>
      </p:grpSp>
      <p:grpSp>
        <p:nvGrpSpPr>
          <p:cNvPr id="7" name="グループ化 6"/>
          <p:cNvGrpSpPr/>
          <p:nvPr/>
        </p:nvGrpSpPr>
        <p:grpSpPr>
          <a:xfrm>
            <a:off x="105637" y="3597714"/>
            <a:ext cx="3237010" cy="2927630"/>
            <a:chOff x="105637" y="3597714"/>
            <a:chExt cx="3237010" cy="2927630"/>
          </a:xfrm>
        </p:grpSpPr>
        <p:grpSp>
          <p:nvGrpSpPr>
            <p:cNvPr id="5" name="グループ化 4"/>
            <p:cNvGrpSpPr/>
            <p:nvPr/>
          </p:nvGrpSpPr>
          <p:grpSpPr>
            <a:xfrm>
              <a:off x="105637" y="3597714"/>
              <a:ext cx="3170219" cy="2927630"/>
              <a:chOff x="1169293" y="4830539"/>
              <a:chExt cx="1884847" cy="1290408"/>
            </a:xfrm>
          </p:grpSpPr>
          <p:sp>
            <p:nvSpPr>
              <p:cNvPr id="33" name="正方形/長方形 32"/>
              <p:cNvSpPr/>
              <p:nvPr/>
            </p:nvSpPr>
            <p:spPr>
              <a:xfrm>
                <a:off x="2370021" y="4830540"/>
                <a:ext cx="309083" cy="126028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Times New Roman" panose="02020603050405020304" pitchFamily="18" charset="0"/>
                  <a:ea typeface="ＭＳ ゴシック" panose="020B0609070205080204" pitchFamily="49" charset="-128"/>
                </a:endParaRPr>
              </a:p>
            </p:txBody>
          </p:sp>
          <p:sp>
            <p:nvSpPr>
              <p:cNvPr id="34" name="正方形/長方形 33"/>
              <p:cNvSpPr/>
              <p:nvPr/>
            </p:nvSpPr>
            <p:spPr>
              <a:xfrm>
                <a:off x="1359781" y="4833272"/>
                <a:ext cx="1030281" cy="125369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Times New Roman" panose="02020603050405020304" pitchFamily="18" charset="0"/>
                  <a:ea typeface="ＭＳ ゴシック" panose="020B0609070205080204" pitchFamily="49" charset="-128"/>
                </a:endParaRPr>
              </a:p>
            </p:txBody>
          </p:sp>
          <p:sp>
            <p:nvSpPr>
              <p:cNvPr id="35" name="正方形/長方形 34"/>
              <p:cNvSpPr/>
              <p:nvPr/>
            </p:nvSpPr>
            <p:spPr>
              <a:xfrm>
                <a:off x="2248710" y="5288411"/>
                <a:ext cx="430393" cy="279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aseline="-25000" dirty="0">
                  <a:latin typeface="Times New Roman" panose="02020603050405020304" pitchFamily="18" charset="0"/>
                  <a:ea typeface="ＭＳ ゴシック" panose="020B0609070205080204" pitchFamily="49" charset="-128"/>
                </a:endParaRPr>
              </a:p>
            </p:txBody>
          </p:sp>
          <p:sp>
            <p:nvSpPr>
              <p:cNvPr id="36" name="正方形/長方形 35"/>
              <p:cNvSpPr/>
              <p:nvPr/>
            </p:nvSpPr>
            <p:spPr>
              <a:xfrm flipV="1">
                <a:off x="2218348" y="5303719"/>
                <a:ext cx="466033" cy="2641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2000" baseline="-25000" dirty="0">
                  <a:latin typeface="Times New Roman" panose="02020603050405020304" pitchFamily="18" charset="0"/>
                  <a:ea typeface="ＭＳ ゴシック" panose="020B0609070205080204" pitchFamily="49" charset="-128"/>
                </a:endParaRPr>
              </a:p>
            </p:txBody>
          </p:sp>
          <p:grpSp>
            <p:nvGrpSpPr>
              <p:cNvPr id="37" name="グループ化 36"/>
              <p:cNvGrpSpPr/>
              <p:nvPr/>
            </p:nvGrpSpPr>
            <p:grpSpPr>
              <a:xfrm>
                <a:off x="1940266" y="5150665"/>
                <a:ext cx="408377" cy="535688"/>
                <a:chOff x="1475656" y="4581128"/>
                <a:chExt cx="856262" cy="1008112"/>
              </a:xfrm>
            </p:grpSpPr>
            <p:sp>
              <p:nvSpPr>
                <p:cNvPr id="65" name="正方形/長方形 64"/>
                <p:cNvSpPr/>
                <p:nvPr/>
              </p:nvSpPr>
              <p:spPr>
                <a:xfrm flipH="1">
                  <a:off x="2115380" y="4941168"/>
                  <a:ext cx="216538" cy="3600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Times New Roman" panose="02020603050405020304" pitchFamily="18" charset="0"/>
                    <a:ea typeface="ＭＳ ゴシック" panose="020B0609070205080204" pitchFamily="49" charset="-128"/>
                  </a:endParaRPr>
                </a:p>
              </p:txBody>
            </p:sp>
            <p:sp>
              <p:nvSpPr>
                <p:cNvPr id="66" name="正方形/長方形 65"/>
                <p:cNvSpPr/>
                <p:nvPr/>
              </p:nvSpPr>
              <p:spPr>
                <a:xfrm>
                  <a:off x="1475656" y="4581128"/>
                  <a:ext cx="305660" cy="1008112"/>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Times New Roman" panose="02020603050405020304" pitchFamily="18" charset="0"/>
                    <a:ea typeface="ＭＳ ゴシック" panose="020B0609070205080204" pitchFamily="49" charset="-128"/>
                  </a:endParaRPr>
                </a:p>
              </p:txBody>
            </p:sp>
            <p:sp>
              <p:nvSpPr>
                <p:cNvPr id="67" name="正方形/長方形 66"/>
                <p:cNvSpPr/>
                <p:nvPr/>
              </p:nvSpPr>
              <p:spPr>
                <a:xfrm>
                  <a:off x="1979711" y="4581128"/>
                  <a:ext cx="144017" cy="10081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Times New Roman" panose="02020603050405020304" pitchFamily="18" charset="0"/>
                    <a:ea typeface="ＭＳ ゴシック" panose="020B0609070205080204" pitchFamily="49" charset="-128"/>
                  </a:endParaRPr>
                </a:p>
              </p:txBody>
            </p:sp>
          </p:grpSp>
          <p:sp>
            <p:nvSpPr>
              <p:cNvPr id="39" name="正方形/長方形 38"/>
              <p:cNvSpPr/>
              <p:nvPr/>
            </p:nvSpPr>
            <p:spPr>
              <a:xfrm>
                <a:off x="2089385" y="5150665"/>
                <a:ext cx="94620" cy="53568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Times New Roman" panose="02020603050405020304" pitchFamily="18" charset="0"/>
                  <a:ea typeface="ＭＳ ゴシック" panose="020B0609070205080204" pitchFamily="49" charset="-128"/>
                </a:endParaRPr>
              </a:p>
            </p:txBody>
          </p:sp>
          <p:sp>
            <p:nvSpPr>
              <p:cNvPr id="46" name="台形 45"/>
              <p:cNvSpPr/>
              <p:nvPr/>
            </p:nvSpPr>
            <p:spPr>
              <a:xfrm rot="16200000" flipV="1">
                <a:off x="2420020" y="5269223"/>
                <a:ext cx="186324" cy="331843"/>
              </a:xfrm>
              <a:prstGeom prst="trapezoid">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2000" dirty="0">
                  <a:solidFill>
                    <a:schemeClr val="tx1"/>
                  </a:solidFill>
                  <a:latin typeface="Times New Roman" panose="02020603050405020304" pitchFamily="18" charset="0"/>
                  <a:ea typeface="ＭＳ ゴシック" panose="020B0609070205080204" pitchFamily="49" charset="-128"/>
                </a:endParaRPr>
              </a:p>
            </p:txBody>
          </p:sp>
          <p:sp>
            <p:nvSpPr>
              <p:cNvPr id="47" name="正方形/長方形 46"/>
              <p:cNvSpPr/>
              <p:nvPr/>
            </p:nvSpPr>
            <p:spPr>
              <a:xfrm>
                <a:off x="1359781" y="5271556"/>
                <a:ext cx="583826" cy="30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aseline="-25000" dirty="0">
                  <a:latin typeface="Times New Roman" panose="02020603050405020304" pitchFamily="18" charset="0"/>
                  <a:ea typeface="ＭＳ ゴシック" panose="020B0609070205080204" pitchFamily="49" charset="-128"/>
                </a:endParaRPr>
              </a:p>
            </p:txBody>
          </p:sp>
          <p:sp>
            <p:nvSpPr>
              <p:cNvPr id="50" name="正方形/長方形 49"/>
              <p:cNvSpPr/>
              <p:nvPr/>
            </p:nvSpPr>
            <p:spPr>
              <a:xfrm>
                <a:off x="1359780" y="4830539"/>
                <a:ext cx="1324601" cy="1260281"/>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Times New Roman" panose="02020603050405020304" pitchFamily="18" charset="0"/>
                  <a:ea typeface="ＭＳ ゴシック" panose="020B0609070205080204" pitchFamily="49" charset="-128"/>
                </a:endParaRPr>
              </a:p>
            </p:txBody>
          </p:sp>
          <p:sp>
            <p:nvSpPr>
              <p:cNvPr id="51" name="テキスト ボックス 50"/>
              <p:cNvSpPr txBox="1"/>
              <p:nvPr/>
            </p:nvSpPr>
            <p:spPr>
              <a:xfrm>
                <a:off x="1328078" y="5728126"/>
                <a:ext cx="1095393" cy="392821"/>
              </a:xfrm>
              <a:prstGeom prst="rect">
                <a:avLst/>
              </a:prstGeom>
              <a:noFill/>
            </p:spPr>
            <p:txBody>
              <a:bodyPr wrap="square" rtlCol="0">
                <a:spAutoFit/>
              </a:bodyPr>
              <a:lstStyle/>
              <a:p>
                <a:r>
                  <a:rPr kumimoji="1" lang="en-US" altLang="ja-JP" sz="2000" dirty="0" smtClean="0">
                    <a:solidFill>
                      <a:srgbClr val="FFFF00"/>
                    </a:solidFill>
                    <a:latin typeface="Times New Roman" panose="02020603050405020304" pitchFamily="18" charset="0"/>
                    <a:ea typeface="ＭＳ ゴシック" panose="020B0609070205080204" pitchFamily="49" charset="-128"/>
                  </a:rPr>
                  <a:t>Reflector </a:t>
                </a:r>
              </a:p>
              <a:p>
                <a:r>
                  <a:rPr lang="en-US" altLang="ja-JP" sz="2000" dirty="0" smtClean="0">
                    <a:solidFill>
                      <a:srgbClr val="FFFF00"/>
                    </a:solidFill>
                    <a:latin typeface="Times New Roman" panose="02020603050405020304" pitchFamily="18" charset="0"/>
                    <a:ea typeface="ＭＳ ゴシック" panose="020B0609070205080204" pitchFamily="49" charset="-128"/>
                  </a:rPr>
                  <a:t>Graphite</a:t>
                </a:r>
                <a:endParaRPr kumimoji="1" lang="ja-JP" altLang="en-US" sz="2000" dirty="0">
                  <a:solidFill>
                    <a:srgbClr val="FFFF00"/>
                  </a:solidFill>
                  <a:latin typeface="Times New Roman" panose="02020603050405020304" pitchFamily="18" charset="0"/>
                  <a:ea typeface="ＭＳ ゴシック" panose="020B0609070205080204" pitchFamily="49" charset="-128"/>
                </a:endParaRPr>
              </a:p>
            </p:txBody>
          </p:sp>
          <p:sp>
            <p:nvSpPr>
              <p:cNvPr id="53" name="正方形/長方形 52"/>
              <p:cNvSpPr/>
              <p:nvPr/>
            </p:nvSpPr>
            <p:spPr>
              <a:xfrm>
                <a:off x="2314622" y="4899889"/>
                <a:ext cx="739518" cy="230832"/>
              </a:xfrm>
              <a:prstGeom prst="rect">
                <a:avLst/>
              </a:prstGeom>
            </p:spPr>
            <p:txBody>
              <a:bodyPr wrap="square">
                <a:spAutoFit/>
              </a:bodyPr>
              <a:lstStyle/>
              <a:p>
                <a:r>
                  <a:rPr lang="en-US" altLang="ja-JP" sz="2000" dirty="0">
                    <a:latin typeface="Times New Roman" panose="02020603050405020304" pitchFamily="18" charset="0"/>
                    <a:ea typeface="ＭＳ ゴシック" panose="020B0609070205080204" pitchFamily="49" charset="-128"/>
                  </a:rPr>
                  <a:t>BPE</a:t>
                </a:r>
                <a:endParaRPr lang="ja-JP" altLang="en-US" sz="2000" dirty="0">
                  <a:latin typeface="Times New Roman" panose="02020603050405020304" pitchFamily="18" charset="0"/>
                  <a:ea typeface="ＭＳ ゴシック" panose="020B0609070205080204" pitchFamily="49" charset="-128"/>
                </a:endParaRPr>
              </a:p>
            </p:txBody>
          </p:sp>
          <p:sp>
            <p:nvSpPr>
              <p:cNvPr id="56" name="テキスト ボックス 55"/>
              <p:cNvSpPr txBox="1"/>
              <p:nvPr/>
            </p:nvSpPr>
            <p:spPr>
              <a:xfrm>
                <a:off x="2156436" y="5353894"/>
                <a:ext cx="527945" cy="176356"/>
              </a:xfrm>
              <a:prstGeom prst="rect">
                <a:avLst/>
              </a:prstGeom>
              <a:noFill/>
            </p:spPr>
            <p:txBody>
              <a:bodyPr wrap="square" rtlCol="0">
                <a:spAutoFit/>
              </a:bodyPr>
              <a:lstStyle/>
              <a:p>
                <a:r>
                  <a:rPr kumimoji="1" lang="en-US" altLang="ja-JP" sz="2000" dirty="0" smtClean="0">
                    <a:latin typeface="Times New Roman" panose="02020603050405020304" pitchFamily="18" charset="0"/>
                    <a:ea typeface="ＭＳ ゴシック" panose="020B0609070205080204" pitchFamily="49" charset="-128"/>
                  </a:rPr>
                  <a:t>Be</a:t>
                </a:r>
                <a:endParaRPr kumimoji="1" lang="ja-JP" altLang="en-US" sz="2000" dirty="0">
                  <a:latin typeface="Times New Roman" panose="02020603050405020304" pitchFamily="18" charset="0"/>
                  <a:ea typeface="ＭＳ ゴシック" panose="020B0609070205080204" pitchFamily="49" charset="-128"/>
                </a:endParaRPr>
              </a:p>
            </p:txBody>
          </p:sp>
          <p:grpSp>
            <p:nvGrpSpPr>
              <p:cNvPr id="60" name="グループ化 59"/>
              <p:cNvGrpSpPr/>
              <p:nvPr/>
            </p:nvGrpSpPr>
            <p:grpSpPr>
              <a:xfrm>
                <a:off x="1169293" y="5021705"/>
                <a:ext cx="999257" cy="766215"/>
                <a:chOff x="4354584" y="3584414"/>
                <a:chExt cx="999257" cy="766215"/>
              </a:xfrm>
              <a:solidFill>
                <a:srgbClr val="00B0F0"/>
              </a:solidFill>
            </p:grpSpPr>
            <p:grpSp>
              <p:nvGrpSpPr>
                <p:cNvPr id="61" name="グループ化 60"/>
                <p:cNvGrpSpPr/>
                <p:nvPr/>
              </p:nvGrpSpPr>
              <p:grpSpPr>
                <a:xfrm rot="5400000">
                  <a:off x="4365982" y="3573016"/>
                  <a:ext cx="766215" cy="789011"/>
                  <a:chOff x="4365982" y="3573016"/>
                  <a:chExt cx="766215" cy="789011"/>
                </a:xfrm>
                <a:grpFill/>
              </p:grpSpPr>
              <p:sp>
                <p:nvSpPr>
                  <p:cNvPr id="63" name="台形 62"/>
                  <p:cNvSpPr/>
                  <p:nvPr/>
                </p:nvSpPr>
                <p:spPr>
                  <a:xfrm flipH="1">
                    <a:off x="4467462" y="3573016"/>
                    <a:ext cx="576064" cy="49691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64" name="二等辺三角形 63"/>
                  <p:cNvSpPr/>
                  <p:nvPr/>
                </p:nvSpPr>
                <p:spPr>
                  <a:xfrm flipH="1" flipV="1">
                    <a:off x="4365982" y="4032630"/>
                    <a:ext cx="766215" cy="3293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grpSp>
            <p:sp>
              <p:nvSpPr>
                <p:cNvPr id="62" name="テキスト ボックス 61"/>
                <p:cNvSpPr txBox="1"/>
                <p:nvPr/>
              </p:nvSpPr>
              <p:spPr>
                <a:xfrm>
                  <a:off x="4422888" y="3849400"/>
                  <a:ext cx="930953" cy="256187"/>
                </a:xfrm>
                <a:prstGeom prst="rect">
                  <a:avLst/>
                </a:prstGeom>
                <a:noFill/>
              </p:spPr>
              <p:txBody>
                <a:bodyPr wrap="square" rtlCol="0">
                  <a:spAutoFit/>
                </a:bodyPr>
                <a:lstStyle/>
                <a:p>
                  <a:r>
                    <a:rPr kumimoji="1" lang="en-US" altLang="ja-JP" sz="2400" spc="-100" dirty="0" smtClean="0">
                      <a:solidFill>
                        <a:srgbClr val="FFFF00"/>
                      </a:solidFill>
                    </a:rPr>
                    <a:t> </a:t>
                  </a:r>
                  <a:r>
                    <a:rPr kumimoji="1" lang="en-US" altLang="ja-JP" sz="2400" b="1" spc="-100" dirty="0" smtClean="0">
                      <a:solidFill>
                        <a:srgbClr val="002060"/>
                      </a:solidFill>
                      <a:effectLst>
                        <a:outerShdw blurRad="38100" dist="38100" dir="2700000" algn="tl">
                          <a:srgbClr val="000000">
                            <a:alpha val="43137"/>
                          </a:srgbClr>
                        </a:outerShdw>
                      </a:effectLst>
                    </a:rPr>
                    <a:t>Neutron</a:t>
                  </a:r>
                  <a:endParaRPr kumimoji="1" lang="ja-JP" altLang="en-US" sz="2400" b="1" spc="-100" dirty="0">
                    <a:solidFill>
                      <a:srgbClr val="002060"/>
                    </a:solidFill>
                    <a:effectLst>
                      <a:outerShdw blurRad="38100" dist="38100" dir="2700000" algn="tl">
                        <a:srgbClr val="000000">
                          <a:alpha val="43137"/>
                        </a:srgbClr>
                      </a:outerShdw>
                    </a:effectLst>
                  </a:endParaRPr>
                </a:p>
              </p:txBody>
            </p:sp>
          </p:grpSp>
        </p:grpSp>
        <p:sp>
          <p:nvSpPr>
            <p:cNvPr id="54" name="テキスト ボックス 53"/>
            <p:cNvSpPr txBox="1"/>
            <p:nvPr/>
          </p:nvSpPr>
          <p:spPr>
            <a:xfrm>
              <a:off x="2147335" y="4732121"/>
              <a:ext cx="1013207" cy="400110"/>
            </a:xfrm>
            <a:prstGeom prst="rect">
              <a:avLst/>
            </a:prstGeom>
            <a:noFill/>
          </p:spPr>
          <p:txBody>
            <a:bodyPr wrap="square" rtlCol="0">
              <a:spAutoFit/>
            </a:bodyPr>
            <a:lstStyle/>
            <a:p>
              <a:r>
                <a:rPr lang="en-US" altLang="ja-JP" sz="20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ＭＳ ゴシック" panose="020B0609070205080204" pitchFamily="49" charset="-128"/>
                </a:rPr>
                <a:t>Proton</a:t>
              </a:r>
              <a:endParaRPr kumimoji="1" lang="ja-JP" altLang="en-US" sz="2000" dirty="0">
                <a:solidFill>
                  <a:srgbClr val="FF0000"/>
                </a:solidFill>
                <a:effectLst>
                  <a:outerShdw blurRad="38100" dist="38100" dir="2700000" algn="tl">
                    <a:srgbClr val="000000">
                      <a:alpha val="43137"/>
                    </a:srgbClr>
                  </a:outerShdw>
                </a:effectLst>
                <a:latin typeface="Times New Roman" panose="02020603050405020304" pitchFamily="18" charset="0"/>
                <a:ea typeface="ＭＳ ゴシック" panose="020B0609070205080204" pitchFamily="49" charset="-128"/>
              </a:endParaRPr>
            </a:p>
          </p:txBody>
        </p:sp>
        <p:sp>
          <p:nvSpPr>
            <p:cNvPr id="52" name="テキスト ボックス 51"/>
            <p:cNvSpPr txBox="1"/>
            <p:nvPr/>
          </p:nvSpPr>
          <p:spPr>
            <a:xfrm>
              <a:off x="2194866" y="5567337"/>
              <a:ext cx="1147781" cy="553998"/>
            </a:xfrm>
            <a:prstGeom prst="rect">
              <a:avLst/>
            </a:prstGeom>
            <a:noFill/>
          </p:spPr>
          <p:txBody>
            <a:bodyPr wrap="square" lIns="0" tIns="0" rIns="0" bIns="0" rtlCol="0">
              <a:spAutoFit/>
            </a:bodyPr>
            <a:lstStyle/>
            <a:p>
              <a:r>
                <a:rPr kumimoji="1" lang="en-US" altLang="ja-JP" dirty="0" smtClean="0">
                  <a:latin typeface="Times New Roman" panose="02020603050405020304" pitchFamily="18" charset="0"/>
                  <a:ea typeface="ＭＳ ゴシック" panose="020B0609070205080204" pitchFamily="49" charset="-128"/>
                </a:rPr>
                <a:t>Moderator</a:t>
              </a:r>
            </a:p>
            <a:p>
              <a:r>
                <a:rPr lang="en-US" altLang="ja-JP" dirty="0" smtClean="0">
                  <a:latin typeface="Times New Roman" panose="02020603050405020304" pitchFamily="18" charset="0"/>
                  <a:ea typeface="ＭＳ ゴシック" panose="020B0609070205080204" pitchFamily="49" charset="-128"/>
                </a:rPr>
                <a:t>absorber</a:t>
              </a:r>
              <a:endParaRPr kumimoji="1" lang="ja-JP" altLang="en-US" dirty="0">
                <a:latin typeface="Times New Roman" panose="02020603050405020304" pitchFamily="18" charset="0"/>
                <a:ea typeface="ＭＳ ゴシック" panose="020B0609070205080204" pitchFamily="49" charset="-128"/>
              </a:endParaRPr>
            </a:p>
          </p:txBody>
        </p:sp>
      </p:grpSp>
      <p:sp>
        <p:nvSpPr>
          <p:cNvPr id="8" name="日付プレースホルダー 7"/>
          <p:cNvSpPr>
            <a:spLocks noGrp="1"/>
          </p:cNvSpPr>
          <p:nvPr>
            <p:ph type="dt" sz="half" idx="10"/>
          </p:nvPr>
        </p:nvSpPr>
        <p:spPr/>
        <p:txBody>
          <a:bodyPr/>
          <a:lstStyle/>
          <a:p>
            <a:r>
              <a:rPr kumimoji="1" lang="en-US" altLang="ja-JP" smtClean="0"/>
              <a:t>2015/6/8 Jagiellonian OTAKE</a:t>
            </a:r>
            <a:endParaRPr kumimoji="1" lang="ja-JP" altLang="en-US" dirty="0"/>
          </a:p>
        </p:txBody>
      </p:sp>
    </p:spTree>
    <p:extLst>
      <p:ext uri="{BB962C8B-B14F-4D97-AF65-F5344CB8AC3E}">
        <p14:creationId xmlns:p14="http://schemas.microsoft.com/office/powerpoint/2010/main" val="12067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heel(1)">
                                      <p:cBhvr>
                                        <p:cTn id="7" dur="2000"/>
                                        <p:tgtEl>
                                          <p:spTgt spid="49"/>
                                        </p:tgtEl>
                                      </p:cBhvr>
                                    </p:animEffect>
                                  </p:childTnLst>
                                </p:cTn>
                              </p:par>
                            </p:childTnLst>
                          </p:cTn>
                        </p:par>
                        <p:par>
                          <p:cTn id="8" fill="hold">
                            <p:stCondLst>
                              <p:cond delay="2000"/>
                            </p:stCondLst>
                            <p:childTnLst>
                              <p:par>
                                <p:cTn id="9" presetID="21" presetClass="entr" presetSubtype="1" fill="hold" grpId="0" nodeType="afterEffect">
                                  <p:stCondLst>
                                    <p:cond delay="1000"/>
                                  </p:stCondLst>
                                  <p:childTnLst>
                                    <p:set>
                                      <p:cBhvr>
                                        <p:cTn id="10" dur="1" fill="hold">
                                          <p:stCondLst>
                                            <p:cond delay="0"/>
                                          </p:stCondLst>
                                        </p:cTn>
                                        <p:tgtEl>
                                          <p:spTgt spid="48"/>
                                        </p:tgtEl>
                                        <p:attrNameLst>
                                          <p:attrName>style.visibility</p:attrName>
                                        </p:attrNameLst>
                                      </p:cBhvr>
                                      <p:to>
                                        <p:strVal val="visible"/>
                                      </p:to>
                                    </p:set>
                                    <p:animEffect transition="in" filter="wheel(1)">
                                      <p:cBhvr>
                                        <p:cTn id="11" dur="2000"/>
                                        <p:tgtEl>
                                          <p:spTgt spid="48"/>
                                        </p:tgtEl>
                                      </p:cBhvr>
                                    </p:animEffect>
                                  </p:childTnLst>
                                </p:cTn>
                              </p:par>
                            </p:childTnLst>
                          </p:cTn>
                        </p:par>
                        <p:par>
                          <p:cTn id="12" fill="hold">
                            <p:stCondLst>
                              <p:cond delay="5000"/>
                            </p:stCondLst>
                            <p:childTnLst>
                              <p:par>
                                <p:cTn id="13" presetID="21" presetClass="entr" presetSubtype="1" fill="hold" grpId="0" nodeType="afterEffect">
                                  <p:stCondLst>
                                    <p:cond delay="1000"/>
                                  </p:stCondLst>
                                  <p:childTnLst>
                                    <p:set>
                                      <p:cBhvr>
                                        <p:cTn id="14" dur="1" fill="hold">
                                          <p:stCondLst>
                                            <p:cond delay="0"/>
                                          </p:stCondLst>
                                        </p:cTn>
                                        <p:tgtEl>
                                          <p:spTgt spid="44"/>
                                        </p:tgtEl>
                                        <p:attrNameLst>
                                          <p:attrName>style.visibility</p:attrName>
                                        </p:attrNameLst>
                                      </p:cBhvr>
                                      <p:to>
                                        <p:strVal val="visible"/>
                                      </p:to>
                                    </p:set>
                                    <p:animEffect transition="in" filter="wheel(1)">
                                      <p:cBhvr>
                                        <p:cTn id="15" dur="2000"/>
                                        <p:tgtEl>
                                          <p:spTgt spid="44"/>
                                        </p:tgtEl>
                                      </p:cBhvr>
                                    </p:animEffect>
                                  </p:childTnLst>
                                </p:cTn>
                              </p:par>
                            </p:childTnLst>
                          </p:cTn>
                        </p:par>
                        <p:par>
                          <p:cTn id="16" fill="hold">
                            <p:stCondLst>
                              <p:cond delay="8000"/>
                            </p:stCondLst>
                            <p:childTnLst>
                              <p:par>
                                <p:cTn id="17" presetID="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4" grpId="0" animBg="1"/>
      <p:bldP spid="48" grpId="0" animBg="1"/>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5577" y="3274216"/>
            <a:ext cx="3190660" cy="1794746"/>
          </a:xfrm>
          <a:prstGeom prst="rect">
            <a:avLst/>
          </a:prstGeom>
        </p:spPr>
      </p:pic>
      <p:pic>
        <p:nvPicPr>
          <p:cNvPr id="10" name="Picture 2" descr="C:\Documents and Settings\t\デスクトップ\仕事\中性子\可搬図\CG06b_01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3737870"/>
            <a:ext cx="1484178" cy="98727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グループ化 20"/>
          <p:cNvGrpSpPr/>
          <p:nvPr/>
        </p:nvGrpSpPr>
        <p:grpSpPr>
          <a:xfrm>
            <a:off x="320884" y="3376962"/>
            <a:ext cx="2954971" cy="1672119"/>
            <a:chOff x="146418" y="3875329"/>
            <a:chExt cx="3459218" cy="1927195"/>
          </a:xfrm>
        </p:grpSpPr>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875329"/>
              <a:ext cx="3426124" cy="1927195"/>
            </a:xfrm>
            <a:prstGeom prst="rect">
              <a:avLst/>
            </a:prstGeom>
          </p:spPr>
        </p:pic>
        <p:sp>
          <p:nvSpPr>
            <p:cNvPr id="11" name="テキスト ボックス 10"/>
            <p:cNvSpPr txBox="1"/>
            <p:nvPr/>
          </p:nvSpPr>
          <p:spPr>
            <a:xfrm>
              <a:off x="146418" y="3875329"/>
              <a:ext cx="936104" cy="523220"/>
            </a:xfrm>
            <a:prstGeom prst="rect">
              <a:avLst/>
            </a:prstGeom>
            <a:noFill/>
          </p:spPr>
          <p:txBody>
            <a:bodyPr wrap="square" rtlCol="0">
              <a:spAutoFit/>
            </a:bodyPr>
            <a:lstStyle/>
            <a:p>
              <a:r>
                <a:rPr kumimoji="1" lang="ja-JP" altLang="en-US" sz="2800" b="1" dirty="0" smtClean="0">
                  <a:solidFill>
                    <a:srgbClr val="FFFF00"/>
                  </a:solidFill>
                  <a:effectLst>
                    <a:outerShdw blurRad="38100" dist="38100" dir="2700000" algn="tl">
                      <a:srgbClr val="000000">
                        <a:alpha val="43137"/>
                      </a:srgbClr>
                    </a:outerShdw>
                  </a:effectLst>
                </a:rPr>
                <a:t>①</a:t>
              </a:r>
              <a:endParaRPr kumimoji="1" lang="ja-JP" altLang="en-US" sz="2800" b="1" dirty="0">
                <a:solidFill>
                  <a:srgbClr val="FFFF00"/>
                </a:solidFill>
                <a:effectLst>
                  <a:outerShdw blurRad="38100" dist="38100" dir="2700000" algn="tl">
                    <a:srgbClr val="000000">
                      <a:alpha val="43137"/>
                    </a:srgbClr>
                  </a:outerShdw>
                </a:effectLst>
              </a:endParaRPr>
            </a:p>
          </p:txBody>
        </p:sp>
      </p:grpSp>
      <p:sp>
        <p:nvSpPr>
          <p:cNvPr id="13" name="テキスト ボックス 12"/>
          <p:cNvSpPr txBox="1"/>
          <p:nvPr/>
        </p:nvSpPr>
        <p:spPr>
          <a:xfrm>
            <a:off x="3762583" y="3115353"/>
            <a:ext cx="936104" cy="523220"/>
          </a:xfrm>
          <a:prstGeom prst="rect">
            <a:avLst/>
          </a:prstGeom>
          <a:noFill/>
        </p:spPr>
        <p:txBody>
          <a:bodyPr wrap="square" rtlCol="0">
            <a:spAutoFit/>
          </a:bodyPr>
          <a:lstStyle/>
          <a:p>
            <a:r>
              <a:rPr kumimoji="1" lang="ja-JP" altLang="en-US" sz="2800" b="1" dirty="0" smtClean="0">
                <a:solidFill>
                  <a:srgbClr val="FF0000"/>
                </a:solidFill>
                <a:effectLst>
                  <a:outerShdw blurRad="38100" dist="38100" dir="2700000" algn="tl">
                    <a:srgbClr val="000000">
                      <a:alpha val="43137"/>
                    </a:srgbClr>
                  </a:outerShdw>
                </a:effectLst>
              </a:rPr>
              <a:t>②</a:t>
            </a:r>
            <a:endParaRPr kumimoji="1" lang="ja-JP" altLang="en-US" sz="2800" b="1" dirty="0">
              <a:solidFill>
                <a:srgbClr val="FF0000"/>
              </a:solidFill>
              <a:effectLst>
                <a:outerShdw blurRad="38100" dist="38100" dir="2700000" algn="tl">
                  <a:srgbClr val="000000">
                    <a:alpha val="43137"/>
                  </a:srgbClr>
                </a:outerShdw>
              </a:effectLst>
            </a:endParaRPr>
          </a:p>
        </p:txBody>
      </p:sp>
      <p:sp>
        <p:nvSpPr>
          <p:cNvPr id="12" name="右矢印 11"/>
          <p:cNvSpPr/>
          <p:nvPr/>
        </p:nvSpPr>
        <p:spPr>
          <a:xfrm>
            <a:off x="2647226" y="3229888"/>
            <a:ext cx="1708750" cy="1677917"/>
          </a:xfrm>
          <a:prstGeom prst="rightArrow">
            <a:avLst/>
          </a:prstGeom>
          <a:solidFill>
            <a:srgbClr val="00B050">
              <a:alpha val="5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rgbClr val="FFFF00"/>
                </a:solidFill>
                <a:effectLst>
                  <a:outerShdw blurRad="38100" dist="38100" dir="2700000" algn="tl">
                    <a:srgbClr val="000000">
                      <a:alpha val="43137"/>
                    </a:srgbClr>
                  </a:outerShdw>
                </a:effectLst>
              </a:rPr>
              <a:t>Portable system</a:t>
            </a:r>
            <a:endParaRPr kumimoji="1" lang="ja-JP" altLang="en-US" b="1" dirty="0">
              <a:solidFill>
                <a:srgbClr val="FFFF00"/>
              </a:solidFill>
              <a:effectLst>
                <a:outerShdw blurRad="38100" dist="38100" dir="2700000" algn="tl">
                  <a:srgbClr val="000000">
                    <a:alpha val="43137"/>
                  </a:srgbClr>
                </a:outerShdw>
              </a:effectLst>
            </a:endParaRPr>
          </a:p>
        </p:txBody>
      </p:sp>
      <p:sp>
        <p:nvSpPr>
          <p:cNvPr id="15" name="右矢印 14"/>
          <p:cNvSpPr/>
          <p:nvPr/>
        </p:nvSpPr>
        <p:spPr>
          <a:xfrm>
            <a:off x="6546475" y="3371164"/>
            <a:ext cx="1686413" cy="1677917"/>
          </a:xfrm>
          <a:prstGeom prst="rightArrow">
            <a:avLst/>
          </a:prstGeom>
          <a:solidFill>
            <a:srgbClr val="00B050">
              <a:alpha val="47843"/>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tx1"/>
                </a:solidFill>
                <a:effectLst>
                  <a:outerShdw blurRad="38100" dist="38100" dir="2700000" algn="tl">
                    <a:srgbClr val="000000">
                      <a:alpha val="43137"/>
                    </a:srgbClr>
                  </a:outerShdw>
                </a:effectLst>
              </a:rPr>
              <a:t>Non-destructive diagnostic system </a:t>
            </a:r>
            <a:endParaRPr kumimoji="1" lang="ja-JP" altLang="en-US" sz="1600" b="1" dirty="0">
              <a:solidFill>
                <a:schemeClr val="tx1"/>
              </a:solidFill>
              <a:effectLst>
                <a:outerShdw blurRad="38100" dist="38100" dir="2700000" algn="tl">
                  <a:srgbClr val="000000">
                    <a:alpha val="43137"/>
                  </a:srgbClr>
                </a:outerShdw>
              </a:effectLst>
            </a:endParaRPr>
          </a:p>
        </p:txBody>
      </p:sp>
      <p:sp>
        <p:nvSpPr>
          <p:cNvPr id="17" name="テキスト ボックス 16"/>
          <p:cNvSpPr txBox="1"/>
          <p:nvPr/>
        </p:nvSpPr>
        <p:spPr>
          <a:xfrm>
            <a:off x="971600" y="-18586"/>
            <a:ext cx="7447073" cy="707886"/>
          </a:xfrm>
          <a:prstGeom prst="rect">
            <a:avLst/>
          </a:prstGeom>
          <a:noFill/>
        </p:spPr>
        <p:txBody>
          <a:bodyPr wrap="square" rtlCol="0">
            <a:spAutoFit/>
          </a:bodyPr>
          <a:lstStyle/>
          <a:p>
            <a:r>
              <a:rPr lang="en-US" altLang="ja-JP" sz="4000" u="sng" dirty="0" smtClean="0"/>
              <a:t>Summary</a:t>
            </a:r>
            <a:r>
              <a:rPr lang="en-US" altLang="ja-JP" sz="4000" u="sng" dirty="0" smtClean="0">
                <a:solidFill>
                  <a:srgbClr val="FF0000"/>
                </a:solidFill>
              </a:rPr>
              <a:t> </a:t>
            </a:r>
            <a:r>
              <a:rPr lang="en-US" altLang="ja-JP" sz="4000" dirty="0" smtClean="0">
                <a:latin typeface="Times New Roman" panose="02020603050405020304" pitchFamily="18" charset="0"/>
                <a:cs typeface="Times New Roman" panose="02020603050405020304" pitchFamily="18" charset="0"/>
              </a:rPr>
              <a:t>RANS</a:t>
            </a:r>
            <a:r>
              <a:rPr lang="en-US" altLang="ja-JP" sz="3200" dirty="0" smtClean="0">
                <a:latin typeface="Times New Roman" panose="02020603050405020304" pitchFamily="18" charset="0"/>
                <a:cs typeface="Times New Roman" panose="02020603050405020304" pitchFamily="18" charset="0"/>
              </a:rPr>
              <a:t>, towards practical use</a:t>
            </a:r>
            <a:endParaRPr lang="en-US" altLang="ja-JP" sz="3200" u="sng" dirty="0" smtClean="0"/>
          </a:p>
        </p:txBody>
      </p:sp>
      <p:sp>
        <p:nvSpPr>
          <p:cNvPr id="19" name="テキスト ボックス 18"/>
          <p:cNvSpPr txBox="1"/>
          <p:nvPr/>
        </p:nvSpPr>
        <p:spPr>
          <a:xfrm>
            <a:off x="105027" y="608244"/>
            <a:ext cx="8515747" cy="461665"/>
          </a:xfrm>
          <a:prstGeom prst="rect">
            <a:avLst/>
          </a:prstGeom>
          <a:noFill/>
        </p:spPr>
        <p:txBody>
          <a:bodyPr wrap="square" rtlCol="0">
            <a:spAutoFit/>
          </a:bodyPr>
          <a:lstStyle/>
          <a:p>
            <a:pPr marL="285750" indent="-285750">
              <a:buFont typeface="Arial" pitchFamily="34" charset="0"/>
              <a:buChar char="•"/>
            </a:pPr>
            <a:r>
              <a:rPr lang="en-US" altLang="ja-JP" sz="2400" dirty="0" smtClean="0"/>
              <a:t>Compact neutron source for </a:t>
            </a:r>
            <a:r>
              <a:rPr lang="en-US" altLang="ja-JP" sz="2400" dirty="0" smtClean="0">
                <a:solidFill>
                  <a:srgbClr val="FF0000"/>
                </a:solidFill>
              </a:rPr>
              <a:t>industrial use </a:t>
            </a:r>
            <a:r>
              <a:rPr lang="en-US" altLang="ja-JP" sz="2400" dirty="0" smtClean="0"/>
              <a:t>floor-standing type</a:t>
            </a:r>
            <a:endParaRPr kumimoji="1" lang="ja-JP" altLang="en-US" sz="2400" dirty="0">
              <a:solidFill>
                <a:srgbClr val="FF0000"/>
              </a:solidFill>
            </a:endParaRPr>
          </a:p>
        </p:txBody>
      </p:sp>
      <p:sp>
        <p:nvSpPr>
          <p:cNvPr id="20" name="テキスト ボックス 19"/>
          <p:cNvSpPr txBox="1"/>
          <p:nvPr/>
        </p:nvSpPr>
        <p:spPr>
          <a:xfrm>
            <a:off x="179512" y="2689756"/>
            <a:ext cx="8053376" cy="523220"/>
          </a:xfrm>
          <a:prstGeom prst="rect">
            <a:avLst/>
          </a:prstGeom>
          <a:noFill/>
        </p:spPr>
        <p:txBody>
          <a:bodyPr wrap="square" rtlCol="0">
            <a:spAutoFit/>
          </a:bodyPr>
          <a:lstStyle/>
          <a:p>
            <a:pPr marL="457200" indent="-457200">
              <a:buFont typeface="Arial" pitchFamily="34" charset="0"/>
              <a:buChar char="•"/>
            </a:pPr>
            <a:r>
              <a:rPr lang="en-US" altLang="ja-JP" sz="2800" dirty="0" smtClean="0"/>
              <a:t>Development for the </a:t>
            </a:r>
            <a:r>
              <a:rPr lang="en-US" altLang="ja-JP" sz="2800" dirty="0" smtClean="0">
                <a:solidFill>
                  <a:srgbClr val="FF0000"/>
                </a:solidFill>
              </a:rPr>
              <a:t>transportable</a:t>
            </a:r>
            <a:r>
              <a:rPr lang="en-US" altLang="ja-JP" sz="2800" dirty="0" smtClean="0"/>
              <a:t> neutron system</a:t>
            </a:r>
            <a:endParaRPr kumimoji="1" lang="ja-JP" altLang="en-US" sz="2800" dirty="0"/>
          </a:p>
        </p:txBody>
      </p:sp>
      <p:sp>
        <p:nvSpPr>
          <p:cNvPr id="22" name="テキスト ボックス 21"/>
          <p:cNvSpPr txBox="1"/>
          <p:nvPr/>
        </p:nvSpPr>
        <p:spPr>
          <a:xfrm>
            <a:off x="363061" y="5513805"/>
            <a:ext cx="9435691" cy="830997"/>
          </a:xfrm>
          <a:prstGeom prst="rect">
            <a:avLst/>
          </a:prstGeom>
          <a:noFill/>
        </p:spPr>
        <p:txBody>
          <a:bodyPr wrap="square" rtlCol="0">
            <a:spAutoFit/>
          </a:bodyPr>
          <a:lstStyle/>
          <a:p>
            <a:r>
              <a:rPr lang="en-US" altLang="ja-JP" sz="2400" dirty="0" smtClean="0">
                <a:latin typeface="Times New Roman" panose="02020603050405020304" pitchFamily="18" charset="0"/>
                <a:cs typeface="Times New Roman" panose="02020603050405020304" pitchFamily="18" charset="0"/>
              </a:rPr>
              <a:t>Fast neutron imaging detector, </a:t>
            </a:r>
          </a:p>
          <a:p>
            <a:r>
              <a:rPr lang="en-US" altLang="ja-JP" sz="2400" dirty="0" smtClean="0">
                <a:latin typeface="Times New Roman" panose="02020603050405020304" pitchFamily="18" charset="0"/>
                <a:cs typeface="Times New Roman" panose="02020603050405020304" pitchFamily="18" charset="0"/>
              </a:rPr>
              <a:t>health diagnosis system development</a:t>
            </a:r>
          </a:p>
        </p:txBody>
      </p:sp>
      <p:sp>
        <p:nvSpPr>
          <p:cNvPr id="16" name="テキスト ボックス 15"/>
          <p:cNvSpPr txBox="1"/>
          <p:nvPr/>
        </p:nvSpPr>
        <p:spPr>
          <a:xfrm>
            <a:off x="2884255" y="988317"/>
            <a:ext cx="4945786" cy="2062103"/>
          </a:xfrm>
          <a:prstGeom prst="rect">
            <a:avLst/>
          </a:prstGeom>
          <a:noFill/>
        </p:spPr>
        <p:txBody>
          <a:bodyPr wrap="square" rtlCol="0">
            <a:spAutoFit/>
          </a:bodyPr>
          <a:lstStyle/>
          <a:p>
            <a:pPr marL="285750" indent="-285750">
              <a:buFont typeface="Arial" panose="020B0604020202020204" pitchFamily="34" charset="0"/>
              <a:buChar char="•"/>
            </a:pPr>
            <a:r>
              <a:rPr lang="en-US" altLang="ja-JP" sz="3200" dirty="0" smtClean="0"/>
              <a:t>3D neutron imaging (3D)</a:t>
            </a:r>
            <a:endParaRPr lang="en-US" altLang="ja-JP" sz="3200" dirty="0"/>
          </a:p>
          <a:p>
            <a:pPr marL="285750" indent="-285750">
              <a:buFont typeface="Arial" panose="020B0604020202020204" pitchFamily="34" charset="0"/>
              <a:buChar char="•"/>
            </a:pPr>
            <a:r>
              <a:rPr lang="en-US" altLang="ja-JP" sz="3200" u="sng" dirty="0" smtClean="0"/>
              <a:t>Neutron diffraction for metal deformation</a:t>
            </a:r>
            <a:endParaRPr lang="en-US" altLang="ja-JP" sz="3200" dirty="0" smtClean="0"/>
          </a:p>
          <a:p>
            <a:pPr marL="285750" indent="-285750">
              <a:buFont typeface="Arial" panose="020B0604020202020204" pitchFamily="34" charset="0"/>
              <a:buChar char="•"/>
            </a:pPr>
            <a:endParaRPr kumimoji="1" lang="ja-JP" altLang="en-US" sz="3200" u="sng" dirty="0"/>
          </a:p>
        </p:txBody>
      </p:sp>
      <p:pic>
        <p:nvPicPr>
          <p:cNvPr id="24" name="図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929" y="1093481"/>
            <a:ext cx="2211290" cy="1658467"/>
          </a:xfrm>
          <a:prstGeom prst="rect">
            <a:avLst/>
          </a:prstGeom>
        </p:spPr>
      </p:pic>
      <p:sp>
        <p:nvSpPr>
          <p:cNvPr id="9" name="左矢印 8"/>
          <p:cNvSpPr/>
          <p:nvPr/>
        </p:nvSpPr>
        <p:spPr>
          <a:xfrm rot="1142116">
            <a:off x="5561634" y="4650957"/>
            <a:ext cx="2130958" cy="1248966"/>
          </a:xfrm>
          <a:prstGeom prst="leftArrow">
            <a:avLst/>
          </a:prstGeom>
          <a:solidFill>
            <a:srgbClr val="FFFF00">
              <a:alpha val="41961"/>
            </a:srgbClr>
          </a:solidFill>
          <a:ln w="63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800"/>
              </a:lnSpc>
            </a:pPr>
            <a:r>
              <a:rPr lang="en-US" altLang="ja-JP" dirty="0" smtClean="0">
                <a:solidFill>
                  <a:srgbClr val="FF0000"/>
                </a:solidFill>
              </a:rPr>
              <a:t>Large are </a:t>
            </a:r>
            <a:r>
              <a:rPr lang="en-US" altLang="ja-JP" dirty="0">
                <a:solidFill>
                  <a:srgbClr val="FF0000"/>
                </a:solidFill>
              </a:rPr>
              <a:t>d</a:t>
            </a:r>
            <a:r>
              <a:rPr lang="en-US" altLang="ja-JP" dirty="0" smtClean="0">
                <a:solidFill>
                  <a:srgbClr val="FF0000"/>
                </a:solidFill>
              </a:rPr>
              <a:t>etector </a:t>
            </a:r>
            <a:endParaRPr kumimoji="1" lang="ja-JP" altLang="en-US" dirty="0">
              <a:solidFill>
                <a:srgbClr val="FF0000"/>
              </a:solidFill>
            </a:endParaRPr>
          </a:p>
        </p:txBody>
      </p:sp>
      <p:sp>
        <p:nvSpPr>
          <p:cNvPr id="2" name="スライド番号プレースホルダー 1"/>
          <p:cNvSpPr>
            <a:spLocks noGrp="1"/>
          </p:cNvSpPr>
          <p:nvPr>
            <p:ph type="sldNum" sz="quarter" idx="12"/>
          </p:nvPr>
        </p:nvSpPr>
        <p:spPr/>
        <p:txBody>
          <a:bodyPr/>
          <a:lstStyle/>
          <a:p>
            <a:pPr>
              <a:defRPr/>
            </a:pPr>
            <a:fld id="{453493DC-5348-4B92-A372-647B9DF6FC60}" type="slidenum">
              <a:rPr lang="ja-JP" altLang="en-US" smtClean="0"/>
              <a:pPr>
                <a:defRPr/>
              </a:pPr>
              <a:t>40</a:t>
            </a:fld>
            <a:endParaRPr lang="ja-JP" altLang="en-US" dirty="0"/>
          </a:p>
        </p:txBody>
      </p:sp>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0774" y="6117"/>
            <a:ext cx="499364" cy="848150"/>
          </a:xfrm>
          <a:prstGeom prst="rect">
            <a:avLst/>
          </a:prstGeom>
        </p:spPr>
      </p:pic>
      <p:pic>
        <p:nvPicPr>
          <p:cNvPr id="2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1" y="-18586"/>
            <a:ext cx="712387" cy="71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8617499" y="2695064"/>
            <a:ext cx="415169" cy="952447"/>
          </a:xfrm>
          <a:prstGeom prst="rect">
            <a:avLst/>
          </a:prstGeom>
          <a:noFill/>
          <a:ln w="9525">
            <a:noFill/>
            <a:miter lim="800000"/>
            <a:headEnd/>
            <a:tailEnd/>
          </a:ln>
          <a:effectLst/>
        </p:spPr>
      </p:pic>
      <p:sp>
        <p:nvSpPr>
          <p:cNvPr id="7" name="日付プレースホルダー 6"/>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23" name="テキスト ボックス 22"/>
          <p:cNvSpPr txBox="1"/>
          <p:nvPr/>
        </p:nvSpPr>
        <p:spPr>
          <a:xfrm>
            <a:off x="7465867" y="1737545"/>
            <a:ext cx="1759753" cy="923330"/>
          </a:xfrm>
          <a:prstGeom prst="rect">
            <a:avLst/>
          </a:prstGeom>
          <a:noFill/>
        </p:spPr>
        <p:txBody>
          <a:bodyPr wrap="square" rtlCol="0">
            <a:spAutoFit/>
          </a:bodyPr>
          <a:lstStyle/>
          <a:p>
            <a:r>
              <a:rPr kumimoji="1" lang="en-US" altLang="ja-JP" dirty="0" smtClean="0"/>
              <a:t>Crystal texture, </a:t>
            </a:r>
          </a:p>
          <a:p>
            <a:r>
              <a:rPr lang="en-US" altLang="ja-JP" dirty="0"/>
              <a:t>pole figure measurement</a:t>
            </a:r>
            <a:endParaRPr kumimoji="1" lang="ja-JP" altLang="en-US" dirty="0"/>
          </a:p>
        </p:txBody>
      </p:sp>
    </p:spTree>
    <p:extLst>
      <p:ext uri="{BB962C8B-B14F-4D97-AF65-F5344CB8AC3E}">
        <p14:creationId xmlns:p14="http://schemas.microsoft.com/office/powerpoint/2010/main" val="79013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500"/>
                            </p:stCondLst>
                            <p:childTnLst>
                              <p:par>
                                <p:cTn id="45" presetID="42"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par>
                          <p:cTn id="50" fill="hold">
                            <p:stCondLst>
                              <p:cond delay="1500"/>
                            </p:stCondLst>
                            <p:childTnLst>
                              <p:par>
                                <p:cTn id="51" presetID="16" presetClass="entr" presetSubtype="21"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10" presetClass="entr" presetSubtype="0" fill="hold"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5" grpId="0" animBg="1"/>
      <p:bldP spid="20" grpId="0"/>
      <p:bldP spid="22" grpId="0"/>
      <p:bldP spid="9" grpId="0" animBg="1"/>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30972024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5" name="テキスト ボックス 4"/>
          <p:cNvSpPr txBox="1"/>
          <p:nvPr/>
        </p:nvSpPr>
        <p:spPr>
          <a:xfrm>
            <a:off x="0" y="29329"/>
            <a:ext cx="9144000" cy="707886"/>
          </a:xfrm>
          <a:prstGeom prst="rect">
            <a:avLst/>
          </a:prstGeom>
          <a:noFill/>
        </p:spPr>
        <p:txBody>
          <a:bodyPr wrap="square" rtlCol="0">
            <a:spAutoFit/>
          </a:bodyPr>
          <a:lstStyle/>
          <a:p>
            <a:r>
              <a:rPr lang="en-US" altLang="ja-JP" sz="4000" spc="-44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Success of the observation of steels, void</a:t>
            </a:r>
            <a:endParaRPr lang="ja-JP" altLang="en-US" sz="4000" spc="-44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 name="Group 6"/>
          <p:cNvGrpSpPr>
            <a:grpSpLocks/>
          </p:cNvGrpSpPr>
          <p:nvPr/>
        </p:nvGrpSpPr>
        <p:grpSpPr bwMode="auto">
          <a:xfrm>
            <a:off x="95672" y="704978"/>
            <a:ext cx="5993606" cy="122634"/>
            <a:chOff x="177" y="635"/>
            <a:chExt cx="5034" cy="103"/>
          </a:xfrm>
        </p:grpSpPr>
        <p:sp>
          <p:nvSpPr>
            <p:cNvPr id="7" name="AutoShape 7"/>
            <p:cNvSpPr>
              <a:spLocks noChangeArrowheads="1"/>
            </p:cNvSpPr>
            <p:nvPr/>
          </p:nvSpPr>
          <p:spPr bwMode="auto">
            <a:xfrm>
              <a:off x="212" y="664"/>
              <a:ext cx="4999" cy="74"/>
            </a:xfrm>
            <a:prstGeom prst="roundRect">
              <a:avLst>
                <a:gd name="adj" fmla="val 16667"/>
              </a:avLst>
            </a:prstGeom>
            <a:gradFill rotWithShape="1">
              <a:gsLst>
                <a:gs pos="0">
                  <a:srgbClr val="808080"/>
                </a:gs>
                <a:gs pos="100000">
                  <a:srgbClr val="DDDDDD"/>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kumimoji="0" lang="ja-JP" altLang="en-US" sz="1350" kern="0">
                <a:solidFill>
                  <a:srgbClr val="000000"/>
                </a:solidFill>
                <a:latin typeface="Arial" charset="0"/>
              </a:endParaRPr>
            </a:p>
          </p:txBody>
        </p:sp>
        <p:sp>
          <p:nvSpPr>
            <p:cNvPr id="8" name="AutoShape 8"/>
            <p:cNvSpPr>
              <a:spLocks noChangeArrowheads="1"/>
            </p:cNvSpPr>
            <p:nvPr/>
          </p:nvSpPr>
          <p:spPr bwMode="auto">
            <a:xfrm>
              <a:off x="177" y="635"/>
              <a:ext cx="4999" cy="74"/>
            </a:xfrm>
            <a:prstGeom prst="roundRect">
              <a:avLst>
                <a:gd name="adj" fmla="val 16667"/>
              </a:avLst>
            </a:prstGeom>
            <a:gradFill rotWithShape="1">
              <a:gsLst>
                <a:gs pos="0">
                  <a:srgbClr val="333399"/>
                </a:gs>
                <a:gs pos="100000">
                  <a:srgbClr val="BBE0E3"/>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kumimoji="0" lang="ja-JP" altLang="en-US" sz="1350" kern="0">
                <a:solidFill>
                  <a:srgbClr val="000000"/>
                </a:solidFill>
                <a:latin typeface="Arial" charset="0"/>
              </a:endParaRPr>
            </a:p>
          </p:txBody>
        </p:sp>
      </p:grpSp>
      <p:sp>
        <p:nvSpPr>
          <p:cNvPr id="11" name="テキスト ボックス 10"/>
          <p:cNvSpPr txBox="1"/>
          <p:nvPr/>
        </p:nvSpPr>
        <p:spPr>
          <a:xfrm>
            <a:off x="485800" y="1123951"/>
            <a:ext cx="8172400" cy="3046988"/>
          </a:xfrm>
          <a:prstGeom prst="rect">
            <a:avLst/>
          </a:prstGeom>
          <a:noFill/>
        </p:spPr>
        <p:txBody>
          <a:bodyPr wrap="square" rtlCol="0">
            <a:spAutoFit/>
          </a:bodyPr>
          <a:lstStyle/>
          <a:p>
            <a:pPr marL="214313" indent="-214313">
              <a:buFont typeface="Arial" panose="020B0604020202020204" pitchFamily="34" charset="0"/>
              <a:buChar char="•"/>
            </a:pPr>
            <a:r>
              <a:rPr lang="en-US" altLang="ja-JP" sz="3200" u="sng" dirty="0" smtClean="0">
                <a:solidFill>
                  <a:srgbClr val="00B0F0"/>
                </a:solidFill>
              </a:rPr>
              <a:t>New fast neutron imaging detector development </a:t>
            </a:r>
            <a:endParaRPr lang="en-US" altLang="ja-JP" sz="3200" u="sng" dirty="0">
              <a:solidFill>
                <a:srgbClr val="00B0F0"/>
              </a:solidFill>
            </a:endParaRPr>
          </a:p>
          <a:p>
            <a:pPr marL="214313" indent="-214313">
              <a:buFont typeface="Arial" panose="020B0604020202020204" pitchFamily="34" charset="0"/>
              <a:buChar char="•"/>
            </a:pPr>
            <a:r>
              <a:rPr lang="en-US" altLang="ja-JP" sz="3200" dirty="0" smtClean="0"/>
              <a:t>1pixel = </a:t>
            </a:r>
            <a:r>
              <a:rPr lang="en-US" altLang="ja-JP" sz="3200" dirty="0"/>
              <a:t>30 mm x 30 </a:t>
            </a:r>
            <a:r>
              <a:rPr lang="en-US" altLang="ja-JP" sz="3200" dirty="0" smtClean="0"/>
              <a:t>mm</a:t>
            </a:r>
            <a:r>
              <a:rPr lang="en-US" altLang="ja-JP" sz="3200" dirty="0"/>
              <a:t/>
            </a:r>
            <a:br>
              <a:rPr lang="en-US" altLang="ja-JP" sz="3200" dirty="0"/>
            </a:br>
            <a:r>
              <a:rPr lang="en-US" altLang="ja-JP" sz="3200" dirty="0"/>
              <a:t>10 mm x 10 mm </a:t>
            </a:r>
            <a:r>
              <a:rPr lang="en-US" altLang="ja-JP" sz="3200" dirty="0" smtClean="0"/>
              <a:t>steel</a:t>
            </a:r>
            <a:r>
              <a:rPr lang="en-US" altLang="ja-JP" sz="3200" dirty="0"/>
              <a:t/>
            </a:r>
            <a:br>
              <a:rPr lang="en-US" altLang="ja-JP" sz="3200" dirty="0"/>
            </a:br>
            <a:r>
              <a:rPr lang="en-US" altLang="ja-JP" sz="3200" dirty="0"/>
              <a:t>Φ18 mm              </a:t>
            </a:r>
            <a:r>
              <a:rPr lang="en-US" altLang="ja-JP" sz="3200" dirty="0" smtClean="0"/>
              <a:t>void (air hole) </a:t>
            </a:r>
            <a:r>
              <a:rPr lang="en-US" altLang="ja-JP" sz="3200" dirty="0"/>
              <a:t/>
            </a:r>
            <a:br>
              <a:rPr lang="en-US" altLang="ja-JP" sz="3200" dirty="0"/>
            </a:br>
            <a:endParaRPr lang="en-US" altLang="ja-JP" sz="3200" dirty="0"/>
          </a:p>
        </p:txBody>
      </p:sp>
      <p:sp>
        <p:nvSpPr>
          <p:cNvPr id="12" name="テキスト ボックス 11"/>
          <p:cNvSpPr txBox="1"/>
          <p:nvPr/>
        </p:nvSpPr>
        <p:spPr>
          <a:xfrm>
            <a:off x="321720" y="4124134"/>
            <a:ext cx="8500560" cy="830997"/>
          </a:xfrm>
          <a:prstGeom prst="rect">
            <a:avLst/>
          </a:prstGeom>
          <a:noFill/>
        </p:spPr>
        <p:txBody>
          <a:bodyPr wrap="square" rtlCol="0">
            <a:spAutoFit/>
          </a:bodyPr>
          <a:lstStyle/>
          <a:p>
            <a:r>
              <a:rPr lang="en-US" altLang="ja-JP" sz="2400" b="1" u="sng" dirty="0" smtClean="0"/>
              <a:t>1m*1m 1024 </a:t>
            </a:r>
            <a:r>
              <a:rPr lang="en-US" altLang="ja-JP" sz="2400" b="1" u="sng" dirty="0" err="1" smtClean="0"/>
              <a:t>channner</a:t>
            </a:r>
            <a:r>
              <a:rPr lang="en-US" altLang="ja-JP" sz="2400" b="1" u="sng" dirty="0" smtClean="0"/>
              <a:t> large area fast neutron imaging detector is now being tested with real bridge</a:t>
            </a:r>
            <a:endParaRPr lang="en-US" altLang="ja-JP" sz="2400" b="1" u="sng" dirty="0">
              <a:solidFill>
                <a:srgbClr val="FF0000"/>
              </a:solidFill>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5280883"/>
            <a:ext cx="1981200" cy="1485900"/>
          </a:xfrm>
          <a:prstGeom prst="rect">
            <a:avLst/>
          </a:prstGeom>
        </p:spPr>
      </p:pic>
      <p:sp>
        <p:nvSpPr>
          <p:cNvPr id="14" name="テキスト ボックス 13"/>
          <p:cNvSpPr txBox="1"/>
          <p:nvPr/>
        </p:nvSpPr>
        <p:spPr>
          <a:xfrm>
            <a:off x="1787869" y="5714743"/>
            <a:ext cx="2503799" cy="1177245"/>
          </a:xfrm>
          <a:prstGeom prst="rect">
            <a:avLst/>
          </a:prstGeom>
          <a:noFill/>
        </p:spPr>
        <p:txBody>
          <a:bodyPr wrap="square" rtlCol="0">
            <a:spAutoFit/>
          </a:bodyPr>
          <a:lstStyle/>
          <a:p>
            <a:r>
              <a:rPr lang="en-US" altLang="ja-JP" sz="1350" dirty="0"/>
              <a:t>1</a:t>
            </a:r>
            <a:r>
              <a:rPr lang="ja-JP" altLang="en-US" sz="1350" dirty="0"/>
              <a:t>平米　</a:t>
            </a:r>
            <a:endParaRPr lang="en-US" altLang="ja-JP" sz="1350" dirty="0"/>
          </a:p>
          <a:p>
            <a:r>
              <a:rPr lang="ja-JP" altLang="en-US" sz="1350" dirty="0"/>
              <a:t>橋梁用</a:t>
            </a:r>
            <a:r>
              <a:rPr lang="en-US" altLang="ja-JP" sz="1350" dirty="0"/>
              <a:t>1024</a:t>
            </a:r>
            <a:r>
              <a:rPr lang="ja-JP" altLang="en-US" sz="1350" dirty="0"/>
              <a:t>チャンネル</a:t>
            </a:r>
            <a:r>
              <a:rPr lang="ja-JP" altLang="en-US" sz="1350" dirty="0" smtClean="0"/>
              <a:t>検出器</a:t>
            </a:r>
            <a:endParaRPr lang="en-US" altLang="ja-JP" sz="1350" dirty="0" smtClean="0"/>
          </a:p>
          <a:p>
            <a:r>
              <a:rPr lang="en-US" altLang="ja-JP" sz="1400" dirty="0"/>
              <a:t>[32 x 8 </a:t>
            </a:r>
            <a:r>
              <a:rPr lang="ja-JP" altLang="en-US" sz="1400" dirty="0"/>
              <a:t>ピクセル </a:t>
            </a:r>
            <a:r>
              <a:rPr lang="en-US" altLang="ja-JP" sz="1400" dirty="0"/>
              <a:t>(1</a:t>
            </a:r>
            <a:r>
              <a:rPr lang="ja-JP" altLang="en-US" sz="1400" dirty="0"/>
              <a:t>ピクセル </a:t>
            </a:r>
            <a:r>
              <a:rPr lang="en-US" altLang="ja-JP" sz="1400" dirty="0"/>
              <a:t>= 20 mm x 20 mm)]</a:t>
            </a:r>
            <a:endParaRPr lang="en-US" altLang="ja-JP" sz="1400" b="1" u="sng" dirty="0">
              <a:solidFill>
                <a:srgbClr val="FF0000"/>
              </a:solidFill>
            </a:endParaRPr>
          </a:p>
          <a:p>
            <a:endParaRPr lang="ja-JP" altLang="en-US" sz="1350" dirty="0"/>
          </a:p>
        </p:txBody>
      </p:sp>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72" y="5366887"/>
            <a:ext cx="1751856" cy="1313892"/>
          </a:xfrm>
          <a:prstGeom prst="rect">
            <a:avLst/>
          </a:prstGeom>
        </p:spPr>
      </p:pic>
      <p:sp>
        <p:nvSpPr>
          <p:cNvPr id="2" name="スライド番号プレースホルダー 1"/>
          <p:cNvSpPr>
            <a:spLocks noGrp="1"/>
          </p:cNvSpPr>
          <p:nvPr>
            <p:ph type="sldNum" sz="quarter" idx="12"/>
          </p:nvPr>
        </p:nvSpPr>
        <p:spPr/>
        <p:txBody>
          <a:bodyPr/>
          <a:lstStyle/>
          <a:p>
            <a:fld id="{B131325E-F6AF-41F5-85A2-C94266F51AB4}" type="slidenum">
              <a:rPr lang="ja-JP" altLang="en-US" smtClean="0"/>
              <a:pPr/>
              <a:t>42</a:t>
            </a:fld>
            <a:endParaRPr lang="ja-JP" altLang="en-US"/>
          </a:p>
        </p:txBody>
      </p:sp>
    </p:spTree>
    <p:extLst>
      <p:ext uri="{BB962C8B-B14F-4D97-AF65-F5344CB8AC3E}">
        <p14:creationId xmlns:p14="http://schemas.microsoft.com/office/powerpoint/2010/main" val="18988766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8" y="1497596"/>
            <a:ext cx="6261100" cy="486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17920" y="-1"/>
            <a:ext cx="9305717" cy="1183733"/>
          </a:xfrm>
          <a:solidFill>
            <a:srgbClr val="00B0F0"/>
          </a:solidFill>
        </p:spPr>
        <p:txBody>
          <a:bodyPr>
            <a:normAutofit/>
          </a:bodyPr>
          <a:lstStyle/>
          <a:p>
            <a:pPr algn="l"/>
            <a:r>
              <a:rPr kumimoji="1" lang="en-US" altLang="ja-JP" dirty="0" smtClean="0"/>
              <a:t>RANS</a:t>
            </a:r>
            <a:r>
              <a:rPr kumimoji="1" lang="ja-JP" altLang="en-US" dirty="0" smtClean="0"/>
              <a:t>  </a:t>
            </a:r>
            <a:r>
              <a:rPr lang="en-US" altLang="ja-JP" dirty="0" smtClean="0"/>
              <a:t>Neutron spectrum</a:t>
            </a:r>
            <a:r>
              <a:rPr lang="en-US" altLang="ja-JP" sz="1800" dirty="0" smtClean="0"/>
              <a:t> </a:t>
            </a:r>
            <a:r>
              <a:rPr kumimoji="1" lang="en-US" altLang="ja-JP" sz="2400" spc="-100" dirty="0" smtClean="0"/>
              <a:t>(PHITS simulation)</a:t>
            </a:r>
            <a:endParaRPr kumimoji="1" lang="ja-JP" altLang="en-US" sz="2800" u="sng" spc="-100" dirty="0"/>
          </a:p>
        </p:txBody>
      </p:sp>
      <p:sp>
        <p:nvSpPr>
          <p:cNvPr id="3" name="コンテンツ プレースホルダー 2"/>
          <p:cNvSpPr>
            <a:spLocks noGrp="1"/>
          </p:cNvSpPr>
          <p:nvPr>
            <p:ph idx="1"/>
          </p:nvPr>
        </p:nvSpPr>
        <p:spPr>
          <a:xfrm>
            <a:off x="1055082" y="1202063"/>
            <a:ext cx="4716016" cy="431690"/>
          </a:xfrm>
        </p:spPr>
        <p:txBody>
          <a:bodyPr>
            <a:noAutofit/>
          </a:bodyPr>
          <a:lstStyle/>
          <a:p>
            <a:pPr marL="0" indent="0">
              <a:lnSpc>
                <a:spcPts val="2200"/>
              </a:lnSpc>
              <a:buNone/>
            </a:pPr>
            <a:r>
              <a:rPr kumimoji="1" lang="en-US" altLang="ja-JP" sz="2000" dirty="0" smtClean="0">
                <a:solidFill>
                  <a:srgbClr val="00B050"/>
                </a:solidFill>
              </a:rPr>
              <a:t>@ maximum averaged current 100</a:t>
            </a:r>
            <a:r>
              <a:rPr lang="en-US" altLang="ja-JP" sz="2000" dirty="0" smtClean="0">
                <a:solidFill>
                  <a:srgbClr val="00B050"/>
                </a:solidFill>
              </a:rPr>
              <a:t>μA</a:t>
            </a:r>
            <a:endParaRPr kumimoji="1" lang="en-US" altLang="ja-JP" sz="2000" spc="-100" dirty="0" smtClean="0">
              <a:solidFill>
                <a:srgbClr val="00B050"/>
              </a:solidFill>
            </a:endParaRPr>
          </a:p>
        </p:txBody>
      </p:sp>
      <p:sp>
        <p:nvSpPr>
          <p:cNvPr id="5" name="スライド番号プレースホルダー 4"/>
          <p:cNvSpPr>
            <a:spLocks noGrp="1"/>
          </p:cNvSpPr>
          <p:nvPr>
            <p:ph type="sldNum" sz="quarter" idx="12"/>
          </p:nvPr>
        </p:nvSpPr>
        <p:spPr/>
        <p:txBody>
          <a:bodyPr/>
          <a:lstStyle/>
          <a:p>
            <a:pPr>
              <a:defRPr/>
            </a:pPr>
            <a:fld id="{597AF73C-E3C1-4578-9E50-DA54ADB86BC3}" type="slidenum">
              <a:rPr lang="ja-JP" altLang="en-US" smtClean="0"/>
              <a:pPr>
                <a:defRPr/>
              </a:pPr>
              <a:t>5</a:t>
            </a:fld>
            <a:endParaRPr lang="ja-JP" altLang="en-US" dirty="0"/>
          </a:p>
        </p:txBody>
      </p:sp>
      <p:sp>
        <p:nvSpPr>
          <p:cNvPr id="27" name="テキスト ボックス 26"/>
          <p:cNvSpPr txBox="1"/>
          <p:nvPr/>
        </p:nvSpPr>
        <p:spPr>
          <a:xfrm>
            <a:off x="1252397" y="3534751"/>
            <a:ext cx="2232248" cy="1200329"/>
          </a:xfrm>
          <a:prstGeom prst="rect">
            <a:avLst/>
          </a:prstGeom>
          <a:noFill/>
        </p:spPr>
        <p:txBody>
          <a:bodyPr wrap="square" rtlCol="0">
            <a:spAutoFit/>
          </a:bodyPr>
          <a:lstStyle/>
          <a:p>
            <a:r>
              <a:rPr lang="en-US" altLang="ja-JP" dirty="0" smtClean="0">
                <a:solidFill>
                  <a:srgbClr val="FF0000"/>
                </a:solidFill>
              </a:rPr>
              <a:t>Lower p</a:t>
            </a:r>
            <a:r>
              <a:rPr kumimoji="1" lang="en-US" altLang="ja-JP" dirty="0" smtClean="0">
                <a:solidFill>
                  <a:srgbClr val="FF0000"/>
                </a:solidFill>
              </a:rPr>
              <a:t>eak energy</a:t>
            </a:r>
          </a:p>
          <a:p>
            <a:r>
              <a:rPr kumimoji="1" lang="en-US" altLang="ja-JP" dirty="0" smtClean="0">
                <a:solidFill>
                  <a:srgbClr val="FF0000"/>
                </a:solidFill>
              </a:rPr>
              <a:t>E~50meV λ~0.13nm</a:t>
            </a:r>
          </a:p>
          <a:p>
            <a:r>
              <a:rPr lang="en-US" altLang="ja-JP" dirty="0"/>
              <a:t>t</a:t>
            </a:r>
            <a:r>
              <a:rPr lang="en-US" altLang="ja-JP" dirty="0" smtClean="0"/>
              <a:t>hermal </a:t>
            </a:r>
            <a:r>
              <a:rPr kumimoji="1" lang="en-US" altLang="ja-JP" dirty="0" smtClean="0"/>
              <a:t>neutron </a:t>
            </a:r>
          </a:p>
          <a:p>
            <a:r>
              <a:rPr lang="en-US" altLang="ja-JP" dirty="0" smtClean="0"/>
              <a:t>E=25meV, λ=1.8</a:t>
            </a:r>
            <a:r>
              <a:rPr lang="en-US" altLang="ja-JP" dirty="0" smtClean="0">
                <a:latin typeface="Times New Roman"/>
                <a:cs typeface="Times New Roman"/>
              </a:rPr>
              <a:t>Å</a:t>
            </a:r>
            <a:endParaRPr kumimoji="1" lang="ja-JP" altLang="en-US" dirty="0"/>
          </a:p>
        </p:txBody>
      </p:sp>
      <p:cxnSp>
        <p:nvCxnSpPr>
          <p:cNvPr id="30" name="直線矢印コネクタ 29"/>
          <p:cNvCxnSpPr/>
          <p:nvPr/>
        </p:nvCxnSpPr>
        <p:spPr>
          <a:xfrm flipV="1">
            <a:off x="1907704" y="2573034"/>
            <a:ext cx="0" cy="864649"/>
          </a:xfrm>
          <a:prstGeom prst="straightConnector1">
            <a:avLst/>
          </a:prstGeom>
          <a:ln w="3810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V="1">
            <a:off x="5508104" y="2501663"/>
            <a:ext cx="0" cy="110565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3657855" y="3594438"/>
            <a:ext cx="2819043" cy="2031325"/>
          </a:xfrm>
          <a:prstGeom prst="rect">
            <a:avLst/>
          </a:prstGeom>
          <a:noFill/>
        </p:spPr>
        <p:txBody>
          <a:bodyPr wrap="square" rtlCol="0">
            <a:spAutoFit/>
          </a:bodyPr>
          <a:lstStyle/>
          <a:p>
            <a:pPr algn="ctr"/>
            <a:r>
              <a:rPr lang="en-US" altLang="ja-JP" dirty="0" smtClean="0">
                <a:solidFill>
                  <a:srgbClr val="FF0000"/>
                </a:solidFill>
              </a:rPr>
              <a:t>higher p</a:t>
            </a:r>
            <a:r>
              <a:rPr kumimoji="1" lang="en-US" altLang="ja-JP" dirty="0" smtClean="0">
                <a:solidFill>
                  <a:srgbClr val="FF0000"/>
                </a:solidFill>
              </a:rPr>
              <a:t>eak energy</a:t>
            </a:r>
          </a:p>
          <a:p>
            <a:pPr algn="ctr"/>
            <a:r>
              <a:rPr kumimoji="1" lang="en-US" altLang="ja-JP" dirty="0" smtClean="0">
                <a:solidFill>
                  <a:srgbClr val="FF0000"/>
                </a:solidFill>
              </a:rPr>
              <a:t>E~1.5MeV</a:t>
            </a:r>
            <a:endParaRPr kumimoji="1" lang="en-US" altLang="ja-JP" dirty="0" smtClean="0"/>
          </a:p>
          <a:p>
            <a:pPr algn="ctr"/>
            <a:r>
              <a:rPr lang="en-US" altLang="ja-JP" dirty="0" smtClean="0"/>
              <a:t>fast neutron</a:t>
            </a:r>
          </a:p>
          <a:p>
            <a:pPr algn="ctr"/>
            <a:endParaRPr kumimoji="1" lang="en-US" altLang="ja-JP" dirty="0"/>
          </a:p>
          <a:p>
            <a:pPr algn="ctr"/>
            <a:r>
              <a:rPr lang="en-US" altLang="ja-JP" dirty="0" smtClean="0">
                <a:solidFill>
                  <a:srgbClr val="0070C0"/>
                </a:solidFill>
                <a:effectLst>
                  <a:outerShdw blurRad="38100" dist="38100" dir="2700000" algn="tl">
                    <a:srgbClr val="000000">
                      <a:alpha val="43137"/>
                    </a:srgbClr>
                  </a:outerShdw>
                </a:effectLst>
              </a:rPr>
              <a:t>Development for the fast neutron imaging detector</a:t>
            </a:r>
            <a:endParaRPr kumimoji="1" lang="en-US" altLang="ja-JP" dirty="0" smtClean="0">
              <a:solidFill>
                <a:srgbClr val="0070C0"/>
              </a:solidFill>
              <a:effectLst>
                <a:outerShdw blurRad="38100" dist="38100" dir="2700000" algn="tl">
                  <a:srgbClr val="000000">
                    <a:alpha val="43137"/>
                  </a:srgbClr>
                </a:outerShdw>
              </a:effectLst>
            </a:endParaRPr>
          </a:p>
          <a:p>
            <a:pPr algn="ctr"/>
            <a:endParaRPr kumimoji="1" lang="ja-JP" altLang="en-US" dirty="0"/>
          </a:p>
        </p:txBody>
      </p:sp>
      <p:pic>
        <p:nvPicPr>
          <p:cNvPr id="38" name="図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1069" y="1191044"/>
            <a:ext cx="2956683" cy="1007636"/>
          </a:xfrm>
          <a:prstGeom prst="rect">
            <a:avLst/>
          </a:prstGeom>
        </p:spPr>
      </p:pic>
      <p:pic>
        <p:nvPicPr>
          <p:cNvPr id="6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4437112"/>
            <a:ext cx="386018" cy="153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テキスト ボックス 45"/>
          <p:cNvSpPr txBox="1"/>
          <p:nvPr/>
        </p:nvSpPr>
        <p:spPr>
          <a:xfrm>
            <a:off x="6746788" y="4537399"/>
            <a:ext cx="2709626" cy="1433919"/>
          </a:xfrm>
          <a:prstGeom prst="rect">
            <a:avLst/>
          </a:prstGeom>
          <a:noFill/>
        </p:spPr>
        <p:txBody>
          <a:bodyPr wrap="square">
            <a:spAutoFit/>
          </a:bodyPr>
          <a:lstStyle/>
          <a:p>
            <a:pPr>
              <a:lnSpc>
                <a:spcPts val="200"/>
              </a:lnSpc>
              <a:spcBef>
                <a:spcPts val="1800"/>
              </a:spcBef>
              <a:defRPr/>
            </a:pPr>
            <a:r>
              <a:rPr lang="ja-JP" altLang="en-US" sz="1400" dirty="0" smtClean="0">
                <a:latin typeface="Times New Roman" panose="02020603050405020304" pitchFamily="18" charset="0"/>
                <a:cs typeface="Times New Roman" panose="02020603050405020304" pitchFamily="18" charset="0"/>
              </a:rPr>
              <a:t>：</a:t>
            </a:r>
            <a:r>
              <a:rPr lang="en-US" altLang="ja-JP" sz="1400" dirty="0" smtClean="0">
                <a:latin typeface="Times New Roman" panose="02020603050405020304" pitchFamily="18" charset="0"/>
                <a:cs typeface="Times New Roman" panose="02020603050405020304" pitchFamily="18" charset="0"/>
              </a:rPr>
              <a:t>Be(Target)</a:t>
            </a:r>
            <a:endParaRPr lang="en-US" altLang="ja-JP" sz="1400" dirty="0">
              <a:latin typeface="Times New Roman" panose="02020603050405020304" pitchFamily="18" charset="0"/>
              <a:cs typeface="Times New Roman" panose="02020603050405020304" pitchFamily="18" charset="0"/>
            </a:endParaRPr>
          </a:p>
          <a:p>
            <a:pPr>
              <a:lnSpc>
                <a:spcPts val="200"/>
              </a:lnSpc>
              <a:spcBef>
                <a:spcPts val="1800"/>
              </a:spcBef>
              <a:defRPr/>
            </a:pPr>
            <a:r>
              <a:rPr lang="ja-JP" altLang="en-US" sz="1400" dirty="0" smtClean="0">
                <a:latin typeface="Times New Roman" panose="02020603050405020304" pitchFamily="18" charset="0"/>
                <a:cs typeface="Times New Roman" panose="02020603050405020304" pitchFamily="18" charset="0"/>
              </a:rPr>
              <a:t>：</a:t>
            </a:r>
            <a:r>
              <a:rPr lang="en-US" altLang="ja-JP" sz="1400" dirty="0" smtClean="0">
                <a:latin typeface="Times New Roman" panose="02020603050405020304" pitchFamily="18" charset="0"/>
                <a:cs typeface="Times New Roman" panose="02020603050405020304" pitchFamily="18" charset="0"/>
              </a:rPr>
              <a:t>V(backing) Hydrogen diffusion</a:t>
            </a:r>
            <a:endParaRPr lang="en-US" altLang="ja-JP" sz="1400" dirty="0">
              <a:latin typeface="Times New Roman" panose="02020603050405020304" pitchFamily="18" charset="0"/>
              <a:cs typeface="Times New Roman" panose="02020603050405020304" pitchFamily="18" charset="0"/>
            </a:endParaRPr>
          </a:p>
          <a:p>
            <a:pPr>
              <a:lnSpc>
                <a:spcPts val="200"/>
              </a:lnSpc>
              <a:spcBef>
                <a:spcPts val="1800"/>
              </a:spcBef>
              <a:defRPr/>
            </a:pPr>
            <a:r>
              <a:rPr lang="ja-JP" altLang="en-US" sz="1400" dirty="0" smtClean="0">
                <a:latin typeface="Times New Roman" panose="02020603050405020304" pitchFamily="18" charset="0"/>
                <a:cs typeface="Times New Roman" panose="02020603050405020304" pitchFamily="18" charset="0"/>
              </a:rPr>
              <a:t>：</a:t>
            </a:r>
            <a:r>
              <a:rPr lang="en-US" altLang="ja-JP" sz="1400" dirty="0" smtClean="0">
                <a:latin typeface="Times New Roman" panose="02020603050405020304" pitchFamily="18" charset="0"/>
                <a:cs typeface="Times New Roman" panose="02020603050405020304" pitchFamily="18" charset="0"/>
              </a:rPr>
              <a:t>PE(polyethylene)Moderator</a:t>
            </a:r>
            <a:endParaRPr lang="en-US" altLang="ja-JP" sz="1400" dirty="0">
              <a:latin typeface="Times New Roman" panose="02020603050405020304" pitchFamily="18" charset="0"/>
              <a:cs typeface="Times New Roman" panose="02020603050405020304" pitchFamily="18" charset="0"/>
            </a:endParaRPr>
          </a:p>
          <a:p>
            <a:pPr>
              <a:lnSpc>
                <a:spcPts val="200"/>
              </a:lnSpc>
              <a:spcBef>
                <a:spcPts val="1800"/>
              </a:spcBef>
              <a:defRPr/>
            </a:pPr>
            <a:r>
              <a:rPr lang="ja-JP" altLang="en-US" sz="1400" dirty="0" smtClean="0">
                <a:latin typeface="Times New Roman" panose="02020603050405020304" pitchFamily="18" charset="0"/>
                <a:cs typeface="Times New Roman" panose="02020603050405020304" pitchFamily="18" charset="0"/>
              </a:rPr>
              <a:t>：</a:t>
            </a:r>
            <a:r>
              <a:rPr lang="en-US" altLang="ja-JP" sz="1400" dirty="0" smtClean="0">
                <a:latin typeface="Times New Roman" panose="02020603050405020304" pitchFamily="18" charset="0"/>
                <a:cs typeface="Times New Roman" panose="02020603050405020304" pitchFamily="18" charset="0"/>
              </a:rPr>
              <a:t>C(graphite)  Reflector</a:t>
            </a:r>
            <a:endParaRPr lang="en-US" altLang="ja-JP" sz="1400" dirty="0">
              <a:latin typeface="Times New Roman" panose="02020603050405020304" pitchFamily="18" charset="0"/>
              <a:cs typeface="Times New Roman" panose="02020603050405020304" pitchFamily="18" charset="0"/>
            </a:endParaRPr>
          </a:p>
          <a:p>
            <a:pPr>
              <a:lnSpc>
                <a:spcPts val="200"/>
              </a:lnSpc>
              <a:spcBef>
                <a:spcPts val="1800"/>
              </a:spcBef>
              <a:defRPr/>
            </a:pPr>
            <a:r>
              <a:rPr lang="ja-JP" altLang="en-US" sz="1400" dirty="0" smtClean="0">
                <a:latin typeface="Times New Roman" panose="02020603050405020304" pitchFamily="18" charset="0"/>
                <a:cs typeface="Times New Roman" panose="02020603050405020304" pitchFamily="18" charset="0"/>
              </a:rPr>
              <a:t>：</a:t>
            </a:r>
            <a:r>
              <a:rPr lang="en-US" altLang="ja-JP" sz="1400" dirty="0" smtClean="0">
                <a:latin typeface="Times New Roman" panose="02020603050405020304" pitchFamily="18" charset="0"/>
                <a:cs typeface="Times New Roman" panose="02020603050405020304" pitchFamily="18" charset="0"/>
              </a:rPr>
              <a:t>BPE(Boron PE )</a:t>
            </a:r>
            <a:r>
              <a:rPr lang="en-US" altLang="ja-JP" sz="1400" spc="-100" dirty="0" smtClean="0">
                <a:latin typeface="Times New Roman" panose="02020603050405020304" pitchFamily="18" charset="0"/>
                <a:cs typeface="Times New Roman" panose="02020603050405020304" pitchFamily="18" charset="0"/>
              </a:rPr>
              <a:t>Neutron Shielding</a:t>
            </a:r>
            <a:endParaRPr lang="en-US" altLang="ja-JP" sz="1400" spc="-100" dirty="0">
              <a:latin typeface="Times New Roman" panose="02020603050405020304" pitchFamily="18" charset="0"/>
              <a:cs typeface="Times New Roman" panose="02020603050405020304" pitchFamily="18" charset="0"/>
            </a:endParaRPr>
          </a:p>
          <a:p>
            <a:pPr>
              <a:lnSpc>
                <a:spcPts val="200"/>
              </a:lnSpc>
              <a:spcBef>
                <a:spcPts val="1800"/>
              </a:spcBef>
              <a:defRPr/>
            </a:pPr>
            <a:r>
              <a:rPr lang="ja-JP" altLang="en-US" sz="1400" dirty="0">
                <a:latin typeface="Times New Roman" panose="02020603050405020304" pitchFamily="18" charset="0"/>
                <a:cs typeface="Times New Roman" panose="02020603050405020304" pitchFamily="18" charset="0"/>
              </a:rPr>
              <a:t>：</a:t>
            </a:r>
            <a:r>
              <a:rPr lang="en-US" altLang="ja-JP" sz="1400" dirty="0" smtClean="0">
                <a:latin typeface="Times New Roman" panose="02020603050405020304" pitchFamily="18" charset="0"/>
                <a:cs typeface="Times New Roman" panose="02020603050405020304" pitchFamily="18" charset="0"/>
              </a:rPr>
              <a:t>P</a:t>
            </a:r>
            <a:r>
              <a:rPr lang="en-US" altLang="ja-JP" sz="1400" dirty="0">
                <a:latin typeface="Times New Roman" panose="02020603050405020304" pitchFamily="18" charset="0"/>
                <a:cs typeface="Times New Roman" panose="02020603050405020304" pitchFamily="18" charset="0"/>
              </a:rPr>
              <a:t>b</a:t>
            </a:r>
            <a:r>
              <a:rPr lang="ja-JP" altLang="en-US" sz="1400" dirty="0">
                <a:latin typeface="Times New Roman" panose="02020603050405020304" pitchFamily="18" charset="0"/>
                <a:cs typeface="Times New Roman" panose="02020603050405020304" pitchFamily="18" charset="0"/>
              </a:rPr>
              <a:t>　</a:t>
            </a:r>
            <a:r>
              <a:rPr lang="en-US" altLang="ja-JP" sz="1400" dirty="0" smtClean="0">
                <a:latin typeface="Times New Roman" panose="02020603050405020304" pitchFamily="18" charset="0"/>
                <a:cs typeface="Times New Roman" panose="02020603050405020304" pitchFamily="18" charset="0"/>
              </a:rPr>
              <a:t>γ-ray shielding</a:t>
            </a:r>
            <a:endParaRPr lang="en-US" altLang="ja-JP" sz="1400" dirty="0">
              <a:latin typeface="Times New Roman" panose="02020603050405020304" pitchFamily="18" charset="0"/>
              <a:cs typeface="Times New Roman" panose="02020603050405020304" pitchFamily="18" charset="0"/>
            </a:endParaRPr>
          </a:p>
        </p:txBody>
      </p:sp>
      <p:grpSp>
        <p:nvGrpSpPr>
          <p:cNvPr id="48" name="グループ化 47"/>
          <p:cNvGrpSpPr/>
          <p:nvPr/>
        </p:nvGrpSpPr>
        <p:grpSpPr>
          <a:xfrm>
            <a:off x="6065720" y="1898184"/>
            <a:ext cx="3534935" cy="2294706"/>
            <a:chOff x="5408101" y="2740266"/>
            <a:chExt cx="3534935" cy="2294706"/>
          </a:xfrm>
        </p:grpSpPr>
        <p:sp>
          <p:nvSpPr>
            <p:cNvPr id="60" name="正方形/長方形 59"/>
            <p:cNvSpPr/>
            <p:nvPr/>
          </p:nvSpPr>
          <p:spPr>
            <a:xfrm>
              <a:off x="7946060" y="3756411"/>
              <a:ext cx="309083" cy="126028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Times New Roman" panose="02020603050405020304" pitchFamily="18" charset="0"/>
                <a:ea typeface="ＭＳ ゴシック" panose="020B0609070205080204" pitchFamily="49" charset="-128"/>
              </a:endParaRPr>
            </a:p>
          </p:txBody>
        </p:sp>
        <p:sp>
          <p:nvSpPr>
            <p:cNvPr id="68" name="正方形/長方形 67"/>
            <p:cNvSpPr/>
            <p:nvPr/>
          </p:nvSpPr>
          <p:spPr>
            <a:xfrm>
              <a:off x="6935820" y="3759143"/>
              <a:ext cx="1030281" cy="125369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Times New Roman" panose="02020603050405020304" pitchFamily="18" charset="0"/>
                <a:ea typeface="ＭＳ ゴシック" panose="020B0609070205080204" pitchFamily="49" charset="-128"/>
              </a:endParaRPr>
            </a:p>
          </p:txBody>
        </p:sp>
        <p:sp>
          <p:nvSpPr>
            <p:cNvPr id="70" name="正方形/長方形 69"/>
            <p:cNvSpPr/>
            <p:nvPr/>
          </p:nvSpPr>
          <p:spPr>
            <a:xfrm>
              <a:off x="7824749" y="4214282"/>
              <a:ext cx="430393" cy="279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baseline="-25000" dirty="0">
                <a:latin typeface="Times New Roman" panose="02020603050405020304" pitchFamily="18" charset="0"/>
                <a:ea typeface="ＭＳ ゴシック" panose="020B0609070205080204" pitchFamily="49" charset="-128"/>
              </a:endParaRPr>
            </a:p>
          </p:txBody>
        </p:sp>
        <p:sp>
          <p:nvSpPr>
            <p:cNvPr id="71" name="正方形/長方形 70"/>
            <p:cNvSpPr/>
            <p:nvPr/>
          </p:nvSpPr>
          <p:spPr>
            <a:xfrm flipV="1">
              <a:off x="7794387" y="4229590"/>
              <a:ext cx="466033" cy="2641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kumimoji="1" lang="ja-JP" altLang="en-US" sz="900" baseline="-25000" dirty="0">
                <a:latin typeface="Times New Roman" panose="02020603050405020304" pitchFamily="18" charset="0"/>
                <a:ea typeface="ＭＳ ゴシック" panose="020B0609070205080204" pitchFamily="49" charset="-128"/>
              </a:endParaRPr>
            </a:p>
          </p:txBody>
        </p:sp>
        <p:grpSp>
          <p:nvGrpSpPr>
            <p:cNvPr id="72" name="グループ化 71"/>
            <p:cNvGrpSpPr/>
            <p:nvPr/>
          </p:nvGrpSpPr>
          <p:grpSpPr>
            <a:xfrm>
              <a:off x="7516305" y="4076536"/>
              <a:ext cx="408377" cy="535688"/>
              <a:chOff x="1475656" y="4581128"/>
              <a:chExt cx="856262" cy="1008112"/>
            </a:xfrm>
          </p:grpSpPr>
          <p:sp>
            <p:nvSpPr>
              <p:cNvPr id="90" name="正方形/長方形 89"/>
              <p:cNvSpPr/>
              <p:nvPr/>
            </p:nvSpPr>
            <p:spPr>
              <a:xfrm flipH="1">
                <a:off x="2115380" y="4941168"/>
                <a:ext cx="216538" cy="36004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Times New Roman" panose="02020603050405020304" pitchFamily="18" charset="0"/>
                  <a:ea typeface="ＭＳ ゴシック" panose="020B0609070205080204" pitchFamily="49" charset="-128"/>
                </a:endParaRPr>
              </a:p>
            </p:txBody>
          </p:sp>
          <p:sp>
            <p:nvSpPr>
              <p:cNvPr id="91" name="正方形/長方形 90"/>
              <p:cNvSpPr/>
              <p:nvPr/>
            </p:nvSpPr>
            <p:spPr>
              <a:xfrm>
                <a:off x="1475656" y="4581128"/>
                <a:ext cx="305660" cy="1008112"/>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Times New Roman" panose="02020603050405020304" pitchFamily="18" charset="0"/>
                  <a:ea typeface="ＭＳ ゴシック" panose="020B0609070205080204" pitchFamily="49" charset="-128"/>
                </a:endParaRPr>
              </a:p>
            </p:txBody>
          </p:sp>
          <p:sp>
            <p:nvSpPr>
              <p:cNvPr id="92" name="正方形/長方形 91"/>
              <p:cNvSpPr/>
              <p:nvPr/>
            </p:nvSpPr>
            <p:spPr>
              <a:xfrm>
                <a:off x="1979711" y="4581128"/>
                <a:ext cx="144017" cy="10081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Times New Roman" panose="02020603050405020304" pitchFamily="18" charset="0"/>
                  <a:ea typeface="ＭＳ ゴシック" panose="020B0609070205080204" pitchFamily="49" charset="-128"/>
                </a:endParaRPr>
              </a:p>
            </p:txBody>
          </p:sp>
        </p:grpSp>
        <p:sp>
          <p:nvSpPr>
            <p:cNvPr id="73" name="正方形/長方形 72"/>
            <p:cNvSpPr/>
            <p:nvPr/>
          </p:nvSpPr>
          <p:spPr>
            <a:xfrm>
              <a:off x="7665424" y="4076536"/>
              <a:ext cx="94620" cy="53568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Times New Roman" panose="02020603050405020304" pitchFamily="18" charset="0"/>
                <a:ea typeface="ＭＳ ゴシック" panose="020B0609070205080204" pitchFamily="49" charset="-128"/>
              </a:endParaRPr>
            </a:p>
          </p:txBody>
        </p:sp>
        <p:sp>
          <p:nvSpPr>
            <p:cNvPr id="74" name="台形 73"/>
            <p:cNvSpPr/>
            <p:nvPr/>
          </p:nvSpPr>
          <p:spPr>
            <a:xfrm rot="16200000" flipV="1">
              <a:off x="7996059" y="4195094"/>
              <a:ext cx="186324" cy="331843"/>
            </a:xfrm>
            <a:prstGeom prst="trapezoid">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900" dirty="0">
                <a:solidFill>
                  <a:schemeClr val="tx1"/>
                </a:solidFill>
                <a:latin typeface="Times New Roman" panose="02020603050405020304" pitchFamily="18" charset="0"/>
                <a:ea typeface="ＭＳ ゴシック" panose="020B0609070205080204" pitchFamily="49" charset="-128"/>
              </a:endParaRPr>
            </a:p>
          </p:txBody>
        </p:sp>
        <p:sp>
          <p:nvSpPr>
            <p:cNvPr id="75" name="正方形/長方形 74"/>
            <p:cNvSpPr/>
            <p:nvPr/>
          </p:nvSpPr>
          <p:spPr>
            <a:xfrm>
              <a:off x="6935820" y="4197427"/>
              <a:ext cx="583826" cy="30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baseline="-25000" dirty="0">
                <a:latin typeface="Times New Roman" panose="02020603050405020304" pitchFamily="18" charset="0"/>
                <a:ea typeface="ＭＳ ゴシック" panose="020B0609070205080204" pitchFamily="49" charset="-128"/>
              </a:endParaRPr>
            </a:p>
          </p:txBody>
        </p:sp>
        <p:sp>
          <p:nvSpPr>
            <p:cNvPr id="76" name="正方形/長方形 75"/>
            <p:cNvSpPr/>
            <p:nvPr/>
          </p:nvSpPr>
          <p:spPr>
            <a:xfrm>
              <a:off x="6935819" y="3756410"/>
              <a:ext cx="1324601" cy="1260281"/>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latin typeface="Times New Roman" panose="02020603050405020304" pitchFamily="18" charset="0"/>
                <a:ea typeface="ＭＳ ゴシック" panose="020B0609070205080204" pitchFamily="49" charset="-128"/>
              </a:endParaRPr>
            </a:p>
          </p:txBody>
        </p:sp>
        <p:sp>
          <p:nvSpPr>
            <p:cNvPr id="77" name="テキスト ボックス 76"/>
            <p:cNvSpPr txBox="1"/>
            <p:nvPr/>
          </p:nvSpPr>
          <p:spPr>
            <a:xfrm>
              <a:off x="6904117" y="4653997"/>
              <a:ext cx="1095393" cy="369332"/>
            </a:xfrm>
            <a:prstGeom prst="rect">
              <a:avLst/>
            </a:prstGeom>
            <a:noFill/>
          </p:spPr>
          <p:txBody>
            <a:bodyPr wrap="square" rtlCol="0">
              <a:spAutoFit/>
            </a:bodyPr>
            <a:lstStyle/>
            <a:p>
              <a:r>
                <a:rPr kumimoji="1" lang="en-US" altLang="ja-JP" sz="900" dirty="0" smtClean="0">
                  <a:solidFill>
                    <a:srgbClr val="FFFF00"/>
                  </a:solidFill>
                  <a:latin typeface="Times New Roman" panose="02020603050405020304" pitchFamily="18" charset="0"/>
                  <a:ea typeface="ＭＳ ゴシック" panose="020B0609070205080204" pitchFamily="49" charset="-128"/>
                </a:rPr>
                <a:t>Reflector </a:t>
              </a:r>
            </a:p>
            <a:p>
              <a:r>
                <a:rPr lang="en-US" altLang="ja-JP" sz="900" dirty="0" smtClean="0">
                  <a:solidFill>
                    <a:srgbClr val="FFFF00"/>
                  </a:solidFill>
                  <a:latin typeface="Times New Roman" panose="02020603050405020304" pitchFamily="18" charset="0"/>
                  <a:ea typeface="ＭＳ ゴシック" panose="020B0609070205080204" pitchFamily="49" charset="-128"/>
                </a:rPr>
                <a:t>Graphite</a:t>
              </a:r>
              <a:endParaRPr kumimoji="1" lang="ja-JP" altLang="en-US" sz="900" dirty="0">
                <a:solidFill>
                  <a:srgbClr val="FFFF00"/>
                </a:solidFill>
                <a:latin typeface="Times New Roman" panose="02020603050405020304" pitchFamily="18" charset="0"/>
                <a:ea typeface="ＭＳ ゴシック" panose="020B0609070205080204" pitchFamily="49" charset="-128"/>
              </a:endParaRPr>
            </a:p>
          </p:txBody>
        </p:sp>
        <p:sp>
          <p:nvSpPr>
            <p:cNvPr id="78" name="テキスト ボックス 77"/>
            <p:cNvSpPr txBox="1"/>
            <p:nvPr/>
          </p:nvSpPr>
          <p:spPr>
            <a:xfrm>
              <a:off x="7977938" y="4619474"/>
              <a:ext cx="885058" cy="276999"/>
            </a:xfrm>
            <a:prstGeom prst="rect">
              <a:avLst/>
            </a:prstGeom>
            <a:noFill/>
          </p:spPr>
          <p:txBody>
            <a:bodyPr wrap="square" lIns="0" tIns="0" rIns="0" bIns="0" rtlCol="0">
              <a:spAutoFit/>
            </a:bodyPr>
            <a:lstStyle/>
            <a:p>
              <a:r>
                <a:rPr kumimoji="1" lang="en-US" altLang="ja-JP" sz="900" dirty="0" smtClean="0">
                  <a:latin typeface="Times New Roman" panose="02020603050405020304" pitchFamily="18" charset="0"/>
                  <a:ea typeface="ＭＳ ゴシック" panose="020B0609070205080204" pitchFamily="49" charset="-128"/>
                </a:rPr>
                <a:t>Moderator</a:t>
              </a:r>
            </a:p>
            <a:p>
              <a:r>
                <a:rPr lang="en-US" altLang="ja-JP" sz="900" dirty="0" smtClean="0">
                  <a:latin typeface="Times New Roman" panose="02020603050405020304" pitchFamily="18" charset="0"/>
                  <a:ea typeface="ＭＳ ゴシック" panose="020B0609070205080204" pitchFamily="49" charset="-128"/>
                </a:rPr>
                <a:t>absorber</a:t>
              </a:r>
              <a:endParaRPr kumimoji="1" lang="ja-JP" altLang="en-US" sz="900" dirty="0">
                <a:latin typeface="Times New Roman" panose="02020603050405020304" pitchFamily="18" charset="0"/>
                <a:ea typeface="ＭＳ ゴシック" panose="020B0609070205080204" pitchFamily="49" charset="-128"/>
              </a:endParaRPr>
            </a:p>
          </p:txBody>
        </p:sp>
        <p:sp>
          <p:nvSpPr>
            <p:cNvPr id="79" name="正方形/長方形 78"/>
            <p:cNvSpPr/>
            <p:nvPr/>
          </p:nvSpPr>
          <p:spPr>
            <a:xfrm>
              <a:off x="7890661" y="3825760"/>
              <a:ext cx="739518" cy="230832"/>
            </a:xfrm>
            <a:prstGeom prst="rect">
              <a:avLst/>
            </a:prstGeom>
          </p:spPr>
          <p:txBody>
            <a:bodyPr wrap="square">
              <a:spAutoFit/>
            </a:bodyPr>
            <a:lstStyle/>
            <a:p>
              <a:r>
                <a:rPr lang="en-US" altLang="ja-JP" sz="900" dirty="0">
                  <a:latin typeface="Times New Roman" panose="02020603050405020304" pitchFamily="18" charset="0"/>
                  <a:ea typeface="ＭＳ ゴシック" panose="020B0609070205080204" pitchFamily="49" charset="-128"/>
                </a:rPr>
                <a:t>BPE</a:t>
              </a:r>
              <a:endParaRPr lang="ja-JP" altLang="en-US" sz="900" dirty="0">
                <a:latin typeface="Times New Roman" panose="02020603050405020304" pitchFamily="18" charset="0"/>
                <a:ea typeface="ＭＳ ゴシック" panose="020B0609070205080204" pitchFamily="49" charset="-128"/>
              </a:endParaRPr>
            </a:p>
          </p:txBody>
        </p:sp>
        <p:sp>
          <p:nvSpPr>
            <p:cNvPr id="80" name="テキスト ボックス 79"/>
            <p:cNvSpPr txBox="1"/>
            <p:nvPr/>
          </p:nvSpPr>
          <p:spPr>
            <a:xfrm>
              <a:off x="7929829" y="4271708"/>
              <a:ext cx="1013207" cy="230832"/>
            </a:xfrm>
            <a:prstGeom prst="rect">
              <a:avLst/>
            </a:prstGeom>
            <a:noFill/>
          </p:spPr>
          <p:txBody>
            <a:bodyPr wrap="square" rtlCol="0">
              <a:spAutoFit/>
            </a:bodyPr>
            <a:lstStyle/>
            <a:p>
              <a:r>
                <a:rPr lang="en-US" altLang="ja-JP" sz="900"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ＭＳ ゴシック" panose="020B0609070205080204" pitchFamily="49" charset="-128"/>
                </a:rPr>
                <a:t>Proton</a:t>
              </a:r>
              <a:endParaRPr kumimoji="1" lang="ja-JP" altLang="en-US" sz="900" dirty="0">
                <a:solidFill>
                  <a:srgbClr val="FF0000"/>
                </a:solidFill>
                <a:effectLst>
                  <a:outerShdw blurRad="38100" dist="38100" dir="2700000" algn="tl">
                    <a:srgbClr val="000000">
                      <a:alpha val="43137"/>
                    </a:srgbClr>
                  </a:outerShdw>
                </a:effectLst>
                <a:latin typeface="Times New Roman" panose="02020603050405020304" pitchFamily="18" charset="0"/>
                <a:ea typeface="ＭＳ ゴシック" panose="020B0609070205080204" pitchFamily="49" charset="-128"/>
              </a:endParaRPr>
            </a:p>
          </p:txBody>
        </p:sp>
        <p:sp>
          <p:nvSpPr>
            <p:cNvPr id="81" name="テキスト ボックス 80"/>
            <p:cNvSpPr txBox="1"/>
            <p:nvPr/>
          </p:nvSpPr>
          <p:spPr>
            <a:xfrm>
              <a:off x="7732475" y="4279765"/>
              <a:ext cx="554457" cy="230832"/>
            </a:xfrm>
            <a:prstGeom prst="rect">
              <a:avLst/>
            </a:prstGeom>
            <a:noFill/>
          </p:spPr>
          <p:txBody>
            <a:bodyPr wrap="square" rtlCol="0">
              <a:spAutoFit/>
            </a:bodyPr>
            <a:lstStyle/>
            <a:p>
              <a:r>
                <a:rPr kumimoji="1" lang="en-US" altLang="ja-JP" sz="900" dirty="0" smtClean="0">
                  <a:latin typeface="Times New Roman" panose="02020603050405020304" pitchFamily="18" charset="0"/>
                  <a:ea typeface="ＭＳ ゴシック" panose="020B0609070205080204" pitchFamily="49" charset="-128"/>
                </a:rPr>
                <a:t>Be</a:t>
              </a:r>
              <a:endParaRPr kumimoji="1" lang="ja-JP" altLang="en-US" sz="900" dirty="0">
                <a:latin typeface="Times New Roman" panose="02020603050405020304" pitchFamily="18" charset="0"/>
                <a:ea typeface="ＭＳ ゴシック" panose="020B0609070205080204" pitchFamily="49" charset="-128"/>
              </a:endParaRPr>
            </a:p>
          </p:txBody>
        </p:sp>
        <p:pic>
          <p:nvPicPr>
            <p:cNvPr id="82"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222" b="100000" l="1258" r="100000"/>
                      </a14:imgEffect>
                    </a14:imgLayer>
                  </a14:imgProps>
                </a:ext>
                <a:ext uri="{28A0092B-C50C-407E-A947-70E740481C1C}">
                  <a14:useLocalDpi xmlns:a14="http://schemas.microsoft.com/office/drawing/2010/main" val="0"/>
                </a:ext>
              </a:extLst>
            </a:blip>
            <a:srcRect/>
            <a:stretch>
              <a:fillRect/>
            </a:stretch>
          </p:blipFill>
          <p:spPr bwMode="auto">
            <a:xfrm>
              <a:off x="5408101" y="2740266"/>
              <a:ext cx="1370145" cy="1292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3" name="直線コネクタ 82"/>
            <p:cNvCxnSpPr/>
            <p:nvPr/>
          </p:nvCxnSpPr>
          <p:spPr>
            <a:xfrm>
              <a:off x="6156176" y="3284984"/>
              <a:ext cx="2098966" cy="471426"/>
            </a:xfrm>
            <a:prstGeom prst="line">
              <a:avLst/>
            </a:prstGeom>
            <a:ln w="38100">
              <a:solidFill>
                <a:srgbClr val="FFFF00"/>
              </a:solidFill>
              <a:prstDash val="lgDashDotDot"/>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6084168" y="3447306"/>
              <a:ext cx="851651" cy="1587666"/>
            </a:xfrm>
            <a:prstGeom prst="line">
              <a:avLst/>
            </a:prstGeom>
            <a:ln w="38100">
              <a:solidFill>
                <a:srgbClr val="FFFF00"/>
              </a:solidFill>
              <a:prstDash val="lgDashDotDot"/>
            </a:ln>
          </p:spPr>
          <p:style>
            <a:lnRef idx="1">
              <a:schemeClr val="accent1"/>
            </a:lnRef>
            <a:fillRef idx="0">
              <a:schemeClr val="accent1"/>
            </a:fillRef>
            <a:effectRef idx="0">
              <a:schemeClr val="accent1"/>
            </a:effectRef>
            <a:fontRef idx="minor">
              <a:schemeClr val="tx1"/>
            </a:fontRef>
          </p:style>
        </p:cxnSp>
        <p:grpSp>
          <p:nvGrpSpPr>
            <p:cNvPr id="85" name="グループ化 84"/>
            <p:cNvGrpSpPr/>
            <p:nvPr/>
          </p:nvGrpSpPr>
          <p:grpSpPr>
            <a:xfrm>
              <a:off x="6745332" y="3947576"/>
              <a:ext cx="980979" cy="766215"/>
              <a:chOff x="4354584" y="3584414"/>
              <a:chExt cx="980979" cy="766215"/>
            </a:xfrm>
            <a:solidFill>
              <a:srgbClr val="00B0F0"/>
            </a:solidFill>
          </p:grpSpPr>
          <p:grpSp>
            <p:nvGrpSpPr>
              <p:cNvPr id="86" name="グループ化 85"/>
              <p:cNvGrpSpPr/>
              <p:nvPr/>
            </p:nvGrpSpPr>
            <p:grpSpPr>
              <a:xfrm rot="5400000">
                <a:off x="4365982" y="3573016"/>
                <a:ext cx="766215" cy="789011"/>
                <a:chOff x="4365982" y="3573016"/>
                <a:chExt cx="766215" cy="789011"/>
              </a:xfrm>
              <a:grpFill/>
            </p:grpSpPr>
            <p:sp>
              <p:nvSpPr>
                <p:cNvPr id="88" name="台形 87"/>
                <p:cNvSpPr/>
                <p:nvPr/>
              </p:nvSpPr>
              <p:spPr>
                <a:xfrm flipH="1">
                  <a:off x="4467462" y="3573016"/>
                  <a:ext cx="576064" cy="496912"/>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9" name="二等辺三角形 88"/>
                <p:cNvSpPr/>
                <p:nvPr/>
              </p:nvSpPr>
              <p:spPr>
                <a:xfrm flipH="1" flipV="1">
                  <a:off x="4365982" y="4032630"/>
                  <a:ext cx="766215" cy="3293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87" name="テキスト ボックス 86"/>
              <p:cNvSpPr txBox="1"/>
              <p:nvPr/>
            </p:nvSpPr>
            <p:spPr>
              <a:xfrm>
                <a:off x="4404610" y="3595019"/>
                <a:ext cx="930953" cy="707886"/>
              </a:xfrm>
              <a:prstGeom prst="rect">
                <a:avLst/>
              </a:prstGeom>
              <a:noFill/>
            </p:spPr>
            <p:txBody>
              <a:bodyPr wrap="square" rtlCol="0">
                <a:spAutoFit/>
              </a:bodyPr>
              <a:lstStyle/>
              <a:p>
                <a:r>
                  <a:rPr kumimoji="1" lang="en-US" altLang="ja-JP" spc="-100" dirty="0" smtClean="0">
                    <a:solidFill>
                      <a:srgbClr val="FFFF00"/>
                    </a:solidFill>
                  </a:rPr>
                  <a:t> </a:t>
                </a:r>
                <a:r>
                  <a:rPr kumimoji="1" lang="en-US" altLang="ja-JP" sz="4000" b="1" spc="-100" dirty="0" smtClean="0">
                    <a:solidFill>
                      <a:srgbClr val="002060"/>
                    </a:solidFill>
                    <a:effectLst>
                      <a:outerShdw blurRad="38100" dist="38100" dir="2700000" algn="tl">
                        <a:srgbClr val="000000">
                          <a:alpha val="43137"/>
                        </a:srgbClr>
                      </a:outerShdw>
                    </a:effectLst>
                  </a:rPr>
                  <a:t>N</a:t>
                </a:r>
                <a:endParaRPr kumimoji="1" lang="ja-JP" altLang="en-US" sz="4000" b="1" spc="-100" dirty="0">
                  <a:solidFill>
                    <a:srgbClr val="002060"/>
                  </a:solidFill>
                  <a:effectLst>
                    <a:outerShdw blurRad="38100" dist="38100" dir="2700000" algn="tl">
                      <a:srgbClr val="000000">
                        <a:alpha val="43137"/>
                      </a:srgbClr>
                    </a:outerShdw>
                  </a:effectLst>
                </a:endParaRPr>
              </a:p>
            </p:txBody>
          </p:sp>
        </p:grpSp>
      </p:grpSp>
      <p:sp>
        <p:nvSpPr>
          <p:cNvPr id="4" name="日付プレースホルダー 3"/>
          <p:cNvSpPr>
            <a:spLocks noGrp="1"/>
          </p:cNvSpPr>
          <p:nvPr>
            <p:ph type="dt" sz="half" idx="10"/>
          </p:nvPr>
        </p:nvSpPr>
        <p:spPr/>
        <p:txBody>
          <a:bodyPr/>
          <a:lstStyle/>
          <a:p>
            <a:r>
              <a:rPr kumimoji="1" lang="en-US" altLang="ja-JP" smtClean="0"/>
              <a:t>2015/6/8 Jagiellonian OTAKE</a:t>
            </a:r>
            <a:endParaRPr kumimoji="1" lang="ja-JP" altLang="en-US" dirty="0"/>
          </a:p>
        </p:txBody>
      </p:sp>
    </p:spTree>
    <p:extLst>
      <p:ext uri="{BB962C8B-B14F-4D97-AF65-F5344CB8AC3E}">
        <p14:creationId xmlns:p14="http://schemas.microsoft.com/office/powerpoint/2010/main" val="276746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2255503"/>
            <a:ext cx="8784976" cy="2469641"/>
          </a:xfrm>
        </p:spPr>
        <p:txBody>
          <a:bodyPr>
            <a:normAutofit fontScale="92500"/>
          </a:bodyPr>
          <a:lstStyle/>
          <a:p>
            <a:r>
              <a:rPr lang="en-US" altLang="ja-JP" sz="1800" dirty="0"/>
              <a:t>Be(p,n) reaction seems to be ideal for low energy neutron source, while major problem in Be target is the </a:t>
            </a:r>
            <a:r>
              <a:rPr lang="en-US" altLang="ja-JP" sz="2600" dirty="0">
                <a:solidFill>
                  <a:srgbClr val="FF0000"/>
                </a:solidFill>
              </a:rPr>
              <a:t>blistering (hydrogen </a:t>
            </a:r>
            <a:r>
              <a:rPr lang="en-US" altLang="ja-JP" sz="2200" dirty="0">
                <a:solidFill>
                  <a:srgbClr val="FF0000"/>
                </a:solidFill>
              </a:rPr>
              <a:t>embrittlement damage) </a:t>
            </a:r>
            <a:r>
              <a:rPr lang="en-US" altLang="ja-JP" sz="1800" dirty="0"/>
              <a:t>of target caused by low energy proton </a:t>
            </a:r>
            <a:r>
              <a:rPr lang="en-US" altLang="ja-JP" sz="1900" dirty="0"/>
              <a:t>beam.</a:t>
            </a:r>
          </a:p>
          <a:p>
            <a:r>
              <a:rPr lang="en-US" altLang="ja-JP" sz="1900" dirty="0"/>
              <a:t>We proposed </a:t>
            </a:r>
            <a:r>
              <a:rPr lang="en-US" altLang="ja-JP" sz="1900" u="sng" dirty="0"/>
              <a:t>a new structure target with backing of highly hydrogen diffusible material.</a:t>
            </a:r>
          </a:p>
          <a:p>
            <a:r>
              <a:rPr lang="en-US" altLang="ja-JP" sz="1800" dirty="0"/>
              <a:t>The performance estimation and design was done by using  ion injection simulation (SRIM), and finite element </a:t>
            </a:r>
            <a:r>
              <a:rPr lang="en-US" altLang="ja-JP" sz="1800" dirty="0" smtClean="0"/>
              <a:t>simulation </a:t>
            </a:r>
            <a:r>
              <a:rPr lang="en-US" altLang="ja-JP" sz="1800" dirty="0"/>
              <a:t>(hydrogen diffusion, thermo-fluid </a:t>
            </a:r>
            <a:r>
              <a:rPr lang="en-US" altLang="ja-JP" sz="1800" dirty="0" smtClean="0"/>
              <a:t>analysis, </a:t>
            </a:r>
            <a:r>
              <a:rPr lang="en-US" altLang="ja-JP" sz="1800" dirty="0"/>
              <a:t>structural analysis).</a:t>
            </a:r>
          </a:p>
          <a:p>
            <a:r>
              <a:rPr lang="en-US" altLang="ja-JP" sz="1800" dirty="0"/>
              <a:t>We expect that the </a:t>
            </a:r>
            <a:r>
              <a:rPr lang="en-US" altLang="ja-JP" sz="1800" dirty="0" smtClean="0"/>
              <a:t>newly-designed </a:t>
            </a:r>
            <a:r>
              <a:rPr lang="en-US" altLang="ja-JP" sz="1800" dirty="0"/>
              <a:t>target has life time more than several thousand hours</a:t>
            </a:r>
            <a:r>
              <a:rPr lang="en-US" altLang="ja-JP" sz="1800" dirty="0" smtClean="0"/>
              <a:t>.</a:t>
            </a:r>
            <a:endParaRPr lang="en-US" altLang="ja-JP" sz="18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0336" y="4559590"/>
            <a:ext cx="2817479" cy="1635631"/>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850" y="4539436"/>
            <a:ext cx="2614792" cy="15065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dirty="0"/>
          </a:p>
        </p:txBody>
      </p:sp>
      <p:sp>
        <p:nvSpPr>
          <p:cNvPr id="6" name="Rectangle 5"/>
          <p:cNvSpPr>
            <a:spLocks noChangeArrowheads="1"/>
          </p:cNvSpPr>
          <p:nvPr/>
        </p:nvSpPr>
        <p:spPr bwMode="auto">
          <a:xfrm>
            <a:off x="0" y="2560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rPr>
              <a:t> </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テキスト ボックス 6"/>
          <p:cNvSpPr txBox="1"/>
          <p:nvPr/>
        </p:nvSpPr>
        <p:spPr>
          <a:xfrm>
            <a:off x="2341001" y="6205212"/>
            <a:ext cx="2585901" cy="307777"/>
          </a:xfrm>
          <a:prstGeom prst="rect">
            <a:avLst/>
          </a:prstGeom>
          <a:noFill/>
        </p:spPr>
        <p:txBody>
          <a:bodyPr wrap="none" rtlCol="0">
            <a:spAutoFit/>
          </a:bodyPr>
          <a:lstStyle/>
          <a:p>
            <a:r>
              <a:rPr kumimoji="1" lang="en-US" altLang="ja-JP" sz="1400" dirty="0" smtClean="0"/>
              <a:t>Target destruction by blistering </a:t>
            </a:r>
            <a:endParaRPr kumimoji="1" lang="ja-JP" altLang="en-US" sz="1400" dirty="0"/>
          </a:p>
        </p:txBody>
      </p:sp>
      <p:sp>
        <p:nvSpPr>
          <p:cNvPr id="15" name="タイトル 1"/>
          <p:cNvSpPr txBox="1">
            <a:spLocks/>
          </p:cNvSpPr>
          <p:nvPr/>
        </p:nvSpPr>
        <p:spPr>
          <a:xfrm>
            <a:off x="30081" y="-86108"/>
            <a:ext cx="9425136" cy="7647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2900"/>
              </a:lnSpc>
            </a:pPr>
            <a:r>
              <a:rPr lang="en-US" altLang="ja-JP" sz="3600" dirty="0" smtClean="0">
                <a:solidFill>
                  <a:srgbClr val="FF0000"/>
                </a:solidFill>
              </a:rPr>
              <a:t>Long life </a:t>
            </a:r>
            <a:r>
              <a:rPr lang="en-US" altLang="ja-JP" sz="3600" dirty="0" smtClean="0"/>
              <a:t>Be(p,n</a:t>
            </a:r>
            <a:r>
              <a:rPr lang="en-US" altLang="ja-JP" sz="3600" dirty="0"/>
              <a:t>) </a:t>
            </a:r>
            <a:r>
              <a:rPr lang="en-US" altLang="ja-JP" sz="3200" dirty="0">
                <a:solidFill>
                  <a:srgbClr val="FF0000"/>
                </a:solidFill>
              </a:rPr>
              <a:t>target </a:t>
            </a:r>
            <a:r>
              <a:rPr lang="en-US" altLang="ja-JP" sz="2400" dirty="0" smtClean="0">
                <a:solidFill>
                  <a:srgbClr val="FF0000"/>
                </a:solidFill>
              </a:rPr>
              <a:t>development</a:t>
            </a:r>
            <a:r>
              <a:rPr lang="ja-JP" altLang="en-US" sz="2400" dirty="0" smtClean="0">
                <a:solidFill>
                  <a:srgbClr val="FF0000"/>
                </a:solidFill>
              </a:rPr>
              <a:t>　</a:t>
            </a:r>
            <a:r>
              <a:rPr lang="en-US" altLang="ja-JP" sz="2400" dirty="0" smtClean="0"/>
              <a:t>Yutaka </a:t>
            </a:r>
            <a:r>
              <a:rPr lang="en-US" altLang="ja-JP" sz="2400" dirty="0" smtClean="0"/>
              <a:t>Yamagata RIKEN</a:t>
            </a:r>
            <a:endParaRPr lang="ja-JP" altLang="en-US" sz="2400" dirty="0"/>
          </a:p>
        </p:txBody>
      </p:sp>
      <p:grpSp>
        <p:nvGrpSpPr>
          <p:cNvPr id="7173" name="グループ化 7172"/>
          <p:cNvGrpSpPr/>
          <p:nvPr/>
        </p:nvGrpSpPr>
        <p:grpSpPr>
          <a:xfrm>
            <a:off x="190132" y="422986"/>
            <a:ext cx="7198064" cy="1160096"/>
            <a:chOff x="256400" y="938307"/>
            <a:chExt cx="7198064" cy="1160096"/>
          </a:xfrm>
        </p:grpSpPr>
        <p:sp>
          <p:nvSpPr>
            <p:cNvPr id="13" name="円/楕円 12"/>
            <p:cNvSpPr/>
            <p:nvPr/>
          </p:nvSpPr>
          <p:spPr>
            <a:xfrm>
              <a:off x="827584" y="1340768"/>
              <a:ext cx="364624" cy="388303"/>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rgbClr val="FF0000"/>
                  </a:solidFill>
                </a:rPr>
                <a:t>P</a:t>
              </a:r>
              <a:endParaRPr kumimoji="1" lang="ja-JP" altLang="en-US" b="1" dirty="0">
                <a:solidFill>
                  <a:srgbClr val="FF0000"/>
                </a:solidFill>
              </a:endParaRPr>
            </a:p>
          </p:txBody>
        </p:sp>
        <p:grpSp>
          <p:nvGrpSpPr>
            <p:cNvPr id="17" name="グループ化 16"/>
            <p:cNvGrpSpPr/>
            <p:nvPr/>
          </p:nvGrpSpPr>
          <p:grpSpPr>
            <a:xfrm>
              <a:off x="2632367" y="1096481"/>
              <a:ext cx="936105" cy="857538"/>
              <a:chOff x="2987823" y="1096481"/>
              <a:chExt cx="936105" cy="857538"/>
            </a:xfrm>
          </p:grpSpPr>
          <p:sp>
            <p:nvSpPr>
              <p:cNvPr id="26" name="円/楕円 25"/>
              <p:cNvSpPr/>
              <p:nvPr/>
            </p:nvSpPr>
            <p:spPr>
              <a:xfrm>
                <a:off x="3275856" y="1096481"/>
                <a:ext cx="364624" cy="388303"/>
              </a:xfrm>
              <a:prstGeom prst="ellipse">
                <a:avLst/>
              </a:prstGeom>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円/楕円 24"/>
              <p:cNvSpPr/>
              <p:nvPr/>
            </p:nvSpPr>
            <p:spPr>
              <a:xfrm>
                <a:off x="3458168" y="1565716"/>
                <a:ext cx="364624" cy="388303"/>
              </a:xfrm>
              <a:prstGeom prst="ellipse">
                <a:avLst/>
              </a:prstGeom>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円/楕円 17"/>
              <p:cNvSpPr/>
              <p:nvPr/>
            </p:nvSpPr>
            <p:spPr>
              <a:xfrm>
                <a:off x="3016653" y="1565715"/>
                <a:ext cx="364624" cy="388303"/>
              </a:xfrm>
              <a:prstGeom prst="ellipse">
                <a:avLst/>
              </a:prstGeom>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円/楕円 18"/>
              <p:cNvSpPr/>
              <p:nvPr/>
            </p:nvSpPr>
            <p:spPr>
              <a:xfrm>
                <a:off x="3559304" y="1371564"/>
                <a:ext cx="364624" cy="388303"/>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円/楕円 19"/>
              <p:cNvSpPr/>
              <p:nvPr/>
            </p:nvSpPr>
            <p:spPr>
              <a:xfrm>
                <a:off x="2987823" y="1324886"/>
                <a:ext cx="364624" cy="388303"/>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楕円 20"/>
              <p:cNvSpPr/>
              <p:nvPr/>
            </p:nvSpPr>
            <p:spPr>
              <a:xfrm>
                <a:off x="3275856" y="1177413"/>
                <a:ext cx="364624" cy="388303"/>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円/楕円 22"/>
              <p:cNvSpPr/>
              <p:nvPr/>
            </p:nvSpPr>
            <p:spPr>
              <a:xfrm>
                <a:off x="3487296" y="1196752"/>
                <a:ext cx="364624" cy="388303"/>
              </a:xfrm>
              <a:prstGeom prst="ellipse">
                <a:avLst/>
              </a:prstGeom>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円/楕円 23"/>
              <p:cNvSpPr/>
              <p:nvPr/>
            </p:nvSpPr>
            <p:spPr>
              <a:xfrm>
                <a:off x="3000535" y="1146616"/>
                <a:ext cx="364624" cy="388303"/>
              </a:xfrm>
              <a:prstGeom prst="ellipse">
                <a:avLst/>
              </a:prstGeom>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円/楕円 21"/>
              <p:cNvSpPr/>
              <p:nvPr/>
            </p:nvSpPr>
            <p:spPr>
              <a:xfrm>
                <a:off x="3250514" y="1484784"/>
                <a:ext cx="364624" cy="388303"/>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cxnSp>
          <p:nvCxnSpPr>
            <p:cNvPr id="16" name="直線矢印コネクタ 15"/>
            <p:cNvCxnSpPr>
              <a:stCxn id="13" idx="6"/>
            </p:cNvCxnSpPr>
            <p:nvPr/>
          </p:nvCxnSpPr>
          <p:spPr>
            <a:xfrm flipV="1">
              <a:off x="1192208" y="1519037"/>
              <a:ext cx="1440159" cy="158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円/楕円 36"/>
            <p:cNvSpPr/>
            <p:nvPr/>
          </p:nvSpPr>
          <p:spPr>
            <a:xfrm>
              <a:off x="5364088" y="1341145"/>
              <a:ext cx="364624" cy="388303"/>
            </a:xfrm>
            <a:prstGeom prst="ellipse">
              <a:avLst/>
            </a:prstGeom>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0000CC"/>
                  </a:solidFill>
                </a:rPr>
                <a:t>Ｎ</a:t>
              </a:r>
              <a:endParaRPr kumimoji="1" lang="ja-JP" altLang="en-US" b="1" dirty="0">
                <a:solidFill>
                  <a:srgbClr val="0000CC"/>
                </a:solidFill>
              </a:endParaRPr>
            </a:p>
          </p:txBody>
        </p:sp>
        <p:grpSp>
          <p:nvGrpSpPr>
            <p:cNvPr id="27" name="グループ化 26"/>
            <p:cNvGrpSpPr/>
            <p:nvPr/>
          </p:nvGrpSpPr>
          <p:grpSpPr>
            <a:xfrm>
              <a:off x="4103947" y="1090268"/>
              <a:ext cx="936105" cy="857538"/>
              <a:chOff x="4103947" y="1090268"/>
              <a:chExt cx="936105" cy="857538"/>
            </a:xfrm>
          </p:grpSpPr>
          <p:sp>
            <p:nvSpPr>
              <p:cNvPr id="31" name="円/楕円 30"/>
              <p:cNvSpPr/>
              <p:nvPr/>
            </p:nvSpPr>
            <p:spPr>
              <a:xfrm>
                <a:off x="4391980" y="1090268"/>
                <a:ext cx="364624" cy="388303"/>
              </a:xfrm>
              <a:prstGeom prst="ellipse">
                <a:avLst/>
              </a:prstGeom>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円/楕円 31"/>
              <p:cNvSpPr/>
              <p:nvPr/>
            </p:nvSpPr>
            <p:spPr>
              <a:xfrm>
                <a:off x="4574292" y="1559503"/>
                <a:ext cx="364624" cy="388303"/>
              </a:xfrm>
              <a:prstGeom prst="ellipse">
                <a:avLst/>
              </a:prstGeom>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円/楕円 32"/>
              <p:cNvSpPr/>
              <p:nvPr/>
            </p:nvSpPr>
            <p:spPr>
              <a:xfrm>
                <a:off x="4132777" y="1559502"/>
                <a:ext cx="364624" cy="388303"/>
              </a:xfrm>
              <a:prstGeom prst="ellipse">
                <a:avLst/>
              </a:prstGeom>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円/楕円 33"/>
              <p:cNvSpPr/>
              <p:nvPr/>
            </p:nvSpPr>
            <p:spPr>
              <a:xfrm>
                <a:off x="4675428" y="1365351"/>
                <a:ext cx="364624" cy="388303"/>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円/楕円 34"/>
              <p:cNvSpPr/>
              <p:nvPr/>
            </p:nvSpPr>
            <p:spPr>
              <a:xfrm>
                <a:off x="4103947" y="1318673"/>
                <a:ext cx="364624" cy="388303"/>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円/楕円 35"/>
              <p:cNvSpPr/>
              <p:nvPr/>
            </p:nvSpPr>
            <p:spPr>
              <a:xfrm>
                <a:off x="4391980" y="1171200"/>
                <a:ext cx="364624" cy="388303"/>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円/楕円 37"/>
              <p:cNvSpPr/>
              <p:nvPr/>
            </p:nvSpPr>
            <p:spPr>
              <a:xfrm>
                <a:off x="4116659" y="1140403"/>
                <a:ext cx="364624" cy="388303"/>
              </a:xfrm>
              <a:prstGeom prst="ellipse">
                <a:avLst/>
              </a:prstGeom>
              <a:gradFill flip="none" rotWithShape="1">
                <a:gsLst>
                  <a:gs pos="0">
                    <a:srgbClr val="0000CC">
                      <a:tint val="66000"/>
                      <a:satMod val="160000"/>
                    </a:srgbClr>
                  </a:gs>
                  <a:gs pos="50000">
                    <a:srgbClr val="0000CC">
                      <a:tint val="44500"/>
                      <a:satMod val="160000"/>
                    </a:srgbClr>
                  </a:gs>
                  <a:gs pos="100000">
                    <a:srgbClr val="0000CC">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円/楕円 38"/>
              <p:cNvSpPr/>
              <p:nvPr/>
            </p:nvSpPr>
            <p:spPr>
              <a:xfrm>
                <a:off x="4366638" y="1478571"/>
                <a:ext cx="364624" cy="388303"/>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円/楕円 39"/>
              <p:cNvSpPr/>
              <p:nvPr/>
            </p:nvSpPr>
            <p:spPr>
              <a:xfrm>
                <a:off x="4623405" y="1171199"/>
                <a:ext cx="364624" cy="388303"/>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cxnSp>
          <p:nvCxnSpPr>
            <p:cNvPr id="41" name="直線矢印コネクタ 40"/>
            <p:cNvCxnSpPr/>
            <p:nvPr/>
          </p:nvCxnSpPr>
          <p:spPr>
            <a:xfrm flipV="1">
              <a:off x="5712808" y="1526977"/>
              <a:ext cx="1440159" cy="158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3707904" y="1090268"/>
              <a:ext cx="0" cy="863751"/>
            </a:xfrm>
            <a:prstGeom prst="line">
              <a:avLst/>
            </a:prstGeom>
            <a:ln w="127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7168" name="テキスト ボックス 7167"/>
            <p:cNvSpPr txBox="1"/>
            <p:nvPr/>
          </p:nvSpPr>
          <p:spPr>
            <a:xfrm>
              <a:off x="323528" y="1729071"/>
              <a:ext cx="1872208" cy="369332"/>
            </a:xfrm>
            <a:prstGeom prst="rect">
              <a:avLst/>
            </a:prstGeom>
            <a:noFill/>
          </p:spPr>
          <p:txBody>
            <a:bodyPr wrap="square" rtlCol="0">
              <a:spAutoFit/>
            </a:bodyPr>
            <a:lstStyle/>
            <a:p>
              <a:r>
                <a:rPr kumimoji="1" lang="en-US" altLang="ja-JP" dirty="0" smtClean="0"/>
                <a:t>7 MeV</a:t>
              </a:r>
              <a:r>
                <a:rPr kumimoji="1" lang="ja-JP" altLang="en-US" dirty="0" smtClean="0"/>
                <a:t>　</a:t>
              </a:r>
              <a:r>
                <a:rPr kumimoji="1" lang="en-US" altLang="ja-JP" dirty="0" smtClean="0"/>
                <a:t>proton</a:t>
              </a:r>
              <a:endParaRPr kumimoji="1" lang="ja-JP" altLang="en-US" dirty="0"/>
            </a:p>
          </p:txBody>
        </p:sp>
        <p:sp>
          <p:nvSpPr>
            <p:cNvPr id="7171" name="正方形/長方形 7170"/>
            <p:cNvSpPr/>
            <p:nvPr/>
          </p:nvSpPr>
          <p:spPr>
            <a:xfrm>
              <a:off x="256400" y="949370"/>
              <a:ext cx="3451504" cy="11490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正方形/長方形 46"/>
            <p:cNvSpPr/>
            <p:nvPr/>
          </p:nvSpPr>
          <p:spPr>
            <a:xfrm>
              <a:off x="4002960" y="938307"/>
              <a:ext cx="3451504" cy="11490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72" name="テキスト ボックス 7171"/>
            <p:cNvSpPr txBox="1"/>
            <p:nvPr/>
          </p:nvSpPr>
          <p:spPr>
            <a:xfrm>
              <a:off x="2814679" y="1318673"/>
              <a:ext cx="499473" cy="369332"/>
            </a:xfrm>
            <a:prstGeom prst="rect">
              <a:avLst/>
            </a:prstGeom>
            <a:noFill/>
          </p:spPr>
          <p:txBody>
            <a:bodyPr wrap="square" rtlCol="0">
              <a:spAutoFit/>
            </a:bodyPr>
            <a:lstStyle/>
            <a:p>
              <a:r>
                <a:rPr kumimoji="1" lang="en-US" altLang="ja-JP" dirty="0" smtClean="0"/>
                <a:t>Be</a:t>
              </a:r>
              <a:endParaRPr kumimoji="1" lang="ja-JP" altLang="en-US" dirty="0"/>
            </a:p>
          </p:txBody>
        </p:sp>
        <p:sp>
          <p:nvSpPr>
            <p:cNvPr id="49" name="テキスト ボックス 48"/>
            <p:cNvSpPr txBox="1"/>
            <p:nvPr/>
          </p:nvSpPr>
          <p:spPr>
            <a:xfrm>
              <a:off x="4432567" y="1268760"/>
              <a:ext cx="499473" cy="369332"/>
            </a:xfrm>
            <a:prstGeom prst="rect">
              <a:avLst/>
            </a:prstGeom>
            <a:noFill/>
          </p:spPr>
          <p:txBody>
            <a:bodyPr wrap="square" rtlCol="0">
              <a:spAutoFit/>
            </a:bodyPr>
            <a:lstStyle/>
            <a:p>
              <a:r>
                <a:rPr kumimoji="1" lang="en-US" altLang="ja-JP" dirty="0" smtClean="0"/>
                <a:t>B</a:t>
              </a:r>
              <a:endParaRPr kumimoji="1" lang="ja-JP" altLang="en-US" dirty="0"/>
            </a:p>
          </p:txBody>
        </p:sp>
        <p:sp>
          <p:nvSpPr>
            <p:cNvPr id="50" name="テキスト ボックス 49"/>
            <p:cNvSpPr txBox="1"/>
            <p:nvPr/>
          </p:nvSpPr>
          <p:spPr>
            <a:xfrm>
              <a:off x="5572978" y="1696805"/>
              <a:ext cx="1872208" cy="369332"/>
            </a:xfrm>
            <a:prstGeom prst="rect">
              <a:avLst/>
            </a:prstGeom>
            <a:noFill/>
          </p:spPr>
          <p:txBody>
            <a:bodyPr wrap="square" rtlCol="0">
              <a:spAutoFit/>
            </a:bodyPr>
            <a:lstStyle/>
            <a:p>
              <a:r>
                <a:rPr kumimoji="1" lang="en-US" altLang="ja-JP" dirty="0" smtClean="0"/>
                <a:t>Neutron </a:t>
              </a:r>
              <a:endParaRPr kumimoji="1" lang="ja-JP" altLang="en-US" dirty="0"/>
            </a:p>
          </p:txBody>
        </p:sp>
      </p:grpSp>
      <p:sp>
        <p:nvSpPr>
          <p:cNvPr id="5" name="日付プレースホルダー 4"/>
          <p:cNvSpPr>
            <a:spLocks noGrp="1"/>
          </p:cNvSpPr>
          <p:nvPr>
            <p:ph type="dt" sz="half" idx="10"/>
          </p:nvPr>
        </p:nvSpPr>
        <p:spPr/>
        <p:txBody>
          <a:bodyPr/>
          <a:lstStyle/>
          <a:p>
            <a:pPr>
              <a:defRPr/>
            </a:pPr>
            <a:r>
              <a:rPr lang="en-US" altLang="ja-JP" smtClean="0"/>
              <a:t>2015/6/8 Jagiellonian OTAKE</a:t>
            </a:r>
            <a:endParaRPr lang="ja-JP" altLang="en-US" dirty="0"/>
          </a:p>
        </p:txBody>
      </p:sp>
      <p:sp>
        <p:nvSpPr>
          <p:cNvPr id="10" name="スライド番号プレースホルダー 9"/>
          <p:cNvSpPr>
            <a:spLocks noGrp="1"/>
          </p:cNvSpPr>
          <p:nvPr>
            <p:ph type="sldNum" sz="quarter" idx="12"/>
          </p:nvPr>
        </p:nvSpPr>
        <p:spPr/>
        <p:txBody>
          <a:bodyPr/>
          <a:lstStyle/>
          <a:p>
            <a:pPr>
              <a:defRPr/>
            </a:pPr>
            <a:fld id="{597AF73C-E3C1-4578-9E50-DA54ADB86BC3}" type="slidenum">
              <a:rPr lang="ja-JP" altLang="en-US" smtClean="0"/>
              <a:pPr>
                <a:defRPr/>
              </a:pPr>
              <a:t>6</a:t>
            </a:fld>
            <a:endParaRPr lang="ja-JP" altLang="en-US" dirty="0"/>
          </a:p>
        </p:txBody>
      </p:sp>
      <p:pic>
        <p:nvPicPr>
          <p:cNvPr id="43" name="Picture 2" descr="山形 豊 (D.E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642" y="917036"/>
            <a:ext cx="965870" cy="1287828"/>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p:cNvSpPr txBox="1"/>
          <p:nvPr/>
        </p:nvSpPr>
        <p:spPr>
          <a:xfrm>
            <a:off x="8257755" y="1964347"/>
            <a:ext cx="1118405" cy="276999"/>
          </a:xfrm>
          <a:prstGeom prst="rect">
            <a:avLst/>
          </a:prstGeom>
          <a:noFill/>
        </p:spPr>
        <p:txBody>
          <a:bodyPr wrap="square" rtlCol="0">
            <a:spAutoFit/>
          </a:bodyPr>
          <a:lstStyle/>
          <a:p>
            <a:r>
              <a:rPr lang="en-US" altLang="ja-JP" sz="1200" b="1" u="sng" dirty="0" smtClean="0">
                <a:effectLst>
                  <a:outerShdw blurRad="38100" dist="38100" dir="2700000" algn="tl">
                    <a:srgbClr val="000000">
                      <a:alpha val="43137"/>
                    </a:srgbClr>
                  </a:outerShdw>
                </a:effectLst>
              </a:rPr>
              <a:t>Y.Yamagata</a:t>
            </a:r>
            <a:endParaRPr kumimoji="1" lang="ja-JP" altLang="en-US" sz="1200" b="1" u="sng" dirty="0">
              <a:effectLst>
                <a:outerShdw blurRad="38100" dist="38100" dir="2700000" algn="tl">
                  <a:srgbClr val="000000">
                    <a:alpha val="43137"/>
                  </a:srgbClr>
                </a:outerShdw>
              </a:effectLst>
            </a:endParaRPr>
          </a:p>
        </p:txBody>
      </p:sp>
      <p:sp>
        <p:nvSpPr>
          <p:cNvPr id="52" name="テキスト ボックス 51"/>
          <p:cNvSpPr txBox="1"/>
          <p:nvPr/>
        </p:nvSpPr>
        <p:spPr>
          <a:xfrm>
            <a:off x="2758552" y="1689052"/>
            <a:ext cx="2375243" cy="461665"/>
          </a:xfrm>
          <a:prstGeom prst="rect">
            <a:avLst/>
          </a:prstGeom>
          <a:noFill/>
        </p:spPr>
        <p:txBody>
          <a:bodyPr wrap="square" rtlCol="0">
            <a:spAutoFit/>
          </a:bodyPr>
          <a:lstStyle/>
          <a:p>
            <a:r>
              <a:rPr kumimoji="1" lang="ja-JP" altLang="en-US" sz="2400" b="1" u="sng" dirty="0" smtClean="0">
                <a:solidFill>
                  <a:srgbClr val="FF0000"/>
                </a:solidFill>
                <a:effectLst>
                  <a:outerShdw blurRad="38100" dist="38100" dir="2700000" algn="tl">
                    <a:srgbClr val="000000">
                      <a:alpha val="43137"/>
                    </a:srgbClr>
                  </a:outerShdw>
                </a:effectLst>
              </a:rPr>
              <a:t>↓</a:t>
            </a:r>
            <a:r>
              <a:rPr kumimoji="1" lang="en-US" altLang="ja-JP" sz="2400" b="1" u="sng" dirty="0" smtClean="0">
                <a:solidFill>
                  <a:srgbClr val="00B0F0"/>
                </a:solidFill>
                <a:effectLst>
                  <a:outerShdw blurRad="38100" dist="38100" dir="2700000" algn="tl">
                    <a:srgbClr val="000000">
                      <a:alpha val="43137"/>
                    </a:srgbClr>
                  </a:outerShdw>
                </a:effectLst>
              </a:rPr>
              <a:t>V </a:t>
            </a:r>
            <a:r>
              <a:rPr kumimoji="1" lang="en-US" altLang="ja-JP" sz="2400" b="1" u="sng" dirty="0" smtClean="0">
                <a:solidFill>
                  <a:srgbClr val="FF0000"/>
                </a:solidFill>
                <a:effectLst>
                  <a:outerShdw blurRad="38100" dist="38100" dir="2700000" algn="tl">
                    <a:srgbClr val="000000">
                      <a:alpha val="43137"/>
                    </a:srgbClr>
                  </a:outerShdw>
                </a:effectLst>
              </a:rPr>
              <a:t>backing +Be</a:t>
            </a:r>
            <a:endParaRPr kumimoji="1" lang="ja-JP" altLang="en-US" sz="2400" b="1" u="sng" dirty="0">
              <a:solidFill>
                <a:srgbClr val="FF0000"/>
              </a:solidFill>
              <a:effectLst>
                <a:outerShdw blurRad="38100" dist="38100" dir="2700000" algn="tl">
                  <a:srgbClr val="000000">
                    <a:alpha val="43137"/>
                  </a:srgbClr>
                </a:outerShdw>
              </a:effectLst>
            </a:endParaRPr>
          </a:p>
        </p:txBody>
      </p:sp>
      <p:sp>
        <p:nvSpPr>
          <p:cNvPr id="7175" name="正方形/長方形 7174"/>
          <p:cNvSpPr/>
          <p:nvPr/>
        </p:nvSpPr>
        <p:spPr>
          <a:xfrm>
            <a:off x="5112352" y="6178748"/>
            <a:ext cx="4642290" cy="430887"/>
          </a:xfrm>
          <a:prstGeom prst="rect">
            <a:avLst/>
          </a:prstGeom>
        </p:spPr>
        <p:txBody>
          <a:bodyPr wrap="square">
            <a:spAutoFit/>
          </a:bodyPr>
          <a:lstStyle/>
          <a:p>
            <a:r>
              <a:rPr lang="en-US" altLang="ja-JP" sz="2200" b="1" u="sng" dirty="0" smtClean="0">
                <a:solidFill>
                  <a:srgbClr val="FF0000"/>
                </a:solidFill>
              </a:rPr>
              <a:t>Patent </a:t>
            </a:r>
            <a:r>
              <a:rPr lang="en-US" altLang="ja-JP" dirty="0" smtClean="0"/>
              <a:t>PCT/HP2013/056188 </a:t>
            </a:r>
            <a:endParaRPr lang="en-US" altLang="ja-JP" b="1" u="sng" dirty="0">
              <a:solidFill>
                <a:srgbClr val="FF0000"/>
              </a:solidFill>
            </a:endParaRPr>
          </a:p>
        </p:txBody>
      </p:sp>
      <p:pic>
        <p:nvPicPr>
          <p:cNvPr id="62" name="図 61"/>
          <p:cNvPicPr>
            <a:picLocks noChangeAspect="1"/>
          </p:cNvPicPr>
          <p:nvPr/>
        </p:nvPicPr>
        <p:blipFill>
          <a:blip r:embed="rId5"/>
          <a:stretch>
            <a:fillRect/>
          </a:stretch>
        </p:blipFill>
        <p:spPr>
          <a:xfrm>
            <a:off x="550867" y="3561879"/>
            <a:ext cx="5029409" cy="2393540"/>
          </a:xfrm>
          <a:prstGeom prst="rect">
            <a:avLst/>
          </a:prstGeom>
        </p:spPr>
      </p:pic>
    </p:spTree>
    <p:extLst>
      <p:ext uri="{BB962C8B-B14F-4D97-AF65-F5344CB8AC3E}">
        <p14:creationId xmlns:p14="http://schemas.microsoft.com/office/powerpoint/2010/main" val="203496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fade">
                                      <p:cBhvr>
                                        <p:cTn id="7" dur="1000"/>
                                        <p:tgtEl>
                                          <p:spTgt spid="7169"/>
                                        </p:tgtEl>
                                      </p:cBhvr>
                                    </p:animEffect>
                                    <p:anim calcmode="lin" valueType="num">
                                      <p:cBhvr>
                                        <p:cTn id="8" dur="1000" fill="hold"/>
                                        <p:tgtEl>
                                          <p:spTgt spid="7169"/>
                                        </p:tgtEl>
                                        <p:attrNameLst>
                                          <p:attrName>ppt_x</p:attrName>
                                        </p:attrNameLst>
                                      </p:cBhvr>
                                      <p:tavLst>
                                        <p:tav tm="0">
                                          <p:val>
                                            <p:strVal val="#ppt_x"/>
                                          </p:val>
                                        </p:tav>
                                        <p:tav tm="100000">
                                          <p:val>
                                            <p:strVal val="#ppt_x"/>
                                          </p:val>
                                        </p:tav>
                                      </p:tavLst>
                                    </p:anim>
                                    <p:anim calcmode="lin" valueType="num">
                                      <p:cBhvr>
                                        <p:cTn id="9" dur="1000" fill="hold"/>
                                        <p:tgtEl>
                                          <p:spTgt spid="716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ppt_x"/>
                                          </p:val>
                                        </p:tav>
                                        <p:tav tm="100000">
                                          <p:val>
                                            <p:strVal val="#ppt_x"/>
                                          </p:val>
                                        </p:tav>
                                      </p:tavLst>
                                    </p:anim>
                                    <p:anim calcmode="lin" valueType="num">
                                      <p:cBhvr additive="base">
                                        <p:cTn id="1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1000"/>
                                        <p:tgtEl>
                                          <p:spTgt spid="62"/>
                                        </p:tgtEl>
                                      </p:cBhvr>
                                    </p:animEffect>
                                    <p:anim calcmode="lin" valueType="num">
                                      <p:cBhvr>
                                        <p:cTn id="19" dur="1000" fill="hold"/>
                                        <p:tgtEl>
                                          <p:spTgt spid="62"/>
                                        </p:tgtEl>
                                        <p:attrNameLst>
                                          <p:attrName>ppt_x</p:attrName>
                                        </p:attrNameLst>
                                      </p:cBhvr>
                                      <p:tavLst>
                                        <p:tav tm="0">
                                          <p:val>
                                            <p:strVal val="#ppt_x"/>
                                          </p:val>
                                        </p:tav>
                                        <p:tav tm="100000">
                                          <p:val>
                                            <p:strVal val="#ppt_x"/>
                                          </p:val>
                                        </p:tav>
                                      </p:tavLst>
                                    </p:anim>
                                    <p:anim calcmode="lin" valueType="num">
                                      <p:cBhvr>
                                        <p:cTn id="2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2015/6/8 Jagiellonian OTAKE</a:t>
            </a:r>
            <a:endParaRPr kumimoji="1" lang="ja-JP" altLang="en-US" dirty="0"/>
          </a:p>
        </p:txBody>
      </p:sp>
      <p:sp>
        <p:nvSpPr>
          <p:cNvPr id="3" name="スライド番号プレースホルダー 2"/>
          <p:cNvSpPr>
            <a:spLocks noGrp="1"/>
          </p:cNvSpPr>
          <p:nvPr>
            <p:ph type="sldNum" sz="quarter" idx="12"/>
          </p:nvPr>
        </p:nvSpPr>
        <p:spPr/>
        <p:txBody>
          <a:bodyPr/>
          <a:lstStyle/>
          <a:p>
            <a:fld id="{D39897E2-8CA0-40F6-A657-6B004E24EBCA}" type="slidenum">
              <a:rPr kumimoji="1" lang="ja-JP" altLang="en-US" smtClean="0"/>
              <a:t>7</a:t>
            </a:fld>
            <a:endParaRPr kumimoji="1" lang="ja-JP" altLang="en-US" dirty="0"/>
          </a:p>
        </p:txBody>
      </p:sp>
      <p:sp>
        <p:nvSpPr>
          <p:cNvPr id="5" name="タイトル 1"/>
          <p:cNvSpPr txBox="1">
            <a:spLocks/>
          </p:cNvSpPr>
          <p:nvPr/>
        </p:nvSpPr>
        <p:spPr>
          <a:xfrm>
            <a:off x="43408" y="52975"/>
            <a:ext cx="9100592" cy="7647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2900"/>
              </a:lnSpc>
            </a:pPr>
            <a:r>
              <a:rPr lang="en-US" altLang="ja-JP" sz="3600" dirty="0" smtClean="0">
                <a:solidFill>
                  <a:srgbClr val="FF0000"/>
                </a:solidFill>
              </a:rPr>
              <a:t>Long life </a:t>
            </a:r>
            <a:r>
              <a:rPr lang="en-US" altLang="ja-JP" sz="3600" dirty="0" smtClean="0"/>
              <a:t>Be(p,n</a:t>
            </a:r>
            <a:r>
              <a:rPr lang="en-US" altLang="ja-JP" sz="3600" dirty="0"/>
              <a:t>) </a:t>
            </a:r>
            <a:r>
              <a:rPr lang="en-US" altLang="ja-JP" sz="3600" dirty="0" smtClean="0"/>
              <a:t>target</a:t>
            </a:r>
            <a:r>
              <a:rPr lang="en-US" altLang="ja-JP" sz="3600" dirty="0" smtClean="0">
                <a:solidFill>
                  <a:srgbClr val="FF0000"/>
                </a:solidFill>
              </a:rPr>
              <a:t>  </a:t>
            </a:r>
            <a:r>
              <a:rPr lang="en-US" altLang="ja-JP" sz="2400" dirty="0" smtClean="0"/>
              <a:t>Yutaka </a:t>
            </a:r>
            <a:r>
              <a:rPr lang="en-US" altLang="ja-JP" sz="2400" dirty="0" smtClean="0"/>
              <a:t>Yamagata RIKEN</a:t>
            </a:r>
            <a:endParaRPr lang="ja-JP" altLang="en-US" sz="2400" dirty="0"/>
          </a:p>
        </p:txBody>
      </p:sp>
      <p:pic>
        <p:nvPicPr>
          <p:cNvPr id="6" name="図 5"/>
          <p:cNvPicPr>
            <a:picLocks noChangeAspect="1"/>
          </p:cNvPicPr>
          <p:nvPr/>
        </p:nvPicPr>
        <p:blipFill>
          <a:blip r:embed="rId2"/>
          <a:stretch>
            <a:fillRect/>
          </a:stretch>
        </p:blipFill>
        <p:spPr>
          <a:xfrm>
            <a:off x="2324343" y="5131335"/>
            <a:ext cx="2948008" cy="1440160"/>
          </a:xfrm>
          <a:prstGeom prst="rect">
            <a:avLst/>
          </a:prstGeom>
        </p:spPr>
      </p:pic>
      <p:sp>
        <p:nvSpPr>
          <p:cNvPr id="10" name="正方形/長方形 9"/>
          <p:cNvSpPr/>
          <p:nvPr/>
        </p:nvSpPr>
        <p:spPr>
          <a:xfrm>
            <a:off x="179512" y="2921103"/>
            <a:ext cx="4712548" cy="2308324"/>
          </a:xfrm>
          <a:prstGeom prst="rect">
            <a:avLst/>
          </a:prstGeom>
        </p:spPr>
        <p:txBody>
          <a:bodyPr wrap="square">
            <a:spAutoFit/>
          </a:bodyPr>
          <a:lstStyle/>
          <a:p>
            <a:r>
              <a:rPr lang="en-US" altLang="ja-JP" u="sng" dirty="0" err="1" smtClean="0"/>
              <a:t>Y.Yamagata</a:t>
            </a:r>
            <a:r>
              <a:rPr lang="en-US" altLang="ja-JP" u="sng" dirty="0" smtClean="0"/>
              <a:t>,</a:t>
            </a:r>
            <a:r>
              <a:rPr lang="en-US" altLang="ja-JP" dirty="0" smtClean="0"/>
              <a:t> </a:t>
            </a:r>
            <a:r>
              <a:rPr lang="en-US" altLang="ja-JP" dirty="0" err="1" smtClean="0"/>
              <a:t>K.Hirota</a:t>
            </a:r>
            <a:r>
              <a:rPr lang="en-US" altLang="ja-JP" dirty="0" smtClean="0"/>
              <a:t>, </a:t>
            </a:r>
            <a:r>
              <a:rPr lang="en-US" altLang="ja-JP" dirty="0" err="1" smtClean="0"/>
              <a:t>J.Ju</a:t>
            </a:r>
            <a:r>
              <a:rPr lang="en-US" altLang="ja-JP" dirty="0" smtClean="0"/>
              <a:t>, </a:t>
            </a:r>
            <a:r>
              <a:rPr lang="en-US" altLang="ja-JP" dirty="0" err="1" smtClean="0"/>
              <a:t>S.Wang</a:t>
            </a:r>
            <a:r>
              <a:rPr lang="en-US" altLang="ja-JP" dirty="0" smtClean="0"/>
              <a:t>, </a:t>
            </a:r>
            <a:r>
              <a:rPr lang="en-US" altLang="ja-JP" dirty="0" err="1" smtClean="0"/>
              <a:t>S.Morita</a:t>
            </a:r>
            <a:r>
              <a:rPr lang="en-US" altLang="ja-JP" dirty="0" smtClean="0"/>
              <a:t>, </a:t>
            </a:r>
            <a:r>
              <a:rPr lang="en-US" altLang="ja-JP" dirty="0" err="1" smtClean="0"/>
              <a:t>J.Kato</a:t>
            </a:r>
            <a:r>
              <a:rPr lang="en-US" altLang="ja-JP" dirty="0" smtClean="0"/>
              <a:t>, Y.Otake, </a:t>
            </a:r>
            <a:r>
              <a:rPr lang="en-US" altLang="ja-JP" dirty="0" err="1" smtClean="0"/>
              <a:t>A.Taketani</a:t>
            </a:r>
            <a:r>
              <a:rPr lang="en-US" altLang="ja-JP" dirty="0" smtClean="0"/>
              <a:t>, </a:t>
            </a:r>
            <a:r>
              <a:rPr lang="en-US" altLang="ja-JP" dirty="0" err="1" smtClean="0"/>
              <a:t>Y.Seki</a:t>
            </a:r>
            <a:r>
              <a:rPr lang="en-US" altLang="ja-JP" dirty="0" smtClean="0"/>
              <a:t>, </a:t>
            </a:r>
            <a:r>
              <a:rPr lang="en-US" altLang="ja-JP" dirty="0" err="1" smtClean="0"/>
              <a:t>Y.Yamada</a:t>
            </a:r>
            <a:r>
              <a:rPr lang="en-US" altLang="ja-JP" dirty="0" smtClean="0"/>
              <a:t>, </a:t>
            </a:r>
            <a:r>
              <a:rPr lang="en-US" altLang="ja-JP" dirty="0" err="1" smtClean="0"/>
              <a:t>H.Ota</a:t>
            </a:r>
            <a:r>
              <a:rPr lang="en-US" altLang="ja-JP" dirty="0" smtClean="0"/>
              <a:t>, </a:t>
            </a:r>
            <a:r>
              <a:rPr lang="en-US" altLang="ja-JP" dirty="0" err="1" smtClean="0"/>
              <a:t>U.Bautista</a:t>
            </a:r>
            <a:r>
              <a:rPr lang="en-US" altLang="ja-JP" dirty="0" smtClean="0"/>
              <a:t>, </a:t>
            </a:r>
            <a:r>
              <a:rPr lang="en-US" altLang="ja-JP" dirty="0" err="1"/>
              <a:t>Q</a:t>
            </a:r>
            <a:r>
              <a:rPr lang="en-US" altLang="ja-JP" dirty="0" err="1" smtClean="0"/>
              <a:t>.Jia</a:t>
            </a:r>
            <a:endParaRPr lang="en-US" altLang="ja-JP" dirty="0" smtClean="0"/>
          </a:p>
          <a:p>
            <a:r>
              <a:rPr lang="en-US" altLang="ja-JP" dirty="0" smtClean="0"/>
              <a:t>“</a:t>
            </a:r>
            <a:r>
              <a:rPr lang="ja-JP" altLang="en-US" dirty="0" smtClean="0"/>
              <a:t>Development </a:t>
            </a:r>
            <a:r>
              <a:rPr lang="ja-JP" altLang="en-US" dirty="0"/>
              <a:t>of a neutron generating target for compact neutron soruces using low energy proton </a:t>
            </a:r>
            <a:r>
              <a:rPr lang="ja-JP" altLang="en-US" dirty="0" smtClean="0"/>
              <a:t>beams</a:t>
            </a:r>
            <a:r>
              <a:rPr lang="en-US" altLang="ja-JP" dirty="0" smtClean="0"/>
              <a:t>”</a:t>
            </a:r>
            <a:r>
              <a:rPr lang="ja-JP" altLang="en-US" dirty="0" smtClean="0"/>
              <a:t> </a:t>
            </a:r>
            <a:r>
              <a:rPr lang="ja-JP" altLang="en-US" dirty="0"/>
              <a:t>Journal of Radioanalytical and Nuclear Chemistry </a:t>
            </a:r>
            <a:endParaRPr lang="en-US" altLang="ja-JP" dirty="0" smtClean="0"/>
          </a:p>
          <a:p>
            <a:r>
              <a:rPr lang="ja-JP" altLang="en-US" dirty="0" smtClean="0"/>
              <a:t>DOI </a:t>
            </a:r>
            <a:r>
              <a:rPr lang="ja-JP" altLang="en-US" dirty="0"/>
              <a:t>10.1007/s10967-015-4059-8</a:t>
            </a:r>
          </a:p>
        </p:txBody>
      </p:sp>
      <p:sp>
        <p:nvSpPr>
          <p:cNvPr id="11" name="テキスト ボックス 10"/>
          <p:cNvSpPr txBox="1"/>
          <p:nvPr/>
        </p:nvSpPr>
        <p:spPr>
          <a:xfrm>
            <a:off x="4593704" y="2939686"/>
            <a:ext cx="5112568" cy="830997"/>
          </a:xfrm>
          <a:prstGeom prst="rect">
            <a:avLst/>
          </a:prstGeom>
          <a:noFill/>
        </p:spPr>
        <p:txBody>
          <a:bodyPr wrap="square" rtlCol="0">
            <a:spAutoFit/>
          </a:bodyPr>
          <a:lstStyle/>
          <a:p>
            <a:r>
              <a:rPr kumimoji="1" lang="en-US" altLang="ja-JP" dirty="0" smtClean="0"/>
              <a:t>Picture taken in </a:t>
            </a:r>
            <a:r>
              <a:rPr kumimoji="1" lang="en-US" altLang="ja-JP" sz="2400" b="1" dirty="0" smtClean="0">
                <a:effectLst>
                  <a:outerShdw blurRad="38100" dist="38100" dir="2700000" algn="tl">
                    <a:srgbClr val="000000">
                      <a:alpha val="43137"/>
                    </a:srgbClr>
                  </a:outerShdw>
                </a:effectLst>
              </a:rPr>
              <a:t>Feb. of 2014 </a:t>
            </a:r>
          </a:p>
          <a:p>
            <a:r>
              <a:rPr kumimoji="1" lang="en-US" altLang="ja-JP" sz="2400" b="1" dirty="0" smtClean="0">
                <a:effectLst>
                  <a:outerShdw blurRad="38100" dist="38100" dir="2700000" algn="tl">
                    <a:srgbClr val="000000">
                      <a:alpha val="43137"/>
                    </a:srgbClr>
                  </a:outerShdw>
                </a:effectLst>
              </a:rPr>
              <a:t>after about </a:t>
            </a:r>
            <a:r>
              <a:rPr kumimoji="1" lang="en-US" altLang="ja-JP" sz="2400" b="1" u="sng" dirty="0" smtClean="0">
                <a:effectLst>
                  <a:outerShdw blurRad="38100" dist="38100" dir="2700000" algn="tl">
                    <a:srgbClr val="000000">
                      <a:alpha val="43137"/>
                    </a:srgbClr>
                  </a:outerShdw>
                </a:effectLst>
              </a:rPr>
              <a:t>3900μA</a:t>
            </a:r>
            <a:r>
              <a:rPr lang="en-US" altLang="ja-JP" sz="2400" b="1" u="sng" dirty="0" smtClean="0">
                <a:effectLst>
                  <a:outerShdw blurRad="38100" dist="38100" dir="2700000" algn="tl">
                    <a:srgbClr val="000000">
                      <a:alpha val="43137"/>
                    </a:srgbClr>
                  </a:outerShdw>
                </a:effectLst>
              </a:rPr>
              <a:t>h</a:t>
            </a:r>
            <a:endParaRPr kumimoji="1" lang="ja-JP" altLang="en-US" sz="2400" b="1" u="sng" dirty="0">
              <a:effectLst>
                <a:outerShdw blurRad="38100" dist="38100" dir="2700000" algn="tl">
                  <a:srgbClr val="000000">
                    <a:alpha val="43137"/>
                  </a:srgbClr>
                </a:outerShdw>
              </a:effectLst>
            </a:endParaRPr>
          </a:p>
        </p:txBody>
      </p:sp>
      <p:pic>
        <p:nvPicPr>
          <p:cNvPr id="13" name="Picture 2" descr="C:\Users\yseki\Desktop\20140328ana\2014_0221_160258AA_m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051401" y="817680"/>
            <a:ext cx="3215426" cy="1911875"/>
          </a:xfrm>
          <a:prstGeom prst="rect">
            <a:avLst/>
          </a:prstGeom>
          <a:solidFill>
            <a:schemeClr val="bg1"/>
          </a:solidFill>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pic>
        <p:nvPicPr>
          <p:cNvPr id="7" name="図 6"/>
          <p:cNvPicPr>
            <a:picLocks noChangeAspect="1"/>
          </p:cNvPicPr>
          <p:nvPr/>
        </p:nvPicPr>
        <p:blipFill>
          <a:blip r:embed="rId4"/>
          <a:stretch>
            <a:fillRect/>
          </a:stretch>
        </p:blipFill>
        <p:spPr>
          <a:xfrm>
            <a:off x="5148064" y="4075265"/>
            <a:ext cx="3333750" cy="2533650"/>
          </a:xfrm>
          <a:prstGeom prst="rect">
            <a:avLst/>
          </a:prstGeom>
        </p:spPr>
      </p:pic>
      <p:sp>
        <p:nvSpPr>
          <p:cNvPr id="15" name="左矢印 14"/>
          <p:cNvSpPr/>
          <p:nvPr/>
        </p:nvSpPr>
        <p:spPr>
          <a:xfrm>
            <a:off x="539552" y="1117092"/>
            <a:ext cx="3312368" cy="1159780"/>
          </a:xfrm>
          <a:prstGeom prst="leftArrow">
            <a:avLst/>
          </a:prstGeom>
          <a:solidFill>
            <a:srgbClr val="99FF99">
              <a:alpha val="3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solidFill>
                  <a:srgbClr val="FF0066"/>
                </a:solidFill>
              </a:rPr>
              <a:t>Neutron </a:t>
            </a:r>
            <a:endParaRPr kumimoji="1" lang="ja-JP" altLang="en-US" b="1" dirty="0">
              <a:solidFill>
                <a:srgbClr val="FF0066"/>
              </a:solidFill>
            </a:endParaRPr>
          </a:p>
        </p:txBody>
      </p:sp>
      <p:sp>
        <p:nvSpPr>
          <p:cNvPr id="17" name="左矢印 16"/>
          <p:cNvSpPr/>
          <p:nvPr/>
        </p:nvSpPr>
        <p:spPr>
          <a:xfrm>
            <a:off x="3995936" y="1444257"/>
            <a:ext cx="3544112" cy="505450"/>
          </a:xfrm>
          <a:prstGeom prst="leftArrow">
            <a:avLst/>
          </a:prstGeom>
          <a:solidFill>
            <a:srgbClr val="FF0000">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smtClean="0">
                <a:effectLst>
                  <a:outerShdw blurRad="38100" dist="38100" dir="2700000" algn="tl">
                    <a:srgbClr val="000000">
                      <a:alpha val="43137"/>
                    </a:srgbClr>
                  </a:outerShdw>
                </a:effectLst>
              </a:rPr>
              <a:t>Proton 7MeV</a:t>
            </a:r>
            <a:endParaRPr kumimoji="1" lang="ja-JP" altLang="en-US" b="1" dirty="0">
              <a:effectLst>
                <a:outerShdw blurRad="38100" dist="38100" dir="2700000" algn="tl">
                  <a:srgbClr val="000000">
                    <a:alpha val="43137"/>
                  </a:srgbClr>
                </a:outerShdw>
              </a:effectLst>
            </a:endParaRPr>
          </a:p>
        </p:txBody>
      </p:sp>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9734" y="1618724"/>
            <a:ext cx="4955701" cy="4362354"/>
          </a:xfrm>
          <a:prstGeom prst="rect">
            <a:avLst/>
          </a:prstGeom>
        </p:spPr>
      </p:pic>
      <p:sp>
        <p:nvSpPr>
          <p:cNvPr id="19" name="テキスト ボックス 18"/>
          <p:cNvSpPr txBox="1"/>
          <p:nvPr/>
        </p:nvSpPr>
        <p:spPr>
          <a:xfrm>
            <a:off x="246939" y="2297644"/>
            <a:ext cx="4676799" cy="830997"/>
          </a:xfrm>
          <a:prstGeom prst="rect">
            <a:avLst/>
          </a:prstGeom>
          <a:noFill/>
        </p:spPr>
        <p:txBody>
          <a:bodyPr wrap="square" rtlCol="0">
            <a:spAutoFit/>
          </a:bodyPr>
          <a:lstStyle/>
          <a:p>
            <a:r>
              <a:rPr kumimoji="1" lang="en-US" altLang="ja-JP" sz="2400" b="1" dirty="0" smtClean="0">
                <a:solidFill>
                  <a:srgbClr val="FFFF00"/>
                </a:solidFill>
                <a:effectLst>
                  <a:outerShdw blurRad="38100" dist="38100" dir="2700000" algn="tl">
                    <a:srgbClr val="000000">
                      <a:alpha val="43137"/>
                    </a:srgbClr>
                  </a:outerShdw>
                </a:effectLst>
              </a:rPr>
              <a:t>After </a:t>
            </a:r>
            <a:r>
              <a:rPr lang="en-US" altLang="ja-JP" sz="2400" b="1" dirty="0" smtClean="0">
                <a:solidFill>
                  <a:srgbClr val="FFFF00"/>
                </a:solidFill>
                <a:effectLst>
                  <a:outerShdw blurRad="38100" dist="38100" dir="2700000" algn="tl">
                    <a:srgbClr val="000000">
                      <a:alpha val="43137"/>
                    </a:srgbClr>
                  </a:outerShdw>
                </a:effectLst>
              </a:rPr>
              <a:t>2</a:t>
            </a:r>
            <a:r>
              <a:rPr lang="ja-JP" altLang="en-US" sz="2400" b="1" dirty="0" smtClean="0">
                <a:solidFill>
                  <a:srgbClr val="FFFF00"/>
                </a:solidFill>
                <a:effectLst>
                  <a:outerShdw blurRad="38100" dist="38100" dir="2700000" algn="tl">
                    <a:srgbClr val="000000">
                      <a:alpha val="43137"/>
                    </a:srgbClr>
                  </a:outerShdw>
                </a:effectLst>
              </a:rPr>
              <a:t>　</a:t>
            </a:r>
            <a:r>
              <a:rPr lang="en-US" altLang="ja-JP" sz="2400" b="1" dirty="0" smtClean="0">
                <a:solidFill>
                  <a:srgbClr val="FFFF00"/>
                </a:solidFill>
                <a:effectLst>
                  <a:outerShdw blurRad="38100" dist="38100" dir="2700000" algn="tl">
                    <a:srgbClr val="000000">
                      <a:alpha val="43137"/>
                    </a:srgbClr>
                  </a:outerShdw>
                </a:effectLst>
              </a:rPr>
              <a:t>years, ~9100 </a:t>
            </a:r>
            <a:r>
              <a:rPr lang="en-US" altLang="ja-JP" sz="2400" b="1" dirty="0" err="1" smtClean="0">
                <a:solidFill>
                  <a:srgbClr val="FFFF00"/>
                </a:solidFill>
                <a:effectLst>
                  <a:outerShdw blurRad="38100" dist="38100" dir="2700000" algn="tl">
                    <a:srgbClr val="000000">
                      <a:alpha val="43137"/>
                    </a:srgbClr>
                  </a:outerShdw>
                </a:effectLst>
              </a:rPr>
              <a:t>μA</a:t>
            </a:r>
            <a:r>
              <a:rPr lang="en-US" altLang="ja-JP" sz="2400" b="1" dirty="0" smtClean="0">
                <a:solidFill>
                  <a:srgbClr val="FFFF00"/>
                </a:solidFill>
                <a:effectLst>
                  <a:outerShdw blurRad="38100" dist="38100" dir="2700000" algn="tl">
                    <a:srgbClr val="000000">
                      <a:alpha val="43137"/>
                    </a:srgbClr>
                  </a:outerShdw>
                </a:effectLst>
              </a:rPr>
              <a:t> H</a:t>
            </a:r>
          </a:p>
          <a:p>
            <a:r>
              <a:rPr kumimoji="1" lang="en-US" altLang="ja-JP" sz="2400" b="1" dirty="0" smtClean="0">
                <a:solidFill>
                  <a:srgbClr val="FFFF00"/>
                </a:solidFill>
                <a:effectLst>
                  <a:outerShdw blurRad="38100" dist="38100" dir="2700000" algn="tl">
                    <a:srgbClr val="000000">
                      <a:alpha val="43137"/>
                    </a:srgbClr>
                  </a:outerShdw>
                </a:effectLst>
              </a:rPr>
              <a:t>NO cracks or blistering is observed</a:t>
            </a:r>
            <a:endParaRPr kumimoji="1" lang="ja-JP" altLang="en-US"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709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par>
                          <p:cTn id="8" fill="hold">
                            <p:stCondLst>
                              <p:cond delay="2000"/>
                            </p:stCondLst>
                            <p:childTnLst>
                              <p:par>
                                <p:cTn id="9" presetID="21" presetClass="entr" presetSubtype="1" fill="hold" grpId="0"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42"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7"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smtClean="0"/>
              <a:t>A example of industrial use, </a:t>
            </a:r>
            <a:endParaRPr kumimoji="1" lang="ja-JP" altLang="en-US" dirty="0"/>
          </a:p>
        </p:txBody>
      </p:sp>
      <p:sp>
        <p:nvSpPr>
          <p:cNvPr id="3" name="サブタイトル 2"/>
          <p:cNvSpPr>
            <a:spLocks noGrp="1"/>
          </p:cNvSpPr>
          <p:nvPr>
            <p:ph type="subTitle" idx="1"/>
          </p:nvPr>
        </p:nvSpPr>
        <p:spPr/>
        <p:txBody>
          <a:bodyPr/>
          <a:lstStyle/>
          <a:p>
            <a:r>
              <a:rPr lang="en-US" altLang="ja-JP" dirty="0" smtClean="0">
                <a:solidFill>
                  <a:srgbClr val="0070C0"/>
                </a:solidFill>
              </a:rPr>
              <a:t>Steel </a:t>
            </a:r>
          </a:p>
          <a:p>
            <a:r>
              <a:rPr lang="en-US" altLang="ja-JP" dirty="0" smtClean="0">
                <a:solidFill>
                  <a:srgbClr val="0070C0"/>
                </a:solidFill>
              </a:rPr>
              <a:t>Compact neutron source is useful!! </a:t>
            </a:r>
          </a:p>
        </p:txBody>
      </p:sp>
      <p:sp>
        <p:nvSpPr>
          <p:cNvPr id="4" name="テキスト ボックス 3"/>
          <p:cNvSpPr txBox="1"/>
          <p:nvPr/>
        </p:nvSpPr>
        <p:spPr>
          <a:xfrm>
            <a:off x="899592" y="548680"/>
            <a:ext cx="7715200" cy="1938992"/>
          </a:xfrm>
          <a:prstGeom prst="rect">
            <a:avLst/>
          </a:prstGeom>
          <a:solidFill>
            <a:srgbClr val="FFFF00"/>
          </a:solidFill>
        </p:spPr>
        <p:txBody>
          <a:bodyPr wrap="square" rtlCol="0">
            <a:spAutoFit/>
          </a:bodyPr>
          <a:lstStyle/>
          <a:p>
            <a:r>
              <a:rPr lang="en-US" altLang="ja-JP" sz="4000" dirty="0" smtClean="0">
                <a:latin typeface="Segoe UI Semibold" panose="020B0702040204020203" pitchFamily="34" charset="0"/>
              </a:rPr>
              <a:t>Compact neutron Application results for practical use.</a:t>
            </a:r>
          </a:p>
          <a:p>
            <a:endParaRPr kumimoji="1" lang="ja-JP" altLang="en-US" sz="4000" dirty="0">
              <a:latin typeface="Segoe UI Semibold" panose="020B0702040204020203" pitchFamily="34" charset="0"/>
            </a:endParaRPr>
          </a:p>
        </p:txBody>
      </p:sp>
    </p:spTree>
    <p:extLst>
      <p:ext uri="{BB962C8B-B14F-4D97-AF65-F5344CB8AC3E}">
        <p14:creationId xmlns:p14="http://schemas.microsoft.com/office/powerpoint/2010/main" val="380951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90BFCFFA-738A-C140-A355-6B58847FCF2C}" type="slidenum">
              <a:rPr lang="ja-JP" altLang="en-US" smtClean="0"/>
              <a:pPr/>
              <a:t>9</a:t>
            </a:fld>
            <a:endParaRPr lang="ja-JP" altLang="en-US"/>
          </a:p>
        </p:txBody>
      </p:sp>
      <p:grpSp>
        <p:nvGrpSpPr>
          <p:cNvPr id="18" name="図形グループ 17"/>
          <p:cNvGrpSpPr/>
          <p:nvPr/>
        </p:nvGrpSpPr>
        <p:grpSpPr>
          <a:xfrm>
            <a:off x="5661188" y="2852846"/>
            <a:ext cx="3444325" cy="3979498"/>
            <a:chOff x="90027" y="864826"/>
            <a:chExt cx="2653468" cy="3065761"/>
          </a:xfrm>
        </p:grpSpPr>
        <p:pic>
          <p:nvPicPr>
            <p:cNvPr id="12" name="図 11" descr="IMG_3177.JPG"/>
            <p:cNvPicPr>
              <a:picLocks noChangeAspect="1"/>
            </p:cNvPicPr>
            <p:nvPr/>
          </p:nvPicPr>
          <p:blipFill>
            <a:blip r:embed="rId3"/>
            <a:srcRect l="34061" t="16841" r="29387" b="26794"/>
            <a:stretch>
              <a:fillRect/>
            </a:stretch>
          </p:blipFill>
          <p:spPr>
            <a:xfrm>
              <a:off x="90027" y="864826"/>
              <a:ext cx="2653468" cy="3065761"/>
            </a:xfrm>
            <a:prstGeom prst="rect">
              <a:avLst/>
            </a:prstGeom>
            <a:ln w="19050" cap="flat" cmpd="sng" algn="ctr">
              <a:solidFill>
                <a:srgbClr val="FFFF00"/>
              </a:solidFill>
              <a:prstDash val="solid"/>
              <a:round/>
              <a:headEnd type="none" w="med" len="med"/>
              <a:tailEnd type="none" w="med" len="med"/>
            </a:ln>
          </p:spPr>
        </p:pic>
        <p:sp>
          <p:nvSpPr>
            <p:cNvPr id="13" name="テキスト ボックス 12"/>
            <p:cNvSpPr txBox="1"/>
            <p:nvPr/>
          </p:nvSpPr>
          <p:spPr>
            <a:xfrm>
              <a:off x="486551" y="1123461"/>
              <a:ext cx="874359" cy="355662"/>
            </a:xfrm>
            <a:prstGeom prst="rect">
              <a:avLst/>
            </a:prstGeom>
            <a:solidFill>
              <a:schemeClr val="bg2"/>
            </a:solidFill>
            <a:ln w="19050" cap="flat" cmpd="sng" algn="ctr">
              <a:solidFill>
                <a:srgbClr val="FF0000"/>
              </a:solidFill>
              <a:prstDash val="solid"/>
              <a:round/>
              <a:headEnd type="none" w="med" len="med"/>
              <a:tailEnd type="none" w="med" len="med"/>
            </a:ln>
            <a:effectLst>
              <a:softEdge rad="63500"/>
            </a:effectLst>
          </p:spPr>
          <p:txBody>
            <a:bodyPr wrap="square" rtlCol="0">
              <a:spAutoFit/>
            </a:bodyPr>
            <a:lstStyle/>
            <a:p>
              <a:r>
                <a:rPr kumimoji="1" lang="en-US" altLang="ja-JP" sz="2400" dirty="0" smtClean="0">
                  <a:solidFill>
                    <a:srgbClr val="0000FF"/>
                  </a:solidFill>
                  <a:latin typeface="ヒラギノ角ゴ Std W8"/>
                  <a:ea typeface="ヒラギノ角ゴ Std W8"/>
                  <a:cs typeface="ヒラギノ角ゴ Std W8"/>
                </a:rPr>
                <a:t>Alloy</a:t>
              </a:r>
              <a:endParaRPr kumimoji="1" lang="ja-JP" altLang="en-US" sz="2400" dirty="0">
                <a:solidFill>
                  <a:srgbClr val="0000FF"/>
                </a:solidFill>
                <a:latin typeface="ヒラギノ角ゴ Std W8"/>
                <a:ea typeface="ヒラギノ角ゴ Std W8"/>
                <a:cs typeface="ヒラギノ角ゴ Std W8"/>
              </a:endParaRPr>
            </a:p>
          </p:txBody>
        </p:sp>
        <p:sp>
          <p:nvSpPr>
            <p:cNvPr id="14" name="テキスト ボックス 13"/>
            <p:cNvSpPr txBox="1"/>
            <p:nvPr/>
          </p:nvSpPr>
          <p:spPr>
            <a:xfrm>
              <a:off x="1504946" y="1123461"/>
              <a:ext cx="877570" cy="355662"/>
            </a:xfrm>
            <a:prstGeom prst="rect">
              <a:avLst/>
            </a:prstGeom>
            <a:solidFill>
              <a:schemeClr val="bg2"/>
            </a:solidFill>
            <a:ln w="19050" cap="flat" cmpd="sng" algn="ctr">
              <a:solidFill>
                <a:srgbClr val="FF0000"/>
              </a:solidFill>
              <a:prstDash val="solid"/>
              <a:round/>
              <a:headEnd type="none" w="med" len="med"/>
              <a:tailEnd type="none" w="med" len="med"/>
            </a:ln>
            <a:effectLst>
              <a:softEdge rad="63500"/>
            </a:effectLst>
          </p:spPr>
          <p:txBody>
            <a:bodyPr wrap="square" rtlCol="0">
              <a:spAutoFit/>
            </a:bodyPr>
            <a:lstStyle/>
            <a:p>
              <a:r>
                <a:rPr lang="en-US" altLang="en-US" sz="2400" dirty="0" smtClean="0">
                  <a:solidFill>
                    <a:srgbClr val="FF0000"/>
                  </a:solidFill>
                  <a:latin typeface="ヒラギノ角ゴ Std W8"/>
                  <a:ea typeface="ヒラギノ角ゴ Std W8"/>
                  <a:cs typeface="ヒラギノ角ゴ Std W8"/>
                </a:rPr>
                <a:t>Steel</a:t>
              </a:r>
              <a:endParaRPr kumimoji="1" lang="ja-JP" altLang="en-US" sz="2400" dirty="0">
                <a:solidFill>
                  <a:srgbClr val="FF0000"/>
                </a:solidFill>
                <a:latin typeface="ヒラギノ角ゴ Std W8"/>
                <a:ea typeface="ヒラギノ角ゴ Std W8"/>
                <a:cs typeface="ヒラギノ角ゴ Std W8"/>
              </a:endParaRPr>
            </a:p>
          </p:txBody>
        </p:sp>
      </p:grpSp>
      <p:grpSp>
        <p:nvGrpSpPr>
          <p:cNvPr id="43" name="図形グループ 42"/>
          <p:cNvGrpSpPr/>
          <p:nvPr/>
        </p:nvGrpSpPr>
        <p:grpSpPr>
          <a:xfrm>
            <a:off x="-64145" y="1204211"/>
            <a:ext cx="5625788" cy="5564289"/>
            <a:chOff x="200354" y="1126485"/>
            <a:chExt cx="5625788" cy="5564289"/>
          </a:xfrm>
        </p:grpSpPr>
        <p:sp>
          <p:nvSpPr>
            <p:cNvPr id="8" name="テキスト ボックス 7"/>
            <p:cNvSpPr txBox="1"/>
            <p:nvPr/>
          </p:nvSpPr>
          <p:spPr>
            <a:xfrm>
              <a:off x="353365" y="3079945"/>
              <a:ext cx="3685617" cy="461665"/>
            </a:xfrm>
            <a:prstGeom prst="rect">
              <a:avLst/>
            </a:prstGeom>
            <a:solidFill>
              <a:schemeClr val="bg1"/>
            </a:solidFill>
          </p:spPr>
          <p:txBody>
            <a:bodyPr wrap="square" rtlCol="0">
              <a:spAutoFit/>
            </a:bodyPr>
            <a:lstStyle/>
            <a:p>
              <a:r>
                <a:rPr lang="ja-JP" altLang="en-US" sz="2400" dirty="0" smtClean="0">
                  <a:latin typeface="ヒラギノ角ゴ ProN W3"/>
                  <a:ea typeface="ヒラギノ角ゴ ProN W3"/>
                  <a:cs typeface="ヒラギノ角ゴ ProN W3"/>
                </a:rPr>
                <a:t>蒸留水中浸漬処理</a:t>
              </a:r>
              <a:r>
                <a:rPr lang="en-US" altLang="ja-JP" sz="2400" dirty="0" smtClean="0">
                  <a:latin typeface="ヒラギノ角ゴ ProN W3"/>
                  <a:ea typeface="ヒラギノ角ゴ ProN W3"/>
                  <a:cs typeface="ヒラギノ角ゴ ProN W3"/>
                </a:rPr>
                <a:t>110</a:t>
              </a:r>
              <a:r>
                <a:rPr lang="ja-JP" altLang="en-US" sz="2400" dirty="0" smtClean="0">
                  <a:latin typeface="ヒラギノ角ゴ ProN W3"/>
                  <a:ea typeface="ヒラギノ角ゴ ProN W3"/>
                  <a:cs typeface="ヒラギノ角ゴ ProN W3"/>
                </a:rPr>
                <a:t>分</a:t>
              </a:r>
              <a:endParaRPr lang="en-US" altLang="ja-JP" sz="2400" dirty="0" smtClean="0">
                <a:latin typeface="ヒラギノ角ゴ ProN W3"/>
                <a:ea typeface="ヒラギノ角ゴ ProN W3"/>
                <a:cs typeface="ヒラギノ角ゴ ProN W3"/>
              </a:endParaRPr>
            </a:p>
          </p:txBody>
        </p:sp>
        <p:grpSp>
          <p:nvGrpSpPr>
            <p:cNvPr id="25" name="図形グループ 24"/>
            <p:cNvGrpSpPr/>
            <p:nvPr/>
          </p:nvGrpSpPr>
          <p:grpSpPr>
            <a:xfrm>
              <a:off x="200354" y="3890064"/>
              <a:ext cx="3877115" cy="2456283"/>
              <a:chOff x="200354" y="3890064"/>
              <a:chExt cx="3877115" cy="2456283"/>
            </a:xfrm>
          </p:grpSpPr>
          <p:pic>
            <p:nvPicPr>
              <p:cNvPr id="9" name="図 8"/>
              <p:cNvPicPr>
                <a:picLocks noChangeAspect="1" noChangeArrowheads="1"/>
              </p:cNvPicPr>
              <p:nvPr>
                <p:extLst/>
              </p:nvPr>
            </p:nvPicPr>
            <p:blipFill>
              <a:blip r:embed="rId4" cstate="print">
                <a:extLst>
                  <a:ext uri="{28A0092B-C50C-407E-A947-70E740481C1C}">
                    <a14:useLocalDpi xmlns:a14="http://schemas.microsoft.com/office/drawing/2010/main" val="0"/>
                  </a:ext>
                </a:extLst>
              </a:blip>
              <a:srcRect l="12944" t="17180"/>
              <a:stretch>
                <a:fillRect/>
              </a:stretch>
            </p:blipFill>
            <p:spPr bwMode="auto">
              <a:xfrm>
                <a:off x="307655" y="3890064"/>
                <a:ext cx="3055828" cy="2129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200354" y="5515350"/>
                <a:ext cx="3877115" cy="830997"/>
              </a:xfrm>
              <a:prstGeom prst="rect">
                <a:avLst/>
              </a:prstGeom>
              <a:solidFill>
                <a:schemeClr val="bg1"/>
              </a:solidFill>
            </p:spPr>
            <p:txBody>
              <a:bodyPr wrap="square" rtlCol="0">
                <a:spAutoFit/>
              </a:bodyPr>
              <a:lstStyle/>
              <a:p>
                <a:r>
                  <a:rPr lang="ja-JP" altLang="en-US" sz="2400" dirty="0" smtClean="0">
                    <a:latin typeface="ヒラギノ角ゴ ProN W3"/>
                    <a:ea typeface="ヒラギノ角ゴ ProN W3"/>
                    <a:cs typeface="ヒラギノ角ゴ ProN W3"/>
                  </a:rPr>
                  <a:t>エアブロー乾燥処理</a:t>
                </a:r>
                <a:r>
                  <a:rPr lang="en-US" altLang="ja-JP" sz="2400" dirty="0" smtClean="0">
                    <a:latin typeface="ヒラギノ角ゴ ProN W3"/>
                    <a:ea typeface="ヒラギノ角ゴ ProN W3"/>
                    <a:cs typeface="ヒラギノ角ゴ ProN W3"/>
                  </a:rPr>
                  <a:t>30</a:t>
                </a:r>
                <a:r>
                  <a:rPr lang="ja-JP" altLang="en-US" sz="2400" dirty="0" smtClean="0">
                    <a:latin typeface="ヒラギノ角ゴ ProN W3"/>
                    <a:ea typeface="ヒラギノ角ゴ ProN W3"/>
                    <a:cs typeface="ヒラギノ角ゴ ProN W3"/>
                  </a:rPr>
                  <a:t>分</a:t>
                </a:r>
                <a:endParaRPr lang="en-US" altLang="ja-JP" sz="2400" dirty="0" smtClean="0">
                  <a:latin typeface="ヒラギノ角ゴ ProN W3"/>
                  <a:ea typeface="ヒラギノ角ゴ ProN W3"/>
                  <a:cs typeface="ヒラギノ角ゴ ProN W3"/>
                </a:endParaRPr>
              </a:p>
              <a:p>
                <a:r>
                  <a:rPr lang="en-US" altLang="ja-JP" sz="2400" dirty="0" smtClean="0">
                    <a:latin typeface="ヒラギノ角ゴ ProN W3"/>
                    <a:ea typeface="ヒラギノ角ゴ ProN W3"/>
                    <a:cs typeface="ヒラギノ角ゴ ProN W3"/>
                  </a:rPr>
                  <a:t>(</a:t>
                </a:r>
                <a:r>
                  <a:rPr lang="ja-JP" altLang="en-US" sz="2400" dirty="0" smtClean="0">
                    <a:latin typeface="ヒラギノ角ゴ ProN W3"/>
                    <a:ea typeface="ヒラギノ角ゴ ProN W3"/>
                    <a:cs typeface="ヒラギノ角ゴ ProN W3"/>
                  </a:rPr>
                  <a:t>位置固定）</a:t>
                </a:r>
                <a:endParaRPr lang="en-US" altLang="ja-JP" sz="2400" dirty="0" smtClean="0">
                  <a:latin typeface="ヒラギノ角ゴ ProN W3"/>
                  <a:ea typeface="ヒラギノ角ゴ ProN W3"/>
                  <a:cs typeface="ヒラギノ角ゴ ProN W3"/>
                </a:endParaRPr>
              </a:p>
            </p:txBody>
          </p:sp>
        </p:grpSp>
        <p:sp>
          <p:nvSpPr>
            <p:cNvPr id="26" name="下矢印 25"/>
            <p:cNvSpPr/>
            <p:nvPr/>
          </p:nvSpPr>
          <p:spPr>
            <a:xfrm>
              <a:off x="1272159" y="1126485"/>
              <a:ext cx="1507973" cy="501021"/>
            </a:xfrm>
            <a:prstGeom prst="downArrow">
              <a:avLst/>
            </a:prstGeom>
            <a:solidFill>
              <a:srgbClr val="00D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下矢印 26"/>
            <p:cNvSpPr/>
            <p:nvPr/>
          </p:nvSpPr>
          <p:spPr>
            <a:xfrm>
              <a:off x="1272159" y="3504253"/>
              <a:ext cx="1507973" cy="501021"/>
            </a:xfrm>
            <a:prstGeom prst="downArrow">
              <a:avLst/>
            </a:prstGeom>
            <a:solidFill>
              <a:srgbClr val="00D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32" name="図形グループ 31"/>
            <p:cNvGrpSpPr/>
            <p:nvPr/>
          </p:nvGrpSpPr>
          <p:grpSpPr>
            <a:xfrm>
              <a:off x="2471097" y="1157287"/>
              <a:ext cx="3303729" cy="1200328"/>
              <a:chOff x="2608058" y="1157287"/>
              <a:chExt cx="3303729" cy="1200328"/>
            </a:xfrm>
          </p:grpSpPr>
          <p:sp>
            <p:nvSpPr>
              <p:cNvPr id="28" name="左矢印 27"/>
              <p:cNvSpPr/>
              <p:nvPr/>
            </p:nvSpPr>
            <p:spPr>
              <a:xfrm>
                <a:off x="2608058" y="1157287"/>
                <a:ext cx="1231987" cy="279123"/>
              </a:xfrm>
              <a:prstGeom prst="leftArrow">
                <a:avLst>
                  <a:gd name="adj1" fmla="val 35814"/>
                  <a:gd name="adj2" fmla="val 96100"/>
                </a:avLst>
              </a:prstGeom>
              <a:solidFill>
                <a:srgbClr val="3366FF"/>
              </a:solidFill>
              <a:ln>
                <a:solidFill>
                  <a:srgbClr val="48481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3366FF"/>
                  </a:solidFill>
                </a:endParaRPr>
              </a:p>
            </p:txBody>
          </p:sp>
          <p:sp>
            <p:nvSpPr>
              <p:cNvPr id="31" name="テキスト ボックス 30"/>
              <p:cNvSpPr txBox="1"/>
              <p:nvPr/>
            </p:nvSpPr>
            <p:spPr>
              <a:xfrm>
                <a:off x="3836351" y="1157287"/>
                <a:ext cx="2075436" cy="1200328"/>
              </a:xfrm>
              <a:prstGeom prst="rect">
                <a:avLst/>
              </a:prstGeom>
              <a:noFill/>
              <a:ln>
                <a:solidFill>
                  <a:srgbClr val="800000"/>
                </a:solidFill>
              </a:ln>
            </p:spPr>
            <p:txBody>
              <a:bodyPr wrap="square" rtlCol="0">
                <a:spAutoFit/>
              </a:bodyPr>
              <a:lstStyle/>
              <a:p>
                <a:pPr algn="ctr"/>
                <a:r>
                  <a:rPr kumimoji="1" lang="ja-JP" altLang="en-US" sz="2400" dirty="0" smtClean="0">
                    <a:latin typeface="ヒラギノ丸ゴ ProN W4"/>
                    <a:ea typeface="ヒラギノ丸ゴ ProN W4"/>
                    <a:cs typeface="ヒラギノ丸ゴ ProN W4"/>
                  </a:rPr>
                  <a:t>中性子</a:t>
                </a:r>
                <a:endParaRPr kumimoji="1" lang="en-US" altLang="ja-JP" sz="2400" dirty="0" smtClean="0">
                  <a:latin typeface="ヒラギノ丸ゴ ProN W4"/>
                  <a:ea typeface="ヒラギノ丸ゴ ProN W4"/>
                  <a:cs typeface="ヒラギノ丸ゴ ProN W4"/>
                </a:endParaRPr>
              </a:p>
              <a:p>
                <a:pPr algn="ctr"/>
                <a:r>
                  <a:rPr kumimoji="1" lang="ja-JP" altLang="en-US" sz="2400" dirty="0" smtClean="0">
                    <a:latin typeface="ヒラギノ丸ゴ ProN W4"/>
                    <a:ea typeface="ヒラギノ丸ゴ ProN W4"/>
                    <a:cs typeface="ヒラギノ丸ゴ ProN W4"/>
                  </a:rPr>
                  <a:t>イメージング</a:t>
                </a:r>
                <a:endParaRPr kumimoji="1" lang="en-US" altLang="ja-JP" sz="2400" dirty="0" smtClean="0">
                  <a:latin typeface="ヒラギノ丸ゴ ProN W4"/>
                  <a:ea typeface="ヒラギノ丸ゴ ProN W4"/>
                  <a:cs typeface="ヒラギノ丸ゴ ProN W4"/>
                </a:endParaRPr>
              </a:p>
              <a:p>
                <a:pPr algn="ctr"/>
                <a:r>
                  <a:rPr kumimoji="1" lang="ja-JP" altLang="en-US" sz="2400" dirty="0" smtClean="0">
                    <a:latin typeface="ヒラギノ丸ゴ ProN W4"/>
                    <a:ea typeface="ヒラギノ丸ゴ ProN W4"/>
                    <a:cs typeface="ヒラギノ丸ゴ ProN W4"/>
                  </a:rPr>
                  <a:t>測定</a:t>
                </a:r>
                <a:r>
                  <a:rPr lang="en-US" altLang="ja-JP" sz="2400" dirty="0" smtClean="0">
                    <a:latin typeface="ヒラギノ丸ゴ ProN W4"/>
                    <a:ea typeface="ヒラギノ丸ゴ ProN W4"/>
                    <a:cs typeface="ヒラギノ丸ゴ ProN W4"/>
                  </a:rPr>
                  <a:t> </a:t>
                </a:r>
                <a:r>
                  <a:rPr kumimoji="1" lang="en-US" altLang="ja-JP" sz="2400" dirty="0" smtClean="0">
                    <a:latin typeface="ヒラギノ丸ゴ ProN W4"/>
                    <a:ea typeface="ヒラギノ丸ゴ ProN W4"/>
                    <a:cs typeface="ヒラギノ丸ゴ ProN W4"/>
                  </a:rPr>
                  <a:t>(10</a:t>
                </a:r>
                <a:r>
                  <a:rPr kumimoji="1" lang="ja-JP" altLang="en-US" sz="2400" dirty="0" smtClean="0">
                    <a:latin typeface="ヒラギノ丸ゴ ProN W4"/>
                    <a:ea typeface="ヒラギノ丸ゴ ProN W4"/>
                    <a:cs typeface="ヒラギノ丸ゴ ProN W4"/>
                  </a:rPr>
                  <a:t>分）</a:t>
                </a:r>
                <a:endParaRPr kumimoji="1" lang="en-US" altLang="ja-JP" sz="2400" dirty="0" smtClean="0">
                  <a:latin typeface="ヒラギノ丸ゴ ProN W4"/>
                  <a:ea typeface="ヒラギノ丸ゴ ProN W4"/>
                  <a:cs typeface="ヒラギノ丸ゴ ProN W4"/>
                </a:endParaRPr>
              </a:p>
            </p:txBody>
          </p:sp>
        </p:grpSp>
        <p:grpSp>
          <p:nvGrpSpPr>
            <p:cNvPr id="36" name="図形グループ 35"/>
            <p:cNvGrpSpPr/>
            <p:nvPr/>
          </p:nvGrpSpPr>
          <p:grpSpPr>
            <a:xfrm>
              <a:off x="2473803" y="3491801"/>
              <a:ext cx="3304107" cy="1200328"/>
              <a:chOff x="2620509" y="1157287"/>
              <a:chExt cx="3304107" cy="1200328"/>
            </a:xfrm>
          </p:grpSpPr>
          <p:sp>
            <p:nvSpPr>
              <p:cNvPr id="37" name="左矢印 36"/>
              <p:cNvSpPr/>
              <p:nvPr/>
            </p:nvSpPr>
            <p:spPr>
              <a:xfrm>
                <a:off x="2620509" y="1157287"/>
                <a:ext cx="1231987" cy="279123"/>
              </a:xfrm>
              <a:prstGeom prst="leftArrow">
                <a:avLst>
                  <a:gd name="adj1" fmla="val 35814"/>
                  <a:gd name="adj2" fmla="val 96100"/>
                </a:avLst>
              </a:prstGeom>
              <a:solidFill>
                <a:srgbClr val="3366FF"/>
              </a:solidFill>
              <a:ln>
                <a:solidFill>
                  <a:srgbClr val="48481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3366FF"/>
                  </a:solidFill>
                </a:endParaRPr>
              </a:p>
            </p:txBody>
          </p:sp>
          <p:sp>
            <p:nvSpPr>
              <p:cNvPr id="38" name="テキスト ボックス 37"/>
              <p:cNvSpPr txBox="1"/>
              <p:nvPr/>
            </p:nvSpPr>
            <p:spPr>
              <a:xfrm>
                <a:off x="3849180" y="1157287"/>
                <a:ext cx="2075436" cy="1200328"/>
              </a:xfrm>
              <a:prstGeom prst="rect">
                <a:avLst/>
              </a:prstGeom>
              <a:noFill/>
              <a:ln>
                <a:solidFill>
                  <a:srgbClr val="800000"/>
                </a:solidFill>
              </a:ln>
            </p:spPr>
            <p:txBody>
              <a:bodyPr wrap="square" rtlCol="0">
                <a:spAutoFit/>
              </a:bodyPr>
              <a:lstStyle/>
              <a:p>
                <a:pPr algn="ctr"/>
                <a:r>
                  <a:rPr kumimoji="1" lang="ja-JP" altLang="en-US" sz="2400" dirty="0" smtClean="0">
                    <a:latin typeface="ヒラギノ丸ゴ ProN W4"/>
                    <a:ea typeface="ヒラギノ丸ゴ ProN W4"/>
                    <a:cs typeface="ヒラギノ丸ゴ ProN W4"/>
                  </a:rPr>
                  <a:t>中性子</a:t>
                </a:r>
                <a:endParaRPr kumimoji="1" lang="en-US" altLang="ja-JP" sz="2400" dirty="0" smtClean="0">
                  <a:latin typeface="ヒラギノ丸ゴ ProN W4"/>
                  <a:ea typeface="ヒラギノ丸ゴ ProN W4"/>
                  <a:cs typeface="ヒラギノ丸ゴ ProN W4"/>
                </a:endParaRPr>
              </a:p>
              <a:p>
                <a:pPr algn="ctr"/>
                <a:r>
                  <a:rPr kumimoji="1" lang="ja-JP" altLang="en-US" sz="2400" dirty="0" smtClean="0">
                    <a:latin typeface="ヒラギノ丸ゴ ProN W4"/>
                    <a:ea typeface="ヒラギノ丸ゴ ProN W4"/>
                    <a:cs typeface="ヒラギノ丸ゴ ProN W4"/>
                  </a:rPr>
                  <a:t>イメージング</a:t>
                </a:r>
                <a:endParaRPr kumimoji="1" lang="en-US" altLang="ja-JP" sz="2400" dirty="0" smtClean="0">
                  <a:latin typeface="ヒラギノ丸ゴ ProN W4"/>
                  <a:ea typeface="ヒラギノ丸ゴ ProN W4"/>
                  <a:cs typeface="ヒラギノ丸ゴ ProN W4"/>
                </a:endParaRPr>
              </a:p>
              <a:p>
                <a:pPr algn="ctr"/>
                <a:r>
                  <a:rPr kumimoji="1" lang="ja-JP" altLang="en-US" sz="2400" dirty="0" smtClean="0">
                    <a:latin typeface="ヒラギノ丸ゴ ProN W4"/>
                    <a:ea typeface="ヒラギノ丸ゴ ProN W4"/>
                    <a:cs typeface="ヒラギノ丸ゴ ProN W4"/>
                  </a:rPr>
                  <a:t>測定</a:t>
                </a:r>
                <a:r>
                  <a:rPr lang="en-US" altLang="ja-JP" sz="2400" dirty="0" smtClean="0">
                    <a:latin typeface="ヒラギノ丸ゴ ProN W4"/>
                    <a:ea typeface="ヒラギノ丸ゴ ProN W4"/>
                    <a:cs typeface="ヒラギノ丸ゴ ProN W4"/>
                  </a:rPr>
                  <a:t> </a:t>
                </a:r>
                <a:r>
                  <a:rPr kumimoji="1" lang="en-US" altLang="ja-JP" sz="2400" dirty="0" smtClean="0">
                    <a:latin typeface="ヒラギノ丸ゴ ProN W4"/>
                    <a:ea typeface="ヒラギノ丸ゴ ProN W4"/>
                    <a:cs typeface="ヒラギノ丸ゴ ProN W4"/>
                  </a:rPr>
                  <a:t>(10</a:t>
                </a:r>
                <a:r>
                  <a:rPr kumimoji="1" lang="ja-JP" altLang="en-US" sz="2400" dirty="0" smtClean="0">
                    <a:latin typeface="ヒラギノ丸ゴ ProN W4"/>
                    <a:ea typeface="ヒラギノ丸ゴ ProN W4"/>
                    <a:cs typeface="ヒラギノ丸ゴ ProN W4"/>
                  </a:rPr>
                  <a:t>分）</a:t>
                </a:r>
                <a:endParaRPr kumimoji="1" lang="en-US" altLang="ja-JP" sz="2400" dirty="0" smtClean="0">
                  <a:latin typeface="ヒラギノ丸ゴ ProN W4"/>
                  <a:ea typeface="ヒラギノ丸ゴ ProN W4"/>
                  <a:cs typeface="ヒラギノ丸ゴ ProN W4"/>
                </a:endParaRPr>
              </a:p>
            </p:txBody>
          </p:sp>
        </p:grpSp>
        <p:grpSp>
          <p:nvGrpSpPr>
            <p:cNvPr id="39" name="図形グループ 38"/>
            <p:cNvGrpSpPr/>
            <p:nvPr/>
          </p:nvGrpSpPr>
          <p:grpSpPr>
            <a:xfrm>
              <a:off x="2446195" y="5490446"/>
              <a:ext cx="3379947" cy="1200328"/>
              <a:chOff x="2583156" y="1157287"/>
              <a:chExt cx="3379947" cy="1200328"/>
            </a:xfrm>
          </p:grpSpPr>
          <p:sp>
            <p:nvSpPr>
              <p:cNvPr id="40" name="左矢印 39"/>
              <p:cNvSpPr/>
              <p:nvPr/>
            </p:nvSpPr>
            <p:spPr>
              <a:xfrm>
                <a:off x="2583156" y="1796325"/>
                <a:ext cx="1303987" cy="279123"/>
              </a:xfrm>
              <a:prstGeom prst="leftArrow">
                <a:avLst>
                  <a:gd name="adj1" fmla="val 35814"/>
                  <a:gd name="adj2" fmla="val 96100"/>
                </a:avLst>
              </a:prstGeom>
              <a:solidFill>
                <a:srgbClr val="3366FF"/>
              </a:solidFill>
              <a:ln>
                <a:solidFill>
                  <a:srgbClr val="48481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3366FF"/>
                  </a:solidFill>
                </a:endParaRPr>
              </a:p>
            </p:txBody>
          </p:sp>
          <p:sp>
            <p:nvSpPr>
              <p:cNvPr id="41" name="テキスト ボックス 40"/>
              <p:cNvSpPr txBox="1"/>
              <p:nvPr/>
            </p:nvSpPr>
            <p:spPr>
              <a:xfrm>
                <a:off x="3887667" y="1157287"/>
                <a:ext cx="2075436" cy="1200328"/>
              </a:xfrm>
              <a:prstGeom prst="rect">
                <a:avLst/>
              </a:prstGeom>
              <a:noFill/>
              <a:ln>
                <a:solidFill>
                  <a:srgbClr val="800000"/>
                </a:solidFill>
              </a:ln>
            </p:spPr>
            <p:txBody>
              <a:bodyPr wrap="square" rtlCol="0">
                <a:spAutoFit/>
              </a:bodyPr>
              <a:lstStyle/>
              <a:p>
                <a:pPr algn="ctr"/>
                <a:r>
                  <a:rPr kumimoji="1" lang="ja-JP" altLang="en-US" sz="2400" dirty="0" smtClean="0">
                    <a:latin typeface="ヒラギノ丸ゴ ProN W4"/>
                    <a:ea typeface="ヒラギノ丸ゴ ProN W4"/>
                    <a:cs typeface="ヒラギノ丸ゴ ProN W4"/>
                  </a:rPr>
                  <a:t>中性子</a:t>
                </a:r>
                <a:endParaRPr kumimoji="1" lang="en-US" altLang="ja-JP" sz="2400" dirty="0" smtClean="0">
                  <a:latin typeface="ヒラギノ丸ゴ ProN W4"/>
                  <a:ea typeface="ヒラギノ丸ゴ ProN W4"/>
                  <a:cs typeface="ヒラギノ丸ゴ ProN W4"/>
                </a:endParaRPr>
              </a:p>
              <a:p>
                <a:pPr algn="ctr"/>
                <a:r>
                  <a:rPr kumimoji="1" lang="ja-JP" altLang="en-US" sz="2400" dirty="0" smtClean="0">
                    <a:latin typeface="ヒラギノ丸ゴ ProN W4"/>
                    <a:ea typeface="ヒラギノ丸ゴ ProN W4"/>
                    <a:cs typeface="ヒラギノ丸ゴ ProN W4"/>
                  </a:rPr>
                  <a:t>イメージング</a:t>
                </a:r>
                <a:endParaRPr kumimoji="1" lang="en-US" altLang="ja-JP" sz="2400" dirty="0" smtClean="0">
                  <a:latin typeface="ヒラギノ丸ゴ ProN W4"/>
                  <a:ea typeface="ヒラギノ丸ゴ ProN W4"/>
                  <a:cs typeface="ヒラギノ丸ゴ ProN W4"/>
                </a:endParaRPr>
              </a:p>
              <a:p>
                <a:pPr algn="ctr"/>
                <a:r>
                  <a:rPr kumimoji="1" lang="ja-JP" altLang="en-US" sz="2400" dirty="0" smtClean="0">
                    <a:latin typeface="ヒラギノ丸ゴ ProN W4"/>
                    <a:ea typeface="ヒラギノ丸ゴ ProN W4"/>
                    <a:cs typeface="ヒラギノ丸ゴ ProN W4"/>
                  </a:rPr>
                  <a:t>測定</a:t>
                </a:r>
                <a:r>
                  <a:rPr lang="en-US" altLang="ja-JP" sz="2400" dirty="0" smtClean="0">
                    <a:latin typeface="ヒラギノ丸ゴ ProN W4"/>
                    <a:ea typeface="ヒラギノ丸ゴ ProN W4"/>
                    <a:cs typeface="ヒラギノ丸ゴ ProN W4"/>
                  </a:rPr>
                  <a:t> </a:t>
                </a:r>
                <a:r>
                  <a:rPr kumimoji="1" lang="en-US" altLang="ja-JP" sz="2400" dirty="0" smtClean="0">
                    <a:latin typeface="ヒラギノ丸ゴ ProN W4"/>
                    <a:ea typeface="ヒラギノ丸ゴ ProN W4"/>
                    <a:cs typeface="ヒラギノ丸ゴ ProN W4"/>
                  </a:rPr>
                  <a:t>(10</a:t>
                </a:r>
                <a:r>
                  <a:rPr kumimoji="1" lang="ja-JP" altLang="en-US" sz="2400" dirty="0" smtClean="0">
                    <a:latin typeface="ヒラギノ丸ゴ ProN W4"/>
                    <a:ea typeface="ヒラギノ丸ゴ ProN W4"/>
                    <a:cs typeface="ヒラギノ丸ゴ ProN W4"/>
                  </a:rPr>
                  <a:t>分）</a:t>
                </a:r>
                <a:endParaRPr kumimoji="1" lang="en-US" altLang="ja-JP" sz="2400" dirty="0" smtClean="0">
                  <a:latin typeface="ヒラギノ丸ゴ ProN W4"/>
                  <a:ea typeface="ヒラギノ丸ゴ ProN W4"/>
                  <a:cs typeface="ヒラギノ丸ゴ ProN W4"/>
                </a:endParaRPr>
              </a:p>
            </p:txBody>
          </p:sp>
        </p:grpSp>
      </p:grpSp>
      <p:sp>
        <p:nvSpPr>
          <p:cNvPr id="2" name="日付プレースホルダー 1"/>
          <p:cNvSpPr>
            <a:spLocks noGrp="1"/>
          </p:cNvSpPr>
          <p:nvPr>
            <p:ph type="dt" sz="half" idx="10"/>
          </p:nvPr>
        </p:nvSpPr>
        <p:spPr/>
        <p:txBody>
          <a:bodyPr/>
          <a:lstStyle/>
          <a:p>
            <a:r>
              <a:rPr kumimoji="1" lang="en-US" altLang="ja-JP" smtClean="0"/>
              <a:t>2015/6/8 Jagiellonian OTAKE</a:t>
            </a:r>
            <a:endParaRPr kumimoji="1" lang="ja-JP" altLang="en-US" dirty="0"/>
          </a:p>
        </p:txBody>
      </p:sp>
      <p:pic>
        <p:nvPicPr>
          <p:cNvPr id="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0896" y="94908"/>
            <a:ext cx="488799" cy="605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7809" y="94908"/>
            <a:ext cx="548357" cy="581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5876" y="87880"/>
            <a:ext cx="440620" cy="610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7" descr="神戸製鋼所の技術開発本部の中山武典さん"/>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6174" y="989941"/>
            <a:ext cx="1194104" cy="1038587"/>
          </a:xfrm>
          <a:prstGeom prst="rect">
            <a:avLst/>
          </a:prstGeom>
          <a:noFill/>
          <a:extLst>
            <a:ext uri="{909E8E84-426E-40DD-AFC4-6F175D3DCCD1}">
              <a14:hiddenFill xmlns:a14="http://schemas.microsoft.com/office/drawing/2010/main">
                <a:solidFill>
                  <a:srgbClr val="FFFFFF"/>
                </a:solidFill>
              </a14:hiddenFill>
            </a:ext>
          </a:extLst>
        </p:spPr>
      </p:pic>
      <p:sp>
        <p:nvSpPr>
          <p:cNvPr id="49" name="テキスト ボックス 48"/>
          <p:cNvSpPr txBox="1"/>
          <p:nvPr/>
        </p:nvSpPr>
        <p:spPr>
          <a:xfrm>
            <a:off x="5776980" y="1536518"/>
            <a:ext cx="3362098" cy="584775"/>
          </a:xfrm>
          <a:prstGeom prst="rect">
            <a:avLst/>
          </a:prstGeom>
          <a:noFill/>
        </p:spPr>
        <p:txBody>
          <a:bodyPr wrap="square" rtlCol="0">
            <a:spAutoFit/>
          </a:bodyPr>
          <a:lstStyle/>
          <a:p>
            <a:r>
              <a:rPr lang="en-US" altLang="ja-JP" sz="1600" b="1" dirty="0" smtClean="0">
                <a:solidFill>
                  <a:srgbClr val="FF0000"/>
                </a:solidFill>
              </a:rPr>
              <a:t>KOBELCO</a:t>
            </a:r>
          </a:p>
          <a:p>
            <a:r>
              <a:rPr lang="en-US" altLang="ja-JP" sz="1600" b="1" dirty="0" smtClean="0">
                <a:solidFill>
                  <a:srgbClr val="FF0000"/>
                </a:solidFill>
              </a:rPr>
              <a:t> Dr. T . Nakayama</a:t>
            </a:r>
          </a:p>
        </p:txBody>
      </p:sp>
      <p:sp>
        <p:nvSpPr>
          <p:cNvPr id="50" name="テキスト ボックス 49"/>
          <p:cNvSpPr txBox="1"/>
          <p:nvPr/>
        </p:nvSpPr>
        <p:spPr>
          <a:xfrm>
            <a:off x="6372200" y="818298"/>
            <a:ext cx="2880319" cy="276999"/>
          </a:xfrm>
          <a:prstGeom prst="rect">
            <a:avLst/>
          </a:prstGeom>
          <a:noFill/>
        </p:spPr>
        <p:txBody>
          <a:bodyPr wrap="square" rtlCol="0">
            <a:spAutoFit/>
          </a:bodyPr>
          <a:lstStyle/>
          <a:p>
            <a:r>
              <a:rPr lang="en-US" altLang="ja-JP" sz="1200" dirty="0" err="1" smtClean="0"/>
              <a:t>A.Taketani</a:t>
            </a:r>
            <a:r>
              <a:rPr lang="en-US" altLang="ja-JP" sz="1200" dirty="0" smtClean="0"/>
              <a:t> </a:t>
            </a:r>
            <a:r>
              <a:rPr lang="en-US" altLang="ja-JP" sz="1200" dirty="0" err="1" smtClean="0"/>
              <a:t>H.Sunaga</a:t>
            </a:r>
            <a:r>
              <a:rPr lang="en-US" altLang="ja-JP" sz="1200" dirty="0" smtClean="0"/>
              <a:t>,   </a:t>
            </a:r>
            <a:r>
              <a:rPr kumimoji="1" lang="en-US" altLang="ja-JP" sz="1200" dirty="0" smtClean="0"/>
              <a:t>M.Yamada,  S.Mihara</a:t>
            </a:r>
            <a:endParaRPr kumimoji="1" lang="ja-JP" altLang="en-US" sz="1200" dirty="0"/>
          </a:p>
        </p:txBody>
      </p:sp>
      <p:pic>
        <p:nvPicPr>
          <p:cNvPr id="52" name="図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23496" y="94907"/>
            <a:ext cx="446816" cy="581967"/>
          </a:xfrm>
          <a:prstGeom prst="rect">
            <a:avLst/>
          </a:prstGeom>
        </p:spPr>
      </p:pic>
      <p:sp>
        <p:nvSpPr>
          <p:cNvPr id="3" name="正方形/長方形 2"/>
          <p:cNvSpPr/>
          <p:nvPr/>
        </p:nvSpPr>
        <p:spPr>
          <a:xfrm>
            <a:off x="19998" y="1204211"/>
            <a:ext cx="5641190" cy="5653789"/>
          </a:xfrm>
          <a:prstGeom prst="rect">
            <a:avLst/>
          </a:prstGeom>
          <a:solidFill>
            <a:srgbClr val="FFFFFF">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タイトル 1"/>
          <p:cNvSpPr txBox="1">
            <a:spLocks/>
          </p:cNvSpPr>
          <p:nvPr/>
        </p:nvSpPr>
        <p:spPr>
          <a:xfrm>
            <a:off x="-24225" y="454851"/>
            <a:ext cx="6595829" cy="1140048"/>
          </a:xfrm>
          <a:prstGeom prst="rect">
            <a:avLst/>
          </a:prstGeom>
          <a:solidFill>
            <a:srgbClr val="33CCFF"/>
          </a:solidFill>
        </p:spPr>
        <p:txBody>
          <a:bodyPr>
            <a:no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algn="l">
              <a:lnSpc>
                <a:spcPts val="2600"/>
              </a:lnSpc>
            </a:pPr>
            <a:r>
              <a:rPr lang="en-US" altLang="ja-JP" sz="2400" b="1" kern="0" dirty="0" smtClean="0"/>
              <a:t>RANS</a:t>
            </a:r>
            <a:r>
              <a:rPr lang="en-US" altLang="ja-JP" sz="2400" kern="0" dirty="0"/>
              <a:t> </a:t>
            </a:r>
            <a:r>
              <a:rPr lang="en-US" altLang="ja-JP" sz="2400" kern="0" dirty="0" smtClean="0"/>
              <a:t>take on a </a:t>
            </a:r>
            <a:r>
              <a:rPr lang="en-US" altLang="ja-JP" sz="2800" b="1" kern="0" dirty="0" smtClean="0">
                <a:solidFill>
                  <a:srgbClr val="FF0000"/>
                </a:solidFill>
                <a:effectLst>
                  <a:outerShdw blurRad="38100" dist="38100" dir="2700000" algn="tl">
                    <a:srgbClr val="000000">
                      <a:alpha val="43137"/>
                    </a:srgbClr>
                  </a:outerShdw>
                </a:effectLst>
              </a:rPr>
              <a:t>challenge</a:t>
            </a:r>
            <a:r>
              <a:rPr lang="en-US" altLang="ja-JP" sz="2400" kern="0" dirty="0" smtClean="0"/>
              <a:t>, </a:t>
            </a:r>
          </a:p>
          <a:p>
            <a:pPr algn="l">
              <a:lnSpc>
                <a:spcPts val="2600"/>
              </a:lnSpc>
            </a:pPr>
            <a:r>
              <a:rPr lang="en-US" altLang="ja-JP" sz="2400" b="1" kern="0" dirty="0" smtClean="0"/>
              <a:t>Non-destructive observation of </a:t>
            </a:r>
            <a:r>
              <a:rPr lang="en-US" altLang="ja-JP" sz="2400" b="1" u="sng" kern="0" dirty="0" smtClean="0"/>
              <a:t>inside </a:t>
            </a:r>
            <a:r>
              <a:rPr lang="en-US" altLang="ja-JP" sz="2400" b="1" kern="0" dirty="0" smtClean="0"/>
              <a:t> the steel</a:t>
            </a:r>
          </a:p>
          <a:p>
            <a:pPr algn="l">
              <a:lnSpc>
                <a:spcPts val="2600"/>
              </a:lnSpc>
            </a:pPr>
            <a:r>
              <a:rPr lang="en-US" altLang="ja-JP" sz="2400" b="1" kern="0" dirty="0"/>
              <a:t>u</a:t>
            </a:r>
            <a:r>
              <a:rPr lang="en-US" altLang="ja-JP" sz="2400" b="1" kern="0" dirty="0" smtClean="0"/>
              <a:t>nder the film</a:t>
            </a:r>
            <a:endParaRPr lang="en-US" altLang="ja-JP" sz="2400" b="1" kern="0" dirty="0" smtClean="0"/>
          </a:p>
        </p:txBody>
      </p:sp>
      <p:pic>
        <p:nvPicPr>
          <p:cNvPr id="4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2530" y="4572536"/>
            <a:ext cx="4019105" cy="186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テキスト ボックス 50"/>
          <p:cNvSpPr txBox="1"/>
          <p:nvPr/>
        </p:nvSpPr>
        <p:spPr>
          <a:xfrm>
            <a:off x="2158253" y="6423719"/>
            <a:ext cx="2016224" cy="461665"/>
          </a:xfrm>
          <a:prstGeom prst="rect">
            <a:avLst/>
          </a:prstGeom>
          <a:noFill/>
        </p:spPr>
        <p:txBody>
          <a:bodyPr wrap="square" rtlCol="0">
            <a:spAutoFit/>
          </a:bodyPr>
          <a:lstStyle/>
          <a:p>
            <a:r>
              <a:rPr kumimoji="1" lang="en-US" altLang="ja-JP" sz="2400" b="1" u="sng" dirty="0" smtClean="0"/>
              <a:t>RANS</a:t>
            </a:r>
            <a:r>
              <a:rPr kumimoji="1" lang="ja-JP" altLang="en-US" sz="2400" b="1" u="sng" dirty="0" smtClean="0"/>
              <a:t>　</a:t>
            </a:r>
            <a:r>
              <a:rPr kumimoji="1" lang="en-US" altLang="ja-JP" sz="2400" b="1" u="sng" dirty="0" smtClean="0"/>
              <a:t>on-site</a:t>
            </a:r>
            <a:endParaRPr kumimoji="1" lang="ja-JP" altLang="en-US" sz="2400" b="1" u="sng" dirty="0"/>
          </a:p>
        </p:txBody>
      </p:sp>
      <p:sp>
        <p:nvSpPr>
          <p:cNvPr id="53" name="テキスト ボックス 52"/>
          <p:cNvSpPr txBox="1"/>
          <p:nvPr/>
        </p:nvSpPr>
        <p:spPr>
          <a:xfrm>
            <a:off x="389074" y="1803679"/>
            <a:ext cx="4919339" cy="2421176"/>
          </a:xfrm>
          <a:prstGeom prst="rect">
            <a:avLst/>
          </a:prstGeom>
          <a:noFill/>
        </p:spPr>
        <p:txBody>
          <a:bodyPr wrap="square" rtlCol="0">
            <a:spAutoFit/>
          </a:bodyPr>
          <a:lstStyle/>
          <a:p>
            <a:r>
              <a:rPr kumimoji="1" lang="en-US" altLang="ja-JP" sz="2400" i="1" u="sng" dirty="0" smtClean="0"/>
              <a:t>ISIJ </a:t>
            </a:r>
            <a:r>
              <a:rPr kumimoji="1" lang="en-US" altLang="ja-JP" sz="2000" dirty="0" smtClean="0"/>
              <a:t>(the </a:t>
            </a:r>
            <a:r>
              <a:rPr kumimoji="1" lang="en-US" altLang="ja-JP" sz="2000" dirty="0" smtClean="0">
                <a:solidFill>
                  <a:srgbClr val="FF0000"/>
                </a:solidFill>
              </a:rPr>
              <a:t>I</a:t>
            </a:r>
            <a:r>
              <a:rPr kumimoji="1" lang="en-US" altLang="ja-JP" sz="2000" dirty="0" smtClean="0"/>
              <a:t>on and </a:t>
            </a:r>
            <a:r>
              <a:rPr kumimoji="1" lang="en-US" altLang="ja-JP" sz="2000" dirty="0" smtClean="0">
                <a:solidFill>
                  <a:srgbClr val="FF0000"/>
                </a:solidFill>
              </a:rPr>
              <a:t>S</a:t>
            </a:r>
            <a:r>
              <a:rPr kumimoji="1" lang="en-US" altLang="ja-JP" sz="2000" dirty="0" smtClean="0"/>
              <a:t>teel </a:t>
            </a:r>
            <a:r>
              <a:rPr kumimoji="1" lang="en-US" altLang="ja-JP" sz="2000" dirty="0" smtClean="0">
                <a:solidFill>
                  <a:srgbClr val="FF0000"/>
                </a:solidFill>
              </a:rPr>
              <a:t>I</a:t>
            </a:r>
            <a:r>
              <a:rPr kumimoji="1" lang="en-US" altLang="ja-JP" sz="2000" dirty="0" smtClean="0"/>
              <a:t>nstitute of</a:t>
            </a:r>
            <a:r>
              <a:rPr kumimoji="1" lang="en-US" altLang="ja-JP" sz="2000" dirty="0" smtClean="0">
                <a:solidFill>
                  <a:srgbClr val="FF0000"/>
                </a:solidFill>
              </a:rPr>
              <a:t> J</a:t>
            </a:r>
            <a:r>
              <a:rPr kumimoji="1" lang="en-US" altLang="ja-JP" sz="2000" dirty="0" smtClean="0"/>
              <a:t>apan)  Research Activity, </a:t>
            </a:r>
          </a:p>
          <a:p>
            <a:pPr marL="285750" indent="-285750">
              <a:buFont typeface="Arial" panose="020B0604020202020204" pitchFamily="34" charset="0"/>
              <a:buChar char="•"/>
            </a:pPr>
            <a:r>
              <a:rPr lang="en-US" altLang="ja-JP" dirty="0" smtClean="0"/>
              <a:t>Nippon Steel and Sumitomo Metal</a:t>
            </a:r>
          </a:p>
          <a:p>
            <a:pPr marL="285750" indent="-285750">
              <a:buFont typeface="Arial" panose="020B0604020202020204" pitchFamily="34" charset="0"/>
              <a:buChar char="•"/>
            </a:pPr>
            <a:r>
              <a:rPr kumimoji="1" lang="en-US" altLang="ja-JP" dirty="0" smtClean="0"/>
              <a:t>JFE-Steel</a:t>
            </a:r>
          </a:p>
          <a:p>
            <a:pPr marL="285750" indent="-285750">
              <a:buFont typeface="Arial" panose="020B0604020202020204" pitchFamily="34" charset="0"/>
              <a:buChar char="•"/>
            </a:pPr>
            <a:r>
              <a:rPr lang="en-US" altLang="ja-JP" dirty="0" smtClean="0"/>
              <a:t>Kobelco</a:t>
            </a:r>
          </a:p>
          <a:p>
            <a:pPr marL="285750" indent="-285750">
              <a:lnSpc>
                <a:spcPts val="1600"/>
              </a:lnSpc>
              <a:buFont typeface="Arial" panose="020B0604020202020204" pitchFamily="34" charset="0"/>
              <a:buChar char="•"/>
            </a:pPr>
            <a:r>
              <a:rPr lang="en-US" altLang="ja-JP" dirty="0" smtClean="0"/>
              <a:t>Daido Steel</a:t>
            </a:r>
          </a:p>
          <a:p>
            <a:pPr marL="285750" indent="-285750">
              <a:lnSpc>
                <a:spcPts val="1600"/>
              </a:lnSpc>
              <a:buFont typeface="Arial" panose="020B0604020202020204" pitchFamily="34" charset="0"/>
              <a:buChar char="•"/>
            </a:pPr>
            <a:r>
              <a:rPr kumimoji="1" lang="en-US" altLang="ja-JP" dirty="0" smtClean="0"/>
              <a:t>Univ. Inst. (Hokkaido, Tohoku, Ibaraki, Kyoto, Tokyo city, Toyohashi, Tokyo </a:t>
            </a:r>
            <a:r>
              <a:rPr lang="en-US" altLang="ja-JP" dirty="0" smtClean="0"/>
              <a:t>metropolitan, CROSS)</a:t>
            </a:r>
            <a:endParaRPr kumimoji="1" lang="ja-JP" altLang="en-US" dirty="0"/>
          </a:p>
        </p:txBody>
      </p:sp>
      <p:sp>
        <p:nvSpPr>
          <p:cNvPr id="5" name="テキスト ボックス 4"/>
          <p:cNvSpPr txBox="1"/>
          <p:nvPr/>
        </p:nvSpPr>
        <p:spPr>
          <a:xfrm>
            <a:off x="5614396" y="2239581"/>
            <a:ext cx="3328533" cy="646331"/>
          </a:xfrm>
          <a:prstGeom prst="rect">
            <a:avLst/>
          </a:prstGeom>
          <a:noFill/>
        </p:spPr>
        <p:txBody>
          <a:bodyPr wrap="square" rtlCol="0">
            <a:spAutoFit/>
          </a:bodyPr>
          <a:lstStyle/>
          <a:p>
            <a:pPr defTabSz="893763"/>
            <a:r>
              <a:rPr lang="en-US" altLang="ja-JP" dirty="0" smtClean="0"/>
              <a:t>Neutron imaging detector</a:t>
            </a:r>
          </a:p>
          <a:p>
            <a:pPr defTabSz="893763"/>
            <a:r>
              <a:rPr kumimoji="1" lang="en-US" altLang="ja-JP" dirty="0" smtClean="0"/>
              <a:t>Scintillator + C CCD</a:t>
            </a:r>
            <a:endParaRPr kumimoji="1" lang="ja-JP" altLang="en-US" dirty="0"/>
          </a:p>
        </p:txBody>
      </p:sp>
    </p:spTree>
    <p:extLst>
      <p:ext uri="{BB962C8B-B14F-4D97-AF65-F5344CB8AC3E}">
        <p14:creationId xmlns:p14="http://schemas.microsoft.com/office/powerpoint/2010/main" val="120679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6044</TotalTime>
  <Words>2436</Words>
  <Application>Microsoft Office PowerPoint</Application>
  <PresentationFormat>画面に合わせる (4:3)</PresentationFormat>
  <Paragraphs>685</Paragraphs>
  <Slides>42</Slides>
  <Notes>13</Notes>
  <HiddenSlides>0</HiddenSlides>
  <MMClips>3</MMClips>
  <ScaleCrop>false</ScaleCrop>
  <HeadingPairs>
    <vt:vector size="8" baseType="variant">
      <vt:variant>
        <vt:lpstr>使用されているフォント</vt:lpstr>
      </vt:variant>
      <vt:variant>
        <vt:i4>20</vt:i4>
      </vt:variant>
      <vt:variant>
        <vt:lpstr>テーマ</vt:lpstr>
      </vt:variant>
      <vt:variant>
        <vt:i4>1</vt:i4>
      </vt:variant>
      <vt:variant>
        <vt:lpstr>埋め込まれた OLE サーバー</vt:lpstr>
      </vt:variant>
      <vt:variant>
        <vt:i4>1</vt:i4>
      </vt:variant>
      <vt:variant>
        <vt:lpstr>スライド タイトル</vt:lpstr>
      </vt:variant>
      <vt:variant>
        <vt:i4>42</vt:i4>
      </vt:variant>
    </vt:vector>
  </HeadingPairs>
  <TitlesOfParts>
    <vt:vector size="64" baseType="lpstr">
      <vt:lpstr>HGPｺﾞｼｯｸE</vt:lpstr>
      <vt:lpstr>HGS創英角ｺﾞｼｯｸUB</vt:lpstr>
      <vt:lpstr>HG丸ｺﾞｼｯｸM-PRO</vt:lpstr>
      <vt:lpstr>Meiryo UI</vt:lpstr>
      <vt:lpstr>ＭＳ Ｐゴシック</vt:lpstr>
      <vt:lpstr>ＭＳ ゴシック</vt:lpstr>
      <vt:lpstr>Osaka</vt:lpstr>
      <vt:lpstr>ヒラギノ角ゴ ProN W3</vt:lpstr>
      <vt:lpstr>ヒラギノ角ゴ Std W8</vt:lpstr>
      <vt:lpstr>ヒラギノ丸ゴ ProN W4</vt:lpstr>
      <vt:lpstr>メイリオ</vt:lpstr>
      <vt:lpstr>Arial</vt:lpstr>
      <vt:lpstr>Calibri</vt:lpstr>
      <vt:lpstr>Cambria Math</vt:lpstr>
      <vt:lpstr>Comic Sans MS</vt:lpstr>
      <vt:lpstr>Segoe UI</vt:lpstr>
      <vt:lpstr>Segoe UI Semibold</vt:lpstr>
      <vt:lpstr>Symbol</vt:lpstr>
      <vt:lpstr>Times New Roman</vt:lpstr>
      <vt:lpstr>Wingdings</vt:lpstr>
      <vt:lpstr>Office ​​テーマ</vt:lpstr>
      <vt:lpstr>Image</vt:lpstr>
      <vt:lpstr>PowerPoint プレゼンテーション</vt:lpstr>
      <vt:lpstr>RANS project goals：CANS for practical use </vt:lpstr>
      <vt:lpstr>RANS=RIKEN Accelerator-driven  compact Neutron Source  development policy : easy to access on-site </vt:lpstr>
      <vt:lpstr>PowerPoint プレゼンテーション</vt:lpstr>
      <vt:lpstr>RANS  Neutron spectrum (PHITS simulation)</vt:lpstr>
      <vt:lpstr>PowerPoint プレゼンテーション</vt:lpstr>
      <vt:lpstr>PowerPoint プレゼンテーション</vt:lpstr>
      <vt:lpstr>A example of industrial use,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Metallographic observation, plastic forming process                                                                                     on 13th Y.Ikeda has presented</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Neutron diffraction → texture component　(10min.measurement) </vt:lpstr>
      <vt:lpstr>PowerPoint プレゼンテーション</vt:lpstr>
      <vt:lpstr>PowerPoint プレゼンテーション</vt:lpstr>
      <vt:lpstr>PowerPoint プレゼンテーション</vt:lpstr>
      <vt:lpstr>Transportable compact neutron system</vt:lpstr>
      <vt:lpstr>Fast neutron (some MeV)：concrete slab with~50cm thickness</vt:lpstr>
      <vt:lpstr>PowerPoint プレゼンテーション</vt:lpstr>
      <vt:lpstr>PowerPoint プレゼンテーション</vt:lpstr>
      <vt:lpstr>PowerPoint プレゼンテーション</vt:lpstr>
      <vt:lpstr>PowerPoint プレゼンテーション</vt:lpstr>
      <vt:lpstr>Towards the health diagnostics for the infrastructure</vt:lpstr>
      <vt:lpstr>Based on the imaging data what we can  predict?</vt:lpstr>
      <vt:lpstr>PowerPoint プレゼンテーション</vt:lpstr>
      <vt:lpstr>PowerPoint プレゼンテーション</vt:lpstr>
      <vt:lpstr>Analytical model  　tetrahedron elements method and  give some constraints-&gt; structural analysis simulation </vt:lpstr>
      <vt:lpstr>Analytical results　 （wooden house basement）</vt:lpstr>
      <vt:lpstr>Trans portable compact neutron system in a truck will be realized in some years.</vt:lpstr>
      <vt:lpstr>Collaboration and the support from  JCANS (Prof. Kiyanagi), and</vt:lpstr>
      <vt:lpstr>New: neutron application facilities building in RIKEN</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Yoshie Otake</dc:creator>
  <cp:lastModifiedBy>Yoshie Otake</cp:lastModifiedBy>
  <cp:revision>505</cp:revision>
  <dcterms:created xsi:type="dcterms:W3CDTF">2014-03-03T00:14:15Z</dcterms:created>
  <dcterms:modified xsi:type="dcterms:W3CDTF">2015-06-08T07:36:47Z</dcterms:modified>
</cp:coreProperties>
</file>