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930" r:id="rId2"/>
  </p:sldMasterIdLst>
  <p:notesMasterIdLst>
    <p:notesMasterId r:id="rId30"/>
  </p:notesMasterIdLst>
  <p:handoutMasterIdLst>
    <p:handoutMasterId r:id="rId31"/>
  </p:handoutMasterIdLst>
  <p:sldIdLst>
    <p:sldId id="389" r:id="rId3"/>
    <p:sldId id="285" r:id="rId4"/>
    <p:sldId id="388" r:id="rId5"/>
    <p:sldId id="445" r:id="rId6"/>
    <p:sldId id="415" r:id="rId7"/>
    <p:sldId id="416" r:id="rId8"/>
    <p:sldId id="419" r:id="rId9"/>
    <p:sldId id="420" r:id="rId10"/>
    <p:sldId id="424" r:id="rId11"/>
    <p:sldId id="446" r:id="rId12"/>
    <p:sldId id="447" r:id="rId13"/>
    <p:sldId id="448" r:id="rId14"/>
    <p:sldId id="449" r:id="rId15"/>
    <p:sldId id="450" r:id="rId16"/>
    <p:sldId id="451" r:id="rId17"/>
    <p:sldId id="452" r:id="rId18"/>
    <p:sldId id="454" r:id="rId19"/>
    <p:sldId id="455" r:id="rId20"/>
    <p:sldId id="453" r:id="rId21"/>
    <p:sldId id="423" r:id="rId22"/>
    <p:sldId id="433" r:id="rId23"/>
    <p:sldId id="434" r:id="rId24"/>
    <p:sldId id="456" r:id="rId25"/>
    <p:sldId id="393" r:id="rId26"/>
    <p:sldId id="431" r:id="rId27"/>
    <p:sldId id="439" r:id="rId28"/>
    <p:sldId id="390" r:id="rId2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220C"/>
    <a:srgbClr val="0033CC"/>
    <a:srgbClr val="B52B0F"/>
    <a:srgbClr val="DAA600"/>
    <a:srgbClr val="CC0000"/>
    <a:srgbClr val="FF3300"/>
    <a:srgbClr val="00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4660"/>
  </p:normalViewPr>
  <p:slideViewPr>
    <p:cSldViewPr>
      <p:cViewPr varScale="1">
        <p:scale>
          <a:sx n="126" d="100"/>
          <a:sy n="126" d="100"/>
        </p:scale>
        <p:origin x="34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86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805E01A-1648-4080-89C7-2D5A5B45BA93}" type="datetimeFigureOut">
              <a:rPr lang="en-GB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4DEDD22-C27B-4E18-8CEE-BA651F13FD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758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Kliknij, aby edytować style wzorca tekstu</a:t>
            </a:r>
          </a:p>
          <a:p>
            <a:pPr lvl="1"/>
            <a:r>
              <a:rPr lang="en-GB" noProof="0" smtClean="0"/>
              <a:t>Drugi poziom</a:t>
            </a:r>
          </a:p>
          <a:p>
            <a:pPr lvl="2"/>
            <a:r>
              <a:rPr lang="en-GB" noProof="0" smtClean="0"/>
              <a:t>Trzeci poziom</a:t>
            </a:r>
          </a:p>
          <a:p>
            <a:pPr lvl="3"/>
            <a:r>
              <a:rPr lang="en-GB" noProof="0" smtClean="0"/>
              <a:t>Czwarty poziom</a:t>
            </a:r>
          </a:p>
          <a:p>
            <a:pPr lvl="4"/>
            <a:r>
              <a:rPr lang="en-GB" noProof="0" smtClean="0"/>
              <a:t>Piąty poziom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1933F95-24FC-4F0C-A6E7-B71BD2A331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541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A9B06-3D46-4B50-8D75-01C1A92A2801}" type="datetime1">
              <a:rPr lang="en-GB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Tomasz Szumlak AGH – University of Science and Technology WIT Pisa 03 – 05/05/2012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B24EE-54F0-4C5E-972F-AA4AB4B02C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1A367-194A-4AE0-BCBA-BEFBAFEEBEBA}" type="datetime1">
              <a:rPr lang="en-GB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Tomasz Szumlak AGH – University of Science and Technology WIT Pisa 03 – 05/05/2012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6C7A5-5614-4470-B9BE-16325BC64F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57A13-8F48-48E9-8A52-C55EFFD0F84D}" type="datetime1">
              <a:rPr lang="en-GB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Tomasz Szumlak AGH – University of Science and Technology WIT Pisa 03 – 05/05/2012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A21AD-CD06-494E-950D-4468201D17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B23E8-6C11-4238-8608-02C4DF0B9F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Prostokąt zaokrąglony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FA9B06-3D46-4B50-8D75-01C1A92A2801}" type="datetime1">
              <a:rPr lang="en-GB" smtClean="0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Tomasz Szumlak AGH – University of Science and Technology WIT Pisa 03 – 05/05/2012</a:t>
            </a:r>
            <a:endParaRPr lang="en-GB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FFB24EE-54F0-4C5E-972F-AA4AB4B02C9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Prostokąt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2C92AB-F04C-4973-9B17-9A40198B11C2}" type="datetime1">
              <a:rPr lang="en-GB" smtClean="0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Tomasz Szumlak AGH – University of Science and Technology WIT Pisa 03 – 05/05/2012</a:t>
            </a:r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69671-75E5-4E13-8756-FDE69D2DDDED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Prostokąt zaokrąglony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9AC28E-C9F0-4C09-BB41-A58CA33C568B}" type="datetime1">
              <a:rPr lang="en-GB" smtClean="0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r>
              <a:rPr lang="en-GB" smtClean="0"/>
              <a:t>Tomasz Szumlak AGH – University of Science and Technology WIT Pisa 03 – 05/05/2012</a:t>
            </a:r>
            <a:endParaRPr lang="en-GB"/>
          </a:p>
        </p:txBody>
      </p:sp>
      <p:sp>
        <p:nvSpPr>
          <p:cNvPr id="7" name="Prostokąt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8D37F30E-9837-4209-9C27-1B5401E7BC0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0DA10F-6961-43B9-89FD-D8123CE8A98F}" type="datetime1">
              <a:rPr lang="en-GB" smtClean="0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Tomasz Szumlak AGH – University of Science and Technology WIT Pisa 03 – 05/05/2012</a:t>
            </a:r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F5898-7993-41FD-9ED5-FFC485153C4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D519B2-9FD8-4541-AF38-BF3D71C1C0DA}" type="datetime1">
              <a:rPr lang="en-GB" smtClean="0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Tomasz Szumlak AGH – University of Science and Technology WIT Pisa 03 – 05/05/2012</a:t>
            </a:r>
            <a:endParaRPr lang="en-GB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9E677-A2D5-42CD-916D-8D444669A6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FBA8BC-3B48-499F-9C66-C670EA770B0B}" type="datetime1">
              <a:rPr lang="en-GB" smtClean="0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Tomasz Szumlak AGH – University of Science and Technology WIT Pisa 03 – 05/05/2012</a:t>
            </a:r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EB127-7241-4CA2-B87E-0A90C9CCBE1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F2E0-CCC4-4E1E-9902-C3C36AB3FDA4}" type="datetimeFigureOut">
              <a:rPr lang="en-US" smtClean="0"/>
              <a:pPr/>
              <a:t>6/3/2015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C92AB-F04C-4973-9B17-9A40198B11C2}" type="datetime1">
              <a:rPr lang="en-GB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Tomasz Szumlak AGH – University of Science and Technology WIT Pisa 03 – 05/05/2012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69671-75E5-4E13-8756-FDE69D2DDD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Prostokąt zaokrąglony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404B92-1FB5-436C-9C17-9C920D613ED9}" type="datetime1">
              <a:rPr lang="en-GB" smtClean="0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Tomasz Szumlak AGH – University of Science and Technology WIT Pisa 03 – 05/05/2012</a:t>
            </a:r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718D2-AC35-4015-8730-E144FAF3C07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119466-5057-4730-960B-C2E5B6AB7BFB}" type="datetime1">
              <a:rPr lang="en-GB" smtClean="0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r>
              <a:rPr lang="en-GB" smtClean="0"/>
              <a:t>Tomasz Szumlak AGH – University of Science and Technology WIT Pisa 03 – 05/05/2012</a:t>
            </a:r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D3818E7B-A72B-4293-AEED-33AC21E042A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Prostokąt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1A367-194A-4AE0-BCBA-BEFBAFEEBEBA}" type="datetime1">
              <a:rPr lang="en-GB" smtClean="0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Tomasz Szumlak AGH – University of Science and Technology WIT Pisa 03 – 05/05/2012</a:t>
            </a:r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B6C7A5-5614-4470-B9BE-16325BC64F3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157A13-8F48-48E9-8A52-C55EFFD0F84D}" type="datetime1">
              <a:rPr lang="en-GB" smtClean="0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Tomasz Szumlak AGH – University of Science and Technology WIT Pisa 03 – 05/05/2012</a:t>
            </a:r>
            <a:endParaRPr lang="en-GB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A21AD-CD06-494E-950D-4468201D170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AC28E-C9F0-4C09-BB41-A58CA33C568B}" type="datetime1">
              <a:rPr lang="en-GB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Tomasz Szumlak AGH – University of Science and Technology WIT Pisa 03 – 05/05/2012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7F30E-9837-4209-9C27-1B5401E7BC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DA10F-6961-43B9-89FD-D8123CE8A98F}" type="datetime1">
              <a:rPr lang="en-GB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Tomasz Szumlak AGH – University of Science and Technology WIT Pisa 03 – 05/05/2012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F5898-7993-41FD-9ED5-FFC485153C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519B2-9FD8-4541-AF38-BF3D71C1C0DA}" type="datetime1">
              <a:rPr lang="en-GB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Tomasz Szumlak AGH – University of Science and Technology WIT Pisa 03 – 05/05/2012</a:t>
            </a: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9E677-A2D5-42CD-916D-8D444669A6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BA8BC-3B48-499F-9C66-C670EA770B0B}" type="datetime1">
              <a:rPr lang="en-GB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Tomasz Szumlak AGH – University of Science and Technology WIT Pisa 03 – 05/05/2012</a:t>
            </a: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EB127-7241-4CA2-B87E-0A90C9CCBE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D8C49-A585-4EB7-829E-0426C1A53F08}" type="datetime1">
              <a:rPr lang="en-GB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Tomasz Szumlak AGH – University of Science and Technology WIT Pisa 03 – 05/05/2012</a:t>
            </a: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AA491-A76B-4D42-87CB-8F22694DCE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04B92-1FB5-436C-9C17-9C920D613ED9}" type="datetime1">
              <a:rPr lang="en-GB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Tomasz Szumlak AGH – University of Science and Technology WIT Pisa 03 – 05/05/2012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718D2-AC35-4015-8730-E144FAF3C0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GB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19466-5057-4730-960B-C2E5B6AB7BFB}" type="datetime1">
              <a:rPr lang="en-GB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Tomasz Szumlak AGH – University of Science and Technology WIT Pisa 03 – 05/05/2012</a:t>
            </a: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18E7B-A72B-4293-AEED-33AC21E042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GB" smtClean="0"/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GB" smtClean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472846-5C85-4EE9-B4BC-DE9F0B5370C0}" type="datetime1">
              <a:rPr lang="en-GB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Tomasz Szumlak AGH – University of Science and Technology WIT Pisa 03 – 05/05/2012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F99D54F-2892-4F10-AB07-F3F532B3FA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6" r:id="rId2"/>
    <p:sldLayoutId id="2147483855" r:id="rId3"/>
    <p:sldLayoutId id="2147483854" r:id="rId4"/>
    <p:sldLayoutId id="2147483853" r:id="rId5"/>
    <p:sldLayoutId id="2147483852" r:id="rId6"/>
    <p:sldLayoutId id="2147483851" r:id="rId7"/>
    <p:sldLayoutId id="2147483850" r:id="rId8"/>
    <p:sldLayoutId id="2147483849" r:id="rId9"/>
    <p:sldLayoutId id="2147483848" r:id="rId10"/>
    <p:sldLayoutId id="2147483847" r:id="rId11"/>
    <p:sldLayoutId id="2147483869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Prostokąt zaokrąglony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0472846-5C85-4EE9-B4BC-DE9F0B5370C0}" type="datetime1">
              <a:rPr lang="en-GB" smtClean="0"/>
              <a:pPr>
                <a:defRPr/>
              </a:pPr>
              <a:t>03/06/2015</a:t>
            </a:fld>
            <a:endParaRPr lang="en-GB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GB" smtClean="0"/>
              <a:t>Tomasz Szumlak AGH – University of Science and Technology WIT Pisa 03 – 05/05/2012</a:t>
            </a:r>
            <a:endParaRPr lang="en-GB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CF99D54F-2892-4F10-AB07-F3F532B3FAF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>
                <a:latin typeface="Calibri" panose="020F0502020204030204" pitchFamily="34" charset="0"/>
              </a:rPr>
              <a:pPr>
                <a:defRPr/>
              </a:pPr>
              <a:t>1</a:t>
            </a:fld>
            <a:endParaRPr lang="en-GB"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576" y="1844824"/>
            <a:ext cx="7848872" cy="56151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20000"/>
              </a:lnSpc>
              <a:defRPr/>
            </a:pPr>
            <a:r>
              <a:rPr lang="pl-PL" sz="28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Performance of the </a:t>
            </a:r>
            <a:r>
              <a:rPr lang="pl-PL" sz="2800" b="1" dirty="0" err="1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LHCb</a:t>
            </a:r>
            <a:r>
              <a:rPr lang="pl-PL" sz="28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VELO</a:t>
            </a:r>
            <a:endParaRPr lang="en-US" sz="2800" b="1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5576" y="2478346"/>
            <a:ext cx="7848872" cy="2849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ct val="120000"/>
              </a:lnSpc>
              <a:defRPr/>
            </a:pPr>
            <a:r>
              <a:rPr lang="en-US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Outline</a:t>
            </a: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pl-PL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2000" b="1" dirty="0" err="1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LHCb</a:t>
            </a:r>
            <a:r>
              <a:rPr lang="pl-PL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2000" b="1" dirty="0" err="1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Detector</a:t>
            </a:r>
            <a:r>
              <a:rPr lang="pl-PL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pl-PL" sz="2000" b="1" dirty="0" err="1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its</a:t>
            </a:r>
            <a:r>
              <a:rPr lang="pl-PL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performance in Run I</a:t>
            </a:r>
            <a:endParaRPr lang="en-US" sz="2000" b="1" dirty="0" smtClean="0">
              <a:ln w="12700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2000" b="1" dirty="0" err="1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LHCb</a:t>
            </a:r>
            <a:r>
              <a:rPr lang="pl-PL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VELO</a:t>
            </a:r>
            <a:endParaRPr lang="en-US" sz="2000" b="1" dirty="0" smtClean="0">
              <a:ln w="12700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VELO performance in Run </a:t>
            </a:r>
            <a:r>
              <a:rPr lang="pl-PL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 and </a:t>
            </a:r>
            <a:r>
              <a:rPr lang="pl-PL" sz="2000" b="1" dirty="0" err="1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radiation</a:t>
            </a:r>
            <a:r>
              <a:rPr lang="pl-PL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2000" b="1" dirty="0" err="1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damage</a:t>
            </a:r>
            <a:endParaRPr lang="pl-PL" sz="2000" b="1" dirty="0" smtClean="0">
              <a:ln w="12700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pl-PL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2000" b="1" dirty="0" err="1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Look</a:t>
            </a:r>
            <a:r>
              <a:rPr lang="pl-PL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2000" b="1" dirty="0" err="1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into</a:t>
            </a:r>
            <a:r>
              <a:rPr lang="pl-PL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the </a:t>
            </a:r>
            <a:r>
              <a:rPr lang="pl-PL" sz="2000" b="1" dirty="0" err="1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future</a:t>
            </a:r>
            <a:r>
              <a:rPr lang="pl-PL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– Run II and </a:t>
            </a:r>
            <a:r>
              <a:rPr lang="pl-PL" sz="2000" b="1" dirty="0" err="1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upgrade</a:t>
            </a:r>
            <a:endParaRPr lang="en-US" sz="2000" b="1" dirty="0" smtClean="0">
              <a:ln w="12700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Summary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On behalf of the </a:t>
            </a:r>
            <a:r>
              <a:rPr lang="en-US" sz="2000" b="1" dirty="0" err="1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LHCb</a:t>
            </a:r>
            <a:r>
              <a:rPr lang="en-US" sz="2000" b="1" dirty="0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2000" b="1" dirty="0" err="1" smtClean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Collaboration</a:t>
            </a:r>
            <a:endParaRPr lang="en-US" sz="2000" b="1" dirty="0">
              <a:ln w="12700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55576" y="5551448"/>
            <a:ext cx="756084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Tomasz </a:t>
            </a:r>
            <a:r>
              <a:rPr lang="en-US" sz="1400" b="1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Szumlak</a:t>
            </a:r>
            <a:r>
              <a:rPr lang="en-US" sz="14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 smtClean="0">
                <a:solidFill>
                  <a:srgbClr val="00B05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16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G</a:t>
            </a:r>
            <a:r>
              <a:rPr lang="en-US" sz="1600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H</a:t>
            </a:r>
            <a:r>
              <a:rPr lang="en-US" sz="16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1600" b="1" dirty="0" smtClean="0">
                <a:solidFill>
                  <a:srgbClr val="00B05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U</a:t>
            </a:r>
            <a:r>
              <a:rPr lang="en-US" sz="16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en-US" sz="1600" b="1" dirty="0" smtClean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</a:t>
            </a:r>
            <a:endParaRPr lang="pl-PL" sz="1600" b="1" dirty="0" smtClean="0">
              <a:solidFill>
                <a:srgbClr val="C00000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pl-PL" sz="1000" b="1" dirty="0" smtClean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l-PL" sz="1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Jagiellonian</a:t>
            </a:r>
            <a:r>
              <a:rPr lang="pl-PL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Symposium</a:t>
            </a:r>
            <a:r>
              <a:rPr lang="pl-PL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of </a:t>
            </a:r>
            <a:r>
              <a:rPr lang="pl-PL" sz="1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Fundamental</a:t>
            </a:r>
            <a:r>
              <a:rPr lang="pl-PL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and Applied </a:t>
            </a:r>
            <a:r>
              <a:rPr lang="pl-PL" sz="1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Subatomic</a:t>
            </a:r>
            <a:r>
              <a:rPr lang="pl-PL" sz="1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Physics</a:t>
            </a:r>
            <a:endParaRPr lang="pl-PL" sz="1400" b="1" dirty="0" smtClean="0">
              <a:solidFill>
                <a:srgbClr val="8E220C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l-PL" sz="11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1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07/06</a:t>
            </a:r>
            <a:r>
              <a:rPr lang="en-US" sz="11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pl-PL" sz="11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12</a:t>
            </a:r>
            <a:r>
              <a:rPr lang="en-US" sz="11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/0</a:t>
            </a:r>
            <a:r>
              <a:rPr lang="pl-PL" sz="11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en-US" sz="11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/201</a:t>
            </a:r>
            <a:r>
              <a:rPr lang="pl-PL" sz="11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en-US" sz="11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pl-PL" sz="1100" b="1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Krakow</a:t>
            </a:r>
            <a:r>
              <a:rPr lang="en-US" sz="11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pl-PL" sz="11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Poland</a:t>
            </a:r>
            <a:endParaRPr lang="en-US" sz="1100" b="1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636" y="476672"/>
            <a:ext cx="6477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4906" y="476672"/>
            <a:ext cx="9715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713" y="620688"/>
            <a:ext cx="1311933" cy="88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4" y="659337"/>
            <a:ext cx="3886200" cy="84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3717" y="332656"/>
            <a:ext cx="7272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The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LHCb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VELO (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VErtex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LOcator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)</a:t>
            </a:r>
            <a:endParaRPr lang="en-US" sz="2000" b="1" dirty="0" smtClean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692696"/>
            <a:ext cx="5098807" cy="278700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996952"/>
            <a:ext cx="3412655" cy="3441948"/>
          </a:xfrm>
          <a:prstGeom prst="rect">
            <a:avLst/>
          </a:prstGeom>
        </p:spPr>
      </p:pic>
      <p:cxnSp>
        <p:nvCxnSpPr>
          <p:cNvPr id="7" name="Łącznik prosty 6"/>
          <p:cNvCxnSpPr/>
          <p:nvPr/>
        </p:nvCxnSpPr>
        <p:spPr>
          <a:xfrm flipH="1">
            <a:off x="1475656" y="1844824"/>
            <a:ext cx="2376264" cy="16749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H="1">
            <a:off x="3851920" y="2636912"/>
            <a:ext cx="864097" cy="310697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4499992" y="4293096"/>
            <a:ext cx="4464496" cy="2088232"/>
          </a:xfrm>
          <a:prstGeom prst="rect">
            <a:avLst/>
          </a:prstGeom>
        </p:spPr>
        <p:txBody>
          <a:bodyPr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lang="en-US" kern="0" dirty="0" smtClean="0">
                <a:latin typeface="+mj-lt"/>
                <a:ea typeface="ＭＳ Ｐゴシック" charset="-128"/>
              </a:rPr>
              <a:t>VELO surrounds the proton-proton interaction point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lang="en-US" kern="0" dirty="0" smtClean="0">
                <a:latin typeface="+mj-lt"/>
                <a:ea typeface="ＭＳ Ｐゴシック" charset="-128"/>
              </a:rPr>
              <a:t>Consists of two halves that can be open and close</a:t>
            </a:r>
          </a:p>
          <a:p>
            <a:pPr marL="742950" lvl="1" indent="-285750"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  <a:defRPr/>
            </a:pPr>
            <a:r>
              <a:rPr lang="en-US" sz="1600" kern="0" dirty="0" smtClean="0">
                <a:latin typeface="+mj-lt"/>
                <a:ea typeface="ＭＳ Ｐゴシック" charset="-128"/>
              </a:rPr>
              <a:t>They are retracted (30 mm) during beam injection and closed (5 mm) for the collisions</a:t>
            </a:r>
            <a:endParaRPr lang="en-US" sz="1600" kern="0" dirty="0" smtClean="0">
              <a:latin typeface="+mj-lt"/>
              <a:ea typeface="ＭＳ Ｐゴシック" charset="-128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32" y="980729"/>
            <a:ext cx="304731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91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3717" y="332656"/>
            <a:ext cx="7272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The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LHCb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VELO (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VErtex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LOcator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)</a:t>
            </a:r>
            <a:endParaRPr lang="en-US" sz="2000" b="1" dirty="0" smtClean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92" y="908720"/>
            <a:ext cx="3949484" cy="26463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614" y="908720"/>
            <a:ext cx="4018858" cy="271899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7544" y="3933056"/>
            <a:ext cx="4464496" cy="2088232"/>
          </a:xfrm>
          <a:prstGeom prst="rect">
            <a:avLst/>
          </a:prstGeom>
        </p:spPr>
        <p:txBody>
          <a:bodyPr/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lang="en-US" sz="1600" kern="0" dirty="0" smtClean="0">
                <a:latin typeface="+mj-lt"/>
                <a:ea typeface="ＭＳ Ｐゴシック" charset="-128"/>
              </a:rPr>
              <a:t>21 stations per half, each of which has one R- and </a:t>
            </a:r>
            <a:r>
              <a:rPr lang="en-US" sz="1600" kern="0" dirty="0" smtClean="0">
                <a:latin typeface="+mj-lt"/>
                <a:ea typeface="ＭＳ Ｐゴシック" charset="-128"/>
                <a:sym typeface="Symbol" panose="05050102010706020507" pitchFamily="18" charset="2"/>
              </a:rPr>
              <a:t>-type sensors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lang="en-US" sz="1600" kern="0" dirty="0" smtClean="0">
                <a:latin typeface="+mj-lt"/>
                <a:ea typeface="ＭＳ Ｐゴシック" charset="-128"/>
                <a:sym typeface="Symbol" panose="05050102010706020507" pitchFamily="18" charset="2"/>
              </a:rPr>
              <a:t>Two pile-up stations in each half (trigger)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lang="en-US" sz="1600" kern="0" dirty="0" smtClean="0">
                <a:latin typeface="+mj-lt"/>
                <a:ea typeface="ＭＳ Ｐゴシック" charset="-128"/>
                <a:sym typeface="Symbol" panose="05050102010706020507" pitchFamily="18" charset="2"/>
              </a:rPr>
              <a:t>First active channel just 8.2 mm from the proton beam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lang="en-US" sz="1600" kern="0" dirty="0" smtClean="0">
                <a:latin typeface="+mj-lt"/>
                <a:ea typeface="ＭＳ Ｐゴシック" charset="-128"/>
                <a:sym typeface="Symbol" panose="05050102010706020507" pitchFamily="18" charset="2"/>
              </a:rPr>
              <a:t>Operates in secondary vacuum separated from the beam vacuum by 300 µm thick foil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  <a:tabLst/>
              <a:defRPr/>
            </a:pPr>
            <a:r>
              <a:rPr lang="en-US" sz="1600" kern="0" dirty="0" smtClean="0">
                <a:latin typeface="+mj-lt"/>
                <a:ea typeface="ＭＳ Ｐゴシック" charset="-128"/>
                <a:sym typeface="Symbol" panose="05050102010706020507" pitchFamily="18" charset="2"/>
              </a:rPr>
              <a:t>CO</a:t>
            </a:r>
            <a:r>
              <a:rPr lang="en-US" sz="1600" kern="0" baseline="-25000" dirty="0" smtClean="0">
                <a:latin typeface="+mj-lt"/>
                <a:ea typeface="ＭＳ Ｐゴシック" charset="-128"/>
                <a:sym typeface="Symbol" panose="05050102010706020507" pitchFamily="18" charset="2"/>
              </a:rPr>
              <a:t>2</a:t>
            </a:r>
            <a:r>
              <a:rPr lang="en-US" sz="1600" kern="0" dirty="0" smtClean="0">
                <a:latin typeface="+mj-lt"/>
                <a:ea typeface="ＭＳ Ｐゴシック" charset="-128"/>
                <a:sym typeface="Symbol" panose="05050102010706020507" pitchFamily="18" charset="2"/>
              </a:rPr>
              <a:t> cooling system</a:t>
            </a:r>
            <a:endParaRPr lang="en-US" sz="1600" kern="0" dirty="0" smtClean="0">
              <a:latin typeface="+mj-lt"/>
              <a:ea typeface="ＭＳ Ｐゴシック" charset="-128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4005064"/>
            <a:ext cx="3744347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67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3717" y="332656"/>
            <a:ext cx="7272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VELO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sensors</a:t>
            </a:r>
            <a:endParaRPr lang="en-US" sz="2000" b="1" dirty="0" smtClean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64704"/>
            <a:ext cx="3820167" cy="363133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988" y="980728"/>
            <a:ext cx="2447925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1115616" y="4581128"/>
                <a:ext cx="6840760" cy="2088232"/>
              </a:xfrm>
              <a:prstGeom prst="rect">
                <a:avLst/>
              </a:prstGeom>
            </p:spPr>
            <p:txBody>
              <a:bodyPr/>
              <a:lstStyle/>
              <a:p>
                <a:pPr marL="285750" lvl="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Semicircular micro-strip silicon sensors with floating pitch (40 – </a:t>
                </a:r>
                <a:r>
                  <a:rPr lang="en-US" sz="1600" kern="0" dirty="0">
                    <a:latin typeface="+mj-lt"/>
                    <a:ea typeface="ＭＳ Ｐゴシック" charset="-128"/>
                  </a:rPr>
                  <a:t>100 </a:t>
                </a: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µm)</a:t>
                </a:r>
                <a:endParaRPr lang="en-US" sz="1600" kern="0" dirty="0" smtClean="0">
                  <a:latin typeface="+mj-lt"/>
                  <a:ea typeface="ＭＳ Ｐゴシック" charset="-128"/>
                  <a:sym typeface="Symbol" panose="05050102010706020507" pitchFamily="18" charset="2"/>
                </a:endParaRPr>
              </a:p>
              <a:p>
                <a:pPr marL="285750" lvl="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  <a:sym typeface="Symbol" panose="05050102010706020507" pitchFamily="18" charset="2"/>
                  </a:rPr>
                  <a:t>One R- and </a:t>
                </a:r>
                <a:r>
                  <a:rPr lang="en-US" sz="1600" kern="0" dirty="0">
                    <a:latin typeface="+mj-lt"/>
                    <a:ea typeface="ＭＳ Ｐゴシック" charset="-128"/>
                    <a:sym typeface="Symbol" panose="05050102010706020507" pitchFamily="18" charset="2"/>
                  </a:rPr>
                  <a:t>one -type </a:t>
                </a:r>
                <a:r>
                  <a:rPr lang="en-US" sz="1600" kern="0" dirty="0" smtClean="0">
                    <a:latin typeface="+mj-lt"/>
                    <a:ea typeface="ＭＳ Ｐゴシック" charset="-128"/>
                    <a:sym typeface="Symbol" panose="05050102010706020507" pitchFamily="18" charset="2"/>
                  </a:rPr>
                  <a:t>sensor per module</a:t>
                </a:r>
              </a:p>
              <a:p>
                <a:pPr marL="285750" lvl="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>
                    <a:latin typeface="+mj-lt"/>
                    <a:ea typeface="ＭＳ Ｐゴシック" charset="-128"/>
                    <a:sym typeface="Symbol" panose="05050102010706020507" pitchFamily="18" charset="2"/>
                  </a:rPr>
                  <a:t>300 </a:t>
                </a:r>
                <a:r>
                  <a:rPr lang="en-US" sz="1600" kern="0" dirty="0" smtClean="0">
                    <a:latin typeface="+mj-lt"/>
                    <a:ea typeface="ＭＳ Ｐゴシック" charset="-128"/>
                    <a:sym typeface="Symbol" panose="05050102010706020507" pitchFamily="18" charset="2"/>
                  </a:rPr>
                  <a:t>µm thick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kern="0" smtClean="0">
                            <a:latin typeface="Cambria Math" panose="02040503050406030204" pitchFamily="18" charset="0"/>
                            <a:ea typeface="ＭＳ Ｐゴシック" charset="-128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1600" b="0" i="1" kern="0" smtClean="0">
                            <a:latin typeface="Cambria Math" panose="02040503050406030204" pitchFamily="18" charset="0"/>
                            <a:ea typeface="ＭＳ Ｐゴシック" charset="-128"/>
                            <a:sym typeface="Symbol" panose="05050102010706020507" pitchFamily="18" charset="2"/>
                          </a:rPr>
                          <m:t>𝑛</m:t>
                        </m:r>
                      </m:e>
                      <m:sup>
                        <m:r>
                          <a:rPr lang="en-US" sz="1600" b="0" i="1" kern="0" smtClean="0">
                            <a:latin typeface="Cambria Math" panose="02040503050406030204" pitchFamily="18" charset="0"/>
                            <a:ea typeface="ＭＳ Ｐゴシック" charset="-128"/>
                            <a:sym typeface="Symbol" panose="05050102010706020507" pitchFamily="18" charset="2"/>
                          </a:rPr>
                          <m:t>+</m:t>
                        </m:r>
                      </m:sup>
                    </m:sSup>
                    <m:r>
                      <a:rPr lang="en-US" sz="1600" b="0" i="1" kern="0" smtClean="0">
                        <a:latin typeface="Cambria Math" panose="02040503050406030204" pitchFamily="18" charset="0"/>
                        <a:ea typeface="ＭＳ Ｐゴシック" charset="-128"/>
                        <a:sym typeface="Symbol" panose="05050102010706020507" pitchFamily="18" charset="2"/>
                      </a:rPr>
                      <m:t>−</m:t>
                    </m:r>
                    <m:r>
                      <a:rPr lang="en-US" sz="1600" b="0" i="1" kern="0" smtClean="0">
                        <a:latin typeface="Cambria Math" panose="02040503050406030204" pitchFamily="18" charset="0"/>
                        <a:ea typeface="ＭＳ Ｐゴシック" charset="-128"/>
                        <a:sym typeface="Symbol" panose="05050102010706020507" pitchFamily="18" charset="2"/>
                      </a:rPr>
                      <m:t>𝑜𝑛</m:t>
                    </m:r>
                    <m:r>
                      <a:rPr lang="en-US" sz="1600" b="0" i="1" kern="0" smtClean="0">
                        <a:latin typeface="Cambria Math" panose="02040503050406030204" pitchFamily="18" charset="0"/>
                        <a:ea typeface="ＭＳ Ｐゴシック" charset="-128"/>
                        <a:sym typeface="Symbol" panose="05050102010706020507" pitchFamily="18" charset="2"/>
                      </a:rPr>
                      <m:t>−</m:t>
                    </m:r>
                    <m:r>
                      <a:rPr lang="en-US" sz="1600" b="0" i="1" kern="0" smtClean="0">
                        <a:latin typeface="Cambria Math" panose="02040503050406030204" pitchFamily="18" charset="0"/>
                        <a:ea typeface="ＭＳ Ｐゴシック" charset="-128"/>
                        <a:sym typeface="Symbol" panose="05050102010706020507" pitchFamily="18" charset="2"/>
                      </a:rPr>
                      <m:t>𝑛</m:t>
                    </m:r>
                  </m:oMath>
                </a14:m>
                <a:endParaRPr lang="en-US" sz="1600" kern="0" dirty="0" smtClean="0">
                  <a:latin typeface="+mj-lt"/>
                  <a:ea typeface="ＭＳ Ｐゴシック" charset="-128"/>
                  <a:sym typeface="Symbol" panose="05050102010706020507" pitchFamily="18" charset="2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  <a:sym typeface="Symbol" panose="05050102010706020507" pitchFamily="18" charset="2"/>
                  </a:rPr>
                  <a:t>Signal routed via second metal layer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  <a:sym typeface="Symbol" panose="05050102010706020507" pitchFamily="18" charset="2"/>
                  </a:rPr>
                  <a:t>2048 strips (channels) per sensor</a:t>
                </a: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400" kern="0" dirty="0" smtClean="0">
                    <a:latin typeface="+mj-lt"/>
                    <a:ea typeface="ＭＳ Ｐゴシック" charset="-128"/>
                    <a:sym typeface="Symbol" panose="05050102010706020507" pitchFamily="18" charset="2"/>
                  </a:rPr>
                  <a:t>Two 45 degree quadrants for R-type</a:t>
                </a: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400" kern="0" dirty="0" smtClean="0">
                    <a:latin typeface="+mj-lt"/>
                    <a:ea typeface="ＭＳ Ｐゴシック" charset="-128"/>
                    <a:sym typeface="Symbol" panose="05050102010706020507" pitchFamily="18" charset="2"/>
                  </a:rPr>
                  <a:t>Two regions of short and long strips</a:t>
                </a:r>
                <a:endParaRPr lang="en-US" sz="1400" kern="0" dirty="0" smtClean="0">
                  <a:latin typeface="+mj-lt"/>
                  <a:ea typeface="ＭＳ Ｐゴシック" charset="-128"/>
                </a:endParaRPr>
              </a:p>
            </p:txBody>
          </p:sp>
        </mc:Choice>
        <mc:Fallback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4581128"/>
                <a:ext cx="6840760" cy="2088232"/>
              </a:xfrm>
              <a:prstGeom prst="rect">
                <a:avLst/>
              </a:prstGeom>
              <a:blipFill rotWithShape="0">
                <a:blip r:embed="rId4"/>
                <a:stretch>
                  <a:fillRect l="-267" t="-87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pole tekstowe 7"/>
          <p:cNvSpPr txBox="1"/>
          <p:nvPr/>
        </p:nvSpPr>
        <p:spPr>
          <a:xfrm rot="20196181">
            <a:off x="5796136" y="530120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~ 180 000 </a:t>
            </a:r>
            <a:r>
              <a:rPr lang="pl-PL" b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readout</a:t>
            </a:r>
            <a:r>
              <a:rPr lang="pl-PL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pl-PL" b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channels</a:t>
            </a:r>
            <a:r>
              <a:rPr lang="pl-PL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in </a:t>
            </a:r>
            <a:r>
              <a:rPr lang="pl-PL" b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total</a:t>
            </a:r>
            <a:r>
              <a:rPr lang="pl-PL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!</a:t>
            </a:r>
            <a:endParaRPr lang="pl-PL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64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3717" y="260648"/>
            <a:ext cx="7272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Signal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and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noise</a:t>
            </a:r>
            <a:endParaRPr lang="en-US" sz="2000" b="1" dirty="0" smtClean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17" y="692696"/>
            <a:ext cx="3868243" cy="26392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pole tekstowe 5"/>
              <p:cNvSpPr txBox="1"/>
              <p:nvPr/>
            </p:nvSpPr>
            <p:spPr>
              <a:xfrm>
                <a:off x="827584" y="980728"/>
                <a:ext cx="114134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b="1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pl-PL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-sensor</a:t>
                </a:r>
                <a:endParaRPr lang="pl-PL" b="1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pole tekstow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980728"/>
                <a:ext cx="1141349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9626" t="-26667" r="-2674" b="-5333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331661"/>
            <a:ext cx="8496300" cy="28670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4444430" y="836712"/>
                <a:ext cx="4464496" cy="2088232"/>
              </a:xfrm>
              <a:prstGeom prst="rect">
                <a:avLst/>
              </a:prstGeom>
            </p:spPr>
            <p:txBody>
              <a:bodyPr/>
              <a:lstStyle/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Typical noise measured to be around 2 ADC (Analog to Digital Count) counts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ADC distribution fitted with Landau convoluted with Gaussian (MPV for signal/noise)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Signal to noise performance</a:t>
                </a:r>
                <a:endParaRPr lang="en-US" sz="1600" kern="0" dirty="0" smtClean="0">
                  <a:latin typeface="+mj-lt"/>
                  <a:ea typeface="ＭＳ Ｐゴシック" charset="-128"/>
                </a:endParaRP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l-PL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r>
                                  <a:rPr lang="pl-PL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pl-PL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pl-PL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pl-PL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19</m:t>
                    </m:r>
                  </m:oMath>
                </a14:m>
                <a:endParaRPr lang="pl-PL" sz="1400" dirty="0" smtClean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l-PL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r>
                                  <a:rPr lang="pl-PL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pl-PL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pl-PL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pl-PL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21</m:t>
                    </m:r>
                  </m:oMath>
                </a14:m>
                <a:endParaRPr lang="pl-PL" sz="14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endParaRPr lang="en-US" sz="1600" kern="0" dirty="0" smtClean="0">
                  <a:latin typeface="+mj-lt"/>
                  <a:ea typeface="ＭＳ Ｐゴシック" charset="-128"/>
                </a:endParaRPr>
              </a:p>
            </p:txBody>
          </p:sp>
        </mc:Choice>
        <mc:Fallback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430" y="836712"/>
                <a:ext cx="4464496" cy="2088232"/>
              </a:xfrm>
              <a:prstGeom prst="rect">
                <a:avLst/>
              </a:prstGeom>
              <a:blipFill rotWithShape="0">
                <a:blip r:embed="rId5"/>
                <a:stretch>
                  <a:fillRect l="-410" t="-875" r="-1366" b="-962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pole tekstowe 8"/>
              <p:cNvSpPr txBox="1"/>
              <p:nvPr/>
            </p:nvSpPr>
            <p:spPr>
              <a:xfrm>
                <a:off x="5364088" y="3573016"/>
                <a:ext cx="114134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b="1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pl-PL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-sensor</a:t>
                </a:r>
                <a:endParaRPr lang="pl-PL" b="1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" name="pole tekstow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3573016"/>
                <a:ext cx="1141349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9626" t="-26087" r="-2674" b="-5217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pole tekstowe 9"/>
              <p:cNvSpPr txBox="1"/>
              <p:nvPr/>
            </p:nvSpPr>
            <p:spPr>
              <a:xfrm>
                <a:off x="971600" y="3573015"/>
                <a:ext cx="114134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b="1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pl-PL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-</a:t>
                </a:r>
                <a:r>
                  <a:rPr lang="pl-PL" b="1" dirty="0" smtClean="0">
                    <a:solidFill>
                      <a:schemeClr val="bg2">
                        <a:lumMod val="75000"/>
                      </a:schemeClr>
                    </a:solidFill>
                  </a:rPr>
                  <a:t>sensor</a:t>
                </a:r>
                <a:endParaRPr lang="pl-PL" b="1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0" name="pole tekstow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573015"/>
                <a:ext cx="1141349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6915" t="-26087" r="-1064" b="-5217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3674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3717" y="260648"/>
            <a:ext cx="7272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Resolutions</a:t>
            </a:r>
            <a:endParaRPr lang="en-US" sz="2000" b="1" dirty="0" smtClean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460703"/>
            <a:ext cx="3033151" cy="286483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08720"/>
            <a:ext cx="4287274" cy="294040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321" y="3436620"/>
            <a:ext cx="3161758" cy="3132380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045025" y="1124744"/>
            <a:ext cx="1988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Single hit resolution </a:t>
            </a:r>
            <a:endParaRPr lang="pl-PL" sz="1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267744" y="112474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IP resolution</a:t>
            </a:r>
            <a:r>
              <a:rPr lang="pl-PL" sz="1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endParaRPr lang="pl-PL" sz="1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145483" y="4848921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PV resolution</a:t>
            </a:r>
            <a:r>
              <a:rPr lang="pl-PL" sz="1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endParaRPr lang="pl-PL" sz="1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539552" y="4077072"/>
                <a:ext cx="4464496" cy="2088232"/>
              </a:xfrm>
              <a:prstGeom prst="rect">
                <a:avLst/>
              </a:prstGeom>
            </p:spPr>
            <p:txBody>
              <a:bodyPr/>
              <a:lstStyle/>
              <a:p>
                <a:pPr marL="285750" lvl="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Excellent single hit resolution </a:t>
                </a:r>
                <a:r>
                  <a:rPr lang="en-US" sz="1600" kern="0" dirty="0">
                    <a:latin typeface="+mj-lt"/>
                    <a:ea typeface="ＭＳ Ｐゴシック" charset="-128"/>
                  </a:rPr>
                  <a:t>~ 4 </a:t>
                </a: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µm for the optimal angle and smallest sensor pitch</a:t>
                </a:r>
              </a:p>
              <a:p>
                <a:pPr marL="285750" lvl="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Primary </a:t>
                </a: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V</a:t>
                </a: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ertex resolutions: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0" smtClean="0"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Pr>
                      <m:e>
                        <m:r>
                          <a:rPr lang="en-US" sz="16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kern="0" smtClean="0">
                            <a:latin typeface="Cambria Math" panose="02040503050406030204" pitchFamily="18" charset="0"/>
                            <a:ea typeface="ＭＳ Ｐゴシック" charset="-128"/>
                          </a:rPr>
                          <m:t>𝑥</m:t>
                        </m:r>
                      </m:sub>
                    </m:sSub>
                    <m:r>
                      <a:rPr lang="en-US" sz="1600" b="0" i="1" kern="0" smtClean="0">
                        <a:latin typeface="Cambria Math" panose="02040503050406030204" pitchFamily="18" charset="0"/>
                        <a:ea typeface="ＭＳ Ｐゴシック" charset="-128"/>
                      </a:rPr>
                      <m:t>=</m:t>
                    </m:r>
                    <m:sSub>
                      <m:sSubPr>
                        <m:ctrlPr>
                          <a:rPr lang="en-US" sz="1600" b="0" i="1" kern="0" smtClean="0"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Pr>
                      <m:e>
                        <m:r>
                          <a:rPr lang="en-US" sz="16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kern="0" smtClean="0">
                            <a:latin typeface="Cambria Math" panose="02040503050406030204" pitchFamily="18" charset="0"/>
                            <a:ea typeface="ＭＳ Ｐゴシック" charset="-128"/>
                          </a:rPr>
                          <m:t>𝑦</m:t>
                        </m:r>
                      </m:sub>
                    </m:sSub>
                    <m:r>
                      <a:rPr lang="en-US" sz="16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≈13 </m:t>
                    </m:r>
                    <m:r>
                      <m:rPr>
                        <m:sty m:val="p"/>
                      </m:rPr>
                      <a:rPr lang="en-US" sz="1600" b="0" i="0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0" smtClean="0"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Pr>
                      <m:e>
                        <m:r>
                          <a:rPr lang="en-US" sz="16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kern="0" smtClean="0">
                            <a:latin typeface="Cambria Math" panose="02040503050406030204" pitchFamily="18" charset="0"/>
                            <a:ea typeface="ＭＳ Ｐゴシック" charset="-128"/>
                          </a:rPr>
                          <m:t>𝑧</m:t>
                        </m:r>
                      </m:sub>
                    </m:sSub>
                    <m:r>
                      <a:rPr lang="en-US" sz="160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69 </m:t>
                    </m:r>
                    <m:r>
                      <m:rPr>
                        <m:sty m:val="p"/>
                      </m:rPr>
                      <a:rPr lang="en-US" sz="1600" b="0" i="0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 for 25 tracks</a:t>
                </a:r>
              </a:p>
              <a:p>
                <a:pPr marL="285750" lvl="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Impact Parameter: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0" smtClean="0"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Pr>
                      <m:e>
                        <m:r>
                          <a:rPr lang="en-US" sz="16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b="0" i="1" kern="0" smtClean="0">
                            <a:latin typeface="Cambria Math" panose="02040503050406030204" pitchFamily="18" charset="0"/>
                            <a:ea typeface="ＭＳ Ｐゴシック" charset="-128"/>
                          </a:rPr>
                          <m:t>𝐼𝑃</m:t>
                        </m:r>
                      </m:sub>
                    </m:sSub>
                    <m:r>
                      <a:rPr lang="en-US" sz="160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11.6+</m:t>
                    </m:r>
                    <m:f>
                      <m:fPr>
                        <m:ctrlPr>
                          <a:rPr lang="en-US" sz="16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23.4</m:t>
                        </m:r>
                      </m:num>
                      <m:den>
                        <m:sSub>
                          <m:sSubPr>
                            <m:ctrlPr>
                              <a:rPr lang="en-US" sz="1600" b="0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 b="0" i="0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</m:den>
                    </m:f>
                    <m:r>
                      <a:rPr lang="en-US" sz="16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μm</m:t>
                    </m:r>
                  </m:oMath>
                </a14:m>
                <a:endParaRPr lang="en-US" sz="1600" kern="0" dirty="0" smtClean="0">
                  <a:latin typeface="+mj-lt"/>
                  <a:ea typeface="ＭＳ Ｐゴシック" charset="-128"/>
                </a:endParaRPr>
              </a:p>
              <a:p>
                <a:pPr marL="285750" lvl="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Very good agreement between data and simulation</a:t>
                </a:r>
                <a:endParaRPr lang="en-US" sz="1600" kern="0" dirty="0" smtClean="0">
                  <a:latin typeface="+mj-lt"/>
                  <a:ea typeface="ＭＳ Ｐゴシック" charset="-128"/>
                </a:endParaRPr>
              </a:p>
            </p:txBody>
          </p:sp>
        </mc:Choice>
        <mc:Fallback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077072"/>
                <a:ext cx="4464496" cy="2088232"/>
              </a:xfrm>
              <a:prstGeom prst="rect">
                <a:avLst/>
              </a:prstGeom>
              <a:blipFill rotWithShape="0">
                <a:blip r:embed="rId5"/>
                <a:stretch>
                  <a:fillRect l="-546" t="-877" b="-584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rostokąt 14"/>
          <p:cNvSpPr/>
          <p:nvPr/>
        </p:nvSpPr>
        <p:spPr>
          <a:xfrm>
            <a:off x="755576" y="6411808"/>
            <a:ext cx="3456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7100" lvl="1" defTabSz="360000">
              <a:spcBef>
                <a:spcPts val="600"/>
              </a:spcBef>
            </a:pPr>
            <a:r>
              <a:rPr lang="pl-PL" sz="1100" b="1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Performance of the </a:t>
            </a:r>
            <a:r>
              <a:rPr lang="pl-PL" sz="1100" b="1" i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LHCb</a:t>
            </a:r>
            <a:r>
              <a:rPr lang="pl-PL" sz="1100" b="1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VELO </a:t>
            </a:r>
            <a:r>
              <a:rPr lang="pl-PL" sz="11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pl-PL" sz="10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JINST 9 2014 </a:t>
            </a:r>
            <a:r>
              <a:rPr lang="pl-PL" sz="10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P09007</a:t>
            </a:r>
            <a:r>
              <a:rPr lang="pl-PL" sz="1000" dirty="0" smtClean="0">
                <a:latin typeface="Calibri" panose="020F0502020204030204" pitchFamily="34" charset="0"/>
              </a:rPr>
              <a:t>)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87448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3717" y="260648"/>
            <a:ext cx="7272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Radiation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Damage</a:t>
            </a:r>
            <a:endParaRPr lang="en-US" sz="2000" b="1" dirty="0" smtClean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251520" y="836712"/>
                <a:ext cx="7900790" cy="2088232"/>
              </a:xfrm>
              <a:prstGeom prst="rect">
                <a:avLst/>
              </a:prstGeom>
            </p:spPr>
            <p:txBody>
              <a:bodyPr/>
              <a:lstStyle/>
              <a:p>
                <a:pPr marL="285750" lvl="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Harsh hadronic environment – particle </a:t>
                </a:r>
                <a:r>
                  <a:rPr lang="en-US" sz="1600" kern="0" dirty="0" err="1" smtClean="0">
                    <a:latin typeface="+mj-lt"/>
                    <a:ea typeface="ＭＳ Ｐゴシック" charset="-128"/>
                  </a:rPr>
                  <a:t>fluences</a:t>
                </a: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 up to </a:t>
                </a:r>
                <a14:m>
                  <m:oMath xmlns:m="http://schemas.openxmlformats.org/officeDocument/2006/math">
                    <m:r>
                      <a:rPr lang="en-US" sz="1600" b="0" i="1" kern="0" smtClean="0">
                        <a:latin typeface="Cambria Math" panose="02040503050406030204" pitchFamily="18" charset="0"/>
                        <a:ea typeface="ＭＳ Ｐゴシック" charset="-128"/>
                      </a:rPr>
                      <m:t>5</m:t>
                    </m:r>
                    <m:r>
                      <a:rPr lang="en-US" sz="16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</m:t>
                        </m:r>
                      </m:sup>
                    </m:sSup>
                    <m:r>
                      <a:rPr lang="en-US" sz="16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</m:t>
                    </m:r>
                    <m:r>
                      <m:rPr>
                        <m:sty m:val="p"/>
                      </m:rPr>
                      <a:rPr lang="en-US" sz="1600" b="0" i="0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  <m:r>
                      <a:rPr lang="en-US" sz="1600" b="0" i="0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b="0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eq</m:t>
                        </m:r>
                      </m:sub>
                    </m:sSub>
                    <m:r>
                      <a:rPr lang="en-US" sz="1600" b="0" i="0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b="0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1600" b="0" i="0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600" b="0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sz="1600" b="0" i="0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1600" kern="0" dirty="0" smtClean="0">
                  <a:latin typeface="+mj-lt"/>
                  <a:ea typeface="ＭＳ Ｐゴシック" charset="-128"/>
                </a:endParaRPr>
              </a:p>
              <a:p>
                <a:pPr marL="285750" lvl="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Charged particle flux causes surface and bulk damage and has direct impact on</a:t>
                </a: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Leakage current</a:t>
                </a: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Effective doping concentration</a:t>
                </a: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 </a:t>
                </a: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endParaRPr lang="en-US" sz="1600" kern="0" dirty="0">
                  <a:latin typeface="+mj-lt"/>
                  <a:ea typeface="ＭＳ Ｐゴシック" charset="-128"/>
                </a:endParaRP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endParaRPr lang="en-US" sz="1600" kern="0" dirty="0" smtClean="0">
                  <a:latin typeface="+mj-lt"/>
                  <a:ea typeface="ＭＳ Ｐゴシック" charset="-128"/>
                </a:endParaRPr>
              </a:p>
              <a:p>
                <a:pPr marL="28575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This must be carefully monitored and </a:t>
                </a:r>
                <a:r>
                  <a:rPr lang="en-US" sz="1600" kern="0" dirty="0" err="1" smtClean="0">
                    <a:latin typeface="+mj-lt"/>
                    <a:ea typeface="ＭＳ Ｐゴシック" charset="-128"/>
                  </a:rPr>
                  <a:t>analysed</a:t>
                </a:r>
                <a:endParaRPr lang="en-US" sz="1600" kern="0" dirty="0" smtClean="0">
                  <a:latin typeface="+mj-lt"/>
                  <a:ea typeface="ＭＳ Ｐゴシック" charset="-128"/>
                </a:endParaRP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Currents vs. Voltage (a.k.a. IV scan)</a:t>
                </a: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Currents vs. Temperature (a.k.a. IT scan)</a:t>
                </a: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Full Depletion Voltage</a:t>
                </a: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Cluster Finding Efficiency</a:t>
                </a:r>
                <a:endParaRPr lang="en-US" sz="1600" kern="0" dirty="0" smtClean="0">
                  <a:latin typeface="+mj-lt"/>
                  <a:ea typeface="ＭＳ Ｐゴシック" charset="-128"/>
                </a:endParaRPr>
              </a:p>
            </p:txBody>
          </p:sp>
        </mc:Choice>
        <mc:Fallback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836712"/>
                <a:ext cx="7900790" cy="2088232"/>
              </a:xfrm>
              <a:prstGeom prst="rect">
                <a:avLst/>
              </a:prstGeom>
              <a:blipFill rotWithShape="0">
                <a:blip r:embed="rId2"/>
                <a:stretch>
                  <a:fillRect l="-231" t="-875" b="-6122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772816"/>
            <a:ext cx="405824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73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64704"/>
            <a:ext cx="7116465" cy="357969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3717" y="260648"/>
            <a:ext cx="7272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Leakage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currents</a:t>
            </a:r>
            <a:endParaRPr lang="en-US" sz="2000" b="1" dirty="0" smtClean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1331640" y="4509120"/>
                <a:ext cx="6840760" cy="1944216"/>
              </a:xfrm>
              <a:prstGeom prst="rect">
                <a:avLst/>
              </a:prstGeom>
            </p:spPr>
            <p:txBody>
              <a:bodyPr/>
              <a:lstStyle/>
              <a:p>
                <a:pPr marL="285750" lvl="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Measured leakage current in good agreement with predicted values</a:t>
                </a: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Typical increase </a:t>
                </a:r>
                <a14:m>
                  <m:oMath xmlns:m="http://schemas.openxmlformats.org/officeDocument/2006/math">
                    <m:r>
                      <a:rPr lang="en-US" sz="1600" b="0" i="1" kern="0" smtClean="0">
                        <a:latin typeface="Cambria Math" panose="02040503050406030204" pitchFamily="18" charset="0"/>
                        <a:ea typeface="ＭＳ Ｐゴシック" charset="-128"/>
                      </a:rPr>
                      <m:t>~ 1.9 </m:t>
                    </m:r>
                    <m:r>
                      <m:rPr>
                        <m:sty m:val="p"/>
                      </m:rPr>
                      <a:rPr lang="en-US" sz="1600" i="0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μA</m:t>
                    </m:r>
                    <m:r>
                      <a:rPr lang="en-US" sz="1600" i="0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/100 </m:t>
                    </m:r>
                    <m:sSup>
                      <m:sSupPr>
                        <m:ctrlPr>
                          <a:rPr lang="en-US" sz="1600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i="0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pb</m:t>
                        </m:r>
                      </m:e>
                      <m:sup>
                        <m:r>
                          <a:rPr lang="en-US" sz="1600" i="0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1600" kern="0" dirty="0" smtClean="0">
                  <a:latin typeface="+mj-lt"/>
                  <a:ea typeface="ＭＳ Ｐゴシック" charset="-128"/>
                </a:endParaRPr>
              </a:p>
              <a:p>
                <a:pPr marL="742950" lvl="1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Dominated by the bulk current</a:t>
                </a:r>
              </a:p>
              <a:p>
                <a:pPr marL="28575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Observed increase in current proportional to the </a:t>
                </a:r>
                <a:r>
                  <a:rPr lang="en-US" sz="1600" kern="0" dirty="0" err="1" smtClean="0">
                    <a:latin typeface="+mj-lt"/>
                    <a:ea typeface="ＭＳ Ｐゴシック" charset="-128"/>
                  </a:rPr>
                  <a:t>fluence</a:t>
                </a:r>
                <a:endParaRPr lang="en-US" sz="1600" kern="0" dirty="0" smtClean="0">
                  <a:latin typeface="+mj-lt"/>
                  <a:ea typeface="ＭＳ Ｐゴシック" charset="-128"/>
                </a:endParaRPr>
              </a:p>
              <a:p>
                <a:pPr marL="28575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All sensors (Run I) operated at the nominal bias voltage 150 V and temperature of -7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kern="0" smtClean="0"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sPre>
                  </m:oMath>
                </a14:m>
                <a:endParaRPr lang="en-US" sz="1600" kern="0" dirty="0" smtClean="0">
                  <a:latin typeface="+mj-lt"/>
                  <a:ea typeface="ＭＳ Ｐゴシック" charset="-128"/>
                </a:endParaRPr>
              </a:p>
              <a:p>
                <a:pPr marL="285750" indent="-285750">
                  <a:spcBef>
                    <a:spcPct val="20000"/>
                  </a:spcBef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defRPr/>
                </a:pPr>
                <a:r>
                  <a:rPr lang="en-US" sz="1600" kern="0" dirty="0" smtClean="0">
                    <a:latin typeface="+mj-lt"/>
                    <a:ea typeface="ＭＳ Ｐゴシック" charset="-128"/>
                  </a:rPr>
                  <a:t>All effects well understood!</a:t>
                </a:r>
                <a:endParaRPr lang="en-US" sz="1600" kern="0" dirty="0" smtClean="0">
                  <a:latin typeface="+mj-lt"/>
                  <a:ea typeface="ＭＳ Ｐゴシック" charset="-128"/>
                </a:endParaRPr>
              </a:p>
            </p:txBody>
          </p:sp>
        </mc:Choice>
        <mc:Fallback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509120"/>
                <a:ext cx="6840760" cy="1944216"/>
              </a:xfrm>
              <a:prstGeom prst="rect">
                <a:avLst/>
              </a:prstGeom>
              <a:blipFill rotWithShape="0">
                <a:blip r:embed="rId3"/>
                <a:stretch>
                  <a:fillRect l="-267" t="-940" b="-1065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9229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3717" y="260648"/>
            <a:ext cx="7272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Radiation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damage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monitoring –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Effective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Depletion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Voltage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(EDV)</a:t>
            </a:r>
            <a:endParaRPr lang="en-US" sz="2000" b="1" dirty="0" smtClean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764704"/>
            <a:ext cx="5506002" cy="176809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155" y="4223493"/>
            <a:ext cx="6459173" cy="251787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43716" y="2708749"/>
            <a:ext cx="8548763" cy="1440331"/>
          </a:xfrm>
          <a:prstGeom prst="rect">
            <a:avLst/>
          </a:prstGeom>
        </p:spPr>
        <p:txBody>
          <a:bodyPr/>
          <a:lstStyle/>
          <a:p>
            <a:pPr marL="285750" lvl="0" indent="-285750"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  <a:defRPr/>
            </a:pPr>
            <a:r>
              <a:rPr lang="en-US" sz="1600" kern="0" dirty="0" smtClean="0">
                <a:latin typeface="+mj-lt"/>
                <a:ea typeface="ＭＳ Ｐゴシック" charset="-128"/>
              </a:rPr>
              <a:t>Measured during assembly – capacitance at different bias voltages – not possible during operation!</a:t>
            </a:r>
          </a:p>
          <a:p>
            <a:pPr marL="285750" lvl="0" indent="-285750"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  <a:defRPr/>
            </a:pPr>
            <a:r>
              <a:rPr lang="en-US" sz="1600" kern="0" dirty="0" smtClean="0">
                <a:latin typeface="+mj-lt"/>
                <a:ea typeface="ＭＳ Ｐゴシック" charset="-128"/>
              </a:rPr>
              <a:t>Method based on track extrapolation to test sensor, which bias voltage is varied (0 – 150 V)</a:t>
            </a:r>
          </a:p>
          <a:p>
            <a:pPr marL="285750" lvl="0" indent="-285750">
              <a:spcBef>
                <a:spcPct val="2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Char char="q"/>
              <a:defRPr/>
            </a:pPr>
            <a:r>
              <a:rPr lang="en-US" sz="1600" kern="0" dirty="0" smtClean="0">
                <a:latin typeface="+mj-lt"/>
                <a:ea typeface="ＭＳ Ｐゴシック" charset="-128"/>
              </a:rPr>
              <a:t>EDV is the voltage at which the MPV is ~ 80% of the plateau</a:t>
            </a:r>
            <a:endParaRPr lang="en-US" sz="1600" kern="0" dirty="0" smtClean="0">
              <a:latin typeface="+mj-lt"/>
              <a:ea typeface="ＭＳ Ｐゴシック" charset="-128"/>
            </a:endParaRPr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4499992" y="3861048"/>
            <a:ext cx="864096" cy="792088"/>
          </a:xfrm>
          <a:prstGeom prst="straightConnector1">
            <a:avLst/>
          </a:prstGeom>
          <a:ln w="31750"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465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3717" y="260648"/>
            <a:ext cx="7272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Radiation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damage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monitoring –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Effective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Depletion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Voltage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(EDV)</a:t>
            </a:r>
            <a:endParaRPr lang="en-US" sz="2000" b="1" dirty="0" smtClean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836712"/>
            <a:ext cx="5339366" cy="37444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2"/>
              <p:cNvSpPr txBox="1"/>
              <p:nvPr/>
            </p:nvSpPr>
            <p:spPr>
              <a:xfrm>
                <a:off x="611560" y="4811727"/>
                <a:ext cx="8064896" cy="1604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40000" lvl="1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Effective depletion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𝑉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𝐸𝐷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decrease with </a:t>
                </a:r>
                <a:r>
                  <a:rPr lang="en-US" sz="1600" dirty="0" err="1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fluence</a:t>
                </a:r>
                <a:endPara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marL="540000" lvl="1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Minimum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𝑉</m:t>
                        </m:r>
                      </m:e>
                      <m:sub>
                        <m:r>
                          <a:rPr lang="pl-PL" sz="1600" b="0" i="1" smtClean="0">
                            <a:solidFill>
                              <a:schemeClr val="tx1"/>
                            </a:solidFill>
                            <a:latin typeface="+mj-lt"/>
                          </a:rPr>
                          <m:t>𝐸𝐷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</a:rPr>
                      <m:t>~</m:t>
                    </m:r>
                    <m:r>
                      <a:rPr lang="pl-PL" sz="1600" b="0" i="1" smtClean="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a:rPr lang="pl-PL" sz="1600" b="0" i="0" smtClean="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</a:rPr>
                      <m:t>18 </m:t>
                    </m:r>
                    <m:r>
                      <m:rPr>
                        <m:sty m:val="p"/>
                      </m:rPr>
                      <a:rPr lang="pl-PL" sz="1600" b="0" i="0" smtClean="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pl-PL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observed</a:t>
                </a:r>
                <a:r>
                  <a:rPr lang="pl-PL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@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~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+mj-lt"/>
                      </a:rPr>
                      <m:t>1.5 ×</m:t>
                    </m:r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+mj-lt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+mj-lt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+mj-lt"/>
                            <a:ea typeface="Cambria Math" panose="02040503050406030204" pitchFamily="18" charset="0"/>
                          </a:rPr>
                          <m:t>13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tx1"/>
                        </a:solidFill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smtClean="0">
                            <a:solidFill>
                              <a:schemeClr val="tx1"/>
                            </a:solidFill>
                            <a:latin typeface="+mj-lt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+mj-lt"/>
                            <a:ea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+mj-lt"/>
                            <a:ea typeface="Cambria Math" panose="02040503050406030204" pitchFamily="18" charset="0"/>
                          </a:rPr>
                          <m:t>eq</m:t>
                        </m:r>
                      </m:sub>
                    </m:sSub>
                    <m:sSup>
                      <m:sSupPr>
                        <m:ctrlPr>
                          <a:rPr lang="en-US" sz="1600" smtClean="0">
                            <a:solidFill>
                              <a:schemeClr val="tx1"/>
                            </a:solidFill>
                            <a:latin typeface="+mj-lt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+mj-lt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1600" b="0" i="0" smtClean="0">
                            <a:solidFill>
                              <a:schemeClr val="tx1"/>
                            </a:solidFill>
                            <a:latin typeface="+mj-lt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marL="540000" lvl="1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Overall good agreement with the Hamburg Model </a:t>
                </a:r>
                <a:r>
                  <a:rPr lang="pl-PL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for </a:t>
                </a:r>
                <a:r>
                  <a:rPr lang="pl-PL" sz="1600" dirty="0" err="1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both</a:t>
                </a:r>
                <a:r>
                  <a:rPr lang="pl-PL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pl-PL" sz="1600" dirty="0" err="1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low</a:t>
                </a:r>
                <a:r>
                  <a:rPr lang="pl-PL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and high </a:t>
                </a:r>
                <a:r>
                  <a:rPr lang="pl-PL" sz="1600" dirty="0" err="1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fluences</a:t>
                </a:r>
                <a:r>
                  <a:rPr lang="pl-PL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–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the apparent departure related to small electric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field</a:t>
                </a:r>
                <a:endParaRPr lang="pl-PL" sz="1600" dirty="0" smtClean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pPr marL="540000" lvl="1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latin typeface="Calibri" panose="020F0502020204030204" pitchFamily="34" charset="0"/>
                  </a:rPr>
                  <a:t>Can operate the current VELO till the end of Run II</a:t>
                </a:r>
                <a:endPara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811727"/>
                <a:ext cx="8064896" cy="1604670"/>
              </a:xfrm>
              <a:prstGeom prst="rect">
                <a:avLst/>
              </a:prstGeom>
              <a:blipFill rotWithShape="0">
                <a:blip r:embed="rId3"/>
                <a:stretch>
                  <a:fillRect t="-1136" b="-378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0574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127" y="924317"/>
            <a:ext cx="4621121" cy="30807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2"/>
              <p:cNvSpPr txBox="1"/>
              <p:nvPr/>
            </p:nvSpPr>
            <p:spPr>
              <a:xfrm>
                <a:off x="622692" y="4221088"/>
                <a:ext cx="7568896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40000" lvl="1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Fully operational VELO replacement has been built</a:t>
                </a:r>
                <a:r>
                  <a:rPr lang="pl-PL" sz="1600" dirty="0" smtClean="0">
                    <a:solidFill>
                      <a:schemeClr val="tx1"/>
                    </a:solidFill>
                    <a:latin typeface="+mj-lt"/>
                  </a:rPr>
                  <a:t> in </a:t>
                </a:r>
                <a:r>
                  <a:rPr lang="pl-PL" sz="1600" dirty="0" err="1" smtClean="0">
                    <a:solidFill>
                      <a:schemeClr val="tx1"/>
                    </a:solidFill>
                    <a:latin typeface="+mj-lt"/>
                  </a:rPr>
                  <a:t>case</a:t>
                </a:r>
                <a:r>
                  <a:rPr lang="pl-PL" sz="1600" dirty="0" smtClean="0">
                    <a:solidFill>
                      <a:schemeClr val="tx1"/>
                    </a:solidFill>
                    <a:latin typeface="+mj-lt"/>
                  </a:rPr>
                  <a:t> of </a:t>
                </a:r>
                <a:r>
                  <a:rPr lang="pl-PL" sz="1600" dirty="0" err="1" smtClean="0">
                    <a:solidFill>
                      <a:schemeClr val="tx1"/>
                    </a:solidFill>
                    <a:latin typeface="+mj-lt"/>
                  </a:rPr>
                  <a:t>an</a:t>
                </a:r>
                <a:r>
                  <a:rPr lang="pl-PL" sz="1600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pl-PL" sz="1600" dirty="0" err="1" smtClean="0">
                    <a:solidFill>
                      <a:schemeClr val="tx1"/>
                    </a:solidFill>
                    <a:latin typeface="+mj-lt"/>
                  </a:rPr>
                  <a:t>accident</a:t>
                </a:r>
                <a:r>
                  <a:rPr lang="pl-PL" sz="1600" dirty="0" smtClean="0">
                    <a:solidFill>
                      <a:schemeClr val="tx1"/>
                    </a:solidFill>
                    <a:latin typeface="+mj-lt"/>
                  </a:rPr>
                  <a:t> with </a:t>
                </a:r>
                <a:r>
                  <a:rPr lang="pl-PL" sz="1600" dirty="0" err="1" smtClean="0">
                    <a:solidFill>
                      <a:schemeClr val="tx1"/>
                    </a:solidFill>
                    <a:latin typeface="+mj-lt"/>
                  </a:rPr>
                  <a:t>beam</a:t>
                </a:r>
                <a:endParaRPr lang="en-US" sz="16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marL="742950" lvl="1" indent="-285750" defTabSz="36000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Need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to define new procedures for CCE </a:t>
                </a:r>
              </a:p>
              <a:p>
                <a:pPr marL="540000" lvl="1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More aggressive approach to calibration scans – done on daily basis</a:t>
                </a:r>
              </a:p>
              <a:p>
                <a:pPr marL="540000" lvl="1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+mj-lt"/>
                          </a:rPr>
                        </m:ctrlPr>
                      </m:sSubPr>
                      <m:e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+mj-lt"/>
                          </a:rPr>
                          <m:t>𝑉</m:t>
                        </m:r>
                      </m:e>
                      <m:sub>
                        <m:r>
                          <a:rPr lang="en-US" sz="1600" b="0" i="1">
                            <a:solidFill>
                              <a:schemeClr val="tx1"/>
                            </a:solidFill>
                            <a:latin typeface="+mj-lt"/>
                          </a:rPr>
                          <m:t>𝐸𝐷</m:t>
                        </m:r>
                      </m:sub>
                    </m:sSub>
                  </m:oMath>
                </a14:m>
                <a:r>
                  <a:rPr lang="pl-PL" sz="1600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is not going to be uniform across sensors – careful monitoring needed</a:t>
                </a:r>
              </a:p>
              <a:p>
                <a:pPr marL="540000" lvl="1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Operation with different bias voltage for different sensors envisaged</a:t>
                </a:r>
              </a:p>
            </p:txBody>
          </p:sp>
        </mc:Choice>
        <mc:Fallback>
          <p:sp>
            <p:nvSpPr>
              <p:cNvPr id="5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692" y="4221088"/>
                <a:ext cx="7568896" cy="1877437"/>
              </a:xfrm>
              <a:prstGeom prst="rect">
                <a:avLst/>
              </a:prstGeom>
              <a:blipFill rotWithShape="0">
                <a:blip r:embed="rId3"/>
                <a:stretch>
                  <a:fillRect t="-974" b="-324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3717" y="260648"/>
            <a:ext cx="7272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Preparation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for Run II (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started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officialy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last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week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)</a:t>
            </a:r>
            <a:endParaRPr lang="en-US" sz="2000" b="1" dirty="0" smtClean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4721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54"/>
            <a:ext cx="9144000" cy="686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7527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075706"/>
            <a:ext cx="30480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395610" y="1271657"/>
            <a:ext cx="842486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68288"/>
            <a:r>
              <a:rPr lang="en-GB" sz="1600" b="1" dirty="0">
                <a:solidFill>
                  <a:srgbClr val="8E220C"/>
                </a:solidFill>
                <a:latin typeface="+mj-lt"/>
              </a:rPr>
              <a:t>Why upgrade </a:t>
            </a:r>
            <a:r>
              <a:rPr lang="en-GB" sz="1600" dirty="0" smtClean="0">
                <a:latin typeface="+mj-lt"/>
              </a:rPr>
              <a:t>(</a:t>
            </a:r>
            <a:r>
              <a:rPr lang="pl-PL" sz="1600" dirty="0" err="1" smtClean="0">
                <a:latin typeface="+mj-lt"/>
              </a:rPr>
              <a:t>i.e</a:t>
            </a:r>
            <a:r>
              <a:rPr lang="pl-PL" sz="1600" dirty="0" smtClean="0">
                <a:latin typeface="+mj-lt"/>
              </a:rPr>
              <a:t>., </a:t>
            </a:r>
            <a:r>
              <a:rPr lang="pl-PL" sz="1600" dirty="0" err="1" smtClean="0">
                <a:latin typeface="+mj-lt"/>
              </a:rPr>
              <a:t>what’s</a:t>
            </a:r>
            <a:r>
              <a:rPr lang="en-GB" sz="1600" dirty="0" smtClean="0">
                <a:latin typeface="+mj-lt"/>
              </a:rPr>
              <a:t> </a:t>
            </a:r>
            <a:r>
              <a:rPr lang="en-GB" sz="1600" dirty="0">
                <a:latin typeface="+mj-lt"/>
              </a:rPr>
              <a:t>wrong with the current design…?)</a:t>
            </a:r>
          </a:p>
          <a:p>
            <a:pPr indent="-268288"/>
            <a:endParaRPr lang="en-GB" sz="1600" dirty="0">
              <a:latin typeface="+mj-lt"/>
            </a:endParaRPr>
          </a:p>
          <a:p>
            <a:pPr indent="-268288"/>
            <a:r>
              <a:rPr lang="en-GB" sz="1600" dirty="0">
                <a:latin typeface="+mj-lt"/>
              </a:rPr>
              <a:t>Superb performance – but </a:t>
            </a:r>
            <a:r>
              <a:rPr lang="en-GB" sz="1600" b="1" dirty="0">
                <a:solidFill>
                  <a:srgbClr val="8E220C"/>
                </a:solidFill>
                <a:latin typeface="+mj-lt"/>
              </a:rPr>
              <a:t>1 MHz </a:t>
            </a:r>
            <a:r>
              <a:rPr lang="en-GB" sz="1600" dirty="0">
                <a:latin typeface="+mj-lt"/>
              </a:rPr>
              <a:t>readout is a </a:t>
            </a:r>
            <a:r>
              <a:rPr lang="en-GB" sz="1600" b="1" dirty="0">
                <a:solidFill>
                  <a:srgbClr val="8E220C"/>
                </a:solidFill>
                <a:latin typeface="+mj-lt"/>
              </a:rPr>
              <a:t>sever limit</a:t>
            </a:r>
          </a:p>
          <a:p>
            <a:pPr indent="-268288">
              <a:buFont typeface="Wingdings" pitchFamily="2" charset="2"/>
              <a:buChar char="q"/>
            </a:pPr>
            <a:r>
              <a:rPr lang="en-GB" sz="1400" dirty="0">
                <a:latin typeface="+mj-lt"/>
              </a:rPr>
              <a:t>can collect </a:t>
            </a:r>
            <a:r>
              <a:rPr lang="en-GB" sz="1400" b="1" dirty="0">
                <a:solidFill>
                  <a:srgbClr val="8E220C"/>
                </a:solidFill>
                <a:latin typeface="+mj-lt"/>
              </a:rPr>
              <a:t>~ </a:t>
            </a:r>
            <a:r>
              <a:rPr lang="pl-PL" sz="1400" b="1" dirty="0" smtClean="0">
                <a:solidFill>
                  <a:srgbClr val="8E220C"/>
                </a:solidFill>
                <a:latin typeface="+mj-lt"/>
              </a:rPr>
              <a:t>2</a:t>
            </a:r>
            <a:r>
              <a:rPr lang="en-GB" sz="1400" b="1" dirty="0" smtClean="0">
                <a:solidFill>
                  <a:srgbClr val="8E220C"/>
                </a:solidFill>
                <a:latin typeface="+mj-lt"/>
              </a:rPr>
              <a:t> </a:t>
            </a:r>
            <a:r>
              <a:rPr lang="en-GB" sz="1400" b="1" dirty="0">
                <a:solidFill>
                  <a:srgbClr val="8E220C"/>
                </a:solidFill>
                <a:latin typeface="+mj-lt"/>
              </a:rPr>
              <a:t>fb</a:t>
            </a:r>
            <a:r>
              <a:rPr lang="en-GB" sz="1400" b="1" baseline="30000" dirty="0">
                <a:solidFill>
                  <a:srgbClr val="8E220C"/>
                </a:solidFill>
                <a:latin typeface="+mj-lt"/>
              </a:rPr>
              <a:t>-1 </a:t>
            </a:r>
            <a:r>
              <a:rPr lang="en-GB" sz="1400" b="1" dirty="0">
                <a:solidFill>
                  <a:srgbClr val="8E220C"/>
                </a:solidFill>
                <a:latin typeface="+mj-lt"/>
              </a:rPr>
              <a:t> </a:t>
            </a:r>
            <a:r>
              <a:rPr lang="en-GB" sz="1400" dirty="0">
                <a:latin typeface="+mj-lt"/>
              </a:rPr>
              <a:t>per year, </a:t>
            </a:r>
            <a:r>
              <a:rPr lang="en-GB" sz="1400" b="1" dirty="0">
                <a:solidFill>
                  <a:srgbClr val="8E220C"/>
                </a:solidFill>
                <a:latin typeface="+mj-lt"/>
              </a:rPr>
              <a:t>~ 5 fb</a:t>
            </a:r>
            <a:r>
              <a:rPr lang="en-GB" sz="1400" b="1" baseline="30000" dirty="0">
                <a:solidFill>
                  <a:srgbClr val="8E220C"/>
                </a:solidFill>
                <a:latin typeface="+mj-lt"/>
              </a:rPr>
              <a:t>-1 </a:t>
            </a:r>
            <a:r>
              <a:rPr lang="en-GB" sz="1400" b="1" dirty="0">
                <a:solidFill>
                  <a:srgbClr val="8E220C"/>
                </a:solidFill>
                <a:latin typeface="+mj-lt"/>
              </a:rPr>
              <a:t> </a:t>
            </a:r>
            <a:r>
              <a:rPr lang="en-GB" sz="1400" dirty="0">
                <a:latin typeface="+mj-lt"/>
              </a:rPr>
              <a:t>for the „phase 1” of the experiment </a:t>
            </a:r>
          </a:p>
          <a:p>
            <a:pPr indent="-268288">
              <a:buFont typeface="Wingdings" pitchFamily="2" charset="2"/>
              <a:buChar char="q"/>
            </a:pPr>
            <a:r>
              <a:rPr lang="en-GB" sz="1400" dirty="0">
                <a:latin typeface="+mj-lt"/>
              </a:rPr>
              <a:t>this is not enough if we want to move from </a:t>
            </a:r>
            <a:r>
              <a:rPr lang="en-GB" sz="1400" b="1" dirty="0">
                <a:solidFill>
                  <a:srgbClr val="8E220C"/>
                </a:solidFill>
                <a:latin typeface="+mj-lt"/>
              </a:rPr>
              <a:t>precision</a:t>
            </a:r>
            <a:r>
              <a:rPr lang="en-GB" sz="1400" dirty="0">
                <a:latin typeface="+mj-lt"/>
              </a:rPr>
              <a:t> exp to </a:t>
            </a:r>
            <a:r>
              <a:rPr lang="en-GB" sz="1400" b="1" dirty="0">
                <a:solidFill>
                  <a:srgbClr val="8E220C"/>
                </a:solidFill>
                <a:latin typeface="+mj-lt"/>
              </a:rPr>
              <a:t>discover</a:t>
            </a:r>
            <a:r>
              <a:rPr lang="en-GB" sz="1400" dirty="0">
                <a:latin typeface="+mj-lt"/>
              </a:rPr>
              <a:t>y exp</a:t>
            </a:r>
          </a:p>
          <a:p>
            <a:pPr indent="-268288">
              <a:buFont typeface="Wingdings" pitchFamily="2" charset="2"/>
              <a:buChar char="q"/>
            </a:pPr>
            <a:r>
              <a:rPr lang="en-GB" sz="1400" dirty="0">
                <a:latin typeface="+mj-lt"/>
              </a:rPr>
              <a:t>cannot gain with increased luminosity – trigger yield for </a:t>
            </a:r>
            <a:r>
              <a:rPr lang="en-GB" sz="1400" b="1" dirty="0" err="1">
                <a:solidFill>
                  <a:srgbClr val="8E220C"/>
                </a:solidFill>
                <a:latin typeface="+mj-lt"/>
              </a:rPr>
              <a:t>hadronic</a:t>
            </a:r>
            <a:r>
              <a:rPr lang="en-GB" sz="1400" b="1" dirty="0">
                <a:solidFill>
                  <a:srgbClr val="8E220C"/>
                </a:solidFill>
                <a:latin typeface="+mj-lt"/>
              </a:rPr>
              <a:t> events saturates</a:t>
            </a:r>
          </a:p>
          <a:p>
            <a:pPr indent="-268288">
              <a:buFont typeface="Arial" charset="0"/>
              <a:buChar char="•"/>
            </a:pPr>
            <a:endParaRPr lang="en-GB" sz="1600" dirty="0">
              <a:latin typeface="+mj-lt"/>
            </a:endParaRPr>
          </a:p>
          <a:p>
            <a:pPr indent="-268288"/>
            <a:r>
              <a:rPr lang="en-GB" sz="1600" b="1" dirty="0">
                <a:solidFill>
                  <a:srgbClr val="8E220C"/>
                </a:solidFill>
                <a:latin typeface="+mj-lt"/>
              </a:rPr>
              <a:t>Upgrade plans for </a:t>
            </a:r>
            <a:r>
              <a:rPr lang="en-GB" sz="1600" b="1" dirty="0" err="1">
                <a:solidFill>
                  <a:srgbClr val="8E220C"/>
                </a:solidFill>
                <a:latin typeface="+mj-lt"/>
              </a:rPr>
              <a:t>LHCb</a:t>
            </a:r>
            <a:r>
              <a:rPr lang="en-GB" sz="1600" b="1" dirty="0">
                <a:solidFill>
                  <a:srgbClr val="8E220C"/>
                </a:solidFill>
                <a:latin typeface="+mj-lt"/>
              </a:rPr>
              <a:t> do not depend on the LHC machine</a:t>
            </a:r>
          </a:p>
          <a:p>
            <a:pPr indent="-268288">
              <a:buFont typeface="Wingdings" pitchFamily="2" charset="2"/>
              <a:buChar char="q"/>
            </a:pPr>
            <a:r>
              <a:rPr lang="en-GB" sz="1400" dirty="0">
                <a:latin typeface="+mj-lt"/>
              </a:rPr>
              <a:t>we use fraction of the luminosity at the moment</a:t>
            </a:r>
          </a:p>
          <a:p>
            <a:pPr indent="-268288"/>
            <a:endParaRPr lang="en-GB" sz="1600" dirty="0">
              <a:latin typeface="+mj-lt"/>
            </a:endParaRPr>
          </a:p>
          <a:p>
            <a:pPr indent="-268288"/>
            <a:r>
              <a:rPr lang="en-GB" sz="1600" b="1" dirty="0" smtClean="0">
                <a:solidFill>
                  <a:srgbClr val="8E220C"/>
                </a:solidFill>
                <a:latin typeface="+mj-lt"/>
              </a:rPr>
              <a:t>Upgrade target</a:t>
            </a:r>
            <a:endParaRPr lang="en-GB" sz="1600" b="1" dirty="0">
              <a:solidFill>
                <a:srgbClr val="8E220C"/>
              </a:solidFill>
              <a:latin typeface="+mj-lt"/>
            </a:endParaRPr>
          </a:p>
          <a:p>
            <a:pPr indent="-268288">
              <a:buFont typeface="Wingdings" pitchFamily="2" charset="2"/>
              <a:buChar char="q"/>
            </a:pPr>
            <a:r>
              <a:rPr lang="en-GB" sz="1400" dirty="0">
                <a:latin typeface="+mj-lt"/>
              </a:rPr>
              <a:t>full event </a:t>
            </a:r>
            <a:r>
              <a:rPr lang="en-GB" sz="1400" dirty="0" smtClean="0">
                <a:latin typeface="+mj-lt"/>
              </a:rPr>
              <a:t>read-out@40 MHz (flexible approach)</a:t>
            </a:r>
            <a:endParaRPr lang="en-GB" sz="1400" dirty="0">
              <a:latin typeface="+mj-lt"/>
            </a:endParaRPr>
          </a:p>
          <a:p>
            <a:pPr indent="-268288">
              <a:buFont typeface="Wingdings" pitchFamily="2" charset="2"/>
              <a:buChar char="q"/>
            </a:pPr>
            <a:r>
              <a:rPr lang="en-GB" sz="1400" dirty="0">
                <a:latin typeface="+mj-lt"/>
              </a:rPr>
              <a:t>completely new front-end electronics needed (on-chip zero-suppression)</a:t>
            </a:r>
          </a:p>
          <a:p>
            <a:pPr indent="-268288">
              <a:buFont typeface="Wingdings" pitchFamily="2" charset="2"/>
              <a:buChar char="q"/>
            </a:pPr>
            <a:r>
              <a:rPr lang="en-GB" sz="1400" dirty="0">
                <a:latin typeface="+mj-lt"/>
              </a:rPr>
              <a:t>redesign DAQ system</a:t>
            </a:r>
          </a:p>
          <a:p>
            <a:pPr indent="-268288">
              <a:buFont typeface="Wingdings" pitchFamily="2" charset="2"/>
              <a:buChar char="q"/>
            </a:pPr>
            <a:r>
              <a:rPr lang="en-GB" sz="1400" b="1" dirty="0">
                <a:solidFill>
                  <a:srgbClr val="8E220C"/>
                </a:solidFill>
                <a:latin typeface="+mj-lt"/>
              </a:rPr>
              <a:t>HLT </a:t>
            </a:r>
            <a:r>
              <a:rPr lang="en-GB" sz="1400" b="1" dirty="0" smtClean="0">
                <a:solidFill>
                  <a:srgbClr val="8E220C"/>
                </a:solidFill>
                <a:latin typeface="+mj-lt"/>
              </a:rPr>
              <a:t>output@20 </a:t>
            </a:r>
            <a:r>
              <a:rPr lang="en-GB" sz="1400" b="1" dirty="0">
                <a:solidFill>
                  <a:srgbClr val="8E220C"/>
                </a:solidFill>
                <a:latin typeface="+mj-lt"/>
              </a:rPr>
              <a:t>kHz, more than 50 fb</a:t>
            </a:r>
            <a:r>
              <a:rPr lang="en-GB" sz="1400" b="1" baseline="30000" dirty="0">
                <a:solidFill>
                  <a:srgbClr val="8E220C"/>
                </a:solidFill>
                <a:latin typeface="+mj-lt"/>
              </a:rPr>
              <a:t>-1 </a:t>
            </a:r>
            <a:r>
              <a:rPr lang="en-GB" sz="1400" b="1" dirty="0">
                <a:solidFill>
                  <a:srgbClr val="8E220C"/>
                </a:solidFill>
                <a:latin typeface="+mj-lt"/>
              </a:rPr>
              <a:t> of data for the „phase 2”</a:t>
            </a:r>
          </a:p>
          <a:p>
            <a:pPr indent="-268288">
              <a:buFont typeface="Wingdings" pitchFamily="2" charset="2"/>
              <a:buChar char="q"/>
            </a:pPr>
            <a:r>
              <a:rPr lang="en-GB" sz="1400" dirty="0" smtClean="0">
                <a:latin typeface="+mj-lt"/>
              </a:rPr>
              <a:t>increase the yield of events (up to 10x for </a:t>
            </a:r>
            <a:r>
              <a:rPr lang="en-GB" sz="1400" dirty="0" err="1" smtClean="0">
                <a:latin typeface="+mj-lt"/>
              </a:rPr>
              <a:t>hadronic</a:t>
            </a:r>
            <a:r>
              <a:rPr lang="en-GB" sz="1400" dirty="0" smtClean="0">
                <a:latin typeface="+mj-lt"/>
              </a:rPr>
              <a:t> channels)</a:t>
            </a:r>
          </a:p>
          <a:p>
            <a:pPr indent="-268288">
              <a:buFont typeface="Wingdings" pitchFamily="2" charset="2"/>
              <a:buChar char="q"/>
            </a:pPr>
            <a:r>
              <a:rPr lang="en-GB" sz="1400" b="1" dirty="0" smtClean="0">
                <a:solidFill>
                  <a:srgbClr val="C00000"/>
                </a:solidFill>
                <a:latin typeface="+mj-lt"/>
              </a:rPr>
              <a:t>experimental sensitivities close or better than the theoretical ones</a:t>
            </a:r>
            <a:endParaRPr lang="en-GB" sz="1400" b="1" dirty="0">
              <a:solidFill>
                <a:srgbClr val="C00000"/>
              </a:solidFill>
              <a:latin typeface="+mj-lt"/>
            </a:endParaRPr>
          </a:p>
          <a:p>
            <a:pPr indent="-268288">
              <a:buFont typeface="Wingdings" pitchFamily="2" charset="2"/>
              <a:buChar char="q"/>
            </a:pPr>
            <a:r>
              <a:rPr lang="en-GB" sz="1400" dirty="0" smtClean="0">
                <a:latin typeface="+mj-lt"/>
              </a:rPr>
              <a:t>expand </a:t>
            </a:r>
            <a:r>
              <a:rPr lang="en-GB" sz="1400" dirty="0">
                <a:latin typeface="+mj-lt"/>
              </a:rPr>
              <a:t>physics scope to: lepton </a:t>
            </a:r>
            <a:r>
              <a:rPr lang="en-GB" sz="1400" dirty="0" smtClean="0">
                <a:latin typeface="+mj-lt"/>
              </a:rPr>
              <a:t>flavour </a:t>
            </a:r>
            <a:r>
              <a:rPr lang="en-GB" sz="1400" dirty="0">
                <a:latin typeface="+mj-lt"/>
              </a:rPr>
              <a:t>sector, electroweak physics, exotic </a:t>
            </a:r>
            <a:r>
              <a:rPr lang="en-GB" sz="1400" dirty="0" smtClean="0">
                <a:latin typeface="+mj-lt"/>
              </a:rPr>
              <a:t>searches and QCD</a:t>
            </a:r>
            <a:endParaRPr lang="en-GB" sz="1400" dirty="0">
              <a:latin typeface="+mj-lt"/>
            </a:endParaRPr>
          </a:p>
          <a:p>
            <a:pPr indent="-268288">
              <a:buFont typeface="Arial" charset="0"/>
              <a:buChar char="•"/>
            </a:pPr>
            <a:endParaRPr lang="en-GB" sz="1600" dirty="0">
              <a:latin typeface="+mj-lt"/>
            </a:endParaRPr>
          </a:p>
          <a:p>
            <a:pPr indent="-268288"/>
            <a:r>
              <a:rPr lang="en-GB" sz="1600" b="1" dirty="0">
                <a:solidFill>
                  <a:srgbClr val="0033CC"/>
                </a:solidFill>
                <a:latin typeface="+mj-lt"/>
              </a:rPr>
              <a:t>Installation ~ </a:t>
            </a:r>
            <a:r>
              <a:rPr lang="en-GB" sz="1600" b="1" dirty="0" smtClean="0">
                <a:solidFill>
                  <a:srgbClr val="0033CC"/>
                </a:solidFill>
                <a:latin typeface="+mj-lt"/>
              </a:rPr>
              <a:t>201</a:t>
            </a:r>
            <a:r>
              <a:rPr lang="pl-PL" sz="1600" b="1" dirty="0" smtClean="0">
                <a:solidFill>
                  <a:srgbClr val="0033CC"/>
                </a:solidFill>
                <a:latin typeface="+mj-lt"/>
              </a:rPr>
              <a:t>8</a:t>
            </a:r>
            <a:r>
              <a:rPr lang="en-GB" sz="1600" b="1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en-GB" sz="1600" b="1" dirty="0">
                <a:solidFill>
                  <a:srgbClr val="0033CC"/>
                </a:solidFill>
                <a:latin typeface="+mj-lt"/>
              </a:rPr>
              <a:t>- </a:t>
            </a:r>
            <a:r>
              <a:rPr lang="en-GB" sz="1600" b="1" dirty="0" smtClean="0">
                <a:solidFill>
                  <a:srgbClr val="0033CC"/>
                </a:solidFill>
                <a:latin typeface="+mj-lt"/>
              </a:rPr>
              <a:t>201</a:t>
            </a:r>
            <a:r>
              <a:rPr lang="pl-PL" sz="1600" b="1" dirty="0" smtClean="0">
                <a:solidFill>
                  <a:srgbClr val="0033CC"/>
                </a:solidFill>
                <a:latin typeface="+mj-lt"/>
              </a:rPr>
              <a:t>9</a:t>
            </a:r>
            <a:r>
              <a:rPr lang="en-GB" sz="1600" b="1" dirty="0" smtClean="0">
                <a:solidFill>
                  <a:srgbClr val="0033CC"/>
                </a:solidFill>
                <a:latin typeface="+mj-lt"/>
              </a:rPr>
              <a:t> </a:t>
            </a:r>
            <a:endParaRPr lang="en-GB" sz="1600" b="1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8" y="3212976"/>
            <a:ext cx="1036159" cy="1460268"/>
          </a:xfrm>
          <a:prstGeom prst="rect">
            <a:avLst/>
          </a:prstGeom>
          <a:ln w="31750" cap="rnd">
            <a:noFill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5565" y="6161923"/>
            <a:ext cx="746966" cy="50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43717" y="260648"/>
            <a:ext cx="7272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Preparation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for Run II (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started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officialy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last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C00000"/>
                </a:solidFill>
                <a:latin typeface="+mj-lt"/>
              </a:rPr>
              <a:t>week</a:t>
            </a:r>
            <a:r>
              <a:rPr lang="pl-PL" sz="2000" b="1" dirty="0" smtClean="0">
                <a:solidFill>
                  <a:srgbClr val="C00000"/>
                </a:solidFill>
                <a:latin typeface="+mj-lt"/>
              </a:rPr>
              <a:t>)</a:t>
            </a:r>
            <a:endParaRPr lang="en-US" sz="2000" b="1" dirty="0" smtClean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3" name="pole tekstowe 2"/>
          <p:cNvSpPr txBox="1"/>
          <p:nvPr/>
        </p:nvSpPr>
        <p:spPr>
          <a:xfrm>
            <a:off x="539552" y="548680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>
                <a:solidFill>
                  <a:srgbClr val="8E220C"/>
                </a:solidFill>
                <a:latin typeface="+mj-lt"/>
              </a:rPr>
              <a:t>VErtex</a:t>
            </a:r>
            <a:r>
              <a:rPr lang="pl-PL" sz="1600" b="1" dirty="0" smtClean="0">
                <a:solidFill>
                  <a:srgbClr val="8E220C"/>
                </a:solidFill>
                <a:latin typeface="+mj-lt"/>
              </a:rPr>
              <a:t> </a:t>
            </a:r>
            <a:r>
              <a:rPr lang="pl-PL" sz="1600" b="1" dirty="0" err="1" smtClean="0">
                <a:solidFill>
                  <a:srgbClr val="8E220C"/>
                </a:solidFill>
                <a:latin typeface="+mj-lt"/>
              </a:rPr>
              <a:t>LOcator</a:t>
            </a:r>
            <a:r>
              <a:rPr lang="pl-PL" sz="1600" b="1" dirty="0" smtClean="0">
                <a:solidFill>
                  <a:srgbClr val="8E220C"/>
                </a:solidFill>
                <a:latin typeface="+mj-lt"/>
              </a:rPr>
              <a:t> VELO2</a:t>
            </a:r>
            <a:endParaRPr lang="en-GB" sz="1600" b="1" dirty="0">
              <a:solidFill>
                <a:srgbClr val="8E220C"/>
              </a:solidFill>
              <a:latin typeface="+mj-lt"/>
            </a:endParaRPr>
          </a:p>
        </p:txBody>
      </p:sp>
      <p:pic>
        <p:nvPicPr>
          <p:cNvPr id="4" name="Picture 4" descr="velo_module.eps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806893" cy="217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4293848" y="753666"/>
            <a:ext cx="47525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+mj-lt"/>
              </a:rPr>
              <a:t> Current design: R-Φ geometry Si strip sensors with pitch between 38 – 100 µm</a:t>
            </a:r>
          </a:p>
          <a:p>
            <a:pPr>
              <a:buFont typeface="Arial" pitchFamily="34" charset="0"/>
              <a:buChar char="•"/>
            </a:pPr>
            <a:r>
              <a:rPr lang="en-GB" sz="1600" dirty="0" smtClean="0">
                <a:latin typeface="+mj-lt"/>
              </a:rPr>
              <a:t> </a:t>
            </a:r>
            <a:r>
              <a:rPr lang="pl-PL" sz="1600" dirty="0" smtClean="0">
                <a:latin typeface="+mj-lt"/>
              </a:rPr>
              <a:t>To be </a:t>
            </a:r>
            <a:r>
              <a:rPr lang="en-GB" sz="1600" dirty="0" smtClean="0">
                <a:latin typeface="+mj-lt"/>
              </a:rPr>
              <a:t>replace</a:t>
            </a:r>
            <a:r>
              <a:rPr lang="pl-PL" sz="1600" dirty="0" smtClean="0">
                <a:latin typeface="+mj-lt"/>
              </a:rPr>
              <a:t>d</a:t>
            </a:r>
            <a:r>
              <a:rPr lang="en-GB" sz="1600" dirty="0" smtClean="0">
                <a:latin typeface="+mj-lt"/>
              </a:rPr>
              <a:t> with pixel based device</a:t>
            </a:r>
            <a:endParaRPr lang="en-GB" sz="1600" dirty="0" smtClean="0">
              <a:solidFill>
                <a:srgbClr val="B52B0F"/>
              </a:solidFill>
              <a:latin typeface="+mj-lt"/>
            </a:endParaRPr>
          </a:p>
          <a:p>
            <a:pPr lvl="1">
              <a:buFont typeface="Wingdings" pitchFamily="2" charset="2"/>
              <a:buChar char="q"/>
            </a:pPr>
            <a:r>
              <a:rPr lang="en-GB" sz="1600" dirty="0" smtClean="0">
                <a:solidFill>
                  <a:srgbClr val="B52B0F"/>
                </a:solidFill>
                <a:latin typeface="+mj-lt"/>
              </a:rPr>
              <a:t> </a:t>
            </a:r>
            <a:r>
              <a:rPr lang="en-GB" sz="1400" dirty="0" smtClean="0">
                <a:solidFill>
                  <a:srgbClr val="B52B0F"/>
                </a:solidFill>
                <a:latin typeface="+mj-lt"/>
              </a:rPr>
              <a:t>low occupancy</a:t>
            </a:r>
          </a:p>
          <a:p>
            <a:pPr lvl="1">
              <a:buFont typeface="Wingdings" pitchFamily="2" charset="2"/>
              <a:buChar char="q"/>
            </a:pPr>
            <a:r>
              <a:rPr lang="en-GB" sz="1400" dirty="0" smtClean="0">
                <a:solidFill>
                  <a:srgbClr val="B52B0F"/>
                </a:solidFill>
                <a:latin typeface="+mj-lt"/>
              </a:rPr>
              <a:t> much easier patter recognition</a:t>
            </a:r>
          </a:p>
          <a:p>
            <a:pPr lvl="1">
              <a:buFont typeface="Wingdings" pitchFamily="2" charset="2"/>
              <a:buChar char="q"/>
            </a:pPr>
            <a:r>
              <a:rPr lang="en-GB" sz="1400" dirty="0" smtClean="0">
                <a:solidFill>
                  <a:srgbClr val="B52B0F"/>
                </a:solidFill>
                <a:latin typeface="+mj-lt"/>
              </a:rPr>
              <a:t> easier to control alignment</a:t>
            </a:r>
          </a:p>
          <a:p>
            <a:pPr lvl="1">
              <a:buFont typeface="Wingdings" pitchFamily="2" charset="2"/>
              <a:buChar char="q"/>
            </a:pPr>
            <a:r>
              <a:rPr lang="en-GB" sz="1400" dirty="0" smtClean="0">
                <a:solidFill>
                  <a:srgbClr val="B52B0F"/>
                </a:solidFill>
                <a:latin typeface="+mj-lt"/>
              </a:rPr>
              <a:t> radiation hardness</a:t>
            </a:r>
            <a:endParaRPr lang="en-GB" sz="1400" dirty="0" smtClean="0">
              <a:latin typeface="+mj-lt"/>
            </a:endParaRPr>
          </a:p>
          <a:p>
            <a:pPr lvl="1">
              <a:buFont typeface="Wingdings" pitchFamily="2" charset="2"/>
              <a:buChar char="q"/>
            </a:pPr>
            <a:r>
              <a:rPr lang="en-GB" sz="1400" dirty="0" smtClean="0">
                <a:solidFill>
                  <a:srgbClr val="C00000"/>
                </a:solidFill>
                <a:latin typeface="+mj-lt"/>
              </a:rPr>
              <a:t> extremely high data rate ~ </a:t>
            </a:r>
            <a:r>
              <a:rPr lang="en-GB" sz="1400" b="1" dirty="0" smtClean="0">
                <a:solidFill>
                  <a:srgbClr val="C00000"/>
                </a:solidFill>
                <a:latin typeface="+mj-lt"/>
              </a:rPr>
              <a:t>12 </a:t>
            </a:r>
            <a:r>
              <a:rPr lang="en-GB" sz="1400" b="1" dirty="0" err="1" smtClean="0">
                <a:solidFill>
                  <a:srgbClr val="C00000"/>
                </a:solidFill>
                <a:latin typeface="+mj-lt"/>
              </a:rPr>
              <a:t>Gbit</a:t>
            </a:r>
            <a:r>
              <a:rPr lang="en-GB" sz="1400" b="1" dirty="0" smtClean="0">
                <a:solidFill>
                  <a:srgbClr val="C00000"/>
                </a:solidFill>
                <a:latin typeface="+mj-lt"/>
              </a:rPr>
              <a:t>/s</a:t>
            </a:r>
          </a:p>
          <a:p>
            <a:pPr lvl="1">
              <a:buFont typeface="Wingdings" pitchFamily="2" charset="2"/>
              <a:buChar char="q"/>
            </a:pPr>
            <a:r>
              <a:rPr lang="en-GB" sz="1400" dirty="0" smtClean="0">
                <a:solidFill>
                  <a:srgbClr val="C00000"/>
                </a:solidFill>
                <a:latin typeface="+mj-lt"/>
              </a:rPr>
              <a:t> un</a:t>
            </a:r>
            <a:r>
              <a:rPr lang="pl-PL" sz="1400" dirty="0" smtClean="0">
                <a:solidFill>
                  <a:srgbClr val="C00000"/>
                </a:solidFill>
                <a:latin typeface="+mj-lt"/>
              </a:rPr>
              <a:t>-</a:t>
            </a:r>
            <a:r>
              <a:rPr lang="en-GB" sz="1400" dirty="0" smtClean="0">
                <a:solidFill>
                  <a:srgbClr val="C00000"/>
                </a:solidFill>
                <a:latin typeface="+mj-lt"/>
              </a:rPr>
              <a:t>uniform data rates/radiation damage</a:t>
            </a:r>
          </a:p>
          <a:p>
            <a:pPr lvl="1">
              <a:buFont typeface="Wingdings" pitchFamily="2" charset="2"/>
              <a:buChar char="q"/>
            </a:pPr>
            <a:r>
              <a:rPr lang="en-GB" sz="1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1400" b="1" dirty="0" smtClean="0">
                <a:solidFill>
                  <a:srgbClr val="C00000"/>
                </a:solidFill>
                <a:latin typeface="+mj-lt"/>
              </a:rPr>
              <a:t>micro-channel </a:t>
            </a:r>
            <a:r>
              <a:rPr lang="pl-PL" sz="1400" dirty="0" smtClean="0">
                <a:solidFill>
                  <a:srgbClr val="C00000"/>
                </a:solidFill>
                <a:latin typeface="+mj-lt"/>
              </a:rPr>
              <a:t>CO</a:t>
            </a:r>
            <a:r>
              <a:rPr lang="pl-PL" sz="1400" baseline="-25000" dirty="0" smtClean="0">
                <a:solidFill>
                  <a:srgbClr val="C00000"/>
                </a:solidFill>
                <a:latin typeface="+mj-lt"/>
              </a:rPr>
              <a:t>2</a:t>
            </a:r>
            <a:r>
              <a:rPr lang="pl-PL" sz="1400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sz="1400" dirty="0" err="1" smtClean="0">
                <a:solidFill>
                  <a:srgbClr val="C00000"/>
                </a:solidFill>
                <a:latin typeface="+mj-lt"/>
              </a:rPr>
              <a:t>cooling</a:t>
            </a:r>
            <a:endParaRPr lang="en-GB" sz="1400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67544" y="4077072"/>
            <a:ext cx="475252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+mj-lt"/>
              </a:rPr>
              <a:t>Read-out ASIC</a:t>
            </a:r>
            <a:r>
              <a:rPr lang="pl-PL" sz="1600" dirty="0" smtClean="0">
                <a:latin typeface="+mj-lt"/>
              </a:rPr>
              <a:t>, </a:t>
            </a:r>
            <a:r>
              <a:rPr lang="pl-PL" sz="1600" dirty="0" err="1" smtClean="0">
                <a:latin typeface="+mj-lt"/>
              </a:rPr>
              <a:t>VeloPix</a:t>
            </a:r>
            <a:r>
              <a:rPr lang="pl-PL" sz="1600" dirty="0" smtClean="0">
                <a:latin typeface="+mj-lt"/>
              </a:rPr>
              <a:t>,</a:t>
            </a:r>
            <a:r>
              <a:rPr lang="en-GB" sz="1600" dirty="0" smtClean="0">
                <a:latin typeface="+mj-lt"/>
              </a:rPr>
              <a:t> based on </a:t>
            </a:r>
            <a:r>
              <a:rPr lang="en-GB" sz="1600" dirty="0" err="1" smtClean="0">
                <a:latin typeface="+mj-lt"/>
              </a:rPr>
              <a:t>TimePix</a:t>
            </a:r>
            <a:r>
              <a:rPr lang="en-GB" sz="1600" dirty="0" smtClean="0">
                <a:latin typeface="+mj-lt"/>
              </a:rPr>
              <a:t>/</a:t>
            </a:r>
            <a:r>
              <a:rPr lang="en-GB" sz="1600" dirty="0" err="1" smtClean="0">
                <a:latin typeface="+mj-lt"/>
              </a:rPr>
              <a:t>Medipix</a:t>
            </a:r>
            <a:r>
              <a:rPr lang="en-GB" sz="1600" dirty="0" smtClean="0">
                <a:latin typeface="+mj-lt"/>
              </a:rPr>
              <a:t> chip</a:t>
            </a:r>
            <a:endParaRPr lang="pl-PL" sz="1600" dirty="0" smtClean="0">
              <a:latin typeface="+mj-lt"/>
            </a:endParaRPr>
          </a:p>
          <a:p>
            <a:endParaRPr lang="en-GB" sz="1600" dirty="0" smtClean="0">
              <a:latin typeface="+mj-lt"/>
            </a:endParaRPr>
          </a:p>
          <a:p>
            <a:pPr lvl="1" indent="-268288">
              <a:buFont typeface="Wingdings" pitchFamily="2" charset="2"/>
              <a:buChar char="q"/>
            </a:pPr>
            <a:r>
              <a:rPr lang="en-GB" sz="1400" dirty="0" smtClean="0">
                <a:solidFill>
                  <a:srgbClr val="C00000"/>
                </a:solidFill>
                <a:latin typeface="+mj-lt"/>
              </a:rPr>
              <a:t>256x256 pixel matrix</a:t>
            </a:r>
          </a:p>
          <a:p>
            <a:pPr lvl="1" indent="-268288">
              <a:buFont typeface="Wingdings" pitchFamily="2" charset="2"/>
              <a:buChar char="q"/>
            </a:pPr>
            <a:r>
              <a:rPr lang="en-GB" sz="1400" dirty="0" smtClean="0">
                <a:solidFill>
                  <a:srgbClr val="C00000"/>
                </a:solidFill>
                <a:latin typeface="+mj-lt"/>
              </a:rPr>
              <a:t>equal spatial resolution in both directions</a:t>
            </a:r>
          </a:p>
          <a:p>
            <a:pPr lvl="1" indent="-268288">
              <a:buFont typeface="Wingdings" pitchFamily="2" charset="2"/>
              <a:buChar char="q"/>
            </a:pPr>
            <a:r>
              <a:rPr lang="en-GB" sz="1400" dirty="0" smtClean="0">
                <a:solidFill>
                  <a:srgbClr val="C00000"/>
                </a:solidFill>
                <a:latin typeface="+mj-lt"/>
              </a:rPr>
              <a:t>IBM 130 nm CMOS process</a:t>
            </a:r>
          </a:p>
          <a:p>
            <a:pPr lvl="1" indent="-268288">
              <a:buFont typeface="Wingdings" pitchFamily="2" charset="2"/>
              <a:buChar char="q"/>
            </a:pPr>
            <a:r>
              <a:rPr lang="en-GB" sz="1400" dirty="0" smtClean="0">
                <a:solidFill>
                  <a:srgbClr val="C00000"/>
                </a:solidFill>
                <a:latin typeface="+mj-lt"/>
              </a:rPr>
              <a:t>great radiation hardness potential ~ 500 </a:t>
            </a:r>
            <a:r>
              <a:rPr lang="en-GB" sz="1400" dirty="0" err="1" smtClean="0">
                <a:solidFill>
                  <a:srgbClr val="C00000"/>
                </a:solidFill>
                <a:latin typeface="+mj-lt"/>
              </a:rPr>
              <a:t>Mrad</a:t>
            </a:r>
            <a:endParaRPr lang="en-GB" sz="1400" dirty="0" smtClean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645024"/>
            <a:ext cx="24288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5565" y="6161923"/>
            <a:ext cx="746966" cy="50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sp>
        <p:nvSpPr>
          <p:cNvPr id="3" name="pole tekstowe 2"/>
          <p:cNvSpPr txBox="1"/>
          <p:nvPr/>
        </p:nvSpPr>
        <p:spPr>
          <a:xfrm>
            <a:off x="539552" y="548680"/>
            <a:ext cx="51845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8E220C"/>
                </a:solidFill>
                <a:latin typeface="+mj-lt"/>
              </a:rPr>
              <a:t>VErtex</a:t>
            </a:r>
            <a:r>
              <a:rPr lang="en-US" sz="1600" b="1" dirty="0" smtClean="0">
                <a:solidFill>
                  <a:srgbClr val="8E220C"/>
                </a:solidFill>
                <a:latin typeface="+mj-lt"/>
              </a:rPr>
              <a:t> </a:t>
            </a:r>
            <a:r>
              <a:rPr lang="en-US" sz="1600" b="1" dirty="0" err="1" smtClean="0">
                <a:solidFill>
                  <a:srgbClr val="8E220C"/>
                </a:solidFill>
                <a:latin typeface="+mj-lt"/>
              </a:rPr>
              <a:t>LOcator</a:t>
            </a:r>
            <a:r>
              <a:rPr lang="en-US" sz="1600" b="1" dirty="0" smtClean="0">
                <a:solidFill>
                  <a:srgbClr val="8E220C"/>
                </a:solidFill>
                <a:latin typeface="+mj-lt"/>
              </a:rPr>
              <a:t> VELO2</a:t>
            </a:r>
          </a:p>
          <a:p>
            <a:endParaRPr lang="en-US" sz="1600" b="1" dirty="0" smtClean="0">
              <a:solidFill>
                <a:srgbClr val="8E220C"/>
              </a:solidFill>
              <a:latin typeface="+mj-lt"/>
            </a:endParaRPr>
          </a:p>
          <a:p>
            <a:pPr>
              <a:buFont typeface="Wingdings" pitchFamily="2" charset="2"/>
              <a:buChar char="q"/>
            </a:pPr>
            <a:r>
              <a:rPr lang="en-US" sz="1600" dirty="0" smtClean="0">
                <a:latin typeface="+mj-lt"/>
              </a:rPr>
              <a:t> Predicted performance superior in almost any aspect w.r.t the current </a:t>
            </a:r>
            <a:r>
              <a:rPr lang="en-US" sz="1600" dirty="0" smtClean="0">
                <a:latin typeface="+mj-lt"/>
              </a:rPr>
              <a:t>VELO</a:t>
            </a:r>
            <a:endParaRPr lang="pl-PL" sz="1600" dirty="0" smtClean="0">
              <a:latin typeface="+mj-lt"/>
            </a:endParaRPr>
          </a:p>
          <a:p>
            <a:pPr>
              <a:buFont typeface="Wingdings" pitchFamily="2" charset="2"/>
              <a:buChar char="q"/>
            </a:pPr>
            <a:endParaRPr lang="en-US" sz="1600" dirty="0" smtClean="0">
              <a:latin typeface="+mj-lt"/>
            </a:endParaRPr>
          </a:p>
          <a:p>
            <a:pPr>
              <a:buFont typeface="Wingdings" pitchFamily="2" charset="2"/>
              <a:buChar char="q"/>
            </a:pPr>
            <a:r>
              <a:rPr lang="en-US" sz="1600" dirty="0" smtClean="0">
                <a:latin typeface="+mj-lt"/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  <a:latin typeface="+mj-lt"/>
              </a:rPr>
              <a:t>This is essential for physics performance of the upgraded spectrometer</a:t>
            </a:r>
          </a:p>
          <a:p>
            <a:endParaRPr lang="en-US" sz="1600" dirty="0">
              <a:latin typeface="+mj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76671"/>
            <a:ext cx="2840602" cy="22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068960"/>
            <a:ext cx="2698581" cy="257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8231" y="3109366"/>
            <a:ext cx="2755354" cy="258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110508"/>
            <a:ext cx="2735731" cy="258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755576" y="5919083"/>
            <a:ext cx="4392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l-PL" sz="1000" b="1" dirty="0" smtClean="0">
                <a:latin typeface="+mj-lt"/>
              </a:rPr>
              <a:t>(VELO </a:t>
            </a:r>
            <a:r>
              <a:rPr lang="pl-PL" sz="1000" b="1" dirty="0" err="1" smtClean="0">
                <a:latin typeface="+mj-lt"/>
              </a:rPr>
              <a:t>Upgrade</a:t>
            </a:r>
            <a:r>
              <a:rPr lang="pl-PL" sz="1000" b="1" dirty="0" smtClean="0">
                <a:latin typeface="+mj-lt"/>
              </a:rPr>
              <a:t>: </a:t>
            </a:r>
            <a:r>
              <a:rPr lang="pl-PL" sz="1000" b="1" dirty="0" err="1" smtClean="0">
                <a:latin typeface="+mj-lt"/>
              </a:rPr>
              <a:t>Technical</a:t>
            </a:r>
            <a:r>
              <a:rPr lang="pl-PL" sz="1000" b="1" dirty="0" smtClean="0">
                <a:latin typeface="+mj-lt"/>
              </a:rPr>
              <a:t> Design Report</a:t>
            </a:r>
            <a:r>
              <a:rPr lang="pl-PL" sz="1000" dirty="0" smtClean="0">
                <a:latin typeface="+mj-lt"/>
              </a:rPr>
              <a:t>, </a:t>
            </a:r>
            <a:r>
              <a:rPr lang="pl-PL" sz="1000" b="1" dirty="0" smtClean="0">
                <a:latin typeface="+mj-lt"/>
              </a:rPr>
              <a:t>LHCb-TDR-13</a:t>
            </a:r>
            <a:r>
              <a:rPr lang="pl-PL" sz="1000" dirty="0" smtClean="0">
                <a:latin typeface="+mj-lt"/>
              </a:rPr>
              <a:t>)</a:t>
            </a:r>
            <a:r>
              <a:rPr lang="pl-PL" sz="1000" b="1" dirty="0" smtClean="0">
                <a:solidFill>
                  <a:srgbClr val="8E220C"/>
                </a:solidFill>
                <a:latin typeface="+mj-lt"/>
              </a:rPr>
              <a:t>  </a:t>
            </a:r>
            <a:endParaRPr lang="en-US" sz="1000" b="1" dirty="0">
              <a:solidFill>
                <a:srgbClr val="8E220C"/>
              </a:solidFill>
              <a:latin typeface="+mj-lt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5565" y="6161923"/>
            <a:ext cx="746966" cy="50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sp>
        <p:nvSpPr>
          <p:cNvPr id="4" name="pole tekstowe 3"/>
          <p:cNvSpPr txBox="1"/>
          <p:nvPr/>
        </p:nvSpPr>
        <p:spPr>
          <a:xfrm>
            <a:off x="467544" y="332656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8E220C"/>
                </a:solidFill>
                <a:latin typeface="+mj-lt"/>
              </a:rPr>
              <a:t>SUMMARY</a:t>
            </a:r>
            <a:endParaRPr lang="en-GB" sz="2400" b="1" dirty="0">
              <a:solidFill>
                <a:srgbClr val="8E220C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2"/>
              <p:cNvSpPr txBox="1"/>
              <p:nvPr/>
            </p:nvSpPr>
            <p:spPr>
              <a:xfrm>
                <a:off x="899592" y="1124744"/>
                <a:ext cx="7568896" cy="4402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40000" lvl="1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US" sz="1600" b="1" dirty="0" smtClean="0">
                    <a:solidFill>
                      <a:schemeClr val="tx1"/>
                    </a:solidFill>
                    <a:latin typeface="+mj-lt"/>
                  </a:rPr>
                  <a:t>Excellent performance of the </a:t>
                </a:r>
                <a:r>
                  <a:rPr lang="en-US" sz="1600" b="1" dirty="0" err="1" smtClean="0">
                    <a:solidFill>
                      <a:schemeClr val="tx1"/>
                    </a:solidFill>
                    <a:latin typeface="+mj-lt"/>
                  </a:rPr>
                  <a:t>LHCb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+mj-lt"/>
                  </a:rPr>
                  <a:t> VELO during Run I data taking</a:t>
                </a:r>
              </a:p>
              <a:p>
                <a:pPr marL="997200" lvl="2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atin typeface="+mj-lt"/>
                  </a:rPr>
                  <a:t>Average signal to noise: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19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≈21</m:t>
                    </m:r>
                  </m:oMath>
                </a14:m>
                <a:endParaRPr lang="en-US" sz="16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marL="997200" lvl="2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atin typeface="+mj-lt"/>
                  </a:rPr>
                  <a:t>Single hit resolution </a:t>
                </a:r>
                <a:r>
                  <a:rPr lang="en-US" sz="1600" dirty="0">
                    <a:latin typeface="+mj-lt"/>
                  </a:rPr>
                  <a:t>~ 4 µm </a:t>
                </a:r>
                <a:endParaRPr lang="en-US" sz="1600" dirty="0" smtClean="0">
                  <a:latin typeface="+mj-lt"/>
                </a:endParaRPr>
              </a:p>
              <a:p>
                <a:pPr marL="997200" lvl="2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Typical IP resolution </a:t>
                </a:r>
                <a:r>
                  <a:rPr lang="en-US" sz="1600" dirty="0">
                    <a:latin typeface="+mj-lt"/>
                  </a:rPr>
                  <a:t>~ 12 </a:t>
                </a:r>
                <a:r>
                  <a:rPr lang="en-US" sz="1600" dirty="0" smtClean="0">
                    <a:latin typeface="+mj-lt"/>
                  </a:rPr>
                  <a:t>µm for high perpendicular momentum</a:t>
                </a:r>
              </a:p>
              <a:p>
                <a:pPr marL="997200" lvl="2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Typical </a:t>
                </a:r>
                <a:r>
                  <a:rPr lang="en-US" sz="1600" dirty="0">
                    <a:latin typeface="+mj-lt"/>
                  </a:rPr>
                  <a:t>PV resolution ~ 13 (69) </a:t>
                </a:r>
                <a:r>
                  <a:rPr lang="en-US" sz="1600" dirty="0" smtClean="0">
                    <a:latin typeface="+mj-lt"/>
                  </a:rPr>
                  <a:t>µm in x, y (z) for 25 tracks</a:t>
                </a:r>
              </a:p>
              <a:p>
                <a:pPr marL="997200" lvl="2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endParaRPr lang="en-US" sz="1600" dirty="0" smtClean="0">
                  <a:latin typeface="+mj-lt"/>
                </a:endParaRPr>
              </a:p>
              <a:p>
                <a:pPr marL="540000" lvl="1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US" sz="1600" b="1" dirty="0" smtClean="0">
                    <a:solidFill>
                      <a:schemeClr val="tx1"/>
                    </a:solidFill>
                    <a:latin typeface="+mj-lt"/>
                  </a:rPr>
                  <a:t>Radiation damage effects studied and understood</a:t>
                </a:r>
              </a:p>
              <a:p>
                <a:pPr marL="997200" lvl="2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atin typeface="+mj-lt"/>
                  </a:rPr>
                  <a:t>Leakage currents (bulk dominated) increase ~ </a:t>
                </a:r>
                <a14:m>
                  <m:oMath xmlns:m="http://schemas.openxmlformats.org/officeDocument/2006/math">
                    <m:r>
                      <a:rPr lang="en-US" sz="1600" i="1" kern="0">
                        <a:latin typeface="Cambria Math" panose="02040503050406030204" pitchFamily="18" charset="0"/>
                        <a:ea typeface="ＭＳ Ｐゴシック" charset="-128"/>
                      </a:rPr>
                      <m:t>1.9 </m:t>
                    </m:r>
                    <m:r>
                      <m:rPr>
                        <m:sty m:val="p"/>
                      </m:rPr>
                      <a:rPr lang="en-US" sz="1600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μA</m:t>
                    </m:r>
                    <m:r>
                      <a:rPr lang="en-US" sz="1600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/100 </m:t>
                    </m:r>
                    <m:sSup>
                      <m:sSupPr>
                        <m:ctrlPr>
                          <a:rPr lang="en-US" sz="16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pb</m:t>
                        </m:r>
                      </m:e>
                      <m:sup>
                        <m:r>
                          <a:rPr lang="en-US" sz="1600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16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marL="997200" lvl="2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atin typeface="+mj-lt"/>
                  </a:rPr>
                  <a:t>Type inversion observed in inner part of sensors</a:t>
                </a:r>
              </a:p>
              <a:p>
                <a:pPr marL="997200" lvl="2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Increase of EDV</a:t>
                </a:r>
              </a:p>
              <a:p>
                <a:pPr marL="997200" lvl="2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endParaRPr lang="en-US" sz="16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marL="540000" lvl="1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q"/>
                </a:pPr>
                <a:r>
                  <a:rPr lang="en-US" sz="1600" b="1" dirty="0" smtClean="0">
                    <a:latin typeface="+mj-lt"/>
                  </a:rPr>
                  <a:t>Major upgrade of the </a:t>
                </a:r>
                <a:r>
                  <a:rPr lang="en-US" sz="1600" b="1" dirty="0" err="1" smtClean="0">
                    <a:latin typeface="+mj-lt"/>
                  </a:rPr>
                  <a:t>LHCb</a:t>
                </a:r>
                <a:r>
                  <a:rPr lang="en-US" sz="1600" b="1" dirty="0" smtClean="0">
                    <a:latin typeface="+mj-lt"/>
                  </a:rPr>
                  <a:t> VELO detector is planned</a:t>
                </a:r>
              </a:p>
              <a:p>
                <a:pPr marL="997200" lvl="2" indent="-342900" defTabSz="3600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New readout electronics and sensors (pixels)</a:t>
                </a:r>
                <a:endParaRPr lang="en-US" sz="1600" dirty="0" smtClean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5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124744"/>
                <a:ext cx="7568896" cy="4402167"/>
              </a:xfrm>
              <a:prstGeom prst="rect">
                <a:avLst/>
              </a:prstGeom>
              <a:blipFill rotWithShape="0">
                <a:blip r:embed="rId2"/>
                <a:stretch>
                  <a:fillRect t="-416" b="-83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816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55576" y="1700808"/>
            <a:ext cx="7848872" cy="64807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20000"/>
              </a:lnSpc>
              <a:defRPr/>
            </a:pPr>
            <a:r>
              <a:rPr lang="pl-PL" sz="3200" b="1" dirty="0" err="1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Back-up</a:t>
            </a:r>
            <a:endParaRPr lang="en-GB" sz="3200" b="1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5565" y="6161923"/>
            <a:ext cx="746966" cy="50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611882" y="642174"/>
            <a:ext cx="80645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268288"/>
            <a:r>
              <a:rPr lang="en-GB" sz="1600" b="1" dirty="0" smtClean="0">
                <a:solidFill>
                  <a:srgbClr val="8E220C"/>
                </a:solidFill>
                <a:latin typeface="+mj-lt"/>
              </a:rPr>
              <a:t>What we must change to cope with the 40 MHz read-out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443161" y="1268760"/>
            <a:ext cx="8168927" cy="5067856"/>
            <a:chOff x="103736" y="1282408"/>
            <a:chExt cx="8766175" cy="5400600"/>
          </a:xfrm>
        </p:grpSpPr>
        <p:grpSp>
          <p:nvGrpSpPr>
            <p:cNvPr id="5" name="Group 14"/>
            <p:cNvGrpSpPr/>
            <p:nvPr/>
          </p:nvGrpSpPr>
          <p:grpSpPr>
            <a:xfrm>
              <a:off x="560936" y="1358608"/>
              <a:ext cx="8308975" cy="4906962"/>
              <a:chOff x="457200" y="1447800"/>
              <a:chExt cx="8308975" cy="4906962"/>
            </a:xfrm>
          </p:grpSpPr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57200" y="1447800"/>
                <a:ext cx="8308975" cy="490696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0" name="Rectangle 7"/>
              <p:cNvSpPr/>
              <p:nvPr/>
            </p:nvSpPr>
            <p:spPr>
              <a:xfrm>
                <a:off x="457200" y="3200400"/>
                <a:ext cx="6096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+mj-lt"/>
                </a:endParaRPr>
              </a:p>
            </p:txBody>
          </p:sp>
          <p:sp>
            <p:nvSpPr>
              <p:cNvPr id="21" name="Rectangle 8"/>
              <p:cNvSpPr/>
              <p:nvPr/>
            </p:nvSpPr>
            <p:spPr>
              <a:xfrm>
                <a:off x="1447800" y="2819400"/>
                <a:ext cx="6096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+mj-lt"/>
                </a:endParaRPr>
              </a:p>
            </p:txBody>
          </p:sp>
          <p:sp>
            <p:nvSpPr>
              <p:cNvPr id="22" name="Rectangle 9"/>
              <p:cNvSpPr/>
              <p:nvPr/>
            </p:nvSpPr>
            <p:spPr>
              <a:xfrm>
                <a:off x="3581400" y="2362200"/>
                <a:ext cx="6096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+mj-lt"/>
                </a:endParaRPr>
              </a:p>
            </p:txBody>
          </p:sp>
          <p:sp>
            <p:nvSpPr>
              <p:cNvPr id="23" name="Rectangle 10"/>
              <p:cNvSpPr/>
              <p:nvPr/>
            </p:nvSpPr>
            <p:spPr>
              <a:xfrm>
                <a:off x="4267200" y="1905000"/>
                <a:ext cx="106680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+mj-lt"/>
                </a:endParaRPr>
              </a:p>
            </p:txBody>
          </p:sp>
          <p:sp>
            <p:nvSpPr>
              <p:cNvPr id="24" name="Rectangle 11"/>
              <p:cNvSpPr/>
              <p:nvPr/>
            </p:nvSpPr>
            <p:spPr>
              <a:xfrm>
                <a:off x="4800600" y="1752600"/>
                <a:ext cx="106680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+mj-lt"/>
                </a:endParaRPr>
              </a:p>
            </p:txBody>
          </p:sp>
          <p:sp>
            <p:nvSpPr>
              <p:cNvPr id="25" name="Rectangle 12"/>
              <p:cNvSpPr/>
              <p:nvPr/>
            </p:nvSpPr>
            <p:spPr>
              <a:xfrm>
                <a:off x="4953000" y="1524000"/>
                <a:ext cx="2286000" cy="609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+mj-lt"/>
                </a:endParaRPr>
              </a:p>
            </p:txBody>
          </p:sp>
          <p:sp>
            <p:nvSpPr>
              <p:cNvPr id="26" name="Rectangle 13"/>
              <p:cNvSpPr/>
              <p:nvPr/>
            </p:nvSpPr>
            <p:spPr>
              <a:xfrm>
                <a:off x="2362200" y="1905000"/>
                <a:ext cx="8382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+mj-lt"/>
                </a:endParaRPr>
              </a:p>
            </p:txBody>
          </p:sp>
        </p:grpSp>
        <p:sp>
          <p:nvSpPr>
            <p:cNvPr id="6" name="Rounded Rectangle 6"/>
            <p:cNvSpPr/>
            <p:nvPr/>
          </p:nvSpPr>
          <p:spPr>
            <a:xfrm>
              <a:off x="103736" y="1282408"/>
              <a:ext cx="1524000" cy="914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+mj-lt"/>
                </a:rPr>
                <a:t>VELO</a:t>
              </a:r>
            </a:p>
            <a:p>
              <a:pPr algn="ctr"/>
              <a:r>
                <a:rPr lang="en-US" sz="1400" dirty="0" smtClean="0">
                  <a:latin typeface="+mj-lt"/>
                </a:rPr>
                <a:t>Si strips</a:t>
              </a:r>
            </a:p>
            <a:p>
              <a:pPr algn="ctr"/>
              <a:r>
                <a:rPr lang="en-US" sz="1400" dirty="0" smtClean="0">
                  <a:latin typeface="+mj-lt"/>
                </a:rPr>
                <a:t>(replace all)</a:t>
              </a:r>
            </a:p>
          </p:txBody>
        </p:sp>
        <p:sp>
          <p:nvSpPr>
            <p:cNvPr id="7" name="Rounded Rectangle 15"/>
            <p:cNvSpPr/>
            <p:nvPr/>
          </p:nvSpPr>
          <p:spPr>
            <a:xfrm>
              <a:off x="1791859" y="1282408"/>
              <a:ext cx="1828800" cy="914400"/>
            </a:xfrm>
            <a:prstGeom prst="roundRect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+mj-lt"/>
                </a:rPr>
                <a:t>Silicon Tracker</a:t>
              </a:r>
            </a:p>
            <a:p>
              <a:pPr algn="ctr"/>
              <a:r>
                <a:rPr lang="en-US" sz="1400" dirty="0" smtClean="0">
                  <a:latin typeface="+mj-lt"/>
                </a:rPr>
                <a:t>Si strips</a:t>
              </a:r>
            </a:p>
            <a:p>
              <a:pPr algn="ctr"/>
              <a:r>
                <a:rPr lang="en-US" sz="1400" dirty="0" smtClean="0">
                  <a:latin typeface="+mj-lt"/>
                </a:rPr>
                <a:t>(replace all)</a:t>
              </a:r>
            </a:p>
          </p:txBody>
        </p:sp>
        <p:sp>
          <p:nvSpPr>
            <p:cNvPr id="8" name="Rounded Rectangle 16"/>
            <p:cNvSpPr/>
            <p:nvPr/>
          </p:nvSpPr>
          <p:spPr>
            <a:xfrm>
              <a:off x="3685136" y="1282408"/>
              <a:ext cx="1834662" cy="9144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+mj-lt"/>
                </a:rPr>
                <a:t>Outer Tracker</a:t>
              </a:r>
            </a:p>
            <a:p>
              <a:pPr algn="ctr"/>
              <a:r>
                <a:rPr lang="en-US" sz="1400" dirty="0" smtClean="0">
                  <a:latin typeface="+mj-lt"/>
                </a:rPr>
                <a:t>Straw tubes</a:t>
              </a:r>
            </a:p>
            <a:p>
              <a:pPr algn="ctr"/>
              <a:r>
                <a:rPr lang="en-US" sz="1400" dirty="0" smtClean="0">
                  <a:latin typeface="+mj-lt"/>
                </a:rPr>
                <a:t>(replace R/O)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9" name="Rounded Rectangle 17"/>
            <p:cNvSpPr/>
            <p:nvPr/>
          </p:nvSpPr>
          <p:spPr>
            <a:xfrm>
              <a:off x="2161135" y="5549608"/>
              <a:ext cx="1596207" cy="11334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+mj-lt"/>
                </a:rPr>
                <a:t>RICH</a:t>
              </a:r>
            </a:p>
            <a:p>
              <a:pPr algn="ctr"/>
              <a:r>
                <a:rPr lang="en-US" sz="1400" dirty="0" smtClean="0">
                  <a:latin typeface="+mj-lt"/>
                </a:rPr>
                <a:t>HPDs</a:t>
              </a:r>
            </a:p>
            <a:p>
              <a:pPr algn="ctr"/>
              <a:r>
                <a:rPr lang="en-US" sz="1400" dirty="0" smtClean="0">
                  <a:latin typeface="+mj-lt"/>
                </a:rPr>
                <a:t>(replace HPD &amp; R/O)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10" name="Rounded Rectangle 18"/>
            <p:cNvSpPr/>
            <p:nvPr/>
          </p:nvSpPr>
          <p:spPr>
            <a:xfrm>
              <a:off x="4751935" y="5602888"/>
              <a:ext cx="2317776" cy="917376"/>
            </a:xfrm>
            <a:prstGeom prst="roundRect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latin typeface="+mj-lt"/>
                </a:rPr>
                <a:t>Calo</a:t>
              </a:r>
              <a:r>
                <a:rPr lang="en-US" sz="1400" dirty="0" smtClean="0">
                  <a:latin typeface="+mj-lt"/>
                </a:rPr>
                <a:t> </a:t>
              </a:r>
            </a:p>
            <a:p>
              <a:pPr algn="ctr"/>
              <a:r>
                <a:rPr lang="en-US" sz="1400" dirty="0" smtClean="0">
                  <a:latin typeface="+mj-lt"/>
                </a:rPr>
                <a:t>PMTs (reduce PMT gain, replace R/O)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11" name="Rounded Rectangle 19"/>
            <p:cNvSpPr/>
            <p:nvPr/>
          </p:nvSpPr>
          <p:spPr>
            <a:xfrm>
              <a:off x="6047335" y="1282408"/>
              <a:ext cx="2390528" cy="914400"/>
            </a:xfrm>
            <a:prstGeom prst="roundRect">
              <a:avLst/>
            </a:prstGeom>
            <a:solidFill>
              <a:srgbClr val="006C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latin typeface="+mj-lt"/>
                </a:rPr>
                <a:t>Muon</a:t>
              </a:r>
              <a:r>
                <a:rPr lang="en-US" sz="1400" dirty="0" smtClean="0">
                  <a:latin typeface="+mj-lt"/>
                </a:rPr>
                <a:t>  MWPC</a:t>
              </a:r>
            </a:p>
            <a:p>
              <a:pPr algn="ctr"/>
              <a:r>
                <a:rPr lang="en-US" sz="1400" dirty="0" smtClean="0">
                  <a:latin typeface="+mj-lt"/>
                </a:rPr>
                <a:t>(almost compatible)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12" name="Down Arrow 21"/>
            <p:cNvSpPr/>
            <p:nvPr/>
          </p:nvSpPr>
          <p:spPr>
            <a:xfrm rot="20742047">
              <a:off x="809976" y="2133273"/>
              <a:ext cx="484632" cy="1429939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</a:endParaRPr>
            </a:p>
          </p:txBody>
        </p:sp>
        <p:sp>
          <p:nvSpPr>
            <p:cNvPr id="13" name="Down Arrow 22"/>
            <p:cNvSpPr/>
            <p:nvPr/>
          </p:nvSpPr>
          <p:spPr>
            <a:xfrm rot="324883">
              <a:off x="1951694" y="2093577"/>
              <a:ext cx="484632" cy="1108278"/>
            </a:xfrm>
            <a:prstGeom prst="downArrow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</a:endParaRPr>
            </a:p>
          </p:txBody>
        </p:sp>
        <p:sp>
          <p:nvSpPr>
            <p:cNvPr id="14" name="Down Arrow 23"/>
            <p:cNvSpPr/>
            <p:nvPr/>
          </p:nvSpPr>
          <p:spPr>
            <a:xfrm rot="20653907">
              <a:off x="3262011" y="2133764"/>
              <a:ext cx="484632" cy="1439529"/>
            </a:xfrm>
            <a:prstGeom prst="downArrow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</a:endParaRPr>
            </a:p>
          </p:txBody>
        </p:sp>
        <p:sp>
          <p:nvSpPr>
            <p:cNvPr id="15" name="Down Arrow 24"/>
            <p:cNvSpPr/>
            <p:nvPr/>
          </p:nvSpPr>
          <p:spPr>
            <a:xfrm rot="9412581">
              <a:off x="1831668" y="4288079"/>
              <a:ext cx="484632" cy="1525778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</a:endParaRPr>
            </a:p>
          </p:txBody>
        </p:sp>
        <p:sp>
          <p:nvSpPr>
            <p:cNvPr id="16" name="Down Arrow 25"/>
            <p:cNvSpPr/>
            <p:nvPr/>
          </p:nvSpPr>
          <p:spPr>
            <a:xfrm rot="13854252">
              <a:off x="3712177" y="4702594"/>
              <a:ext cx="484632" cy="1478556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</a:endParaRPr>
            </a:p>
          </p:txBody>
        </p:sp>
        <p:sp>
          <p:nvSpPr>
            <p:cNvPr id="17" name="Down Arrow 26"/>
            <p:cNvSpPr/>
            <p:nvPr/>
          </p:nvSpPr>
          <p:spPr>
            <a:xfrm>
              <a:off x="3761336" y="2157778"/>
              <a:ext cx="484632" cy="7620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</a:endParaRPr>
            </a:p>
          </p:txBody>
        </p:sp>
        <p:sp>
          <p:nvSpPr>
            <p:cNvPr id="18" name="Down Arrow 27"/>
            <p:cNvSpPr/>
            <p:nvPr/>
          </p:nvSpPr>
          <p:spPr>
            <a:xfrm rot="10800000">
              <a:off x="5285337" y="4909253"/>
              <a:ext cx="484632" cy="716557"/>
            </a:xfrm>
            <a:prstGeom prst="downArrow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+mj-lt"/>
              </a:endParaRPr>
            </a:p>
          </p:txBody>
        </p:sp>
      </p:grpSp>
      <p:cxnSp>
        <p:nvCxnSpPr>
          <p:cNvPr id="29" name="Łącznik prosty 28"/>
          <p:cNvCxnSpPr/>
          <p:nvPr/>
        </p:nvCxnSpPr>
        <p:spPr>
          <a:xfrm>
            <a:off x="5017696" y="2379944"/>
            <a:ext cx="144016" cy="2304256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/>
        </p:nvCxnSpPr>
        <p:spPr>
          <a:xfrm flipH="1">
            <a:off x="5004048" y="2492896"/>
            <a:ext cx="216024" cy="208823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5565" y="6161923"/>
            <a:ext cx="746966" cy="50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348880"/>
            <a:ext cx="784087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5733" y="1619508"/>
            <a:ext cx="7272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dirty="0" smtClean="0">
                <a:solidFill>
                  <a:srgbClr val="C00000"/>
                </a:solidFill>
                <a:latin typeface="+mj-lt"/>
              </a:rPr>
              <a:t>Run II and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the</a:t>
            </a:r>
            <a:r>
              <a:rPr lang="pl-PL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upgrade</a:t>
            </a:r>
            <a:r>
              <a:rPr lang="pl-PL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road</a:t>
            </a:r>
            <a:r>
              <a:rPr lang="pl-PL" b="1" dirty="0" smtClean="0">
                <a:solidFill>
                  <a:srgbClr val="C00000"/>
                </a:solidFill>
                <a:latin typeface="+mj-lt"/>
              </a:rPr>
              <a:t> map</a:t>
            </a:r>
            <a:endParaRPr lang="en-US" b="1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11560" y="548680"/>
            <a:ext cx="7848872" cy="64807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20000"/>
              </a:lnSpc>
              <a:defRPr/>
            </a:pPr>
            <a:r>
              <a:rPr lang="pl-PL" sz="3200" b="1" dirty="0" err="1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Summary</a:t>
            </a:r>
            <a:endParaRPr lang="en-GB" sz="3200" b="1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5565" y="6161923"/>
            <a:ext cx="746966" cy="50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grpSp>
        <p:nvGrpSpPr>
          <p:cNvPr id="3" name="Group 88"/>
          <p:cNvGrpSpPr>
            <a:grpSpLocks/>
          </p:cNvGrpSpPr>
          <p:nvPr/>
        </p:nvGrpSpPr>
        <p:grpSpPr bwMode="auto">
          <a:xfrm>
            <a:off x="441736" y="548680"/>
            <a:ext cx="8202248" cy="4392488"/>
            <a:chOff x="-56" y="754"/>
            <a:chExt cx="5732" cy="3237"/>
          </a:xfrm>
        </p:grpSpPr>
        <p:pic>
          <p:nvPicPr>
            <p:cNvPr id="4" name="Picture 73" descr="Slide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1" y="754"/>
              <a:ext cx="4676" cy="3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90"/>
            <p:cNvSpPr txBox="1">
              <a:spLocks noChangeArrowheads="1"/>
            </p:cNvSpPr>
            <p:nvPr/>
          </p:nvSpPr>
          <p:spPr bwMode="auto">
            <a:xfrm>
              <a:off x="5019" y="1668"/>
              <a:ext cx="657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71913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</a:tabLst>
              </a:pPr>
              <a:r>
                <a:rPr lang="en-GB" sz="1400" b="1" dirty="0" smtClean="0">
                  <a:solidFill>
                    <a:srgbClr val="8E220C"/>
                  </a:solidFill>
                  <a:latin typeface="+mj-lt"/>
                </a:rPr>
                <a:t>Vertex </a:t>
              </a:r>
              <a:br>
                <a:rPr lang="en-GB" sz="1400" b="1" dirty="0" smtClean="0">
                  <a:solidFill>
                    <a:srgbClr val="8E220C"/>
                  </a:solidFill>
                  <a:latin typeface="+mj-lt"/>
                </a:rPr>
              </a:br>
              <a:r>
                <a:rPr lang="en-GB" sz="1400" b="1" dirty="0" smtClean="0">
                  <a:solidFill>
                    <a:srgbClr val="8E220C"/>
                  </a:solidFill>
                  <a:latin typeface="+mj-lt"/>
                </a:rPr>
                <a:t>Locator</a:t>
              </a:r>
              <a:endParaRPr lang="en-GB" sz="1400" b="1" dirty="0">
                <a:solidFill>
                  <a:srgbClr val="8E220C"/>
                </a:solidFill>
                <a:latin typeface="+mj-lt"/>
              </a:endParaRPr>
            </a:p>
          </p:txBody>
        </p:sp>
        <p:sp>
          <p:nvSpPr>
            <p:cNvPr id="6" name="Text Box 91"/>
            <p:cNvSpPr txBox="1">
              <a:spLocks noChangeArrowheads="1"/>
            </p:cNvSpPr>
            <p:nvPr/>
          </p:nvSpPr>
          <p:spPr bwMode="auto">
            <a:xfrm>
              <a:off x="4247" y="1169"/>
              <a:ext cx="1150" cy="2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71913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</a:tabLst>
              </a:pPr>
              <a:r>
                <a:rPr lang="en-GB" sz="1400" b="1" dirty="0" smtClean="0">
                  <a:solidFill>
                    <a:srgbClr val="8E220C"/>
                  </a:solidFill>
                  <a:latin typeface="+mj-lt"/>
                </a:rPr>
                <a:t>Dipole magnet</a:t>
              </a:r>
              <a:endParaRPr lang="en-GB" sz="1400" b="1" dirty="0">
                <a:solidFill>
                  <a:srgbClr val="8E220C"/>
                </a:solidFill>
                <a:latin typeface="+mj-lt"/>
              </a:endParaRPr>
            </a:p>
          </p:txBody>
        </p:sp>
        <p:sp>
          <p:nvSpPr>
            <p:cNvPr id="7" name="Text Box 92"/>
            <p:cNvSpPr txBox="1">
              <a:spLocks noChangeArrowheads="1"/>
            </p:cNvSpPr>
            <p:nvPr/>
          </p:nvSpPr>
          <p:spPr bwMode="auto">
            <a:xfrm>
              <a:off x="3396" y="876"/>
              <a:ext cx="1784" cy="2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71913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</a:tabLst>
              </a:pPr>
              <a:r>
                <a:rPr lang="en-GB" sz="1400" b="1" dirty="0" smtClean="0">
                  <a:solidFill>
                    <a:srgbClr val="8E220C"/>
                  </a:solidFill>
                  <a:latin typeface="+mj-lt"/>
                </a:rPr>
                <a:t>TT+IT (Silicon Tracker)</a:t>
              </a:r>
              <a:endParaRPr lang="en-GB" sz="1400" b="1" dirty="0">
                <a:solidFill>
                  <a:srgbClr val="8E220C"/>
                </a:solidFill>
                <a:latin typeface="+mj-lt"/>
              </a:endParaRPr>
            </a:p>
          </p:txBody>
        </p:sp>
        <p:sp>
          <p:nvSpPr>
            <p:cNvPr id="8" name="Text Box 93"/>
            <p:cNvSpPr txBox="1">
              <a:spLocks noChangeArrowheads="1"/>
            </p:cNvSpPr>
            <p:nvPr/>
          </p:nvSpPr>
          <p:spPr bwMode="auto">
            <a:xfrm>
              <a:off x="1927" y="1219"/>
              <a:ext cx="1029" cy="2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71913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</a:tabLst>
              </a:pPr>
              <a:r>
                <a:rPr lang="en-GB" sz="1400" b="1" dirty="0" smtClean="0">
                  <a:solidFill>
                    <a:srgbClr val="8E220C"/>
                  </a:solidFill>
                  <a:latin typeface="+mj-lt"/>
                </a:rPr>
                <a:t>Calorimeters</a:t>
              </a:r>
              <a:endParaRPr lang="en-GB" sz="1400" b="1" dirty="0">
                <a:solidFill>
                  <a:srgbClr val="8E220C"/>
                </a:solidFill>
                <a:latin typeface="+mj-lt"/>
              </a:endParaRPr>
            </a:p>
          </p:txBody>
        </p:sp>
        <p:sp>
          <p:nvSpPr>
            <p:cNvPr id="9" name="Text Box 94"/>
            <p:cNvSpPr txBox="1">
              <a:spLocks noChangeArrowheads="1"/>
            </p:cNvSpPr>
            <p:nvPr/>
          </p:nvSpPr>
          <p:spPr bwMode="auto">
            <a:xfrm>
              <a:off x="1177" y="942"/>
              <a:ext cx="1057" cy="2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71913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</a:tabLst>
              </a:pPr>
              <a:r>
                <a:rPr lang="en-GB" sz="1400" b="1" dirty="0" err="1" smtClean="0">
                  <a:solidFill>
                    <a:srgbClr val="8E220C"/>
                  </a:solidFill>
                  <a:latin typeface="+mj-lt"/>
                </a:rPr>
                <a:t>Muon</a:t>
              </a:r>
              <a:r>
                <a:rPr lang="en-GB" sz="1400" b="1" dirty="0" smtClean="0">
                  <a:solidFill>
                    <a:srgbClr val="8E220C"/>
                  </a:solidFill>
                  <a:latin typeface="+mj-lt"/>
                </a:rPr>
                <a:t> system</a:t>
              </a:r>
              <a:endParaRPr lang="en-GB" sz="1400" b="1" dirty="0">
                <a:solidFill>
                  <a:srgbClr val="8E220C"/>
                </a:solidFill>
                <a:latin typeface="+mj-lt"/>
              </a:endParaRPr>
            </a:p>
          </p:txBody>
        </p:sp>
        <p:sp>
          <p:nvSpPr>
            <p:cNvPr id="10" name="Text Box 95"/>
            <p:cNvSpPr txBox="1">
              <a:spLocks noChangeArrowheads="1"/>
            </p:cNvSpPr>
            <p:nvPr/>
          </p:nvSpPr>
          <p:spPr bwMode="auto">
            <a:xfrm>
              <a:off x="3250" y="3619"/>
              <a:ext cx="1197" cy="2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71913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</a:tabLst>
              </a:pPr>
              <a:r>
                <a:rPr lang="en-GB" sz="1400" b="1" dirty="0" smtClean="0">
                  <a:solidFill>
                    <a:srgbClr val="8E220C"/>
                  </a:solidFill>
                  <a:latin typeface="+mj-lt"/>
                </a:rPr>
                <a:t>RICH detectors</a:t>
              </a:r>
              <a:endParaRPr lang="en-GB" sz="1400" b="1" dirty="0">
                <a:solidFill>
                  <a:srgbClr val="8E220C"/>
                </a:solidFill>
                <a:latin typeface="+mj-lt"/>
              </a:endParaRPr>
            </a:p>
          </p:txBody>
        </p:sp>
        <p:sp>
          <p:nvSpPr>
            <p:cNvPr id="11" name="Line 96"/>
            <p:cNvSpPr>
              <a:spLocks noChangeShapeType="1"/>
            </p:cNvSpPr>
            <p:nvPr/>
          </p:nvSpPr>
          <p:spPr bwMode="auto">
            <a:xfrm>
              <a:off x="664" y="2212"/>
              <a:ext cx="4128" cy="34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 sz="1400">
                <a:latin typeface="+mj-lt"/>
              </a:endParaRPr>
            </a:p>
          </p:txBody>
        </p:sp>
        <p:sp>
          <p:nvSpPr>
            <p:cNvPr id="12" name="Line 97"/>
            <p:cNvSpPr>
              <a:spLocks noChangeShapeType="1"/>
            </p:cNvSpPr>
            <p:nvPr/>
          </p:nvSpPr>
          <p:spPr bwMode="auto">
            <a:xfrm>
              <a:off x="664" y="1246"/>
              <a:ext cx="4127" cy="99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 sz="1400">
                <a:latin typeface="+mj-lt"/>
              </a:endParaRPr>
            </a:p>
          </p:txBody>
        </p:sp>
        <p:sp>
          <p:nvSpPr>
            <p:cNvPr id="13" name="Text Box 98"/>
            <p:cNvSpPr txBox="1">
              <a:spLocks noChangeArrowheads="1"/>
            </p:cNvSpPr>
            <p:nvPr/>
          </p:nvSpPr>
          <p:spPr bwMode="auto">
            <a:xfrm rot="902346">
              <a:off x="-56" y="1014"/>
              <a:ext cx="1636" cy="217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71913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</a:tabLst>
              </a:pPr>
              <a:r>
                <a:rPr lang="en-GB" sz="1400" b="1" dirty="0" smtClean="0">
                  <a:solidFill>
                    <a:srgbClr val="8E220C"/>
                  </a:solidFill>
                  <a:latin typeface="+mj-lt"/>
                </a:rPr>
                <a:t>300</a:t>
              </a:r>
              <a:r>
                <a:rPr lang="pl-PL" sz="1400" b="1" dirty="0" smtClean="0">
                  <a:solidFill>
                    <a:srgbClr val="8E220C"/>
                  </a:solidFill>
                  <a:latin typeface="+mj-lt"/>
                </a:rPr>
                <a:t>(H)</a:t>
              </a:r>
              <a:r>
                <a:rPr lang="en-GB" sz="1400" b="1" dirty="0" smtClean="0">
                  <a:solidFill>
                    <a:srgbClr val="8E220C"/>
                  </a:solidFill>
                  <a:latin typeface="+mj-lt"/>
                </a:rPr>
                <a:t>/250</a:t>
              </a:r>
              <a:r>
                <a:rPr lang="pl-PL" sz="1400" b="1" dirty="0" smtClean="0">
                  <a:solidFill>
                    <a:srgbClr val="8E220C"/>
                  </a:solidFill>
                  <a:latin typeface="+mj-lt"/>
                </a:rPr>
                <a:t>(V)</a:t>
              </a:r>
              <a:r>
                <a:rPr lang="en-GB" sz="1400" b="1" dirty="0" smtClean="0">
                  <a:solidFill>
                    <a:srgbClr val="8E220C"/>
                  </a:solidFill>
                  <a:latin typeface="+mj-lt"/>
                </a:rPr>
                <a:t> </a:t>
              </a:r>
              <a:r>
                <a:rPr lang="en-GB" sz="1400" b="1" dirty="0" err="1" smtClean="0">
                  <a:solidFill>
                    <a:srgbClr val="8E220C"/>
                  </a:solidFill>
                  <a:latin typeface="+mj-lt"/>
                </a:rPr>
                <a:t>mrad</a:t>
              </a:r>
              <a:endParaRPr lang="en-GB" sz="1400" b="1" dirty="0">
                <a:solidFill>
                  <a:srgbClr val="8E220C"/>
                </a:solidFill>
                <a:latin typeface="+mj-lt"/>
              </a:endParaRPr>
            </a:p>
          </p:txBody>
        </p:sp>
        <p:sp>
          <p:nvSpPr>
            <p:cNvPr id="14" name="Text Box 99"/>
            <p:cNvSpPr txBox="1">
              <a:spLocks noChangeArrowheads="1"/>
            </p:cNvSpPr>
            <p:nvPr/>
          </p:nvSpPr>
          <p:spPr bwMode="auto">
            <a:xfrm>
              <a:off x="113" y="1995"/>
              <a:ext cx="674" cy="2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71913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</a:tabLst>
              </a:pPr>
              <a:r>
                <a:rPr lang="en-GB" sz="1400" b="1" dirty="0" smtClean="0">
                  <a:solidFill>
                    <a:srgbClr val="8E220C"/>
                  </a:solidFill>
                  <a:latin typeface="+mj-lt"/>
                </a:rPr>
                <a:t>15mrad</a:t>
              </a:r>
              <a:endParaRPr lang="en-GB" sz="1400" b="1" dirty="0">
                <a:solidFill>
                  <a:srgbClr val="8E220C"/>
                </a:solidFill>
                <a:latin typeface="+mj-lt"/>
              </a:endParaRPr>
            </a:p>
          </p:txBody>
        </p:sp>
        <p:sp>
          <p:nvSpPr>
            <p:cNvPr id="15" name="Line 100"/>
            <p:cNvSpPr>
              <a:spLocks noChangeShapeType="1"/>
            </p:cNvSpPr>
            <p:nvPr/>
          </p:nvSpPr>
          <p:spPr bwMode="auto">
            <a:xfrm flipV="1">
              <a:off x="4112" y="2575"/>
              <a:ext cx="363" cy="1044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n-GB" sz="1400">
                <a:latin typeface="+mj-lt"/>
              </a:endParaRPr>
            </a:p>
          </p:txBody>
        </p:sp>
        <p:sp>
          <p:nvSpPr>
            <p:cNvPr id="16" name="Line 101"/>
            <p:cNvSpPr>
              <a:spLocks noChangeShapeType="1"/>
            </p:cNvSpPr>
            <p:nvPr/>
          </p:nvSpPr>
          <p:spPr bwMode="auto">
            <a:xfrm flipH="1" flipV="1">
              <a:off x="2932" y="2802"/>
              <a:ext cx="1180" cy="817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n-GB" sz="1400">
                <a:latin typeface="+mj-lt"/>
              </a:endParaRPr>
            </a:p>
          </p:txBody>
        </p:sp>
        <p:sp>
          <p:nvSpPr>
            <p:cNvPr id="17" name="Line 102"/>
            <p:cNvSpPr>
              <a:spLocks noChangeShapeType="1"/>
            </p:cNvSpPr>
            <p:nvPr/>
          </p:nvSpPr>
          <p:spPr bwMode="auto">
            <a:xfrm flipH="1">
              <a:off x="4974" y="2031"/>
              <a:ext cx="226" cy="136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n-GB" sz="1400">
                <a:latin typeface="+mj-lt"/>
              </a:endParaRPr>
            </a:p>
          </p:txBody>
        </p:sp>
        <p:sp>
          <p:nvSpPr>
            <p:cNvPr id="18" name="Line 103"/>
            <p:cNvSpPr>
              <a:spLocks noChangeShapeType="1"/>
            </p:cNvSpPr>
            <p:nvPr/>
          </p:nvSpPr>
          <p:spPr bwMode="auto">
            <a:xfrm flipH="1">
              <a:off x="4157" y="1351"/>
              <a:ext cx="227" cy="181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n-GB" sz="1400">
                <a:latin typeface="+mj-lt"/>
              </a:endParaRPr>
            </a:p>
          </p:txBody>
        </p:sp>
        <p:sp>
          <p:nvSpPr>
            <p:cNvPr id="19" name="Line 104"/>
            <p:cNvSpPr>
              <a:spLocks noChangeShapeType="1"/>
            </p:cNvSpPr>
            <p:nvPr/>
          </p:nvSpPr>
          <p:spPr bwMode="auto">
            <a:xfrm>
              <a:off x="3613" y="1078"/>
              <a:ext cx="726" cy="998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n-GB" sz="1400">
                <a:latin typeface="+mj-lt"/>
              </a:endParaRPr>
            </a:p>
          </p:txBody>
        </p:sp>
        <p:sp>
          <p:nvSpPr>
            <p:cNvPr id="20" name="Line 105"/>
            <p:cNvSpPr>
              <a:spLocks noChangeShapeType="1"/>
            </p:cNvSpPr>
            <p:nvPr/>
          </p:nvSpPr>
          <p:spPr bwMode="auto">
            <a:xfrm flipH="1">
              <a:off x="3341" y="1078"/>
              <a:ext cx="272" cy="1044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n-GB" sz="1400">
                <a:latin typeface="+mj-lt"/>
              </a:endParaRPr>
            </a:p>
          </p:txBody>
        </p:sp>
        <p:sp>
          <p:nvSpPr>
            <p:cNvPr id="21" name="Line 106"/>
            <p:cNvSpPr>
              <a:spLocks noChangeShapeType="1"/>
            </p:cNvSpPr>
            <p:nvPr/>
          </p:nvSpPr>
          <p:spPr bwMode="auto">
            <a:xfrm flipH="1">
              <a:off x="2433" y="1441"/>
              <a:ext cx="136" cy="136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n-GB" sz="1400" b="1" dirty="0">
                <a:latin typeface="+mj-lt"/>
              </a:endParaRPr>
            </a:p>
          </p:txBody>
        </p:sp>
        <p:sp>
          <p:nvSpPr>
            <p:cNvPr id="22" name="Line 107"/>
            <p:cNvSpPr>
              <a:spLocks noChangeShapeType="1"/>
            </p:cNvSpPr>
            <p:nvPr/>
          </p:nvSpPr>
          <p:spPr bwMode="auto">
            <a:xfrm>
              <a:off x="1662" y="1169"/>
              <a:ext cx="91" cy="272"/>
            </a:xfrm>
            <a:prstGeom prst="line">
              <a:avLst/>
            </a:prstGeom>
            <a:noFill/>
            <a:ln w="22225">
              <a:solidFill>
                <a:srgbClr val="FF33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n-GB" sz="1400">
                <a:latin typeface="+mj-lt"/>
              </a:endParaRPr>
            </a:p>
          </p:txBody>
        </p:sp>
        <p:sp>
          <p:nvSpPr>
            <p:cNvPr id="23" name="Text Box 108"/>
            <p:cNvSpPr txBox="1">
              <a:spLocks noChangeArrowheads="1"/>
            </p:cNvSpPr>
            <p:nvPr/>
          </p:nvSpPr>
          <p:spPr bwMode="auto">
            <a:xfrm>
              <a:off x="2978" y="1033"/>
              <a:ext cx="319" cy="2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71913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723900" algn="l"/>
                  <a:tab pos="1447800" algn="l"/>
                </a:tabLst>
              </a:pPr>
              <a:r>
                <a:rPr lang="en-GB" sz="1400" b="1" dirty="0" smtClean="0">
                  <a:solidFill>
                    <a:srgbClr val="8E220C"/>
                  </a:solidFill>
                  <a:latin typeface="+mj-lt"/>
                </a:rPr>
                <a:t>OT</a:t>
              </a:r>
              <a:endParaRPr lang="en-GB" sz="1400" b="1" dirty="0">
                <a:solidFill>
                  <a:srgbClr val="8E220C"/>
                </a:solidFill>
                <a:latin typeface="+mj-lt"/>
              </a:endParaRPr>
            </a:p>
          </p:txBody>
        </p:sp>
        <p:sp>
          <p:nvSpPr>
            <p:cNvPr id="24" name="Line 109"/>
            <p:cNvSpPr>
              <a:spLocks noChangeShapeType="1"/>
            </p:cNvSpPr>
            <p:nvPr/>
          </p:nvSpPr>
          <p:spPr bwMode="auto">
            <a:xfrm>
              <a:off x="3159" y="1260"/>
              <a:ext cx="136" cy="589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en-GB" sz="1400">
                <a:latin typeface="+mj-lt"/>
              </a:endParaRPr>
            </a:p>
          </p:txBody>
        </p:sp>
      </p:grpSp>
      <p:sp>
        <p:nvSpPr>
          <p:cNvPr id="25" name="Text Box 90"/>
          <p:cNvSpPr txBox="1">
            <a:spLocks noChangeArrowheads="1"/>
          </p:cNvSpPr>
          <p:nvPr/>
        </p:nvSpPr>
        <p:spPr bwMode="auto">
          <a:xfrm>
            <a:off x="7537325" y="3107432"/>
            <a:ext cx="1166066" cy="4952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7191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</a:tabLst>
            </a:pPr>
            <a:r>
              <a:rPr lang="en-GB" sz="1400" dirty="0" smtClean="0">
                <a:latin typeface="+mj-lt"/>
              </a:rPr>
              <a:t>Interaction</a:t>
            </a:r>
          </a:p>
          <a:p>
            <a:pPr defTabSz="7191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</a:tabLst>
            </a:pPr>
            <a:r>
              <a:rPr lang="en-GB" sz="1400" dirty="0" smtClean="0">
                <a:latin typeface="+mj-lt"/>
              </a:rPr>
              <a:t>Point</a:t>
            </a:r>
            <a:endParaRPr lang="en-GB" sz="1400" dirty="0">
              <a:latin typeface="+mj-lt"/>
            </a:endParaRPr>
          </a:p>
        </p:txBody>
      </p:sp>
      <p:cxnSp>
        <p:nvCxnSpPr>
          <p:cNvPr id="26" name="Łącznik prosty ze strzałką 25"/>
          <p:cNvCxnSpPr/>
          <p:nvPr/>
        </p:nvCxnSpPr>
        <p:spPr>
          <a:xfrm flipH="1" flipV="1">
            <a:off x="7483384" y="2564135"/>
            <a:ext cx="360363" cy="504825"/>
          </a:xfrm>
          <a:prstGeom prst="straightConnector1">
            <a:avLst/>
          </a:prstGeom>
          <a:ln w="28575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95"/>
          <p:cNvSpPr txBox="1">
            <a:spLocks noChangeArrowheads="1"/>
          </p:cNvSpPr>
          <p:nvPr/>
        </p:nvSpPr>
        <p:spPr bwMode="auto">
          <a:xfrm>
            <a:off x="2555776" y="4365104"/>
            <a:ext cx="1941855" cy="6096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7191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</a:pPr>
            <a:r>
              <a:rPr lang="en-GB" sz="1200" b="1" dirty="0" smtClean="0">
                <a:latin typeface="+mj-lt"/>
              </a:rPr>
              <a:t>OT – Outer Tracker</a:t>
            </a:r>
          </a:p>
          <a:p>
            <a:pPr defTabSz="7191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</a:pPr>
            <a:r>
              <a:rPr lang="en-GB" sz="1200" b="1" dirty="0" smtClean="0">
                <a:latin typeface="+mj-lt"/>
              </a:rPr>
              <a:t> IT – Inner Tracker</a:t>
            </a:r>
          </a:p>
          <a:p>
            <a:pPr defTabSz="7191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</a:pPr>
            <a:r>
              <a:rPr lang="en-GB" sz="1200" b="1" dirty="0" smtClean="0">
                <a:latin typeface="+mj-lt"/>
              </a:rPr>
              <a:t>TT – Trigger Tracker</a:t>
            </a:r>
            <a:endParaRPr lang="en-GB" sz="1200" b="1" dirty="0">
              <a:latin typeface="+mj-lt"/>
            </a:endParaRPr>
          </a:p>
        </p:txBody>
      </p:sp>
      <p:sp>
        <p:nvSpPr>
          <p:cNvPr id="29" name="Text Box 95"/>
          <p:cNvSpPr txBox="1">
            <a:spLocks noChangeArrowheads="1"/>
          </p:cNvSpPr>
          <p:nvPr/>
        </p:nvSpPr>
        <p:spPr bwMode="auto">
          <a:xfrm>
            <a:off x="1475656" y="5157192"/>
            <a:ext cx="5353045" cy="953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7191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Char char="q"/>
              <a:tabLst>
                <a:tab pos="723900" algn="l"/>
                <a:tab pos="1447800" algn="l"/>
              </a:tabLst>
            </a:pPr>
            <a:r>
              <a:rPr lang="pl-PL" sz="1200" b="1" dirty="0" smtClean="0">
                <a:latin typeface="+mj-lt"/>
              </a:rPr>
              <a:t> Single </a:t>
            </a:r>
            <a:r>
              <a:rPr lang="pl-PL" sz="1200" b="1" dirty="0" err="1" smtClean="0">
                <a:latin typeface="+mj-lt"/>
              </a:rPr>
              <a:t>arm</a:t>
            </a:r>
            <a:r>
              <a:rPr lang="pl-PL" sz="1200" b="1" dirty="0" smtClean="0">
                <a:latin typeface="+mj-lt"/>
              </a:rPr>
              <a:t> </a:t>
            </a:r>
            <a:r>
              <a:rPr lang="pl-PL" sz="1200" b="1" dirty="0" err="1" smtClean="0">
                <a:latin typeface="+mj-lt"/>
              </a:rPr>
              <a:t>spectrometer</a:t>
            </a:r>
            <a:r>
              <a:rPr lang="pl-PL" sz="1200" b="1" dirty="0" smtClean="0">
                <a:latin typeface="+mj-lt"/>
              </a:rPr>
              <a:t> geometry</a:t>
            </a:r>
          </a:p>
          <a:p>
            <a:pPr defTabSz="719138" hangingPunct="0">
              <a:lnSpc>
                <a:spcPct val="93000"/>
              </a:lnSpc>
              <a:buClr>
                <a:srgbClr val="000000"/>
              </a:buClr>
              <a:buSzPct val="45000"/>
              <a:buFont typeface="Arial" pitchFamily="34" charset="0"/>
              <a:buChar char="•"/>
              <a:tabLst>
                <a:tab pos="723900" algn="l"/>
                <a:tab pos="1447800" algn="l"/>
              </a:tabLst>
            </a:pPr>
            <a:endParaRPr lang="pl-PL" sz="1200" b="1" dirty="0" smtClean="0">
              <a:latin typeface="+mj-lt"/>
            </a:endParaRPr>
          </a:p>
          <a:p>
            <a:pPr defTabSz="7191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Char char="q"/>
              <a:tabLst>
                <a:tab pos="723900" algn="l"/>
                <a:tab pos="1447800" algn="l"/>
              </a:tabLst>
            </a:pPr>
            <a:r>
              <a:rPr lang="pl-PL" sz="1200" b="1" dirty="0" smtClean="0">
                <a:latin typeface="+mj-lt"/>
              </a:rPr>
              <a:t> </a:t>
            </a:r>
            <a:r>
              <a:rPr lang="pl-PL" sz="1200" b="1" dirty="0" err="1" smtClean="0">
                <a:latin typeface="+mj-lt"/>
              </a:rPr>
              <a:t>Fully</a:t>
            </a:r>
            <a:r>
              <a:rPr lang="pl-PL" sz="1200" b="1" dirty="0" smtClean="0">
                <a:latin typeface="+mj-lt"/>
              </a:rPr>
              <a:t> </a:t>
            </a:r>
            <a:r>
              <a:rPr lang="pl-PL" sz="1200" b="1" dirty="0" err="1" smtClean="0">
                <a:latin typeface="+mj-lt"/>
              </a:rPr>
              <a:t>instrumented</a:t>
            </a:r>
            <a:r>
              <a:rPr lang="pl-PL" sz="1200" b="1" dirty="0" smtClean="0">
                <a:latin typeface="+mj-lt"/>
              </a:rPr>
              <a:t> </a:t>
            </a:r>
            <a:r>
              <a:rPr lang="pl-PL" sz="1200" b="1" dirty="0" err="1" smtClean="0">
                <a:latin typeface="+mj-lt"/>
              </a:rPr>
              <a:t>in</a:t>
            </a:r>
            <a:r>
              <a:rPr lang="pl-PL" sz="1200" b="1" dirty="0" smtClean="0">
                <a:latin typeface="+mj-lt"/>
              </a:rPr>
              <a:t> </a:t>
            </a:r>
            <a:r>
              <a:rPr lang="pl-PL" sz="1200" b="1" dirty="0" err="1" smtClean="0">
                <a:latin typeface="+mj-lt"/>
              </a:rPr>
              <a:t>rapidity</a:t>
            </a:r>
            <a:r>
              <a:rPr lang="pl-PL" sz="1200" b="1" dirty="0" smtClean="0">
                <a:latin typeface="+mj-lt"/>
              </a:rPr>
              <a:t> </a:t>
            </a:r>
            <a:r>
              <a:rPr lang="pl-PL" sz="1200" b="1" dirty="0" err="1" smtClean="0">
                <a:latin typeface="+mj-lt"/>
              </a:rPr>
              <a:t>range</a:t>
            </a:r>
            <a:r>
              <a:rPr lang="pl-PL" sz="1200" b="1" dirty="0" smtClean="0">
                <a:latin typeface="+mj-lt"/>
              </a:rPr>
              <a:t> 2 &lt; </a:t>
            </a:r>
            <a:r>
              <a:rPr lang="el-GR" sz="1200" b="1" dirty="0" smtClean="0">
                <a:latin typeface="+mj-lt"/>
              </a:rPr>
              <a:t>η</a:t>
            </a:r>
            <a:r>
              <a:rPr lang="el-GR" sz="1200" b="1" dirty="0" smtClean="0"/>
              <a:t> </a:t>
            </a:r>
            <a:r>
              <a:rPr lang="pl-PL" sz="1200" b="1" dirty="0" smtClean="0">
                <a:latin typeface="+mj-lt"/>
              </a:rPr>
              <a:t>&lt;5</a:t>
            </a:r>
          </a:p>
          <a:p>
            <a:pPr defTabSz="719138" hangingPunct="0">
              <a:lnSpc>
                <a:spcPct val="93000"/>
              </a:lnSpc>
              <a:buClr>
                <a:srgbClr val="000000"/>
              </a:buClr>
              <a:buSzPct val="45000"/>
              <a:buFont typeface="Arial" pitchFamily="34" charset="0"/>
              <a:buChar char="•"/>
              <a:tabLst>
                <a:tab pos="723900" algn="l"/>
                <a:tab pos="1447800" algn="l"/>
              </a:tabLst>
            </a:pPr>
            <a:endParaRPr lang="pl-PL" sz="1200" b="1" dirty="0" smtClean="0">
              <a:latin typeface="+mj-lt"/>
            </a:endParaRPr>
          </a:p>
          <a:p>
            <a:pPr defTabSz="7191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Char char="q"/>
              <a:tabLst>
                <a:tab pos="723900" algn="l"/>
                <a:tab pos="1447800" algn="l"/>
              </a:tabLst>
            </a:pPr>
            <a:r>
              <a:rPr lang="pl-PL" sz="1200" b="1" dirty="0" smtClean="0">
                <a:latin typeface="+mj-lt"/>
              </a:rPr>
              <a:t> </a:t>
            </a:r>
            <a:r>
              <a:rPr lang="pl-PL" sz="1200" b="1" dirty="0" err="1" smtClean="0">
                <a:latin typeface="+mj-lt"/>
              </a:rPr>
              <a:t>Capable</a:t>
            </a:r>
            <a:r>
              <a:rPr lang="pl-PL" sz="1200" b="1" dirty="0" smtClean="0">
                <a:latin typeface="+mj-lt"/>
              </a:rPr>
              <a:t> of </a:t>
            </a:r>
            <a:r>
              <a:rPr lang="pl-PL" sz="1200" b="1" dirty="0" err="1" smtClean="0">
                <a:latin typeface="+mj-lt"/>
              </a:rPr>
              <a:t>reconstructing</a:t>
            </a:r>
            <a:r>
              <a:rPr lang="pl-PL" sz="1200" b="1" dirty="0" smtClean="0">
                <a:latin typeface="+mj-lt"/>
              </a:rPr>
              <a:t> </a:t>
            </a:r>
            <a:r>
              <a:rPr lang="pl-PL" sz="1200" b="1" dirty="0" err="1" smtClean="0">
                <a:latin typeface="+mj-lt"/>
              </a:rPr>
              <a:t>backward</a:t>
            </a:r>
            <a:r>
              <a:rPr lang="pl-PL" sz="1200" b="1" dirty="0" smtClean="0">
                <a:latin typeface="+mj-lt"/>
              </a:rPr>
              <a:t> </a:t>
            </a:r>
            <a:r>
              <a:rPr lang="pl-PL" sz="1200" b="1" dirty="0" err="1" smtClean="0">
                <a:latin typeface="+mj-lt"/>
              </a:rPr>
              <a:t>tracks</a:t>
            </a:r>
            <a:r>
              <a:rPr lang="pl-PL" sz="1200" b="1" dirty="0" smtClean="0">
                <a:latin typeface="+mj-lt"/>
              </a:rPr>
              <a:t> (-4 &lt; </a:t>
            </a:r>
            <a:r>
              <a:rPr lang="el-GR" sz="1200" b="1" dirty="0" smtClean="0">
                <a:latin typeface="+mj-lt"/>
              </a:rPr>
              <a:t>η</a:t>
            </a:r>
            <a:r>
              <a:rPr lang="pl-PL" sz="1200" b="1" dirty="0" smtClean="0">
                <a:latin typeface="+mj-lt"/>
              </a:rPr>
              <a:t> &lt; -1.5) </a:t>
            </a:r>
            <a:endParaRPr lang="en-GB" sz="1200" b="1" dirty="0">
              <a:latin typeface="+mj-lt"/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5565" y="6161923"/>
            <a:ext cx="746966" cy="50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>
                <a:latin typeface="Verdana" pitchFamily="34" charset="0"/>
                <a:ea typeface="Verdana" pitchFamily="34" charset="0"/>
                <a:cs typeface="Verdana" pitchFamily="34" charset="0"/>
              </a:rPr>
              <a:pPr>
                <a:defRPr/>
              </a:pPr>
              <a:t>3</a:t>
            </a:fld>
            <a:endParaRPr lang="en-GB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99592" y="260648"/>
            <a:ext cx="7309105" cy="2246769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q"/>
            </a:pPr>
            <a:r>
              <a:rPr lang="pl-PL" sz="1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LHCb</a:t>
            </a:r>
            <a:r>
              <a:rPr lang="en-US" sz="14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is dedicated for studying heavy quark </a:t>
            </a:r>
            <a:r>
              <a:rPr lang="en-US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flavour</a:t>
            </a:r>
            <a:r>
              <a:rPr lang="en-US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physics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q"/>
            </a:pPr>
            <a:r>
              <a:rPr lang="pl-PL" sz="14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It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is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 </a:t>
            </a:r>
            <a:r>
              <a:rPr lang="pl-PL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single </a:t>
            </a:r>
            <a:r>
              <a:rPr lang="pl-PL" sz="14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arm</a:t>
            </a:r>
            <a:r>
              <a:rPr lang="pl-PL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forward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spectrometer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with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pseudorapidity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coverage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2 &lt; </a:t>
            </a:r>
            <a:r>
              <a:rPr lang="el-GR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η</a:t>
            </a:r>
            <a:r>
              <a:rPr lang="pl-PL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&lt; 5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q"/>
            </a:pPr>
            <a:r>
              <a:rPr lang="pl-PL" sz="14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Precise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tracking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system (VELO,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upstream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downstream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tracking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stations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and 4 Tm magnet)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q"/>
            </a:pPr>
            <a:r>
              <a:rPr lang="pl-PL" sz="14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Particle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identification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system (RICH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detectors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calorimeters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muon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stations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q"/>
            </a:pPr>
            <a:r>
              <a:rPr lang="pl-PL" sz="14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Partial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information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from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calorimeters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muon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system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contribute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to L0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trigger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(hardware)</a:t>
            </a:r>
          </a:p>
          <a:p>
            <a:pPr algn="just">
              <a:spcBef>
                <a:spcPct val="50000"/>
              </a:spcBef>
            </a:pPr>
            <a:r>
              <a:rPr lang="pl-PL" sz="1400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that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works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at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LHC </a:t>
            </a:r>
            <a:r>
              <a:rPr lang="pl-PL" sz="1400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clock</a:t>
            </a:r>
            <a:r>
              <a:rPr lang="pl-PL" sz="1400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– </a:t>
            </a:r>
            <a:r>
              <a:rPr lang="pl-PL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40 MHz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q"/>
            </a:pPr>
            <a:r>
              <a:rPr lang="pl-PL" sz="14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Max </a:t>
            </a:r>
            <a:r>
              <a:rPr lang="pl-PL" sz="1400" b="1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rate</a:t>
            </a:r>
            <a:r>
              <a:rPr lang="pl-PL" sz="14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of </a:t>
            </a:r>
            <a:r>
              <a:rPr lang="pl-PL" sz="1400" b="1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full</a:t>
            </a:r>
            <a:r>
              <a:rPr lang="pl-PL" sz="14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b="1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detector</a:t>
            </a:r>
            <a:r>
              <a:rPr lang="pl-PL" sz="14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b="1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readout</a:t>
            </a:r>
            <a:r>
              <a:rPr lang="pl-PL" sz="14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b="1" dirty="0" err="1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at</a:t>
            </a:r>
            <a:r>
              <a:rPr lang="pl-PL" sz="1400" b="1" dirty="0" smtClean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1400" b="1" dirty="0" smtClean="0">
                <a:solidFill>
                  <a:srgbClr val="FF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1.1 MHz</a:t>
            </a:r>
            <a:endParaRPr lang="en-GB" sz="1400" b="1" dirty="0">
              <a:solidFill>
                <a:srgbClr val="FF0000"/>
              </a:solidFill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 Box 95"/>
          <p:cNvSpPr txBox="1">
            <a:spLocks noChangeArrowheads="1"/>
          </p:cNvSpPr>
          <p:nvPr/>
        </p:nvSpPr>
        <p:spPr bwMode="auto">
          <a:xfrm rot="16200000">
            <a:off x="-916828" y="4413583"/>
            <a:ext cx="3136093" cy="223332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7191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</a:pPr>
            <a:r>
              <a:rPr lang="pl-PL" sz="900" b="1" i="1" dirty="0" err="1" smtClean="0">
                <a:solidFill>
                  <a:srgbClr val="8E220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pl-PL" sz="900" b="1" i="1" dirty="0" smtClean="0">
                <a:solidFill>
                  <a:srgbClr val="8E220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900" b="1" i="1" dirty="0" err="1" smtClean="0">
                <a:solidFill>
                  <a:srgbClr val="8E220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LHCb</a:t>
            </a:r>
            <a:r>
              <a:rPr lang="pl-PL" sz="900" b="1" i="1" dirty="0" smtClean="0">
                <a:solidFill>
                  <a:srgbClr val="8E220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900" b="1" i="1" dirty="0" err="1" smtClean="0">
                <a:solidFill>
                  <a:srgbClr val="8E220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detector</a:t>
            </a:r>
            <a:r>
              <a:rPr lang="pl-PL" sz="900" b="1" i="1" dirty="0" smtClean="0">
                <a:solidFill>
                  <a:srgbClr val="8E220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900" b="1" i="1" dirty="0" err="1" smtClean="0">
                <a:solidFill>
                  <a:srgbClr val="8E220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at</a:t>
            </a:r>
            <a:r>
              <a:rPr lang="pl-PL" sz="900" b="1" i="1" dirty="0" smtClean="0">
                <a:solidFill>
                  <a:srgbClr val="8E220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LHC</a:t>
            </a:r>
            <a:r>
              <a:rPr lang="pl-PL" sz="9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9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pl-PL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JINST </a:t>
            </a:r>
            <a:r>
              <a:rPr lang="pl-PL" sz="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r>
              <a:rPr lang="pl-PL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2008 S08005</a:t>
            </a:r>
            <a:r>
              <a:rPr lang="pl-PL" sz="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GB" sz="8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4550" y="2665487"/>
            <a:ext cx="6946127" cy="371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439" y="1290422"/>
            <a:ext cx="6946127" cy="371584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2699792" y="4766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dirty="0" err="1" smtClean="0">
                <a:solidFill>
                  <a:srgbClr val="8E220C"/>
                </a:solidFill>
                <a:latin typeface="Calibri" panose="020F0502020204030204" pitchFamily="34" charset="0"/>
              </a:rPr>
              <a:t>Summary</a:t>
            </a:r>
            <a:r>
              <a:rPr lang="pl-PL" b="1" dirty="0" smtClean="0">
                <a:solidFill>
                  <a:srgbClr val="8E220C"/>
                </a:solidFill>
                <a:latin typeface="Calibri" panose="020F0502020204030204" pitchFamily="34" charset="0"/>
              </a:rPr>
              <a:t> of the </a:t>
            </a:r>
            <a:r>
              <a:rPr lang="pl-PL" b="1" dirty="0" err="1" smtClean="0">
                <a:solidFill>
                  <a:srgbClr val="8E220C"/>
                </a:solidFill>
                <a:latin typeface="Calibri" panose="020F0502020204030204" pitchFamily="34" charset="0"/>
              </a:rPr>
              <a:t>LHCb</a:t>
            </a:r>
            <a:r>
              <a:rPr lang="pl-PL" b="1" dirty="0" smtClean="0">
                <a:solidFill>
                  <a:srgbClr val="8E220C"/>
                </a:solidFill>
                <a:latin typeface="Calibri" panose="020F0502020204030204" pitchFamily="34" charset="0"/>
              </a:rPr>
              <a:t> Performance</a:t>
            </a:r>
            <a:endParaRPr lang="en-GB" b="1" dirty="0">
              <a:solidFill>
                <a:srgbClr val="8E220C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/>
              <p:cNvSpPr txBox="1"/>
              <p:nvPr/>
            </p:nvSpPr>
            <p:spPr>
              <a:xfrm>
                <a:off x="567466" y="2226526"/>
                <a:ext cx="2048116" cy="595923"/>
              </a:xfrm>
              <a:prstGeom prst="rect">
                <a:avLst/>
              </a:prstGeom>
              <a:solidFill>
                <a:schemeClr val="accent3"/>
              </a:solidFill>
              <a:ln w="19050">
                <a:solidFill>
                  <a:srgbClr val="C00000"/>
                </a:solidFill>
              </a:ln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pl-P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𝑰𝑷</m:t>
                          </m:r>
                        </m:sub>
                      </m:sSub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𝟐𝟎</m:t>
                      </m:r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pl-PL" b="1" dirty="0" smtClean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l-PL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𝒇𝒐𝒓</m:t>
                      </m:r>
                      <m:r>
                        <a:rPr lang="pl-PL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𝒉𝒊𝒈𝒉</m:t>
                      </m:r>
                      <m:r>
                        <a:rPr lang="pl-PL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l-PL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pl-PL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pl-PL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𝒕𝒓𝒂𝒄𝒌𝒔</m:t>
                      </m:r>
                    </m:oMath>
                  </m:oMathPara>
                </a14:m>
                <a:endParaRPr lang="pl-PL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pole tekstow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66" y="2226526"/>
                <a:ext cx="2048116" cy="595923"/>
              </a:xfrm>
              <a:prstGeom prst="rect">
                <a:avLst/>
              </a:prstGeom>
              <a:blipFill rotWithShape="0">
                <a:blip r:embed="rId3"/>
                <a:stretch>
                  <a:fillRect b="-5941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/>
              <p:cNvSpPr txBox="1"/>
              <p:nvPr/>
            </p:nvSpPr>
            <p:spPr>
              <a:xfrm>
                <a:off x="3054319" y="1580589"/>
                <a:ext cx="2007528" cy="64593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9050">
                <a:solidFill>
                  <a:srgbClr val="C00000"/>
                </a:solidFill>
              </a:ln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r>
                            <a:rPr lang="pl-P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num>
                        <m:den>
                          <m:r>
                            <a:rPr lang="pl-PL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den>
                      </m:f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pl-PL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l-PL" b="1" dirty="0" smtClean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pole tekstow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319" y="1580589"/>
                <a:ext cx="2007528" cy="6459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/>
              <p:cNvSpPr txBox="1"/>
              <p:nvPr/>
            </p:nvSpPr>
            <p:spPr>
              <a:xfrm>
                <a:off x="5613951" y="4587690"/>
                <a:ext cx="2486441" cy="76917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9050">
                <a:solidFill>
                  <a:srgbClr val="C00000"/>
                </a:solidFill>
              </a:ln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pl-PL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l-PL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pl-PL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sub>
                            <m:sup>
                              <m:r>
                                <a:rPr lang="pl-PL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𝒉𝒄𝒂𝒍</m:t>
                              </m:r>
                            </m:sup>
                          </m:sSubSup>
                        </m:num>
                        <m:den>
                          <m: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r>
                        <a:rPr lang="pl-PL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𝟕𝟎</m:t>
                          </m:r>
                          <m: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%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l-PL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l-PL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</m:rad>
                          <m: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𝑮𝒆𝑽</m:t>
                          </m:r>
                        </m:den>
                      </m:f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⨁</m:t>
                      </m:r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l-PL" sz="2000" b="1" dirty="0" smtClean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pole tekstow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951" y="4587690"/>
                <a:ext cx="2486441" cy="76917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/>
              <p:cNvSpPr txBox="1"/>
              <p:nvPr/>
            </p:nvSpPr>
            <p:spPr>
              <a:xfrm>
                <a:off x="5613951" y="5468136"/>
                <a:ext cx="2470411" cy="76917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9050">
                <a:solidFill>
                  <a:srgbClr val="C00000"/>
                </a:solidFill>
              </a:ln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pl-PL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l-PL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pl-PL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sub>
                            <m:sup>
                              <m:r>
                                <a:rPr lang="pl-PL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𝒆𝒄𝒂𝒍</m:t>
                              </m:r>
                            </m:sup>
                          </m:sSubSup>
                        </m:num>
                        <m:den>
                          <m: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r>
                        <a:rPr lang="pl-PL" sz="20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  <m: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%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l-PL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l-PL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</m:rad>
                          <m: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𝑮𝒆𝑽</m:t>
                          </m:r>
                        </m:den>
                      </m:f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⨁</m:t>
                      </m:r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l-PL" sz="2000" b="1" dirty="0" smtClean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pole tekstow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951" y="5468136"/>
                <a:ext cx="2470411" cy="76917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/>
              <p:cNvSpPr txBox="1"/>
              <p:nvPr/>
            </p:nvSpPr>
            <p:spPr>
              <a:xfrm>
                <a:off x="1380339" y="4780289"/>
                <a:ext cx="2355187" cy="68825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9050">
                <a:solidFill>
                  <a:srgbClr val="C00000"/>
                </a:solidFill>
              </a:ln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  <m:d>
                        <m:dPr>
                          <m:ctrlP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  <m: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pl-PL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</m:d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𝟗𝟓</m:t>
                      </m:r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l-PL" sz="2000" b="1" dirty="0" smtClean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𝑲</m:t>
                      </m:r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𝒎𝒊𝒔𝑰𝑫</m:t>
                      </m:r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</m:t>
                      </m:r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pl-PL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pl-PL" sz="2000" b="1" dirty="0" smtClean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pole tekstow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339" y="4780289"/>
                <a:ext cx="2355187" cy="68825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9821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27584" y="404664"/>
            <a:ext cx="7560840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8E220C"/>
                </a:solidFill>
                <a:latin typeface="+mj-lt"/>
              </a:rPr>
              <a:t>Operation conditions of the </a:t>
            </a:r>
            <a:r>
              <a:rPr lang="en-GB" b="1" dirty="0" err="1" smtClean="0">
                <a:solidFill>
                  <a:srgbClr val="8E220C"/>
                </a:solidFill>
                <a:latin typeface="+mj-lt"/>
              </a:rPr>
              <a:t>LHCb</a:t>
            </a:r>
            <a:r>
              <a:rPr lang="en-GB" b="1" dirty="0" smtClean="0">
                <a:solidFill>
                  <a:srgbClr val="8E220C"/>
                </a:solidFill>
                <a:latin typeface="+mj-lt"/>
              </a:rPr>
              <a:t> in 2011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GB" dirty="0" smtClean="0">
                <a:latin typeface="+mj-lt"/>
              </a:rPr>
              <a:t> </a:t>
            </a:r>
            <a:r>
              <a:rPr lang="en-GB" sz="1600" dirty="0" smtClean="0">
                <a:latin typeface="+mj-lt"/>
              </a:rPr>
              <a:t>recorded luminosity L ≈ 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1,2</a:t>
            </a:r>
            <a:r>
              <a:rPr lang="en-GB" sz="1600" dirty="0" smtClean="0">
                <a:latin typeface="+mj-lt"/>
              </a:rPr>
              <a:t> [fb</a:t>
            </a:r>
            <a:r>
              <a:rPr lang="en-GB" sz="1600" baseline="30000" dirty="0" smtClean="0">
                <a:latin typeface="+mj-lt"/>
              </a:rPr>
              <a:t>-1</a:t>
            </a:r>
            <a:r>
              <a:rPr lang="en-GB" sz="1600" dirty="0" smtClean="0">
                <a:latin typeface="+mj-lt"/>
              </a:rPr>
              <a:t>] at beam energy 3.5 [</a:t>
            </a:r>
            <a:r>
              <a:rPr lang="en-GB" sz="1600" dirty="0" err="1" smtClean="0">
                <a:latin typeface="+mj-lt"/>
              </a:rPr>
              <a:t>TeV</a:t>
            </a:r>
            <a:r>
              <a:rPr lang="en-GB" sz="1600" dirty="0" smtClean="0">
                <a:latin typeface="+mj-lt"/>
              </a:rPr>
              <a:t>]</a:t>
            </a:r>
            <a:endParaRPr lang="en-GB" sz="1600" baseline="30000" dirty="0" smtClean="0">
              <a:latin typeface="+mj-lt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1600" dirty="0" smtClean="0">
                <a:latin typeface="+mj-lt"/>
              </a:rPr>
              <a:t> </a:t>
            </a:r>
            <a:r>
              <a:rPr lang="en-GB" sz="1600" dirty="0" err="1" smtClean="0">
                <a:latin typeface="+mj-lt"/>
              </a:rPr>
              <a:t>LHCb</a:t>
            </a:r>
            <a:r>
              <a:rPr lang="en-GB" sz="1600" dirty="0" smtClean="0">
                <a:latin typeface="+mj-lt"/>
              </a:rPr>
              <a:t> stably operated at </a:t>
            </a:r>
            <a:r>
              <a:rPr lang="en-GB" sz="1600" dirty="0" err="1" smtClean="0">
                <a:latin typeface="+mj-lt"/>
              </a:rPr>
              <a:t>L</a:t>
            </a:r>
            <a:r>
              <a:rPr lang="en-GB" sz="1600" baseline="-25000" dirty="0" err="1" smtClean="0">
                <a:latin typeface="+mj-lt"/>
              </a:rPr>
              <a:t>inst</a:t>
            </a:r>
            <a:r>
              <a:rPr lang="en-GB" sz="1600" dirty="0" smtClean="0">
                <a:latin typeface="+mj-lt"/>
              </a:rPr>
              <a:t> = 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4.0 x 10</a:t>
            </a:r>
            <a:r>
              <a:rPr lang="en-GB" sz="1600" b="1" baseline="30000" dirty="0" smtClean="0">
                <a:solidFill>
                  <a:srgbClr val="FF0000"/>
                </a:solidFill>
                <a:latin typeface="+mj-lt"/>
              </a:rPr>
              <a:t>32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600" dirty="0" smtClean="0">
                <a:latin typeface="+mj-lt"/>
              </a:rPr>
              <a:t>[cm</a:t>
            </a:r>
            <a:r>
              <a:rPr lang="en-GB" sz="1600" baseline="30000" dirty="0" smtClean="0">
                <a:latin typeface="+mj-lt"/>
              </a:rPr>
              <a:t>-2</a:t>
            </a:r>
            <a:r>
              <a:rPr lang="en-GB" sz="1600" dirty="0" smtClean="0">
                <a:latin typeface="+mj-lt"/>
              </a:rPr>
              <a:t>s</a:t>
            </a:r>
            <a:r>
              <a:rPr lang="en-GB" sz="1600" baseline="30000" dirty="0" smtClean="0">
                <a:latin typeface="+mj-lt"/>
              </a:rPr>
              <a:t>-1 </a:t>
            </a:r>
            <a:r>
              <a:rPr lang="en-GB" sz="1600" dirty="0" smtClean="0">
                <a:latin typeface="+mj-lt"/>
              </a:rPr>
              <a:t>] (nominal 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2.0 x 10</a:t>
            </a:r>
            <a:r>
              <a:rPr lang="en-GB" sz="1600" b="1" baseline="30000" dirty="0" smtClean="0">
                <a:solidFill>
                  <a:srgbClr val="FF0000"/>
                </a:solidFill>
                <a:latin typeface="+mj-lt"/>
              </a:rPr>
              <a:t>32</a:t>
            </a:r>
            <a:r>
              <a:rPr lang="en-GB" sz="1600" dirty="0" smtClean="0">
                <a:latin typeface="+mj-lt"/>
              </a:rPr>
              <a:t>)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1600" dirty="0" smtClean="0">
                <a:latin typeface="+mj-lt"/>
              </a:rPr>
              <a:t> Average number of visible interactions per x-</a:t>
            </a:r>
            <a:r>
              <a:rPr lang="en-GB" sz="1600" dirty="0" err="1" smtClean="0">
                <a:latin typeface="+mj-lt"/>
              </a:rPr>
              <a:t>ing</a:t>
            </a:r>
            <a:r>
              <a:rPr lang="en-GB" sz="1600" dirty="0" smtClean="0">
                <a:latin typeface="+mj-lt"/>
              </a:rPr>
              <a:t> µ = 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1.4</a:t>
            </a:r>
            <a:r>
              <a:rPr lang="en-GB" sz="1600" dirty="0" smtClean="0">
                <a:latin typeface="+mj-lt"/>
              </a:rPr>
              <a:t> (nominal 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0.4</a:t>
            </a:r>
            <a:r>
              <a:rPr lang="en-GB" sz="1600" dirty="0" smtClean="0">
                <a:latin typeface="+mj-lt"/>
              </a:rPr>
              <a:t>)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1600" dirty="0" smtClean="0">
                <a:latin typeface="+mj-lt"/>
              </a:rPr>
              <a:t> Data taking efficiency ~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90 %</a:t>
            </a:r>
            <a:r>
              <a:rPr lang="en-GB" sz="1600" dirty="0" smtClean="0">
                <a:latin typeface="+mj-lt"/>
              </a:rPr>
              <a:t> with 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99 %</a:t>
            </a:r>
            <a:r>
              <a:rPr lang="en-GB" sz="1600" dirty="0" smtClean="0">
                <a:latin typeface="+mj-lt"/>
              </a:rPr>
              <a:t> of operational channels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1600" dirty="0" smtClean="0">
                <a:latin typeface="+mj-lt"/>
              </a:rPr>
              <a:t> HLT (High Level Trigger) input ~ 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0.85 </a:t>
            </a:r>
            <a:r>
              <a:rPr lang="pl-PL" sz="1600" b="1" dirty="0" smtClean="0">
                <a:solidFill>
                  <a:srgbClr val="FF0000"/>
                </a:solidFill>
                <a:latin typeface="+mj-lt"/>
              </a:rPr>
              <a:t>M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Hz</a:t>
            </a:r>
            <a:r>
              <a:rPr lang="en-GB" sz="1600" dirty="0" smtClean="0">
                <a:latin typeface="+mj-lt"/>
              </a:rPr>
              <a:t>, output ~ 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3 kHz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1600" dirty="0" smtClean="0">
                <a:latin typeface="+mj-lt"/>
              </a:rPr>
              <a:t> Ageing of the sub</a:t>
            </a:r>
            <a:r>
              <a:rPr lang="pl-PL" sz="1600" dirty="0" smtClean="0">
                <a:latin typeface="+mj-lt"/>
              </a:rPr>
              <a:t>-</a:t>
            </a:r>
            <a:r>
              <a:rPr lang="en-GB" sz="1600" dirty="0" smtClean="0">
                <a:latin typeface="+mj-lt"/>
              </a:rPr>
              <a:t>detectors monitored – according to expectations</a:t>
            </a:r>
            <a:endParaRPr lang="en-GB" sz="1600" dirty="0">
              <a:latin typeface="+mj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580112" y="3700770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>
                <a:solidFill>
                  <a:srgbClr val="8E220C"/>
                </a:solidFill>
                <a:latin typeface="+mj-lt"/>
              </a:rPr>
              <a:t>Luminosity</a:t>
            </a:r>
            <a:r>
              <a:rPr lang="pl-PL" sz="1600" b="1" dirty="0" smtClean="0">
                <a:solidFill>
                  <a:srgbClr val="8E220C"/>
                </a:solidFill>
                <a:latin typeface="+mj-lt"/>
              </a:rPr>
              <a:t> </a:t>
            </a:r>
            <a:r>
              <a:rPr lang="pl-PL" sz="1600" b="1" dirty="0" err="1" smtClean="0">
                <a:solidFill>
                  <a:srgbClr val="8E220C"/>
                </a:solidFill>
                <a:latin typeface="+mj-lt"/>
              </a:rPr>
              <a:t>leveling</a:t>
            </a:r>
            <a:endParaRPr lang="pl-PL" sz="1600" b="1" dirty="0" smtClean="0">
              <a:solidFill>
                <a:srgbClr val="8E220C"/>
              </a:solidFill>
              <a:latin typeface="+mj-lt"/>
            </a:endParaRPr>
          </a:p>
          <a:p>
            <a:endParaRPr lang="pl-PL" sz="1600" b="1" dirty="0" smtClean="0">
              <a:solidFill>
                <a:srgbClr val="FF0000"/>
              </a:solidFill>
              <a:latin typeface="+mj-lt"/>
            </a:endParaRPr>
          </a:p>
          <a:p>
            <a:pPr>
              <a:buFont typeface="Wingdings" pitchFamily="2" charset="2"/>
              <a:buChar char="q"/>
            </a:pPr>
            <a:r>
              <a:rPr lang="pl-PL" sz="1600" b="1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Use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displaced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p-p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beams</a:t>
            </a:r>
            <a:endParaRPr lang="pl-PL" sz="1600" dirty="0" smtClean="0">
              <a:latin typeface="+mj-lt"/>
            </a:endParaRP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j-lt"/>
              </a:rPr>
              <a:t> Lower inst. </a:t>
            </a:r>
            <a:r>
              <a:rPr lang="pl-PL" sz="1600" dirty="0" err="1" smtClean="0">
                <a:latin typeface="+mj-lt"/>
              </a:rPr>
              <a:t>Luminosity</a:t>
            </a:r>
            <a:endParaRPr lang="pl-PL" sz="1600" dirty="0" smtClean="0">
              <a:latin typeface="+mj-lt"/>
            </a:endParaRP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Stable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conditions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during</a:t>
            </a:r>
            <a:r>
              <a:rPr lang="pl-PL" sz="1600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the</a:t>
            </a:r>
            <a:r>
              <a:rPr lang="pl-PL" sz="1600" dirty="0" smtClean="0">
                <a:latin typeface="+mj-lt"/>
              </a:rPr>
              <a:t> run</a:t>
            </a:r>
          </a:p>
          <a:p>
            <a:pPr>
              <a:buFont typeface="Wingdings" pitchFamily="2" charset="2"/>
              <a:buChar char="q"/>
            </a:pPr>
            <a:r>
              <a:rPr lang="pl-PL" sz="1600" dirty="0" smtClean="0">
                <a:latin typeface="+mj-lt"/>
              </a:rPr>
              <a:t> Lower </a:t>
            </a:r>
            <a:r>
              <a:rPr lang="pl-PL" sz="1600" dirty="0" err="1" smtClean="0">
                <a:latin typeface="+mj-lt"/>
              </a:rPr>
              <a:t>pile-up</a:t>
            </a:r>
            <a:endParaRPr lang="en-US" sz="1600" dirty="0">
              <a:latin typeface="+mj-lt"/>
            </a:endParaRPr>
          </a:p>
        </p:txBody>
      </p:sp>
      <p:pic>
        <p:nvPicPr>
          <p:cNvPr id="7" name="Picture 2" descr="http://www.quantumdiaries.org/wp-content/uploads/2011/04/lhc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37673"/>
            <a:ext cx="4320480" cy="2827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39552" y="328676"/>
            <a:ext cx="7992888" cy="287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8E220C"/>
                </a:solidFill>
                <a:latin typeface="+mj-lt"/>
              </a:rPr>
              <a:t>Operation conditions of the </a:t>
            </a:r>
            <a:r>
              <a:rPr lang="en-GB" b="1" dirty="0" err="1" smtClean="0">
                <a:solidFill>
                  <a:srgbClr val="8E220C"/>
                </a:solidFill>
                <a:latin typeface="+mj-lt"/>
              </a:rPr>
              <a:t>LHCb</a:t>
            </a:r>
            <a:r>
              <a:rPr lang="en-GB" b="1" dirty="0" smtClean="0">
                <a:solidFill>
                  <a:srgbClr val="8E220C"/>
                </a:solidFill>
                <a:latin typeface="+mj-lt"/>
              </a:rPr>
              <a:t> in 2012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GB" dirty="0" smtClean="0">
                <a:latin typeface="+mj-lt"/>
              </a:rPr>
              <a:t> </a:t>
            </a:r>
            <a:r>
              <a:rPr lang="en-GB" sz="1600" dirty="0" smtClean="0">
                <a:latin typeface="+mj-lt"/>
              </a:rPr>
              <a:t>Beam energy </a:t>
            </a:r>
            <a:r>
              <a:rPr lang="pl-PL" sz="1600" b="1" dirty="0" smtClean="0">
                <a:solidFill>
                  <a:srgbClr val="FF0000"/>
                </a:solidFill>
                <a:latin typeface="+mj-lt"/>
              </a:rPr>
              <a:t>4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.</a:t>
            </a:r>
            <a:r>
              <a:rPr lang="pl-PL" sz="1600" b="1" dirty="0" smtClean="0">
                <a:solidFill>
                  <a:srgbClr val="FF0000"/>
                </a:solidFill>
                <a:latin typeface="+mj-lt"/>
              </a:rPr>
              <a:t>0</a:t>
            </a:r>
            <a:r>
              <a:rPr lang="en-GB" sz="1600" dirty="0" smtClean="0">
                <a:latin typeface="+mj-lt"/>
              </a:rPr>
              <a:t> [</a:t>
            </a:r>
            <a:r>
              <a:rPr lang="en-GB" sz="1600" dirty="0" err="1" smtClean="0">
                <a:latin typeface="+mj-lt"/>
              </a:rPr>
              <a:t>TeV</a:t>
            </a:r>
            <a:r>
              <a:rPr lang="en-GB" sz="1600" dirty="0" smtClean="0">
                <a:latin typeface="+mj-lt"/>
              </a:rPr>
              <a:t>] (15 % increase of the b-barb x-section)</a:t>
            </a:r>
            <a:endParaRPr lang="en-GB" sz="1600" baseline="30000" dirty="0" smtClean="0">
              <a:latin typeface="+mj-lt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1600" dirty="0" smtClean="0">
                <a:latin typeface="+mj-lt"/>
              </a:rPr>
              <a:t> Keep the luminosity at </a:t>
            </a:r>
            <a:r>
              <a:rPr lang="en-GB" sz="1600" dirty="0" err="1" smtClean="0">
                <a:latin typeface="+mj-lt"/>
              </a:rPr>
              <a:t>L</a:t>
            </a:r>
            <a:r>
              <a:rPr lang="en-GB" sz="1600" baseline="-25000" dirty="0" err="1" smtClean="0">
                <a:latin typeface="+mj-lt"/>
              </a:rPr>
              <a:t>inst</a:t>
            </a:r>
            <a:r>
              <a:rPr lang="en-GB" sz="1600" dirty="0" smtClean="0">
                <a:latin typeface="+mj-lt"/>
              </a:rPr>
              <a:t> = 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4.0 x 10</a:t>
            </a:r>
            <a:r>
              <a:rPr lang="en-GB" sz="1600" b="1" baseline="30000" dirty="0" smtClean="0">
                <a:solidFill>
                  <a:srgbClr val="FF0000"/>
                </a:solidFill>
                <a:latin typeface="+mj-lt"/>
              </a:rPr>
              <a:t>32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600" dirty="0" smtClean="0">
                <a:latin typeface="+mj-lt"/>
              </a:rPr>
              <a:t>[cm</a:t>
            </a:r>
            <a:r>
              <a:rPr lang="en-GB" sz="1600" baseline="30000" dirty="0" smtClean="0">
                <a:latin typeface="+mj-lt"/>
              </a:rPr>
              <a:t>-2</a:t>
            </a:r>
            <a:r>
              <a:rPr lang="en-GB" sz="1600" dirty="0" smtClean="0">
                <a:latin typeface="+mj-lt"/>
              </a:rPr>
              <a:t>s</a:t>
            </a:r>
            <a:r>
              <a:rPr lang="en-GB" sz="1600" baseline="30000" dirty="0" smtClean="0">
                <a:latin typeface="+mj-lt"/>
              </a:rPr>
              <a:t>-1 </a:t>
            </a:r>
            <a:r>
              <a:rPr lang="en-GB" sz="1600" dirty="0" smtClean="0">
                <a:latin typeface="+mj-lt"/>
              </a:rPr>
              <a:t>] for this year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1600" dirty="0" smtClean="0">
                <a:latin typeface="+mj-lt"/>
              </a:rPr>
              <a:t> Average number of visible interactions per x-</a:t>
            </a:r>
            <a:r>
              <a:rPr lang="en-GB" sz="1600" dirty="0" err="1" smtClean="0">
                <a:latin typeface="+mj-lt"/>
              </a:rPr>
              <a:t>ing</a:t>
            </a:r>
            <a:r>
              <a:rPr lang="en-GB" sz="1600" dirty="0" smtClean="0">
                <a:latin typeface="+mj-lt"/>
              </a:rPr>
              <a:t> slightly higher µ = 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1.6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1600" dirty="0" smtClean="0">
                <a:latin typeface="+mj-lt"/>
              </a:rPr>
              <a:t> Keep high data taking efficiency and quality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1600" dirty="0" smtClean="0">
                <a:latin typeface="+mj-lt"/>
              </a:rPr>
              <a:t> HLT (High Level Trigger) input ~ 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1.0 MHz</a:t>
            </a:r>
            <a:r>
              <a:rPr lang="en-GB" sz="1600" dirty="0" smtClean="0">
                <a:latin typeface="+mj-lt"/>
              </a:rPr>
              <a:t>, output ~ 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5 kHz </a:t>
            </a:r>
            <a:r>
              <a:rPr lang="en-GB" sz="1600" dirty="0" smtClean="0">
                <a:latin typeface="+mj-lt"/>
              </a:rPr>
              <a:t>(upgraded HLT farm</a:t>
            </a:r>
            <a:r>
              <a:rPr lang="pl-PL" sz="1600" dirty="0" smtClean="0">
                <a:latin typeface="+mj-lt"/>
              </a:rPr>
              <a:t> </a:t>
            </a:r>
            <a:r>
              <a:rPr lang="en-GB" sz="1600" dirty="0" smtClean="0">
                <a:latin typeface="+mj-lt"/>
              </a:rPr>
              <a:t>and revisited code)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q"/>
            </a:pPr>
            <a:r>
              <a:rPr lang="en-GB" sz="1600" dirty="0" smtClean="0">
                <a:latin typeface="+mj-lt"/>
              </a:rPr>
              <a:t> </a:t>
            </a:r>
            <a:r>
              <a:rPr lang="pl-PL" sz="1600" dirty="0" err="1" smtClean="0">
                <a:latin typeface="+mj-lt"/>
              </a:rPr>
              <a:t>Collected</a:t>
            </a:r>
            <a:r>
              <a:rPr lang="en-GB" sz="1600" dirty="0" smtClean="0">
                <a:latin typeface="+mj-lt"/>
              </a:rPr>
              <a:t> ~ </a:t>
            </a:r>
            <a:r>
              <a:rPr lang="pl-PL" sz="1600" b="1" dirty="0" smtClean="0">
                <a:solidFill>
                  <a:srgbClr val="FF0000"/>
                </a:solidFill>
                <a:latin typeface="+mj-lt"/>
              </a:rPr>
              <a:t>2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.</a:t>
            </a:r>
            <a:r>
              <a:rPr lang="pl-PL" sz="1600" b="1" dirty="0" smtClean="0">
                <a:solidFill>
                  <a:srgbClr val="FF0000"/>
                </a:solidFill>
                <a:latin typeface="+mj-lt"/>
              </a:rPr>
              <a:t>1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 fb</a:t>
            </a:r>
            <a:r>
              <a:rPr lang="en-GB" sz="1600" b="1" baseline="30000" dirty="0" smtClean="0">
                <a:solidFill>
                  <a:srgbClr val="FF0000"/>
                </a:solidFill>
                <a:latin typeface="+mj-lt"/>
              </a:rPr>
              <a:t>-1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600" dirty="0" smtClean="0">
                <a:latin typeface="+mj-lt"/>
              </a:rPr>
              <a:t>of </a:t>
            </a:r>
            <a:r>
              <a:rPr lang="pl-PL" sz="1600" dirty="0" err="1" smtClean="0">
                <a:latin typeface="+mj-lt"/>
              </a:rPr>
              <a:t>collision</a:t>
            </a:r>
            <a:r>
              <a:rPr lang="en-GB" sz="1600" dirty="0" smtClean="0">
                <a:latin typeface="+mj-lt"/>
              </a:rPr>
              <a:t> data</a:t>
            </a:r>
            <a:endParaRPr lang="en-GB" sz="1600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4678" y="3203446"/>
            <a:ext cx="4991618" cy="324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95733" y="548680"/>
            <a:ext cx="7272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Intriguing</a:t>
            </a:r>
            <a:r>
              <a:rPr lang="pl-PL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results</a:t>
            </a:r>
            <a:r>
              <a:rPr lang="pl-PL" b="1" dirty="0" smtClean="0">
                <a:solidFill>
                  <a:srgbClr val="C00000"/>
                </a:solidFill>
                <a:latin typeface="+mj-lt"/>
              </a:rPr>
              <a:t> from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LHCb</a:t>
            </a:r>
            <a:r>
              <a:rPr lang="pl-PL" b="1" dirty="0" smtClean="0">
                <a:solidFill>
                  <a:srgbClr val="C00000"/>
                </a:solidFill>
                <a:latin typeface="+mj-lt"/>
              </a:rPr>
              <a:t> –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possible</a:t>
            </a:r>
            <a:r>
              <a:rPr lang="pl-PL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hints</a:t>
            </a:r>
            <a:r>
              <a:rPr lang="pl-PL" b="1" dirty="0" smtClean="0">
                <a:solidFill>
                  <a:srgbClr val="C00000"/>
                </a:solidFill>
                <a:latin typeface="+mj-lt"/>
              </a:rPr>
              <a:t> of New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Physics</a:t>
            </a:r>
            <a:endParaRPr lang="en-GB" b="1" dirty="0" smtClean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03504" y="1052736"/>
                <a:ext cx="7128792" cy="2088232"/>
              </a:xfrm>
              <a:prstGeom prst="rect">
                <a:avLst/>
              </a:prstGeom>
            </p:spPr>
            <p:txBody>
              <a:bodyPr/>
              <a:lstStyle/>
              <a:p>
                <a:pPr marL="273050" marR="0" lvl="0" indent="-2730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tabLst/>
                  <a:defRPr/>
                </a:pPr>
                <a:r>
                  <a:rPr kumimoji="0" lang="pl-PL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No N</a:t>
                </a:r>
                <a:r>
                  <a:rPr kumimoji="0" lang="pl-PL" sz="16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P </a:t>
                </a:r>
                <a:r>
                  <a:rPr kumimoji="0" lang="pl-PL" sz="1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effects</a:t>
                </a:r>
                <a:r>
                  <a:rPr kumimoji="0" lang="pl-PL" sz="16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 </a:t>
                </a:r>
                <a:r>
                  <a:rPr kumimoji="0" lang="pl-PL" sz="1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has</a:t>
                </a:r>
                <a:r>
                  <a:rPr kumimoji="0" lang="pl-PL" sz="16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 </a:t>
                </a:r>
                <a:r>
                  <a:rPr kumimoji="0" lang="pl-PL" sz="1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been</a:t>
                </a:r>
                <a:r>
                  <a:rPr kumimoji="0" lang="pl-PL" sz="16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 </a:t>
                </a:r>
                <a:r>
                  <a:rPr kumimoji="0" lang="pl-PL" sz="1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confirmed</a:t>
                </a:r>
                <a:r>
                  <a:rPr kumimoji="0" lang="pl-PL" sz="16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 </a:t>
                </a:r>
                <a:r>
                  <a:rPr kumimoji="0" lang="pl-PL" sz="1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so</a:t>
                </a:r>
                <a:r>
                  <a:rPr kumimoji="0" lang="pl-PL" sz="16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 far, </a:t>
                </a:r>
                <a:r>
                  <a:rPr kumimoji="0" lang="pl-PL" sz="1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however</a:t>
                </a:r>
                <a:r>
                  <a:rPr kumimoji="0" lang="pl-PL" sz="16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…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lang="pl-PL" sz="1600" dirty="0" smtClean="0">
                    <a:solidFill>
                      <a:schemeClr val="tx1"/>
                    </a:solidFill>
                    <a:latin typeface="+mj-lt"/>
                    <a:ea typeface="ＭＳ Ｐゴシック" charset="-128"/>
                    <a:cs typeface="+mn-cs"/>
                  </a:rPr>
                  <a:t>Two </a:t>
                </a:r>
                <a:r>
                  <a:rPr lang="pl-PL" sz="1600" dirty="0" err="1" smtClean="0">
                    <a:solidFill>
                      <a:schemeClr val="tx1"/>
                    </a:solidFill>
                    <a:latin typeface="+mj-lt"/>
                    <a:ea typeface="ＭＳ Ｐゴシック" charset="-128"/>
                    <a:cs typeface="+mn-cs"/>
                  </a:rPr>
                  <a:t>interesting</a:t>
                </a:r>
                <a:r>
                  <a:rPr lang="pl-PL" sz="1600" dirty="0" smtClean="0">
                    <a:solidFill>
                      <a:schemeClr val="tx1"/>
                    </a:solidFill>
                    <a:latin typeface="+mj-lt"/>
                    <a:ea typeface="ＭＳ Ｐゴシック" charset="-128"/>
                    <a:cs typeface="+mn-cs"/>
                  </a:rPr>
                  <a:t> </a:t>
                </a:r>
                <a:r>
                  <a:rPr lang="pl-PL" sz="1600" dirty="0" err="1" smtClean="0">
                    <a:solidFill>
                      <a:schemeClr val="tx1"/>
                    </a:solidFill>
                    <a:latin typeface="+mj-lt"/>
                    <a:ea typeface="ＭＳ Ｐゴシック" charset="-128"/>
                    <a:cs typeface="+mn-cs"/>
                  </a:rPr>
                  <a:t>anomalies</a:t>
                </a:r>
                <a:r>
                  <a:rPr lang="pl-PL" sz="1600" dirty="0" smtClean="0">
                    <a:solidFill>
                      <a:schemeClr val="tx1"/>
                    </a:solidFill>
                    <a:latin typeface="+mj-lt"/>
                    <a:ea typeface="ＭＳ Ｐゴシック" charset="-128"/>
                    <a:cs typeface="+mn-cs"/>
                  </a:rPr>
                  <a:t> </a:t>
                </a:r>
                <a:r>
                  <a:rPr lang="pl-PL" sz="1600" dirty="0" err="1" smtClean="0">
                    <a:solidFill>
                      <a:schemeClr val="tx1"/>
                    </a:solidFill>
                    <a:latin typeface="+mj-lt"/>
                    <a:ea typeface="ＭＳ Ｐゴシック" charset="-128"/>
                    <a:cs typeface="+mn-cs"/>
                  </a:rPr>
                  <a:t>seen</a:t>
                </a:r>
                <a:r>
                  <a:rPr lang="pl-PL" sz="1600" dirty="0" smtClean="0">
                    <a:solidFill>
                      <a:schemeClr val="tx1"/>
                    </a:solidFill>
                    <a:latin typeface="+mj-lt"/>
                    <a:ea typeface="ＭＳ Ｐゴシック" charset="-128"/>
                    <a:cs typeface="+mn-cs"/>
                  </a:rPr>
                  <a:t> by </a:t>
                </a:r>
                <a:r>
                  <a:rPr lang="pl-PL" sz="1600" dirty="0" err="1" smtClean="0">
                    <a:solidFill>
                      <a:schemeClr val="tx1"/>
                    </a:solidFill>
                    <a:latin typeface="+mj-lt"/>
                    <a:ea typeface="ＭＳ Ｐゴシック" charset="-128"/>
                    <a:cs typeface="+mn-cs"/>
                  </a:rPr>
                  <a:t>LHCb</a:t>
                </a:r>
                <a:endParaRPr lang="pl-PL" sz="1600" dirty="0" smtClean="0">
                  <a:solidFill>
                    <a:schemeClr val="tx1"/>
                  </a:solidFill>
                  <a:latin typeface="+mj-lt"/>
                  <a:ea typeface="ＭＳ Ｐゴシック" charset="-128"/>
                  <a:cs typeface="+mn-cs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SupPr>
                      <m:e>
                        <m:r>
                          <a:rPr lang="pl-PL" sz="16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  <m:t>𝑃</m:t>
                        </m:r>
                      </m:e>
                      <m:sub>
                        <m:r>
                          <a:rPr lang="pl-PL" sz="16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  <m:t>5</m:t>
                        </m:r>
                      </m:sub>
                      <m:sup>
                        <m:r>
                          <a:rPr lang="pl-PL" sz="16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pl-PL" sz="1600" kern="0" dirty="0" smtClean="0">
                    <a:solidFill>
                      <a:schemeClr val="tx1"/>
                    </a:solidFill>
                    <a:latin typeface="+mj-lt"/>
                    <a:ea typeface="ＭＳ Ｐゴシック" charset="-128"/>
                  </a:rPr>
                  <a:t> </a:t>
                </a:r>
                <a:r>
                  <a:rPr lang="pl-PL" sz="1600" kern="0" dirty="0" err="1" smtClean="0">
                    <a:solidFill>
                      <a:schemeClr val="tx1"/>
                    </a:solidFill>
                    <a:latin typeface="+mj-lt"/>
                    <a:ea typeface="ＭＳ Ｐゴシック" charset="-128"/>
                  </a:rPr>
                  <a:t>observable</a:t>
                </a:r>
                <a:r>
                  <a:rPr lang="pl-PL" sz="1600" kern="0" dirty="0" smtClean="0">
                    <a:solidFill>
                      <a:schemeClr val="tx1"/>
                    </a:solidFill>
                    <a:latin typeface="+mj-lt"/>
                    <a:ea typeface="ＭＳ Ｐゴシック" charset="-128"/>
                  </a:rPr>
                  <a:t> </a:t>
                </a:r>
                <a:r>
                  <a:rPr lang="pl-PL" sz="1600" kern="0" dirty="0" err="1" smtClean="0">
                    <a:solidFill>
                      <a:schemeClr val="tx1"/>
                    </a:solidFill>
                    <a:latin typeface="+mj-lt"/>
                    <a:ea typeface="ＭＳ Ｐゴシック" charset="-128"/>
                  </a:rPr>
                  <a:t>measured</a:t>
                </a:r>
                <a:r>
                  <a:rPr lang="pl-PL" sz="1600" kern="0" dirty="0" smtClean="0">
                    <a:solidFill>
                      <a:schemeClr val="tx1"/>
                    </a:solidFill>
                    <a:latin typeface="+mj-lt"/>
                    <a:ea typeface="ＭＳ Ｐゴシック" charset="-128"/>
                  </a:rPr>
                  <a:t> in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l-PL" sz="1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</m:ctrlPr>
                      </m:sSubSupPr>
                      <m:e>
                        <m:r>
                          <a:rPr lang="pl-PL" sz="16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  <m:t>𝐵</m:t>
                        </m:r>
                      </m:e>
                      <m:sub>
                        <m:r>
                          <a:rPr lang="pl-PL" sz="16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  <m:t>𝑑</m:t>
                        </m:r>
                      </m:sub>
                      <m:sup>
                        <m:r>
                          <a:rPr lang="pl-PL" sz="16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ＭＳ Ｐゴシック" charset="-128"/>
                          </a:rPr>
                          <m:t>0</m:t>
                        </m:r>
                      </m:sup>
                    </m:sSubSup>
                    <m:r>
                      <a:rPr lang="pl-PL" sz="16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pl-PL" sz="1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pl-PL" sz="16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pl-PL" sz="1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pl-PL" sz="16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pl-PL" sz="1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pl-PL" sz="1600" b="0" i="1" kern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pl-PL" sz="1600" kern="0" dirty="0" smtClean="0">
                    <a:solidFill>
                      <a:schemeClr val="tx1"/>
                    </a:solidFill>
                    <a:latin typeface="+mj-lt"/>
                    <a:ea typeface="ＭＳ Ｐゴシック" charset="-128"/>
                  </a:rPr>
                  <a:t> </a:t>
                </a:r>
                <a:r>
                  <a:rPr lang="pl-PL" sz="1600" b="1" kern="0" dirty="0" err="1" smtClean="0">
                    <a:latin typeface="+mj-lt"/>
                    <a:ea typeface="ＭＳ Ｐゴシック" charset="-128"/>
                  </a:rPr>
                  <a:t>above</a:t>
                </a:r>
                <a:r>
                  <a:rPr lang="pl-PL" sz="1600" kern="0" dirty="0" smtClean="0">
                    <a:solidFill>
                      <a:schemeClr val="tx1"/>
                    </a:solidFill>
                    <a:latin typeface="+mj-lt"/>
                    <a:ea typeface="ＭＳ Ｐゴシック" charset="-128"/>
                  </a:rPr>
                  <a:t> the SM </a:t>
                </a:r>
                <a:r>
                  <a:rPr lang="pl-PL" sz="1600" kern="0" dirty="0" err="1" smtClean="0">
                    <a:solidFill>
                      <a:schemeClr val="tx1"/>
                    </a:solidFill>
                    <a:latin typeface="+mj-lt"/>
                    <a:ea typeface="ＭＳ Ｐゴシック" charset="-128"/>
                  </a:rPr>
                  <a:t>predictions</a:t>
                </a:r>
                <a:endParaRPr lang="pl-PL" sz="1600" kern="0" dirty="0" smtClean="0">
                  <a:solidFill>
                    <a:schemeClr val="tx1"/>
                  </a:solidFill>
                  <a:latin typeface="+mj-lt"/>
                  <a:ea typeface="ＭＳ Ｐゴシック" charset="-128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endParaRPr lang="pl-PL" sz="1600" kern="0" dirty="0">
                  <a:latin typeface="+mj-lt"/>
                  <a:ea typeface="ＭＳ Ｐゴシック" charset="-128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endParaRPr lang="pl-PL" sz="1600" kern="0" dirty="0" smtClean="0">
                  <a:latin typeface="+mj-lt"/>
                  <a:ea typeface="ＭＳ Ｐゴシック" charset="-128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endParaRPr lang="pl-PL" sz="1600" kern="0" dirty="0">
                  <a:latin typeface="+mj-lt"/>
                  <a:ea typeface="ＭＳ Ｐゴシック" charset="-128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endParaRPr lang="pl-PL" sz="1600" kern="0" dirty="0" smtClean="0">
                  <a:latin typeface="+mj-lt"/>
                  <a:ea typeface="ＭＳ Ｐゴシック" charset="-128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endParaRPr lang="pl-PL" sz="1600" kern="0" dirty="0">
                  <a:latin typeface="+mj-lt"/>
                  <a:ea typeface="ＭＳ Ｐゴシック" charset="-128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endParaRPr lang="pl-PL" sz="1600" kern="0" dirty="0" smtClean="0">
                  <a:latin typeface="+mj-lt"/>
                  <a:ea typeface="ＭＳ Ｐゴシック" charset="-128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endParaRPr lang="pl-PL" sz="1600" kern="0" dirty="0">
                  <a:latin typeface="+mj-lt"/>
                  <a:ea typeface="ＭＳ Ｐゴシック" charset="-128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endParaRPr lang="pl-PL" sz="1600" kern="0" dirty="0" smtClean="0">
                  <a:latin typeface="+mj-lt"/>
                  <a:ea typeface="ＭＳ Ｐゴシック" charset="-128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endParaRPr lang="pl-PL" sz="1600" kern="0" dirty="0">
                  <a:latin typeface="+mj-lt"/>
                  <a:ea typeface="ＭＳ Ｐゴシック" charset="-128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endParaRPr lang="pl-PL" sz="1600" kern="0" dirty="0" smtClean="0">
                  <a:latin typeface="+mj-lt"/>
                  <a:ea typeface="ＭＳ Ｐゴシック" charset="-128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endParaRPr lang="pl-PL" sz="1600" kern="0" dirty="0">
                  <a:latin typeface="+mj-lt"/>
                  <a:ea typeface="ＭＳ Ｐゴシック" charset="-128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0BD0D9"/>
                  </a:buClr>
                  <a:buSzPct val="95000"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lang="pl-PL" sz="1600" kern="0" dirty="0" err="1" smtClean="0">
                    <a:latin typeface="+mj-lt"/>
                    <a:ea typeface="ＭＳ Ｐゴシック" charset="-128"/>
                  </a:rPr>
                  <a:t>Rates</a:t>
                </a:r>
                <a:r>
                  <a:rPr lang="pl-PL" sz="1600" kern="0" dirty="0" smtClean="0">
                    <a:latin typeface="+mj-lt"/>
                    <a:ea typeface="ＭＳ Ｐゴシック" charset="-128"/>
                  </a:rPr>
                  <a:t> of </a:t>
                </a:r>
                <a:r>
                  <a:rPr lang="pl-PL" sz="1600" kern="0" dirty="0" err="1" smtClean="0">
                    <a:latin typeface="+mj-lt"/>
                    <a:ea typeface="ＭＳ Ｐゴシック" charset="-128"/>
                  </a:rPr>
                  <a:t>charged</a:t>
                </a:r>
                <a:r>
                  <a:rPr lang="pl-PL" sz="1600" kern="0" dirty="0" smtClean="0">
                    <a:latin typeface="+mj-lt"/>
                    <a:ea typeface="ＭＳ Ｐゴシック" charset="-128"/>
                  </a:rPr>
                  <a:t> </a:t>
                </a:r>
                <a:r>
                  <a:rPr lang="pl-PL" sz="1600" kern="0" dirty="0" err="1" smtClean="0">
                    <a:latin typeface="+mj-lt"/>
                    <a:ea typeface="ＭＳ Ｐゴシック" charset="-128"/>
                  </a:rPr>
                  <a:t>beauty</a:t>
                </a:r>
                <a:r>
                  <a:rPr lang="pl-PL" sz="1600" kern="0" dirty="0" smtClean="0">
                    <a:latin typeface="+mj-lt"/>
                    <a:ea typeface="ＭＳ Ｐゴシック" charset="-128"/>
                  </a:rPr>
                  <a:t> </a:t>
                </a:r>
                <a:r>
                  <a:rPr lang="pl-PL" sz="1600" kern="0" dirty="0" err="1" smtClean="0">
                    <a:latin typeface="+mj-lt"/>
                    <a:ea typeface="ＭＳ Ｐゴシック" charset="-128"/>
                  </a:rPr>
                  <a:t>semileptonic</a:t>
                </a:r>
                <a:r>
                  <a:rPr lang="pl-PL" sz="1600" kern="0" dirty="0" smtClean="0">
                    <a:latin typeface="+mj-lt"/>
                    <a:ea typeface="ＭＳ Ｐゴシック" charset="-128"/>
                  </a:rPr>
                  <a:t> </a:t>
                </a:r>
                <a:r>
                  <a:rPr lang="pl-PL" sz="1600" kern="0" dirty="0" err="1" smtClean="0">
                    <a:latin typeface="+mj-lt"/>
                    <a:ea typeface="ＭＳ Ｐゴシック" charset="-128"/>
                  </a:rPr>
                  <a:t>decays</a:t>
                </a:r>
                <a:r>
                  <a:rPr lang="pl-PL" sz="1600" kern="0" dirty="0" smtClean="0">
                    <a:latin typeface="+mj-lt"/>
                    <a:ea typeface="ＭＳ Ｐゴシック" charset="-128"/>
                  </a:rPr>
                  <a:t> </a:t>
                </a:r>
                <a:r>
                  <a:rPr lang="pl-PL" sz="1600" b="1" kern="0" dirty="0" err="1" smtClean="0">
                    <a:latin typeface="+mj-lt"/>
                    <a:ea typeface="ＭＳ Ｐゴシック" charset="-128"/>
                  </a:rPr>
                  <a:t>below</a:t>
                </a:r>
                <a:r>
                  <a:rPr lang="pl-PL" sz="1600" kern="0" dirty="0" smtClean="0">
                    <a:latin typeface="+mj-lt"/>
                    <a:ea typeface="ＭＳ Ｐゴシック" charset="-128"/>
                  </a:rPr>
                  <a:t> the SM </a:t>
                </a:r>
                <a:r>
                  <a:rPr lang="pl-PL" sz="1600" kern="0" dirty="0" err="1" smtClean="0">
                    <a:latin typeface="+mj-lt"/>
                    <a:ea typeface="ＭＳ Ｐゴシック" charset="-128"/>
                  </a:rPr>
                  <a:t>predictions</a:t>
                </a:r>
                <a:endParaRPr lang="en-US" sz="1600" kern="0" dirty="0" smtClean="0">
                  <a:latin typeface="+mj-lt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04" y="1052736"/>
                <a:ext cx="7128792" cy="2088232"/>
              </a:xfrm>
              <a:prstGeom prst="rect">
                <a:avLst/>
              </a:prstGeom>
              <a:blipFill rotWithShape="0">
                <a:blip r:embed="rId2"/>
                <a:stretch>
                  <a:fillRect l="-428" t="-877" b="-11725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5565" y="6161923"/>
            <a:ext cx="746966" cy="50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2075284"/>
            <a:ext cx="4314825" cy="30099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290" y="5537042"/>
            <a:ext cx="3969263" cy="112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95733" y="548680"/>
            <a:ext cx="72726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C00000"/>
                </a:solidFill>
                <a:latin typeface="+mj-lt"/>
              </a:rPr>
              <a:t>Overall summary of Run I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71600" y="1340768"/>
            <a:ext cx="7128792" cy="2088232"/>
          </a:xfrm>
          <a:prstGeom prst="rect">
            <a:avLst/>
          </a:prstGeom>
        </p:spPr>
        <p:txBody>
          <a:bodyPr/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tabLst/>
              <a:defRPr/>
            </a:pPr>
            <a:r>
              <a:rPr lang="en-US" b="1" dirty="0" err="1" smtClean="0">
                <a:solidFill>
                  <a:srgbClr val="0033CC"/>
                </a:solidFill>
                <a:latin typeface="+mj-lt"/>
                <a:cs typeface="+mn-cs"/>
              </a:rPr>
              <a:t>LHCb</a:t>
            </a:r>
            <a:r>
              <a:rPr lang="en-US" b="1" dirty="0" smtClean="0">
                <a:solidFill>
                  <a:srgbClr val="0033CC"/>
                </a:solidFill>
                <a:latin typeface="+mj-lt"/>
                <a:cs typeface="+mn-cs"/>
              </a:rPr>
              <a:t>: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en-US" kern="0" dirty="0" smtClean="0">
                <a:latin typeface="+mj-lt"/>
                <a:ea typeface="ＭＳ Ｐゴシック" charset="-128"/>
              </a:rPr>
              <a:t>Superb performance – greatly exceeded any expectations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en-US" kern="0" dirty="0" smtClean="0">
                <a:latin typeface="+mj-lt"/>
                <a:ea typeface="ＭＳ Ｐゴシック" charset="-128"/>
              </a:rPr>
              <a:t>Stable operation at inst. luminosity </a:t>
            </a:r>
            <a:r>
              <a:rPr lang="en-US" b="1" kern="0" dirty="0" smtClean="0">
                <a:solidFill>
                  <a:srgbClr val="8E220C"/>
                </a:solidFill>
                <a:latin typeface="+mj-lt"/>
                <a:ea typeface="ＭＳ Ｐゴシック" charset="-128"/>
              </a:rPr>
              <a:t>100%</a:t>
            </a:r>
            <a:r>
              <a:rPr lang="en-US" kern="0" dirty="0" smtClean="0">
                <a:latin typeface="+mj-lt"/>
                <a:ea typeface="ＭＳ Ｐゴシック" charset="-128"/>
              </a:rPr>
              <a:t> higher than nominal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en-US" b="1" kern="0" dirty="0" smtClean="0">
                <a:solidFill>
                  <a:srgbClr val="8E220C"/>
                </a:solidFill>
                <a:latin typeface="+mj-lt"/>
                <a:ea typeface="ＭＳ Ｐゴシック" charset="-128"/>
              </a:rPr>
              <a:t>General purpose detector in forward direction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en-US" kern="0" dirty="0" smtClean="0">
                <a:latin typeface="+mj-lt"/>
                <a:ea typeface="ＭＳ Ｐゴシック" charset="-128"/>
              </a:rPr>
              <a:t>Many world </a:t>
            </a:r>
            <a:r>
              <a:rPr lang="pl-PL" kern="0" dirty="0" err="1" smtClean="0">
                <a:latin typeface="+mj-lt"/>
                <a:ea typeface="ＭＳ Ｐゴシック" charset="-128"/>
              </a:rPr>
              <a:t>best</a:t>
            </a:r>
            <a:r>
              <a:rPr lang="en-US" kern="0" dirty="0" smtClean="0">
                <a:latin typeface="+mj-lt"/>
                <a:ea typeface="ＭＳ Ｐゴシック" charset="-128"/>
              </a:rPr>
              <a:t> </a:t>
            </a:r>
            <a:r>
              <a:rPr lang="en-US" kern="0" dirty="0" smtClean="0">
                <a:latin typeface="+mj-lt"/>
                <a:ea typeface="ＭＳ Ｐゴシック" charset="-128"/>
              </a:rPr>
              <a:t>results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en-US" b="1" kern="0" dirty="0" smtClean="0">
                <a:solidFill>
                  <a:srgbClr val="8E220C"/>
                </a:solidFill>
                <a:latin typeface="+mj-lt"/>
                <a:ea typeface="ＭＳ Ｐゴシック" charset="-128"/>
              </a:rPr>
              <a:t>Over </a:t>
            </a:r>
            <a:r>
              <a:rPr lang="pl-PL" b="1" kern="0" dirty="0" smtClean="0">
                <a:solidFill>
                  <a:srgbClr val="8E220C"/>
                </a:solidFill>
                <a:latin typeface="+mj-lt"/>
                <a:ea typeface="ＭＳ Ｐゴシック" charset="-128"/>
              </a:rPr>
              <a:t>230</a:t>
            </a:r>
            <a:r>
              <a:rPr lang="en-US" b="1" kern="0" dirty="0" smtClean="0">
                <a:solidFill>
                  <a:srgbClr val="8E220C"/>
                </a:solidFill>
                <a:latin typeface="+mj-lt"/>
                <a:ea typeface="ＭＳ Ｐゴシック" charset="-128"/>
              </a:rPr>
              <a:t> </a:t>
            </a:r>
            <a:r>
              <a:rPr lang="en-US" b="1" kern="0" dirty="0" smtClean="0">
                <a:solidFill>
                  <a:srgbClr val="8E220C"/>
                </a:solidFill>
                <a:latin typeface="+mj-lt"/>
                <a:ea typeface="ＭＳ Ｐゴシック" charset="-128"/>
              </a:rPr>
              <a:t>papers </a:t>
            </a:r>
            <a:r>
              <a:rPr lang="en-US" b="1" kern="0" dirty="0" err="1" smtClean="0">
                <a:solidFill>
                  <a:srgbClr val="8E220C"/>
                </a:solidFill>
                <a:latin typeface="+mj-lt"/>
                <a:ea typeface="ＭＳ Ｐゴシック" charset="-128"/>
              </a:rPr>
              <a:t>publishe</a:t>
            </a:r>
            <a:r>
              <a:rPr lang="pl-PL" b="1" kern="0" dirty="0" smtClean="0">
                <a:solidFill>
                  <a:srgbClr val="8E220C"/>
                </a:solidFill>
                <a:latin typeface="+mj-lt"/>
                <a:ea typeface="ＭＳ Ｐゴシック" charset="-128"/>
              </a:rPr>
              <a:t>d!</a:t>
            </a:r>
            <a:endParaRPr lang="en-US" kern="0" dirty="0" smtClean="0">
              <a:latin typeface="+mj-lt"/>
              <a:ea typeface="ＭＳ Ｐゴシック" charset="-128"/>
            </a:endParaRP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q"/>
            </a:pPr>
            <a:endParaRPr lang="en-US" kern="0" dirty="0" smtClean="0">
              <a:latin typeface="+mj-lt"/>
              <a:ea typeface="ＭＳ Ｐゴシック" charset="-128"/>
            </a:endParaRPr>
          </a:p>
          <a:p>
            <a:pPr marL="285750" indent="-285750" eaLnBrk="0" hangingPunct="0">
              <a:spcBef>
                <a:spcPct val="20000"/>
              </a:spcBef>
            </a:pPr>
            <a:r>
              <a:rPr lang="en-US" b="1" kern="0" dirty="0" smtClean="0">
                <a:solidFill>
                  <a:srgbClr val="0070C0"/>
                </a:solidFill>
                <a:latin typeface="+mj-lt"/>
                <a:ea typeface="ＭＳ Ｐゴシック" charset="-128"/>
              </a:rPr>
              <a:t>The pinch of salt: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en-US" kern="0" dirty="0" smtClean="0">
                <a:latin typeface="+mj-lt"/>
                <a:ea typeface="ＭＳ Ｐゴシック" charset="-128"/>
              </a:rPr>
              <a:t>No conclusive BSM physics discovered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en-US" kern="0" dirty="0" smtClean="0">
                <a:latin typeface="+mj-lt"/>
                <a:ea typeface="ＭＳ Ｐゴシック" charset="-128"/>
              </a:rPr>
              <a:t>There is still room for NP!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en-US" kern="0" dirty="0" smtClean="0">
                <a:latin typeface="+mj-lt"/>
                <a:ea typeface="ＭＳ Ｐゴシック" charset="-128"/>
              </a:rPr>
              <a:t>Need push </a:t>
            </a:r>
            <a:r>
              <a:rPr lang="en-US" b="1" kern="0" dirty="0" smtClean="0">
                <a:solidFill>
                  <a:srgbClr val="8E220C"/>
                </a:solidFill>
                <a:latin typeface="+mj-lt"/>
                <a:ea typeface="ＭＳ Ｐゴシック" charset="-128"/>
              </a:rPr>
              <a:t>precision</a:t>
            </a:r>
            <a:r>
              <a:rPr lang="en-US" kern="0" dirty="0" smtClean="0">
                <a:latin typeface="+mj-lt"/>
                <a:ea typeface="ＭＳ Ｐゴシック" charset="-128"/>
              </a:rPr>
              <a:t> to the limits in order to challenge theoretical predictions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q"/>
            </a:pPr>
            <a:r>
              <a:rPr lang="en-US" b="1" kern="0" dirty="0" smtClean="0">
                <a:solidFill>
                  <a:srgbClr val="8E220C"/>
                </a:solidFill>
                <a:latin typeface="+mj-lt"/>
                <a:ea typeface="ＭＳ Ｐゴシック" charset="-128"/>
              </a:rPr>
              <a:t>Need more data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5565" y="6161923"/>
            <a:ext cx="746966" cy="50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AA491-A76B-4D42-87CB-8F22694DCEB0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438" y="2204864"/>
            <a:ext cx="7942002" cy="28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5733" y="548680"/>
            <a:ext cx="7272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dirty="0" smtClean="0">
                <a:solidFill>
                  <a:srgbClr val="C00000"/>
                </a:solidFill>
                <a:latin typeface="+mj-lt"/>
              </a:rPr>
              <a:t>Data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taking</a:t>
            </a:r>
            <a:r>
              <a:rPr lang="pl-PL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road</a:t>
            </a:r>
            <a:r>
              <a:rPr lang="pl-PL" b="1" dirty="0" smtClean="0">
                <a:solidFill>
                  <a:srgbClr val="C00000"/>
                </a:solidFill>
                <a:latin typeface="+mj-lt"/>
              </a:rPr>
              <a:t> map for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LHCb</a:t>
            </a:r>
            <a:r>
              <a:rPr lang="pl-PL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before</a:t>
            </a:r>
            <a:r>
              <a:rPr lang="pl-PL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the</a:t>
            </a:r>
            <a:r>
              <a:rPr lang="pl-PL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  <a:latin typeface="+mj-lt"/>
              </a:rPr>
              <a:t>upgrade</a:t>
            </a:r>
            <a:endParaRPr lang="en-US" b="1" dirty="0" smtClean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5565" y="6161923"/>
            <a:ext cx="746966" cy="50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pitał">
  <a:themeElements>
    <a:clrScheme name="Kapitał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Kapitał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pita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7181</TotalTime>
  <Words>1355</Words>
  <Application>Microsoft Office PowerPoint</Application>
  <PresentationFormat>Pokaz na ekranie (4:3)</PresentationFormat>
  <Paragraphs>271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27</vt:i4>
      </vt:variant>
    </vt:vector>
  </HeadingPairs>
  <TitlesOfParts>
    <vt:vector size="40" baseType="lpstr">
      <vt:lpstr>ＭＳ Ｐゴシック</vt:lpstr>
      <vt:lpstr>Arial</vt:lpstr>
      <vt:lpstr>Calibri</vt:lpstr>
      <vt:lpstr>Cambria Math</vt:lpstr>
      <vt:lpstr>Comic Sans MS</vt:lpstr>
      <vt:lpstr>Franklin Gothic Book</vt:lpstr>
      <vt:lpstr>Perpetua</vt:lpstr>
      <vt:lpstr>Symbol</vt:lpstr>
      <vt:lpstr>Verdana</vt:lpstr>
      <vt:lpstr>Wingdings</vt:lpstr>
      <vt:lpstr>Wingdings 2</vt:lpstr>
      <vt:lpstr>Projekt niestandardowy</vt:lpstr>
      <vt:lpstr>Kapitał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GRU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akaszyk</dc:creator>
  <cp:lastModifiedBy>Tomasz Szumlak</cp:lastModifiedBy>
  <cp:revision>1016</cp:revision>
  <dcterms:created xsi:type="dcterms:W3CDTF">2010-01-04T15:12:47Z</dcterms:created>
  <dcterms:modified xsi:type="dcterms:W3CDTF">2015-06-03T09:00:20Z</dcterms:modified>
</cp:coreProperties>
</file>