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61" r:id="rId3"/>
    <p:sldId id="320" r:id="rId4"/>
    <p:sldId id="321" r:id="rId5"/>
    <p:sldId id="322" r:id="rId6"/>
    <p:sldId id="290" r:id="rId7"/>
    <p:sldId id="292" r:id="rId8"/>
    <p:sldId id="293" r:id="rId9"/>
    <p:sldId id="317" r:id="rId10"/>
    <p:sldId id="298" r:id="rId11"/>
    <p:sldId id="312" r:id="rId12"/>
    <p:sldId id="301" r:id="rId13"/>
    <p:sldId id="318" r:id="rId14"/>
    <p:sldId id="302" r:id="rId15"/>
    <p:sldId id="304" r:id="rId16"/>
    <p:sldId id="310" r:id="rId17"/>
    <p:sldId id="307" r:id="rId18"/>
    <p:sldId id="305" r:id="rId19"/>
    <p:sldId id="313" r:id="rId20"/>
    <p:sldId id="300" r:id="rId21"/>
    <p:sldId id="323" r:id="rId22"/>
    <p:sldId id="296" r:id="rId23"/>
    <p:sldId id="306" r:id="rId24"/>
    <p:sldId id="324" r:id="rId25"/>
  </p:sldIdLst>
  <p:sldSz cx="9144000" cy="6858000" type="screen4x3"/>
  <p:notesSz cx="6797675" cy="9928225"/>
  <p:defaultTextStyle>
    <a:defPPr>
      <a:defRPr lang="pl-PL"/>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CC"/>
    <a:srgbClr val="00FF00"/>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9" autoAdjust="0"/>
    <p:restoredTop sz="85469" autoAdjust="0"/>
  </p:normalViewPr>
  <p:slideViewPr>
    <p:cSldViewPr snapToGrid="0">
      <p:cViewPr varScale="1">
        <p:scale>
          <a:sx n="76" d="100"/>
          <a:sy n="76" d="100"/>
        </p:scale>
        <p:origin x="-4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GB"/>
          </a:p>
        </p:txBody>
      </p:sp>
      <p:sp>
        <p:nvSpPr>
          <p:cNvPr id="17411" name="Rectangle 3"/>
          <p:cNvSpPr>
            <a:spLocks noGrp="1" noChangeArrowheads="1"/>
          </p:cNvSpPr>
          <p:nvPr>
            <p:ph type="dt" sz="quarter"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GB"/>
          </a:p>
        </p:txBody>
      </p:sp>
      <p:sp>
        <p:nvSpPr>
          <p:cNvPr id="17412"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GB"/>
          </a:p>
        </p:txBody>
      </p:sp>
      <p:sp>
        <p:nvSpPr>
          <p:cNvPr id="17413" name="Rectangle 5"/>
          <p:cNvSpPr>
            <a:spLocks noGrp="1" noChangeArrowheads="1"/>
          </p:cNvSpPr>
          <p:nvPr>
            <p:ph type="sldNum" sz="quarter" idx="3"/>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98458A1D-B028-4CB9-9EB5-01A18D0883B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026"/>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GB"/>
          </a:p>
        </p:txBody>
      </p:sp>
      <p:sp>
        <p:nvSpPr>
          <p:cNvPr id="18435" name="Rectangle 1027"/>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GB"/>
          </a:p>
        </p:txBody>
      </p:sp>
      <p:sp>
        <p:nvSpPr>
          <p:cNvPr id="23556"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8437" name="Rectangle 1029"/>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Kliknij, aby edytować style wzorca tekstu</a:t>
            </a:r>
          </a:p>
          <a:p>
            <a:pPr lvl="1"/>
            <a:r>
              <a:rPr lang="en-GB" noProof="0" smtClean="0"/>
              <a:t>Drugi poziom</a:t>
            </a:r>
          </a:p>
          <a:p>
            <a:pPr lvl="2"/>
            <a:r>
              <a:rPr lang="en-GB" noProof="0" smtClean="0"/>
              <a:t>Trzeci poziom</a:t>
            </a:r>
          </a:p>
          <a:p>
            <a:pPr lvl="3"/>
            <a:r>
              <a:rPr lang="en-GB" noProof="0" smtClean="0"/>
              <a:t>Czwarty poziom</a:t>
            </a:r>
          </a:p>
          <a:p>
            <a:pPr lvl="4"/>
            <a:r>
              <a:rPr lang="en-GB" noProof="0" smtClean="0"/>
              <a:t>Piąty poziom</a:t>
            </a:r>
          </a:p>
        </p:txBody>
      </p:sp>
      <p:sp>
        <p:nvSpPr>
          <p:cNvPr id="18438" name="Rectangle 1030"/>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GB"/>
          </a:p>
        </p:txBody>
      </p:sp>
      <p:sp>
        <p:nvSpPr>
          <p:cNvPr id="18439" name="Rectangle 1031"/>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2A9380C4-AB24-4FA4-B0BA-73CC3FE4589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p:spPr>
        <p:txBody>
          <a:bodyPr/>
          <a:lstStyle/>
          <a:p>
            <a:fld id="{9BD413E4-DCFA-4608-BC53-F653A492C302}" type="slidenum">
              <a:rPr lang="en-GB">
                <a:latin typeface="Arial" pitchFamily="34" charset="0"/>
              </a:rPr>
              <a:pPr/>
              <a:t>1</a:t>
            </a:fld>
            <a:endParaRPr lang="en-GB">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GB"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064AF30A-B312-4EC5-A60E-933B65623284}" type="slidenum">
              <a:rPr lang="en-GB">
                <a:latin typeface="Arial" pitchFamily="34" charset="0"/>
              </a:rPr>
              <a:pPr/>
              <a:t>10</a:t>
            </a:fld>
            <a:endParaRPr lang="en-GB">
              <a:latin typeface="Arial" pitchFamily="3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l-PL" sz="1200" kern="1200" baseline="0" dirty="0" smtClean="0">
                <a:solidFill>
                  <a:schemeClr val="tx1"/>
                </a:solidFill>
                <a:latin typeface="Arial" charset="0"/>
                <a:ea typeface="+mn-ea"/>
                <a:cs typeface="+mn-cs"/>
              </a:rPr>
              <a:t>For</a:t>
            </a:r>
            <a:r>
              <a:rPr lang="en-US" sz="1200" kern="1200" baseline="0" dirty="0" smtClean="0">
                <a:solidFill>
                  <a:schemeClr val="tx1"/>
                </a:solidFill>
                <a:latin typeface="Arial" charset="0"/>
                <a:ea typeface="+mn-ea"/>
                <a:cs typeface="+mn-cs"/>
              </a:rPr>
              <a:t> the commonly used tubes with Cu anodes the energies of Ka and Kb are 8.04 </a:t>
            </a:r>
            <a:r>
              <a:rPr lang="en-US" sz="1200" kern="1200" baseline="0" dirty="0" err="1" smtClean="0">
                <a:solidFill>
                  <a:schemeClr val="tx1"/>
                </a:solidFill>
                <a:latin typeface="Arial" charset="0"/>
                <a:ea typeface="+mn-ea"/>
                <a:cs typeface="+mn-cs"/>
              </a:rPr>
              <a:t>keV</a:t>
            </a:r>
            <a:r>
              <a:rPr lang="en-US" sz="1200" kern="1200" baseline="0" dirty="0" smtClean="0">
                <a:solidFill>
                  <a:schemeClr val="tx1"/>
                </a:solidFill>
                <a:latin typeface="Arial" charset="0"/>
                <a:ea typeface="+mn-ea"/>
                <a:cs typeface="+mn-cs"/>
              </a:rPr>
              <a:t> and 8.9 </a:t>
            </a:r>
            <a:r>
              <a:rPr lang="en-US" sz="1200" kern="1200" baseline="0" dirty="0" err="1" smtClean="0">
                <a:solidFill>
                  <a:schemeClr val="tx1"/>
                </a:solidFill>
                <a:latin typeface="Arial" charset="0"/>
                <a:ea typeface="+mn-ea"/>
                <a:cs typeface="+mn-cs"/>
              </a:rPr>
              <a:t>keV</a:t>
            </a:r>
            <a:r>
              <a:rPr lang="en-US" sz="1200" kern="1200" baseline="0" dirty="0" smtClean="0">
                <a:solidFill>
                  <a:schemeClr val="tx1"/>
                </a:solidFill>
                <a:latin typeface="Arial" charset="0"/>
                <a:ea typeface="+mn-ea"/>
                <a:cs typeface="+mn-cs"/>
              </a:rPr>
              <a:t> respectively and the energy resolution better than 400 </a:t>
            </a:r>
            <a:r>
              <a:rPr lang="en-US" sz="1200" kern="1200" baseline="0" dirty="0" err="1" smtClean="0">
                <a:solidFill>
                  <a:schemeClr val="tx1"/>
                </a:solidFill>
                <a:latin typeface="Arial" charset="0"/>
                <a:ea typeface="+mn-ea"/>
                <a:cs typeface="+mn-cs"/>
              </a:rPr>
              <a:t>eV</a:t>
            </a:r>
            <a:r>
              <a:rPr lang="en-US" sz="1200" kern="1200" baseline="0" dirty="0" smtClean="0">
                <a:solidFill>
                  <a:schemeClr val="tx1"/>
                </a:solidFill>
                <a:latin typeface="Arial" charset="0"/>
                <a:ea typeface="+mn-ea"/>
                <a:cs typeface="+mn-cs"/>
              </a:rPr>
              <a:t> FWHM is required to suppress the Kb line below the background level.</a:t>
            </a:r>
          </a:p>
          <a:p>
            <a:pPr eaLnBrk="1" hangingPunct="1"/>
            <a:endParaRPr lang="en-GB"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064AF30A-B312-4EC5-A60E-933B65623284}" type="slidenum">
              <a:rPr lang="en-GB">
                <a:latin typeface="Arial" pitchFamily="34" charset="0"/>
              </a:rPr>
              <a:pPr/>
              <a:t>11</a:t>
            </a:fld>
            <a:endParaRPr lang="en-GB">
              <a:latin typeface="Arial" pitchFamily="3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noProof="0" dirty="0" smtClean="0">
                <a:latin typeface="Arial" pitchFamily="34" charset="0"/>
              </a:rPr>
              <a:t>In</a:t>
            </a:r>
            <a:r>
              <a:rPr lang="en-GB" baseline="0" noProof="0" dirty="0" smtClean="0">
                <a:latin typeface="Arial" pitchFamily="34" charset="0"/>
              </a:rPr>
              <a:t> high energy resolution spectrometry using cooled silicon detector the sensor leakage current can be reduced to a negligible level and longer shaping times can be used to reduce the contribution from the voltage noise of the front-end electronics.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064AF30A-B312-4EC5-A60E-933B65623284}" type="slidenum">
              <a:rPr lang="en-GB">
                <a:latin typeface="Arial" pitchFamily="34" charset="0"/>
              </a:rPr>
              <a:pPr/>
              <a:t>12</a:t>
            </a:fld>
            <a:endParaRPr lang="en-GB">
              <a:latin typeface="Arial" pitchFamily="3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064AF30A-B312-4EC5-A60E-933B65623284}" type="slidenum">
              <a:rPr lang="en-GB">
                <a:latin typeface="Arial" pitchFamily="34" charset="0"/>
              </a:rPr>
              <a:pPr/>
              <a:t>13</a:t>
            </a:fld>
            <a:endParaRPr lang="en-GB">
              <a:latin typeface="Arial" pitchFamily="3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064AF30A-B312-4EC5-A60E-933B65623284}" type="slidenum">
              <a:rPr lang="en-GB">
                <a:latin typeface="Arial" pitchFamily="34" charset="0"/>
              </a:rPr>
              <a:pPr/>
              <a:t>14</a:t>
            </a:fld>
            <a:endParaRPr lang="en-GB">
              <a:latin typeface="Arial" pitchFamily="3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064AF30A-B312-4EC5-A60E-933B65623284}" type="slidenum">
              <a:rPr lang="en-GB">
                <a:latin typeface="Arial" pitchFamily="34" charset="0"/>
              </a:rPr>
              <a:pPr/>
              <a:t>15</a:t>
            </a:fld>
            <a:endParaRPr lang="en-GB">
              <a:latin typeface="Arial" pitchFamily="3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064AF30A-B312-4EC5-A60E-933B65623284}" type="slidenum">
              <a:rPr lang="en-GB">
                <a:latin typeface="Arial" pitchFamily="34" charset="0"/>
              </a:rPr>
              <a:pPr/>
              <a:t>16</a:t>
            </a:fld>
            <a:endParaRPr lang="en-GB">
              <a:latin typeface="Arial" pitchFamily="3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064AF30A-B312-4EC5-A60E-933B65623284}" type="slidenum">
              <a:rPr lang="en-GB">
                <a:latin typeface="Arial" pitchFamily="34" charset="0"/>
              </a:rPr>
              <a:pPr/>
              <a:t>17</a:t>
            </a:fld>
            <a:endParaRPr lang="en-GB">
              <a:latin typeface="Arial" pitchFamily="3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noProof="0" dirty="0" smtClean="0">
                <a:latin typeface="Arial" pitchFamily="34" charset="0"/>
              </a:rPr>
              <a:t>The</a:t>
            </a:r>
            <a:r>
              <a:rPr lang="en-GB" baseline="0" noProof="0" dirty="0" smtClean="0">
                <a:latin typeface="Arial" pitchFamily="34" charset="0"/>
              </a:rPr>
              <a:t> increase of the leakage current between the irradiation periods may indicate for reverse annealing – an effect, which is observed for displacement damage in the detectors as well as for some electronic devices. This effect requires more systematic investigations.</a:t>
            </a:r>
            <a:endParaRPr lang="en-GB" noProof="0"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064AF30A-B312-4EC5-A60E-933B65623284}" type="slidenum">
              <a:rPr lang="en-GB">
                <a:latin typeface="Arial" pitchFamily="34" charset="0"/>
              </a:rPr>
              <a:pPr/>
              <a:t>18</a:t>
            </a:fld>
            <a:endParaRPr lang="en-GB">
              <a:latin typeface="Arial" pitchFamily="3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064AF30A-B312-4EC5-A60E-933B65623284}" type="slidenum">
              <a:rPr lang="en-GB">
                <a:latin typeface="Arial" pitchFamily="34" charset="0"/>
              </a:rPr>
              <a:pPr/>
              <a:t>19</a:t>
            </a:fld>
            <a:endParaRPr lang="en-GB">
              <a:latin typeface="Arial" pitchFamily="3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baseline="0" noProof="0" dirty="0" smtClean="0">
                <a:latin typeface="Arial" pitchFamily="34" charset="0"/>
              </a:rPr>
              <a:t>This is an important aspect if we want to perform radiation tests in a reasonable time, while during normal operation the devices will be irradiated over much longer periods with much lower dose rate. Two identical pad sensor structures have irradiated with different dose rate up to the same level of the total dose. There are some differences but the global trend seems to be the same for both dose rates. Again, more systematic studies is needed </a:t>
            </a:r>
            <a:endParaRPr lang="en-GB" noProof="0"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p:spPr>
        <p:txBody>
          <a:bodyPr/>
          <a:lstStyle/>
          <a:p>
            <a:fld id="{A2DD8561-7D9F-4727-8D06-FD8ACD658A74}" type="slidenum">
              <a:rPr lang="en-GB">
                <a:latin typeface="Arial" pitchFamily="34" charset="0"/>
              </a:rPr>
              <a:pPr/>
              <a:t>2</a:t>
            </a:fld>
            <a:endParaRPr lang="en-GB">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064AF30A-B312-4EC5-A60E-933B65623284}" type="slidenum">
              <a:rPr lang="en-GB">
                <a:latin typeface="Arial" pitchFamily="34" charset="0"/>
              </a:rPr>
              <a:pPr/>
              <a:t>20</a:t>
            </a:fld>
            <a:endParaRPr lang="en-GB">
              <a:latin typeface="Arial" pitchFamily="3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064AF30A-B312-4EC5-A60E-933B65623284}" type="slidenum">
              <a:rPr lang="en-GB">
                <a:latin typeface="Arial" pitchFamily="34" charset="0"/>
              </a:rPr>
              <a:pPr/>
              <a:t>21</a:t>
            </a:fld>
            <a:endParaRPr lang="en-GB">
              <a:latin typeface="Arial" pitchFamily="3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064AF30A-B312-4EC5-A60E-933B65623284}" type="slidenum">
              <a:rPr lang="en-GB">
                <a:latin typeface="Arial" pitchFamily="34" charset="0"/>
              </a:rPr>
              <a:pPr/>
              <a:t>22</a:t>
            </a:fld>
            <a:endParaRPr lang="en-GB">
              <a:latin typeface="Arial" pitchFamily="3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pl-PL" dirty="0" smtClean="0">
                <a:latin typeface="Arial" pitchFamily="34" charset="0"/>
              </a:rPr>
              <a:t>Ten slajd można wyrzucić</a:t>
            </a:r>
            <a:r>
              <a:rPr lang="pl-PL" baseline="0" dirty="0" smtClean="0">
                <a:latin typeface="Arial" pitchFamily="34" charset="0"/>
              </a:rPr>
              <a:t>, jakby brakowało Ci czasu</a:t>
            </a:r>
            <a:endParaRPr lang="en-GB"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064AF30A-B312-4EC5-A60E-933B65623284}" type="slidenum">
              <a:rPr lang="en-GB">
                <a:latin typeface="Arial" pitchFamily="34" charset="0"/>
              </a:rPr>
              <a:pPr/>
              <a:t>23</a:t>
            </a:fld>
            <a:endParaRPr lang="en-GB">
              <a:latin typeface="Arial" pitchFamily="3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noProof="0" dirty="0" smtClean="0">
                <a:latin typeface="Arial" pitchFamily="34" charset="0"/>
              </a:rPr>
              <a:t>After irradiation we observe a larger transition range between</a:t>
            </a:r>
            <a:r>
              <a:rPr lang="en-GB" baseline="0" noProof="0" dirty="0" smtClean="0">
                <a:latin typeface="Arial" pitchFamily="34" charset="0"/>
              </a:rPr>
              <a:t> almost fully depleted and definitely fully depleted detector when 1/C^2 characteristic is completely flat – this indicates for large amount of surface charge in the inter-pad gaps</a:t>
            </a:r>
            <a:endParaRPr lang="en-GB" noProof="0"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064AF30A-B312-4EC5-A60E-933B65623284}" type="slidenum">
              <a:rPr lang="en-GB">
                <a:latin typeface="Arial" pitchFamily="34" charset="0"/>
              </a:rPr>
              <a:pPr/>
              <a:t>24</a:t>
            </a:fld>
            <a:endParaRPr lang="en-GB">
              <a:latin typeface="Arial" pitchFamily="3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pl-PL" dirty="0" smtClean="0">
                <a:latin typeface="Arial" pitchFamily="34" charset="0"/>
              </a:rPr>
              <a:t>Pokazałbym na jednym plocie</a:t>
            </a:r>
            <a:r>
              <a:rPr lang="pl-PL" baseline="0" dirty="0" smtClean="0">
                <a:latin typeface="Arial" pitchFamily="34" charset="0"/>
              </a:rPr>
              <a:t> prąd </a:t>
            </a:r>
            <a:r>
              <a:rPr lang="pl-PL" baseline="0" dirty="0" err="1" smtClean="0">
                <a:latin typeface="Arial" pitchFamily="34" charset="0"/>
              </a:rPr>
              <a:t>stripów</a:t>
            </a:r>
            <a:r>
              <a:rPr lang="pl-PL" baseline="0" dirty="0" smtClean="0">
                <a:latin typeface="Arial" pitchFamily="34" charset="0"/>
              </a:rPr>
              <a:t> przed i po, a na drugim </a:t>
            </a:r>
            <a:r>
              <a:rPr lang="pl-PL" baseline="0" dirty="0" err="1" smtClean="0">
                <a:latin typeface="Arial" pitchFamily="34" charset="0"/>
              </a:rPr>
              <a:t>gaurd</a:t>
            </a:r>
            <a:r>
              <a:rPr lang="pl-PL" baseline="0" dirty="0" smtClean="0">
                <a:latin typeface="Arial" pitchFamily="34" charset="0"/>
              </a:rPr>
              <a:t> ring przed i po. Obecnie wykresy są nieczytelne</a:t>
            </a:r>
            <a:endParaRPr lang="en-GB"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41A8D3BE-55AF-4B93-80F9-71528CB66F94}" type="slidenum">
              <a:rPr lang="en-GB" sz="1200">
                <a:latin typeface="Arial" pitchFamily="34" charset="0"/>
              </a:rPr>
              <a:pPr algn="r"/>
              <a:t>3</a:t>
            </a:fld>
            <a:endParaRPr lang="en-GB" sz="1200">
              <a:latin typeface="Arial" pitchFamily="34" charset="0"/>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l-PL" dirty="0" err="1" smtClean="0">
                <a:latin typeface="Arial" pitchFamily="34" charset="0"/>
              </a:rPr>
              <a:t>The</a:t>
            </a:r>
            <a:r>
              <a:rPr lang="pl-PL" dirty="0" smtClean="0">
                <a:latin typeface="Arial" pitchFamily="34" charset="0"/>
              </a:rPr>
              <a:t> </a:t>
            </a:r>
            <a:r>
              <a:rPr lang="pl-PL" dirty="0" err="1" smtClean="0">
                <a:latin typeface="Arial" pitchFamily="34" charset="0"/>
              </a:rPr>
              <a:t>effects</a:t>
            </a:r>
            <a:r>
              <a:rPr lang="pl-PL" baseline="0" dirty="0" smtClean="0">
                <a:latin typeface="Arial" pitchFamily="34" charset="0"/>
              </a:rPr>
              <a:t> of </a:t>
            </a:r>
            <a:r>
              <a:rPr lang="pl-PL" baseline="0" dirty="0" err="1" smtClean="0">
                <a:latin typeface="Arial" pitchFamily="34" charset="0"/>
              </a:rPr>
              <a:t>displacement</a:t>
            </a:r>
            <a:r>
              <a:rPr lang="pl-PL" baseline="0" dirty="0" smtClean="0">
                <a:latin typeface="Arial" pitchFamily="34" charset="0"/>
              </a:rPr>
              <a:t> </a:t>
            </a:r>
            <a:r>
              <a:rPr lang="pl-PL" baseline="0" dirty="0" err="1" smtClean="0">
                <a:latin typeface="Arial" pitchFamily="34" charset="0"/>
              </a:rPr>
              <a:t>damage</a:t>
            </a:r>
            <a:r>
              <a:rPr lang="pl-PL" baseline="0" dirty="0" smtClean="0">
                <a:latin typeface="Arial" pitchFamily="34" charset="0"/>
              </a:rPr>
              <a:t> </a:t>
            </a:r>
            <a:r>
              <a:rPr lang="pl-PL" baseline="0" dirty="0" err="1" smtClean="0">
                <a:latin typeface="Arial" pitchFamily="34" charset="0"/>
              </a:rPr>
              <a:t>caused</a:t>
            </a:r>
            <a:r>
              <a:rPr lang="pl-PL" baseline="0" dirty="0" smtClean="0">
                <a:latin typeface="Arial" pitchFamily="34" charset="0"/>
              </a:rPr>
              <a:t> </a:t>
            </a:r>
            <a:r>
              <a:rPr lang="en-US" baseline="0" dirty="0" smtClean="0">
                <a:latin typeface="Arial" pitchFamily="34" charset="0"/>
              </a:rPr>
              <a:t>by</a:t>
            </a:r>
            <a:r>
              <a:rPr lang="pl-PL" baseline="0" dirty="0" smtClean="0">
                <a:latin typeface="Arial" pitchFamily="34" charset="0"/>
              </a:rPr>
              <a:t> </a:t>
            </a:r>
            <a:r>
              <a:rPr lang="pl-PL" baseline="0" dirty="0" err="1" smtClean="0">
                <a:latin typeface="Arial" pitchFamily="34" charset="0"/>
              </a:rPr>
              <a:t>charged</a:t>
            </a:r>
            <a:r>
              <a:rPr lang="pl-PL" baseline="0" dirty="0" smtClean="0">
                <a:latin typeface="Arial" pitchFamily="34" charset="0"/>
              </a:rPr>
              <a:t> </a:t>
            </a:r>
            <a:r>
              <a:rPr lang="pl-PL" baseline="0" dirty="0" err="1" smtClean="0">
                <a:latin typeface="Arial" pitchFamily="34" charset="0"/>
              </a:rPr>
              <a:t>particles</a:t>
            </a:r>
            <a:r>
              <a:rPr lang="pl-PL" baseline="0" dirty="0" smtClean="0">
                <a:latin typeface="Arial" pitchFamily="34" charset="0"/>
              </a:rPr>
              <a:t> and </a:t>
            </a:r>
            <a:r>
              <a:rPr lang="pl-PL" baseline="0" dirty="0" err="1" smtClean="0">
                <a:latin typeface="Arial" pitchFamily="34" charset="0"/>
              </a:rPr>
              <a:t>neutrons</a:t>
            </a:r>
            <a:r>
              <a:rPr lang="pl-PL" baseline="0" dirty="0" smtClean="0">
                <a:latin typeface="Arial" pitchFamily="34" charset="0"/>
              </a:rPr>
              <a:t> </a:t>
            </a:r>
            <a:r>
              <a:rPr lang="pl-PL" baseline="0" dirty="0" err="1" smtClean="0">
                <a:latin typeface="Arial" pitchFamily="34" charset="0"/>
              </a:rPr>
              <a:t>are</a:t>
            </a:r>
            <a:r>
              <a:rPr lang="pl-PL" baseline="0" dirty="0" smtClean="0">
                <a:latin typeface="Arial" pitchFamily="34" charset="0"/>
              </a:rPr>
              <a:t> as </a:t>
            </a:r>
            <a:r>
              <a:rPr lang="pl-PL" baseline="0" dirty="0" err="1" smtClean="0">
                <a:latin typeface="Arial" pitchFamily="34" charset="0"/>
              </a:rPr>
              <a:t>follow</a:t>
            </a:r>
            <a:r>
              <a:rPr lang="pl-PL" baseline="0" dirty="0" smtClean="0">
                <a:latin typeface="Arial" pitchFamily="34" charset="0"/>
              </a:rPr>
              <a:t>:</a:t>
            </a:r>
            <a:endParaRPr lang="en-GB" dirty="0" smtClean="0">
              <a:latin typeface="Arial" pitchFamily="34" charset="0"/>
            </a:endParaRPr>
          </a:p>
          <a:p>
            <a:pPr eaLnBrk="1" hangingPunct="1"/>
            <a:endParaRPr lang="en-GB"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41A8D3BE-55AF-4B93-80F9-71528CB66F94}" type="slidenum">
              <a:rPr lang="en-GB" sz="1200">
                <a:latin typeface="Arial" pitchFamily="34" charset="0"/>
              </a:rPr>
              <a:pPr algn="r"/>
              <a:t>4</a:t>
            </a:fld>
            <a:endParaRPr lang="en-GB" sz="1200">
              <a:latin typeface="Arial" pitchFamily="34" charset="0"/>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41A8D3BE-55AF-4B93-80F9-71528CB66F94}" type="slidenum">
              <a:rPr lang="en-GB" sz="1200">
                <a:latin typeface="Arial" pitchFamily="34" charset="0"/>
              </a:rPr>
              <a:pPr algn="r"/>
              <a:t>5</a:t>
            </a:fld>
            <a:endParaRPr lang="en-GB" sz="1200">
              <a:latin typeface="Arial" pitchFamily="34" charset="0"/>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41A8D3BE-55AF-4B93-80F9-71528CB66F94}" type="slidenum">
              <a:rPr lang="en-GB" sz="1200">
                <a:latin typeface="Arial" pitchFamily="34" charset="0"/>
              </a:rPr>
              <a:pPr algn="r"/>
              <a:t>6</a:t>
            </a:fld>
            <a:endParaRPr lang="en-GB" sz="1200">
              <a:latin typeface="Arial" pitchFamily="34" charset="0"/>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noProof="0" dirty="0" smtClean="0">
                <a:latin typeface="Arial" pitchFamily="34" charset="0"/>
              </a:rPr>
              <a:t>Here we show a couple of examples of radiation tests</a:t>
            </a:r>
            <a:r>
              <a:rPr lang="en-GB" baseline="0" noProof="0" dirty="0" smtClean="0">
                <a:latin typeface="Arial" pitchFamily="34" charset="0"/>
              </a:rPr>
              <a:t> performed for pixel detector being developed for applications at XFEL – radiation doses up to 10 </a:t>
            </a:r>
            <a:r>
              <a:rPr lang="en-GB" baseline="0" noProof="0" dirty="0" err="1" smtClean="0">
                <a:latin typeface="Arial" pitchFamily="34" charset="0"/>
              </a:rPr>
              <a:t>MGy</a:t>
            </a:r>
            <a:r>
              <a:rPr lang="en-GB" baseline="0" noProof="0" dirty="0" smtClean="0">
                <a:latin typeface="Arial" pitchFamily="34" charset="0"/>
              </a:rPr>
              <a:t> are expected, For comparison, maximum radiation doses for the most inner pixel detectors at the LHC experiments in the range of 1 </a:t>
            </a:r>
            <a:r>
              <a:rPr lang="en-GB" baseline="0" noProof="0" dirty="0" err="1" smtClean="0">
                <a:latin typeface="Arial" pitchFamily="34" charset="0"/>
              </a:rPr>
              <a:t>MGy</a:t>
            </a:r>
            <a:r>
              <a:rPr lang="en-GB" baseline="0" noProof="0" dirty="0" smtClean="0">
                <a:latin typeface="Arial" pitchFamily="34" charset="0"/>
              </a:rPr>
              <a:t>. We can see that the leakage current saturates after about 1 </a:t>
            </a:r>
            <a:r>
              <a:rPr lang="en-GB" baseline="0" noProof="0" dirty="0" err="1" smtClean="0">
                <a:latin typeface="Arial" pitchFamily="34" charset="0"/>
              </a:rPr>
              <a:t>MGy</a:t>
            </a:r>
            <a:r>
              <a:rPr lang="en-GB" baseline="0" noProof="0" dirty="0" smtClean="0">
                <a:latin typeface="Arial" pitchFamily="34" charset="0"/>
              </a:rPr>
              <a:t>, which is typical for ionisation effects.</a:t>
            </a:r>
          </a:p>
          <a:p>
            <a:pPr eaLnBrk="1" hangingPunct="1"/>
            <a:endParaRPr lang="en-GB" noProof="0"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41A8D3BE-55AF-4B93-80F9-71528CB66F94}" type="slidenum">
              <a:rPr lang="en-GB" sz="1200">
                <a:latin typeface="Arial" pitchFamily="34" charset="0"/>
              </a:rPr>
              <a:pPr algn="r"/>
              <a:t>7</a:t>
            </a:fld>
            <a:endParaRPr lang="en-GB" sz="1200">
              <a:latin typeface="Arial" pitchFamily="34" charset="0"/>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064AF30A-B312-4EC5-A60E-933B65623284}" type="slidenum">
              <a:rPr lang="en-GB">
                <a:latin typeface="Arial" pitchFamily="34" charset="0"/>
              </a:rPr>
              <a:pPr/>
              <a:t>8</a:t>
            </a:fld>
            <a:endParaRPr lang="en-GB">
              <a:latin typeface="Arial" pitchFamily="3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latin typeface="Arial" pitchFamily="34" charset="0"/>
              </a:rPr>
              <a:t>In my</a:t>
            </a:r>
            <a:r>
              <a:rPr lang="en-GB" baseline="0" dirty="0" smtClean="0">
                <a:latin typeface="Arial" pitchFamily="34" charset="0"/>
              </a:rPr>
              <a:t> Group we asked:...</a:t>
            </a:r>
            <a:endParaRPr lang="en-GB" dirty="0" smtClean="0">
              <a:latin typeface="Arial" pitchFamily="34" charset="0"/>
            </a:endParaRPr>
          </a:p>
          <a:p>
            <a:pPr eaLnBrk="1" hangingPunct="1"/>
            <a:endParaRPr lang="en-GB"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064AF30A-B312-4EC5-A60E-933B65623284}" type="slidenum">
              <a:rPr lang="en-GB">
                <a:latin typeface="Arial" pitchFamily="34" charset="0"/>
              </a:rPr>
              <a:pPr/>
              <a:t>9</a:t>
            </a:fld>
            <a:endParaRPr lang="en-GB">
              <a:latin typeface="Arial" pitchFamily="3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r>
              <a:rPr lang="en-US" sz="1200" kern="1200" baseline="0" dirty="0" smtClean="0">
                <a:solidFill>
                  <a:schemeClr val="tx1"/>
                </a:solidFill>
                <a:latin typeface="Arial" charset="0"/>
                <a:ea typeface="+mn-ea"/>
                <a:cs typeface="+mn-cs"/>
              </a:rPr>
              <a:t>The concept of the detector module is illustrated schematically here. The total active length</a:t>
            </a:r>
          </a:p>
          <a:p>
            <a:r>
              <a:rPr lang="en-US" sz="1200" kern="1200" baseline="0" dirty="0" smtClean="0">
                <a:solidFill>
                  <a:schemeClr val="tx1"/>
                </a:solidFill>
                <a:latin typeface="Arial" charset="0"/>
                <a:ea typeface="+mn-ea"/>
                <a:cs typeface="+mn-cs"/>
              </a:rPr>
              <a:t>of strips determined by the beam geometry in laboratory </a:t>
            </a:r>
            <a:r>
              <a:rPr lang="en-US" sz="1200" kern="1200" baseline="0" dirty="0" err="1" smtClean="0">
                <a:solidFill>
                  <a:schemeClr val="tx1"/>
                </a:solidFill>
                <a:latin typeface="Arial" charset="0"/>
                <a:ea typeface="+mn-ea"/>
                <a:cs typeface="+mn-cs"/>
              </a:rPr>
              <a:t>diffractometers</a:t>
            </a:r>
            <a:r>
              <a:rPr lang="en-US" sz="1200" kern="1200" baseline="0" dirty="0" smtClean="0">
                <a:solidFill>
                  <a:schemeClr val="tx1"/>
                </a:solidFill>
                <a:latin typeface="Arial" charset="0"/>
                <a:ea typeface="+mn-ea"/>
                <a:cs typeface="+mn-cs"/>
              </a:rPr>
              <a:t> is 17.2 mm. The strips are split in the middle so that each functional strip is formed by two segments, each one of 8.6 mm. Thus, the sensor comprises 384 strips, which are read out by four 96-channel ASICs.</a:t>
            </a:r>
          </a:p>
          <a:p>
            <a:r>
              <a:rPr lang="en-US" sz="1200" kern="1200" baseline="0" dirty="0" smtClean="0">
                <a:solidFill>
                  <a:schemeClr val="tx1"/>
                </a:solidFill>
                <a:latin typeface="Arial" charset="0"/>
                <a:ea typeface="+mn-ea"/>
                <a:cs typeface="+mn-cs"/>
              </a:rPr>
              <a:t>By the dividing the strips into two segments we reduce the capacitance</a:t>
            </a:r>
          </a:p>
          <a:p>
            <a:r>
              <a:rPr lang="en-US" sz="1200" kern="1200" baseline="0" dirty="0" smtClean="0">
                <a:solidFill>
                  <a:schemeClr val="tx1"/>
                </a:solidFill>
                <a:latin typeface="Arial" charset="0"/>
                <a:ea typeface="+mn-ea"/>
                <a:cs typeface="+mn-cs"/>
              </a:rPr>
              <a:t>seen by the front-end electronics, and the leakage current flowing in the front-end inputs.</a:t>
            </a:r>
            <a:endParaRPr lang="en-GB"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0CA15F26-C8B9-4ED4-8544-433A52A5D77E}"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31CCC342-3E99-4B46-91D7-8A6132E7E9A9}"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902450" y="476250"/>
            <a:ext cx="1784350" cy="564991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1547813" y="476250"/>
            <a:ext cx="5202237" cy="564991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6023DA30-2741-40AC-972E-6E1D6B1B9E9F}"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76385F1A-79AF-4124-A6B0-48510B3D7DF3}"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CC5FB5A2-DBA3-4366-B9EC-FE8192FBBAB9}"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1547813" y="1628775"/>
            <a:ext cx="3492500"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92713" y="1628775"/>
            <a:ext cx="3494087"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CE38FAF9-F867-4D8A-B1EB-92EF871223D4}"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DB7228A3-99DF-459D-9700-F8FD0597CD83}"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527CCF87-7E24-4125-94C1-0CB5DC6CDD8A}"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7A3DE353-2836-4696-80CD-13A0F2DED93F}"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6276992B-3E25-4C94-A7DC-9657B5555E89}"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DEF3D5B3-F6BF-4A82-BEAF-22B3EBC7D0CC}"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47813" y="476250"/>
            <a:ext cx="7138987" cy="941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6147" name="Rectangle 3"/>
          <p:cNvSpPr>
            <a:spLocks noGrp="1" noChangeArrowheads="1"/>
          </p:cNvSpPr>
          <p:nvPr>
            <p:ph type="body" idx="1"/>
          </p:nvPr>
        </p:nvSpPr>
        <p:spPr bwMode="auto">
          <a:xfrm>
            <a:off x="1547813" y="1628775"/>
            <a:ext cx="7138987" cy="4497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F28993D-A77B-4097-89B9-91075ACCFA05}"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spcBef>
          <a:spcPct val="0"/>
        </a:spcBef>
        <a:spcAft>
          <a:spcPct val="0"/>
        </a:spcAft>
        <a:defRPr sz="2200" b="1">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Verdana" pitchFamily="34" charset="0"/>
        </a:defRPr>
      </a:lvl2pPr>
      <a:lvl3pPr algn="l" rtl="0" eaLnBrk="0" fontAlgn="base" hangingPunct="0">
        <a:spcBef>
          <a:spcPct val="0"/>
        </a:spcBef>
        <a:spcAft>
          <a:spcPct val="0"/>
        </a:spcAft>
        <a:defRPr sz="2200" b="1">
          <a:solidFill>
            <a:schemeClr val="tx2"/>
          </a:solidFill>
          <a:latin typeface="Verdana" pitchFamily="34" charset="0"/>
        </a:defRPr>
      </a:lvl3pPr>
      <a:lvl4pPr algn="l" rtl="0" eaLnBrk="0" fontAlgn="base" hangingPunct="0">
        <a:spcBef>
          <a:spcPct val="0"/>
        </a:spcBef>
        <a:spcAft>
          <a:spcPct val="0"/>
        </a:spcAft>
        <a:defRPr sz="2200" b="1">
          <a:solidFill>
            <a:schemeClr val="tx2"/>
          </a:solidFill>
          <a:latin typeface="Verdana" pitchFamily="34" charset="0"/>
        </a:defRPr>
      </a:lvl4pPr>
      <a:lvl5pPr algn="l" rtl="0" eaLnBrk="0" fontAlgn="base" hangingPunct="0">
        <a:spcBef>
          <a:spcPct val="0"/>
        </a:spcBef>
        <a:spcAft>
          <a:spcPct val="0"/>
        </a:spcAft>
        <a:defRPr sz="2200" b="1">
          <a:solidFill>
            <a:schemeClr val="tx2"/>
          </a:solidFill>
          <a:latin typeface="Verdana" pitchFamily="34" charset="0"/>
        </a:defRPr>
      </a:lvl5pPr>
      <a:lvl6pPr marL="457200" algn="l" rtl="0" fontAlgn="base">
        <a:spcBef>
          <a:spcPct val="0"/>
        </a:spcBef>
        <a:spcAft>
          <a:spcPct val="0"/>
        </a:spcAft>
        <a:defRPr sz="2200" b="1">
          <a:solidFill>
            <a:schemeClr val="tx2"/>
          </a:solidFill>
          <a:latin typeface="Verdana" pitchFamily="34" charset="0"/>
        </a:defRPr>
      </a:lvl6pPr>
      <a:lvl7pPr marL="914400" algn="l" rtl="0" fontAlgn="base">
        <a:spcBef>
          <a:spcPct val="0"/>
        </a:spcBef>
        <a:spcAft>
          <a:spcPct val="0"/>
        </a:spcAft>
        <a:defRPr sz="2200" b="1">
          <a:solidFill>
            <a:schemeClr val="tx2"/>
          </a:solidFill>
          <a:latin typeface="Verdana" pitchFamily="34" charset="0"/>
        </a:defRPr>
      </a:lvl7pPr>
      <a:lvl8pPr marL="1371600" algn="l" rtl="0" fontAlgn="base">
        <a:spcBef>
          <a:spcPct val="0"/>
        </a:spcBef>
        <a:spcAft>
          <a:spcPct val="0"/>
        </a:spcAft>
        <a:defRPr sz="2200" b="1">
          <a:solidFill>
            <a:schemeClr val="tx2"/>
          </a:solidFill>
          <a:latin typeface="Verdana" pitchFamily="34" charset="0"/>
        </a:defRPr>
      </a:lvl8pPr>
      <a:lvl9pPr marL="1828800" algn="l" rtl="0" fontAlgn="base">
        <a:spcBef>
          <a:spcPct val="0"/>
        </a:spcBef>
        <a:spcAft>
          <a:spcPct val="0"/>
        </a:spcAft>
        <a:defRPr sz="22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Dokument_programu_Microsoft_Office_Word1.docx"/><Relationship Id="rId5" Type="http://schemas.openxmlformats.org/officeDocument/2006/relationships/oleObject" Target="../embeddings/oleObject1.bin"/><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195513" y="2203450"/>
            <a:ext cx="6157912" cy="2449513"/>
          </a:xfrm>
          <a:noFill/>
        </p:spPr>
        <p:txBody>
          <a:bodyPr lIns="0" tIns="0" rIns="0" bIns="0" anchor="t"/>
          <a:lstStyle/>
          <a:p>
            <a:pPr eaLnBrk="1" hangingPunct="1">
              <a:lnSpc>
                <a:spcPts val="3800"/>
              </a:lnSpc>
            </a:pPr>
            <a:r>
              <a:rPr lang="en-US" sz="2800" dirty="0" smtClean="0"/>
              <a:t>X-ray radiation damage of silicon strip detectors</a:t>
            </a:r>
            <a:endParaRPr lang="pl-PL" sz="2800" dirty="0" smtClean="0"/>
          </a:p>
        </p:txBody>
      </p:sp>
      <p:sp>
        <p:nvSpPr>
          <p:cNvPr id="7171" name="Rectangle 6"/>
          <p:cNvSpPr>
            <a:spLocks noChangeArrowheads="1"/>
          </p:cNvSpPr>
          <p:nvPr/>
        </p:nvSpPr>
        <p:spPr bwMode="auto">
          <a:xfrm>
            <a:off x="2230438" y="5757863"/>
            <a:ext cx="6157912" cy="962977"/>
          </a:xfrm>
          <a:prstGeom prst="rect">
            <a:avLst/>
          </a:prstGeom>
          <a:noFill/>
          <a:ln w="9525">
            <a:noFill/>
            <a:miter lim="800000"/>
            <a:headEnd/>
            <a:tailEnd/>
          </a:ln>
        </p:spPr>
        <p:txBody>
          <a:bodyPr lIns="0" tIns="0" rIns="0" bIns="0"/>
          <a:lstStyle/>
          <a:p>
            <a:pPr>
              <a:lnSpc>
                <a:spcPts val="1600"/>
              </a:lnSpc>
            </a:pPr>
            <a:r>
              <a:rPr lang="en-GB" sz="1200" b="1" dirty="0">
                <a:solidFill>
                  <a:schemeClr val="tx2"/>
                </a:solidFill>
              </a:rPr>
              <a:t>AGH University of Science and Technology</a:t>
            </a:r>
            <a:r>
              <a:rPr lang="pl-PL" sz="1200" b="1" dirty="0">
                <a:solidFill>
                  <a:schemeClr val="tx2"/>
                </a:solidFill>
              </a:rPr>
              <a:t> </a:t>
            </a:r>
            <a:br>
              <a:rPr lang="pl-PL" sz="1200" b="1" dirty="0">
                <a:solidFill>
                  <a:schemeClr val="tx2"/>
                </a:solidFill>
              </a:rPr>
            </a:br>
            <a:r>
              <a:rPr lang="en-GB" sz="1200" b="1" dirty="0">
                <a:solidFill>
                  <a:schemeClr val="tx2"/>
                </a:solidFill>
              </a:rPr>
              <a:t>Faculty of Physics and Applied Computer Science, </a:t>
            </a:r>
            <a:r>
              <a:rPr lang="en-GB" sz="1200" b="1" dirty="0" err="1">
                <a:solidFill>
                  <a:schemeClr val="tx2"/>
                </a:solidFill>
              </a:rPr>
              <a:t>Kraków</a:t>
            </a:r>
            <a:r>
              <a:rPr lang="en-GB" sz="1200" b="1" dirty="0">
                <a:solidFill>
                  <a:schemeClr val="tx2"/>
                </a:solidFill>
              </a:rPr>
              <a:t>, Poland</a:t>
            </a:r>
            <a:r>
              <a:rPr lang="pl-PL" sz="1200" b="1" dirty="0">
                <a:solidFill>
                  <a:schemeClr val="tx2"/>
                </a:solidFill>
              </a:rPr>
              <a:t/>
            </a:r>
            <a:br>
              <a:rPr lang="pl-PL" sz="1200" b="1" dirty="0">
                <a:solidFill>
                  <a:schemeClr val="tx2"/>
                </a:solidFill>
              </a:rPr>
            </a:br>
            <a:r>
              <a:rPr lang="pl-PL" sz="1100" b="1" dirty="0"/>
              <a:t/>
            </a:r>
            <a:br>
              <a:rPr lang="pl-PL" sz="1100" b="1" dirty="0"/>
            </a:br>
            <a:r>
              <a:rPr lang="pl-PL" sz="1100" b="1" dirty="0" err="1" smtClean="0"/>
              <a:t>Jagiellonian</a:t>
            </a:r>
            <a:r>
              <a:rPr lang="pl-PL" sz="1100" b="1" dirty="0" smtClean="0"/>
              <a:t> </a:t>
            </a:r>
            <a:r>
              <a:rPr lang="pl-PL" sz="1100" b="1" dirty="0" err="1" smtClean="0"/>
              <a:t>Symposium</a:t>
            </a:r>
            <a:r>
              <a:rPr lang="pl-PL" sz="1100" b="1" dirty="0" smtClean="0"/>
              <a:t> 2015                                                     7-12/06/2015</a:t>
            </a:r>
            <a:endParaRPr lang="pl-PL" sz="1100" b="1" dirty="0"/>
          </a:p>
        </p:txBody>
      </p:sp>
      <p:sp>
        <p:nvSpPr>
          <p:cNvPr id="7172" name="Rectangle 8"/>
          <p:cNvSpPr>
            <a:spLocks noChangeArrowheads="1"/>
          </p:cNvSpPr>
          <p:nvPr/>
        </p:nvSpPr>
        <p:spPr bwMode="auto">
          <a:xfrm>
            <a:off x="2230438" y="4278086"/>
            <a:ext cx="6157912" cy="1024164"/>
          </a:xfrm>
          <a:prstGeom prst="rect">
            <a:avLst/>
          </a:prstGeom>
          <a:noFill/>
          <a:ln w="9525">
            <a:noFill/>
            <a:miter lim="800000"/>
            <a:headEnd/>
            <a:tailEnd/>
          </a:ln>
        </p:spPr>
        <p:txBody>
          <a:bodyPr lIns="0" tIns="0" rIns="0" bIns="0"/>
          <a:lstStyle/>
          <a:p>
            <a:pPr>
              <a:lnSpc>
                <a:spcPts val="2400"/>
              </a:lnSpc>
            </a:pPr>
            <a:r>
              <a:rPr lang="pl-PL" b="1" u="sng" dirty="0" smtClean="0"/>
              <a:t>Piotr Wiącek</a:t>
            </a:r>
            <a:r>
              <a:rPr lang="pl-PL" b="1" dirty="0" smtClean="0"/>
              <a:t>, Władysław Dąbrowski</a:t>
            </a:r>
            <a:endParaRPr lang="pl-PL" b="1"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635125" y="137160"/>
            <a:ext cx="7138988" cy="1108710"/>
          </a:xfrm>
        </p:spPr>
        <p:txBody>
          <a:bodyPr/>
          <a:lstStyle/>
          <a:p>
            <a:pPr eaLnBrk="1" hangingPunct="1"/>
            <a:r>
              <a:rPr lang="en-GB" dirty="0" smtClean="0"/>
              <a:t>Spectroscopic performance of the detector</a:t>
            </a:r>
          </a:p>
        </p:txBody>
      </p:sp>
      <p:sp>
        <p:nvSpPr>
          <p:cNvPr id="20483" name="Rectangle 4"/>
          <p:cNvSpPr>
            <a:spLocks noGrp="1" noChangeArrowheads="1"/>
          </p:cNvSpPr>
          <p:nvPr>
            <p:ph type="body" idx="1"/>
          </p:nvPr>
        </p:nvSpPr>
        <p:spPr>
          <a:xfrm>
            <a:off x="454026" y="1508125"/>
            <a:ext cx="4135227" cy="4618038"/>
          </a:xfrm>
        </p:spPr>
        <p:txBody>
          <a:bodyPr/>
          <a:lstStyle/>
          <a:p>
            <a:pPr>
              <a:spcBef>
                <a:spcPct val="50000"/>
              </a:spcBef>
            </a:pPr>
            <a:r>
              <a:rPr lang="en-GB" sz="1600" b="1" dirty="0" smtClean="0"/>
              <a:t>Electronic noise 325eV FWHM with sensor (</a:t>
            </a:r>
            <a:r>
              <a:rPr lang="en-GB" sz="1600" b="1" dirty="0" err="1" smtClean="0"/>
              <a:t>C</a:t>
            </a:r>
            <a:r>
              <a:rPr lang="en-GB" sz="1600" b="1" baseline="-25000" dirty="0" err="1" smtClean="0"/>
              <a:t>total</a:t>
            </a:r>
            <a:r>
              <a:rPr lang="en-GB" sz="1600" b="1" dirty="0" smtClean="0"/>
              <a:t>=2.3pF) at room temperature</a:t>
            </a:r>
          </a:p>
          <a:p>
            <a:pPr>
              <a:spcBef>
                <a:spcPct val="50000"/>
              </a:spcBef>
            </a:pPr>
            <a:r>
              <a:rPr lang="en-GB" sz="1600" b="1" dirty="0" smtClean="0">
                <a:solidFill>
                  <a:schemeClr val="tx1"/>
                </a:solidFill>
                <a:ea typeface="+mn-ea"/>
                <a:cs typeface="+mn-cs"/>
              </a:rPr>
              <a:t>Total Energy resolution:</a:t>
            </a:r>
          </a:p>
          <a:p>
            <a:pPr>
              <a:spcBef>
                <a:spcPct val="50000"/>
              </a:spcBef>
              <a:buNone/>
            </a:pPr>
            <a:r>
              <a:rPr lang="en-GB" sz="1600" b="1" dirty="0" smtClean="0"/>
              <a:t>	&lt;400eV FWHM up to 20kcps for SSH</a:t>
            </a:r>
          </a:p>
          <a:p>
            <a:pPr>
              <a:spcBef>
                <a:spcPct val="50000"/>
              </a:spcBef>
              <a:buNone/>
            </a:pPr>
            <a:r>
              <a:rPr lang="en-GB" sz="1600" b="1" dirty="0" smtClean="0"/>
              <a:t>	&lt;500eV FWHM up to 75kcps for MSH</a:t>
            </a:r>
          </a:p>
          <a:p>
            <a:pPr>
              <a:spcBef>
                <a:spcPct val="50000"/>
              </a:spcBef>
              <a:buNone/>
            </a:pPr>
            <a:r>
              <a:rPr lang="en-GB" sz="1600" b="1" dirty="0" smtClean="0"/>
              <a:t>	&lt;800eV FWHM up to 500kcps for FSH</a:t>
            </a:r>
          </a:p>
          <a:p>
            <a:pPr>
              <a:spcBef>
                <a:spcPct val="50000"/>
              </a:spcBef>
            </a:pPr>
            <a:r>
              <a:rPr lang="en-GB" sz="1600" b="1" dirty="0" smtClean="0">
                <a:solidFill>
                  <a:schemeClr val="tx1"/>
                </a:solidFill>
                <a:ea typeface="+mn-ea"/>
                <a:cs typeface="+mn-cs"/>
              </a:rPr>
              <a:t>Count rate saturation levels:</a:t>
            </a:r>
          </a:p>
          <a:p>
            <a:pPr lvl="1">
              <a:spcBef>
                <a:spcPct val="50000"/>
              </a:spcBef>
            </a:pPr>
            <a:r>
              <a:rPr lang="en-GB" sz="1600" b="1" dirty="0" smtClean="0">
                <a:ea typeface="+mn-ea"/>
                <a:cs typeface="+mn-cs"/>
              </a:rPr>
              <a:t>70kcps for SSH</a:t>
            </a:r>
          </a:p>
          <a:p>
            <a:pPr lvl="1">
              <a:spcBef>
                <a:spcPct val="50000"/>
              </a:spcBef>
            </a:pPr>
            <a:r>
              <a:rPr lang="en-GB" sz="1600" b="1" dirty="0" smtClean="0">
                <a:solidFill>
                  <a:schemeClr val="tx1"/>
                </a:solidFill>
                <a:ea typeface="+mn-ea"/>
                <a:cs typeface="+mn-cs"/>
              </a:rPr>
              <a:t>520kcps for MSH</a:t>
            </a:r>
          </a:p>
          <a:p>
            <a:pPr lvl="1">
              <a:spcBef>
                <a:spcPct val="50000"/>
              </a:spcBef>
            </a:pPr>
            <a:r>
              <a:rPr lang="en-GB" sz="1600" b="1" dirty="0" smtClean="0">
                <a:ea typeface="+mn-ea"/>
                <a:cs typeface="+mn-cs"/>
              </a:rPr>
              <a:t>1.6Mcps for FSH</a:t>
            </a:r>
            <a:endParaRPr lang="en-GB" sz="1600" b="1" dirty="0" smtClean="0">
              <a:solidFill>
                <a:schemeClr val="tx1"/>
              </a:solidFill>
              <a:ea typeface="+mn-ea"/>
              <a:cs typeface="+mn-cs"/>
            </a:endParaRPr>
          </a:p>
        </p:txBody>
      </p:sp>
      <p:pic>
        <p:nvPicPr>
          <p:cNvPr id="7" name="Obraz 6" descr="FIG4.rpt-r400.tif"/>
          <p:cNvPicPr>
            <a:picLocks noChangeAspect="1"/>
          </p:cNvPicPr>
          <p:nvPr/>
        </p:nvPicPr>
        <p:blipFill>
          <a:blip r:embed="rId3" cstate="print"/>
          <a:stretch>
            <a:fillRect/>
          </a:stretch>
        </p:blipFill>
        <p:spPr>
          <a:xfrm>
            <a:off x="4259463" y="2081048"/>
            <a:ext cx="4884538" cy="366340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635125" y="190500"/>
            <a:ext cx="7138988" cy="857250"/>
          </a:xfrm>
        </p:spPr>
        <p:txBody>
          <a:bodyPr/>
          <a:lstStyle/>
          <a:p>
            <a:pPr eaLnBrk="1" hangingPunct="1"/>
            <a:r>
              <a:rPr lang="en-GB" dirty="0" smtClean="0"/>
              <a:t>Factors limiting the energy resolution</a:t>
            </a:r>
          </a:p>
        </p:txBody>
      </p:sp>
      <p:pic>
        <p:nvPicPr>
          <p:cNvPr id="58370" name="Picture 2"/>
          <p:cNvPicPr>
            <a:picLocks noChangeAspect="1" noChangeArrowheads="1"/>
          </p:cNvPicPr>
          <p:nvPr/>
        </p:nvPicPr>
        <p:blipFill>
          <a:blip r:embed="rId4" cstate="print"/>
          <a:srcRect t="5399"/>
          <a:stretch>
            <a:fillRect/>
          </a:stretch>
        </p:blipFill>
        <p:spPr bwMode="auto">
          <a:xfrm>
            <a:off x="4876800" y="1657976"/>
            <a:ext cx="4267200" cy="3027610"/>
          </a:xfrm>
          <a:prstGeom prst="rect">
            <a:avLst/>
          </a:prstGeom>
          <a:noFill/>
          <a:ln w="9525">
            <a:noFill/>
            <a:miter lim="800000"/>
            <a:headEnd/>
            <a:tailEnd/>
          </a:ln>
        </p:spPr>
      </p:pic>
      <p:sp>
        <p:nvSpPr>
          <p:cNvPr id="583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58371" name="Object 3"/>
          <p:cNvGraphicFramePr>
            <a:graphicFrameLocks noChangeAspect="1"/>
          </p:cNvGraphicFramePr>
          <p:nvPr/>
        </p:nvGraphicFramePr>
        <p:xfrm>
          <a:off x="0" y="1807931"/>
          <a:ext cx="5153891" cy="747225"/>
        </p:xfrm>
        <a:graphic>
          <a:graphicData uri="http://schemas.openxmlformats.org/presentationml/2006/ole">
            <p:oleObj spid="_x0000_s58371" name="Równanie" r:id="rId5" imgW="3441600" imgH="495000" progId="Equation.3">
              <p:embed/>
            </p:oleObj>
          </a:graphicData>
        </a:graphic>
      </p:graphicFrame>
      <p:graphicFrame>
        <p:nvGraphicFramePr>
          <p:cNvPr id="16" name="Obiekt 15"/>
          <p:cNvGraphicFramePr>
            <a:graphicFrameLocks noChangeAspect="1"/>
          </p:cNvGraphicFramePr>
          <p:nvPr/>
        </p:nvGraphicFramePr>
        <p:xfrm>
          <a:off x="182563" y="2835275"/>
          <a:ext cx="4608512" cy="3400425"/>
        </p:xfrm>
        <a:graphic>
          <a:graphicData uri="http://schemas.openxmlformats.org/presentationml/2006/ole">
            <p:oleObj spid="_x0000_s58379" name="Dokument" r:id="rId6" imgW="4993934" imgH="3703762" progId="Word.Document.12">
              <p:embed/>
            </p:oleObj>
          </a:graphicData>
        </a:graphic>
      </p:graphicFrame>
      <p:sp>
        <p:nvSpPr>
          <p:cNvPr id="8" name="pole tekstowe 7"/>
          <p:cNvSpPr txBox="1"/>
          <p:nvPr/>
        </p:nvSpPr>
        <p:spPr>
          <a:xfrm>
            <a:off x="5021944" y="5079999"/>
            <a:ext cx="4122056" cy="954107"/>
          </a:xfrm>
          <a:prstGeom prst="rect">
            <a:avLst/>
          </a:prstGeom>
          <a:noFill/>
        </p:spPr>
        <p:txBody>
          <a:bodyPr wrap="square" rtlCol="0">
            <a:spAutoFit/>
          </a:bodyPr>
          <a:lstStyle/>
          <a:p>
            <a:r>
              <a:rPr lang="en-GB" sz="1400" dirty="0" smtClean="0"/>
              <a:t>Limited by the shot noise of the sensor leakage current</a:t>
            </a:r>
          </a:p>
          <a:p>
            <a:r>
              <a:rPr lang="en-GB" sz="1400" dirty="0" smtClean="0"/>
              <a:t>Any small increase of the leakage current will degrade the energy resolution</a:t>
            </a:r>
            <a:endParaRPr lang="en-GB" sz="1400" dirty="0"/>
          </a:p>
        </p:txBody>
      </p:sp>
      <p:cxnSp>
        <p:nvCxnSpPr>
          <p:cNvPr id="10" name="Łącznik prosty ze strzałką 9"/>
          <p:cNvCxnSpPr/>
          <p:nvPr/>
        </p:nvCxnSpPr>
        <p:spPr>
          <a:xfrm flipV="1">
            <a:off x="7402286" y="4339772"/>
            <a:ext cx="972457" cy="63862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 name="Łącznik prosty ze strzałką 12"/>
          <p:cNvCxnSpPr/>
          <p:nvPr/>
        </p:nvCxnSpPr>
        <p:spPr>
          <a:xfrm flipH="1" flipV="1">
            <a:off x="1961804" y="2510444"/>
            <a:ext cx="5019568" cy="243892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635125" y="190500"/>
            <a:ext cx="7138988" cy="857250"/>
          </a:xfrm>
        </p:spPr>
        <p:txBody>
          <a:bodyPr/>
          <a:lstStyle/>
          <a:p>
            <a:pPr eaLnBrk="1" hangingPunct="1"/>
            <a:r>
              <a:rPr lang="en-GB" dirty="0" smtClean="0"/>
              <a:t>Leakage current after X-ray irradiation</a:t>
            </a:r>
          </a:p>
        </p:txBody>
      </p:sp>
      <p:sp>
        <p:nvSpPr>
          <p:cNvPr id="20483" name="Rectangle 4"/>
          <p:cNvSpPr>
            <a:spLocks noGrp="1" noChangeArrowheads="1"/>
          </p:cNvSpPr>
          <p:nvPr>
            <p:ph type="body" idx="1"/>
          </p:nvPr>
        </p:nvSpPr>
        <p:spPr>
          <a:xfrm>
            <a:off x="454025" y="1406527"/>
            <a:ext cx="8232775" cy="843189"/>
          </a:xfrm>
        </p:spPr>
        <p:txBody>
          <a:bodyPr/>
          <a:lstStyle/>
          <a:p>
            <a:pPr marL="0" indent="0" algn="just">
              <a:spcBef>
                <a:spcPct val="50000"/>
              </a:spcBef>
              <a:buNone/>
            </a:pPr>
            <a:r>
              <a:rPr lang="en-GB" sz="1600" b="1" dirty="0" smtClean="0"/>
              <a:t>Leakage current at 20</a:t>
            </a:r>
            <a:r>
              <a:rPr lang="en-GB" sz="1600" b="1" baseline="30000" dirty="0" smtClean="0"/>
              <a:t>O</a:t>
            </a:r>
            <a:r>
              <a:rPr lang="en-GB" sz="1600" b="1" dirty="0" smtClean="0"/>
              <a:t>C before and after irradiation</a:t>
            </a:r>
          </a:p>
          <a:p>
            <a:pPr marL="0" indent="0" algn="just">
              <a:spcBef>
                <a:spcPct val="50000"/>
              </a:spcBef>
              <a:buNone/>
            </a:pPr>
            <a:r>
              <a:rPr lang="en-GB" sz="1600" b="1" dirty="0" smtClean="0"/>
              <a:t>Dose: ~66Gy (SiO</a:t>
            </a:r>
            <a:r>
              <a:rPr lang="en-GB" sz="1600" b="1" baseline="-25000" dirty="0" smtClean="0"/>
              <a:t>2</a:t>
            </a:r>
            <a:r>
              <a:rPr lang="en-GB" sz="1600" b="1" dirty="0" smtClean="0"/>
              <a:t>), dose rate: ~0.42Gy/h</a:t>
            </a:r>
          </a:p>
          <a:p>
            <a:pPr algn="just">
              <a:spcBef>
                <a:spcPct val="50000"/>
              </a:spcBef>
              <a:buNone/>
            </a:pPr>
            <a:endParaRPr lang="pl-PL" sz="1600" dirty="0" smtClean="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5" name="Rectangle 4"/>
          <p:cNvSpPr txBox="1">
            <a:spLocks noChangeArrowheads="1"/>
          </p:cNvSpPr>
          <p:nvPr/>
        </p:nvSpPr>
        <p:spPr bwMode="auto">
          <a:xfrm>
            <a:off x="432253" y="5459019"/>
            <a:ext cx="8232775" cy="1130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lang="en-GB" sz="1600" b="1" kern="0" noProof="0" dirty="0" smtClean="0">
                <a:latin typeface="+mn-lt"/>
              </a:rPr>
              <a:t>I</a:t>
            </a:r>
            <a:r>
              <a:rPr kumimoji="0" lang="en-GB" sz="1600" b="1" i="0" u="none" strike="noStrike" kern="0" cap="none" spc="0" normalizeH="0" baseline="0" noProof="0" dirty="0" smtClean="0">
                <a:ln>
                  <a:noFill/>
                </a:ln>
                <a:solidFill>
                  <a:schemeClr val="tx1"/>
                </a:solidFill>
                <a:effectLst/>
                <a:uLnTx/>
                <a:uFillTx/>
                <a:latin typeface="+mn-lt"/>
                <a:ea typeface="+mn-ea"/>
                <a:cs typeface="+mn-cs"/>
              </a:rPr>
              <a:t>ncrease of the leakage current of </a:t>
            </a:r>
            <a:r>
              <a:rPr lang="en-GB" sz="1600" b="1" kern="0" dirty="0" smtClean="0">
                <a:latin typeface="+mn-lt"/>
              </a:rPr>
              <a:t>the </a:t>
            </a:r>
            <a:r>
              <a:rPr kumimoji="0" lang="en-GB" sz="1600" b="1" i="0" u="none" strike="noStrike" kern="0" cap="none" spc="0" normalizeH="0" baseline="0" noProof="0" dirty="0" smtClean="0">
                <a:ln>
                  <a:noFill/>
                </a:ln>
                <a:solidFill>
                  <a:schemeClr val="tx1"/>
                </a:solidFill>
                <a:effectLst/>
                <a:uLnTx/>
                <a:uFillTx/>
                <a:latin typeface="+mn-lt"/>
                <a:ea typeface="+mn-ea"/>
                <a:cs typeface="+mn-cs"/>
              </a:rPr>
              <a:t>active area after</a:t>
            </a:r>
            <a:r>
              <a:rPr kumimoji="0" lang="en-GB" sz="1600" b="1" i="0" u="none" strike="noStrike" kern="0" cap="none" spc="0" normalizeH="0" noProof="0" dirty="0" smtClean="0">
                <a:ln>
                  <a:noFill/>
                </a:ln>
                <a:solidFill>
                  <a:schemeClr val="tx1"/>
                </a:solidFill>
                <a:effectLst/>
                <a:uLnTx/>
                <a:uFillTx/>
                <a:latin typeface="+mn-lt"/>
                <a:ea typeface="+mn-ea"/>
                <a:cs typeface="+mn-cs"/>
              </a:rPr>
              <a:t> irradiation by a factor ~2.5</a:t>
            </a:r>
          </a:p>
          <a:p>
            <a:pPr marL="0" marR="0" lvl="0" indent="0" algn="just" defTabSz="914400" rtl="0" eaLnBrk="0" fontAlgn="base" latinLnBrk="0" hangingPunct="0">
              <a:lnSpc>
                <a:spcPct val="100000"/>
              </a:lnSpc>
              <a:spcBef>
                <a:spcPct val="50000"/>
              </a:spcBef>
              <a:spcAft>
                <a:spcPct val="0"/>
              </a:spcAft>
              <a:buClrTx/>
              <a:buSzTx/>
              <a:buFontTx/>
              <a:buNone/>
              <a:tabLst/>
              <a:defRPr/>
            </a:pPr>
            <a:r>
              <a:rPr lang="en-GB" sz="1600" b="1" kern="0" baseline="0" dirty="0" smtClean="0">
                <a:latin typeface="+mn-lt"/>
              </a:rPr>
              <a:t>Very significant increas</a:t>
            </a:r>
            <a:r>
              <a:rPr lang="en-GB" sz="1600" b="1" kern="0" dirty="0" smtClean="0">
                <a:latin typeface="+mn-lt"/>
              </a:rPr>
              <a:t>e of the guard-ring current – it should not affect the performance of the detector</a:t>
            </a:r>
            <a:endParaRPr kumimoji="0" lang="en-GB" sz="16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50000"/>
              </a:spcBef>
              <a:spcAft>
                <a:spcPct val="0"/>
              </a:spcAft>
              <a:buClrTx/>
              <a:buSzTx/>
              <a:buFontTx/>
              <a:buNone/>
              <a:tabLst/>
              <a:defRPr/>
            </a:pPr>
            <a:endParaRPr kumimoji="0" lang="en-GB" sz="16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96258" name="Picture 2"/>
          <p:cNvPicPr>
            <a:picLocks noChangeAspect="1" noChangeArrowheads="1"/>
          </p:cNvPicPr>
          <p:nvPr/>
        </p:nvPicPr>
        <p:blipFill>
          <a:blip r:embed="rId3" cstate="print"/>
          <a:srcRect/>
          <a:stretch>
            <a:fillRect/>
          </a:stretch>
        </p:blipFill>
        <p:spPr bwMode="auto">
          <a:xfrm>
            <a:off x="0" y="2258483"/>
            <a:ext cx="4267200" cy="3200400"/>
          </a:xfrm>
          <a:prstGeom prst="rect">
            <a:avLst/>
          </a:prstGeom>
          <a:noFill/>
          <a:ln w="9525">
            <a:noFill/>
            <a:miter lim="800000"/>
            <a:headEnd/>
            <a:tailEnd/>
          </a:ln>
        </p:spPr>
      </p:pic>
      <p:pic>
        <p:nvPicPr>
          <p:cNvPr id="96259" name="Picture 3"/>
          <p:cNvPicPr>
            <a:picLocks noChangeAspect="1" noChangeArrowheads="1"/>
          </p:cNvPicPr>
          <p:nvPr/>
        </p:nvPicPr>
        <p:blipFill>
          <a:blip r:embed="rId4" cstate="print"/>
          <a:srcRect/>
          <a:stretch>
            <a:fillRect/>
          </a:stretch>
        </p:blipFill>
        <p:spPr bwMode="auto">
          <a:xfrm>
            <a:off x="4648200" y="2258483"/>
            <a:ext cx="4267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398641" y="348155"/>
            <a:ext cx="7319689" cy="857250"/>
          </a:xfrm>
        </p:spPr>
        <p:txBody>
          <a:bodyPr/>
          <a:lstStyle/>
          <a:p>
            <a:pPr eaLnBrk="1" hangingPunct="1"/>
            <a:r>
              <a:rPr lang="en-GB" dirty="0" err="1" smtClean="0"/>
              <a:t>Interstrip</a:t>
            </a:r>
            <a:r>
              <a:rPr lang="en-GB" dirty="0" smtClean="0"/>
              <a:t> capacitance after X-ray irradiation</a:t>
            </a:r>
          </a:p>
        </p:txBody>
      </p:sp>
      <p:sp>
        <p:nvSpPr>
          <p:cNvPr id="9" name="Rectangle 4"/>
          <p:cNvSpPr txBox="1">
            <a:spLocks noChangeArrowheads="1"/>
          </p:cNvSpPr>
          <p:nvPr/>
        </p:nvSpPr>
        <p:spPr bwMode="auto">
          <a:xfrm>
            <a:off x="432253" y="5695502"/>
            <a:ext cx="8475264" cy="7893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50000"/>
              </a:spcBef>
              <a:spcAft>
                <a:spcPct val="0"/>
              </a:spcAft>
              <a:buClrTx/>
              <a:buSzTx/>
              <a:buFontTx/>
              <a:buNone/>
              <a:tabLst/>
              <a:defRPr/>
            </a:pPr>
            <a:r>
              <a:rPr lang="en-GB" sz="1600" b="1" kern="0" dirty="0" smtClean="0">
                <a:latin typeface="+mn-lt"/>
              </a:rPr>
              <a:t>More significant </a:t>
            </a:r>
            <a:r>
              <a:rPr lang="en-GB" sz="1600" b="1" kern="0" dirty="0" err="1" smtClean="0">
                <a:latin typeface="+mn-lt"/>
              </a:rPr>
              <a:t>i</a:t>
            </a:r>
            <a:r>
              <a:rPr kumimoji="0" lang="en-GB" sz="1600" b="1" i="0" u="none" strike="noStrike" kern="0" cap="none" spc="0" normalizeH="0" baseline="0" noProof="0" dirty="0" err="1" smtClean="0">
                <a:ln>
                  <a:noFill/>
                </a:ln>
                <a:solidFill>
                  <a:schemeClr val="tx1"/>
                </a:solidFill>
                <a:effectLst/>
                <a:uLnTx/>
                <a:uFillTx/>
                <a:latin typeface="+mn-lt"/>
                <a:ea typeface="+mn-ea"/>
                <a:cs typeface="+mn-cs"/>
              </a:rPr>
              <a:t>ncrease</a:t>
            </a:r>
            <a:r>
              <a:rPr kumimoji="0" lang="en-GB" sz="1600" b="1" i="0" u="none" strike="noStrike" kern="0" cap="none" spc="0" normalizeH="0" baseline="0" noProof="0" dirty="0" smtClean="0">
                <a:ln>
                  <a:noFill/>
                </a:ln>
                <a:solidFill>
                  <a:schemeClr val="tx1"/>
                </a:solidFill>
                <a:effectLst/>
                <a:uLnTx/>
                <a:uFillTx/>
                <a:latin typeface="+mn-lt"/>
                <a:ea typeface="+mn-ea"/>
                <a:cs typeface="+mn-cs"/>
              </a:rPr>
              <a:t> of the </a:t>
            </a:r>
            <a:r>
              <a:rPr kumimoji="0" lang="en-GB" sz="1600" b="1" i="0" u="none" strike="noStrike" kern="0" cap="none" spc="0" normalizeH="0" baseline="0" noProof="0" dirty="0" err="1" smtClean="0">
                <a:ln>
                  <a:noFill/>
                </a:ln>
                <a:solidFill>
                  <a:schemeClr val="tx1"/>
                </a:solidFill>
                <a:effectLst/>
                <a:uLnTx/>
                <a:uFillTx/>
                <a:latin typeface="+mn-lt"/>
                <a:ea typeface="+mn-ea"/>
                <a:cs typeface="+mn-cs"/>
              </a:rPr>
              <a:t>interstrip</a:t>
            </a:r>
            <a:r>
              <a:rPr kumimoji="0" lang="en-GB" sz="1600" b="1" i="0" u="none" strike="noStrike" kern="0" cap="none" spc="0" normalizeH="0" baseline="0" noProof="0" dirty="0" smtClean="0">
                <a:ln>
                  <a:noFill/>
                </a:ln>
                <a:solidFill>
                  <a:schemeClr val="tx1"/>
                </a:solidFill>
                <a:effectLst/>
                <a:uLnTx/>
                <a:uFillTx/>
                <a:latin typeface="+mn-lt"/>
                <a:ea typeface="+mn-ea"/>
                <a:cs typeface="+mn-cs"/>
              </a:rPr>
              <a:t> capacitance after</a:t>
            </a:r>
            <a:r>
              <a:rPr kumimoji="0" lang="en-GB" sz="1600" b="1" i="0" u="none" strike="noStrike" kern="0" cap="none" spc="0" normalizeH="0" noProof="0" dirty="0" smtClean="0">
                <a:ln>
                  <a:noFill/>
                </a:ln>
                <a:solidFill>
                  <a:schemeClr val="tx1"/>
                </a:solidFill>
                <a:effectLst/>
                <a:uLnTx/>
                <a:uFillTx/>
                <a:latin typeface="+mn-lt"/>
                <a:ea typeface="+mn-ea"/>
                <a:cs typeface="+mn-cs"/>
              </a:rPr>
              <a:t> irradiation for</a:t>
            </a:r>
            <a:r>
              <a:rPr lang="en-GB" sz="1600" b="1" kern="0" dirty="0" smtClean="0">
                <a:latin typeface="+mn-lt"/>
              </a:rPr>
              <a:t> higher frequency – will affect the ENC for short shaping times</a:t>
            </a:r>
            <a:endParaRPr kumimoji="0" lang="en-GB" sz="16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50000"/>
              </a:spcBef>
              <a:spcAft>
                <a:spcPct val="0"/>
              </a:spcAft>
              <a:buClrTx/>
              <a:buSzTx/>
              <a:buFontTx/>
              <a:buNone/>
              <a:tabLst/>
              <a:defRPr/>
            </a:pPr>
            <a:endParaRPr kumimoji="0" lang="en-GB" sz="16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95235" name="Picture 3"/>
          <p:cNvPicPr>
            <a:picLocks noChangeAspect="1" noChangeArrowheads="1"/>
          </p:cNvPicPr>
          <p:nvPr/>
        </p:nvPicPr>
        <p:blipFill>
          <a:blip r:embed="rId3" cstate="print"/>
          <a:srcRect l="2025" r="6074"/>
          <a:stretch>
            <a:fillRect/>
          </a:stretch>
        </p:blipFill>
        <p:spPr bwMode="auto">
          <a:xfrm>
            <a:off x="1" y="2163452"/>
            <a:ext cx="2941199" cy="2400300"/>
          </a:xfrm>
          <a:prstGeom prst="rect">
            <a:avLst/>
          </a:prstGeom>
          <a:noFill/>
          <a:ln w="9525">
            <a:noFill/>
            <a:miter lim="800000"/>
            <a:headEnd/>
            <a:tailEnd/>
          </a:ln>
          <a:effectLst/>
        </p:spPr>
      </p:pic>
      <p:pic>
        <p:nvPicPr>
          <p:cNvPr id="95236" name="Picture 4"/>
          <p:cNvPicPr>
            <a:picLocks noChangeAspect="1" noChangeArrowheads="1"/>
          </p:cNvPicPr>
          <p:nvPr/>
        </p:nvPicPr>
        <p:blipFill>
          <a:blip r:embed="rId4" cstate="print"/>
          <a:srcRect l="2025" r="6074"/>
          <a:stretch>
            <a:fillRect/>
          </a:stretch>
        </p:blipFill>
        <p:spPr bwMode="auto">
          <a:xfrm>
            <a:off x="3128747" y="2515139"/>
            <a:ext cx="2941199" cy="2400300"/>
          </a:xfrm>
          <a:prstGeom prst="rect">
            <a:avLst/>
          </a:prstGeom>
          <a:noFill/>
          <a:ln w="9525">
            <a:noFill/>
            <a:miter lim="800000"/>
            <a:headEnd/>
            <a:tailEnd/>
          </a:ln>
          <a:effectLst/>
        </p:spPr>
      </p:pic>
      <p:pic>
        <p:nvPicPr>
          <p:cNvPr id="95237" name="Picture 5"/>
          <p:cNvPicPr>
            <a:picLocks noChangeAspect="1" noChangeArrowheads="1"/>
          </p:cNvPicPr>
          <p:nvPr/>
        </p:nvPicPr>
        <p:blipFill>
          <a:blip r:embed="rId5" cstate="print"/>
          <a:srcRect l="2025" r="6074"/>
          <a:stretch>
            <a:fillRect/>
          </a:stretch>
        </p:blipFill>
        <p:spPr bwMode="auto">
          <a:xfrm>
            <a:off x="6202801" y="2880892"/>
            <a:ext cx="2941199" cy="2400300"/>
          </a:xfrm>
          <a:prstGeom prst="rect">
            <a:avLst/>
          </a:prstGeom>
          <a:noFill/>
          <a:ln w="9525">
            <a:noFill/>
            <a:miter lim="800000"/>
            <a:headEnd/>
            <a:tailEnd/>
          </a:ln>
          <a:effectLst/>
        </p:spPr>
      </p:pic>
      <p:sp>
        <p:nvSpPr>
          <p:cNvPr id="12" name="Rectangle 4"/>
          <p:cNvSpPr txBox="1">
            <a:spLocks noChangeArrowheads="1"/>
          </p:cNvSpPr>
          <p:nvPr/>
        </p:nvSpPr>
        <p:spPr bwMode="auto">
          <a:xfrm>
            <a:off x="468539" y="1333959"/>
            <a:ext cx="8232775" cy="7893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GB" sz="1600" b="1" i="0" u="none" strike="noStrike" kern="0" cap="none" spc="0" normalizeH="0" baseline="0" noProof="0" dirty="0" err="1" smtClean="0">
                <a:ln>
                  <a:noFill/>
                </a:ln>
                <a:solidFill>
                  <a:schemeClr val="tx1"/>
                </a:solidFill>
                <a:effectLst/>
                <a:uLnTx/>
                <a:uFillTx/>
                <a:latin typeface="+mn-lt"/>
                <a:ea typeface="+mn-ea"/>
                <a:cs typeface="+mn-cs"/>
              </a:rPr>
              <a:t>Interstrip</a:t>
            </a:r>
            <a:r>
              <a:rPr kumimoji="0" lang="en-GB" sz="1600" b="1" i="0" u="none" strike="noStrike" kern="0" cap="none" spc="0" normalizeH="0" baseline="0" noProof="0" dirty="0" smtClean="0">
                <a:ln>
                  <a:noFill/>
                </a:ln>
                <a:solidFill>
                  <a:schemeClr val="tx1"/>
                </a:solidFill>
                <a:effectLst/>
                <a:uLnTx/>
                <a:uFillTx/>
                <a:latin typeface="+mn-lt"/>
                <a:ea typeface="+mn-ea"/>
                <a:cs typeface="+mn-cs"/>
              </a:rPr>
              <a:t> capacitance before and after irradiation</a:t>
            </a: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GB" sz="1600" b="1" i="0" u="none" strike="noStrike" kern="0" cap="none" spc="0" normalizeH="0" baseline="0" noProof="0" dirty="0" smtClean="0">
                <a:ln>
                  <a:noFill/>
                </a:ln>
                <a:solidFill>
                  <a:schemeClr val="tx1"/>
                </a:solidFill>
                <a:effectLst/>
                <a:uLnTx/>
                <a:uFillTx/>
                <a:latin typeface="+mn-lt"/>
                <a:ea typeface="+mn-ea"/>
                <a:cs typeface="+mn-cs"/>
              </a:rPr>
              <a:t>Dose: ~66Gy (SiO</a:t>
            </a:r>
            <a:r>
              <a:rPr kumimoji="0" lang="en-GB" sz="1600" b="1" i="0" u="none" strike="noStrike" kern="0" cap="none" spc="0" normalizeH="0" baseline="-25000" noProof="0" dirty="0" smtClean="0">
                <a:ln>
                  <a:noFill/>
                </a:ln>
                <a:solidFill>
                  <a:schemeClr val="tx1"/>
                </a:solidFill>
                <a:effectLst/>
                <a:uLnTx/>
                <a:uFillTx/>
                <a:latin typeface="+mn-lt"/>
                <a:ea typeface="+mn-ea"/>
                <a:cs typeface="+mn-cs"/>
              </a:rPr>
              <a:t>2</a:t>
            </a:r>
            <a:r>
              <a:rPr kumimoji="0" lang="en-GB" sz="1600" b="1" i="0" u="none" strike="noStrike" kern="0" cap="none" spc="0" normalizeH="0" baseline="0" noProof="0" dirty="0" smtClean="0">
                <a:ln>
                  <a:noFill/>
                </a:ln>
                <a:solidFill>
                  <a:schemeClr val="tx1"/>
                </a:solidFill>
                <a:effectLst/>
                <a:uLnTx/>
                <a:uFillTx/>
                <a:latin typeface="+mn-lt"/>
                <a:ea typeface="+mn-ea"/>
                <a:cs typeface="+mn-cs"/>
              </a:rPr>
              <a:t>), dose rate: ~0.42Gy/h, cumulative time: ~160h</a:t>
            </a:r>
          </a:p>
          <a:p>
            <a:pPr marL="342900" marR="0" lvl="0" indent="-342900" algn="just" defTabSz="914400" rtl="0" eaLnBrk="0" fontAlgn="base" latinLnBrk="0" hangingPunct="0">
              <a:lnSpc>
                <a:spcPct val="100000"/>
              </a:lnSpc>
              <a:spcBef>
                <a:spcPct val="50000"/>
              </a:spcBef>
              <a:spcAft>
                <a:spcPct val="0"/>
              </a:spcAft>
              <a:buClrTx/>
              <a:buSzTx/>
              <a:buFontTx/>
              <a:buNone/>
              <a:tabLst/>
              <a:defRPr/>
            </a:pPr>
            <a:endParaRPr kumimoji="0" lang="en-GB" sz="16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635125" y="190500"/>
            <a:ext cx="7138988" cy="857250"/>
          </a:xfrm>
        </p:spPr>
        <p:txBody>
          <a:bodyPr/>
          <a:lstStyle/>
          <a:p>
            <a:pPr eaLnBrk="1" hangingPunct="1"/>
            <a:r>
              <a:rPr lang="en-GB" dirty="0" smtClean="0"/>
              <a:t>Degradation of spectroscopic performance after X-ray irradiation</a:t>
            </a:r>
          </a:p>
        </p:txBody>
      </p:sp>
      <p:pic>
        <p:nvPicPr>
          <p:cNvPr id="56322" name="Picture 2"/>
          <p:cNvPicPr>
            <a:picLocks noChangeAspect="1" noChangeArrowheads="1"/>
          </p:cNvPicPr>
          <p:nvPr/>
        </p:nvPicPr>
        <p:blipFill>
          <a:blip r:embed="rId3" cstate="print"/>
          <a:srcRect t="32655"/>
          <a:stretch>
            <a:fillRect/>
          </a:stretch>
        </p:blipFill>
        <p:spPr bwMode="auto">
          <a:xfrm>
            <a:off x="4343400" y="2998189"/>
            <a:ext cx="4800600" cy="3608151"/>
          </a:xfrm>
          <a:prstGeom prst="rect">
            <a:avLst/>
          </a:prstGeom>
          <a:noFill/>
          <a:ln w="9525">
            <a:noFill/>
            <a:miter lim="800000"/>
            <a:headEnd/>
            <a:tailEnd/>
          </a:ln>
        </p:spPr>
      </p:pic>
      <p:pic>
        <p:nvPicPr>
          <p:cNvPr id="102405" name="Picture 5"/>
          <p:cNvPicPr>
            <a:picLocks noChangeAspect="1" noChangeArrowheads="1"/>
          </p:cNvPicPr>
          <p:nvPr/>
        </p:nvPicPr>
        <p:blipFill>
          <a:blip r:embed="rId4" cstate="print"/>
          <a:srcRect r="6074"/>
          <a:stretch>
            <a:fillRect/>
          </a:stretch>
        </p:blipFill>
        <p:spPr bwMode="auto">
          <a:xfrm>
            <a:off x="-1" y="2998189"/>
            <a:ext cx="4389666" cy="3505199"/>
          </a:xfrm>
          <a:prstGeom prst="rect">
            <a:avLst/>
          </a:prstGeom>
          <a:noFill/>
          <a:ln w="9525">
            <a:noFill/>
            <a:miter lim="800000"/>
            <a:headEnd/>
            <a:tailEnd/>
          </a:ln>
        </p:spPr>
      </p:pic>
      <p:sp>
        <p:nvSpPr>
          <p:cNvPr id="6" name="Rectangle 4"/>
          <p:cNvSpPr txBox="1">
            <a:spLocks noChangeArrowheads="1"/>
          </p:cNvSpPr>
          <p:nvPr/>
        </p:nvSpPr>
        <p:spPr bwMode="auto">
          <a:xfrm>
            <a:off x="406729" y="1313315"/>
            <a:ext cx="8504515" cy="17125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eaLnBrk="0" hangingPunct="0">
              <a:spcBef>
                <a:spcPct val="50000"/>
              </a:spcBef>
              <a:defRPr/>
            </a:pPr>
            <a:r>
              <a:rPr lang="en-GB" sz="1600" b="1" kern="0" dirty="0" smtClean="0"/>
              <a:t>Fe-55 spectrum before and after irradiation</a:t>
            </a:r>
          </a:p>
          <a:p>
            <a:pPr lvl="0" algn="just" eaLnBrk="0" hangingPunct="0">
              <a:spcBef>
                <a:spcPct val="50000"/>
              </a:spcBef>
              <a:defRPr/>
            </a:pPr>
            <a:r>
              <a:rPr lang="en-GB" sz="1600" b="1" kern="0" dirty="0" smtClean="0"/>
              <a:t>Dose: ~66Gy (SiO</a:t>
            </a:r>
            <a:r>
              <a:rPr lang="en-GB" sz="1600" b="1" kern="0" baseline="-25000" dirty="0" smtClean="0"/>
              <a:t>2</a:t>
            </a:r>
            <a:r>
              <a:rPr lang="en-GB" sz="1600" b="1" kern="0" dirty="0" smtClean="0"/>
              <a:t>), dose rate: ~0.42Gy/h, cumulative time: ~160h</a:t>
            </a:r>
          </a:p>
          <a:p>
            <a:pPr algn="just">
              <a:lnSpc>
                <a:spcPct val="150000"/>
              </a:lnSpc>
              <a:spcBef>
                <a:spcPts val="600"/>
              </a:spcBef>
              <a:buNone/>
            </a:pPr>
            <a:r>
              <a:rPr lang="en-GB" sz="1600" b="1" dirty="0" smtClean="0"/>
              <a:t>Detector biased at 320 V during irradiation</a:t>
            </a:r>
          </a:p>
          <a:p>
            <a:pPr algn="just" eaLnBrk="0" hangingPunct="0">
              <a:spcBef>
                <a:spcPct val="50000"/>
              </a:spcBef>
            </a:pPr>
            <a:r>
              <a:rPr lang="en-GB" sz="1600" b="1" dirty="0" smtClean="0"/>
              <a:t>Energy resolution is affected by electronic noise and by charge division effects</a:t>
            </a:r>
          </a:p>
          <a:p>
            <a:pPr marL="0" marR="0" lvl="0" indent="0" algn="just" defTabSz="914400" rtl="0" eaLnBrk="0" fontAlgn="base" latinLnBrk="0" hangingPunct="0">
              <a:lnSpc>
                <a:spcPct val="100000"/>
              </a:lnSpc>
              <a:spcBef>
                <a:spcPct val="50000"/>
              </a:spcBef>
              <a:spcAft>
                <a:spcPct val="0"/>
              </a:spcAft>
              <a:buClrTx/>
              <a:buSzTx/>
              <a:buFontTx/>
              <a:buNone/>
              <a:tabLst/>
              <a:defRPr/>
            </a:pPr>
            <a:endParaRPr kumimoji="0" lang="en-GB" sz="16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50000"/>
              </a:spcBef>
              <a:spcAft>
                <a:spcPct val="0"/>
              </a:spcAft>
              <a:buClrTx/>
              <a:buSzTx/>
              <a:buFontTx/>
              <a:buNone/>
              <a:tabLst/>
              <a:defRPr/>
            </a:pPr>
            <a:endParaRPr kumimoji="0" lang="en-GB" sz="16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635125" y="190500"/>
            <a:ext cx="7138988" cy="857250"/>
          </a:xfrm>
        </p:spPr>
        <p:txBody>
          <a:bodyPr/>
          <a:lstStyle/>
          <a:p>
            <a:pPr eaLnBrk="1" hangingPunct="1"/>
            <a:r>
              <a:rPr lang="en-GB" dirty="0" smtClean="0"/>
              <a:t>Silicon pad detector for high performance  spectroscopy </a:t>
            </a:r>
          </a:p>
        </p:txBody>
      </p:sp>
      <p:graphicFrame>
        <p:nvGraphicFramePr>
          <p:cNvPr id="11" name="Tabela 10"/>
          <p:cNvGraphicFramePr>
            <a:graphicFrameLocks noGrp="1"/>
          </p:cNvGraphicFramePr>
          <p:nvPr/>
        </p:nvGraphicFramePr>
        <p:xfrm>
          <a:off x="5080000" y="1511300"/>
          <a:ext cx="4025900" cy="2236218"/>
        </p:xfrm>
        <a:graphic>
          <a:graphicData uri="http://schemas.openxmlformats.org/drawingml/2006/table">
            <a:tbl>
              <a:tblPr/>
              <a:tblGrid>
                <a:gridCol w="2235200"/>
                <a:gridCol w="1790700"/>
              </a:tblGrid>
              <a:tr h="192210">
                <a:tc>
                  <a:txBody>
                    <a:bodyPr/>
                    <a:lstStyle/>
                    <a:p>
                      <a:pPr marL="0" indent="0" algn="just">
                        <a:lnSpc>
                          <a:spcPct val="110000"/>
                        </a:lnSpc>
                        <a:spcAft>
                          <a:spcPts val="0"/>
                        </a:spcAft>
                      </a:pPr>
                      <a:r>
                        <a:rPr lang="en-GB" sz="1200" dirty="0">
                          <a:latin typeface="+mn-lt"/>
                          <a:ea typeface="Times New Roman"/>
                          <a:cs typeface="Times New Roman"/>
                        </a:rPr>
                        <a:t>Detector thickness</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10000"/>
                        </a:lnSpc>
                        <a:spcAft>
                          <a:spcPts val="0"/>
                        </a:spcAft>
                      </a:pPr>
                      <a:r>
                        <a:rPr lang="en-GB" sz="1200" dirty="0">
                          <a:latin typeface="+mn-lt"/>
                          <a:ea typeface="Times New Roman"/>
                          <a:cs typeface="Times New Roman"/>
                        </a:rPr>
                        <a:t>500 </a:t>
                      </a:r>
                      <a:r>
                        <a:rPr lang="en-GB" sz="1200" dirty="0" smtClean="0">
                          <a:latin typeface="Symbol" pitchFamily="18" charset="2"/>
                          <a:ea typeface="Times New Roman"/>
                          <a:cs typeface="Times New Roman"/>
                        </a:rPr>
                        <a:t>m</a:t>
                      </a:r>
                      <a:r>
                        <a:rPr lang="en-GB" sz="1200" dirty="0" smtClean="0">
                          <a:latin typeface="+mn-lt"/>
                          <a:ea typeface="Times New Roman"/>
                          <a:cs typeface="Times New Roman"/>
                        </a:rPr>
                        <a:t>m</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631">
                <a:tc>
                  <a:txBody>
                    <a:bodyPr/>
                    <a:lstStyle/>
                    <a:p>
                      <a:pPr marL="0" indent="0" algn="just">
                        <a:lnSpc>
                          <a:spcPct val="110000"/>
                        </a:lnSpc>
                        <a:spcAft>
                          <a:spcPts val="0"/>
                        </a:spcAft>
                      </a:pPr>
                      <a:r>
                        <a:rPr lang="pl-PL" sz="1200" dirty="0" smtClean="0">
                          <a:latin typeface="+mn-lt"/>
                          <a:ea typeface="Times New Roman"/>
                          <a:cs typeface="Times New Roman"/>
                        </a:rPr>
                        <a:t>Pad</a:t>
                      </a:r>
                      <a:r>
                        <a:rPr lang="en-GB" sz="1200" dirty="0" smtClean="0">
                          <a:latin typeface="+mn-lt"/>
                          <a:ea typeface="Times New Roman"/>
                          <a:cs typeface="Times New Roman"/>
                        </a:rPr>
                        <a:t> </a:t>
                      </a:r>
                      <a:r>
                        <a:rPr lang="pl-PL" sz="1200" dirty="0" err="1" smtClean="0">
                          <a:latin typeface="+mn-lt"/>
                          <a:ea typeface="Times New Roman"/>
                          <a:cs typeface="Times New Roman"/>
                        </a:rPr>
                        <a:t>dimension</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10000"/>
                        </a:lnSpc>
                        <a:spcAft>
                          <a:spcPts val="0"/>
                        </a:spcAft>
                      </a:pPr>
                      <a:r>
                        <a:rPr lang="pl-PL" sz="1200" dirty="0" smtClean="0">
                          <a:latin typeface="+mn-lt"/>
                          <a:ea typeface="Times New Roman"/>
                          <a:cs typeface="Times New Roman"/>
                        </a:rPr>
                        <a:t>750</a:t>
                      </a:r>
                      <a:r>
                        <a:rPr lang="en-GB" sz="1200" dirty="0" smtClean="0">
                          <a:latin typeface="Symbol" pitchFamily="18" charset="2"/>
                          <a:ea typeface="Times New Roman"/>
                          <a:cs typeface="Times New Roman"/>
                        </a:rPr>
                        <a:t>m</a:t>
                      </a:r>
                      <a:r>
                        <a:rPr lang="en-GB" sz="1200" dirty="0" smtClean="0">
                          <a:latin typeface="+mn-lt"/>
                          <a:ea typeface="Times New Roman"/>
                          <a:cs typeface="Times New Roman"/>
                        </a:rPr>
                        <a:t>m</a:t>
                      </a:r>
                      <a:r>
                        <a:rPr lang="pl-PL" sz="1200" dirty="0" smtClean="0">
                          <a:latin typeface="+mn-lt"/>
                          <a:ea typeface="Times New Roman"/>
                          <a:cs typeface="Times New Roman"/>
                        </a:rPr>
                        <a:t> x 750</a:t>
                      </a:r>
                      <a:r>
                        <a:rPr lang="en-GB" sz="1200" dirty="0" smtClean="0">
                          <a:latin typeface="Symbol" pitchFamily="18" charset="2"/>
                          <a:ea typeface="Times New Roman"/>
                          <a:cs typeface="Times New Roman"/>
                        </a:rPr>
                        <a:t>m</a:t>
                      </a:r>
                      <a:r>
                        <a:rPr lang="en-GB" sz="1200" dirty="0" smtClean="0">
                          <a:latin typeface="+mn-lt"/>
                          <a:ea typeface="Times New Roman"/>
                          <a:cs typeface="Times New Roman"/>
                        </a:rPr>
                        <a:t>m</a:t>
                      </a:r>
                      <a:r>
                        <a:rPr lang="pl-PL" sz="1200" dirty="0" smtClean="0">
                          <a:latin typeface="+mn-lt"/>
                          <a:ea typeface="Times New Roman"/>
                          <a:cs typeface="Times New Roman"/>
                        </a:rPr>
                        <a:t> (0.56m</a:t>
                      </a:r>
                      <a:r>
                        <a:rPr lang="en-GB" sz="1200" dirty="0" smtClean="0">
                          <a:latin typeface="+mn-lt"/>
                          <a:ea typeface="Times New Roman"/>
                          <a:cs typeface="Times New Roman"/>
                        </a:rPr>
                        <a:t>m</a:t>
                      </a:r>
                      <a:r>
                        <a:rPr lang="en-GB" sz="1200" baseline="30000" dirty="0" smtClean="0">
                          <a:latin typeface="+mn-lt"/>
                          <a:ea typeface="Times New Roman"/>
                          <a:cs typeface="Times New Roman"/>
                        </a:rPr>
                        <a:t>2</a:t>
                      </a:r>
                      <a:r>
                        <a:rPr lang="en-GB" sz="1200" dirty="0" smtClean="0">
                          <a:latin typeface="+mn-lt"/>
                          <a:ea typeface="Times New Roman"/>
                          <a:cs typeface="Times New Roman"/>
                        </a:rPr>
                        <a:t>)</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631">
                <a:tc>
                  <a:txBody>
                    <a:bodyPr/>
                    <a:lstStyle/>
                    <a:p>
                      <a:pPr marL="0" indent="0" algn="just">
                        <a:lnSpc>
                          <a:spcPct val="110000"/>
                        </a:lnSpc>
                        <a:spcAft>
                          <a:spcPts val="0"/>
                        </a:spcAft>
                      </a:pPr>
                      <a:r>
                        <a:rPr lang="pl-PL" sz="1200" dirty="0" err="1" smtClean="0">
                          <a:latin typeface="+mn-lt"/>
                          <a:ea typeface="Times New Roman"/>
                          <a:cs typeface="Times New Roman"/>
                        </a:rPr>
                        <a:t>Active</a:t>
                      </a:r>
                      <a:r>
                        <a:rPr lang="pl-PL" sz="1200" baseline="0" dirty="0" smtClean="0">
                          <a:latin typeface="+mn-lt"/>
                          <a:ea typeface="Times New Roman"/>
                          <a:cs typeface="Times New Roman"/>
                        </a:rPr>
                        <a:t> </a:t>
                      </a:r>
                      <a:r>
                        <a:rPr lang="pl-PL" sz="1200" baseline="0" dirty="0" err="1" smtClean="0">
                          <a:latin typeface="+mn-lt"/>
                          <a:ea typeface="Times New Roman"/>
                          <a:cs typeface="Times New Roman"/>
                        </a:rPr>
                        <a:t>area</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10000"/>
                        </a:lnSpc>
                        <a:spcAft>
                          <a:spcPts val="0"/>
                        </a:spcAft>
                      </a:pPr>
                      <a:r>
                        <a:rPr lang="pl-PL" sz="1200" dirty="0" smtClean="0">
                          <a:latin typeface="+mn-lt"/>
                          <a:ea typeface="Times New Roman"/>
                          <a:cs typeface="Times New Roman"/>
                        </a:rPr>
                        <a:t>5.35mm x 3.1mm (16.6m</a:t>
                      </a:r>
                      <a:r>
                        <a:rPr lang="en-GB" sz="1200" dirty="0" smtClean="0">
                          <a:latin typeface="+mn-lt"/>
                          <a:ea typeface="Times New Roman"/>
                          <a:cs typeface="Times New Roman"/>
                        </a:rPr>
                        <a:t>m</a:t>
                      </a:r>
                      <a:r>
                        <a:rPr lang="en-GB" sz="1200" baseline="30000" dirty="0" smtClean="0">
                          <a:latin typeface="+mn-lt"/>
                          <a:ea typeface="Times New Roman"/>
                          <a:cs typeface="Times New Roman"/>
                        </a:rPr>
                        <a:t>2</a:t>
                      </a:r>
                      <a:r>
                        <a:rPr lang="en-GB" sz="1200" dirty="0" smtClean="0">
                          <a:latin typeface="+mn-lt"/>
                          <a:ea typeface="Times New Roman"/>
                          <a:cs typeface="Times New Roman"/>
                        </a:rPr>
                        <a:t>)</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36">
                <a:tc>
                  <a:txBody>
                    <a:bodyPr/>
                    <a:lstStyle/>
                    <a:p>
                      <a:pPr marL="0" indent="0" algn="just">
                        <a:lnSpc>
                          <a:spcPct val="110000"/>
                        </a:lnSpc>
                        <a:spcAft>
                          <a:spcPts val="0"/>
                        </a:spcAft>
                      </a:pPr>
                      <a:r>
                        <a:rPr lang="en-GB" sz="1200" dirty="0">
                          <a:latin typeface="+mn-lt"/>
                          <a:ea typeface="Times New Roman"/>
                          <a:cs typeface="Times New Roman"/>
                        </a:rPr>
                        <a:t>Number of </a:t>
                      </a:r>
                      <a:r>
                        <a:rPr lang="pl-PL" sz="1200" dirty="0" err="1" smtClean="0">
                          <a:latin typeface="+mn-lt"/>
                          <a:ea typeface="Times New Roman"/>
                          <a:cs typeface="Times New Roman"/>
                        </a:rPr>
                        <a:t>pads</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10000"/>
                        </a:lnSpc>
                        <a:spcAft>
                          <a:spcPts val="0"/>
                        </a:spcAft>
                      </a:pPr>
                      <a:r>
                        <a:rPr lang="pl-PL" sz="1200" dirty="0" smtClean="0">
                          <a:latin typeface="+mn-lt"/>
                          <a:ea typeface="Times New Roman"/>
                          <a:cs typeface="Times New Roman"/>
                        </a:rPr>
                        <a:t>7 x 4</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448">
                <a:tc>
                  <a:txBody>
                    <a:bodyPr/>
                    <a:lstStyle/>
                    <a:p>
                      <a:pPr marL="0" indent="0" algn="just">
                        <a:lnSpc>
                          <a:spcPct val="110000"/>
                        </a:lnSpc>
                        <a:spcAft>
                          <a:spcPts val="0"/>
                        </a:spcAft>
                      </a:pPr>
                      <a:r>
                        <a:rPr lang="en-GB" sz="1200" dirty="0">
                          <a:latin typeface="+mn-lt"/>
                          <a:ea typeface="Times New Roman"/>
                          <a:cs typeface="Times New Roman"/>
                        </a:rPr>
                        <a:t>Total </a:t>
                      </a:r>
                      <a:r>
                        <a:rPr lang="pl-PL" sz="1200" dirty="0" smtClean="0">
                          <a:latin typeface="+mn-lt"/>
                          <a:ea typeface="Times New Roman"/>
                          <a:cs typeface="Times New Roman"/>
                        </a:rPr>
                        <a:t>pad</a:t>
                      </a:r>
                      <a:r>
                        <a:rPr lang="en-GB" sz="1200" dirty="0" smtClean="0">
                          <a:latin typeface="+mn-lt"/>
                          <a:ea typeface="Times New Roman"/>
                          <a:cs typeface="Times New Roman"/>
                        </a:rPr>
                        <a:t> capacitance</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10000"/>
                        </a:lnSpc>
                        <a:spcAft>
                          <a:spcPts val="0"/>
                        </a:spcAft>
                      </a:pPr>
                      <a:r>
                        <a:rPr lang="pl-PL" sz="1200" b="1" dirty="0" smtClean="0">
                          <a:solidFill>
                            <a:srgbClr val="FF0000"/>
                          </a:solidFill>
                          <a:latin typeface="+mn-lt"/>
                          <a:ea typeface="Times New Roman"/>
                          <a:cs typeface="Times New Roman"/>
                        </a:rPr>
                        <a:t>0.3</a:t>
                      </a:r>
                      <a:r>
                        <a:rPr lang="en-GB" sz="1200" b="1" dirty="0" smtClean="0">
                          <a:solidFill>
                            <a:srgbClr val="FF0000"/>
                          </a:solidFill>
                          <a:latin typeface="+mn-lt"/>
                          <a:ea typeface="Times New Roman"/>
                          <a:cs typeface="Times New Roman"/>
                        </a:rPr>
                        <a:t> </a:t>
                      </a:r>
                      <a:r>
                        <a:rPr lang="en-GB" sz="1200" b="1" dirty="0">
                          <a:solidFill>
                            <a:srgbClr val="FF0000"/>
                          </a:solidFill>
                          <a:latin typeface="+mn-lt"/>
                          <a:ea typeface="Times New Roman"/>
                          <a:cs typeface="Times New Roman"/>
                        </a:rPr>
                        <a:t>pF</a:t>
                      </a:r>
                      <a:endParaRPr lang="pl-PL" sz="1200" b="1" dirty="0">
                        <a:solidFill>
                          <a:srgbClr val="FF0000"/>
                        </a:solidFill>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143">
                <a:tc>
                  <a:txBody>
                    <a:bodyPr/>
                    <a:lstStyle/>
                    <a:p>
                      <a:pPr marL="0" indent="0" algn="just">
                        <a:lnSpc>
                          <a:spcPct val="110000"/>
                        </a:lnSpc>
                        <a:spcAft>
                          <a:spcPts val="0"/>
                        </a:spcAft>
                      </a:pPr>
                      <a:r>
                        <a:rPr lang="en-GB" sz="1200" dirty="0">
                          <a:latin typeface="+mn-lt"/>
                          <a:ea typeface="Times New Roman"/>
                          <a:cs typeface="Times New Roman"/>
                        </a:rPr>
                        <a:t>Maximum leakage </a:t>
                      </a:r>
                      <a:r>
                        <a:rPr lang="en-GB" sz="1200" dirty="0" smtClean="0">
                          <a:latin typeface="+mn-lt"/>
                          <a:ea typeface="Times New Roman"/>
                          <a:cs typeface="Times New Roman"/>
                        </a:rPr>
                        <a:t>current </a:t>
                      </a:r>
                      <a:r>
                        <a:rPr lang="en-GB" sz="1200" dirty="0">
                          <a:latin typeface="+mn-lt"/>
                          <a:ea typeface="Times New Roman"/>
                          <a:cs typeface="Times New Roman"/>
                        </a:rPr>
                        <a:t>at 20°C and detector bias of 300 V</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10000"/>
                        </a:lnSpc>
                        <a:spcAft>
                          <a:spcPts val="0"/>
                        </a:spcAft>
                      </a:pPr>
                      <a:r>
                        <a:rPr lang="en-GB" sz="1200" b="1" dirty="0" smtClean="0">
                          <a:solidFill>
                            <a:srgbClr val="FF0000"/>
                          </a:solidFill>
                          <a:latin typeface="+mn-lt"/>
                          <a:ea typeface="Times New Roman"/>
                          <a:cs typeface="Times New Roman"/>
                        </a:rPr>
                        <a:t>4nA/cm</a:t>
                      </a:r>
                      <a:r>
                        <a:rPr lang="en-GB" sz="1200" b="1" baseline="30000" dirty="0" smtClean="0">
                          <a:solidFill>
                            <a:srgbClr val="FF0000"/>
                          </a:solidFill>
                          <a:latin typeface="+mn-lt"/>
                          <a:ea typeface="Times New Roman"/>
                          <a:cs typeface="Times New Roman"/>
                        </a:rPr>
                        <a:t>2</a:t>
                      </a:r>
                      <a:endParaRPr lang="pl-PL" sz="1200" b="1" dirty="0">
                        <a:solidFill>
                          <a:srgbClr val="FF0000"/>
                        </a:solidFill>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7346" name="Picture 2"/>
          <p:cNvPicPr>
            <a:picLocks noChangeAspect="1" noChangeArrowheads="1"/>
          </p:cNvPicPr>
          <p:nvPr/>
        </p:nvPicPr>
        <p:blipFill>
          <a:blip r:embed="rId3" cstate="print"/>
          <a:srcRect/>
          <a:stretch>
            <a:fillRect/>
          </a:stretch>
        </p:blipFill>
        <p:spPr bwMode="auto">
          <a:xfrm>
            <a:off x="4971395" y="3817620"/>
            <a:ext cx="4172605" cy="3040380"/>
          </a:xfrm>
          <a:prstGeom prst="rect">
            <a:avLst/>
          </a:prstGeom>
          <a:noFill/>
          <a:ln w="9525">
            <a:noFill/>
            <a:miter lim="800000"/>
            <a:headEnd/>
            <a:tailEnd/>
          </a:ln>
        </p:spPr>
      </p:pic>
      <p:pic>
        <p:nvPicPr>
          <p:cNvPr id="7" name="Obraz 6" descr="WP_20150525_11_08_59_Pro.jpg"/>
          <p:cNvPicPr>
            <a:picLocks noChangeAspect="1"/>
          </p:cNvPicPr>
          <p:nvPr/>
        </p:nvPicPr>
        <p:blipFill>
          <a:blip r:embed="rId4" cstate="print"/>
          <a:stretch>
            <a:fillRect/>
          </a:stretch>
        </p:blipFill>
        <p:spPr>
          <a:xfrm>
            <a:off x="270797" y="4398601"/>
            <a:ext cx="4379876" cy="2459399"/>
          </a:xfrm>
          <a:prstGeom prst="rect">
            <a:avLst/>
          </a:prstGeom>
        </p:spPr>
      </p:pic>
      <p:sp>
        <p:nvSpPr>
          <p:cNvPr id="9" name="Rectangle 4"/>
          <p:cNvSpPr txBox="1">
            <a:spLocks noChangeArrowheads="1"/>
          </p:cNvSpPr>
          <p:nvPr/>
        </p:nvSpPr>
        <p:spPr bwMode="auto">
          <a:xfrm>
            <a:off x="262629" y="1287452"/>
            <a:ext cx="4861462" cy="29222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50000"/>
              </a:spcBef>
              <a:spcAft>
                <a:spcPct val="0"/>
              </a:spcAft>
              <a:buClrTx/>
              <a:buSzTx/>
              <a:buFontTx/>
              <a:buNone/>
              <a:tabLst/>
              <a:defRPr/>
            </a:pPr>
            <a:r>
              <a:rPr lang="en-US" sz="2000" b="1" kern="0" dirty="0" smtClean="0">
                <a:latin typeface="+mn-lt"/>
              </a:rPr>
              <a:t>Design principle</a:t>
            </a:r>
          </a:p>
          <a:p>
            <a:pPr marL="3175" marR="0" lvl="0" indent="-3175" defTabSz="914400" rtl="0" eaLnBrk="0" fontAlgn="base" latinLnBrk="0" hangingPunct="0">
              <a:lnSpc>
                <a:spcPct val="100000"/>
              </a:lnSpc>
              <a:spcBef>
                <a:spcPct val="50000"/>
              </a:spcBef>
              <a:spcAft>
                <a:spcPct val="0"/>
              </a:spcAft>
              <a:buClrTx/>
              <a:buSzTx/>
              <a:buFont typeface="Arial" pitchFamily="34" charset="0"/>
              <a:buChar char="•"/>
              <a:tabLst/>
              <a:defRPr/>
            </a:pPr>
            <a:r>
              <a:rPr kumimoji="0" lang="en-US" sz="1400" b="1" i="0" u="none" strike="noStrike" kern="0" cap="none" spc="0" normalizeH="0" baseline="0" noProof="0" dirty="0" smtClean="0">
                <a:ln>
                  <a:noFill/>
                </a:ln>
                <a:solidFill>
                  <a:schemeClr val="tx1"/>
                </a:solidFill>
                <a:effectLst/>
                <a:uLnTx/>
                <a:uFillTx/>
                <a:latin typeface="+mn-lt"/>
                <a:ea typeface="+mn-ea"/>
                <a:cs typeface="+mn-cs"/>
              </a:rPr>
              <a:t> </a:t>
            </a:r>
            <a:r>
              <a:rPr kumimoji="0" lang="en-US" sz="1600" b="1" i="0" u="none" strike="noStrike" kern="0" cap="none" spc="0" normalizeH="0" baseline="0" noProof="0" dirty="0" smtClean="0">
                <a:ln>
                  <a:noFill/>
                </a:ln>
                <a:solidFill>
                  <a:schemeClr val="tx1"/>
                </a:solidFill>
                <a:effectLst/>
                <a:uLnTx/>
                <a:uFillTx/>
                <a:latin typeface="+mn-lt"/>
                <a:ea typeface="+mn-ea"/>
                <a:cs typeface="+mn-cs"/>
              </a:rPr>
              <a:t>Divide the active area to reduce the capacitance and leakage current</a:t>
            </a:r>
            <a:r>
              <a:rPr kumimoji="0" lang="en-US" sz="1600" b="1" i="0" u="none" strike="noStrike" kern="0" cap="none" spc="0" normalizeH="0" noProof="0" dirty="0" smtClean="0">
                <a:ln>
                  <a:noFill/>
                </a:ln>
                <a:solidFill>
                  <a:schemeClr val="tx1"/>
                </a:solidFill>
                <a:effectLst/>
                <a:uLnTx/>
                <a:uFillTx/>
                <a:latin typeface="+mn-lt"/>
                <a:ea typeface="+mn-ea"/>
                <a:cs typeface="+mn-cs"/>
              </a:rPr>
              <a:t> of each individual sensor element </a:t>
            </a:r>
          </a:p>
          <a:p>
            <a:pPr marL="3175" marR="0" lvl="0" indent="-3175" defTabSz="914400" rtl="0" eaLnBrk="0" fontAlgn="base" latinLnBrk="0" hangingPunct="0">
              <a:lnSpc>
                <a:spcPct val="100000"/>
              </a:lnSpc>
              <a:spcBef>
                <a:spcPct val="50000"/>
              </a:spcBef>
              <a:spcAft>
                <a:spcPct val="0"/>
              </a:spcAft>
              <a:buClrTx/>
              <a:buSzTx/>
              <a:buFont typeface="Arial" pitchFamily="34" charset="0"/>
              <a:buChar char="•"/>
              <a:tabLst/>
              <a:defRPr/>
            </a:pPr>
            <a:r>
              <a:rPr lang="en-US" sz="1600" b="1" kern="0" dirty="0" smtClean="0">
                <a:latin typeface="+mn-lt"/>
              </a:rPr>
              <a:t> Reach the energy resolution for each pad comparable with the energy resolution of silicon drift detectors</a:t>
            </a:r>
            <a:endParaRPr kumimoji="0" lang="en-US" sz="1600" b="1" i="0" u="none" strike="noStrike" kern="0" cap="none" spc="0" normalizeH="0" noProof="0" dirty="0" smtClean="0">
              <a:ln>
                <a:noFill/>
              </a:ln>
              <a:solidFill>
                <a:schemeClr val="tx1"/>
              </a:solidFill>
              <a:effectLst/>
              <a:uLnTx/>
              <a:uFillTx/>
              <a:latin typeface="+mn-lt"/>
              <a:ea typeface="+mn-ea"/>
              <a:cs typeface="+mn-cs"/>
            </a:endParaRPr>
          </a:p>
          <a:p>
            <a:pPr marL="3175" marR="0" lvl="0" indent="-3175" defTabSz="914400" rtl="0" eaLnBrk="0" fontAlgn="base" latinLnBrk="0" hangingPunct="0">
              <a:lnSpc>
                <a:spcPct val="100000"/>
              </a:lnSpc>
              <a:spcBef>
                <a:spcPct val="50000"/>
              </a:spcBef>
              <a:spcAft>
                <a:spcPct val="0"/>
              </a:spcAft>
              <a:buClrTx/>
              <a:buSzTx/>
              <a:buFont typeface="Arial" pitchFamily="34" charset="0"/>
              <a:buChar char="•"/>
              <a:tabLst/>
              <a:defRPr/>
            </a:pPr>
            <a:r>
              <a:rPr lang="en-US" sz="1600" b="1" kern="0" dirty="0" smtClean="0">
                <a:latin typeface="+mn-lt"/>
              </a:rPr>
              <a:t> Use a multichannel ASIC for readout</a:t>
            </a:r>
          </a:p>
          <a:p>
            <a:pPr marL="3175" marR="0" lvl="0" indent="-3175" defTabSz="914400" rtl="0" eaLnBrk="0" fontAlgn="base" latinLnBrk="0" hangingPunct="0">
              <a:lnSpc>
                <a:spcPct val="100000"/>
              </a:lnSpc>
              <a:spcBef>
                <a:spcPct val="50000"/>
              </a:spcBef>
              <a:spcAft>
                <a:spcPct val="0"/>
              </a:spcAft>
              <a:buClrTx/>
              <a:buSzTx/>
              <a:buFont typeface="Arial" pitchFamily="34" charset="0"/>
              <a:buChar char="•"/>
              <a:tabLst/>
              <a:defRPr/>
            </a:pPr>
            <a:r>
              <a:rPr lang="en-US" sz="1600" b="1" kern="0" dirty="0" smtClean="0">
                <a:latin typeface="+mn-lt"/>
              </a:rPr>
              <a:t> Obtain a high throughput rate by parallel readout</a:t>
            </a:r>
          </a:p>
          <a:p>
            <a:pPr marL="3175" marR="0" lvl="0" indent="-3175" defTabSz="914400" rtl="0" eaLnBrk="0" fontAlgn="base" latinLnBrk="0" hangingPunct="0">
              <a:lnSpc>
                <a:spcPct val="100000"/>
              </a:lnSpc>
              <a:spcBef>
                <a:spcPct val="50000"/>
              </a:spcBef>
              <a:spcAft>
                <a:spcPct val="0"/>
              </a:spcAft>
              <a:buClrTx/>
              <a:buSzTx/>
              <a:buFont typeface="Arial" pitchFamily="34" charset="0"/>
              <a:buChar char="•"/>
              <a:tabLst/>
              <a:defRPr/>
            </a:pPr>
            <a:endParaRPr kumimoji="0" lang="en-US" sz="1400" b="0" i="0" u="none" strike="noStrike" kern="0" cap="none" spc="0" normalizeH="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635125" y="190500"/>
            <a:ext cx="7138988" cy="857250"/>
          </a:xfrm>
        </p:spPr>
        <p:txBody>
          <a:bodyPr/>
          <a:lstStyle/>
          <a:p>
            <a:pPr eaLnBrk="1" hangingPunct="1"/>
            <a:r>
              <a:rPr lang="en-GB" dirty="0" smtClean="0"/>
              <a:t>Spectroscopic performance</a:t>
            </a:r>
          </a:p>
        </p:txBody>
      </p:sp>
      <p:pic>
        <p:nvPicPr>
          <p:cNvPr id="6" name="Obraz 5" descr="29_10_14-Fe55STS_Vdet200_Vth0.8_CasTh1.5_iCASnom-ASIC0&amp;1\SSH_Fe55_tp240s_SUM_spectrum\results\IntCal&amp;Fe55STS_RXPb03_SSH_05_ampDistr_onlyPeak1_LIN_inkeV.mn.tif"/>
          <p:cNvPicPr>
            <a:picLocks noChangeAspect="1"/>
          </p:cNvPicPr>
          <p:nvPr/>
        </p:nvPicPr>
        <p:blipFill>
          <a:blip r:embed="rId3" cstate="print"/>
          <a:srcRect/>
          <a:stretch>
            <a:fillRect/>
          </a:stretch>
        </p:blipFill>
        <p:spPr bwMode="auto">
          <a:xfrm>
            <a:off x="4580252" y="1428384"/>
            <a:ext cx="4272086" cy="3200406"/>
          </a:xfrm>
          <a:prstGeom prst="rect">
            <a:avLst/>
          </a:prstGeom>
          <a:noFill/>
          <a:ln w="9525">
            <a:noFill/>
            <a:miter lim="800000"/>
            <a:headEnd/>
            <a:tailEnd/>
          </a:ln>
        </p:spPr>
      </p:pic>
      <p:pic>
        <p:nvPicPr>
          <p:cNvPr id="7" name="Obraz 6" descr="29_10_14-Fe55STS_Vdet200_Vth0.8_CasTh1.5_iCASnom-ASIC0&amp;1\SSH_Fe55_tp240s_SUM_spectrum\results\IntCal&amp;Fe55STS_RXPb03_SSH_05_ampDistr_allRange_inkeV.mn.tif"/>
          <p:cNvPicPr>
            <a:picLocks noChangeAspect="1"/>
          </p:cNvPicPr>
          <p:nvPr/>
        </p:nvPicPr>
        <p:blipFill>
          <a:blip r:embed="rId4" cstate="print"/>
          <a:srcRect/>
          <a:stretch>
            <a:fillRect/>
          </a:stretch>
        </p:blipFill>
        <p:spPr bwMode="auto">
          <a:xfrm>
            <a:off x="0" y="1428384"/>
            <a:ext cx="4272086" cy="3200406"/>
          </a:xfrm>
          <a:prstGeom prst="rect">
            <a:avLst/>
          </a:prstGeom>
          <a:noFill/>
          <a:ln w="9525">
            <a:noFill/>
            <a:miter lim="800000"/>
            <a:headEnd/>
            <a:tailEnd/>
          </a:ln>
        </p:spPr>
      </p:pic>
      <p:sp>
        <p:nvSpPr>
          <p:cNvPr id="8" name="pole tekstowe 7"/>
          <p:cNvSpPr txBox="1"/>
          <p:nvPr/>
        </p:nvSpPr>
        <p:spPr>
          <a:xfrm>
            <a:off x="199828" y="4867997"/>
            <a:ext cx="4705925" cy="1477328"/>
          </a:xfrm>
          <a:prstGeom prst="rect">
            <a:avLst/>
          </a:prstGeom>
          <a:noFill/>
        </p:spPr>
        <p:txBody>
          <a:bodyPr wrap="square" rtlCol="0">
            <a:spAutoFit/>
          </a:bodyPr>
          <a:lstStyle/>
          <a:p>
            <a:pPr>
              <a:spcBef>
                <a:spcPts val="600"/>
              </a:spcBef>
            </a:pPr>
            <a:r>
              <a:rPr lang="en-GB" sz="1600" b="1" dirty="0" smtClean="0"/>
              <a:t>Energy resolution of pad: 225eV FWHM @ 17</a:t>
            </a:r>
            <a:r>
              <a:rPr lang="en-GB" sz="1600" b="1" baseline="30000" dirty="0" smtClean="0"/>
              <a:t> O</a:t>
            </a:r>
            <a:r>
              <a:rPr lang="en-GB" sz="1600" b="1" dirty="0" smtClean="0"/>
              <a:t>C</a:t>
            </a:r>
          </a:p>
          <a:p>
            <a:pPr>
              <a:spcBef>
                <a:spcPts val="600"/>
              </a:spcBef>
            </a:pPr>
            <a:r>
              <a:rPr lang="en-GB" sz="1600" b="1" dirty="0" smtClean="0"/>
              <a:t>Electronic noise: 183eV FWHM @ 17</a:t>
            </a:r>
            <a:r>
              <a:rPr lang="en-GB" sz="1600" b="1" baseline="30000" dirty="0" smtClean="0"/>
              <a:t> O</a:t>
            </a:r>
            <a:r>
              <a:rPr lang="en-GB" sz="1600" b="1" dirty="0" smtClean="0"/>
              <a:t>C</a:t>
            </a:r>
          </a:p>
          <a:p>
            <a:pPr>
              <a:spcBef>
                <a:spcPts val="600"/>
              </a:spcBef>
            </a:pPr>
            <a:r>
              <a:rPr lang="en-GB" sz="1600" b="1" dirty="0" smtClean="0"/>
              <a:t>Further improvement can be obtained by cooling the detector</a:t>
            </a:r>
          </a:p>
        </p:txBody>
      </p:sp>
      <p:pic>
        <p:nvPicPr>
          <p:cNvPr id="9" name="Obraz 8" descr="WP_000329.jpg"/>
          <p:cNvPicPr>
            <a:picLocks noChangeAspect="1"/>
          </p:cNvPicPr>
          <p:nvPr/>
        </p:nvPicPr>
        <p:blipFill>
          <a:blip r:embed="rId5" cstate="print"/>
          <a:stretch>
            <a:fillRect/>
          </a:stretch>
        </p:blipFill>
        <p:spPr>
          <a:xfrm>
            <a:off x="5469775" y="4663813"/>
            <a:ext cx="2672759" cy="200550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a 21"/>
          <p:cNvGrpSpPr/>
          <p:nvPr/>
        </p:nvGrpSpPr>
        <p:grpSpPr>
          <a:xfrm>
            <a:off x="0" y="2114651"/>
            <a:ext cx="9144000" cy="4286602"/>
            <a:chOff x="0" y="2114651"/>
            <a:chExt cx="9144000" cy="4286602"/>
          </a:xfrm>
        </p:grpSpPr>
        <p:grpSp>
          <p:nvGrpSpPr>
            <p:cNvPr id="23" name="Grupa 18"/>
            <p:cNvGrpSpPr/>
            <p:nvPr/>
          </p:nvGrpSpPr>
          <p:grpSpPr>
            <a:xfrm>
              <a:off x="0" y="2114651"/>
              <a:ext cx="9144000" cy="4286602"/>
              <a:chOff x="0" y="2114651"/>
              <a:chExt cx="9144000" cy="4286602"/>
            </a:xfrm>
          </p:grpSpPr>
          <p:pic>
            <p:nvPicPr>
              <p:cNvPr id="26" name="Picture 2"/>
              <p:cNvPicPr>
                <a:picLocks noChangeAspect="1" noChangeArrowheads="1"/>
              </p:cNvPicPr>
              <p:nvPr/>
            </p:nvPicPr>
            <p:blipFill>
              <a:blip r:embed="rId3" cstate="print"/>
              <a:srcRect t="6146"/>
              <a:stretch>
                <a:fillRect/>
              </a:stretch>
            </p:blipFill>
            <p:spPr bwMode="auto">
              <a:xfrm>
                <a:off x="0" y="2114651"/>
                <a:ext cx="9144000" cy="4286602"/>
              </a:xfrm>
              <a:prstGeom prst="rect">
                <a:avLst/>
              </a:prstGeom>
              <a:noFill/>
              <a:ln w="9525">
                <a:noFill/>
                <a:miter lim="800000"/>
                <a:headEnd/>
                <a:tailEnd/>
              </a:ln>
            </p:spPr>
          </p:pic>
          <p:sp>
            <p:nvSpPr>
              <p:cNvPr id="27" name="Nawias klamrowy otwierający 26"/>
              <p:cNvSpPr/>
              <p:nvPr/>
            </p:nvSpPr>
            <p:spPr>
              <a:xfrm rot="5400000">
                <a:off x="1360713" y="4864554"/>
                <a:ext cx="127912" cy="449038"/>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pl-PL"/>
              </a:p>
            </p:txBody>
          </p:sp>
          <p:sp>
            <p:nvSpPr>
              <p:cNvPr id="28" name="pole tekstowe 27"/>
              <p:cNvSpPr txBox="1"/>
              <p:nvPr/>
            </p:nvSpPr>
            <p:spPr>
              <a:xfrm>
                <a:off x="3067047" y="3796396"/>
                <a:ext cx="1104903" cy="153888"/>
              </a:xfrm>
              <a:prstGeom prst="rect">
                <a:avLst/>
              </a:prstGeom>
              <a:solidFill>
                <a:schemeClr val="bg1"/>
              </a:solidFill>
              <a:ln>
                <a:solidFill>
                  <a:schemeClr val="tx1"/>
                </a:solidFill>
              </a:ln>
            </p:spPr>
            <p:txBody>
              <a:bodyPr wrap="square" lIns="0" tIns="0" rIns="0" bIns="0" rtlCol="0">
                <a:spAutoFit/>
              </a:bodyPr>
              <a:lstStyle/>
              <a:p>
                <a:r>
                  <a:rPr lang="en-US" sz="1000" dirty="0" smtClean="0"/>
                  <a:t>IV and CV meas.</a:t>
                </a:r>
                <a:endParaRPr lang="pl-PL" sz="1000" dirty="0"/>
              </a:p>
            </p:txBody>
          </p:sp>
          <p:sp>
            <p:nvSpPr>
              <p:cNvPr id="29" name="pole tekstowe 28"/>
              <p:cNvSpPr txBox="1"/>
              <p:nvPr/>
            </p:nvSpPr>
            <p:spPr>
              <a:xfrm>
                <a:off x="1217836" y="4616908"/>
                <a:ext cx="677639" cy="307518"/>
              </a:xfrm>
              <a:prstGeom prst="rect">
                <a:avLst/>
              </a:prstGeom>
              <a:solidFill>
                <a:schemeClr val="bg1"/>
              </a:solidFill>
              <a:ln>
                <a:solidFill>
                  <a:schemeClr val="tx1"/>
                </a:solidFill>
              </a:ln>
            </p:spPr>
            <p:txBody>
              <a:bodyPr wrap="square" lIns="0" tIns="0" rIns="0" bIns="0" rtlCol="0">
                <a:spAutoFit/>
              </a:bodyPr>
              <a:lstStyle/>
              <a:p>
                <a:r>
                  <a:rPr lang="en-US" sz="1000" dirty="0" smtClean="0"/>
                  <a:t>IV and CV before</a:t>
                </a:r>
                <a:endParaRPr lang="pl-PL" sz="1000" dirty="0"/>
              </a:p>
            </p:txBody>
          </p:sp>
          <p:sp>
            <p:nvSpPr>
              <p:cNvPr id="30" name="Nawias klamrowy otwierający 29"/>
              <p:cNvSpPr/>
              <p:nvPr/>
            </p:nvSpPr>
            <p:spPr>
              <a:xfrm rot="5400000">
                <a:off x="3513363" y="3921579"/>
                <a:ext cx="127912" cy="449038"/>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pl-PL"/>
              </a:p>
            </p:txBody>
          </p:sp>
          <p:sp>
            <p:nvSpPr>
              <p:cNvPr id="31" name="pole tekstowe 30"/>
              <p:cNvSpPr txBox="1"/>
              <p:nvPr/>
            </p:nvSpPr>
            <p:spPr>
              <a:xfrm>
                <a:off x="5429247" y="2285096"/>
                <a:ext cx="1104903" cy="153888"/>
              </a:xfrm>
              <a:prstGeom prst="rect">
                <a:avLst/>
              </a:prstGeom>
              <a:solidFill>
                <a:schemeClr val="bg1"/>
              </a:solidFill>
              <a:ln>
                <a:solidFill>
                  <a:schemeClr val="tx1"/>
                </a:solidFill>
              </a:ln>
            </p:spPr>
            <p:txBody>
              <a:bodyPr wrap="square" lIns="0" tIns="0" rIns="0" bIns="0" rtlCol="0">
                <a:spAutoFit/>
              </a:bodyPr>
              <a:lstStyle/>
              <a:p>
                <a:r>
                  <a:rPr lang="en-US" sz="1000" dirty="0" smtClean="0"/>
                  <a:t>IV and CV meas.</a:t>
                </a:r>
                <a:endParaRPr lang="pl-PL" sz="1000" dirty="0"/>
              </a:p>
            </p:txBody>
          </p:sp>
          <p:sp>
            <p:nvSpPr>
              <p:cNvPr id="32" name="Nawias klamrowy otwierający 31"/>
              <p:cNvSpPr/>
              <p:nvPr/>
            </p:nvSpPr>
            <p:spPr>
              <a:xfrm rot="5400000">
                <a:off x="5875563" y="2410279"/>
                <a:ext cx="127912" cy="449038"/>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pl-PL"/>
              </a:p>
            </p:txBody>
          </p:sp>
          <p:sp>
            <p:nvSpPr>
              <p:cNvPr id="33" name="Nawias klamrowy otwierający 32"/>
              <p:cNvSpPr/>
              <p:nvPr/>
            </p:nvSpPr>
            <p:spPr>
              <a:xfrm rot="5400000">
                <a:off x="8053613" y="2438854"/>
                <a:ext cx="127912" cy="449038"/>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pl-PL"/>
              </a:p>
            </p:txBody>
          </p:sp>
          <p:sp>
            <p:nvSpPr>
              <p:cNvPr id="34" name="pole tekstowe 33"/>
              <p:cNvSpPr txBox="1"/>
              <p:nvPr/>
            </p:nvSpPr>
            <p:spPr>
              <a:xfrm>
                <a:off x="7910736" y="2191208"/>
                <a:ext cx="677639" cy="307777"/>
              </a:xfrm>
              <a:prstGeom prst="rect">
                <a:avLst/>
              </a:prstGeom>
              <a:solidFill>
                <a:schemeClr val="bg1"/>
              </a:solidFill>
              <a:ln>
                <a:solidFill>
                  <a:schemeClr val="tx1"/>
                </a:solidFill>
              </a:ln>
            </p:spPr>
            <p:txBody>
              <a:bodyPr wrap="square" lIns="0" tIns="0" rIns="0" bIns="0" rtlCol="0">
                <a:spAutoFit/>
              </a:bodyPr>
              <a:lstStyle/>
              <a:p>
                <a:r>
                  <a:rPr lang="en-US" sz="1000" dirty="0" smtClean="0"/>
                  <a:t>IV and CV after</a:t>
                </a:r>
                <a:endParaRPr lang="pl-PL" sz="1000" dirty="0"/>
              </a:p>
            </p:txBody>
          </p:sp>
        </p:grpSp>
        <p:sp>
          <p:nvSpPr>
            <p:cNvPr id="24" name="Prostokąt 23"/>
            <p:cNvSpPr/>
            <p:nvPr/>
          </p:nvSpPr>
          <p:spPr>
            <a:xfrm>
              <a:off x="6146800" y="3420533"/>
              <a:ext cx="220133" cy="11853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grpSp>
      <p:sp>
        <p:nvSpPr>
          <p:cNvPr id="20482" name="Rectangle 3"/>
          <p:cNvSpPr>
            <a:spLocks noGrp="1" noChangeArrowheads="1"/>
          </p:cNvSpPr>
          <p:nvPr>
            <p:ph type="title"/>
          </p:nvPr>
        </p:nvSpPr>
        <p:spPr>
          <a:xfrm>
            <a:off x="1635125" y="190500"/>
            <a:ext cx="7138988" cy="857250"/>
          </a:xfrm>
        </p:spPr>
        <p:txBody>
          <a:bodyPr/>
          <a:lstStyle/>
          <a:p>
            <a:pPr eaLnBrk="1" hangingPunct="1"/>
            <a:r>
              <a:rPr lang="en-GB" dirty="0" smtClean="0"/>
              <a:t>Pad sensor: Leakage current after X-ray irradiation</a:t>
            </a:r>
          </a:p>
        </p:txBody>
      </p:sp>
      <p:sp>
        <p:nvSpPr>
          <p:cNvPr id="20483" name="Rectangle 4"/>
          <p:cNvSpPr>
            <a:spLocks noGrp="1" noChangeArrowheads="1"/>
          </p:cNvSpPr>
          <p:nvPr>
            <p:ph type="body" idx="1"/>
          </p:nvPr>
        </p:nvSpPr>
        <p:spPr>
          <a:xfrm>
            <a:off x="603849" y="1353755"/>
            <a:ext cx="8264106" cy="800735"/>
          </a:xfrm>
        </p:spPr>
        <p:txBody>
          <a:bodyPr/>
          <a:lstStyle/>
          <a:p>
            <a:pPr>
              <a:spcBef>
                <a:spcPct val="50000"/>
              </a:spcBef>
              <a:buNone/>
            </a:pPr>
            <a:r>
              <a:rPr lang="en-GB" sz="1600" b="1" dirty="0" smtClean="0"/>
              <a:t>Dose ~164Gy (SiO</a:t>
            </a:r>
            <a:r>
              <a:rPr lang="en-GB" sz="1600" b="1" baseline="-25000" dirty="0" smtClean="0"/>
              <a:t>2</a:t>
            </a:r>
            <a:r>
              <a:rPr lang="en-GB" sz="1600" b="1" dirty="0" smtClean="0"/>
              <a:t>), dose rate ~0.55Gy/h, cumulative time: ~300h </a:t>
            </a:r>
          </a:p>
          <a:p>
            <a:pPr>
              <a:spcBef>
                <a:spcPct val="50000"/>
              </a:spcBef>
              <a:buNone/>
            </a:pPr>
            <a:r>
              <a:rPr lang="en-GB" sz="1600" b="1" dirty="0" smtClean="0"/>
              <a:t>Detector biased at 400 V during irradiation</a:t>
            </a:r>
          </a:p>
        </p:txBody>
      </p:sp>
      <p:sp>
        <p:nvSpPr>
          <p:cNvPr id="14" name="Elipsa 13"/>
          <p:cNvSpPr/>
          <p:nvPr/>
        </p:nvSpPr>
        <p:spPr>
          <a:xfrm rot="1588822">
            <a:off x="3490255" y="4140096"/>
            <a:ext cx="508402" cy="111332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ipsa 14"/>
          <p:cNvSpPr/>
          <p:nvPr/>
        </p:nvSpPr>
        <p:spPr>
          <a:xfrm rot="1263122">
            <a:off x="5623923" y="2700497"/>
            <a:ext cx="698408" cy="139736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Łącznik prosty ze strzałką 19"/>
          <p:cNvCxnSpPr/>
          <p:nvPr/>
        </p:nvCxnSpPr>
        <p:spPr>
          <a:xfrm flipH="1" flipV="1">
            <a:off x="3657602" y="4619297"/>
            <a:ext cx="1119350" cy="47296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V="1">
            <a:off x="5612524" y="3531476"/>
            <a:ext cx="457200" cy="151349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5" name="pole tekstowe 24"/>
          <p:cNvSpPr txBox="1"/>
          <p:nvPr/>
        </p:nvSpPr>
        <p:spPr>
          <a:xfrm>
            <a:off x="3612508" y="4989073"/>
            <a:ext cx="3639630" cy="861774"/>
          </a:xfrm>
          <a:prstGeom prst="rect">
            <a:avLst/>
          </a:prstGeom>
          <a:solidFill>
            <a:schemeClr val="bg1"/>
          </a:solidFill>
          <a:ln>
            <a:solidFill>
              <a:schemeClr val="tx1"/>
            </a:solidFill>
          </a:ln>
        </p:spPr>
        <p:txBody>
          <a:bodyPr wrap="square" lIns="0" tIns="0" rIns="0" bIns="0" rtlCol="0">
            <a:spAutoFit/>
          </a:bodyPr>
          <a:lstStyle/>
          <a:p>
            <a:r>
              <a:rPr lang="en-GB" sz="1400" dirty="0" smtClean="0"/>
              <a:t>Very significant increase of the leakage current when detector bias voltage is reduced to zero between irradiation periods</a:t>
            </a:r>
            <a:endParaRPr lang="en-GB"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635125" y="190500"/>
            <a:ext cx="7138988" cy="857250"/>
          </a:xfrm>
        </p:spPr>
        <p:txBody>
          <a:bodyPr/>
          <a:lstStyle/>
          <a:p>
            <a:pPr eaLnBrk="1" hangingPunct="1"/>
            <a:r>
              <a:rPr lang="en-GB" dirty="0" smtClean="0"/>
              <a:t>Pad sensor: I-V characteristic after X-ray irradiation</a:t>
            </a:r>
          </a:p>
        </p:txBody>
      </p:sp>
      <p:pic>
        <p:nvPicPr>
          <p:cNvPr id="103426" name="Picture 2"/>
          <p:cNvPicPr>
            <a:picLocks noChangeAspect="1" noChangeArrowheads="1"/>
          </p:cNvPicPr>
          <p:nvPr/>
        </p:nvPicPr>
        <p:blipFill>
          <a:blip r:embed="rId3" cstate="print"/>
          <a:srcRect l="7725" b="9071"/>
          <a:stretch>
            <a:fillRect/>
          </a:stretch>
        </p:blipFill>
        <p:spPr bwMode="auto">
          <a:xfrm>
            <a:off x="1666509" y="2281801"/>
            <a:ext cx="5589850" cy="4330461"/>
          </a:xfrm>
          <a:prstGeom prst="rect">
            <a:avLst/>
          </a:prstGeom>
          <a:noFill/>
          <a:ln w="9525">
            <a:noFill/>
            <a:miter lim="800000"/>
            <a:headEnd/>
            <a:tailEnd/>
          </a:ln>
          <a:effectLst/>
        </p:spPr>
      </p:pic>
      <p:sp>
        <p:nvSpPr>
          <p:cNvPr id="5" name="Rectangle 4"/>
          <p:cNvSpPr txBox="1">
            <a:spLocks noChangeArrowheads="1"/>
          </p:cNvSpPr>
          <p:nvPr/>
        </p:nvSpPr>
        <p:spPr bwMode="auto">
          <a:xfrm>
            <a:off x="677918" y="1207567"/>
            <a:ext cx="8229600" cy="1488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600"/>
              </a:spcBef>
              <a:spcAft>
                <a:spcPct val="0"/>
              </a:spcAft>
              <a:buClrTx/>
              <a:buSzTx/>
              <a:buFontTx/>
              <a:buNone/>
              <a:tabLst/>
              <a:defRPr/>
            </a:pPr>
            <a:r>
              <a:rPr kumimoji="0" lang="en-GB" sz="1600" b="1" i="0" u="none" strike="noStrike" kern="0" cap="none" spc="0" normalizeH="0" baseline="0" noProof="0" dirty="0" smtClean="0">
                <a:ln>
                  <a:noFill/>
                </a:ln>
                <a:solidFill>
                  <a:schemeClr val="tx1"/>
                </a:solidFill>
                <a:effectLst/>
                <a:uLnTx/>
                <a:uFillTx/>
                <a:latin typeface="+mn-lt"/>
                <a:ea typeface="+mn-ea"/>
                <a:cs typeface="+mn-cs"/>
              </a:rPr>
              <a:t>Dose ~164Gy (SiO</a:t>
            </a:r>
            <a:r>
              <a:rPr kumimoji="0" lang="en-GB" sz="1600" b="1" i="0" u="none" strike="noStrike" kern="0" cap="none" spc="0" normalizeH="0" baseline="-25000" noProof="0" dirty="0" smtClean="0">
                <a:ln>
                  <a:noFill/>
                </a:ln>
                <a:solidFill>
                  <a:schemeClr val="tx1"/>
                </a:solidFill>
                <a:effectLst/>
                <a:uLnTx/>
                <a:uFillTx/>
                <a:latin typeface="+mn-lt"/>
                <a:ea typeface="+mn-ea"/>
                <a:cs typeface="+mn-cs"/>
              </a:rPr>
              <a:t>2</a:t>
            </a:r>
            <a:r>
              <a:rPr kumimoji="0" lang="en-GB" sz="1600" b="1" i="0" u="none" strike="noStrike" kern="0" cap="none" spc="0" normalizeH="0" baseline="0" noProof="0" dirty="0" smtClean="0">
                <a:ln>
                  <a:noFill/>
                </a:ln>
                <a:solidFill>
                  <a:schemeClr val="tx1"/>
                </a:solidFill>
                <a:effectLst/>
                <a:uLnTx/>
                <a:uFillTx/>
                <a:latin typeface="+mn-lt"/>
                <a:ea typeface="+mn-ea"/>
                <a:cs typeface="+mn-cs"/>
              </a:rPr>
              <a:t>), dose rate ~0.55Gy/h, cumulative time: ~300h </a:t>
            </a:r>
          </a:p>
          <a:p>
            <a:pPr marL="342900" marR="0" lvl="0" indent="-342900" algn="l" defTabSz="914400" rtl="0" eaLnBrk="0" fontAlgn="base" latinLnBrk="0" hangingPunct="0">
              <a:lnSpc>
                <a:spcPct val="100000"/>
              </a:lnSpc>
              <a:spcBef>
                <a:spcPts val="600"/>
              </a:spcBef>
              <a:spcAft>
                <a:spcPct val="0"/>
              </a:spcAft>
              <a:buClrTx/>
              <a:buSzTx/>
              <a:buFontTx/>
              <a:buNone/>
              <a:tabLst/>
              <a:defRPr/>
            </a:pPr>
            <a:r>
              <a:rPr kumimoji="0" lang="en-GB" sz="1600" b="1" i="0" u="none" strike="noStrike" kern="0" cap="none" spc="0" normalizeH="0" baseline="0" noProof="0" dirty="0" smtClean="0">
                <a:ln>
                  <a:noFill/>
                </a:ln>
                <a:solidFill>
                  <a:schemeClr val="tx1"/>
                </a:solidFill>
                <a:effectLst/>
                <a:uLnTx/>
                <a:uFillTx/>
                <a:latin typeface="+mn-lt"/>
                <a:ea typeface="+mn-ea"/>
                <a:cs typeface="+mn-cs"/>
              </a:rPr>
              <a:t>Detector biased at 400 V during irradiation</a:t>
            </a:r>
          </a:p>
          <a:p>
            <a:pPr marL="342900" marR="0" lvl="0" indent="-342900" algn="l" defTabSz="914400" rtl="0" eaLnBrk="0" fontAlgn="base" latinLnBrk="0" hangingPunct="0">
              <a:lnSpc>
                <a:spcPct val="100000"/>
              </a:lnSpc>
              <a:spcBef>
                <a:spcPts val="600"/>
              </a:spcBef>
              <a:spcAft>
                <a:spcPct val="0"/>
              </a:spcAft>
              <a:buClrTx/>
              <a:buSzTx/>
              <a:buFontTx/>
              <a:buNone/>
              <a:tabLst/>
              <a:defRPr/>
            </a:pPr>
            <a:r>
              <a:rPr lang="en-GB" sz="1600" b="1" kern="0" noProof="0" dirty="0" smtClean="0">
                <a:latin typeface="+mn-lt"/>
              </a:rPr>
              <a:t>No surface leakage current before irradiation</a:t>
            </a:r>
          </a:p>
          <a:p>
            <a:pPr marR="0" lvl="0" indent="19050" algn="l" defTabSz="914400" rtl="0" eaLnBrk="0" fontAlgn="base" latinLnBrk="0" hangingPunct="0">
              <a:lnSpc>
                <a:spcPct val="100000"/>
              </a:lnSpc>
              <a:spcBef>
                <a:spcPts val="600"/>
              </a:spcBef>
              <a:spcAft>
                <a:spcPct val="0"/>
              </a:spcAft>
              <a:buClrTx/>
              <a:buSzTx/>
              <a:buFontTx/>
              <a:buNone/>
              <a:tabLst/>
              <a:defRPr/>
            </a:pPr>
            <a:r>
              <a:rPr kumimoji="0" lang="en-GB" sz="1600" b="1" i="0" u="none" strike="noStrike" kern="0" cap="none" spc="0" normalizeH="0" baseline="0" dirty="0" smtClean="0">
                <a:ln>
                  <a:noFill/>
                </a:ln>
                <a:solidFill>
                  <a:schemeClr val="tx1"/>
                </a:solidFill>
                <a:effectLst/>
                <a:uLnTx/>
                <a:uFillTx/>
                <a:latin typeface="+mn-lt"/>
                <a:ea typeface="+mn-ea"/>
                <a:cs typeface="+mn-cs"/>
              </a:rPr>
              <a:t>Increase</a:t>
            </a:r>
            <a:r>
              <a:rPr kumimoji="0" lang="en-GB" sz="1600" b="1" i="0" u="none" strike="noStrike" kern="0" cap="none" spc="0" normalizeH="0" dirty="0" smtClean="0">
                <a:ln>
                  <a:noFill/>
                </a:ln>
                <a:solidFill>
                  <a:schemeClr val="tx1"/>
                </a:solidFill>
                <a:effectLst/>
                <a:uLnTx/>
                <a:uFillTx/>
                <a:latin typeface="+mn-lt"/>
                <a:ea typeface="+mn-ea"/>
                <a:cs typeface="+mn-cs"/>
              </a:rPr>
              <a:t> of the leakage current mainly due to increase of the surface leakage current</a:t>
            </a:r>
            <a:endParaRPr kumimoji="0" lang="en-GB" sz="16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635125" y="190500"/>
            <a:ext cx="7138988" cy="857250"/>
          </a:xfrm>
        </p:spPr>
        <p:txBody>
          <a:bodyPr/>
          <a:lstStyle/>
          <a:p>
            <a:pPr eaLnBrk="1" hangingPunct="1"/>
            <a:r>
              <a:rPr lang="en-GB" dirty="0" smtClean="0"/>
              <a:t>Dose rate effects</a:t>
            </a:r>
          </a:p>
        </p:txBody>
      </p:sp>
      <p:pic>
        <p:nvPicPr>
          <p:cNvPr id="81923" name="Picture 3"/>
          <p:cNvPicPr>
            <a:picLocks noChangeAspect="1" noChangeArrowheads="1"/>
          </p:cNvPicPr>
          <p:nvPr/>
        </p:nvPicPr>
        <p:blipFill>
          <a:blip r:embed="rId3" cstate="print"/>
          <a:srcRect/>
          <a:stretch>
            <a:fillRect/>
          </a:stretch>
        </p:blipFill>
        <p:spPr bwMode="auto">
          <a:xfrm>
            <a:off x="3667130" y="2422067"/>
            <a:ext cx="5334000" cy="4000500"/>
          </a:xfrm>
          <a:prstGeom prst="rect">
            <a:avLst/>
          </a:prstGeom>
          <a:noFill/>
          <a:ln w="9525">
            <a:noFill/>
            <a:miter lim="800000"/>
            <a:headEnd/>
            <a:tailEnd/>
          </a:ln>
        </p:spPr>
      </p:pic>
      <p:sp>
        <p:nvSpPr>
          <p:cNvPr id="7" name="Rectangle 4"/>
          <p:cNvSpPr txBox="1">
            <a:spLocks noChangeArrowheads="1"/>
          </p:cNvSpPr>
          <p:nvPr/>
        </p:nvSpPr>
        <p:spPr bwMode="auto">
          <a:xfrm>
            <a:off x="1234169" y="971097"/>
            <a:ext cx="7107918" cy="11915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spcBef>
                <a:spcPct val="50000"/>
              </a:spcBef>
              <a:buNone/>
            </a:pPr>
            <a:r>
              <a:rPr lang="en-GB" sz="1600" dirty="0" smtClean="0"/>
              <a:t>Leakage current during irradiation</a:t>
            </a:r>
          </a:p>
          <a:p>
            <a:pPr algn="just">
              <a:spcBef>
                <a:spcPct val="50000"/>
              </a:spcBef>
              <a:buNone/>
            </a:pPr>
            <a:r>
              <a:rPr lang="en-GB" sz="1600" dirty="0" smtClean="0">
                <a:solidFill>
                  <a:srgbClr val="0033CC"/>
                </a:solidFill>
              </a:rPr>
              <a:t>Dose ~164Gy (SiO</a:t>
            </a:r>
            <a:r>
              <a:rPr lang="en-GB" sz="1600" baseline="-25000" dirty="0" smtClean="0">
                <a:solidFill>
                  <a:srgbClr val="0033CC"/>
                </a:solidFill>
              </a:rPr>
              <a:t>2</a:t>
            </a:r>
            <a:r>
              <a:rPr lang="en-GB" sz="1600" dirty="0" smtClean="0">
                <a:solidFill>
                  <a:srgbClr val="0033CC"/>
                </a:solidFill>
              </a:rPr>
              <a:t>), dose rate </a:t>
            </a:r>
            <a:r>
              <a:rPr lang="en-GB" sz="1600" b="1" dirty="0" smtClean="0">
                <a:solidFill>
                  <a:srgbClr val="0033CC"/>
                </a:solidFill>
              </a:rPr>
              <a:t>~0.55Gy/h</a:t>
            </a:r>
            <a:r>
              <a:rPr lang="en-GB" sz="1600" dirty="0" smtClean="0">
                <a:solidFill>
                  <a:srgbClr val="0033CC"/>
                </a:solidFill>
              </a:rPr>
              <a:t>)</a:t>
            </a: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GB" sz="1600" b="0" i="0" u="none" strike="noStrike" kern="0" cap="none" spc="0" normalizeH="0" baseline="0" noProof="0" dirty="0" smtClean="0">
                <a:ln>
                  <a:noFill/>
                </a:ln>
                <a:solidFill>
                  <a:srgbClr val="FF0000"/>
                </a:solidFill>
                <a:effectLst/>
                <a:uLnTx/>
                <a:uFillTx/>
                <a:latin typeface="+mn-lt"/>
                <a:ea typeface="+mn-ea"/>
                <a:cs typeface="+mn-cs"/>
              </a:rPr>
              <a:t>Dose ~153Gy (SiO</a:t>
            </a:r>
            <a:r>
              <a:rPr kumimoji="0" lang="en-GB" sz="1600" b="0" i="0" u="none" strike="noStrike" kern="0" cap="none" spc="0" normalizeH="0" baseline="-25000" noProof="0" dirty="0" smtClean="0">
                <a:ln>
                  <a:noFill/>
                </a:ln>
                <a:solidFill>
                  <a:srgbClr val="FF0000"/>
                </a:solidFill>
                <a:effectLst/>
                <a:uLnTx/>
                <a:uFillTx/>
                <a:latin typeface="+mn-lt"/>
                <a:ea typeface="+mn-ea"/>
                <a:cs typeface="+mn-cs"/>
              </a:rPr>
              <a:t>2</a:t>
            </a:r>
            <a:r>
              <a:rPr kumimoji="0" lang="en-GB" sz="1600" b="0" i="0" u="none" strike="noStrike" kern="0" cap="none" spc="0" normalizeH="0" baseline="0" noProof="0" dirty="0" smtClean="0">
                <a:ln>
                  <a:noFill/>
                </a:ln>
                <a:solidFill>
                  <a:srgbClr val="FF0000"/>
                </a:solidFill>
                <a:effectLst/>
                <a:uLnTx/>
                <a:uFillTx/>
                <a:latin typeface="+mn-lt"/>
                <a:ea typeface="+mn-ea"/>
                <a:cs typeface="+mn-cs"/>
              </a:rPr>
              <a:t>), dose rate </a:t>
            </a:r>
            <a:r>
              <a:rPr kumimoji="0" lang="en-GB" sz="1600" b="1" i="0" u="none" strike="noStrike" kern="0" cap="none" spc="0" normalizeH="0" baseline="0" noProof="0" dirty="0" smtClean="0">
                <a:ln>
                  <a:noFill/>
                </a:ln>
                <a:solidFill>
                  <a:srgbClr val="FF0000"/>
                </a:solidFill>
                <a:effectLst/>
                <a:uLnTx/>
                <a:uFillTx/>
                <a:latin typeface="+mn-lt"/>
                <a:ea typeface="+mn-ea"/>
                <a:cs typeface="+mn-cs"/>
              </a:rPr>
              <a:t>~</a:t>
            </a:r>
            <a:r>
              <a:rPr lang="en-GB" sz="1600" b="1" kern="0" dirty="0" smtClean="0">
                <a:solidFill>
                  <a:srgbClr val="FF0000"/>
                </a:solidFill>
                <a:latin typeface="+mn-lt"/>
              </a:rPr>
              <a:t>2.</a:t>
            </a:r>
            <a:r>
              <a:rPr kumimoji="0" lang="en-GB" sz="1600" b="1" i="0" u="none" strike="noStrike" kern="0" cap="none" spc="0" normalizeH="0" baseline="0" noProof="0" dirty="0" smtClean="0">
                <a:ln>
                  <a:noFill/>
                </a:ln>
                <a:solidFill>
                  <a:srgbClr val="FF0000"/>
                </a:solidFill>
                <a:effectLst/>
                <a:uLnTx/>
                <a:uFillTx/>
                <a:latin typeface="+mn-lt"/>
                <a:ea typeface="+mn-ea"/>
                <a:cs typeface="+mn-cs"/>
              </a:rPr>
              <a:t>55Gy/h</a:t>
            </a:r>
            <a:r>
              <a:rPr kumimoji="0" lang="en-GB" sz="1600" b="0" i="0" u="none" strike="noStrike" kern="0" cap="none" spc="0" normalizeH="0" baseline="0" noProof="0" dirty="0" smtClean="0">
                <a:ln>
                  <a:noFill/>
                </a:ln>
                <a:solidFill>
                  <a:srgbClr val="FF0000"/>
                </a:solidFill>
                <a:effectLst/>
                <a:uLnTx/>
                <a:uFillTx/>
                <a:latin typeface="+mn-lt"/>
                <a:ea typeface="+mn-ea"/>
                <a:cs typeface="+mn-cs"/>
              </a:rPr>
              <a:t>)</a:t>
            </a:r>
            <a:endParaRPr kumimoji="0" lang="en-GB" sz="16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pole tekstowe 4"/>
          <p:cNvSpPr txBox="1"/>
          <p:nvPr/>
        </p:nvSpPr>
        <p:spPr>
          <a:xfrm>
            <a:off x="199828" y="2349305"/>
            <a:ext cx="3532927" cy="4016484"/>
          </a:xfrm>
          <a:prstGeom prst="rect">
            <a:avLst/>
          </a:prstGeom>
          <a:noFill/>
        </p:spPr>
        <p:txBody>
          <a:bodyPr wrap="square" rtlCol="0">
            <a:spAutoFit/>
          </a:bodyPr>
          <a:lstStyle/>
          <a:p>
            <a:pPr>
              <a:spcBef>
                <a:spcPts val="600"/>
              </a:spcBef>
            </a:pPr>
            <a:r>
              <a:rPr lang="en-GB" sz="1600" b="1" dirty="0" smtClean="0">
                <a:latin typeface="+mn-lt"/>
              </a:rPr>
              <a:t>Ionisation damage effects are potentially dependent on the dose rate during irradiation.</a:t>
            </a:r>
          </a:p>
          <a:p>
            <a:pPr>
              <a:spcBef>
                <a:spcPts val="600"/>
              </a:spcBef>
            </a:pPr>
            <a:r>
              <a:rPr lang="en-GB" sz="1600" b="1" dirty="0" smtClean="0">
                <a:latin typeface="+mn-lt"/>
              </a:rPr>
              <a:t>Two identical pad sensor structures have irradiated with different dose rate up to the same level of the total dose. There are some differences but the global trend seems to be the same for both dose rates.</a:t>
            </a:r>
          </a:p>
          <a:p>
            <a:pPr>
              <a:spcBef>
                <a:spcPts val="600"/>
              </a:spcBef>
            </a:pPr>
            <a:r>
              <a:rPr lang="en-GB" sz="1600" b="1" dirty="0" smtClean="0">
                <a:latin typeface="+mn-lt"/>
              </a:rPr>
              <a:t> More systematic studies are needed .</a:t>
            </a:r>
          </a:p>
          <a:p>
            <a:pPr>
              <a:spcBef>
                <a:spcPts val="600"/>
              </a:spcBef>
            </a:pPr>
            <a:endParaRPr lang="en-GB" sz="1600" b="1" dirty="0" smtClean="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690688" y="503238"/>
            <a:ext cx="6842125" cy="334962"/>
          </a:xfrm>
          <a:prstGeom prst="rect">
            <a:avLst/>
          </a:prstGeom>
          <a:noFill/>
          <a:ln w="9525">
            <a:noFill/>
            <a:miter lim="800000"/>
            <a:headEnd/>
            <a:tailEnd/>
          </a:ln>
        </p:spPr>
        <p:txBody>
          <a:bodyPr lIns="0" tIns="0" rIns="0" bIns="0"/>
          <a:lstStyle/>
          <a:p>
            <a:pPr>
              <a:lnSpc>
                <a:spcPts val="2400"/>
              </a:lnSpc>
            </a:pPr>
            <a:r>
              <a:rPr lang="pl-PL" sz="2200" b="1"/>
              <a:t>Outline</a:t>
            </a:r>
          </a:p>
        </p:txBody>
      </p:sp>
      <p:sp>
        <p:nvSpPr>
          <p:cNvPr id="8195" name="Rectangle 6"/>
          <p:cNvSpPr>
            <a:spLocks noChangeArrowheads="1"/>
          </p:cNvSpPr>
          <p:nvPr/>
        </p:nvSpPr>
        <p:spPr bwMode="auto">
          <a:xfrm>
            <a:off x="1143000" y="1550988"/>
            <a:ext cx="7391400" cy="3635867"/>
          </a:xfrm>
          <a:prstGeom prst="rect">
            <a:avLst/>
          </a:prstGeom>
          <a:noFill/>
          <a:ln w="9525">
            <a:noFill/>
            <a:miter lim="800000"/>
            <a:headEnd/>
            <a:tailEnd/>
          </a:ln>
        </p:spPr>
        <p:txBody>
          <a:bodyPr lIns="0" tIns="0" rIns="0" bIns="0"/>
          <a:lstStyle/>
          <a:p>
            <a:pPr marL="182563" indent="-182563">
              <a:lnSpc>
                <a:spcPts val="2400"/>
              </a:lnSpc>
              <a:spcBef>
                <a:spcPts val="1200"/>
              </a:spcBef>
              <a:buFontTx/>
              <a:buChar char="•"/>
            </a:pPr>
            <a:r>
              <a:rPr lang="en-GB" sz="2000" b="1" dirty="0" smtClean="0"/>
              <a:t>Radiation damage in silicon detector – short overview</a:t>
            </a:r>
          </a:p>
          <a:p>
            <a:pPr marL="174625" indent="-174625">
              <a:lnSpc>
                <a:spcPts val="2400"/>
              </a:lnSpc>
              <a:spcBef>
                <a:spcPts val="1200"/>
              </a:spcBef>
              <a:buFontTx/>
              <a:buChar char="•"/>
            </a:pPr>
            <a:r>
              <a:rPr lang="en-GB" sz="2000" b="1" dirty="0" smtClean="0"/>
              <a:t>Ionisation damage effects in a silicon strip detector for powder diffraction</a:t>
            </a:r>
          </a:p>
          <a:p>
            <a:pPr marL="174625" indent="-174625">
              <a:lnSpc>
                <a:spcPts val="2400"/>
              </a:lnSpc>
              <a:spcBef>
                <a:spcPts val="1200"/>
              </a:spcBef>
              <a:buFontTx/>
              <a:buChar char="•"/>
            </a:pPr>
            <a:r>
              <a:rPr lang="en-GB" sz="2000" b="1" dirty="0" smtClean="0"/>
              <a:t>Ionisation damage effects in a silicon pad detector for high resolution spectroscopy</a:t>
            </a:r>
          </a:p>
          <a:p>
            <a:pPr marL="174625" indent="-174625">
              <a:lnSpc>
                <a:spcPts val="2400"/>
              </a:lnSpc>
              <a:spcBef>
                <a:spcPts val="1200"/>
              </a:spcBef>
              <a:buFontTx/>
              <a:buChar char="•"/>
            </a:pPr>
            <a:r>
              <a:rPr lang="en-GB" sz="2000" b="1" dirty="0" smtClean="0"/>
              <a:t>Investigation of the dose rate effect</a:t>
            </a:r>
          </a:p>
          <a:p>
            <a:pPr marL="174625" indent="-174625">
              <a:lnSpc>
                <a:spcPts val="2400"/>
              </a:lnSpc>
              <a:spcBef>
                <a:spcPts val="1200"/>
              </a:spcBef>
              <a:buFontTx/>
              <a:buChar char="•"/>
            </a:pPr>
            <a:r>
              <a:rPr lang="en-GB" sz="2000" b="1" dirty="0" smtClean="0"/>
              <a:t>Summary</a:t>
            </a:r>
          </a:p>
          <a:p>
            <a:pPr marL="174625" indent="-174625">
              <a:lnSpc>
                <a:spcPts val="2400"/>
              </a:lnSpc>
              <a:spcBef>
                <a:spcPts val="1200"/>
              </a:spcBef>
            </a:pPr>
            <a:endParaRPr lang="en-GB" sz="20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635125" y="425450"/>
            <a:ext cx="7138988" cy="458788"/>
          </a:xfrm>
        </p:spPr>
        <p:txBody>
          <a:bodyPr/>
          <a:lstStyle/>
          <a:p>
            <a:pPr eaLnBrk="1" hangingPunct="1"/>
            <a:r>
              <a:rPr lang="en-GB" dirty="0" smtClean="0"/>
              <a:t>Summary</a:t>
            </a:r>
          </a:p>
        </p:txBody>
      </p:sp>
      <p:sp>
        <p:nvSpPr>
          <p:cNvPr id="20483" name="Rectangle 4"/>
          <p:cNvSpPr>
            <a:spLocks noGrp="1" noChangeArrowheads="1"/>
          </p:cNvSpPr>
          <p:nvPr>
            <p:ph type="body" idx="1"/>
          </p:nvPr>
        </p:nvSpPr>
        <p:spPr>
          <a:xfrm>
            <a:off x="454025" y="1508125"/>
            <a:ext cx="8232775" cy="4618038"/>
          </a:xfrm>
        </p:spPr>
        <p:txBody>
          <a:bodyPr/>
          <a:lstStyle/>
          <a:p>
            <a:pPr marL="0" indent="19050">
              <a:spcBef>
                <a:spcPct val="50000"/>
              </a:spcBef>
              <a:buNone/>
            </a:pPr>
            <a:r>
              <a:rPr lang="en-GB" sz="2000" b="1" dirty="0" smtClean="0"/>
              <a:t>Ionisation damage effects caused by soft X-rays in silicon strip and silicon pad detectors are observed starting from very low doses of a few Grays.</a:t>
            </a:r>
          </a:p>
          <a:p>
            <a:pPr marL="0" indent="19050">
              <a:spcBef>
                <a:spcPct val="50000"/>
              </a:spcBef>
              <a:buNone/>
            </a:pPr>
            <a:r>
              <a:rPr lang="en-GB" sz="2000" b="1" dirty="0" smtClean="0"/>
              <a:t>The main effects which affect performance of the detector are:</a:t>
            </a:r>
          </a:p>
          <a:p>
            <a:pPr marL="0" indent="19050">
              <a:spcBef>
                <a:spcPct val="50000"/>
              </a:spcBef>
              <a:buFont typeface="Wingdings" pitchFamily="2" charset="2"/>
              <a:buChar char="Ø"/>
            </a:pPr>
            <a:r>
              <a:rPr lang="en-GB" sz="1600" b="1" dirty="0" smtClean="0"/>
              <a:t>increase of the surface leakage current </a:t>
            </a:r>
          </a:p>
          <a:p>
            <a:pPr marL="0" indent="19050">
              <a:spcBef>
                <a:spcPct val="50000"/>
              </a:spcBef>
              <a:buFont typeface="Wingdings" pitchFamily="2" charset="2"/>
              <a:buChar char="Ø"/>
            </a:pPr>
            <a:r>
              <a:rPr lang="en-GB" sz="1600" b="1" dirty="0" smtClean="0"/>
              <a:t>increase of the </a:t>
            </a:r>
            <a:r>
              <a:rPr lang="en-GB" sz="1600" b="1" dirty="0" err="1" smtClean="0"/>
              <a:t>interstrip</a:t>
            </a:r>
            <a:r>
              <a:rPr lang="en-GB" sz="1600" b="1" dirty="0" smtClean="0"/>
              <a:t> capacitance</a:t>
            </a:r>
          </a:p>
          <a:p>
            <a:pPr marL="0" indent="19050">
              <a:spcBef>
                <a:spcPct val="50000"/>
              </a:spcBef>
              <a:buFont typeface="Wingdings" pitchFamily="2" charset="2"/>
              <a:buChar char="Ø"/>
            </a:pPr>
            <a:r>
              <a:rPr lang="en-GB" sz="1600" b="1" dirty="0" smtClean="0"/>
              <a:t>building-up of the positive charge in the inter-strip (inter-pixel) surface layers, which affect charge division</a:t>
            </a:r>
          </a:p>
          <a:p>
            <a:pPr marL="0" indent="19050">
              <a:spcBef>
                <a:spcPct val="50000"/>
              </a:spcBef>
              <a:buNone/>
            </a:pPr>
            <a:r>
              <a:rPr lang="en-GB" sz="2000" b="1" dirty="0" smtClean="0"/>
              <a:t>In high performance detectors employed in the laboratory instruments using X-ray tubes the ionisation damage effects by soft X-rays cannot be ignored</a:t>
            </a:r>
          </a:p>
          <a:p>
            <a:pPr marL="0" indent="19050">
              <a:spcBef>
                <a:spcPct val="50000"/>
              </a:spcBef>
              <a:buNone/>
            </a:pPr>
            <a:r>
              <a:rPr lang="en-GB" sz="2000" b="1" dirty="0" smtClean="0"/>
              <a:t>More of detail studies in the low dose region is needed</a:t>
            </a:r>
          </a:p>
          <a:p>
            <a:pPr marL="0" indent="19050">
              <a:spcBef>
                <a:spcPct val="50000"/>
              </a:spcBef>
              <a:buNone/>
            </a:pPr>
            <a:endParaRPr lang="en-GB" sz="16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635125" y="425450"/>
            <a:ext cx="7138988" cy="458788"/>
          </a:xfrm>
        </p:spPr>
        <p:txBody>
          <a:bodyPr/>
          <a:lstStyle/>
          <a:p>
            <a:pPr eaLnBrk="1" hangingPunct="1"/>
            <a:r>
              <a:rPr lang="en-GB" dirty="0" smtClean="0"/>
              <a:t>Back up slides</a:t>
            </a:r>
          </a:p>
        </p:txBody>
      </p:sp>
      <p:sp>
        <p:nvSpPr>
          <p:cNvPr id="20483" name="Rectangle 4"/>
          <p:cNvSpPr>
            <a:spLocks noGrp="1" noChangeArrowheads="1"/>
          </p:cNvSpPr>
          <p:nvPr>
            <p:ph type="body" idx="1"/>
          </p:nvPr>
        </p:nvSpPr>
        <p:spPr>
          <a:xfrm>
            <a:off x="454025" y="1508125"/>
            <a:ext cx="8232775" cy="4618038"/>
          </a:xfrm>
        </p:spPr>
        <p:txBody>
          <a:bodyPr/>
          <a:lstStyle/>
          <a:p>
            <a:pPr marL="0" indent="19050">
              <a:spcBef>
                <a:spcPct val="50000"/>
              </a:spcBef>
              <a:buNone/>
            </a:pPr>
            <a:endParaRPr lang="en-GB" sz="16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635125" y="137160"/>
            <a:ext cx="7138988" cy="1108710"/>
          </a:xfrm>
        </p:spPr>
        <p:txBody>
          <a:bodyPr/>
          <a:lstStyle/>
          <a:p>
            <a:pPr eaLnBrk="1" hangingPunct="1"/>
            <a:r>
              <a:rPr lang="en-GB" dirty="0" smtClean="0"/>
              <a:t>Silicon strip detectors developed for applications in X-ray </a:t>
            </a:r>
            <a:r>
              <a:rPr lang="en-GB" dirty="0" err="1" smtClean="0"/>
              <a:t>diffractometers</a:t>
            </a:r>
            <a:endParaRPr lang="en-GB" dirty="0" smtClean="0"/>
          </a:p>
        </p:txBody>
      </p:sp>
      <p:sp>
        <p:nvSpPr>
          <p:cNvPr id="20483" name="Rectangle 4"/>
          <p:cNvSpPr>
            <a:spLocks noGrp="1" noChangeArrowheads="1"/>
          </p:cNvSpPr>
          <p:nvPr>
            <p:ph type="body" idx="1"/>
          </p:nvPr>
        </p:nvSpPr>
        <p:spPr>
          <a:xfrm>
            <a:off x="454025" y="1508125"/>
            <a:ext cx="8232775" cy="4702894"/>
          </a:xfrm>
        </p:spPr>
        <p:txBody>
          <a:bodyPr/>
          <a:lstStyle/>
          <a:p>
            <a:pPr>
              <a:spcBef>
                <a:spcPct val="50000"/>
              </a:spcBef>
              <a:buNone/>
            </a:pPr>
            <a:r>
              <a:rPr lang="en-GB" sz="1600" b="1" dirty="0" smtClean="0">
                <a:solidFill>
                  <a:schemeClr val="tx1"/>
                </a:solidFill>
                <a:latin typeface="+mn-lt"/>
                <a:ea typeface="+mn-ea"/>
                <a:cs typeface="+mn-cs"/>
              </a:rPr>
              <a:t>ASIC features:</a:t>
            </a:r>
          </a:p>
          <a:p>
            <a:pPr marL="427038" indent="-427038" defTabSz="855663">
              <a:spcBef>
                <a:spcPct val="50000"/>
              </a:spcBef>
            </a:pPr>
            <a:r>
              <a:rPr lang="en-GB" sz="1600" b="1" dirty="0" smtClean="0"/>
              <a:t>Switchable shaping:</a:t>
            </a:r>
          </a:p>
          <a:p>
            <a:pPr marL="855663" lvl="1" indent="-428625" defTabSz="855663">
              <a:spcBef>
                <a:spcPct val="50000"/>
              </a:spcBef>
              <a:buFontTx/>
              <a:buChar char="-"/>
            </a:pPr>
            <a:r>
              <a:rPr lang="en-GB" sz="1600" b="1" dirty="0" smtClean="0"/>
              <a:t>“slow”- SSH (</a:t>
            </a:r>
            <a:r>
              <a:rPr lang="en-GB" sz="1600" b="1" dirty="0" smtClean="0">
                <a:sym typeface="Symbol" pitchFamily="18" charset="2"/>
              </a:rPr>
              <a:t>T</a:t>
            </a:r>
            <a:r>
              <a:rPr lang="en-GB" sz="1600" b="1" baseline="-25000" dirty="0" smtClean="0">
                <a:sym typeface="Symbol" pitchFamily="18" charset="2"/>
              </a:rPr>
              <a:t>P</a:t>
            </a:r>
            <a:r>
              <a:rPr lang="en-GB" sz="1600" b="1" dirty="0" smtClean="0">
                <a:sym typeface="Symbol" pitchFamily="18" charset="2"/>
              </a:rPr>
              <a:t>=1s) for high resolution applications</a:t>
            </a:r>
          </a:p>
          <a:p>
            <a:pPr marL="855663" lvl="1" indent="-428625" defTabSz="855663">
              <a:spcBef>
                <a:spcPct val="50000"/>
              </a:spcBef>
              <a:buFontTx/>
              <a:buChar char="-"/>
            </a:pPr>
            <a:r>
              <a:rPr lang="en-GB" sz="1600" b="1" dirty="0" smtClean="0"/>
              <a:t>“medium”- MSH (</a:t>
            </a:r>
            <a:r>
              <a:rPr lang="en-GB" sz="1600" b="1" dirty="0" smtClean="0">
                <a:sym typeface="Symbol" pitchFamily="18" charset="2"/>
              </a:rPr>
              <a:t>T</a:t>
            </a:r>
            <a:r>
              <a:rPr lang="en-GB" sz="1600" b="1" baseline="-25000" dirty="0" smtClean="0">
                <a:sym typeface="Symbol" pitchFamily="18" charset="2"/>
              </a:rPr>
              <a:t>P</a:t>
            </a:r>
            <a:r>
              <a:rPr lang="en-GB" sz="1600" b="1" dirty="0" smtClean="0">
                <a:sym typeface="Symbol" pitchFamily="18" charset="2"/>
              </a:rPr>
              <a:t>=300ns)</a:t>
            </a:r>
          </a:p>
          <a:p>
            <a:pPr marL="855663" lvl="1" indent="-428625" defTabSz="855663">
              <a:spcBef>
                <a:spcPct val="50000"/>
              </a:spcBef>
            </a:pPr>
            <a:r>
              <a:rPr lang="en-GB" sz="1600" b="1" dirty="0" smtClean="0">
                <a:sym typeface="Symbol" pitchFamily="18" charset="2"/>
              </a:rPr>
              <a:t>“fast”- FSH </a:t>
            </a:r>
            <a:r>
              <a:rPr lang="en-GB" sz="1600" b="1" dirty="0" smtClean="0"/>
              <a:t>(</a:t>
            </a:r>
            <a:r>
              <a:rPr lang="en-GB" sz="1600" b="1" dirty="0" smtClean="0">
                <a:sym typeface="Symbol" pitchFamily="18" charset="2"/>
              </a:rPr>
              <a:t>T</a:t>
            </a:r>
            <a:r>
              <a:rPr lang="en-GB" sz="1600" b="1" baseline="-25000" dirty="0" smtClean="0">
                <a:sym typeface="Symbol" pitchFamily="18" charset="2"/>
              </a:rPr>
              <a:t>P</a:t>
            </a:r>
            <a:r>
              <a:rPr lang="en-GB" sz="1600" b="1" dirty="0" smtClean="0">
                <a:sym typeface="Symbol" pitchFamily="18" charset="2"/>
              </a:rPr>
              <a:t>=100ns) for high count rate application</a:t>
            </a:r>
          </a:p>
          <a:p>
            <a:pPr marL="427038" indent="-427038" defTabSz="855663">
              <a:spcBef>
                <a:spcPct val="50000"/>
              </a:spcBef>
            </a:pPr>
            <a:r>
              <a:rPr lang="en-GB" sz="1600" b="1" dirty="0" smtClean="0"/>
              <a:t>Switchable gain (</a:t>
            </a:r>
            <a:r>
              <a:rPr lang="en-GB" sz="1600" b="1" dirty="0" err="1" smtClean="0"/>
              <a:t>gain_high</a:t>
            </a:r>
            <a:r>
              <a:rPr lang="en-GB" sz="1600" b="1" dirty="0" smtClean="0"/>
              <a:t>=4 x </a:t>
            </a:r>
            <a:r>
              <a:rPr lang="en-GB" sz="1600" b="1" dirty="0" err="1" smtClean="0"/>
              <a:t>gain_low</a:t>
            </a:r>
            <a:r>
              <a:rPr lang="en-GB" sz="1600" b="1" dirty="0" smtClean="0"/>
              <a:t>) - dynamic ranges 0-12keV / 0-48keV in Si</a:t>
            </a:r>
          </a:p>
          <a:p>
            <a:pPr marL="427038" indent="-427038" defTabSz="855663">
              <a:spcBef>
                <a:spcPct val="50000"/>
              </a:spcBef>
              <a:spcAft>
                <a:spcPct val="10000"/>
              </a:spcAft>
            </a:pPr>
            <a:r>
              <a:rPr lang="en-GB" sz="1600" b="1" dirty="0" smtClean="0"/>
              <a:t>Low noise front-end – below 38el. </a:t>
            </a:r>
            <a:r>
              <a:rPr lang="en-GB" sz="1600" b="1" dirty="0" err="1" smtClean="0"/>
              <a:t>rms</a:t>
            </a:r>
            <a:r>
              <a:rPr lang="en-GB" sz="1600" b="1" dirty="0" smtClean="0"/>
              <a:t> in Si for slow shaping at room temperature and </a:t>
            </a:r>
            <a:r>
              <a:rPr lang="en-GB" sz="1600" b="1" dirty="0" err="1" smtClean="0"/>
              <a:t>C</a:t>
            </a:r>
            <a:r>
              <a:rPr lang="en-GB" sz="1600" b="1" baseline="-25000" dirty="0" err="1" smtClean="0"/>
              <a:t>total</a:t>
            </a:r>
            <a:r>
              <a:rPr lang="en-GB" sz="1600" b="1" baseline="-25000" dirty="0" smtClean="0"/>
              <a:t> at input</a:t>
            </a:r>
            <a:r>
              <a:rPr lang="en-GB" sz="1600" b="1" dirty="0" smtClean="0"/>
              <a:t> = 2.3pF</a:t>
            </a:r>
          </a:p>
          <a:p>
            <a:pPr marL="427038" indent="-427038" defTabSz="855663">
              <a:spcBef>
                <a:spcPct val="50000"/>
              </a:spcBef>
            </a:pPr>
            <a:r>
              <a:rPr lang="en-GB" sz="1600" b="1" dirty="0" smtClean="0"/>
              <a:t>Binary readout architecture with window discrimination (10-bit resolution)</a:t>
            </a:r>
          </a:p>
          <a:p>
            <a:pPr marL="427038" indent="-427038" defTabSz="855663">
              <a:spcBef>
                <a:spcPct val="50000"/>
              </a:spcBef>
            </a:pPr>
            <a:r>
              <a:rPr lang="en-GB" sz="1600" b="1" dirty="0" smtClean="0"/>
              <a:t>Base line restorer</a:t>
            </a:r>
          </a:p>
          <a:p>
            <a:pPr marL="427038" indent="-427038" defTabSz="855663">
              <a:spcBef>
                <a:spcPct val="50000"/>
              </a:spcBef>
            </a:pPr>
            <a:r>
              <a:rPr lang="en-GB" sz="1600" b="1" dirty="0" err="1" smtClean="0"/>
              <a:t>Interstrip</a:t>
            </a:r>
            <a:r>
              <a:rPr lang="en-GB" sz="1600" b="1" dirty="0" smtClean="0"/>
              <a:t> logic allows rejection of events with significant charge sharing between adjacent strips</a:t>
            </a:r>
          </a:p>
          <a:p>
            <a:pPr algn="ctr">
              <a:spcBef>
                <a:spcPct val="50000"/>
              </a:spcBef>
              <a:buNone/>
            </a:pPr>
            <a:endParaRPr lang="en-GB" sz="1600" b="1" dirty="0" smtClean="0">
              <a:solidFill>
                <a:schemeClr val="tx1"/>
              </a:solidFill>
              <a:ea typeface="+mn-ea"/>
              <a:cs typeface="+mn-cs"/>
            </a:endParaRPr>
          </a:p>
        </p:txBody>
      </p:sp>
      <p:sp>
        <p:nvSpPr>
          <p:cNvPr id="7065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635125" y="190500"/>
            <a:ext cx="7138988" cy="857250"/>
          </a:xfrm>
        </p:spPr>
        <p:txBody>
          <a:bodyPr/>
          <a:lstStyle/>
          <a:p>
            <a:pPr eaLnBrk="1" hangingPunct="1"/>
            <a:r>
              <a:rPr lang="en-GB" dirty="0" smtClean="0"/>
              <a:t>Pad sensor: capacitance after X-ray irradiation</a:t>
            </a:r>
          </a:p>
        </p:txBody>
      </p:sp>
      <p:pic>
        <p:nvPicPr>
          <p:cNvPr id="59394" name="Picture 2" descr="1overCC_vs_V"/>
          <p:cNvPicPr>
            <a:picLocks noChangeAspect="1" noChangeArrowheads="1"/>
          </p:cNvPicPr>
          <p:nvPr/>
        </p:nvPicPr>
        <p:blipFill>
          <a:blip r:embed="rId3" cstate="print"/>
          <a:srcRect/>
          <a:stretch>
            <a:fillRect/>
          </a:stretch>
        </p:blipFill>
        <p:spPr bwMode="auto">
          <a:xfrm>
            <a:off x="0" y="3011084"/>
            <a:ext cx="4274820" cy="3200487"/>
          </a:xfrm>
          <a:prstGeom prst="rect">
            <a:avLst/>
          </a:prstGeom>
          <a:noFill/>
          <a:ln w="9525">
            <a:noFill/>
            <a:miter lim="800000"/>
            <a:headEnd/>
            <a:tailEnd/>
          </a:ln>
        </p:spPr>
      </p:pic>
      <p:pic>
        <p:nvPicPr>
          <p:cNvPr id="59396" name="Picture 4"/>
          <p:cNvPicPr>
            <a:picLocks noChangeAspect="1" noChangeArrowheads="1"/>
          </p:cNvPicPr>
          <p:nvPr/>
        </p:nvPicPr>
        <p:blipFill>
          <a:blip r:embed="rId4" cstate="print"/>
          <a:srcRect/>
          <a:stretch>
            <a:fillRect/>
          </a:stretch>
        </p:blipFill>
        <p:spPr bwMode="auto">
          <a:xfrm>
            <a:off x="4516655" y="2979640"/>
            <a:ext cx="4267200" cy="3200400"/>
          </a:xfrm>
          <a:prstGeom prst="rect">
            <a:avLst/>
          </a:prstGeom>
          <a:noFill/>
          <a:ln w="9525">
            <a:noFill/>
            <a:miter lim="800000"/>
            <a:headEnd/>
            <a:tailEnd/>
          </a:ln>
        </p:spPr>
      </p:pic>
      <p:sp>
        <p:nvSpPr>
          <p:cNvPr id="7" name="Rectangle 4"/>
          <p:cNvSpPr txBox="1">
            <a:spLocks noChangeArrowheads="1"/>
          </p:cNvSpPr>
          <p:nvPr/>
        </p:nvSpPr>
        <p:spPr bwMode="auto">
          <a:xfrm>
            <a:off x="493491" y="1585940"/>
            <a:ext cx="8264106" cy="11414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50000"/>
              </a:spcBef>
              <a:spcAft>
                <a:spcPct val="0"/>
              </a:spcAft>
              <a:buClrTx/>
              <a:buSzTx/>
              <a:buFontTx/>
              <a:buNone/>
              <a:tabLst/>
              <a:defRPr/>
            </a:pPr>
            <a:r>
              <a:rPr kumimoji="0" lang="en-GB" sz="1600" b="1" i="0" u="none" strike="noStrike" kern="0" cap="none" spc="0" normalizeH="0" baseline="0" noProof="0" dirty="0" smtClean="0">
                <a:ln>
                  <a:noFill/>
                </a:ln>
                <a:solidFill>
                  <a:schemeClr val="tx1"/>
                </a:solidFill>
                <a:effectLst/>
                <a:uLnTx/>
                <a:uFillTx/>
                <a:latin typeface="+mn-lt"/>
                <a:ea typeface="+mn-ea"/>
                <a:cs typeface="+mn-cs"/>
              </a:rPr>
              <a:t>Dose ~164Gy (SiO</a:t>
            </a:r>
            <a:r>
              <a:rPr kumimoji="0" lang="en-GB" sz="1600" b="1" i="0" u="none" strike="noStrike" kern="0" cap="none" spc="0" normalizeH="0" baseline="-25000" noProof="0" dirty="0" smtClean="0">
                <a:ln>
                  <a:noFill/>
                </a:ln>
                <a:solidFill>
                  <a:schemeClr val="tx1"/>
                </a:solidFill>
                <a:effectLst/>
                <a:uLnTx/>
                <a:uFillTx/>
                <a:latin typeface="+mn-lt"/>
                <a:ea typeface="+mn-ea"/>
                <a:cs typeface="+mn-cs"/>
              </a:rPr>
              <a:t>2</a:t>
            </a:r>
            <a:r>
              <a:rPr kumimoji="0" lang="en-GB" sz="1600" b="1" i="0" u="none" strike="noStrike" kern="0" cap="none" spc="0" normalizeH="0" baseline="0" noProof="0" dirty="0" smtClean="0">
                <a:ln>
                  <a:noFill/>
                </a:ln>
                <a:solidFill>
                  <a:schemeClr val="tx1"/>
                </a:solidFill>
                <a:effectLst/>
                <a:uLnTx/>
                <a:uFillTx/>
                <a:latin typeface="+mn-lt"/>
                <a:ea typeface="+mn-ea"/>
                <a:cs typeface="+mn-cs"/>
              </a:rPr>
              <a:t>), dose rate ~0.55Gy/h, cumulative time: ~300h </a:t>
            </a:r>
          </a:p>
          <a:p>
            <a:pPr marL="342900" marR="0" lvl="0" indent="-342900" algn="l" defTabSz="914400" rtl="0" eaLnBrk="0" fontAlgn="base" latinLnBrk="0" hangingPunct="0">
              <a:lnSpc>
                <a:spcPct val="100000"/>
              </a:lnSpc>
              <a:spcBef>
                <a:spcPct val="50000"/>
              </a:spcBef>
              <a:spcAft>
                <a:spcPct val="0"/>
              </a:spcAft>
              <a:buClrTx/>
              <a:buSzTx/>
              <a:buFontTx/>
              <a:buNone/>
              <a:tabLst/>
              <a:defRPr/>
            </a:pPr>
            <a:r>
              <a:rPr kumimoji="0" lang="en-GB" sz="1600" b="1" i="0" u="none" strike="noStrike" kern="0" cap="none" spc="0" normalizeH="0" baseline="0" noProof="0" dirty="0" smtClean="0">
                <a:ln>
                  <a:noFill/>
                </a:ln>
                <a:solidFill>
                  <a:schemeClr val="tx1"/>
                </a:solidFill>
                <a:effectLst/>
                <a:uLnTx/>
                <a:uFillTx/>
                <a:latin typeface="+mn-lt"/>
                <a:ea typeface="+mn-ea"/>
                <a:cs typeface="+mn-cs"/>
              </a:rPr>
              <a:t>Detector biased at 400 V during irradiation</a:t>
            </a:r>
          </a:p>
          <a:p>
            <a:pPr marL="342900" marR="0" lvl="0" indent="-342900" algn="l" defTabSz="914400" rtl="0" eaLnBrk="0" fontAlgn="base" latinLnBrk="0" hangingPunct="0">
              <a:lnSpc>
                <a:spcPct val="100000"/>
              </a:lnSpc>
              <a:spcBef>
                <a:spcPct val="50000"/>
              </a:spcBef>
              <a:spcAft>
                <a:spcPct val="0"/>
              </a:spcAft>
              <a:buClrTx/>
              <a:buSzTx/>
              <a:buFontTx/>
              <a:buNone/>
              <a:tabLst/>
              <a:defRPr/>
            </a:pPr>
            <a:r>
              <a:rPr lang="en-GB" sz="1600" b="1" kern="0" dirty="0" smtClean="0">
                <a:latin typeface="+mn-lt"/>
              </a:rPr>
              <a:t>Small increase of the full depletion voltage</a:t>
            </a:r>
            <a:endParaRPr kumimoji="0" lang="en-GB" sz="16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635125" y="190500"/>
            <a:ext cx="7138988" cy="857250"/>
          </a:xfrm>
        </p:spPr>
        <p:txBody>
          <a:bodyPr/>
          <a:lstStyle/>
          <a:p>
            <a:pPr eaLnBrk="1" hangingPunct="1"/>
            <a:r>
              <a:rPr lang="en-GB" dirty="0" smtClean="0"/>
              <a:t>Degradation of parameters after X-ray irradiation</a:t>
            </a:r>
          </a:p>
        </p:txBody>
      </p:sp>
      <p:sp>
        <p:nvSpPr>
          <p:cNvPr id="20483" name="Rectangle 4"/>
          <p:cNvSpPr>
            <a:spLocks noGrp="1" noChangeArrowheads="1"/>
          </p:cNvSpPr>
          <p:nvPr>
            <p:ph type="body" idx="1"/>
          </p:nvPr>
        </p:nvSpPr>
        <p:spPr>
          <a:xfrm>
            <a:off x="454025" y="1372661"/>
            <a:ext cx="8232775" cy="843189"/>
          </a:xfrm>
        </p:spPr>
        <p:txBody>
          <a:bodyPr/>
          <a:lstStyle/>
          <a:p>
            <a:pPr marL="0" indent="0" algn="just">
              <a:spcBef>
                <a:spcPct val="50000"/>
              </a:spcBef>
              <a:buNone/>
            </a:pPr>
            <a:r>
              <a:rPr lang="en-GB" sz="1600" dirty="0" smtClean="0"/>
              <a:t>Leakage current at 20</a:t>
            </a:r>
            <a:r>
              <a:rPr lang="en-GB" sz="1600" baseline="30000" dirty="0" smtClean="0"/>
              <a:t>O</a:t>
            </a:r>
            <a:r>
              <a:rPr lang="en-GB" sz="1600" dirty="0" smtClean="0"/>
              <a:t>C before and after irradiation</a:t>
            </a:r>
          </a:p>
          <a:p>
            <a:pPr marL="0" indent="0" algn="just">
              <a:spcBef>
                <a:spcPct val="50000"/>
              </a:spcBef>
              <a:buNone/>
            </a:pPr>
            <a:r>
              <a:rPr lang="en-GB" sz="1600" dirty="0" smtClean="0"/>
              <a:t>Dose: ~66Gy (SiO</a:t>
            </a:r>
            <a:r>
              <a:rPr lang="en-GB" sz="1600" baseline="-25000" dirty="0" smtClean="0"/>
              <a:t>2</a:t>
            </a:r>
            <a:r>
              <a:rPr lang="en-GB" sz="1600" dirty="0" smtClean="0"/>
              <a:t>), dose rate: ~0.42Gy/h</a:t>
            </a:r>
          </a:p>
          <a:p>
            <a:pPr algn="just">
              <a:spcBef>
                <a:spcPct val="50000"/>
              </a:spcBef>
              <a:buNone/>
            </a:pPr>
            <a:endParaRPr lang="pl-PL" sz="1600" dirty="0" smtClean="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96258" name="Picture 2"/>
          <p:cNvPicPr>
            <a:picLocks noChangeAspect="1" noChangeArrowheads="1"/>
          </p:cNvPicPr>
          <p:nvPr/>
        </p:nvPicPr>
        <p:blipFill>
          <a:blip r:embed="rId3" cstate="print"/>
          <a:srcRect/>
          <a:stretch>
            <a:fillRect/>
          </a:stretch>
        </p:blipFill>
        <p:spPr bwMode="auto">
          <a:xfrm>
            <a:off x="0" y="2258483"/>
            <a:ext cx="4267200" cy="3200400"/>
          </a:xfrm>
          <a:prstGeom prst="rect">
            <a:avLst/>
          </a:prstGeom>
          <a:noFill/>
          <a:ln w="9525">
            <a:noFill/>
            <a:miter lim="800000"/>
            <a:headEnd/>
            <a:tailEnd/>
          </a:ln>
        </p:spPr>
      </p:pic>
      <p:pic>
        <p:nvPicPr>
          <p:cNvPr id="96260" name="Picture 4"/>
          <p:cNvPicPr>
            <a:picLocks noChangeAspect="1" noChangeArrowheads="1"/>
          </p:cNvPicPr>
          <p:nvPr/>
        </p:nvPicPr>
        <p:blipFill>
          <a:blip r:embed="rId4" cstate="print"/>
          <a:srcRect/>
          <a:stretch>
            <a:fillRect/>
          </a:stretch>
        </p:blipFill>
        <p:spPr bwMode="auto">
          <a:xfrm>
            <a:off x="4585627" y="2258483"/>
            <a:ext cx="4267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idx="4294967295"/>
          </p:nvPr>
        </p:nvSpPr>
        <p:spPr>
          <a:xfrm>
            <a:off x="1635125" y="425449"/>
            <a:ext cx="7138988" cy="674007"/>
          </a:xfrm>
        </p:spPr>
        <p:txBody>
          <a:bodyPr/>
          <a:lstStyle/>
          <a:p>
            <a:pPr eaLnBrk="1" hangingPunct="1"/>
            <a:r>
              <a:rPr lang="en-GB" dirty="0" smtClean="0"/>
              <a:t>Radiation damage in silicon detectors</a:t>
            </a:r>
          </a:p>
        </p:txBody>
      </p:sp>
      <p:sp>
        <p:nvSpPr>
          <p:cNvPr id="62467" name="Rectangle 4"/>
          <p:cNvSpPr>
            <a:spLocks noGrp="1" noChangeArrowheads="1"/>
          </p:cNvSpPr>
          <p:nvPr>
            <p:ph type="body" idx="4294967295"/>
          </p:nvPr>
        </p:nvSpPr>
        <p:spPr>
          <a:xfrm>
            <a:off x="479783" y="1585399"/>
            <a:ext cx="8232775" cy="4162258"/>
          </a:xfrm>
        </p:spPr>
        <p:txBody>
          <a:bodyPr/>
          <a:lstStyle/>
          <a:p>
            <a:pPr>
              <a:spcBef>
                <a:spcPct val="50000"/>
              </a:spcBef>
              <a:buNone/>
            </a:pPr>
            <a:r>
              <a:rPr lang="en-GB" sz="1600" b="1" dirty="0" smtClean="0"/>
              <a:t>Displacement damage by charged particles and neutrons</a:t>
            </a:r>
          </a:p>
          <a:p>
            <a:pPr lvl="1">
              <a:spcBef>
                <a:spcPct val="50000"/>
              </a:spcBef>
            </a:pPr>
            <a:r>
              <a:rPr lang="en-GB" sz="1400" b="1" dirty="0" smtClean="0"/>
              <a:t>Creation of defects in the lattice </a:t>
            </a:r>
          </a:p>
          <a:p>
            <a:pPr lvl="1">
              <a:spcBef>
                <a:spcPct val="50000"/>
              </a:spcBef>
            </a:pPr>
            <a:r>
              <a:rPr lang="en-GB" sz="1400" b="1" dirty="0" smtClean="0"/>
              <a:t>Some defects form localised electronic states, which behave like deep level depends in the energy </a:t>
            </a:r>
            <a:r>
              <a:rPr lang="en-GB" sz="1400" b="1" dirty="0" err="1" smtClean="0"/>
              <a:t>bandgap</a:t>
            </a:r>
            <a:r>
              <a:rPr lang="en-GB" sz="1400" b="1" dirty="0" smtClean="0"/>
              <a:t> </a:t>
            </a:r>
          </a:p>
          <a:p>
            <a:pPr lvl="1">
              <a:spcBef>
                <a:spcPct val="50000"/>
              </a:spcBef>
            </a:pPr>
            <a:r>
              <a:rPr lang="en-GB" sz="1400" b="1" dirty="0" smtClean="0"/>
              <a:t>Deep levels act as generation-recombination centres and contribute to the bulk leakage current</a:t>
            </a:r>
          </a:p>
          <a:p>
            <a:pPr lvl="1">
              <a:spcBef>
                <a:spcPct val="50000"/>
              </a:spcBef>
            </a:pPr>
            <a:r>
              <a:rPr lang="en-GB" sz="1400" b="1" dirty="0" smtClean="0"/>
              <a:t>Deep levels contribute to the effective doping of silicon and change the resistivity</a:t>
            </a:r>
          </a:p>
          <a:p>
            <a:pPr lvl="1">
              <a:spcBef>
                <a:spcPct val="50000"/>
              </a:spcBef>
            </a:pPr>
            <a:r>
              <a:rPr lang="en-GB" sz="1400" b="1" dirty="0" smtClean="0"/>
              <a:t>In silicon most of the defects form acceptor-like deep levels</a:t>
            </a:r>
          </a:p>
          <a:p>
            <a:pPr lvl="1">
              <a:spcBef>
                <a:spcPct val="50000"/>
              </a:spcBef>
            </a:pPr>
            <a:r>
              <a:rPr lang="en-GB" sz="1400" b="1" dirty="0" smtClean="0"/>
              <a:t>After sufficiently high </a:t>
            </a:r>
            <a:r>
              <a:rPr lang="en-GB" sz="1400" b="1" dirty="0" err="1" smtClean="0"/>
              <a:t>fluence</a:t>
            </a:r>
            <a:r>
              <a:rPr lang="en-GB" sz="1400" b="1" dirty="0" smtClean="0"/>
              <a:t> the low-doped n-type silicon (used commonly for silicon strip and pixel detectors) becomes p-type</a:t>
            </a:r>
          </a:p>
          <a:p>
            <a:pPr marL="176213" indent="17463">
              <a:spcBef>
                <a:spcPct val="50000"/>
              </a:spcBef>
              <a:buNone/>
            </a:pPr>
            <a:r>
              <a:rPr lang="en-GB" sz="1600" b="1" dirty="0" smtClean="0"/>
              <a:t>Displacement damage effects in silicon detectors for the LHC experiments  have been extensively studied and are quite well understood.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idx="4294967295"/>
          </p:nvPr>
        </p:nvSpPr>
        <p:spPr>
          <a:xfrm>
            <a:off x="1635125" y="425449"/>
            <a:ext cx="7138988" cy="674007"/>
          </a:xfrm>
        </p:spPr>
        <p:txBody>
          <a:bodyPr/>
          <a:lstStyle/>
          <a:p>
            <a:pPr algn="ctr" eaLnBrk="1" hangingPunct="1"/>
            <a:r>
              <a:rPr lang="en-GB" dirty="0" smtClean="0"/>
              <a:t>Radiation damage in silicon detectors</a:t>
            </a:r>
          </a:p>
        </p:txBody>
      </p:sp>
      <p:sp>
        <p:nvSpPr>
          <p:cNvPr id="62467" name="Rectangle 4"/>
          <p:cNvSpPr>
            <a:spLocks noGrp="1" noChangeArrowheads="1"/>
          </p:cNvSpPr>
          <p:nvPr>
            <p:ph type="body" idx="4294967295"/>
          </p:nvPr>
        </p:nvSpPr>
        <p:spPr>
          <a:xfrm>
            <a:off x="341195" y="1508124"/>
            <a:ext cx="8345606" cy="5095875"/>
          </a:xfrm>
        </p:spPr>
        <p:txBody>
          <a:bodyPr/>
          <a:lstStyle/>
          <a:p>
            <a:pPr marL="1588" indent="12700">
              <a:spcBef>
                <a:spcPct val="50000"/>
              </a:spcBef>
              <a:buNone/>
            </a:pPr>
            <a:r>
              <a:rPr lang="en-GB" sz="1600" b="1" dirty="0" smtClean="0"/>
              <a:t>Ionisation damage by charged particles and by X and gamma radiation</a:t>
            </a:r>
          </a:p>
          <a:p>
            <a:pPr lvl="1">
              <a:spcBef>
                <a:spcPct val="50000"/>
              </a:spcBef>
            </a:pPr>
            <a:r>
              <a:rPr lang="en-GB" sz="1400" b="1" dirty="0" smtClean="0"/>
              <a:t>Ionisation processes do not lead to any permanent defects in the silicon bulk</a:t>
            </a:r>
          </a:p>
          <a:p>
            <a:pPr lvl="1">
              <a:spcBef>
                <a:spcPct val="50000"/>
              </a:spcBef>
            </a:pPr>
            <a:r>
              <a:rPr lang="en-GB" sz="1400" b="1" dirty="0" smtClean="0"/>
              <a:t>Ionisation processes lead to building-up positive charge in the insulator layers (SiO</a:t>
            </a:r>
            <a:r>
              <a:rPr lang="en-GB" sz="1400" b="1" baseline="-25000" dirty="0" smtClean="0"/>
              <a:t>2</a:t>
            </a:r>
            <a:r>
              <a:rPr lang="en-GB" sz="1400" b="1" dirty="0" smtClean="0"/>
              <a:t>/ Si</a:t>
            </a:r>
            <a:r>
              <a:rPr lang="en-GB" sz="1400" b="1" baseline="-25000" dirty="0" smtClean="0"/>
              <a:t>3</a:t>
            </a:r>
            <a:r>
              <a:rPr lang="en-GB" sz="1400" b="1" dirty="0" smtClean="0"/>
              <a:t>N</a:t>
            </a:r>
            <a:r>
              <a:rPr lang="en-GB" sz="1400" b="1" baseline="-25000" dirty="0" smtClean="0"/>
              <a:t>4</a:t>
            </a:r>
            <a:r>
              <a:rPr lang="en-GB" sz="1400" b="1" dirty="0" smtClean="0"/>
              <a:t>) due to trapped holes </a:t>
            </a:r>
          </a:p>
          <a:p>
            <a:pPr lvl="1">
              <a:spcBef>
                <a:spcPct val="50000"/>
              </a:spcBef>
            </a:pPr>
            <a:r>
              <a:rPr lang="en-GB" sz="1400" b="1" dirty="0" smtClean="0"/>
              <a:t>Additional surface states are generated in the Si-SiO</a:t>
            </a:r>
            <a:r>
              <a:rPr lang="en-GB" sz="1400" b="1" baseline="-25000" dirty="0" smtClean="0"/>
              <a:t>2</a:t>
            </a:r>
            <a:r>
              <a:rPr lang="en-GB" sz="1400" b="1" dirty="0" smtClean="0"/>
              <a:t>/Si</a:t>
            </a:r>
            <a:r>
              <a:rPr lang="en-GB" sz="1400" b="1" baseline="-25000" dirty="0" smtClean="0"/>
              <a:t>3</a:t>
            </a:r>
            <a:r>
              <a:rPr lang="en-GB" sz="1400" b="1" dirty="0" smtClean="0"/>
              <a:t>N</a:t>
            </a:r>
            <a:r>
              <a:rPr lang="en-GB" sz="1400" b="1" baseline="-25000" dirty="0" smtClean="0"/>
              <a:t>4</a:t>
            </a:r>
            <a:r>
              <a:rPr lang="en-GB" sz="1400" b="1" dirty="0" smtClean="0"/>
              <a:t> interface </a:t>
            </a:r>
          </a:p>
          <a:p>
            <a:pPr lvl="1">
              <a:spcBef>
                <a:spcPct val="50000"/>
              </a:spcBef>
            </a:pPr>
            <a:r>
              <a:rPr lang="en-GB" sz="1400" b="1" dirty="0" smtClean="0"/>
              <a:t>Generation recombination processes at the surface states contribute to the surface leakage current</a:t>
            </a:r>
          </a:p>
          <a:p>
            <a:pPr marL="285750" lvl="1">
              <a:spcBef>
                <a:spcPct val="50000"/>
              </a:spcBef>
              <a:buFont typeface="Arial" pitchFamily="34" charset="0"/>
              <a:buChar char="•"/>
            </a:pPr>
            <a:r>
              <a:rPr lang="en-GB" sz="1600" b="1" dirty="0" smtClean="0"/>
              <a:t>In silicon detectors for LHC experiments the ionisation effects have been mostly ignored as the effects due to displacement damages are dominant</a:t>
            </a:r>
          </a:p>
          <a:p>
            <a:pPr marL="285750" lvl="1">
              <a:spcBef>
                <a:spcPct val="50000"/>
              </a:spcBef>
              <a:buFont typeface="Arial" pitchFamily="34" charset="0"/>
              <a:buChar char="•"/>
            </a:pPr>
            <a:r>
              <a:rPr lang="en-GB" sz="1600" b="1" dirty="0" smtClean="0"/>
              <a:t>Ionisation effects in SiO</a:t>
            </a:r>
            <a:r>
              <a:rPr lang="en-GB" sz="1600" b="1" baseline="-25000" dirty="0" smtClean="0"/>
              <a:t>2 </a:t>
            </a:r>
            <a:r>
              <a:rPr lang="en-GB" sz="1600" b="1" dirty="0" smtClean="0"/>
              <a:t>are the primary source of radiation damage in CMOS devices (electronics) </a:t>
            </a:r>
          </a:p>
          <a:p>
            <a:pPr marL="285750" lvl="1">
              <a:spcBef>
                <a:spcPct val="50000"/>
              </a:spcBef>
              <a:buFont typeface="Arial" pitchFamily="34" charset="0"/>
              <a:buChar char="•"/>
            </a:pPr>
            <a:r>
              <a:rPr lang="en-GB" sz="1600" b="1" dirty="0" smtClean="0"/>
              <a:t>Radiation damage in silicon strip and silicon pixel detectors caused by X-ray has become recently an important research topic driven mainly by development of new detectors for applications at the intensive synchrotron sources</a:t>
            </a:r>
          </a:p>
          <a:p>
            <a:pPr lvl="1" algn="just">
              <a:spcBef>
                <a:spcPct val="50000"/>
              </a:spcBef>
              <a:buNone/>
            </a:pPr>
            <a:endParaRPr lang="en-GB" sz="1400" b="1" dirty="0" smtClean="0"/>
          </a:p>
          <a:p>
            <a:pPr marL="536575" indent="-182563" algn="just">
              <a:spcBef>
                <a:spcPct val="50000"/>
              </a:spcBef>
              <a:buNone/>
            </a:pPr>
            <a:endParaRPr lang="pl-PL" sz="16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idx="4294967295"/>
          </p:nvPr>
        </p:nvSpPr>
        <p:spPr>
          <a:xfrm>
            <a:off x="1635125" y="290286"/>
            <a:ext cx="7138988" cy="957943"/>
          </a:xfrm>
        </p:spPr>
        <p:txBody>
          <a:bodyPr/>
          <a:lstStyle/>
          <a:p>
            <a:pPr eaLnBrk="1" hangingPunct="1"/>
            <a:r>
              <a:rPr lang="en-GB" dirty="0" smtClean="0"/>
              <a:t>Consequences of radiation damage effects for parameters and performance of Si strip and pixel detectors</a:t>
            </a:r>
          </a:p>
        </p:txBody>
      </p:sp>
      <p:sp>
        <p:nvSpPr>
          <p:cNvPr id="62467" name="Rectangle 4"/>
          <p:cNvSpPr>
            <a:spLocks noGrp="1" noChangeArrowheads="1"/>
          </p:cNvSpPr>
          <p:nvPr>
            <p:ph type="body" idx="4294967295"/>
          </p:nvPr>
        </p:nvSpPr>
        <p:spPr>
          <a:xfrm>
            <a:off x="454025" y="1508125"/>
            <a:ext cx="8232775" cy="4618038"/>
          </a:xfrm>
        </p:spPr>
        <p:txBody>
          <a:bodyPr/>
          <a:lstStyle/>
          <a:p>
            <a:pPr marL="354013" indent="-354013">
              <a:spcBef>
                <a:spcPct val="50000"/>
              </a:spcBef>
              <a:buNone/>
            </a:pPr>
            <a:r>
              <a:rPr lang="en-GB" sz="1600" b="1" dirty="0" smtClean="0"/>
              <a:t>Displacement damage effects</a:t>
            </a:r>
          </a:p>
          <a:p>
            <a:pPr marL="536575" lvl="1" indent="-182563">
              <a:spcBef>
                <a:spcPct val="50000"/>
              </a:spcBef>
            </a:pPr>
            <a:r>
              <a:rPr lang="en-GB" sz="1400" b="1" dirty="0" smtClean="0"/>
              <a:t>Increase of the bulk leakage current</a:t>
            </a:r>
          </a:p>
          <a:p>
            <a:pPr marL="536575" lvl="1" indent="-182563">
              <a:spcBef>
                <a:spcPct val="50000"/>
              </a:spcBef>
            </a:pPr>
            <a:r>
              <a:rPr lang="en-GB" sz="1400" b="1" dirty="0" smtClean="0"/>
              <a:t>Change of full depletion voltage (increase or decrease depending on the type of substrate</a:t>
            </a:r>
          </a:p>
          <a:p>
            <a:pPr marL="536575" lvl="1" indent="-182563">
              <a:spcBef>
                <a:spcPct val="50000"/>
              </a:spcBef>
            </a:pPr>
            <a:r>
              <a:rPr lang="en-GB" sz="1400" b="1" dirty="0" smtClean="0"/>
              <a:t>Trapping of signal charge - decrease of charge-collection efficiency</a:t>
            </a:r>
            <a:endParaRPr lang="en-GB" sz="1400" b="1" dirty="0" smtClean="0">
              <a:solidFill>
                <a:schemeClr val="tx1"/>
              </a:solidFill>
              <a:latin typeface="+mn-lt"/>
            </a:endParaRPr>
          </a:p>
          <a:p>
            <a:pPr marL="0" indent="0">
              <a:spcBef>
                <a:spcPct val="50000"/>
              </a:spcBef>
              <a:buNone/>
            </a:pPr>
            <a:r>
              <a:rPr lang="en-GB" sz="1600" b="1" dirty="0" smtClean="0"/>
              <a:t>Ionisation damage effects </a:t>
            </a:r>
          </a:p>
          <a:p>
            <a:pPr marL="536575" lvl="1" indent="-182563">
              <a:spcBef>
                <a:spcPct val="50000"/>
              </a:spcBef>
            </a:pPr>
            <a:r>
              <a:rPr lang="en-GB" sz="1400" b="1" dirty="0" smtClean="0"/>
              <a:t>Increase of the surface leakage current </a:t>
            </a:r>
          </a:p>
          <a:p>
            <a:pPr marL="536575" lvl="1" indent="-182563">
              <a:spcBef>
                <a:spcPct val="50000"/>
              </a:spcBef>
            </a:pPr>
            <a:r>
              <a:rPr lang="en-GB" sz="1400" b="1" dirty="0" smtClean="0"/>
              <a:t>Relatively small increase of the full depletion voltage due to surface charge</a:t>
            </a:r>
          </a:p>
          <a:p>
            <a:pPr marL="536575" lvl="1" indent="-182563">
              <a:spcBef>
                <a:spcPct val="50000"/>
              </a:spcBef>
            </a:pPr>
            <a:r>
              <a:rPr lang="en-GB" sz="1400" b="1" dirty="0" smtClean="0"/>
              <a:t>Increase of </a:t>
            </a:r>
            <a:r>
              <a:rPr lang="en-GB" sz="1400" b="1" dirty="0" err="1" smtClean="0"/>
              <a:t>interstrip</a:t>
            </a:r>
            <a:r>
              <a:rPr lang="en-GB" sz="1400" b="1" dirty="0" smtClean="0"/>
              <a:t>/</a:t>
            </a:r>
            <a:r>
              <a:rPr lang="en-GB" sz="1400" b="1" dirty="0" err="1" smtClean="0"/>
              <a:t>interpixel</a:t>
            </a:r>
            <a:r>
              <a:rPr lang="en-GB" sz="1400" b="1" dirty="0" smtClean="0"/>
              <a:t> capacitance </a:t>
            </a:r>
          </a:p>
          <a:p>
            <a:pPr marL="536575" lvl="1" indent="-182563">
              <a:spcBef>
                <a:spcPct val="50000"/>
              </a:spcBef>
            </a:pPr>
            <a:r>
              <a:rPr lang="en-GB" sz="1400" b="1" dirty="0" smtClean="0"/>
              <a:t>Changes of the breakdown voltage</a:t>
            </a:r>
          </a:p>
          <a:p>
            <a:pPr marL="536575" lvl="1" indent="-182563">
              <a:spcBef>
                <a:spcPct val="50000"/>
              </a:spcBef>
            </a:pPr>
            <a:r>
              <a:rPr lang="en-GB" sz="1400" b="1" dirty="0" smtClean="0"/>
              <a:t>Charge losses in the surface layer below the Si- SiO</a:t>
            </a:r>
            <a:r>
              <a:rPr lang="en-GB" sz="1400" b="1" baseline="-25000" dirty="0" smtClean="0"/>
              <a:t>2</a:t>
            </a:r>
            <a:r>
              <a:rPr lang="en-GB" sz="1400" b="1" dirty="0" smtClean="0"/>
              <a:t> interface</a:t>
            </a:r>
          </a:p>
          <a:p>
            <a:pPr marL="536575" lvl="1" indent="-182563">
              <a:spcBef>
                <a:spcPct val="50000"/>
              </a:spcBef>
            </a:pPr>
            <a:r>
              <a:rPr lang="en-GB" sz="1400" b="1" dirty="0" smtClean="0"/>
              <a:t>Decrease of charge-collection efficiency</a:t>
            </a:r>
          </a:p>
          <a:p>
            <a:pPr marL="536575" lvl="1" indent="-182563">
              <a:spcBef>
                <a:spcPct val="50000"/>
              </a:spcBef>
            </a:pPr>
            <a:r>
              <a:rPr lang="en-GB" sz="1400" b="1" dirty="0" smtClean="0"/>
              <a:t>Increase of the charge division </a:t>
            </a:r>
          </a:p>
          <a:p>
            <a:pPr marL="536575" indent="-182563" algn="just">
              <a:spcBef>
                <a:spcPct val="50000"/>
              </a:spcBef>
              <a:buNone/>
            </a:pPr>
            <a:endParaRPr lang="en-GB" sz="1600" b="1" dirty="0" smtClean="0"/>
          </a:p>
          <a:p>
            <a:pPr marL="536575" indent="-182563" algn="just">
              <a:spcBef>
                <a:spcPct val="50000"/>
              </a:spcBef>
              <a:buNone/>
            </a:pPr>
            <a:endParaRPr lang="pl-PL" sz="16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idx="4294967295"/>
          </p:nvPr>
        </p:nvSpPr>
        <p:spPr>
          <a:xfrm>
            <a:off x="1635125" y="425449"/>
            <a:ext cx="7138988" cy="674007"/>
          </a:xfrm>
        </p:spPr>
        <p:txBody>
          <a:bodyPr/>
          <a:lstStyle/>
          <a:p>
            <a:pPr eaLnBrk="1" hangingPunct="1"/>
            <a:r>
              <a:rPr lang="en-GB" dirty="0" smtClean="0"/>
              <a:t>Ionisation damage – know results </a:t>
            </a:r>
            <a:br>
              <a:rPr lang="en-GB" dirty="0" smtClean="0"/>
            </a:br>
            <a:r>
              <a:rPr lang="en-GB" dirty="0" smtClean="0"/>
              <a:t>increase of the leakage current</a:t>
            </a:r>
          </a:p>
        </p:txBody>
      </p:sp>
      <p:sp>
        <p:nvSpPr>
          <p:cNvPr id="7" name="pole tekstowe 6"/>
          <p:cNvSpPr txBox="1"/>
          <p:nvPr/>
        </p:nvSpPr>
        <p:spPr>
          <a:xfrm>
            <a:off x="5120640" y="6161356"/>
            <a:ext cx="3771900" cy="369332"/>
          </a:xfrm>
          <a:prstGeom prst="rect">
            <a:avLst/>
          </a:prstGeom>
          <a:noFill/>
        </p:spPr>
        <p:txBody>
          <a:bodyPr wrap="square" rtlCol="0">
            <a:spAutoFit/>
          </a:bodyPr>
          <a:lstStyle/>
          <a:p>
            <a:r>
              <a:rPr lang="pl-PL" dirty="0" smtClean="0"/>
              <a:t>JINST 2011, 6 C11013</a:t>
            </a:r>
            <a:endParaRPr lang="pl-PL" dirty="0"/>
          </a:p>
        </p:txBody>
      </p:sp>
      <p:pic>
        <p:nvPicPr>
          <p:cNvPr id="67588" name="Picture 4"/>
          <p:cNvPicPr>
            <a:picLocks noChangeAspect="1" noChangeArrowheads="1"/>
          </p:cNvPicPr>
          <p:nvPr/>
        </p:nvPicPr>
        <p:blipFill>
          <a:blip r:embed="rId3" cstate="print"/>
          <a:srcRect/>
          <a:stretch>
            <a:fillRect/>
          </a:stretch>
        </p:blipFill>
        <p:spPr bwMode="auto">
          <a:xfrm>
            <a:off x="3322794" y="1582470"/>
            <a:ext cx="5619750" cy="4171950"/>
          </a:xfrm>
          <a:prstGeom prst="rect">
            <a:avLst/>
          </a:prstGeom>
          <a:noFill/>
          <a:ln w="9525">
            <a:noFill/>
            <a:miter lim="800000"/>
            <a:headEnd/>
            <a:tailEnd/>
          </a:ln>
        </p:spPr>
      </p:pic>
      <p:sp>
        <p:nvSpPr>
          <p:cNvPr id="5" name="Rectangle 4"/>
          <p:cNvSpPr txBox="1">
            <a:spLocks noChangeArrowheads="1"/>
          </p:cNvSpPr>
          <p:nvPr/>
        </p:nvSpPr>
        <p:spPr>
          <a:xfrm>
            <a:off x="520263" y="1397021"/>
            <a:ext cx="2932385" cy="4357393"/>
          </a:xfrm>
          <a:prstGeom prst="rect">
            <a:avLst/>
          </a:prstGeom>
        </p:spPr>
        <p:txBody>
          <a:bodyPr/>
          <a:lstStyle/>
          <a:p>
            <a:pPr marL="0" marR="0" lvl="0" indent="0" defTabSz="914400" rtl="0" eaLnBrk="0" fontAlgn="base" latinLnBrk="0" hangingPunct="0">
              <a:lnSpc>
                <a:spcPct val="100000"/>
              </a:lnSpc>
              <a:spcBef>
                <a:spcPct val="50000"/>
              </a:spcBef>
              <a:spcAft>
                <a:spcPct val="0"/>
              </a:spcAft>
              <a:buClrTx/>
              <a:buSzTx/>
              <a:buFontTx/>
              <a:buNone/>
              <a:tabLst/>
              <a:defRPr/>
            </a:pPr>
            <a:r>
              <a:rPr lang="en-GB" sz="1600" b="1" kern="0" dirty="0" smtClean="0">
                <a:latin typeface="+mn-lt"/>
              </a:rPr>
              <a:t>Significant increase of  leakage current  by a factor ~100</a:t>
            </a:r>
          </a:p>
          <a:p>
            <a:pPr marL="0" marR="0" lvl="0" indent="0" defTabSz="914400" rtl="0" eaLnBrk="0" fontAlgn="base" latinLnBrk="0" hangingPunct="0">
              <a:lnSpc>
                <a:spcPct val="100000"/>
              </a:lnSpc>
              <a:spcBef>
                <a:spcPct val="50000"/>
              </a:spcBef>
              <a:spcAft>
                <a:spcPct val="0"/>
              </a:spcAft>
              <a:buClrTx/>
              <a:buSzTx/>
              <a:buFontTx/>
              <a:buNone/>
              <a:tabLst/>
              <a:defRPr/>
            </a:pPr>
            <a:r>
              <a:rPr lang="en-GB" sz="1600" b="1" kern="0" dirty="0" smtClean="0">
                <a:latin typeface="+mn-lt"/>
              </a:rPr>
              <a:t>Saturation after a dose of about 1 </a:t>
            </a:r>
            <a:r>
              <a:rPr lang="en-GB" sz="1600" b="1" kern="0" dirty="0" err="1" smtClean="0">
                <a:latin typeface="+mn-lt"/>
              </a:rPr>
              <a:t>MGy</a:t>
            </a:r>
            <a:endParaRPr lang="en-GB" sz="1600" b="1" kern="0" dirty="0" smtClean="0">
              <a:latin typeface="+mn-lt"/>
            </a:endParaRPr>
          </a:p>
          <a:p>
            <a:pPr marL="0" marR="0" lvl="0" indent="0" defTabSz="914400" rtl="0" eaLnBrk="0" fontAlgn="base" latinLnBrk="0" hangingPunct="0">
              <a:lnSpc>
                <a:spcPct val="100000"/>
              </a:lnSpc>
              <a:spcBef>
                <a:spcPct val="50000"/>
              </a:spcBef>
              <a:spcAft>
                <a:spcPct val="0"/>
              </a:spcAft>
              <a:buClrTx/>
              <a:buSzTx/>
              <a:buFontTx/>
              <a:buNone/>
              <a:tabLst/>
              <a:defRPr/>
            </a:pPr>
            <a:r>
              <a:rPr lang="en-GB" sz="1600" b="1" kern="0" dirty="0" smtClean="0">
                <a:latin typeface="+mn-lt"/>
              </a:rPr>
              <a:t>Linear behaviour of the I-V curve after irradiation indicates that the dominant component is the surface current  due to generation-recombination processes at the interface states</a:t>
            </a:r>
            <a:endParaRPr kumimoji="0" lang="en-GB" sz="1600" b="1" i="0" u="none" strike="noStrike" kern="0" cap="none" spc="0" normalizeH="0" baseline="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idx="4294967295"/>
          </p:nvPr>
        </p:nvSpPr>
        <p:spPr>
          <a:xfrm>
            <a:off x="1635125" y="304800"/>
            <a:ext cx="7138988" cy="1045029"/>
          </a:xfrm>
        </p:spPr>
        <p:txBody>
          <a:bodyPr/>
          <a:lstStyle/>
          <a:p>
            <a:pPr eaLnBrk="1" hangingPunct="1"/>
            <a:r>
              <a:rPr lang="en-GB" dirty="0" smtClean="0"/>
              <a:t>Ionisation damage – known results</a:t>
            </a:r>
            <a:br>
              <a:rPr lang="en-GB" dirty="0" smtClean="0"/>
            </a:br>
            <a:r>
              <a:rPr lang="en-GB" dirty="0" smtClean="0"/>
              <a:t>increase of the full depletion voltage</a:t>
            </a:r>
          </a:p>
        </p:txBody>
      </p:sp>
      <p:sp>
        <p:nvSpPr>
          <p:cNvPr id="7" name="pole tekstowe 6"/>
          <p:cNvSpPr txBox="1"/>
          <p:nvPr/>
        </p:nvSpPr>
        <p:spPr>
          <a:xfrm>
            <a:off x="5152171" y="6208652"/>
            <a:ext cx="3771900" cy="369332"/>
          </a:xfrm>
          <a:prstGeom prst="rect">
            <a:avLst/>
          </a:prstGeom>
          <a:noFill/>
        </p:spPr>
        <p:txBody>
          <a:bodyPr wrap="square" rtlCol="0">
            <a:spAutoFit/>
          </a:bodyPr>
          <a:lstStyle/>
          <a:p>
            <a:r>
              <a:rPr lang="pl-PL" dirty="0" smtClean="0"/>
              <a:t>JINST 2011, 6 C11013</a:t>
            </a:r>
            <a:endParaRPr lang="pl-PL" dirty="0"/>
          </a:p>
        </p:txBody>
      </p:sp>
      <p:pic>
        <p:nvPicPr>
          <p:cNvPr id="68611" name="Picture 3"/>
          <p:cNvPicPr>
            <a:picLocks noChangeAspect="1" noChangeArrowheads="1"/>
          </p:cNvPicPr>
          <p:nvPr/>
        </p:nvPicPr>
        <p:blipFill>
          <a:blip r:embed="rId3" cstate="print"/>
          <a:srcRect b="36498"/>
          <a:stretch>
            <a:fillRect/>
          </a:stretch>
        </p:blipFill>
        <p:spPr bwMode="auto">
          <a:xfrm>
            <a:off x="987255" y="2816838"/>
            <a:ext cx="7352702" cy="2768243"/>
          </a:xfrm>
          <a:prstGeom prst="rect">
            <a:avLst/>
          </a:prstGeom>
          <a:noFill/>
          <a:ln w="9525">
            <a:noFill/>
            <a:miter lim="800000"/>
            <a:headEnd/>
            <a:tailEnd/>
          </a:ln>
        </p:spPr>
      </p:pic>
      <p:sp>
        <p:nvSpPr>
          <p:cNvPr id="5" name="Rectangle 4"/>
          <p:cNvSpPr txBox="1">
            <a:spLocks noChangeArrowheads="1"/>
          </p:cNvSpPr>
          <p:nvPr/>
        </p:nvSpPr>
        <p:spPr>
          <a:xfrm>
            <a:off x="520263" y="1397021"/>
            <a:ext cx="8166538" cy="1163299"/>
          </a:xfrm>
          <a:prstGeom prst="rect">
            <a:avLst/>
          </a:prstGeom>
        </p:spPr>
        <p:txBody>
          <a:body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lang="en-GB" sz="1600" b="1" kern="0" dirty="0" smtClean="0">
                <a:latin typeface="+mn-lt"/>
              </a:rPr>
              <a:t>Moderate increase of the full depletion voltage does not generate any significant problem for detector operation in contrary to displacement damage, which in LHC environment may cause increase of the full depletion voltage by a factor  10</a:t>
            </a:r>
            <a:endParaRPr kumimoji="0" lang="en-GB" sz="1600" b="1" i="0" u="none" strike="noStrike" kern="0" cap="none" spc="0" normalizeH="0" baseline="0" dirty="0" smtClean="0">
              <a:ln>
                <a:noFill/>
              </a:ln>
              <a:solidFill>
                <a:schemeClr val="tx1"/>
              </a:solidFill>
              <a:effectLst/>
              <a:uLnTx/>
              <a:uFillTx/>
              <a:latin typeface="+mn-lt"/>
              <a:ea typeface="+mn-ea"/>
              <a:cs typeface="+mn-cs"/>
            </a:endParaRPr>
          </a:p>
        </p:txBody>
      </p:sp>
      <p:sp>
        <p:nvSpPr>
          <p:cNvPr id="6" name="Rectangle 4"/>
          <p:cNvSpPr txBox="1">
            <a:spLocks noChangeArrowheads="1"/>
          </p:cNvSpPr>
          <p:nvPr/>
        </p:nvSpPr>
        <p:spPr>
          <a:xfrm>
            <a:off x="814638" y="5558918"/>
            <a:ext cx="3707476" cy="861271"/>
          </a:xfrm>
          <a:prstGeom prst="rect">
            <a:avLst/>
          </a:prstGeom>
        </p:spPr>
        <p:txBody>
          <a:bodyPr/>
          <a:lstStyle/>
          <a:p>
            <a:pPr lvl="0" algn="just" eaLnBrk="0" hangingPunct="0">
              <a:spcBef>
                <a:spcPct val="50000"/>
              </a:spcBef>
              <a:defRPr/>
            </a:pPr>
            <a:r>
              <a:rPr kumimoji="0" lang="en-GB" sz="1200" i="0" u="none" strike="noStrike" kern="0" cap="none" spc="0" normalizeH="0" baseline="0" dirty="0" smtClean="0">
                <a:ln>
                  <a:noFill/>
                </a:ln>
                <a:solidFill>
                  <a:schemeClr val="tx1"/>
                </a:solidFill>
                <a:effectLst/>
                <a:uLnTx/>
                <a:uFillTx/>
                <a:latin typeface="+mn-lt"/>
                <a:ea typeface="+mn-ea"/>
                <a:cs typeface="+mn-cs"/>
              </a:rPr>
              <a:t>(a) </a:t>
            </a:r>
            <a:r>
              <a:rPr kumimoji="0" lang="en-GB" sz="1200" i="0" u="none" strike="noStrike" kern="0" cap="none" spc="0" normalizeH="0" baseline="0" dirty="0" smtClean="0">
                <a:ln>
                  <a:noFill/>
                </a:ln>
                <a:effectLst/>
                <a:uLnTx/>
                <a:uFillTx/>
                <a:latin typeface="+mn-lt"/>
                <a:ea typeface="+mn-ea"/>
                <a:cs typeface="+mn-cs"/>
              </a:rPr>
              <a:t>1/C</a:t>
            </a:r>
            <a:r>
              <a:rPr lang="en-GB" sz="1200" b="1" baseline="30000" dirty="0" smtClean="0">
                <a:ea typeface="Times New Roman"/>
                <a:cs typeface="Times New Roman"/>
              </a:rPr>
              <a:t>2</a:t>
            </a:r>
            <a:r>
              <a:rPr kumimoji="0" lang="en-GB" sz="1200" i="0" u="none" strike="noStrike" kern="0" cap="none" spc="0" normalizeH="0" baseline="0" dirty="0" smtClean="0">
                <a:ln>
                  <a:noFill/>
                </a:ln>
                <a:solidFill>
                  <a:schemeClr val="tx1"/>
                </a:solidFill>
                <a:effectLst/>
                <a:uLnTx/>
                <a:uFillTx/>
                <a:latin typeface="+mn-lt"/>
                <a:ea typeface="+mn-ea"/>
                <a:cs typeface="+mn-cs"/>
              </a:rPr>
              <a:t> vs. bias voltage  of  the </a:t>
            </a:r>
            <a:r>
              <a:rPr kumimoji="0" lang="en-GB" sz="1200" i="0" u="none" strike="noStrike" kern="0" cap="none" spc="0" normalizeH="0" baseline="0" dirty="0" err="1" smtClean="0">
                <a:ln>
                  <a:noFill/>
                </a:ln>
                <a:solidFill>
                  <a:schemeClr val="tx1"/>
                </a:solidFill>
                <a:effectLst/>
                <a:uLnTx/>
                <a:uFillTx/>
                <a:latin typeface="+mn-lt"/>
                <a:ea typeface="+mn-ea"/>
                <a:cs typeface="+mn-cs"/>
              </a:rPr>
              <a:t>microstrip</a:t>
            </a:r>
            <a:r>
              <a:rPr kumimoji="0" lang="en-GB" sz="1200" i="0" u="none" strike="noStrike" kern="0" cap="none" spc="0" normalizeH="0" dirty="0" smtClean="0">
                <a:ln>
                  <a:noFill/>
                </a:ln>
                <a:solidFill>
                  <a:schemeClr val="tx1"/>
                </a:solidFill>
                <a:effectLst/>
                <a:uLnTx/>
                <a:uFillTx/>
                <a:latin typeface="+mn-lt"/>
                <a:ea typeface="+mn-ea"/>
                <a:cs typeface="+mn-cs"/>
              </a:rPr>
              <a:t> sensor for dose of 0, 1 and 10MGy and of pad diode. 100kHz curves are shown.</a:t>
            </a:r>
            <a:endParaRPr kumimoji="0" lang="en-GB" sz="1200" i="0" u="none" strike="noStrike" kern="0" cap="none" spc="0" normalizeH="0" baseline="0" dirty="0" smtClean="0">
              <a:ln>
                <a:noFill/>
              </a:ln>
              <a:solidFill>
                <a:schemeClr val="tx1"/>
              </a:solidFill>
              <a:effectLst/>
              <a:uLnTx/>
              <a:uFillTx/>
              <a:latin typeface="+mn-lt"/>
              <a:ea typeface="+mn-ea"/>
              <a:cs typeface="+mn-cs"/>
            </a:endParaRPr>
          </a:p>
        </p:txBody>
      </p:sp>
      <p:sp>
        <p:nvSpPr>
          <p:cNvPr id="8" name="Rectangle 4"/>
          <p:cNvSpPr txBox="1">
            <a:spLocks noChangeArrowheads="1"/>
          </p:cNvSpPr>
          <p:nvPr/>
        </p:nvSpPr>
        <p:spPr>
          <a:xfrm>
            <a:off x="4790902" y="5558918"/>
            <a:ext cx="3707476" cy="858500"/>
          </a:xfrm>
          <a:prstGeom prst="rect">
            <a:avLst/>
          </a:prstGeom>
        </p:spPr>
        <p:txBody>
          <a:bodyPr/>
          <a:lstStyle/>
          <a:p>
            <a:pPr lvl="0" algn="just" eaLnBrk="0" hangingPunct="0">
              <a:spcBef>
                <a:spcPct val="50000"/>
              </a:spcBef>
              <a:defRPr/>
            </a:pPr>
            <a:r>
              <a:rPr kumimoji="0" lang="en-GB" sz="1200" i="0" u="none" strike="noStrike" kern="0" cap="none" spc="0" normalizeH="0" baseline="0" dirty="0" smtClean="0">
                <a:ln>
                  <a:noFill/>
                </a:ln>
                <a:solidFill>
                  <a:schemeClr val="tx1"/>
                </a:solidFill>
                <a:effectLst/>
                <a:uLnTx/>
                <a:uFillTx/>
                <a:latin typeface="+mn-lt"/>
                <a:ea typeface="+mn-ea"/>
                <a:cs typeface="+mn-cs"/>
              </a:rPr>
              <a:t>(b) </a:t>
            </a:r>
            <a:r>
              <a:rPr lang="en-GB" sz="1200" kern="0" dirty="0" smtClean="0"/>
              <a:t>1/C</a:t>
            </a:r>
            <a:r>
              <a:rPr lang="en-GB" sz="1200" b="1" baseline="30000" dirty="0" smtClean="0">
                <a:ea typeface="Times New Roman"/>
                <a:cs typeface="Times New Roman"/>
              </a:rPr>
              <a:t>2</a:t>
            </a:r>
            <a:r>
              <a:rPr kumimoji="0" lang="en-GB" sz="1200" i="0" u="none" strike="noStrike" kern="0" cap="none" spc="0" normalizeH="0" baseline="0" dirty="0" smtClean="0">
                <a:ln>
                  <a:noFill/>
                </a:ln>
                <a:solidFill>
                  <a:schemeClr val="tx1"/>
                </a:solidFill>
                <a:effectLst/>
                <a:uLnTx/>
                <a:uFillTx/>
                <a:latin typeface="+mn-lt"/>
                <a:ea typeface="+mn-ea"/>
                <a:cs typeface="+mn-cs"/>
              </a:rPr>
              <a:t> vs. bias voltage for frequencies</a:t>
            </a:r>
            <a:r>
              <a:rPr kumimoji="0" lang="en-GB" sz="1200" i="0" u="none" strike="noStrike" kern="0" cap="none" spc="0" normalizeH="0" dirty="0" smtClean="0">
                <a:ln>
                  <a:noFill/>
                </a:ln>
                <a:solidFill>
                  <a:schemeClr val="tx1"/>
                </a:solidFill>
                <a:effectLst/>
                <a:uLnTx/>
                <a:uFillTx/>
                <a:latin typeface="+mn-lt"/>
                <a:ea typeface="+mn-ea"/>
                <a:cs typeface="+mn-cs"/>
              </a:rPr>
              <a:t> of 1, 3, 10, 30 and 100kHz after irradiating the sensor to 10MGy</a:t>
            </a:r>
            <a:endParaRPr kumimoji="0" lang="en-GB" sz="1200" i="0" u="none" strike="noStrike" kern="0" cap="none" spc="0" normalizeH="0" baseline="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635125" y="137160"/>
            <a:ext cx="7138988" cy="1108710"/>
          </a:xfrm>
        </p:spPr>
        <p:txBody>
          <a:bodyPr/>
          <a:lstStyle/>
          <a:p>
            <a:pPr eaLnBrk="1" hangingPunct="1"/>
            <a:r>
              <a:rPr lang="en-GB" dirty="0" smtClean="0"/>
              <a:t>Radiation damage effects in laboratory instruments</a:t>
            </a:r>
          </a:p>
        </p:txBody>
      </p:sp>
      <p:sp>
        <p:nvSpPr>
          <p:cNvPr id="8" name="Rectangle 4"/>
          <p:cNvSpPr txBox="1">
            <a:spLocks noChangeArrowheads="1"/>
          </p:cNvSpPr>
          <p:nvPr/>
        </p:nvSpPr>
        <p:spPr bwMode="auto">
          <a:xfrm>
            <a:off x="1098165" y="1910523"/>
            <a:ext cx="7224027" cy="3920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defTabSz="914400" rtl="0" eaLnBrk="0" fontAlgn="base" latinLnBrk="0" hangingPunct="0">
              <a:lnSpc>
                <a:spcPct val="100000"/>
              </a:lnSpc>
              <a:spcBef>
                <a:spcPct val="50000"/>
              </a:spcBef>
              <a:spcAft>
                <a:spcPct val="0"/>
              </a:spcAft>
              <a:buClrTx/>
              <a:buSzTx/>
              <a:buFontTx/>
              <a:buNone/>
              <a:tabLst/>
              <a:defRPr/>
            </a:pPr>
            <a:r>
              <a:rPr lang="en-GB" sz="1600" b="1" kern="0" dirty="0" smtClean="0">
                <a:latin typeface="+mn-lt"/>
              </a:rPr>
              <a:t>Question: are the radiation damage effects relevant for silicon detectors used in laboratory instruments like XRF spectrometers, </a:t>
            </a:r>
            <a:r>
              <a:rPr lang="en-GB" sz="1600" b="1" kern="0" dirty="0" err="1" smtClean="0">
                <a:latin typeface="+mn-lt"/>
              </a:rPr>
              <a:t>diffractometers</a:t>
            </a:r>
            <a:r>
              <a:rPr lang="en-GB" sz="1600" b="1" kern="0" dirty="0" smtClean="0">
                <a:latin typeface="+mn-lt"/>
              </a:rPr>
              <a:t>, based on X-ray tubes?</a:t>
            </a:r>
          </a:p>
          <a:p>
            <a:pPr marR="0" lvl="0" defTabSz="914400" rtl="0" eaLnBrk="0" fontAlgn="base" latinLnBrk="0" hangingPunct="0">
              <a:lnSpc>
                <a:spcPct val="100000"/>
              </a:lnSpc>
              <a:spcBef>
                <a:spcPct val="50000"/>
              </a:spcBef>
              <a:spcAft>
                <a:spcPct val="0"/>
              </a:spcAft>
              <a:buClrTx/>
              <a:buSzTx/>
              <a:buFontTx/>
              <a:buNone/>
              <a:tabLst/>
              <a:defRPr/>
            </a:pPr>
            <a:r>
              <a:rPr lang="en-GB" sz="1600" b="1" kern="0" dirty="0" smtClean="0">
                <a:latin typeface="+mn-lt"/>
              </a:rPr>
              <a:t>The detectors can be exposed to doses up to 100 </a:t>
            </a:r>
            <a:r>
              <a:rPr lang="en-GB" sz="1600" b="1" kern="0" dirty="0" err="1" smtClean="0">
                <a:latin typeface="+mn-lt"/>
              </a:rPr>
              <a:t>Gy</a:t>
            </a:r>
            <a:r>
              <a:rPr lang="en-GB" sz="1600" b="1" kern="0" dirty="0" smtClean="0">
                <a:latin typeface="+mn-lt"/>
              </a:rPr>
              <a:t> in normal operation</a:t>
            </a:r>
          </a:p>
          <a:p>
            <a:pPr marR="0" lvl="0" defTabSz="914400" rtl="0" eaLnBrk="0" fontAlgn="base" latinLnBrk="0" hangingPunct="0">
              <a:lnSpc>
                <a:spcPct val="100000"/>
              </a:lnSpc>
              <a:spcBef>
                <a:spcPct val="50000"/>
              </a:spcBef>
              <a:spcAft>
                <a:spcPct val="0"/>
              </a:spcAft>
              <a:buClrTx/>
              <a:buSzTx/>
              <a:buFontTx/>
              <a:buNone/>
              <a:tabLst/>
              <a:defRPr/>
            </a:pPr>
            <a:r>
              <a:rPr lang="en-GB" sz="1600" b="1" kern="0" dirty="0" smtClean="0">
                <a:latin typeface="+mn-lt"/>
              </a:rPr>
              <a:t>In some instruments the requirements for performance  silicon detector are pushed to the technological limits and there is no room for even small degradation caused by radiation damage</a:t>
            </a:r>
          </a:p>
          <a:p>
            <a:pPr marR="0" lvl="0" defTabSz="914400" rtl="0" eaLnBrk="0" fontAlgn="base" latinLnBrk="0" hangingPunct="0">
              <a:lnSpc>
                <a:spcPct val="100000"/>
              </a:lnSpc>
              <a:spcBef>
                <a:spcPct val="50000"/>
              </a:spcBef>
              <a:spcAft>
                <a:spcPct val="0"/>
              </a:spcAft>
              <a:buClrTx/>
              <a:buSzTx/>
              <a:buFontTx/>
              <a:buNone/>
              <a:tabLst/>
              <a:defRPr/>
            </a:pPr>
            <a:r>
              <a:rPr lang="en-GB" sz="1600" b="1" kern="0" dirty="0" smtClean="0">
                <a:latin typeface="+mn-lt"/>
              </a:rPr>
              <a:t>We present here the results of our investigation of radiation damage effects in silicon detectors developed for powder diffraction and for XRF spectroscopy</a:t>
            </a:r>
          </a:p>
          <a:p>
            <a:pPr marR="0" lvl="0" defTabSz="914400" rtl="0" eaLnBrk="0" fontAlgn="base" latinLnBrk="0" hangingPunct="0">
              <a:lnSpc>
                <a:spcPct val="100000"/>
              </a:lnSpc>
              <a:spcBef>
                <a:spcPct val="50000"/>
              </a:spcBef>
              <a:spcAft>
                <a:spcPct val="0"/>
              </a:spcAft>
              <a:buClrTx/>
              <a:buSzTx/>
              <a:buFontTx/>
              <a:buNone/>
              <a:tabLst/>
              <a:defRPr/>
            </a:pPr>
            <a:endParaRPr lang="en-GB" sz="1600" b="1" kern="0" dirty="0" smtClean="0">
              <a:latin typeface="+mn-lt"/>
            </a:endParaRPr>
          </a:p>
          <a:p>
            <a:pPr marR="0" lvl="0" defTabSz="914400" rtl="0" eaLnBrk="0" fontAlgn="base" latinLnBrk="0" hangingPunct="0">
              <a:lnSpc>
                <a:spcPct val="100000"/>
              </a:lnSpc>
              <a:spcBef>
                <a:spcPct val="50000"/>
              </a:spcBef>
              <a:spcAft>
                <a:spcPct val="0"/>
              </a:spcAft>
              <a:buClrTx/>
              <a:buSzTx/>
              <a:buFontTx/>
              <a:buNone/>
              <a:tabLst/>
              <a:defRPr/>
            </a:pPr>
            <a:endParaRPr lang="en-GB" sz="1600" b="1" kern="0" dirty="0" smtClean="0">
              <a:latin typeface="+mn-lt"/>
            </a:endParaRPr>
          </a:p>
          <a:p>
            <a:pPr marR="0" lvl="0" defTabSz="914400" rtl="0" eaLnBrk="0" fontAlgn="base" latinLnBrk="0" hangingPunct="0">
              <a:lnSpc>
                <a:spcPct val="100000"/>
              </a:lnSpc>
              <a:spcBef>
                <a:spcPct val="50000"/>
              </a:spcBef>
              <a:spcAft>
                <a:spcPct val="0"/>
              </a:spcAft>
              <a:buClrTx/>
              <a:buSzTx/>
              <a:buFontTx/>
              <a:buNone/>
              <a:tabLst/>
              <a:defRPr/>
            </a:pPr>
            <a:endParaRPr kumimoji="0" lang="en-GB" sz="1600" b="1" i="0" u="none" strike="noStrike" kern="0" cap="none" spc="0" normalizeH="0" baseline="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635125" y="137160"/>
            <a:ext cx="7138988" cy="1108710"/>
          </a:xfrm>
        </p:spPr>
        <p:txBody>
          <a:bodyPr/>
          <a:lstStyle/>
          <a:p>
            <a:pPr eaLnBrk="1" hangingPunct="1"/>
            <a:r>
              <a:rPr lang="en-GB" dirty="0" smtClean="0"/>
              <a:t>Silicon strip detector for</a:t>
            </a:r>
            <a:r>
              <a:rPr lang="pl-PL" dirty="0" smtClean="0"/>
              <a:t> </a:t>
            </a:r>
            <a:r>
              <a:rPr lang="en-GB" dirty="0" smtClean="0"/>
              <a:t>X-ray </a:t>
            </a:r>
            <a:r>
              <a:rPr lang="pl-PL" dirty="0" err="1" smtClean="0"/>
              <a:t>powder</a:t>
            </a:r>
            <a:r>
              <a:rPr lang="pl-PL" dirty="0" smtClean="0"/>
              <a:t> </a:t>
            </a:r>
            <a:r>
              <a:rPr lang="en-GB" dirty="0" err="1" smtClean="0"/>
              <a:t>diffractometers</a:t>
            </a:r>
            <a:endParaRPr lang="en-GB" dirty="0" smtClean="0"/>
          </a:p>
        </p:txBody>
      </p:sp>
      <p:pic>
        <p:nvPicPr>
          <p:cNvPr id="6" name="Obraz 5" descr="Fig2"/>
          <p:cNvPicPr/>
          <p:nvPr/>
        </p:nvPicPr>
        <p:blipFill>
          <a:blip r:embed="rId3" cstate="print"/>
          <a:srcRect/>
          <a:stretch>
            <a:fillRect/>
          </a:stretch>
        </p:blipFill>
        <p:spPr bwMode="auto">
          <a:xfrm>
            <a:off x="3587371" y="3588784"/>
            <a:ext cx="5282546" cy="2818796"/>
          </a:xfrm>
          <a:prstGeom prst="rect">
            <a:avLst/>
          </a:prstGeom>
          <a:noFill/>
          <a:ln w="9525">
            <a:noFill/>
            <a:miter lim="800000"/>
            <a:headEnd/>
            <a:tailEnd/>
          </a:ln>
        </p:spPr>
      </p:pic>
      <p:sp>
        <p:nvSpPr>
          <p:cNvPr id="8" name="Rectangle 4"/>
          <p:cNvSpPr txBox="1">
            <a:spLocks noChangeArrowheads="1"/>
          </p:cNvSpPr>
          <p:nvPr/>
        </p:nvSpPr>
        <p:spPr bwMode="auto">
          <a:xfrm>
            <a:off x="167626" y="1501208"/>
            <a:ext cx="3298588" cy="4537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50000"/>
              </a:spcBef>
              <a:spcAft>
                <a:spcPct val="0"/>
              </a:spcAft>
              <a:buClrTx/>
              <a:buSzTx/>
              <a:buFontTx/>
              <a:buNone/>
              <a:tabLst/>
              <a:defRPr/>
            </a:pPr>
            <a:r>
              <a:rPr lang="en-GB" sz="2000" b="1" kern="0" dirty="0" smtClean="0">
                <a:latin typeface="+mn-lt"/>
              </a:rPr>
              <a:t>Design requirements</a:t>
            </a:r>
          </a:p>
          <a:p>
            <a:pPr marL="3175" marR="0" lvl="0" indent="-3175" defTabSz="914400" rtl="0" eaLnBrk="0" fontAlgn="base" latinLnBrk="0" hangingPunct="0">
              <a:lnSpc>
                <a:spcPct val="100000"/>
              </a:lnSpc>
              <a:spcBef>
                <a:spcPct val="50000"/>
              </a:spcBef>
              <a:spcAft>
                <a:spcPct val="0"/>
              </a:spcAft>
              <a:buClrTx/>
              <a:buSzTx/>
              <a:buFont typeface="Arial" pitchFamily="34" charset="0"/>
              <a:buChar char="•"/>
              <a:tabLst/>
              <a:defRPr/>
            </a:pPr>
            <a:r>
              <a:rPr kumimoji="0" lang="en-GB" sz="1600" b="1" i="0" u="none" strike="noStrike" kern="0" cap="none" spc="0" normalizeH="0" baseline="0" noProof="0" dirty="0" smtClean="0">
                <a:ln>
                  <a:noFill/>
                </a:ln>
                <a:solidFill>
                  <a:schemeClr val="tx1"/>
                </a:solidFill>
                <a:effectLst/>
                <a:uLnTx/>
                <a:uFillTx/>
                <a:latin typeface="+mn-lt"/>
                <a:ea typeface="+mn-ea"/>
                <a:cs typeface="+mn-cs"/>
              </a:rPr>
              <a:t> Position</a:t>
            </a:r>
            <a:r>
              <a:rPr kumimoji="0" lang="en-GB" sz="1600" b="1" i="0" u="none" strike="noStrike" kern="0" cap="none" spc="0" normalizeH="0" noProof="0" dirty="0" smtClean="0">
                <a:ln>
                  <a:noFill/>
                </a:ln>
                <a:solidFill>
                  <a:schemeClr val="tx1"/>
                </a:solidFill>
                <a:effectLst/>
                <a:uLnTx/>
                <a:uFillTx/>
                <a:latin typeface="+mn-lt"/>
                <a:ea typeface="+mn-ea"/>
                <a:cs typeface="+mn-cs"/>
              </a:rPr>
              <a:t> sensitivity to replace a point detector and the scanning slit  - with 192 strips </a:t>
            </a:r>
            <a:r>
              <a:rPr lang="en-GB" sz="1600" b="1" kern="0" dirty="0" smtClean="0">
                <a:latin typeface="+mn-lt"/>
              </a:rPr>
              <a:t>measurement </a:t>
            </a:r>
            <a:r>
              <a:rPr kumimoji="0" lang="en-GB" sz="1600" b="1" i="0" u="none" strike="noStrike" kern="0" cap="none" spc="0" normalizeH="0" noProof="0" dirty="0" smtClean="0">
                <a:ln>
                  <a:noFill/>
                </a:ln>
                <a:solidFill>
                  <a:schemeClr val="tx1"/>
                </a:solidFill>
                <a:effectLst/>
                <a:uLnTx/>
                <a:uFillTx/>
                <a:latin typeface="+mn-lt"/>
                <a:ea typeface="+mn-ea"/>
                <a:cs typeface="+mn-cs"/>
              </a:rPr>
              <a:t>speed can be increased by a factor ~200</a:t>
            </a:r>
            <a:endParaRPr lang="en-GB" sz="1600" b="1" kern="0" dirty="0" smtClean="0">
              <a:latin typeface="+mn-lt"/>
            </a:endParaRPr>
          </a:p>
          <a:p>
            <a:pPr marL="3175" marR="0" lvl="0" indent="-3175" defTabSz="914400" rtl="0" eaLnBrk="0" fontAlgn="base" latinLnBrk="0" hangingPunct="0">
              <a:lnSpc>
                <a:spcPct val="100000"/>
              </a:lnSpc>
              <a:spcBef>
                <a:spcPct val="50000"/>
              </a:spcBef>
              <a:spcAft>
                <a:spcPct val="0"/>
              </a:spcAft>
              <a:buClrTx/>
              <a:buSzTx/>
              <a:buFont typeface="Arial" pitchFamily="34" charset="0"/>
              <a:buChar char="•"/>
              <a:tabLst/>
              <a:defRPr/>
            </a:pPr>
            <a:r>
              <a:rPr lang="en-GB" sz="1600" b="1" kern="0" dirty="0" smtClean="0">
                <a:latin typeface="+mn-lt"/>
              </a:rPr>
              <a:t> Energy resolution to allow electronic discrimination of K</a:t>
            </a:r>
            <a:r>
              <a:rPr lang="en-GB" sz="1600" b="1" kern="0" dirty="0" smtClean="0">
                <a:latin typeface="Symbol" pitchFamily="18" charset="2"/>
              </a:rPr>
              <a:t>b</a:t>
            </a:r>
            <a:r>
              <a:rPr lang="en-GB" sz="1600" b="1" kern="0" dirty="0" smtClean="0">
                <a:latin typeface="+mn-lt"/>
              </a:rPr>
              <a:t> line and eliminate the filters and  </a:t>
            </a:r>
            <a:r>
              <a:rPr lang="en-GB" sz="1600" b="1" kern="0" dirty="0" err="1" smtClean="0">
                <a:latin typeface="+mn-lt"/>
              </a:rPr>
              <a:t>monochromators</a:t>
            </a:r>
            <a:r>
              <a:rPr lang="en-GB" sz="1600" b="1" kern="0" dirty="0" smtClean="0">
                <a:latin typeface="+mn-lt"/>
              </a:rPr>
              <a:t>  in the X-ray optics – potential gain in the beam intensity (measurement time) by a factor of ~10</a:t>
            </a:r>
            <a:endParaRPr kumimoji="0" lang="en-GB" sz="1600" b="1" i="0" u="none" strike="noStrike" kern="0" cap="none" spc="0" normalizeH="0" noProof="0" dirty="0" smtClean="0">
              <a:ln>
                <a:noFill/>
              </a:ln>
              <a:solidFill>
                <a:schemeClr val="tx1"/>
              </a:solidFill>
              <a:effectLst/>
              <a:uLnTx/>
              <a:uFillTx/>
              <a:latin typeface="+mn-lt"/>
              <a:ea typeface="+mn-ea"/>
              <a:cs typeface="+mn-cs"/>
            </a:endParaRPr>
          </a:p>
        </p:txBody>
      </p:sp>
      <p:graphicFrame>
        <p:nvGraphicFramePr>
          <p:cNvPr id="9" name="Tabela 8"/>
          <p:cNvGraphicFramePr>
            <a:graphicFrameLocks noGrp="1"/>
          </p:cNvGraphicFramePr>
          <p:nvPr/>
        </p:nvGraphicFramePr>
        <p:xfrm>
          <a:off x="3625702" y="1400222"/>
          <a:ext cx="5353198" cy="2099390"/>
        </p:xfrm>
        <a:graphic>
          <a:graphicData uri="http://schemas.openxmlformats.org/drawingml/2006/table">
            <a:tbl>
              <a:tblPr/>
              <a:tblGrid>
                <a:gridCol w="3146215"/>
                <a:gridCol w="2206983"/>
              </a:tblGrid>
              <a:tr h="288878">
                <a:tc>
                  <a:txBody>
                    <a:bodyPr/>
                    <a:lstStyle/>
                    <a:p>
                      <a:pPr marL="0" indent="87313" algn="just">
                        <a:lnSpc>
                          <a:spcPct val="110000"/>
                        </a:lnSpc>
                        <a:spcAft>
                          <a:spcPts val="0"/>
                        </a:spcAft>
                      </a:pPr>
                      <a:r>
                        <a:rPr lang="en-GB" sz="1200" dirty="0">
                          <a:latin typeface="+mn-lt"/>
                          <a:ea typeface="Times New Roman"/>
                          <a:cs typeface="Times New Roman"/>
                        </a:rPr>
                        <a:t>Detector thickness</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85725" algn="just">
                        <a:lnSpc>
                          <a:spcPct val="110000"/>
                        </a:lnSpc>
                        <a:spcAft>
                          <a:spcPts val="0"/>
                        </a:spcAft>
                      </a:pPr>
                      <a:r>
                        <a:rPr lang="en-GB" sz="1200" dirty="0">
                          <a:latin typeface="+mn-lt"/>
                          <a:ea typeface="Times New Roman"/>
                          <a:cs typeface="Times New Roman"/>
                        </a:rPr>
                        <a:t>500 </a:t>
                      </a:r>
                      <a:r>
                        <a:rPr lang="en-GB" sz="1200" dirty="0" smtClean="0">
                          <a:latin typeface="Symbol" pitchFamily="18" charset="2"/>
                          <a:ea typeface="Times New Roman"/>
                          <a:cs typeface="Times New Roman"/>
                        </a:rPr>
                        <a:t>m</a:t>
                      </a:r>
                      <a:r>
                        <a:rPr lang="en-GB" sz="1200" dirty="0" smtClean="0">
                          <a:latin typeface="+mn-lt"/>
                          <a:ea typeface="Times New Roman"/>
                          <a:cs typeface="Times New Roman"/>
                        </a:rPr>
                        <a:t>m</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092">
                <a:tc>
                  <a:txBody>
                    <a:bodyPr/>
                    <a:lstStyle/>
                    <a:p>
                      <a:pPr marL="0" indent="87313" algn="just">
                        <a:lnSpc>
                          <a:spcPct val="110000"/>
                        </a:lnSpc>
                        <a:spcAft>
                          <a:spcPts val="0"/>
                        </a:spcAft>
                      </a:pPr>
                      <a:r>
                        <a:rPr lang="en-GB" sz="1200" dirty="0">
                          <a:latin typeface="+mn-lt"/>
                          <a:ea typeface="Times New Roman"/>
                          <a:cs typeface="Times New Roman"/>
                        </a:rPr>
                        <a:t>Strip length</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l">
                        <a:lnSpc>
                          <a:spcPct val="110000"/>
                        </a:lnSpc>
                        <a:spcAft>
                          <a:spcPts val="0"/>
                        </a:spcAft>
                      </a:pPr>
                      <a:r>
                        <a:rPr lang="en-GB" sz="1200" dirty="0">
                          <a:latin typeface="+mn-lt"/>
                          <a:ea typeface="Times New Roman"/>
                          <a:cs typeface="Times New Roman"/>
                        </a:rPr>
                        <a:t>17.2 mm divided into two segments</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86">
                <a:tc>
                  <a:txBody>
                    <a:bodyPr/>
                    <a:lstStyle/>
                    <a:p>
                      <a:pPr marL="0" indent="87313" algn="just">
                        <a:lnSpc>
                          <a:spcPct val="110000"/>
                        </a:lnSpc>
                        <a:spcAft>
                          <a:spcPts val="0"/>
                        </a:spcAft>
                      </a:pPr>
                      <a:r>
                        <a:rPr lang="en-GB" sz="1200" dirty="0">
                          <a:latin typeface="+mn-lt"/>
                          <a:ea typeface="Times New Roman"/>
                          <a:cs typeface="Times New Roman"/>
                        </a:rPr>
                        <a:t>Strip pitch</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85725" algn="just">
                        <a:lnSpc>
                          <a:spcPct val="110000"/>
                        </a:lnSpc>
                        <a:spcAft>
                          <a:spcPts val="0"/>
                        </a:spcAft>
                      </a:pPr>
                      <a:r>
                        <a:rPr lang="en-GB" sz="1200" dirty="0">
                          <a:latin typeface="+mn-lt"/>
                          <a:ea typeface="Times New Roman"/>
                          <a:cs typeface="Times New Roman"/>
                        </a:rPr>
                        <a:t>75 </a:t>
                      </a:r>
                      <a:r>
                        <a:rPr lang="en-GB" sz="1200" dirty="0">
                          <a:latin typeface="Symbol" pitchFamily="18" charset="2"/>
                          <a:ea typeface="Times New Roman"/>
                          <a:cs typeface="Times New Roman"/>
                        </a:rPr>
                        <a:t>m</a:t>
                      </a:r>
                      <a:r>
                        <a:rPr lang="en-GB" sz="1200" dirty="0">
                          <a:latin typeface="+mn-lt"/>
                          <a:ea typeface="Times New Roman"/>
                          <a:cs typeface="Times New Roman"/>
                        </a:rPr>
                        <a:t>m</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559">
                <a:tc>
                  <a:txBody>
                    <a:bodyPr/>
                    <a:lstStyle/>
                    <a:p>
                      <a:pPr marL="0" indent="85725" algn="just">
                        <a:lnSpc>
                          <a:spcPct val="110000"/>
                        </a:lnSpc>
                        <a:spcAft>
                          <a:spcPts val="0"/>
                        </a:spcAft>
                      </a:pPr>
                      <a:r>
                        <a:rPr lang="en-GB" sz="1200" dirty="0">
                          <a:latin typeface="+mn-lt"/>
                          <a:ea typeface="Times New Roman"/>
                          <a:cs typeface="Times New Roman"/>
                        </a:rPr>
                        <a:t>Number of </a:t>
                      </a:r>
                      <a:r>
                        <a:rPr lang="en-GB" sz="1200" dirty="0" smtClean="0">
                          <a:latin typeface="+mn-lt"/>
                          <a:ea typeface="Times New Roman"/>
                          <a:cs typeface="Times New Roman"/>
                        </a:rPr>
                        <a:t>strips</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85725" algn="just">
                        <a:lnSpc>
                          <a:spcPct val="110000"/>
                        </a:lnSpc>
                        <a:spcAft>
                          <a:spcPts val="0"/>
                        </a:spcAft>
                      </a:pPr>
                      <a:r>
                        <a:rPr lang="en-GB" sz="1200" dirty="0">
                          <a:latin typeface="+mn-lt"/>
                          <a:ea typeface="Times New Roman"/>
                          <a:cs typeface="Times New Roman"/>
                        </a:rPr>
                        <a:t>192 (384 segments)</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31">
                <a:tc>
                  <a:txBody>
                    <a:bodyPr/>
                    <a:lstStyle/>
                    <a:p>
                      <a:pPr marL="85725" indent="0" algn="just">
                        <a:lnSpc>
                          <a:spcPct val="110000"/>
                        </a:lnSpc>
                        <a:spcAft>
                          <a:spcPts val="0"/>
                        </a:spcAft>
                      </a:pPr>
                      <a:r>
                        <a:rPr lang="en-GB" sz="1200" dirty="0">
                          <a:latin typeface="+mn-lt"/>
                          <a:ea typeface="Times New Roman"/>
                          <a:cs typeface="Times New Roman"/>
                        </a:rPr>
                        <a:t>Total strip capacitance of 8.6 mm segment</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85725" algn="just">
                        <a:lnSpc>
                          <a:spcPct val="110000"/>
                        </a:lnSpc>
                        <a:spcAft>
                          <a:spcPts val="0"/>
                        </a:spcAft>
                      </a:pPr>
                      <a:r>
                        <a:rPr lang="en-GB" sz="1200" b="1" dirty="0">
                          <a:solidFill>
                            <a:srgbClr val="FF0000"/>
                          </a:solidFill>
                          <a:latin typeface="+mn-lt"/>
                          <a:ea typeface="Times New Roman"/>
                          <a:cs typeface="Times New Roman"/>
                        </a:rPr>
                        <a:t>1.2 pF</a:t>
                      </a:r>
                      <a:endParaRPr lang="pl-PL" sz="1200" b="1" dirty="0">
                        <a:solidFill>
                          <a:srgbClr val="FF0000"/>
                        </a:solidFill>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347">
                <a:tc>
                  <a:txBody>
                    <a:bodyPr/>
                    <a:lstStyle/>
                    <a:p>
                      <a:pPr marL="85725" indent="0" algn="just">
                        <a:lnSpc>
                          <a:spcPct val="110000"/>
                        </a:lnSpc>
                        <a:spcAft>
                          <a:spcPts val="0"/>
                        </a:spcAft>
                      </a:pPr>
                      <a:r>
                        <a:rPr lang="en-GB" sz="1200" dirty="0">
                          <a:latin typeface="+mn-lt"/>
                          <a:ea typeface="Times New Roman"/>
                          <a:cs typeface="Times New Roman"/>
                        </a:rPr>
                        <a:t>Maximum leakage current per strip segment at 20°C and detector bias of 300 </a:t>
                      </a:r>
                      <a:r>
                        <a:rPr lang="en-GB" sz="1200" dirty="0" smtClean="0">
                          <a:latin typeface="+mn-lt"/>
                          <a:ea typeface="Times New Roman"/>
                          <a:cs typeface="Times New Roman"/>
                        </a:rPr>
                        <a:t>V</a:t>
                      </a:r>
                      <a:endParaRPr lang="pl-PL" sz="12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85725" algn="just">
                        <a:lnSpc>
                          <a:spcPct val="110000"/>
                        </a:lnSpc>
                        <a:spcAft>
                          <a:spcPts val="0"/>
                        </a:spcAft>
                      </a:pPr>
                      <a:r>
                        <a:rPr lang="en-GB" sz="1200" b="1" dirty="0">
                          <a:solidFill>
                            <a:srgbClr val="FF0000"/>
                          </a:solidFill>
                          <a:latin typeface="+mn-lt"/>
                          <a:ea typeface="Times New Roman"/>
                          <a:cs typeface="Times New Roman"/>
                        </a:rPr>
                        <a:t>25 </a:t>
                      </a:r>
                      <a:r>
                        <a:rPr lang="en-GB" sz="1200" b="1" dirty="0" err="1">
                          <a:solidFill>
                            <a:srgbClr val="FF0000"/>
                          </a:solidFill>
                          <a:latin typeface="+mn-lt"/>
                          <a:ea typeface="Times New Roman"/>
                          <a:cs typeface="Times New Roman"/>
                        </a:rPr>
                        <a:t>pA</a:t>
                      </a:r>
                      <a:r>
                        <a:rPr lang="en-GB" sz="1200" b="1" dirty="0">
                          <a:solidFill>
                            <a:srgbClr val="FF0000"/>
                          </a:solidFill>
                          <a:latin typeface="+mn-lt"/>
                          <a:ea typeface="Times New Roman"/>
                          <a:cs typeface="Times New Roman"/>
                        </a:rPr>
                        <a:t> (4nA/cm</a:t>
                      </a:r>
                      <a:r>
                        <a:rPr lang="en-GB" sz="1200" b="1" baseline="30000" dirty="0">
                          <a:solidFill>
                            <a:srgbClr val="FF0000"/>
                          </a:solidFill>
                          <a:latin typeface="+mn-lt"/>
                          <a:ea typeface="Times New Roman"/>
                          <a:cs typeface="Times New Roman"/>
                        </a:rPr>
                        <a:t>2</a:t>
                      </a:r>
                      <a:r>
                        <a:rPr lang="en-GB" sz="1200" b="1" dirty="0">
                          <a:solidFill>
                            <a:srgbClr val="FF0000"/>
                          </a:solidFill>
                          <a:latin typeface="+mn-lt"/>
                          <a:ea typeface="Times New Roman"/>
                          <a:cs typeface="Times New Roman"/>
                        </a:rPr>
                        <a:t>)</a:t>
                      </a:r>
                      <a:endParaRPr lang="pl-PL" sz="1200" b="1" dirty="0">
                        <a:solidFill>
                          <a:srgbClr val="FF0000"/>
                        </a:solidFill>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Verdana"/>
        <a:ea typeface=""/>
        <a:cs typeface=""/>
      </a:majorFont>
      <a:minorFont>
        <a:latin typeface="Verdan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8321</TotalTime>
  <Words>2103</Words>
  <Application>Microsoft Office PowerPoint</Application>
  <PresentationFormat>Pokaz na ekranie (4:3)</PresentationFormat>
  <Paragraphs>206</Paragraphs>
  <Slides>24</Slides>
  <Notes>24</Notes>
  <HiddenSlides>0</HiddenSlides>
  <MMClips>0</MMClips>
  <ScaleCrop>false</ScaleCrop>
  <HeadingPairs>
    <vt:vector size="6" baseType="variant">
      <vt:variant>
        <vt:lpstr>Motyw</vt:lpstr>
      </vt:variant>
      <vt:variant>
        <vt:i4>1</vt:i4>
      </vt:variant>
      <vt:variant>
        <vt:lpstr>Osadzone serwery OLE</vt:lpstr>
      </vt:variant>
      <vt:variant>
        <vt:i4>2</vt:i4>
      </vt:variant>
      <vt:variant>
        <vt:lpstr>Tytuły slajdów</vt:lpstr>
      </vt:variant>
      <vt:variant>
        <vt:i4>24</vt:i4>
      </vt:variant>
    </vt:vector>
  </HeadingPairs>
  <TitlesOfParts>
    <vt:vector size="27" baseType="lpstr">
      <vt:lpstr>Projekt domyślny</vt:lpstr>
      <vt:lpstr>Równanie</vt:lpstr>
      <vt:lpstr>Dokument</vt:lpstr>
      <vt:lpstr>X-ray radiation damage of silicon strip detectors</vt:lpstr>
      <vt:lpstr>Slajd 2</vt:lpstr>
      <vt:lpstr>Radiation damage in silicon detectors</vt:lpstr>
      <vt:lpstr>Radiation damage in silicon detectors</vt:lpstr>
      <vt:lpstr>Consequences of radiation damage effects for parameters and performance of Si strip and pixel detectors</vt:lpstr>
      <vt:lpstr>Ionisation damage – know results  increase of the leakage current</vt:lpstr>
      <vt:lpstr>Ionisation damage – known results increase of the full depletion voltage</vt:lpstr>
      <vt:lpstr>Radiation damage effects in laboratory instruments</vt:lpstr>
      <vt:lpstr>Silicon strip detector for X-ray powder diffractometers</vt:lpstr>
      <vt:lpstr>Spectroscopic performance of the detector</vt:lpstr>
      <vt:lpstr>Factors limiting the energy resolution</vt:lpstr>
      <vt:lpstr>Leakage current after X-ray irradiation</vt:lpstr>
      <vt:lpstr>Interstrip capacitance after X-ray irradiation</vt:lpstr>
      <vt:lpstr>Degradation of spectroscopic performance after X-ray irradiation</vt:lpstr>
      <vt:lpstr>Silicon pad detector for high performance  spectroscopy </vt:lpstr>
      <vt:lpstr>Spectroscopic performance</vt:lpstr>
      <vt:lpstr>Pad sensor: Leakage current after X-ray irradiation</vt:lpstr>
      <vt:lpstr>Pad sensor: I-V characteristic after X-ray irradiation</vt:lpstr>
      <vt:lpstr>Dose rate effects</vt:lpstr>
      <vt:lpstr>Summary</vt:lpstr>
      <vt:lpstr>Back up slides</vt:lpstr>
      <vt:lpstr>Silicon strip detectors developed for applications in X-ray diffractometers</vt:lpstr>
      <vt:lpstr>Pad sensor: capacitance after X-ray irradiation</vt:lpstr>
      <vt:lpstr>Degradation of parameters after X-ray irradiation</vt:lpstr>
    </vt:vector>
  </TitlesOfParts>
  <Company>AGH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Wladek</dc:creator>
  <cp:lastModifiedBy>Wiacek Piotr</cp:lastModifiedBy>
  <cp:revision>608</cp:revision>
  <dcterms:created xsi:type="dcterms:W3CDTF">2007-09-26T12:45:04Z</dcterms:created>
  <dcterms:modified xsi:type="dcterms:W3CDTF">2015-06-08T07:39:20Z</dcterms:modified>
</cp:coreProperties>
</file>