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6" r:id="rId1"/>
  </p:sldMasterIdLst>
  <p:notesMasterIdLst>
    <p:notesMasterId r:id="rId57"/>
  </p:notesMasterIdLst>
  <p:handoutMasterIdLst>
    <p:handoutMasterId r:id="rId58"/>
  </p:handoutMasterIdLst>
  <p:sldIdLst>
    <p:sldId id="335" r:id="rId2"/>
    <p:sldId id="897" r:id="rId3"/>
    <p:sldId id="1002" r:id="rId4"/>
    <p:sldId id="1056" r:id="rId5"/>
    <p:sldId id="1085" r:id="rId6"/>
    <p:sldId id="738" r:id="rId7"/>
    <p:sldId id="740" r:id="rId8"/>
    <p:sldId id="921" r:id="rId9"/>
    <p:sldId id="1075" r:id="rId10"/>
    <p:sldId id="1076" r:id="rId11"/>
    <p:sldId id="787" r:id="rId12"/>
    <p:sldId id="1077" r:id="rId13"/>
    <p:sldId id="920" r:id="rId14"/>
    <p:sldId id="841" r:id="rId15"/>
    <p:sldId id="969" r:id="rId16"/>
    <p:sldId id="916" r:id="rId17"/>
    <p:sldId id="928" r:id="rId18"/>
    <p:sldId id="1078" r:id="rId19"/>
    <p:sldId id="843" r:id="rId20"/>
    <p:sldId id="769" r:id="rId21"/>
    <p:sldId id="844" r:id="rId22"/>
    <p:sldId id="845" r:id="rId23"/>
    <p:sldId id="880" r:id="rId24"/>
    <p:sldId id="905" r:id="rId25"/>
    <p:sldId id="918" r:id="rId26"/>
    <p:sldId id="1057" r:id="rId27"/>
    <p:sldId id="1058" r:id="rId28"/>
    <p:sldId id="1060" r:id="rId29"/>
    <p:sldId id="1059" r:id="rId30"/>
    <p:sldId id="1054" r:id="rId31"/>
    <p:sldId id="1044" r:id="rId32"/>
    <p:sldId id="1045" r:id="rId33"/>
    <p:sldId id="1047" r:id="rId34"/>
    <p:sldId id="1049" r:id="rId35"/>
    <p:sldId id="1050" r:id="rId36"/>
    <p:sldId id="1051" r:id="rId37"/>
    <p:sldId id="1052" r:id="rId38"/>
    <p:sldId id="1069" r:id="rId39"/>
    <p:sldId id="1055" r:id="rId40"/>
    <p:sldId id="1064" r:id="rId41"/>
    <p:sldId id="1065" r:id="rId42"/>
    <p:sldId id="1066" r:id="rId43"/>
    <p:sldId id="1067" r:id="rId44"/>
    <p:sldId id="1068" r:id="rId45"/>
    <p:sldId id="968" r:id="rId46"/>
    <p:sldId id="548" r:id="rId47"/>
    <p:sldId id="1063" r:id="rId48"/>
    <p:sldId id="1061" r:id="rId49"/>
    <p:sldId id="1062" r:id="rId50"/>
    <p:sldId id="1079" r:id="rId51"/>
    <p:sldId id="1080" r:id="rId52"/>
    <p:sldId id="1081" r:id="rId53"/>
    <p:sldId id="1082" r:id="rId54"/>
    <p:sldId id="1083" r:id="rId55"/>
    <p:sldId id="1084" r:id="rId56"/>
  </p:sldIdLst>
  <p:sldSz cx="9144000" cy="6858000" type="screen4x3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shkano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00"/>
    <a:srgbClr val="0000CC"/>
    <a:srgbClr val="FF00FF"/>
    <a:srgbClr val="FF3300"/>
    <a:srgbClr val="FF3399"/>
    <a:srgbClr val="0000F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8" autoAdjust="0"/>
    <p:restoredTop sz="94660"/>
  </p:normalViewPr>
  <p:slideViewPr>
    <p:cSldViewPr>
      <p:cViewPr>
        <p:scale>
          <a:sx n="66" d="100"/>
          <a:sy n="66" d="100"/>
        </p:scale>
        <p:origin x="-1218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image" Target="../media/image6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en-GB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endParaRPr lang="en-GB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en-GB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D37ECE03-7B16-4C3E-A43A-5CED2C11BB0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78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187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8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8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DACF454-E8CC-4BF7-B5F9-39F1E0D168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313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A4FCF2-C322-40E0-AF42-DFCDE022DBEE}" type="slidenum">
              <a:rPr lang="en-US"/>
              <a:pPr/>
              <a:t>1</a:t>
            </a:fld>
            <a:endParaRPr lang="en-US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35E8F6-1D1F-4714-9AA1-A0307BD85771}" type="slidenum">
              <a:rPr lang="en-US" altLang="ru-RU"/>
              <a:pPr/>
              <a:t>51</a:t>
            </a:fld>
            <a:endParaRPr lang="en-US" altLang="ru-RU"/>
          </a:p>
        </p:txBody>
      </p:sp>
      <p:sp>
        <p:nvSpPr>
          <p:cNvPr id="68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66763"/>
            <a:ext cx="5119687" cy="3838575"/>
          </a:xfrm>
          <a:ln/>
        </p:spPr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5337"/>
          </a:xfrm>
        </p:spPr>
        <p:txBody>
          <a:bodyPr/>
          <a:lstStyle/>
          <a:p>
            <a:endParaRPr lang="en-US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5C967B-0282-4BC9-AF0C-1168A8666DEA}" type="slidenum">
              <a:rPr lang="en-US" altLang="ru-RU"/>
              <a:pPr/>
              <a:t>53</a:t>
            </a:fld>
            <a:endParaRPr lang="en-US" altLang="ru-RU"/>
          </a:p>
        </p:txBody>
      </p:sp>
      <p:sp>
        <p:nvSpPr>
          <p:cNvPr id="477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6513" cy="3838575"/>
          </a:xfrm>
          <a:ln/>
        </p:spPr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4"/>
            <a:ext cx="5680075" cy="4605337"/>
          </a:xfrm>
        </p:spPr>
        <p:txBody>
          <a:bodyPr/>
          <a:lstStyle/>
          <a:p>
            <a:endParaRPr lang="en-US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D04C-2435-4C55-91D9-7FE2118460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47A42-B826-44FD-B1CF-8D409681E1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D2F60-F5EF-46B4-A3DA-E63C310B0B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Mikhail Bashkanov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4E65AF6-7410-4953-91DD-6AB1A807D1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617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GB" altLang="ru-RU"/>
              <a:t>23.06.2006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GB" altLang="ru-RU"/>
              <a:t>Mikhail Bashkanov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C24722E-7B99-46CE-B78F-ABCC9CB65FF9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4199924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GB" altLang="ru-RU"/>
              <a:t>23.06.2006</a:t>
            </a:r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ru-RU"/>
              <a:t>Mikhail Bashkanov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3639D0C-AE8C-4A88-8693-F8AB6FBBDDC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03019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E61-D23B-4072-8C27-674A336F0F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16B92-C1C8-4880-B100-4C006F82E6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2BD51-2112-46C7-886A-EEEFCFD9C8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4CCB-0F9E-4AFF-A46F-BD515AFFE7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B8ED-7ABB-4B8B-B4D1-0D952E599E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47DFB-5891-41B6-8DAB-166458D3E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0CBD6B5-4C06-4AB7-9386-341DA1917E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30E8719-7D2C-4329-82D5-ED12E2BDD5F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0.png"/><Relationship Id="rId4" Type="http://schemas.openxmlformats.org/officeDocument/2006/relationships/image" Target="../media/image7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arxiv.org/abs/arXiv:1503.04013" TargetMode="External"/><Relationship Id="rId3" Type="http://schemas.openxmlformats.org/officeDocument/2006/relationships/image" Target="../media/image12.wmf"/><Relationship Id="rId7" Type="http://schemas.openxmlformats.org/officeDocument/2006/relationships/image" Target="../media/image44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13" Type="http://schemas.openxmlformats.org/officeDocument/2006/relationships/image" Target="../media/image321.png"/><Relationship Id="rId3" Type="http://schemas.openxmlformats.org/officeDocument/2006/relationships/image" Target="../media/image10.wmf"/><Relationship Id="rId7" Type="http://schemas.openxmlformats.org/officeDocument/2006/relationships/image" Target="../media/image150.png"/><Relationship Id="rId12" Type="http://schemas.openxmlformats.org/officeDocument/2006/relationships/image" Target="../media/image17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11" Type="http://schemas.openxmlformats.org/officeDocument/2006/relationships/image" Target="../media/image28.png"/><Relationship Id="rId5" Type="http://schemas.openxmlformats.org/officeDocument/2006/relationships/image" Target="../media/image12.wmf"/><Relationship Id="rId10" Type="http://schemas.openxmlformats.org/officeDocument/2006/relationships/image" Target="../media/image30.png"/><Relationship Id="rId4" Type="http://schemas.openxmlformats.org/officeDocument/2006/relationships/image" Target="../media/image13.wmf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0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0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3" Type="http://schemas.openxmlformats.org/officeDocument/2006/relationships/image" Target="../media/image24.wmf"/><Relationship Id="rId7" Type="http://schemas.openxmlformats.org/officeDocument/2006/relationships/image" Target="../media/image5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1.png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7" Type="http://schemas.openxmlformats.org/officeDocument/2006/relationships/image" Target="../media/image451.pn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1.png"/><Relationship Id="rId5" Type="http://schemas.openxmlformats.org/officeDocument/2006/relationships/image" Target="../media/image430.png"/><Relationship Id="rId4" Type="http://schemas.openxmlformats.org/officeDocument/2006/relationships/image" Target="../media/image29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120.png"/><Relationship Id="rId7" Type="http://schemas.openxmlformats.org/officeDocument/2006/relationships/image" Target="../media/image16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2.png"/><Relationship Id="rId11" Type="http://schemas.openxmlformats.org/officeDocument/2006/relationships/image" Target="../media/image21.png"/><Relationship Id="rId5" Type="http://schemas.openxmlformats.org/officeDocument/2006/relationships/image" Target="../media/image140.png"/><Relationship Id="rId10" Type="http://schemas.openxmlformats.org/officeDocument/2006/relationships/image" Target="../media/image200.png"/><Relationship Id="rId4" Type="http://schemas.openxmlformats.org/officeDocument/2006/relationships/image" Target="../media/image130.PNG"/><Relationship Id="rId9" Type="http://schemas.openxmlformats.org/officeDocument/2006/relationships/image" Target="../media/image18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image" Target="../media/image320.png"/><Relationship Id="rId7" Type="http://schemas.openxmlformats.org/officeDocument/2006/relationships/image" Target="../media/image32.gi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gif"/><Relationship Id="rId5" Type="http://schemas.openxmlformats.org/officeDocument/2006/relationships/image" Target="../media/image340.png"/><Relationship Id="rId10" Type="http://schemas.openxmlformats.org/officeDocument/2006/relationships/image" Target="../media/image53.png"/><Relationship Id="rId4" Type="http://schemas.openxmlformats.org/officeDocument/2006/relationships/image" Target="../media/image330.png"/><Relationship Id="rId9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3" Type="http://schemas.openxmlformats.org/officeDocument/2006/relationships/image" Target="../media/image38.png"/><Relationship Id="rId7" Type="http://schemas.openxmlformats.org/officeDocument/2006/relationships/image" Target="../media/image4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34.gif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18" Type="http://schemas.openxmlformats.org/officeDocument/2006/relationships/image" Target="../media/image108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17" Type="http://schemas.openxmlformats.org/officeDocument/2006/relationships/image" Target="../media/image107.png"/><Relationship Id="rId2" Type="http://schemas.openxmlformats.org/officeDocument/2006/relationships/image" Target="../media/image61.png"/><Relationship Id="rId16" Type="http://schemas.openxmlformats.org/officeDocument/2006/relationships/image" Target="../media/image10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5" Type="http://schemas.openxmlformats.org/officeDocument/2006/relationships/image" Target="../media/image1030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7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39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4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0.png"/><Relationship Id="rId2" Type="http://schemas.openxmlformats.org/officeDocument/2006/relationships/image" Target="../media/image95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90.png"/><Relationship Id="rId5" Type="http://schemas.openxmlformats.org/officeDocument/2006/relationships/image" Target="../media/image980.png"/><Relationship Id="rId4" Type="http://schemas.openxmlformats.org/officeDocument/2006/relationships/image" Target="../media/image97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0.png"/><Relationship Id="rId3" Type="http://schemas.openxmlformats.org/officeDocument/2006/relationships/image" Target="../media/image630.png"/><Relationship Id="rId7" Type="http://schemas.openxmlformats.org/officeDocument/2006/relationships/image" Target="../media/image670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0.png"/><Relationship Id="rId5" Type="http://schemas.openxmlformats.org/officeDocument/2006/relationships/image" Target="../media/image650.png"/><Relationship Id="rId4" Type="http://schemas.openxmlformats.org/officeDocument/2006/relationships/image" Target="../media/image64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1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0.png"/><Relationship Id="rId7" Type="http://schemas.openxmlformats.org/officeDocument/2006/relationships/image" Target="../media/image109.png"/><Relationship Id="rId2" Type="http://schemas.openxmlformats.org/officeDocument/2006/relationships/image" Target="../media/image10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40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gif"/><Relationship Id="rId3" Type="http://schemas.openxmlformats.org/officeDocument/2006/relationships/image" Target="../media/image320.png"/><Relationship Id="rId7" Type="http://schemas.openxmlformats.org/officeDocument/2006/relationships/image" Target="../media/image58.gi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gif"/><Relationship Id="rId5" Type="http://schemas.openxmlformats.org/officeDocument/2006/relationships/image" Target="../media/image340.png"/><Relationship Id="rId10" Type="http://schemas.openxmlformats.org/officeDocument/2006/relationships/image" Target="../media/image431.png"/><Relationship Id="rId4" Type="http://schemas.openxmlformats.org/officeDocument/2006/relationships/image" Target="../media/image330.png"/><Relationship Id="rId9" Type="http://schemas.openxmlformats.org/officeDocument/2006/relationships/image" Target="../media/image40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64.jpeg"/><Relationship Id="rId7" Type="http://schemas.openxmlformats.org/officeDocument/2006/relationships/image" Target="../media/image62.e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61.e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63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74" name="Text Box 26"/>
          <p:cNvSpPr txBox="1">
            <a:spLocks noChangeArrowheads="1"/>
          </p:cNvSpPr>
          <p:nvPr/>
        </p:nvSpPr>
        <p:spPr bwMode="auto">
          <a:xfrm>
            <a:off x="3779838" y="6308725"/>
            <a:ext cx="208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Mikhail </a:t>
            </a:r>
            <a:r>
              <a:rPr lang="en-US" dirty="0" err="1"/>
              <a:t>Bashkanov</a:t>
            </a:r>
            <a:endParaRPr lang="en-US"/>
          </a:p>
        </p:txBody>
      </p:sp>
      <p:sp>
        <p:nvSpPr>
          <p:cNvPr id="258075" name="Text Box 27"/>
          <p:cNvSpPr txBox="1">
            <a:spLocks noChangeArrowheads="1"/>
          </p:cNvSpPr>
          <p:nvPr/>
        </p:nvSpPr>
        <p:spPr bwMode="auto">
          <a:xfrm>
            <a:off x="262684" y="2501266"/>
            <a:ext cx="8569325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7200" dirty="0" smtClean="0"/>
              <a:t>A discovery of the Di-baryon state with </a:t>
            </a:r>
            <a:r>
              <a:rPr lang="en-US" sz="7200" dirty="0" err="1" smtClean="0"/>
              <a:t>Wasa</a:t>
            </a:r>
            <a:r>
              <a:rPr lang="en-US" sz="7200" dirty="0" smtClean="0"/>
              <a:t>-at-COSY</a:t>
            </a:r>
            <a:endParaRPr lang="en-US" sz="4000" dirty="0">
              <a:latin typeface="Snap ITC" panose="04040A07060A02020202" pitchFamily="8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65" y="4977172"/>
            <a:ext cx="1962060" cy="1880828"/>
          </a:xfrm>
          <a:prstGeom prst="rect">
            <a:avLst/>
          </a:prstGeom>
        </p:spPr>
      </p:pic>
      <p:pic>
        <p:nvPicPr>
          <p:cNvPr id="5" name="Picture 29" descr="AK-Bo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4" y="35632"/>
            <a:ext cx="3457575" cy="173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4"/>
          <p:cNvSpPr txBox="1">
            <a:spLocks noChangeArrowheads="1"/>
          </p:cNvSpPr>
          <p:nvPr/>
        </p:nvSpPr>
        <p:spPr bwMode="auto">
          <a:xfrm>
            <a:off x="441944" y="1618370"/>
            <a:ext cx="26765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800" b="1" dirty="0" err="1"/>
              <a:t>Wasa</a:t>
            </a:r>
            <a:r>
              <a:rPr lang="en-US" sz="2800" b="1" dirty="0"/>
              <a:t>-</a:t>
            </a:r>
            <a:r>
              <a:rPr lang="en-US" sz="2800" b="1" dirty="0">
                <a:solidFill>
                  <a:srgbClr val="FF3300"/>
                </a:solidFill>
              </a:rPr>
              <a:t>at</a:t>
            </a:r>
            <a:r>
              <a:rPr lang="en-US" sz="2800" b="1" dirty="0"/>
              <a:t>-</a:t>
            </a:r>
            <a:r>
              <a:rPr lang="en-US" sz="2800" b="1" dirty="0">
                <a:solidFill>
                  <a:srgbClr val="0000FF"/>
                </a:solidFill>
              </a:rPr>
              <a:t>COSY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77911"/>
            <a:ext cx="2505118" cy="2522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mtClean="0"/>
              <a:t>Isospin relations</a:t>
            </a:r>
          </a:p>
        </p:txBody>
      </p:sp>
      <p:sp>
        <p:nvSpPr>
          <p:cNvPr id="22531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2ED1C0-C9E6-45EC-8CF3-8B5757EEC3A0}" type="slidenum">
              <a:rPr lang="en-US" altLang="ru-RU" smtClean="0">
                <a:solidFill>
                  <a:srgbClr val="000000"/>
                </a:solidFill>
              </a:rPr>
              <a:pPr eaLnBrk="1" hangingPunct="1"/>
              <a:t>10</a:t>
            </a:fld>
            <a:endParaRPr lang="en-US" altLang="ru-RU" smtClean="0">
              <a:solidFill>
                <a:srgbClr val="000000"/>
              </a:solidFill>
            </a:endParaRPr>
          </a:p>
        </p:txBody>
      </p:sp>
      <p:sp>
        <p:nvSpPr>
          <p:cNvPr id="22532" name="AutoShape 5"/>
          <p:cNvSpPr>
            <a:spLocks/>
          </p:cNvSpPr>
          <p:nvPr/>
        </p:nvSpPr>
        <p:spPr bwMode="auto">
          <a:xfrm rot="-5400000">
            <a:off x="6228557" y="3069431"/>
            <a:ext cx="431800" cy="3887787"/>
          </a:xfrm>
          <a:prstGeom prst="leftBrace">
            <a:avLst>
              <a:gd name="adj1" fmla="val 7503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6084888" y="5295900"/>
            <a:ext cx="831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600" b="1" i="1">
                <a:solidFill>
                  <a:srgbClr val="0000FF"/>
                </a:solidFill>
              </a:rPr>
              <a:t>I=0</a:t>
            </a:r>
          </a:p>
        </p:txBody>
      </p:sp>
      <p:sp>
        <p:nvSpPr>
          <p:cNvPr id="22534" name="AutoShape 7"/>
          <p:cNvSpPr>
            <a:spLocks/>
          </p:cNvSpPr>
          <p:nvPr/>
        </p:nvSpPr>
        <p:spPr bwMode="auto">
          <a:xfrm rot="5400000">
            <a:off x="6228557" y="692944"/>
            <a:ext cx="431800" cy="3887787"/>
          </a:xfrm>
          <a:prstGeom prst="leftBrace">
            <a:avLst>
              <a:gd name="adj1" fmla="val 7503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22535" name="Text Box 9"/>
          <p:cNvSpPr txBox="1">
            <a:spLocks noChangeArrowheads="1"/>
          </p:cNvSpPr>
          <p:nvPr/>
        </p:nvSpPr>
        <p:spPr bwMode="auto">
          <a:xfrm>
            <a:off x="6029325" y="1620838"/>
            <a:ext cx="831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600" b="1" i="1"/>
              <a:t>I=1</a:t>
            </a:r>
          </a:p>
        </p:txBody>
      </p:sp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13652" y="2937043"/>
            <a:ext cx="8573821" cy="1860381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6432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77767-358C-4A6C-A307-B0FDD95E144F}" type="slidenum">
              <a:rPr lang="en-US">
                <a:solidFill>
                  <a:srgbClr val="000000"/>
                </a:solidFill>
              </a:rPr>
              <a:pPr/>
              <a:t>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57417" name="Rectangle 9"/>
          <p:cNvSpPr>
            <a:spLocks noChangeArrowheads="1"/>
          </p:cNvSpPr>
          <p:nvPr/>
        </p:nvSpPr>
        <p:spPr bwMode="auto">
          <a:xfrm>
            <a:off x="468313" y="260350"/>
            <a:ext cx="8229600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dirty="0">
                <a:solidFill>
                  <a:schemeClr val="tx2"/>
                </a:solidFill>
                <a:latin typeface="+mj-lt"/>
              </a:rPr>
              <a:t>Total cross section </a:t>
            </a:r>
            <a:r>
              <a:rPr lang="en-US" sz="4000" dirty="0" err="1" smtClean="0">
                <a:solidFill>
                  <a:schemeClr val="tx2"/>
                </a:solidFill>
                <a:latin typeface="+mj-lt"/>
              </a:rPr>
              <a:t>pN</a:t>
            </a:r>
            <a:r>
              <a:rPr lang="en-US" sz="40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4000" dirty="0">
                <a:solidFill>
                  <a:schemeClr val="tx2"/>
                </a:solidFill>
                <a:latin typeface="+mj-lt"/>
                <a:sym typeface="Symbol" pitchFamily="18" charset="2"/>
              </a:rPr>
              <a:t> d</a:t>
            </a:r>
            <a:r>
              <a:rPr lang="en-US" sz="4000" dirty="0" smtClean="0">
                <a:solidFill>
                  <a:schemeClr val="tx2"/>
                </a:solidFill>
                <a:latin typeface="+mj-lt"/>
                <a:sym typeface="Symbol" pitchFamily="18" charset="2"/>
              </a:rPr>
              <a:t> </a:t>
            </a:r>
            <a:endParaRPr lang="en-US" sz="4000" dirty="0">
              <a:solidFill>
                <a:schemeClr val="tx2"/>
              </a:solidFill>
              <a:latin typeface="+mj-lt"/>
              <a:sym typeface="Symbol" pitchFamily="18" charset="2"/>
            </a:endParaRPr>
          </a:p>
        </p:txBody>
      </p:sp>
      <p:sp>
        <p:nvSpPr>
          <p:cNvPr id="657418" name="Text Box 10"/>
          <p:cNvSpPr txBox="1">
            <a:spLocks noChangeArrowheads="1"/>
          </p:cNvSpPr>
          <p:nvPr/>
        </p:nvSpPr>
        <p:spPr bwMode="auto">
          <a:xfrm>
            <a:off x="247981" y="6417479"/>
            <a:ext cx="48357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P. </a:t>
            </a:r>
            <a:r>
              <a:rPr lang="en-US" dirty="0" err="1">
                <a:solidFill>
                  <a:srgbClr val="000000"/>
                </a:solidFill>
              </a:rPr>
              <a:t>Adlarson</a:t>
            </a:r>
            <a:r>
              <a:rPr lang="en-US" dirty="0">
                <a:solidFill>
                  <a:srgbClr val="000000"/>
                </a:solidFill>
              </a:rPr>
              <a:t> et. a</a:t>
            </a:r>
            <a:r>
              <a:rPr lang="en-US" dirty="0" smtClean="0">
                <a:solidFill>
                  <a:srgbClr val="000000"/>
                </a:solidFill>
              </a:rPr>
              <a:t>l Phys. </a:t>
            </a:r>
            <a:r>
              <a:rPr lang="en-US" dirty="0" err="1" smtClean="0">
                <a:solidFill>
                  <a:srgbClr val="000000"/>
                </a:solidFill>
              </a:rPr>
              <a:t>Lett</a:t>
            </a:r>
            <a:r>
              <a:rPr lang="en-US" dirty="0" smtClean="0">
                <a:solidFill>
                  <a:srgbClr val="000000"/>
                </a:solidFill>
              </a:rPr>
              <a:t>. B721 (2013) 229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09612"/>
            <a:ext cx="8428023" cy="57078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65531" y="1700808"/>
                <a:ext cx="159736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𝒅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𝝅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𝝅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531" y="1700808"/>
                <a:ext cx="1597360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860032" y="2978770"/>
                <a:ext cx="2087495" cy="1014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3200" b="1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𝒅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𝝅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𝝅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2978770"/>
                <a:ext cx="2087495" cy="101431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658712" y="4437112"/>
                <a:ext cx="2049022" cy="595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3200" b="1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𝒅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𝝅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𝝅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8712" y="4437112"/>
                <a:ext cx="2049022" cy="5959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Прямая со стрелкой 9"/>
          <p:cNvCxnSpPr>
            <a:stCxn id="8" idx="2"/>
          </p:cNvCxnSpPr>
          <p:nvPr/>
        </p:nvCxnSpPr>
        <p:spPr>
          <a:xfrm flipH="1">
            <a:off x="4465531" y="2285583"/>
            <a:ext cx="798680" cy="6931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22" idx="1"/>
          </p:cNvCxnSpPr>
          <p:nvPr/>
        </p:nvCxnSpPr>
        <p:spPr>
          <a:xfrm flipH="1">
            <a:off x="4465531" y="3485929"/>
            <a:ext cx="394501" cy="303111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23" idx="1"/>
          </p:cNvCxnSpPr>
          <p:nvPr/>
        </p:nvCxnSpPr>
        <p:spPr>
          <a:xfrm flipH="1">
            <a:off x="4662781" y="4735078"/>
            <a:ext cx="995931" cy="297966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60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Only with deuteron?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E61-D23B-4072-8C27-674A336F0F9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7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E8991-2C2E-447D-8068-D317B4760A40}" type="slidenum">
              <a:rPr lang="en-US"/>
              <a:pPr/>
              <a:t>13</a:t>
            </a:fld>
            <a:endParaRPr lang="en-US"/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188640"/>
            <a:ext cx="8229600" cy="864096"/>
          </a:xfrm>
        </p:spPr>
        <p:txBody>
          <a:bodyPr/>
          <a:lstStyle/>
          <a:p>
            <a:r>
              <a:rPr lang="de-DE" sz="4000" dirty="0" err="1" smtClean="0"/>
              <a:t>From</a:t>
            </a:r>
            <a:r>
              <a:rPr lang="de-DE" sz="4000" dirty="0" smtClean="0"/>
              <a:t> </a:t>
            </a:r>
            <a:r>
              <a:rPr lang="de-DE" sz="4000" dirty="0" err="1" smtClean="0"/>
              <a:t>fusion</a:t>
            </a:r>
            <a:r>
              <a:rPr lang="de-DE" sz="4000" dirty="0" smtClean="0"/>
              <a:t> </a:t>
            </a:r>
            <a:r>
              <a:rPr lang="de-DE" sz="4000" dirty="0" err="1" smtClean="0"/>
              <a:t>to</a:t>
            </a:r>
            <a:r>
              <a:rPr lang="de-DE" sz="4000" dirty="0" smtClean="0"/>
              <a:t> </a:t>
            </a:r>
            <a:r>
              <a:rPr lang="de-DE" sz="4000" dirty="0" err="1" smtClean="0"/>
              <a:t>free</a:t>
            </a:r>
            <a:r>
              <a:rPr lang="de-DE" sz="4000" dirty="0" smtClean="0"/>
              <a:t> </a:t>
            </a:r>
            <a:r>
              <a:rPr lang="de-DE" sz="4000" dirty="0" err="1" smtClean="0"/>
              <a:t>case</a:t>
            </a:r>
            <a:r>
              <a:rPr lang="de-DE" sz="4000" dirty="0" smtClean="0"/>
              <a:t>  </a:t>
            </a:r>
            <a:endParaRPr lang="de-DE" sz="4000" dirty="0"/>
          </a:p>
        </p:txBody>
      </p:sp>
      <p:sp>
        <p:nvSpPr>
          <p:cNvPr id="64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720" y="1699323"/>
            <a:ext cx="4003676" cy="576262"/>
          </a:xfrm>
        </p:spPr>
        <p:txBody>
          <a:bodyPr/>
          <a:lstStyle/>
          <a:p>
            <a:r>
              <a:rPr lang="de-DE" sz="2800" dirty="0" err="1"/>
              <a:t>pn</a:t>
            </a:r>
            <a:r>
              <a:rPr lang="de-DE" sz="2800" dirty="0"/>
              <a:t> </a:t>
            </a:r>
            <a:r>
              <a:rPr lang="de-DE" sz="2800" dirty="0">
                <a:sym typeface="Symbol" pitchFamily="18" charset="2"/>
              </a:rPr>
              <a:t> </a:t>
            </a:r>
            <a:r>
              <a:rPr lang="de-DE" sz="2800" dirty="0" smtClean="0">
                <a:sym typeface="Symbol" pitchFamily="18" charset="2"/>
              </a:rPr>
              <a:t>d*</a:t>
            </a:r>
            <a:r>
              <a:rPr lang="de-DE" sz="2800" baseline="30000" dirty="0" smtClean="0">
                <a:sym typeface="Symbol" pitchFamily="18" charset="2"/>
              </a:rPr>
              <a:t> </a:t>
            </a:r>
            <a:r>
              <a:rPr lang="de-DE" sz="2800" dirty="0">
                <a:sym typeface="Symbol" pitchFamily="18" charset="2"/>
              </a:rPr>
              <a:t> </a:t>
            </a:r>
            <a:r>
              <a:rPr lang="de-DE" sz="2800" dirty="0">
                <a:latin typeface="Symbol" pitchFamily="18" charset="2"/>
                <a:sym typeface="Symbol" pitchFamily="18" charset="2"/>
              </a:rPr>
              <a:t>DD</a:t>
            </a:r>
            <a:r>
              <a:rPr lang="de-DE" sz="2800" dirty="0">
                <a:sym typeface="Symbol" pitchFamily="18" charset="2"/>
              </a:rPr>
              <a:t>  </a:t>
            </a:r>
            <a:r>
              <a:rPr lang="de-DE" sz="2800" dirty="0" err="1" smtClean="0">
                <a:sym typeface="Symbol" pitchFamily="18" charset="2"/>
              </a:rPr>
              <a:t>d</a:t>
            </a:r>
            <a:r>
              <a:rPr lang="de-DE" sz="2800" dirty="0" err="1" smtClean="0">
                <a:latin typeface="Symbol" pitchFamily="18" charset="2"/>
                <a:sym typeface="Symbol" pitchFamily="18" charset="2"/>
              </a:rPr>
              <a:t>pp</a:t>
            </a:r>
            <a:endParaRPr lang="de-DE" sz="2800" baseline="30000" dirty="0">
              <a:latin typeface="Symbol" pitchFamily="18" charset="2"/>
              <a:sym typeface="Symbol" pitchFamily="18" charset="2"/>
            </a:endParaRPr>
          </a:p>
          <a:p>
            <a:endParaRPr lang="de-DE" sz="3600" baseline="30000" dirty="0">
              <a:sym typeface="Symbol" pitchFamily="18" charset="2"/>
            </a:endParaRPr>
          </a:p>
          <a:p>
            <a:pPr>
              <a:buFontTx/>
              <a:buNone/>
            </a:pPr>
            <a:endParaRPr lang="de-DE" baseline="30000" dirty="0">
              <a:sym typeface="Symbol" pitchFamily="18" charset="2"/>
            </a:endParaRPr>
          </a:p>
        </p:txBody>
      </p:sp>
      <p:grpSp>
        <p:nvGrpSpPr>
          <p:cNvPr id="644127" name="Group 31"/>
          <p:cNvGrpSpPr>
            <a:grpSpLocks/>
          </p:cNvGrpSpPr>
          <p:nvPr/>
        </p:nvGrpSpPr>
        <p:grpSpPr bwMode="auto">
          <a:xfrm>
            <a:off x="243126" y="2326655"/>
            <a:ext cx="3529012" cy="1392237"/>
            <a:chOff x="3242" y="890"/>
            <a:chExt cx="2223" cy="877"/>
          </a:xfrm>
        </p:grpSpPr>
        <p:grpSp>
          <p:nvGrpSpPr>
            <p:cNvPr id="644100" name="Group 4"/>
            <p:cNvGrpSpPr>
              <a:grpSpLocks/>
            </p:cNvGrpSpPr>
            <p:nvPr/>
          </p:nvGrpSpPr>
          <p:grpSpPr bwMode="auto">
            <a:xfrm>
              <a:off x="3442" y="890"/>
              <a:ext cx="2023" cy="877"/>
              <a:chOff x="3379" y="845"/>
              <a:chExt cx="2023" cy="877"/>
            </a:xfrm>
          </p:grpSpPr>
          <p:grpSp>
            <p:nvGrpSpPr>
              <p:cNvPr id="644101" name="Group 5"/>
              <p:cNvGrpSpPr>
                <a:grpSpLocks/>
              </p:cNvGrpSpPr>
              <p:nvPr/>
            </p:nvGrpSpPr>
            <p:grpSpPr bwMode="auto">
              <a:xfrm>
                <a:off x="3379" y="981"/>
                <a:ext cx="1859" cy="589"/>
                <a:chOff x="3334" y="2478"/>
                <a:chExt cx="1859" cy="589"/>
              </a:xfrm>
            </p:grpSpPr>
            <p:sp>
              <p:nvSpPr>
                <p:cNvPr id="644102" name="Line 6"/>
                <p:cNvSpPr>
                  <a:spLocks noChangeShapeType="1"/>
                </p:cNvSpPr>
                <p:nvPr/>
              </p:nvSpPr>
              <p:spPr bwMode="auto">
                <a:xfrm>
                  <a:off x="4476" y="3004"/>
                  <a:ext cx="536" cy="63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103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4477" y="2478"/>
                  <a:ext cx="490" cy="45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104" name="Line 8"/>
                <p:cNvSpPr>
                  <a:spLocks noChangeShapeType="1"/>
                </p:cNvSpPr>
                <p:nvPr/>
              </p:nvSpPr>
              <p:spPr bwMode="auto">
                <a:xfrm>
                  <a:off x="4513" y="2568"/>
                  <a:ext cx="227" cy="18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105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4513" y="2750"/>
                  <a:ext cx="317" cy="226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106" name="Line 10"/>
                <p:cNvSpPr>
                  <a:spLocks noChangeShapeType="1"/>
                </p:cNvSpPr>
                <p:nvPr/>
              </p:nvSpPr>
              <p:spPr bwMode="auto">
                <a:xfrm>
                  <a:off x="3334" y="2568"/>
                  <a:ext cx="362" cy="18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107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3334" y="2840"/>
                  <a:ext cx="362" cy="18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108" name="Rectangle 12"/>
                <p:cNvSpPr>
                  <a:spLocks noChangeArrowheads="1"/>
                </p:cNvSpPr>
                <p:nvPr/>
              </p:nvSpPr>
              <p:spPr bwMode="auto">
                <a:xfrm rot="-1717552">
                  <a:off x="4096" y="2604"/>
                  <a:ext cx="454" cy="9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4109" name="Rectangle 13"/>
                <p:cNvSpPr>
                  <a:spLocks noChangeArrowheads="1"/>
                </p:cNvSpPr>
                <p:nvPr/>
              </p:nvSpPr>
              <p:spPr bwMode="auto">
                <a:xfrm rot="1393872">
                  <a:off x="4096" y="2859"/>
                  <a:ext cx="454" cy="9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4110" name="Rectangle 14"/>
                <p:cNvSpPr>
                  <a:spLocks noChangeArrowheads="1"/>
                </p:cNvSpPr>
                <p:nvPr/>
              </p:nvSpPr>
              <p:spPr bwMode="auto">
                <a:xfrm>
                  <a:off x="3606" y="2704"/>
                  <a:ext cx="544" cy="1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4111" name="Oval 15"/>
                <p:cNvSpPr>
                  <a:spLocks noChangeArrowheads="1"/>
                </p:cNvSpPr>
                <p:nvPr/>
              </p:nvSpPr>
              <p:spPr bwMode="auto">
                <a:xfrm>
                  <a:off x="4694" y="2704"/>
                  <a:ext cx="181" cy="18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4112" name="Line 16"/>
                <p:cNvSpPr>
                  <a:spLocks noChangeShapeType="1"/>
                </p:cNvSpPr>
                <p:nvPr/>
              </p:nvSpPr>
              <p:spPr bwMode="auto">
                <a:xfrm>
                  <a:off x="4830" y="2795"/>
                  <a:ext cx="363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44113" name="Text Box 17"/>
              <p:cNvSpPr txBox="1">
                <a:spLocks noChangeArrowheads="1"/>
              </p:cNvSpPr>
              <p:nvPr/>
            </p:nvSpPr>
            <p:spPr bwMode="auto">
              <a:xfrm>
                <a:off x="4195" y="1434"/>
                <a:ext cx="23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l-GR" sz="24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Δ</a:t>
                </a:r>
              </a:p>
            </p:txBody>
          </p:sp>
          <p:sp>
            <p:nvSpPr>
              <p:cNvPr id="644114" name="Text Box 18"/>
              <p:cNvSpPr txBox="1">
                <a:spLocks noChangeArrowheads="1"/>
              </p:cNvSpPr>
              <p:nvPr/>
            </p:nvSpPr>
            <p:spPr bwMode="auto">
              <a:xfrm>
                <a:off x="4195" y="845"/>
                <a:ext cx="23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l-GR" sz="24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Δ</a:t>
                </a:r>
              </a:p>
            </p:txBody>
          </p:sp>
          <p:sp>
            <p:nvSpPr>
              <p:cNvPr id="644115" name="Text Box 19"/>
              <p:cNvSpPr txBox="1">
                <a:spLocks noChangeArrowheads="1"/>
              </p:cNvSpPr>
              <p:nvPr/>
            </p:nvSpPr>
            <p:spPr bwMode="auto">
              <a:xfrm>
                <a:off x="5220" y="1144"/>
                <a:ext cx="18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>
                    <a:latin typeface="Tahoma" pitchFamily="34" charset="0"/>
                  </a:rPr>
                  <a:t>d</a:t>
                </a:r>
              </a:p>
            </p:txBody>
          </p:sp>
          <p:sp>
            <p:nvSpPr>
              <p:cNvPr id="644116" name="Text Box 20"/>
              <p:cNvSpPr txBox="1">
                <a:spLocks noChangeArrowheads="1"/>
              </p:cNvSpPr>
              <p:nvPr/>
            </p:nvSpPr>
            <p:spPr bwMode="auto">
              <a:xfrm>
                <a:off x="5057" y="1389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l-GR" sz="2400">
                    <a:latin typeface="Times New Roman" pitchFamily="18" charset="0"/>
                    <a:cs typeface="Times New Roman" pitchFamily="18" charset="0"/>
                  </a:rPr>
                  <a:t>π</a:t>
                </a:r>
              </a:p>
            </p:txBody>
          </p:sp>
          <p:sp>
            <p:nvSpPr>
              <p:cNvPr id="644117" name="Text Box 21"/>
              <p:cNvSpPr txBox="1">
                <a:spLocks noChangeArrowheads="1"/>
              </p:cNvSpPr>
              <p:nvPr/>
            </p:nvSpPr>
            <p:spPr bwMode="auto">
              <a:xfrm>
                <a:off x="5012" y="84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l-GR" sz="2400">
                    <a:latin typeface="Times New Roman" pitchFamily="18" charset="0"/>
                    <a:cs typeface="Times New Roman" pitchFamily="18" charset="0"/>
                  </a:rPr>
                  <a:t>π</a:t>
                </a:r>
              </a:p>
            </p:txBody>
          </p:sp>
        </p:grpSp>
        <p:sp>
          <p:nvSpPr>
            <p:cNvPr id="644118" name="Text Box 22"/>
            <p:cNvSpPr txBox="1">
              <a:spLocks noChangeArrowheads="1"/>
            </p:cNvSpPr>
            <p:nvPr/>
          </p:nvSpPr>
          <p:spPr bwMode="auto">
            <a:xfrm>
              <a:off x="3242" y="935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p</a:t>
              </a:r>
            </a:p>
          </p:txBody>
        </p:sp>
        <p:sp>
          <p:nvSpPr>
            <p:cNvPr id="644119" name="Text Box 23"/>
            <p:cNvSpPr txBox="1">
              <a:spLocks noChangeArrowheads="1"/>
            </p:cNvSpPr>
            <p:nvPr/>
          </p:nvSpPr>
          <p:spPr bwMode="auto">
            <a:xfrm>
              <a:off x="3242" y="1418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n</a:t>
              </a:r>
            </a:p>
          </p:txBody>
        </p:sp>
      </p:grpSp>
      <p:sp>
        <p:nvSpPr>
          <p:cNvPr id="29" name="Rectangle 3"/>
          <p:cNvSpPr txBox="1">
            <a:spLocks noChangeArrowheads="1"/>
          </p:cNvSpPr>
          <p:nvPr/>
        </p:nvSpPr>
        <p:spPr>
          <a:xfrm>
            <a:off x="4860032" y="1750393"/>
            <a:ext cx="4003676" cy="576262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sz="2800" dirty="0" err="1" smtClean="0"/>
              <a:t>pn</a:t>
            </a:r>
            <a:r>
              <a:rPr lang="de-DE" sz="2800" dirty="0" smtClean="0"/>
              <a:t> </a:t>
            </a:r>
            <a:r>
              <a:rPr lang="de-DE" sz="2800" dirty="0" smtClean="0">
                <a:sym typeface="Symbol" pitchFamily="18" charset="2"/>
              </a:rPr>
              <a:t> d*</a:t>
            </a:r>
            <a:r>
              <a:rPr lang="de-DE" sz="2800" baseline="30000" dirty="0" smtClean="0">
                <a:sym typeface="Symbol" pitchFamily="18" charset="2"/>
              </a:rPr>
              <a:t> </a:t>
            </a:r>
            <a:r>
              <a:rPr lang="de-DE" sz="2800" dirty="0" smtClean="0">
                <a:sym typeface="Symbol" pitchFamily="18" charset="2"/>
              </a:rPr>
              <a:t> </a:t>
            </a:r>
            <a:r>
              <a:rPr lang="de-DE" sz="2800" dirty="0" smtClean="0">
                <a:latin typeface="Symbol" pitchFamily="18" charset="2"/>
                <a:sym typeface="Symbol" pitchFamily="18" charset="2"/>
              </a:rPr>
              <a:t>DD</a:t>
            </a:r>
            <a:r>
              <a:rPr lang="de-DE" sz="2800" dirty="0" smtClean="0">
                <a:sym typeface="Symbol" pitchFamily="18" charset="2"/>
              </a:rPr>
              <a:t>  </a:t>
            </a:r>
            <a:r>
              <a:rPr lang="de-DE" sz="2800" dirty="0" err="1" smtClean="0">
                <a:sym typeface="Symbol" pitchFamily="18" charset="2"/>
              </a:rPr>
              <a:t>NN</a:t>
            </a:r>
            <a:r>
              <a:rPr lang="de-DE" sz="2800" dirty="0" err="1" smtClean="0">
                <a:latin typeface="Symbol" pitchFamily="18" charset="2"/>
                <a:sym typeface="Symbol" pitchFamily="18" charset="2"/>
              </a:rPr>
              <a:t>pp</a:t>
            </a:r>
            <a:endParaRPr lang="de-DE" sz="2800" baseline="30000" dirty="0" smtClean="0">
              <a:latin typeface="Symbol" pitchFamily="18" charset="2"/>
              <a:sym typeface="Symbol" pitchFamily="18" charset="2"/>
            </a:endParaRPr>
          </a:p>
          <a:p>
            <a:pPr fontAlgn="auto">
              <a:spcAft>
                <a:spcPts val="0"/>
              </a:spcAft>
            </a:pPr>
            <a:endParaRPr lang="de-DE" sz="3600" baseline="30000" dirty="0" smtClean="0">
              <a:sym typeface="Symbol" pitchFamily="18" charset="2"/>
            </a:endParaRPr>
          </a:p>
          <a:p>
            <a:pPr fontAlgn="auto">
              <a:spcAft>
                <a:spcPts val="0"/>
              </a:spcAft>
              <a:buFontTx/>
              <a:buNone/>
            </a:pPr>
            <a:endParaRPr lang="de-DE" baseline="30000" dirty="0">
              <a:sym typeface="Symbol" pitchFamily="18" charset="2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5148064" y="2161381"/>
            <a:ext cx="3338512" cy="1881187"/>
            <a:chOff x="5148064" y="1382092"/>
            <a:chExt cx="3338512" cy="1881187"/>
          </a:xfrm>
        </p:grpSpPr>
        <p:grpSp>
          <p:nvGrpSpPr>
            <p:cNvPr id="31" name="Group 4"/>
            <p:cNvGrpSpPr>
              <a:grpSpLocks/>
            </p:cNvGrpSpPr>
            <p:nvPr/>
          </p:nvGrpSpPr>
          <p:grpSpPr bwMode="auto">
            <a:xfrm>
              <a:off x="5465564" y="1382092"/>
              <a:ext cx="3021012" cy="1881187"/>
              <a:chOff x="3379" y="675"/>
              <a:chExt cx="1903" cy="1185"/>
            </a:xfrm>
          </p:grpSpPr>
          <p:grpSp>
            <p:nvGrpSpPr>
              <p:cNvPr id="34" name="Group 5"/>
              <p:cNvGrpSpPr>
                <a:grpSpLocks/>
              </p:cNvGrpSpPr>
              <p:nvPr/>
            </p:nvGrpSpPr>
            <p:grpSpPr bwMode="auto">
              <a:xfrm>
                <a:off x="3379" y="845"/>
                <a:ext cx="1657" cy="832"/>
                <a:chOff x="3334" y="2342"/>
                <a:chExt cx="1657" cy="832"/>
              </a:xfrm>
            </p:grpSpPr>
            <p:sp>
              <p:nvSpPr>
                <p:cNvPr id="40" name="Line 6"/>
                <p:cNvSpPr>
                  <a:spLocks noChangeShapeType="1"/>
                </p:cNvSpPr>
                <p:nvPr/>
              </p:nvSpPr>
              <p:spPr bwMode="auto">
                <a:xfrm>
                  <a:off x="4476" y="3004"/>
                  <a:ext cx="491" cy="17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4477" y="2342"/>
                  <a:ext cx="490" cy="181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4513" y="2555"/>
                  <a:ext cx="454" cy="13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Line 9"/>
                <p:cNvSpPr>
                  <a:spLocks noChangeShapeType="1"/>
                </p:cNvSpPr>
                <p:nvPr/>
              </p:nvSpPr>
              <p:spPr bwMode="auto">
                <a:xfrm>
                  <a:off x="4513" y="2976"/>
                  <a:ext cx="478" cy="9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Line 10"/>
                <p:cNvSpPr>
                  <a:spLocks noChangeShapeType="1"/>
                </p:cNvSpPr>
                <p:nvPr/>
              </p:nvSpPr>
              <p:spPr bwMode="auto">
                <a:xfrm>
                  <a:off x="3334" y="2568"/>
                  <a:ext cx="362" cy="18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3334" y="2840"/>
                  <a:ext cx="362" cy="18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Rectangle 12"/>
                <p:cNvSpPr>
                  <a:spLocks noChangeArrowheads="1"/>
                </p:cNvSpPr>
                <p:nvPr/>
              </p:nvSpPr>
              <p:spPr bwMode="auto">
                <a:xfrm rot="-1717552">
                  <a:off x="4096" y="2604"/>
                  <a:ext cx="454" cy="9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" name="Rectangle 13"/>
                <p:cNvSpPr>
                  <a:spLocks noChangeArrowheads="1"/>
                </p:cNvSpPr>
                <p:nvPr/>
              </p:nvSpPr>
              <p:spPr bwMode="auto">
                <a:xfrm rot="1393872">
                  <a:off x="4096" y="2859"/>
                  <a:ext cx="454" cy="9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Rectangle 14"/>
                <p:cNvSpPr>
                  <a:spLocks noChangeArrowheads="1"/>
                </p:cNvSpPr>
                <p:nvPr/>
              </p:nvSpPr>
              <p:spPr bwMode="auto">
                <a:xfrm>
                  <a:off x="3606" y="2704"/>
                  <a:ext cx="544" cy="1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5" name="Text Box 17"/>
              <p:cNvSpPr txBox="1">
                <a:spLocks noChangeArrowheads="1"/>
              </p:cNvSpPr>
              <p:nvPr/>
            </p:nvSpPr>
            <p:spPr bwMode="auto">
              <a:xfrm>
                <a:off x="4195" y="1434"/>
                <a:ext cx="23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l-GR" sz="24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Δ</a:t>
                </a:r>
              </a:p>
            </p:txBody>
          </p:sp>
          <p:sp>
            <p:nvSpPr>
              <p:cNvPr id="36" name="Text Box 18"/>
              <p:cNvSpPr txBox="1">
                <a:spLocks noChangeArrowheads="1"/>
              </p:cNvSpPr>
              <p:nvPr/>
            </p:nvSpPr>
            <p:spPr bwMode="auto">
              <a:xfrm>
                <a:off x="4195" y="845"/>
                <a:ext cx="23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l-GR" sz="24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Δ</a:t>
                </a:r>
              </a:p>
            </p:txBody>
          </p:sp>
          <p:sp>
            <p:nvSpPr>
              <p:cNvPr id="38" name="Text Box 20"/>
              <p:cNvSpPr txBox="1">
                <a:spLocks noChangeArrowheads="1"/>
              </p:cNvSpPr>
              <p:nvPr/>
            </p:nvSpPr>
            <p:spPr bwMode="auto">
              <a:xfrm>
                <a:off x="5069" y="1572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l-GR" sz="2400" dirty="0">
                    <a:latin typeface="Times New Roman" pitchFamily="18" charset="0"/>
                    <a:cs typeface="Times New Roman" pitchFamily="18" charset="0"/>
                  </a:rPr>
                  <a:t>π</a:t>
                </a:r>
              </a:p>
            </p:txBody>
          </p:sp>
          <p:sp>
            <p:nvSpPr>
              <p:cNvPr id="39" name="Text Box 21"/>
              <p:cNvSpPr txBox="1">
                <a:spLocks noChangeArrowheads="1"/>
              </p:cNvSpPr>
              <p:nvPr/>
            </p:nvSpPr>
            <p:spPr bwMode="auto">
              <a:xfrm>
                <a:off x="5036" y="67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l-GR" sz="2400" dirty="0">
                    <a:latin typeface="Times New Roman" pitchFamily="18" charset="0"/>
                    <a:cs typeface="Times New Roman" pitchFamily="18" charset="0"/>
                  </a:rPr>
                  <a:t>π</a:t>
                </a:r>
              </a:p>
            </p:txBody>
          </p:sp>
        </p:grpSp>
        <p:sp>
          <p:nvSpPr>
            <p:cNvPr id="32" name="Text Box 22"/>
            <p:cNvSpPr txBox="1">
              <a:spLocks noChangeArrowheads="1"/>
            </p:cNvSpPr>
            <p:nvPr/>
          </p:nvSpPr>
          <p:spPr bwMode="auto">
            <a:xfrm>
              <a:off x="5148064" y="1723404"/>
              <a:ext cx="2889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p</a:t>
              </a:r>
            </a:p>
          </p:txBody>
        </p:sp>
        <p:sp>
          <p:nvSpPr>
            <p:cNvPr id="33" name="Text Box 23"/>
            <p:cNvSpPr txBox="1">
              <a:spLocks noChangeArrowheads="1"/>
            </p:cNvSpPr>
            <p:nvPr/>
          </p:nvSpPr>
          <p:spPr bwMode="auto">
            <a:xfrm>
              <a:off x="5148064" y="2490167"/>
              <a:ext cx="2889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Tahoma" pitchFamily="34" charset="0"/>
                </a:rPr>
                <a:t>n</a:t>
              </a:r>
            </a:p>
          </p:txBody>
        </p:sp>
        <p:sp>
          <p:nvSpPr>
            <p:cNvPr id="51" name="Text Box 23"/>
            <p:cNvSpPr txBox="1">
              <a:spLocks noChangeArrowheads="1"/>
            </p:cNvSpPr>
            <p:nvPr/>
          </p:nvSpPr>
          <p:spPr bwMode="auto">
            <a:xfrm>
              <a:off x="8120656" y="2429842"/>
              <a:ext cx="2889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Tahoma" pitchFamily="34" charset="0"/>
                </a:rPr>
                <a:t>N</a:t>
              </a:r>
              <a:endParaRPr lang="en-US" sz="2400" dirty="0">
                <a:latin typeface="Tahoma" pitchFamily="34" charset="0"/>
              </a:endParaRPr>
            </a:p>
          </p:txBody>
        </p:sp>
        <p:sp>
          <p:nvSpPr>
            <p:cNvPr id="52" name="Text Box 23"/>
            <p:cNvSpPr txBox="1">
              <a:spLocks noChangeArrowheads="1"/>
            </p:cNvSpPr>
            <p:nvPr/>
          </p:nvSpPr>
          <p:spPr bwMode="auto">
            <a:xfrm>
              <a:off x="8143497" y="1738404"/>
              <a:ext cx="2889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Tahoma" pitchFamily="34" charset="0"/>
                </a:rPr>
                <a:t>N</a:t>
              </a:r>
              <a:endParaRPr lang="en-US" sz="2400" dirty="0">
                <a:latin typeface="Tahoma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691680" y="5373216"/>
            <a:ext cx="5833585" cy="9787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ct val="20000"/>
              </a:spcBef>
              <a:buClr>
                <a:schemeClr val="hlink"/>
              </a:buClr>
              <a:buSzPct val="70000"/>
              <a:buFont typeface="Arial" charset="0"/>
              <a:buChar char="•"/>
            </a:pPr>
            <a:r>
              <a:rPr lang="de-DE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Fäldt</a:t>
            </a:r>
            <a:r>
              <a:rPr lang="de-DE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&amp; </a:t>
            </a:r>
            <a:r>
              <a:rPr lang="de-DE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Wilkin</a:t>
            </a:r>
            <a:r>
              <a:rPr lang="de-DE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PLB 701 (2011) </a:t>
            </a:r>
            <a:r>
              <a:rPr lang="de-DE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619</a:t>
            </a:r>
          </a:p>
          <a:p>
            <a:pPr marL="285750" indent="-285750">
              <a:spcBef>
                <a:spcPct val="20000"/>
              </a:spcBef>
              <a:buClr>
                <a:schemeClr val="hlink"/>
              </a:buClr>
              <a:buSzPct val="70000"/>
              <a:buFont typeface="Arial" charset="0"/>
              <a:buChar char="•"/>
            </a:pPr>
            <a:r>
              <a:rPr lang="de-DE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Albaladejo</a:t>
            </a:r>
            <a:r>
              <a:rPr lang="de-DE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&amp; </a:t>
            </a:r>
            <a:r>
              <a:rPr lang="de-DE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Oset</a:t>
            </a:r>
            <a:r>
              <a:rPr lang="de-DE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de-DE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Phys.Rev</a:t>
            </a:r>
            <a:r>
              <a:rPr lang="de-DE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C88 (2013) 014006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804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9" y="1124744"/>
            <a:ext cx="4710986" cy="4536505"/>
          </a:xfrm>
        </p:spPr>
      </p:pic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BDB13-E6C1-4EAD-A3A2-446E60582620}" type="slidenum">
              <a:rPr lang="en-US"/>
              <a:pPr/>
              <a:t>14</a:t>
            </a:fld>
            <a:endParaRPr lang="en-US"/>
          </a:p>
        </p:txBody>
      </p:sp>
      <p:sp>
        <p:nvSpPr>
          <p:cNvPr id="755716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r>
              <a:rPr lang="en-US" sz="4000" dirty="0" err="1"/>
              <a:t>pn</a:t>
            </a:r>
            <a:r>
              <a:rPr lang="en-US" sz="4000" dirty="0"/>
              <a:t> </a:t>
            </a:r>
            <a:r>
              <a:rPr lang="en-US" sz="4000" dirty="0">
                <a:sym typeface="Symbol" pitchFamily="18" charset="2"/>
              </a:rPr>
              <a:t> </a:t>
            </a:r>
            <a:r>
              <a:rPr lang="en-US" sz="4000" dirty="0" smtClean="0">
                <a:sym typeface="Symbol" pitchFamily="18" charset="2"/>
              </a:rPr>
              <a:t>pn</a:t>
            </a:r>
            <a:r>
              <a:rPr lang="en-US" sz="4000" baseline="30000" dirty="0" smtClean="0">
                <a:sym typeface="Symbol" pitchFamily="18" charset="2"/>
              </a:rPr>
              <a:t>0</a:t>
            </a:r>
            <a:r>
              <a:rPr lang="en-US" sz="4000" dirty="0" smtClean="0">
                <a:sym typeface="Symbol" pitchFamily="18" charset="2"/>
              </a:rPr>
              <a:t></a:t>
            </a:r>
            <a:r>
              <a:rPr lang="en-US" sz="4000" baseline="30000" dirty="0">
                <a:sym typeface="Symbol" pitchFamily="18" charset="2"/>
              </a:rPr>
              <a:t>0</a:t>
            </a:r>
          </a:p>
        </p:txBody>
      </p:sp>
      <p:sp>
        <p:nvSpPr>
          <p:cNvPr id="755721" name="Line 9"/>
          <p:cNvSpPr>
            <a:spLocks noChangeShapeType="1"/>
          </p:cNvSpPr>
          <p:nvPr/>
        </p:nvSpPr>
        <p:spPr bwMode="auto">
          <a:xfrm flipH="1" flipV="1">
            <a:off x="3203847" y="3573015"/>
            <a:ext cx="216023" cy="115212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5722" name="Text Box 10"/>
          <p:cNvSpPr txBox="1">
            <a:spLocks noChangeArrowheads="1"/>
          </p:cNvSpPr>
          <p:nvPr/>
        </p:nvSpPr>
        <p:spPr bwMode="auto">
          <a:xfrm>
            <a:off x="6769415" y="4509120"/>
            <a:ext cx="4026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55729" name="Text Box 17"/>
          <p:cNvSpPr txBox="1">
            <a:spLocks noChangeArrowheads="1"/>
          </p:cNvSpPr>
          <p:nvPr/>
        </p:nvSpPr>
        <p:spPr bwMode="auto">
          <a:xfrm>
            <a:off x="1547664" y="4693786"/>
            <a:ext cx="2571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/>
              <a:t>Conventional process</a:t>
            </a:r>
          </a:p>
        </p:txBody>
      </p:sp>
      <p:sp>
        <p:nvSpPr>
          <p:cNvPr id="755731" name="Line 19"/>
          <p:cNvSpPr>
            <a:spLocks noChangeShapeType="1"/>
          </p:cNvSpPr>
          <p:nvPr/>
        </p:nvSpPr>
        <p:spPr bwMode="auto">
          <a:xfrm flipH="1" flipV="1">
            <a:off x="6423625" y="4095489"/>
            <a:ext cx="360363" cy="5048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481" y="1124745"/>
            <a:ext cx="4710985" cy="4536504"/>
          </a:xfrm>
          <a:prstGeom prst="rect">
            <a:avLst/>
          </a:prstGeom>
        </p:spPr>
      </p:pic>
      <p:sp>
        <p:nvSpPr>
          <p:cNvPr id="14" name="Line 9"/>
          <p:cNvSpPr>
            <a:spLocks noChangeShapeType="1"/>
          </p:cNvSpPr>
          <p:nvPr/>
        </p:nvSpPr>
        <p:spPr bwMode="auto">
          <a:xfrm flipV="1">
            <a:off x="3419872" y="4293094"/>
            <a:ext cx="2088231" cy="43204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5076055" y="1950485"/>
            <a:ext cx="30251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Conventional process </a:t>
            </a:r>
            <a:r>
              <a:rPr lang="en-US" b="1" dirty="0" smtClean="0">
                <a:solidFill>
                  <a:srgbClr val="0000CC"/>
                </a:solidFill>
              </a:rPr>
              <a:t>+d*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12" name="Line 20"/>
          <p:cNvSpPr>
            <a:spLocks noChangeShapeType="1"/>
          </p:cNvSpPr>
          <p:nvPr/>
        </p:nvSpPr>
        <p:spPr bwMode="auto">
          <a:xfrm>
            <a:off x="5962639" y="2279139"/>
            <a:ext cx="641167" cy="933837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8101242" y="2808222"/>
            <a:ext cx="7088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d* </a:t>
            </a:r>
            <a:endParaRPr lang="en-US" sz="3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17"/>
              <p:cNvSpPr txBox="1">
                <a:spLocks noChangeArrowheads="1"/>
              </p:cNvSpPr>
              <p:nvPr/>
            </p:nvSpPr>
            <p:spPr bwMode="auto">
              <a:xfrm>
                <a:off x="7452320" y="5373216"/>
                <a:ext cx="1158587" cy="3747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</a:rPr>
                            <m:t>𝒔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</a:rPr>
                        <m:t> [</m:t>
                      </m:r>
                      <m:r>
                        <a:rPr lang="en-US" b="1" i="1" smtClean="0">
                          <a:latin typeface="Cambria Math"/>
                        </a:rPr>
                        <m:t>𝑮𝒆𝑽</m:t>
                      </m:r>
                      <m:r>
                        <a:rPr lang="en-US" b="1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6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52320" y="5373216"/>
                <a:ext cx="1158587" cy="374718"/>
              </a:xfrm>
              <a:prstGeom prst="rect">
                <a:avLst/>
              </a:prstGeom>
              <a:blipFill rotWithShape="1">
                <a:blip r:embed="rId4"/>
                <a:stretch>
                  <a:fillRect b="-161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17"/>
              <p:cNvSpPr txBox="1">
                <a:spLocks noChangeArrowheads="1"/>
              </p:cNvSpPr>
              <p:nvPr/>
            </p:nvSpPr>
            <p:spPr bwMode="auto">
              <a:xfrm>
                <a:off x="3059832" y="5373216"/>
                <a:ext cx="1158587" cy="3747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</a:rPr>
                            <m:t>𝒔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</a:rPr>
                        <m:t> [</m:t>
                      </m:r>
                      <m:r>
                        <a:rPr lang="en-US" b="1" i="1" smtClean="0">
                          <a:latin typeface="Cambria Math"/>
                        </a:rPr>
                        <m:t>𝑮𝒆𝑽</m:t>
                      </m:r>
                      <m:r>
                        <a:rPr lang="en-US" b="1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7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59832" y="5373216"/>
                <a:ext cx="1158587" cy="374718"/>
              </a:xfrm>
              <a:prstGeom prst="rect">
                <a:avLst/>
              </a:prstGeom>
              <a:blipFill rotWithShape="1">
                <a:blip r:embed="rId5"/>
                <a:stretch>
                  <a:fillRect b="-161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1397814" y="6427999"/>
            <a:ext cx="5451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P. </a:t>
            </a:r>
            <a:r>
              <a:rPr lang="en-US" dirty="0" err="1" smtClean="0"/>
              <a:t>Adlarson</a:t>
            </a:r>
            <a:r>
              <a:rPr lang="en-US" dirty="0" smtClean="0"/>
              <a:t> et al., </a:t>
            </a:r>
            <a:r>
              <a:rPr lang="en-US" b="1" dirty="0" err="1"/>
              <a:t>Phys.Lett</a:t>
            </a:r>
            <a:r>
              <a:rPr lang="en-US" b="1" dirty="0"/>
              <a:t>. B743 (2015) 325-332</a:t>
            </a:r>
            <a:r>
              <a:rPr lang="en-US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20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854968"/>
          </a:xfrm>
        </p:spPr>
        <p:txBody>
          <a:bodyPr>
            <a:normAutofit/>
          </a:bodyPr>
          <a:lstStyle/>
          <a:p>
            <a:r>
              <a:rPr lang="de-DE" dirty="0"/>
              <a:t>D</a:t>
            </a:r>
            <a:r>
              <a:rPr lang="de-DE" dirty="0" smtClean="0"/>
              <a:t>ibaryon non-fusion </a:t>
            </a:r>
            <a:r>
              <a:rPr lang="de-DE" dirty="0" err="1" smtClean="0"/>
              <a:t>decays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E61-D23B-4072-8C27-674A336F0F95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2131681"/>
            <a:ext cx="2917541" cy="28094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892" y="2101464"/>
            <a:ext cx="2941673" cy="28327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681512" y="1484783"/>
                <a:ext cx="191353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𝑝𝑝</m:t>
                      </m:r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512" y="1484783"/>
                <a:ext cx="1913537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3684478" y="1484784"/>
                <a:ext cx="187250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𝑝𝑛</m:t>
                      </m:r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4478" y="1484784"/>
                <a:ext cx="1872500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426" y="2148040"/>
            <a:ext cx="2917543" cy="27767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6613254" y="1484782"/>
                <a:ext cx="197188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𝑝𝑛</m:t>
                      </m:r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ru-RU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ru-RU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254" y="1484782"/>
                <a:ext cx="1971886" cy="6463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3594645" y="5085184"/>
            <a:ext cx="24785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ru-RU" sz="2000" dirty="0" smtClean="0"/>
              <a:t>PLB </a:t>
            </a:r>
            <a:r>
              <a:rPr lang="ru-RU" sz="2000" dirty="0"/>
              <a:t>743 (2015) 325</a:t>
            </a:r>
            <a:endParaRPr lang="de-DE" altLang="ru-RU" sz="2000" dirty="0"/>
          </a:p>
        </p:txBody>
      </p:sp>
      <p:sp>
        <p:nvSpPr>
          <p:cNvPr id="44" name="Text Box 10"/>
          <p:cNvSpPr txBox="1">
            <a:spLocks noChangeArrowheads="1"/>
          </p:cNvSpPr>
          <p:nvPr/>
        </p:nvSpPr>
        <p:spPr bwMode="auto">
          <a:xfrm>
            <a:off x="4799277" y="3744767"/>
            <a:ext cx="5774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d*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5" name="Text Box 10"/>
          <p:cNvSpPr txBox="1">
            <a:spLocks noChangeArrowheads="1"/>
          </p:cNvSpPr>
          <p:nvPr/>
        </p:nvSpPr>
        <p:spPr bwMode="auto">
          <a:xfrm>
            <a:off x="1979712" y="3717032"/>
            <a:ext cx="5774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d*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7" name="Text Box 30"/>
          <p:cNvSpPr txBox="1">
            <a:spLocks noChangeArrowheads="1"/>
          </p:cNvSpPr>
          <p:nvPr/>
        </p:nvSpPr>
        <p:spPr bwMode="auto">
          <a:xfrm>
            <a:off x="227477" y="5057549"/>
            <a:ext cx="28216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ru-RU" sz="2000" dirty="0"/>
              <a:t>PRC 88 (2013) </a:t>
            </a:r>
            <a:r>
              <a:rPr lang="de-DE" altLang="ru-RU" sz="2000" dirty="0" smtClean="0"/>
              <a:t>055208</a:t>
            </a:r>
            <a:endParaRPr lang="de-DE" altLang="ru-RU" sz="2000" dirty="0"/>
          </a:p>
        </p:txBody>
      </p:sp>
      <p:sp>
        <p:nvSpPr>
          <p:cNvPr id="15" name="Text Box 30"/>
          <p:cNvSpPr txBox="1">
            <a:spLocks noChangeArrowheads="1"/>
          </p:cNvSpPr>
          <p:nvPr/>
        </p:nvSpPr>
        <p:spPr bwMode="auto">
          <a:xfrm>
            <a:off x="6444208" y="5057549"/>
            <a:ext cx="232146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ru-RU" sz="2000" dirty="0" smtClean="0"/>
              <a:t>HADES</a:t>
            </a:r>
            <a:br>
              <a:rPr lang="de-DE" altLang="ru-RU" sz="2000" dirty="0" smtClean="0"/>
            </a:br>
            <a:r>
              <a:rPr lang="en-US" sz="2000" dirty="0"/>
              <a:t> </a:t>
            </a:r>
            <a:r>
              <a:rPr lang="en-US" sz="2000" dirty="0">
                <a:solidFill>
                  <a:srgbClr val="000000"/>
                </a:solidFill>
                <a:hlinkClick r:id="rId8"/>
              </a:rPr>
              <a:t>arXiv:1503.04013</a:t>
            </a:r>
            <a:endParaRPr lang="de-DE" altLang="ru-R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91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854968"/>
          </a:xfrm>
        </p:spPr>
        <p:txBody>
          <a:bodyPr>
            <a:normAutofit/>
          </a:bodyPr>
          <a:lstStyle/>
          <a:p>
            <a:r>
              <a:rPr lang="de-DE" dirty="0"/>
              <a:t>D</a:t>
            </a:r>
            <a:r>
              <a:rPr lang="de-DE" dirty="0" smtClean="0"/>
              <a:t>ibaryon </a:t>
            </a:r>
            <a:r>
              <a:rPr lang="de-DE" dirty="0" err="1" smtClean="0"/>
              <a:t>hadronic</a:t>
            </a:r>
            <a:r>
              <a:rPr lang="de-DE" dirty="0" smtClean="0"/>
              <a:t> </a:t>
            </a:r>
            <a:r>
              <a:rPr lang="de-DE" dirty="0" err="1" smtClean="0"/>
              <a:t>decays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E61-D23B-4072-8C27-674A336F0F95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2" descr="tot_xs_over1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1473" y="912424"/>
            <a:ext cx="2232702" cy="1512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038231"/>
            <a:ext cx="2179864" cy="14763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587" y="4912055"/>
            <a:ext cx="1915778" cy="18448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759" y="4902110"/>
            <a:ext cx="1936433" cy="18647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761822"/>
            <a:ext cx="2107540" cy="1684785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3792" y="3356992"/>
            <a:ext cx="3170056" cy="79216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 2"/>
              <a:buNone/>
            </a:pPr>
            <a:r>
              <a:rPr lang="de-DE" sz="3600" dirty="0" err="1" smtClean="0"/>
              <a:t>pn</a:t>
            </a:r>
            <a:r>
              <a:rPr lang="de-DE" sz="3600" dirty="0" smtClean="0"/>
              <a:t> </a:t>
            </a:r>
            <a:r>
              <a:rPr lang="de-DE" sz="3600" dirty="0" smtClean="0">
                <a:sym typeface="Symbol" pitchFamily="18" charset="2"/>
              </a:rPr>
              <a:t> </a:t>
            </a:r>
            <a:r>
              <a:rPr lang="de-DE" sz="3600" b="1" dirty="0" smtClean="0">
                <a:solidFill>
                  <a:srgbClr val="FF3300"/>
                </a:solidFill>
                <a:sym typeface="Symbol" pitchFamily="18" charset="2"/>
              </a:rPr>
              <a:t>d*(2380)</a:t>
            </a:r>
            <a:endParaRPr lang="de-DE" baseline="30000" dirty="0">
              <a:sym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2348476" y="2333012"/>
                <a:ext cx="162441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prstClr val="black"/>
                          </a:solidFill>
                          <a:latin typeface="Cambria Math"/>
                        </a:rPr>
                        <m:t>𝑑</m:t>
                      </m:r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8476" y="2333012"/>
                <a:ext cx="1624419" cy="6463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4211960" y="2492896"/>
                <a:ext cx="172380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𝑑</m:t>
                      </m:r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2492896"/>
                <a:ext cx="1723805" cy="64633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1374546" y="4441720"/>
                <a:ext cx="191353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𝑝𝑝</m:t>
                      </m:r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546" y="4441720"/>
                <a:ext cx="1913537" cy="64633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3528277" y="4472974"/>
                <a:ext cx="187250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𝑝𝑛</m:t>
                      </m:r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277" y="4472974"/>
                <a:ext cx="1872500" cy="64633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6012160" y="3429907"/>
                <a:ext cx="84337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𝑝𝑛</m:t>
                      </m:r>
                    </m:oMath>
                  </m:oMathPara>
                </a14:m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3429907"/>
                <a:ext cx="843371" cy="64633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Прямая со стрелкой 19"/>
          <p:cNvCxnSpPr>
            <a:stCxn id="11" idx="3"/>
          </p:cNvCxnSpPr>
          <p:nvPr/>
        </p:nvCxnSpPr>
        <p:spPr>
          <a:xfrm flipV="1">
            <a:off x="3203848" y="2924945"/>
            <a:ext cx="0" cy="828128"/>
          </a:xfrm>
          <a:prstGeom prst="straightConnector1">
            <a:avLst/>
          </a:prstGeom>
          <a:ln w="635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1" idx="3"/>
          </p:cNvCxnSpPr>
          <p:nvPr/>
        </p:nvCxnSpPr>
        <p:spPr>
          <a:xfrm flipV="1">
            <a:off x="3203848" y="2979345"/>
            <a:ext cx="1168636" cy="773728"/>
          </a:xfrm>
          <a:prstGeom prst="straightConnector1">
            <a:avLst/>
          </a:prstGeom>
          <a:ln w="635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1" idx="3"/>
          </p:cNvCxnSpPr>
          <p:nvPr/>
        </p:nvCxnSpPr>
        <p:spPr>
          <a:xfrm flipH="1">
            <a:off x="2915816" y="3753073"/>
            <a:ext cx="288032" cy="802282"/>
          </a:xfrm>
          <a:prstGeom prst="straightConnector1">
            <a:avLst/>
          </a:prstGeom>
          <a:ln w="635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1" idx="3"/>
          </p:cNvCxnSpPr>
          <p:nvPr/>
        </p:nvCxnSpPr>
        <p:spPr>
          <a:xfrm>
            <a:off x="3203848" y="3753073"/>
            <a:ext cx="2731917" cy="1"/>
          </a:xfrm>
          <a:prstGeom prst="straightConnector1">
            <a:avLst/>
          </a:prstGeom>
          <a:ln w="635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11" idx="3"/>
          </p:cNvCxnSpPr>
          <p:nvPr/>
        </p:nvCxnSpPr>
        <p:spPr>
          <a:xfrm>
            <a:off x="3203848" y="3753073"/>
            <a:ext cx="944358" cy="897569"/>
          </a:xfrm>
          <a:prstGeom prst="straightConnector1">
            <a:avLst/>
          </a:prstGeom>
          <a:ln w="635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008" y="4912056"/>
            <a:ext cx="1926105" cy="18547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5400777" y="4441721"/>
                <a:ext cx="197188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𝑝𝑛</m:t>
                      </m:r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ru-RU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ru-RU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777" y="4441721"/>
                <a:ext cx="1971886" cy="646331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Прямая со стрелкой 26"/>
          <p:cNvCxnSpPr>
            <a:stCxn id="11" idx="3"/>
          </p:cNvCxnSpPr>
          <p:nvPr/>
        </p:nvCxnSpPr>
        <p:spPr>
          <a:xfrm>
            <a:off x="3203848" y="3753073"/>
            <a:ext cx="2664296" cy="802282"/>
          </a:xfrm>
          <a:prstGeom prst="straightConnector1">
            <a:avLst/>
          </a:prstGeom>
          <a:ln w="635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7338991" y="4467963"/>
            <a:ext cx="15648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ru-RU" sz="1000" dirty="0"/>
              <a:t>PRL 112 (2014) </a:t>
            </a:r>
            <a:r>
              <a:rPr lang="de-DE" altLang="ru-RU" sz="1000" dirty="0" smtClean="0"/>
              <a:t>202301</a:t>
            </a:r>
            <a:endParaRPr lang="ru-RU" altLang="ru-RU" sz="1000" dirty="0" smtClean="0"/>
          </a:p>
          <a:p>
            <a:r>
              <a:rPr lang="en-US" sz="1000" dirty="0" smtClean="0"/>
              <a:t>PRC</a:t>
            </a:r>
            <a:r>
              <a:rPr lang="en-US" sz="1000" b="1" dirty="0">
                <a:solidFill>
                  <a:schemeClr val="dk1"/>
                </a:solidFill>
              </a:rPr>
              <a:t> </a:t>
            </a:r>
            <a:r>
              <a:rPr lang="en-US" sz="1000" b="1" dirty="0" smtClean="0">
                <a:solidFill>
                  <a:schemeClr val="dk1"/>
                </a:solidFill>
              </a:rPr>
              <a:t> 90</a:t>
            </a:r>
            <a:r>
              <a:rPr lang="en-US" sz="1000" dirty="0">
                <a:solidFill>
                  <a:schemeClr val="dk1"/>
                </a:solidFill>
              </a:rPr>
              <a:t>, </a:t>
            </a:r>
            <a:r>
              <a:rPr lang="en-US" sz="1000" dirty="0" smtClean="0">
                <a:solidFill>
                  <a:schemeClr val="dk1"/>
                </a:solidFill>
              </a:rPr>
              <a:t>(2014) 035204</a:t>
            </a:r>
            <a:endParaRPr lang="de-DE" altLang="ru-RU" sz="1000" dirty="0"/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7338991" y="1053075"/>
            <a:ext cx="13112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ru-RU" sz="1000"/>
              <a:t>PLB 721 (2013) 229</a:t>
            </a:r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303213" y="1098550"/>
            <a:ext cx="15287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ru-RU" sz="1000"/>
              <a:t>PRL 106 (2011) 242302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7562024" y="5654816"/>
            <a:ext cx="14943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ru-RU" sz="1000" dirty="0"/>
              <a:t>PRC 88 (2013) 055208</a:t>
            </a:r>
          </a:p>
          <a:p>
            <a:r>
              <a:rPr lang="de-DE" altLang="ru-RU" sz="1000" dirty="0"/>
              <a:t>PLB </a:t>
            </a:r>
            <a:r>
              <a:rPr lang="ru-RU" sz="1000" dirty="0"/>
              <a:t>743 (2015) </a:t>
            </a:r>
            <a:r>
              <a:rPr lang="ru-RU" sz="1000" dirty="0" smtClean="0"/>
              <a:t>325</a:t>
            </a:r>
            <a:endParaRPr lang="de-DE" altLang="ru-RU" sz="1000" dirty="0"/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936625" y="2081213"/>
            <a:ext cx="971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ru-RU" sz="1200" dirty="0"/>
              <a:t>WASA </a:t>
            </a:r>
            <a:r>
              <a:rPr lang="de-DE" altLang="ru-RU" sz="1200" dirty="0" err="1"/>
              <a:t>data</a:t>
            </a:r>
            <a:endParaRPr lang="de-DE" altLang="ru-RU" sz="1200" dirty="0"/>
          </a:p>
        </p:txBody>
      </p:sp>
      <p:sp>
        <p:nvSpPr>
          <p:cNvPr id="34" name="Oval 32"/>
          <p:cNvSpPr>
            <a:spLocks noChangeArrowheads="1"/>
          </p:cNvSpPr>
          <p:nvPr/>
        </p:nvSpPr>
        <p:spPr bwMode="auto">
          <a:xfrm>
            <a:off x="827088" y="2205038"/>
            <a:ext cx="69850" cy="6985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Oval 33"/>
          <p:cNvSpPr>
            <a:spLocks noChangeArrowheads="1"/>
          </p:cNvSpPr>
          <p:nvPr/>
        </p:nvSpPr>
        <p:spPr bwMode="auto">
          <a:xfrm>
            <a:off x="684213" y="2206625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Oval 34"/>
          <p:cNvSpPr>
            <a:spLocks noChangeArrowheads="1"/>
          </p:cNvSpPr>
          <p:nvPr/>
        </p:nvSpPr>
        <p:spPr bwMode="auto">
          <a:xfrm>
            <a:off x="541338" y="2205038"/>
            <a:ext cx="69850" cy="698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" name="Text Box 10"/>
          <p:cNvSpPr txBox="1">
            <a:spLocks noChangeArrowheads="1"/>
          </p:cNvSpPr>
          <p:nvPr/>
        </p:nvSpPr>
        <p:spPr bwMode="auto">
          <a:xfrm>
            <a:off x="6741316" y="5500927"/>
            <a:ext cx="4138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d* 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44" name="Text Box 10"/>
          <p:cNvSpPr txBox="1">
            <a:spLocks noChangeArrowheads="1"/>
          </p:cNvSpPr>
          <p:nvPr/>
        </p:nvSpPr>
        <p:spPr bwMode="auto">
          <a:xfrm>
            <a:off x="4716016" y="5730520"/>
            <a:ext cx="4138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d* 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45" name="Text Box 10"/>
          <p:cNvSpPr txBox="1">
            <a:spLocks noChangeArrowheads="1"/>
          </p:cNvSpPr>
          <p:nvPr/>
        </p:nvSpPr>
        <p:spPr bwMode="auto">
          <a:xfrm>
            <a:off x="2645936" y="5794558"/>
            <a:ext cx="4138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d* 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30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8316416" y="6381328"/>
            <a:ext cx="583704" cy="365125"/>
          </a:xfrm>
        </p:spPr>
        <p:txBody>
          <a:bodyPr/>
          <a:lstStyle/>
          <a:p>
            <a:fld id="{24F5AF05-6CAD-4718-B161-64DA861C9853}" type="slidenum">
              <a:rPr lang="de-DE"/>
              <a:pPr/>
              <a:t>17</a:t>
            </a:fld>
            <a:endParaRPr lang="de-DE" dirty="0"/>
          </a:p>
        </p:txBody>
      </p:sp>
      <p:sp>
        <p:nvSpPr>
          <p:cNvPr id="1832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746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The </a:t>
            </a:r>
            <a:r>
              <a:rPr lang="de-DE" dirty="0" err="1"/>
              <a:t>d</a:t>
            </a:r>
            <a:r>
              <a:rPr lang="de-DE" dirty="0" err="1" smtClean="0"/>
              <a:t>ecay</a:t>
            </a:r>
            <a:r>
              <a:rPr lang="de-DE" dirty="0" smtClean="0"/>
              <a:t> </a:t>
            </a:r>
            <a:r>
              <a:rPr lang="de-DE" dirty="0" err="1" smtClean="0"/>
              <a:t>modes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dibaryon</a:t>
            </a:r>
            <a:endParaRPr lang="de-DE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588578"/>
              </p:ext>
            </p:extLst>
          </p:nvPr>
        </p:nvGraphicFramePr>
        <p:xfrm>
          <a:off x="179512" y="1196752"/>
          <a:ext cx="8784976" cy="492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3528"/>
                <a:gridCol w="750144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Channel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Publications</a:t>
                      </a:r>
                      <a:endParaRPr lang="en-GB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d </a:t>
                      </a:r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p</a:t>
                      </a:r>
                      <a:r>
                        <a:rPr lang="de-DE" sz="1700" b="1" baseline="30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0</a:t>
                      </a:r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p</a:t>
                      </a:r>
                      <a:r>
                        <a:rPr lang="de-DE" sz="1700" b="1" baseline="30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0</a:t>
                      </a:r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M. </a:t>
                      </a:r>
                      <a:r>
                        <a:rPr lang="en-US" sz="1700" dirty="0" err="1" smtClean="0"/>
                        <a:t>Bashkanov</a:t>
                      </a:r>
                      <a:r>
                        <a:rPr lang="en-US" sz="1700" dirty="0" smtClean="0"/>
                        <a:t> et. al </a:t>
                      </a:r>
                      <a:r>
                        <a:rPr lang="en-US" sz="1700" dirty="0" err="1" smtClean="0"/>
                        <a:t>Phys.Rev.Lett</a:t>
                      </a:r>
                      <a:r>
                        <a:rPr lang="en-US" sz="1700" dirty="0" smtClean="0"/>
                        <a:t>. 102 (2009) 052301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P. </a:t>
                      </a:r>
                      <a:r>
                        <a:rPr lang="en-US" sz="1700" dirty="0" err="1" smtClean="0"/>
                        <a:t>Adlarson</a:t>
                      </a:r>
                      <a:r>
                        <a:rPr lang="en-US" sz="1700" dirty="0" smtClean="0"/>
                        <a:t> et. al Phys. Rev. </a:t>
                      </a:r>
                      <a:r>
                        <a:rPr lang="en-US" sz="1700" dirty="0" err="1" smtClean="0"/>
                        <a:t>Lett</a:t>
                      </a:r>
                      <a:r>
                        <a:rPr lang="en-US" sz="1700" dirty="0" smtClean="0"/>
                        <a:t>. 106:242302, 2011</a:t>
                      </a:r>
                    </a:p>
                    <a:p>
                      <a:r>
                        <a:rPr lang="en-US" sz="1700" dirty="0" smtClean="0"/>
                        <a:t>P. </a:t>
                      </a:r>
                      <a:r>
                        <a:rPr lang="en-US" sz="1700" dirty="0" err="1" smtClean="0"/>
                        <a:t>Adlarson</a:t>
                      </a:r>
                      <a:r>
                        <a:rPr lang="en-US" sz="1700" dirty="0" smtClean="0"/>
                        <a:t> et. al </a:t>
                      </a:r>
                      <a:r>
                        <a:rPr lang="en-US" sz="1700" dirty="0" err="1" smtClean="0"/>
                        <a:t>Phys.Lett</a:t>
                      </a:r>
                      <a:r>
                        <a:rPr lang="en-US" sz="1700" dirty="0" smtClean="0"/>
                        <a:t>. B721 (2013) 229-236</a:t>
                      </a:r>
                      <a:endParaRPr lang="en-GB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d </a:t>
                      </a:r>
                      <a:r>
                        <a:rPr lang="de-DE" sz="1700" b="1" dirty="0" err="1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p</a:t>
                      </a:r>
                      <a:r>
                        <a:rPr lang="de-DE" sz="1700" b="1" baseline="30000" dirty="0" err="1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+</a:t>
                      </a:r>
                      <a:r>
                        <a:rPr lang="de-DE" sz="1700" b="1" dirty="0" err="1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p</a:t>
                      </a:r>
                      <a:r>
                        <a:rPr lang="de-DE" sz="1700" b="1" baseline="30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-</a:t>
                      </a:r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  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P. </a:t>
                      </a:r>
                      <a:r>
                        <a:rPr lang="en-US" sz="1700" dirty="0" err="1" smtClean="0"/>
                        <a:t>Adlarson</a:t>
                      </a:r>
                      <a:r>
                        <a:rPr lang="en-US" sz="1700" dirty="0" smtClean="0"/>
                        <a:t> et. al </a:t>
                      </a:r>
                      <a:r>
                        <a:rPr lang="en-US" sz="1700" dirty="0" err="1" smtClean="0"/>
                        <a:t>Phys.Lett</a:t>
                      </a:r>
                      <a:r>
                        <a:rPr lang="en-US" sz="1700" dirty="0" smtClean="0"/>
                        <a:t>. B721 (2013) 229-236</a:t>
                      </a:r>
                      <a:endParaRPr lang="en-GB" sz="17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pp</a:t>
                      </a:r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p</a:t>
                      </a:r>
                      <a:r>
                        <a:rPr lang="de-DE" sz="1700" b="1" baseline="30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0</a:t>
                      </a:r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p</a:t>
                      </a:r>
                      <a:r>
                        <a:rPr lang="de-DE" sz="1700" b="1" baseline="30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-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P. </a:t>
                      </a:r>
                      <a:r>
                        <a:rPr lang="en-US" sz="1700" dirty="0" err="1" smtClean="0"/>
                        <a:t>Adlarson</a:t>
                      </a:r>
                      <a:r>
                        <a:rPr lang="en-US" sz="1700" dirty="0" smtClean="0"/>
                        <a:t> et. al  </a:t>
                      </a:r>
                      <a:r>
                        <a:rPr lang="en-GB" sz="1700" dirty="0" smtClean="0"/>
                        <a:t>Phys.</a:t>
                      </a:r>
                      <a:r>
                        <a:rPr lang="en-GB" sz="1700" baseline="0" dirty="0" smtClean="0"/>
                        <a:t> Rev. </a:t>
                      </a:r>
                      <a:r>
                        <a:rPr kumimoji="0"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 88, 055208</a:t>
                      </a:r>
                      <a:endParaRPr lang="en-GB" sz="17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np</a:t>
                      </a:r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p</a:t>
                      </a:r>
                      <a:r>
                        <a:rPr lang="de-DE" sz="1700" b="1" baseline="30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0</a:t>
                      </a:r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p</a:t>
                      </a:r>
                      <a:r>
                        <a:rPr lang="de-DE" sz="1700" b="1" baseline="30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0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P. </a:t>
                      </a:r>
                      <a:r>
                        <a:rPr lang="en-US" sz="1700" dirty="0" err="1" smtClean="0"/>
                        <a:t>Adlarson</a:t>
                      </a:r>
                      <a:r>
                        <a:rPr lang="en-US" sz="1700" dirty="0" smtClean="0"/>
                        <a:t> et. al </a:t>
                      </a:r>
                      <a:r>
                        <a:rPr lang="en-US" sz="1700" dirty="0" err="1" smtClean="0"/>
                        <a:t>Phys.Lett</a:t>
                      </a:r>
                      <a:r>
                        <a:rPr lang="en-US" sz="1700" dirty="0" smtClean="0"/>
                        <a:t>. </a:t>
                      </a:r>
                      <a:r>
                        <a:rPr lang="de-DE" altLang="ru-RU" sz="1700" dirty="0" smtClean="0"/>
                        <a:t>B</a:t>
                      </a:r>
                      <a:r>
                        <a:rPr lang="ru-RU" sz="1700" dirty="0" smtClean="0"/>
                        <a:t>743 (2015) 325</a:t>
                      </a:r>
                      <a:endParaRPr lang="de-DE" altLang="ru-RU" sz="17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700" b="1" dirty="0" err="1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np</a:t>
                      </a:r>
                      <a:endParaRPr lang="de-DE" sz="1700" b="1" dirty="0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A. Pricking, M. </a:t>
                      </a:r>
                      <a:r>
                        <a:rPr lang="en-US" sz="1700" dirty="0" err="1" smtClean="0"/>
                        <a:t>Bashkanov</a:t>
                      </a:r>
                      <a:r>
                        <a:rPr lang="en-US" sz="1700" dirty="0" smtClean="0"/>
                        <a:t>, H. Clement. arXiv:1310.5532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P. </a:t>
                      </a:r>
                      <a:r>
                        <a:rPr lang="en-US" sz="1600" dirty="0" err="1" smtClean="0"/>
                        <a:t>Adlarson</a:t>
                      </a:r>
                      <a:r>
                        <a:rPr lang="en-US" sz="1600" dirty="0" smtClean="0"/>
                        <a:t> et al. Phys. Rev. </a:t>
                      </a:r>
                      <a:r>
                        <a:rPr lang="en-US" sz="1600" dirty="0" err="1" smtClean="0"/>
                        <a:t>Lett</a:t>
                      </a:r>
                      <a:r>
                        <a:rPr lang="en-US" sz="1600" dirty="0" smtClean="0"/>
                        <a:t>. </a:t>
                      </a:r>
                      <a:r>
                        <a:rPr lang="en-US" sz="1600" b="1" dirty="0" smtClean="0"/>
                        <a:t>112</a:t>
                      </a:r>
                      <a:r>
                        <a:rPr lang="en-US" sz="1600" dirty="0" smtClean="0"/>
                        <a:t>, 202301, (2014)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P. </a:t>
                      </a:r>
                      <a:r>
                        <a:rPr lang="en-US" sz="1600" dirty="0" err="1" smtClean="0"/>
                        <a:t>Adlarson</a:t>
                      </a:r>
                      <a:r>
                        <a:rPr lang="en-US" sz="1600" dirty="0" smtClean="0"/>
                        <a:t> et al. </a:t>
                      </a:r>
                      <a: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Phys. Rev. C </a:t>
                      </a:r>
                      <a:r>
                        <a:rPr kumimoji="0" lang="en-US" sz="16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  <a: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035204 , (2014)</a:t>
                      </a:r>
                      <a:endParaRPr 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700" b="1" dirty="0" err="1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pn</a:t>
                      </a:r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 </a:t>
                      </a:r>
                      <a:r>
                        <a:rPr lang="de-DE" sz="1700" b="1" dirty="0" err="1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rPr>
                        <a:t>e</a:t>
                      </a:r>
                      <a:r>
                        <a:rPr lang="de-DE" sz="1700" b="1" baseline="30000" dirty="0" err="1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rPr>
                        <a:t>+</a:t>
                      </a:r>
                      <a:r>
                        <a:rPr lang="de-DE" sz="1700" b="1" dirty="0" err="1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rPr>
                        <a:t>e</a:t>
                      </a:r>
                      <a:r>
                        <a:rPr lang="de-DE" sz="1700" b="1" baseline="30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rPr>
                        <a:t>-</a:t>
                      </a:r>
                      <a:endParaRPr lang="en-GB" sz="17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M. </a:t>
                      </a:r>
                      <a:r>
                        <a:rPr lang="en-GB" sz="1700" dirty="0" err="1" smtClean="0"/>
                        <a:t>Bashkanov</a:t>
                      </a:r>
                      <a:r>
                        <a:rPr lang="en-GB" sz="1700" dirty="0" smtClean="0"/>
                        <a:t>, H. Clement, </a:t>
                      </a:r>
                      <a:r>
                        <a:rPr kumimoji="0" lang="en-US" sz="17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Eur.Phys.J</a:t>
                      </a:r>
                      <a:r>
                        <a:rPr kumimoji="0" lang="en-US" sz="1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A50 (2014) 107</a:t>
                      </a:r>
                      <a: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7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700" b="1" baseline="30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3</a:t>
                      </a:r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He </a:t>
                      </a:r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pp</a:t>
                      </a:r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  </a:t>
                      </a:r>
                      <a:endParaRPr lang="en-GB" sz="17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M. </a:t>
                      </a:r>
                      <a:r>
                        <a:rPr lang="en-US" sz="1700" dirty="0" err="1" smtClean="0"/>
                        <a:t>Bashkanov</a:t>
                      </a:r>
                      <a:r>
                        <a:rPr lang="en-US" sz="1700" dirty="0" smtClean="0"/>
                        <a:t> et. al  </a:t>
                      </a:r>
                      <a:r>
                        <a:rPr lang="en-US" sz="1700" dirty="0" err="1" smtClean="0"/>
                        <a:t>Phys.Lett</a:t>
                      </a:r>
                      <a:r>
                        <a:rPr lang="en-US" sz="1700" dirty="0" smtClean="0"/>
                        <a:t>. B637 (2006) 223-228</a:t>
                      </a:r>
                    </a:p>
                    <a:p>
                      <a:r>
                        <a:rPr lang="en-US" sz="1700" dirty="0" smtClean="0"/>
                        <a:t>P. </a:t>
                      </a:r>
                      <a:r>
                        <a:rPr lang="en-US" sz="1700" dirty="0" err="1" smtClean="0"/>
                        <a:t>Adlarson</a:t>
                      </a:r>
                      <a:r>
                        <a:rPr lang="en-US" sz="1700" dirty="0" smtClean="0"/>
                        <a:t> et. al  </a:t>
                      </a:r>
                      <a:r>
                        <a:rPr lang="en-GB" sz="1700" dirty="0" smtClean="0"/>
                        <a:t>Phys.</a:t>
                      </a:r>
                      <a:r>
                        <a:rPr lang="en-GB" sz="1700" baseline="0" dirty="0" smtClean="0"/>
                        <a:t> Rev. 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17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 (2015) 1, 015201 </a:t>
                      </a:r>
                      <a:endParaRPr lang="en-GB" sz="17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700" b="1" baseline="30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4</a:t>
                      </a:r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He </a:t>
                      </a:r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pp</a:t>
                      </a:r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 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P. </a:t>
                      </a:r>
                      <a:r>
                        <a:rPr lang="en-US" sz="1700" dirty="0" err="1" smtClean="0"/>
                        <a:t>Adlarson</a:t>
                      </a:r>
                      <a:r>
                        <a:rPr lang="en-US" sz="1700" dirty="0" smtClean="0"/>
                        <a:t> et. al </a:t>
                      </a:r>
                      <a:r>
                        <a:rPr lang="en-GB" sz="1700" dirty="0" err="1" smtClean="0"/>
                        <a:t>Phys.Rev</a:t>
                      </a:r>
                      <a:r>
                        <a:rPr lang="en-GB" sz="1700" dirty="0" smtClean="0"/>
                        <a:t>. C86 (2012) 032201</a:t>
                      </a:r>
                      <a:endParaRPr lang="en-GB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15816" y="5726250"/>
            <a:ext cx="3499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+ activities from other groups </a:t>
            </a:r>
            <a:endParaRPr lang="en-GB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331640" y="6356350"/>
            <a:ext cx="4688160" cy="365125"/>
          </a:xfrm>
        </p:spPr>
        <p:txBody>
          <a:bodyPr/>
          <a:lstStyle/>
          <a:p>
            <a:r>
              <a:rPr lang="en-US" dirty="0" smtClean="0"/>
              <a:t>Mikhail </a:t>
            </a:r>
            <a:r>
              <a:rPr lang="en-US" dirty="0" err="1" smtClean="0"/>
              <a:t>Bashkanov</a:t>
            </a:r>
            <a:r>
              <a:rPr lang="en-US" dirty="0" smtClean="0"/>
              <a:t> "</a:t>
            </a:r>
            <a:r>
              <a:rPr lang="en-US" dirty="0" err="1" smtClean="0"/>
              <a:t>Dibaryons</a:t>
            </a:r>
            <a:r>
              <a:rPr lang="en-US" dirty="0" smtClean="0"/>
              <a:t>"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5460" y="6165304"/>
            <a:ext cx="8268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M. </a:t>
            </a:r>
            <a:r>
              <a:rPr lang="en-GB" dirty="0" err="1">
                <a:solidFill>
                  <a:srgbClr val="000000"/>
                </a:solidFill>
              </a:rPr>
              <a:t>Bashkanov</a:t>
            </a:r>
            <a:r>
              <a:rPr lang="en-GB" dirty="0">
                <a:solidFill>
                  <a:srgbClr val="000000"/>
                </a:solidFill>
              </a:rPr>
              <a:t>, Stanley J. Brodsky, H. Clement </a:t>
            </a:r>
            <a:r>
              <a:rPr lang="en-GB" dirty="0" err="1">
                <a:solidFill>
                  <a:srgbClr val="000000"/>
                </a:solidFill>
              </a:rPr>
              <a:t>Phys.Lett</a:t>
            </a:r>
            <a:r>
              <a:rPr lang="en-GB" dirty="0">
                <a:solidFill>
                  <a:srgbClr val="000000"/>
                </a:solidFill>
              </a:rPr>
              <a:t>. B727 (2013) 438-442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6744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Only with two pions?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E61-D23B-4072-8C27-674A336F0F9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7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E8991-2C2E-447D-8068-D317B4760A40}" type="slidenum">
              <a:rPr lang="en-US"/>
              <a:pPr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4098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400050" y="188640"/>
                <a:ext cx="8229600" cy="864096"/>
              </a:xfrm>
            </p:spPr>
            <p:txBody>
              <a:bodyPr/>
              <a:lstStyle/>
              <a:p>
                <a:r>
                  <a:rPr lang="de-DE" sz="4000" dirty="0" smtClean="0"/>
                  <a:t>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latin typeface="Cambria Math"/>
                      </a:rPr>
                      <m:t>ΔΔ</m:t>
                    </m:r>
                  </m:oMath>
                </a14:m>
                <a:r>
                  <a:rPr lang="de-DE" sz="4000" dirty="0" smtClean="0"/>
                  <a:t> </a:t>
                </a:r>
                <a:r>
                  <a:rPr lang="de-DE" sz="4000" dirty="0" err="1" smtClean="0"/>
                  <a:t>to</a:t>
                </a:r>
                <a:r>
                  <a:rPr lang="de-DE" sz="4000" dirty="0" smtClean="0"/>
                  <a:t> </a:t>
                </a:r>
                <a:r>
                  <a:rPr lang="de-DE" sz="4000" dirty="0" err="1" smtClean="0"/>
                  <a:t>pn</a:t>
                </a:r>
                <a:r>
                  <a:rPr lang="de-DE" sz="4000" dirty="0" smtClean="0"/>
                  <a:t> </a:t>
                </a:r>
                <a:r>
                  <a:rPr lang="de-DE" sz="4000" dirty="0" err="1" smtClean="0"/>
                  <a:t>decay</a:t>
                </a:r>
                <a:r>
                  <a:rPr lang="de-DE" sz="4000" dirty="0" smtClean="0"/>
                  <a:t>  </a:t>
                </a:r>
                <a:endParaRPr lang="de-DE" sz="4000" dirty="0"/>
              </a:p>
            </p:txBody>
          </p:sp>
        </mc:Choice>
        <mc:Fallback xmlns="">
          <p:sp>
            <p:nvSpPr>
              <p:cNvPr id="64409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00050" y="188640"/>
                <a:ext cx="8229600" cy="864096"/>
              </a:xfrm>
              <a:blipFill rotWithShape="1">
                <a:blip r:embed="rId2"/>
                <a:stretch>
                  <a:fillRect l="-3778" b="-35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720" y="1349279"/>
            <a:ext cx="4003676" cy="576262"/>
          </a:xfrm>
        </p:spPr>
        <p:txBody>
          <a:bodyPr/>
          <a:lstStyle/>
          <a:p>
            <a:r>
              <a:rPr lang="de-DE" sz="2800" dirty="0" err="1"/>
              <a:t>pn</a:t>
            </a:r>
            <a:r>
              <a:rPr lang="de-DE" sz="2800" dirty="0"/>
              <a:t> </a:t>
            </a:r>
            <a:r>
              <a:rPr lang="de-DE" sz="2800" dirty="0">
                <a:sym typeface="Symbol" pitchFamily="18" charset="2"/>
              </a:rPr>
              <a:t> </a:t>
            </a:r>
            <a:r>
              <a:rPr lang="de-DE" sz="2800" dirty="0" smtClean="0">
                <a:sym typeface="Symbol" pitchFamily="18" charset="2"/>
              </a:rPr>
              <a:t>d*</a:t>
            </a:r>
            <a:r>
              <a:rPr lang="de-DE" sz="2800" baseline="30000" dirty="0" smtClean="0">
                <a:sym typeface="Symbol" pitchFamily="18" charset="2"/>
              </a:rPr>
              <a:t> </a:t>
            </a:r>
            <a:r>
              <a:rPr lang="de-DE" sz="2800" dirty="0">
                <a:sym typeface="Symbol" pitchFamily="18" charset="2"/>
              </a:rPr>
              <a:t> </a:t>
            </a:r>
            <a:r>
              <a:rPr lang="de-DE" sz="2800" dirty="0">
                <a:latin typeface="Symbol" pitchFamily="18" charset="2"/>
                <a:sym typeface="Symbol" pitchFamily="18" charset="2"/>
              </a:rPr>
              <a:t>DD</a:t>
            </a:r>
            <a:r>
              <a:rPr lang="de-DE" sz="2800" dirty="0">
                <a:sym typeface="Symbol" pitchFamily="18" charset="2"/>
              </a:rPr>
              <a:t>  </a:t>
            </a:r>
            <a:r>
              <a:rPr lang="de-DE" sz="2800" dirty="0" err="1" smtClean="0">
                <a:sym typeface="Symbol" pitchFamily="18" charset="2"/>
              </a:rPr>
              <a:t>d</a:t>
            </a:r>
            <a:r>
              <a:rPr lang="de-DE" sz="2800" dirty="0" err="1" smtClean="0">
                <a:latin typeface="Symbol" pitchFamily="18" charset="2"/>
                <a:sym typeface="Symbol" pitchFamily="18" charset="2"/>
              </a:rPr>
              <a:t>pp</a:t>
            </a:r>
            <a:endParaRPr lang="de-DE" sz="2800" baseline="30000" dirty="0">
              <a:latin typeface="Symbol" pitchFamily="18" charset="2"/>
              <a:sym typeface="Symbol" pitchFamily="18" charset="2"/>
            </a:endParaRPr>
          </a:p>
          <a:p>
            <a:endParaRPr lang="de-DE" sz="3600" baseline="30000" dirty="0">
              <a:sym typeface="Symbol" pitchFamily="18" charset="2"/>
            </a:endParaRPr>
          </a:p>
          <a:p>
            <a:pPr>
              <a:buFontTx/>
              <a:buNone/>
            </a:pPr>
            <a:endParaRPr lang="de-DE" baseline="30000" dirty="0">
              <a:sym typeface="Symbol" pitchFamily="18" charset="2"/>
            </a:endParaRPr>
          </a:p>
        </p:txBody>
      </p:sp>
      <p:grpSp>
        <p:nvGrpSpPr>
          <p:cNvPr id="644127" name="Group 31"/>
          <p:cNvGrpSpPr>
            <a:grpSpLocks/>
          </p:cNvGrpSpPr>
          <p:nvPr/>
        </p:nvGrpSpPr>
        <p:grpSpPr bwMode="auto">
          <a:xfrm>
            <a:off x="243126" y="1976611"/>
            <a:ext cx="3529012" cy="1392237"/>
            <a:chOff x="3242" y="890"/>
            <a:chExt cx="2223" cy="877"/>
          </a:xfrm>
        </p:grpSpPr>
        <p:grpSp>
          <p:nvGrpSpPr>
            <p:cNvPr id="644100" name="Group 4"/>
            <p:cNvGrpSpPr>
              <a:grpSpLocks/>
            </p:cNvGrpSpPr>
            <p:nvPr/>
          </p:nvGrpSpPr>
          <p:grpSpPr bwMode="auto">
            <a:xfrm>
              <a:off x="3442" y="890"/>
              <a:ext cx="2023" cy="877"/>
              <a:chOff x="3379" y="845"/>
              <a:chExt cx="2023" cy="877"/>
            </a:xfrm>
          </p:grpSpPr>
          <p:grpSp>
            <p:nvGrpSpPr>
              <p:cNvPr id="644101" name="Group 5"/>
              <p:cNvGrpSpPr>
                <a:grpSpLocks/>
              </p:cNvGrpSpPr>
              <p:nvPr/>
            </p:nvGrpSpPr>
            <p:grpSpPr bwMode="auto">
              <a:xfrm>
                <a:off x="3379" y="981"/>
                <a:ext cx="1859" cy="589"/>
                <a:chOff x="3334" y="2478"/>
                <a:chExt cx="1859" cy="589"/>
              </a:xfrm>
            </p:grpSpPr>
            <p:sp>
              <p:nvSpPr>
                <p:cNvPr id="644102" name="Line 6"/>
                <p:cNvSpPr>
                  <a:spLocks noChangeShapeType="1"/>
                </p:cNvSpPr>
                <p:nvPr/>
              </p:nvSpPr>
              <p:spPr bwMode="auto">
                <a:xfrm>
                  <a:off x="4476" y="3004"/>
                  <a:ext cx="536" cy="63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103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4477" y="2478"/>
                  <a:ext cx="490" cy="45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104" name="Line 8"/>
                <p:cNvSpPr>
                  <a:spLocks noChangeShapeType="1"/>
                </p:cNvSpPr>
                <p:nvPr/>
              </p:nvSpPr>
              <p:spPr bwMode="auto">
                <a:xfrm>
                  <a:off x="4513" y="2568"/>
                  <a:ext cx="227" cy="18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105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4513" y="2750"/>
                  <a:ext cx="317" cy="226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106" name="Line 10"/>
                <p:cNvSpPr>
                  <a:spLocks noChangeShapeType="1"/>
                </p:cNvSpPr>
                <p:nvPr/>
              </p:nvSpPr>
              <p:spPr bwMode="auto">
                <a:xfrm>
                  <a:off x="3334" y="2568"/>
                  <a:ext cx="362" cy="18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107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3334" y="2840"/>
                  <a:ext cx="362" cy="18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108" name="Rectangle 12"/>
                <p:cNvSpPr>
                  <a:spLocks noChangeArrowheads="1"/>
                </p:cNvSpPr>
                <p:nvPr/>
              </p:nvSpPr>
              <p:spPr bwMode="auto">
                <a:xfrm rot="-1717552">
                  <a:off x="4096" y="2604"/>
                  <a:ext cx="454" cy="9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4109" name="Rectangle 13"/>
                <p:cNvSpPr>
                  <a:spLocks noChangeArrowheads="1"/>
                </p:cNvSpPr>
                <p:nvPr/>
              </p:nvSpPr>
              <p:spPr bwMode="auto">
                <a:xfrm rot="1393872">
                  <a:off x="4096" y="2859"/>
                  <a:ext cx="454" cy="9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4110" name="Rectangle 14"/>
                <p:cNvSpPr>
                  <a:spLocks noChangeArrowheads="1"/>
                </p:cNvSpPr>
                <p:nvPr/>
              </p:nvSpPr>
              <p:spPr bwMode="auto">
                <a:xfrm>
                  <a:off x="3606" y="2704"/>
                  <a:ext cx="544" cy="1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4111" name="Oval 15"/>
                <p:cNvSpPr>
                  <a:spLocks noChangeArrowheads="1"/>
                </p:cNvSpPr>
                <p:nvPr/>
              </p:nvSpPr>
              <p:spPr bwMode="auto">
                <a:xfrm>
                  <a:off x="4694" y="2704"/>
                  <a:ext cx="181" cy="18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4112" name="Line 16"/>
                <p:cNvSpPr>
                  <a:spLocks noChangeShapeType="1"/>
                </p:cNvSpPr>
                <p:nvPr/>
              </p:nvSpPr>
              <p:spPr bwMode="auto">
                <a:xfrm>
                  <a:off x="4830" y="2795"/>
                  <a:ext cx="363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44113" name="Text Box 17"/>
              <p:cNvSpPr txBox="1">
                <a:spLocks noChangeArrowheads="1"/>
              </p:cNvSpPr>
              <p:nvPr/>
            </p:nvSpPr>
            <p:spPr bwMode="auto">
              <a:xfrm>
                <a:off x="4195" y="1434"/>
                <a:ext cx="23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l-GR" sz="24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Δ</a:t>
                </a:r>
              </a:p>
            </p:txBody>
          </p:sp>
          <p:sp>
            <p:nvSpPr>
              <p:cNvPr id="644114" name="Text Box 18"/>
              <p:cNvSpPr txBox="1">
                <a:spLocks noChangeArrowheads="1"/>
              </p:cNvSpPr>
              <p:nvPr/>
            </p:nvSpPr>
            <p:spPr bwMode="auto">
              <a:xfrm>
                <a:off x="4195" y="845"/>
                <a:ext cx="23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l-GR" sz="24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Δ</a:t>
                </a:r>
              </a:p>
            </p:txBody>
          </p:sp>
          <p:sp>
            <p:nvSpPr>
              <p:cNvPr id="644115" name="Text Box 19"/>
              <p:cNvSpPr txBox="1">
                <a:spLocks noChangeArrowheads="1"/>
              </p:cNvSpPr>
              <p:nvPr/>
            </p:nvSpPr>
            <p:spPr bwMode="auto">
              <a:xfrm>
                <a:off x="5220" y="1144"/>
                <a:ext cx="18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>
                    <a:latin typeface="Tahoma" pitchFamily="34" charset="0"/>
                  </a:rPr>
                  <a:t>d</a:t>
                </a:r>
              </a:p>
            </p:txBody>
          </p:sp>
          <p:sp>
            <p:nvSpPr>
              <p:cNvPr id="644116" name="Text Box 20"/>
              <p:cNvSpPr txBox="1">
                <a:spLocks noChangeArrowheads="1"/>
              </p:cNvSpPr>
              <p:nvPr/>
            </p:nvSpPr>
            <p:spPr bwMode="auto">
              <a:xfrm>
                <a:off x="5057" y="1389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l-GR" sz="2400">
                    <a:latin typeface="Times New Roman" pitchFamily="18" charset="0"/>
                    <a:cs typeface="Times New Roman" pitchFamily="18" charset="0"/>
                  </a:rPr>
                  <a:t>π</a:t>
                </a:r>
              </a:p>
            </p:txBody>
          </p:sp>
          <p:sp>
            <p:nvSpPr>
              <p:cNvPr id="644117" name="Text Box 21"/>
              <p:cNvSpPr txBox="1">
                <a:spLocks noChangeArrowheads="1"/>
              </p:cNvSpPr>
              <p:nvPr/>
            </p:nvSpPr>
            <p:spPr bwMode="auto">
              <a:xfrm>
                <a:off x="5012" y="84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l-GR" sz="2400">
                    <a:latin typeface="Times New Roman" pitchFamily="18" charset="0"/>
                    <a:cs typeface="Times New Roman" pitchFamily="18" charset="0"/>
                  </a:rPr>
                  <a:t>π</a:t>
                </a:r>
              </a:p>
            </p:txBody>
          </p:sp>
        </p:grpSp>
        <p:sp>
          <p:nvSpPr>
            <p:cNvPr id="644118" name="Text Box 22"/>
            <p:cNvSpPr txBox="1">
              <a:spLocks noChangeArrowheads="1"/>
            </p:cNvSpPr>
            <p:nvPr/>
          </p:nvSpPr>
          <p:spPr bwMode="auto">
            <a:xfrm>
              <a:off x="3242" y="935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p</a:t>
              </a:r>
            </a:p>
          </p:txBody>
        </p:sp>
        <p:sp>
          <p:nvSpPr>
            <p:cNvPr id="644119" name="Text Box 23"/>
            <p:cNvSpPr txBox="1">
              <a:spLocks noChangeArrowheads="1"/>
            </p:cNvSpPr>
            <p:nvPr/>
          </p:nvSpPr>
          <p:spPr bwMode="auto">
            <a:xfrm>
              <a:off x="3242" y="1418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n</a:t>
              </a:r>
            </a:p>
          </p:txBody>
        </p:sp>
      </p:grpSp>
      <p:sp>
        <p:nvSpPr>
          <p:cNvPr id="29" name="Rectangle 3"/>
          <p:cNvSpPr txBox="1">
            <a:spLocks noChangeArrowheads="1"/>
          </p:cNvSpPr>
          <p:nvPr/>
        </p:nvSpPr>
        <p:spPr>
          <a:xfrm>
            <a:off x="4860032" y="1400349"/>
            <a:ext cx="4003676" cy="576262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sz="2800" dirty="0" err="1" smtClean="0"/>
              <a:t>pn</a:t>
            </a:r>
            <a:r>
              <a:rPr lang="de-DE" sz="2800" dirty="0" smtClean="0"/>
              <a:t> </a:t>
            </a:r>
            <a:r>
              <a:rPr lang="de-DE" sz="2800" dirty="0" smtClean="0">
                <a:sym typeface="Symbol" pitchFamily="18" charset="2"/>
              </a:rPr>
              <a:t> d*</a:t>
            </a:r>
            <a:r>
              <a:rPr lang="de-DE" sz="2800" baseline="30000" dirty="0" smtClean="0">
                <a:sym typeface="Symbol" pitchFamily="18" charset="2"/>
              </a:rPr>
              <a:t> </a:t>
            </a:r>
            <a:r>
              <a:rPr lang="de-DE" sz="2800" dirty="0" smtClean="0">
                <a:sym typeface="Symbol" pitchFamily="18" charset="2"/>
              </a:rPr>
              <a:t> </a:t>
            </a:r>
            <a:r>
              <a:rPr lang="de-DE" sz="2800" dirty="0" smtClean="0">
                <a:latin typeface="Symbol" pitchFamily="18" charset="2"/>
                <a:sym typeface="Symbol" pitchFamily="18" charset="2"/>
              </a:rPr>
              <a:t>DD</a:t>
            </a:r>
            <a:r>
              <a:rPr lang="de-DE" sz="2800" dirty="0" smtClean="0">
                <a:sym typeface="Symbol" pitchFamily="18" charset="2"/>
              </a:rPr>
              <a:t>  </a:t>
            </a:r>
            <a:r>
              <a:rPr lang="de-DE" sz="2800" dirty="0" err="1" smtClean="0">
                <a:sym typeface="Symbol" pitchFamily="18" charset="2"/>
              </a:rPr>
              <a:t>NN</a:t>
            </a:r>
            <a:r>
              <a:rPr lang="de-DE" sz="2800" dirty="0" err="1" smtClean="0">
                <a:latin typeface="Symbol" pitchFamily="18" charset="2"/>
                <a:sym typeface="Symbol" pitchFamily="18" charset="2"/>
              </a:rPr>
              <a:t>pp</a:t>
            </a:r>
            <a:endParaRPr lang="de-DE" sz="2800" baseline="30000" dirty="0" smtClean="0">
              <a:latin typeface="Symbol" pitchFamily="18" charset="2"/>
              <a:sym typeface="Symbol" pitchFamily="18" charset="2"/>
            </a:endParaRPr>
          </a:p>
          <a:p>
            <a:pPr fontAlgn="auto">
              <a:spcAft>
                <a:spcPts val="0"/>
              </a:spcAft>
            </a:pPr>
            <a:endParaRPr lang="de-DE" sz="3600" baseline="30000" dirty="0" smtClean="0">
              <a:sym typeface="Symbol" pitchFamily="18" charset="2"/>
            </a:endParaRPr>
          </a:p>
          <a:p>
            <a:pPr fontAlgn="auto">
              <a:spcAft>
                <a:spcPts val="0"/>
              </a:spcAft>
              <a:buFontTx/>
              <a:buNone/>
            </a:pPr>
            <a:endParaRPr lang="de-DE" baseline="30000" dirty="0">
              <a:sym typeface="Symbol" pitchFamily="18" charset="2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5148064" y="1811337"/>
            <a:ext cx="3338512" cy="1881187"/>
            <a:chOff x="5148064" y="1382092"/>
            <a:chExt cx="3338512" cy="1881187"/>
          </a:xfrm>
        </p:grpSpPr>
        <p:grpSp>
          <p:nvGrpSpPr>
            <p:cNvPr id="31" name="Group 4"/>
            <p:cNvGrpSpPr>
              <a:grpSpLocks/>
            </p:cNvGrpSpPr>
            <p:nvPr/>
          </p:nvGrpSpPr>
          <p:grpSpPr bwMode="auto">
            <a:xfrm>
              <a:off x="5465564" y="1382092"/>
              <a:ext cx="3021012" cy="1881187"/>
              <a:chOff x="3379" y="675"/>
              <a:chExt cx="1903" cy="1185"/>
            </a:xfrm>
          </p:grpSpPr>
          <p:grpSp>
            <p:nvGrpSpPr>
              <p:cNvPr id="34" name="Group 5"/>
              <p:cNvGrpSpPr>
                <a:grpSpLocks/>
              </p:cNvGrpSpPr>
              <p:nvPr/>
            </p:nvGrpSpPr>
            <p:grpSpPr bwMode="auto">
              <a:xfrm>
                <a:off x="3379" y="845"/>
                <a:ext cx="1657" cy="832"/>
                <a:chOff x="3334" y="2342"/>
                <a:chExt cx="1657" cy="832"/>
              </a:xfrm>
            </p:grpSpPr>
            <p:sp>
              <p:nvSpPr>
                <p:cNvPr id="40" name="Line 6"/>
                <p:cNvSpPr>
                  <a:spLocks noChangeShapeType="1"/>
                </p:cNvSpPr>
                <p:nvPr/>
              </p:nvSpPr>
              <p:spPr bwMode="auto">
                <a:xfrm>
                  <a:off x="4476" y="3004"/>
                  <a:ext cx="491" cy="17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4477" y="2342"/>
                  <a:ext cx="490" cy="181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4513" y="2555"/>
                  <a:ext cx="454" cy="13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Line 9"/>
                <p:cNvSpPr>
                  <a:spLocks noChangeShapeType="1"/>
                </p:cNvSpPr>
                <p:nvPr/>
              </p:nvSpPr>
              <p:spPr bwMode="auto">
                <a:xfrm>
                  <a:off x="4513" y="2976"/>
                  <a:ext cx="478" cy="9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Line 10"/>
                <p:cNvSpPr>
                  <a:spLocks noChangeShapeType="1"/>
                </p:cNvSpPr>
                <p:nvPr/>
              </p:nvSpPr>
              <p:spPr bwMode="auto">
                <a:xfrm>
                  <a:off x="3334" y="2568"/>
                  <a:ext cx="362" cy="18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3334" y="2840"/>
                  <a:ext cx="362" cy="18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Rectangle 12"/>
                <p:cNvSpPr>
                  <a:spLocks noChangeArrowheads="1"/>
                </p:cNvSpPr>
                <p:nvPr/>
              </p:nvSpPr>
              <p:spPr bwMode="auto">
                <a:xfrm rot="-1717552">
                  <a:off x="4096" y="2604"/>
                  <a:ext cx="454" cy="9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" name="Rectangle 13"/>
                <p:cNvSpPr>
                  <a:spLocks noChangeArrowheads="1"/>
                </p:cNvSpPr>
                <p:nvPr/>
              </p:nvSpPr>
              <p:spPr bwMode="auto">
                <a:xfrm rot="1393872">
                  <a:off x="4096" y="2859"/>
                  <a:ext cx="454" cy="9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Rectangle 14"/>
                <p:cNvSpPr>
                  <a:spLocks noChangeArrowheads="1"/>
                </p:cNvSpPr>
                <p:nvPr/>
              </p:nvSpPr>
              <p:spPr bwMode="auto">
                <a:xfrm>
                  <a:off x="3606" y="2704"/>
                  <a:ext cx="544" cy="1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5" name="Text Box 17"/>
              <p:cNvSpPr txBox="1">
                <a:spLocks noChangeArrowheads="1"/>
              </p:cNvSpPr>
              <p:nvPr/>
            </p:nvSpPr>
            <p:spPr bwMode="auto">
              <a:xfrm>
                <a:off x="4195" y="1434"/>
                <a:ext cx="23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l-GR" sz="24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Δ</a:t>
                </a:r>
              </a:p>
            </p:txBody>
          </p:sp>
          <p:sp>
            <p:nvSpPr>
              <p:cNvPr id="36" name="Text Box 18"/>
              <p:cNvSpPr txBox="1">
                <a:spLocks noChangeArrowheads="1"/>
              </p:cNvSpPr>
              <p:nvPr/>
            </p:nvSpPr>
            <p:spPr bwMode="auto">
              <a:xfrm>
                <a:off x="4195" y="845"/>
                <a:ext cx="23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l-GR" sz="24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Δ</a:t>
                </a:r>
              </a:p>
            </p:txBody>
          </p:sp>
          <p:sp>
            <p:nvSpPr>
              <p:cNvPr id="38" name="Text Box 20"/>
              <p:cNvSpPr txBox="1">
                <a:spLocks noChangeArrowheads="1"/>
              </p:cNvSpPr>
              <p:nvPr/>
            </p:nvSpPr>
            <p:spPr bwMode="auto">
              <a:xfrm>
                <a:off x="5069" y="1572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l-GR" sz="2400" dirty="0">
                    <a:latin typeface="Times New Roman" pitchFamily="18" charset="0"/>
                    <a:cs typeface="Times New Roman" pitchFamily="18" charset="0"/>
                  </a:rPr>
                  <a:t>π</a:t>
                </a:r>
              </a:p>
            </p:txBody>
          </p:sp>
          <p:sp>
            <p:nvSpPr>
              <p:cNvPr id="39" name="Text Box 21"/>
              <p:cNvSpPr txBox="1">
                <a:spLocks noChangeArrowheads="1"/>
              </p:cNvSpPr>
              <p:nvPr/>
            </p:nvSpPr>
            <p:spPr bwMode="auto">
              <a:xfrm>
                <a:off x="5036" y="67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l-GR" sz="2400" dirty="0">
                    <a:latin typeface="Times New Roman" pitchFamily="18" charset="0"/>
                    <a:cs typeface="Times New Roman" pitchFamily="18" charset="0"/>
                  </a:rPr>
                  <a:t>π</a:t>
                </a:r>
              </a:p>
            </p:txBody>
          </p:sp>
        </p:grpSp>
        <p:sp>
          <p:nvSpPr>
            <p:cNvPr id="32" name="Text Box 22"/>
            <p:cNvSpPr txBox="1">
              <a:spLocks noChangeArrowheads="1"/>
            </p:cNvSpPr>
            <p:nvPr/>
          </p:nvSpPr>
          <p:spPr bwMode="auto">
            <a:xfrm>
              <a:off x="5148064" y="1723404"/>
              <a:ext cx="2889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p</a:t>
              </a:r>
            </a:p>
          </p:txBody>
        </p:sp>
        <p:sp>
          <p:nvSpPr>
            <p:cNvPr id="33" name="Text Box 23"/>
            <p:cNvSpPr txBox="1">
              <a:spLocks noChangeArrowheads="1"/>
            </p:cNvSpPr>
            <p:nvPr/>
          </p:nvSpPr>
          <p:spPr bwMode="auto">
            <a:xfrm>
              <a:off x="5148064" y="2490167"/>
              <a:ext cx="2889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Tahoma" pitchFamily="34" charset="0"/>
                </a:rPr>
                <a:t>n</a:t>
              </a:r>
            </a:p>
          </p:txBody>
        </p:sp>
        <p:sp>
          <p:nvSpPr>
            <p:cNvPr id="51" name="Text Box 23"/>
            <p:cNvSpPr txBox="1">
              <a:spLocks noChangeArrowheads="1"/>
            </p:cNvSpPr>
            <p:nvPr/>
          </p:nvSpPr>
          <p:spPr bwMode="auto">
            <a:xfrm>
              <a:off x="8120656" y="2429842"/>
              <a:ext cx="2889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Tahoma" pitchFamily="34" charset="0"/>
                </a:rPr>
                <a:t>N</a:t>
              </a:r>
              <a:endParaRPr lang="en-US" sz="2400" dirty="0">
                <a:latin typeface="Tahoma" pitchFamily="34" charset="0"/>
              </a:endParaRPr>
            </a:p>
          </p:txBody>
        </p:sp>
        <p:sp>
          <p:nvSpPr>
            <p:cNvPr id="52" name="Text Box 23"/>
            <p:cNvSpPr txBox="1">
              <a:spLocks noChangeArrowheads="1"/>
            </p:cNvSpPr>
            <p:nvPr/>
          </p:nvSpPr>
          <p:spPr bwMode="auto">
            <a:xfrm>
              <a:off x="8143497" y="1738404"/>
              <a:ext cx="2889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Tahoma" pitchFamily="34" charset="0"/>
                </a:rPr>
                <a:t>N</a:t>
              </a:r>
              <a:endParaRPr lang="en-US" sz="2400" dirty="0">
                <a:latin typeface="Tahoma" pitchFamily="34" charset="0"/>
              </a:endParaRPr>
            </a:p>
          </p:txBody>
        </p:sp>
      </p:grpSp>
      <p:sp>
        <p:nvSpPr>
          <p:cNvPr id="53" name="Rectangle 3"/>
          <p:cNvSpPr txBox="1">
            <a:spLocks noChangeArrowheads="1"/>
          </p:cNvSpPr>
          <p:nvPr/>
        </p:nvSpPr>
        <p:spPr>
          <a:xfrm>
            <a:off x="2863294" y="3738935"/>
            <a:ext cx="4003676" cy="57626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sz="2800" dirty="0" err="1" smtClean="0"/>
              <a:t>pn</a:t>
            </a:r>
            <a:r>
              <a:rPr lang="de-DE" sz="2800" dirty="0" smtClean="0"/>
              <a:t> </a:t>
            </a:r>
            <a:r>
              <a:rPr lang="de-DE" sz="2800" dirty="0" smtClean="0">
                <a:sym typeface="Symbol" pitchFamily="18" charset="2"/>
              </a:rPr>
              <a:t> d*</a:t>
            </a:r>
            <a:r>
              <a:rPr lang="de-DE" sz="2800" baseline="30000" dirty="0" smtClean="0">
                <a:sym typeface="Symbol" pitchFamily="18" charset="2"/>
              </a:rPr>
              <a:t> </a:t>
            </a:r>
            <a:r>
              <a:rPr lang="de-DE" sz="2800" dirty="0" smtClean="0">
                <a:sym typeface="Symbol" pitchFamily="18" charset="2"/>
              </a:rPr>
              <a:t> </a:t>
            </a:r>
            <a:r>
              <a:rPr lang="de-DE" sz="2800" dirty="0" err="1" smtClean="0">
                <a:sym typeface="Symbol" pitchFamily="18" charset="2"/>
              </a:rPr>
              <a:t>pn</a:t>
            </a:r>
            <a:endParaRPr lang="de-DE" sz="2800" baseline="30000" dirty="0" smtClean="0">
              <a:latin typeface="Symbol" pitchFamily="18" charset="2"/>
              <a:sym typeface="Symbol" pitchFamily="18" charset="2"/>
            </a:endParaRPr>
          </a:p>
          <a:p>
            <a:pPr fontAlgn="auto">
              <a:spcAft>
                <a:spcPts val="0"/>
              </a:spcAft>
            </a:pPr>
            <a:endParaRPr lang="de-DE" sz="3600" baseline="30000" dirty="0" smtClean="0">
              <a:sym typeface="Symbol" pitchFamily="18" charset="2"/>
            </a:endParaRPr>
          </a:p>
          <a:p>
            <a:pPr fontAlgn="auto">
              <a:spcAft>
                <a:spcPts val="0"/>
              </a:spcAft>
              <a:buFontTx/>
              <a:buNone/>
            </a:pPr>
            <a:endParaRPr lang="de-DE" baseline="30000" dirty="0">
              <a:sym typeface="Symbol" pitchFamily="18" charset="2"/>
            </a:endParaRPr>
          </a:p>
        </p:txBody>
      </p:sp>
      <p:grpSp>
        <p:nvGrpSpPr>
          <p:cNvPr id="54" name="Group 4"/>
          <p:cNvGrpSpPr>
            <a:grpSpLocks/>
          </p:cNvGrpSpPr>
          <p:nvPr/>
        </p:nvGrpSpPr>
        <p:grpSpPr bwMode="auto">
          <a:xfrm>
            <a:off x="3076598" y="4243759"/>
            <a:ext cx="2522537" cy="1393825"/>
            <a:chOff x="3242" y="890"/>
            <a:chExt cx="1589" cy="878"/>
          </a:xfrm>
        </p:grpSpPr>
        <p:sp>
          <p:nvSpPr>
            <p:cNvPr id="55" name="Line 5"/>
            <p:cNvSpPr>
              <a:spLocks noChangeShapeType="1"/>
            </p:cNvSpPr>
            <p:nvPr/>
          </p:nvSpPr>
          <p:spPr bwMode="auto">
            <a:xfrm>
              <a:off x="3442" y="1116"/>
              <a:ext cx="362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6"/>
            <p:cNvSpPr>
              <a:spLocks noChangeShapeType="1"/>
            </p:cNvSpPr>
            <p:nvPr/>
          </p:nvSpPr>
          <p:spPr bwMode="auto">
            <a:xfrm flipV="1">
              <a:off x="3442" y="1388"/>
              <a:ext cx="362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Rectangle 7"/>
            <p:cNvSpPr>
              <a:spLocks noChangeArrowheads="1"/>
            </p:cNvSpPr>
            <p:nvPr/>
          </p:nvSpPr>
          <p:spPr bwMode="auto">
            <a:xfrm>
              <a:off x="3714" y="1252"/>
              <a:ext cx="544" cy="1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Text Box 8"/>
            <p:cNvSpPr txBox="1">
              <a:spLocks noChangeArrowheads="1"/>
            </p:cNvSpPr>
            <p:nvPr/>
          </p:nvSpPr>
          <p:spPr bwMode="auto">
            <a:xfrm>
              <a:off x="3242" y="935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p</a:t>
              </a:r>
            </a:p>
          </p:txBody>
        </p:sp>
        <p:sp>
          <p:nvSpPr>
            <p:cNvPr id="59" name="Text Box 9"/>
            <p:cNvSpPr txBox="1">
              <a:spLocks noChangeArrowheads="1"/>
            </p:cNvSpPr>
            <p:nvPr/>
          </p:nvSpPr>
          <p:spPr bwMode="auto">
            <a:xfrm>
              <a:off x="3242" y="1418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n</a:t>
              </a:r>
            </a:p>
          </p:txBody>
        </p:sp>
        <p:sp>
          <p:nvSpPr>
            <p:cNvPr id="60" name="Line 10"/>
            <p:cNvSpPr>
              <a:spLocks noChangeShapeType="1"/>
            </p:cNvSpPr>
            <p:nvPr/>
          </p:nvSpPr>
          <p:spPr bwMode="auto">
            <a:xfrm>
              <a:off x="4241" y="1434"/>
              <a:ext cx="362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11"/>
            <p:cNvSpPr>
              <a:spLocks noChangeShapeType="1"/>
            </p:cNvSpPr>
            <p:nvPr/>
          </p:nvSpPr>
          <p:spPr bwMode="auto">
            <a:xfrm flipV="1">
              <a:off x="4241" y="1071"/>
              <a:ext cx="362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Text Box 12"/>
            <p:cNvSpPr txBox="1">
              <a:spLocks noChangeArrowheads="1"/>
            </p:cNvSpPr>
            <p:nvPr/>
          </p:nvSpPr>
          <p:spPr bwMode="auto">
            <a:xfrm>
              <a:off x="4649" y="1480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n</a:t>
              </a:r>
            </a:p>
          </p:txBody>
        </p:sp>
        <p:sp>
          <p:nvSpPr>
            <p:cNvPr id="63" name="Text Box 13"/>
            <p:cNvSpPr txBox="1">
              <a:spLocks noChangeArrowheads="1"/>
            </p:cNvSpPr>
            <p:nvPr/>
          </p:nvSpPr>
          <p:spPr bwMode="auto">
            <a:xfrm>
              <a:off x="4649" y="890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530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en-US"/>
              <a:t>Types of particles/resonances</a:t>
            </a:r>
          </a:p>
        </p:txBody>
      </p:sp>
      <p:grpSp>
        <p:nvGrpSpPr>
          <p:cNvPr id="636936" name="Group 8"/>
          <p:cNvGrpSpPr>
            <a:grpSpLocks/>
          </p:cNvGrpSpPr>
          <p:nvPr/>
        </p:nvGrpSpPr>
        <p:grpSpPr bwMode="auto">
          <a:xfrm>
            <a:off x="539750" y="2276475"/>
            <a:ext cx="2590800" cy="2447925"/>
            <a:chOff x="295" y="754"/>
            <a:chExt cx="1632" cy="1542"/>
          </a:xfrm>
        </p:grpSpPr>
        <p:sp>
          <p:nvSpPr>
            <p:cNvPr id="636932" name="Oval 4"/>
            <p:cNvSpPr>
              <a:spLocks noChangeArrowheads="1"/>
            </p:cNvSpPr>
            <p:nvPr/>
          </p:nvSpPr>
          <p:spPr bwMode="auto">
            <a:xfrm>
              <a:off x="431" y="1253"/>
              <a:ext cx="590" cy="590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933" name="Oval 5"/>
            <p:cNvSpPr>
              <a:spLocks noChangeArrowheads="1"/>
            </p:cNvSpPr>
            <p:nvPr/>
          </p:nvSpPr>
          <p:spPr bwMode="auto">
            <a:xfrm>
              <a:off x="1202" y="1207"/>
              <a:ext cx="590" cy="590"/>
            </a:xfrm>
            <a:prstGeom prst="ellipse">
              <a:avLst/>
            </a:prstGeom>
            <a:gradFill rotWithShape="1">
              <a:gsLst>
                <a:gs pos="0">
                  <a:srgbClr val="FF339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934" name="Oval 6"/>
            <p:cNvSpPr>
              <a:spLocks noChangeArrowheads="1"/>
            </p:cNvSpPr>
            <p:nvPr/>
          </p:nvSpPr>
          <p:spPr bwMode="auto">
            <a:xfrm>
              <a:off x="295" y="754"/>
              <a:ext cx="1632" cy="154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6937" name="Line 9"/>
          <p:cNvSpPr>
            <a:spLocks noChangeShapeType="1"/>
          </p:cNvSpPr>
          <p:nvPr/>
        </p:nvSpPr>
        <p:spPr bwMode="auto">
          <a:xfrm flipV="1">
            <a:off x="682625" y="4076700"/>
            <a:ext cx="431800" cy="1079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938" name="Line 10"/>
          <p:cNvSpPr>
            <a:spLocks noChangeShapeType="1"/>
          </p:cNvSpPr>
          <p:nvPr/>
        </p:nvSpPr>
        <p:spPr bwMode="auto">
          <a:xfrm flipH="1" flipV="1">
            <a:off x="2338388" y="4003675"/>
            <a:ext cx="649287" cy="1152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939" name="Text Box 11"/>
          <p:cNvSpPr txBox="1">
            <a:spLocks noChangeArrowheads="1"/>
          </p:cNvSpPr>
          <p:nvPr/>
        </p:nvSpPr>
        <p:spPr bwMode="auto">
          <a:xfrm>
            <a:off x="230188" y="5246688"/>
            <a:ext cx="846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color</a:t>
            </a:r>
          </a:p>
        </p:txBody>
      </p:sp>
      <p:sp>
        <p:nvSpPr>
          <p:cNvPr id="636940" name="Text Box 12"/>
          <p:cNvSpPr txBox="1">
            <a:spLocks noChangeArrowheads="1"/>
          </p:cNvSpPr>
          <p:nvPr/>
        </p:nvSpPr>
        <p:spPr bwMode="auto">
          <a:xfrm>
            <a:off x="2411413" y="5300663"/>
            <a:ext cx="1338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anticolor</a:t>
            </a:r>
          </a:p>
        </p:txBody>
      </p:sp>
      <p:sp>
        <p:nvSpPr>
          <p:cNvPr id="636941" name="Text Box 13"/>
          <p:cNvSpPr txBox="1">
            <a:spLocks noChangeArrowheads="1"/>
          </p:cNvSpPr>
          <p:nvPr/>
        </p:nvSpPr>
        <p:spPr bwMode="auto">
          <a:xfrm>
            <a:off x="3708400" y="2708275"/>
            <a:ext cx="1352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white</a:t>
            </a:r>
          </a:p>
        </p:txBody>
      </p:sp>
      <p:sp>
        <p:nvSpPr>
          <p:cNvPr id="636942" name="Line 14"/>
          <p:cNvSpPr>
            <a:spLocks noChangeShapeType="1"/>
          </p:cNvSpPr>
          <p:nvPr/>
        </p:nvSpPr>
        <p:spPr bwMode="auto">
          <a:xfrm flipH="1">
            <a:off x="3203575" y="3284538"/>
            <a:ext cx="1081088" cy="4318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945" name="Text Box 17"/>
          <p:cNvSpPr txBox="1">
            <a:spLocks noChangeArrowheads="1"/>
          </p:cNvSpPr>
          <p:nvPr/>
        </p:nvSpPr>
        <p:spPr bwMode="auto">
          <a:xfrm>
            <a:off x="971550" y="1314450"/>
            <a:ext cx="17922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 b="1"/>
              <a:t>Meson</a:t>
            </a:r>
          </a:p>
        </p:txBody>
      </p:sp>
      <p:grpSp>
        <p:nvGrpSpPr>
          <p:cNvPr id="636949" name="Group 21"/>
          <p:cNvGrpSpPr>
            <a:grpSpLocks/>
          </p:cNvGrpSpPr>
          <p:nvPr/>
        </p:nvGrpSpPr>
        <p:grpSpPr bwMode="auto">
          <a:xfrm>
            <a:off x="6011863" y="2133600"/>
            <a:ext cx="2808287" cy="2879725"/>
            <a:chOff x="3833" y="1797"/>
            <a:chExt cx="1769" cy="1814"/>
          </a:xfrm>
        </p:grpSpPr>
        <p:sp>
          <p:nvSpPr>
            <p:cNvPr id="636935" name="Oval 7"/>
            <p:cNvSpPr>
              <a:spLocks noChangeArrowheads="1"/>
            </p:cNvSpPr>
            <p:nvPr/>
          </p:nvSpPr>
          <p:spPr bwMode="auto">
            <a:xfrm>
              <a:off x="4377" y="2069"/>
              <a:ext cx="590" cy="590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943" name="Oval 15"/>
            <p:cNvSpPr>
              <a:spLocks noChangeArrowheads="1"/>
            </p:cNvSpPr>
            <p:nvPr/>
          </p:nvSpPr>
          <p:spPr bwMode="auto">
            <a:xfrm>
              <a:off x="4059" y="2614"/>
              <a:ext cx="590" cy="590"/>
            </a:xfrm>
            <a:prstGeom prst="ellipse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944" name="Oval 16"/>
            <p:cNvSpPr>
              <a:spLocks noChangeArrowheads="1"/>
            </p:cNvSpPr>
            <p:nvPr/>
          </p:nvSpPr>
          <p:spPr bwMode="auto">
            <a:xfrm>
              <a:off x="4740" y="2614"/>
              <a:ext cx="590" cy="590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946" name="Oval 18"/>
            <p:cNvSpPr>
              <a:spLocks noChangeArrowheads="1"/>
            </p:cNvSpPr>
            <p:nvPr/>
          </p:nvSpPr>
          <p:spPr bwMode="auto">
            <a:xfrm>
              <a:off x="3833" y="1797"/>
              <a:ext cx="1769" cy="181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6948" name="Text Box 20"/>
          <p:cNvSpPr txBox="1">
            <a:spLocks noChangeArrowheads="1"/>
          </p:cNvSpPr>
          <p:nvPr/>
        </p:nvSpPr>
        <p:spPr bwMode="auto">
          <a:xfrm>
            <a:off x="6227763" y="1341438"/>
            <a:ext cx="19335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 b="1"/>
              <a:t>Baryon</a:t>
            </a:r>
          </a:p>
        </p:txBody>
      </p:sp>
      <p:sp>
        <p:nvSpPr>
          <p:cNvPr id="636950" name="Line 22"/>
          <p:cNvSpPr>
            <a:spLocks noChangeShapeType="1"/>
          </p:cNvSpPr>
          <p:nvPr/>
        </p:nvSpPr>
        <p:spPr bwMode="auto">
          <a:xfrm>
            <a:off x="4643438" y="3284538"/>
            <a:ext cx="1223962" cy="360362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867694" y="6356350"/>
            <a:ext cx="4152106" cy="365125"/>
          </a:xfrm>
        </p:spPr>
        <p:txBody>
          <a:bodyPr/>
          <a:lstStyle/>
          <a:p>
            <a:r>
              <a:rPr lang="en-US" smtClean="0"/>
              <a:t>Mikhail Bashkanov "Dibaryons"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E61-D23B-4072-8C27-674A336F0F95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96" b="43026"/>
          <a:stretch/>
        </p:blipFill>
        <p:spPr>
          <a:xfrm>
            <a:off x="3962910" y="4338578"/>
            <a:ext cx="2407727" cy="207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16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F86A-4E34-4C2A-B29C-D939AC33F94A}" type="slidenum">
              <a:rPr lang="en-US"/>
              <a:pPr/>
              <a:t>20</a:t>
            </a:fld>
            <a:endParaRPr lang="en-US" dirty="0"/>
          </a:p>
        </p:txBody>
      </p:sp>
      <p:pic>
        <p:nvPicPr>
          <p:cNvPr id="800770" name="Picture 2" descr="SAID_Annete_elastic_X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4" y="1268412"/>
            <a:ext cx="6480175" cy="483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07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8269" y="49213"/>
            <a:ext cx="5132387" cy="858837"/>
          </a:xfrm>
        </p:spPr>
        <p:txBody>
          <a:bodyPr/>
          <a:lstStyle/>
          <a:p>
            <a:r>
              <a:rPr lang="de-DE" dirty="0" err="1"/>
              <a:t>Expectations</a:t>
            </a:r>
            <a:endParaRPr lang="de-DE" dirty="0"/>
          </a:p>
        </p:txBody>
      </p:sp>
      <p:grpSp>
        <p:nvGrpSpPr>
          <p:cNvPr id="800772" name="Group 4"/>
          <p:cNvGrpSpPr>
            <a:grpSpLocks/>
          </p:cNvGrpSpPr>
          <p:nvPr/>
        </p:nvGrpSpPr>
        <p:grpSpPr bwMode="auto">
          <a:xfrm>
            <a:off x="6300788" y="260350"/>
            <a:ext cx="2522537" cy="1393825"/>
            <a:chOff x="3242" y="890"/>
            <a:chExt cx="1589" cy="878"/>
          </a:xfrm>
        </p:grpSpPr>
        <p:sp>
          <p:nvSpPr>
            <p:cNvPr id="800773" name="Line 5"/>
            <p:cNvSpPr>
              <a:spLocks noChangeShapeType="1"/>
            </p:cNvSpPr>
            <p:nvPr/>
          </p:nvSpPr>
          <p:spPr bwMode="auto">
            <a:xfrm>
              <a:off x="3442" y="1116"/>
              <a:ext cx="362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774" name="Line 6"/>
            <p:cNvSpPr>
              <a:spLocks noChangeShapeType="1"/>
            </p:cNvSpPr>
            <p:nvPr/>
          </p:nvSpPr>
          <p:spPr bwMode="auto">
            <a:xfrm flipV="1">
              <a:off x="3442" y="1388"/>
              <a:ext cx="362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775" name="Rectangle 7"/>
            <p:cNvSpPr>
              <a:spLocks noChangeArrowheads="1"/>
            </p:cNvSpPr>
            <p:nvPr/>
          </p:nvSpPr>
          <p:spPr bwMode="auto">
            <a:xfrm>
              <a:off x="3714" y="1252"/>
              <a:ext cx="544" cy="1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0776" name="Text Box 8"/>
            <p:cNvSpPr txBox="1">
              <a:spLocks noChangeArrowheads="1"/>
            </p:cNvSpPr>
            <p:nvPr/>
          </p:nvSpPr>
          <p:spPr bwMode="auto">
            <a:xfrm>
              <a:off x="3242" y="935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p</a:t>
              </a:r>
            </a:p>
          </p:txBody>
        </p:sp>
        <p:sp>
          <p:nvSpPr>
            <p:cNvPr id="800777" name="Text Box 9"/>
            <p:cNvSpPr txBox="1">
              <a:spLocks noChangeArrowheads="1"/>
            </p:cNvSpPr>
            <p:nvPr/>
          </p:nvSpPr>
          <p:spPr bwMode="auto">
            <a:xfrm>
              <a:off x="3242" y="1418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n</a:t>
              </a:r>
            </a:p>
          </p:txBody>
        </p:sp>
        <p:sp>
          <p:nvSpPr>
            <p:cNvPr id="800778" name="Line 10"/>
            <p:cNvSpPr>
              <a:spLocks noChangeShapeType="1"/>
            </p:cNvSpPr>
            <p:nvPr/>
          </p:nvSpPr>
          <p:spPr bwMode="auto">
            <a:xfrm>
              <a:off x="4241" y="1434"/>
              <a:ext cx="362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779" name="Line 11"/>
            <p:cNvSpPr>
              <a:spLocks noChangeShapeType="1"/>
            </p:cNvSpPr>
            <p:nvPr/>
          </p:nvSpPr>
          <p:spPr bwMode="auto">
            <a:xfrm flipV="1">
              <a:off x="4241" y="1071"/>
              <a:ext cx="362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780" name="Text Box 12"/>
            <p:cNvSpPr txBox="1">
              <a:spLocks noChangeArrowheads="1"/>
            </p:cNvSpPr>
            <p:nvPr/>
          </p:nvSpPr>
          <p:spPr bwMode="auto">
            <a:xfrm>
              <a:off x="4649" y="1480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n</a:t>
              </a:r>
            </a:p>
          </p:txBody>
        </p:sp>
        <p:sp>
          <p:nvSpPr>
            <p:cNvPr id="800781" name="Text Box 13"/>
            <p:cNvSpPr txBox="1">
              <a:spLocks noChangeArrowheads="1"/>
            </p:cNvSpPr>
            <p:nvPr/>
          </p:nvSpPr>
          <p:spPr bwMode="auto">
            <a:xfrm>
              <a:off x="4649" y="890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p</a:t>
              </a:r>
            </a:p>
          </p:txBody>
        </p:sp>
      </p:grpSp>
      <p:graphicFrame>
        <p:nvGraphicFramePr>
          <p:cNvPr id="800782" name="Object 1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35806715"/>
              </p:ext>
            </p:extLst>
          </p:nvPr>
        </p:nvGraphicFramePr>
        <p:xfrm>
          <a:off x="1475656" y="788988"/>
          <a:ext cx="273050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706" name="Формула" r:id="rId4" imgW="977760" imgH="228600" progId="Equation.3">
                  <p:embed/>
                </p:oleObj>
              </mc:Choice>
              <mc:Fallback>
                <p:oleObj name="Формула" r:id="rId4" imgW="977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788988"/>
                        <a:ext cx="273050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0783" name="Text Box 15"/>
          <p:cNvSpPr txBox="1">
            <a:spLocks noChangeArrowheads="1"/>
          </p:cNvSpPr>
          <p:nvPr/>
        </p:nvSpPr>
        <p:spPr bwMode="auto">
          <a:xfrm>
            <a:off x="2353836" y="4450512"/>
            <a:ext cx="73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3300"/>
                </a:solidFill>
              </a:rPr>
              <a:t>SAID</a:t>
            </a:r>
          </a:p>
        </p:txBody>
      </p:sp>
      <p:sp>
        <p:nvSpPr>
          <p:cNvPr id="800784" name="Text Box 16"/>
          <p:cNvSpPr txBox="1">
            <a:spLocks noChangeArrowheads="1"/>
          </p:cNvSpPr>
          <p:nvPr/>
        </p:nvSpPr>
        <p:spPr bwMode="auto">
          <a:xfrm>
            <a:off x="3524842" y="2924944"/>
            <a:ext cx="24885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SAID </a:t>
            </a:r>
            <a:r>
              <a:rPr lang="en-US" b="1" dirty="0" smtClean="0">
                <a:solidFill>
                  <a:srgbClr val="0000FF"/>
                </a:solidFill>
              </a:rPr>
              <a:t>with </a:t>
            </a:r>
            <a:r>
              <a:rPr lang="en-US" b="1" dirty="0">
                <a:solidFill>
                  <a:srgbClr val="0000FF"/>
                </a:solidFill>
              </a:rPr>
              <a:t>resonance</a:t>
            </a:r>
          </a:p>
        </p:txBody>
      </p:sp>
      <p:sp>
        <p:nvSpPr>
          <p:cNvPr id="800785" name="Line 17"/>
          <p:cNvSpPr>
            <a:spLocks noChangeShapeType="1"/>
          </p:cNvSpPr>
          <p:nvPr/>
        </p:nvSpPr>
        <p:spPr bwMode="auto">
          <a:xfrm flipH="1">
            <a:off x="5036142" y="3285307"/>
            <a:ext cx="144463" cy="7921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0786" name="Line 18"/>
          <p:cNvSpPr>
            <a:spLocks noChangeShapeType="1"/>
          </p:cNvSpPr>
          <p:nvPr/>
        </p:nvSpPr>
        <p:spPr bwMode="auto">
          <a:xfrm flipV="1">
            <a:off x="3093611" y="4215562"/>
            <a:ext cx="1800225" cy="431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49803" y="6268670"/>
            <a:ext cx="5951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A. Pricking, M. </a:t>
            </a:r>
            <a:r>
              <a:rPr lang="en-US" dirty="0" err="1" smtClean="0"/>
              <a:t>Bashkanov</a:t>
            </a:r>
            <a:r>
              <a:rPr lang="en-US" dirty="0" smtClean="0"/>
              <a:t>, H. Clement: arXiv:1310.5532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774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96" y="1050924"/>
            <a:ext cx="8178630" cy="5546428"/>
          </a:xfrm>
          <a:prstGeom prst="rect">
            <a:avLst/>
          </a:prstGeom>
        </p:spPr>
      </p:pic>
      <p:sp>
        <p:nvSpPr>
          <p:cNvPr id="1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F86A-4E34-4C2A-B29C-D939AC33F94A}" type="slidenum">
              <a:rPr lang="en-US"/>
              <a:pPr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0771" name="Rectangle 3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119063" y="158750"/>
                <a:ext cx="7073900" cy="820737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de-DE" sz="4000" dirty="0" smtClean="0"/>
                  <a:t> </a:t>
                </a:r>
                <a:r>
                  <a:rPr lang="de-DE" sz="4000" dirty="0" err="1" smtClean="0"/>
                  <a:t>energy</a:t>
                </a:r>
                <a:r>
                  <a:rPr lang="de-DE" sz="4000" dirty="0" smtClean="0"/>
                  <a:t> </a:t>
                </a:r>
                <a:r>
                  <a:rPr lang="de-DE" sz="4000" dirty="0" err="1" smtClean="0"/>
                  <a:t>dependence</a:t>
                </a:r>
                <a:r>
                  <a:rPr lang="de-DE" sz="4000" dirty="0" smtClean="0"/>
                  <a:t> at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</a:rPr>
                      <m:t>83</m:t>
                    </m:r>
                    <m:r>
                      <a:rPr lang="en-US" sz="4000" b="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de-DE" sz="4000" dirty="0"/>
              </a:p>
            </p:txBody>
          </p:sp>
        </mc:Choice>
        <mc:Fallback xmlns="">
          <p:sp>
            <p:nvSpPr>
              <p:cNvPr id="8007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9063" y="158750"/>
                <a:ext cx="7073900" cy="820737"/>
              </a:xfrm>
              <a:blipFill rotWithShape="1">
                <a:blip r:embed="rId4"/>
                <a:stretch>
                  <a:fillRect l="-86" b="-318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00772" name="Group 4"/>
          <p:cNvGrpSpPr>
            <a:grpSpLocks/>
          </p:cNvGrpSpPr>
          <p:nvPr/>
        </p:nvGrpSpPr>
        <p:grpSpPr bwMode="auto">
          <a:xfrm>
            <a:off x="6589712" y="20637"/>
            <a:ext cx="2522537" cy="1393825"/>
            <a:chOff x="3242" y="890"/>
            <a:chExt cx="1589" cy="878"/>
          </a:xfrm>
        </p:grpSpPr>
        <p:sp>
          <p:nvSpPr>
            <p:cNvPr id="800773" name="Line 5"/>
            <p:cNvSpPr>
              <a:spLocks noChangeShapeType="1"/>
            </p:cNvSpPr>
            <p:nvPr/>
          </p:nvSpPr>
          <p:spPr bwMode="auto">
            <a:xfrm>
              <a:off x="3442" y="1116"/>
              <a:ext cx="362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774" name="Line 6"/>
            <p:cNvSpPr>
              <a:spLocks noChangeShapeType="1"/>
            </p:cNvSpPr>
            <p:nvPr/>
          </p:nvSpPr>
          <p:spPr bwMode="auto">
            <a:xfrm flipV="1">
              <a:off x="3442" y="1388"/>
              <a:ext cx="362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775" name="Rectangle 7"/>
            <p:cNvSpPr>
              <a:spLocks noChangeArrowheads="1"/>
            </p:cNvSpPr>
            <p:nvPr/>
          </p:nvSpPr>
          <p:spPr bwMode="auto">
            <a:xfrm>
              <a:off x="3714" y="1252"/>
              <a:ext cx="544" cy="1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0776" name="Text Box 8"/>
            <p:cNvSpPr txBox="1">
              <a:spLocks noChangeArrowheads="1"/>
            </p:cNvSpPr>
            <p:nvPr/>
          </p:nvSpPr>
          <p:spPr bwMode="auto">
            <a:xfrm>
              <a:off x="3242" y="935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p</a:t>
              </a:r>
            </a:p>
          </p:txBody>
        </p:sp>
        <p:sp>
          <p:nvSpPr>
            <p:cNvPr id="800777" name="Text Box 9"/>
            <p:cNvSpPr txBox="1">
              <a:spLocks noChangeArrowheads="1"/>
            </p:cNvSpPr>
            <p:nvPr/>
          </p:nvSpPr>
          <p:spPr bwMode="auto">
            <a:xfrm>
              <a:off x="3242" y="1418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n</a:t>
              </a:r>
            </a:p>
          </p:txBody>
        </p:sp>
        <p:sp>
          <p:nvSpPr>
            <p:cNvPr id="800778" name="Line 10"/>
            <p:cNvSpPr>
              <a:spLocks noChangeShapeType="1"/>
            </p:cNvSpPr>
            <p:nvPr/>
          </p:nvSpPr>
          <p:spPr bwMode="auto">
            <a:xfrm>
              <a:off x="4241" y="1434"/>
              <a:ext cx="362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779" name="Line 11"/>
            <p:cNvSpPr>
              <a:spLocks noChangeShapeType="1"/>
            </p:cNvSpPr>
            <p:nvPr/>
          </p:nvSpPr>
          <p:spPr bwMode="auto">
            <a:xfrm flipV="1">
              <a:off x="4241" y="1071"/>
              <a:ext cx="362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780" name="Text Box 12"/>
            <p:cNvSpPr txBox="1">
              <a:spLocks noChangeArrowheads="1"/>
            </p:cNvSpPr>
            <p:nvPr/>
          </p:nvSpPr>
          <p:spPr bwMode="auto">
            <a:xfrm>
              <a:off x="4649" y="1480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n</a:t>
              </a:r>
            </a:p>
          </p:txBody>
        </p:sp>
        <p:sp>
          <p:nvSpPr>
            <p:cNvPr id="800781" name="Text Box 13"/>
            <p:cNvSpPr txBox="1">
              <a:spLocks noChangeArrowheads="1"/>
            </p:cNvSpPr>
            <p:nvPr/>
          </p:nvSpPr>
          <p:spPr bwMode="auto">
            <a:xfrm>
              <a:off x="4649" y="890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p</a:t>
              </a:r>
            </a:p>
          </p:txBody>
        </p:sp>
      </p:grpSp>
      <p:graphicFrame>
        <p:nvGraphicFramePr>
          <p:cNvPr id="800782" name="Object 1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46066780"/>
              </p:ext>
            </p:extLst>
          </p:nvPr>
        </p:nvGraphicFramePr>
        <p:xfrm>
          <a:off x="3532187" y="962024"/>
          <a:ext cx="2913063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47" name="Формула" r:id="rId5" imgW="965160" imgH="203040" progId="Equation.3">
                  <p:embed/>
                </p:oleObj>
              </mc:Choice>
              <mc:Fallback>
                <p:oleObj name="Формула" r:id="rId5" imgW="965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2187" y="962024"/>
                        <a:ext cx="2913063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0783" name="Text Box 15"/>
          <p:cNvSpPr txBox="1">
            <a:spLocks noChangeArrowheads="1"/>
          </p:cNvSpPr>
          <p:nvPr/>
        </p:nvSpPr>
        <p:spPr bwMode="auto">
          <a:xfrm>
            <a:off x="2195736" y="4725144"/>
            <a:ext cx="73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/>
              <a:t>SAID</a:t>
            </a:r>
          </a:p>
        </p:txBody>
      </p:sp>
      <p:sp>
        <p:nvSpPr>
          <p:cNvPr id="800786" name="Line 18"/>
          <p:cNvSpPr>
            <a:spLocks noChangeShapeType="1"/>
          </p:cNvSpPr>
          <p:nvPr/>
        </p:nvSpPr>
        <p:spPr bwMode="auto">
          <a:xfrm flipV="1">
            <a:off x="2925986" y="4437111"/>
            <a:ext cx="792805" cy="46085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3869389" y="2060848"/>
            <a:ext cx="576064" cy="3672408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649803" y="6268670"/>
            <a:ext cx="5951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A. Pricking, M. </a:t>
            </a:r>
            <a:r>
              <a:rPr lang="en-US" dirty="0" err="1" smtClean="0"/>
              <a:t>Bashkanov</a:t>
            </a:r>
            <a:r>
              <a:rPr lang="en-US" dirty="0" smtClean="0"/>
              <a:t>, H. Clement: arXiv:1310.5532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473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5" y="1051560"/>
            <a:ext cx="8184500" cy="5550408"/>
          </a:xfrm>
          <a:prstGeom prst="rect">
            <a:avLst/>
          </a:prstGeom>
        </p:spPr>
      </p:pic>
      <p:sp>
        <p:nvSpPr>
          <p:cNvPr id="1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F86A-4E34-4C2A-B29C-D939AC33F94A}" type="slidenum">
              <a:rPr lang="en-US"/>
              <a:pPr/>
              <a:t>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0771" name="Rectangle 3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119063" y="158750"/>
                <a:ext cx="7073900" cy="820737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de-DE" sz="4000" dirty="0" smtClean="0"/>
                  <a:t> </a:t>
                </a:r>
                <a:r>
                  <a:rPr lang="de-DE" sz="4000" dirty="0"/>
                  <a:t>energy dependence </a:t>
                </a:r>
                <a:r>
                  <a:rPr lang="de-DE" sz="4000" dirty="0" smtClean="0"/>
                  <a:t>at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</a:rPr>
                      <m:t>83</m:t>
                    </m:r>
                    <m:r>
                      <a:rPr lang="en-US" sz="4000" b="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de-DE" sz="4000" dirty="0"/>
              </a:p>
            </p:txBody>
          </p:sp>
        </mc:Choice>
        <mc:Fallback xmlns="">
          <p:sp>
            <p:nvSpPr>
              <p:cNvPr id="8007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9063" y="158750"/>
                <a:ext cx="7073900" cy="820737"/>
              </a:xfrm>
              <a:blipFill rotWithShape="1">
                <a:blip r:embed="rId4"/>
                <a:stretch>
                  <a:fillRect l="-86" b="-318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00772" name="Group 4"/>
          <p:cNvGrpSpPr>
            <a:grpSpLocks/>
          </p:cNvGrpSpPr>
          <p:nvPr/>
        </p:nvGrpSpPr>
        <p:grpSpPr bwMode="auto">
          <a:xfrm>
            <a:off x="6585495" y="31750"/>
            <a:ext cx="2522537" cy="1393825"/>
            <a:chOff x="3242" y="890"/>
            <a:chExt cx="1589" cy="878"/>
          </a:xfrm>
        </p:grpSpPr>
        <p:sp>
          <p:nvSpPr>
            <p:cNvPr id="800773" name="Line 5"/>
            <p:cNvSpPr>
              <a:spLocks noChangeShapeType="1"/>
            </p:cNvSpPr>
            <p:nvPr/>
          </p:nvSpPr>
          <p:spPr bwMode="auto">
            <a:xfrm>
              <a:off x="3442" y="1116"/>
              <a:ext cx="362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774" name="Line 6"/>
            <p:cNvSpPr>
              <a:spLocks noChangeShapeType="1"/>
            </p:cNvSpPr>
            <p:nvPr/>
          </p:nvSpPr>
          <p:spPr bwMode="auto">
            <a:xfrm flipV="1">
              <a:off x="3442" y="1388"/>
              <a:ext cx="362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775" name="Rectangle 7"/>
            <p:cNvSpPr>
              <a:spLocks noChangeArrowheads="1"/>
            </p:cNvSpPr>
            <p:nvPr/>
          </p:nvSpPr>
          <p:spPr bwMode="auto">
            <a:xfrm>
              <a:off x="3714" y="1252"/>
              <a:ext cx="544" cy="1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0776" name="Text Box 8"/>
            <p:cNvSpPr txBox="1">
              <a:spLocks noChangeArrowheads="1"/>
            </p:cNvSpPr>
            <p:nvPr/>
          </p:nvSpPr>
          <p:spPr bwMode="auto">
            <a:xfrm>
              <a:off x="3242" y="935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p</a:t>
              </a:r>
            </a:p>
          </p:txBody>
        </p:sp>
        <p:sp>
          <p:nvSpPr>
            <p:cNvPr id="800777" name="Text Box 9"/>
            <p:cNvSpPr txBox="1">
              <a:spLocks noChangeArrowheads="1"/>
            </p:cNvSpPr>
            <p:nvPr/>
          </p:nvSpPr>
          <p:spPr bwMode="auto">
            <a:xfrm>
              <a:off x="3242" y="1418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n</a:t>
              </a:r>
            </a:p>
          </p:txBody>
        </p:sp>
        <p:sp>
          <p:nvSpPr>
            <p:cNvPr id="800778" name="Line 10"/>
            <p:cNvSpPr>
              <a:spLocks noChangeShapeType="1"/>
            </p:cNvSpPr>
            <p:nvPr/>
          </p:nvSpPr>
          <p:spPr bwMode="auto">
            <a:xfrm>
              <a:off x="4241" y="1434"/>
              <a:ext cx="362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779" name="Line 11"/>
            <p:cNvSpPr>
              <a:spLocks noChangeShapeType="1"/>
            </p:cNvSpPr>
            <p:nvPr/>
          </p:nvSpPr>
          <p:spPr bwMode="auto">
            <a:xfrm flipV="1">
              <a:off x="4241" y="1071"/>
              <a:ext cx="362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780" name="Text Box 12"/>
            <p:cNvSpPr txBox="1">
              <a:spLocks noChangeArrowheads="1"/>
            </p:cNvSpPr>
            <p:nvPr/>
          </p:nvSpPr>
          <p:spPr bwMode="auto">
            <a:xfrm>
              <a:off x="4649" y="1480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n</a:t>
              </a:r>
            </a:p>
          </p:txBody>
        </p:sp>
        <p:sp>
          <p:nvSpPr>
            <p:cNvPr id="800781" name="Text Box 13"/>
            <p:cNvSpPr txBox="1">
              <a:spLocks noChangeArrowheads="1"/>
            </p:cNvSpPr>
            <p:nvPr/>
          </p:nvSpPr>
          <p:spPr bwMode="auto">
            <a:xfrm>
              <a:off x="4649" y="890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p</a:t>
              </a:r>
            </a:p>
          </p:txBody>
        </p:sp>
      </p:grpSp>
      <p:graphicFrame>
        <p:nvGraphicFramePr>
          <p:cNvPr id="800782" name="Object 1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17553839"/>
              </p:ext>
            </p:extLst>
          </p:nvPr>
        </p:nvGraphicFramePr>
        <p:xfrm>
          <a:off x="3532187" y="962024"/>
          <a:ext cx="2913063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971" name="Формула" r:id="rId5" imgW="965160" imgH="203040" progId="Equation.3">
                  <p:embed/>
                </p:oleObj>
              </mc:Choice>
              <mc:Fallback>
                <p:oleObj name="Формула" r:id="rId5" imgW="965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2187" y="962024"/>
                        <a:ext cx="2913063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0783" name="Text Box 15"/>
          <p:cNvSpPr txBox="1">
            <a:spLocks noChangeArrowheads="1"/>
          </p:cNvSpPr>
          <p:nvPr/>
        </p:nvSpPr>
        <p:spPr bwMode="auto">
          <a:xfrm>
            <a:off x="2195736" y="4725144"/>
            <a:ext cx="73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/>
              <a:t>SAID</a:t>
            </a:r>
          </a:p>
        </p:txBody>
      </p:sp>
      <p:sp>
        <p:nvSpPr>
          <p:cNvPr id="800786" name="Line 18"/>
          <p:cNvSpPr>
            <a:spLocks noChangeShapeType="1"/>
          </p:cNvSpPr>
          <p:nvPr/>
        </p:nvSpPr>
        <p:spPr bwMode="auto">
          <a:xfrm flipV="1">
            <a:off x="2925986" y="4437111"/>
            <a:ext cx="792805" cy="46085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5441181" y="4725144"/>
            <a:ext cx="127470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New SAID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solutions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 flipH="1" flipV="1">
            <a:off x="5786135" y="4437111"/>
            <a:ext cx="292400" cy="324574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3869389" y="2060848"/>
            <a:ext cx="576064" cy="3672408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39552" y="6093296"/>
            <a:ext cx="570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P. </a:t>
            </a:r>
            <a:r>
              <a:rPr lang="en-US" dirty="0" err="1" smtClean="0"/>
              <a:t>Adlarson</a:t>
            </a:r>
            <a:r>
              <a:rPr lang="en-US" dirty="0" smtClean="0"/>
              <a:t> et al</a:t>
            </a:r>
            <a:r>
              <a:rPr lang="en-US" dirty="0"/>
              <a:t>. Phys. Rev. </a:t>
            </a:r>
            <a:r>
              <a:rPr lang="en-US" dirty="0" err="1"/>
              <a:t>Lett</a:t>
            </a:r>
            <a:r>
              <a:rPr lang="en-US" dirty="0"/>
              <a:t>. </a:t>
            </a:r>
            <a:r>
              <a:rPr lang="en-US" b="1" dirty="0"/>
              <a:t>112</a:t>
            </a:r>
            <a:r>
              <a:rPr lang="en-US" dirty="0"/>
              <a:t>, 202301, (2014)</a:t>
            </a:r>
          </a:p>
          <a:p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315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38752" y="260648"/>
            <a:ext cx="8784976" cy="720080"/>
          </a:xfrm>
        </p:spPr>
        <p:txBody>
          <a:bodyPr>
            <a:noAutofit/>
          </a:bodyPr>
          <a:lstStyle/>
          <a:p>
            <a:r>
              <a:rPr lang="en-US" sz="4000" dirty="0" smtClean="0"/>
              <a:t>Dimensionless </a:t>
            </a:r>
            <a:r>
              <a:rPr lang="en-US" sz="4000" dirty="0"/>
              <a:t>partial wave </a:t>
            </a:r>
            <a:r>
              <a:rPr lang="en-US" sz="4000" dirty="0" smtClean="0"/>
              <a:t>amplitudes</a:t>
            </a:r>
            <a:endParaRPr lang="ru-RU" sz="4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5AF6-7410-4953-91DD-6AB1A807D179}" type="slidenum">
              <a:rPr lang="en-US" smtClean="0"/>
              <a:pPr/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9552" y="1116033"/>
                <a:ext cx="77768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</a:rPr>
                  <a:t>Pole at </a:t>
                </a:r>
                <a14:m>
                  <m:oMath xmlns:m="http://schemas.openxmlformats.org/officeDocument/2006/math">
                    <m:r>
                      <a:rPr lang="en-US" sz="3200" b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</a:rPr>
                      <m:t>𝟐𝟑𝟖𝟎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±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𝟏𝟎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)−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𝒊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𝟒𝟎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±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𝟓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 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𝑴𝒆𝑽</m:t>
                    </m:r>
                  </m:oMath>
                </a14:m>
                <a:endParaRPr lang="ru-RU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116033"/>
                <a:ext cx="7776864" cy="584775"/>
              </a:xfrm>
              <a:prstGeom prst="rect">
                <a:avLst/>
              </a:prstGeom>
              <a:blipFill rotWithShape="1">
                <a:blip r:embed="rId2"/>
                <a:stretch>
                  <a:fillRect l="-2039" t="-13542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58" y="2172357"/>
            <a:ext cx="2997803" cy="20302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261" y="2178085"/>
            <a:ext cx="2997803" cy="203025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064" y="2172357"/>
            <a:ext cx="2997804" cy="20302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87362" y="3344247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Re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71722" y="2696175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Im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8035" y="300854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SP07</a:t>
            </a:r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5621066" y="3187486"/>
            <a:ext cx="246969" cy="847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5549058" y="3008548"/>
            <a:ext cx="318977" cy="178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812754" y="3045196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SP14</a:t>
            </a:r>
            <a:endParaRPr lang="ru-RU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 flipH="1" flipV="1">
            <a:off x="2524722" y="3098019"/>
            <a:ext cx="360040" cy="329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2524722" y="3344247"/>
            <a:ext cx="46805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66281" y="1700808"/>
            <a:ext cx="4160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Dimensionless partial wave amplitudes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96530" y="4208343"/>
                <a:ext cx="122431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4400" b="1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sz="4400" b="0" i="1" smtClean="0">
                              <a:latin typeface="Cambria Math"/>
                            </a:rPr>
                            <m:t>3</m:t>
                          </m:r>
                        </m:sup>
                        <m:e>
                          <m:sSub>
                            <m:sSubPr>
                              <m:ctrlPr>
                                <a:rPr lang="en-US" sz="4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sPre>
                    </m:oMath>
                  </m:oMathPara>
                </a14:m>
                <a:endParaRPr lang="en-US" sz="44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530" y="4208343"/>
                <a:ext cx="1224310" cy="7694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892874" y="4280351"/>
                <a:ext cx="120558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4400" b="1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sz="4400" b="0" i="1" smtClean="0">
                              <a:latin typeface="Cambria Math"/>
                            </a:rPr>
                            <m:t>3</m:t>
                          </m:r>
                        </m:sup>
                        <m:e>
                          <m:sSub>
                            <m:sSubPr>
                              <m:ctrlPr>
                                <a:rPr lang="en-US" sz="4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sPre>
                    </m:oMath>
                  </m:oMathPara>
                </a14:m>
                <a:endParaRPr lang="en-US" sz="44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874" y="4280351"/>
                <a:ext cx="1205586" cy="76944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297237" y="4077072"/>
                <a:ext cx="86690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𝜖</m:t>
                          </m:r>
                        </m:e>
                        <m:sub>
                          <m:r>
                            <a:rPr lang="en-US" sz="4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44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7237" y="4077072"/>
                <a:ext cx="866904" cy="76944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Заголовок 5"/>
          <p:cNvSpPr txBox="1">
            <a:spLocks/>
          </p:cNvSpPr>
          <p:nvPr/>
        </p:nvSpPr>
        <p:spPr>
          <a:xfrm>
            <a:off x="611560" y="5049792"/>
            <a:ext cx="8305800" cy="800752"/>
          </a:xfrm>
          <a:prstGeom prst="rect">
            <a:avLst/>
          </a:prstGeom>
        </p:spPr>
        <p:txBody>
          <a:bodyPr vert="horz" lIns="0" tIns="45720" rIns="0" bIns="0" anchor="b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Resonance in the </a:t>
            </a:r>
            <a:r>
              <a:rPr lang="en-US" dirty="0" err="1" smtClean="0"/>
              <a:t>pn</a:t>
            </a:r>
            <a:r>
              <a:rPr lang="en-US" dirty="0" smtClean="0"/>
              <a:t> system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539552" y="6093296"/>
            <a:ext cx="570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P. </a:t>
            </a:r>
            <a:r>
              <a:rPr lang="en-US" dirty="0" err="1" smtClean="0"/>
              <a:t>Adlarson</a:t>
            </a:r>
            <a:r>
              <a:rPr lang="en-US" dirty="0" smtClean="0"/>
              <a:t> et al</a:t>
            </a:r>
            <a:r>
              <a:rPr lang="en-US" dirty="0"/>
              <a:t>. Phys. Rev. </a:t>
            </a:r>
            <a:r>
              <a:rPr lang="en-US" dirty="0" err="1"/>
              <a:t>Lett</a:t>
            </a:r>
            <a:r>
              <a:rPr lang="en-US" dirty="0"/>
              <a:t>. </a:t>
            </a:r>
            <a:r>
              <a:rPr lang="en-US" b="1" dirty="0"/>
              <a:t>112</a:t>
            </a:r>
            <a:r>
              <a:rPr lang="en-US" dirty="0"/>
              <a:t>, 202301, (2014)</a:t>
            </a:r>
          </a:p>
          <a:p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457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58" y="1124744"/>
            <a:ext cx="8887638" cy="4714209"/>
          </a:xfrm>
          <a:prstGeom prst="rect">
            <a:avLst/>
          </a:prstGeom>
        </p:spPr>
      </p:pic>
      <p:sp>
        <p:nvSpPr>
          <p:cNvPr id="1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F86A-4E34-4C2A-B29C-D939AC33F94A}" type="slidenum">
              <a:rPr lang="en-US"/>
              <a:pPr/>
              <a:t>24</a:t>
            </a:fld>
            <a:endParaRPr lang="en-US"/>
          </a:p>
        </p:txBody>
      </p:sp>
      <p:sp>
        <p:nvSpPr>
          <p:cNvPr id="8007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9062" y="158750"/>
            <a:ext cx="8917433" cy="820737"/>
          </a:xfrm>
        </p:spPr>
        <p:txBody>
          <a:bodyPr>
            <a:noAutofit/>
          </a:bodyPr>
          <a:lstStyle/>
          <a:p>
            <a:r>
              <a:rPr lang="de-DE" sz="4000" dirty="0" err="1" smtClean="0"/>
              <a:t>Argand</a:t>
            </a:r>
            <a:r>
              <a:rPr lang="de-DE" sz="4000" dirty="0" smtClean="0"/>
              <a:t> </a:t>
            </a:r>
            <a:r>
              <a:rPr lang="de-DE" sz="4000" dirty="0" err="1" smtClean="0"/>
              <a:t>plot</a:t>
            </a:r>
            <a:endParaRPr lang="de-DE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539552" y="6093296"/>
            <a:ext cx="570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P. </a:t>
            </a:r>
            <a:r>
              <a:rPr lang="en-US" dirty="0" err="1" smtClean="0"/>
              <a:t>Adlarson</a:t>
            </a:r>
            <a:r>
              <a:rPr lang="en-US" dirty="0" smtClean="0"/>
              <a:t> et al</a:t>
            </a:r>
            <a:r>
              <a:rPr lang="en-US" dirty="0"/>
              <a:t>. Phys. Rev. </a:t>
            </a:r>
            <a:r>
              <a:rPr lang="en-US" dirty="0" err="1"/>
              <a:t>Lett</a:t>
            </a:r>
            <a:r>
              <a:rPr lang="en-US" dirty="0"/>
              <a:t>. </a:t>
            </a:r>
            <a:r>
              <a:rPr lang="en-US" b="1" dirty="0"/>
              <a:t>112</a:t>
            </a:r>
            <a:r>
              <a:rPr lang="en-US" dirty="0"/>
              <a:t>, 202301, (2014)</a:t>
            </a:r>
          </a:p>
          <a:p>
            <a:r>
              <a:rPr lang="en-US" dirty="0" smtClean="0"/>
              <a:t>P</a:t>
            </a:r>
            <a:r>
              <a:rPr lang="en-US" dirty="0"/>
              <a:t>. </a:t>
            </a:r>
            <a:r>
              <a:rPr lang="en-US" dirty="0" err="1"/>
              <a:t>Adlarson</a:t>
            </a:r>
            <a:r>
              <a:rPr lang="en-US" dirty="0"/>
              <a:t> et al</a:t>
            </a:r>
            <a:r>
              <a:rPr lang="en-US" dirty="0" smtClean="0"/>
              <a:t>. </a:t>
            </a:r>
            <a:r>
              <a:rPr lang="en-US" dirty="0">
                <a:solidFill>
                  <a:schemeClr val="dk1"/>
                </a:solidFill>
              </a:rPr>
              <a:t>Phys. Rev. C </a:t>
            </a:r>
            <a:r>
              <a:rPr lang="en-US" b="1" dirty="0">
                <a:solidFill>
                  <a:schemeClr val="dk1"/>
                </a:solidFill>
              </a:rPr>
              <a:t>90</a:t>
            </a:r>
            <a:r>
              <a:rPr lang="en-US" dirty="0">
                <a:solidFill>
                  <a:schemeClr val="dk1"/>
                </a:solidFill>
              </a:rPr>
              <a:t>, 035204 , (2014)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533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1" y="1052736"/>
            <a:ext cx="5837498" cy="3096344"/>
          </a:xfrm>
          <a:prstGeom prst="rect">
            <a:avLst/>
          </a:prstGeom>
        </p:spPr>
      </p:pic>
      <p:sp>
        <p:nvSpPr>
          <p:cNvPr id="1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F86A-4E34-4C2A-B29C-D939AC33F94A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8007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9062" y="158750"/>
            <a:ext cx="8917433" cy="820737"/>
          </a:xfrm>
        </p:spPr>
        <p:txBody>
          <a:bodyPr>
            <a:noAutofit/>
          </a:bodyPr>
          <a:lstStyle/>
          <a:p>
            <a:r>
              <a:rPr lang="de-DE" sz="4000" dirty="0" err="1" smtClean="0"/>
              <a:t>Argand</a:t>
            </a:r>
            <a:r>
              <a:rPr lang="de-DE" sz="4000" dirty="0" smtClean="0"/>
              <a:t> </a:t>
            </a:r>
            <a:r>
              <a:rPr lang="de-DE" sz="4000" dirty="0" err="1" smtClean="0"/>
              <a:t>plots</a:t>
            </a:r>
            <a:endParaRPr lang="de-DE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3293459" y="4149382"/>
            <a:ext cx="570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P. </a:t>
            </a:r>
            <a:r>
              <a:rPr lang="en-US" dirty="0" err="1" smtClean="0"/>
              <a:t>Adlarson</a:t>
            </a:r>
            <a:r>
              <a:rPr lang="en-US" dirty="0" smtClean="0"/>
              <a:t> et al</a:t>
            </a:r>
            <a:r>
              <a:rPr lang="en-US" dirty="0"/>
              <a:t>. Phys. Rev. </a:t>
            </a:r>
            <a:r>
              <a:rPr lang="en-US" dirty="0" err="1"/>
              <a:t>Lett</a:t>
            </a:r>
            <a:r>
              <a:rPr lang="en-US" dirty="0"/>
              <a:t>. </a:t>
            </a:r>
            <a:r>
              <a:rPr lang="en-US" b="1" dirty="0"/>
              <a:t>112</a:t>
            </a:r>
            <a:r>
              <a:rPr lang="en-US" dirty="0"/>
              <a:t>, 202301, (2014)</a:t>
            </a:r>
          </a:p>
          <a:p>
            <a:r>
              <a:rPr lang="en-US" dirty="0" smtClean="0"/>
              <a:t>P</a:t>
            </a:r>
            <a:r>
              <a:rPr lang="en-US" dirty="0"/>
              <a:t>. </a:t>
            </a:r>
            <a:r>
              <a:rPr lang="en-US" dirty="0" err="1"/>
              <a:t>Adlarson</a:t>
            </a:r>
            <a:r>
              <a:rPr lang="en-US" dirty="0"/>
              <a:t> et al</a:t>
            </a:r>
            <a:r>
              <a:rPr lang="en-US" dirty="0" smtClean="0"/>
              <a:t>. </a:t>
            </a:r>
            <a:r>
              <a:rPr lang="en-US" dirty="0">
                <a:solidFill>
                  <a:schemeClr val="dk1"/>
                </a:solidFill>
              </a:rPr>
              <a:t>Phys. Rev. C </a:t>
            </a:r>
            <a:r>
              <a:rPr lang="en-US" b="1" dirty="0">
                <a:solidFill>
                  <a:schemeClr val="dk1"/>
                </a:solidFill>
              </a:rPr>
              <a:t>90</a:t>
            </a:r>
            <a:r>
              <a:rPr lang="en-US" dirty="0">
                <a:solidFill>
                  <a:schemeClr val="dk1"/>
                </a:solidFill>
              </a:rPr>
              <a:t>, 035204 , (2014)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068997"/>
            <a:ext cx="3488904" cy="30733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1" y="3933056"/>
            <a:ext cx="3244747" cy="28498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32"/>
              <p:cNvSpPr txBox="1">
                <a:spLocks noChangeArrowheads="1"/>
              </p:cNvSpPr>
              <p:nvPr/>
            </p:nvSpPr>
            <p:spPr bwMode="auto">
              <a:xfrm>
                <a:off x="3522279" y="5698523"/>
                <a:ext cx="3078470" cy="497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/>
                            </a:rPr>
                            <m:t>𝚪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400" b="1" i="1" smtClean="0">
                              <a:latin typeface="Cambria Math"/>
                            </a:rPr>
                            <m:t>→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𝒑𝒏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(</m:t>
                          </m:r>
                          <m:sPre>
                            <m:sPre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𝟑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𝟑</m:t>
                                  </m:r>
                                </m:sub>
                              </m:sSub>
                            </m:e>
                          </m:sPre>
                          <m:r>
                            <a:rPr lang="en-US" sz="2400" b="1" i="1" smtClean="0">
                              <a:latin typeface="Cambria Math"/>
                            </a:rPr>
                            <m:t>)</m:t>
                          </m:r>
                        </m:sub>
                      </m:sSub>
                      <m:r>
                        <a:rPr lang="en-US" sz="2400" b="1" i="1" smtClean="0">
                          <a:latin typeface="Cambria Math"/>
                        </a:rPr>
                        <m:t>≈</m:t>
                      </m:r>
                      <m:r>
                        <a:rPr lang="en-US" sz="2400" b="1" i="0" smtClean="0">
                          <a:latin typeface="Cambria Math"/>
                        </a:rPr>
                        <m:t>𝟏𝟎</m:t>
                      </m:r>
                      <m:r>
                        <a:rPr lang="en-US" sz="2400" b="1" i="0" smtClean="0">
                          <a:latin typeface="Cambria Math"/>
                        </a:rPr>
                        <m:t> </m:t>
                      </m:r>
                      <m:r>
                        <a:rPr lang="en-US" sz="2400" b="1" i="0" smtClean="0">
                          <a:latin typeface="Cambria Math"/>
                        </a:rPr>
                        <m:t>𝐌𝐞𝐕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8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2279" y="5698523"/>
                <a:ext cx="3078470" cy="497252"/>
              </a:xfrm>
              <a:prstGeom prst="rect">
                <a:avLst/>
              </a:prstGeom>
              <a:blipFill rotWithShape="1">
                <a:blip r:embed="rId5"/>
                <a:stretch>
                  <a:fillRect b="-1234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32"/>
              <p:cNvSpPr txBox="1">
                <a:spLocks noChangeArrowheads="1"/>
              </p:cNvSpPr>
              <p:nvPr/>
            </p:nvSpPr>
            <p:spPr bwMode="auto">
              <a:xfrm>
                <a:off x="3522279" y="6195775"/>
                <a:ext cx="2886495" cy="497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/>
                            </a:rPr>
                            <m:t>𝚪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400" b="1" i="1" smtClean="0">
                              <a:latin typeface="Cambria Math"/>
                            </a:rPr>
                            <m:t>→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𝒑𝒏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(</m:t>
                          </m:r>
                          <m:sPre>
                            <m:sPre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𝟑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𝑮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𝟑</m:t>
                                  </m:r>
                                </m:sub>
                              </m:sSub>
                            </m:e>
                          </m:sPre>
                          <m:r>
                            <a:rPr lang="en-US" sz="2400" b="1" i="1" smtClean="0">
                              <a:latin typeface="Cambria Math"/>
                            </a:rPr>
                            <m:t>)</m:t>
                          </m:r>
                        </m:sub>
                      </m:sSub>
                      <m:r>
                        <a:rPr lang="en-US" sz="2400" b="1" i="1" smtClean="0">
                          <a:latin typeface="Cambria Math"/>
                        </a:rPr>
                        <m:t>≈</m:t>
                      </m:r>
                      <m:r>
                        <a:rPr lang="en-US" sz="2400" b="1" i="0" smtClean="0">
                          <a:latin typeface="Cambria Math"/>
                        </a:rPr>
                        <m:t>𝟏</m:t>
                      </m:r>
                      <m:r>
                        <a:rPr lang="en-US" sz="2400" b="1" i="0" smtClean="0">
                          <a:latin typeface="Cambria Math"/>
                        </a:rPr>
                        <m:t> </m:t>
                      </m:r>
                      <m:r>
                        <a:rPr lang="en-US" sz="2400" b="1" i="0" smtClean="0">
                          <a:latin typeface="Cambria Math"/>
                        </a:rPr>
                        <m:t>𝐌𝐞𝐕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9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2279" y="6195775"/>
                <a:ext cx="2886495" cy="497252"/>
              </a:xfrm>
              <a:prstGeom prst="rect">
                <a:avLst/>
              </a:prstGeom>
              <a:blipFill rotWithShape="1">
                <a:blip r:embed="rId6"/>
                <a:stretch>
                  <a:fillRect b="-1097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32"/>
              <p:cNvSpPr txBox="1">
                <a:spLocks noChangeArrowheads="1"/>
              </p:cNvSpPr>
              <p:nvPr/>
            </p:nvSpPr>
            <p:spPr bwMode="auto">
              <a:xfrm>
                <a:off x="3522279" y="4840739"/>
                <a:ext cx="2203488" cy="8599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>
                                  <a:latin typeface="Cambria Math"/>
                                </a:rPr>
                                <m:t>𝚪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4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latin typeface="Cambria Math"/>
                                    </a:rPr>
                                    <m:t>𝒅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sz="2400" b="1" i="1">
                                  <a:latin typeface="Cambria Math"/>
                                </a:rPr>
                                <m:t>→</m:t>
                              </m:r>
                              <m:r>
                                <a:rPr lang="en-US" sz="2400" b="1" i="1">
                                  <a:latin typeface="Cambria Math"/>
                                </a:rPr>
                                <m:t>𝒑𝒏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>
                                  <a:latin typeface="Cambria Math"/>
                                </a:rPr>
                                <m:t>𝚪</m:t>
                              </m:r>
                            </m:e>
                            <m:sub>
                              <m:r>
                                <a:rPr lang="en-US" sz="2400" b="1">
                                  <a:latin typeface="Cambria Math"/>
                                </a:rPr>
                                <m:t>𝐭𝐨𝐭</m:t>
                              </m:r>
                            </m:sub>
                          </m:sSub>
                        </m:den>
                      </m:f>
                      <m:r>
                        <a:rPr lang="en-US" sz="2400" b="1" i="1" smtClean="0">
                          <a:latin typeface="Cambria Math"/>
                        </a:rPr>
                        <m:t>≈</m:t>
                      </m:r>
                      <m:r>
                        <a:rPr lang="en-US" sz="2400" b="1" i="1" smtClean="0">
                          <a:latin typeface="Cambria Math"/>
                        </a:rPr>
                        <m:t>𝟎</m:t>
                      </m:r>
                      <m:r>
                        <a:rPr lang="en-US" sz="2400" b="1" i="1" smtClean="0">
                          <a:latin typeface="Cambria Math"/>
                        </a:rPr>
                        <m:t>.</m:t>
                      </m:r>
                      <m:r>
                        <a:rPr lang="en-US" sz="2400" b="1" i="1" smtClean="0">
                          <a:latin typeface="Cambria Math"/>
                        </a:rPr>
                        <m:t>𝟏𝟐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0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2279" y="4840739"/>
                <a:ext cx="2203488" cy="85991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643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Molecule vs </a:t>
            </a:r>
            <a:r>
              <a:rPr lang="en-US" dirty="0" err="1" smtClean="0"/>
              <a:t>Hexaquark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4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305800" cy="1143000"/>
          </a:xfrm>
        </p:spPr>
        <p:txBody>
          <a:bodyPr/>
          <a:lstStyle/>
          <a:p>
            <a:pPr algn="ctr"/>
            <a:r>
              <a:rPr lang="en-US" dirty="0" smtClean="0"/>
              <a:t>Deuteron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Овал 3"/>
          <p:cNvSpPr/>
          <p:nvPr/>
        </p:nvSpPr>
        <p:spPr>
          <a:xfrm>
            <a:off x="1547813" y="2932538"/>
            <a:ext cx="576262" cy="576262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Овал 4"/>
          <p:cNvSpPr/>
          <p:nvPr/>
        </p:nvSpPr>
        <p:spPr>
          <a:xfrm>
            <a:off x="2700363" y="2913488"/>
            <a:ext cx="576262" cy="57626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Прямая со стрелкой 5"/>
          <p:cNvCxnSpPr>
            <a:stCxn id="4" idx="4"/>
          </p:cNvCxnSpPr>
          <p:nvPr/>
        </p:nvCxnSpPr>
        <p:spPr>
          <a:xfrm flipV="1">
            <a:off x="1836738" y="2356275"/>
            <a:ext cx="0" cy="1152525"/>
          </a:xfrm>
          <a:prstGeom prst="straightConnector1">
            <a:avLst/>
          </a:prstGeom>
          <a:ln w="508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2987700" y="2337225"/>
            <a:ext cx="0" cy="1152525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1619250" y="2913488"/>
            <a:ext cx="434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>
                <a:solidFill>
                  <a:srgbClr val="FFC000"/>
                </a:solidFill>
              </a:rPr>
              <a:t>n</a:t>
            </a:r>
          </a:p>
        </p:txBody>
      </p:sp>
      <p:sp>
        <p:nvSpPr>
          <p:cNvPr id="11" name="TextBox 34"/>
          <p:cNvSpPr txBox="1">
            <a:spLocks noChangeArrowheads="1"/>
          </p:cNvSpPr>
          <p:nvPr/>
        </p:nvSpPr>
        <p:spPr bwMode="auto">
          <a:xfrm>
            <a:off x="2765450" y="2894438"/>
            <a:ext cx="4333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>
                <a:solidFill>
                  <a:srgbClr val="FFC000"/>
                </a:solidFill>
              </a:rPr>
              <a:t>p</a:t>
            </a:r>
          </a:p>
        </p:txBody>
      </p:sp>
      <p:sp>
        <p:nvSpPr>
          <p:cNvPr id="14" name="Овал 13"/>
          <p:cNvSpPr/>
          <p:nvPr/>
        </p:nvSpPr>
        <p:spPr>
          <a:xfrm>
            <a:off x="5220643" y="2973486"/>
            <a:ext cx="576262" cy="576262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>
          <a:xfrm>
            <a:off x="7093893" y="2973486"/>
            <a:ext cx="576262" cy="57626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6" name="Прямая со стрелкой 15"/>
          <p:cNvCxnSpPr>
            <a:stCxn id="14" idx="4"/>
          </p:cNvCxnSpPr>
          <p:nvPr/>
        </p:nvCxnSpPr>
        <p:spPr>
          <a:xfrm>
            <a:off x="5508774" y="3549748"/>
            <a:ext cx="0" cy="635402"/>
          </a:xfrm>
          <a:prstGeom prst="straightConnector1">
            <a:avLst/>
          </a:prstGeom>
          <a:ln w="508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7381230" y="3549749"/>
            <a:ext cx="794" cy="635401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4" idx="6"/>
            <a:endCxn id="15" idx="2"/>
          </p:cNvCxnSpPr>
          <p:nvPr/>
        </p:nvCxnSpPr>
        <p:spPr>
          <a:xfrm>
            <a:off x="5796905" y="3262411"/>
            <a:ext cx="1296988" cy="0"/>
          </a:xfrm>
          <a:prstGeom prst="straightConnector1">
            <a:avLst/>
          </a:prstGeom>
          <a:ln w="508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6445399" y="1689643"/>
            <a:ext cx="794" cy="157276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3"/>
          <p:cNvSpPr txBox="1">
            <a:spLocks noChangeArrowheads="1"/>
          </p:cNvSpPr>
          <p:nvPr/>
        </p:nvSpPr>
        <p:spPr bwMode="auto">
          <a:xfrm>
            <a:off x="5292080" y="2954436"/>
            <a:ext cx="434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>
                <a:solidFill>
                  <a:srgbClr val="FFC000"/>
                </a:solidFill>
              </a:rPr>
              <a:t>n</a:t>
            </a:r>
          </a:p>
        </p:txBody>
      </p:sp>
      <p:sp>
        <p:nvSpPr>
          <p:cNvPr id="21" name="TextBox 34"/>
          <p:cNvSpPr txBox="1">
            <a:spLocks noChangeArrowheads="1"/>
          </p:cNvSpPr>
          <p:nvPr/>
        </p:nvSpPr>
        <p:spPr bwMode="auto">
          <a:xfrm>
            <a:off x="7158980" y="2954436"/>
            <a:ext cx="4333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>
                <a:solidFill>
                  <a:srgbClr val="FFC000"/>
                </a:solidFill>
              </a:rPr>
              <a:t>p</a:t>
            </a:r>
          </a:p>
        </p:txBody>
      </p:sp>
      <p:sp>
        <p:nvSpPr>
          <p:cNvPr id="22" name="TextBox 39"/>
          <p:cNvSpPr txBox="1">
            <a:spLocks noChangeArrowheads="1"/>
          </p:cNvSpPr>
          <p:nvPr/>
        </p:nvSpPr>
        <p:spPr bwMode="auto">
          <a:xfrm>
            <a:off x="5993755" y="3538636"/>
            <a:ext cx="903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>
                <a:solidFill>
                  <a:srgbClr val="FFC000"/>
                </a:solidFill>
              </a:rPr>
              <a:t>L=2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>
            <a:off x="1188195" y="3417835"/>
            <a:ext cx="866030" cy="7050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788697" y="2973486"/>
            <a:ext cx="866030" cy="7050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 flipV="1">
            <a:off x="788697" y="3678487"/>
            <a:ext cx="399498" cy="44434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21433" y="3924152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0.9 </a:t>
            </a:r>
            <a:r>
              <a:rPr lang="en-US" dirty="0" err="1" smtClean="0"/>
              <a:t>fm</a:t>
            </a:r>
            <a:endParaRPr lang="ru-RU" dirty="0"/>
          </a:p>
        </p:txBody>
      </p:sp>
      <p:cxnSp>
        <p:nvCxnSpPr>
          <p:cNvPr id="30" name="Прямая соединительная линия 29"/>
          <p:cNvCxnSpPr>
            <a:stCxn id="4" idx="4"/>
          </p:cNvCxnSpPr>
          <p:nvPr/>
        </p:nvCxnSpPr>
        <p:spPr>
          <a:xfrm>
            <a:off x="1835944" y="3508800"/>
            <a:ext cx="0" cy="614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982144" y="3489750"/>
            <a:ext cx="0" cy="614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1836738" y="3770335"/>
            <a:ext cx="115175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054225" y="381581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 </a:t>
            </a:r>
            <a:r>
              <a:rPr lang="en-US" dirty="0" err="1" smtClean="0"/>
              <a:t>fm</a:t>
            </a:r>
            <a:endParaRPr lang="ru-RU" dirty="0"/>
          </a:p>
        </p:txBody>
      </p:sp>
      <p:sp>
        <p:nvSpPr>
          <p:cNvPr id="35" name="TextBox 39"/>
          <p:cNvSpPr txBox="1">
            <a:spLocks noChangeArrowheads="1"/>
          </p:cNvSpPr>
          <p:nvPr/>
        </p:nvSpPr>
        <p:spPr bwMode="auto">
          <a:xfrm>
            <a:off x="1960972" y="2193699"/>
            <a:ext cx="9028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 smtClean="0">
                <a:solidFill>
                  <a:srgbClr val="FFC000"/>
                </a:solidFill>
              </a:rPr>
              <a:t>L=0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952526" y="4320625"/>
                <a:ext cx="11660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≈5%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2526" y="4320625"/>
                <a:ext cx="1166088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257534" y="5877272"/>
                <a:ext cx="41989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0" dirty="0" smtClean="0"/>
                  <a:t>6q </a:t>
                </a:r>
                <a:r>
                  <a:rPr lang="en-US" sz="2800" dirty="0"/>
                  <a:t>c</a:t>
                </a:r>
                <a:r>
                  <a:rPr lang="en-US" sz="2800" dirty="0" smtClean="0"/>
                  <a:t>onfiguration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≈0.15%</m:t>
                    </m:r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534" y="5877272"/>
                <a:ext cx="4198970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2903" t="-11628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975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</a:t>
            </a:r>
            <a:r>
              <a:rPr lang="en-US" dirty="0" smtClean="0"/>
              <a:t>*(2380) internal structure and </a:t>
            </a:r>
            <a:br>
              <a:rPr lang="en-US" dirty="0" smtClean="0"/>
            </a:br>
            <a:r>
              <a:rPr lang="en-US" dirty="0" smtClean="0"/>
              <a:t>the ABC effect 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" r="7112"/>
          <a:stretch/>
        </p:blipFill>
        <p:spPr>
          <a:xfrm>
            <a:off x="3275856" y="1795160"/>
            <a:ext cx="5760639" cy="4315300"/>
          </a:xfr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5D94-C559-43FB-BF99-782BCB73665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1" name="Овал 10"/>
          <p:cNvSpPr/>
          <p:nvPr/>
        </p:nvSpPr>
        <p:spPr>
          <a:xfrm>
            <a:off x="1253987" y="2332191"/>
            <a:ext cx="576262" cy="576262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Овал 11"/>
          <p:cNvSpPr/>
          <p:nvPr/>
        </p:nvSpPr>
        <p:spPr>
          <a:xfrm>
            <a:off x="2406537" y="2313141"/>
            <a:ext cx="576262" cy="57626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" name="Прямая со стрелкой 12"/>
          <p:cNvCxnSpPr>
            <a:stCxn id="11" idx="4"/>
          </p:cNvCxnSpPr>
          <p:nvPr/>
        </p:nvCxnSpPr>
        <p:spPr>
          <a:xfrm flipV="1">
            <a:off x="1542118" y="1360180"/>
            <a:ext cx="0" cy="1548273"/>
          </a:xfrm>
          <a:prstGeom prst="straightConnector1">
            <a:avLst/>
          </a:prstGeom>
          <a:ln w="508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2688318" y="1360180"/>
            <a:ext cx="5556" cy="152922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1325424" y="2313141"/>
            <a:ext cx="4796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 smtClean="0">
                <a:solidFill>
                  <a:srgbClr val="FFC000"/>
                </a:solidFill>
              </a:rPr>
              <a:t>Δ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sp>
        <p:nvSpPr>
          <p:cNvPr id="16" name="TextBox 34"/>
          <p:cNvSpPr txBox="1">
            <a:spLocks noChangeArrowheads="1"/>
          </p:cNvSpPr>
          <p:nvPr/>
        </p:nvSpPr>
        <p:spPr bwMode="auto">
          <a:xfrm>
            <a:off x="2471624" y="2294091"/>
            <a:ext cx="4796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ru-RU" sz="3200" b="1" dirty="0" smtClean="0">
                <a:solidFill>
                  <a:srgbClr val="FFC000"/>
                </a:solidFill>
              </a:rPr>
              <a:t>Δ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84639" y="4965699"/>
            <a:ext cx="576262" cy="576262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>
          <a:xfrm>
            <a:off x="2657889" y="4965699"/>
            <a:ext cx="576262" cy="57626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9" name="Прямая со стрелкой 18"/>
          <p:cNvCxnSpPr>
            <a:stCxn id="17" idx="4"/>
          </p:cNvCxnSpPr>
          <p:nvPr/>
        </p:nvCxnSpPr>
        <p:spPr>
          <a:xfrm>
            <a:off x="1072770" y="5541961"/>
            <a:ext cx="0" cy="1116932"/>
          </a:xfrm>
          <a:prstGeom prst="straightConnector1">
            <a:avLst/>
          </a:prstGeom>
          <a:ln w="508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945226" y="5541962"/>
            <a:ext cx="794" cy="1168601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7" idx="6"/>
            <a:endCxn id="18" idx="2"/>
          </p:cNvCxnSpPr>
          <p:nvPr/>
        </p:nvCxnSpPr>
        <p:spPr>
          <a:xfrm>
            <a:off x="1360901" y="5254624"/>
            <a:ext cx="1296988" cy="0"/>
          </a:xfrm>
          <a:prstGeom prst="straightConnector1">
            <a:avLst/>
          </a:prstGeom>
          <a:ln w="508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 flipV="1">
            <a:off x="2009395" y="3681856"/>
            <a:ext cx="794" cy="157276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856076" y="4946649"/>
            <a:ext cx="4796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ru-RU" sz="3200" b="1" dirty="0" smtClean="0">
                <a:solidFill>
                  <a:srgbClr val="FFC000"/>
                </a:solidFill>
              </a:rPr>
              <a:t>Δ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sp>
        <p:nvSpPr>
          <p:cNvPr id="24" name="TextBox 34"/>
          <p:cNvSpPr txBox="1">
            <a:spLocks noChangeArrowheads="1"/>
          </p:cNvSpPr>
          <p:nvPr/>
        </p:nvSpPr>
        <p:spPr bwMode="auto">
          <a:xfrm>
            <a:off x="2722976" y="4946649"/>
            <a:ext cx="4796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ru-RU" sz="3200" b="1" dirty="0" smtClean="0">
                <a:solidFill>
                  <a:srgbClr val="FFC000"/>
                </a:solidFill>
              </a:rPr>
              <a:t>Δ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sp>
        <p:nvSpPr>
          <p:cNvPr id="25" name="TextBox 39"/>
          <p:cNvSpPr txBox="1">
            <a:spLocks noChangeArrowheads="1"/>
          </p:cNvSpPr>
          <p:nvPr/>
        </p:nvSpPr>
        <p:spPr bwMode="auto">
          <a:xfrm>
            <a:off x="1557751" y="5530849"/>
            <a:ext cx="903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>
                <a:solidFill>
                  <a:srgbClr val="FFC000"/>
                </a:solidFill>
              </a:rPr>
              <a:t>L=2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H="1">
            <a:off x="894369" y="2817488"/>
            <a:ext cx="866030" cy="7050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494871" y="2373139"/>
            <a:ext cx="866030" cy="7050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 flipV="1">
            <a:off x="494871" y="3078140"/>
            <a:ext cx="399498" cy="44434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27607" y="3323805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0.9 </a:t>
            </a:r>
            <a:r>
              <a:rPr lang="en-US" dirty="0" err="1" smtClean="0"/>
              <a:t>fm</a:t>
            </a:r>
            <a:endParaRPr lang="ru-RU" dirty="0"/>
          </a:p>
        </p:txBody>
      </p:sp>
      <p:cxnSp>
        <p:nvCxnSpPr>
          <p:cNvPr id="30" name="Прямая соединительная линия 29"/>
          <p:cNvCxnSpPr>
            <a:stCxn id="11" idx="4"/>
          </p:cNvCxnSpPr>
          <p:nvPr/>
        </p:nvCxnSpPr>
        <p:spPr>
          <a:xfrm>
            <a:off x="1542118" y="2908453"/>
            <a:ext cx="0" cy="614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688318" y="2889403"/>
            <a:ext cx="0" cy="614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1542912" y="3169988"/>
            <a:ext cx="115175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760399" y="3215471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0.9 </a:t>
            </a:r>
            <a:r>
              <a:rPr lang="en-US" dirty="0" err="1" smtClean="0"/>
              <a:t>fm</a:t>
            </a:r>
            <a:endParaRPr lang="ru-RU" dirty="0"/>
          </a:p>
        </p:txBody>
      </p:sp>
      <p:sp>
        <p:nvSpPr>
          <p:cNvPr id="34" name="TextBox 39"/>
          <p:cNvSpPr txBox="1">
            <a:spLocks noChangeArrowheads="1"/>
          </p:cNvSpPr>
          <p:nvPr/>
        </p:nvSpPr>
        <p:spPr bwMode="auto">
          <a:xfrm>
            <a:off x="1667146" y="1593352"/>
            <a:ext cx="9028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 smtClean="0">
                <a:solidFill>
                  <a:srgbClr val="FFC000"/>
                </a:solidFill>
              </a:rPr>
              <a:t>L=0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1072770" y="4339559"/>
            <a:ext cx="0" cy="614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2945226" y="4354988"/>
            <a:ext cx="0" cy="614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152299" y="4288615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 </a:t>
            </a:r>
            <a:r>
              <a:rPr lang="en-US" dirty="0" err="1" smtClean="0"/>
              <a:t>fm</a:t>
            </a:r>
            <a:endParaRPr lang="ru-RU" dirty="0"/>
          </a:p>
        </p:txBody>
      </p:sp>
      <p:cxnSp>
        <p:nvCxnSpPr>
          <p:cNvPr id="38" name="Прямая со стрелкой 37"/>
          <p:cNvCxnSpPr/>
          <p:nvPr/>
        </p:nvCxnSpPr>
        <p:spPr>
          <a:xfrm>
            <a:off x="1072770" y="4729485"/>
            <a:ext cx="187245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715288" y="6197215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M. </a:t>
            </a:r>
            <a:r>
              <a:rPr lang="en-US" dirty="0" err="1" smtClean="0"/>
              <a:t>Bashkanov</a:t>
            </a:r>
            <a:r>
              <a:rPr lang="en-US" dirty="0" smtClean="0"/>
              <a:t> et al, arXiv:1502.07500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66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760" y="260648"/>
            <a:ext cx="8305800" cy="71095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Deltaron</a:t>
            </a:r>
            <a:r>
              <a:rPr lang="en-US" dirty="0" smtClean="0"/>
              <a:t> vs </a:t>
            </a:r>
            <a:r>
              <a:rPr lang="en-US" dirty="0" err="1" smtClean="0"/>
              <a:t>Hexaquark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Овал 3"/>
          <p:cNvSpPr/>
          <p:nvPr/>
        </p:nvSpPr>
        <p:spPr>
          <a:xfrm>
            <a:off x="1524698" y="1893828"/>
            <a:ext cx="576262" cy="576262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Овал 4"/>
          <p:cNvSpPr/>
          <p:nvPr/>
        </p:nvSpPr>
        <p:spPr>
          <a:xfrm>
            <a:off x="2677248" y="1874778"/>
            <a:ext cx="576262" cy="57626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Прямая со стрелкой 5"/>
          <p:cNvCxnSpPr>
            <a:stCxn id="4" idx="4"/>
          </p:cNvCxnSpPr>
          <p:nvPr/>
        </p:nvCxnSpPr>
        <p:spPr>
          <a:xfrm flipV="1">
            <a:off x="1812829" y="921817"/>
            <a:ext cx="0" cy="1548273"/>
          </a:xfrm>
          <a:prstGeom prst="straightConnector1">
            <a:avLst/>
          </a:prstGeom>
          <a:ln w="508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 flipV="1">
            <a:off x="2959029" y="921817"/>
            <a:ext cx="5556" cy="152922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1596135" y="1874778"/>
            <a:ext cx="4796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 smtClean="0">
                <a:solidFill>
                  <a:srgbClr val="FFC000"/>
                </a:solidFill>
              </a:rPr>
              <a:t>Δ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sp>
        <p:nvSpPr>
          <p:cNvPr id="11" name="TextBox 34"/>
          <p:cNvSpPr txBox="1">
            <a:spLocks noChangeArrowheads="1"/>
          </p:cNvSpPr>
          <p:nvPr/>
        </p:nvSpPr>
        <p:spPr bwMode="auto">
          <a:xfrm>
            <a:off x="2742335" y="1855728"/>
            <a:ext cx="4796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ru-RU" sz="3200" b="1" dirty="0" smtClean="0">
                <a:solidFill>
                  <a:srgbClr val="FFC000"/>
                </a:solidFill>
              </a:rPr>
              <a:t>Δ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055350" y="4527336"/>
            <a:ext cx="576262" cy="576262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>
          <a:xfrm>
            <a:off x="2928600" y="4527336"/>
            <a:ext cx="576262" cy="57626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6" name="Прямая со стрелкой 15"/>
          <p:cNvCxnSpPr>
            <a:stCxn id="14" idx="4"/>
          </p:cNvCxnSpPr>
          <p:nvPr/>
        </p:nvCxnSpPr>
        <p:spPr>
          <a:xfrm>
            <a:off x="1343481" y="5103598"/>
            <a:ext cx="0" cy="1116932"/>
          </a:xfrm>
          <a:prstGeom prst="straightConnector1">
            <a:avLst/>
          </a:prstGeom>
          <a:ln w="508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215937" y="5103599"/>
            <a:ext cx="794" cy="1168601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4" idx="6"/>
            <a:endCxn id="15" idx="2"/>
          </p:cNvCxnSpPr>
          <p:nvPr/>
        </p:nvCxnSpPr>
        <p:spPr>
          <a:xfrm>
            <a:off x="1631612" y="4816261"/>
            <a:ext cx="1296988" cy="0"/>
          </a:xfrm>
          <a:prstGeom prst="straightConnector1">
            <a:avLst/>
          </a:prstGeom>
          <a:ln w="508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2280106" y="3243493"/>
            <a:ext cx="794" cy="157276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3"/>
          <p:cNvSpPr txBox="1">
            <a:spLocks noChangeArrowheads="1"/>
          </p:cNvSpPr>
          <p:nvPr/>
        </p:nvSpPr>
        <p:spPr bwMode="auto">
          <a:xfrm>
            <a:off x="1126787" y="4508286"/>
            <a:ext cx="4796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ru-RU" sz="3200" b="1" dirty="0" smtClean="0">
                <a:solidFill>
                  <a:srgbClr val="FFC000"/>
                </a:solidFill>
              </a:rPr>
              <a:t>Δ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sp>
        <p:nvSpPr>
          <p:cNvPr id="21" name="TextBox 34"/>
          <p:cNvSpPr txBox="1">
            <a:spLocks noChangeArrowheads="1"/>
          </p:cNvSpPr>
          <p:nvPr/>
        </p:nvSpPr>
        <p:spPr bwMode="auto">
          <a:xfrm>
            <a:off x="2993687" y="4508286"/>
            <a:ext cx="4796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ru-RU" sz="3200" b="1" dirty="0" smtClean="0">
                <a:solidFill>
                  <a:srgbClr val="FFC000"/>
                </a:solidFill>
              </a:rPr>
              <a:t>Δ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sp>
        <p:nvSpPr>
          <p:cNvPr id="22" name="TextBox 39"/>
          <p:cNvSpPr txBox="1">
            <a:spLocks noChangeArrowheads="1"/>
          </p:cNvSpPr>
          <p:nvPr/>
        </p:nvSpPr>
        <p:spPr bwMode="auto">
          <a:xfrm>
            <a:off x="1828462" y="5092486"/>
            <a:ext cx="903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>
                <a:solidFill>
                  <a:srgbClr val="FFC000"/>
                </a:solidFill>
              </a:rPr>
              <a:t>L=2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>
            <a:off x="1165080" y="2379125"/>
            <a:ext cx="866030" cy="7050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765582" y="1934776"/>
            <a:ext cx="866030" cy="7050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 flipV="1">
            <a:off x="765582" y="2639777"/>
            <a:ext cx="399498" cy="44434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98318" y="2885442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0.9 </a:t>
            </a:r>
            <a:r>
              <a:rPr lang="en-US" dirty="0" err="1" smtClean="0"/>
              <a:t>fm</a:t>
            </a:r>
            <a:endParaRPr lang="ru-RU" dirty="0"/>
          </a:p>
        </p:txBody>
      </p:sp>
      <p:cxnSp>
        <p:nvCxnSpPr>
          <p:cNvPr id="30" name="Прямая соединительная линия 29"/>
          <p:cNvCxnSpPr>
            <a:stCxn id="4" idx="4"/>
          </p:cNvCxnSpPr>
          <p:nvPr/>
        </p:nvCxnSpPr>
        <p:spPr>
          <a:xfrm>
            <a:off x="1812829" y="2470090"/>
            <a:ext cx="0" cy="614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959029" y="2451040"/>
            <a:ext cx="0" cy="614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1813623" y="2731625"/>
            <a:ext cx="115175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031110" y="277710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0.9 </a:t>
            </a:r>
            <a:r>
              <a:rPr lang="en-US" dirty="0" err="1" smtClean="0"/>
              <a:t>fm</a:t>
            </a:r>
            <a:endParaRPr lang="ru-RU" dirty="0"/>
          </a:p>
        </p:txBody>
      </p:sp>
      <p:sp>
        <p:nvSpPr>
          <p:cNvPr id="35" name="TextBox 39"/>
          <p:cNvSpPr txBox="1">
            <a:spLocks noChangeArrowheads="1"/>
          </p:cNvSpPr>
          <p:nvPr/>
        </p:nvSpPr>
        <p:spPr bwMode="auto">
          <a:xfrm>
            <a:off x="1937857" y="1154989"/>
            <a:ext cx="9028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 smtClean="0">
                <a:solidFill>
                  <a:srgbClr val="FFC000"/>
                </a:solidFill>
              </a:rPr>
              <a:t>L=0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9364" y="6203756"/>
                <a:ext cx="45570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≈5% </m:t>
                      </m:r>
                      <m:r>
                        <a:rPr lang="en-US" sz="2800" b="0" i="1" smtClean="0">
                          <a:latin typeface="Cambria Math"/>
                        </a:rPr>
                        <m:t>𝑜𝑓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ΔΔ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𝑐𝑜𝑛𝑓𝑖𝑔𝑢𝑟𝑎𝑡𝑖𝑜𝑛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64" y="6203756"/>
                <a:ext cx="4557081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Группа 35"/>
          <p:cNvGrpSpPr/>
          <p:nvPr/>
        </p:nvGrpSpPr>
        <p:grpSpPr>
          <a:xfrm>
            <a:off x="5546339" y="5238582"/>
            <a:ext cx="197288" cy="427747"/>
            <a:chOff x="5176362" y="3719872"/>
            <a:chExt cx="197288" cy="427747"/>
          </a:xfrm>
        </p:grpSpPr>
        <p:sp>
          <p:nvSpPr>
            <p:cNvPr id="37" name="Line 13"/>
            <p:cNvSpPr>
              <a:spLocks noChangeShapeType="1"/>
            </p:cNvSpPr>
            <p:nvPr/>
          </p:nvSpPr>
          <p:spPr bwMode="auto">
            <a:xfrm flipV="1">
              <a:off x="5275005" y="371987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Oval 10"/>
            <p:cNvSpPr>
              <a:spLocks noChangeArrowheads="1"/>
            </p:cNvSpPr>
            <p:nvPr/>
          </p:nvSpPr>
          <p:spPr bwMode="auto">
            <a:xfrm>
              <a:off x="5176362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5754777" y="5225193"/>
            <a:ext cx="197288" cy="427747"/>
            <a:chOff x="5400043" y="3717058"/>
            <a:chExt cx="197288" cy="427747"/>
          </a:xfrm>
        </p:grpSpPr>
        <p:sp>
          <p:nvSpPr>
            <p:cNvPr id="42" name="Line 17"/>
            <p:cNvSpPr>
              <a:spLocks noChangeShapeType="1"/>
            </p:cNvSpPr>
            <p:nvPr/>
          </p:nvSpPr>
          <p:spPr bwMode="auto">
            <a:xfrm flipV="1">
              <a:off x="5498687" y="3717058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Oval 20"/>
            <p:cNvSpPr>
              <a:spLocks noChangeArrowheads="1"/>
            </p:cNvSpPr>
            <p:nvPr/>
          </p:nvSpPr>
          <p:spPr bwMode="auto">
            <a:xfrm>
              <a:off x="5400043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6361202" y="4954714"/>
            <a:ext cx="197288" cy="427747"/>
            <a:chOff x="6025788" y="3476840"/>
            <a:chExt cx="197288" cy="427747"/>
          </a:xfrm>
        </p:grpSpPr>
        <p:sp>
          <p:nvSpPr>
            <p:cNvPr id="45" name="Line 15"/>
            <p:cNvSpPr>
              <a:spLocks noChangeShapeType="1"/>
            </p:cNvSpPr>
            <p:nvPr/>
          </p:nvSpPr>
          <p:spPr bwMode="auto">
            <a:xfrm flipV="1">
              <a:off x="6129806" y="3476840"/>
              <a:ext cx="0" cy="427747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Oval 12"/>
            <p:cNvSpPr>
              <a:spLocks noChangeArrowheads="1"/>
            </p:cNvSpPr>
            <p:nvPr/>
          </p:nvSpPr>
          <p:spPr bwMode="auto">
            <a:xfrm>
              <a:off x="6025788" y="362959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6575680" y="4962268"/>
            <a:ext cx="197288" cy="427747"/>
            <a:chOff x="6197644" y="3478692"/>
            <a:chExt cx="197288" cy="427747"/>
          </a:xfrm>
        </p:grpSpPr>
        <p:sp>
          <p:nvSpPr>
            <p:cNvPr id="48" name="Line 16"/>
            <p:cNvSpPr>
              <a:spLocks noChangeShapeType="1"/>
            </p:cNvSpPr>
            <p:nvPr/>
          </p:nvSpPr>
          <p:spPr bwMode="auto">
            <a:xfrm flipV="1">
              <a:off x="6292734" y="347869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Oval 19"/>
            <p:cNvSpPr>
              <a:spLocks noChangeArrowheads="1"/>
            </p:cNvSpPr>
            <p:nvPr/>
          </p:nvSpPr>
          <p:spPr bwMode="auto">
            <a:xfrm>
              <a:off x="6197644" y="361293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6197398" y="5731120"/>
            <a:ext cx="197288" cy="427747"/>
            <a:chOff x="5840064" y="4220114"/>
            <a:chExt cx="197288" cy="427747"/>
          </a:xfrm>
        </p:grpSpPr>
        <p:sp>
          <p:nvSpPr>
            <p:cNvPr id="51" name="Line 14"/>
            <p:cNvSpPr>
              <a:spLocks noChangeShapeType="1"/>
            </p:cNvSpPr>
            <p:nvPr/>
          </p:nvSpPr>
          <p:spPr bwMode="auto">
            <a:xfrm flipV="1">
              <a:off x="5938708" y="4220114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Oval 11"/>
            <p:cNvSpPr>
              <a:spLocks noChangeArrowheads="1"/>
            </p:cNvSpPr>
            <p:nvPr/>
          </p:nvSpPr>
          <p:spPr bwMode="auto">
            <a:xfrm>
              <a:off x="5840064" y="4378721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6394686" y="5734719"/>
            <a:ext cx="197288" cy="427747"/>
            <a:chOff x="6058653" y="4221088"/>
            <a:chExt cx="197288" cy="427747"/>
          </a:xfrm>
        </p:grpSpPr>
        <p:sp>
          <p:nvSpPr>
            <p:cNvPr id="54" name="Line 18"/>
            <p:cNvSpPr>
              <a:spLocks noChangeShapeType="1"/>
            </p:cNvSpPr>
            <p:nvPr/>
          </p:nvSpPr>
          <p:spPr bwMode="auto">
            <a:xfrm flipV="1">
              <a:off x="6157296" y="4221088"/>
              <a:ext cx="0" cy="42774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Oval 21"/>
            <p:cNvSpPr>
              <a:spLocks noChangeArrowheads="1"/>
            </p:cNvSpPr>
            <p:nvPr/>
          </p:nvSpPr>
          <p:spPr bwMode="auto">
            <a:xfrm>
              <a:off x="6058653" y="4378749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6" name="Овал 55"/>
          <p:cNvSpPr/>
          <p:nvPr/>
        </p:nvSpPr>
        <p:spPr>
          <a:xfrm>
            <a:off x="5475139" y="5159336"/>
            <a:ext cx="559276" cy="575383"/>
          </a:xfrm>
          <a:prstGeom prst="ellipse">
            <a:avLst/>
          </a:prstGeom>
          <a:noFill/>
          <a:ln w="635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6284937" y="4902485"/>
            <a:ext cx="559276" cy="575383"/>
          </a:xfrm>
          <a:prstGeom prst="ellipse">
            <a:avLst/>
          </a:prstGeom>
          <a:noFill/>
          <a:ln w="635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6115048" y="5657303"/>
            <a:ext cx="559276" cy="575383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олилиния 58"/>
          <p:cNvSpPr/>
          <p:nvPr/>
        </p:nvSpPr>
        <p:spPr>
          <a:xfrm>
            <a:off x="6032100" y="5422902"/>
            <a:ext cx="350215" cy="98837"/>
          </a:xfrm>
          <a:custGeom>
            <a:avLst/>
            <a:gdLst>
              <a:gd name="connsiteX0" fmla="*/ 0 w 731520"/>
              <a:gd name="connsiteY0" fmla="*/ 103367 h 209720"/>
              <a:gd name="connsiteX1" fmla="*/ 445273 w 731520"/>
              <a:gd name="connsiteY1" fmla="*/ 206733 h 209720"/>
              <a:gd name="connsiteX2" fmla="*/ 731520 w 731520"/>
              <a:gd name="connsiteY2" fmla="*/ 0 h 20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1520" h="209720">
                <a:moveTo>
                  <a:pt x="0" y="103367"/>
                </a:moveTo>
                <a:cubicBezTo>
                  <a:pt x="161676" y="163664"/>
                  <a:pt x="323353" y="223961"/>
                  <a:pt x="445273" y="206733"/>
                </a:cubicBezTo>
                <a:cubicBezTo>
                  <a:pt x="567193" y="189505"/>
                  <a:pt x="731520" y="0"/>
                  <a:pt x="73152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олилиния 59"/>
          <p:cNvSpPr/>
          <p:nvPr/>
        </p:nvSpPr>
        <p:spPr>
          <a:xfrm>
            <a:off x="6235025" y="5407912"/>
            <a:ext cx="154904" cy="273554"/>
          </a:xfrm>
          <a:custGeom>
            <a:avLst/>
            <a:gdLst>
              <a:gd name="connsiteX0" fmla="*/ 85020 w 323560"/>
              <a:gd name="connsiteY0" fmla="*/ 580446 h 580446"/>
              <a:gd name="connsiteX1" fmla="*/ 13459 w 323560"/>
              <a:gd name="connsiteY1" fmla="*/ 238539 h 580446"/>
              <a:gd name="connsiteX2" fmla="*/ 323560 w 323560"/>
              <a:gd name="connsiteY2" fmla="*/ 0 h 580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3560" h="580446">
                <a:moveTo>
                  <a:pt x="85020" y="580446"/>
                </a:moveTo>
                <a:cubicBezTo>
                  <a:pt x="29361" y="457863"/>
                  <a:pt x="-26298" y="335280"/>
                  <a:pt x="13459" y="238539"/>
                </a:cubicBezTo>
                <a:cubicBezTo>
                  <a:pt x="53216" y="141798"/>
                  <a:pt x="188388" y="70899"/>
                  <a:pt x="32356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олилиния 60"/>
          <p:cNvSpPr/>
          <p:nvPr/>
        </p:nvSpPr>
        <p:spPr>
          <a:xfrm>
            <a:off x="6032100" y="5467869"/>
            <a:ext cx="244069" cy="221091"/>
          </a:xfrm>
          <a:custGeom>
            <a:avLst/>
            <a:gdLst>
              <a:gd name="connsiteX0" fmla="*/ 508883 w 509805"/>
              <a:gd name="connsiteY0" fmla="*/ 469127 h 469127"/>
              <a:gd name="connsiteX1" fmla="*/ 429370 w 509805"/>
              <a:gd name="connsiteY1" fmla="*/ 79513 h 469127"/>
              <a:gd name="connsiteX2" fmla="*/ 0 w 509805"/>
              <a:gd name="connsiteY2" fmla="*/ 0 h 46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9805" h="469127">
                <a:moveTo>
                  <a:pt x="508883" y="469127"/>
                </a:moveTo>
                <a:cubicBezTo>
                  <a:pt x="511533" y="313414"/>
                  <a:pt x="514184" y="157701"/>
                  <a:pt x="429370" y="79513"/>
                </a:cubicBezTo>
                <a:cubicBezTo>
                  <a:pt x="344556" y="1325"/>
                  <a:pt x="172278" y="662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5232053" y="4707558"/>
            <a:ext cx="2088232" cy="1628361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3" name="Группа 62"/>
          <p:cNvGrpSpPr/>
          <p:nvPr/>
        </p:nvGrpSpPr>
        <p:grpSpPr>
          <a:xfrm>
            <a:off x="5354719" y="1594912"/>
            <a:ext cx="197288" cy="427747"/>
            <a:chOff x="5176362" y="3719872"/>
            <a:chExt cx="197288" cy="427747"/>
          </a:xfrm>
        </p:grpSpPr>
        <p:sp>
          <p:nvSpPr>
            <p:cNvPr id="64" name="Line 13"/>
            <p:cNvSpPr>
              <a:spLocks noChangeShapeType="1"/>
            </p:cNvSpPr>
            <p:nvPr/>
          </p:nvSpPr>
          <p:spPr bwMode="auto">
            <a:xfrm flipV="1">
              <a:off x="5275005" y="371987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Oval 10"/>
            <p:cNvSpPr>
              <a:spLocks noChangeArrowheads="1"/>
            </p:cNvSpPr>
            <p:nvPr/>
          </p:nvSpPr>
          <p:spPr bwMode="auto">
            <a:xfrm>
              <a:off x="5176362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5563157" y="1581523"/>
            <a:ext cx="197288" cy="427747"/>
            <a:chOff x="5400043" y="3717058"/>
            <a:chExt cx="197288" cy="427747"/>
          </a:xfrm>
        </p:grpSpPr>
        <p:sp>
          <p:nvSpPr>
            <p:cNvPr id="67" name="Line 17"/>
            <p:cNvSpPr>
              <a:spLocks noChangeShapeType="1"/>
            </p:cNvSpPr>
            <p:nvPr/>
          </p:nvSpPr>
          <p:spPr bwMode="auto">
            <a:xfrm flipV="1">
              <a:off x="5498687" y="3717058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Oval 20"/>
            <p:cNvSpPr>
              <a:spLocks noChangeArrowheads="1"/>
            </p:cNvSpPr>
            <p:nvPr/>
          </p:nvSpPr>
          <p:spPr bwMode="auto">
            <a:xfrm>
              <a:off x="5400043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5777906" y="1583985"/>
            <a:ext cx="197288" cy="427747"/>
            <a:chOff x="6025788" y="3476840"/>
            <a:chExt cx="197288" cy="427747"/>
          </a:xfrm>
        </p:grpSpPr>
        <p:sp>
          <p:nvSpPr>
            <p:cNvPr id="70" name="Line 15"/>
            <p:cNvSpPr>
              <a:spLocks noChangeShapeType="1"/>
            </p:cNvSpPr>
            <p:nvPr/>
          </p:nvSpPr>
          <p:spPr bwMode="auto">
            <a:xfrm flipV="1">
              <a:off x="6129806" y="3476840"/>
              <a:ext cx="0" cy="427747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Oval 12"/>
            <p:cNvSpPr>
              <a:spLocks noChangeArrowheads="1"/>
            </p:cNvSpPr>
            <p:nvPr/>
          </p:nvSpPr>
          <p:spPr bwMode="auto">
            <a:xfrm>
              <a:off x="6025788" y="362959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6770567" y="1589485"/>
            <a:ext cx="197288" cy="427747"/>
            <a:chOff x="6197644" y="3478692"/>
            <a:chExt cx="197288" cy="427747"/>
          </a:xfrm>
        </p:grpSpPr>
        <p:sp>
          <p:nvSpPr>
            <p:cNvPr id="73" name="Line 16"/>
            <p:cNvSpPr>
              <a:spLocks noChangeShapeType="1"/>
            </p:cNvSpPr>
            <p:nvPr/>
          </p:nvSpPr>
          <p:spPr bwMode="auto">
            <a:xfrm flipV="1">
              <a:off x="6292734" y="347869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Oval 19"/>
            <p:cNvSpPr>
              <a:spLocks noChangeArrowheads="1"/>
            </p:cNvSpPr>
            <p:nvPr/>
          </p:nvSpPr>
          <p:spPr bwMode="auto">
            <a:xfrm>
              <a:off x="6197644" y="361293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6347036" y="1581897"/>
            <a:ext cx="197288" cy="427747"/>
            <a:chOff x="5840064" y="4220114"/>
            <a:chExt cx="197288" cy="427747"/>
          </a:xfrm>
        </p:grpSpPr>
        <p:sp>
          <p:nvSpPr>
            <p:cNvPr id="76" name="Line 14"/>
            <p:cNvSpPr>
              <a:spLocks noChangeShapeType="1"/>
            </p:cNvSpPr>
            <p:nvPr/>
          </p:nvSpPr>
          <p:spPr bwMode="auto">
            <a:xfrm flipV="1">
              <a:off x="5938708" y="4220114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Oval 11"/>
            <p:cNvSpPr>
              <a:spLocks noChangeArrowheads="1"/>
            </p:cNvSpPr>
            <p:nvPr/>
          </p:nvSpPr>
          <p:spPr bwMode="auto">
            <a:xfrm>
              <a:off x="5840064" y="4378721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6566022" y="1585496"/>
            <a:ext cx="197288" cy="427747"/>
            <a:chOff x="6058653" y="4221088"/>
            <a:chExt cx="197288" cy="427747"/>
          </a:xfrm>
        </p:grpSpPr>
        <p:sp>
          <p:nvSpPr>
            <p:cNvPr id="79" name="Line 18"/>
            <p:cNvSpPr>
              <a:spLocks noChangeShapeType="1"/>
            </p:cNvSpPr>
            <p:nvPr/>
          </p:nvSpPr>
          <p:spPr bwMode="auto">
            <a:xfrm flipV="1">
              <a:off x="6157296" y="4221088"/>
              <a:ext cx="0" cy="42774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Oval 21"/>
            <p:cNvSpPr>
              <a:spLocks noChangeArrowheads="1"/>
            </p:cNvSpPr>
            <p:nvPr/>
          </p:nvSpPr>
          <p:spPr bwMode="auto">
            <a:xfrm>
              <a:off x="6058653" y="4378749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" name="Овал 80"/>
          <p:cNvSpPr/>
          <p:nvPr/>
        </p:nvSpPr>
        <p:spPr>
          <a:xfrm>
            <a:off x="5283519" y="1515666"/>
            <a:ext cx="809798" cy="575383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6264685" y="1508080"/>
            <a:ext cx="845197" cy="575383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5112557" y="1014069"/>
            <a:ext cx="2088232" cy="1628361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4" name="Группа 83"/>
          <p:cNvGrpSpPr/>
          <p:nvPr/>
        </p:nvGrpSpPr>
        <p:grpSpPr>
          <a:xfrm>
            <a:off x="5593660" y="3562080"/>
            <a:ext cx="197288" cy="427747"/>
            <a:chOff x="5176362" y="3719872"/>
            <a:chExt cx="197288" cy="427747"/>
          </a:xfrm>
        </p:grpSpPr>
        <p:sp>
          <p:nvSpPr>
            <p:cNvPr id="85" name="Line 13"/>
            <p:cNvSpPr>
              <a:spLocks noChangeShapeType="1"/>
            </p:cNvSpPr>
            <p:nvPr/>
          </p:nvSpPr>
          <p:spPr bwMode="auto">
            <a:xfrm flipV="1">
              <a:off x="5275005" y="371987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Oval 10"/>
            <p:cNvSpPr>
              <a:spLocks noChangeArrowheads="1"/>
            </p:cNvSpPr>
            <p:nvPr/>
          </p:nvSpPr>
          <p:spPr bwMode="auto">
            <a:xfrm>
              <a:off x="5176362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7" name="Группа 86"/>
          <p:cNvGrpSpPr/>
          <p:nvPr/>
        </p:nvGrpSpPr>
        <p:grpSpPr>
          <a:xfrm>
            <a:off x="5861238" y="3184354"/>
            <a:ext cx="197288" cy="427747"/>
            <a:chOff x="5400043" y="3717058"/>
            <a:chExt cx="197288" cy="427747"/>
          </a:xfrm>
        </p:grpSpPr>
        <p:sp>
          <p:nvSpPr>
            <p:cNvPr id="88" name="Line 17"/>
            <p:cNvSpPr>
              <a:spLocks noChangeShapeType="1"/>
            </p:cNvSpPr>
            <p:nvPr/>
          </p:nvSpPr>
          <p:spPr bwMode="auto">
            <a:xfrm flipV="1">
              <a:off x="5498687" y="3717058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Oval 20"/>
            <p:cNvSpPr>
              <a:spLocks noChangeArrowheads="1"/>
            </p:cNvSpPr>
            <p:nvPr/>
          </p:nvSpPr>
          <p:spPr bwMode="auto">
            <a:xfrm>
              <a:off x="5400043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0" name="Группа 89"/>
          <p:cNvGrpSpPr/>
          <p:nvPr/>
        </p:nvGrpSpPr>
        <p:grpSpPr>
          <a:xfrm>
            <a:off x="6428877" y="3187583"/>
            <a:ext cx="197288" cy="427747"/>
            <a:chOff x="6025788" y="3476840"/>
            <a:chExt cx="197288" cy="427747"/>
          </a:xfrm>
        </p:grpSpPr>
        <p:sp>
          <p:nvSpPr>
            <p:cNvPr id="91" name="Line 15"/>
            <p:cNvSpPr>
              <a:spLocks noChangeShapeType="1"/>
            </p:cNvSpPr>
            <p:nvPr/>
          </p:nvSpPr>
          <p:spPr bwMode="auto">
            <a:xfrm flipV="1">
              <a:off x="6129806" y="3476840"/>
              <a:ext cx="0" cy="427747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Oval 12"/>
            <p:cNvSpPr>
              <a:spLocks noChangeArrowheads="1"/>
            </p:cNvSpPr>
            <p:nvPr/>
          </p:nvSpPr>
          <p:spPr bwMode="auto">
            <a:xfrm>
              <a:off x="6025788" y="362959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3" name="Группа 92"/>
          <p:cNvGrpSpPr/>
          <p:nvPr/>
        </p:nvGrpSpPr>
        <p:grpSpPr>
          <a:xfrm>
            <a:off x="6814006" y="3562305"/>
            <a:ext cx="197288" cy="427747"/>
            <a:chOff x="6197644" y="3478692"/>
            <a:chExt cx="197288" cy="427747"/>
          </a:xfrm>
        </p:grpSpPr>
        <p:sp>
          <p:nvSpPr>
            <p:cNvPr id="94" name="Line 16"/>
            <p:cNvSpPr>
              <a:spLocks noChangeShapeType="1"/>
            </p:cNvSpPr>
            <p:nvPr/>
          </p:nvSpPr>
          <p:spPr bwMode="auto">
            <a:xfrm flipV="1">
              <a:off x="6292734" y="347869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Oval 19"/>
            <p:cNvSpPr>
              <a:spLocks noChangeArrowheads="1"/>
            </p:cNvSpPr>
            <p:nvPr/>
          </p:nvSpPr>
          <p:spPr bwMode="auto">
            <a:xfrm>
              <a:off x="6197644" y="361293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6" name="Группа 95"/>
          <p:cNvGrpSpPr/>
          <p:nvPr/>
        </p:nvGrpSpPr>
        <p:grpSpPr>
          <a:xfrm>
            <a:off x="6426832" y="3937638"/>
            <a:ext cx="197288" cy="427747"/>
            <a:chOff x="5840064" y="4220114"/>
            <a:chExt cx="197288" cy="427747"/>
          </a:xfrm>
        </p:grpSpPr>
        <p:sp>
          <p:nvSpPr>
            <p:cNvPr id="97" name="Line 14"/>
            <p:cNvSpPr>
              <a:spLocks noChangeShapeType="1"/>
            </p:cNvSpPr>
            <p:nvPr/>
          </p:nvSpPr>
          <p:spPr bwMode="auto">
            <a:xfrm flipV="1">
              <a:off x="5938708" y="4220114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Oval 11"/>
            <p:cNvSpPr>
              <a:spLocks noChangeArrowheads="1"/>
            </p:cNvSpPr>
            <p:nvPr/>
          </p:nvSpPr>
          <p:spPr bwMode="auto">
            <a:xfrm>
              <a:off x="5840064" y="4378721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9" name="Группа 98"/>
          <p:cNvGrpSpPr/>
          <p:nvPr/>
        </p:nvGrpSpPr>
        <p:grpSpPr>
          <a:xfrm>
            <a:off x="5951437" y="3937638"/>
            <a:ext cx="197288" cy="427747"/>
            <a:chOff x="6058653" y="4221088"/>
            <a:chExt cx="197288" cy="427747"/>
          </a:xfrm>
        </p:grpSpPr>
        <p:sp>
          <p:nvSpPr>
            <p:cNvPr id="100" name="Line 18"/>
            <p:cNvSpPr>
              <a:spLocks noChangeShapeType="1"/>
            </p:cNvSpPr>
            <p:nvPr/>
          </p:nvSpPr>
          <p:spPr bwMode="auto">
            <a:xfrm flipV="1">
              <a:off x="6157296" y="4221088"/>
              <a:ext cx="0" cy="42774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Oval 21"/>
            <p:cNvSpPr>
              <a:spLocks noChangeArrowheads="1"/>
            </p:cNvSpPr>
            <p:nvPr/>
          </p:nvSpPr>
          <p:spPr bwMode="auto">
            <a:xfrm>
              <a:off x="6058653" y="4378749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" name="Овал 101"/>
          <p:cNvSpPr/>
          <p:nvPr/>
        </p:nvSpPr>
        <p:spPr>
          <a:xfrm>
            <a:off x="5209293" y="2961774"/>
            <a:ext cx="2088232" cy="1628361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3" name="Прямая соединительная линия 102"/>
          <p:cNvCxnSpPr/>
          <p:nvPr/>
        </p:nvCxnSpPr>
        <p:spPr>
          <a:xfrm>
            <a:off x="1343481" y="3901196"/>
            <a:ext cx="0" cy="614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>
            <a:off x="3215937" y="3916625"/>
            <a:ext cx="0" cy="614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1423010" y="3850252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 </a:t>
            </a:r>
            <a:r>
              <a:rPr lang="en-US" dirty="0" err="1" smtClean="0"/>
              <a:t>fm</a:t>
            </a:r>
            <a:endParaRPr lang="ru-RU" dirty="0"/>
          </a:p>
        </p:txBody>
      </p:sp>
      <p:cxnSp>
        <p:nvCxnSpPr>
          <p:cNvPr id="106" name="Прямая со стрелкой 105"/>
          <p:cNvCxnSpPr/>
          <p:nvPr/>
        </p:nvCxnSpPr>
        <p:spPr>
          <a:xfrm>
            <a:off x="1343481" y="4291122"/>
            <a:ext cx="187245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>
            <a:endCxn id="102" idx="0"/>
          </p:cNvCxnSpPr>
          <p:nvPr/>
        </p:nvCxnSpPr>
        <p:spPr>
          <a:xfrm>
            <a:off x="4587212" y="2961774"/>
            <a:ext cx="16661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4578780" y="4590135"/>
            <a:ext cx="16661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 стрелкой 110"/>
          <p:cNvCxnSpPr/>
          <p:nvPr/>
        </p:nvCxnSpPr>
        <p:spPr>
          <a:xfrm flipH="1">
            <a:off x="4871955" y="2977810"/>
            <a:ext cx="3289" cy="15688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4069957" y="345221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  <a:r>
              <a:rPr lang="en-US" dirty="0" smtClean="0"/>
              <a:t>.7 </a:t>
            </a:r>
            <a:r>
              <a:rPr lang="en-US" dirty="0" err="1" smtClean="0"/>
              <a:t>fm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/>
              <p:cNvSpPr txBox="1"/>
              <p:nvPr/>
            </p:nvSpPr>
            <p:spPr>
              <a:xfrm>
                <a:off x="7524328" y="3541875"/>
                <a:ext cx="14434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≈66% 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3541875"/>
                <a:ext cx="1443407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/>
              <p:cNvSpPr txBox="1"/>
              <p:nvPr/>
            </p:nvSpPr>
            <p:spPr>
              <a:xfrm>
                <a:off x="7495409" y="1533786"/>
                <a:ext cx="14434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≈33% 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19" name="Text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409" y="1533786"/>
                <a:ext cx="1443408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>
                <a:off x="7713721" y="5303953"/>
                <a:ext cx="5148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? 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3721" y="5303953"/>
                <a:ext cx="514885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" name="Прямоугольник 120"/>
          <p:cNvSpPr/>
          <p:nvPr/>
        </p:nvSpPr>
        <p:spPr>
          <a:xfrm>
            <a:off x="4665010" y="6465366"/>
            <a:ext cx="33923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F. </a:t>
            </a:r>
            <a:r>
              <a:rPr lang="en-US" dirty="0" smtClean="0"/>
              <a:t>Huang et al,</a:t>
            </a:r>
            <a:r>
              <a:rPr lang="en-US" dirty="0"/>
              <a:t> </a:t>
            </a:r>
            <a:r>
              <a:rPr lang="en-US" dirty="0" smtClean="0"/>
              <a:t> </a:t>
            </a:r>
            <a:r>
              <a:rPr lang="en-US" sz="1600" dirty="0"/>
              <a:t>arXiv:1408.0458</a:t>
            </a:r>
          </a:p>
        </p:txBody>
      </p:sp>
    </p:spTree>
    <p:extLst>
      <p:ext uri="{BB962C8B-B14F-4D97-AF65-F5344CB8AC3E}">
        <p14:creationId xmlns:p14="http://schemas.microsoft.com/office/powerpoint/2010/main" val="378093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en-US"/>
              <a:t>Possible particles</a:t>
            </a:r>
          </a:p>
        </p:txBody>
      </p:sp>
      <p:sp>
        <p:nvSpPr>
          <p:cNvPr id="638989" name="Text Box 13"/>
          <p:cNvSpPr txBox="1">
            <a:spLocks noChangeArrowheads="1"/>
          </p:cNvSpPr>
          <p:nvPr/>
        </p:nvSpPr>
        <p:spPr bwMode="auto">
          <a:xfrm>
            <a:off x="2411760" y="2416451"/>
            <a:ext cx="374173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 err="1" smtClean="0"/>
              <a:t>Pentaquark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Meson-Baryon molecule</a:t>
            </a:r>
            <a:endParaRPr lang="en-US" sz="2400" b="1" dirty="0"/>
          </a:p>
        </p:txBody>
      </p:sp>
      <p:sp>
        <p:nvSpPr>
          <p:cNvPr id="638995" name="Text Box 19"/>
          <p:cNvSpPr txBox="1">
            <a:spLocks noChangeArrowheads="1"/>
          </p:cNvSpPr>
          <p:nvPr/>
        </p:nvSpPr>
        <p:spPr bwMode="auto">
          <a:xfrm>
            <a:off x="5204343" y="1484784"/>
            <a:ext cx="382829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 err="1" smtClean="0"/>
              <a:t>Hexaquark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Baryon-Baryon molecule</a:t>
            </a:r>
            <a:endParaRPr lang="en-US" sz="2400" b="1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3346793" y="3286601"/>
            <a:ext cx="1871663" cy="1855788"/>
            <a:chOff x="3346793" y="3286601"/>
            <a:chExt cx="1871663" cy="1855788"/>
          </a:xfrm>
        </p:grpSpPr>
        <p:sp>
          <p:nvSpPr>
            <p:cNvPr id="638980" name="Oval 4"/>
            <p:cNvSpPr>
              <a:spLocks noChangeArrowheads="1"/>
            </p:cNvSpPr>
            <p:nvPr/>
          </p:nvSpPr>
          <p:spPr bwMode="auto">
            <a:xfrm>
              <a:off x="3480413" y="4075362"/>
              <a:ext cx="579675" cy="603591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981" name="Oval 5"/>
            <p:cNvSpPr>
              <a:spLocks noChangeArrowheads="1"/>
            </p:cNvSpPr>
            <p:nvPr/>
          </p:nvSpPr>
          <p:spPr bwMode="auto">
            <a:xfrm>
              <a:off x="3640561" y="3485830"/>
              <a:ext cx="579675" cy="603591"/>
            </a:xfrm>
            <a:prstGeom prst="ellipse">
              <a:avLst/>
            </a:prstGeom>
            <a:gradFill rotWithShape="1">
              <a:gsLst>
                <a:gs pos="0">
                  <a:srgbClr val="FF339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982" name="Oval 6"/>
            <p:cNvSpPr>
              <a:spLocks noChangeArrowheads="1"/>
            </p:cNvSpPr>
            <p:nvPr/>
          </p:nvSpPr>
          <p:spPr bwMode="auto">
            <a:xfrm>
              <a:off x="3346793" y="3286601"/>
              <a:ext cx="1871663" cy="1855788"/>
            </a:xfrm>
            <a:prstGeom prst="ellipse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002" name="Oval 26"/>
            <p:cNvSpPr>
              <a:spLocks noChangeArrowheads="1"/>
            </p:cNvSpPr>
            <p:nvPr/>
          </p:nvSpPr>
          <p:spPr bwMode="auto">
            <a:xfrm>
              <a:off x="4014893" y="4353628"/>
              <a:ext cx="579675" cy="603591"/>
            </a:xfrm>
            <a:prstGeom prst="ellipse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005" name="Oval 29"/>
            <p:cNvSpPr>
              <a:spLocks noChangeArrowheads="1"/>
            </p:cNvSpPr>
            <p:nvPr/>
          </p:nvSpPr>
          <p:spPr bwMode="auto">
            <a:xfrm>
              <a:off x="4220236" y="3490186"/>
              <a:ext cx="579675" cy="603591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006" name="Oval 30"/>
            <p:cNvSpPr>
              <a:spLocks noChangeArrowheads="1"/>
            </p:cNvSpPr>
            <p:nvPr/>
          </p:nvSpPr>
          <p:spPr bwMode="auto">
            <a:xfrm>
              <a:off x="4525943" y="4028303"/>
              <a:ext cx="579675" cy="603591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6082696" y="2374200"/>
            <a:ext cx="2305050" cy="2352676"/>
            <a:chOff x="6082696" y="2374200"/>
            <a:chExt cx="2305050" cy="2352676"/>
          </a:xfrm>
        </p:grpSpPr>
        <p:sp>
          <p:nvSpPr>
            <p:cNvPr id="638991" name="Oval 15"/>
            <p:cNvSpPr>
              <a:spLocks noChangeArrowheads="1"/>
            </p:cNvSpPr>
            <p:nvPr/>
          </p:nvSpPr>
          <p:spPr bwMode="auto">
            <a:xfrm>
              <a:off x="6939004" y="2846217"/>
              <a:ext cx="605782" cy="624417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992" name="Oval 16"/>
            <p:cNvSpPr>
              <a:spLocks noChangeArrowheads="1"/>
            </p:cNvSpPr>
            <p:nvPr/>
          </p:nvSpPr>
          <p:spPr bwMode="auto">
            <a:xfrm>
              <a:off x="6594017" y="3383850"/>
              <a:ext cx="605782" cy="624417"/>
            </a:xfrm>
            <a:prstGeom prst="ellipse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993" name="Oval 17"/>
            <p:cNvSpPr>
              <a:spLocks noChangeArrowheads="1"/>
            </p:cNvSpPr>
            <p:nvPr/>
          </p:nvSpPr>
          <p:spPr bwMode="auto">
            <a:xfrm>
              <a:off x="7293232" y="3383850"/>
              <a:ext cx="605782" cy="624417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994" name="Oval 18"/>
            <p:cNvSpPr>
              <a:spLocks noChangeArrowheads="1"/>
            </p:cNvSpPr>
            <p:nvPr/>
          </p:nvSpPr>
          <p:spPr bwMode="auto">
            <a:xfrm>
              <a:off x="6082696" y="2374200"/>
              <a:ext cx="2305050" cy="2352676"/>
            </a:xfrm>
            <a:prstGeom prst="ellipse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007" name="Oval 31"/>
            <p:cNvSpPr>
              <a:spLocks noChangeArrowheads="1"/>
            </p:cNvSpPr>
            <p:nvPr/>
          </p:nvSpPr>
          <p:spPr bwMode="auto">
            <a:xfrm>
              <a:off x="6958512" y="3921484"/>
              <a:ext cx="605782" cy="624417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010" name="Oval 34"/>
            <p:cNvSpPr>
              <a:spLocks noChangeArrowheads="1"/>
            </p:cNvSpPr>
            <p:nvPr/>
          </p:nvSpPr>
          <p:spPr bwMode="auto">
            <a:xfrm>
              <a:off x="6315768" y="2807059"/>
              <a:ext cx="605782" cy="624417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011" name="Oval 35"/>
            <p:cNvSpPr>
              <a:spLocks noChangeArrowheads="1"/>
            </p:cNvSpPr>
            <p:nvPr/>
          </p:nvSpPr>
          <p:spPr bwMode="auto">
            <a:xfrm>
              <a:off x="7573535" y="2807059"/>
              <a:ext cx="605782" cy="624417"/>
            </a:xfrm>
            <a:prstGeom prst="ellipse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835944" y="6356350"/>
            <a:ext cx="4183856" cy="365125"/>
          </a:xfrm>
        </p:spPr>
        <p:txBody>
          <a:bodyPr/>
          <a:lstStyle/>
          <a:p>
            <a:r>
              <a:rPr lang="en-US" smtClean="0"/>
              <a:t>Mikhail Bashkanov "Dibaryons"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E61-D23B-4072-8C27-674A336F0F9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31333" y="1259984"/>
            <a:ext cx="365516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 err="1" smtClean="0"/>
              <a:t>Tetraquark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Meson-Meson molecule</a:t>
            </a:r>
            <a:endParaRPr lang="en-US" sz="2400" b="1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467518" y="2141008"/>
            <a:ext cx="1871663" cy="1855788"/>
            <a:chOff x="467518" y="2141008"/>
            <a:chExt cx="1871663" cy="1855788"/>
          </a:xfrm>
        </p:grpSpPr>
        <p:sp>
          <p:nvSpPr>
            <p:cNvPr id="28" name="Oval 4"/>
            <p:cNvSpPr>
              <a:spLocks noChangeArrowheads="1"/>
            </p:cNvSpPr>
            <p:nvPr/>
          </p:nvSpPr>
          <p:spPr bwMode="auto">
            <a:xfrm>
              <a:off x="601137" y="2761264"/>
              <a:ext cx="579675" cy="603591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>
              <a:off x="1625886" y="2882710"/>
              <a:ext cx="579675" cy="603591"/>
            </a:xfrm>
            <a:prstGeom prst="ellipse">
              <a:avLst/>
            </a:prstGeom>
            <a:gradFill rotWithShape="1">
              <a:gsLst>
                <a:gs pos="0">
                  <a:srgbClr val="FF339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FF33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6"/>
            <p:cNvSpPr>
              <a:spLocks noChangeArrowheads="1"/>
            </p:cNvSpPr>
            <p:nvPr/>
          </p:nvSpPr>
          <p:spPr bwMode="auto">
            <a:xfrm>
              <a:off x="467518" y="2141008"/>
              <a:ext cx="1871663" cy="1855788"/>
            </a:xfrm>
            <a:prstGeom prst="ellipse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26"/>
            <p:cNvSpPr>
              <a:spLocks noChangeArrowheads="1"/>
            </p:cNvSpPr>
            <p:nvPr/>
          </p:nvSpPr>
          <p:spPr bwMode="auto">
            <a:xfrm>
              <a:off x="1113511" y="3156915"/>
              <a:ext cx="579675" cy="603591"/>
            </a:xfrm>
            <a:prstGeom prst="ellipse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5"/>
            <p:cNvSpPr>
              <a:spLocks noChangeArrowheads="1"/>
            </p:cNvSpPr>
            <p:nvPr/>
          </p:nvSpPr>
          <p:spPr bwMode="auto">
            <a:xfrm>
              <a:off x="1138230" y="2374200"/>
              <a:ext cx="579675" cy="603591"/>
            </a:xfrm>
            <a:prstGeom prst="ellipse">
              <a:avLst/>
            </a:prstGeom>
            <a:gradFill rotWithShape="1">
              <a:gsLst>
                <a:gs pos="100000">
                  <a:schemeClr val="accent5"/>
                </a:gs>
                <a:gs pos="0">
                  <a:schemeClr val="accent5">
                    <a:lumMod val="50000"/>
                  </a:schemeClr>
                </a:gs>
                <a:gs pos="100000">
                  <a:srgbClr val="CC4700"/>
                </a:gs>
                <a:gs pos="100000">
                  <a:srgbClr val="92D05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99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264097" y="2315781"/>
            <a:ext cx="2327939" cy="1574034"/>
            <a:chOff x="259500" y="4447687"/>
            <a:chExt cx="2327939" cy="1574034"/>
          </a:xfrm>
        </p:grpSpPr>
        <p:sp>
          <p:nvSpPr>
            <p:cNvPr id="32" name="Oval 4"/>
            <p:cNvSpPr>
              <a:spLocks noChangeArrowheads="1"/>
            </p:cNvSpPr>
            <p:nvPr/>
          </p:nvSpPr>
          <p:spPr bwMode="auto">
            <a:xfrm>
              <a:off x="601137" y="4834751"/>
              <a:ext cx="579675" cy="603591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5"/>
            <p:cNvSpPr>
              <a:spLocks noChangeArrowheads="1"/>
            </p:cNvSpPr>
            <p:nvPr/>
          </p:nvSpPr>
          <p:spPr bwMode="auto">
            <a:xfrm>
              <a:off x="1625886" y="4975349"/>
              <a:ext cx="579675" cy="603591"/>
            </a:xfrm>
            <a:prstGeom prst="ellipse">
              <a:avLst/>
            </a:prstGeom>
            <a:gradFill rotWithShape="1">
              <a:gsLst>
                <a:gs pos="0">
                  <a:srgbClr val="FF339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FF33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6"/>
            <p:cNvSpPr>
              <a:spLocks noChangeArrowheads="1"/>
            </p:cNvSpPr>
            <p:nvPr/>
          </p:nvSpPr>
          <p:spPr bwMode="auto">
            <a:xfrm rot="19198106">
              <a:off x="259500" y="4556410"/>
              <a:ext cx="1788507" cy="795600"/>
            </a:xfrm>
            <a:prstGeom prst="ellipse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26"/>
            <p:cNvSpPr>
              <a:spLocks noChangeArrowheads="1"/>
            </p:cNvSpPr>
            <p:nvPr/>
          </p:nvSpPr>
          <p:spPr bwMode="auto">
            <a:xfrm>
              <a:off x="1187978" y="5418130"/>
              <a:ext cx="579675" cy="603591"/>
            </a:xfrm>
            <a:prstGeom prst="ellipse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5"/>
            <p:cNvSpPr>
              <a:spLocks noChangeArrowheads="1"/>
            </p:cNvSpPr>
            <p:nvPr/>
          </p:nvSpPr>
          <p:spPr bwMode="auto">
            <a:xfrm>
              <a:off x="1138230" y="4447687"/>
              <a:ext cx="579675" cy="603591"/>
            </a:xfrm>
            <a:prstGeom prst="ellipse">
              <a:avLst/>
            </a:prstGeom>
            <a:gradFill rotWithShape="1">
              <a:gsLst>
                <a:gs pos="100000">
                  <a:schemeClr val="accent5"/>
                </a:gs>
                <a:gs pos="0">
                  <a:schemeClr val="accent5">
                    <a:lumMod val="50000"/>
                  </a:schemeClr>
                </a:gs>
                <a:gs pos="100000">
                  <a:srgbClr val="CC4700"/>
                </a:gs>
                <a:gs pos="100000">
                  <a:srgbClr val="92D05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99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6"/>
            <p:cNvSpPr>
              <a:spLocks noChangeArrowheads="1"/>
            </p:cNvSpPr>
            <p:nvPr/>
          </p:nvSpPr>
          <p:spPr bwMode="auto">
            <a:xfrm rot="19198106">
              <a:off x="798932" y="5113878"/>
              <a:ext cx="1788507" cy="795600"/>
            </a:xfrm>
            <a:prstGeom prst="ellipse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365118" y="3412877"/>
            <a:ext cx="1932850" cy="1641630"/>
            <a:chOff x="3232783" y="5052575"/>
            <a:chExt cx="1932850" cy="1641630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3274502" y="5154278"/>
              <a:ext cx="1891131" cy="1539927"/>
              <a:chOff x="3274502" y="5154278"/>
              <a:chExt cx="1891131" cy="1539927"/>
            </a:xfrm>
          </p:grpSpPr>
          <p:sp>
            <p:nvSpPr>
              <p:cNvPr id="40" name="Oval 4"/>
              <p:cNvSpPr>
                <a:spLocks noChangeArrowheads="1"/>
              </p:cNvSpPr>
              <p:nvPr/>
            </p:nvSpPr>
            <p:spPr bwMode="auto">
              <a:xfrm>
                <a:off x="3274502" y="5743810"/>
                <a:ext cx="579675" cy="603591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FF33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Oval 5"/>
              <p:cNvSpPr>
                <a:spLocks noChangeArrowheads="1"/>
              </p:cNvSpPr>
              <p:nvPr/>
            </p:nvSpPr>
            <p:spPr bwMode="auto">
              <a:xfrm>
                <a:off x="3434650" y="5154278"/>
                <a:ext cx="579675" cy="603591"/>
              </a:xfrm>
              <a:prstGeom prst="ellipse">
                <a:avLst/>
              </a:prstGeom>
              <a:gradFill rotWithShape="1">
                <a:gsLst>
                  <a:gs pos="0">
                    <a:srgbClr val="FF3399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Oval 6"/>
              <p:cNvSpPr>
                <a:spLocks noChangeArrowheads="1"/>
              </p:cNvSpPr>
              <p:nvPr/>
            </p:nvSpPr>
            <p:spPr bwMode="auto">
              <a:xfrm>
                <a:off x="3958445" y="5370966"/>
                <a:ext cx="1207188" cy="1323239"/>
              </a:xfrm>
              <a:prstGeom prst="ellipse">
                <a:avLst/>
              </a:prstGeom>
              <a:noFill/>
              <a:ln w="76200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Oval 26"/>
              <p:cNvSpPr>
                <a:spLocks noChangeArrowheads="1"/>
              </p:cNvSpPr>
              <p:nvPr/>
            </p:nvSpPr>
            <p:spPr bwMode="auto">
              <a:xfrm>
                <a:off x="4039455" y="5974558"/>
                <a:ext cx="579675" cy="603591"/>
              </a:xfrm>
              <a:prstGeom prst="ellipse">
                <a:avLst/>
              </a:prstGeom>
              <a:gradFill rotWithShape="1">
                <a:gsLst>
                  <a:gs pos="0">
                    <a:srgbClr val="008000"/>
                  </a:gs>
                  <a:gs pos="100000">
                    <a:srgbClr val="0080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Oval 29"/>
              <p:cNvSpPr>
                <a:spLocks noChangeArrowheads="1"/>
              </p:cNvSpPr>
              <p:nvPr/>
            </p:nvSpPr>
            <p:spPr bwMode="auto">
              <a:xfrm>
                <a:off x="4180981" y="5391179"/>
                <a:ext cx="579675" cy="603591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Oval 30"/>
              <p:cNvSpPr>
                <a:spLocks noChangeArrowheads="1"/>
              </p:cNvSpPr>
              <p:nvPr/>
            </p:nvSpPr>
            <p:spPr bwMode="auto">
              <a:xfrm>
                <a:off x="4585957" y="5795599"/>
                <a:ext cx="579675" cy="603591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FF33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6" name="Oval 6"/>
            <p:cNvSpPr>
              <a:spLocks noChangeArrowheads="1"/>
            </p:cNvSpPr>
            <p:nvPr/>
          </p:nvSpPr>
          <p:spPr bwMode="auto">
            <a:xfrm rot="17202252">
              <a:off x="2943022" y="5342336"/>
              <a:ext cx="1375121" cy="795600"/>
            </a:xfrm>
            <a:prstGeom prst="ellipse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6071218" y="2499988"/>
            <a:ext cx="2328005" cy="2154921"/>
            <a:chOff x="6082696" y="4749482"/>
            <a:chExt cx="2328005" cy="2154921"/>
          </a:xfrm>
        </p:grpSpPr>
        <p:sp>
          <p:nvSpPr>
            <p:cNvPr id="51" name="Oval 15"/>
            <p:cNvSpPr>
              <a:spLocks noChangeArrowheads="1"/>
            </p:cNvSpPr>
            <p:nvPr/>
          </p:nvSpPr>
          <p:spPr bwMode="auto">
            <a:xfrm>
              <a:off x="6822271" y="5015604"/>
              <a:ext cx="605782" cy="624417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16"/>
            <p:cNvSpPr>
              <a:spLocks noChangeArrowheads="1"/>
            </p:cNvSpPr>
            <p:nvPr/>
          </p:nvSpPr>
          <p:spPr bwMode="auto">
            <a:xfrm>
              <a:off x="6477284" y="5553237"/>
              <a:ext cx="605782" cy="624417"/>
            </a:xfrm>
            <a:prstGeom prst="ellipse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17"/>
            <p:cNvSpPr>
              <a:spLocks noChangeArrowheads="1"/>
            </p:cNvSpPr>
            <p:nvPr/>
          </p:nvSpPr>
          <p:spPr bwMode="auto">
            <a:xfrm>
              <a:off x="7422998" y="5511678"/>
              <a:ext cx="605782" cy="624417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Oval 18"/>
            <p:cNvSpPr>
              <a:spLocks noChangeArrowheads="1"/>
            </p:cNvSpPr>
            <p:nvPr/>
          </p:nvSpPr>
          <p:spPr bwMode="auto">
            <a:xfrm>
              <a:off x="6082696" y="4749482"/>
              <a:ext cx="1369624" cy="1428172"/>
            </a:xfrm>
            <a:prstGeom prst="ellipse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Oval 31"/>
            <p:cNvSpPr>
              <a:spLocks noChangeArrowheads="1"/>
            </p:cNvSpPr>
            <p:nvPr/>
          </p:nvSpPr>
          <p:spPr bwMode="auto">
            <a:xfrm>
              <a:off x="7088278" y="6049312"/>
              <a:ext cx="605782" cy="624417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Oval 34"/>
            <p:cNvSpPr>
              <a:spLocks noChangeArrowheads="1"/>
            </p:cNvSpPr>
            <p:nvPr/>
          </p:nvSpPr>
          <p:spPr bwMode="auto">
            <a:xfrm>
              <a:off x="6199035" y="4976446"/>
              <a:ext cx="605782" cy="624417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Oval 35"/>
            <p:cNvSpPr>
              <a:spLocks noChangeArrowheads="1"/>
            </p:cNvSpPr>
            <p:nvPr/>
          </p:nvSpPr>
          <p:spPr bwMode="auto">
            <a:xfrm>
              <a:off x="7694060" y="6066765"/>
              <a:ext cx="605782" cy="624417"/>
            </a:xfrm>
            <a:prstGeom prst="ellipse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Oval 18"/>
            <p:cNvSpPr>
              <a:spLocks noChangeArrowheads="1"/>
            </p:cNvSpPr>
            <p:nvPr/>
          </p:nvSpPr>
          <p:spPr bwMode="auto">
            <a:xfrm>
              <a:off x="7041077" y="5476231"/>
              <a:ext cx="1369624" cy="1428172"/>
            </a:xfrm>
            <a:prstGeom prst="ellipse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4356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family of dibaryons</a:t>
            </a:r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E61-D23B-4072-8C27-674A336F0F9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84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385043" y="2547908"/>
            <a:ext cx="2664296" cy="1368152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1249139" y="1899836"/>
            <a:ext cx="0" cy="244827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2113235" y="1899836"/>
            <a:ext cx="0" cy="244827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666" y="260648"/>
            <a:ext cx="8229600" cy="5715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Mirror </a:t>
            </a:r>
            <a:r>
              <a:rPr lang="en-US" dirty="0" err="1" smtClean="0"/>
              <a:t>dibaryon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8" y="6381328"/>
            <a:ext cx="762000" cy="365125"/>
          </a:xfrm>
        </p:spPr>
        <p:txBody>
          <a:bodyPr/>
          <a:lstStyle/>
          <a:p>
            <a:fld id="{A520EE61-D23B-4072-8C27-674A336F0F9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Овал 4"/>
          <p:cNvSpPr/>
          <p:nvPr/>
        </p:nvSpPr>
        <p:spPr>
          <a:xfrm>
            <a:off x="889099" y="2835940"/>
            <a:ext cx="720080" cy="6480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Symbol" pitchFamily="18" charset="2"/>
              </a:rPr>
              <a:t>D</a:t>
            </a:r>
            <a:endParaRPr lang="en-US" sz="3200" b="1" dirty="0">
              <a:latin typeface="Symbol" pitchFamily="18" charset="2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753195" y="2845981"/>
            <a:ext cx="720080" cy="648072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Symbol" pitchFamily="18" charset="2"/>
              </a:rPr>
              <a:t>D</a:t>
            </a:r>
            <a:endParaRPr lang="en-US" sz="3200" b="1" dirty="0">
              <a:solidFill>
                <a:schemeClr val="bg1"/>
              </a:solidFill>
              <a:latin typeface="Symbol" pitchFamily="18" charset="2"/>
            </a:endParaRPr>
          </a:p>
        </p:txBody>
      </p:sp>
      <p:sp>
        <p:nvSpPr>
          <p:cNvPr id="13" name="Text Box 32"/>
          <p:cNvSpPr txBox="1">
            <a:spLocks noChangeArrowheads="1"/>
          </p:cNvSpPr>
          <p:nvPr/>
        </p:nvSpPr>
        <p:spPr bwMode="auto">
          <a:xfrm>
            <a:off x="325685" y="1258486"/>
            <a:ext cx="25669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/>
              <a:t>I(</a:t>
            </a:r>
            <a:r>
              <a:rPr lang="en-US" sz="3600" b="1" dirty="0" err="1"/>
              <a:t>J</a:t>
            </a:r>
            <a:r>
              <a:rPr lang="en-US" sz="3600" b="1" baseline="30000" dirty="0" err="1"/>
              <a:t>p</a:t>
            </a:r>
            <a:r>
              <a:rPr lang="en-US" sz="3600" b="1" dirty="0"/>
              <a:t>) = 0(3</a:t>
            </a:r>
            <a:r>
              <a:rPr lang="en-US" sz="3600" b="1" baseline="30000" dirty="0"/>
              <a:t>+</a:t>
            </a:r>
            <a:r>
              <a:rPr lang="en-US" sz="3600" b="1" dirty="0"/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49139" y="599226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d</a:t>
            </a:r>
            <a:r>
              <a:rPr lang="en-US" sz="4000" b="1" dirty="0" smtClean="0"/>
              <a:t>*</a:t>
            </a:r>
            <a:endParaRPr lang="en-US" sz="4000" b="1" dirty="0"/>
          </a:p>
        </p:txBody>
      </p:sp>
      <p:sp>
        <p:nvSpPr>
          <p:cNvPr id="15" name="Oval 22"/>
          <p:cNvSpPr>
            <a:spLocks noChangeArrowheads="1"/>
          </p:cNvSpPr>
          <p:nvPr/>
        </p:nvSpPr>
        <p:spPr bwMode="auto">
          <a:xfrm>
            <a:off x="392" y="4498890"/>
            <a:ext cx="4238625" cy="1231776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V="1">
            <a:off x="892236" y="4670638"/>
            <a:ext cx="0" cy="907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flipV="1">
            <a:off x="1370672" y="4650065"/>
            <a:ext cx="0" cy="9076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V="1">
            <a:off x="1815223" y="4640447"/>
            <a:ext cx="0" cy="9076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Oval 10"/>
          <p:cNvSpPr>
            <a:spLocks noChangeArrowheads="1"/>
          </p:cNvSpPr>
          <p:nvPr/>
        </p:nvSpPr>
        <p:spPr bwMode="auto">
          <a:xfrm>
            <a:off x="686192" y="4895854"/>
            <a:ext cx="412089" cy="453812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11"/>
          <p:cNvSpPr>
            <a:spLocks noChangeArrowheads="1"/>
          </p:cNvSpPr>
          <p:nvPr/>
        </p:nvSpPr>
        <p:spPr bwMode="auto">
          <a:xfrm>
            <a:off x="1153412" y="4876972"/>
            <a:ext cx="412089" cy="453812"/>
          </a:xfrm>
          <a:prstGeom prst="ellipse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12"/>
          <p:cNvSpPr>
            <a:spLocks noChangeArrowheads="1"/>
          </p:cNvSpPr>
          <p:nvPr/>
        </p:nvSpPr>
        <p:spPr bwMode="auto">
          <a:xfrm>
            <a:off x="1597952" y="4857562"/>
            <a:ext cx="412089" cy="453812"/>
          </a:xfrm>
          <a:prstGeom prst="ellipse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16"/>
          <p:cNvSpPr>
            <a:spLocks noChangeShapeType="1"/>
          </p:cNvSpPr>
          <p:nvPr/>
        </p:nvSpPr>
        <p:spPr bwMode="auto">
          <a:xfrm flipV="1">
            <a:off x="2281291" y="4612695"/>
            <a:ext cx="0" cy="907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7"/>
          <p:cNvSpPr>
            <a:spLocks noChangeShapeType="1"/>
          </p:cNvSpPr>
          <p:nvPr/>
        </p:nvSpPr>
        <p:spPr bwMode="auto">
          <a:xfrm flipV="1">
            <a:off x="2817893" y="4630656"/>
            <a:ext cx="0" cy="9076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8"/>
          <p:cNvSpPr>
            <a:spLocks noChangeShapeType="1"/>
          </p:cNvSpPr>
          <p:nvPr/>
        </p:nvSpPr>
        <p:spPr bwMode="auto">
          <a:xfrm flipV="1">
            <a:off x="3255383" y="4630656"/>
            <a:ext cx="0" cy="9076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Oval 19"/>
          <p:cNvSpPr>
            <a:spLocks noChangeArrowheads="1"/>
          </p:cNvSpPr>
          <p:nvPr/>
        </p:nvSpPr>
        <p:spPr bwMode="auto">
          <a:xfrm>
            <a:off x="2082669" y="4897545"/>
            <a:ext cx="412089" cy="453812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20"/>
          <p:cNvSpPr>
            <a:spLocks noChangeArrowheads="1"/>
          </p:cNvSpPr>
          <p:nvPr/>
        </p:nvSpPr>
        <p:spPr bwMode="auto">
          <a:xfrm>
            <a:off x="2609540" y="4884845"/>
            <a:ext cx="412089" cy="453812"/>
          </a:xfrm>
          <a:prstGeom prst="ellipse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21"/>
          <p:cNvSpPr>
            <a:spLocks noChangeArrowheads="1"/>
          </p:cNvSpPr>
          <p:nvPr/>
        </p:nvSpPr>
        <p:spPr bwMode="auto">
          <a:xfrm>
            <a:off x="3049339" y="4884845"/>
            <a:ext cx="412089" cy="453812"/>
          </a:xfrm>
          <a:prstGeom prst="ellipse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38"/>
          <p:cNvSpPr txBox="1">
            <a:spLocks noChangeArrowheads="1"/>
          </p:cNvSpPr>
          <p:nvPr/>
        </p:nvSpPr>
        <p:spPr bwMode="auto">
          <a:xfrm>
            <a:off x="768906" y="4944457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29" name="Text Box 39"/>
          <p:cNvSpPr txBox="1">
            <a:spLocks noChangeArrowheads="1"/>
          </p:cNvSpPr>
          <p:nvPr/>
        </p:nvSpPr>
        <p:spPr bwMode="auto">
          <a:xfrm>
            <a:off x="1209952" y="4927085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1695030" y="4939785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31" name="Text Box 44"/>
          <p:cNvSpPr txBox="1">
            <a:spLocks noChangeArrowheads="1"/>
          </p:cNvSpPr>
          <p:nvPr/>
        </p:nvSpPr>
        <p:spPr bwMode="auto">
          <a:xfrm>
            <a:off x="2161098" y="4936052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32" name="Text Box 47"/>
          <p:cNvSpPr txBox="1">
            <a:spLocks noChangeArrowheads="1"/>
          </p:cNvSpPr>
          <p:nvPr/>
        </p:nvSpPr>
        <p:spPr bwMode="auto">
          <a:xfrm>
            <a:off x="2695391" y="4922019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33" name="Text Box 48"/>
          <p:cNvSpPr txBox="1">
            <a:spLocks noChangeArrowheads="1"/>
          </p:cNvSpPr>
          <p:nvPr/>
        </p:nvSpPr>
        <p:spPr bwMode="auto">
          <a:xfrm>
            <a:off x="3135190" y="4911010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4355976" y="1278795"/>
            <a:ext cx="0" cy="40909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Box 32"/>
          <p:cNvSpPr txBox="1">
            <a:spLocks noChangeArrowheads="1"/>
          </p:cNvSpPr>
          <p:nvPr/>
        </p:nvSpPr>
        <p:spPr bwMode="auto">
          <a:xfrm>
            <a:off x="4932039" y="1278795"/>
            <a:ext cx="25907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/>
              <a:t>I(</a:t>
            </a:r>
            <a:r>
              <a:rPr lang="en-US" sz="3600" b="1" dirty="0" err="1"/>
              <a:t>J</a:t>
            </a:r>
            <a:r>
              <a:rPr lang="en-US" sz="3600" b="1" baseline="30000" dirty="0" err="1"/>
              <a:t>p</a:t>
            </a:r>
            <a:r>
              <a:rPr lang="en-US" sz="3600" b="1" dirty="0"/>
              <a:t>) = </a:t>
            </a:r>
            <a:r>
              <a:rPr lang="en-US" sz="3600" b="1" dirty="0" smtClean="0"/>
              <a:t>3(0</a:t>
            </a:r>
            <a:r>
              <a:rPr lang="en-US" sz="3600" b="1" baseline="30000" dirty="0" smtClean="0"/>
              <a:t>+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  <p:sp>
        <p:nvSpPr>
          <p:cNvPr id="37" name="Овал 36"/>
          <p:cNvSpPr/>
          <p:nvPr/>
        </p:nvSpPr>
        <p:spPr>
          <a:xfrm>
            <a:off x="5076055" y="2583807"/>
            <a:ext cx="2664296" cy="1368152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Прямая со стрелкой 37"/>
          <p:cNvCxnSpPr/>
          <p:nvPr/>
        </p:nvCxnSpPr>
        <p:spPr>
          <a:xfrm flipV="1">
            <a:off x="5940151" y="1935735"/>
            <a:ext cx="0" cy="244827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6804247" y="2222956"/>
            <a:ext cx="0" cy="244827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Овал 39"/>
          <p:cNvSpPr/>
          <p:nvPr/>
        </p:nvSpPr>
        <p:spPr>
          <a:xfrm>
            <a:off x="5580111" y="2871839"/>
            <a:ext cx="720080" cy="6480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Symbol" pitchFamily="18" charset="2"/>
              </a:rPr>
              <a:t>D</a:t>
            </a:r>
            <a:endParaRPr lang="en-US" sz="3200" b="1" dirty="0">
              <a:latin typeface="Symbol" pitchFamily="18" charset="2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6444207" y="2881880"/>
            <a:ext cx="720080" cy="648072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Symbol" pitchFamily="18" charset="2"/>
              </a:rPr>
              <a:t>D</a:t>
            </a:r>
            <a:endParaRPr lang="en-US" sz="3200" b="1" dirty="0">
              <a:solidFill>
                <a:schemeClr val="bg1"/>
              </a:solidFill>
              <a:latin typeface="Symbol" pitchFamily="18" charset="2"/>
            </a:endParaRPr>
          </a:p>
        </p:txBody>
      </p:sp>
      <p:sp>
        <p:nvSpPr>
          <p:cNvPr id="42" name="Oval 22"/>
          <p:cNvSpPr>
            <a:spLocks noChangeArrowheads="1"/>
          </p:cNvSpPr>
          <p:nvPr/>
        </p:nvSpPr>
        <p:spPr bwMode="auto">
          <a:xfrm>
            <a:off x="4462955" y="4510134"/>
            <a:ext cx="4238625" cy="1231776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13"/>
          <p:cNvSpPr>
            <a:spLocks noChangeShapeType="1"/>
          </p:cNvSpPr>
          <p:nvPr/>
        </p:nvSpPr>
        <p:spPr bwMode="auto">
          <a:xfrm flipV="1">
            <a:off x="5354799" y="4681882"/>
            <a:ext cx="0" cy="907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14"/>
          <p:cNvSpPr>
            <a:spLocks noChangeShapeType="1"/>
          </p:cNvSpPr>
          <p:nvPr/>
        </p:nvSpPr>
        <p:spPr bwMode="auto">
          <a:xfrm flipV="1">
            <a:off x="5833235" y="4661309"/>
            <a:ext cx="0" cy="9076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15"/>
          <p:cNvSpPr>
            <a:spLocks noChangeShapeType="1"/>
          </p:cNvSpPr>
          <p:nvPr/>
        </p:nvSpPr>
        <p:spPr bwMode="auto">
          <a:xfrm flipV="1">
            <a:off x="6277786" y="4651691"/>
            <a:ext cx="0" cy="9076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Oval 10"/>
          <p:cNvSpPr>
            <a:spLocks noChangeArrowheads="1"/>
          </p:cNvSpPr>
          <p:nvPr/>
        </p:nvSpPr>
        <p:spPr bwMode="auto">
          <a:xfrm>
            <a:off x="5148755" y="4907098"/>
            <a:ext cx="412089" cy="453812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11"/>
          <p:cNvSpPr>
            <a:spLocks noChangeArrowheads="1"/>
          </p:cNvSpPr>
          <p:nvPr/>
        </p:nvSpPr>
        <p:spPr bwMode="auto">
          <a:xfrm>
            <a:off x="5615975" y="4888216"/>
            <a:ext cx="412089" cy="453812"/>
          </a:xfrm>
          <a:prstGeom prst="ellipse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Oval 12"/>
          <p:cNvSpPr>
            <a:spLocks noChangeArrowheads="1"/>
          </p:cNvSpPr>
          <p:nvPr/>
        </p:nvSpPr>
        <p:spPr bwMode="auto">
          <a:xfrm>
            <a:off x="6060515" y="4868806"/>
            <a:ext cx="412089" cy="453812"/>
          </a:xfrm>
          <a:prstGeom prst="ellipse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16"/>
          <p:cNvSpPr>
            <a:spLocks noChangeShapeType="1"/>
          </p:cNvSpPr>
          <p:nvPr/>
        </p:nvSpPr>
        <p:spPr bwMode="auto">
          <a:xfrm>
            <a:off x="6743853" y="4681880"/>
            <a:ext cx="23358" cy="90762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17"/>
          <p:cNvSpPr>
            <a:spLocks noChangeShapeType="1"/>
          </p:cNvSpPr>
          <p:nvPr/>
        </p:nvSpPr>
        <p:spPr bwMode="auto">
          <a:xfrm>
            <a:off x="7278147" y="4681882"/>
            <a:ext cx="0" cy="88705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8"/>
          <p:cNvSpPr>
            <a:spLocks noChangeShapeType="1"/>
          </p:cNvSpPr>
          <p:nvPr/>
        </p:nvSpPr>
        <p:spPr bwMode="auto">
          <a:xfrm>
            <a:off x="7703315" y="4681882"/>
            <a:ext cx="14631" cy="85329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Oval 19"/>
          <p:cNvSpPr>
            <a:spLocks noChangeArrowheads="1"/>
          </p:cNvSpPr>
          <p:nvPr/>
        </p:nvSpPr>
        <p:spPr bwMode="auto">
          <a:xfrm>
            <a:off x="6545232" y="4908789"/>
            <a:ext cx="412089" cy="453812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Oval 20"/>
          <p:cNvSpPr>
            <a:spLocks noChangeArrowheads="1"/>
          </p:cNvSpPr>
          <p:nvPr/>
        </p:nvSpPr>
        <p:spPr bwMode="auto">
          <a:xfrm>
            <a:off x="7072103" y="4896089"/>
            <a:ext cx="412089" cy="453812"/>
          </a:xfrm>
          <a:prstGeom prst="ellipse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Oval 21"/>
          <p:cNvSpPr>
            <a:spLocks noChangeArrowheads="1"/>
          </p:cNvSpPr>
          <p:nvPr/>
        </p:nvSpPr>
        <p:spPr bwMode="auto">
          <a:xfrm>
            <a:off x="7511902" y="4896089"/>
            <a:ext cx="412089" cy="453812"/>
          </a:xfrm>
          <a:prstGeom prst="ellipse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Text Box 38"/>
          <p:cNvSpPr txBox="1">
            <a:spLocks noChangeArrowheads="1"/>
          </p:cNvSpPr>
          <p:nvPr/>
        </p:nvSpPr>
        <p:spPr bwMode="auto">
          <a:xfrm>
            <a:off x="5231469" y="4955701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56" name="Text Box 39"/>
          <p:cNvSpPr txBox="1">
            <a:spLocks noChangeArrowheads="1"/>
          </p:cNvSpPr>
          <p:nvPr/>
        </p:nvSpPr>
        <p:spPr bwMode="auto">
          <a:xfrm>
            <a:off x="5672515" y="4938329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57" name="Text Box 40"/>
          <p:cNvSpPr txBox="1">
            <a:spLocks noChangeArrowheads="1"/>
          </p:cNvSpPr>
          <p:nvPr/>
        </p:nvSpPr>
        <p:spPr bwMode="auto">
          <a:xfrm>
            <a:off x="6157593" y="4951029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58" name="Text Box 44"/>
          <p:cNvSpPr txBox="1">
            <a:spLocks noChangeArrowheads="1"/>
          </p:cNvSpPr>
          <p:nvPr/>
        </p:nvSpPr>
        <p:spPr bwMode="auto">
          <a:xfrm>
            <a:off x="6623661" y="4947296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9" name="Text Box 47"/>
          <p:cNvSpPr txBox="1">
            <a:spLocks noChangeArrowheads="1"/>
          </p:cNvSpPr>
          <p:nvPr/>
        </p:nvSpPr>
        <p:spPr bwMode="auto">
          <a:xfrm>
            <a:off x="7157954" y="4933263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0" name="Text Box 48"/>
          <p:cNvSpPr txBox="1">
            <a:spLocks noChangeArrowheads="1"/>
          </p:cNvSpPr>
          <p:nvPr/>
        </p:nvSpPr>
        <p:spPr bwMode="auto">
          <a:xfrm>
            <a:off x="7597753" y="4922254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97791" y="5786680"/>
            <a:ext cx="733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Freeman J. Dyson, Nguyen-Hue </a:t>
            </a:r>
            <a:r>
              <a:rPr lang="en-US" dirty="0" err="1" smtClean="0"/>
              <a:t>Xuong</a:t>
            </a:r>
            <a:r>
              <a:rPr lang="en-US" dirty="0" smtClean="0"/>
              <a:t> Phys. Rev. </a:t>
            </a:r>
            <a:r>
              <a:rPr lang="en-US" dirty="0" err="1" smtClean="0"/>
              <a:t>Lett</a:t>
            </a:r>
            <a:r>
              <a:rPr lang="en-US" dirty="0" smtClean="0"/>
              <a:t>. 13(1964) 815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865717" y="6124348"/>
            <a:ext cx="670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Avraham Gal, Humberto </a:t>
            </a:r>
            <a:r>
              <a:rPr lang="en-GB" dirty="0" err="1" smtClean="0"/>
              <a:t>Garcilazo</a:t>
            </a:r>
            <a:r>
              <a:rPr lang="en-GB" dirty="0"/>
              <a:t> </a:t>
            </a:r>
            <a:r>
              <a:rPr lang="en-GB" dirty="0" err="1" smtClean="0"/>
              <a:t>Nucl</a:t>
            </a:r>
            <a:r>
              <a:rPr lang="en-GB" dirty="0" smtClean="0"/>
              <a:t>. Phys. A928, (2014), 73</a:t>
            </a:r>
          </a:p>
        </p:txBody>
      </p:sp>
    </p:spTree>
    <p:extLst>
      <p:ext uri="{BB962C8B-B14F-4D97-AF65-F5344CB8AC3E}">
        <p14:creationId xmlns:p14="http://schemas.microsoft.com/office/powerpoint/2010/main" val="41812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8163693" y="3363932"/>
            <a:ext cx="504056" cy="4799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8886" name="Line 6"/>
          <p:cNvSpPr>
            <a:spLocks noChangeShapeType="1"/>
          </p:cNvSpPr>
          <p:nvPr/>
        </p:nvSpPr>
        <p:spPr bwMode="auto">
          <a:xfrm>
            <a:off x="6800833" y="-361101"/>
            <a:ext cx="5762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07" name="Text Box 27"/>
          <p:cNvSpPr txBox="1">
            <a:spLocks noChangeArrowheads="1"/>
          </p:cNvSpPr>
          <p:nvPr/>
        </p:nvSpPr>
        <p:spPr bwMode="auto">
          <a:xfrm>
            <a:off x="3209567" y="4227002"/>
            <a:ext cx="17124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ym typeface="Symbol" pitchFamily="18" charset="2"/>
              </a:rPr>
              <a:t></a:t>
            </a:r>
            <a:r>
              <a:rPr lang="en-US" sz="2400" dirty="0" smtClean="0">
                <a:sym typeface="Symbol" pitchFamily="18" charset="2"/>
              </a:rPr>
              <a:t>*</a:t>
            </a:r>
            <a:r>
              <a:rPr lang="en-US" sz="2400" dirty="0">
                <a:sym typeface="Symbol" pitchFamily="18" charset="2"/>
              </a:rPr>
              <a:t>*</a:t>
            </a:r>
            <a:r>
              <a:rPr lang="en-US" sz="2400" dirty="0" smtClean="0">
                <a:sym typeface="Symbol" pitchFamily="18" charset="2"/>
              </a:rPr>
              <a:t>+</a:t>
            </a:r>
            <a:r>
              <a:rPr lang="en-US" sz="2400" dirty="0">
                <a:sym typeface="Symbol" pitchFamily="18" charset="2"/>
              </a:rPr>
              <a:t>*</a:t>
            </a:r>
          </a:p>
        </p:txBody>
      </p:sp>
      <p:sp>
        <p:nvSpPr>
          <p:cNvPr id="378908" name="Text Box 28"/>
          <p:cNvSpPr txBox="1">
            <a:spLocks noChangeArrowheads="1"/>
          </p:cNvSpPr>
          <p:nvPr/>
        </p:nvSpPr>
        <p:spPr bwMode="auto">
          <a:xfrm>
            <a:off x="3209567" y="4667786"/>
            <a:ext cx="20525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ym typeface="Symbol" pitchFamily="18" charset="2"/>
              </a:rPr>
              <a:t>*</a:t>
            </a:r>
            <a:r>
              <a:rPr lang="en-US" sz="2400" dirty="0" smtClean="0">
                <a:sym typeface="Symbol" pitchFamily="18" charset="2"/>
              </a:rPr>
              <a:t></a:t>
            </a:r>
            <a:r>
              <a:rPr lang="en-US" sz="2400" dirty="0">
                <a:sym typeface="Symbol" pitchFamily="18" charset="2"/>
              </a:rPr>
              <a:t>*</a:t>
            </a:r>
            <a:r>
              <a:rPr lang="en-US" sz="2400" dirty="0" smtClean="0">
                <a:sym typeface="Symbol" pitchFamily="18" charset="2"/>
              </a:rPr>
              <a:t>+</a:t>
            </a:r>
            <a:endParaRPr lang="en-US" sz="2400" dirty="0">
              <a:sym typeface="Symbol" pitchFamily="18" charset="2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418980" y="2944753"/>
            <a:ext cx="5591901" cy="3554625"/>
            <a:chOff x="3583214" y="1340768"/>
            <a:chExt cx="5591901" cy="3554625"/>
          </a:xfrm>
        </p:grpSpPr>
        <p:sp>
          <p:nvSpPr>
            <p:cNvPr id="378889" name="Line 9"/>
            <p:cNvSpPr>
              <a:spLocks noChangeShapeType="1"/>
            </p:cNvSpPr>
            <p:nvPr/>
          </p:nvSpPr>
          <p:spPr bwMode="auto">
            <a:xfrm flipV="1">
              <a:off x="5543425" y="3294634"/>
              <a:ext cx="206319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890" name="Line 10"/>
            <p:cNvSpPr>
              <a:spLocks noChangeShapeType="1"/>
            </p:cNvSpPr>
            <p:nvPr/>
          </p:nvSpPr>
          <p:spPr bwMode="auto">
            <a:xfrm>
              <a:off x="4934555" y="2370130"/>
              <a:ext cx="332810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894" name="Oval 14"/>
            <p:cNvSpPr>
              <a:spLocks noChangeArrowheads="1"/>
            </p:cNvSpPr>
            <p:nvPr/>
          </p:nvSpPr>
          <p:spPr bwMode="auto">
            <a:xfrm>
              <a:off x="5151805" y="1817673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895" name="Oval 15"/>
            <p:cNvSpPr>
              <a:spLocks noChangeArrowheads="1"/>
            </p:cNvSpPr>
            <p:nvPr/>
          </p:nvSpPr>
          <p:spPr bwMode="auto">
            <a:xfrm>
              <a:off x="4502310" y="1817673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896" name="Oval 16"/>
            <p:cNvSpPr>
              <a:spLocks noChangeArrowheads="1"/>
            </p:cNvSpPr>
            <p:nvPr/>
          </p:nvSpPr>
          <p:spPr bwMode="auto">
            <a:xfrm>
              <a:off x="5485648" y="3185432"/>
              <a:ext cx="187046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897" name="Oval 17"/>
            <p:cNvSpPr>
              <a:spLocks noChangeArrowheads="1"/>
            </p:cNvSpPr>
            <p:nvPr/>
          </p:nvSpPr>
          <p:spPr bwMode="auto">
            <a:xfrm>
              <a:off x="5150899" y="2742806"/>
              <a:ext cx="187046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898" name="Oval 18"/>
            <p:cNvSpPr>
              <a:spLocks noChangeArrowheads="1"/>
            </p:cNvSpPr>
            <p:nvPr/>
          </p:nvSpPr>
          <p:spPr bwMode="auto">
            <a:xfrm>
              <a:off x="8134445" y="2271240"/>
              <a:ext cx="187046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899" name="Oval 19"/>
            <p:cNvSpPr>
              <a:spLocks noChangeArrowheads="1"/>
            </p:cNvSpPr>
            <p:nvPr/>
          </p:nvSpPr>
          <p:spPr bwMode="auto">
            <a:xfrm>
              <a:off x="5824499" y="3647786"/>
              <a:ext cx="187046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00" name="Oval 20"/>
            <p:cNvSpPr>
              <a:spLocks noChangeArrowheads="1"/>
            </p:cNvSpPr>
            <p:nvPr/>
          </p:nvSpPr>
          <p:spPr bwMode="auto">
            <a:xfrm>
              <a:off x="5824429" y="1816606"/>
              <a:ext cx="187046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01" name="Oval 21"/>
            <p:cNvSpPr>
              <a:spLocks noChangeArrowheads="1"/>
            </p:cNvSpPr>
            <p:nvPr/>
          </p:nvSpPr>
          <p:spPr bwMode="auto">
            <a:xfrm>
              <a:off x="6494370" y="4572042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02" name="Oval 22"/>
            <p:cNvSpPr>
              <a:spLocks noChangeArrowheads="1"/>
            </p:cNvSpPr>
            <p:nvPr/>
          </p:nvSpPr>
          <p:spPr bwMode="auto">
            <a:xfrm>
              <a:off x="6497053" y="1817673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04" name="Oval 24"/>
            <p:cNvSpPr>
              <a:spLocks noChangeArrowheads="1"/>
            </p:cNvSpPr>
            <p:nvPr/>
          </p:nvSpPr>
          <p:spPr bwMode="auto">
            <a:xfrm>
              <a:off x="6153522" y="4126617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05" name="Text Box 25"/>
            <p:cNvSpPr txBox="1">
              <a:spLocks noChangeArrowheads="1"/>
            </p:cNvSpPr>
            <p:nvPr/>
          </p:nvSpPr>
          <p:spPr bwMode="auto">
            <a:xfrm>
              <a:off x="3583214" y="1690555"/>
              <a:ext cx="55976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>
                  <a:sym typeface="Symbol" pitchFamily="18" charset="2"/>
                </a:rPr>
                <a:t></a:t>
              </a:r>
            </a:p>
          </p:txBody>
        </p:sp>
        <p:sp>
          <p:nvSpPr>
            <p:cNvPr id="378906" name="Text Box 26"/>
            <p:cNvSpPr txBox="1">
              <a:spLocks noChangeArrowheads="1"/>
            </p:cNvSpPr>
            <p:nvPr/>
          </p:nvSpPr>
          <p:spPr bwMode="auto">
            <a:xfrm>
              <a:off x="3757596" y="2139296"/>
              <a:ext cx="70433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/>
              <a:r>
                <a:rPr lang="en-US" sz="2400" dirty="0">
                  <a:sym typeface="Symbol" pitchFamily="18" charset="2"/>
                </a:rPr>
                <a:t>*</a:t>
              </a:r>
            </a:p>
          </p:txBody>
        </p:sp>
        <p:sp>
          <p:nvSpPr>
            <p:cNvPr id="3" name="Равнобедренный треугольник 2"/>
            <p:cNvSpPr/>
            <p:nvPr/>
          </p:nvSpPr>
          <p:spPr>
            <a:xfrm rot="10800000">
              <a:off x="4595833" y="1910193"/>
              <a:ext cx="3984122" cy="2782193"/>
            </a:xfrm>
            <a:prstGeom prst="triangle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Line 10"/>
            <p:cNvSpPr>
              <a:spLocks noChangeShapeType="1"/>
            </p:cNvSpPr>
            <p:nvPr/>
          </p:nvSpPr>
          <p:spPr bwMode="auto">
            <a:xfrm>
              <a:off x="5262677" y="2835326"/>
              <a:ext cx="267153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10"/>
            <p:cNvSpPr>
              <a:spLocks noChangeShapeType="1"/>
            </p:cNvSpPr>
            <p:nvPr/>
          </p:nvSpPr>
          <p:spPr bwMode="auto">
            <a:xfrm>
              <a:off x="5918552" y="3753941"/>
              <a:ext cx="134136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10"/>
            <p:cNvSpPr>
              <a:spLocks noChangeShapeType="1"/>
            </p:cNvSpPr>
            <p:nvPr/>
          </p:nvSpPr>
          <p:spPr bwMode="auto">
            <a:xfrm>
              <a:off x="6247046" y="4219137"/>
              <a:ext cx="65479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Oval 14"/>
            <p:cNvSpPr>
              <a:spLocks noChangeArrowheads="1"/>
            </p:cNvSpPr>
            <p:nvPr/>
          </p:nvSpPr>
          <p:spPr bwMode="auto">
            <a:xfrm>
              <a:off x="4841031" y="2277610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22"/>
            <p:cNvSpPr>
              <a:spLocks noChangeArrowheads="1"/>
            </p:cNvSpPr>
            <p:nvPr/>
          </p:nvSpPr>
          <p:spPr bwMode="auto">
            <a:xfrm>
              <a:off x="8486432" y="1817673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22"/>
            <p:cNvSpPr>
              <a:spLocks noChangeArrowheads="1"/>
            </p:cNvSpPr>
            <p:nvPr/>
          </p:nvSpPr>
          <p:spPr bwMode="auto">
            <a:xfrm>
              <a:off x="7842301" y="1817673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22"/>
            <p:cNvSpPr>
              <a:spLocks noChangeArrowheads="1"/>
            </p:cNvSpPr>
            <p:nvPr/>
          </p:nvSpPr>
          <p:spPr bwMode="auto">
            <a:xfrm>
              <a:off x="7169677" y="1817673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23"/>
            <p:cNvSpPr>
              <a:spLocks noChangeArrowheads="1"/>
            </p:cNvSpPr>
            <p:nvPr/>
          </p:nvSpPr>
          <p:spPr bwMode="auto">
            <a:xfrm>
              <a:off x="6808315" y="4126617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23"/>
            <p:cNvSpPr>
              <a:spLocks noChangeArrowheads="1"/>
            </p:cNvSpPr>
            <p:nvPr/>
          </p:nvSpPr>
          <p:spPr bwMode="auto">
            <a:xfrm>
              <a:off x="7166391" y="3665239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23"/>
            <p:cNvSpPr>
              <a:spLocks noChangeArrowheads="1"/>
            </p:cNvSpPr>
            <p:nvPr/>
          </p:nvSpPr>
          <p:spPr bwMode="auto">
            <a:xfrm>
              <a:off x="7513099" y="3202114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23"/>
            <p:cNvSpPr>
              <a:spLocks noChangeArrowheads="1"/>
            </p:cNvSpPr>
            <p:nvPr/>
          </p:nvSpPr>
          <p:spPr bwMode="auto">
            <a:xfrm>
              <a:off x="7840688" y="2742806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23"/>
            <p:cNvSpPr>
              <a:spLocks noChangeArrowheads="1"/>
            </p:cNvSpPr>
            <p:nvPr/>
          </p:nvSpPr>
          <p:spPr bwMode="auto">
            <a:xfrm>
              <a:off x="6505083" y="3661421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23"/>
            <p:cNvSpPr>
              <a:spLocks noChangeArrowheads="1"/>
            </p:cNvSpPr>
            <p:nvPr/>
          </p:nvSpPr>
          <p:spPr bwMode="auto">
            <a:xfrm>
              <a:off x="6153522" y="3185432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23"/>
            <p:cNvSpPr>
              <a:spLocks noChangeArrowheads="1"/>
            </p:cNvSpPr>
            <p:nvPr/>
          </p:nvSpPr>
          <p:spPr bwMode="auto">
            <a:xfrm>
              <a:off x="6808315" y="3202114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23"/>
            <p:cNvSpPr>
              <a:spLocks noChangeArrowheads="1"/>
            </p:cNvSpPr>
            <p:nvPr/>
          </p:nvSpPr>
          <p:spPr bwMode="auto">
            <a:xfrm>
              <a:off x="5824428" y="2742806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23"/>
            <p:cNvSpPr>
              <a:spLocks noChangeArrowheads="1"/>
            </p:cNvSpPr>
            <p:nvPr/>
          </p:nvSpPr>
          <p:spPr bwMode="auto">
            <a:xfrm>
              <a:off x="6494370" y="2743046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23"/>
            <p:cNvSpPr>
              <a:spLocks noChangeArrowheads="1"/>
            </p:cNvSpPr>
            <p:nvPr/>
          </p:nvSpPr>
          <p:spPr bwMode="auto">
            <a:xfrm>
              <a:off x="7166391" y="2761330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23"/>
            <p:cNvSpPr>
              <a:spLocks noChangeArrowheads="1"/>
            </p:cNvSpPr>
            <p:nvPr/>
          </p:nvSpPr>
          <p:spPr bwMode="auto">
            <a:xfrm>
              <a:off x="5485647" y="2277609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23"/>
            <p:cNvSpPr>
              <a:spLocks noChangeArrowheads="1"/>
            </p:cNvSpPr>
            <p:nvPr/>
          </p:nvSpPr>
          <p:spPr bwMode="auto">
            <a:xfrm>
              <a:off x="6153522" y="2271240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23"/>
            <p:cNvSpPr>
              <a:spLocks noChangeArrowheads="1"/>
            </p:cNvSpPr>
            <p:nvPr/>
          </p:nvSpPr>
          <p:spPr bwMode="auto">
            <a:xfrm>
              <a:off x="6808315" y="2277610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23"/>
            <p:cNvSpPr>
              <a:spLocks noChangeArrowheads="1"/>
            </p:cNvSpPr>
            <p:nvPr/>
          </p:nvSpPr>
          <p:spPr bwMode="auto">
            <a:xfrm>
              <a:off x="7513099" y="2277609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Text Box 26"/>
            <p:cNvSpPr txBox="1">
              <a:spLocks noChangeArrowheads="1"/>
            </p:cNvSpPr>
            <p:nvPr/>
          </p:nvSpPr>
          <p:spPr bwMode="auto">
            <a:xfrm>
              <a:off x="3915680" y="3523108"/>
              <a:ext cx="185070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/>
              <a:r>
                <a:rPr lang="en-US" sz="2400" dirty="0">
                  <a:sym typeface="Symbol" pitchFamily="18" charset="2"/>
                </a:rPr>
                <a:t></a:t>
              </a:r>
              <a:r>
                <a:rPr lang="en-US" sz="2400" dirty="0" smtClean="0">
                  <a:sym typeface="Symbol" pitchFamily="18" charset="2"/>
                </a:rPr>
                <a:t>*</a:t>
              </a:r>
              <a:r>
                <a:rPr lang="en-US" sz="2400" dirty="0">
                  <a:sym typeface="Symbol" pitchFamily="18" charset="2"/>
                </a:rPr>
                <a:t>*</a:t>
              </a:r>
              <a:r>
                <a:rPr lang="en-US" sz="2400" dirty="0" smtClean="0">
                  <a:sym typeface="Symbol" pitchFamily="18" charset="2"/>
                </a:rPr>
                <a:t>+*</a:t>
              </a:r>
              <a:r>
                <a:rPr lang="en-US" sz="2400" dirty="0">
                  <a:sym typeface="Symbol" pitchFamily="18" charset="2"/>
                </a:rPr>
                <a:t></a:t>
              </a:r>
            </a:p>
          </p:txBody>
        </p:sp>
        <p:sp>
          <p:nvSpPr>
            <p:cNvPr id="55" name="Text Box 27"/>
            <p:cNvSpPr txBox="1">
              <a:spLocks noChangeArrowheads="1"/>
            </p:cNvSpPr>
            <p:nvPr/>
          </p:nvSpPr>
          <p:spPr bwMode="auto">
            <a:xfrm>
              <a:off x="3995771" y="4042152"/>
              <a:ext cx="208917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/>
              <a:r>
                <a:rPr lang="en-US" sz="2400" dirty="0" smtClean="0">
                  <a:sym typeface="Symbol" pitchFamily="18" charset="2"/>
                </a:rPr>
                <a:t>*</a:t>
              </a:r>
              <a:r>
                <a:rPr lang="en-US" sz="2400" dirty="0">
                  <a:sym typeface="Symbol" pitchFamily="18" charset="2"/>
                </a:rPr>
                <a:t></a:t>
              </a:r>
            </a:p>
          </p:txBody>
        </p:sp>
        <p:sp>
          <p:nvSpPr>
            <p:cNvPr id="56" name="Text Box 27"/>
            <p:cNvSpPr txBox="1">
              <a:spLocks noChangeArrowheads="1"/>
            </p:cNvSpPr>
            <p:nvPr/>
          </p:nvSpPr>
          <p:spPr bwMode="auto">
            <a:xfrm>
              <a:off x="5741777" y="4433728"/>
              <a:ext cx="65594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ym typeface="Symbol" pitchFamily="18" charset="2"/>
                </a:rPr>
                <a:t></a:t>
              </a:r>
              <a:endParaRPr lang="en-US" sz="2400" dirty="0">
                <a:sym typeface="Symbol" pitchFamily="18" charset="2"/>
              </a:endParaRPr>
            </a:p>
          </p:txBody>
        </p:sp>
        <p:sp>
          <p:nvSpPr>
            <p:cNvPr id="59" name="Text Box 25"/>
            <p:cNvSpPr txBox="1">
              <a:spLocks noChangeArrowheads="1"/>
            </p:cNvSpPr>
            <p:nvPr/>
          </p:nvSpPr>
          <p:spPr bwMode="auto">
            <a:xfrm>
              <a:off x="8134445" y="1434715"/>
              <a:ext cx="104067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ym typeface="Symbol" pitchFamily="18" charset="2"/>
                </a:rPr>
                <a:t></a:t>
              </a:r>
              <a:r>
                <a:rPr lang="en-US" sz="2400" baseline="30000" dirty="0" smtClean="0">
                  <a:sym typeface="Symbol" pitchFamily="18" charset="2"/>
                </a:rPr>
                <a:t>++</a:t>
              </a:r>
              <a:r>
                <a:rPr lang="en-US" sz="2400" dirty="0" smtClean="0">
                  <a:sym typeface="Symbol" pitchFamily="18" charset="2"/>
                </a:rPr>
                <a:t></a:t>
              </a:r>
              <a:r>
                <a:rPr lang="en-US" sz="2400" baseline="30000" dirty="0" smtClean="0">
                  <a:sym typeface="Symbol" pitchFamily="18" charset="2"/>
                </a:rPr>
                <a:t>++</a:t>
              </a:r>
              <a:endParaRPr lang="en-US" sz="2400" baseline="30000" dirty="0">
                <a:sym typeface="Symbol" pitchFamily="18" charset="2"/>
              </a:endParaRPr>
            </a:p>
          </p:txBody>
        </p:sp>
        <p:sp>
          <p:nvSpPr>
            <p:cNvPr id="60" name="Text Box 25"/>
            <p:cNvSpPr txBox="1">
              <a:spLocks noChangeArrowheads="1"/>
            </p:cNvSpPr>
            <p:nvPr/>
          </p:nvSpPr>
          <p:spPr bwMode="auto">
            <a:xfrm>
              <a:off x="4261799" y="1340768"/>
              <a:ext cx="69762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ym typeface="Symbol" pitchFamily="18" charset="2"/>
                </a:rPr>
                <a:t></a:t>
              </a:r>
              <a:r>
                <a:rPr lang="en-US" sz="2400" baseline="30000" dirty="0" smtClean="0">
                  <a:sym typeface="Symbol" pitchFamily="18" charset="2"/>
                </a:rPr>
                <a:t>-</a:t>
              </a:r>
              <a:r>
                <a:rPr lang="en-US" sz="2400" dirty="0" smtClean="0">
                  <a:sym typeface="Symbol" pitchFamily="18" charset="2"/>
                </a:rPr>
                <a:t></a:t>
              </a:r>
              <a:r>
                <a:rPr lang="en-US" sz="2400" baseline="30000" dirty="0" smtClean="0">
                  <a:sym typeface="Symbol" pitchFamily="18" charset="2"/>
                </a:rPr>
                <a:t>-</a:t>
              </a:r>
              <a:endParaRPr lang="en-US" sz="2400" baseline="30000" dirty="0">
                <a:sym typeface="Symbol" pitchFamily="18" charset="2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633783" y="3283345"/>
            <a:ext cx="2214498" cy="1718990"/>
            <a:chOff x="770688" y="1662589"/>
            <a:chExt cx="2214498" cy="1718990"/>
          </a:xfrm>
        </p:grpSpPr>
        <p:sp>
          <p:nvSpPr>
            <p:cNvPr id="58" name="Line 9"/>
            <p:cNvSpPr>
              <a:spLocks noChangeShapeType="1"/>
            </p:cNvSpPr>
            <p:nvPr/>
          </p:nvSpPr>
          <p:spPr bwMode="auto">
            <a:xfrm flipV="1">
              <a:off x="828465" y="3289059"/>
              <a:ext cx="206319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10"/>
            <p:cNvSpPr>
              <a:spLocks noChangeShapeType="1"/>
            </p:cNvSpPr>
            <p:nvPr/>
          </p:nvSpPr>
          <p:spPr bwMode="auto">
            <a:xfrm flipV="1">
              <a:off x="1532085" y="2358185"/>
              <a:ext cx="65479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Oval 16"/>
            <p:cNvSpPr>
              <a:spLocks noChangeArrowheads="1"/>
            </p:cNvSpPr>
            <p:nvPr/>
          </p:nvSpPr>
          <p:spPr bwMode="auto">
            <a:xfrm>
              <a:off x="770688" y="3179857"/>
              <a:ext cx="187046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Oval 22"/>
            <p:cNvSpPr>
              <a:spLocks noChangeArrowheads="1"/>
            </p:cNvSpPr>
            <p:nvPr/>
          </p:nvSpPr>
          <p:spPr bwMode="auto">
            <a:xfrm>
              <a:off x="1782093" y="1812098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Line 10"/>
            <p:cNvSpPr>
              <a:spLocks noChangeShapeType="1"/>
            </p:cNvSpPr>
            <p:nvPr/>
          </p:nvSpPr>
          <p:spPr bwMode="auto">
            <a:xfrm>
              <a:off x="1202991" y="2829751"/>
              <a:ext cx="134196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Oval 23"/>
            <p:cNvSpPr>
              <a:spLocks noChangeArrowheads="1"/>
            </p:cNvSpPr>
            <p:nvPr/>
          </p:nvSpPr>
          <p:spPr bwMode="auto">
            <a:xfrm>
              <a:off x="2798139" y="3196539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Oval 23"/>
            <p:cNvSpPr>
              <a:spLocks noChangeArrowheads="1"/>
            </p:cNvSpPr>
            <p:nvPr/>
          </p:nvSpPr>
          <p:spPr bwMode="auto">
            <a:xfrm>
              <a:off x="1438562" y="3179857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Oval 23"/>
            <p:cNvSpPr>
              <a:spLocks noChangeArrowheads="1"/>
            </p:cNvSpPr>
            <p:nvPr/>
          </p:nvSpPr>
          <p:spPr bwMode="auto">
            <a:xfrm>
              <a:off x="2093355" y="3196539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Oval 23"/>
            <p:cNvSpPr>
              <a:spLocks noChangeArrowheads="1"/>
            </p:cNvSpPr>
            <p:nvPr/>
          </p:nvSpPr>
          <p:spPr bwMode="auto">
            <a:xfrm>
              <a:off x="1109468" y="2737231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Oval 23"/>
            <p:cNvSpPr>
              <a:spLocks noChangeArrowheads="1"/>
            </p:cNvSpPr>
            <p:nvPr/>
          </p:nvSpPr>
          <p:spPr bwMode="auto">
            <a:xfrm>
              <a:off x="1779410" y="2737471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Oval 23"/>
            <p:cNvSpPr>
              <a:spLocks noChangeArrowheads="1"/>
            </p:cNvSpPr>
            <p:nvPr/>
          </p:nvSpPr>
          <p:spPr bwMode="auto">
            <a:xfrm>
              <a:off x="2451431" y="2755755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Oval 23"/>
            <p:cNvSpPr>
              <a:spLocks noChangeArrowheads="1"/>
            </p:cNvSpPr>
            <p:nvPr/>
          </p:nvSpPr>
          <p:spPr bwMode="auto">
            <a:xfrm>
              <a:off x="1438562" y="2265665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Oval 23"/>
            <p:cNvSpPr>
              <a:spLocks noChangeArrowheads="1"/>
            </p:cNvSpPr>
            <p:nvPr/>
          </p:nvSpPr>
          <p:spPr bwMode="auto">
            <a:xfrm>
              <a:off x="2093355" y="2272035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9"/>
            <p:cNvSpPr>
              <a:spLocks noChangeShapeType="1"/>
            </p:cNvSpPr>
            <p:nvPr/>
          </p:nvSpPr>
          <p:spPr bwMode="auto">
            <a:xfrm>
              <a:off x="1875616" y="1896379"/>
              <a:ext cx="1015463" cy="137599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9"/>
            <p:cNvSpPr>
              <a:spLocks noChangeShapeType="1"/>
            </p:cNvSpPr>
            <p:nvPr/>
          </p:nvSpPr>
          <p:spPr bwMode="auto">
            <a:xfrm flipV="1">
              <a:off x="864211" y="1896379"/>
              <a:ext cx="1011406" cy="137599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Text Box 25"/>
            <p:cNvSpPr txBox="1">
              <a:spLocks noChangeArrowheads="1"/>
            </p:cNvSpPr>
            <p:nvPr/>
          </p:nvSpPr>
          <p:spPr bwMode="auto">
            <a:xfrm>
              <a:off x="1200356" y="1662589"/>
              <a:ext cx="47641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>
                  <a:sym typeface="Symbol" pitchFamily="18" charset="2"/>
                </a:rPr>
                <a:t>d</a:t>
              </a:r>
              <a:r>
                <a:rPr lang="en-US" sz="2400" dirty="0" smtClean="0">
                  <a:sym typeface="Symbol" pitchFamily="18" charset="2"/>
                </a:rPr>
                <a:t>*</a:t>
              </a:r>
              <a:endParaRPr lang="en-US" sz="2400" baseline="30000" dirty="0">
                <a:sym typeface="Symbol" pitchFamily="18" charset="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75177" y="2666668"/>
                <a:ext cx="894797" cy="7092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10</m:t>
                          </m:r>
                        </m:e>
                      </m:acc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177" y="2666668"/>
                <a:ext cx="894797" cy="70923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5989288" y="2631352"/>
                <a:ext cx="89479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/>
                        </a:rPr>
                        <m:t>28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288" y="2631352"/>
                <a:ext cx="894796" cy="7078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Заголовок 4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8527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many ways can you combine 6q?</a:t>
            </a:r>
            <a:endParaRPr lang="en-GB" dirty="0"/>
          </a:p>
        </p:txBody>
      </p:sp>
      <p:cxnSp>
        <p:nvCxnSpPr>
          <p:cNvPr id="69" name="Прямая со стрелкой 68"/>
          <p:cNvCxnSpPr/>
          <p:nvPr/>
        </p:nvCxnSpPr>
        <p:spPr>
          <a:xfrm>
            <a:off x="215711" y="1497956"/>
            <a:ext cx="374441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flipH="1">
            <a:off x="556402" y="1142902"/>
            <a:ext cx="52703" cy="333771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2413790" y="1108254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Isospin</a:t>
            </a:r>
            <a:endParaRPr lang="ru-RU" sz="2400" b="1" dirty="0"/>
          </a:p>
        </p:txBody>
      </p:sp>
      <p:sp>
        <p:nvSpPr>
          <p:cNvPr id="73" name="TextBox 72"/>
          <p:cNvSpPr txBox="1"/>
          <p:nvPr/>
        </p:nvSpPr>
        <p:spPr>
          <a:xfrm rot="16200000">
            <a:off x="-690895" y="2372801"/>
            <a:ext cx="203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Strangeness</a:t>
            </a:r>
            <a:endParaRPr lang="ru-RU" sz="2400" b="1" dirty="0"/>
          </a:p>
        </p:txBody>
      </p:sp>
      <p:sp>
        <p:nvSpPr>
          <p:cNvPr id="2" name="Овал 1"/>
          <p:cNvSpPr/>
          <p:nvPr/>
        </p:nvSpPr>
        <p:spPr>
          <a:xfrm>
            <a:off x="2488704" y="3276235"/>
            <a:ext cx="510110" cy="473749"/>
          </a:xfrm>
          <a:prstGeom prst="ellipse">
            <a:avLst/>
          </a:prstGeom>
          <a:solidFill>
            <a:schemeClr val="accent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85686" y="1844824"/>
                <a:ext cx="1708353" cy="593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𝑱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/>
                            </a:rPr>
                            <m:t>𝑷</m:t>
                          </m:r>
                        </m:sup>
                      </m:sSup>
                      <m:r>
                        <a:rPr lang="en-US" sz="32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686" y="1844824"/>
                <a:ext cx="1708353" cy="59362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5452994" y="1844824"/>
                <a:ext cx="1708352" cy="593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𝑱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/>
                            </a:rPr>
                            <m:t>𝑷</m:t>
                          </m:r>
                        </m:sup>
                      </m:sSup>
                      <m:r>
                        <a:rPr lang="en-US" sz="32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𝟎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2994" y="1844824"/>
                <a:ext cx="1708352" cy="59362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600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6" name="Line 6"/>
          <p:cNvSpPr>
            <a:spLocks noChangeShapeType="1"/>
          </p:cNvSpPr>
          <p:nvPr/>
        </p:nvSpPr>
        <p:spPr bwMode="auto">
          <a:xfrm>
            <a:off x="6800833" y="-361101"/>
            <a:ext cx="5762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Заголовок 4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852704"/>
          </a:xfrm>
        </p:spPr>
        <p:txBody>
          <a:bodyPr>
            <a:normAutofit/>
          </a:bodyPr>
          <a:lstStyle/>
          <a:p>
            <a:r>
              <a:rPr lang="en-US" dirty="0" smtClean="0"/>
              <a:t>Z=+4 dibaryon isospin coefficients</a:t>
            </a:r>
            <a:endParaRPr lang="en-GB" dirty="0"/>
          </a:p>
        </p:txBody>
      </p:sp>
      <p:grpSp>
        <p:nvGrpSpPr>
          <p:cNvPr id="20" name="Group 4"/>
          <p:cNvGrpSpPr>
            <a:grpSpLocks/>
          </p:cNvGrpSpPr>
          <p:nvPr/>
        </p:nvGrpSpPr>
        <p:grpSpPr bwMode="auto">
          <a:xfrm>
            <a:off x="1449859" y="1084857"/>
            <a:ext cx="3165475" cy="1739902"/>
            <a:chOff x="2951" y="760"/>
            <a:chExt cx="1994" cy="1096"/>
          </a:xfrm>
        </p:grpSpPr>
        <p:grpSp>
          <p:nvGrpSpPr>
            <p:cNvPr id="21" name="Group 5"/>
            <p:cNvGrpSpPr>
              <a:grpSpLocks/>
            </p:cNvGrpSpPr>
            <p:nvPr/>
          </p:nvGrpSpPr>
          <p:grpSpPr bwMode="auto">
            <a:xfrm>
              <a:off x="3651" y="920"/>
              <a:ext cx="1018" cy="762"/>
              <a:chOff x="3606" y="2417"/>
              <a:chExt cx="1018" cy="762"/>
            </a:xfrm>
          </p:grpSpPr>
          <p:sp>
            <p:nvSpPr>
              <p:cNvPr id="26" name="Line 6"/>
              <p:cNvSpPr>
                <a:spLocks noChangeShapeType="1"/>
              </p:cNvSpPr>
              <p:nvPr/>
            </p:nvSpPr>
            <p:spPr bwMode="auto">
              <a:xfrm>
                <a:off x="4133" y="2886"/>
                <a:ext cx="491" cy="269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7"/>
              <p:cNvSpPr>
                <a:spLocks noChangeShapeType="1"/>
              </p:cNvSpPr>
              <p:nvPr/>
            </p:nvSpPr>
            <p:spPr bwMode="auto">
              <a:xfrm flipV="1">
                <a:off x="4134" y="2460"/>
                <a:ext cx="470" cy="26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8"/>
              <p:cNvSpPr>
                <a:spLocks noChangeShapeType="1"/>
              </p:cNvSpPr>
              <p:nvPr/>
            </p:nvSpPr>
            <p:spPr bwMode="auto">
              <a:xfrm flipV="1">
                <a:off x="4150" y="2704"/>
                <a:ext cx="454" cy="1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9"/>
              <p:cNvSpPr>
                <a:spLocks noChangeShapeType="1"/>
              </p:cNvSpPr>
              <p:nvPr/>
            </p:nvSpPr>
            <p:spPr bwMode="auto">
              <a:xfrm>
                <a:off x="4126" y="2877"/>
                <a:ext cx="478" cy="9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Rectangle 14"/>
              <p:cNvSpPr>
                <a:spLocks noChangeArrowheads="1"/>
              </p:cNvSpPr>
              <p:nvPr/>
            </p:nvSpPr>
            <p:spPr bwMode="auto">
              <a:xfrm>
                <a:off x="3606" y="2704"/>
                <a:ext cx="544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Line 6"/>
              <p:cNvSpPr>
                <a:spLocks noChangeShapeType="1"/>
              </p:cNvSpPr>
              <p:nvPr/>
            </p:nvSpPr>
            <p:spPr bwMode="auto">
              <a:xfrm>
                <a:off x="3632" y="2910"/>
                <a:ext cx="491" cy="269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7"/>
              <p:cNvSpPr>
                <a:spLocks noChangeShapeType="1"/>
              </p:cNvSpPr>
              <p:nvPr/>
            </p:nvSpPr>
            <p:spPr bwMode="auto">
              <a:xfrm flipV="1">
                <a:off x="3633" y="2417"/>
                <a:ext cx="470" cy="26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4661" y="1477"/>
                  <a:ext cx="284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𝜋</m:t>
                        </m:r>
                      </m:oMath>
                    </m:oMathPara>
                  </a14:m>
                  <a:endParaRPr lang="el-GR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5" name="Text 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61" y="1477"/>
                  <a:ext cx="284" cy="29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4661" y="817"/>
                  <a:ext cx="284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𝜋</m:t>
                        </m:r>
                      </m:oMath>
                    </m:oMathPara>
                  </a14:m>
                  <a:endParaRPr lang="el-GR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3" name="Text 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61" y="817"/>
                  <a:ext cx="284" cy="29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Text Box 21"/>
            <p:cNvSpPr txBox="1">
              <a:spLocks noChangeArrowheads="1"/>
            </p:cNvSpPr>
            <p:nvPr/>
          </p:nvSpPr>
          <p:spPr bwMode="auto">
            <a:xfrm>
              <a:off x="4665" y="1219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endParaRPr lang="el-GR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 Box 21"/>
            <p:cNvSpPr txBox="1">
              <a:spLocks noChangeArrowheads="1"/>
            </p:cNvSpPr>
            <p:nvPr/>
          </p:nvSpPr>
          <p:spPr bwMode="auto">
            <a:xfrm>
              <a:off x="4661" y="1052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endParaRPr lang="el-GR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712" y="1565"/>
                  <a:ext cx="284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𝜋</m:t>
                        </m:r>
                      </m:oMath>
                    </m:oMathPara>
                  </a14:m>
                  <a:endParaRPr lang="el-GR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48" name="Text 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12" y="1565"/>
                  <a:ext cx="284" cy="29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Text Box 21"/>
            <p:cNvSpPr txBox="1">
              <a:spLocks noChangeArrowheads="1"/>
            </p:cNvSpPr>
            <p:nvPr/>
          </p:nvSpPr>
          <p:spPr bwMode="auto">
            <a:xfrm>
              <a:off x="2969" y="1257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endParaRPr lang="el-GR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Text Box 21"/>
            <p:cNvSpPr txBox="1">
              <a:spLocks noChangeArrowheads="1"/>
            </p:cNvSpPr>
            <p:nvPr/>
          </p:nvSpPr>
          <p:spPr bwMode="auto">
            <a:xfrm>
              <a:off x="2951" y="1073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endParaRPr lang="el-GR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695" y="760"/>
                  <a:ext cx="284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/>
                            <a:cs typeface="Times New Roman" pitchFamily="18" charset="0"/>
                          </a:rPr>
                          <m:t>𝜋</m:t>
                        </m:r>
                      </m:oMath>
                    </m:oMathPara>
                  </a14:m>
                  <a:endParaRPr lang="el-GR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51" name="Text 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695" y="760"/>
                  <a:ext cx="284" cy="29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Овал 1"/>
          <p:cNvSpPr/>
          <p:nvPr/>
        </p:nvSpPr>
        <p:spPr>
          <a:xfrm>
            <a:off x="3340969" y="1637307"/>
            <a:ext cx="167480" cy="63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7" name="Group 5"/>
          <p:cNvGrpSpPr>
            <a:grpSpLocks/>
          </p:cNvGrpSpPr>
          <p:nvPr/>
        </p:nvGrpSpPr>
        <p:grpSpPr bwMode="auto">
          <a:xfrm>
            <a:off x="1849351" y="1815898"/>
            <a:ext cx="758825" cy="288925"/>
            <a:chOff x="4126" y="2704"/>
            <a:chExt cx="478" cy="182"/>
          </a:xfrm>
          <a:scene3d>
            <a:camera prst="orthographicFront">
              <a:rot lat="0" lon="10800000" rev="0"/>
            </a:camera>
            <a:lightRig rig="threePt" dir="t"/>
          </a:scene3d>
        </p:grpSpPr>
        <p:sp>
          <p:nvSpPr>
            <p:cNvPr id="44" name="Line 8"/>
            <p:cNvSpPr>
              <a:spLocks noChangeShapeType="1"/>
            </p:cNvSpPr>
            <p:nvPr/>
          </p:nvSpPr>
          <p:spPr bwMode="auto">
            <a:xfrm flipV="1">
              <a:off x="4150" y="2704"/>
              <a:ext cx="454" cy="1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9"/>
            <p:cNvSpPr>
              <a:spLocks noChangeShapeType="1"/>
            </p:cNvSpPr>
            <p:nvPr/>
          </p:nvSpPr>
          <p:spPr bwMode="auto">
            <a:xfrm>
              <a:off x="4126" y="2877"/>
              <a:ext cx="478" cy="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" name="Овал 46"/>
          <p:cNvSpPr/>
          <p:nvPr/>
        </p:nvSpPr>
        <p:spPr>
          <a:xfrm>
            <a:off x="2524436" y="1657997"/>
            <a:ext cx="167480" cy="63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3"/>
              <p:cNvSpPr txBox="1">
                <a:spLocks noChangeArrowheads="1"/>
              </p:cNvSpPr>
              <p:nvPr/>
            </p:nvSpPr>
            <p:spPr>
              <a:xfrm>
                <a:off x="-12664" y="3232376"/>
                <a:ext cx="7918250" cy="767300"/>
              </a:xfrm>
              <a:prstGeom prst="rect">
                <a:avLst/>
              </a:prstGeom>
            </p:spPr>
            <p:txBody>
              <a:bodyPr vert="horz">
                <a:normAutofit fontScale="92500"/>
              </a:bodyPr>
              <a:lstStyle>
                <a:lvl1pPr marL="274320" indent="-27432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9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46888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888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10312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10312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21031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  <m:t>𝑝𝑝</m:t>
                          </m:r>
                          <m: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3000" b="0" i="1" smtClean="0">
                                  <a:latin typeface="Cambria Math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3000" b="0" i="1" smtClean="0">
                                  <a:latin typeface="Cambria Math"/>
                                  <a:sym typeface="Symbol" pitchFamily="18" charset="2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3000" b="0" i="1" smtClean="0">
                                  <a:latin typeface="Cambria Math"/>
                                  <a:sym typeface="Symbol" pitchFamily="18" charset="2"/>
                                </a:rPr>
                                <m:t>−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000" b="0" i="1" smtClean="0">
                                  <a:latin typeface="Cambria Math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3000" b="0" i="1" smtClean="0">
                                  <a:latin typeface="Cambria Math"/>
                                  <a:sym typeface="Symbol" pitchFamily="18" charset="2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3000" b="0" i="1" smtClean="0">
                                  <a:latin typeface="Cambria Math"/>
                                  <a:sym typeface="Symbol" pitchFamily="18" charset="2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  <m:t>𝑑</m:t>
                          </m:r>
                        </m:e>
                        <m:sup>
                          <m: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  <m:t>4+</m:t>
                          </m:r>
                        </m:sup>
                      </m:sSup>
                      <m:r>
                        <a:rPr lang="en-US" sz="3000" b="0" i="1" smtClean="0">
                          <a:latin typeface="Cambria Math"/>
                          <a:sym typeface="Symbol" pitchFamily="18" charset="2"/>
                        </a:rPr>
                        <m:t>→</m:t>
                      </m:r>
                      <m:sSup>
                        <m:sSupPr>
                          <m:ctrlP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000" b="0" i="0" smtClean="0">
                              <a:latin typeface="Cambria Math"/>
                              <a:sym typeface="Symbol" pitchFamily="18" charset="2"/>
                            </a:rPr>
                            <m:t>Δ</m:t>
                          </m:r>
                        </m:e>
                        <m:sup>
                          <m: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  <m:t>++</m:t>
                          </m:r>
                        </m:sup>
                      </m:sSup>
                      <m:sSup>
                        <m:sSupPr>
                          <m:ctrlP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000">
                              <a:latin typeface="Cambria Math"/>
                              <a:sym typeface="Symbol" pitchFamily="18" charset="2"/>
                            </a:rPr>
                            <m:t>Δ</m:t>
                          </m:r>
                        </m:e>
                        <m:sup>
                          <m: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  <m:t>++</m:t>
                          </m:r>
                        </m:sup>
                      </m:sSup>
                      <m:r>
                        <a:rPr lang="en-US" sz="3000" b="0" i="1" smtClean="0">
                          <a:latin typeface="Cambria Math"/>
                          <a:sym typeface="Symbol" pitchFamily="18" charset="2"/>
                        </a:rPr>
                        <m:t>→</m:t>
                      </m:r>
                      <m:r>
                        <a:rPr lang="en-US" sz="3000" b="0" i="1" smtClean="0">
                          <a:latin typeface="Cambria Math"/>
                          <a:sym typeface="Symbol" pitchFamily="18" charset="2"/>
                        </a:rPr>
                        <m:t>𝑝𝑝</m:t>
                      </m:r>
                      <m:sSup>
                        <m:sSupPr>
                          <m:ctrlP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de-DE" sz="3000" baseline="30000" dirty="0" smtClean="0">
                  <a:latin typeface="Symbol" pitchFamily="18" charset="2"/>
                  <a:sym typeface="Symbol" pitchFamily="18" charset="2"/>
                </a:endParaRPr>
              </a:p>
              <a:p>
                <a:pPr fontAlgn="auto">
                  <a:spcAft>
                    <a:spcPts val="0"/>
                  </a:spcAft>
                </a:pPr>
                <a:endParaRPr lang="de-DE" sz="3600" baseline="30000" dirty="0" smtClean="0">
                  <a:sym typeface="Symbol" pitchFamily="18" charset="2"/>
                </a:endParaRPr>
              </a:p>
              <a:p>
                <a:pPr fontAlgn="auto">
                  <a:spcAft>
                    <a:spcPts val="0"/>
                  </a:spcAft>
                  <a:buFontTx/>
                  <a:buNone/>
                </a:pPr>
                <a:endParaRPr lang="de-DE" baseline="300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5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664" y="3232376"/>
                <a:ext cx="7918250" cy="7673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3"/>
              <p:cNvSpPr txBox="1">
                <a:spLocks noChangeArrowheads="1"/>
              </p:cNvSpPr>
              <p:nvPr/>
            </p:nvSpPr>
            <p:spPr>
              <a:xfrm>
                <a:off x="0" y="4016539"/>
                <a:ext cx="7632848" cy="767300"/>
              </a:xfrm>
              <a:prstGeom prst="rect">
                <a:avLst/>
              </a:prstGeom>
            </p:spPr>
            <p:txBody>
              <a:bodyPr vert="horz">
                <a:normAutofit fontScale="92500"/>
              </a:bodyPr>
              <a:lstStyle>
                <a:lvl1pPr marL="274320" indent="-27432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9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46888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888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10312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10312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21031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  <m:t>𝑝𝑝</m:t>
                          </m:r>
                          <m: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3000" b="0" i="1" smtClean="0">
                                  <a:latin typeface="Cambria Math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3000" b="0" i="1" smtClean="0">
                                  <a:latin typeface="Cambria Math"/>
                                  <a:sym typeface="Symbol" pitchFamily="18" charset="2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3000" b="0" i="1" smtClean="0">
                                  <a:latin typeface="Cambria Math"/>
                                  <a:sym typeface="Symbol" pitchFamily="18" charset="2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000" b="0" i="1" smtClean="0">
                                  <a:latin typeface="Cambria Math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3000" b="0" i="1" smtClean="0">
                                  <a:latin typeface="Cambria Math"/>
                                  <a:sym typeface="Symbol" pitchFamily="18" charset="2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3000" b="0" i="1" smtClean="0">
                                  <a:latin typeface="Cambria Math"/>
                                  <a:sym typeface="Symbol" pitchFamily="18" charset="2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  <m:t>𝑑</m:t>
                          </m:r>
                        </m:e>
                        <m:sup>
                          <m: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  <m:t>2+</m:t>
                          </m:r>
                        </m:sup>
                      </m:sSup>
                      <m:r>
                        <a:rPr lang="en-US" sz="3000" b="0" i="1" smtClean="0">
                          <a:latin typeface="Cambria Math"/>
                          <a:sym typeface="Symbol" pitchFamily="18" charset="2"/>
                        </a:rPr>
                        <m:t>→</m:t>
                      </m:r>
                      <m:sSup>
                        <m:sSupPr>
                          <m:ctrlP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000" b="0" i="0" smtClean="0">
                              <a:latin typeface="Cambria Math"/>
                              <a:sym typeface="Symbol" pitchFamily="18" charset="2"/>
                            </a:rPr>
                            <m:t>Δ</m:t>
                          </m:r>
                        </m:e>
                        <m:sup>
                          <m: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  <m:t>++</m:t>
                          </m:r>
                        </m:sup>
                      </m:sSup>
                      <m:sSup>
                        <m:sSupPr>
                          <m:ctrlP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000">
                              <a:latin typeface="Cambria Math"/>
                              <a:sym typeface="Symbol" pitchFamily="18" charset="2"/>
                            </a:rPr>
                            <m:t>Δ</m:t>
                          </m:r>
                        </m:e>
                        <m:sup>
                          <m: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  <m:t>0</m:t>
                          </m:r>
                        </m:sup>
                      </m:sSup>
                      <m:r>
                        <a:rPr lang="en-US" sz="3000" b="0" i="1" smtClean="0">
                          <a:latin typeface="Cambria Math"/>
                          <a:sym typeface="Symbol" pitchFamily="18" charset="2"/>
                        </a:rPr>
                        <m:t>→</m:t>
                      </m:r>
                      <m:r>
                        <a:rPr lang="en-US" sz="3000" b="0" i="1" smtClean="0">
                          <a:latin typeface="Cambria Math"/>
                          <a:sym typeface="Symbol" pitchFamily="18" charset="2"/>
                        </a:rPr>
                        <m:t>𝑝𝑝</m:t>
                      </m:r>
                      <m:sSup>
                        <m:sSupPr>
                          <m:ctrlP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de-DE" sz="3000" baseline="30000" dirty="0" smtClean="0">
                  <a:latin typeface="Symbol" pitchFamily="18" charset="2"/>
                  <a:sym typeface="Symbol" pitchFamily="18" charset="2"/>
                </a:endParaRPr>
              </a:p>
              <a:p>
                <a:pPr fontAlgn="auto">
                  <a:spcAft>
                    <a:spcPts val="0"/>
                  </a:spcAft>
                </a:pPr>
                <a:endParaRPr lang="de-DE" sz="3600" baseline="30000" dirty="0" smtClean="0">
                  <a:sym typeface="Symbol" pitchFamily="18" charset="2"/>
                </a:endParaRPr>
              </a:p>
              <a:p>
                <a:pPr fontAlgn="auto">
                  <a:spcAft>
                    <a:spcPts val="0"/>
                  </a:spcAft>
                  <a:buFontTx/>
                  <a:buNone/>
                </a:pPr>
                <a:endParaRPr lang="de-DE" baseline="300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52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16539"/>
                <a:ext cx="7632848" cy="76730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3"/>
              <p:cNvSpPr txBox="1">
                <a:spLocks noChangeArrowheads="1"/>
              </p:cNvSpPr>
              <p:nvPr/>
            </p:nvSpPr>
            <p:spPr>
              <a:xfrm>
                <a:off x="-12664" y="4797152"/>
                <a:ext cx="7536992" cy="76730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9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46888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888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10312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10312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21031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sym typeface="Symbol" pitchFamily="18" charset="2"/>
                            </a:rPr>
                            <m:t>𝑝𝑝</m:t>
                          </m:r>
                          <m:r>
                            <a:rPr lang="en-US" sz="2800" b="0" i="1" smtClean="0">
                              <a:latin typeface="Cambria Math"/>
                              <a:sym typeface="Symbol" pitchFamily="18" charset="2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  <a:sym typeface="Symbol" pitchFamily="18" charset="2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sym typeface="Symbol" pitchFamily="18" charset="2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  <a:sym typeface="Symbol" pitchFamily="18" charset="2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sym typeface="Symbol" pitchFamily="18" charset="2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  <a:sym typeface="Symbol" pitchFamily="18" charset="2"/>
                            </a:rPr>
                            <m:t>𝑑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sym typeface="Symbol" pitchFamily="18" charset="2"/>
                            </a:rPr>
                            <m:t>0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  <a:sym typeface="Symbol" pitchFamily="18" charset="2"/>
                        </a:rPr>
                        <m:t>   →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sym typeface="Symbol" pitchFamily="18" charset="2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sym typeface="Symbol" pitchFamily="18" charset="2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sym typeface="Symbol" pitchFamily="18" charset="2"/>
                            </a:rPr>
                            <m:t>Δ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sym typeface="Symbol" pitchFamily="18" charset="2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sym typeface="Symbol" pitchFamily="18" charset="2"/>
                            </a:rPr>
                            <m:t>Δ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sym typeface="Symbol" pitchFamily="18" charset="2"/>
                            </a:rPr>
                            <m:t>−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  <a:sym typeface="Symbol" pitchFamily="18" charset="2"/>
                        </a:rPr>
                        <m:t>  →</m:t>
                      </m:r>
                      <m:r>
                        <a:rPr lang="en-US" sz="2800" b="0" i="1" smtClean="0">
                          <a:latin typeface="Cambria Math"/>
                          <a:sym typeface="Symbol" pitchFamily="18" charset="2"/>
                        </a:rPr>
                        <m:t>𝑝𝑝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sym typeface="Symbol" pitchFamily="18" charset="2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sym typeface="Symbol" pitchFamily="18" charset="2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  <a:sym typeface="Symbol" pitchFamily="18" charset="2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  <a:sym typeface="Symbol" pitchFamily="18" charset="2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de-DE" sz="2800" baseline="30000" dirty="0" smtClean="0">
                  <a:latin typeface="Symbol" pitchFamily="18" charset="2"/>
                  <a:sym typeface="Symbol" pitchFamily="18" charset="2"/>
                </a:endParaRPr>
              </a:p>
              <a:p>
                <a:pPr fontAlgn="auto">
                  <a:spcAft>
                    <a:spcPts val="0"/>
                  </a:spcAft>
                </a:pPr>
                <a:endParaRPr lang="de-DE" sz="3600" baseline="30000" dirty="0" smtClean="0">
                  <a:sym typeface="Symbol" pitchFamily="18" charset="2"/>
                </a:endParaRPr>
              </a:p>
              <a:p>
                <a:pPr fontAlgn="auto">
                  <a:spcAft>
                    <a:spcPts val="0"/>
                  </a:spcAft>
                  <a:buFontTx/>
                  <a:buNone/>
                </a:pPr>
                <a:endParaRPr lang="de-DE" baseline="300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5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664" y="4797152"/>
                <a:ext cx="7536992" cy="76730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3"/>
              <p:cNvSpPr txBox="1">
                <a:spLocks noChangeArrowheads="1"/>
              </p:cNvSpPr>
              <p:nvPr/>
            </p:nvSpPr>
            <p:spPr>
              <a:xfrm>
                <a:off x="8172400" y="3212976"/>
                <a:ext cx="569267" cy="76730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9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46888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888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10312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10312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21031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/>
                          <a:sym typeface="Symbol" pitchFamily="18" charset="2"/>
                        </a:rPr>
                        <m:t>𝟏</m:t>
                      </m:r>
                    </m:oMath>
                  </m:oMathPara>
                </a14:m>
                <a:endParaRPr lang="de-DE" sz="3000" b="1" baseline="30000" dirty="0" smtClean="0">
                  <a:latin typeface="Symbol" pitchFamily="18" charset="2"/>
                  <a:sym typeface="Symbol" pitchFamily="18" charset="2"/>
                </a:endParaRPr>
              </a:p>
              <a:p>
                <a:pPr fontAlgn="auto">
                  <a:spcAft>
                    <a:spcPts val="0"/>
                  </a:spcAft>
                </a:pPr>
                <a:endParaRPr lang="de-DE" sz="3600" baseline="30000" dirty="0" smtClean="0">
                  <a:sym typeface="Symbol" pitchFamily="18" charset="2"/>
                </a:endParaRPr>
              </a:p>
              <a:p>
                <a:pPr fontAlgn="auto">
                  <a:spcAft>
                    <a:spcPts val="0"/>
                  </a:spcAft>
                  <a:buFontTx/>
                  <a:buNone/>
                </a:pPr>
                <a:endParaRPr lang="de-DE" baseline="300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5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400" y="3212976"/>
                <a:ext cx="569267" cy="76730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3"/>
              <p:cNvSpPr txBox="1">
                <a:spLocks noChangeArrowheads="1"/>
              </p:cNvSpPr>
              <p:nvPr/>
            </p:nvSpPr>
            <p:spPr>
              <a:xfrm>
                <a:off x="7524328" y="3789040"/>
                <a:ext cx="1584176" cy="1055332"/>
              </a:xfrm>
              <a:prstGeom prst="rect">
                <a:avLst/>
              </a:prstGeom>
            </p:spPr>
            <p:txBody>
              <a:bodyPr vert="horz">
                <a:normAutofit fontScale="77500" lnSpcReduction="20000"/>
              </a:bodyPr>
              <a:lstStyle>
                <a:lvl1pPr marL="274320" indent="-27432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9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46888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888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10312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10312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21031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/>
                          <a:sym typeface="Symbol" pitchFamily="18" charset="2"/>
                        </a:rPr>
                        <m:t>𝟐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sym typeface="Symbol" pitchFamily="18" charset="2"/>
                        </a:rPr>
                        <m:t>∙</m:t>
                      </m:r>
                      <m:sSup>
                        <m:sSupPr>
                          <m:ctrlPr>
                            <a:rPr lang="en-US" sz="3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0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0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  <a:sym typeface="Symbol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30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  <a:sym typeface="Symbol" pitchFamily="18" charset="2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0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  <a:sym typeface="Symbol" pitchFamily="18" charset="2"/>
                                    </a:rPr>
                                    <m:t>𝟏𝟓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de-DE" sz="3000" b="1" baseline="30000" dirty="0" smtClean="0">
                  <a:latin typeface="Symbol" pitchFamily="18" charset="2"/>
                  <a:sym typeface="Symbol" pitchFamily="18" charset="2"/>
                </a:endParaRPr>
              </a:p>
              <a:p>
                <a:pPr fontAlgn="auto">
                  <a:spcAft>
                    <a:spcPts val="0"/>
                  </a:spcAft>
                </a:pPr>
                <a:endParaRPr lang="de-DE" sz="3600" baseline="30000" dirty="0" smtClean="0">
                  <a:sym typeface="Symbol" pitchFamily="18" charset="2"/>
                </a:endParaRPr>
              </a:p>
              <a:p>
                <a:pPr fontAlgn="auto">
                  <a:spcAft>
                    <a:spcPts val="0"/>
                  </a:spcAft>
                  <a:buFontTx/>
                  <a:buNone/>
                </a:pPr>
                <a:endParaRPr lang="de-DE" baseline="300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5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3789040"/>
                <a:ext cx="1584176" cy="1055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3"/>
              <p:cNvSpPr txBox="1">
                <a:spLocks noChangeArrowheads="1"/>
              </p:cNvSpPr>
              <p:nvPr/>
            </p:nvSpPr>
            <p:spPr>
              <a:xfrm>
                <a:off x="7979998" y="4653136"/>
                <a:ext cx="1098086" cy="1055332"/>
              </a:xfrm>
              <a:prstGeom prst="rect">
                <a:avLst/>
              </a:prstGeom>
            </p:spPr>
            <p:txBody>
              <a:bodyPr vert="horz">
                <a:normAutofit fontScale="77500" lnSpcReduction="20000"/>
              </a:bodyPr>
              <a:lstStyle>
                <a:lvl1pPr marL="274320" indent="-27432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9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46888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888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10312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10312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21031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0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0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  <a:sym typeface="Symbol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30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  <a:sym typeface="Symbol" pitchFamily="18" charset="2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0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  <a:sym typeface="Symbol" pitchFamily="18" charset="2"/>
                                    </a:rPr>
                                    <m:t>𝟏𝟓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de-DE" sz="3000" b="1" baseline="30000" dirty="0" smtClean="0">
                  <a:latin typeface="Symbol" pitchFamily="18" charset="2"/>
                  <a:sym typeface="Symbol" pitchFamily="18" charset="2"/>
                </a:endParaRPr>
              </a:p>
              <a:p>
                <a:pPr fontAlgn="auto">
                  <a:spcAft>
                    <a:spcPts val="0"/>
                  </a:spcAft>
                </a:pPr>
                <a:endParaRPr lang="de-DE" sz="3600" baseline="30000" dirty="0" smtClean="0">
                  <a:sym typeface="Symbol" pitchFamily="18" charset="2"/>
                </a:endParaRPr>
              </a:p>
              <a:p>
                <a:pPr fontAlgn="auto">
                  <a:spcAft>
                    <a:spcPts val="0"/>
                  </a:spcAft>
                  <a:buFontTx/>
                  <a:buNone/>
                </a:pPr>
                <a:endParaRPr lang="de-DE" baseline="300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6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9998" y="4653136"/>
                <a:ext cx="1098086" cy="1055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102321" y="2086868"/>
            <a:ext cx="4267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I</a:t>
            </a:r>
            <a:endParaRPr lang="ru-RU" sz="54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62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44624"/>
                <a:ext cx="8229600" cy="708688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en-US" sz="5400" i="1">
                        <a:latin typeface="Cambria Math"/>
                        <a:sym typeface="Symbol" pitchFamily="18" charset="2"/>
                      </a:rPr>
                      <m:t>𝑝𝑝</m:t>
                    </m:r>
                    <m:r>
                      <a:rPr lang="en-US" sz="5400" i="1">
                        <a:latin typeface="Cambria Math"/>
                        <a:sym typeface="Symbol" pitchFamily="18" charset="2"/>
                      </a:rPr>
                      <m:t>→</m:t>
                    </m:r>
                    <m:r>
                      <a:rPr lang="en-US" sz="5400" i="1">
                        <a:latin typeface="Cambria Math"/>
                        <a:sym typeface="Symbol" pitchFamily="18" charset="2"/>
                      </a:rPr>
                      <m:t>𝑝𝑝</m:t>
                    </m:r>
                    <m:sSup>
                      <m:sSupPr>
                        <m:ctrlPr>
                          <a:rPr lang="en-US" sz="5400" i="1">
                            <a:latin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𝜋</m:t>
                        </m:r>
                      </m:e>
                      <m:sup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5400" i="1">
                            <a:latin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𝜋</m:t>
                        </m:r>
                      </m:e>
                      <m:sup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5400" i="1">
                            <a:latin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𝜋</m:t>
                        </m:r>
                      </m:e>
                      <m:sup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sz="5400" i="1">
                            <a:latin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𝜋</m:t>
                        </m:r>
                      </m:e>
                      <m:sup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−</m:t>
                        </m:r>
                      </m:sup>
                    </m:sSup>
                    <m:r>
                      <a:rPr lang="en-US" sz="5400" i="1">
                        <a:latin typeface="Cambria Math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dirty="0" smtClean="0"/>
                  <a:t>dibaryon</a:t>
                </a:r>
                <a:endParaRPr lang="en-US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44624"/>
                <a:ext cx="8229600" cy="708688"/>
              </a:xfrm>
              <a:blipFill rotWithShape="1">
                <a:blip r:embed="rId2"/>
                <a:stretch>
                  <a:fillRect t="-21368" b="-478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2BD51-2112-46C7-886A-EEEFCFD9C87A}" type="slidenum">
              <a:rPr lang="en-US" smtClean="0"/>
              <a:pPr/>
              <a:t>34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323528" y="1052736"/>
                <a:ext cx="2520280" cy="64807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=2.063 </m:t>
                      </m:r>
                      <m:r>
                        <a:rPr lang="en-US" b="0" i="1" smtClean="0">
                          <a:latin typeface="Cambria Math"/>
                        </a:rPr>
                        <m:t>𝐺𝑒𝑉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23528" y="1052736"/>
                <a:ext cx="2520280" cy="648072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3203848" y="1052736"/>
                <a:ext cx="2520280" cy="64807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=2.541 </m:t>
                      </m:r>
                      <m:r>
                        <a:rPr lang="en-US" b="0" i="1" smtClean="0">
                          <a:latin typeface="Cambria Math"/>
                        </a:rPr>
                        <m:t>𝐺𝑒𝑉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4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203848" y="1052736"/>
                <a:ext cx="2520280" cy="648072"/>
              </a:xfr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156176" y="1052736"/>
                <a:ext cx="2520280" cy="64807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=3.500 </m:t>
                      </m:r>
                      <m:r>
                        <a:rPr lang="en-US" b="0" i="1" smtClean="0">
                          <a:latin typeface="Cambria Math"/>
                        </a:rPr>
                        <m:t>𝐺𝑒𝑉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5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156176" y="1052736"/>
                <a:ext cx="2520280" cy="648072"/>
              </a:xfr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4" y="1700807"/>
            <a:ext cx="3102445" cy="2952327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700807"/>
            <a:ext cx="3096343" cy="29465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656" y="1700805"/>
            <a:ext cx="3096343" cy="29465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691680" y="4823833"/>
                <a:ext cx="1823641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𝑝𝑝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ru-RU" sz="32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4823833"/>
                <a:ext cx="1823641" cy="62273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792173" y="4941168"/>
                <a:ext cx="1847685" cy="6415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𝑝𝑝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ru-RU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2173" y="4941168"/>
                <a:ext cx="1847685" cy="64158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единительная линия 3"/>
          <p:cNvCxnSpPr/>
          <p:nvPr/>
        </p:nvCxnSpPr>
        <p:spPr>
          <a:xfrm flipV="1">
            <a:off x="1763688" y="1988840"/>
            <a:ext cx="0" cy="2232248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4716016" y="1988840"/>
            <a:ext cx="0" cy="2232248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7402110" y="1974508"/>
            <a:ext cx="0" cy="2232248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865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44624"/>
                <a:ext cx="8229600" cy="708688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en-US" sz="5400" i="1">
                        <a:latin typeface="Cambria Math"/>
                        <a:sym typeface="Symbol" pitchFamily="18" charset="2"/>
                      </a:rPr>
                      <m:t>𝑝𝑝</m:t>
                    </m:r>
                    <m:r>
                      <a:rPr lang="en-US" sz="5400" i="1">
                        <a:latin typeface="Cambria Math"/>
                        <a:sym typeface="Symbol" pitchFamily="18" charset="2"/>
                      </a:rPr>
                      <m:t>→</m:t>
                    </m:r>
                    <m:r>
                      <a:rPr lang="en-US" sz="5400" i="1">
                        <a:latin typeface="Cambria Math"/>
                        <a:sym typeface="Symbol" pitchFamily="18" charset="2"/>
                      </a:rPr>
                      <m:t>𝑝𝑝</m:t>
                    </m:r>
                    <m:sSup>
                      <m:sSupPr>
                        <m:ctrlPr>
                          <a:rPr lang="en-US" sz="5400" i="1">
                            <a:latin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𝜋</m:t>
                        </m:r>
                      </m:e>
                      <m:sup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5400" i="1">
                            <a:latin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𝜋</m:t>
                        </m:r>
                      </m:e>
                      <m:sup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5400" i="1">
                            <a:latin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𝜋</m:t>
                        </m:r>
                      </m:e>
                      <m:sup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sz="5400" i="1">
                            <a:latin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𝜋</m:t>
                        </m:r>
                      </m:e>
                      <m:sup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−</m:t>
                        </m:r>
                      </m:sup>
                    </m:sSup>
                    <m:r>
                      <a:rPr lang="en-US" sz="5400" i="1">
                        <a:latin typeface="Cambria Math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dirty="0" smtClean="0"/>
                  <a:t>data</a:t>
                </a:r>
                <a:endParaRPr lang="en-US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44624"/>
                <a:ext cx="8229600" cy="708688"/>
              </a:xfrm>
              <a:blipFill rotWithShape="1">
                <a:blip r:embed="rId2"/>
                <a:stretch>
                  <a:fillRect t="-21368" b="-478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2BD51-2112-46C7-886A-EEEFCFD9C87A}" type="slidenum">
              <a:rPr lang="en-US" smtClean="0"/>
              <a:pPr/>
              <a:t>35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323528" y="869820"/>
                <a:ext cx="2520280" cy="64807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=2.063 </m:t>
                      </m:r>
                      <m:r>
                        <a:rPr lang="en-US" b="0" i="1" smtClean="0">
                          <a:latin typeface="Cambria Math"/>
                        </a:rPr>
                        <m:t>𝐺𝑒𝑉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23528" y="869820"/>
                <a:ext cx="2520280" cy="648072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372200" y="764704"/>
                <a:ext cx="2520280" cy="64807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=2.541 </m:t>
                      </m:r>
                      <m:r>
                        <a:rPr lang="en-US" b="0" i="1" smtClean="0">
                          <a:latin typeface="Cambria Math"/>
                        </a:rPr>
                        <m:t>𝐺𝑒𝑉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4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372200" y="764704"/>
                <a:ext cx="2520280" cy="648072"/>
              </a:xfr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654" y="1517892"/>
            <a:ext cx="4574847" cy="3102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168704" y="5085184"/>
                <a:ext cx="1823641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𝑝𝑝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ru-RU" sz="32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704" y="5085184"/>
                <a:ext cx="1823641" cy="62273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152480" y="5106334"/>
                <a:ext cx="1847685" cy="6415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𝑝𝑝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ru-RU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480" y="5106334"/>
                <a:ext cx="1847685" cy="64158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0" y="1488613"/>
            <a:ext cx="4544787" cy="3082097"/>
          </a:xfrm>
        </p:spPr>
      </p:pic>
      <p:sp>
        <p:nvSpPr>
          <p:cNvPr id="10" name="WordArt 13"/>
          <p:cNvSpPr>
            <a:spLocks noChangeArrowheads="1" noChangeShapeType="1" noTextEdit="1"/>
          </p:cNvSpPr>
          <p:nvPr/>
        </p:nvSpPr>
        <p:spPr bwMode="auto">
          <a:xfrm>
            <a:off x="3636962" y="1772816"/>
            <a:ext cx="1871663" cy="13684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00">
                    <a:alpha val="14999"/>
                  </a:srgbClr>
                </a:solidFill>
                <a:latin typeface="Arial"/>
                <a:cs typeface="Arial"/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120601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107504" y="116632"/>
                <a:ext cx="8856984" cy="1284752"/>
              </a:xfrm>
            </p:spPr>
            <p:txBody>
              <a:bodyPr>
                <a:normAutofit fontScale="90000"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 smtClean="0">
                          <a:latin typeface="Cambria Math"/>
                          <a:sym typeface="Symbol" pitchFamily="18" charset="2"/>
                        </a:rPr>
                        <m:t>𝑝𝑝</m:t>
                      </m:r>
                      <m:r>
                        <a:rPr lang="en-US" sz="5400" i="1" smtClean="0">
                          <a:latin typeface="Cambria Math"/>
                          <a:sym typeface="Symbol" pitchFamily="18" charset="2"/>
                        </a:rPr>
                        <m:t>→</m:t>
                      </m:r>
                      <m:r>
                        <a:rPr lang="en-US" sz="5400" i="1" smtClean="0">
                          <a:latin typeface="Cambria Math"/>
                          <a:sym typeface="Symbol" pitchFamily="18" charset="2"/>
                        </a:rPr>
                        <m:t>𝑝𝑝</m:t>
                      </m:r>
                      <m:sSup>
                        <m:sSupPr>
                          <m:ctrlPr>
                            <a:rPr lang="en-US" sz="5400" i="1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5400" i="1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5400" i="1">
                              <a:latin typeface="Cambria Math"/>
                              <a:sym typeface="Symbol" pitchFamily="18" charset="2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5400" i="1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5400" i="1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5400" i="1">
                              <a:latin typeface="Cambria Math"/>
                              <a:sym typeface="Symbol" pitchFamily="18" charset="2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5400" i="1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5400" i="1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5400" i="1">
                              <a:latin typeface="Cambria Math"/>
                              <a:sym typeface="Symbol" pitchFamily="18" charset="2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sz="5400" i="1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5400" i="1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5400" i="1">
                              <a:latin typeface="Cambria Math"/>
                              <a:sym typeface="Symbol" pitchFamily="18" charset="2"/>
                            </a:rPr>
                            <m:t>−</m:t>
                          </m:r>
                        </m:sup>
                      </m:sSup>
                      <m:r>
                        <a:rPr lang="en-US" sz="5400" i="1">
                          <a:latin typeface="Cambria Math"/>
                          <a:sym typeface="Symbol" pitchFamily="18" charset="2"/>
                        </a:rPr>
                        <m:t> </m:t>
                      </m:r>
                    </m:oMath>
                  </m:oMathPara>
                </a14:m>
                <a:r>
                  <a:rPr lang="en-US" sz="5400" i="1" dirty="0" smtClean="0">
                    <a:latin typeface="Cambria Math"/>
                    <a:sym typeface="Symbol" pitchFamily="18" charset="2"/>
                  </a:rPr>
                  <a:t/>
                </a:r>
                <a:br>
                  <a:rPr lang="en-US" sz="5400" i="1" dirty="0" smtClean="0">
                    <a:latin typeface="Cambria Math"/>
                    <a:sym typeface="Symbol" pitchFamily="18" charset="2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>
                        <a:latin typeface="Cambria Math"/>
                        <a:sym typeface="Symbol" pitchFamily="18" charset="2"/>
                      </a:rPr>
                      <m:t>background</m:t>
                    </m:r>
                  </m:oMath>
                </a14:m>
                <a:r>
                  <a:rPr lang="en-US" dirty="0" smtClean="0"/>
                  <a:t>+resonance</a:t>
                </a:r>
                <a:endParaRPr lang="en-US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7504" y="116632"/>
                <a:ext cx="8856984" cy="1284752"/>
              </a:xfrm>
              <a:blipFill rotWithShape="1">
                <a:blip r:embed="rId2"/>
                <a:stretch>
                  <a:fillRect t="-2844" b="-265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2BD51-2112-46C7-886A-EEEFCFD9C87A}" type="slidenum">
              <a:rPr lang="en-US" smtClean="0"/>
              <a:pPr/>
              <a:t>36</a:t>
            </a:fld>
            <a:endParaRPr lang="en-US"/>
          </a:p>
        </p:txBody>
      </p:sp>
      <p:grpSp>
        <p:nvGrpSpPr>
          <p:cNvPr id="8" name="Группа 7"/>
          <p:cNvGrpSpPr/>
          <p:nvPr/>
        </p:nvGrpSpPr>
        <p:grpSpPr>
          <a:xfrm>
            <a:off x="230836" y="1486552"/>
            <a:ext cx="3691358" cy="3179111"/>
            <a:chOff x="251520" y="2186590"/>
            <a:chExt cx="3691358" cy="3179111"/>
          </a:xfrm>
        </p:grpSpPr>
        <p:sp>
          <p:nvSpPr>
            <p:cNvPr id="36" name="Line 6"/>
            <p:cNvSpPr>
              <a:spLocks noChangeShapeType="1"/>
            </p:cNvSpPr>
            <p:nvPr/>
          </p:nvSpPr>
          <p:spPr bwMode="auto">
            <a:xfrm>
              <a:off x="2042748" y="4300387"/>
              <a:ext cx="1157724" cy="5666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7"/>
            <p:cNvSpPr>
              <a:spLocks noChangeShapeType="1"/>
            </p:cNvSpPr>
            <p:nvPr/>
          </p:nvSpPr>
          <p:spPr bwMode="auto">
            <a:xfrm flipV="1">
              <a:off x="2054723" y="2634821"/>
              <a:ext cx="1145749" cy="6946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8"/>
            <p:cNvSpPr>
              <a:spLocks noChangeShapeType="1"/>
            </p:cNvSpPr>
            <p:nvPr/>
          </p:nvSpPr>
          <p:spPr bwMode="auto">
            <a:xfrm flipV="1">
              <a:off x="2021369" y="3465503"/>
              <a:ext cx="1411501" cy="3016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9"/>
            <p:cNvSpPr>
              <a:spLocks noChangeShapeType="1"/>
            </p:cNvSpPr>
            <p:nvPr/>
          </p:nvSpPr>
          <p:spPr bwMode="auto">
            <a:xfrm>
              <a:off x="2021369" y="4123523"/>
              <a:ext cx="1433573" cy="14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3263801" y="4728360"/>
                  <a:ext cx="637739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el-GR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4" name="Text 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63801" y="4728360"/>
                  <a:ext cx="637739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Text Box 23"/>
            <p:cNvSpPr txBox="1">
              <a:spLocks noChangeArrowheads="1"/>
            </p:cNvSpPr>
            <p:nvPr/>
          </p:nvSpPr>
          <p:spPr bwMode="auto">
            <a:xfrm>
              <a:off x="3479547" y="3894923"/>
              <a:ext cx="28892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Tahoma" pitchFamily="34" charset="0"/>
                </a:rPr>
                <a:t>p</a:t>
              </a:r>
              <a:endParaRPr lang="en-US" sz="2400" dirty="0">
                <a:latin typeface="Tahoma" pitchFamily="34" charset="0"/>
              </a:endParaRPr>
            </a:p>
          </p:txBody>
        </p:sp>
        <p:sp>
          <p:nvSpPr>
            <p:cNvPr id="44" name="Text Box 23"/>
            <p:cNvSpPr txBox="1">
              <a:spLocks noChangeArrowheads="1"/>
            </p:cNvSpPr>
            <p:nvPr/>
          </p:nvSpPr>
          <p:spPr bwMode="auto">
            <a:xfrm>
              <a:off x="3502388" y="3203485"/>
              <a:ext cx="28892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Tahoma" pitchFamily="34" charset="0"/>
                </a:rPr>
                <a:t>p</a:t>
              </a:r>
              <a:endParaRPr lang="en-US" sz="2400" dirty="0">
                <a:latin typeface="Tahoma" pitchFamily="34" charset="0"/>
              </a:endParaRPr>
            </a:p>
          </p:txBody>
        </p:sp>
        <p:sp>
          <p:nvSpPr>
            <p:cNvPr id="46" name="Line 7"/>
            <p:cNvSpPr>
              <a:spLocks noChangeShapeType="1"/>
            </p:cNvSpPr>
            <p:nvPr/>
          </p:nvSpPr>
          <p:spPr bwMode="auto">
            <a:xfrm flipV="1">
              <a:off x="2048542" y="2562813"/>
              <a:ext cx="533276" cy="73997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Rectangle 14"/>
            <p:cNvSpPr>
              <a:spLocks noChangeArrowheads="1"/>
            </p:cNvSpPr>
            <p:nvPr/>
          </p:nvSpPr>
          <p:spPr bwMode="auto">
            <a:xfrm>
              <a:off x="1395172" y="3302786"/>
              <a:ext cx="647576" cy="203200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Rectangle 14"/>
            <p:cNvSpPr>
              <a:spLocks noChangeArrowheads="1"/>
            </p:cNvSpPr>
            <p:nvPr/>
          </p:nvSpPr>
          <p:spPr bwMode="auto">
            <a:xfrm>
              <a:off x="1407147" y="4097187"/>
              <a:ext cx="647576" cy="203200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6"/>
            <p:cNvSpPr>
              <a:spLocks noChangeShapeType="1"/>
            </p:cNvSpPr>
            <p:nvPr/>
          </p:nvSpPr>
          <p:spPr bwMode="auto">
            <a:xfrm>
              <a:off x="2042748" y="4302910"/>
              <a:ext cx="524992" cy="59590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6"/>
            <p:cNvSpPr>
              <a:spLocks noChangeShapeType="1"/>
            </p:cNvSpPr>
            <p:nvPr/>
          </p:nvSpPr>
          <p:spPr bwMode="auto">
            <a:xfrm>
              <a:off x="1410647" y="3512810"/>
              <a:ext cx="0" cy="54797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8"/>
            <p:cNvSpPr>
              <a:spLocks noChangeShapeType="1"/>
            </p:cNvSpPr>
            <p:nvPr/>
          </p:nvSpPr>
          <p:spPr bwMode="auto">
            <a:xfrm flipV="1">
              <a:off x="677612" y="3495667"/>
              <a:ext cx="736753" cy="1031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9"/>
            <p:cNvSpPr>
              <a:spLocks noChangeShapeType="1"/>
            </p:cNvSpPr>
            <p:nvPr/>
          </p:nvSpPr>
          <p:spPr bwMode="auto">
            <a:xfrm>
              <a:off x="636347" y="4097187"/>
              <a:ext cx="758825" cy="14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3305139" y="2403988"/>
                  <a:ext cx="637739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el-GR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55" name="Text 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05139" y="2403988"/>
                  <a:ext cx="637739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394492" y="2186590"/>
                  <a:ext cx="637739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el-GR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56" name="Text 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94492" y="2186590"/>
                  <a:ext cx="637739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394492" y="4904036"/>
                  <a:ext cx="637739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el-GR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57" name="Text 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94492" y="4904036"/>
                  <a:ext cx="637739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1331640" y="2771098"/>
                  <a:ext cx="626197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0099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0099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𝑵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0099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l-GR" sz="24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79" name="Text 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31640" y="2771098"/>
                  <a:ext cx="626197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1395172" y="4424018"/>
                  <a:ext cx="626197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0099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0099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𝑵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0099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l-GR" sz="24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80" name="Text 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95172" y="4424018"/>
                  <a:ext cx="626197" cy="46166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3" name="Text Box 23"/>
            <p:cNvSpPr txBox="1">
              <a:spLocks noChangeArrowheads="1"/>
            </p:cNvSpPr>
            <p:nvPr/>
          </p:nvSpPr>
          <p:spPr bwMode="auto">
            <a:xfrm>
              <a:off x="251520" y="3873498"/>
              <a:ext cx="28892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Tahoma" pitchFamily="34" charset="0"/>
                </a:rPr>
                <a:t>p</a:t>
              </a:r>
              <a:endParaRPr lang="en-US" sz="2400" dirty="0">
                <a:latin typeface="Tahoma" pitchFamily="34" charset="0"/>
              </a:endParaRPr>
            </a:p>
          </p:txBody>
        </p:sp>
        <p:sp>
          <p:nvSpPr>
            <p:cNvPr id="84" name="Text Box 23"/>
            <p:cNvSpPr txBox="1">
              <a:spLocks noChangeArrowheads="1"/>
            </p:cNvSpPr>
            <p:nvPr/>
          </p:nvSpPr>
          <p:spPr bwMode="auto">
            <a:xfrm>
              <a:off x="274361" y="3182060"/>
              <a:ext cx="28892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Tahoma" pitchFamily="34" charset="0"/>
                </a:rPr>
                <a:t>p</a:t>
              </a:r>
              <a:endParaRPr lang="en-US" sz="2400" dirty="0">
                <a:latin typeface="Tahoma" pitchFamily="34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415660" y="1497204"/>
            <a:ext cx="3687859" cy="3179111"/>
            <a:chOff x="4499992" y="2186590"/>
            <a:chExt cx="3687859" cy="3179111"/>
          </a:xfrm>
        </p:grpSpPr>
        <p:sp>
          <p:nvSpPr>
            <p:cNvPr id="58" name="Line 6"/>
            <p:cNvSpPr>
              <a:spLocks noChangeShapeType="1"/>
            </p:cNvSpPr>
            <p:nvPr/>
          </p:nvSpPr>
          <p:spPr bwMode="auto">
            <a:xfrm>
              <a:off x="6920453" y="4271160"/>
              <a:ext cx="524992" cy="59590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7"/>
            <p:cNvSpPr>
              <a:spLocks noChangeShapeType="1"/>
            </p:cNvSpPr>
            <p:nvPr/>
          </p:nvSpPr>
          <p:spPr bwMode="auto">
            <a:xfrm flipV="1">
              <a:off x="6883941" y="2634821"/>
              <a:ext cx="561504" cy="6946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8"/>
            <p:cNvSpPr>
              <a:spLocks noChangeShapeType="1"/>
            </p:cNvSpPr>
            <p:nvPr/>
          </p:nvSpPr>
          <p:spPr bwMode="auto">
            <a:xfrm flipV="1">
              <a:off x="6941090" y="3465504"/>
              <a:ext cx="736753" cy="1031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9"/>
            <p:cNvSpPr>
              <a:spLocks noChangeShapeType="1"/>
            </p:cNvSpPr>
            <p:nvPr/>
          </p:nvSpPr>
          <p:spPr bwMode="auto">
            <a:xfrm>
              <a:off x="6941090" y="4123523"/>
              <a:ext cx="758825" cy="14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Rectangle 14"/>
            <p:cNvSpPr>
              <a:spLocks noChangeArrowheads="1"/>
            </p:cNvSpPr>
            <p:nvPr/>
          </p:nvSpPr>
          <p:spPr bwMode="auto">
            <a:xfrm>
              <a:off x="6293514" y="3302786"/>
              <a:ext cx="647576" cy="2032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Text Box 17"/>
            <p:cNvSpPr txBox="1">
              <a:spLocks noChangeArrowheads="1"/>
            </p:cNvSpPr>
            <p:nvPr/>
          </p:nvSpPr>
          <p:spPr bwMode="auto">
            <a:xfrm>
              <a:off x="6550217" y="4208463"/>
              <a:ext cx="3746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l-GR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Δ</a:t>
              </a:r>
            </a:p>
          </p:txBody>
        </p:sp>
        <p:sp>
          <p:nvSpPr>
            <p:cNvPr id="64" name="Text Box 18"/>
            <p:cNvSpPr txBox="1">
              <a:spLocks noChangeArrowheads="1"/>
            </p:cNvSpPr>
            <p:nvPr/>
          </p:nvSpPr>
          <p:spPr bwMode="auto">
            <a:xfrm>
              <a:off x="6452140" y="2940338"/>
              <a:ext cx="3746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Δ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7508774" y="4728360"/>
                  <a:ext cx="637739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el-GR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65" name="Text 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508774" y="4728360"/>
                  <a:ext cx="637739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Text Box 23"/>
            <p:cNvSpPr txBox="1">
              <a:spLocks noChangeArrowheads="1"/>
            </p:cNvSpPr>
            <p:nvPr/>
          </p:nvSpPr>
          <p:spPr bwMode="auto">
            <a:xfrm>
              <a:off x="7724520" y="3894923"/>
              <a:ext cx="2889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Tahoma" pitchFamily="34" charset="0"/>
                </a:rPr>
                <a:t>p</a:t>
              </a:r>
            </a:p>
          </p:txBody>
        </p:sp>
        <p:sp>
          <p:nvSpPr>
            <p:cNvPr id="67" name="Text Box 23"/>
            <p:cNvSpPr txBox="1">
              <a:spLocks noChangeArrowheads="1"/>
            </p:cNvSpPr>
            <p:nvPr/>
          </p:nvSpPr>
          <p:spPr bwMode="auto">
            <a:xfrm>
              <a:off x="7747361" y="3203485"/>
              <a:ext cx="28892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Tahoma" pitchFamily="34" charset="0"/>
                </a:rPr>
                <a:t>p</a:t>
              </a:r>
            </a:p>
          </p:txBody>
        </p:sp>
        <p:sp>
          <p:nvSpPr>
            <p:cNvPr id="68" name="Rectangle 14"/>
            <p:cNvSpPr>
              <a:spLocks noChangeArrowheads="1"/>
            </p:cNvSpPr>
            <p:nvPr/>
          </p:nvSpPr>
          <p:spPr bwMode="auto">
            <a:xfrm>
              <a:off x="6293514" y="4099710"/>
              <a:ext cx="647576" cy="2032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7"/>
            <p:cNvSpPr>
              <a:spLocks noChangeShapeType="1"/>
            </p:cNvSpPr>
            <p:nvPr/>
          </p:nvSpPr>
          <p:spPr bwMode="auto">
            <a:xfrm flipV="1">
              <a:off x="6293515" y="2562813"/>
              <a:ext cx="533276" cy="73997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Rectangle 14"/>
            <p:cNvSpPr>
              <a:spLocks noChangeArrowheads="1"/>
            </p:cNvSpPr>
            <p:nvPr/>
          </p:nvSpPr>
          <p:spPr bwMode="auto">
            <a:xfrm>
              <a:off x="5640145" y="3302786"/>
              <a:ext cx="647576" cy="203200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Rectangle 14"/>
            <p:cNvSpPr>
              <a:spLocks noChangeArrowheads="1"/>
            </p:cNvSpPr>
            <p:nvPr/>
          </p:nvSpPr>
          <p:spPr bwMode="auto">
            <a:xfrm>
              <a:off x="5652120" y="4097187"/>
              <a:ext cx="647576" cy="203200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Line 6"/>
            <p:cNvSpPr>
              <a:spLocks noChangeShapeType="1"/>
            </p:cNvSpPr>
            <p:nvPr/>
          </p:nvSpPr>
          <p:spPr bwMode="auto">
            <a:xfrm>
              <a:off x="6287721" y="4302910"/>
              <a:ext cx="524992" cy="59590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6"/>
            <p:cNvSpPr>
              <a:spLocks noChangeShapeType="1"/>
            </p:cNvSpPr>
            <p:nvPr/>
          </p:nvSpPr>
          <p:spPr bwMode="auto">
            <a:xfrm>
              <a:off x="5655620" y="3512810"/>
              <a:ext cx="0" cy="54797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8"/>
            <p:cNvSpPr>
              <a:spLocks noChangeShapeType="1"/>
            </p:cNvSpPr>
            <p:nvPr/>
          </p:nvSpPr>
          <p:spPr bwMode="auto">
            <a:xfrm flipV="1">
              <a:off x="4922585" y="3495667"/>
              <a:ext cx="736753" cy="1031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9"/>
            <p:cNvSpPr>
              <a:spLocks noChangeShapeType="1"/>
            </p:cNvSpPr>
            <p:nvPr/>
          </p:nvSpPr>
          <p:spPr bwMode="auto">
            <a:xfrm>
              <a:off x="4881320" y="4097187"/>
              <a:ext cx="758825" cy="14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7550112" y="2403988"/>
                  <a:ext cx="637739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el-GR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76" name="Text 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550112" y="2403988"/>
                  <a:ext cx="637739" cy="46166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6639465" y="2186590"/>
                  <a:ext cx="637739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el-GR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77" name="Text 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39465" y="2186590"/>
                  <a:ext cx="637739" cy="46166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6639465" y="4904036"/>
                  <a:ext cx="637739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el-GR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78" name="Text 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39465" y="4904036"/>
                  <a:ext cx="637739" cy="46166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5633393" y="4400723"/>
                  <a:ext cx="626197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0099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0099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𝑵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0099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l-GR" sz="24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81" name="Text 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633393" y="4400723"/>
                  <a:ext cx="626197" cy="461665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5633393" y="2780065"/>
                  <a:ext cx="626197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0099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0099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𝑵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0099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l-GR" sz="24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82" name="Text 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633393" y="2780065"/>
                  <a:ext cx="626197" cy="461665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5" name="Text Box 23"/>
            <p:cNvSpPr txBox="1">
              <a:spLocks noChangeArrowheads="1"/>
            </p:cNvSpPr>
            <p:nvPr/>
          </p:nvSpPr>
          <p:spPr bwMode="auto">
            <a:xfrm>
              <a:off x="4499992" y="3937558"/>
              <a:ext cx="28892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Tahoma" pitchFamily="34" charset="0"/>
                </a:rPr>
                <a:t>p</a:t>
              </a:r>
              <a:endParaRPr lang="en-US" sz="2400" dirty="0">
                <a:latin typeface="Tahoma" pitchFamily="34" charset="0"/>
              </a:endParaRPr>
            </a:p>
          </p:txBody>
        </p:sp>
        <p:sp>
          <p:nvSpPr>
            <p:cNvPr id="86" name="Text Box 23"/>
            <p:cNvSpPr txBox="1">
              <a:spLocks noChangeArrowheads="1"/>
            </p:cNvSpPr>
            <p:nvPr/>
          </p:nvSpPr>
          <p:spPr bwMode="auto">
            <a:xfrm>
              <a:off x="4522833" y="3246120"/>
              <a:ext cx="28892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Tahoma" pitchFamily="34" charset="0"/>
                </a:rPr>
                <a:t>p</a:t>
              </a:r>
              <a:endParaRPr lang="en-US" sz="2400" dirty="0">
                <a:latin typeface="Tahoma" pitchFamily="34" charset="0"/>
              </a:endParaRPr>
            </a:p>
          </p:txBody>
        </p:sp>
      </p:grpSp>
      <p:grpSp>
        <p:nvGrpSpPr>
          <p:cNvPr id="87" name="Group 4"/>
          <p:cNvGrpSpPr>
            <a:grpSpLocks/>
          </p:cNvGrpSpPr>
          <p:nvPr/>
        </p:nvGrpSpPr>
        <p:grpSpPr bwMode="auto">
          <a:xfrm>
            <a:off x="2617967" y="4722864"/>
            <a:ext cx="3352800" cy="1739902"/>
            <a:chOff x="2951" y="760"/>
            <a:chExt cx="2112" cy="1096"/>
          </a:xfrm>
        </p:grpSpPr>
        <p:grpSp>
          <p:nvGrpSpPr>
            <p:cNvPr id="88" name="Group 5"/>
            <p:cNvGrpSpPr>
              <a:grpSpLocks/>
            </p:cNvGrpSpPr>
            <p:nvPr/>
          </p:nvGrpSpPr>
          <p:grpSpPr bwMode="auto">
            <a:xfrm>
              <a:off x="3651" y="920"/>
              <a:ext cx="1018" cy="762"/>
              <a:chOff x="3606" y="2417"/>
              <a:chExt cx="1018" cy="762"/>
            </a:xfrm>
          </p:grpSpPr>
          <p:sp>
            <p:nvSpPr>
              <p:cNvPr id="97" name="Line 6"/>
              <p:cNvSpPr>
                <a:spLocks noChangeShapeType="1"/>
              </p:cNvSpPr>
              <p:nvPr/>
            </p:nvSpPr>
            <p:spPr bwMode="auto">
              <a:xfrm>
                <a:off x="4133" y="2886"/>
                <a:ext cx="491" cy="269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7"/>
              <p:cNvSpPr>
                <a:spLocks noChangeShapeType="1"/>
              </p:cNvSpPr>
              <p:nvPr/>
            </p:nvSpPr>
            <p:spPr bwMode="auto">
              <a:xfrm flipV="1">
                <a:off x="4134" y="2460"/>
                <a:ext cx="470" cy="26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8"/>
              <p:cNvSpPr>
                <a:spLocks noChangeShapeType="1"/>
              </p:cNvSpPr>
              <p:nvPr/>
            </p:nvSpPr>
            <p:spPr bwMode="auto">
              <a:xfrm flipV="1">
                <a:off x="4150" y="2704"/>
                <a:ext cx="454" cy="1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9"/>
              <p:cNvSpPr>
                <a:spLocks noChangeShapeType="1"/>
              </p:cNvSpPr>
              <p:nvPr/>
            </p:nvSpPr>
            <p:spPr bwMode="auto">
              <a:xfrm>
                <a:off x="4126" y="2877"/>
                <a:ext cx="478" cy="9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Rectangle 14"/>
              <p:cNvSpPr>
                <a:spLocks noChangeArrowheads="1"/>
              </p:cNvSpPr>
              <p:nvPr/>
            </p:nvSpPr>
            <p:spPr bwMode="auto">
              <a:xfrm>
                <a:off x="3606" y="2704"/>
                <a:ext cx="544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Line 6"/>
              <p:cNvSpPr>
                <a:spLocks noChangeShapeType="1"/>
              </p:cNvSpPr>
              <p:nvPr/>
            </p:nvSpPr>
            <p:spPr bwMode="auto">
              <a:xfrm>
                <a:off x="3632" y="2910"/>
                <a:ext cx="491" cy="269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7"/>
              <p:cNvSpPr>
                <a:spLocks noChangeShapeType="1"/>
              </p:cNvSpPr>
              <p:nvPr/>
            </p:nvSpPr>
            <p:spPr bwMode="auto">
              <a:xfrm flipV="1">
                <a:off x="3633" y="2417"/>
                <a:ext cx="470" cy="26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4661" y="1477"/>
                  <a:ext cx="402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el-GR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5" name="Text 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61" y="1477"/>
                  <a:ext cx="402" cy="291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4661" y="817"/>
                  <a:ext cx="402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el-GR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3" name="Text 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61" y="817"/>
                  <a:ext cx="402" cy="291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Text Box 21"/>
            <p:cNvSpPr txBox="1">
              <a:spLocks noChangeArrowheads="1"/>
            </p:cNvSpPr>
            <p:nvPr/>
          </p:nvSpPr>
          <p:spPr bwMode="auto">
            <a:xfrm>
              <a:off x="4665" y="1219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endParaRPr lang="el-GR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" name="Text Box 21"/>
            <p:cNvSpPr txBox="1">
              <a:spLocks noChangeArrowheads="1"/>
            </p:cNvSpPr>
            <p:nvPr/>
          </p:nvSpPr>
          <p:spPr bwMode="auto">
            <a:xfrm>
              <a:off x="4661" y="1052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endParaRPr lang="el-GR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712" y="1565"/>
                  <a:ext cx="402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el-GR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48" name="Text 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12" y="1565"/>
                  <a:ext cx="402" cy="291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4" name="Text Box 21"/>
            <p:cNvSpPr txBox="1">
              <a:spLocks noChangeArrowheads="1"/>
            </p:cNvSpPr>
            <p:nvPr/>
          </p:nvSpPr>
          <p:spPr bwMode="auto">
            <a:xfrm>
              <a:off x="2969" y="1257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endParaRPr lang="el-GR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5" name="Text Box 21"/>
            <p:cNvSpPr txBox="1">
              <a:spLocks noChangeArrowheads="1"/>
            </p:cNvSpPr>
            <p:nvPr/>
          </p:nvSpPr>
          <p:spPr bwMode="auto">
            <a:xfrm>
              <a:off x="2951" y="1073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endParaRPr lang="el-GR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695" y="760"/>
                  <a:ext cx="402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el-GR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51" name="Text 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695" y="760"/>
                  <a:ext cx="402" cy="291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4" name="Овал 103"/>
          <p:cNvSpPr/>
          <p:nvPr/>
        </p:nvSpPr>
        <p:spPr>
          <a:xfrm>
            <a:off x="4509077" y="5275314"/>
            <a:ext cx="167480" cy="63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5" name="Group 5"/>
          <p:cNvGrpSpPr>
            <a:grpSpLocks/>
          </p:cNvGrpSpPr>
          <p:nvPr/>
        </p:nvGrpSpPr>
        <p:grpSpPr bwMode="auto">
          <a:xfrm>
            <a:off x="3017459" y="5453905"/>
            <a:ext cx="758825" cy="288925"/>
            <a:chOff x="4126" y="2704"/>
            <a:chExt cx="478" cy="182"/>
          </a:xfrm>
          <a:scene3d>
            <a:camera prst="orthographicFront">
              <a:rot lat="0" lon="10800000" rev="0"/>
            </a:camera>
            <a:lightRig rig="threePt" dir="t"/>
          </a:scene3d>
        </p:grpSpPr>
        <p:sp>
          <p:nvSpPr>
            <p:cNvPr id="106" name="Line 8"/>
            <p:cNvSpPr>
              <a:spLocks noChangeShapeType="1"/>
            </p:cNvSpPr>
            <p:nvPr/>
          </p:nvSpPr>
          <p:spPr bwMode="auto">
            <a:xfrm flipV="1">
              <a:off x="4150" y="2704"/>
              <a:ext cx="454" cy="1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9"/>
            <p:cNvSpPr>
              <a:spLocks noChangeShapeType="1"/>
            </p:cNvSpPr>
            <p:nvPr/>
          </p:nvSpPr>
          <p:spPr bwMode="auto">
            <a:xfrm>
              <a:off x="4126" y="2877"/>
              <a:ext cx="478" cy="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8" name="Овал 107"/>
          <p:cNvSpPr/>
          <p:nvPr/>
        </p:nvSpPr>
        <p:spPr>
          <a:xfrm>
            <a:off x="3692544" y="5296004"/>
            <a:ext cx="167480" cy="63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00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26"/>
          <a:stretch/>
        </p:blipFill>
        <p:spPr>
          <a:xfrm>
            <a:off x="323528" y="1844824"/>
            <a:ext cx="8599884" cy="4176464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44624"/>
                <a:ext cx="8229600" cy="708688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en-US" sz="5400" i="1">
                        <a:latin typeface="Cambria Math"/>
                        <a:sym typeface="Symbol" pitchFamily="18" charset="2"/>
                      </a:rPr>
                      <m:t>𝑝𝑝</m:t>
                    </m:r>
                    <m:r>
                      <a:rPr lang="en-US" sz="5400" i="1">
                        <a:latin typeface="Cambria Math"/>
                        <a:sym typeface="Symbol" pitchFamily="18" charset="2"/>
                      </a:rPr>
                      <m:t>→</m:t>
                    </m:r>
                    <m:r>
                      <a:rPr lang="en-US" sz="5400" i="1">
                        <a:latin typeface="Cambria Math"/>
                        <a:sym typeface="Symbol" pitchFamily="18" charset="2"/>
                      </a:rPr>
                      <m:t>𝑝𝑝</m:t>
                    </m:r>
                    <m:sSup>
                      <m:sSupPr>
                        <m:ctrlPr>
                          <a:rPr lang="en-US" sz="5400" i="1">
                            <a:latin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𝜋</m:t>
                        </m:r>
                      </m:e>
                      <m:sup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5400" i="1">
                            <a:latin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𝜋</m:t>
                        </m:r>
                      </m:e>
                      <m:sup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5400" i="1">
                            <a:latin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𝜋</m:t>
                        </m:r>
                      </m:e>
                      <m:sup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sz="5400" i="1">
                            <a:latin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𝜋</m:t>
                        </m:r>
                      </m:e>
                      <m:sup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−</m:t>
                        </m:r>
                      </m:sup>
                    </m:sSup>
                    <m:r>
                      <a:rPr lang="en-US" sz="5400" i="1">
                        <a:latin typeface="Cambria Math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dirty="0" smtClean="0"/>
                  <a:t>data</a:t>
                </a:r>
                <a:endParaRPr lang="en-US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44624"/>
                <a:ext cx="8229600" cy="708688"/>
              </a:xfrm>
              <a:blipFill rotWithShape="1">
                <a:blip r:embed="rId3"/>
                <a:stretch>
                  <a:fillRect t="-21368" b="-478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2BD51-2112-46C7-886A-EEEFCFD9C87A}" type="slidenum">
              <a:rPr lang="en-US" smtClean="0"/>
              <a:pPr/>
              <a:t>37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915816" y="692696"/>
                <a:ext cx="3168352" cy="64807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𝑻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𝒑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.</m:t>
                      </m:r>
                      <m:r>
                        <a:rPr lang="en-US" b="1" i="1" smtClean="0">
                          <a:latin typeface="Cambria Math"/>
                        </a:rPr>
                        <m:t>𝟎𝟔𝟑</m:t>
                      </m:r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latin typeface="Cambria Math"/>
                        </a:rPr>
                        <m:t>𝑮𝒆𝑽</m:t>
                      </m:r>
                    </m:oMath>
                  </m:oMathPara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1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915816" y="692696"/>
                <a:ext cx="3168352" cy="648072"/>
              </a:xfr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652120" y="1134916"/>
                <a:ext cx="1823641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𝑝𝑝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ru-RU" sz="32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1134916"/>
                <a:ext cx="1823641" cy="62273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27584" y="1196752"/>
                <a:ext cx="1847685" cy="6415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𝑝𝑝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ru-RU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196752"/>
                <a:ext cx="1847685" cy="64158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779912" y="1638283"/>
            <a:ext cx="17828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FF"/>
                </a:solidFill>
              </a:rPr>
              <a:t>Double-Roper</a:t>
            </a:r>
            <a:endParaRPr lang="ru-RU" sz="2000" dirty="0">
              <a:solidFill>
                <a:srgbClr val="FF00FF"/>
              </a:solidFill>
            </a:endParaRPr>
          </a:p>
        </p:txBody>
      </p:sp>
      <p:cxnSp>
        <p:nvCxnSpPr>
          <p:cNvPr id="7" name="Прямая со стрелкой 6"/>
          <p:cNvCxnSpPr>
            <a:stCxn id="3" idx="1"/>
          </p:cNvCxnSpPr>
          <p:nvPr/>
        </p:nvCxnSpPr>
        <p:spPr>
          <a:xfrm flipH="1">
            <a:off x="3203848" y="1838338"/>
            <a:ext cx="576064" cy="1158614"/>
          </a:xfrm>
          <a:prstGeom prst="straightConnector1">
            <a:avLst/>
          </a:prstGeom>
          <a:ln w="190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3" idx="3"/>
          </p:cNvCxnSpPr>
          <p:nvPr/>
        </p:nvCxnSpPr>
        <p:spPr>
          <a:xfrm>
            <a:off x="5562772" y="1838338"/>
            <a:ext cx="1001168" cy="1158614"/>
          </a:xfrm>
          <a:prstGeom prst="straightConnector1">
            <a:avLst/>
          </a:prstGeom>
          <a:ln w="190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WordArt 13"/>
          <p:cNvSpPr>
            <a:spLocks noChangeArrowheads="1" noChangeShapeType="1" noTextEdit="1"/>
          </p:cNvSpPr>
          <p:nvPr/>
        </p:nvSpPr>
        <p:spPr bwMode="auto">
          <a:xfrm>
            <a:off x="3851920" y="2708920"/>
            <a:ext cx="1871663" cy="13684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00">
                    <a:alpha val="14999"/>
                  </a:srgbClr>
                </a:solidFill>
                <a:latin typeface="Arial"/>
                <a:cs typeface="Arial"/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260003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Charge Z=+4 dibaryon upper limit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80" y="1124744"/>
            <a:ext cx="8080648" cy="5472609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2BD51-2112-46C7-886A-EEEFCFD9C87A}" type="slidenum">
              <a:rPr lang="en-US" smtClean="0"/>
              <a:pPr/>
              <a:t>38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52120" y="2780928"/>
                <a:ext cx="19297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/>
                        </a:rPr>
                        <m:t>𝚪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𝟓𝟎</m:t>
                      </m:r>
                      <m:r>
                        <a:rPr lang="en-US" sz="2400" b="1" i="1" smtClean="0">
                          <a:latin typeface="Cambria Math"/>
                        </a:rPr>
                        <m:t> </m:t>
                      </m:r>
                      <m:r>
                        <a:rPr lang="en-US" sz="2400" b="1" i="1" smtClean="0">
                          <a:latin typeface="Cambria Math"/>
                        </a:rPr>
                        <m:t>𝑴𝒆𝑽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2780928"/>
                <a:ext cx="1929759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868144" y="1628800"/>
                <a:ext cx="21141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/>
                        </a:rPr>
                        <m:t>𝚪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𝟏𝟓𝟎</m:t>
                      </m:r>
                      <m:r>
                        <a:rPr lang="en-US" sz="2400" b="1" i="1" smtClean="0">
                          <a:latin typeface="Cambria Math"/>
                        </a:rPr>
                        <m:t> </m:t>
                      </m:r>
                      <m:r>
                        <a:rPr lang="en-US" sz="2400" b="1" i="1" smtClean="0">
                          <a:latin typeface="Cambria Math"/>
                        </a:rPr>
                        <m:t>𝑴𝒆𝑽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1628800"/>
                <a:ext cx="2114105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023007" y="2276872"/>
                <a:ext cx="21141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/>
                        </a:rPr>
                        <m:t>𝚪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𝟏𝟎𝟎</m:t>
                      </m:r>
                      <m:r>
                        <a:rPr lang="en-US" sz="2400" b="1" i="1" smtClean="0">
                          <a:latin typeface="Cambria Math"/>
                        </a:rPr>
                        <m:t> </m:t>
                      </m:r>
                      <m:r>
                        <a:rPr lang="en-US" sz="2400" b="1" i="1" smtClean="0">
                          <a:latin typeface="Cambria Math"/>
                        </a:rPr>
                        <m:t>𝑴𝒆𝑽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3007" y="2276872"/>
                <a:ext cx="2114105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WordArt 13"/>
          <p:cNvSpPr>
            <a:spLocks noChangeArrowheads="1" noChangeShapeType="1" noTextEdit="1"/>
          </p:cNvSpPr>
          <p:nvPr/>
        </p:nvSpPr>
        <p:spPr bwMode="auto">
          <a:xfrm>
            <a:off x="4499992" y="3501008"/>
            <a:ext cx="1871663" cy="13684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00">
                    <a:alpha val="14999"/>
                  </a:srgbClr>
                </a:solidFill>
                <a:latin typeface="Arial"/>
                <a:cs typeface="Arial"/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398918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 стрелкой 7"/>
          <p:cNvCxnSpPr/>
          <p:nvPr/>
        </p:nvCxnSpPr>
        <p:spPr>
          <a:xfrm flipV="1">
            <a:off x="2160341" y="3853275"/>
            <a:ext cx="29192" cy="139657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2784602" y="3853275"/>
            <a:ext cx="29192" cy="139657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826" y="116632"/>
            <a:ext cx="8305800" cy="1143000"/>
          </a:xfrm>
        </p:spPr>
        <p:txBody>
          <a:bodyPr/>
          <a:lstStyle/>
          <a:p>
            <a:r>
              <a:rPr lang="en-US" dirty="0" smtClean="0"/>
              <a:t>NN vs </a:t>
            </a:r>
            <a:r>
              <a:rPr lang="el-GR" dirty="0" smtClean="0"/>
              <a:t>ΔΔ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33157" y="2924944"/>
            <a:ext cx="2005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</a:t>
            </a:r>
            <a:r>
              <a:rPr lang="en-US" sz="3200" dirty="0" smtClean="0"/>
              <a:t>hreshold</a:t>
            </a:r>
            <a:endParaRPr lang="ru-RU" sz="32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51520" y="3573016"/>
            <a:ext cx="8568952" cy="72008"/>
          </a:xfrm>
          <a:prstGeom prst="line">
            <a:avLst/>
          </a:prstGeom>
          <a:ln w="635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1863094" y="4287784"/>
            <a:ext cx="1224136" cy="792088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Овал 9"/>
          <p:cNvSpPr/>
          <p:nvPr/>
        </p:nvSpPr>
        <p:spPr>
          <a:xfrm>
            <a:off x="1999634" y="4496228"/>
            <a:ext cx="330848" cy="375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p</a:t>
            </a:r>
            <a:endParaRPr lang="en-US" sz="3200" b="1" dirty="0"/>
          </a:p>
        </p:txBody>
      </p:sp>
      <p:sp>
        <p:nvSpPr>
          <p:cNvPr id="11" name="Овал 10"/>
          <p:cNvSpPr/>
          <p:nvPr/>
        </p:nvSpPr>
        <p:spPr>
          <a:xfrm>
            <a:off x="2619178" y="4496228"/>
            <a:ext cx="330848" cy="375200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n</a:t>
            </a:r>
            <a:endParaRPr lang="en-US" sz="3200" b="1" dirty="0">
              <a:solidFill>
                <a:schemeClr val="bg1"/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2199040" y="2017071"/>
            <a:ext cx="29192" cy="139657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823301" y="2134648"/>
            <a:ext cx="0" cy="142595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1901793" y="2451580"/>
            <a:ext cx="1224136" cy="792088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Овал 24"/>
          <p:cNvSpPr/>
          <p:nvPr/>
        </p:nvSpPr>
        <p:spPr>
          <a:xfrm>
            <a:off x="2038333" y="2660024"/>
            <a:ext cx="330848" cy="375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p</a:t>
            </a:r>
            <a:endParaRPr lang="en-US" sz="3200" b="1" dirty="0"/>
          </a:p>
        </p:txBody>
      </p:sp>
      <p:sp>
        <p:nvSpPr>
          <p:cNvPr id="26" name="Овал 25"/>
          <p:cNvSpPr/>
          <p:nvPr/>
        </p:nvSpPr>
        <p:spPr>
          <a:xfrm>
            <a:off x="2657877" y="2660024"/>
            <a:ext cx="330848" cy="375200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n</a:t>
            </a:r>
            <a:endParaRPr lang="en-US" sz="3200" b="1" dirty="0">
              <a:solidFill>
                <a:schemeClr val="bg1"/>
              </a:solidFill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467544" y="2924944"/>
            <a:ext cx="100811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67544" y="4725144"/>
            <a:ext cx="100811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1259632" y="3645024"/>
            <a:ext cx="0" cy="1080120"/>
          </a:xfrm>
          <a:prstGeom prst="straightConnector1">
            <a:avLst/>
          </a:prstGeom>
          <a:ln w="412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 flipV="1">
            <a:off x="1245632" y="2924944"/>
            <a:ext cx="14000" cy="650340"/>
          </a:xfrm>
          <a:prstGeom prst="straightConnector1">
            <a:avLst/>
          </a:prstGeom>
          <a:ln w="412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-14880" y="3918452"/>
            <a:ext cx="1330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2.2 MeV</a:t>
            </a:r>
            <a:endParaRPr lang="ru-RU" sz="2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3035224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66 </a:t>
            </a:r>
            <a:r>
              <a:rPr lang="en-US" sz="2400" b="1" dirty="0" err="1" smtClean="0"/>
              <a:t>keV</a:t>
            </a:r>
            <a:endParaRPr lang="ru-RU" sz="2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1038367" y="5661248"/>
            <a:ext cx="1500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deuteron</a:t>
            </a:r>
            <a:endParaRPr lang="ru-RU" sz="2400" b="1" dirty="0"/>
          </a:p>
        </p:txBody>
      </p:sp>
      <p:cxnSp>
        <p:nvCxnSpPr>
          <p:cNvPr id="40" name="Прямая со стрелкой 39"/>
          <p:cNvCxnSpPr>
            <a:stCxn id="38" idx="0"/>
          </p:cNvCxnSpPr>
          <p:nvPr/>
        </p:nvCxnSpPr>
        <p:spPr>
          <a:xfrm flipH="1" flipV="1">
            <a:off x="1315934" y="4871428"/>
            <a:ext cx="472799" cy="7898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038367" y="1521454"/>
                <a:ext cx="831574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e>
                      </m:sPre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367" y="1521454"/>
                <a:ext cx="831574" cy="53296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Прямая со стрелкой 41"/>
          <p:cNvCxnSpPr>
            <a:stCxn id="41" idx="2"/>
          </p:cNvCxnSpPr>
          <p:nvPr/>
        </p:nvCxnSpPr>
        <p:spPr>
          <a:xfrm flipH="1">
            <a:off x="1245632" y="2054420"/>
            <a:ext cx="208522" cy="7265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V="1">
            <a:off x="8037599" y="4665483"/>
            <a:ext cx="29192" cy="139657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V="1">
            <a:off x="8661860" y="4665483"/>
            <a:ext cx="29192" cy="139657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Овал 46"/>
          <p:cNvSpPr/>
          <p:nvPr/>
        </p:nvSpPr>
        <p:spPr>
          <a:xfrm>
            <a:off x="7740352" y="5099992"/>
            <a:ext cx="1224136" cy="792088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Овал 47"/>
          <p:cNvSpPr/>
          <p:nvPr/>
        </p:nvSpPr>
        <p:spPr>
          <a:xfrm>
            <a:off x="7876892" y="5308436"/>
            <a:ext cx="330848" cy="375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Δ</a:t>
            </a:r>
          </a:p>
        </p:txBody>
      </p:sp>
      <p:sp>
        <p:nvSpPr>
          <p:cNvPr id="49" name="Овал 48"/>
          <p:cNvSpPr/>
          <p:nvPr/>
        </p:nvSpPr>
        <p:spPr>
          <a:xfrm>
            <a:off x="8496436" y="5308436"/>
            <a:ext cx="330848" cy="375200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Δ</a:t>
            </a:r>
          </a:p>
        </p:txBody>
      </p:sp>
      <p:cxnSp>
        <p:nvCxnSpPr>
          <p:cNvPr id="50" name="Прямая со стрелкой 49"/>
          <p:cNvCxnSpPr/>
          <p:nvPr/>
        </p:nvCxnSpPr>
        <p:spPr>
          <a:xfrm flipV="1">
            <a:off x="8076298" y="1914371"/>
            <a:ext cx="29192" cy="139657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8700559" y="2031948"/>
            <a:ext cx="0" cy="142595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Овал 51"/>
          <p:cNvSpPr/>
          <p:nvPr/>
        </p:nvSpPr>
        <p:spPr>
          <a:xfrm>
            <a:off x="7779051" y="2348880"/>
            <a:ext cx="1224136" cy="792088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Овал 52"/>
          <p:cNvSpPr/>
          <p:nvPr/>
        </p:nvSpPr>
        <p:spPr>
          <a:xfrm>
            <a:off x="7915591" y="2557324"/>
            <a:ext cx="330848" cy="375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Δ</a:t>
            </a:r>
          </a:p>
        </p:txBody>
      </p:sp>
      <p:sp>
        <p:nvSpPr>
          <p:cNvPr id="54" name="Овал 53"/>
          <p:cNvSpPr/>
          <p:nvPr/>
        </p:nvSpPr>
        <p:spPr>
          <a:xfrm>
            <a:off x="8535135" y="2557324"/>
            <a:ext cx="330848" cy="375200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Δ</a:t>
            </a: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6435130" y="2968528"/>
            <a:ext cx="100811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6469516" y="5498710"/>
            <a:ext cx="100811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V="1">
            <a:off x="7213218" y="3688608"/>
            <a:ext cx="14000" cy="1810102"/>
          </a:xfrm>
          <a:prstGeom prst="straightConnector1">
            <a:avLst/>
          </a:prstGeom>
          <a:ln w="412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H="1" flipV="1">
            <a:off x="7213218" y="2968528"/>
            <a:ext cx="14000" cy="650340"/>
          </a:xfrm>
          <a:prstGeom prst="straightConnector1">
            <a:avLst/>
          </a:prstGeom>
          <a:ln w="412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967585" y="3001310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?</a:t>
            </a:r>
            <a:endParaRPr lang="ru-RU" sz="3200" b="1" dirty="0"/>
          </a:p>
        </p:txBody>
      </p:sp>
      <p:cxnSp>
        <p:nvCxnSpPr>
          <p:cNvPr id="60" name="Прямая со стрелкой 59"/>
          <p:cNvCxnSpPr>
            <a:stCxn id="65" idx="3"/>
          </p:cNvCxnSpPr>
          <p:nvPr/>
        </p:nvCxnSpPr>
        <p:spPr>
          <a:xfrm flipV="1">
            <a:off x="6213807" y="5661248"/>
            <a:ext cx="446425" cy="34624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5641544" y="4537895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80 MeV</a:t>
            </a:r>
            <a:endParaRPr lang="ru-RU" sz="24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5721364" y="577666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d*</a:t>
            </a:r>
            <a:endParaRPr lang="ru-RU" sz="2400" b="1" dirty="0"/>
          </a:p>
        </p:txBody>
      </p:sp>
      <p:cxnSp>
        <p:nvCxnSpPr>
          <p:cNvPr id="70" name="Прямая со стрелкой 69"/>
          <p:cNvCxnSpPr>
            <a:stCxn id="71" idx="3"/>
          </p:cNvCxnSpPr>
          <p:nvPr/>
        </p:nvCxnSpPr>
        <p:spPr>
          <a:xfrm>
            <a:off x="6092949" y="1965875"/>
            <a:ext cx="675348" cy="89130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5190138" y="1735042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Z=+4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70521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 стрелкой 7"/>
          <p:cNvCxnSpPr/>
          <p:nvPr/>
        </p:nvCxnSpPr>
        <p:spPr>
          <a:xfrm flipV="1">
            <a:off x="2160341" y="3853275"/>
            <a:ext cx="29192" cy="139657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2784602" y="3853275"/>
            <a:ext cx="29192" cy="139657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826" y="116632"/>
            <a:ext cx="8305800" cy="1143000"/>
          </a:xfrm>
        </p:spPr>
        <p:txBody>
          <a:bodyPr/>
          <a:lstStyle/>
          <a:p>
            <a:r>
              <a:rPr lang="en-US" dirty="0" smtClean="0"/>
              <a:t>Deuteron to </a:t>
            </a:r>
            <a:r>
              <a:rPr lang="en-US" dirty="0" err="1" smtClean="0"/>
              <a:t>Deltaron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33157" y="2924944"/>
            <a:ext cx="2005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</a:t>
            </a:r>
            <a:r>
              <a:rPr lang="en-US" sz="3200" dirty="0" smtClean="0"/>
              <a:t>hreshold</a:t>
            </a:r>
            <a:endParaRPr lang="ru-RU" sz="32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51520" y="3573016"/>
            <a:ext cx="8568952" cy="72008"/>
          </a:xfrm>
          <a:prstGeom prst="line">
            <a:avLst/>
          </a:prstGeom>
          <a:ln w="635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1863094" y="4287784"/>
            <a:ext cx="1224136" cy="792088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Овал 9"/>
          <p:cNvSpPr/>
          <p:nvPr/>
        </p:nvSpPr>
        <p:spPr>
          <a:xfrm>
            <a:off x="1999634" y="4496228"/>
            <a:ext cx="330848" cy="375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p</a:t>
            </a:r>
            <a:endParaRPr lang="en-US" sz="3200" b="1" dirty="0"/>
          </a:p>
        </p:txBody>
      </p:sp>
      <p:sp>
        <p:nvSpPr>
          <p:cNvPr id="11" name="Овал 10"/>
          <p:cNvSpPr/>
          <p:nvPr/>
        </p:nvSpPr>
        <p:spPr>
          <a:xfrm>
            <a:off x="2619178" y="4496228"/>
            <a:ext cx="330848" cy="375200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n</a:t>
            </a:r>
            <a:endParaRPr lang="en-US" sz="3200" b="1" dirty="0">
              <a:solidFill>
                <a:schemeClr val="bg1"/>
              </a:solidFill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467544" y="4725144"/>
            <a:ext cx="100811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1259632" y="3645024"/>
            <a:ext cx="0" cy="1080120"/>
          </a:xfrm>
          <a:prstGeom prst="straightConnector1">
            <a:avLst/>
          </a:prstGeom>
          <a:ln w="412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-14880" y="3918452"/>
            <a:ext cx="1330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2.2 MeV</a:t>
            </a:r>
            <a:endParaRPr lang="ru-RU" sz="2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1038367" y="5661248"/>
            <a:ext cx="1500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deuteron</a:t>
            </a:r>
            <a:endParaRPr lang="ru-RU" sz="2400" b="1" dirty="0"/>
          </a:p>
        </p:txBody>
      </p:sp>
      <p:cxnSp>
        <p:nvCxnSpPr>
          <p:cNvPr id="40" name="Прямая со стрелкой 39"/>
          <p:cNvCxnSpPr>
            <a:stCxn id="38" idx="0"/>
          </p:cNvCxnSpPr>
          <p:nvPr/>
        </p:nvCxnSpPr>
        <p:spPr>
          <a:xfrm flipH="1" flipV="1">
            <a:off x="1315934" y="4871428"/>
            <a:ext cx="472799" cy="7898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V="1">
            <a:off x="8037599" y="4665483"/>
            <a:ext cx="29192" cy="139657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V="1">
            <a:off x="8661860" y="4665483"/>
            <a:ext cx="29192" cy="139657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Овал 46"/>
          <p:cNvSpPr/>
          <p:nvPr/>
        </p:nvSpPr>
        <p:spPr>
          <a:xfrm>
            <a:off x="7740352" y="5099992"/>
            <a:ext cx="1224136" cy="792088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Овал 47"/>
          <p:cNvSpPr/>
          <p:nvPr/>
        </p:nvSpPr>
        <p:spPr>
          <a:xfrm>
            <a:off x="7876892" y="5308436"/>
            <a:ext cx="330848" cy="375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Δ</a:t>
            </a:r>
          </a:p>
        </p:txBody>
      </p:sp>
      <p:sp>
        <p:nvSpPr>
          <p:cNvPr id="49" name="Овал 48"/>
          <p:cNvSpPr/>
          <p:nvPr/>
        </p:nvSpPr>
        <p:spPr>
          <a:xfrm>
            <a:off x="8496436" y="5308436"/>
            <a:ext cx="330848" cy="375200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Δ</a:t>
            </a: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6469516" y="5498710"/>
            <a:ext cx="100811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V="1">
            <a:off x="7213218" y="3688608"/>
            <a:ext cx="14000" cy="1810102"/>
          </a:xfrm>
          <a:prstGeom prst="straightConnector1">
            <a:avLst/>
          </a:prstGeom>
          <a:ln w="412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stCxn id="65" idx="3"/>
          </p:cNvCxnSpPr>
          <p:nvPr/>
        </p:nvCxnSpPr>
        <p:spPr>
          <a:xfrm flipV="1">
            <a:off x="6213807" y="5661248"/>
            <a:ext cx="446425" cy="34624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5641544" y="4537895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80 MeV</a:t>
            </a:r>
            <a:endParaRPr lang="ru-RU" sz="24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5721364" y="577666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d*</a:t>
            </a:r>
            <a:endParaRPr lang="ru-RU" sz="2400" b="1" dirty="0"/>
          </a:p>
        </p:txBody>
      </p:sp>
      <p:sp>
        <p:nvSpPr>
          <p:cNvPr id="61" name="Text Box 32"/>
          <p:cNvSpPr txBox="1">
            <a:spLocks noChangeArrowheads="1"/>
          </p:cNvSpPr>
          <p:nvPr/>
        </p:nvSpPr>
        <p:spPr bwMode="auto">
          <a:xfrm>
            <a:off x="325685" y="1258486"/>
            <a:ext cx="25907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/>
              <a:t>I(</a:t>
            </a:r>
            <a:r>
              <a:rPr lang="en-US" sz="3600" b="1" dirty="0" err="1"/>
              <a:t>J</a:t>
            </a:r>
            <a:r>
              <a:rPr lang="en-US" sz="3600" b="1" baseline="30000" dirty="0" err="1"/>
              <a:t>p</a:t>
            </a:r>
            <a:r>
              <a:rPr lang="en-US" sz="3600" b="1" dirty="0"/>
              <a:t>) = </a:t>
            </a:r>
            <a:r>
              <a:rPr lang="en-US" sz="3600" b="1" dirty="0" smtClean="0"/>
              <a:t>0(1</a:t>
            </a:r>
            <a:r>
              <a:rPr lang="en-US" sz="3600" b="1" baseline="30000" dirty="0" smtClean="0"/>
              <a:t>+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  <p:sp>
        <p:nvSpPr>
          <p:cNvPr id="63" name="Text Box 32"/>
          <p:cNvSpPr txBox="1">
            <a:spLocks noChangeArrowheads="1"/>
          </p:cNvSpPr>
          <p:nvPr/>
        </p:nvSpPr>
        <p:spPr bwMode="auto">
          <a:xfrm>
            <a:off x="5967585" y="1196752"/>
            <a:ext cx="25669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/>
              <a:t>I(</a:t>
            </a:r>
            <a:r>
              <a:rPr lang="en-US" sz="3600" b="1" dirty="0" err="1"/>
              <a:t>J</a:t>
            </a:r>
            <a:r>
              <a:rPr lang="en-US" sz="3600" b="1" baseline="30000" dirty="0" err="1"/>
              <a:t>p</a:t>
            </a:r>
            <a:r>
              <a:rPr lang="en-US" sz="3600" b="1" dirty="0"/>
              <a:t>) = 0(3</a:t>
            </a:r>
            <a:r>
              <a:rPr lang="en-US" sz="3600" b="1" baseline="30000" dirty="0"/>
              <a:t>+</a:t>
            </a:r>
            <a:r>
              <a:rPr lang="en-US" sz="3600" b="1" dirty="0"/>
              <a:t>)</a:t>
            </a:r>
          </a:p>
        </p:txBody>
      </p:sp>
      <p:sp>
        <p:nvSpPr>
          <p:cNvPr id="64" name="Oval 22"/>
          <p:cNvSpPr>
            <a:spLocks noChangeArrowheads="1"/>
          </p:cNvSpPr>
          <p:nvPr/>
        </p:nvSpPr>
        <p:spPr bwMode="auto">
          <a:xfrm>
            <a:off x="162099" y="1896190"/>
            <a:ext cx="4238625" cy="1231776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Line 13"/>
          <p:cNvSpPr>
            <a:spLocks noChangeShapeType="1"/>
          </p:cNvSpPr>
          <p:nvPr/>
        </p:nvSpPr>
        <p:spPr bwMode="auto">
          <a:xfrm flipV="1">
            <a:off x="1053943" y="2067938"/>
            <a:ext cx="0" cy="907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Line 14"/>
          <p:cNvSpPr>
            <a:spLocks noChangeShapeType="1"/>
          </p:cNvSpPr>
          <p:nvPr/>
        </p:nvSpPr>
        <p:spPr bwMode="auto">
          <a:xfrm flipV="1">
            <a:off x="1532379" y="2047365"/>
            <a:ext cx="0" cy="9076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Line 15"/>
          <p:cNvSpPr>
            <a:spLocks noChangeShapeType="1"/>
          </p:cNvSpPr>
          <p:nvPr/>
        </p:nvSpPr>
        <p:spPr bwMode="auto">
          <a:xfrm>
            <a:off x="1965704" y="2055459"/>
            <a:ext cx="0" cy="862161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Oval 10"/>
          <p:cNvSpPr>
            <a:spLocks noChangeArrowheads="1"/>
          </p:cNvSpPr>
          <p:nvPr/>
        </p:nvSpPr>
        <p:spPr bwMode="auto">
          <a:xfrm>
            <a:off x="847899" y="2293154"/>
            <a:ext cx="412089" cy="453812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Oval 11"/>
          <p:cNvSpPr>
            <a:spLocks noChangeArrowheads="1"/>
          </p:cNvSpPr>
          <p:nvPr/>
        </p:nvSpPr>
        <p:spPr bwMode="auto">
          <a:xfrm>
            <a:off x="1315119" y="2274272"/>
            <a:ext cx="412089" cy="453812"/>
          </a:xfrm>
          <a:prstGeom prst="ellipse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Oval 12"/>
          <p:cNvSpPr>
            <a:spLocks noChangeArrowheads="1"/>
          </p:cNvSpPr>
          <p:nvPr/>
        </p:nvSpPr>
        <p:spPr bwMode="auto">
          <a:xfrm>
            <a:off x="1759659" y="2254862"/>
            <a:ext cx="412089" cy="453812"/>
          </a:xfrm>
          <a:prstGeom prst="ellipse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Line 16"/>
          <p:cNvSpPr>
            <a:spLocks noChangeShapeType="1"/>
          </p:cNvSpPr>
          <p:nvPr/>
        </p:nvSpPr>
        <p:spPr bwMode="auto">
          <a:xfrm flipV="1">
            <a:off x="2442998" y="2009995"/>
            <a:ext cx="0" cy="907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Line 17"/>
          <p:cNvSpPr>
            <a:spLocks noChangeShapeType="1"/>
          </p:cNvSpPr>
          <p:nvPr/>
        </p:nvSpPr>
        <p:spPr bwMode="auto">
          <a:xfrm flipV="1">
            <a:off x="2979600" y="2027956"/>
            <a:ext cx="0" cy="9076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Line 18"/>
          <p:cNvSpPr>
            <a:spLocks noChangeShapeType="1"/>
          </p:cNvSpPr>
          <p:nvPr/>
        </p:nvSpPr>
        <p:spPr bwMode="auto">
          <a:xfrm>
            <a:off x="3417090" y="2076032"/>
            <a:ext cx="0" cy="84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Oval 19"/>
          <p:cNvSpPr>
            <a:spLocks noChangeArrowheads="1"/>
          </p:cNvSpPr>
          <p:nvPr/>
        </p:nvSpPr>
        <p:spPr bwMode="auto">
          <a:xfrm>
            <a:off x="2244376" y="2294845"/>
            <a:ext cx="412089" cy="453812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Oval 20"/>
          <p:cNvSpPr>
            <a:spLocks noChangeArrowheads="1"/>
          </p:cNvSpPr>
          <p:nvPr/>
        </p:nvSpPr>
        <p:spPr bwMode="auto">
          <a:xfrm>
            <a:off x="2771247" y="2282145"/>
            <a:ext cx="412089" cy="453812"/>
          </a:xfrm>
          <a:prstGeom prst="ellipse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Oval 21"/>
          <p:cNvSpPr>
            <a:spLocks noChangeArrowheads="1"/>
          </p:cNvSpPr>
          <p:nvPr/>
        </p:nvSpPr>
        <p:spPr bwMode="auto">
          <a:xfrm>
            <a:off x="3211046" y="2282145"/>
            <a:ext cx="412089" cy="453812"/>
          </a:xfrm>
          <a:prstGeom prst="ellipse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Text Box 38"/>
          <p:cNvSpPr txBox="1">
            <a:spLocks noChangeArrowheads="1"/>
          </p:cNvSpPr>
          <p:nvPr/>
        </p:nvSpPr>
        <p:spPr bwMode="auto">
          <a:xfrm>
            <a:off x="930613" y="2341757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81" name="Text Box 39"/>
          <p:cNvSpPr txBox="1">
            <a:spLocks noChangeArrowheads="1"/>
          </p:cNvSpPr>
          <p:nvPr/>
        </p:nvSpPr>
        <p:spPr bwMode="auto">
          <a:xfrm>
            <a:off x="1371659" y="2324385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82" name="Text Box 40"/>
          <p:cNvSpPr txBox="1">
            <a:spLocks noChangeArrowheads="1"/>
          </p:cNvSpPr>
          <p:nvPr/>
        </p:nvSpPr>
        <p:spPr bwMode="auto">
          <a:xfrm>
            <a:off x="1856737" y="2337085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83" name="Text Box 44"/>
          <p:cNvSpPr txBox="1">
            <a:spLocks noChangeArrowheads="1"/>
          </p:cNvSpPr>
          <p:nvPr/>
        </p:nvSpPr>
        <p:spPr bwMode="auto">
          <a:xfrm>
            <a:off x="2322805" y="2333352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84" name="Text Box 47"/>
          <p:cNvSpPr txBox="1">
            <a:spLocks noChangeArrowheads="1"/>
          </p:cNvSpPr>
          <p:nvPr/>
        </p:nvSpPr>
        <p:spPr bwMode="auto">
          <a:xfrm>
            <a:off x="2857098" y="2319319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85" name="Text Box 48"/>
          <p:cNvSpPr txBox="1">
            <a:spLocks noChangeArrowheads="1"/>
          </p:cNvSpPr>
          <p:nvPr/>
        </p:nvSpPr>
        <p:spPr bwMode="auto">
          <a:xfrm>
            <a:off x="3296897" y="2308310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86" name="Oval 22"/>
          <p:cNvSpPr>
            <a:spLocks noChangeArrowheads="1"/>
          </p:cNvSpPr>
          <p:nvPr/>
        </p:nvSpPr>
        <p:spPr bwMode="auto">
          <a:xfrm>
            <a:off x="4905375" y="1904283"/>
            <a:ext cx="4238625" cy="1231776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Line 13"/>
          <p:cNvSpPr>
            <a:spLocks noChangeShapeType="1"/>
          </p:cNvSpPr>
          <p:nvPr/>
        </p:nvSpPr>
        <p:spPr bwMode="auto">
          <a:xfrm flipV="1">
            <a:off x="5797219" y="2076031"/>
            <a:ext cx="0" cy="907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Line 14"/>
          <p:cNvSpPr>
            <a:spLocks noChangeShapeType="1"/>
          </p:cNvSpPr>
          <p:nvPr/>
        </p:nvSpPr>
        <p:spPr bwMode="auto">
          <a:xfrm flipV="1">
            <a:off x="6275655" y="2055458"/>
            <a:ext cx="0" cy="9076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Line 15"/>
          <p:cNvSpPr>
            <a:spLocks noChangeShapeType="1"/>
          </p:cNvSpPr>
          <p:nvPr/>
        </p:nvSpPr>
        <p:spPr bwMode="auto">
          <a:xfrm flipV="1">
            <a:off x="6720206" y="2045840"/>
            <a:ext cx="0" cy="9076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Oval 10"/>
          <p:cNvSpPr>
            <a:spLocks noChangeArrowheads="1"/>
          </p:cNvSpPr>
          <p:nvPr/>
        </p:nvSpPr>
        <p:spPr bwMode="auto">
          <a:xfrm>
            <a:off x="5591175" y="2301247"/>
            <a:ext cx="412089" cy="453812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Oval 11"/>
          <p:cNvSpPr>
            <a:spLocks noChangeArrowheads="1"/>
          </p:cNvSpPr>
          <p:nvPr/>
        </p:nvSpPr>
        <p:spPr bwMode="auto">
          <a:xfrm>
            <a:off x="6058395" y="2282365"/>
            <a:ext cx="412089" cy="453812"/>
          </a:xfrm>
          <a:prstGeom prst="ellipse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" name="Oval 12"/>
          <p:cNvSpPr>
            <a:spLocks noChangeArrowheads="1"/>
          </p:cNvSpPr>
          <p:nvPr/>
        </p:nvSpPr>
        <p:spPr bwMode="auto">
          <a:xfrm>
            <a:off x="6502935" y="2262955"/>
            <a:ext cx="412089" cy="453812"/>
          </a:xfrm>
          <a:prstGeom prst="ellipse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Line 16"/>
          <p:cNvSpPr>
            <a:spLocks noChangeShapeType="1"/>
          </p:cNvSpPr>
          <p:nvPr/>
        </p:nvSpPr>
        <p:spPr bwMode="auto">
          <a:xfrm flipV="1">
            <a:off x="7186274" y="2018088"/>
            <a:ext cx="0" cy="907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Line 17"/>
          <p:cNvSpPr>
            <a:spLocks noChangeShapeType="1"/>
          </p:cNvSpPr>
          <p:nvPr/>
        </p:nvSpPr>
        <p:spPr bwMode="auto">
          <a:xfrm flipV="1">
            <a:off x="7722876" y="2036049"/>
            <a:ext cx="0" cy="9076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" name="Line 18"/>
          <p:cNvSpPr>
            <a:spLocks noChangeShapeType="1"/>
          </p:cNvSpPr>
          <p:nvPr/>
        </p:nvSpPr>
        <p:spPr bwMode="auto">
          <a:xfrm flipV="1">
            <a:off x="8160366" y="2036049"/>
            <a:ext cx="0" cy="9076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" name="Oval 19"/>
          <p:cNvSpPr>
            <a:spLocks noChangeArrowheads="1"/>
          </p:cNvSpPr>
          <p:nvPr/>
        </p:nvSpPr>
        <p:spPr bwMode="auto">
          <a:xfrm>
            <a:off x="6987652" y="2302938"/>
            <a:ext cx="412089" cy="453812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Oval 20"/>
          <p:cNvSpPr>
            <a:spLocks noChangeArrowheads="1"/>
          </p:cNvSpPr>
          <p:nvPr/>
        </p:nvSpPr>
        <p:spPr bwMode="auto">
          <a:xfrm>
            <a:off x="7514523" y="2290238"/>
            <a:ext cx="412089" cy="453812"/>
          </a:xfrm>
          <a:prstGeom prst="ellipse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Oval 21"/>
          <p:cNvSpPr>
            <a:spLocks noChangeArrowheads="1"/>
          </p:cNvSpPr>
          <p:nvPr/>
        </p:nvSpPr>
        <p:spPr bwMode="auto">
          <a:xfrm>
            <a:off x="7954322" y="2290238"/>
            <a:ext cx="412089" cy="453812"/>
          </a:xfrm>
          <a:prstGeom prst="ellipse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Text Box 38"/>
          <p:cNvSpPr txBox="1">
            <a:spLocks noChangeArrowheads="1"/>
          </p:cNvSpPr>
          <p:nvPr/>
        </p:nvSpPr>
        <p:spPr bwMode="auto">
          <a:xfrm>
            <a:off x="5673889" y="2349850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100" name="Text Box 39"/>
          <p:cNvSpPr txBox="1">
            <a:spLocks noChangeArrowheads="1"/>
          </p:cNvSpPr>
          <p:nvPr/>
        </p:nvSpPr>
        <p:spPr bwMode="auto">
          <a:xfrm>
            <a:off x="6114935" y="2332478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101" name="Text Box 40"/>
          <p:cNvSpPr txBox="1">
            <a:spLocks noChangeArrowheads="1"/>
          </p:cNvSpPr>
          <p:nvPr/>
        </p:nvSpPr>
        <p:spPr bwMode="auto">
          <a:xfrm>
            <a:off x="6600013" y="2345178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102" name="Text Box 44"/>
          <p:cNvSpPr txBox="1">
            <a:spLocks noChangeArrowheads="1"/>
          </p:cNvSpPr>
          <p:nvPr/>
        </p:nvSpPr>
        <p:spPr bwMode="auto">
          <a:xfrm>
            <a:off x="7066081" y="2341445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03" name="Text Box 47"/>
          <p:cNvSpPr txBox="1">
            <a:spLocks noChangeArrowheads="1"/>
          </p:cNvSpPr>
          <p:nvPr/>
        </p:nvSpPr>
        <p:spPr bwMode="auto">
          <a:xfrm>
            <a:off x="7600374" y="2327412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04" name="Text Box 48"/>
          <p:cNvSpPr txBox="1">
            <a:spLocks noChangeArrowheads="1"/>
          </p:cNvSpPr>
          <p:nvPr/>
        </p:nvSpPr>
        <p:spPr bwMode="auto">
          <a:xfrm>
            <a:off x="8040173" y="2316403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21006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8163693" y="3363932"/>
            <a:ext cx="504056" cy="4799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8886" name="Line 6"/>
          <p:cNvSpPr>
            <a:spLocks noChangeShapeType="1"/>
          </p:cNvSpPr>
          <p:nvPr/>
        </p:nvSpPr>
        <p:spPr bwMode="auto">
          <a:xfrm>
            <a:off x="6800833" y="-361101"/>
            <a:ext cx="5762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07" name="Text Box 27"/>
          <p:cNvSpPr txBox="1">
            <a:spLocks noChangeArrowheads="1"/>
          </p:cNvSpPr>
          <p:nvPr/>
        </p:nvSpPr>
        <p:spPr bwMode="auto">
          <a:xfrm>
            <a:off x="3209567" y="4227002"/>
            <a:ext cx="17124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ym typeface="Symbol" pitchFamily="18" charset="2"/>
              </a:rPr>
              <a:t></a:t>
            </a:r>
            <a:r>
              <a:rPr lang="en-US" sz="2400" dirty="0" smtClean="0">
                <a:sym typeface="Symbol" pitchFamily="18" charset="2"/>
              </a:rPr>
              <a:t>*</a:t>
            </a:r>
            <a:r>
              <a:rPr lang="en-US" sz="2400" dirty="0">
                <a:sym typeface="Symbol" pitchFamily="18" charset="2"/>
              </a:rPr>
              <a:t>*</a:t>
            </a:r>
            <a:r>
              <a:rPr lang="en-US" sz="2400" dirty="0" smtClean="0">
                <a:sym typeface="Symbol" pitchFamily="18" charset="2"/>
              </a:rPr>
              <a:t>+</a:t>
            </a:r>
            <a:r>
              <a:rPr lang="en-US" sz="2400" dirty="0">
                <a:sym typeface="Symbol" pitchFamily="18" charset="2"/>
              </a:rPr>
              <a:t>*</a:t>
            </a:r>
          </a:p>
        </p:txBody>
      </p:sp>
      <p:sp>
        <p:nvSpPr>
          <p:cNvPr id="378908" name="Text Box 28"/>
          <p:cNvSpPr txBox="1">
            <a:spLocks noChangeArrowheads="1"/>
          </p:cNvSpPr>
          <p:nvPr/>
        </p:nvSpPr>
        <p:spPr bwMode="auto">
          <a:xfrm>
            <a:off x="3209567" y="4667786"/>
            <a:ext cx="20525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ym typeface="Symbol" pitchFamily="18" charset="2"/>
              </a:rPr>
              <a:t>*</a:t>
            </a:r>
            <a:r>
              <a:rPr lang="en-US" sz="2400" dirty="0" smtClean="0">
                <a:sym typeface="Symbol" pitchFamily="18" charset="2"/>
              </a:rPr>
              <a:t></a:t>
            </a:r>
            <a:r>
              <a:rPr lang="en-US" sz="2400" dirty="0">
                <a:sym typeface="Symbol" pitchFamily="18" charset="2"/>
              </a:rPr>
              <a:t>*</a:t>
            </a:r>
            <a:r>
              <a:rPr lang="en-US" sz="2400" dirty="0" smtClean="0">
                <a:sym typeface="Symbol" pitchFamily="18" charset="2"/>
              </a:rPr>
              <a:t>+</a:t>
            </a:r>
            <a:endParaRPr lang="en-US" sz="2400" dirty="0">
              <a:sym typeface="Symbol" pitchFamily="18" charset="2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418980" y="2944753"/>
            <a:ext cx="5591901" cy="3554625"/>
            <a:chOff x="3583214" y="1340768"/>
            <a:chExt cx="5591901" cy="3554625"/>
          </a:xfrm>
        </p:grpSpPr>
        <p:sp>
          <p:nvSpPr>
            <p:cNvPr id="378889" name="Line 9"/>
            <p:cNvSpPr>
              <a:spLocks noChangeShapeType="1"/>
            </p:cNvSpPr>
            <p:nvPr/>
          </p:nvSpPr>
          <p:spPr bwMode="auto">
            <a:xfrm flipV="1">
              <a:off x="5543425" y="3294634"/>
              <a:ext cx="206319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890" name="Line 10"/>
            <p:cNvSpPr>
              <a:spLocks noChangeShapeType="1"/>
            </p:cNvSpPr>
            <p:nvPr/>
          </p:nvSpPr>
          <p:spPr bwMode="auto">
            <a:xfrm>
              <a:off x="4934555" y="2370130"/>
              <a:ext cx="332810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894" name="Oval 14"/>
            <p:cNvSpPr>
              <a:spLocks noChangeArrowheads="1"/>
            </p:cNvSpPr>
            <p:nvPr/>
          </p:nvSpPr>
          <p:spPr bwMode="auto">
            <a:xfrm>
              <a:off x="5151805" y="1817673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895" name="Oval 15"/>
            <p:cNvSpPr>
              <a:spLocks noChangeArrowheads="1"/>
            </p:cNvSpPr>
            <p:nvPr/>
          </p:nvSpPr>
          <p:spPr bwMode="auto">
            <a:xfrm>
              <a:off x="4502310" y="1817673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896" name="Oval 16"/>
            <p:cNvSpPr>
              <a:spLocks noChangeArrowheads="1"/>
            </p:cNvSpPr>
            <p:nvPr/>
          </p:nvSpPr>
          <p:spPr bwMode="auto">
            <a:xfrm>
              <a:off x="5485648" y="3185432"/>
              <a:ext cx="187046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897" name="Oval 17"/>
            <p:cNvSpPr>
              <a:spLocks noChangeArrowheads="1"/>
            </p:cNvSpPr>
            <p:nvPr/>
          </p:nvSpPr>
          <p:spPr bwMode="auto">
            <a:xfrm>
              <a:off x="5150899" y="2742806"/>
              <a:ext cx="187046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898" name="Oval 18"/>
            <p:cNvSpPr>
              <a:spLocks noChangeArrowheads="1"/>
            </p:cNvSpPr>
            <p:nvPr/>
          </p:nvSpPr>
          <p:spPr bwMode="auto">
            <a:xfrm>
              <a:off x="8134445" y="2271240"/>
              <a:ext cx="187046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899" name="Oval 19"/>
            <p:cNvSpPr>
              <a:spLocks noChangeArrowheads="1"/>
            </p:cNvSpPr>
            <p:nvPr/>
          </p:nvSpPr>
          <p:spPr bwMode="auto">
            <a:xfrm>
              <a:off x="5824499" y="3647786"/>
              <a:ext cx="187046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00" name="Oval 20"/>
            <p:cNvSpPr>
              <a:spLocks noChangeArrowheads="1"/>
            </p:cNvSpPr>
            <p:nvPr/>
          </p:nvSpPr>
          <p:spPr bwMode="auto">
            <a:xfrm>
              <a:off x="5824429" y="1816606"/>
              <a:ext cx="187046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01" name="Oval 21"/>
            <p:cNvSpPr>
              <a:spLocks noChangeArrowheads="1"/>
            </p:cNvSpPr>
            <p:nvPr/>
          </p:nvSpPr>
          <p:spPr bwMode="auto">
            <a:xfrm>
              <a:off x="6494370" y="4572042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02" name="Oval 22"/>
            <p:cNvSpPr>
              <a:spLocks noChangeArrowheads="1"/>
            </p:cNvSpPr>
            <p:nvPr/>
          </p:nvSpPr>
          <p:spPr bwMode="auto">
            <a:xfrm>
              <a:off x="6497053" y="1817673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04" name="Oval 24"/>
            <p:cNvSpPr>
              <a:spLocks noChangeArrowheads="1"/>
            </p:cNvSpPr>
            <p:nvPr/>
          </p:nvSpPr>
          <p:spPr bwMode="auto">
            <a:xfrm>
              <a:off x="6153522" y="4126617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05" name="Text Box 25"/>
            <p:cNvSpPr txBox="1">
              <a:spLocks noChangeArrowheads="1"/>
            </p:cNvSpPr>
            <p:nvPr/>
          </p:nvSpPr>
          <p:spPr bwMode="auto">
            <a:xfrm>
              <a:off x="3583214" y="1690555"/>
              <a:ext cx="55976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>
                  <a:sym typeface="Symbol" pitchFamily="18" charset="2"/>
                </a:rPr>
                <a:t></a:t>
              </a:r>
            </a:p>
          </p:txBody>
        </p:sp>
        <p:sp>
          <p:nvSpPr>
            <p:cNvPr id="378906" name="Text Box 26"/>
            <p:cNvSpPr txBox="1">
              <a:spLocks noChangeArrowheads="1"/>
            </p:cNvSpPr>
            <p:nvPr/>
          </p:nvSpPr>
          <p:spPr bwMode="auto">
            <a:xfrm>
              <a:off x="3757596" y="2139296"/>
              <a:ext cx="70433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/>
              <a:r>
                <a:rPr lang="en-US" sz="2400" dirty="0">
                  <a:sym typeface="Symbol" pitchFamily="18" charset="2"/>
                </a:rPr>
                <a:t>*</a:t>
              </a:r>
            </a:p>
          </p:txBody>
        </p:sp>
        <p:sp>
          <p:nvSpPr>
            <p:cNvPr id="3" name="Равнобедренный треугольник 2"/>
            <p:cNvSpPr/>
            <p:nvPr/>
          </p:nvSpPr>
          <p:spPr>
            <a:xfrm rot="10800000">
              <a:off x="4595833" y="1910193"/>
              <a:ext cx="3984122" cy="2782193"/>
            </a:xfrm>
            <a:prstGeom prst="triangle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Line 10"/>
            <p:cNvSpPr>
              <a:spLocks noChangeShapeType="1"/>
            </p:cNvSpPr>
            <p:nvPr/>
          </p:nvSpPr>
          <p:spPr bwMode="auto">
            <a:xfrm>
              <a:off x="5262677" y="2835326"/>
              <a:ext cx="267153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10"/>
            <p:cNvSpPr>
              <a:spLocks noChangeShapeType="1"/>
            </p:cNvSpPr>
            <p:nvPr/>
          </p:nvSpPr>
          <p:spPr bwMode="auto">
            <a:xfrm>
              <a:off x="5918552" y="3753941"/>
              <a:ext cx="134136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10"/>
            <p:cNvSpPr>
              <a:spLocks noChangeShapeType="1"/>
            </p:cNvSpPr>
            <p:nvPr/>
          </p:nvSpPr>
          <p:spPr bwMode="auto">
            <a:xfrm>
              <a:off x="6247046" y="4219137"/>
              <a:ext cx="65479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Oval 14"/>
            <p:cNvSpPr>
              <a:spLocks noChangeArrowheads="1"/>
            </p:cNvSpPr>
            <p:nvPr/>
          </p:nvSpPr>
          <p:spPr bwMode="auto">
            <a:xfrm>
              <a:off x="4841031" y="2277610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22"/>
            <p:cNvSpPr>
              <a:spLocks noChangeArrowheads="1"/>
            </p:cNvSpPr>
            <p:nvPr/>
          </p:nvSpPr>
          <p:spPr bwMode="auto">
            <a:xfrm>
              <a:off x="8486432" y="1817673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22"/>
            <p:cNvSpPr>
              <a:spLocks noChangeArrowheads="1"/>
            </p:cNvSpPr>
            <p:nvPr/>
          </p:nvSpPr>
          <p:spPr bwMode="auto">
            <a:xfrm>
              <a:off x="7842301" y="1817673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22"/>
            <p:cNvSpPr>
              <a:spLocks noChangeArrowheads="1"/>
            </p:cNvSpPr>
            <p:nvPr/>
          </p:nvSpPr>
          <p:spPr bwMode="auto">
            <a:xfrm>
              <a:off x="7169677" y="1817673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23"/>
            <p:cNvSpPr>
              <a:spLocks noChangeArrowheads="1"/>
            </p:cNvSpPr>
            <p:nvPr/>
          </p:nvSpPr>
          <p:spPr bwMode="auto">
            <a:xfrm>
              <a:off x="6808315" y="4126617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23"/>
            <p:cNvSpPr>
              <a:spLocks noChangeArrowheads="1"/>
            </p:cNvSpPr>
            <p:nvPr/>
          </p:nvSpPr>
          <p:spPr bwMode="auto">
            <a:xfrm>
              <a:off x="7166391" y="3665239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23"/>
            <p:cNvSpPr>
              <a:spLocks noChangeArrowheads="1"/>
            </p:cNvSpPr>
            <p:nvPr/>
          </p:nvSpPr>
          <p:spPr bwMode="auto">
            <a:xfrm>
              <a:off x="7513099" y="3202114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23"/>
            <p:cNvSpPr>
              <a:spLocks noChangeArrowheads="1"/>
            </p:cNvSpPr>
            <p:nvPr/>
          </p:nvSpPr>
          <p:spPr bwMode="auto">
            <a:xfrm>
              <a:off x="7840688" y="2742806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23"/>
            <p:cNvSpPr>
              <a:spLocks noChangeArrowheads="1"/>
            </p:cNvSpPr>
            <p:nvPr/>
          </p:nvSpPr>
          <p:spPr bwMode="auto">
            <a:xfrm>
              <a:off x="6505083" y="3661421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23"/>
            <p:cNvSpPr>
              <a:spLocks noChangeArrowheads="1"/>
            </p:cNvSpPr>
            <p:nvPr/>
          </p:nvSpPr>
          <p:spPr bwMode="auto">
            <a:xfrm>
              <a:off x="6153522" y="3185432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23"/>
            <p:cNvSpPr>
              <a:spLocks noChangeArrowheads="1"/>
            </p:cNvSpPr>
            <p:nvPr/>
          </p:nvSpPr>
          <p:spPr bwMode="auto">
            <a:xfrm>
              <a:off x="6808315" y="3202114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23"/>
            <p:cNvSpPr>
              <a:spLocks noChangeArrowheads="1"/>
            </p:cNvSpPr>
            <p:nvPr/>
          </p:nvSpPr>
          <p:spPr bwMode="auto">
            <a:xfrm>
              <a:off x="5824428" y="2742806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23"/>
            <p:cNvSpPr>
              <a:spLocks noChangeArrowheads="1"/>
            </p:cNvSpPr>
            <p:nvPr/>
          </p:nvSpPr>
          <p:spPr bwMode="auto">
            <a:xfrm>
              <a:off x="6494370" y="2743046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23"/>
            <p:cNvSpPr>
              <a:spLocks noChangeArrowheads="1"/>
            </p:cNvSpPr>
            <p:nvPr/>
          </p:nvSpPr>
          <p:spPr bwMode="auto">
            <a:xfrm>
              <a:off x="7166391" y="2761330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23"/>
            <p:cNvSpPr>
              <a:spLocks noChangeArrowheads="1"/>
            </p:cNvSpPr>
            <p:nvPr/>
          </p:nvSpPr>
          <p:spPr bwMode="auto">
            <a:xfrm>
              <a:off x="5485647" y="2277609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23"/>
            <p:cNvSpPr>
              <a:spLocks noChangeArrowheads="1"/>
            </p:cNvSpPr>
            <p:nvPr/>
          </p:nvSpPr>
          <p:spPr bwMode="auto">
            <a:xfrm>
              <a:off x="6153522" y="2271240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23"/>
            <p:cNvSpPr>
              <a:spLocks noChangeArrowheads="1"/>
            </p:cNvSpPr>
            <p:nvPr/>
          </p:nvSpPr>
          <p:spPr bwMode="auto">
            <a:xfrm>
              <a:off x="6808315" y="2277610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23"/>
            <p:cNvSpPr>
              <a:spLocks noChangeArrowheads="1"/>
            </p:cNvSpPr>
            <p:nvPr/>
          </p:nvSpPr>
          <p:spPr bwMode="auto">
            <a:xfrm>
              <a:off x="7513099" y="2277609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Text Box 26"/>
            <p:cNvSpPr txBox="1">
              <a:spLocks noChangeArrowheads="1"/>
            </p:cNvSpPr>
            <p:nvPr/>
          </p:nvSpPr>
          <p:spPr bwMode="auto">
            <a:xfrm>
              <a:off x="3915680" y="3523108"/>
              <a:ext cx="185070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/>
              <a:r>
                <a:rPr lang="en-US" sz="2400" dirty="0">
                  <a:sym typeface="Symbol" pitchFamily="18" charset="2"/>
                </a:rPr>
                <a:t></a:t>
              </a:r>
              <a:r>
                <a:rPr lang="en-US" sz="2400" dirty="0" smtClean="0">
                  <a:sym typeface="Symbol" pitchFamily="18" charset="2"/>
                </a:rPr>
                <a:t>*</a:t>
              </a:r>
              <a:r>
                <a:rPr lang="en-US" sz="2400" dirty="0">
                  <a:sym typeface="Symbol" pitchFamily="18" charset="2"/>
                </a:rPr>
                <a:t>*</a:t>
              </a:r>
              <a:r>
                <a:rPr lang="en-US" sz="2400" dirty="0" smtClean="0">
                  <a:sym typeface="Symbol" pitchFamily="18" charset="2"/>
                </a:rPr>
                <a:t>+*</a:t>
              </a:r>
              <a:r>
                <a:rPr lang="en-US" sz="2400" dirty="0">
                  <a:sym typeface="Symbol" pitchFamily="18" charset="2"/>
                </a:rPr>
                <a:t></a:t>
              </a:r>
            </a:p>
          </p:txBody>
        </p:sp>
        <p:sp>
          <p:nvSpPr>
            <p:cNvPr id="55" name="Text Box 27"/>
            <p:cNvSpPr txBox="1">
              <a:spLocks noChangeArrowheads="1"/>
            </p:cNvSpPr>
            <p:nvPr/>
          </p:nvSpPr>
          <p:spPr bwMode="auto">
            <a:xfrm>
              <a:off x="3995771" y="4042152"/>
              <a:ext cx="208917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/>
              <a:r>
                <a:rPr lang="en-US" sz="2400" dirty="0" smtClean="0">
                  <a:sym typeface="Symbol" pitchFamily="18" charset="2"/>
                </a:rPr>
                <a:t>*</a:t>
              </a:r>
              <a:r>
                <a:rPr lang="en-US" sz="2400" dirty="0">
                  <a:sym typeface="Symbol" pitchFamily="18" charset="2"/>
                </a:rPr>
                <a:t></a:t>
              </a:r>
            </a:p>
          </p:txBody>
        </p:sp>
        <p:sp>
          <p:nvSpPr>
            <p:cNvPr id="56" name="Text Box 27"/>
            <p:cNvSpPr txBox="1">
              <a:spLocks noChangeArrowheads="1"/>
            </p:cNvSpPr>
            <p:nvPr/>
          </p:nvSpPr>
          <p:spPr bwMode="auto">
            <a:xfrm>
              <a:off x="5741777" y="4433728"/>
              <a:ext cx="65594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ym typeface="Symbol" pitchFamily="18" charset="2"/>
                </a:rPr>
                <a:t></a:t>
              </a:r>
              <a:endParaRPr lang="en-US" sz="2400" dirty="0">
                <a:sym typeface="Symbol" pitchFamily="18" charset="2"/>
              </a:endParaRPr>
            </a:p>
          </p:txBody>
        </p:sp>
        <p:sp>
          <p:nvSpPr>
            <p:cNvPr id="59" name="Text Box 25"/>
            <p:cNvSpPr txBox="1">
              <a:spLocks noChangeArrowheads="1"/>
            </p:cNvSpPr>
            <p:nvPr/>
          </p:nvSpPr>
          <p:spPr bwMode="auto">
            <a:xfrm>
              <a:off x="8134445" y="1434715"/>
              <a:ext cx="104067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ym typeface="Symbol" pitchFamily="18" charset="2"/>
                </a:rPr>
                <a:t></a:t>
              </a:r>
              <a:r>
                <a:rPr lang="en-US" sz="2400" baseline="30000" dirty="0" smtClean="0">
                  <a:sym typeface="Symbol" pitchFamily="18" charset="2"/>
                </a:rPr>
                <a:t>++</a:t>
              </a:r>
              <a:r>
                <a:rPr lang="en-US" sz="2400" dirty="0" smtClean="0">
                  <a:sym typeface="Symbol" pitchFamily="18" charset="2"/>
                </a:rPr>
                <a:t></a:t>
              </a:r>
              <a:r>
                <a:rPr lang="en-US" sz="2400" baseline="30000" dirty="0" smtClean="0">
                  <a:sym typeface="Symbol" pitchFamily="18" charset="2"/>
                </a:rPr>
                <a:t>++</a:t>
              </a:r>
              <a:endParaRPr lang="en-US" sz="2400" baseline="30000" dirty="0">
                <a:sym typeface="Symbol" pitchFamily="18" charset="2"/>
              </a:endParaRPr>
            </a:p>
          </p:txBody>
        </p:sp>
        <p:sp>
          <p:nvSpPr>
            <p:cNvPr id="60" name="Text Box 25"/>
            <p:cNvSpPr txBox="1">
              <a:spLocks noChangeArrowheads="1"/>
            </p:cNvSpPr>
            <p:nvPr/>
          </p:nvSpPr>
          <p:spPr bwMode="auto">
            <a:xfrm>
              <a:off x="4261799" y="1340768"/>
              <a:ext cx="69762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ym typeface="Symbol" pitchFamily="18" charset="2"/>
                </a:rPr>
                <a:t></a:t>
              </a:r>
              <a:r>
                <a:rPr lang="en-US" sz="2400" baseline="30000" dirty="0" smtClean="0">
                  <a:sym typeface="Symbol" pitchFamily="18" charset="2"/>
                </a:rPr>
                <a:t>-</a:t>
              </a:r>
              <a:r>
                <a:rPr lang="en-US" sz="2400" dirty="0" smtClean="0">
                  <a:sym typeface="Symbol" pitchFamily="18" charset="2"/>
                </a:rPr>
                <a:t></a:t>
              </a:r>
              <a:r>
                <a:rPr lang="en-US" sz="2400" baseline="30000" dirty="0" smtClean="0">
                  <a:sym typeface="Symbol" pitchFamily="18" charset="2"/>
                </a:rPr>
                <a:t>-</a:t>
              </a:r>
              <a:endParaRPr lang="en-US" sz="2400" baseline="30000" dirty="0">
                <a:sym typeface="Symbol" pitchFamily="18" charset="2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633783" y="3283345"/>
            <a:ext cx="2214498" cy="1718990"/>
            <a:chOff x="770688" y="1662589"/>
            <a:chExt cx="2214498" cy="1718990"/>
          </a:xfrm>
        </p:grpSpPr>
        <p:sp>
          <p:nvSpPr>
            <p:cNvPr id="58" name="Line 9"/>
            <p:cNvSpPr>
              <a:spLocks noChangeShapeType="1"/>
            </p:cNvSpPr>
            <p:nvPr/>
          </p:nvSpPr>
          <p:spPr bwMode="auto">
            <a:xfrm flipV="1">
              <a:off x="828465" y="3289059"/>
              <a:ext cx="206319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10"/>
            <p:cNvSpPr>
              <a:spLocks noChangeShapeType="1"/>
            </p:cNvSpPr>
            <p:nvPr/>
          </p:nvSpPr>
          <p:spPr bwMode="auto">
            <a:xfrm flipV="1">
              <a:off x="1532085" y="2358185"/>
              <a:ext cx="65479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Oval 16"/>
            <p:cNvSpPr>
              <a:spLocks noChangeArrowheads="1"/>
            </p:cNvSpPr>
            <p:nvPr/>
          </p:nvSpPr>
          <p:spPr bwMode="auto">
            <a:xfrm>
              <a:off x="770688" y="3179857"/>
              <a:ext cx="187046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Oval 22"/>
            <p:cNvSpPr>
              <a:spLocks noChangeArrowheads="1"/>
            </p:cNvSpPr>
            <p:nvPr/>
          </p:nvSpPr>
          <p:spPr bwMode="auto">
            <a:xfrm>
              <a:off x="1782093" y="1812098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Line 10"/>
            <p:cNvSpPr>
              <a:spLocks noChangeShapeType="1"/>
            </p:cNvSpPr>
            <p:nvPr/>
          </p:nvSpPr>
          <p:spPr bwMode="auto">
            <a:xfrm>
              <a:off x="1202991" y="2829751"/>
              <a:ext cx="134196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Oval 23"/>
            <p:cNvSpPr>
              <a:spLocks noChangeArrowheads="1"/>
            </p:cNvSpPr>
            <p:nvPr/>
          </p:nvSpPr>
          <p:spPr bwMode="auto">
            <a:xfrm>
              <a:off x="2798139" y="3196539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Oval 23"/>
            <p:cNvSpPr>
              <a:spLocks noChangeArrowheads="1"/>
            </p:cNvSpPr>
            <p:nvPr/>
          </p:nvSpPr>
          <p:spPr bwMode="auto">
            <a:xfrm>
              <a:off x="1438562" y="3179857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Oval 23"/>
            <p:cNvSpPr>
              <a:spLocks noChangeArrowheads="1"/>
            </p:cNvSpPr>
            <p:nvPr/>
          </p:nvSpPr>
          <p:spPr bwMode="auto">
            <a:xfrm>
              <a:off x="2093355" y="3196539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Oval 23"/>
            <p:cNvSpPr>
              <a:spLocks noChangeArrowheads="1"/>
            </p:cNvSpPr>
            <p:nvPr/>
          </p:nvSpPr>
          <p:spPr bwMode="auto">
            <a:xfrm>
              <a:off x="1109468" y="2737231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Oval 23"/>
            <p:cNvSpPr>
              <a:spLocks noChangeArrowheads="1"/>
            </p:cNvSpPr>
            <p:nvPr/>
          </p:nvSpPr>
          <p:spPr bwMode="auto">
            <a:xfrm>
              <a:off x="1779410" y="2737471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Oval 23"/>
            <p:cNvSpPr>
              <a:spLocks noChangeArrowheads="1"/>
            </p:cNvSpPr>
            <p:nvPr/>
          </p:nvSpPr>
          <p:spPr bwMode="auto">
            <a:xfrm>
              <a:off x="2451431" y="2755755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Oval 23"/>
            <p:cNvSpPr>
              <a:spLocks noChangeArrowheads="1"/>
            </p:cNvSpPr>
            <p:nvPr/>
          </p:nvSpPr>
          <p:spPr bwMode="auto">
            <a:xfrm>
              <a:off x="1438562" y="2265665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Oval 23"/>
            <p:cNvSpPr>
              <a:spLocks noChangeArrowheads="1"/>
            </p:cNvSpPr>
            <p:nvPr/>
          </p:nvSpPr>
          <p:spPr bwMode="auto">
            <a:xfrm>
              <a:off x="2093355" y="2272035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9"/>
            <p:cNvSpPr>
              <a:spLocks noChangeShapeType="1"/>
            </p:cNvSpPr>
            <p:nvPr/>
          </p:nvSpPr>
          <p:spPr bwMode="auto">
            <a:xfrm>
              <a:off x="1875616" y="1896379"/>
              <a:ext cx="1015463" cy="137599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9"/>
            <p:cNvSpPr>
              <a:spLocks noChangeShapeType="1"/>
            </p:cNvSpPr>
            <p:nvPr/>
          </p:nvSpPr>
          <p:spPr bwMode="auto">
            <a:xfrm flipV="1">
              <a:off x="864211" y="1896379"/>
              <a:ext cx="1011406" cy="137599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Text Box 25"/>
            <p:cNvSpPr txBox="1">
              <a:spLocks noChangeArrowheads="1"/>
            </p:cNvSpPr>
            <p:nvPr/>
          </p:nvSpPr>
          <p:spPr bwMode="auto">
            <a:xfrm>
              <a:off x="1200356" y="1662589"/>
              <a:ext cx="47641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>
                  <a:sym typeface="Symbol" pitchFamily="18" charset="2"/>
                </a:rPr>
                <a:t>d</a:t>
              </a:r>
              <a:r>
                <a:rPr lang="en-US" sz="2400" dirty="0" smtClean="0">
                  <a:sym typeface="Symbol" pitchFamily="18" charset="2"/>
                </a:rPr>
                <a:t>*</a:t>
              </a:r>
              <a:endParaRPr lang="en-US" sz="2400" baseline="30000" dirty="0">
                <a:sym typeface="Symbol" pitchFamily="18" charset="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75177" y="2666668"/>
                <a:ext cx="894797" cy="7092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10</m:t>
                          </m:r>
                        </m:e>
                      </m:acc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177" y="2666668"/>
                <a:ext cx="894797" cy="70923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5989288" y="2631352"/>
                <a:ext cx="89479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/>
                        </a:rPr>
                        <m:t>28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288" y="2631352"/>
                <a:ext cx="894796" cy="7078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Заголовок 4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8527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many ways can you combine 6q?</a:t>
            </a:r>
            <a:endParaRPr lang="en-GB" dirty="0"/>
          </a:p>
        </p:txBody>
      </p:sp>
      <p:cxnSp>
        <p:nvCxnSpPr>
          <p:cNvPr id="69" name="Прямая со стрелкой 68"/>
          <p:cNvCxnSpPr/>
          <p:nvPr/>
        </p:nvCxnSpPr>
        <p:spPr>
          <a:xfrm>
            <a:off x="215711" y="1497956"/>
            <a:ext cx="374441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flipH="1">
            <a:off x="556402" y="1142902"/>
            <a:ext cx="52703" cy="333771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2413790" y="1108254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Isospin</a:t>
            </a:r>
            <a:endParaRPr lang="ru-RU" sz="2400" b="1" dirty="0"/>
          </a:p>
        </p:txBody>
      </p:sp>
      <p:sp>
        <p:nvSpPr>
          <p:cNvPr id="73" name="TextBox 72"/>
          <p:cNvSpPr txBox="1"/>
          <p:nvPr/>
        </p:nvSpPr>
        <p:spPr>
          <a:xfrm rot="16200000">
            <a:off x="-690895" y="2372801"/>
            <a:ext cx="203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Strangeness</a:t>
            </a:r>
            <a:endParaRPr lang="ru-RU" sz="2400" b="1" dirty="0"/>
          </a:p>
        </p:txBody>
      </p:sp>
      <p:sp>
        <p:nvSpPr>
          <p:cNvPr id="2" name="Овал 1"/>
          <p:cNvSpPr/>
          <p:nvPr/>
        </p:nvSpPr>
        <p:spPr>
          <a:xfrm>
            <a:off x="2488704" y="3276235"/>
            <a:ext cx="510110" cy="473749"/>
          </a:xfrm>
          <a:prstGeom prst="ellipse">
            <a:avLst/>
          </a:prstGeom>
          <a:solidFill>
            <a:schemeClr val="accent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85686" y="1844824"/>
                <a:ext cx="1708353" cy="593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𝑱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/>
                            </a:rPr>
                            <m:t>𝑷</m:t>
                          </m:r>
                        </m:sup>
                      </m:sSup>
                      <m:r>
                        <a:rPr lang="en-US" sz="32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686" y="1844824"/>
                <a:ext cx="1708353" cy="59362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5452994" y="1844824"/>
                <a:ext cx="1708352" cy="593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𝑱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/>
                            </a:rPr>
                            <m:t>𝑷</m:t>
                          </m:r>
                        </m:sup>
                      </m:sSup>
                      <m:r>
                        <a:rPr lang="en-US" sz="32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𝟎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2994" y="1844824"/>
                <a:ext cx="1708352" cy="59362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единительная линия 6"/>
          <p:cNvCxnSpPr/>
          <p:nvPr/>
        </p:nvCxnSpPr>
        <p:spPr>
          <a:xfrm>
            <a:off x="4986665" y="1690575"/>
            <a:ext cx="3111758" cy="4690753"/>
          </a:xfrm>
          <a:prstGeom prst="line">
            <a:avLst/>
          </a:prstGeom>
          <a:ln w="190500">
            <a:solidFill>
              <a:srgbClr val="FF0000">
                <a:alpha val="5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flipH="1">
            <a:off x="5080188" y="1690575"/>
            <a:ext cx="2783313" cy="4808803"/>
          </a:xfrm>
          <a:prstGeom prst="line">
            <a:avLst/>
          </a:prstGeom>
          <a:ln w="190500">
            <a:solidFill>
              <a:srgbClr val="FF0000">
                <a:alpha val="5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827584" y="1587169"/>
            <a:ext cx="3408251" cy="4709203"/>
          </a:xfrm>
          <a:prstGeom prst="ellipse">
            <a:avLst/>
          </a:prstGeom>
          <a:noFill/>
          <a:ln w="889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40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23528" y="1628800"/>
            <a:ext cx="1872208" cy="867037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69875"/>
            <a:ext cx="8305800" cy="1143000"/>
          </a:xfrm>
        </p:spPr>
        <p:txBody>
          <a:bodyPr/>
          <a:lstStyle/>
          <a:p>
            <a:pPr algn="ctr"/>
            <a:r>
              <a:rPr lang="en-US" dirty="0"/>
              <a:t>d</a:t>
            </a:r>
            <a:r>
              <a:rPr lang="en-US" dirty="0" smtClean="0"/>
              <a:t>*(2380) SU(3) </a:t>
            </a:r>
            <a:r>
              <a:rPr lang="en-US" dirty="0" err="1" smtClean="0"/>
              <a:t>multiplet</a:t>
            </a:r>
            <a:endParaRPr lang="en-US" dirty="0"/>
          </a:p>
        </p:txBody>
      </p:sp>
      <p:sp>
        <p:nvSpPr>
          <p:cNvPr id="378888" name="AutoShape 8"/>
          <p:cNvSpPr>
            <a:spLocks noChangeArrowheads="1"/>
          </p:cNvSpPr>
          <p:nvPr/>
        </p:nvSpPr>
        <p:spPr bwMode="auto">
          <a:xfrm>
            <a:off x="993496" y="2352962"/>
            <a:ext cx="5580062" cy="3816350"/>
          </a:xfrm>
          <a:prstGeom prst="triangle">
            <a:avLst>
              <a:gd name="adj" fmla="val 50000"/>
            </a:avLst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889" name="Line 9"/>
          <p:cNvSpPr>
            <a:spLocks noChangeShapeType="1"/>
          </p:cNvSpPr>
          <p:nvPr/>
        </p:nvSpPr>
        <p:spPr bwMode="auto">
          <a:xfrm>
            <a:off x="1858683" y="5016787"/>
            <a:ext cx="38877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890" name="Line 10"/>
          <p:cNvSpPr>
            <a:spLocks noChangeShapeType="1"/>
          </p:cNvSpPr>
          <p:nvPr/>
        </p:nvSpPr>
        <p:spPr bwMode="auto">
          <a:xfrm>
            <a:off x="2722283" y="3792825"/>
            <a:ext cx="20891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892" name="Line 12"/>
          <p:cNvSpPr>
            <a:spLocks noChangeShapeType="1"/>
          </p:cNvSpPr>
          <p:nvPr/>
        </p:nvSpPr>
        <p:spPr bwMode="auto">
          <a:xfrm flipH="1">
            <a:off x="4666971" y="5016787"/>
            <a:ext cx="1008062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893" name="Line 13"/>
          <p:cNvSpPr>
            <a:spLocks noChangeShapeType="1"/>
          </p:cNvSpPr>
          <p:nvPr/>
        </p:nvSpPr>
        <p:spPr bwMode="auto">
          <a:xfrm>
            <a:off x="1858683" y="5016787"/>
            <a:ext cx="1008063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894" name="Oval 14"/>
          <p:cNvSpPr>
            <a:spLocks noChangeArrowheads="1"/>
          </p:cNvSpPr>
          <p:nvPr/>
        </p:nvSpPr>
        <p:spPr bwMode="auto">
          <a:xfrm>
            <a:off x="3658908" y="2208500"/>
            <a:ext cx="287338" cy="287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895" name="Oval 15"/>
          <p:cNvSpPr>
            <a:spLocks noChangeArrowheads="1"/>
          </p:cNvSpPr>
          <p:nvPr/>
        </p:nvSpPr>
        <p:spPr bwMode="auto">
          <a:xfrm>
            <a:off x="3658908" y="2208500"/>
            <a:ext cx="287338" cy="287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896" name="Oval 16"/>
          <p:cNvSpPr>
            <a:spLocks noChangeArrowheads="1"/>
          </p:cNvSpPr>
          <p:nvPr/>
        </p:nvSpPr>
        <p:spPr bwMode="auto">
          <a:xfrm>
            <a:off x="2577821" y="3648362"/>
            <a:ext cx="287337" cy="287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897" name="Oval 17"/>
          <p:cNvSpPr>
            <a:spLocks noChangeArrowheads="1"/>
          </p:cNvSpPr>
          <p:nvPr/>
        </p:nvSpPr>
        <p:spPr bwMode="auto">
          <a:xfrm>
            <a:off x="4638396" y="3619787"/>
            <a:ext cx="287337" cy="287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898" name="Oval 18"/>
          <p:cNvSpPr>
            <a:spLocks noChangeArrowheads="1"/>
          </p:cNvSpPr>
          <p:nvPr/>
        </p:nvSpPr>
        <p:spPr bwMode="auto">
          <a:xfrm>
            <a:off x="5530571" y="4829462"/>
            <a:ext cx="287337" cy="287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899" name="Oval 19"/>
          <p:cNvSpPr>
            <a:spLocks noChangeArrowheads="1"/>
          </p:cNvSpPr>
          <p:nvPr/>
        </p:nvSpPr>
        <p:spPr bwMode="auto">
          <a:xfrm>
            <a:off x="3644621" y="4829462"/>
            <a:ext cx="287337" cy="287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00" name="Oval 20"/>
          <p:cNvSpPr>
            <a:spLocks noChangeArrowheads="1"/>
          </p:cNvSpPr>
          <p:nvPr/>
        </p:nvSpPr>
        <p:spPr bwMode="auto">
          <a:xfrm>
            <a:off x="1714221" y="4872325"/>
            <a:ext cx="287337" cy="287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01" name="Oval 21"/>
          <p:cNvSpPr>
            <a:spLocks noChangeArrowheads="1"/>
          </p:cNvSpPr>
          <p:nvPr/>
        </p:nvSpPr>
        <p:spPr bwMode="auto">
          <a:xfrm>
            <a:off x="864908" y="6024850"/>
            <a:ext cx="287338" cy="287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02" name="Oval 22"/>
          <p:cNvSpPr>
            <a:spLocks noChangeArrowheads="1"/>
          </p:cNvSpPr>
          <p:nvPr/>
        </p:nvSpPr>
        <p:spPr bwMode="auto">
          <a:xfrm>
            <a:off x="2722283" y="6024850"/>
            <a:ext cx="287338" cy="287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03" name="Oval 23"/>
          <p:cNvSpPr>
            <a:spLocks noChangeArrowheads="1"/>
          </p:cNvSpPr>
          <p:nvPr/>
        </p:nvSpPr>
        <p:spPr bwMode="auto">
          <a:xfrm>
            <a:off x="4566958" y="6026437"/>
            <a:ext cx="287338" cy="287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04" name="Oval 24"/>
          <p:cNvSpPr>
            <a:spLocks noChangeArrowheads="1"/>
          </p:cNvSpPr>
          <p:nvPr/>
        </p:nvSpPr>
        <p:spPr bwMode="auto">
          <a:xfrm>
            <a:off x="6408458" y="5996275"/>
            <a:ext cx="287338" cy="287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05" name="Text Box 25"/>
          <p:cNvSpPr txBox="1">
            <a:spLocks noChangeArrowheads="1"/>
          </p:cNvSpPr>
          <p:nvPr/>
        </p:nvSpPr>
        <p:spPr bwMode="auto">
          <a:xfrm>
            <a:off x="2970899" y="2059779"/>
            <a:ext cx="6880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ym typeface="Symbol" pitchFamily="18" charset="2"/>
              </a:rPr>
              <a:t></a:t>
            </a:r>
          </a:p>
        </p:txBody>
      </p:sp>
      <p:sp>
        <p:nvSpPr>
          <p:cNvPr id="378906" name="Text Box 26"/>
          <p:cNvSpPr txBox="1">
            <a:spLocks noChangeArrowheads="1"/>
          </p:cNvSpPr>
          <p:nvPr/>
        </p:nvSpPr>
        <p:spPr bwMode="auto">
          <a:xfrm>
            <a:off x="1737526" y="3499642"/>
            <a:ext cx="84029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ym typeface="Symbol" pitchFamily="18" charset="2"/>
              </a:rPr>
              <a:t>*</a:t>
            </a:r>
          </a:p>
        </p:txBody>
      </p:sp>
      <p:sp>
        <p:nvSpPr>
          <p:cNvPr id="378907" name="Text Box 27"/>
          <p:cNvSpPr txBox="1">
            <a:spLocks noChangeArrowheads="1"/>
          </p:cNvSpPr>
          <p:nvPr/>
        </p:nvSpPr>
        <p:spPr bwMode="auto">
          <a:xfrm>
            <a:off x="853088" y="4723605"/>
            <a:ext cx="86113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ym typeface="Symbol" pitchFamily="18" charset="2"/>
              </a:rPr>
              <a:t>*</a:t>
            </a:r>
          </a:p>
        </p:txBody>
      </p:sp>
      <p:sp>
        <p:nvSpPr>
          <p:cNvPr id="378908" name="Text Box 28"/>
          <p:cNvSpPr txBox="1">
            <a:spLocks noChangeArrowheads="1"/>
          </p:cNvSpPr>
          <p:nvPr/>
        </p:nvSpPr>
        <p:spPr bwMode="auto">
          <a:xfrm>
            <a:off x="112779" y="5847555"/>
            <a:ext cx="75212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ym typeface="Symbol" pitchFamily="18" charset="2"/>
              </a:rPr>
              <a:t>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41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25"/>
              <p:cNvSpPr txBox="1">
                <a:spLocks noChangeArrowheads="1"/>
              </p:cNvSpPr>
              <p:nvPr/>
            </p:nvSpPr>
            <p:spPr bwMode="auto">
              <a:xfrm>
                <a:off x="3946246" y="2059778"/>
                <a:ext cx="1515223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  <m:t>𝑑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sym typeface="Symbol" pitchFamily="18" charset="2"/>
                        </a:rPr>
                        <m:t>(2380)</m:t>
                      </m:r>
                    </m:oMath>
                  </m:oMathPara>
                </a14:m>
                <a:endParaRPr lang="en-US" sz="24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31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46246" y="2059778"/>
                <a:ext cx="1515223" cy="461665"/>
              </a:xfrm>
              <a:prstGeom prst="rect">
                <a:avLst/>
              </a:prstGeom>
              <a:blipFill rotWithShape="1">
                <a:blip r:embed="rId2"/>
                <a:stretch>
                  <a:fillRect r="-402" b="-1973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25"/>
              <p:cNvSpPr txBox="1">
                <a:spLocks noChangeArrowheads="1"/>
              </p:cNvSpPr>
              <p:nvPr/>
            </p:nvSpPr>
            <p:spPr bwMode="auto">
              <a:xfrm>
                <a:off x="4925733" y="3561196"/>
                <a:ext cx="2346155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  <m:t>𝑑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  <m:t>𝑠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  <m:t>∗</m:t>
                          </m:r>
                        </m:sup>
                      </m:sSubSup>
                      <m:r>
                        <a:rPr lang="en-US" sz="2400" b="0" i="1" smtClean="0">
                          <a:latin typeface="Cambria Math"/>
                          <a:sym typeface="Symbol" pitchFamily="18" charset="2"/>
                        </a:rPr>
                        <m:t>(2.53−2.60)</m:t>
                      </m:r>
                    </m:oMath>
                  </m:oMathPara>
                </a14:m>
                <a:endParaRPr lang="en-US" sz="24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32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25733" y="3561196"/>
                <a:ext cx="2346155" cy="461665"/>
              </a:xfrm>
              <a:prstGeom prst="rect">
                <a:avLst/>
              </a:prstGeom>
              <a:blipFill rotWithShape="1">
                <a:blip r:embed="rId3"/>
                <a:stretch>
                  <a:fillRect r="-260" b="-1973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25"/>
              <p:cNvSpPr txBox="1">
                <a:spLocks noChangeArrowheads="1"/>
              </p:cNvSpPr>
              <p:nvPr/>
            </p:nvSpPr>
            <p:spPr bwMode="auto">
              <a:xfrm>
                <a:off x="5817908" y="4742298"/>
                <a:ext cx="245003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  <m:t>𝑑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  <m:t>𝑠𝑠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  <m:t>∗</m:t>
                          </m:r>
                        </m:sup>
                      </m:sSubSup>
                      <m:r>
                        <a:rPr lang="en-US" sz="2400" b="0" i="1" smtClean="0">
                          <a:latin typeface="Cambria Math"/>
                          <a:sym typeface="Symbol" pitchFamily="18" charset="2"/>
                        </a:rPr>
                        <m:t>(2.68−2.76)</m:t>
                      </m:r>
                    </m:oMath>
                  </m:oMathPara>
                </a14:m>
                <a:endParaRPr lang="en-US" sz="24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33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17908" y="4742298"/>
                <a:ext cx="2450030" cy="461665"/>
              </a:xfrm>
              <a:prstGeom prst="rect">
                <a:avLst/>
              </a:prstGeom>
              <a:blipFill rotWithShape="1">
                <a:blip r:embed="rId4"/>
                <a:stretch>
                  <a:fillRect r="-249" b="-1973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25"/>
              <p:cNvSpPr txBox="1">
                <a:spLocks noChangeArrowheads="1"/>
              </p:cNvSpPr>
              <p:nvPr/>
            </p:nvSpPr>
            <p:spPr bwMode="auto">
              <a:xfrm>
                <a:off x="6695795" y="5909110"/>
                <a:ext cx="2559034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  <m:t>𝑑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  <m:t>𝑠𝑠𝑠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  <m:t>∗</m:t>
                          </m:r>
                        </m:sup>
                      </m:sSubSup>
                      <m:r>
                        <a:rPr lang="en-US" sz="2400" b="0" i="1" smtClean="0">
                          <a:latin typeface="Cambria Math"/>
                          <a:sym typeface="Symbol" pitchFamily="18" charset="2"/>
                        </a:rPr>
                        <m:t>(2.82−2.90)</m:t>
                      </m:r>
                    </m:oMath>
                  </m:oMathPara>
                </a14:m>
                <a:endParaRPr lang="en-US" sz="24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34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95795" y="5909110"/>
                <a:ext cx="2559034" cy="461665"/>
              </a:xfrm>
              <a:prstGeom prst="rect">
                <a:avLst/>
              </a:prstGeom>
              <a:blipFill rotWithShape="1">
                <a:blip r:embed="rId5"/>
                <a:stretch>
                  <a:fillRect r="-238" b="-1973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25"/>
              <p:cNvSpPr txBox="1">
                <a:spLocks noChangeArrowheads="1"/>
              </p:cNvSpPr>
              <p:nvPr/>
            </p:nvSpPr>
            <p:spPr bwMode="auto">
              <a:xfrm>
                <a:off x="4167924" y="2651940"/>
                <a:ext cx="5055743" cy="4953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sym typeface="Symbol" pitchFamily="18" charset="2"/>
                            </a:rPr>
                            <m:t>𝑀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  <a:sym typeface="Symbol" pitchFamily="18" charset="2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sym typeface="Symbol" pitchFamily="18" charset="2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en-US" sz="2400" b="0" i="1" smtClean="0">
                          <a:latin typeface="Cambria Math"/>
                          <a:sym typeface="Symbol" pitchFamily="18" charset="2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  <a:sym typeface="Symbol" pitchFamily="18" charset="2"/>
                            </a:rPr>
                            <m:t>Δ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sym typeface="Symbol" pitchFamily="18" charset="2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  <m:t>𝑀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  <a:sym typeface="Symbol" pitchFamily="18" charset="2"/>
                                </a:rPr>
                                <m:t>Σ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  <a:sym typeface="Symbol" pitchFamily="18" charset="2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en-US" sz="2400" b="0" i="1" smtClean="0">
                          <a:latin typeface="Cambria Math"/>
                          <a:sym typeface="Symbol" pitchFamily="18" charset="2"/>
                        </a:rPr>
                        <m:t>&lt;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sym typeface="Symbol" pitchFamily="18" charset="2"/>
                            </a:rPr>
                            <m:t>𝑀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400" i="1">
                                  <a:latin typeface="Cambria Math"/>
                                  <a:sym typeface="Symbol" pitchFamily="18" charset="2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/>
                                  <a:sym typeface="Symbol" pitchFamily="18" charset="2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  <a:sym typeface="Symbol" pitchFamily="18" charset="2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/>
                                  <a:sym typeface="Symbol" pitchFamily="18" charset="2"/>
                                </a:rPr>
                                <m:t>∗</m:t>
                              </m:r>
                            </m:sup>
                          </m:sSubSup>
                        </m:sub>
                      </m:sSub>
                      <m:r>
                        <a:rPr lang="en-US" sz="2400" b="0" i="1" smtClean="0">
                          <a:latin typeface="Cambria Math"/>
                          <a:sym typeface="Symbol" pitchFamily="18" charset="2"/>
                        </a:rPr>
                        <m:t>≤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sym typeface="Symbol" pitchFamily="18" charset="2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  <a:sym typeface="Symbol" pitchFamily="18" charset="2"/>
                            </a:rPr>
                            <m:t>Δ</m:t>
                          </m:r>
                        </m:sub>
                      </m:sSub>
                      <m:r>
                        <a:rPr lang="en-US" sz="2400" i="1">
                          <a:latin typeface="Cambria Math"/>
                          <a:sym typeface="Symbol" pitchFamily="18" charset="2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sym typeface="Symbol" pitchFamily="18" charset="2"/>
                            </a:rPr>
                            <m:t>𝑀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  <a:sym typeface="Symbol" pitchFamily="18" charset="2"/>
                                </a:rPr>
                                <m:t>Σ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sym typeface="Symbol" pitchFamily="18" charset="2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sz="24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28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67924" y="2651940"/>
                <a:ext cx="5055743" cy="49532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 Box 32"/>
          <p:cNvSpPr txBox="1">
            <a:spLocks noChangeArrowheads="1"/>
          </p:cNvSpPr>
          <p:nvPr/>
        </p:nvSpPr>
        <p:spPr bwMode="auto">
          <a:xfrm>
            <a:off x="488404" y="1736613"/>
            <a:ext cx="15905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 err="1" smtClean="0"/>
              <a:t>J</a:t>
            </a:r>
            <a:r>
              <a:rPr lang="en-US" sz="3600" b="1" baseline="30000" dirty="0" err="1" smtClean="0"/>
              <a:t>p</a:t>
            </a:r>
            <a:r>
              <a:rPr lang="en-US" sz="3600" b="1" dirty="0" smtClean="0"/>
              <a:t> </a:t>
            </a:r>
            <a:r>
              <a:rPr lang="en-US" sz="3600" b="1" dirty="0"/>
              <a:t>= </a:t>
            </a:r>
            <a:r>
              <a:rPr lang="en-US" sz="3600" b="1" dirty="0" smtClean="0"/>
              <a:t>3</a:t>
            </a:r>
            <a:r>
              <a:rPr lang="en-US" sz="3600" b="1" baseline="30000" dirty="0" smtClean="0"/>
              <a:t>+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47281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6" name="Line 6"/>
          <p:cNvSpPr>
            <a:spLocks noChangeShapeType="1"/>
          </p:cNvSpPr>
          <p:nvPr/>
        </p:nvSpPr>
        <p:spPr bwMode="auto">
          <a:xfrm>
            <a:off x="6800833" y="-361101"/>
            <a:ext cx="5762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Заголовок 4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852704"/>
          </a:xfrm>
        </p:spPr>
        <p:txBody>
          <a:bodyPr>
            <a:normAutofit/>
          </a:bodyPr>
          <a:lstStyle/>
          <a:p>
            <a:r>
              <a:rPr lang="en-US" dirty="0" smtClean="0"/>
              <a:t>Strange Dibaryon</a:t>
            </a:r>
            <a:endParaRPr lang="en-GB" dirty="0"/>
          </a:p>
        </p:txBody>
      </p:sp>
      <p:cxnSp>
        <p:nvCxnSpPr>
          <p:cNvPr id="69" name="Прямая со стрелкой 68"/>
          <p:cNvCxnSpPr/>
          <p:nvPr/>
        </p:nvCxnSpPr>
        <p:spPr>
          <a:xfrm>
            <a:off x="215711" y="1497956"/>
            <a:ext cx="374441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flipH="1">
            <a:off x="556402" y="1142902"/>
            <a:ext cx="52703" cy="333771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2413790" y="1108254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Isospin</a:t>
            </a:r>
            <a:endParaRPr lang="ru-RU" sz="2400" b="1" dirty="0"/>
          </a:p>
        </p:txBody>
      </p:sp>
      <p:sp>
        <p:nvSpPr>
          <p:cNvPr id="73" name="TextBox 72"/>
          <p:cNvSpPr txBox="1"/>
          <p:nvPr/>
        </p:nvSpPr>
        <p:spPr>
          <a:xfrm rot="16200000">
            <a:off x="-690895" y="2372801"/>
            <a:ext cx="203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Strangeness</a:t>
            </a:r>
            <a:endParaRPr lang="ru-RU" sz="2400" b="1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711766" y="1660358"/>
            <a:ext cx="3708259" cy="2457297"/>
            <a:chOff x="1710975" y="1874508"/>
            <a:chExt cx="3708259" cy="2457297"/>
          </a:xfrm>
        </p:grpSpPr>
        <p:sp>
          <p:nvSpPr>
            <p:cNvPr id="378907" name="Text Box 27"/>
            <p:cNvSpPr txBox="1">
              <a:spLocks noChangeArrowheads="1"/>
            </p:cNvSpPr>
            <p:nvPr/>
          </p:nvSpPr>
          <p:spPr bwMode="auto">
            <a:xfrm>
              <a:off x="3476012" y="3446038"/>
              <a:ext cx="171244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/>
              <a:r>
                <a:rPr lang="en-US" sz="2400" dirty="0">
                  <a:sym typeface="Symbol" pitchFamily="18" charset="2"/>
                </a:rPr>
                <a:t></a:t>
              </a:r>
              <a:r>
                <a:rPr lang="en-US" sz="2400" dirty="0" smtClean="0">
                  <a:sym typeface="Symbol" pitchFamily="18" charset="2"/>
                </a:rPr>
                <a:t>*</a:t>
              </a:r>
              <a:r>
                <a:rPr lang="en-US" sz="2400" dirty="0">
                  <a:sym typeface="Symbol" pitchFamily="18" charset="2"/>
                </a:rPr>
                <a:t>*</a:t>
              </a:r>
              <a:r>
                <a:rPr lang="en-US" sz="2400" dirty="0" smtClean="0">
                  <a:sym typeface="Symbol" pitchFamily="18" charset="2"/>
                </a:rPr>
                <a:t>+</a:t>
              </a:r>
              <a:r>
                <a:rPr lang="en-US" sz="2400" dirty="0">
                  <a:sym typeface="Symbol" pitchFamily="18" charset="2"/>
                </a:rPr>
                <a:t>*</a:t>
              </a:r>
            </a:p>
          </p:txBody>
        </p:sp>
        <p:sp>
          <p:nvSpPr>
            <p:cNvPr id="378908" name="Text Box 28"/>
            <p:cNvSpPr txBox="1">
              <a:spLocks noChangeArrowheads="1"/>
            </p:cNvSpPr>
            <p:nvPr/>
          </p:nvSpPr>
          <p:spPr bwMode="auto">
            <a:xfrm>
              <a:off x="3366698" y="3870140"/>
              <a:ext cx="205253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/>
              <a:r>
                <a:rPr lang="en-US" sz="2400" dirty="0">
                  <a:sym typeface="Symbol" pitchFamily="18" charset="2"/>
                </a:rPr>
                <a:t>*</a:t>
              </a:r>
              <a:r>
                <a:rPr lang="en-US" sz="2400" dirty="0" smtClean="0">
                  <a:sym typeface="Symbol" pitchFamily="18" charset="2"/>
                </a:rPr>
                <a:t></a:t>
              </a:r>
              <a:r>
                <a:rPr lang="en-US" sz="2400" dirty="0">
                  <a:sym typeface="Symbol" pitchFamily="18" charset="2"/>
                </a:rPr>
                <a:t>*</a:t>
              </a:r>
              <a:r>
                <a:rPr lang="en-US" sz="2400" dirty="0" smtClean="0">
                  <a:sym typeface="Symbol" pitchFamily="18" charset="2"/>
                </a:rPr>
                <a:t>+</a:t>
              </a:r>
              <a:endParaRPr lang="en-US" sz="2400" dirty="0">
                <a:sym typeface="Symbol" pitchFamily="18" charset="2"/>
              </a:endParaRPr>
            </a:p>
          </p:txBody>
        </p:sp>
        <p:sp>
          <p:nvSpPr>
            <p:cNvPr id="378905" name="Text Box 25"/>
            <p:cNvSpPr txBox="1">
              <a:spLocks noChangeArrowheads="1"/>
            </p:cNvSpPr>
            <p:nvPr/>
          </p:nvSpPr>
          <p:spPr bwMode="auto">
            <a:xfrm>
              <a:off x="3148033" y="2504141"/>
              <a:ext cx="55976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>
                  <a:sym typeface="Symbol" pitchFamily="18" charset="2"/>
                </a:rPr>
                <a:t></a:t>
              </a:r>
            </a:p>
          </p:txBody>
        </p:sp>
        <p:sp>
          <p:nvSpPr>
            <p:cNvPr id="378906" name="Text Box 26"/>
            <p:cNvSpPr txBox="1">
              <a:spLocks noChangeArrowheads="1"/>
            </p:cNvSpPr>
            <p:nvPr/>
          </p:nvSpPr>
          <p:spPr bwMode="auto">
            <a:xfrm>
              <a:off x="3355635" y="2945740"/>
              <a:ext cx="70433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/>
              <a:r>
                <a:rPr lang="en-US" sz="2400" dirty="0">
                  <a:sym typeface="Symbol" pitchFamily="18" charset="2"/>
                </a:rPr>
                <a:t>*</a:t>
              </a:r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1710975" y="2491185"/>
              <a:ext cx="2214498" cy="1718990"/>
              <a:chOff x="770688" y="1662589"/>
              <a:chExt cx="2214498" cy="1718990"/>
            </a:xfrm>
          </p:grpSpPr>
          <p:sp>
            <p:nvSpPr>
              <p:cNvPr id="58" name="Line 9"/>
              <p:cNvSpPr>
                <a:spLocks noChangeShapeType="1"/>
              </p:cNvSpPr>
              <p:nvPr/>
            </p:nvSpPr>
            <p:spPr bwMode="auto">
              <a:xfrm flipV="1">
                <a:off x="828465" y="3289059"/>
                <a:ext cx="206319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10"/>
              <p:cNvSpPr>
                <a:spLocks noChangeShapeType="1"/>
              </p:cNvSpPr>
              <p:nvPr/>
            </p:nvSpPr>
            <p:spPr bwMode="auto">
              <a:xfrm flipV="1">
                <a:off x="1532085" y="2358185"/>
                <a:ext cx="654793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Oval 16"/>
              <p:cNvSpPr>
                <a:spLocks noChangeArrowheads="1"/>
              </p:cNvSpPr>
              <p:nvPr/>
            </p:nvSpPr>
            <p:spPr bwMode="auto">
              <a:xfrm>
                <a:off x="770688" y="3179857"/>
                <a:ext cx="187046" cy="18504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Oval 22"/>
              <p:cNvSpPr>
                <a:spLocks noChangeArrowheads="1"/>
              </p:cNvSpPr>
              <p:nvPr/>
            </p:nvSpPr>
            <p:spPr bwMode="auto">
              <a:xfrm>
                <a:off x="1782093" y="1812098"/>
                <a:ext cx="187047" cy="18503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Line 10"/>
              <p:cNvSpPr>
                <a:spLocks noChangeShapeType="1"/>
              </p:cNvSpPr>
              <p:nvPr/>
            </p:nvSpPr>
            <p:spPr bwMode="auto">
              <a:xfrm>
                <a:off x="1202991" y="2829751"/>
                <a:ext cx="1341963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Oval 23"/>
              <p:cNvSpPr>
                <a:spLocks noChangeArrowheads="1"/>
              </p:cNvSpPr>
              <p:nvPr/>
            </p:nvSpPr>
            <p:spPr bwMode="auto">
              <a:xfrm>
                <a:off x="2798139" y="3196539"/>
                <a:ext cx="187047" cy="18504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Oval 23"/>
              <p:cNvSpPr>
                <a:spLocks noChangeArrowheads="1"/>
              </p:cNvSpPr>
              <p:nvPr/>
            </p:nvSpPr>
            <p:spPr bwMode="auto">
              <a:xfrm>
                <a:off x="1438562" y="3179857"/>
                <a:ext cx="187047" cy="18504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Oval 23"/>
              <p:cNvSpPr>
                <a:spLocks noChangeArrowheads="1"/>
              </p:cNvSpPr>
              <p:nvPr/>
            </p:nvSpPr>
            <p:spPr bwMode="auto">
              <a:xfrm>
                <a:off x="2093355" y="3196539"/>
                <a:ext cx="187047" cy="18504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Oval 23"/>
              <p:cNvSpPr>
                <a:spLocks noChangeArrowheads="1"/>
              </p:cNvSpPr>
              <p:nvPr/>
            </p:nvSpPr>
            <p:spPr bwMode="auto">
              <a:xfrm>
                <a:off x="1109468" y="2737231"/>
                <a:ext cx="187047" cy="18504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Oval 23"/>
              <p:cNvSpPr>
                <a:spLocks noChangeArrowheads="1"/>
              </p:cNvSpPr>
              <p:nvPr/>
            </p:nvSpPr>
            <p:spPr bwMode="auto">
              <a:xfrm>
                <a:off x="1779410" y="2737471"/>
                <a:ext cx="187047" cy="18504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Oval 23"/>
              <p:cNvSpPr>
                <a:spLocks noChangeArrowheads="1"/>
              </p:cNvSpPr>
              <p:nvPr/>
            </p:nvSpPr>
            <p:spPr bwMode="auto">
              <a:xfrm>
                <a:off x="2451431" y="2755755"/>
                <a:ext cx="187047" cy="18504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Oval 23"/>
              <p:cNvSpPr>
                <a:spLocks noChangeArrowheads="1"/>
              </p:cNvSpPr>
              <p:nvPr/>
            </p:nvSpPr>
            <p:spPr bwMode="auto">
              <a:xfrm>
                <a:off x="1438562" y="2265665"/>
                <a:ext cx="187047" cy="18504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Oval 23"/>
              <p:cNvSpPr>
                <a:spLocks noChangeArrowheads="1"/>
              </p:cNvSpPr>
              <p:nvPr/>
            </p:nvSpPr>
            <p:spPr bwMode="auto">
              <a:xfrm>
                <a:off x="2093355" y="2272035"/>
                <a:ext cx="187047" cy="18504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Line 9"/>
              <p:cNvSpPr>
                <a:spLocks noChangeShapeType="1"/>
              </p:cNvSpPr>
              <p:nvPr/>
            </p:nvSpPr>
            <p:spPr bwMode="auto">
              <a:xfrm>
                <a:off x="1875616" y="1896379"/>
                <a:ext cx="1015463" cy="1375997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9"/>
              <p:cNvSpPr>
                <a:spLocks noChangeShapeType="1"/>
              </p:cNvSpPr>
              <p:nvPr/>
            </p:nvSpPr>
            <p:spPr bwMode="auto">
              <a:xfrm flipV="1">
                <a:off x="864211" y="1896379"/>
                <a:ext cx="1011406" cy="1375997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Text Box 25"/>
              <p:cNvSpPr txBox="1">
                <a:spLocks noChangeArrowheads="1"/>
              </p:cNvSpPr>
              <p:nvPr/>
            </p:nvSpPr>
            <p:spPr bwMode="auto">
              <a:xfrm>
                <a:off x="1200356" y="1662589"/>
                <a:ext cx="476412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ym typeface="Symbol" pitchFamily="18" charset="2"/>
                  </a:rPr>
                  <a:t>d</a:t>
                </a:r>
                <a:r>
                  <a:rPr lang="en-US" sz="2400" dirty="0" smtClean="0">
                    <a:sym typeface="Symbol" pitchFamily="18" charset="2"/>
                  </a:rPr>
                  <a:t>*</a:t>
                </a:r>
                <a:endParaRPr lang="en-US" sz="2400" baseline="30000" dirty="0">
                  <a:sym typeface="Symbol" pitchFamily="18" charset="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352369" y="1874508"/>
                  <a:ext cx="894797" cy="7092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40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000" b="0" i="1" smtClean="0">
                                <a:latin typeface="Cambria Math"/>
                              </a:rPr>
                              <m:t>10</m:t>
                            </m:r>
                          </m:e>
                        </m:acc>
                      </m:oMath>
                    </m:oMathPara>
                  </a14:m>
                  <a:endParaRPr lang="ru-RU" sz="40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2369" y="1874508"/>
                  <a:ext cx="894797" cy="709233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Овал 1"/>
            <p:cNvSpPr/>
            <p:nvPr/>
          </p:nvSpPr>
          <p:spPr>
            <a:xfrm>
              <a:off x="2565896" y="2484075"/>
              <a:ext cx="510110" cy="473749"/>
            </a:xfrm>
            <a:prstGeom prst="ellipse">
              <a:avLst/>
            </a:prstGeom>
            <a:solidFill>
              <a:schemeClr val="accent1">
                <a:alpha val="3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635896" y="1923092"/>
                <a:ext cx="218431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sz="4000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000" dirty="0" smtClean="0"/>
                  <a:t>(2380)</a:t>
                </a:r>
                <a:endParaRPr lang="ru-RU" sz="4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1923092"/>
                <a:ext cx="2184316" cy="707886"/>
              </a:xfrm>
              <a:prstGeom prst="rect">
                <a:avLst/>
              </a:prstGeom>
              <a:blipFill rotWithShape="1">
                <a:blip r:embed="rId3"/>
                <a:stretch>
                  <a:fillRect t="-15385" r="-8635" b="-350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6084167" y="1115072"/>
                <a:ext cx="91640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/>
                        </a:rPr>
                        <m:t>𝑝𝑛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7" y="1115072"/>
                <a:ext cx="916405" cy="70788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6084167" y="2730158"/>
                <a:ext cx="302461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latin typeface="Cambria Math"/>
                        </a:rPr>
                        <m:t>ΔΔ</m:t>
                      </m:r>
                      <m:r>
                        <a:rPr lang="en-US" sz="4000" b="0" i="1" smtClean="0">
                          <a:latin typeface="Cambria Math"/>
                        </a:rPr>
                        <m:t>→</m:t>
                      </m:r>
                      <m:r>
                        <a:rPr lang="en-US" sz="4000" b="0" i="1" smtClean="0">
                          <a:latin typeface="Cambria Math"/>
                        </a:rPr>
                        <m:t>𝑁𝑁</m:t>
                      </m:r>
                      <m:r>
                        <a:rPr lang="en-US" sz="4000" b="0" i="1" smtClean="0">
                          <a:latin typeface="Cambria Math"/>
                        </a:rPr>
                        <m:t>𝜋𝜋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7" y="2730158"/>
                <a:ext cx="3024611" cy="70788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 стрелкой 11"/>
          <p:cNvCxnSpPr/>
          <p:nvPr/>
        </p:nvCxnSpPr>
        <p:spPr>
          <a:xfrm flipV="1">
            <a:off x="5724128" y="1700808"/>
            <a:ext cx="360039" cy="314166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>
            <a:off x="5724128" y="2520823"/>
            <a:ext cx="504056" cy="441599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35103" y="4707917"/>
                <a:ext cx="316323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36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3600" b="0" i="1" smtClean="0">
                            <a:latin typeface="Cambria Math"/>
                          </a:rPr>
                          <m:t>𝑠</m:t>
                        </m:r>
                      </m:sub>
                      <m:sup>
                        <m:r>
                          <a:rPr lang="en-US" sz="3600" b="0" i="1" smtClean="0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3600" dirty="0" smtClean="0"/>
                  <a:t>(2530-2600)</a:t>
                </a:r>
                <a:endParaRPr lang="ru-RU" sz="3600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03" y="4707917"/>
                <a:ext cx="3163238" cy="646331"/>
              </a:xfrm>
              <a:prstGeom prst="rect">
                <a:avLst/>
              </a:prstGeom>
              <a:blipFill rotWithShape="1">
                <a:blip r:embed="rId6"/>
                <a:stretch>
                  <a:fillRect t="-14151" r="-5395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3489963" y="4293096"/>
                <a:ext cx="93006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𝑁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/>
                        </a:rPr>
                        <m:t>Λ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963" y="4293096"/>
                <a:ext cx="930062" cy="6463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3355685" y="5161091"/>
                <a:ext cx="578831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latin typeface="Cambria Math"/>
                        </a:rPr>
                        <m:t>Δ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/>
                            </a:rPr>
                            <m:t>Σ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3600" b="0" i="1" smtClean="0">
                          <a:latin typeface="Cambria Math"/>
                        </a:rPr>
                        <m:t>→(</m:t>
                      </m:r>
                      <m:r>
                        <a:rPr lang="en-US" sz="3600" b="0" i="1" smtClean="0">
                          <a:latin typeface="Cambria Math"/>
                        </a:rPr>
                        <m:t>𝑁</m:t>
                      </m:r>
                      <m:r>
                        <a:rPr lang="en-US" sz="3600" b="0" i="1" smtClean="0">
                          <a:latin typeface="Cambria Math"/>
                        </a:rPr>
                        <m:t>𝜋</m:t>
                      </m:r>
                      <m:r>
                        <a:rPr lang="en-US" sz="3600" b="0" i="1" smtClean="0">
                          <a:latin typeface="Cambria Math"/>
                        </a:rPr>
                        <m:t>)(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/>
                        </a:rPr>
                        <m:t>Λ</m:t>
                      </m:r>
                      <m:r>
                        <a:rPr lang="en-US" sz="3600" b="0" i="1" smtClean="0">
                          <a:latin typeface="Cambria Math"/>
                        </a:rPr>
                        <m:t>𝜋</m:t>
                      </m:r>
                      <m:r>
                        <a:rPr lang="en-US" sz="3600" b="0" i="1" smtClean="0">
                          <a:latin typeface="Cambria Math"/>
                        </a:rPr>
                        <m:t>)→</m:t>
                      </m:r>
                      <m:r>
                        <a:rPr lang="en-US" sz="3600" b="0" i="1" smtClean="0">
                          <a:latin typeface="Cambria Math"/>
                        </a:rPr>
                        <m:t>𝑁𝑁</m:t>
                      </m:r>
                      <m:r>
                        <a:rPr lang="en-US" sz="3600" i="1">
                          <a:latin typeface="Cambria Math"/>
                        </a:rPr>
                        <m:t>𝜋</m:t>
                      </m:r>
                      <m:r>
                        <a:rPr lang="en-US" sz="3600" b="0" i="1" smtClean="0">
                          <a:latin typeface="Cambria Math"/>
                        </a:rPr>
                        <m:t>𝜋𝜋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5685" y="5161091"/>
                <a:ext cx="5788315" cy="64633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Прямая со стрелкой 91"/>
          <p:cNvCxnSpPr/>
          <p:nvPr/>
        </p:nvCxnSpPr>
        <p:spPr>
          <a:xfrm flipV="1">
            <a:off x="3119336" y="4707917"/>
            <a:ext cx="360039" cy="157083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/>
          <p:nvPr/>
        </p:nvCxnSpPr>
        <p:spPr>
          <a:xfrm>
            <a:off x="3119336" y="5243597"/>
            <a:ext cx="333143" cy="232902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вал 2"/>
          <p:cNvSpPr/>
          <p:nvPr/>
        </p:nvSpPr>
        <p:spPr>
          <a:xfrm>
            <a:off x="1910218" y="2811757"/>
            <a:ext cx="457271" cy="387066"/>
          </a:xfrm>
          <a:prstGeom prst="ellipse">
            <a:avLst/>
          </a:prstGeom>
          <a:noFill/>
          <a:ln w="508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78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344" y="7014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d</a:t>
            </a:r>
            <a:r>
              <a:rPr lang="en-US" dirty="0" smtClean="0"/>
              <a:t>*(2380) in </a:t>
            </a:r>
            <a:r>
              <a:rPr lang="en-US" dirty="0" err="1" smtClean="0"/>
              <a:t>photoproduction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7598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8" t="1837" r="1847" b="56662"/>
          <a:stretch/>
        </p:blipFill>
        <p:spPr bwMode="auto">
          <a:xfrm>
            <a:off x="2527301" y="1485900"/>
            <a:ext cx="52959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7" t="80053" r="1643" b="1147"/>
          <a:stretch/>
        </p:blipFill>
        <p:spPr bwMode="auto">
          <a:xfrm>
            <a:off x="3060079" y="3424498"/>
            <a:ext cx="4775821" cy="966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" t="30557" r="86777" b="43086"/>
          <a:stretch/>
        </p:blipFill>
        <p:spPr bwMode="auto">
          <a:xfrm>
            <a:off x="1866900" y="1943099"/>
            <a:ext cx="660401" cy="135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олилиния 8"/>
          <p:cNvSpPr/>
          <p:nvPr/>
        </p:nvSpPr>
        <p:spPr>
          <a:xfrm rot="1048005">
            <a:off x="852160" y="4877420"/>
            <a:ext cx="772998" cy="208463"/>
          </a:xfrm>
          <a:custGeom>
            <a:avLst/>
            <a:gdLst>
              <a:gd name="connsiteX0" fmla="*/ 0 w 834272"/>
              <a:gd name="connsiteY0" fmla="*/ 142465 h 208462"/>
              <a:gd name="connsiteX1" fmla="*/ 84841 w 834272"/>
              <a:gd name="connsiteY1" fmla="*/ 1063 h 208462"/>
              <a:gd name="connsiteX2" fmla="*/ 226243 w 834272"/>
              <a:gd name="connsiteY2" fmla="*/ 208453 h 208462"/>
              <a:gd name="connsiteX3" fmla="*/ 348791 w 834272"/>
              <a:gd name="connsiteY3" fmla="*/ 10490 h 208462"/>
              <a:gd name="connsiteX4" fmla="*/ 476053 w 834272"/>
              <a:gd name="connsiteY4" fmla="*/ 194313 h 208462"/>
              <a:gd name="connsiteX5" fmla="*/ 560895 w 834272"/>
              <a:gd name="connsiteY5" fmla="*/ 1063 h 208462"/>
              <a:gd name="connsiteX6" fmla="*/ 692870 w 834272"/>
              <a:gd name="connsiteY6" fmla="*/ 189599 h 208462"/>
              <a:gd name="connsiteX7" fmla="*/ 772998 w 834272"/>
              <a:gd name="connsiteY7" fmla="*/ 10490 h 208462"/>
              <a:gd name="connsiteX8" fmla="*/ 772998 w 834272"/>
              <a:gd name="connsiteY8" fmla="*/ 10490 h 208462"/>
              <a:gd name="connsiteX9" fmla="*/ 834272 w 834272"/>
              <a:gd name="connsiteY9" fmla="*/ 67051 h 208462"/>
              <a:gd name="connsiteX0" fmla="*/ 0 w 871980"/>
              <a:gd name="connsiteY0" fmla="*/ 142465 h 208462"/>
              <a:gd name="connsiteX1" fmla="*/ 84841 w 871980"/>
              <a:gd name="connsiteY1" fmla="*/ 1063 h 208462"/>
              <a:gd name="connsiteX2" fmla="*/ 226243 w 871980"/>
              <a:gd name="connsiteY2" fmla="*/ 208453 h 208462"/>
              <a:gd name="connsiteX3" fmla="*/ 348791 w 871980"/>
              <a:gd name="connsiteY3" fmla="*/ 10490 h 208462"/>
              <a:gd name="connsiteX4" fmla="*/ 476053 w 871980"/>
              <a:gd name="connsiteY4" fmla="*/ 194313 h 208462"/>
              <a:gd name="connsiteX5" fmla="*/ 560895 w 871980"/>
              <a:gd name="connsiteY5" fmla="*/ 1063 h 208462"/>
              <a:gd name="connsiteX6" fmla="*/ 692870 w 871980"/>
              <a:gd name="connsiteY6" fmla="*/ 189599 h 208462"/>
              <a:gd name="connsiteX7" fmla="*/ 772998 w 871980"/>
              <a:gd name="connsiteY7" fmla="*/ 10490 h 208462"/>
              <a:gd name="connsiteX8" fmla="*/ 772998 w 871980"/>
              <a:gd name="connsiteY8" fmla="*/ 10490 h 208462"/>
              <a:gd name="connsiteX9" fmla="*/ 871980 w 871980"/>
              <a:gd name="connsiteY9" fmla="*/ 199026 h 208462"/>
              <a:gd name="connsiteX0" fmla="*/ 0 w 872645"/>
              <a:gd name="connsiteY0" fmla="*/ 287517 h 353514"/>
              <a:gd name="connsiteX1" fmla="*/ 84841 w 872645"/>
              <a:gd name="connsiteY1" fmla="*/ 146115 h 353514"/>
              <a:gd name="connsiteX2" fmla="*/ 226243 w 872645"/>
              <a:gd name="connsiteY2" fmla="*/ 353505 h 353514"/>
              <a:gd name="connsiteX3" fmla="*/ 348791 w 872645"/>
              <a:gd name="connsiteY3" fmla="*/ 155542 h 353514"/>
              <a:gd name="connsiteX4" fmla="*/ 476053 w 872645"/>
              <a:gd name="connsiteY4" fmla="*/ 339365 h 353514"/>
              <a:gd name="connsiteX5" fmla="*/ 560895 w 872645"/>
              <a:gd name="connsiteY5" fmla="*/ 146115 h 353514"/>
              <a:gd name="connsiteX6" fmla="*/ 692870 w 872645"/>
              <a:gd name="connsiteY6" fmla="*/ 334651 h 353514"/>
              <a:gd name="connsiteX7" fmla="*/ 772998 w 872645"/>
              <a:gd name="connsiteY7" fmla="*/ 155542 h 353514"/>
              <a:gd name="connsiteX8" fmla="*/ 867266 w 872645"/>
              <a:gd name="connsiteY8" fmla="*/ 0 h 353514"/>
              <a:gd name="connsiteX9" fmla="*/ 871980 w 872645"/>
              <a:gd name="connsiteY9" fmla="*/ 344078 h 353514"/>
              <a:gd name="connsiteX0" fmla="*/ 0 w 871980"/>
              <a:gd name="connsiteY0" fmla="*/ 289893 h 355890"/>
              <a:gd name="connsiteX1" fmla="*/ 84841 w 871980"/>
              <a:gd name="connsiteY1" fmla="*/ 148491 h 355890"/>
              <a:gd name="connsiteX2" fmla="*/ 226243 w 871980"/>
              <a:gd name="connsiteY2" fmla="*/ 355881 h 355890"/>
              <a:gd name="connsiteX3" fmla="*/ 348791 w 871980"/>
              <a:gd name="connsiteY3" fmla="*/ 157918 h 355890"/>
              <a:gd name="connsiteX4" fmla="*/ 476053 w 871980"/>
              <a:gd name="connsiteY4" fmla="*/ 341741 h 355890"/>
              <a:gd name="connsiteX5" fmla="*/ 560895 w 871980"/>
              <a:gd name="connsiteY5" fmla="*/ 148491 h 355890"/>
              <a:gd name="connsiteX6" fmla="*/ 692870 w 871980"/>
              <a:gd name="connsiteY6" fmla="*/ 337027 h 355890"/>
              <a:gd name="connsiteX7" fmla="*/ 772998 w 871980"/>
              <a:gd name="connsiteY7" fmla="*/ 157918 h 355890"/>
              <a:gd name="connsiteX8" fmla="*/ 867266 w 871980"/>
              <a:gd name="connsiteY8" fmla="*/ 2376 h 355890"/>
              <a:gd name="connsiteX9" fmla="*/ 871980 w 871980"/>
              <a:gd name="connsiteY9" fmla="*/ 346454 h 355890"/>
              <a:gd name="connsiteX0" fmla="*/ 0 w 1300899"/>
              <a:gd name="connsiteY0" fmla="*/ 292115 h 358112"/>
              <a:gd name="connsiteX1" fmla="*/ 84841 w 1300899"/>
              <a:gd name="connsiteY1" fmla="*/ 150713 h 358112"/>
              <a:gd name="connsiteX2" fmla="*/ 226243 w 1300899"/>
              <a:gd name="connsiteY2" fmla="*/ 358103 h 358112"/>
              <a:gd name="connsiteX3" fmla="*/ 348791 w 1300899"/>
              <a:gd name="connsiteY3" fmla="*/ 160140 h 358112"/>
              <a:gd name="connsiteX4" fmla="*/ 476053 w 1300899"/>
              <a:gd name="connsiteY4" fmla="*/ 343963 h 358112"/>
              <a:gd name="connsiteX5" fmla="*/ 560895 w 1300899"/>
              <a:gd name="connsiteY5" fmla="*/ 150713 h 358112"/>
              <a:gd name="connsiteX6" fmla="*/ 692870 w 1300899"/>
              <a:gd name="connsiteY6" fmla="*/ 339249 h 358112"/>
              <a:gd name="connsiteX7" fmla="*/ 772998 w 1300899"/>
              <a:gd name="connsiteY7" fmla="*/ 160140 h 358112"/>
              <a:gd name="connsiteX8" fmla="*/ 867266 w 1300899"/>
              <a:gd name="connsiteY8" fmla="*/ 4598 h 358112"/>
              <a:gd name="connsiteX9" fmla="*/ 1300899 w 1300899"/>
              <a:gd name="connsiteY9" fmla="*/ 343963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772998"/>
              <a:gd name="connsiteY0" fmla="*/ 142466 h 208463"/>
              <a:gd name="connsiteX1" fmla="*/ 84841 w 772998"/>
              <a:gd name="connsiteY1" fmla="*/ 1064 h 208463"/>
              <a:gd name="connsiteX2" fmla="*/ 226243 w 772998"/>
              <a:gd name="connsiteY2" fmla="*/ 208454 h 208463"/>
              <a:gd name="connsiteX3" fmla="*/ 348791 w 772998"/>
              <a:gd name="connsiteY3" fmla="*/ 10491 h 208463"/>
              <a:gd name="connsiteX4" fmla="*/ 476053 w 772998"/>
              <a:gd name="connsiteY4" fmla="*/ 194314 h 208463"/>
              <a:gd name="connsiteX5" fmla="*/ 560895 w 772998"/>
              <a:gd name="connsiteY5" fmla="*/ 1064 h 208463"/>
              <a:gd name="connsiteX6" fmla="*/ 692870 w 772998"/>
              <a:gd name="connsiteY6" fmla="*/ 189600 h 208463"/>
              <a:gd name="connsiteX7" fmla="*/ 772998 w 772998"/>
              <a:gd name="connsiteY7" fmla="*/ 10491 h 20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998" h="208463">
                <a:moveTo>
                  <a:pt x="0" y="142466"/>
                </a:moveTo>
                <a:cubicBezTo>
                  <a:pt x="23567" y="66266"/>
                  <a:pt x="47134" y="-9934"/>
                  <a:pt x="84841" y="1064"/>
                </a:cubicBezTo>
                <a:cubicBezTo>
                  <a:pt x="122548" y="12062"/>
                  <a:pt x="182251" y="206883"/>
                  <a:pt x="226243" y="208454"/>
                </a:cubicBezTo>
                <a:cubicBezTo>
                  <a:pt x="270235" y="210025"/>
                  <a:pt x="307156" y="12848"/>
                  <a:pt x="348791" y="10491"/>
                </a:cubicBezTo>
                <a:cubicBezTo>
                  <a:pt x="390426" y="8134"/>
                  <a:pt x="440702" y="195885"/>
                  <a:pt x="476053" y="194314"/>
                </a:cubicBezTo>
                <a:cubicBezTo>
                  <a:pt x="511404" y="192743"/>
                  <a:pt x="524759" y="1850"/>
                  <a:pt x="560895" y="1064"/>
                </a:cubicBezTo>
                <a:cubicBezTo>
                  <a:pt x="597031" y="278"/>
                  <a:pt x="657520" y="188029"/>
                  <a:pt x="692870" y="189600"/>
                </a:cubicBezTo>
                <a:cubicBezTo>
                  <a:pt x="728220" y="191171"/>
                  <a:pt x="743932" y="66266"/>
                  <a:pt x="772998" y="10491"/>
                </a:cubicBezTo>
              </a:path>
            </a:pathLst>
          </a:custGeom>
          <a:noFill/>
          <a:ln w="31750">
            <a:solidFill>
              <a:schemeClr val="tx1"/>
            </a:solidFill>
          </a:ln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H="1">
            <a:off x="2473063" y="4784573"/>
            <a:ext cx="633410" cy="24696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H="1" flipV="1">
            <a:off x="2473063" y="5249711"/>
            <a:ext cx="633410" cy="24288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609463" y="5013176"/>
            <a:ext cx="863600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1033200" y="5267679"/>
            <a:ext cx="5762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549770" y="5035395"/>
            <a:ext cx="288925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d</a:t>
            </a:r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527391" y="4551511"/>
            <a:ext cx="311304" cy="4616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</a:t>
            </a:r>
            <a:endParaRPr lang="el-G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3189875" y="4497232"/>
            <a:ext cx="288925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p</a:t>
            </a:r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3189875" y="5289398"/>
            <a:ext cx="288925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ahoma" pitchFamily="34" charset="0"/>
              </a:rPr>
              <a:t>n</a:t>
            </a:r>
          </a:p>
        </p:txBody>
      </p:sp>
      <p:sp>
        <p:nvSpPr>
          <p:cNvPr id="18" name="Овал 17"/>
          <p:cNvSpPr/>
          <p:nvPr/>
        </p:nvSpPr>
        <p:spPr>
          <a:xfrm>
            <a:off x="1420811" y="4784754"/>
            <a:ext cx="1240903" cy="7140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3234912" y="4556422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741459" y="1157744"/>
            <a:ext cx="3387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/>
              <a:t>R. Gilman and F. Gross </a:t>
            </a:r>
            <a:r>
              <a:rPr lang="en-US" baseline="30000" dirty="0" err="1"/>
              <a:t>nucl-th</a:t>
            </a:r>
            <a:r>
              <a:rPr lang="en-US" baseline="30000" dirty="0"/>
              <a:t>/0111015 (2001)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851919" y="4867569"/>
            <a:ext cx="4536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aseline="30000" dirty="0"/>
              <a:t>T. </a:t>
            </a:r>
            <a:r>
              <a:rPr lang="en-US" sz="2000" baseline="30000" dirty="0" err="1"/>
              <a:t>Kamae</a:t>
            </a:r>
            <a:r>
              <a:rPr lang="en-US" sz="2000" baseline="30000" dirty="0"/>
              <a:t>, T. Fujita Phys. Rev. </a:t>
            </a:r>
            <a:r>
              <a:rPr lang="en-US" sz="2000" baseline="30000" dirty="0" err="1"/>
              <a:t>Lett</a:t>
            </a:r>
            <a:r>
              <a:rPr lang="en-US" sz="2000" baseline="30000" dirty="0"/>
              <a:t>. 38, Feb 1977, 471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3851920" y="5289398"/>
            <a:ext cx="42702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H. Ikeda et al., Phys. Rev.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Lett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. 42, May 1979, 1321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4023850" y="3547016"/>
            <a:ext cx="0" cy="720080"/>
          </a:xfrm>
          <a:prstGeom prst="straightConnector1">
            <a:avLst/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608352" y="372239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d</a:t>
            </a:r>
            <a:r>
              <a:rPr lang="en-US" b="1" dirty="0" smtClean="0">
                <a:solidFill>
                  <a:srgbClr val="0000CC"/>
                </a:solidFill>
              </a:rPr>
              <a:t>*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3523837" y="5746598"/>
            <a:ext cx="20601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/>
              <a:t>I(</a:t>
            </a:r>
            <a:r>
              <a:rPr lang="en-US" sz="2800" b="1" dirty="0" err="1"/>
              <a:t>J</a:t>
            </a:r>
            <a:r>
              <a:rPr lang="en-US" sz="2800" b="1" baseline="30000" dirty="0" err="1"/>
              <a:t>p</a:t>
            </a:r>
            <a:r>
              <a:rPr lang="en-US" sz="2800" b="1" dirty="0"/>
              <a:t>) = 0(3</a:t>
            </a:r>
            <a:r>
              <a:rPr lang="en-US" sz="2800" b="1" baseline="30000" dirty="0"/>
              <a:t>+</a:t>
            </a:r>
            <a:r>
              <a:rPr lang="en-US" sz="2800" b="1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781939" y="5746598"/>
                <a:ext cx="260648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>
                          <a:latin typeface="Cambria Math"/>
                        </a:rPr>
                        <m:t>𝐌</m:t>
                      </m:r>
                      <m:r>
                        <a:rPr lang="en-US" sz="2800" b="1" i="0">
                          <a:latin typeface="Cambria Math"/>
                        </a:rPr>
                        <m:t>=</m:t>
                      </m:r>
                      <m:r>
                        <a:rPr lang="en-US" sz="2800" b="1" i="0">
                          <a:latin typeface="Cambria Math"/>
                        </a:rPr>
                        <m:t>𝟐</m:t>
                      </m:r>
                      <m:r>
                        <a:rPr lang="en-US" sz="2800" b="1" i="0">
                          <a:latin typeface="Cambria Math"/>
                        </a:rPr>
                        <m:t>.</m:t>
                      </m:r>
                      <m:r>
                        <a:rPr lang="en-US" sz="2800" b="1" i="0">
                          <a:latin typeface="Cambria Math"/>
                        </a:rPr>
                        <m:t>𝟑𝟖</m:t>
                      </m:r>
                      <m:r>
                        <a:rPr lang="en-US" sz="2800" b="1" i="0">
                          <a:latin typeface="Cambria Math"/>
                        </a:rPr>
                        <m:t> </m:t>
                      </m:r>
                      <m:r>
                        <a:rPr lang="en-US" sz="2800" b="1" i="0">
                          <a:latin typeface="Cambria Math"/>
                        </a:rPr>
                        <m:t>𝐆𝐞𝐕</m:t>
                      </m:r>
                    </m:oMath>
                  </m:oMathPara>
                </a14:m>
                <a:endParaRPr lang="en-US" sz="28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1939" y="5746598"/>
                <a:ext cx="2606483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502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344" y="70148"/>
            <a:ext cx="8229600" cy="1143000"/>
          </a:xfrm>
        </p:spPr>
        <p:txBody>
          <a:bodyPr/>
          <a:lstStyle/>
          <a:p>
            <a:r>
              <a:rPr lang="en-US" dirty="0" smtClean="0"/>
              <a:t>The benchmark measurement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9" name="Полилиния 8"/>
          <p:cNvSpPr/>
          <p:nvPr/>
        </p:nvSpPr>
        <p:spPr>
          <a:xfrm rot="1048005">
            <a:off x="689441" y="3509268"/>
            <a:ext cx="772998" cy="208463"/>
          </a:xfrm>
          <a:custGeom>
            <a:avLst/>
            <a:gdLst>
              <a:gd name="connsiteX0" fmla="*/ 0 w 834272"/>
              <a:gd name="connsiteY0" fmla="*/ 142465 h 208462"/>
              <a:gd name="connsiteX1" fmla="*/ 84841 w 834272"/>
              <a:gd name="connsiteY1" fmla="*/ 1063 h 208462"/>
              <a:gd name="connsiteX2" fmla="*/ 226243 w 834272"/>
              <a:gd name="connsiteY2" fmla="*/ 208453 h 208462"/>
              <a:gd name="connsiteX3" fmla="*/ 348791 w 834272"/>
              <a:gd name="connsiteY3" fmla="*/ 10490 h 208462"/>
              <a:gd name="connsiteX4" fmla="*/ 476053 w 834272"/>
              <a:gd name="connsiteY4" fmla="*/ 194313 h 208462"/>
              <a:gd name="connsiteX5" fmla="*/ 560895 w 834272"/>
              <a:gd name="connsiteY5" fmla="*/ 1063 h 208462"/>
              <a:gd name="connsiteX6" fmla="*/ 692870 w 834272"/>
              <a:gd name="connsiteY6" fmla="*/ 189599 h 208462"/>
              <a:gd name="connsiteX7" fmla="*/ 772998 w 834272"/>
              <a:gd name="connsiteY7" fmla="*/ 10490 h 208462"/>
              <a:gd name="connsiteX8" fmla="*/ 772998 w 834272"/>
              <a:gd name="connsiteY8" fmla="*/ 10490 h 208462"/>
              <a:gd name="connsiteX9" fmla="*/ 834272 w 834272"/>
              <a:gd name="connsiteY9" fmla="*/ 67051 h 208462"/>
              <a:gd name="connsiteX0" fmla="*/ 0 w 871980"/>
              <a:gd name="connsiteY0" fmla="*/ 142465 h 208462"/>
              <a:gd name="connsiteX1" fmla="*/ 84841 w 871980"/>
              <a:gd name="connsiteY1" fmla="*/ 1063 h 208462"/>
              <a:gd name="connsiteX2" fmla="*/ 226243 w 871980"/>
              <a:gd name="connsiteY2" fmla="*/ 208453 h 208462"/>
              <a:gd name="connsiteX3" fmla="*/ 348791 w 871980"/>
              <a:gd name="connsiteY3" fmla="*/ 10490 h 208462"/>
              <a:gd name="connsiteX4" fmla="*/ 476053 w 871980"/>
              <a:gd name="connsiteY4" fmla="*/ 194313 h 208462"/>
              <a:gd name="connsiteX5" fmla="*/ 560895 w 871980"/>
              <a:gd name="connsiteY5" fmla="*/ 1063 h 208462"/>
              <a:gd name="connsiteX6" fmla="*/ 692870 w 871980"/>
              <a:gd name="connsiteY6" fmla="*/ 189599 h 208462"/>
              <a:gd name="connsiteX7" fmla="*/ 772998 w 871980"/>
              <a:gd name="connsiteY7" fmla="*/ 10490 h 208462"/>
              <a:gd name="connsiteX8" fmla="*/ 772998 w 871980"/>
              <a:gd name="connsiteY8" fmla="*/ 10490 h 208462"/>
              <a:gd name="connsiteX9" fmla="*/ 871980 w 871980"/>
              <a:gd name="connsiteY9" fmla="*/ 199026 h 208462"/>
              <a:gd name="connsiteX0" fmla="*/ 0 w 872645"/>
              <a:gd name="connsiteY0" fmla="*/ 287517 h 353514"/>
              <a:gd name="connsiteX1" fmla="*/ 84841 w 872645"/>
              <a:gd name="connsiteY1" fmla="*/ 146115 h 353514"/>
              <a:gd name="connsiteX2" fmla="*/ 226243 w 872645"/>
              <a:gd name="connsiteY2" fmla="*/ 353505 h 353514"/>
              <a:gd name="connsiteX3" fmla="*/ 348791 w 872645"/>
              <a:gd name="connsiteY3" fmla="*/ 155542 h 353514"/>
              <a:gd name="connsiteX4" fmla="*/ 476053 w 872645"/>
              <a:gd name="connsiteY4" fmla="*/ 339365 h 353514"/>
              <a:gd name="connsiteX5" fmla="*/ 560895 w 872645"/>
              <a:gd name="connsiteY5" fmla="*/ 146115 h 353514"/>
              <a:gd name="connsiteX6" fmla="*/ 692870 w 872645"/>
              <a:gd name="connsiteY6" fmla="*/ 334651 h 353514"/>
              <a:gd name="connsiteX7" fmla="*/ 772998 w 872645"/>
              <a:gd name="connsiteY7" fmla="*/ 155542 h 353514"/>
              <a:gd name="connsiteX8" fmla="*/ 867266 w 872645"/>
              <a:gd name="connsiteY8" fmla="*/ 0 h 353514"/>
              <a:gd name="connsiteX9" fmla="*/ 871980 w 872645"/>
              <a:gd name="connsiteY9" fmla="*/ 344078 h 353514"/>
              <a:gd name="connsiteX0" fmla="*/ 0 w 871980"/>
              <a:gd name="connsiteY0" fmla="*/ 289893 h 355890"/>
              <a:gd name="connsiteX1" fmla="*/ 84841 w 871980"/>
              <a:gd name="connsiteY1" fmla="*/ 148491 h 355890"/>
              <a:gd name="connsiteX2" fmla="*/ 226243 w 871980"/>
              <a:gd name="connsiteY2" fmla="*/ 355881 h 355890"/>
              <a:gd name="connsiteX3" fmla="*/ 348791 w 871980"/>
              <a:gd name="connsiteY3" fmla="*/ 157918 h 355890"/>
              <a:gd name="connsiteX4" fmla="*/ 476053 w 871980"/>
              <a:gd name="connsiteY4" fmla="*/ 341741 h 355890"/>
              <a:gd name="connsiteX5" fmla="*/ 560895 w 871980"/>
              <a:gd name="connsiteY5" fmla="*/ 148491 h 355890"/>
              <a:gd name="connsiteX6" fmla="*/ 692870 w 871980"/>
              <a:gd name="connsiteY6" fmla="*/ 337027 h 355890"/>
              <a:gd name="connsiteX7" fmla="*/ 772998 w 871980"/>
              <a:gd name="connsiteY7" fmla="*/ 157918 h 355890"/>
              <a:gd name="connsiteX8" fmla="*/ 867266 w 871980"/>
              <a:gd name="connsiteY8" fmla="*/ 2376 h 355890"/>
              <a:gd name="connsiteX9" fmla="*/ 871980 w 871980"/>
              <a:gd name="connsiteY9" fmla="*/ 346454 h 355890"/>
              <a:gd name="connsiteX0" fmla="*/ 0 w 1300899"/>
              <a:gd name="connsiteY0" fmla="*/ 292115 h 358112"/>
              <a:gd name="connsiteX1" fmla="*/ 84841 w 1300899"/>
              <a:gd name="connsiteY1" fmla="*/ 150713 h 358112"/>
              <a:gd name="connsiteX2" fmla="*/ 226243 w 1300899"/>
              <a:gd name="connsiteY2" fmla="*/ 358103 h 358112"/>
              <a:gd name="connsiteX3" fmla="*/ 348791 w 1300899"/>
              <a:gd name="connsiteY3" fmla="*/ 160140 h 358112"/>
              <a:gd name="connsiteX4" fmla="*/ 476053 w 1300899"/>
              <a:gd name="connsiteY4" fmla="*/ 343963 h 358112"/>
              <a:gd name="connsiteX5" fmla="*/ 560895 w 1300899"/>
              <a:gd name="connsiteY5" fmla="*/ 150713 h 358112"/>
              <a:gd name="connsiteX6" fmla="*/ 692870 w 1300899"/>
              <a:gd name="connsiteY6" fmla="*/ 339249 h 358112"/>
              <a:gd name="connsiteX7" fmla="*/ 772998 w 1300899"/>
              <a:gd name="connsiteY7" fmla="*/ 160140 h 358112"/>
              <a:gd name="connsiteX8" fmla="*/ 867266 w 1300899"/>
              <a:gd name="connsiteY8" fmla="*/ 4598 h 358112"/>
              <a:gd name="connsiteX9" fmla="*/ 1300899 w 1300899"/>
              <a:gd name="connsiteY9" fmla="*/ 343963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772998"/>
              <a:gd name="connsiteY0" fmla="*/ 142466 h 208463"/>
              <a:gd name="connsiteX1" fmla="*/ 84841 w 772998"/>
              <a:gd name="connsiteY1" fmla="*/ 1064 h 208463"/>
              <a:gd name="connsiteX2" fmla="*/ 226243 w 772998"/>
              <a:gd name="connsiteY2" fmla="*/ 208454 h 208463"/>
              <a:gd name="connsiteX3" fmla="*/ 348791 w 772998"/>
              <a:gd name="connsiteY3" fmla="*/ 10491 h 208463"/>
              <a:gd name="connsiteX4" fmla="*/ 476053 w 772998"/>
              <a:gd name="connsiteY4" fmla="*/ 194314 h 208463"/>
              <a:gd name="connsiteX5" fmla="*/ 560895 w 772998"/>
              <a:gd name="connsiteY5" fmla="*/ 1064 h 208463"/>
              <a:gd name="connsiteX6" fmla="*/ 692870 w 772998"/>
              <a:gd name="connsiteY6" fmla="*/ 189600 h 208463"/>
              <a:gd name="connsiteX7" fmla="*/ 772998 w 772998"/>
              <a:gd name="connsiteY7" fmla="*/ 10491 h 20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998" h="208463">
                <a:moveTo>
                  <a:pt x="0" y="142466"/>
                </a:moveTo>
                <a:cubicBezTo>
                  <a:pt x="23567" y="66266"/>
                  <a:pt x="47134" y="-9934"/>
                  <a:pt x="84841" y="1064"/>
                </a:cubicBezTo>
                <a:cubicBezTo>
                  <a:pt x="122548" y="12062"/>
                  <a:pt x="182251" y="206883"/>
                  <a:pt x="226243" y="208454"/>
                </a:cubicBezTo>
                <a:cubicBezTo>
                  <a:pt x="270235" y="210025"/>
                  <a:pt x="307156" y="12848"/>
                  <a:pt x="348791" y="10491"/>
                </a:cubicBezTo>
                <a:cubicBezTo>
                  <a:pt x="390426" y="8134"/>
                  <a:pt x="440702" y="195885"/>
                  <a:pt x="476053" y="194314"/>
                </a:cubicBezTo>
                <a:cubicBezTo>
                  <a:pt x="511404" y="192743"/>
                  <a:pt x="524759" y="1850"/>
                  <a:pt x="560895" y="1064"/>
                </a:cubicBezTo>
                <a:cubicBezTo>
                  <a:pt x="597031" y="278"/>
                  <a:pt x="657520" y="188029"/>
                  <a:pt x="692870" y="189600"/>
                </a:cubicBezTo>
                <a:cubicBezTo>
                  <a:pt x="728220" y="191171"/>
                  <a:pt x="743932" y="66266"/>
                  <a:pt x="772998" y="10491"/>
                </a:cubicBezTo>
              </a:path>
            </a:pathLst>
          </a:custGeom>
          <a:noFill/>
          <a:ln w="31750">
            <a:solidFill>
              <a:schemeClr val="tx1"/>
            </a:solidFill>
          </a:ln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H="1">
            <a:off x="2310344" y="3416421"/>
            <a:ext cx="633410" cy="24696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H="1" flipV="1">
            <a:off x="2310344" y="3881559"/>
            <a:ext cx="633410" cy="24288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446744" y="3645024"/>
            <a:ext cx="863600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870481" y="3899527"/>
            <a:ext cx="5762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387051" y="3667243"/>
            <a:ext cx="288925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d</a:t>
            </a:r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364672" y="3183359"/>
            <a:ext cx="311304" cy="4616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</a:t>
            </a:r>
            <a:endParaRPr lang="el-G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3027156" y="3129080"/>
            <a:ext cx="288925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p</a:t>
            </a:r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3027156" y="3921246"/>
            <a:ext cx="288925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ahoma" pitchFamily="34" charset="0"/>
              </a:rPr>
              <a:t>n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3072193" y="3188270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18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18397" y="1706340"/>
            <a:ext cx="54387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Прямая со стрелкой 25"/>
          <p:cNvCxnSpPr/>
          <p:nvPr/>
        </p:nvCxnSpPr>
        <p:spPr>
          <a:xfrm>
            <a:off x="3072193" y="4003001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27391" y="1754017"/>
            <a:ext cx="38266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Newly installed</a:t>
            </a:r>
            <a:br>
              <a:rPr lang="en-US" sz="2800" dirty="0" smtClean="0"/>
            </a:br>
            <a:r>
              <a:rPr lang="en-US" sz="2800" dirty="0" smtClean="0"/>
              <a:t>Edinburgh </a:t>
            </a:r>
            <a:r>
              <a:rPr lang="en-US" sz="2800" dirty="0" err="1" smtClean="0"/>
              <a:t>polarimeter</a:t>
            </a:r>
            <a:endParaRPr lang="en-GB" sz="28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283968" y="2924944"/>
            <a:ext cx="2160240" cy="720080"/>
          </a:xfrm>
          <a:prstGeom prst="straightConnector1">
            <a:avLst/>
          </a:prstGeom>
          <a:ln w="38100">
            <a:solidFill>
              <a:srgbClr val="FF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178299" y="6235364"/>
            <a:ext cx="6035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M.H. </a:t>
            </a:r>
            <a:r>
              <a:rPr lang="en-US" sz="1600" dirty="0" err="1" smtClean="0"/>
              <a:t>Sikora</a:t>
            </a:r>
            <a:r>
              <a:rPr lang="en-US" sz="1600" dirty="0" smtClean="0"/>
              <a:t>, D.P. Watts  et al, </a:t>
            </a:r>
            <a:r>
              <a:rPr lang="en-US" sz="1600" dirty="0" err="1" smtClean="0"/>
              <a:t>Phys.Rev.Lett</a:t>
            </a:r>
            <a:r>
              <a:rPr lang="en-US" sz="1600" dirty="0"/>
              <a:t>. 112 (2014) 022501</a:t>
            </a:r>
            <a:endParaRPr lang="ru-RU" sz="1600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1321331" y="6356350"/>
            <a:ext cx="4698469" cy="365125"/>
          </a:xfrm>
        </p:spPr>
        <p:txBody>
          <a:bodyPr/>
          <a:lstStyle/>
          <a:p>
            <a:r>
              <a:rPr lang="en-US" smtClean="0"/>
              <a:t>Mikhail Bashkanov "Dibaryons"</a:t>
            </a:r>
            <a:endParaRPr lang="en-US"/>
          </a:p>
        </p:txBody>
      </p:sp>
      <p:sp>
        <p:nvSpPr>
          <p:cNvPr id="8" name="Стрелка вправо 7"/>
          <p:cNvSpPr/>
          <p:nvPr/>
        </p:nvSpPr>
        <p:spPr>
          <a:xfrm rot="17799067">
            <a:off x="2069729" y="4492238"/>
            <a:ext cx="633410" cy="4545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658572" y="5229200"/>
            <a:ext cx="3159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 polarization of both </a:t>
            </a:r>
          </a:p>
          <a:p>
            <a:r>
              <a:rPr lang="en-US" dirty="0" smtClean="0"/>
              <a:t>proton and neutron !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638571" y="3303667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</a:t>
            </a:r>
            <a:r>
              <a:rPr lang="en-GB" dirty="0" smtClean="0"/>
              <a:t>*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804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864096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>
            <a:normAutofit/>
          </a:bodyPr>
          <a:lstStyle/>
          <a:p>
            <a:r>
              <a:rPr lang="en-US" dirty="0" smtClean="0"/>
              <a:t>The very first dibaryon d*(2380) is established</a:t>
            </a:r>
          </a:p>
          <a:p>
            <a:pPr lvl="1"/>
            <a:r>
              <a:rPr lang="en-US" dirty="0" smtClean="0"/>
              <a:t>Mass</a:t>
            </a:r>
          </a:p>
          <a:p>
            <a:pPr lvl="1"/>
            <a:r>
              <a:rPr lang="en-US" dirty="0" smtClean="0"/>
              <a:t>Width</a:t>
            </a:r>
          </a:p>
          <a:p>
            <a:pPr lvl="1"/>
            <a:r>
              <a:rPr lang="en-US" dirty="0" smtClean="0"/>
              <a:t>Quantum numbers</a:t>
            </a:r>
          </a:p>
          <a:p>
            <a:pPr lvl="1"/>
            <a:r>
              <a:rPr lang="en-US" dirty="0" smtClean="0"/>
              <a:t>Main decay branches</a:t>
            </a:r>
          </a:p>
          <a:p>
            <a:pPr lvl="1"/>
            <a:r>
              <a:rPr lang="en-US" dirty="0" smtClean="0"/>
              <a:t>Structure: </a:t>
            </a:r>
            <a:r>
              <a:rPr lang="en-US" dirty="0" err="1" smtClean="0"/>
              <a:t>Hexaquark</a:t>
            </a:r>
            <a:r>
              <a:rPr lang="en-US" dirty="0" smtClean="0"/>
              <a:t> </a:t>
            </a:r>
            <a:r>
              <a:rPr lang="en-US" dirty="0"/>
              <a:t>vs M</a:t>
            </a:r>
            <a:r>
              <a:rPr lang="en-US" dirty="0" smtClean="0"/>
              <a:t>olecule?</a:t>
            </a:r>
            <a:endParaRPr lang="en-US" dirty="0"/>
          </a:p>
          <a:p>
            <a:r>
              <a:rPr lang="en-US" sz="2800" dirty="0"/>
              <a:t>No convincing signs for the mirror dibaryon (charge Z=+4) so </a:t>
            </a:r>
            <a:r>
              <a:rPr lang="en-US" sz="2800" dirty="0" smtClean="0"/>
              <a:t>far</a:t>
            </a:r>
            <a:endParaRPr lang="ru-RU" sz="2800" dirty="0" smtClean="0"/>
          </a:p>
          <a:p>
            <a:pPr lvl="1"/>
            <a:r>
              <a:rPr lang="en-US" dirty="0" smtClean="0"/>
              <a:t>Size and shape of the conventional background?</a:t>
            </a:r>
            <a:endParaRPr lang="en-US" dirty="0"/>
          </a:p>
          <a:p>
            <a:pPr lvl="1"/>
            <a:r>
              <a:rPr lang="en-US" dirty="0" smtClean="0"/>
              <a:t>Mirror </a:t>
            </a:r>
            <a:r>
              <a:rPr lang="en-US" dirty="0" err="1" smtClean="0"/>
              <a:t>multiplet</a:t>
            </a:r>
            <a:r>
              <a:rPr lang="en-US" dirty="0" smtClean="0"/>
              <a:t> (28-plet) is likely to be unbound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2BD51-2112-46C7-886A-EEEFCFD9C87A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71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WordArt 2"/>
          <p:cNvSpPr>
            <a:spLocks noChangeArrowheads="1" noChangeShapeType="1" noTextEdit="1"/>
          </p:cNvSpPr>
          <p:nvPr/>
        </p:nvSpPr>
        <p:spPr bwMode="auto">
          <a:xfrm>
            <a:off x="2124075" y="2492375"/>
            <a:ext cx="5761038" cy="25923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0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6" name="Line 6"/>
          <p:cNvSpPr>
            <a:spLocks noChangeShapeType="1"/>
          </p:cNvSpPr>
          <p:nvPr/>
        </p:nvSpPr>
        <p:spPr bwMode="auto">
          <a:xfrm>
            <a:off x="6800833" y="-361101"/>
            <a:ext cx="5762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Заголовок 4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852704"/>
          </a:xfrm>
        </p:spPr>
        <p:txBody>
          <a:bodyPr>
            <a:normAutofit/>
          </a:bodyPr>
          <a:lstStyle/>
          <a:p>
            <a:r>
              <a:rPr lang="en-US" dirty="0" smtClean="0"/>
              <a:t>Z=+4 dibaryon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3"/>
              <p:cNvSpPr txBox="1">
                <a:spLocks noChangeArrowheads="1"/>
              </p:cNvSpPr>
              <p:nvPr/>
            </p:nvSpPr>
            <p:spPr>
              <a:xfrm>
                <a:off x="1375420" y="1124744"/>
                <a:ext cx="6768752" cy="76730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9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46888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888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10312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10312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21031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/>
                              <a:sym typeface="Symbol" pitchFamily="18" charset="2"/>
                            </a:rPr>
                            <m:t>𝑑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/>
                              <a:sym typeface="Symbol" pitchFamily="18" charset="2"/>
                            </a:rPr>
                            <m:t>4+</m:t>
                          </m:r>
                        </m:sup>
                      </m:sSup>
                      <m:r>
                        <a:rPr lang="en-US" sz="3600" b="0" i="1" smtClean="0">
                          <a:latin typeface="Cambria Math"/>
                          <a:sym typeface="Symbol" pitchFamily="18" charset="2"/>
                        </a:rPr>
                        <m:t>→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/>
                              <a:sym typeface="Symbol" pitchFamily="18" charset="2"/>
                            </a:rPr>
                            <m:t>Δ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/>
                              <a:sym typeface="Symbol" pitchFamily="18" charset="2"/>
                            </a:rPr>
                            <m:t>++</m:t>
                          </m:r>
                        </m:sup>
                      </m:sSup>
                      <m:sSup>
                        <m:sSupPr>
                          <m:ctrlPr>
                            <a:rPr lang="en-US" sz="3600" i="1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600">
                              <a:latin typeface="Cambria Math"/>
                              <a:sym typeface="Symbol" pitchFamily="18" charset="2"/>
                            </a:rPr>
                            <m:t>Δ</m:t>
                          </m:r>
                        </m:e>
                        <m:sup>
                          <m:r>
                            <a:rPr lang="en-US" sz="3600" i="1">
                              <a:latin typeface="Cambria Math"/>
                              <a:sym typeface="Symbol" pitchFamily="18" charset="2"/>
                            </a:rPr>
                            <m:t>++</m:t>
                          </m:r>
                        </m:sup>
                      </m:sSup>
                      <m:r>
                        <a:rPr lang="en-US" sz="3600" b="0" i="1" smtClean="0">
                          <a:latin typeface="Cambria Math"/>
                          <a:sym typeface="Symbol" pitchFamily="18" charset="2"/>
                        </a:rPr>
                        <m:t>→</m:t>
                      </m:r>
                      <m:r>
                        <a:rPr lang="en-US" sz="3600" b="0" i="1" smtClean="0">
                          <a:latin typeface="Cambria Math"/>
                          <a:sym typeface="Symbol" pitchFamily="18" charset="2"/>
                        </a:rPr>
                        <m:t>𝑝𝑝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/>
                              <a:sym typeface="Symbol" pitchFamily="18" charset="2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36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/>
                              <a:sym typeface="Symbol" pitchFamily="18" charset="2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de-DE" sz="3600" baseline="30000" dirty="0" smtClean="0">
                  <a:latin typeface="Symbol" pitchFamily="18" charset="2"/>
                  <a:sym typeface="Symbol" pitchFamily="18" charset="2"/>
                </a:endParaRPr>
              </a:p>
              <a:p>
                <a:pPr fontAlgn="auto">
                  <a:spcAft>
                    <a:spcPts val="0"/>
                  </a:spcAft>
                </a:pPr>
                <a:endParaRPr lang="de-DE" sz="3600" baseline="30000" dirty="0" smtClean="0">
                  <a:sym typeface="Symbol" pitchFamily="18" charset="2"/>
                </a:endParaRPr>
              </a:p>
              <a:p>
                <a:pPr fontAlgn="auto">
                  <a:spcAft>
                    <a:spcPts val="0"/>
                  </a:spcAft>
                  <a:buFontTx/>
                  <a:buNone/>
                </a:pPr>
                <a:endParaRPr lang="de-DE" baseline="300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5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420" y="1124744"/>
                <a:ext cx="6768752" cy="7673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4"/>
          <p:cNvGrpSpPr>
            <a:grpSpLocks/>
          </p:cNvGrpSpPr>
          <p:nvPr/>
        </p:nvGrpSpPr>
        <p:grpSpPr bwMode="auto">
          <a:xfrm>
            <a:off x="3377084" y="1715293"/>
            <a:ext cx="2589212" cy="1881187"/>
            <a:chOff x="3651" y="675"/>
            <a:chExt cx="1631" cy="1185"/>
          </a:xfrm>
        </p:grpSpPr>
        <p:grpSp>
          <p:nvGrpSpPr>
            <p:cNvPr id="66" name="Group 5"/>
            <p:cNvGrpSpPr>
              <a:grpSpLocks/>
            </p:cNvGrpSpPr>
            <p:nvPr/>
          </p:nvGrpSpPr>
          <p:grpSpPr bwMode="auto">
            <a:xfrm>
              <a:off x="3651" y="845"/>
              <a:ext cx="1385" cy="832"/>
              <a:chOff x="3606" y="2342"/>
              <a:chExt cx="1385" cy="832"/>
            </a:xfrm>
          </p:grpSpPr>
          <p:sp>
            <p:nvSpPr>
              <p:cNvPr id="72" name="Line 6"/>
              <p:cNvSpPr>
                <a:spLocks noChangeShapeType="1"/>
              </p:cNvSpPr>
              <p:nvPr/>
            </p:nvSpPr>
            <p:spPr bwMode="auto">
              <a:xfrm>
                <a:off x="4476" y="3004"/>
                <a:ext cx="491" cy="17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Line 7"/>
              <p:cNvSpPr>
                <a:spLocks noChangeShapeType="1"/>
              </p:cNvSpPr>
              <p:nvPr/>
            </p:nvSpPr>
            <p:spPr bwMode="auto">
              <a:xfrm flipV="1">
                <a:off x="4477" y="2342"/>
                <a:ext cx="490" cy="181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8"/>
              <p:cNvSpPr>
                <a:spLocks noChangeShapeType="1"/>
              </p:cNvSpPr>
              <p:nvPr/>
            </p:nvSpPr>
            <p:spPr bwMode="auto">
              <a:xfrm flipV="1">
                <a:off x="4513" y="2555"/>
                <a:ext cx="454" cy="1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9"/>
              <p:cNvSpPr>
                <a:spLocks noChangeShapeType="1"/>
              </p:cNvSpPr>
              <p:nvPr/>
            </p:nvSpPr>
            <p:spPr bwMode="auto">
              <a:xfrm>
                <a:off x="4513" y="2976"/>
                <a:ext cx="478" cy="9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Rectangle 12"/>
              <p:cNvSpPr>
                <a:spLocks noChangeArrowheads="1"/>
              </p:cNvSpPr>
              <p:nvPr/>
            </p:nvSpPr>
            <p:spPr bwMode="auto">
              <a:xfrm rot="-1717552">
                <a:off x="4096" y="2604"/>
                <a:ext cx="454" cy="9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Rectangle 13"/>
              <p:cNvSpPr>
                <a:spLocks noChangeArrowheads="1"/>
              </p:cNvSpPr>
              <p:nvPr/>
            </p:nvSpPr>
            <p:spPr bwMode="auto">
              <a:xfrm rot="1393872">
                <a:off x="4096" y="2859"/>
                <a:ext cx="454" cy="9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Rectangle 14"/>
              <p:cNvSpPr>
                <a:spLocks noChangeArrowheads="1"/>
              </p:cNvSpPr>
              <p:nvPr/>
            </p:nvSpPr>
            <p:spPr bwMode="auto">
              <a:xfrm>
                <a:off x="3606" y="2704"/>
                <a:ext cx="544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7" name="Text Box 17"/>
            <p:cNvSpPr txBox="1">
              <a:spLocks noChangeArrowheads="1"/>
            </p:cNvSpPr>
            <p:nvPr/>
          </p:nvSpPr>
          <p:spPr bwMode="auto">
            <a:xfrm>
              <a:off x="4195" y="1434"/>
              <a:ext cx="2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l-GR" sz="2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Δ</a:t>
              </a:r>
            </a:p>
          </p:txBody>
        </p:sp>
        <p:sp>
          <p:nvSpPr>
            <p:cNvPr id="69" name="Text Box 18"/>
            <p:cNvSpPr txBox="1">
              <a:spLocks noChangeArrowheads="1"/>
            </p:cNvSpPr>
            <p:nvPr/>
          </p:nvSpPr>
          <p:spPr bwMode="auto">
            <a:xfrm>
              <a:off x="4195" y="845"/>
              <a:ext cx="2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2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Δ</a:t>
              </a:r>
            </a:p>
          </p:txBody>
        </p:sp>
        <p:sp>
          <p:nvSpPr>
            <p:cNvPr id="70" name="Text Box 20"/>
            <p:cNvSpPr txBox="1">
              <a:spLocks noChangeArrowheads="1"/>
            </p:cNvSpPr>
            <p:nvPr/>
          </p:nvSpPr>
          <p:spPr bwMode="auto">
            <a:xfrm>
              <a:off x="5069" y="1572"/>
              <a:ext cx="21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2400" dirty="0">
                  <a:latin typeface="Times New Roman" pitchFamily="18" charset="0"/>
                  <a:cs typeface="Times New Roman" pitchFamily="18" charset="0"/>
                </a:rPr>
                <a:t>π</a:t>
              </a:r>
            </a:p>
          </p:txBody>
        </p:sp>
        <p:sp>
          <p:nvSpPr>
            <p:cNvPr id="71" name="Text Box 21"/>
            <p:cNvSpPr txBox="1">
              <a:spLocks noChangeArrowheads="1"/>
            </p:cNvSpPr>
            <p:nvPr/>
          </p:nvSpPr>
          <p:spPr bwMode="auto">
            <a:xfrm>
              <a:off x="5036" y="675"/>
              <a:ext cx="21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2400" dirty="0">
                  <a:latin typeface="Times New Roman" pitchFamily="18" charset="0"/>
                  <a:cs typeface="Times New Roman" pitchFamily="18" charset="0"/>
                </a:rPr>
                <a:t>π</a:t>
              </a:r>
            </a:p>
          </p:txBody>
        </p:sp>
      </p:grpSp>
      <p:sp>
        <p:nvSpPr>
          <p:cNvPr id="64" name="Text Box 23"/>
          <p:cNvSpPr txBox="1">
            <a:spLocks noChangeArrowheads="1"/>
          </p:cNvSpPr>
          <p:nvPr/>
        </p:nvSpPr>
        <p:spPr bwMode="auto">
          <a:xfrm>
            <a:off x="5600376" y="2763043"/>
            <a:ext cx="288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Tahoma" pitchFamily="34" charset="0"/>
              </a:rPr>
              <a:t>N</a:t>
            </a:r>
            <a:endParaRPr lang="en-US" sz="2400" dirty="0">
              <a:latin typeface="Tahoma" pitchFamily="34" charset="0"/>
            </a:endParaRPr>
          </a:p>
        </p:txBody>
      </p:sp>
      <p:sp>
        <p:nvSpPr>
          <p:cNvPr id="65" name="Text Box 23"/>
          <p:cNvSpPr txBox="1">
            <a:spLocks noChangeArrowheads="1"/>
          </p:cNvSpPr>
          <p:nvPr/>
        </p:nvSpPr>
        <p:spPr bwMode="auto">
          <a:xfrm>
            <a:off x="5623217" y="2071605"/>
            <a:ext cx="288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Tahoma" pitchFamily="34" charset="0"/>
              </a:rPr>
              <a:t>N</a:t>
            </a:r>
            <a:endParaRPr lang="en-US" sz="2400" dirty="0">
              <a:latin typeface="Tahoma" pitchFamily="34" charset="0"/>
            </a:endParaRPr>
          </a:p>
        </p:txBody>
      </p:sp>
      <p:grpSp>
        <p:nvGrpSpPr>
          <p:cNvPr id="20" name="Group 4"/>
          <p:cNvGrpSpPr>
            <a:grpSpLocks/>
          </p:cNvGrpSpPr>
          <p:nvPr/>
        </p:nvGrpSpPr>
        <p:grpSpPr bwMode="auto">
          <a:xfrm>
            <a:off x="2195984" y="3740149"/>
            <a:ext cx="3352800" cy="1739902"/>
            <a:chOff x="2951" y="760"/>
            <a:chExt cx="2112" cy="1096"/>
          </a:xfrm>
        </p:grpSpPr>
        <p:grpSp>
          <p:nvGrpSpPr>
            <p:cNvPr id="21" name="Group 5"/>
            <p:cNvGrpSpPr>
              <a:grpSpLocks/>
            </p:cNvGrpSpPr>
            <p:nvPr/>
          </p:nvGrpSpPr>
          <p:grpSpPr bwMode="auto">
            <a:xfrm>
              <a:off x="3651" y="920"/>
              <a:ext cx="1018" cy="762"/>
              <a:chOff x="3606" y="2417"/>
              <a:chExt cx="1018" cy="762"/>
            </a:xfrm>
          </p:grpSpPr>
          <p:sp>
            <p:nvSpPr>
              <p:cNvPr id="26" name="Line 6"/>
              <p:cNvSpPr>
                <a:spLocks noChangeShapeType="1"/>
              </p:cNvSpPr>
              <p:nvPr/>
            </p:nvSpPr>
            <p:spPr bwMode="auto">
              <a:xfrm>
                <a:off x="4133" y="2886"/>
                <a:ext cx="491" cy="269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7"/>
              <p:cNvSpPr>
                <a:spLocks noChangeShapeType="1"/>
              </p:cNvSpPr>
              <p:nvPr/>
            </p:nvSpPr>
            <p:spPr bwMode="auto">
              <a:xfrm flipV="1">
                <a:off x="4134" y="2460"/>
                <a:ext cx="470" cy="26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8"/>
              <p:cNvSpPr>
                <a:spLocks noChangeShapeType="1"/>
              </p:cNvSpPr>
              <p:nvPr/>
            </p:nvSpPr>
            <p:spPr bwMode="auto">
              <a:xfrm flipV="1">
                <a:off x="4150" y="2704"/>
                <a:ext cx="454" cy="1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9"/>
              <p:cNvSpPr>
                <a:spLocks noChangeShapeType="1"/>
              </p:cNvSpPr>
              <p:nvPr/>
            </p:nvSpPr>
            <p:spPr bwMode="auto">
              <a:xfrm>
                <a:off x="4126" y="2877"/>
                <a:ext cx="478" cy="9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Rectangle 14"/>
              <p:cNvSpPr>
                <a:spLocks noChangeArrowheads="1"/>
              </p:cNvSpPr>
              <p:nvPr/>
            </p:nvSpPr>
            <p:spPr bwMode="auto">
              <a:xfrm>
                <a:off x="3606" y="2704"/>
                <a:ext cx="544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Line 6"/>
              <p:cNvSpPr>
                <a:spLocks noChangeShapeType="1"/>
              </p:cNvSpPr>
              <p:nvPr/>
            </p:nvSpPr>
            <p:spPr bwMode="auto">
              <a:xfrm>
                <a:off x="3632" y="2910"/>
                <a:ext cx="491" cy="269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7"/>
              <p:cNvSpPr>
                <a:spLocks noChangeShapeType="1"/>
              </p:cNvSpPr>
              <p:nvPr/>
            </p:nvSpPr>
            <p:spPr bwMode="auto">
              <a:xfrm flipV="1">
                <a:off x="3633" y="2417"/>
                <a:ext cx="470" cy="26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4661" y="1477"/>
                  <a:ext cx="402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el-GR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5" name="Text 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61" y="1477"/>
                  <a:ext cx="402" cy="29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4661" y="817"/>
                  <a:ext cx="402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el-GR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3" name="Text 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61" y="817"/>
                  <a:ext cx="402" cy="29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Text Box 21"/>
            <p:cNvSpPr txBox="1">
              <a:spLocks noChangeArrowheads="1"/>
            </p:cNvSpPr>
            <p:nvPr/>
          </p:nvSpPr>
          <p:spPr bwMode="auto">
            <a:xfrm>
              <a:off x="4665" y="1219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endParaRPr lang="el-GR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 Box 21"/>
            <p:cNvSpPr txBox="1">
              <a:spLocks noChangeArrowheads="1"/>
            </p:cNvSpPr>
            <p:nvPr/>
          </p:nvSpPr>
          <p:spPr bwMode="auto">
            <a:xfrm>
              <a:off x="4661" y="1052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endParaRPr lang="el-GR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712" y="1565"/>
                  <a:ext cx="402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el-GR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48" name="Text 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12" y="1565"/>
                  <a:ext cx="402" cy="29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Text Box 21"/>
            <p:cNvSpPr txBox="1">
              <a:spLocks noChangeArrowheads="1"/>
            </p:cNvSpPr>
            <p:nvPr/>
          </p:nvSpPr>
          <p:spPr bwMode="auto">
            <a:xfrm>
              <a:off x="2969" y="1257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endParaRPr lang="el-GR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Text Box 21"/>
            <p:cNvSpPr txBox="1">
              <a:spLocks noChangeArrowheads="1"/>
            </p:cNvSpPr>
            <p:nvPr/>
          </p:nvSpPr>
          <p:spPr bwMode="auto">
            <a:xfrm>
              <a:off x="2951" y="1073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endParaRPr lang="el-GR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695" y="760"/>
                  <a:ext cx="402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el-GR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51" name="Text 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695" y="760"/>
                  <a:ext cx="402" cy="29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Овал 1"/>
          <p:cNvSpPr/>
          <p:nvPr/>
        </p:nvSpPr>
        <p:spPr>
          <a:xfrm>
            <a:off x="4087094" y="4292599"/>
            <a:ext cx="167480" cy="63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7" name="Group 5"/>
          <p:cNvGrpSpPr>
            <a:grpSpLocks/>
          </p:cNvGrpSpPr>
          <p:nvPr/>
        </p:nvGrpSpPr>
        <p:grpSpPr bwMode="auto">
          <a:xfrm>
            <a:off x="2595476" y="4471190"/>
            <a:ext cx="758825" cy="288925"/>
            <a:chOff x="4126" y="2704"/>
            <a:chExt cx="478" cy="182"/>
          </a:xfrm>
          <a:scene3d>
            <a:camera prst="orthographicFront">
              <a:rot lat="0" lon="10800000" rev="0"/>
            </a:camera>
            <a:lightRig rig="threePt" dir="t"/>
          </a:scene3d>
        </p:grpSpPr>
        <p:sp>
          <p:nvSpPr>
            <p:cNvPr id="44" name="Line 8"/>
            <p:cNvSpPr>
              <a:spLocks noChangeShapeType="1"/>
            </p:cNvSpPr>
            <p:nvPr/>
          </p:nvSpPr>
          <p:spPr bwMode="auto">
            <a:xfrm flipV="1">
              <a:off x="4150" y="2704"/>
              <a:ext cx="454" cy="1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9"/>
            <p:cNvSpPr>
              <a:spLocks noChangeShapeType="1"/>
            </p:cNvSpPr>
            <p:nvPr/>
          </p:nvSpPr>
          <p:spPr bwMode="auto">
            <a:xfrm>
              <a:off x="4126" y="2877"/>
              <a:ext cx="478" cy="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" name="Овал 46"/>
          <p:cNvSpPr/>
          <p:nvPr/>
        </p:nvSpPr>
        <p:spPr>
          <a:xfrm>
            <a:off x="3270561" y="4313289"/>
            <a:ext cx="167480" cy="63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3"/>
              <p:cNvSpPr txBox="1">
                <a:spLocks noChangeArrowheads="1"/>
              </p:cNvSpPr>
              <p:nvPr/>
            </p:nvSpPr>
            <p:spPr>
              <a:xfrm>
                <a:off x="222846" y="5350243"/>
                <a:ext cx="8784976" cy="767300"/>
              </a:xfrm>
              <a:prstGeom prst="rect">
                <a:avLst/>
              </a:prstGeom>
            </p:spPr>
            <p:txBody>
              <a:bodyPr vert="horz">
                <a:normAutofit fontScale="85000" lnSpcReduction="10000"/>
              </a:bodyPr>
              <a:lstStyle>
                <a:lvl1pPr marL="274320" indent="-27432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9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46888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888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10312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10312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21031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/>
                              <a:sym typeface="Symbol" pitchFamily="18" charset="2"/>
                            </a:rPr>
                            <m:t>𝑝𝑝</m:t>
                          </m:r>
                          <m:r>
                            <a:rPr lang="en-US" sz="3600" b="0" i="1" smtClean="0">
                              <a:latin typeface="Cambria Math"/>
                              <a:sym typeface="Symbol" pitchFamily="18" charset="2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latin typeface="Cambria Math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/>
                                  <a:sym typeface="Symbol" pitchFamily="18" charset="2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/>
                                  <a:sym typeface="Symbol" pitchFamily="18" charset="2"/>
                                </a:rPr>
                                <m:t>−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600" b="0" i="1" smtClean="0">
                                  <a:latin typeface="Cambria Math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/>
                                  <a:sym typeface="Symbol" pitchFamily="18" charset="2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/>
                                  <a:sym typeface="Symbol" pitchFamily="18" charset="2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sz="3600" b="0" i="1" smtClean="0">
                              <a:latin typeface="Cambria Math"/>
                              <a:sym typeface="Symbol" pitchFamily="18" charset="2"/>
                            </a:rPr>
                            <m:t>𝑑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/>
                              <a:sym typeface="Symbol" pitchFamily="18" charset="2"/>
                            </a:rPr>
                            <m:t>4+</m:t>
                          </m:r>
                        </m:sup>
                      </m:sSup>
                      <m:r>
                        <a:rPr lang="en-US" sz="3600" b="0" i="1" smtClean="0">
                          <a:latin typeface="Cambria Math"/>
                          <a:sym typeface="Symbol" pitchFamily="18" charset="2"/>
                        </a:rPr>
                        <m:t>→</m:t>
                      </m:r>
                      <m:sSup>
                        <m:sSupPr>
                          <m:ctrlPr>
                            <a:rPr lang="en-US" sz="3600" i="1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3600" i="1">
                              <a:latin typeface="Cambria Math"/>
                              <a:sym typeface="Symbol" pitchFamily="18" charset="2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sz="3600" i="1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3600" i="1">
                              <a:latin typeface="Cambria Math"/>
                              <a:sym typeface="Symbol" pitchFamily="18" charset="2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sz="36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/>
                              <a:sym typeface="Symbol" pitchFamily="18" charset="2"/>
                            </a:rPr>
                            <m:t>Δ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/>
                              <a:sym typeface="Symbol" pitchFamily="18" charset="2"/>
                            </a:rPr>
                            <m:t>++</m:t>
                          </m:r>
                        </m:sup>
                      </m:sSup>
                      <m:sSup>
                        <m:sSupPr>
                          <m:ctrlPr>
                            <a:rPr lang="en-US" sz="3600" i="1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600">
                              <a:latin typeface="Cambria Math"/>
                              <a:sym typeface="Symbol" pitchFamily="18" charset="2"/>
                            </a:rPr>
                            <m:t>Δ</m:t>
                          </m:r>
                        </m:e>
                        <m:sup>
                          <m:r>
                            <a:rPr lang="en-US" sz="3600" i="1">
                              <a:latin typeface="Cambria Math"/>
                              <a:sym typeface="Symbol" pitchFamily="18" charset="2"/>
                            </a:rPr>
                            <m:t>++</m:t>
                          </m:r>
                        </m:sup>
                      </m:sSup>
                      <m:r>
                        <a:rPr lang="en-US" sz="3600" b="0" i="1" smtClean="0">
                          <a:latin typeface="Cambria Math"/>
                          <a:sym typeface="Symbol" pitchFamily="18" charset="2"/>
                        </a:rPr>
                        <m:t>→</m:t>
                      </m:r>
                      <m:r>
                        <a:rPr lang="en-US" sz="3600" b="0" i="1" smtClean="0">
                          <a:latin typeface="Cambria Math"/>
                          <a:sym typeface="Symbol" pitchFamily="18" charset="2"/>
                        </a:rPr>
                        <m:t>𝑝𝑝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/>
                              <a:sym typeface="Symbol" pitchFamily="18" charset="2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36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/>
                              <a:sym typeface="Symbol" pitchFamily="18" charset="2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3600" i="1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3600" i="1">
                              <a:latin typeface="Cambria Math"/>
                              <a:sym typeface="Symbol" pitchFamily="18" charset="2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sz="3600" i="1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3600" i="1">
                              <a:latin typeface="Cambria Math"/>
                              <a:sym typeface="Symbol" pitchFamily="18" charset="2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de-DE" sz="3600" baseline="30000" dirty="0" smtClean="0">
                  <a:latin typeface="Symbol" pitchFamily="18" charset="2"/>
                  <a:sym typeface="Symbol" pitchFamily="18" charset="2"/>
                </a:endParaRPr>
              </a:p>
              <a:p>
                <a:pPr fontAlgn="auto">
                  <a:spcAft>
                    <a:spcPts val="0"/>
                  </a:spcAft>
                </a:pPr>
                <a:endParaRPr lang="de-DE" sz="3600" baseline="30000" dirty="0" smtClean="0">
                  <a:sym typeface="Symbol" pitchFamily="18" charset="2"/>
                </a:endParaRPr>
              </a:p>
              <a:p>
                <a:pPr fontAlgn="auto">
                  <a:spcAft>
                    <a:spcPts val="0"/>
                  </a:spcAft>
                  <a:buFontTx/>
                  <a:buNone/>
                </a:pPr>
                <a:endParaRPr lang="de-DE" baseline="300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5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46" y="5350243"/>
                <a:ext cx="8784976" cy="76730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85881" y="5992524"/>
            <a:ext cx="3022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WASA, HADES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8993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44624"/>
                <a:ext cx="8229600" cy="708688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en-US" sz="5400" i="1">
                        <a:latin typeface="Cambria Math"/>
                        <a:sym typeface="Symbol" pitchFamily="18" charset="2"/>
                      </a:rPr>
                      <m:t>𝑝𝑝</m:t>
                    </m:r>
                    <m:r>
                      <a:rPr lang="en-US" sz="5400" i="1">
                        <a:latin typeface="Cambria Math"/>
                        <a:sym typeface="Symbol" pitchFamily="18" charset="2"/>
                      </a:rPr>
                      <m:t>→</m:t>
                    </m:r>
                    <m:r>
                      <a:rPr lang="en-US" sz="5400" i="1">
                        <a:latin typeface="Cambria Math"/>
                        <a:sym typeface="Symbol" pitchFamily="18" charset="2"/>
                      </a:rPr>
                      <m:t>𝑝𝑝</m:t>
                    </m:r>
                    <m:sSup>
                      <m:sSupPr>
                        <m:ctrlPr>
                          <a:rPr lang="en-US" sz="5400" i="1">
                            <a:latin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𝜋</m:t>
                        </m:r>
                      </m:e>
                      <m:sup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5400" i="1">
                            <a:latin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𝜋</m:t>
                        </m:r>
                      </m:e>
                      <m:sup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5400" i="1">
                            <a:latin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𝜋</m:t>
                        </m:r>
                      </m:e>
                      <m:sup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sz="5400" i="1">
                            <a:latin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𝜋</m:t>
                        </m:r>
                      </m:e>
                      <m:sup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−</m:t>
                        </m:r>
                      </m:sup>
                    </m:sSup>
                    <m:r>
                      <a:rPr lang="en-US" sz="5400" i="1">
                        <a:latin typeface="Cambria Math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dirty="0" smtClean="0"/>
                  <a:t>dibaryon</a:t>
                </a:r>
                <a:endParaRPr lang="en-US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44624"/>
                <a:ext cx="8229600" cy="708688"/>
              </a:xfrm>
              <a:blipFill rotWithShape="1">
                <a:blip r:embed="rId2"/>
                <a:stretch>
                  <a:fillRect t="-21368" b="-478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2BD51-2112-46C7-886A-EEEFCFD9C87A}" type="slidenum">
              <a:rPr lang="en-US" smtClean="0"/>
              <a:pPr/>
              <a:t>48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323528" y="1052736"/>
                <a:ext cx="2520280" cy="64807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=2.063 </m:t>
                      </m:r>
                      <m:r>
                        <a:rPr lang="en-US" b="0" i="1" smtClean="0">
                          <a:latin typeface="Cambria Math"/>
                        </a:rPr>
                        <m:t>𝐺𝑒𝑉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23528" y="1052736"/>
                <a:ext cx="2520280" cy="648072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3203848" y="1052736"/>
                <a:ext cx="2520280" cy="64807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=2.541 </m:t>
                      </m:r>
                      <m:r>
                        <a:rPr lang="en-US" b="0" i="1" smtClean="0">
                          <a:latin typeface="Cambria Math"/>
                        </a:rPr>
                        <m:t>𝐺𝑒𝑉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4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203848" y="1052736"/>
                <a:ext cx="2520280" cy="648072"/>
              </a:xfr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156176" y="1052736"/>
                <a:ext cx="2520280" cy="64807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=3.500 </m:t>
                      </m:r>
                      <m:r>
                        <a:rPr lang="en-US" b="0" i="1" smtClean="0">
                          <a:latin typeface="Cambria Math"/>
                        </a:rPr>
                        <m:t>𝐺𝑒𝑉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5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156176" y="1052736"/>
                <a:ext cx="2520280" cy="648072"/>
              </a:xfr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4" y="1700807"/>
            <a:ext cx="3102446" cy="2952327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700807"/>
            <a:ext cx="3096344" cy="29465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656" y="1700805"/>
            <a:ext cx="3096343" cy="2946520"/>
          </a:xfrm>
          <a:prstGeom prst="rect">
            <a:avLst/>
          </a:prstGeom>
        </p:spPr>
      </p:pic>
      <p:cxnSp>
        <p:nvCxnSpPr>
          <p:cNvPr id="12" name="Прямая со стрелкой 11"/>
          <p:cNvCxnSpPr/>
          <p:nvPr/>
        </p:nvCxnSpPr>
        <p:spPr>
          <a:xfrm>
            <a:off x="3203848" y="5733256"/>
            <a:ext cx="2196244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3707904" y="4797152"/>
            <a:ext cx="0" cy="144016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691680" y="4823833"/>
                <a:ext cx="1823641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𝑝𝑝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4823833"/>
                <a:ext cx="1823641" cy="62273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355976" y="5805264"/>
                <a:ext cx="1847685" cy="6415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𝑝𝑝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5805264"/>
                <a:ext cx="1847685" cy="64158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единительная линия 3"/>
          <p:cNvCxnSpPr/>
          <p:nvPr/>
        </p:nvCxnSpPr>
        <p:spPr>
          <a:xfrm flipV="1">
            <a:off x="1763688" y="1988840"/>
            <a:ext cx="0" cy="2232248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4716016" y="1988840"/>
            <a:ext cx="0" cy="2232248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467544" y="3429000"/>
            <a:ext cx="1296144" cy="0"/>
          </a:xfrm>
          <a:prstGeom prst="line">
            <a:avLst/>
          </a:prstGeom>
          <a:ln w="15875"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3419872" y="2890547"/>
            <a:ext cx="1296144" cy="0"/>
          </a:xfrm>
          <a:prstGeom prst="line">
            <a:avLst/>
          </a:prstGeom>
          <a:ln w="15875"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7402110" y="1974508"/>
            <a:ext cx="0" cy="2232248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6516216" y="2564904"/>
            <a:ext cx="885894" cy="0"/>
          </a:xfrm>
          <a:prstGeom prst="line">
            <a:avLst/>
          </a:prstGeom>
          <a:ln w="15875"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83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Заголовок 5"/>
              <p:cNvSpPr>
                <a:spLocks noGrp="1"/>
              </p:cNvSpPr>
              <p:nvPr>
                <p:ph type="title"/>
              </p:nvPr>
            </p:nvSpPr>
            <p:spPr>
              <a:xfrm>
                <a:off x="107504" y="188640"/>
                <a:ext cx="8784976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Model calculations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4+</m:t>
                        </m:r>
                      </m:sup>
                    </m:sSup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6" name="Заголовок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7504" y="188640"/>
                <a:ext cx="8784976" cy="1143000"/>
              </a:xfrm>
              <a:blipFill rotWithShape="1">
                <a:blip r:embed="rId2"/>
                <a:stretch>
                  <a:fillRect l="-3956" b="-304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2BD51-2112-46C7-886A-EEEFCFD9C87A}" type="slidenum">
              <a:rPr lang="en-US" smtClean="0"/>
              <a:pPr/>
              <a:t>49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Таблица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68740600"/>
                  </p:ext>
                </p:extLst>
              </p:nvPr>
            </p:nvGraphicFramePr>
            <p:xfrm>
              <a:off x="107502" y="1628800"/>
              <a:ext cx="8856988" cy="1280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65284"/>
                    <a:gridCol w="1265284"/>
                    <a:gridCol w="1265284"/>
                    <a:gridCol w="1388726"/>
                    <a:gridCol w="1141842"/>
                    <a:gridCol w="1265284"/>
                    <a:gridCol w="1265284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M(GeV)</a:t>
                          </a:r>
                          <a:endParaRPr lang="ru-RU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1</a:t>
                          </a:r>
                          <a:endParaRPr lang="ru-RU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2</a:t>
                          </a:r>
                          <a:endParaRPr lang="ru-RU" sz="2200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3</a:t>
                          </a:r>
                          <a:endParaRPr lang="ru-RU" sz="2200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4</a:t>
                          </a:r>
                          <a:endParaRPr lang="ru-RU" sz="2200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5</a:t>
                          </a:r>
                          <a:endParaRPr lang="ru-RU" sz="2200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err="1" smtClean="0"/>
                            <a:t>exp</a:t>
                          </a:r>
                          <a:endParaRPr lang="ru-RU" sz="22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2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2.35</a:t>
                          </a:r>
                          <a:endParaRPr lang="ru-RU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2.361</a:t>
                          </a:r>
                          <a:endParaRPr lang="ru-RU" sz="2200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2.45</a:t>
                          </a:r>
                          <a:endParaRPr lang="ru-RU" sz="2200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b="1" dirty="0" smtClean="0"/>
                            <a:t>2.38</a:t>
                          </a:r>
                          <a:endParaRPr lang="ru-RU" sz="2200" b="1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2.38</a:t>
                          </a:r>
                          <a:endParaRPr lang="ru-RU" sz="2200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2.38</a:t>
                          </a:r>
                          <a:endParaRPr lang="ru-RU" sz="22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2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4+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2.35</a:t>
                          </a:r>
                          <a:endParaRPr lang="ru-RU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2.833</a:t>
                          </a:r>
                          <a:endParaRPr lang="ru-RU" sz="2200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unbound</a:t>
                          </a:r>
                          <a:endParaRPr lang="ru-RU" sz="2200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b="1" dirty="0" smtClean="0"/>
                            <a:t>2.69</a:t>
                          </a:r>
                          <a:endParaRPr lang="ru-RU" sz="2200" b="1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2.40</a:t>
                          </a:r>
                          <a:endParaRPr lang="ru-RU" sz="2200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>
                              <a:sym typeface="Symbol"/>
                            </a:rPr>
                            <a:t></a:t>
                          </a:r>
                          <a:endParaRPr lang="ru-RU" sz="22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Таблица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53191742"/>
                  </p:ext>
                </p:extLst>
              </p:nvPr>
            </p:nvGraphicFramePr>
            <p:xfrm>
              <a:off x="107502" y="1628800"/>
              <a:ext cx="8856988" cy="1280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65284"/>
                    <a:gridCol w="1265284"/>
                    <a:gridCol w="1265284"/>
                    <a:gridCol w="1388726"/>
                    <a:gridCol w="1141842"/>
                    <a:gridCol w="1265284"/>
                    <a:gridCol w="1265284"/>
                  </a:tblGrid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M(GeV)</a:t>
                          </a:r>
                          <a:endParaRPr lang="ru-RU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1</a:t>
                          </a:r>
                          <a:endParaRPr lang="ru-RU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2</a:t>
                          </a:r>
                          <a:endParaRPr lang="ru-RU" sz="2200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3</a:t>
                          </a:r>
                          <a:endParaRPr lang="ru-RU" sz="2200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4</a:t>
                          </a:r>
                          <a:endParaRPr lang="ru-RU" sz="2200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5</a:t>
                          </a:r>
                          <a:endParaRPr lang="ru-RU" sz="2200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err="1" smtClean="0"/>
                            <a:t>exp</a:t>
                          </a:r>
                          <a:endParaRPr lang="ru-RU" sz="2200" dirty="0"/>
                        </a:p>
                      </a:txBody>
                      <a:tcPr/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81" t="-108571" r="-598558" b="-1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2.35</a:t>
                          </a:r>
                          <a:endParaRPr lang="ru-RU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2.361</a:t>
                          </a:r>
                          <a:endParaRPr lang="ru-RU" sz="2200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2.45</a:t>
                          </a:r>
                          <a:endParaRPr lang="ru-RU" sz="2200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b="1" dirty="0" smtClean="0"/>
                            <a:t>2.38</a:t>
                          </a:r>
                          <a:endParaRPr lang="ru-RU" sz="2200" b="1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2.38</a:t>
                          </a:r>
                          <a:endParaRPr lang="ru-RU" sz="2200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2.38</a:t>
                          </a:r>
                          <a:endParaRPr lang="ru-RU" sz="2200" dirty="0"/>
                        </a:p>
                      </a:txBody>
                      <a:tcPr/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81" t="-208571" r="-598558" b="-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2.35</a:t>
                          </a:r>
                          <a:endParaRPr lang="ru-RU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2.833</a:t>
                          </a:r>
                          <a:endParaRPr lang="ru-RU" sz="2200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unbound</a:t>
                          </a:r>
                          <a:endParaRPr lang="ru-RU" sz="2200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b="1" dirty="0" smtClean="0"/>
                            <a:t>2.69</a:t>
                          </a:r>
                          <a:endParaRPr lang="ru-RU" sz="2200" b="1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2.40</a:t>
                          </a:r>
                          <a:endParaRPr lang="ru-RU" sz="2200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>
                              <a:sym typeface="Symbol"/>
                            </a:rPr>
                            <a:t></a:t>
                          </a:r>
                          <a:endParaRPr lang="ru-RU" sz="22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TextBox 7"/>
          <p:cNvSpPr txBox="1"/>
          <p:nvPr/>
        </p:nvSpPr>
        <p:spPr>
          <a:xfrm>
            <a:off x="323528" y="3356992"/>
            <a:ext cx="772903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Dyson-</a:t>
            </a:r>
            <a:r>
              <a:rPr lang="en-US" sz="2400" dirty="0" err="1"/>
              <a:t>Xuong</a:t>
            </a:r>
            <a:r>
              <a:rPr lang="en-US" sz="2400" dirty="0"/>
              <a:t>, PRL 13 (1964) </a:t>
            </a:r>
            <a:r>
              <a:rPr lang="en-US" sz="2400" dirty="0" smtClean="0"/>
              <a:t>815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Mulders-</a:t>
            </a:r>
            <a:r>
              <a:rPr lang="en-US" sz="2400" dirty="0" err="1"/>
              <a:t>Aerts</a:t>
            </a:r>
            <a:r>
              <a:rPr lang="en-US" sz="2400" dirty="0"/>
              <a:t>-de Swart, PRD 21 (1980) </a:t>
            </a:r>
            <a:r>
              <a:rPr lang="en-US" sz="2400" dirty="0" smtClean="0"/>
              <a:t>2653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/>
              <a:t>Oka-Yazaki, PLB 90 (1980) 41</a:t>
            </a:r>
            <a:r>
              <a:rPr lang="pl-PL" sz="2400" dirty="0" smtClean="0"/>
              <a:t>.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Mulders-Thomas, JPG 9 (1983) 1159</a:t>
            </a:r>
            <a:r>
              <a:rPr lang="en-US" sz="24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A. Gal, H. </a:t>
            </a:r>
            <a:r>
              <a:rPr lang="en-US" sz="2400" dirty="0" err="1" smtClean="0"/>
              <a:t>Garcilazo</a:t>
            </a:r>
            <a:r>
              <a:rPr lang="en-US" sz="2400" dirty="0" smtClean="0"/>
              <a:t> </a:t>
            </a:r>
            <a:r>
              <a:rPr lang="en-US" sz="2400" dirty="0" err="1" smtClean="0"/>
              <a:t>Nucl.Phys</a:t>
            </a:r>
            <a:r>
              <a:rPr lang="en-US" sz="2400" dirty="0"/>
              <a:t>. A928 (2014) 73-88 </a:t>
            </a:r>
            <a:r>
              <a:rPr lang="pl-PL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0741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d*(2380)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Discovery</a:t>
            </a:r>
            <a:endParaRPr lang="ru-RU" sz="4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E61-D23B-4072-8C27-674A336F0F9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8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*(2380) begins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4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3" name="Rectangle 3"/>
          <p:cNvSpPr>
            <a:spLocks noGrp="1" noChangeArrowheads="1"/>
          </p:cNvSpPr>
          <p:nvPr>
            <p:ph type="title"/>
          </p:nvPr>
        </p:nvSpPr>
        <p:spPr>
          <a:xfrm>
            <a:off x="348456" y="44624"/>
            <a:ext cx="8229600" cy="1143000"/>
          </a:xfrm>
        </p:spPr>
        <p:txBody>
          <a:bodyPr/>
          <a:lstStyle/>
          <a:p>
            <a:r>
              <a:rPr lang="en-US" altLang="ru-RU" dirty="0" smtClean="0"/>
              <a:t>Celsius WASA</a:t>
            </a:r>
            <a:r>
              <a:rPr lang="en-US" altLang="ru-RU" dirty="0" smtClean="0">
                <a:sym typeface="Mathematica1" pitchFamily="2" charset="2"/>
              </a:rPr>
              <a:t> </a:t>
            </a:r>
            <a:endParaRPr lang="en-US" altLang="ru-RU" dirty="0"/>
          </a:p>
        </p:txBody>
      </p:sp>
      <p:pic>
        <p:nvPicPr>
          <p:cNvPr id="686095" name="Picture 15" descr="wasa_over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03313"/>
            <a:ext cx="7558087" cy="575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64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8915" name="Picture 3" descr="Mpi0pi0_newP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3968" y="1628800"/>
            <a:ext cx="4392612" cy="2741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678916" name="Object 4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090514370"/>
              </p:ext>
            </p:extLst>
          </p:nvPr>
        </p:nvGraphicFramePr>
        <p:xfrm>
          <a:off x="2698998" y="1756990"/>
          <a:ext cx="115252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840" name="Формула" r:id="rId4" imgW="304560" imgH="190440" progId="Equation.3">
                  <p:embed/>
                </p:oleObj>
              </mc:Choice>
              <mc:Fallback>
                <p:oleObj name="Формула" r:id="rId4" imgW="30456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998" y="1756990"/>
                        <a:ext cx="1152525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8917" name="Object 5"/>
          <p:cNvGraphicFramePr>
            <a:graphicFrameLocks noChangeAspect="1"/>
          </p:cNvGraphicFramePr>
          <p:nvPr/>
        </p:nvGraphicFramePr>
        <p:xfrm>
          <a:off x="5076825" y="908050"/>
          <a:ext cx="936625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841" name="Формула" r:id="rId6" imgW="266400" imgH="190440" progId="Equation.3">
                  <p:embed/>
                </p:oleObj>
              </mc:Choice>
              <mc:Fallback>
                <p:oleObj name="Формула" r:id="rId6" imgW="26640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908050"/>
                        <a:ext cx="936625" cy="66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8918" name="Object 6"/>
          <p:cNvGraphicFramePr>
            <a:graphicFrameLocks noChangeAspect="1"/>
          </p:cNvGraphicFramePr>
          <p:nvPr/>
        </p:nvGraphicFramePr>
        <p:xfrm>
          <a:off x="7019925" y="908050"/>
          <a:ext cx="115252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842" name="Формула" r:id="rId8" imgW="368280" imgH="203040" progId="Equation.3">
                  <p:embed/>
                </p:oleObj>
              </mc:Choice>
              <mc:Fallback>
                <p:oleObj name="Формула" r:id="rId8" imgW="368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908050"/>
                        <a:ext cx="1152525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8920" name="Text Box 8"/>
          <p:cNvSpPr txBox="1">
            <a:spLocks noChangeArrowheads="1"/>
          </p:cNvSpPr>
          <p:nvPr/>
        </p:nvSpPr>
        <p:spPr bwMode="auto">
          <a:xfrm>
            <a:off x="395536" y="2780928"/>
            <a:ext cx="35718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>
                <a:latin typeface="Tahoma" pitchFamily="34" charset="0"/>
              </a:rPr>
              <a:t>M.Bashkanov </a:t>
            </a:r>
            <a:r>
              <a:rPr lang="en-US" altLang="ru-RU" i="1">
                <a:latin typeface="Tahoma" pitchFamily="34" charset="0"/>
              </a:rPr>
              <a:t>et</a:t>
            </a:r>
            <a:r>
              <a:rPr lang="en-US" altLang="ru-RU">
                <a:latin typeface="Tahoma" pitchFamily="34" charset="0"/>
              </a:rPr>
              <a:t>. al, </a:t>
            </a:r>
          </a:p>
          <a:p>
            <a:r>
              <a:rPr lang="en-US" altLang="ru-RU">
                <a:latin typeface="Tahoma" pitchFamily="34" charset="0"/>
              </a:rPr>
              <a:t>Phys. Lett. </a:t>
            </a:r>
            <a:r>
              <a:rPr lang="en-US" altLang="ru-RU" b="1">
                <a:latin typeface="Tahoma" pitchFamily="34" charset="0"/>
              </a:rPr>
              <a:t>B637</a:t>
            </a:r>
            <a:r>
              <a:rPr lang="en-US" altLang="ru-RU">
                <a:latin typeface="Tahoma" pitchFamily="34" charset="0"/>
              </a:rPr>
              <a:t> (2006) 223-228</a:t>
            </a:r>
          </a:p>
        </p:txBody>
      </p:sp>
      <p:sp>
        <p:nvSpPr>
          <p:cNvPr id="678926" name="Text Box 14"/>
          <p:cNvSpPr txBox="1">
            <a:spLocks noChangeArrowheads="1"/>
          </p:cNvSpPr>
          <p:nvPr/>
        </p:nvSpPr>
        <p:spPr bwMode="auto">
          <a:xfrm>
            <a:off x="2770436" y="2420565"/>
            <a:ext cx="908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ru-RU" sz="2000" b="1" i="1">
                <a:latin typeface="Tahoma" pitchFamily="34" charset="0"/>
              </a:rPr>
              <a:t>(I=0)</a:t>
            </a:r>
          </a:p>
        </p:txBody>
      </p:sp>
      <p:sp>
        <p:nvSpPr>
          <p:cNvPr id="678927" name="Rectangle 15"/>
          <p:cNvSpPr>
            <a:spLocks noGrp="1" noChangeArrowheads="1"/>
          </p:cNvSpPr>
          <p:nvPr>
            <p:ph type="title" sz="quarter"/>
          </p:nvPr>
        </p:nvSpPr>
        <p:spPr>
          <a:xfrm>
            <a:off x="1042988" y="188913"/>
            <a:ext cx="5834062" cy="735012"/>
          </a:xfrm>
        </p:spPr>
        <p:txBody>
          <a:bodyPr/>
          <a:lstStyle/>
          <a:p>
            <a:r>
              <a:rPr lang="en-US" altLang="ru-RU" sz="3600">
                <a:latin typeface="Times New Roman" pitchFamily="18" charset="0"/>
              </a:rPr>
              <a:t>pd</a:t>
            </a:r>
            <a:r>
              <a:rPr lang="en-US" altLang="ru-RU" sz="3600">
                <a:latin typeface="Times New Roman" pitchFamily="18" charset="0"/>
                <a:sym typeface="Symbol" pitchFamily="18" charset="2"/>
              </a:rPr>
              <a:t></a:t>
            </a:r>
            <a:r>
              <a:rPr lang="en-US" altLang="ru-RU" sz="3600" baseline="30000">
                <a:latin typeface="Times New Roman" pitchFamily="18" charset="0"/>
                <a:sym typeface="Symbol" pitchFamily="18" charset="2"/>
              </a:rPr>
              <a:t>3</a:t>
            </a:r>
            <a:r>
              <a:rPr lang="en-US" altLang="ru-RU" sz="3600">
                <a:latin typeface="Times New Roman" pitchFamily="18" charset="0"/>
                <a:sym typeface="Symbol" pitchFamily="18" charset="2"/>
              </a:rPr>
              <a:t>He</a:t>
            </a:r>
            <a:r>
              <a:rPr lang="el-GR" altLang="ru-RU" sz="36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ππ</a:t>
            </a:r>
            <a:r>
              <a:rPr lang="en-US" altLang="ru-RU" sz="36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   T</a:t>
            </a:r>
            <a:r>
              <a:rPr lang="en-US" altLang="ru-RU" sz="360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</a:t>
            </a:r>
            <a:r>
              <a:rPr lang="en-US" altLang="ru-RU" sz="36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=0.89 GeV</a:t>
            </a:r>
            <a:endParaRPr lang="el-GR" altLang="ru-RU" sz="360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5301208"/>
            <a:ext cx="6964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The ABC-effect ==</a:t>
            </a:r>
            <a:r>
              <a:rPr lang="el-GR" sz="3600" dirty="0" smtClean="0"/>
              <a:t>ΔΔ</a:t>
            </a:r>
            <a:r>
              <a:rPr lang="en-US" sz="3600" dirty="0" smtClean="0"/>
              <a:t>-FSI effect?</a:t>
            </a:r>
            <a:endParaRPr lang="ru-RU" sz="3600" dirty="0"/>
          </a:p>
        </p:txBody>
      </p:sp>
      <p:cxnSp>
        <p:nvCxnSpPr>
          <p:cNvPr id="6" name="Прямая со стрелкой 5"/>
          <p:cNvCxnSpPr>
            <a:stCxn id="4" idx="0"/>
          </p:cNvCxnSpPr>
          <p:nvPr/>
        </p:nvCxnSpPr>
        <p:spPr>
          <a:xfrm flipV="1">
            <a:off x="3733980" y="3029596"/>
            <a:ext cx="1342076" cy="2271612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38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" descr="800px-Wasa-setup-2d_100913_redu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916113"/>
            <a:ext cx="7620000" cy="4048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616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832644"/>
          </a:xfrm>
        </p:spPr>
        <p:txBody>
          <a:bodyPr/>
          <a:lstStyle/>
          <a:p>
            <a:r>
              <a:rPr lang="en-US" altLang="ru-RU" dirty="0"/>
              <a:t>WASA 4</a:t>
            </a:r>
            <a:r>
              <a:rPr lang="en-US" altLang="ru-RU" dirty="0">
                <a:sym typeface="Symbol" pitchFamily="18" charset="2"/>
              </a:rPr>
              <a:t></a:t>
            </a:r>
            <a:r>
              <a:rPr lang="en-US" altLang="ru-RU" dirty="0">
                <a:sym typeface="Mathematica1" pitchFamily="2" charset="2"/>
              </a:rPr>
              <a:t> Detector </a:t>
            </a:r>
            <a:endParaRPr lang="en-US" altLang="ru-RU" dirty="0"/>
          </a:p>
        </p:txBody>
      </p:sp>
      <p:sp>
        <p:nvSpPr>
          <p:cNvPr id="476164" name="Line 4"/>
          <p:cNvSpPr>
            <a:spLocks noChangeShapeType="1"/>
          </p:cNvSpPr>
          <p:nvPr/>
        </p:nvSpPr>
        <p:spPr bwMode="auto">
          <a:xfrm flipV="1">
            <a:off x="3048000" y="2895600"/>
            <a:ext cx="228600" cy="9144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6165" name="Line 5"/>
          <p:cNvSpPr>
            <a:spLocks noChangeShapeType="1"/>
          </p:cNvSpPr>
          <p:nvPr/>
        </p:nvSpPr>
        <p:spPr bwMode="auto">
          <a:xfrm>
            <a:off x="3048000" y="3810000"/>
            <a:ext cx="152400" cy="9144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6166" name="Text Box 6"/>
          <p:cNvSpPr txBox="1">
            <a:spLocks noChangeArrowheads="1"/>
          </p:cNvSpPr>
          <p:nvPr/>
        </p:nvSpPr>
        <p:spPr bwMode="auto">
          <a:xfrm>
            <a:off x="3260725" y="2473325"/>
            <a:ext cx="3401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ru-RU" sz="2400" dirty="0">
                <a:latin typeface="Times New Roman" pitchFamily="18" charset="0"/>
              </a:rPr>
              <a:t>π</a:t>
            </a:r>
          </a:p>
        </p:txBody>
      </p:sp>
      <p:sp>
        <p:nvSpPr>
          <p:cNvPr id="476167" name="Text Box 7"/>
          <p:cNvSpPr txBox="1">
            <a:spLocks noChangeArrowheads="1"/>
          </p:cNvSpPr>
          <p:nvPr/>
        </p:nvSpPr>
        <p:spPr bwMode="auto">
          <a:xfrm>
            <a:off x="3184525" y="4454525"/>
            <a:ext cx="3401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ru-RU" sz="2400" dirty="0">
                <a:latin typeface="Times New Roman" pitchFamily="18" charset="0"/>
              </a:rPr>
              <a:t>π</a:t>
            </a:r>
          </a:p>
        </p:txBody>
      </p:sp>
      <p:grpSp>
        <p:nvGrpSpPr>
          <p:cNvPr id="476168" name="Group 8"/>
          <p:cNvGrpSpPr>
            <a:grpSpLocks/>
          </p:cNvGrpSpPr>
          <p:nvPr/>
        </p:nvGrpSpPr>
        <p:grpSpPr bwMode="auto">
          <a:xfrm>
            <a:off x="119063" y="3573463"/>
            <a:ext cx="398462" cy="431800"/>
            <a:chOff x="308" y="3884"/>
            <a:chExt cx="272" cy="272"/>
          </a:xfrm>
        </p:grpSpPr>
        <p:sp>
          <p:nvSpPr>
            <p:cNvPr id="476169" name="Oval 9"/>
            <p:cNvSpPr>
              <a:spLocks noChangeArrowheads="1"/>
            </p:cNvSpPr>
            <p:nvPr/>
          </p:nvSpPr>
          <p:spPr bwMode="auto">
            <a:xfrm>
              <a:off x="308" y="3884"/>
              <a:ext cx="272" cy="272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6170" name="Text Box 10"/>
            <p:cNvSpPr txBox="1">
              <a:spLocks noChangeArrowheads="1"/>
            </p:cNvSpPr>
            <p:nvPr/>
          </p:nvSpPr>
          <p:spPr bwMode="auto">
            <a:xfrm>
              <a:off x="353" y="3884"/>
              <a:ext cx="22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ru-RU" sz="1800" dirty="0" smtClean="0">
                  <a:solidFill>
                    <a:schemeClr val="accent2"/>
                  </a:solidFill>
                  <a:latin typeface="Arial" charset="0"/>
                </a:rPr>
                <a:t>p</a:t>
              </a:r>
              <a:endParaRPr lang="en-GB" altLang="ru-RU" sz="1800" dirty="0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grpSp>
        <p:nvGrpSpPr>
          <p:cNvPr id="476171" name="Group 11"/>
          <p:cNvGrpSpPr>
            <a:grpSpLocks/>
          </p:cNvGrpSpPr>
          <p:nvPr/>
        </p:nvGrpSpPr>
        <p:grpSpPr bwMode="auto">
          <a:xfrm>
            <a:off x="2627313" y="3357563"/>
            <a:ext cx="1008063" cy="936625"/>
            <a:chOff x="340" y="3158"/>
            <a:chExt cx="635" cy="590"/>
          </a:xfrm>
        </p:grpSpPr>
        <p:sp>
          <p:nvSpPr>
            <p:cNvPr id="476172" name="Oval 12"/>
            <p:cNvSpPr>
              <a:spLocks noChangeArrowheads="1"/>
            </p:cNvSpPr>
            <p:nvPr/>
          </p:nvSpPr>
          <p:spPr bwMode="auto">
            <a:xfrm>
              <a:off x="340" y="3158"/>
              <a:ext cx="635" cy="590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ru-RU" sz="1800"/>
            </a:p>
          </p:txBody>
        </p:sp>
        <p:sp>
          <p:nvSpPr>
            <p:cNvPr id="476173" name="Text Box 13"/>
            <p:cNvSpPr txBox="1">
              <a:spLocks noChangeArrowheads="1"/>
            </p:cNvSpPr>
            <p:nvPr/>
          </p:nvSpPr>
          <p:spPr bwMode="auto">
            <a:xfrm>
              <a:off x="476" y="3294"/>
              <a:ext cx="29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4000" b="1" dirty="0" smtClean="0">
                  <a:solidFill>
                    <a:schemeClr val="bg2"/>
                  </a:solidFill>
                  <a:latin typeface="Times New Roman" pitchFamily="18" charset="0"/>
                </a:rPr>
                <a:t>d</a:t>
              </a:r>
              <a:endParaRPr lang="en-US" altLang="ru-RU" sz="4000" b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76174" name="Group 14"/>
          <p:cNvGrpSpPr>
            <a:grpSpLocks/>
          </p:cNvGrpSpPr>
          <p:nvPr/>
        </p:nvGrpSpPr>
        <p:grpSpPr bwMode="auto">
          <a:xfrm>
            <a:off x="2909888" y="3573474"/>
            <a:ext cx="398462" cy="579438"/>
            <a:chOff x="1033" y="3793"/>
            <a:chExt cx="272" cy="365"/>
          </a:xfrm>
        </p:grpSpPr>
        <p:sp>
          <p:nvSpPr>
            <p:cNvPr id="476175" name="Oval 15"/>
            <p:cNvSpPr>
              <a:spLocks noChangeArrowheads="1"/>
            </p:cNvSpPr>
            <p:nvPr/>
          </p:nvSpPr>
          <p:spPr bwMode="auto">
            <a:xfrm>
              <a:off x="1033" y="3884"/>
              <a:ext cx="272" cy="272"/>
            </a:xfrm>
            <a:prstGeom prst="ellipse">
              <a:avLst/>
            </a:prstGeom>
            <a:gradFill rotWithShape="1">
              <a:gsLst>
                <a:gs pos="0">
                  <a:srgbClr val="0033CC"/>
                </a:gs>
                <a:gs pos="100000">
                  <a:srgbClr val="0033CC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6176" name="Text Box 16"/>
            <p:cNvSpPr txBox="1">
              <a:spLocks noChangeArrowheads="1"/>
            </p:cNvSpPr>
            <p:nvPr/>
          </p:nvSpPr>
          <p:spPr bwMode="auto">
            <a:xfrm>
              <a:off x="1033" y="3793"/>
              <a:ext cx="22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altLang="ru-RU" sz="3200">
                  <a:solidFill>
                    <a:schemeClr val="accent2"/>
                  </a:solidFill>
                  <a:latin typeface="Arial" charset="0"/>
                  <a:sym typeface="Symbol" pitchFamily="18" charset="2"/>
                </a:rPr>
                <a:t></a:t>
              </a:r>
            </a:p>
          </p:txBody>
        </p:sp>
      </p:grpSp>
      <p:grpSp>
        <p:nvGrpSpPr>
          <p:cNvPr id="476177" name="Group 17"/>
          <p:cNvGrpSpPr>
            <a:grpSpLocks/>
          </p:cNvGrpSpPr>
          <p:nvPr/>
        </p:nvGrpSpPr>
        <p:grpSpPr bwMode="auto">
          <a:xfrm>
            <a:off x="2909888" y="3284538"/>
            <a:ext cx="398462" cy="579437"/>
            <a:chOff x="1033" y="3793"/>
            <a:chExt cx="272" cy="365"/>
          </a:xfrm>
        </p:grpSpPr>
        <p:sp>
          <p:nvSpPr>
            <p:cNvPr id="476178" name="Oval 18"/>
            <p:cNvSpPr>
              <a:spLocks noChangeArrowheads="1"/>
            </p:cNvSpPr>
            <p:nvPr/>
          </p:nvSpPr>
          <p:spPr bwMode="auto">
            <a:xfrm>
              <a:off x="1033" y="3884"/>
              <a:ext cx="272" cy="272"/>
            </a:xfrm>
            <a:prstGeom prst="ellipse">
              <a:avLst/>
            </a:prstGeom>
            <a:gradFill rotWithShape="1">
              <a:gsLst>
                <a:gs pos="0">
                  <a:srgbClr val="0033CC"/>
                </a:gs>
                <a:gs pos="100000">
                  <a:srgbClr val="0033CC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6179" name="Text Box 19"/>
            <p:cNvSpPr txBox="1">
              <a:spLocks noChangeArrowheads="1"/>
            </p:cNvSpPr>
            <p:nvPr/>
          </p:nvSpPr>
          <p:spPr bwMode="auto">
            <a:xfrm>
              <a:off x="1033" y="3793"/>
              <a:ext cx="22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altLang="ru-RU" sz="3200">
                  <a:solidFill>
                    <a:schemeClr val="accent2"/>
                  </a:solidFill>
                  <a:latin typeface="Arial" charset="0"/>
                  <a:sym typeface="Symbol" pitchFamily="18" charset="2"/>
                </a:rPr>
                <a:t></a:t>
              </a:r>
            </a:p>
          </p:txBody>
        </p:sp>
      </p:grpSp>
      <p:grpSp>
        <p:nvGrpSpPr>
          <p:cNvPr id="476180" name="Group 20"/>
          <p:cNvGrpSpPr>
            <a:grpSpLocks/>
          </p:cNvGrpSpPr>
          <p:nvPr/>
        </p:nvGrpSpPr>
        <p:grpSpPr bwMode="auto">
          <a:xfrm>
            <a:off x="2878138" y="3573463"/>
            <a:ext cx="398462" cy="431800"/>
            <a:chOff x="308" y="3884"/>
            <a:chExt cx="272" cy="272"/>
          </a:xfrm>
        </p:grpSpPr>
        <p:sp>
          <p:nvSpPr>
            <p:cNvPr id="476181" name="Oval 21"/>
            <p:cNvSpPr>
              <a:spLocks noChangeArrowheads="1"/>
            </p:cNvSpPr>
            <p:nvPr/>
          </p:nvSpPr>
          <p:spPr bwMode="auto">
            <a:xfrm>
              <a:off x="308" y="3884"/>
              <a:ext cx="272" cy="272"/>
            </a:xfrm>
            <a:prstGeom prst="ellipse">
              <a:avLst/>
            </a:prstGeom>
            <a:gradFill rotWithShape="1">
              <a:gsLst>
                <a:gs pos="0">
                  <a:srgbClr val="CC6600"/>
                </a:gs>
                <a:gs pos="100000">
                  <a:srgbClr val="CC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C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6182" name="Text Box 22"/>
            <p:cNvSpPr txBox="1">
              <a:spLocks noChangeArrowheads="1"/>
            </p:cNvSpPr>
            <p:nvPr/>
          </p:nvSpPr>
          <p:spPr bwMode="auto">
            <a:xfrm>
              <a:off x="353" y="3884"/>
              <a:ext cx="22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altLang="ru-RU" sz="1800" dirty="0" smtClean="0">
                  <a:solidFill>
                    <a:srgbClr val="0033CC"/>
                  </a:solidFill>
                  <a:latin typeface="Arial" charset="0"/>
                </a:rPr>
                <a:t>n</a:t>
              </a:r>
              <a:endParaRPr lang="en-GB" altLang="ru-RU" sz="1800" dirty="0">
                <a:solidFill>
                  <a:srgbClr val="0033CC"/>
                </a:solidFill>
                <a:latin typeface="Arial" charset="0"/>
              </a:endParaRPr>
            </a:p>
          </p:txBody>
        </p:sp>
      </p:grpSp>
      <p:grpSp>
        <p:nvGrpSpPr>
          <p:cNvPr id="476183" name="Group 23"/>
          <p:cNvGrpSpPr>
            <a:grpSpLocks/>
          </p:cNvGrpSpPr>
          <p:nvPr/>
        </p:nvGrpSpPr>
        <p:grpSpPr bwMode="auto">
          <a:xfrm>
            <a:off x="3059113" y="3573463"/>
            <a:ext cx="398462" cy="579437"/>
            <a:chOff x="1033" y="3793"/>
            <a:chExt cx="272" cy="365"/>
          </a:xfrm>
        </p:grpSpPr>
        <p:sp>
          <p:nvSpPr>
            <p:cNvPr id="476184" name="Oval 24"/>
            <p:cNvSpPr>
              <a:spLocks noChangeArrowheads="1"/>
            </p:cNvSpPr>
            <p:nvPr/>
          </p:nvSpPr>
          <p:spPr bwMode="auto">
            <a:xfrm>
              <a:off x="1033" y="3884"/>
              <a:ext cx="272" cy="272"/>
            </a:xfrm>
            <a:prstGeom prst="ellipse">
              <a:avLst/>
            </a:prstGeom>
            <a:gradFill rotWithShape="1">
              <a:gsLst>
                <a:gs pos="0">
                  <a:srgbClr val="0033CC"/>
                </a:gs>
                <a:gs pos="100000">
                  <a:srgbClr val="0033CC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6185" name="Text Box 25"/>
            <p:cNvSpPr txBox="1">
              <a:spLocks noChangeArrowheads="1"/>
            </p:cNvSpPr>
            <p:nvPr/>
          </p:nvSpPr>
          <p:spPr bwMode="auto">
            <a:xfrm>
              <a:off x="1033" y="3793"/>
              <a:ext cx="22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altLang="ru-RU" sz="3200" dirty="0">
                  <a:solidFill>
                    <a:schemeClr val="accent2"/>
                  </a:solidFill>
                  <a:latin typeface="Arial" charset="0"/>
                  <a:sym typeface="Symbol" pitchFamily="18" charset="2"/>
                </a:rPr>
                <a:t></a:t>
              </a:r>
            </a:p>
          </p:txBody>
        </p:sp>
      </p:grpSp>
      <p:grpSp>
        <p:nvGrpSpPr>
          <p:cNvPr id="476186" name="Group 26"/>
          <p:cNvGrpSpPr>
            <a:grpSpLocks/>
          </p:cNvGrpSpPr>
          <p:nvPr/>
        </p:nvGrpSpPr>
        <p:grpSpPr bwMode="auto">
          <a:xfrm>
            <a:off x="2771775" y="3284538"/>
            <a:ext cx="398463" cy="579437"/>
            <a:chOff x="1033" y="3793"/>
            <a:chExt cx="272" cy="365"/>
          </a:xfrm>
        </p:grpSpPr>
        <p:sp>
          <p:nvSpPr>
            <p:cNvPr id="476187" name="Oval 27"/>
            <p:cNvSpPr>
              <a:spLocks noChangeArrowheads="1"/>
            </p:cNvSpPr>
            <p:nvPr/>
          </p:nvSpPr>
          <p:spPr bwMode="auto">
            <a:xfrm>
              <a:off x="1033" y="3884"/>
              <a:ext cx="272" cy="272"/>
            </a:xfrm>
            <a:prstGeom prst="ellipse">
              <a:avLst/>
            </a:prstGeom>
            <a:gradFill rotWithShape="1">
              <a:gsLst>
                <a:gs pos="0">
                  <a:srgbClr val="0033CC"/>
                </a:gs>
                <a:gs pos="100000">
                  <a:srgbClr val="0033CC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6188" name="Text Box 28"/>
            <p:cNvSpPr txBox="1">
              <a:spLocks noChangeArrowheads="1"/>
            </p:cNvSpPr>
            <p:nvPr/>
          </p:nvSpPr>
          <p:spPr bwMode="auto">
            <a:xfrm>
              <a:off x="1033" y="3793"/>
              <a:ext cx="22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altLang="ru-RU" sz="3200">
                  <a:solidFill>
                    <a:schemeClr val="accent2"/>
                  </a:solidFill>
                  <a:latin typeface="Arial" charset="0"/>
                  <a:sym typeface="Symbol" pitchFamily="18" charset="2"/>
                </a:rPr>
                <a:t>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619672" y="1196752"/>
                <a:ext cx="5256584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𝑝𝑛</m:t>
                      </m:r>
                      <m:r>
                        <a:rPr lang="en-US" sz="2800" b="0" i="1" smtClean="0">
                          <a:latin typeface="Cambria Math"/>
                        </a:rPr>
                        <m:t>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𝒅𝒊𝒃𝒂𝒓𝒚𝒐𝒏</m:t>
                      </m:r>
                      <m:r>
                        <a:rPr lang="en-US" sz="2800" b="0" i="1" smtClean="0">
                          <a:latin typeface="Cambria Math"/>
                        </a:rPr>
                        <m:t>→</m:t>
                      </m:r>
                      <m:r>
                        <a:rPr lang="en-US" sz="2800" b="0" i="1" smtClean="0">
                          <a:latin typeface="Cambria Math"/>
                        </a:rPr>
                        <m:t>𝑑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1196752"/>
                <a:ext cx="5256584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899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5897E-6 3.7037E-6 L 0.30528 3.70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76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7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7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76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7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476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7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6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6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6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7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6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6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6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7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6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7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6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7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7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7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7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88889E-6 4.07407E-6 C -0.00104 -0.00186 -0.00277 -0.00301 -0.00347 -0.00533 C -0.0052 -0.01112 0.00191 -0.02061 0.00608 -0.01806 C 0.01077 -0.01551 0.01476 -0.01065 0.01893 -0.00718 C 0.02466 -0.00324 0.02639 -0.00024 0.03212 -0.00324 C 0.03525 -0.01181 0.03438 -0.01436 0.03091 -0.0213 C 0.02917 -0.02824 0.02726 -0.03565 0.02396 -0.04098 C 0.02257 -0.04676 0.02362 -0.04954 0.02414 -0.05556 C 0.03368 -0.06505 0.04914 -0.04514 0.05434 -0.04074 C 0.05834 -0.03912 0.0625 -0.03727 0.06667 -0.03588 C 0.07431 -0.04005 0.07865 -0.04954 0.07605 -0.05996 C 0.07657 -0.06621 0.07605 -0.07408 0.07379 -0.07871 C 0.07396 -0.08519 0.07379 -0.08241 0.07448 -0.08727 " pathEditMode="relative" rAng="2175231" ptsTypes="ffffffffffffA">
                                      <p:cBhvr>
                                        <p:cTn id="51" dur="2000" fill="hold"/>
                                        <p:tgtEl>
                                          <p:spTgt spid="476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4" y="-39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33333E-6 -0.01064 C 0.00416 -0.00139 -0.00052 -0.01273 0.0026 -0.00185 C 0.00399 0.00301 0.00486 0.00093 0.0059 0.00579 C 0.00659 0.00903 0.00764 0.01574 0.00764 0.01598 C 0.00503 0.02338 0.00538 0.02894 -0.00139 0.02547 C -0.01042 0.025 -0.01719 0.01783 -0.02431 0.01135 C -0.02778 0.0088 -0.02917 0.00602 -0.03368 0.0088 C -0.03594 0.00973 -0.03976 0.01389 -0.03976 0.01436 C -0.04323 0.02431 -0.04028 0.02778 -0.03768 0.03611 C -0.03664 0.03936 -0.03733 0.04352 -0.03594 0.04584 C -0.029 0.05556 -0.02118 0.06412 -0.01407 0.07269 C -0.01354 0.08426 -0.01528 0.08843 -0.02431 0.09121 C -0.02674 0.09213 -0.03039 0.0926 -0.03264 0.09167 C -0.0349 0.09074 -0.03889 0.08843 -0.03889 0.08889 C -0.04358 0.08797 -0.0474 0.08704 -0.05104 0.08264 " pathEditMode="relative" rAng="2419792" ptsTypes="ffffffffffffffA">
                                      <p:cBhvr>
                                        <p:cTn id="53" dur="2000" fill="hold"/>
                                        <p:tgtEl>
                                          <p:spTgt spid="476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5116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531 L 0.32066 -0.0945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476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-4462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61111E-6 -4.07407E-6 C 0.00782 -0.00208 -0.00191 -4.07407E-6 0.00712 -0.00023 C 0.01077 -0.00069 0.00973 -0.00208 0.01355 -0.00231 C 0.01598 -0.00231 0.02101 -0.00115 0.02118 -0.00092 C 0.02552 0.0044 0.02952 0.00579 0.025 0.01297 C 0.02153 0.02431 0.01441 0.0301 0.00747 0.0375 C 0.00452 0.04098 0.00209 0.04167 0.00261 0.04815 C 0.00278 0.05116 0.00434 0.05695 0.00452 0.05741 C 0.01007 0.06459 0.01355 0.06204 0.02049 0.06158 C 0.02292 0.06112 0.0257 0.0632 0.02813 0.06227 C 0.03681 0.05649 0.04532 0.04977 0.05417 0.04329 C 0.06233 0.04607 0.06459 0.04954 0.06372 0.06158 C 0.0632 0.06482 0.0625 0.06922 0.06111 0.07199 C 0.0599 0.07431 0.05695 0.07871 0.05695 0.07871 C 0.05504 0.08449 0.05296 0.08912 0.04861 0.09213 " pathEditMode="relative" rAng="-1855440" ptsTypes="ffffffffffffffA">
                                      <p:cBhvr>
                                        <p:cTn id="57" dur="2000" fill="hold"/>
                                        <p:tgtEl>
                                          <p:spTgt spid="476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4167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22222E-6 3.7037E-7 C -0.00156 0.00116 -0.00278 0.00324 -0.00451 0.0037 C -0.00903 0.00509 -0.01458 -0.00602 -0.01232 -0.01088 C -0.00955 -0.01667 -0.00538 -0.02107 -0.00191 -0.02616 C 0.00174 -0.03287 0.00434 -0.03449 0.00313 -0.04282 C -0.00278 -0.04815 -0.00469 -0.04769 -0.01041 -0.04421 C -0.0158 -0.04306 -0.0217 -0.0419 -0.02621 -0.03843 C -0.03073 -0.0375 -0.03264 -0.03958 -0.0368 -0.04097 C -0.04236 -0.05532 -0.02482 -0.07222 -0.02066 -0.07824 C -0.01892 -0.08333 -0.01684 -0.08843 -0.0151 -0.09375 C -0.01684 -0.1044 -0.02309 -0.11134 -0.03125 -0.10995 C -0.03576 -0.11157 -0.04166 -0.1125 -0.04548 -0.11019 C -0.05017 -0.11157 -0.04809 -0.11088 -0.05156 -0.11273 " pathEditMode="relative" rAng="-2630560" ptsTypes="ffffffffffffA">
                                      <p:cBhvr>
                                        <p:cTn id="59" dur="2000" fill="hold"/>
                                        <p:tgtEl>
                                          <p:spTgt spid="476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" y="-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31096" y="260648"/>
            <a:ext cx="8229600" cy="449262"/>
          </a:xfrm>
        </p:spPr>
        <p:txBody>
          <a:bodyPr>
            <a:normAutofit fontScale="90000"/>
          </a:bodyPr>
          <a:lstStyle/>
          <a:p>
            <a:r>
              <a:rPr lang="en-US" altLang="ru-RU" sz="4000" dirty="0" smtClean="0">
                <a:sym typeface="Symbol" pitchFamily="18" charset="2"/>
              </a:rPr>
              <a:t>First hints on d*(2380) at CELSIUS</a:t>
            </a:r>
            <a:endParaRPr lang="en-US" altLang="ru-RU" sz="4000" dirty="0">
              <a:sym typeface="Symbol" pitchFamily="18" charset="2"/>
            </a:endParaRPr>
          </a:p>
        </p:txBody>
      </p:sp>
      <p:pic>
        <p:nvPicPr>
          <p:cNvPr id="566275" name="Picture 3" descr="tot_xs_est_title_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033463"/>
            <a:ext cx="8497887" cy="5757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6300" name="Picture 28" descr="CW_dib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31875"/>
            <a:ext cx="8496300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6301" name="Text Box 29"/>
          <p:cNvSpPr txBox="1">
            <a:spLocks noChangeArrowheads="1"/>
          </p:cNvSpPr>
          <p:nvPr/>
        </p:nvSpPr>
        <p:spPr bwMode="auto">
          <a:xfrm>
            <a:off x="4427538" y="2276475"/>
            <a:ext cx="3930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0000FF"/>
                </a:solidFill>
              </a:rPr>
              <a:t>Phys.Rev.Lett.102, 052301 (2009) </a:t>
            </a:r>
          </a:p>
        </p:txBody>
      </p:sp>
      <p:sp>
        <p:nvSpPr>
          <p:cNvPr id="566302" name="Text Box 30"/>
          <p:cNvSpPr txBox="1">
            <a:spLocks noChangeArrowheads="1"/>
          </p:cNvSpPr>
          <p:nvPr/>
        </p:nvSpPr>
        <p:spPr bwMode="auto">
          <a:xfrm>
            <a:off x="5003800" y="1844675"/>
            <a:ext cx="2908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2800" b="1">
                <a:solidFill>
                  <a:srgbClr val="0000FF"/>
                </a:solidFill>
              </a:rPr>
              <a:t>CELSIUS/WASA</a:t>
            </a:r>
          </a:p>
        </p:txBody>
      </p:sp>
    </p:spTree>
    <p:extLst>
      <p:ext uri="{BB962C8B-B14F-4D97-AF65-F5344CB8AC3E}">
        <p14:creationId xmlns:p14="http://schemas.microsoft.com/office/powerpoint/2010/main" val="234042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CELSIUS to COSY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Discovery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E61-D23B-4072-8C27-674A336F0F95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61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7410" name="Picture 2" descr="tot_xs_over1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31850"/>
            <a:ext cx="8893175" cy="6026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C877-514C-4520-A4C9-3A8979899645}" type="slidenum">
              <a:rPr lang="en-US"/>
              <a:pPr/>
              <a:t>6</a:t>
            </a:fld>
            <a:endParaRPr lang="en-US"/>
          </a:p>
        </p:txBody>
      </p:sp>
      <p:pic>
        <p:nvPicPr>
          <p:cNvPr id="657411" name="Picture 3" descr="AK-Bo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484313"/>
            <a:ext cx="15128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7412" name="Text Box 4"/>
          <p:cNvSpPr txBox="1">
            <a:spLocks noChangeArrowheads="1"/>
          </p:cNvSpPr>
          <p:nvPr/>
        </p:nvSpPr>
        <p:spPr bwMode="auto">
          <a:xfrm>
            <a:off x="4932363" y="2565400"/>
            <a:ext cx="28023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 smtClean="0"/>
              <a:t>“d* </a:t>
            </a:r>
            <a:r>
              <a:rPr lang="en-US" sz="2800" b="1" dirty="0"/>
              <a:t>resonance”</a:t>
            </a:r>
          </a:p>
        </p:txBody>
      </p:sp>
      <p:sp>
        <p:nvSpPr>
          <p:cNvPr id="657413" name="Line 5"/>
          <p:cNvSpPr>
            <a:spLocks noChangeShapeType="1"/>
          </p:cNvSpPr>
          <p:nvPr/>
        </p:nvSpPr>
        <p:spPr bwMode="auto">
          <a:xfrm>
            <a:off x="3908425" y="3948113"/>
            <a:ext cx="10080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414" name="Line 6"/>
          <p:cNvSpPr>
            <a:spLocks noChangeShapeType="1"/>
          </p:cNvSpPr>
          <p:nvPr/>
        </p:nvSpPr>
        <p:spPr bwMode="auto">
          <a:xfrm>
            <a:off x="4368800" y="1427163"/>
            <a:ext cx="0" cy="446405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415" name="Text Box 7"/>
          <p:cNvSpPr txBox="1">
            <a:spLocks noChangeArrowheads="1"/>
          </p:cNvSpPr>
          <p:nvPr/>
        </p:nvSpPr>
        <p:spPr bwMode="auto">
          <a:xfrm>
            <a:off x="1908175" y="3500438"/>
            <a:ext cx="1585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ym typeface="Symbol" pitchFamily="18" charset="2"/>
              </a:rPr>
              <a:t>70 MeV</a:t>
            </a:r>
          </a:p>
        </p:txBody>
      </p:sp>
      <p:sp>
        <p:nvSpPr>
          <p:cNvPr id="657417" name="Rectangle 9"/>
          <p:cNvSpPr>
            <a:spLocks noChangeArrowheads="1"/>
          </p:cNvSpPr>
          <p:nvPr/>
        </p:nvSpPr>
        <p:spPr bwMode="auto">
          <a:xfrm>
            <a:off x="468313" y="260350"/>
            <a:ext cx="8229600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dirty="0">
                <a:solidFill>
                  <a:schemeClr val="tx2"/>
                </a:solidFill>
                <a:latin typeface="+mj-lt"/>
              </a:rPr>
              <a:t>Total cross section </a:t>
            </a:r>
            <a:r>
              <a:rPr lang="en-US" sz="4000" dirty="0" err="1">
                <a:solidFill>
                  <a:schemeClr val="tx2"/>
                </a:solidFill>
              </a:rPr>
              <a:t>pn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>
                <a:solidFill>
                  <a:schemeClr val="tx2"/>
                </a:solidFill>
                <a:sym typeface="Symbol" pitchFamily="18" charset="2"/>
              </a:rPr>
              <a:t> d</a:t>
            </a:r>
            <a:r>
              <a:rPr lang="en-US" sz="4000" baseline="30000" dirty="0">
                <a:solidFill>
                  <a:schemeClr val="tx2"/>
                </a:solidFill>
                <a:sym typeface="Symbol" pitchFamily="18" charset="2"/>
              </a:rPr>
              <a:t>0</a:t>
            </a:r>
            <a:r>
              <a:rPr lang="en-US" sz="4000" dirty="0">
                <a:solidFill>
                  <a:schemeClr val="tx2"/>
                </a:solidFill>
                <a:sym typeface="Symbol" pitchFamily="18" charset="2"/>
              </a:rPr>
              <a:t></a:t>
            </a:r>
            <a:r>
              <a:rPr lang="en-US" sz="4000" baseline="30000" dirty="0">
                <a:solidFill>
                  <a:schemeClr val="tx2"/>
                </a:solidFill>
                <a:sym typeface="Symbol" pitchFamily="18" charset="2"/>
              </a:rPr>
              <a:t>0</a:t>
            </a:r>
            <a:r>
              <a:rPr lang="en-US" sz="4000" dirty="0">
                <a:solidFill>
                  <a:schemeClr val="tx2"/>
                </a:solidFill>
                <a:sym typeface="Symbol" pitchFamily="18" charset="2"/>
              </a:rPr>
              <a:t> </a:t>
            </a:r>
          </a:p>
        </p:txBody>
      </p:sp>
      <p:sp>
        <p:nvSpPr>
          <p:cNvPr id="657418" name="Text Box 10"/>
          <p:cNvSpPr txBox="1">
            <a:spLocks noChangeArrowheads="1"/>
          </p:cNvSpPr>
          <p:nvPr/>
        </p:nvSpPr>
        <p:spPr bwMode="auto">
          <a:xfrm>
            <a:off x="376238" y="6400800"/>
            <a:ext cx="5505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P. </a:t>
            </a:r>
            <a:r>
              <a:rPr lang="en-US" dirty="0" err="1"/>
              <a:t>Adlarson</a:t>
            </a:r>
            <a:r>
              <a:rPr lang="en-US" dirty="0"/>
              <a:t> et. al Phys. Rev. </a:t>
            </a:r>
            <a:r>
              <a:rPr lang="en-US" dirty="0" err="1"/>
              <a:t>Lett</a:t>
            </a:r>
            <a:r>
              <a:rPr lang="en-US" dirty="0"/>
              <a:t>. 106:242302, 2011</a:t>
            </a:r>
          </a:p>
        </p:txBody>
      </p:sp>
      <p:sp>
        <p:nvSpPr>
          <p:cNvPr id="657419" name="Text Box 11"/>
          <p:cNvSpPr txBox="1">
            <a:spLocks noChangeArrowheads="1"/>
          </p:cNvSpPr>
          <p:nvPr/>
        </p:nvSpPr>
        <p:spPr bwMode="auto">
          <a:xfrm>
            <a:off x="6567488" y="4886325"/>
            <a:ext cx="46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Symbol" pitchFamily="18" charset="2"/>
              </a:rPr>
              <a:t></a:t>
            </a:r>
          </a:p>
        </p:txBody>
      </p:sp>
      <p:sp>
        <p:nvSpPr>
          <p:cNvPr id="657420" name="Text Box 12"/>
          <p:cNvSpPr txBox="1">
            <a:spLocks noChangeArrowheads="1"/>
          </p:cNvSpPr>
          <p:nvPr/>
        </p:nvSpPr>
        <p:spPr bwMode="auto">
          <a:xfrm>
            <a:off x="3543300" y="5321300"/>
            <a:ext cx="1263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NN*(1440)</a:t>
            </a:r>
          </a:p>
        </p:txBody>
      </p:sp>
      <p:sp>
        <p:nvSpPr>
          <p:cNvPr id="657421" name="Line 13"/>
          <p:cNvSpPr>
            <a:spLocks noChangeShapeType="1"/>
          </p:cNvSpPr>
          <p:nvPr/>
        </p:nvSpPr>
        <p:spPr bwMode="auto">
          <a:xfrm flipH="1">
            <a:off x="3492500" y="5589588"/>
            <a:ext cx="503238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422" name="Line 14"/>
          <p:cNvSpPr>
            <a:spLocks noChangeShapeType="1"/>
          </p:cNvSpPr>
          <p:nvPr/>
        </p:nvSpPr>
        <p:spPr bwMode="auto">
          <a:xfrm flipH="1">
            <a:off x="6588125" y="5157788"/>
            <a:ext cx="215900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96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4578" name="Picture 2" descr="ang_1200_peak_errors_legFi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908050"/>
            <a:ext cx="8569325" cy="58118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DC70-2E7F-4927-8B3C-A39AF1DBE5B7}" type="slidenum">
              <a:rPr lang="en-US"/>
              <a:pPr/>
              <a:t>7</a:t>
            </a:fld>
            <a:endParaRPr lang="en-US"/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title"/>
          </p:nvPr>
        </p:nvSpPr>
        <p:spPr>
          <a:xfrm>
            <a:off x="539552" y="292100"/>
            <a:ext cx="8604448" cy="688975"/>
          </a:xfrm>
        </p:spPr>
        <p:txBody>
          <a:bodyPr/>
          <a:lstStyle/>
          <a:p>
            <a:r>
              <a:rPr lang="en-US" sz="3600" dirty="0"/>
              <a:t>Angular distribution in the peak</a:t>
            </a:r>
          </a:p>
        </p:txBody>
      </p:sp>
      <p:sp>
        <p:nvSpPr>
          <p:cNvPr id="664580" name="Text Box 4"/>
          <p:cNvSpPr txBox="1">
            <a:spLocks noChangeArrowheads="1"/>
          </p:cNvSpPr>
          <p:nvPr/>
        </p:nvSpPr>
        <p:spPr bwMode="auto">
          <a:xfrm>
            <a:off x="3759200" y="2206625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3600">
              <a:latin typeface="Tahoma" pitchFamily="34" charset="0"/>
            </a:endParaRPr>
          </a:p>
        </p:txBody>
      </p:sp>
      <p:graphicFrame>
        <p:nvGraphicFramePr>
          <p:cNvPr id="664581" name="Object 5"/>
          <p:cNvGraphicFramePr>
            <a:graphicFrameLocks noChangeAspect="1"/>
          </p:cNvGraphicFramePr>
          <p:nvPr/>
        </p:nvGraphicFramePr>
        <p:xfrm>
          <a:off x="2376488" y="1557338"/>
          <a:ext cx="4081462" cy="1258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654" name="Формула" r:id="rId4" imgW="1295280" imgH="431640" progId="Equation.3">
                  <p:embed/>
                </p:oleObj>
              </mc:Choice>
              <mc:Fallback>
                <p:oleObj name="Формула" r:id="rId4" imgW="1295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6488" y="1557338"/>
                        <a:ext cx="4081462" cy="1258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4582" name="Text Box 6"/>
          <p:cNvSpPr txBox="1">
            <a:spLocks noChangeArrowheads="1"/>
          </p:cNvSpPr>
          <p:nvPr/>
        </p:nvSpPr>
        <p:spPr bwMode="auto">
          <a:xfrm>
            <a:off x="7864475" y="3973513"/>
            <a:ext cx="7889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3300"/>
                </a:solidFill>
              </a:rPr>
              <a:t>J=1</a:t>
            </a:r>
          </a:p>
        </p:txBody>
      </p:sp>
      <p:sp>
        <p:nvSpPr>
          <p:cNvPr id="664583" name="Text Box 7"/>
          <p:cNvSpPr txBox="1">
            <a:spLocks noChangeArrowheads="1"/>
          </p:cNvSpPr>
          <p:nvPr/>
        </p:nvSpPr>
        <p:spPr bwMode="auto">
          <a:xfrm>
            <a:off x="7956550" y="2781300"/>
            <a:ext cx="7889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tx2"/>
                </a:solidFill>
              </a:rPr>
              <a:t>J=3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76238" y="6400800"/>
            <a:ext cx="5505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P. </a:t>
            </a:r>
            <a:r>
              <a:rPr lang="en-US" dirty="0" err="1"/>
              <a:t>Adlarson</a:t>
            </a:r>
            <a:r>
              <a:rPr lang="en-US" dirty="0"/>
              <a:t> et. al Phys. Rev. </a:t>
            </a:r>
            <a:r>
              <a:rPr lang="en-US" dirty="0" err="1"/>
              <a:t>Lett</a:t>
            </a:r>
            <a:r>
              <a:rPr lang="en-US" dirty="0"/>
              <a:t>. 106:242302, 2011</a:t>
            </a:r>
          </a:p>
        </p:txBody>
      </p:sp>
    </p:spTree>
    <p:extLst>
      <p:ext uri="{BB962C8B-B14F-4D97-AF65-F5344CB8AC3E}">
        <p14:creationId xmlns:p14="http://schemas.microsoft.com/office/powerpoint/2010/main" val="259868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E8991-2C2E-447D-8068-D317B4760A40}" type="slidenum">
              <a:rPr lang="en-US"/>
              <a:pPr/>
              <a:t>8</a:t>
            </a:fld>
            <a:endParaRPr lang="en-US"/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188640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de-DE" sz="4000" dirty="0" smtClean="0"/>
              <a:t>The </a:t>
            </a:r>
            <a:r>
              <a:rPr lang="de-DE" sz="4000" dirty="0" err="1" smtClean="0"/>
              <a:t>extracted</a:t>
            </a:r>
            <a:r>
              <a:rPr lang="de-DE" sz="4000" dirty="0" smtClean="0"/>
              <a:t> </a:t>
            </a:r>
            <a:r>
              <a:rPr lang="de-DE" sz="4000" dirty="0" err="1" smtClean="0"/>
              <a:t>properties</a:t>
            </a:r>
            <a:r>
              <a:rPr lang="de-DE" sz="4000" dirty="0" smtClean="0"/>
              <a:t> </a:t>
            </a:r>
            <a:r>
              <a:rPr lang="de-DE" sz="4000" dirty="0" err="1" smtClean="0"/>
              <a:t>of</a:t>
            </a:r>
            <a:r>
              <a:rPr lang="de-DE" sz="4000" dirty="0" smtClean="0"/>
              <a:t> </a:t>
            </a:r>
            <a:r>
              <a:rPr lang="de-DE" sz="4000" dirty="0" err="1" smtClean="0"/>
              <a:t>the</a:t>
            </a:r>
            <a:r>
              <a:rPr lang="de-DE" sz="4000" dirty="0" smtClean="0"/>
              <a:t> </a:t>
            </a:r>
            <a:r>
              <a:rPr lang="de-DE" sz="4000" dirty="0" err="1" smtClean="0"/>
              <a:t>new</a:t>
            </a:r>
            <a:r>
              <a:rPr lang="de-DE" sz="4000" dirty="0" smtClean="0"/>
              <a:t> </a:t>
            </a:r>
            <a:r>
              <a:rPr lang="de-DE" sz="4000" dirty="0" err="1" smtClean="0"/>
              <a:t>particle</a:t>
            </a:r>
            <a:endParaRPr lang="de-DE" sz="4000" dirty="0"/>
          </a:p>
        </p:txBody>
      </p:sp>
      <p:sp>
        <p:nvSpPr>
          <p:cNvPr id="64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5397" y="1916832"/>
            <a:ext cx="6984776" cy="792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600" dirty="0" err="1"/>
              <a:t>pn</a:t>
            </a:r>
            <a:r>
              <a:rPr lang="de-DE" sz="3600" dirty="0"/>
              <a:t> </a:t>
            </a:r>
            <a:r>
              <a:rPr lang="de-DE" sz="3600" dirty="0">
                <a:sym typeface="Symbol" pitchFamily="18" charset="2"/>
              </a:rPr>
              <a:t> </a:t>
            </a:r>
            <a:r>
              <a:rPr lang="de-DE" sz="3600" b="1" dirty="0" smtClean="0">
                <a:solidFill>
                  <a:srgbClr val="FF3300"/>
                </a:solidFill>
                <a:sym typeface="Symbol" pitchFamily="18" charset="2"/>
              </a:rPr>
              <a:t>dibaryon</a:t>
            </a:r>
            <a:r>
              <a:rPr lang="de-DE" sz="3600" baseline="30000" dirty="0" smtClean="0">
                <a:sym typeface="Symbol" pitchFamily="18" charset="2"/>
              </a:rPr>
              <a:t> </a:t>
            </a:r>
            <a:r>
              <a:rPr lang="de-DE" sz="3600" dirty="0">
                <a:sym typeface="Symbol" pitchFamily="18" charset="2"/>
              </a:rPr>
              <a:t> </a:t>
            </a:r>
            <a:r>
              <a:rPr lang="de-DE" sz="3600" dirty="0">
                <a:latin typeface="Symbol" pitchFamily="18" charset="2"/>
                <a:sym typeface="Symbol" pitchFamily="18" charset="2"/>
              </a:rPr>
              <a:t>DD</a:t>
            </a:r>
            <a:r>
              <a:rPr lang="de-DE" sz="3600" dirty="0">
                <a:sym typeface="Symbol" pitchFamily="18" charset="2"/>
              </a:rPr>
              <a:t>  d</a:t>
            </a:r>
            <a:r>
              <a:rPr lang="de-DE" sz="3600" dirty="0">
                <a:latin typeface="Symbol" pitchFamily="18" charset="2"/>
                <a:sym typeface="Symbol" pitchFamily="18" charset="2"/>
              </a:rPr>
              <a:t>p</a:t>
            </a:r>
            <a:r>
              <a:rPr lang="de-DE" sz="3600" baseline="30000" dirty="0">
                <a:latin typeface="Symbol" pitchFamily="18" charset="2"/>
                <a:sym typeface="Symbol" pitchFamily="18" charset="2"/>
              </a:rPr>
              <a:t>0</a:t>
            </a:r>
            <a:r>
              <a:rPr lang="de-DE" sz="3600" dirty="0">
                <a:latin typeface="Symbol" pitchFamily="18" charset="2"/>
                <a:sym typeface="Symbol" pitchFamily="18" charset="2"/>
              </a:rPr>
              <a:t>p</a:t>
            </a:r>
            <a:r>
              <a:rPr lang="de-DE" sz="3600" baseline="30000" dirty="0">
                <a:latin typeface="Symbol" pitchFamily="18" charset="2"/>
                <a:sym typeface="Symbol" pitchFamily="18" charset="2"/>
              </a:rPr>
              <a:t>0</a:t>
            </a:r>
          </a:p>
          <a:p>
            <a:endParaRPr lang="de-DE" sz="3600" baseline="30000" dirty="0">
              <a:sym typeface="Symbol" pitchFamily="18" charset="2"/>
            </a:endParaRPr>
          </a:p>
          <a:p>
            <a:pPr>
              <a:buFontTx/>
              <a:buNone/>
            </a:pPr>
            <a:endParaRPr lang="de-DE" baseline="30000" dirty="0">
              <a:sym typeface="Symbol" pitchFamily="18" charset="2"/>
            </a:endParaRPr>
          </a:p>
        </p:txBody>
      </p:sp>
      <p:grpSp>
        <p:nvGrpSpPr>
          <p:cNvPr id="644127" name="Group 31"/>
          <p:cNvGrpSpPr>
            <a:grpSpLocks/>
          </p:cNvGrpSpPr>
          <p:nvPr/>
        </p:nvGrpSpPr>
        <p:grpSpPr bwMode="auto">
          <a:xfrm>
            <a:off x="2817560" y="2564780"/>
            <a:ext cx="3529012" cy="1392237"/>
            <a:chOff x="3242" y="890"/>
            <a:chExt cx="2223" cy="877"/>
          </a:xfrm>
        </p:grpSpPr>
        <p:grpSp>
          <p:nvGrpSpPr>
            <p:cNvPr id="644100" name="Group 4"/>
            <p:cNvGrpSpPr>
              <a:grpSpLocks/>
            </p:cNvGrpSpPr>
            <p:nvPr/>
          </p:nvGrpSpPr>
          <p:grpSpPr bwMode="auto">
            <a:xfrm>
              <a:off x="3442" y="890"/>
              <a:ext cx="2023" cy="877"/>
              <a:chOff x="3379" y="845"/>
              <a:chExt cx="2023" cy="877"/>
            </a:xfrm>
          </p:grpSpPr>
          <p:grpSp>
            <p:nvGrpSpPr>
              <p:cNvPr id="644101" name="Group 5"/>
              <p:cNvGrpSpPr>
                <a:grpSpLocks/>
              </p:cNvGrpSpPr>
              <p:nvPr/>
            </p:nvGrpSpPr>
            <p:grpSpPr bwMode="auto">
              <a:xfrm>
                <a:off x="3379" y="981"/>
                <a:ext cx="1859" cy="589"/>
                <a:chOff x="3334" y="2478"/>
                <a:chExt cx="1859" cy="589"/>
              </a:xfrm>
            </p:grpSpPr>
            <p:sp>
              <p:nvSpPr>
                <p:cNvPr id="644102" name="Line 6"/>
                <p:cNvSpPr>
                  <a:spLocks noChangeShapeType="1"/>
                </p:cNvSpPr>
                <p:nvPr/>
              </p:nvSpPr>
              <p:spPr bwMode="auto">
                <a:xfrm>
                  <a:off x="4476" y="3004"/>
                  <a:ext cx="536" cy="63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103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4477" y="2478"/>
                  <a:ext cx="490" cy="45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104" name="Line 8"/>
                <p:cNvSpPr>
                  <a:spLocks noChangeShapeType="1"/>
                </p:cNvSpPr>
                <p:nvPr/>
              </p:nvSpPr>
              <p:spPr bwMode="auto">
                <a:xfrm>
                  <a:off x="4513" y="2568"/>
                  <a:ext cx="227" cy="18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105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4513" y="2750"/>
                  <a:ext cx="317" cy="226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106" name="Line 10"/>
                <p:cNvSpPr>
                  <a:spLocks noChangeShapeType="1"/>
                </p:cNvSpPr>
                <p:nvPr/>
              </p:nvSpPr>
              <p:spPr bwMode="auto">
                <a:xfrm>
                  <a:off x="3334" y="2568"/>
                  <a:ext cx="362" cy="18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107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3334" y="2840"/>
                  <a:ext cx="362" cy="18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108" name="Rectangle 12"/>
                <p:cNvSpPr>
                  <a:spLocks noChangeArrowheads="1"/>
                </p:cNvSpPr>
                <p:nvPr/>
              </p:nvSpPr>
              <p:spPr bwMode="auto">
                <a:xfrm rot="-1717552">
                  <a:off x="4096" y="2604"/>
                  <a:ext cx="454" cy="9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4109" name="Rectangle 13"/>
                <p:cNvSpPr>
                  <a:spLocks noChangeArrowheads="1"/>
                </p:cNvSpPr>
                <p:nvPr/>
              </p:nvSpPr>
              <p:spPr bwMode="auto">
                <a:xfrm rot="1393872">
                  <a:off x="4096" y="2859"/>
                  <a:ext cx="454" cy="9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4110" name="Rectangle 14"/>
                <p:cNvSpPr>
                  <a:spLocks noChangeArrowheads="1"/>
                </p:cNvSpPr>
                <p:nvPr/>
              </p:nvSpPr>
              <p:spPr bwMode="auto">
                <a:xfrm>
                  <a:off x="3606" y="2704"/>
                  <a:ext cx="544" cy="1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4111" name="Oval 15"/>
                <p:cNvSpPr>
                  <a:spLocks noChangeArrowheads="1"/>
                </p:cNvSpPr>
                <p:nvPr/>
              </p:nvSpPr>
              <p:spPr bwMode="auto">
                <a:xfrm>
                  <a:off x="4694" y="2704"/>
                  <a:ext cx="181" cy="18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4112" name="Line 16"/>
                <p:cNvSpPr>
                  <a:spLocks noChangeShapeType="1"/>
                </p:cNvSpPr>
                <p:nvPr/>
              </p:nvSpPr>
              <p:spPr bwMode="auto">
                <a:xfrm>
                  <a:off x="4830" y="2795"/>
                  <a:ext cx="363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44113" name="Text Box 17"/>
              <p:cNvSpPr txBox="1">
                <a:spLocks noChangeArrowheads="1"/>
              </p:cNvSpPr>
              <p:nvPr/>
            </p:nvSpPr>
            <p:spPr bwMode="auto">
              <a:xfrm>
                <a:off x="4195" y="1434"/>
                <a:ext cx="23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l-GR" sz="24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Δ</a:t>
                </a:r>
              </a:p>
            </p:txBody>
          </p:sp>
          <p:sp>
            <p:nvSpPr>
              <p:cNvPr id="644114" name="Text Box 18"/>
              <p:cNvSpPr txBox="1">
                <a:spLocks noChangeArrowheads="1"/>
              </p:cNvSpPr>
              <p:nvPr/>
            </p:nvSpPr>
            <p:spPr bwMode="auto">
              <a:xfrm>
                <a:off x="4195" y="845"/>
                <a:ext cx="23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l-GR" sz="24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Δ</a:t>
                </a:r>
              </a:p>
            </p:txBody>
          </p:sp>
          <p:sp>
            <p:nvSpPr>
              <p:cNvPr id="644115" name="Text Box 19"/>
              <p:cNvSpPr txBox="1">
                <a:spLocks noChangeArrowheads="1"/>
              </p:cNvSpPr>
              <p:nvPr/>
            </p:nvSpPr>
            <p:spPr bwMode="auto">
              <a:xfrm>
                <a:off x="5220" y="1144"/>
                <a:ext cx="18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>
                    <a:latin typeface="Tahoma" pitchFamily="34" charset="0"/>
                  </a:rPr>
                  <a:t>d</a:t>
                </a:r>
              </a:p>
            </p:txBody>
          </p:sp>
          <p:sp>
            <p:nvSpPr>
              <p:cNvPr id="644116" name="Text Box 20"/>
              <p:cNvSpPr txBox="1">
                <a:spLocks noChangeArrowheads="1"/>
              </p:cNvSpPr>
              <p:nvPr/>
            </p:nvSpPr>
            <p:spPr bwMode="auto">
              <a:xfrm>
                <a:off x="5057" y="1389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l-GR" sz="2400">
                    <a:latin typeface="Times New Roman" pitchFamily="18" charset="0"/>
                    <a:cs typeface="Times New Roman" pitchFamily="18" charset="0"/>
                  </a:rPr>
                  <a:t>π</a:t>
                </a:r>
              </a:p>
            </p:txBody>
          </p:sp>
          <p:sp>
            <p:nvSpPr>
              <p:cNvPr id="644117" name="Text Box 21"/>
              <p:cNvSpPr txBox="1">
                <a:spLocks noChangeArrowheads="1"/>
              </p:cNvSpPr>
              <p:nvPr/>
            </p:nvSpPr>
            <p:spPr bwMode="auto">
              <a:xfrm>
                <a:off x="5012" y="84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l-GR" sz="2400">
                    <a:latin typeface="Times New Roman" pitchFamily="18" charset="0"/>
                    <a:cs typeface="Times New Roman" pitchFamily="18" charset="0"/>
                  </a:rPr>
                  <a:t>π</a:t>
                </a:r>
              </a:p>
            </p:txBody>
          </p:sp>
        </p:grpSp>
        <p:sp>
          <p:nvSpPr>
            <p:cNvPr id="644118" name="Text Box 22"/>
            <p:cNvSpPr txBox="1">
              <a:spLocks noChangeArrowheads="1"/>
            </p:cNvSpPr>
            <p:nvPr/>
          </p:nvSpPr>
          <p:spPr bwMode="auto">
            <a:xfrm>
              <a:off x="3242" y="935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p</a:t>
              </a:r>
            </a:p>
          </p:txBody>
        </p:sp>
        <p:sp>
          <p:nvSpPr>
            <p:cNvPr id="644119" name="Text Box 23"/>
            <p:cNvSpPr txBox="1">
              <a:spLocks noChangeArrowheads="1"/>
            </p:cNvSpPr>
            <p:nvPr/>
          </p:nvSpPr>
          <p:spPr bwMode="auto">
            <a:xfrm>
              <a:off x="3242" y="1418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n</a:t>
              </a:r>
            </a:p>
          </p:txBody>
        </p:sp>
      </p:grpSp>
      <p:sp>
        <p:nvSpPr>
          <p:cNvPr id="644128" name="Text Box 32"/>
          <p:cNvSpPr txBox="1">
            <a:spLocks noChangeArrowheads="1"/>
          </p:cNvSpPr>
          <p:nvPr/>
        </p:nvSpPr>
        <p:spPr bwMode="auto">
          <a:xfrm>
            <a:off x="3235061" y="3957017"/>
            <a:ext cx="25669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/>
              <a:t>I(</a:t>
            </a:r>
            <a:r>
              <a:rPr lang="en-US" sz="3600" b="1" dirty="0" err="1"/>
              <a:t>J</a:t>
            </a:r>
            <a:r>
              <a:rPr lang="en-US" sz="3600" b="1" baseline="30000" dirty="0" err="1"/>
              <a:t>p</a:t>
            </a:r>
            <a:r>
              <a:rPr lang="en-US" sz="3600" b="1" dirty="0"/>
              <a:t>) = 0(3</a:t>
            </a:r>
            <a:r>
              <a:rPr lang="en-US" sz="3600" b="1" baseline="30000" dirty="0"/>
              <a:t>+</a:t>
            </a:r>
            <a:r>
              <a:rPr lang="en-US" sz="3600" b="1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Box 32"/>
              <p:cNvSpPr txBox="1">
                <a:spLocks noChangeArrowheads="1"/>
              </p:cNvSpPr>
              <p:nvPr/>
            </p:nvSpPr>
            <p:spPr bwMode="auto">
              <a:xfrm>
                <a:off x="1594022" y="4690009"/>
                <a:ext cx="7488973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/>
                            </a:rPr>
                            <m:t>𝑴</m:t>
                          </m:r>
                        </m:e>
                        <m:sub>
                          <m:sSup>
                            <m:sSupPr>
                              <m:ctrlPr>
                                <a:rPr lang="en-US" sz="36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latin typeface="Cambria Math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sz="3600" b="1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en-US" sz="3600" b="1" i="1" smtClean="0">
                          <a:latin typeface="Cambria Math"/>
                        </a:rPr>
                        <m:t>=</m:t>
                      </m:r>
                      <m:r>
                        <a:rPr lang="en-US" sz="3600" b="1" i="1" smtClean="0">
                          <a:latin typeface="Cambria Math"/>
                        </a:rPr>
                        <m:t>𝟐</m:t>
                      </m:r>
                      <m:r>
                        <a:rPr lang="en-US" sz="3600" b="1" i="1" smtClean="0">
                          <a:latin typeface="Cambria Math"/>
                        </a:rPr>
                        <m:t>.</m:t>
                      </m:r>
                      <m:r>
                        <a:rPr lang="en-US" sz="3600" b="1" i="1" smtClean="0">
                          <a:latin typeface="Cambria Math"/>
                        </a:rPr>
                        <m:t>𝟑𝟖</m:t>
                      </m:r>
                      <m:r>
                        <a:rPr lang="en-US" sz="3600" b="1" i="1" smtClean="0">
                          <a:latin typeface="Cambria Math"/>
                        </a:rPr>
                        <m:t> </m:t>
                      </m:r>
                      <m:r>
                        <a:rPr lang="en-US" sz="3600" b="1" i="1" smtClean="0">
                          <a:latin typeface="Cambria Math"/>
                        </a:rPr>
                        <m:t>𝑮𝒆𝑽</m:t>
                      </m:r>
                      <m:r>
                        <a:rPr lang="en-US" sz="3600" b="1" i="1" smtClean="0">
                          <a:latin typeface="Cambria Math"/>
                        </a:rPr>
                        <m:t>≈</m:t>
                      </m:r>
                      <m:r>
                        <a:rPr lang="en-US" sz="3600" b="1" i="1" smtClean="0">
                          <a:latin typeface="Cambria Math"/>
                        </a:rPr>
                        <m:t>𝟐</m:t>
                      </m:r>
                      <m:sSub>
                        <m:sSubPr>
                          <m:ctrlPr>
                            <a:rPr lang="en-US" sz="36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/>
                            </a:rPr>
                            <m:t>𝑴</m:t>
                          </m:r>
                        </m:e>
                        <m:sub>
                          <m:r>
                            <a:rPr lang="en-US" sz="3600" b="1" i="0" smtClean="0">
                              <a:latin typeface="Cambria Math"/>
                            </a:rPr>
                            <m:t>𝚫</m:t>
                          </m:r>
                        </m:sub>
                      </m:sSub>
                      <m:r>
                        <a:rPr lang="en-US" sz="3600" b="1" i="1" smtClean="0">
                          <a:latin typeface="Cambria Math"/>
                        </a:rPr>
                        <m:t>−</m:t>
                      </m:r>
                      <m:r>
                        <a:rPr lang="en-US" sz="3600" b="1" i="1" smtClean="0">
                          <a:latin typeface="Cambria Math"/>
                        </a:rPr>
                        <m:t>𝟖𝟎</m:t>
                      </m:r>
                      <m:r>
                        <a:rPr lang="en-US" sz="3600" b="1" i="1" smtClean="0">
                          <a:latin typeface="Cambria Math"/>
                        </a:rPr>
                        <m:t> </m:t>
                      </m:r>
                      <m:r>
                        <a:rPr lang="en-US" sz="3600" b="1" i="1" smtClean="0">
                          <a:latin typeface="Cambria Math"/>
                        </a:rPr>
                        <m:t>𝑴𝒆𝑽</m:t>
                      </m:r>
                      <m:r>
                        <a:rPr lang="en-US" sz="3600" b="1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27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4022" y="4690009"/>
                <a:ext cx="7488973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32"/>
              <p:cNvSpPr txBox="1">
                <a:spLocks noChangeArrowheads="1"/>
              </p:cNvSpPr>
              <p:nvPr/>
            </p:nvSpPr>
            <p:spPr bwMode="auto">
              <a:xfrm>
                <a:off x="1581875" y="5597972"/>
                <a:ext cx="7148047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1" i="0" smtClean="0">
                              <a:latin typeface="Cambria Math"/>
                            </a:rPr>
                            <m:t>𝚪</m:t>
                          </m:r>
                        </m:e>
                        <m:sub>
                          <m:sSup>
                            <m:sSupPr>
                              <m:ctrlPr>
                                <a:rPr lang="en-US" sz="36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latin typeface="Cambria Math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sz="3600" b="1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en-US" sz="3600" b="1" i="0" smtClean="0">
                          <a:latin typeface="Cambria Math"/>
                        </a:rPr>
                        <m:t>=</m:t>
                      </m:r>
                      <m:r>
                        <a:rPr lang="en-US" sz="3600" b="1" i="0" smtClean="0">
                          <a:latin typeface="Cambria Math"/>
                        </a:rPr>
                        <m:t>𝟕𝟎</m:t>
                      </m:r>
                      <m:r>
                        <a:rPr lang="en-US" sz="3600" b="1" i="0" smtClean="0">
                          <a:latin typeface="Cambria Math"/>
                        </a:rPr>
                        <m:t> </m:t>
                      </m:r>
                      <m:r>
                        <a:rPr lang="en-US" sz="3600" b="1" i="0" smtClean="0">
                          <a:latin typeface="Cambria Math"/>
                        </a:rPr>
                        <m:t>𝐌𝐞𝐕</m:t>
                      </m:r>
                      <m:r>
                        <a:rPr lang="en-US" sz="3600" b="1" i="0" smtClean="0">
                          <a:latin typeface="Cambria Math"/>
                        </a:rPr>
                        <m:t>≪</m:t>
                      </m:r>
                      <m:sSub>
                        <m:sSubPr>
                          <m:ctrlPr>
                            <a:rPr lang="en-US" sz="36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1" i="0" smtClean="0">
                              <a:latin typeface="Cambria Math"/>
                            </a:rPr>
                            <m:t>𝚪</m:t>
                          </m:r>
                        </m:e>
                        <m:sub>
                          <m:r>
                            <a:rPr lang="en-US" sz="3600" b="1" i="0" smtClean="0">
                              <a:latin typeface="Cambria Math"/>
                            </a:rPr>
                            <m:t>𝚫𝚫</m:t>
                          </m:r>
                        </m:sub>
                      </m:sSub>
                      <m:r>
                        <a:rPr lang="en-US" sz="3600" b="1" i="1" smtClean="0">
                          <a:latin typeface="Cambria Math"/>
                        </a:rPr>
                        <m:t>=</m:t>
                      </m:r>
                      <m:r>
                        <a:rPr lang="en-US" sz="3600" b="1" i="1" smtClean="0">
                          <a:latin typeface="Cambria Math"/>
                        </a:rPr>
                        <m:t>𝟐𝟒𝟎</m:t>
                      </m:r>
                      <m:r>
                        <a:rPr lang="en-US" sz="3600" b="1" i="1" smtClean="0">
                          <a:latin typeface="Cambria Math"/>
                        </a:rPr>
                        <m:t> </m:t>
                      </m:r>
                      <m:r>
                        <a:rPr lang="en-US" sz="3600" b="1" i="1" smtClean="0">
                          <a:latin typeface="Cambria Math"/>
                        </a:rPr>
                        <m:t>𝑴𝒆𝑽</m:t>
                      </m:r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28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1875" y="5597972"/>
                <a:ext cx="7148047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187624" y="6356350"/>
            <a:ext cx="4832176" cy="365125"/>
          </a:xfrm>
        </p:spPr>
        <p:txBody>
          <a:bodyPr/>
          <a:lstStyle/>
          <a:p>
            <a:r>
              <a:rPr lang="en-US" smtClean="0"/>
              <a:t>Mikhail Bashkanov "Dibaryons"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38158" y="971993"/>
                <a:ext cx="3845412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6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6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sz="6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6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(2380)</m:t>
                      </m:r>
                    </m:oMath>
                  </m:oMathPara>
                </a14:m>
                <a:endParaRPr lang="ru-RU" sz="6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158" y="971993"/>
                <a:ext cx="3845412" cy="110799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064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Заголовок 4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Only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𝒅</m:t>
                        </m:r>
                        <m:r>
                          <a:rPr lang="en-US" b="1" i="1" smtClean="0">
                            <a:latin typeface="Cambria Math"/>
                          </a:rPr>
                          <m:t>𝝅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𝝅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dirty="0" smtClean="0"/>
                  <a:t>?</a:t>
                </a:r>
                <a:endParaRPr lang="ru-RU" dirty="0"/>
              </a:p>
            </p:txBody>
          </p:sp>
        </mc:Choice>
        <mc:Fallback xmlns="">
          <p:sp>
            <p:nvSpPr>
              <p:cNvPr id="5" name="Заголовок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6118" b="-361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E61-D23B-4072-8C27-674A336F0F9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14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4059</TotalTime>
  <Words>2499</Words>
  <Application>Microsoft Office PowerPoint</Application>
  <PresentationFormat>Экран (4:3)</PresentationFormat>
  <Paragraphs>595</Paragraphs>
  <Slides>55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7" baseType="lpstr">
      <vt:lpstr>Поток</vt:lpstr>
      <vt:lpstr>Формула</vt:lpstr>
      <vt:lpstr>Презентация PowerPoint</vt:lpstr>
      <vt:lpstr>Types of particles/resonances</vt:lpstr>
      <vt:lpstr>Possible particles</vt:lpstr>
      <vt:lpstr>Deuteron to Deltaron</vt:lpstr>
      <vt:lpstr>d*(2380)</vt:lpstr>
      <vt:lpstr>Презентация PowerPoint</vt:lpstr>
      <vt:lpstr>Angular distribution in the peak</vt:lpstr>
      <vt:lpstr>The extracted properties of the new particle</vt:lpstr>
      <vt:lpstr>Only 〖dπ〗^0 π^0?</vt:lpstr>
      <vt:lpstr>Isospin relations</vt:lpstr>
      <vt:lpstr>Презентация PowerPoint</vt:lpstr>
      <vt:lpstr>Only with deuteron?</vt:lpstr>
      <vt:lpstr>From fusion to free case  </vt:lpstr>
      <vt:lpstr>pn  pn00</vt:lpstr>
      <vt:lpstr>Dibaryon non-fusion decays</vt:lpstr>
      <vt:lpstr>Dibaryon hadronic decays</vt:lpstr>
      <vt:lpstr>The decay modes of the dibaryon</vt:lpstr>
      <vt:lpstr>Only with two pions?</vt:lpstr>
      <vt:lpstr>From ΔΔ to pn decay  </vt:lpstr>
      <vt:lpstr>Expectations</vt:lpstr>
      <vt:lpstr>A_y energy dependence at 83°</vt:lpstr>
      <vt:lpstr>A_y energy dependence at 83°</vt:lpstr>
      <vt:lpstr>Dimensionless partial wave amplitudes</vt:lpstr>
      <vt:lpstr>Argand plot</vt:lpstr>
      <vt:lpstr>Argand plots</vt:lpstr>
      <vt:lpstr>Molecule vs Hexaquark</vt:lpstr>
      <vt:lpstr>Deuteron</vt:lpstr>
      <vt:lpstr>d*(2380) internal structure and  the ABC effect </vt:lpstr>
      <vt:lpstr>Deltaron vs Hexaquark</vt:lpstr>
      <vt:lpstr>The family of dibaryons</vt:lpstr>
      <vt:lpstr>Mirror dibaryon</vt:lpstr>
      <vt:lpstr>How many ways can you combine 6q?</vt:lpstr>
      <vt:lpstr>Z=+4 dibaryon isospin coefficients</vt:lpstr>
      <vt:lpstr>pp→ppπ^+ π^+ π^- π^-  dibaryon</vt:lpstr>
      <vt:lpstr>pp→ppπ^+ π^+ π^- π^-  data</vt:lpstr>
      <vt:lpstr>pp→ppπ^+ π^+ π^- π^-   background+resonance</vt:lpstr>
      <vt:lpstr>pp→ppπ^+ π^+ π^- π^-  data</vt:lpstr>
      <vt:lpstr>Charge Z=+4 dibaryon upper limit</vt:lpstr>
      <vt:lpstr>NN vs ΔΔ</vt:lpstr>
      <vt:lpstr>How many ways can you combine 6q?</vt:lpstr>
      <vt:lpstr>d*(2380) SU(3) multiplet</vt:lpstr>
      <vt:lpstr>Strange Dibaryon</vt:lpstr>
      <vt:lpstr>d*(2380) in photoproduction?</vt:lpstr>
      <vt:lpstr>The benchmark measurement</vt:lpstr>
      <vt:lpstr>Conclusion</vt:lpstr>
      <vt:lpstr>Презентация PowerPoint</vt:lpstr>
      <vt:lpstr>Z=+4 dibaryon</vt:lpstr>
      <vt:lpstr>pp→ppπ^+ π^+ π^- π^-  dibaryon</vt:lpstr>
      <vt:lpstr>Model calculations of the d^∗and d^(4+)</vt:lpstr>
      <vt:lpstr>d*(2380) begins</vt:lpstr>
      <vt:lpstr>Celsius WASA </vt:lpstr>
      <vt:lpstr>pd3Heππ,    Tp=0.89 GeV</vt:lpstr>
      <vt:lpstr>WASA 4 Detector </vt:lpstr>
      <vt:lpstr>First hints on d*(2380) at CELSIUS</vt:lpstr>
      <vt:lpstr>CELSIUS to COSY</vt:lpstr>
    </vt:vector>
  </TitlesOfParts>
  <Company>Uni Tue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Two-pion program at WASA</dc:title>
  <dc:creator>PIT</dc:creator>
  <cp:lastModifiedBy>mabash</cp:lastModifiedBy>
  <cp:revision>756</cp:revision>
  <dcterms:created xsi:type="dcterms:W3CDTF">2005-12-14T10:51:54Z</dcterms:created>
  <dcterms:modified xsi:type="dcterms:W3CDTF">2015-06-09T08:24:36Z</dcterms:modified>
</cp:coreProperties>
</file>