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8" r:id="rId3"/>
    <p:sldId id="257" r:id="rId4"/>
    <p:sldId id="273" r:id="rId5"/>
    <p:sldId id="270" r:id="rId6"/>
    <p:sldId id="268" r:id="rId7"/>
    <p:sldId id="267" r:id="rId8"/>
    <p:sldId id="282" r:id="rId9"/>
    <p:sldId id="269" r:id="rId10"/>
    <p:sldId id="259" r:id="rId11"/>
    <p:sldId id="274" r:id="rId12"/>
    <p:sldId id="271" r:id="rId13"/>
    <p:sldId id="260" r:id="rId14"/>
    <p:sldId id="261" r:id="rId15"/>
    <p:sldId id="263" r:id="rId16"/>
    <p:sldId id="262" r:id="rId17"/>
    <p:sldId id="264" r:id="rId18"/>
    <p:sldId id="275" r:id="rId19"/>
    <p:sldId id="277" r:id="rId20"/>
    <p:sldId id="276" r:id="rId21"/>
    <p:sldId id="265" r:id="rId22"/>
    <p:sldId id="266" r:id="rId23"/>
    <p:sldId id="280" r:id="rId24"/>
    <p:sldId id="278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68FD-13C0-4EFC-BAEA-BB4239573FC7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C87D-4696-487F-A692-3BC492F2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4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C87D-4696-487F-A692-3BC492F299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6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F9697A-1B00-4033-A298-4433BC82A929}" type="datetimeFigureOut">
              <a:rPr lang="en-GB" smtClean="0"/>
              <a:t>07/06/2015</a:t>
            </a:fld>
            <a:endParaRPr lang="en-GB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FE397F-E04A-496D-8D47-BE00E81CF6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10" Type="http://schemas.openxmlformats.org/officeDocument/2006/relationships/image" Target="../media/image8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24929" y="1631702"/>
            <a:ext cx="6375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the 3</a:t>
            </a:r>
            <a:r>
              <a:rPr lang="pl-PL" sz="32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positron annihilation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51816" y="2996952"/>
            <a:ext cx="627126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en-US" sz="2800" b="1" dirty="0" smtClean="0">
                <a:solidFill>
                  <a:srgbClr val="0000CC"/>
                </a:solidFill>
              </a:rPr>
              <a:t>Bożena Jasińska</a:t>
            </a:r>
          </a:p>
          <a:p>
            <a:pPr algn="ctr">
              <a:spcBef>
                <a:spcPct val="0"/>
              </a:spcBef>
            </a:pPr>
            <a:endParaRPr lang="pl-PL" altLang="en-US" sz="3200" b="1" dirty="0" smtClean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i="1" dirty="0" err="1" smtClean="0">
                <a:solidFill>
                  <a:schemeClr val="tx2"/>
                </a:solidFill>
              </a:rPr>
              <a:t>Inst</a:t>
            </a:r>
            <a:r>
              <a:rPr lang="pl-PL" altLang="en-US" i="1" dirty="0" err="1" smtClean="0">
                <a:solidFill>
                  <a:schemeClr val="tx2"/>
                </a:solidFill>
              </a:rPr>
              <a:t>itute</a:t>
            </a:r>
            <a:r>
              <a:rPr lang="pl-PL" altLang="en-US" i="1" dirty="0" smtClean="0">
                <a:solidFill>
                  <a:schemeClr val="tx2"/>
                </a:solidFill>
              </a:rPr>
              <a:t> of </a:t>
            </a:r>
            <a:r>
              <a:rPr lang="pl-PL" altLang="en-US" i="1" dirty="0" err="1" smtClean="0">
                <a:solidFill>
                  <a:schemeClr val="tx2"/>
                </a:solidFill>
              </a:rPr>
              <a:t>Physics</a:t>
            </a:r>
            <a:r>
              <a:rPr lang="en-US" altLang="en-US" i="1" dirty="0" smtClean="0">
                <a:solidFill>
                  <a:schemeClr val="tx2"/>
                </a:solidFill>
              </a:rPr>
              <a:t>, </a:t>
            </a:r>
            <a:r>
              <a:rPr lang="pl-PL" altLang="en-US" i="1" dirty="0" smtClean="0">
                <a:solidFill>
                  <a:schemeClr val="tx2"/>
                </a:solidFill>
              </a:rPr>
              <a:t>Maria Curie </a:t>
            </a:r>
            <a:r>
              <a:rPr lang="pl-PL" altLang="en-US" i="1" dirty="0" err="1" smtClean="0">
                <a:solidFill>
                  <a:schemeClr val="tx2"/>
                </a:solidFill>
              </a:rPr>
              <a:t>Sklodowska</a:t>
            </a:r>
            <a:r>
              <a:rPr lang="pl-PL" altLang="en-US" i="1" dirty="0" smtClean="0">
                <a:solidFill>
                  <a:schemeClr val="tx2"/>
                </a:solidFill>
              </a:rPr>
              <a:t> </a:t>
            </a:r>
            <a:r>
              <a:rPr lang="pl-PL" altLang="en-US" i="1" dirty="0" err="1">
                <a:solidFill>
                  <a:schemeClr val="tx2"/>
                </a:solidFill>
              </a:rPr>
              <a:t>U</a:t>
            </a:r>
            <a:r>
              <a:rPr lang="pl-PL" altLang="en-US" i="1" dirty="0" err="1" smtClean="0">
                <a:solidFill>
                  <a:schemeClr val="tx2"/>
                </a:solidFill>
              </a:rPr>
              <a:t>niversity</a:t>
            </a:r>
            <a:endParaRPr lang="pl-PL" altLang="en-US" i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</a:pPr>
            <a:r>
              <a:rPr lang="pl-PL" altLang="en-US" i="1" dirty="0" smtClean="0">
                <a:solidFill>
                  <a:schemeClr val="tx2"/>
                </a:solidFill>
              </a:rPr>
              <a:t> </a:t>
            </a:r>
            <a:r>
              <a:rPr lang="en-US" altLang="en-US" i="1" dirty="0" smtClean="0">
                <a:solidFill>
                  <a:schemeClr val="tx2"/>
                </a:solidFill>
              </a:rPr>
              <a:t>20-031 Lublin</a:t>
            </a:r>
            <a:r>
              <a:rPr lang="pl-PL" altLang="en-US" i="1" dirty="0" smtClean="0">
                <a:solidFill>
                  <a:schemeClr val="tx2"/>
                </a:solidFill>
              </a:rPr>
              <a:t>, Poland</a:t>
            </a:r>
          </a:p>
          <a:p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94954"/>
              </p:ext>
            </p:extLst>
          </p:nvPr>
        </p:nvGraphicFramePr>
        <p:xfrm>
          <a:off x="1" y="0"/>
          <a:ext cx="1793462" cy="202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r:id="rId4" imgW="1908052" imgH="2160670" progId="CorelPhotoPaint.Image.9">
                  <p:embed/>
                </p:oleObj>
              </mc:Choice>
              <mc:Fallback>
                <p:oleObj r:id="rId4" imgW="1908052" imgH="2160670" progId="CorelPhotoPaint.Image.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93462" cy="2023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932040" y="6093296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Jagiellonian</a:t>
            </a:r>
            <a:r>
              <a:rPr lang="pl-PL" sz="1200" dirty="0" smtClean="0"/>
              <a:t>  </a:t>
            </a:r>
            <a:r>
              <a:rPr lang="pl-PL" sz="1200" dirty="0" err="1" smtClean="0"/>
              <a:t>Symposium</a:t>
            </a:r>
            <a:r>
              <a:rPr lang="pl-PL" sz="1200" dirty="0" smtClean="0"/>
              <a:t> </a:t>
            </a:r>
          </a:p>
          <a:p>
            <a:r>
              <a:rPr lang="pl-PL" sz="1200" dirty="0" smtClean="0"/>
              <a:t>on </a:t>
            </a:r>
            <a:r>
              <a:rPr lang="pl-PL" sz="1200" dirty="0" err="1" smtClean="0"/>
              <a:t>Fundamental</a:t>
            </a:r>
            <a:r>
              <a:rPr lang="pl-PL" sz="1200" dirty="0" smtClean="0"/>
              <a:t> and Applied </a:t>
            </a:r>
            <a:r>
              <a:rPr lang="pl-PL" sz="1200" dirty="0" err="1" smtClean="0"/>
              <a:t>Subatomic</a:t>
            </a:r>
            <a:r>
              <a:rPr lang="pl-PL" sz="1200" dirty="0" smtClean="0"/>
              <a:t> </a:t>
            </a:r>
            <a:r>
              <a:rPr lang="pl-PL" sz="1200" dirty="0" err="1" smtClean="0"/>
              <a:t>Physics</a:t>
            </a:r>
            <a:r>
              <a:rPr lang="pl-PL" sz="1200" dirty="0" smtClean="0"/>
              <a:t>, </a:t>
            </a:r>
          </a:p>
          <a:p>
            <a:r>
              <a:rPr lang="pl-PL" sz="1200" dirty="0" smtClean="0"/>
              <a:t>Kraków, </a:t>
            </a:r>
            <a:r>
              <a:rPr lang="pl-PL" sz="1200" dirty="0" err="1" smtClean="0"/>
              <a:t>June</a:t>
            </a:r>
            <a:r>
              <a:rPr lang="pl-PL" sz="1200" dirty="0" smtClean="0"/>
              <a:t> 7-12,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24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7675" y="1628775"/>
          <a:ext cx="25193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Równanie" r:id="rId3" imgW="1320227" imgH="469696" progId="Equation.3">
                  <p:embed/>
                </p:oleObj>
              </mc:Choice>
              <mc:Fallback>
                <p:oleObj name="Równanie" r:id="rId3" imgW="1320227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628775"/>
                        <a:ext cx="25193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03575" y="836613"/>
            <a:ext cx="2663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3200">
                <a:latin typeface="Times New Roman" pitchFamily="18" charset="0"/>
              </a:rPr>
              <a:t>1</a:t>
            </a:r>
            <a:r>
              <a:rPr lang="pl-PL" altLang="en-US" sz="3200">
                <a:latin typeface="Symbol" pitchFamily="18" charset="2"/>
              </a:rPr>
              <a:t>/t =</a:t>
            </a:r>
            <a:r>
              <a:rPr lang="pl-PL" altLang="en-US" sz="3200">
                <a:latin typeface="Times New Roman" pitchFamily="18" charset="0"/>
              </a:rPr>
              <a:t>λ</a:t>
            </a:r>
            <a:r>
              <a:rPr lang="pl-PL" altLang="en-US" sz="3200" baseline="-25000">
                <a:latin typeface="Times New Roman" pitchFamily="18" charset="0"/>
              </a:rPr>
              <a:t>po</a:t>
            </a:r>
            <a:r>
              <a:rPr lang="pl-PL" altLang="en-US" sz="3200">
                <a:latin typeface="Times New Roman" pitchFamily="18" charset="0"/>
              </a:rPr>
              <a:t>=λ</a:t>
            </a:r>
            <a:r>
              <a:rPr lang="pl-PL" altLang="en-US" sz="3200" baseline="-25000">
                <a:latin typeface="Times New Roman" pitchFamily="18" charset="0"/>
              </a:rPr>
              <a:t>b</a:t>
            </a:r>
            <a:r>
              <a:rPr lang="pl-PL" altLang="en-US" sz="3200">
                <a:latin typeface="Times New Roman" pitchFamily="18" charset="0"/>
              </a:rPr>
              <a:t>P</a:t>
            </a:r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2339975" y="2420938"/>
          <a:ext cx="41767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5" imgW="2451100" imgH="431800" progId="Equation.3">
                  <p:embed/>
                </p:oleObj>
              </mc:Choice>
              <mc:Fallback>
                <p:oleObj name="Equation" r:id="rId5" imgW="2451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420938"/>
                        <a:ext cx="417671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46085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227763" y="3798888"/>
            <a:ext cx="22431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1400" i="1">
                <a:solidFill>
                  <a:srgbClr val="92D050"/>
                </a:solidFill>
              </a:rPr>
              <a:t>Dependence of the mean </a:t>
            </a:r>
          </a:p>
          <a:p>
            <a:pPr eaLnBrk="1" hangingPunct="1"/>
            <a:r>
              <a:rPr lang="pl-PL" altLang="en-US" sz="1400" i="1">
                <a:solidFill>
                  <a:srgbClr val="92D050"/>
                </a:solidFill>
              </a:rPr>
              <a:t>o-Ps lifetime value </a:t>
            </a:r>
          </a:p>
          <a:p>
            <a:pPr eaLnBrk="1" hangingPunct="1"/>
            <a:r>
              <a:rPr lang="pl-PL" altLang="en-US" sz="1400" i="1">
                <a:solidFill>
                  <a:srgbClr val="92D050"/>
                </a:solidFill>
              </a:rPr>
              <a:t>on the free volume size</a:t>
            </a:r>
          </a:p>
          <a:p>
            <a:pPr eaLnBrk="1" hangingPunct="1"/>
            <a:r>
              <a:rPr lang="pl-PL" altLang="en-US" sz="1400" i="1">
                <a:solidFill>
                  <a:srgbClr val="92D050"/>
                </a:solidFill>
              </a:rPr>
              <a:t>and shape  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692275" y="44450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5781"/>
              </p:ext>
            </p:extLst>
          </p:nvPr>
        </p:nvGraphicFramePr>
        <p:xfrm>
          <a:off x="2484438" y="1557338"/>
          <a:ext cx="40386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3" imgW="1942920" imgH="342720" progId="Equation.3">
                  <p:embed/>
                </p:oleObj>
              </mc:Choice>
              <mc:Fallback>
                <p:oleObj name="Equation" r:id="rId3" imgW="1942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57338"/>
                        <a:ext cx="4038600" cy="6810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438400" y="3165475"/>
          <a:ext cx="18288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5" imgW="1079280" imgH="342720" progId="Equation.3">
                  <p:embed/>
                </p:oleObj>
              </mc:Choice>
              <mc:Fallback>
                <p:oleObj name="Equation" r:id="rId5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65475"/>
                        <a:ext cx="18288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876800" y="2960688"/>
          <a:ext cx="2438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7" imgW="1409400" imgH="368280" progId="Equation.3">
                  <p:embed/>
                </p:oleObj>
              </mc:Choice>
              <mc:Fallback>
                <p:oleObj name="Equation" r:id="rId7" imgW="1409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60688"/>
                        <a:ext cx="24384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 rot="872572" flipH="1">
            <a:off x="3886200" y="2133600"/>
            <a:ext cx="990600" cy="121920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rot="20241691" flipH="1">
            <a:off x="6035675" y="2559050"/>
            <a:ext cx="288925" cy="41275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4495800" y="4165600"/>
          <a:ext cx="37338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" name="Equation" r:id="rId9" imgW="2260440" imgH="558720" progId="Equation.3">
                  <p:embed/>
                </p:oleObj>
              </mc:Choice>
              <mc:Fallback>
                <p:oleObj name="Equation" r:id="rId9" imgW="22604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65600"/>
                        <a:ext cx="37338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1"/>
          <p:cNvSpPr>
            <a:spLocks noChangeShapeType="1"/>
          </p:cNvSpPr>
          <p:nvPr/>
        </p:nvSpPr>
        <p:spPr bwMode="auto">
          <a:xfrm rot="16587220" flipH="1">
            <a:off x="4176712" y="3778251"/>
            <a:ext cx="288925" cy="41275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476375" y="4797425"/>
          <a:ext cx="27432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Equation" r:id="rId11" imgW="1612800" imgH="698400" progId="Equation.3">
                  <p:embed/>
                </p:oleObj>
              </mc:Choice>
              <mc:Fallback>
                <p:oleObj name="Equation" r:id="rId11" imgW="16128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97425"/>
                        <a:ext cx="27432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3"/>
          <p:cNvSpPr>
            <a:spLocks noChangeShapeType="1"/>
          </p:cNvSpPr>
          <p:nvPr/>
        </p:nvSpPr>
        <p:spPr bwMode="auto">
          <a:xfrm rot="21309907" flipH="1">
            <a:off x="2514600" y="3733800"/>
            <a:ext cx="990600" cy="121920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32363" y="52292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en-US">
                <a:latin typeface="Times New Roman" pitchFamily="18" charset="0"/>
              </a:rPr>
              <a:t>(For sphere)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692275" y="158725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412776"/>
            <a:ext cx="640873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3163888" y="610840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b="1" dirty="0" err="1">
                <a:solidFill>
                  <a:srgbClr val="FF0000"/>
                </a:solidFill>
              </a:rPr>
              <a:t>Porous</a:t>
            </a:r>
            <a:r>
              <a:rPr lang="pl-PL" altLang="en-US" b="1" dirty="0">
                <a:solidFill>
                  <a:srgbClr val="FF0000"/>
                </a:solidFill>
              </a:rPr>
              <a:t> materials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692275" y="44450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04120"/>
            <a:ext cx="3425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3150"/>
              </p:ext>
            </p:extLst>
          </p:nvPr>
        </p:nvGraphicFramePr>
        <p:xfrm>
          <a:off x="3779838" y="2011958"/>
          <a:ext cx="13589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4" imgW="1066337" imgH="495085" progId="Equation.3">
                  <p:embed/>
                </p:oleObj>
              </mc:Choice>
              <mc:Fallback>
                <p:oleObj name="Equation" r:id="rId4" imgW="106633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011958"/>
                        <a:ext cx="13589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059832" y="1292820"/>
            <a:ext cx="2543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en-US" dirty="0">
                <a:solidFill>
                  <a:srgbClr val="FF0000"/>
                </a:solidFill>
              </a:rPr>
              <a:t>EXCITED STATES</a:t>
            </a:r>
          </a:p>
          <a:p>
            <a:pPr algn="ctr" eaLnBrk="1" hangingPunct="1"/>
            <a:r>
              <a:rPr lang="pl-PL" altLang="en-US" i="1" dirty="0" err="1">
                <a:solidFill>
                  <a:srgbClr val="FF0000"/>
                </a:solidFill>
              </a:rPr>
              <a:t>Spherical</a:t>
            </a:r>
            <a:r>
              <a:rPr lang="pl-PL" altLang="en-US" i="1" dirty="0">
                <a:solidFill>
                  <a:srgbClr val="FF0000"/>
                </a:solidFill>
              </a:rPr>
              <a:t> </a:t>
            </a:r>
            <a:r>
              <a:rPr lang="pl-PL" altLang="en-US" i="1" dirty="0" err="1">
                <a:solidFill>
                  <a:srgbClr val="FF0000"/>
                </a:solidFill>
              </a:rPr>
              <a:t>potential</a:t>
            </a:r>
            <a:r>
              <a:rPr lang="pl-PL" altLang="en-US" i="1" dirty="0">
                <a:solidFill>
                  <a:srgbClr val="FF0000"/>
                </a:solidFill>
              </a:rPr>
              <a:t> </a:t>
            </a:r>
            <a:r>
              <a:rPr lang="pl-PL" altLang="en-US" i="1" dirty="0" err="1">
                <a:solidFill>
                  <a:srgbClr val="FF0000"/>
                </a:solidFill>
              </a:rPr>
              <a:t>well</a:t>
            </a:r>
            <a:endParaRPr lang="pl-PL" altLang="en-US" i="1" dirty="0">
              <a:solidFill>
                <a:srgbClr val="FF0000"/>
              </a:solidFill>
            </a:endParaRPr>
          </a:p>
        </p:txBody>
      </p:sp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3163888" y="610840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b="1" dirty="0" err="1">
                <a:solidFill>
                  <a:srgbClr val="FF0000"/>
                </a:solidFill>
              </a:rPr>
              <a:t>Porous</a:t>
            </a:r>
            <a:r>
              <a:rPr lang="pl-PL" altLang="en-US" b="1" dirty="0">
                <a:solidFill>
                  <a:srgbClr val="FF0000"/>
                </a:solidFill>
              </a:rPr>
              <a:t> materials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692275" y="44450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3163888" y="610840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b="1" dirty="0" err="1">
                <a:solidFill>
                  <a:srgbClr val="FF0000"/>
                </a:solidFill>
              </a:rPr>
              <a:t>Porous</a:t>
            </a:r>
            <a:r>
              <a:rPr lang="pl-PL" altLang="en-US" b="1" dirty="0">
                <a:solidFill>
                  <a:srgbClr val="FF0000"/>
                </a:solidFill>
              </a:rPr>
              <a:t> materials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692275" y="44450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9750" y="2708275"/>
            <a:ext cx="45005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Decay constant for nl-th state, spherical shape: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8313" y="1268413"/>
            <a:ext cx="7835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en-US" sz="2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Decay constanst for pick-off  process (averaged over all populated states) :</a:t>
            </a: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1403350" y="5876925"/>
          <a:ext cx="59737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" name="Dokument" r:id="rId3" imgW="5956455" imgH="350478" progId="Word.Document.8">
                  <p:embed/>
                </p:oleObj>
              </mc:Choice>
              <mc:Fallback>
                <p:oleObj name="Dokument" r:id="rId3" imgW="5956455" imgH="3504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876925"/>
                        <a:ext cx="59737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2744788"/>
          <a:ext cx="65532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" name="Plot" r:id="rId5" imgW="9458257" imgH="5457825" progId="Grapher.Document">
                  <p:embed/>
                </p:oleObj>
              </mc:Choice>
              <mc:Fallback>
                <p:oleObj name="Plot" r:id="rId5" imgW="9458257" imgH="5457825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744788"/>
                        <a:ext cx="6553200" cy="3794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2627313" y="1773238"/>
          <a:ext cx="4038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" name="Equation" r:id="rId7" imgW="4953000" imgH="609510" progId="Equation.3">
                  <p:embed/>
                </p:oleObj>
              </mc:Choice>
              <mc:Fallback>
                <p:oleObj name="Equation" r:id="rId7" imgW="4953000" imgH="6095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773238"/>
                        <a:ext cx="4038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3132138" y="4330700"/>
          <a:ext cx="38893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" name="Równanie" r:id="rId9" imgW="3022600" imgH="698500" progId="Equation.3">
                  <p:embed/>
                </p:oleObj>
              </mc:Choice>
              <mc:Fallback>
                <p:oleObj name="Równanie" r:id="rId9" imgW="3022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330700"/>
                        <a:ext cx="38893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11188" y="4076700"/>
            <a:ext cx="4833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en-US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Decay constant for nm-th state, cyllindrical shape:</a:t>
            </a:r>
          </a:p>
        </p:txBody>
      </p:sp>
      <p:graphicFrame>
        <p:nvGraphicFramePr>
          <p:cNvPr id="13" name="Object 28"/>
          <p:cNvGraphicFramePr>
            <a:graphicFrameLocks noChangeAspect="1"/>
          </p:cNvGraphicFramePr>
          <p:nvPr/>
        </p:nvGraphicFramePr>
        <p:xfrm>
          <a:off x="3059113" y="3106738"/>
          <a:ext cx="38893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" name="Równanie" r:id="rId11" imgW="3022600" imgH="698500" progId="Equation.3">
                  <p:embed/>
                </p:oleObj>
              </mc:Choice>
              <mc:Fallback>
                <p:oleObj name="Równanie" r:id="rId11" imgW="3022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06738"/>
                        <a:ext cx="38893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3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99420"/>
              </p:ext>
            </p:extLst>
          </p:nvPr>
        </p:nvGraphicFramePr>
        <p:xfrm>
          <a:off x="1835695" y="1520198"/>
          <a:ext cx="5885335" cy="378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Plot" r:id="rId3" imgW="7449480" imgH="4786920" progId="Grapher.Document">
                  <p:embed/>
                </p:oleObj>
              </mc:Choice>
              <mc:Fallback>
                <p:oleObj name="Plot" r:id="rId3" imgW="7449480" imgH="4786920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5" y="1520198"/>
                        <a:ext cx="5885335" cy="3781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11701"/>
              </p:ext>
            </p:extLst>
          </p:nvPr>
        </p:nvGraphicFramePr>
        <p:xfrm>
          <a:off x="2195736" y="1960778"/>
          <a:ext cx="5466476" cy="305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Plot" r:id="rId5" imgW="6849000" imgH="3791880" progId="Grapher.Document">
                  <p:embed/>
                </p:oleObj>
              </mc:Choice>
              <mc:Fallback>
                <p:oleObj name="Plot" r:id="rId5" imgW="6849000" imgH="3791880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60778"/>
                        <a:ext cx="5466476" cy="3052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1150119" y="3247479"/>
            <a:ext cx="860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en-US">
                <a:latin typeface="Symbol" pitchFamily="18" charset="2"/>
              </a:rPr>
              <a:t>t</a:t>
            </a:r>
            <a:r>
              <a:rPr lang="pl-PL" altLang="en-US"/>
              <a:t>, ns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55579" y="5157192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en-US" dirty="0"/>
              <a:t>R, </a:t>
            </a:r>
            <a:r>
              <a:rPr lang="pl-PL" altLang="en-US" dirty="0" err="1"/>
              <a:t>nm</a:t>
            </a:r>
            <a:endParaRPr lang="pl-PL" alt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796136" y="60119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/>
                <a:ea typeface="Times New Roman"/>
              </a:rPr>
              <a:t>  3</a:t>
            </a:r>
            <a:r>
              <a:rPr lang="pl-PL" dirty="0" smtClean="0">
                <a:latin typeface="Symbol" panose="05050102010706020507" pitchFamily="18" charset="2"/>
                <a:ea typeface="Times New Roman"/>
              </a:rPr>
              <a:t>g </a:t>
            </a:r>
            <a:r>
              <a:rPr lang="pl-PL" dirty="0" smtClean="0">
                <a:latin typeface="Times New Roman"/>
                <a:ea typeface="Times New Roman"/>
              </a:rPr>
              <a:t> </a:t>
            </a:r>
            <a:r>
              <a:rPr lang="pl-PL" dirty="0" err="1" smtClean="0">
                <a:latin typeface="Times New Roman"/>
                <a:ea typeface="Times New Roman"/>
              </a:rPr>
              <a:t>fraction</a:t>
            </a:r>
            <a:r>
              <a:rPr lang="pl-PL" dirty="0" smtClean="0">
                <a:latin typeface="Times New Roman"/>
                <a:ea typeface="Times New Roman"/>
              </a:rPr>
              <a:t>     f </a:t>
            </a:r>
            <a:r>
              <a:rPr lang="pl-PL" dirty="0">
                <a:latin typeface="Times New Roman"/>
                <a:ea typeface="Times New Roman"/>
              </a:rPr>
              <a:t>= </a:t>
            </a:r>
            <a:r>
              <a:rPr lang="pl-PL" dirty="0">
                <a:latin typeface="Symbol"/>
                <a:ea typeface="Times New Roman"/>
                <a:cs typeface="Times New Roman"/>
              </a:rPr>
              <a:t>t</a:t>
            </a:r>
            <a:r>
              <a:rPr lang="pl-PL" baseline="-25000" dirty="0">
                <a:latin typeface="Times New Roman"/>
                <a:ea typeface="Times New Roman"/>
              </a:rPr>
              <a:t>o-</a:t>
            </a:r>
            <a:r>
              <a:rPr lang="pl-PL" baseline="-25000" dirty="0" err="1">
                <a:latin typeface="Times New Roman"/>
                <a:ea typeface="Times New Roman"/>
              </a:rPr>
              <a:t>Ps</a:t>
            </a:r>
            <a:r>
              <a:rPr lang="pl-PL" dirty="0">
                <a:latin typeface="Times New Roman"/>
                <a:ea typeface="Times New Roman"/>
              </a:rPr>
              <a:t>/</a:t>
            </a:r>
            <a:r>
              <a:rPr lang="pl-PL" dirty="0" err="1">
                <a:latin typeface="Symbol"/>
                <a:ea typeface="Times New Roman"/>
                <a:cs typeface="Times New Roman"/>
              </a:rPr>
              <a:t>t</a:t>
            </a:r>
            <a:r>
              <a:rPr lang="pl-PL" baseline="-25000" dirty="0" err="1">
                <a:latin typeface="Times New Roman"/>
                <a:ea typeface="Times New Roman"/>
              </a:rPr>
              <a:t>T</a:t>
            </a:r>
            <a:r>
              <a:rPr lang="pl-PL" baseline="-25000" dirty="0">
                <a:latin typeface="Times New Roman"/>
                <a:ea typeface="Times New Roman"/>
              </a:rPr>
              <a:t>.</a:t>
            </a:r>
            <a:endParaRPr lang="en-GB" dirty="0"/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4211960" y="4197712"/>
            <a:ext cx="2628292" cy="1814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 flipV="1">
            <a:off x="6588224" y="2132856"/>
            <a:ext cx="936104" cy="3879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502057" y="1041662"/>
            <a:ext cx="2315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>
                <a:solidFill>
                  <a:srgbClr val="FF0000"/>
                </a:solidFill>
              </a:rPr>
              <a:t>PALS </a:t>
            </a:r>
            <a:r>
              <a:rPr lang="pl-PL" altLang="en-US" sz="2400" b="1" i="1">
                <a:solidFill>
                  <a:srgbClr val="FF0000"/>
                </a:solidFill>
              </a:rPr>
              <a:t>vs</a:t>
            </a:r>
            <a:r>
              <a:rPr lang="pl-PL" altLang="en-US" sz="2400" b="1">
                <a:solidFill>
                  <a:srgbClr val="FF0000"/>
                </a:solidFill>
              </a:rPr>
              <a:t> LN</a:t>
            </a:r>
          </a:p>
        </p:txBody>
      </p:sp>
      <p:sp>
        <p:nvSpPr>
          <p:cNvPr id="15" name="pole tekstowe 1"/>
          <p:cNvSpPr txBox="1">
            <a:spLocks noChangeArrowheads="1"/>
          </p:cNvSpPr>
          <p:nvPr/>
        </p:nvSpPr>
        <p:spPr bwMode="auto">
          <a:xfrm>
            <a:off x="3449375" y="528856"/>
            <a:ext cx="2490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b="1" dirty="0" err="1">
                <a:solidFill>
                  <a:srgbClr val="FF0000"/>
                </a:solidFill>
              </a:rPr>
              <a:t>Porous</a:t>
            </a:r>
            <a:r>
              <a:rPr lang="pl-PL" altLang="en-US" b="1" dirty="0">
                <a:solidFill>
                  <a:srgbClr val="FF0000"/>
                </a:solidFill>
              </a:rPr>
              <a:t> materials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763688" y="44450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31840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FF"/>
                </a:solidFill>
              </a:rPr>
              <a:t>3</a:t>
            </a:r>
            <a:r>
              <a:rPr lang="pl-PL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fraction</a:t>
            </a:r>
            <a:r>
              <a:rPr lang="pl-PL" b="1" dirty="0" smtClean="0">
                <a:solidFill>
                  <a:srgbClr val="0000FF"/>
                </a:solidFill>
              </a:rPr>
              <a:t> – LT spectrum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49" y="692696"/>
            <a:ext cx="7387183" cy="30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73724"/>
            <a:ext cx="7406233" cy="299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upa 27"/>
          <p:cNvGrpSpPr/>
          <p:nvPr/>
        </p:nvGrpSpPr>
        <p:grpSpPr>
          <a:xfrm>
            <a:off x="1691680" y="6021288"/>
            <a:ext cx="5616624" cy="698594"/>
            <a:chOff x="2123728" y="6021288"/>
            <a:chExt cx="5616624" cy="698594"/>
          </a:xfrm>
        </p:grpSpPr>
        <p:sp>
          <p:nvSpPr>
            <p:cNvPr id="29" name="pole tekstowe 28"/>
            <p:cNvSpPr txBox="1"/>
            <p:nvPr/>
          </p:nvSpPr>
          <p:spPr>
            <a:xfrm>
              <a:off x="2123728" y="638132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FF0000"/>
                  </a:solidFill>
                </a:rPr>
                <a:t>p-Ps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2771800" y="6381328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e</a:t>
              </a:r>
              <a:r>
                <a:rPr lang="pl-PL" baseline="30000" dirty="0" smtClean="0">
                  <a:solidFill>
                    <a:srgbClr val="FF0000"/>
                  </a:solidFill>
                </a:rPr>
                <a:t>+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940152" y="638132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rgbClr val="FF0000"/>
                  </a:solidFill>
                </a:rPr>
                <a:t>o-Ps</a:t>
              </a:r>
              <a:endParaRPr lang="pl-PL" dirty="0">
                <a:solidFill>
                  <a:srgbClr val="FF0000"/>
                </a:solidFill>
              </a:endParaRPr>
            </a:p>
          </p:txBody>
        </p:sp>
        <p:sp>
          <p:nvSpPr>
            <p:cNvPr id="32" name="Nawias klamrowy otwierający 31"/>
            <p:cNvSpPr/>
            <p:nvPr/>
          </p:nvSpPr>
          <p:spPr bwMode="auto">
            <a:xfrm rot="5400000" flipH="1">
              <a:off x="6084168" y="4797151"/>
              <a:ext cx="216023" cy="3096344"/>
            </a:xfrm>
            <a:prstGeom prst="leftBrac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3" name="Łącznik prosty ze strzałką 32"/>
            <p:cNvCxnSpPr/>
            <p:nvPr/>
          </p:nvCxnSpPr>
          <p:spPr bwMode="auto">
            <a:xfrm rot="5400000" flipH="1" flipV="1">
              <a:off x="2735796" y="6201307"/>
              <a:ext cx="360040" cy="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Łącznik prosty ze strzałką 33"/>
            <p:cNvCxnSpPr/>
            <p:nvPr/>
          </p:nvCxnSpPr>
          <p:spPr bwMode="auto">
            <a:xfrm rot="5400000" flipH="1" flipV="1">
              <a:off x="2281444" y="6201306"/>
              <a:ext cx="360040" cy="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2924" y="836712"/>
            <a:ext cx="26897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Grupa 35"/>
          <p:cNvGrpSpPr/>
          <p:nvPr/>
        </p:nvGrpSpPr>
        <p:grpSpPr>
          <a:xfrm>
            <a:off x="4197092" y="3779045"/>
            <a:ext cx="3255228" cy="2170236"/>
            <a:chOff x="4629140" y="3779045"/>
            <a:chExt cx="3255228" cy="2170236"/>
          </a:xfrm>
        </p:grpSpPr>
        <p:sp>
          <p:nvSpPr>
            <p:cNvPr id="37" name="Prostokąt 36"/>
            <p:cNvSpPr/>
            <p:nvPr/>
          </p:nvSpPr>
          <p:spPr bwMode="auto">
            <a:xfrm>
              <a:off x="7236296" y="3779045"/>
              <a:ext cx="144016" cy="21702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Dowolny kształt 37"/>
            <p:cNvSpPr/>
            <p:nvPr/>
          </p:nvSpPr>
          <p:spPr bwMode="auto">
            <a:xfrm>
              <a:off x="6732240" y="4207152"/>
              <a:ext cx="1152128" cy="1740469"/>
            </a:xfrm>
            <a:custGeom>
              <a:avLst/>
              <a:gdLst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48246"/>
                <a:gd name="connsiteX1" fmla="*/ 2334322 w 4735551"/>
                <a:gd name="connsiteY1" fmla="*/ 1239 h 1948246"/>
                <a:gd name="connsiteX2" fmla="*/ 4735551 w 4735551"/>
                <a:gd name="connsiteY2" fmla="*/ 1941551 h 1948246"/>
                <a:gd name="connsiteX0" fmla="*/ 0 w 4735551"/>
                <a:gd name="connsiteY0" fmla="*/ 1934117 h 1941552"/>
                <a:gd name="connsiteX1" fmla="*/ 2334322 w 4735551"/>
                <a:gd name="connsiteY1" fmla="*/ 1239 h 1941552"/>
                <a:gd name="connsiteX2" fmla="*/ 4735551 w 4735551"/>
                <a:gd name="connsiteY2" fmla="*/ 1941551 h 1941552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6229"/>
                <a:gd name="connsiteX1" fmla="*/ 2334322 w 4735551"/>
                <a:gd name="connsiteY1" fmla="*/ 1239 h 1956229"/>
                <a:gd name="connsiteX2" fmla="*/ 4735551 w 4735551"/>
                <a:gd name="connsiteY2" fmla="*/ 1941551 h 1956229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3843"/>
                <a:gd name="connsiteX1" fmla="*/ 2334322 w 4735551"/>
                <a:gd name="connsiteY1" fmla="*/ 1239 h 1943843"/>
                <a:gd name="connsiteX2" fmla="*/ 4735551 w 4735551"/>
                <a:gd name="connsiteY2" fmla="*/ 1941551 h 1943843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4918 h 1942352"/>
                <a:gd name="connsiteX1" fmla="*/ 2334322 w 4735551"/>
                <a:gd name="connsiteY1" fmla="*/ 2040 h 1942352"/>
                <a:gd name="connsiteX2" fmla="*/ 4735551 w 4735551"/>
                <a:gd name="connsiteY2" fmla="*/ 1942352 h 194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551" h="1942352">
                  <a:moveTo>
                    <a:pt x="0" y="1934918"/>
                  </a:moveTo>
                  <a:cubicBezTo>
                    <a:pt x="1251773" y="1929084"/>
                    <a:pt x="1576134" y="0"/>
                    <a:pt x="2334322" y="2040"/>
                  </a:cubicBezTo>
                  <a:cubicBezTo>
                    <a:pt x="3092510" y="4080"/>
                    <a:pt x="3392470" y="1927560"/>
                    <a:pt x="4735551" y="1942352"/>
                  </a:cubicBezTo>
                </a:path>
              </a:pathLst>
            </a:custGeom>
            <a:solidFill>
              <a:srgbClr val="FF00FF">
                <a:alpha val="50196"/>
              </a:srgbClr>
            </a:solidFill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Prostokąt 38"/>
            <p:cNvSpPr/>
            <p:nvPr/>
          </p:nvSpPr>
          <p:spPr bwMode="auto">
            <a:xfrm>
              <a:off x="5868144" y="4437112"/>
              <a:ext cx="144016" cy="151216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Prostokąt 39"/>
            <p:cNvSpPr/>
            <p:nvPr/>
          </p:nvSpPr>
          <p:spPr bwMode="auto">
            <a:xfrm>
              <a:off x="4644008" y="5373216"/>
              <a:ext cx="216024" cy="5760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Dowolny kształt 40"/>
            <p:cNvSpPr/>
            <p:nvPr/>
          </p:nvSpPr>
          <p:spPr bwMode="auto">
            <a:xfrm>
              <a:off x="5773834" y="5114718"/>
              <a:ext cx="360040" cy="834562"/>
            </a:xfrm>
            <a:custGeom>
              <a:avLst/>
              <a:gdLst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48246"/>
                <a:gd name="connsiteX1" fmla="*/ 2334322 w 4735551"/>
                <a:gd name="connsiteY1" fmla="*/ 1239 h 1948246"/>
                <a:gd name="connsiteX2" fmla="*/ 4735551 w 4735551"/>
                <a:gd name="connsiteY2" fmla="*/ 1941551 h 1948246"/>
                <a:gd name="connsiteX0" fmla="*/ 0 w 4735551"/>
                <a:gd name="connsiteY0" fmla="*/ 1934117 h 1941552"/>
                <a:gd name="connsiteX1" fmla="*/ 2334322 w 4735551"/>
                <a:gd name="connsiteY1" fmla="*/ 1239 h 1941552"/>
                <a:gd name="connsiteX2" fmla="*/ 4735551 w 4735551"/>
                <a:gd name="connsiteY2" fmla="*/ 1941551 h 1941552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6229"/>
                <a:gd name="connsiteX1" fmla="*/ 2334322 w 4735551"/>
                <a:gd name="connsiteY1" fmla="*/ 1239 h 1956229"/>
                <a:gd name="connsiteX2" fmla="*/ 4735551 w 4735551"/>
                <a:gd name="connsiteY2" fmla="*/ 1941551 h 1956229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3843"/>
                <a:gd name="connsiteX1" fmla="*/ 2334322 w 4735551"/>
                <a:gd name="connsiteY1" fmla="*/ 1239 h 1943843"/>
                <a:gd name="connsiteX2" fmla="*/ 4735551 w 4735551"/>
                <a:gd name="connsiteY2" fmla="*/ 1941551 h 1943843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4918 h 1942352"/>
                <a:gd name="connsiteX1" fmla="*/ 2334322 w 4735551"/>
                <a:gd name="connsiteY1" fmla="*/ 2040 h 1942352"/>
                <a:gd name="connsiteX2" fmla="*/ 4735551 w 4735551"/>
                <a:gd name="connsiteY2" fmla="*/ 1942352 h 194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551" h="1942352">
                  <a:moveTo>
                    <a:pt x="0" y="1934918"/>
                  </a:moveTo>
                  <a:cubicBezTo>
                    <a:pt x="1251773" y="1929084"/>
                    <a:pt x="1576134" y="0"/>
                    <a:pt x="2334322" y="2040"/>
                  </a:cubicBezTo>
                  <a:cubicBezTo>
                    <a:pt x="3092510" y="4080"/>
                    <a:pt x="3392470" y="1927560"/>
                    <a:pt x="4735551" y="1942352"/>
                  </a:cubicBezTo>
                </a:path>
              </a:pathLst>
            </a:custGeom>
            <a:solidFill>
              <a:schemeClr val="accent1">
                <a:alpha val="50196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Dowolny kształt 41"/>
            <p:cNvSpPr/>
            <p:nvPr/>
          </p:nvSpPr>
          <p:spPr bwMode="auto">
            <a:xfrm>
              <a:off x="4629140" y="5670539"/>
              <a:ext cx="216024" cy="277081"/>
            </a:xfrm>
            <a:custGeom>
              <a:avLst/>
              <a:gdLst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58773"/>
                <a:gd name="connsiteX1" fmla="*/ 2334322 w 4735551"/>
                <a:gd name="connsiteY1" fmla="*/ 1239 h 1958773"/>
                <a:gd name="connsiteX2" fmla="*/ 4735551 w 4735551"/>
                <a:gd name="connsiteY2" fmla="*/ 1941551 h 1958773"/>
                <a:gd name="connsiteX0" fmla="*/ 0 w 4735551"/>
                <a:gd name="connsiteY0" fmla="*/ 1934117 h 1948246"/>
                <a:gd name="connsiteX1" fmla="*/ 2334322 w 4735551"/>
                <a:gd name="connsiteY1" fmla="*/ 1239 h 1948246"/>
                <a:gd name="connsiteX2" fmla="*/ 4735551 w 4735551"/>
                <a:gd name="connsiteY2" fmla="*/ 1941551 h 1948246"/>
                <a:gd name="connsiteX0" fmla="*/ 0 w 4735551"/>
                <a:gd name="connsiteY0" fmla="*/ 1934117 h 1941552"/>
                <a:gd name="connsiteX1" fmla="*/ 2334322 w 4735551"/>
                <a:gd name="connsiteY1" fmla="*/ 1239 h 1941552"/>
                <a:gd name="connsiteX2" fmla="*/ 4735551 w 4735551"/>
                <a:gd name="connsiteY2" fmla="*/ 1941551 h 1941552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56229"/>
                <a:gd name="connsiteX1" fmla="*/ 2334322 w 4735551"/>
                <a:gd name="connsiteY1" fmla="*/ 1239 h 1956229"/>
                <a:gd name="connsiteX2" fmla="*/ 4735551 w 4735551"/>
                <a:gd name="connsiteY2" fmla="*/ 1941551 h 1956229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3843"/>
                <a:gd name="connsiteX1" fmla="*/ 2334322 w 4735551"/>
                <a:gd name="connsiteY1" fmla="*/ 1239 h 1943843"/>
                <a:gd name="connsiteX2" fmla="*/ 4735551 w 4735551"/>
                <a:gd name="connsiteY2" fmla="*/ 1941551 h 1943843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1551"/>
                <a:gd name="connsiteX1" fmla="*/ 2334322 w 4735551"/>
                <a:gd name="connsiteY1" fmla="*/ 1239 h 1941551"/>
                <a:gd name="connsiteX2" fmla="*/ 4735551 w 4735551"/>
                <a:gd name="connsiteY2" fmla="*/ 1941551 h 1941551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4117 h 1949799"/>
                <a:gd name="connsiteX1" fmla="*/ 2334322 w 4735551"/>
                <a:gd name="connsiteY1" fmla="*/ 1239 h 1949799"/>
                <a:gd name="connsiteX2" fmla="*/ 4735551 w 4735551"/>
                <a:gd name="connsiteY2" fmla="*/ 1941551 h 1949799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52452"/>
                <a:gd name="connsiteX1" fmla="*/ 2334322 w 4735551"/>
                <a:gd name="connsiteY1" fmla="*/ 3892 h 1952452"/>
                <a:gd name="connsiteX2" fmla="*/ 4735551 w 4735551"/>
                <a:gd name="connsiteY2" fmla="*/ 1944204 h 1952452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6770 h 1944204"/>
                <a:gd name="connsiteX1" fmla="*/ 2334322 w 4735551"/>
                <a:gd name="connsiteY1" fmla="*/ 3892 h 1944204"/>
                <a:gd name="connsiteX2" fmla="*/ 4735551 w 4735551"/>
                <a:gd name="connsiteY2" fmla="*/ 1944204 h 1944204"/>
                <a:gd name="connsiteX0" fmla="*/ 0 w 4735551"/>
                <a:gd name="connsiteY0" fmla="*/ 1934918 h 1942352"/>
                <a:gd name="connsiteX1" fmla="*/ 2334322 w 4735551"/>
                <a:gd name="connsiteY1" fmla="*/ 2040 h 1942352"/>
                <a:gd name="connsiteX2" fmla="*/ 4735551 w 4735551"/>
                <a:gd name="connsiteY2" fmla="*/ 1942352 h 194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551" h="1942352">
                  <a:moveTo>
                    <a:pt x="0" y="1934918"/>
                  </a:moveTo>
                  <a:cubicBezTo>
                    <a:pt x="1251773" y="1929084"/>
                    <a:pt x="1576134" y="0"/>
                    <a:pt x="2334322" y="2040"/>
                  </a:cubicBezTo>
                  <a:cubicBezTo>
                    <a:pt x="3092510" y="4080"/>
                    <a:pt x="3392470" y="1927560"/>
                    <a:pt x="4735551" y="1942352"/>
                  </a:cubicBezTo>
                </a:path>
              </a:pathLst>
            </a:custGeom>
            <a:solidFill>
              <a:schemeClr val="accent3">
                <a:alpha val="50196"/>
              </a:schemeClr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3" name="pole tekstowe 42"/>
          <p:cNvSpPr txBox="1"/>
          <p:nvPr/>
        </p:nvSpPr>
        <p:spPr>
          <a:xfrm rot="16200000">
            <a:off x="107329" y="1916657"/>
            <a:ext cx="2079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COUNT NUMBER</a:t>
            </a:r>
            <a:endParaRPr lang="en-GB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23857"/>
              </p:ext>
            </p:extLst>
          </p:nvPr>
        </p:nvGraphicFramePr>
        <p:xfrm>
          <a:off x="2125045" y="2839000"/>
          <a:ext cx="418153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Równanie" r:id="rId6" imgW="2070100" imgH="673100" progId="Equation.3">
                  <p:embed/>
                </p:oleObj>
              </mc:Choice>
              <mc:Fallback>
                <p:oleObj name="Równanie" r:id="rId6" imgW="2070100" imgH="673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045" y="2839000"/>
                        <a:ext cx="4181535" cy="13681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pole tekstowe 43"/>
          <p:cNvSpPr txBox="1"/>
          <p:nvPr/>
        </p:nvSpPr>
        <p:spPr>
          <a:xfrm>
            <a:off x="6516216" y="2636912"/>
            <a:ext cx="2970685" cy="215443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l-PL" sz="1400" dirty="0" smtClean="0"/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dirty="0" smtClean="0"/>
              <a:t>P=4/3I </a:t>
            </a:r>
            <a:r>
              <a:rPr lang="pl-PL" sz="1400" baseline="-25000" dirty="0" smtClean="0"/>
              <a:t>i</a:t>
            </a:r>
            <a:r>
              <a:rPr lang="pl-PL" sz="1400" dirty="0" smtClean="0"/>
              <a:t> - </a:t>
            </a:r>
            <a:r>
              <a:rPr lang="pl-PL" sz="1400" dirty="0" err="1" smtClean="0"/>
              <a:t>Ps</a:t>
            </a:r>
            <a:r>
              <a:rPr lang="pl-PL" sz="1400" dirty="0" smtClean="0"/>
              <a:t> i-th component</a:t>
            </a:r>
          </a:p>
          <a:p>
            <a:r>
              <a:rPr lang="pl-PL" sz="1400" dirty="0" err="1" smtClean="0"/>
              <a:t>Formation</a:t>
            </a:r>
            <a:r>
              <a:rPr lang="pl-PL" sz="1400" dirty="0" smtClean="0"/>
              <a:t> </a:t>
            </a:r>
            <a:r>
              <a:rPr lang="pl-PL" sz="1400" dirty="0" err="1" smtClean="0"/>
              <a:t>probability</a:t>
            </a:r>
            <a:r>
              <a:rPr lang="pl-PL" sz="1400" dirty="0" smtClean="0"/>
              <a:t> </a:t>
            </a:r>
          </a:p>
          <a:p>
            <a:r>
              <a:rPr lang="pl-PL" sz="1400" dirty="0" smtClean="0"/>
              <a:t>(</a:t>
            </a:r>
            <a:r>
              <a:rPr lang="pl-PL" sz="1400" dirty="0" err="1" smtClean="0"/>
              <a:t>calculated</a:t>
            </a:r>
            <a:r>
              <a:rPr lang="pl-PL" sz="1400" dirty="0" smtClean="0"/>
              <a:t> from  o-</a:t>
            </a:r>
            <a:r>
              <a:rPr lang="pl-PL" sz="1400" dirty="0" err="1" smtClean="0"/>
              <a:t>Ps</a:t>
            </a:r>
            <a:r>
              <a:rPr lang="pl-PL" sz="1400" dirty="0" smtClean="0"/>
              <a:t> </a:t>
            </a:r>
            <a:r>
              <a:rPr lang="pl-PL" sz="1400" dirty="0" err="1" smtClean="0"/>
              <a:t>intensity</a:t>
            </a:r>
            <a:r>
              <a:rPr lang="pl-PL" sz="1400" dirty="0" smtClean="0"/>
              <a:t>)</a:t>
            </a:r>
          </a:p>
          <a:p>
            <a:endParaRPr lang="pl-PL" sz="1400" dirty="0"/>
          </a:p>
          <a:p>
            <a:r>
              <a:rPr lang="pl-PL" sz="2000" dirty="0" err="1" smtClean="0">
                <a:latin typeface="Symbol" panose="05050102010706020507" pitchFamily="18" charset="2"/>
              </a:rPr>
              <a:t>t</a:t>
            </a:r>
            <a:r>
              <a:rPr lang="pl-PL" sz="1000" dirty="0" err="1" smtClean="0"/>
              <a:t>T</a:t>
            </a:r>
            <a:r>
              <a:rPr lang="pl-PL" sz="1200" dirty="0" smtClean="0"/>
              <a:t> </a:t>
            </a:r>
            <a:r>
              <a:rPr lang="pl-PL" sz="1600" dirty="0" smtClean="0"/>
              <a:t>= 142 </a:t>
            </a:r>
            <a:r>
              <a:rPr lang="pl-PL" sz="1600" dirty="0" err="1" smtClean="0"/>
              <a:t>ns</a:t>
            </a:r>
            <a:endParaRPr lang="pl-PL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70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90083" y="36401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FF"/>
                </a:solidFill>
              </a:rPr>
              <a:t>Na 22  spectrum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2726"/>
            <a:ext cx="5554389" cy="426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15616" y="5229200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Annihilation 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pl-PL" sz="1600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en-GB" sz="1600" dirty="0" smtClean="0">
                <a:solidFill>
                  <a:srgbClr val="0000FF"/>
                </a:solidFill>
              </a:rPr>
              <a:t>spectra </a:t>
            </a:r>
            <a:r>
              <a:rPr lang="en-GB" sz="1600" dirty="0">
                <a:solidFill>
                  <a:srgbClr val="0000FF"/>
                </a:solidFill>
              </a:rPr>
              <a:t>measured using a Ge detector at an Al(110)</a:t>
            </a:r>
          </a:p>
          <a:p>
            <a:r>
              <a:rPr lang="en-GB" sz="1600" dirty="0">
                <a:solidFill>
                  <a:srgbClr val="0000FF"/>
                </a:solidFill>
              </a:rPr>
              <a:t>surface, where no </a:t>
            </a:r>
            <a:r>
              <a:rPr lang="en-GB" sz="1600" dirty="0" err="1">
                <a:solidFill>
                  <a:srgbClr val="0000FF"/>
                </a:solidFill>
              </a:rPr>
              <a:t>positronium</a:t>
            </a:r>
            <a:r>
              <a:rPr lang="en-GB" sz="1600" dirty="0">
                <a:solidFill>
                  <a:srgbClr val="0000FF"/>
                </a:solidFill>
              </a:rPr>
              <a:t> is formed (0% Ps) and where 100% Ps emission</a:t>
            </a:r>
          </a:p>
          <a:p>
            <a:r>
              <a:rPr lang="en-GB" sz="1600" dirty="0">
                <a:solidFill>
                  <a:srgbClr val="0000FF"/>
                </a:solidFill>
              </a:rPr>
              <a:t>occurs at 900 K. Both curves were normalized to an equal height of the 511 </a:t>
            </a:r>
            <a:r>
              <a:rPr lang="en-GB" sz="1600" dirty="0" err="1">
                <a:solidFill>
                  <a:srgbClr val="0000FF"/>
                </a:solidFill>
              </a:rPr>
              <a:t>keV</a:t>
            </a:r>
            <a:endParaRPr lang="en-GB" sz="1600" dirty="0">
              <a:solidFill>
                <a:srgbClr val="0000FF"/>
              </a:solidFill>
            </a:endParaRPr>
          </a:p>
          <a:p>
            <a:r>
              <a:rPr lang="en-GB" sz="1600" dirty="0">
                <a:solidFill>
                  <a:srgbClr val="0000FF"/>
                </a:solidFill>
              </a:rPr>
              <a:t>line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83968" y="6093296"/>
            <a:ext cx="3929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J. Lahtinen, A. Vehanen, H.Huomo, J. Makinen, P. </a:t>
            </a:r>
            <a:r>
              <a:rPr lang="fi-FI" sz="1000" dirty="0" smtClean="0"/>
              <a:t>IIuttunen</a:t>
            </a:r>
            <a:r>
              <a:rPr lang="fi-FI" sz="1000" dirty="0"/>
              <a:t>,</a:t>
            </a:r>
          </a:p>
          <a:p>
            <a:r>
              <a:rPr lang="en-GB" sz="1000" dirty="0"/>
              <a:t>K. </a:t>
            </a:r>
            <a:r>
              <a:rPr lang="en-GB" sz="1000" dirty="0" err="1"/>
              <a:t>Rytsolii</a:t>
            </a:r>
            <a:r>
              <a:rPr lang="en-GB" sz="1000" dirty="0"/>
              <a:t>, M. </a:t>
            </a:r>
            <a:r>
              <a:rPr lang="en-GB" sz="1000" dirty="0" err="1"/>
              <a:t>Bentzon</a:t>
            </a:r>
            <a:r>
              <a:rPr lang="en-GB" sz="1000" dirty="0"/>
              <a:t> and P. </a:t>
            </a:r>
            <a:r>
              <a:rPr lang="en-GB" sz="1000" dirty="0" err="1"/>
              <a:t>Hautojarvi</a:t>
            </a:r>
            <a:r>
              <a:rPr lang="en-GB" sz="1000" dirty="0"/>
              <a:t>, </a:t>
            </a:r>
            <a:r>
              <a:rPr lang="en-GB" sz="1000" dirty="0" err="1"/>
              <a:t>Nucl</a:t>
            </a:r>
            <a:r>
              <a:rPr lang="en-GB" sz="1000" dirty="0"/>
              <a:t>. </a:t>
            </a:r>
            <a:r>
              <a:rPr lang="en-GB" sz="1000" dirty="0" err="1"/>
              <a:t>Instrum</a:t>
            </a:r>
            <a:r>
              <a:rPr lang="en-GB" sz="1000" dirty="0"/>
              <a:t>.</a:t>
            </a:r>
          </a:p>
          <a:p>
            <a:r>
              <a:rPr lang="en-GB" sz="1000" dirty="0"/>
              <a:t>Methods Phys. Res., Sect. B, 1986, 17, 73.</a:t>
            </a:r>
          </a:p>
        </p:txBody>
      </p:sp>
    </p:spTree>
    <p:extLst>
      <p:ext uri="{BB962C8B-B14F-4D97-AF65-F5344CB8AC3E}">
        <p14:creationId xmlns:p14="http://schemas.microsoft.com/office/powerpoint/2010/main" val="10591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66234"/>
              </p:ext>
            </p:extLst>
          </p:nvPr>
        </p:nvGraphicFramePr>
        <p:xfrm>
          <a:off x="1403648" y="733346"/>
          <a:ext cx="57531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r:id="rId3" imgW="7098792" imgH="6126480" progId="Grapher.Document">
                  <p:embed/>
                </p:oleObj>
              </mc:Choice>
              <mc:Fallback>
                <p:oleObj r:id="rId3" imgW="7098792" imgH="6126480" progId="Graph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733346"/>
                        <a:ext cx="5753100" cy="497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711828" y="364014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FF"/>
                </a:solidFill>
              </a:rPr>
              <a:t>511 </a:t>
            </a:r>
            <a:r>
              <a:rPr lang="pl-PL" b="1" dirty="0" err="1" smtClean="0">
                <a:solidFill>
                  <a:srgbClr val="0000FF"/>
                </a:solidFill>
              </a:rPr>
              <a:t>keV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peak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91240" y="5877272"/>
            <a:ext cx="4645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0000FF"/>
                </a:solidFill>
              </a:rPr>
              <a:t>Spectra </a:t>
            </a:r>
            <a:r>
              <a:rPr lang="pl-PL" sz="1600" dirty="0" err="1" smtClean="0">
                <a:solidFill>
                  <a:srgbClr val="0000FF"/>
                </a:solidFill>
              </a:rPr>
              <a:t>normalized</a:t>
            </a:r>
            <a:r>
              <a:rPr lang="pl-PL" sz="1600" dirty="0" smtClean="0">
                <a:solidFill>
                  <a:srgbClr val="0000FF"/>
                </a:solidFill>
              </a:rPr>
              <a:t> to the same </a:t>
            </a:r>
            <a:r>
              <a:rPr lang="pl-PL" sz="1600" dirty="0" err="1" smtClean="0">
                <a:solidFill>
                  <a:srgbClr val="0000FF"/>
                </a:solidFill>
              </a:rPr>
              <a:t>number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pl-PL" sz="1600" dirty="0">
                <a:solidFill>
                  <a:srgbClr val="0000FF"/>
                </a:solidFill>
              </a:rPr>
              <a:t>o</a:t>
            </a:r>
            <a:r>
              <a:rPr lang="pl-PL" sz="1600" dirty="0" smtClean="0">
                <a:solidFill>
                  <a:srgbClr val="0000FF"/>
                </a:solidFill>
              </a:rPr>
              <a:t>f </a:t>
            </a:r>
            <a:r>
              <a:rPr lang="pl-PL" sz="1600" dirty="0" err="1" smtClean="0">
                <a:solidFill>
                  <a:srgbClr val="0000FF"/>
                </a:solidFill>
              </a:rPr>
              <a:t>emitted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pl-PL" sz="1600" dirty="0" err="1" smtClean="0">
                <a:solidFill>
                  <a:srgbClr val="0000FF"/>
                </a:solidFill>
              </a:rPr>
              <a:t>positrons</a:t>
            </a:r>
            <a:r>
              <a:rPr lang="pl-PL" sz="1600" dirty="0" smtClean="0">
                <a:solidFill>
                  <a:srgbClr val="0000FF"/>
                </a:solidFill>
              </a:rPr>
              <a:t> (1274 </a:t>
            </a:r>
            <a:r>
              <a:rPr lang="pl-PL" sz="1600" dirty="0" err="1" smtClean="0">
                <a:solidFill>
                  <a:srgbClr val="0000FF"/>
                </a:solidFill>
              </a:rPr>
              <a:t>keV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pl-PL" sz="1600" dirty="0" err="1" smtClean="0">
                <a:solidFill>
                  <a:srgbClr val="0000FF"/>
                </a:solidFill>
              </a:rPr>
              <a:t>peak</a:t>
            </a:r>
            <a:r>
              <a:rPr lang="pl-PL" sz="1600" dirty="0" smtClean="0">
                <a:solidFill>
                  <a:srgbClr val="0000FF"/>
                </a:solidFill>
              </a:rPr>
              <a:t> </a:t>
            </a:r>
            <a:r>
              <a:rPr lang="pl-PL" sz="1600" dirty="0" err="1" smtClean="0">
                <a:solidFill>
                  <a:srgbClr val="0000FF"/>
                </a:solidFill>
              </a:rPr>
              <a:t>height</a:t>
            </a:r>
            <a:r>
              <a:rPr lang="pl-PL" sz="1600" dirty="0" smtClean="0">
                <a:solidFill>
                  <a:srgbClr val="0000FF"/>
                </a:solidFill>
              </a:rPr>
              <a:t>)</a:t>
            </a:r>
            <a:endParaRPr lang="en-GB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1422"/>
            <a:ext cx="5909396" cy="37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 rot="16200000">
            <a:off x="-243418" y="2627795"/>
            <a:ext cx="2079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COUNT NUMBER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90083" y="36401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00FF"/>
                </a:solidFill>
              </a:rPr>
              <a:t>Na 22  spectrum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657854" y="51479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</a:t>
            </a:r>
            <a:r>
              <a:rPr lang="pl-PL" dirty="0" smtClean="0">
                <a:solidFill>
                  <a:srgbClr val="0000FF"/>
                </a:solidFill>
              </a:rPr>
              <a:t>3</a:t>
            </a:r>
            <a:r>
              <a:rPr lang="pl-PL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pl-PL" dirty="0" smtClean="0">
                <a:solidFill>
                  <a:srgbClr val="0000FF"/>
                </a:solidFill>
              </a:rPr>
              <a:t> </a:t>
            </a:r>
            <a:r>
              <a:rPr lang="pl-PL" dirty="0" err="1" smtClean="0">
                <a:solidFill>
                  <a:srgbClr val="0000FF"/>
                </a:solidFill>
              </a:rPr>
              <a:t>fraction</a:t>
            </a:r>
            <a:r>
              <a:rPr lang="pl-PL" dirty="0" smtClean="0">
                <a:solidFill>
                  <a:srgbClr val="0000FF"/>
                </a:solidFill>
              </a:rPr>
              <a:t>  </a:t>
            </a:r>
            <a:r>
              <a:rPr lang="pl-PL" dirty="0" smtClean="0"/>
              <a:t>f</a:t>
            </a:r>
            <a:r>
              <a:rPr lang="pl-PL" baseline="-25000" dirty="0" smtClean="0"/>
              <a:t>511</a:t>
            </a:r>
            <a:r>
              <a:rPr lang="pl-PL" dirty="0" smtClean="0"/>
              <a:t> </a:t>
            </a:r>
            <a:r>
              <a:rPr lang="pl-PL" dirty="0"/>
              <a:t>=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sample</a:t>
            </a:r>
            <a:r>
              <a:rPr lang="pl-PL" dirty="0" smtClean="0"/>
              <a:t> </a:t>
            </a:r>
            <a:r>
              <a:rPr lang="pl-PL" dirty="0"/>
              <a:t>-  </a:t>
            </a:r>
            <a:r>
              <a:rPr lang="pl-PL" dirty="0" err="1" smtClean="0"/>
              <a:t>R</a:t>
            </a:r>
            <a:r>
              <a:rPr lang="pl-PL" baseline="-25000" dirty="0" err="1" smtClean="0"/>
              <a:t>ref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27771"/>
              </p:ext>
            </p:extLst>
          </p:nvPr>
        </p:nvGraphicFramePr>
        <p:xfrm>
          <a:off x="3707904" y="5793732"/>
          <a:ext cx="2952328" cy="31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Równanie" r:id="rId4" imgW="2159000" imgH="228600" progId="Equation.3">
                  <p:embed/>
                </p:oleObj>
              </mc:Choice>
              <mc:Fallback>
                <p:oleObj name="Równanie" r:id="rId4" imgW="2159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793732"/>
                        <a:ext cx="2952328" cy="312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020272" y="2852936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Methods</a:t>
            </a:r>
            <a:r>
              <a:rPr lang="pl-PL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b="1" dirty="0" err="1" smtClean="0">
                <a:solidFill>
                  <a:srgbClr val="FF0000"/>
                </a:solidFill>
              </a:rPr>
              <a:t>peak</a:t>
            </a:r>
            <a:r>
              <a:rPr lang="pl-PL" b="1" dirty="0" smtClean="0">
                <a:solidFill>
                  <a:srgbClr val="FF0000"/>
                </a:solidFill>
              </a:rPr>
              <a:t>/</a:t>
            </a:r>
            <a:r>
              <a:rPr lang="pl-PL" b="1" dirty="0" err="1" smtClean="0">
                <a:solidFill>
                  <a:srgbClr val="FF0000"/>
                </a:solidFill>
              </a:rPr>
              <a:t>peak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 smtClean="0">
                <a:solidFill>
                  <a:srgbClr val="FF0000"/>
                </a:solidFill>
              </a:rPr>
              <a:t>Peak</a:t>
            </a:r>
            <a:r>
              <a:rPr lang="pl-PL" b="1" dirty="0" smtClean="0">
                <a:solidFill>
                  <a:srgbClr val="FF0000"/>
                </a:solidFill>
              </a:rPr>
              <a:t>/</a:t>
            </a:r>
            <a:r>
              <a:rPr lang="pl-PL" b="1" dirty="0" err="1" smtClean="0">
                <a:solidFill>
                  <a:srgbClr val="FF0000"/>
                </a:solidFill>
              </a:rPr>
              <a:t>valley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31640" y="1340768"/>
            <a:ext cx="61670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OUTLINE:</a:t>
            </a:r>
          </a:p>
          <a:p>
            <a:endParaRPr lang="pl-PL" b="1" dirty="0"/>
          </a:p>
          <a:p>
            <a:pPr marL="342900" indent="-342900">
              <a:buAutoNum type="arabicPeriod"/>
            </a:pPr>
            <a:r>
              <a:rPr lang="pl-PL" b="1" dirty="0" err="1" smtClean="0"/>
              <a:t>Positron</a:t>
            </a:r>
            <a:r>
              <a:rPr lang="pl-PL" b="1" dirty="0" smtClean="0"/>
              <a:t> and </a:t>
            </a:r>
            <a:r>
              <a:rPr lang="pl-PL" b="1" dirty="0" err="1" smtClean="0"/>
              <a:t>positronium</a:t>
            </a:r>
            <a:r>
              <a:rPr lang="pl-PL" b="1" dirty="0" smtClean="0"/>
              <a:t> in the </a:t>
            </a:r>
            <a:r>
              <a:rPr lang="pl-PL" b="1" dirty="0" err="1" smtClean="0"/>
              <a:t>vacuum</a:t>
            </a:r>
            <a:endParaRPr lang="pl-PL" b="1" dirty="0" smtClean="0"/>
          </a:p>
          <a:p>
            <a:pPr marL="342900" indent="-342900">
              <a:buAutoNum type="arabicPeriod"/>
            </a:pPr>
            <a:r>
              <a:rPr lang="pl-PL" b="1" dirty="0" err="1" smtClean="0"/>
              <a:t>Positronium</a:t>
            </a:r>
            <a:r>
              <a:rPr lang="pl-PL" b="1" dirty="0" smtClean="0"/>
              <a:t>  </a:t>
            </a:r>
            <a:r>
              <a:rPr lang="pl-PL" b="1" dirty="0" err="1" smtClean="0"/>
              <a:t>annihilation</a:t>
            </a:r>
            <a:r>
              <a:rPr lang="pl-PL" b="1" dirty="0" smtClean="0"/>
              <a:t> in the </a:t>
            </a:r>
            <a:r>
              <a:rPr lang="pl-PL" b="1" dirty="0" err="1" smtClean="0"/>
              <a:t>condensed</a:t>
            </a:r>
            <a:r>
              <a:rPr lang="pl-PL" b="1" dirty="0" smtClean="0"/>
              <a:t> </a:t>
            </a:r>
            <a:r>
              <a:rPr lang="pl-PL" b="1" dirty="0" err="1" smtClean="0"/>
              <a:t>matter</a:t>
            </a:r>
            <a:endParaRPr lang="pl-PL" b="1" dirty="0" smtClean="0"/>
          </a:p>
          <a:p>
            <a:pPr marL="342900" indent="-342900">
              <a:buAutoNum type="arabicPeriod"/>
            </a:pPr>
            <a:r>
              <a:rPr lang="pl-PL" b="1" dirty="0" smtClean="0"/>
              <a:t>ETE model</a:t>
            </a:r>
          </a:p>
          <a:p>
            <a:pPr marL="342900" indent="-342900">
              <a:buAutoNum type="arabicPeriod"/>
            </a:pPr>
            <a:r>
              <a:rPr lang="pl-PL" b="1" dirty="0" err="1" smtClean="0"/>
              <a:t>Lifetime</a:t>
            </a:r>
            <a:r>
              <a:rPr lang="pl-PL" b="1" dirty="0" smtClean="0"/>
              <a:t> </a:t>
            </a:r>
            <a:r>
              <a:rPr lang="pl-PL" b="1" dirty="0"/>
              <a:t>spectra -3</a:t>
            </a:r>
            <a:r>
              <a:rPr lang="pl-PL" b="1" dirty="0">
                <a:latin typeface="Symbol" panose="05050102010706020507" pitchFamily="18" charset="2"/>
              </a:rPr>
              <a:t>g</a:t>
            </a:r>
            <a:r>
              <a:rPr lang="pl-PL" b="1" dirty="0"/>
              <a:t> </a:t>
            </a:r>
            <a:r>
              <a:rPr lang="pl-PL" b="1" dirty="0" err="1"/>
              <a:t>determination</a:t>
            </a:r>
            <a:r>
              <a:rPr lang="pl-PL" b="1" dirty="0"/>
              <a:t> </a:t>
            </a:r>
            <a:endParaRPr lang="pl-PL" b="1" dirty="0" smtClean="0"/>
          </a:p>
          <a:p>
            <a:pPr marL="342900" indent="-342900">
              <a:buAutoNum type="arabicPeriod"/>
            </a:pPr>
            <a:r>
              <a:rPr lang="pl-PL" b="1" dirty="0" err="1" smtClean="0"/>
              <a:t>Energetic</a:t>
            </a:r>
            <a:r>
              <a:rPr lang="pl-PL" b="1" dirty="0" smtClean="0"/>
              <a:t> spectrum </a:t>
            </a:r>
            <a:r>
              <a:rPr lang="pl-PL" b="1" dirty="0"/>
              <a:t>- 3</a:t>
            </a:r>
            <a:r>
              <a:rPr lang="pl-PL" b="1" dirty="0">
                <a:latin typeface="Symbol" panose="05050102010706020507" pitchFamily="18" charset="2"/>
              </a:rPr>
              <a:t>g</a:t>
            </a:r>
            <a:r>
              <a:rPr lang="pl-PL" b="1" dirty="0"/>
              <a:t> </a:t>
            </a:r>
            <a:r>
              <a:rPr lang="pl-PL" b="1" dirty="0" err="1"/>
              <a:t>determination</a:t>
            </a:r>
            <a:r>
              <a:rPr lang="pl-PL" b="1" dirty="0"/>
              <a:t> </a:t>
            </a:r>
            <a:endParaRPr lang="pl-PL" b="1" dirty="0" smtClean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19672" y="364014"/>
            <a:ext cx="672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Comparison</a:t>
            </a:r>
            <a:r>
              <a:rPr lang="pl-PL" b="1" dirty="0" smtClean="0">
                <a:solidFill>
                  <a:srgbClr val="0000FF"/>
                </a:solidFill>
              </a:rPr>
              <a:t> 3</a:t>
            </a:r>
            <a:r>
              <a:rPr lang="pl-PL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fraction</a:t>
            </a:r>
            <a:r>
              <a:rPr lang="pl-PL" b="1" dirty="0" smtClean="0">
                <a:solidFill>
                  <a:srgbClr val="0000FF"/>
                </a:solidFill>
              </a:rPr>
              <a:t>  from LIFETIME and Na 22  spectra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188279"/>
              </p:ext>
            </p:extLst>
          </p:nvPr>
        </p:nvGraphicFramePr>
        <p:xfrm>
          <a:off x="2627784" y="980728"/>
          <a:ext cx="403244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r:id="rId3" imgW="2667000" imgH="2663952" progId="Grapher.Document">
                  <p:embed/>
                </p:oleObj>
              </mc:Choice>
              <mc:Fallback>
                <p:oleObj r:id="rId3" imgW="2667000" imgH="2663952" progId="Graph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980728"/>
                        <a:ext cx="4032448" cy="403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771800" y="5301208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</a:t>
            </a:r>
            <a:r>
              <a:rPr lang="pl-PL" dirty="0" smtClean="0">
                <a:latin typeface="Symbol" panose="05050102010706020507" pitchFamily="18" charset="2"/>
              </a:rPr>
              <a:t>g</a:t>
            </a:r>
            <a:r>
              <a:rPr lang="pl-PL" dirty="0" smtClean="0"/>
              <a:t> </a:t>
            </a:r>
            <a:r>
              <a:rPr lang="pl-PL" dirty="0" err="1" smtClean="0"/>
              <a:t>fraction</a:t>
            </a:r>
            <a:r>
              <a:rPr lang="pl-PL" dirty="0" smtClean="0"/>
              <a:t> for </a:t>
            </a:r>
            <a:r>
              <a:rPr lang="pl-PL" dirty="0" err="1" smtClean="0"/>
              <a:t>Vycor</a:t>
            </a:r>
            <a:r>
              <a:rPr lang="pl-PL" dirty="0" smtClean="0"/>
              <a:t> </a:t>
            </a:r>
            <a:r>
              <a:rPr lang="pl-PL" dirty="0" err="1" smtClean="0"/>
              <a:t>glasses</a:t>
            </a:r>
            <a:r>
              <a:rPr lang="pl-PL" dirty="0" smtClean="0"/>
              <a:t> and MCM-41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0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Znalezione obrazy dla zapytania aero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MCM-41 Synthesis English 2014.04.1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441507" cy="15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699792" y="2996952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SILICA BASED POROUS MATERIAL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0.gstatic.com/images?q=tbn:ANd9GcSsTdES9nEMuoO5YOKcXGGTEFr0IO7lToRTreccJqjzg-o7IKqr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672408" cy="28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iks.cbt.nist.gov/garbocz/paper75/fig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1" y="1561363"/>
            <a:ext cx="3960813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3.gstatic.com/images?q=tbn:ANd9GcTQAkaIE-3DB7thmX6INU45N0JjxzO8pnhP95NRtBUWLlItKq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3887145" cy="27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qph.is.quoracdn.net/main-qimg-85c2cf88f40d6e2b7efe0e469e2c32f3?convert_to_webp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7338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OENA~1\AppData\Local\Temp\Fig.2-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51633" cy="31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OENA~1\AppData\Local\Temp\Fig.3-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42" y="836712"/>
            <a:ext cx="4260470" cy="31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63888" y="31147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Positron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beam</a:t>
            </a:r>
            <a:endParaRPr lang="en-GB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3275856" y="4941168"/>
                <a:ext cx="3744416" cy="60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/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𝑅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dirty="0" smtClean="0"/>
                  <a:t>,</a:t>
                </a:r>
                <a:endParaRPr lang="en-GB" dirty="0"/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941168"/>
                <a:ext cx="3744416" cy="600549"/>
              </a:xfrm>
              <a:prstGeom prst="rect">
                <a:avLst/>
              </a:prstGeom>
              <a:blipFill rotWithShape="1"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3923928" y="4221088"/>
                <a:ext cx="2113079" cy="940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pl-PL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21088"/>
                <a:ext cx="2113079" cy="9406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/>
          <p:cNvSpPr txBox="1"/>
          <p:nvPr/>
        </p:nvSpPr>
        <p:spPr>
          <a:xfrm>
            <a:off x="6804248" y="508518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R(E)=V/P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96136" y="6021288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R. </a:t>
            </a:r>
            <a:r>
              <a:rPr lang="pl-PL" sz="1200" dirty="0" err="1" smtClean="0"/>
              <a:t>Ferragut</a:t>
            </a:r>
            <a:r>
              <a:rPr lang="pl-PL" sz="1200" dirty="0" smtClean="0"/>
              <a:t> et al., </a:t>
            </a:r>
            <a:r>
              <a:rPr lang="pl-PL" sz="1200" dirty="0" err="1" smtClean="0"/>
              <a:t>Jornal</a:t>
            </a:r>
            <a:r>
              <a:rPr lang="pl-PL" sz="1200" dirty="0" smtClean="0"/>
              <a:t> of </a:t>
            </a:r>
            <a:r>
              <a:rPr lang="pl-PL" sz="1200" dirty="0" err="1" smtClean="0"/>
              <a:t>Physics</a:t>
            </a:r>
            <a:r>
              <a:rPr lang="pl-PL" sz="1200" dirty="0" smtClean="0"/>
              <a:t>:</a:t>
            </a:r>
          </a:p>
          <a:p>
            <a:r>
              <a:rPr lang="pl-PL" sz="1200" dirty="0" smtClean="0"/>
              <a:t>Conference Series 225 (210) 012007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382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340768"/>
            <a:ext cx="854432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Summary</a:t>
            </a:r>
            <a:r>
              <a:rPr lang="pl-PL" dirty="0" smtClean="0"/>
              <a:t>:  </a:t>
            </a:r>
          </a:p>
          <a:p>
            <a:endParaRPr lang="pl-PL" dirty="0"/>
          </a:p>
          <a:p>
            <a:r>
              <a:rPr lang="pl-PL" dirty="0" smtClean="0"/>
              <a:t>- </a:t>
            </a:r>
            <a:r>
              <a:rPr lang="pl-PL" dirty="0"/>
              <a:t>3</a:t>
            </a:r>
            <a:r>
              <a:rPr lang="pl-PL" dirty="0">
                <a:latin typeface="Symbol" panose="05050102010706020507" pitchFamily="18" charset="2"/>
              </a:rPr>
              <a:t>g</a:t>
            </a:r>
            <a:r>
              <a:rPr lang="pl-PL" dirty="0"/>
              <a:t> </a:t>
            </a:r>
            <a:r>
              <a:rPr lang="pl-PL" sz="1400" dirty="0" err="1"/>
              <a:t>fraction</a:t>
            </a:r>
            <a:r>
              <a:rPr lang="pl-PL" sz="1400" dirty="0"/>
              <a:t> </a:t>
            </a:r>
            <a:r>
              <a:rPr lang="pl-PL" sz="1400" dirty="0" err="1" smtClean="0"/>
              <a:t>determined</a:t>
            </a:r>
            <a:r>
              <a:rPr lang="pl-PL" sz="1400" dirty="0" smtClean="0"/>
              <a:t> from </a:t>
            </a:r>
            <a:r>
              <a:rPr lang="pl-PL" sz="1400" dirty="0" smtClean="0">
                <a:latin typeface="Symbol" panose="05050102010706020507" pitchFamily="18" charset="2"/>
              </a:rPr>
              <a:t>g</a:t>
            </a:r>
            <a:r>
              <a:rPr lang="pl-PL" sz="1400" dirty="0" smtClean="0"/>
              <a:t> spectrum </a:t>
            </a:r>
            <a:r>
              <a:rPr lang="pl-PL" sz="1400" dirty="0" err="1" smtClean="0"/>
              <a:t>gives</a:t>
            </a:r>
            <a:r>
              <a:rPr lang="pl-PL" sz="1400" dirty="0" smtClean="0"/>
              <a:t> </a:t>
            </a:r>
            <a:r>
              <a:rPr lang="pl-PL" sz="1400" dirty="0" err="1" smtClean="0"/>
              <a:t>more</a:t>
            </a:r>
            <a:r>
              <a:rPr lang="pl-PL" sz="1400" dirty="0" smtClean="0"/>
              <a:t> </a:t>
            </a:r>
            <a:r>
              <a:rPr lang="pl-PL" sz="1400" dirty="0" err="1" smtClean="0"/>
              <a:t>accurate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r>
              <a:rPr lang="pl-PL" sz="1400" dirty="0" smtClean="0"/>
              <a:t> </a:t>
            </a:r>
            <a:r>
              <a:rPr lang="pl-PL" sz="1400" dirty="0" err="1" smtClean="0"/>
              <a:t>then</a:t>
            </a:r>
            <a:r>
              <a:rPr lang="pl-PL" sz="1400" dirty="0" smtClean="0"/>
              <a:t> from </a:t>
            </a:r>
            <a:r>
              <a:rPr lang="pl-PL" sz="1400" dirty="0" err="1" smtClean="0"/>
              <a:t>lifetime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endParaRPr lang="pl-PL" sz="1400" dirty="0" smtClean="0"/>
          </a:p>
          <a:p>
            <a:endParaRPr lang="pl-PL" sz="1400" dirty="0" smtClean="0"/>
          </a:p>
          <a:p>
            <a:pPr marL="285750" indent="-285750">
              <a:buFontTx/>
              <a:buChar char="-"/>
            </a:pPr>
            <a:r>
              <a:rPr lang="pl-PL" sz="1400" dirty="0" smtClean="0"/>
              <a:t>in hi-tech </a:t>
            </a:r>
            <a:r>
              <a:rPr lang="pl-PL" sz="1400" dirty="0" err="1" smtClean="0"/>
              <a:t>silica</a:t>
            </a:r>
            <a:r>
              <a:rPr lang="pl-PL" sz="1400" dirty="0" smtClean="0"/>
              <a:t> </a:t>
            </a:r>
            <a:r>
              <a:rPr lang="pl-PL" sz="1400" dirty="0" err="1" smtClean="0"/>
              <a:t>based</a:t>
            </a:r>
            <a:r>
              <a:rPr lang="pl-PL" sz="1400" dirty="0" smtClean="0"/>
              <a:t> </a:t>
            </a:r>
            <a:r>
              <a:rPr lang="pl-PL" sz="1400" dirty="0" err="1" smtClean="0"/>
              <a:t>porous</a:t>
            </a:r>
            <a:r>
              <a:rPr lang="pl-PL" sz="1400" dirty="0" smtClean="0"/>
              <a:t> materials 3</a:t>
            </a:r>
            <a:r>
              <a:rPr lang="pl-PL" sz="1400" dirty="0" smtClean="0">
                <a:latin typeface="Symbol" panose="05050102010706020507" pitchFamily="18" charset="2"/>
              </a:rPr>
              <a:t>g</a:t>
            </a:r>
            <a:r>
              <a:rPr lang="pl-PL" sz="1400" dirty="0" smtClean="0"/>
              <a:t> </a:t>
            </a:r>
            <a:r>
              <a:rPr lang="pl-PL" sz="1400" dirty="0" err="1" smtClean="0"/>
              <a:t>fraction</a:t>
            </a:r>
            <a:r>
              <a:rPr lang="pl-PL" sz="1400" dirty="0" smtClean="0"/>
              <a:t> </a:t>
            </a:r>
            <a:r>
              <a:rPr lang="pl-PL" sz="1400" dirty="0" err="1" smtClean="0"/>
              <a:t>reaches</a:t>
            </a:r>
            <a:r>
              <a:rPr lang="pl-PL" sz="1400" dirty="0" smtClean="0"/>
              <a:t> 50 % (hi </a:t>
            </a:r>
            <a:r>
              <a:rPr lang="pl-PL" sz="1400" dirty="0" err="1" smtClean="0"/>
              <a:t>porosity</a:t>
            </a:r>
            <a:r>
              <a:rPr lang="pl-PL" sz="1400" dirty="0" smtClean="0"/>
              <a:t> materials)</a:t>
            </a:r>
          </a:p>
          <a:p>
            <a:pPr marL="285750" indent="-285750">
              <a:buFontTx/>
              <a:buChar char="-"/>
            </a:pPr>
            <a:endParaRPr lang="pl-PL" sz="1400" dirty="0"/>
          </a:p>
          <a:p>
            <a:pPr marL="285750" indent="-285750">
              <a:buFontTx/>
              <a:buChar char="-"/>
            </a:pPr>
            <a:r>
              <a:rPr lang="pl-PL" sz="1400" dirty="0" smtClean="0"/>
              <a:t>in </a:t>
            </a:r>
            <a:r>
              <a:rPr lang="pl-PL" sz="1400" dirty="0" err="1" smtClean="0"/>
              <a:t>silica</a:t>
            </a:r>
            <a:r>
              <a:rPr lang="pl-PL" sz="1400" dirty="0" smtClean="0"/>
              <a:t> materials </a:t>
            </a:r>
            <a:r>
              <a:rPr lang="pl-PL" sz="1400" dirty="0" err="1" smtClean="0"/>
              <a:t>additional</a:t>
            </a:r>
            <a:r>
              <a:rPr lang="pl-PL" sz="1400" dirty="0" smtClean="0"/>
              <a:t> </a:t>
            </a:r>
            <a:r>
              <a:rPr lang="pl-PL" sz="1400" dirty="0" err="1" smtClean="0"/>
              <a:t>effects</a:t>
            </a:r>
            <a:r>
              <a:rPr lang="pl-PL" sz="1400" dirty="0" smtClean="0"/>
              <a:t> </a:t>
            </a:r>
            <a:r>
              <a:rPr lang="pl-PL" sz="1400" dirty="0" err="1" smtClean="0"/>
              <a:t>influencing</a:t>
            </a:r>
            <a:r>
              <a:rPr lang="pl-PL" sz="1400" dirty="0" smtClean="0"/>
              <a:t> o-</a:t>
            </a:r>
            <a:r>
              <a:rPr lang="pl-PL" sz="1400" dirty="0" err="1" smtClean="0"/>
              <a:t>Ps</a:t>
            </a:r>
            <a:r>
              <a:rPr lang="pl-PL" sz="1400" dirty="0" smtClean="0"/>
              <a:t> </a:t>
            </a:r>
            <a:r>
              <a:rPr lang="pl-PL" sz="1400" dirty="0" err="1" smtClean="0"/>
              <a:t>lifetime</a:t>
            </a:r>
            <a:r>
              <a:rPr lang="pl-PL" sz="1400" dirty="0" smtClean="0"/>
              <a:t>  and </a:t>
            </a:r>
            <a:r>
              <a:rPr lang="pl-PL" sz="1400" dirty="0" err="1" smtClean="0"/>
              <a:t>intensity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r>
              <a:rPr lang="pl-PL" sz="1400" dirty="0" smtClean="0"/>
              <a:t> </a:t>
            </a:r>
          </a:p>
          <a:p>
            <a:r>
              <a:rPr lang="pl-PL" sz="1400" dirty="0" smtClean="0"/>
              <a:t>      </a:t>
            </a:r>
            <a:r>
              <a:rPr lang="pl-PL" sz="1400" dirty="0" err="1" smtClean="0"/>
              <a:t>like</a:t>
            </a:r>
            <a:r>
              <a:rPr lang="pl-PL" sz="1400" dirty="0" smtClean="0"/>
              <a:t> </a:t>
            </a:r>
            <a:r>
              <a:rPr lang="pl-PL" sz="1400" dirty="0" err="1" smtClean="0"/>
              <a:t>ortho</a:t>
            </a:r>
            <a:r>
              <a:rPr lang="pl-PL" sz="1400" dirty="0" smtClean="0"/>
              <a:t>-para </a:t>
            </a:r>
            <a:r>
              <a:rPr lang="pl-PL" sz="1400" dirty="0" err="1" smtClean="0"/>
              <a:t>spin</a:t>
            </a:r>
            <a:r>
              <a:rPr lang="pl-PL" sz="1400" dirty="0" smtClean="0"/>
              <a:t> </a:t>
            </a:r>
            <a:r>
              <a:rPr lang="pl-PL" sz="1400" dirty="0" err="1" smtClean="0"/>
              <a:t>conversion</a:t>
            </a:r>
            <a:r>
              <a:rPr lang="pl-PL" sz="1400" dirty="0" smtClean="0"/>
              <a:t> </a:t>
            </a:r>
            <a:r>
              <a:rPr lang="pl-PL" sz="1400" dirty="0" err="1" smtClean="0"/>
              <a:t>or</a:t>
            </a:r>
            <a:r>
              <a:rPr lang="pl-PL" sz="1400" dirty="0" smtClean="0"/>
              <a:t> </a:t>
            </a:r>
            <a:r>
              <a:rPr lang="pl-PL" sz="1400" dirty="0" err="1" smtClean="0"/>
              <a:t>Ps</a:t>
            </a:r>
            <a:r>
              <a:rPr lang="pl-PL" sz="1400" dirty="0" smtClean="0"/>
              <a:t> </a:t>
            </a:r>
            <a:r>
              <a:rPr lang="pl-PL" sz="1400" dirty="0" err="1" smtClean="0"/>
              <a:t>enchancement</a:t>
            </a:r>
            <a:r>
              <a:rPr lang="pl-PL" sz="1400" dirty="0" smtClean="0"/>
              <a:t> </a:t>
            </a:r>
            <a:r>
              <a:rPr lang="pl-PL" sz="1400" dirty="0" err="1" smtClean="0"/>
              <a:t>are</a:t>
            </a:r>
            <a:r>
              <a:rPr lang="pl-PL" sz="1400" dirty="0" smtClean="0"/>
              <a:t> not </a:t>
            </a:r>
            <a:r>
              <a:rPr lang="pl-PL" sz="1400" dirty="0" err="1" smtClean="0"/>
              <a:t>observed</a:t>
            </a:r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pPr algn="ctr"/>
            <a:r>
              <a:rPr lang="pl-PL" sz="1400" dirty="0" err="1" smtClean="0">
                <a:solidFill>
                  <a:srgbClr val="0000FF"/>
                </a:solidFill>
              </a:rPr>
              <a:t>Thank</a:t>
            </a:r>
            <a:r>
              <a:rPr lang="pl-PL" sz="1400" dirty="0" smtClean="0">
                <a:solidFill>
                  <a:srgbClr val="0000FF"/>
                </a:solidFill>
              </a:rPr>
              <a:t> </a:t>
            </a:r>
            <a:r>
              <a:rPr lang="pl-PL" sz="1400" dirty="0" err="1" smtClean="0">
                <a:solidFill>
                  <a:srgbClr val="0000FF"/>
                </a:solidFill>
              </a:rPr>
              <a:t>you</a:t>
            </a:r>
            <a:r>
              <a:rPr lang="pl-PL" sz="1400" dirty="0" smtClean="0">
                <a:solidFill>
                  <a:srgbClr val="0000FF"/>
                </a:solidFill>
              </a:rPr>
              <a:t> for </a:t>
            </a:r>
            <a:r>
              <a:rPr lang="pl-PL" sz="1400" dirty="0" err="1" smtClean="0">
                <a:solidFill>
                  <a:srgbClr val="0000FF"/>
                </a:solidFill>
              </a:rPr>
              <a:t>attention</a:t>
            </a:r>
            <a:r>
              <a:rPr lang="pl-PL" sz="1400" dirty="0" smtClean="0">
                <a:solidFill>
                  <a:srgbClr val="0000FF"/>
                </a:solidFill>
              </a:rPr>
              <a:t> 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4158" y="4365104"/>
            <a:ext cx="478849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err="1">
                <a:solidFill>
                  <a:srgbClr val="0000FF"/>
                </a:solidFill>
              </a:rPr>
              <a:t>Positronium</a:t>
            </a:r>
            <a:r>
              <a:rPr lang="en-GB" sz="1300" dirty="0">
                <a:solidFill>
                  <a:srgbClr val="0000FF"/>
                </a:solidFill>
              </a:rPr>
              <a:t> 3γ fraction F3γ as a function of the positron</a:t>
            </a:r>
          </a:p>
          <a:p>
            <a:r>
              <a:rPr lang="en-GB" sz="1300" dirty="0">
                <a:solidFill>
                  <a:srgbClr val="0000FF"/>
                </a:solidFill>
              </a:rPr>
              <a:t>implantation energy in uncapped and capped swollen </a:t>
            </a:r>
            <a:endParaRPr lang="pl-PL" sz="1300" dirty="0" smtClean="0">
              <a:solidFill>
                <a:srgbClr val="0000FF"/>
              </a:solidFill>
            </a:endParaRPr>
          </a:p>
          <a:p>
            <a:r>
              <a:rPr lang="en-GB" sz="1300" dirty="0" smtClean="0">
                <a:solidFill>
                  <a:srgbClr val="0000FF"/>
                </a:solidFill>
              </a:rPr>
              <a:t>MCM-41(samples A</a:t>
            </a:r>
            <a:r>
              <a:rPr lang="pl-PL" sz="1300" dirty="0" smtClean="0">
                <a:solidFill>
                  <a:srgbClr val="0000FF"/>
                </a:solidFill>
              </a:rPr>
              <a:t> and </a:t>
            </a:r>
            <a:r>
              <a:rPr lang="en-GB" sz="1300" dirty="0" smtClean="0">
                <a:solidFill>
                  <a:srgbClr val="0000FF"/>
                </a:solidFill>
              </a:rPr>
              <a:t>B,) </a:t>
            </a:r>
            <a:r>
              <a:rPr lang="en-GB" sz="1300" dirty="0">
                <a:solidFill>
                  <a:srgbClr val="0000FF"/>
                </a:solidFill>
              </a:rPr>
              <a:t>and </a:t>
            </a:r>
            <a:r>
              <a:rPr lang="en-GB" sz="1300" dirty="0" err="1">
                <a:solidFill>
                  <a:srgbClr val="0000FF"/>
                </a:solidFill>
              </a:rPr>
              <a:t>Davicat</a:t>
            </a:r>
            <a:endParaRPr lang="en-GB" sz="1300" dirty="0">
              <a:solidFill>
                <a:srgbClr val="0000FF"/>
              </a:solidFill>
            </a:endParaRPr>
          </a:p>
          <a:p>
            <a:r>
              <a:rPr lang="pl-PL" sz="1300" dirty="0">
                <a:solidFill>
                  <a:srgbClr val="0000FF"/>
                </a:solidFill>
              </a:rPr>
              <a:t>m</a:t>
            </a:r>
            <a:r>
              <a:rPr lang="en-GB" sz="1300" dirty="0" err="1" smtClean="0">
                <a:solidFill>
                  <a:srgbClr val="0000FF"/>
                </a:solidFill>
              </a:rPr>
              <a:t>easured</a:t>
            </a:r>
            <a:r>
              <a:rPr lang="en-GB" sz="1300" dirty="0" smtClean="0">
                <a:solidFill>
                  <a:srgbClr val="0000FF"/>
                </a:solidFill>
              </a:rPr>
              <a:t> </a:t>
            </a:r>
            <a:r>
              <a:rPr lang="en-GB" sz="1300" dirty="0">
                <a:solidFill>
                  <a:srgbClr val="0000FF"/>
                </a:solidFill>
              </a:rPr>
              <a:t>at room temperature and at 8 </a:t>
            </a:r>
            <a:r>
              <a:rPr lang="en-GB" sz="1400" dirty="0" smtClean="0">
                <a:solidFill>
                  <a:srgbClr val="0000FF"/>
                </a:solidFill>
              </a:rPr>
              <a:t>K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63888" y="31147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Positron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beam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99591" y="5847655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G</a:t>
            </a:r>
            <a:r>
              <a:rPr lang="pl-PL" sz="800" dirty="0" smtClean="0"/>
              <a:t>. </a:t>
            </a:r>
            <a:r>
              <a:rPr lang="it-IT" sz="800" dirty="0" smtClean="0"/>
              <a:t>Consolati, R</a:t>
            </a:r>
            <a:r>
              <a:rPr lang="pl-PL" sz="800" dirty="0" smtClean="0"/>
              <a:t>.</a:t>
            </a:r>
            <a:r>
              <a:rPr lang="it-IT" sz="800" dirty="0" smtClean="0"/>
              <a:t> Ferragut,</a:t>
            </a:r>
            <a:r>
              <a:rPr lang="pl-PL" sz="800" dirty="0" smtClean="0"/>
              <a:t> </a:t>
            </a:r>
            <a:r>
              <a:rPr lang="it-IT" sz="800" dirty="0" smtClean="0"/>
              <a:t>A </a:t>
            </a:r>
            <a:r>
              <a:rPr lang="it-IT" sz="800" dirty="0"/>
              <a:t>Galarneau</a:t>
            </a:r>
            <a:r>
              <a:rPr lang="it-IT" sz="800" dirty="0" smtClean="0"/>
              <a:t>, F </a:t>
            </a:r>
            <a:r>
              <a:rPr lang="it-IT" sz="800" dirty="0"/>
              <a:t>Di </a:t>
            </a:r>
            <a:r>
              <a:rPr lang="it-IT" sz="800" dirty="0" smtClean="0"/>
              <a:t>Renzo</a:t>
            </a:r>
            <a:endParaRPr lang="it-IT" sz="800" dirty="0"/>
          </a:p>
          <a:p>
            <a:r>
              <a:rPr lang="en-GB" sz="800" dirty="0"/>
              <a:t>and </a:t>
            </a:r>
            <a:r>
              <a:rPr lang="en-GB" sz="800" dirty="0" smtClean="0"/>
              <a:t>F </a:t>
            </a:r>
            <a:r>
              <a:rPr lang="en-GB" sz="800" dirty="0" err="1" smtClean="0"/>
              <a:t>Quasso</a:t>
            </a:r>
            <a:r>
              <a:rPr lang="pl-PL" sz="800" dirty="0" smtClean="0"/>
              <a:t>, </a:t>
            </a:r>
            <a:r>
              <a:rPr lang="en-GB" sz="800" i="1" dirty="0"/>
              <a:t>Chem. Soc. Rev., </a:t>
            </a:r>
            <a:r>
              <a:rPr lang="en-GB" sz="800" dirty="0"/>
              <a:t>2013,</a:t>
            </a:r>
          </a:p>
          <a:p>
            <a:r>
              <a:rPr lang="en-GB" sz="800" b="1" dirty="0"/>
              <a:t>42</a:t>
            </a:r>
            <a:r>
              <a:rPr lang="en-GB" sz="800" dirty="0"/>
              <a:t>, 3821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2544"/>
            <a:ext cx="3993460" cy="29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9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36238"/>
              </p:ext>
            </p:extLst>
          </p:nvPr>
        </p:nvGraphicFramePr>
        <p:xfrm>
          <a:off x="4211960" y="4941168"/>
          <a:ext cx="16351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Równanie" r:id="rId3" imgW="1143000" imgH="482400" progId="Equation.3">
                  <p:embed/>
                </p:oleObj>
              </mc:Choice>
              <mc:Fallback>
                <p:oleObj name="Równanie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941168"/>
                        <a:ext cx="1635125" cy="696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13" y="1114274"/>
            <a:ext cx="65532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 rot="16200000">
            <a:off x="323352" y="2420713"/>
            <a:ext cx="2079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COUNT NUMBER</a:t>
            </a:r>
            <a:endParaRPr lang="en-GB" dirty="0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909334" y="188640"/>
            <a:ext cx="1249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en-US" sz="3200" b="1" dirty="0" smtClean="0">
                <a:solidFill>
                  <a:srgbClr val="FF0000"/>
                </a:solidFill>
              </a:rPr>
              <a:t>PALS</a:t>
            </a:r>
            <a:endParaRPr lang="pl-PL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24888" y="4427820"/>
            <a:ext cx="11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TIME, </a:t>
            </a:r>
            <a:r>
              <a:rPr lang="pl-PL" dirty="0" err="1" smtClean="0"/>
              <a:t>ns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195736" y="5735578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Symbol" panose="05050102010706020507" pitchFamily="18" charset="2"/>
              </a:rPr>
              <a:t>	t</a:t>
            </a:r>
            <a:r>
              <a:rPr lang="pl-PL" sz="1600" dirty="0" smtClean="0"/>
              <a:t>- </a:t>
            </a:r>
            <a:r>
              <a:rPr lang="pl-PL" sz="1600" dirty="0" err="1" smtClean="0"/>
              <a:t>lifetime</a:t>
            </a:r>
            <a:r>
              <a:rPr lang="pl-PL" sz="1600" dirty="0" smtClean="0"/>
              <a:t> ,                        I – </a:t>
            </a:r>
            <a:r>
              <a:rPr lang="pl-PL" sz="1600" dirty="0" err="1" smtClean="0"/>
              <a:t>intensity</a:t>
            </a:r>
            <a:endParaRPr lang="pl-PL" sz="1600" dirty="0" smtClean="0"/>
          </a:p>
          <a:p>
            <a:r>
              <a:rPr lang="pl-PL" sz="1600" dirty="0" smtClean="0"/>
              <a:t>     </a:t>
            </a:r>
            <a:r>
              <a:rPr lang="pl-PL" sz="1600" dirty="0" err="1" smtClean="0"/>
              <a:t>measure</a:t>
            </a:r>
            <a:r>
              <a:rPr lang="pl-PL" sz="1600" dirty="0" smtClean="0"/>
              <a:t> of </a:t>
            </a:r>
            <a:r>
              <a:rPr lang="pl-PL" sz="1600" dirty="0" err="1" smtClean="0"/>
              <a:t>cavity</a:t>
            </a:r>
            <a:r>
              <a:rPr lang="pl-PL" sz="1600" dirty="0" smtClean="0"/>
              <a:t> </a:t>
            </a:r>
            <a:r>
              <a:rPr lang="pl-PL" sz="1600" dirty="0" err="1" smtClean="0"/>
              <a:t>size</a:t>
            </a:r>
            <a:r>
              <a:rPr lang="pl-PL" sz="1600" dirty="0" smtClean="0"/>
              <a:t>	      </a:t>
            </a:r>
            <a:r>
              <a:rPr lang="pl-PL" sz="1600" dirty="0" err="1" smtClean="0"/>
              <a:t>measure</a:t>
            </a:r>
            <a:r>
              <a:rPr lang="pl-PL" sz="1600" dirty="0" smtClean="0"/>
              <a:t> of </a:t>
            </a:r>
            <a:r>
              <a:rPr lang="pl-PL" sz="1600" dirty="0" err="1" smtClean="0"/>
              <a:t>formation</a:t>
            </a:r>
            <a:endParaRPr lang="pl-PL" sz="1600" dirty="0" smtClean="0"/>
          </a:p>
          <a:p>
            <a:r>
              <a:rPr lang="pl-PL" dirty="0" smtClean="0"/>
              <a:t>			     </a:t>
            </a:r>
            <a:r>
              <a:rPr lang="pl-PL" sz="1600" dirty="0" err="1" smtClean="0"/>
              <a:t>probability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71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32138" y="2932157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4716463" y="2859132"/>
            <a:ext cx="914400" cy="9144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563938" y="2428919"/>
            <a:ext cx="0" cy="18716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rot="10800000" flipV="1">
            <a:off x="5148263" y="2428919"/>
            <a:ext cx="0" cy="1871663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348038" y="3005182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en-US" sz="4400" b="1"/>
              <a:t>+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933950" y="2643232"/>
            <a:ext cx="292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en-US" sz="4400"/>
              <a:t>_</a:t>
            </a:r>
          </a:p>
        </p:txBody>
      </p:sp>
      <p:sp>
        <p:nvSpPr>
          <p:cNvPr id="10" name="Freeform 37"/>
          <p:cNvSpPr>
            <a:spLocks/>
          </p:cNvSpPr>
          <p:nvPr/>
        </p:nvSpPr>
        <p:spPr bwMode="auto">
          <a:xfrm rot="18280493">
            <a:off x="4871244" y="1720101"/>
            <a:ext cx="1800225" cy="338137"/>
          </a:xfrm>
          <a:custGeom>
            <a:avLst/>
            <a:gdLst>
              <a:gd name="T0" fmla="*/ 0 w 1169"/>
              <a:gd name="T1" fmla="*/ 107 h 121"/>
              <a:gd name="T2" fmla="*/ 59 w 1169"/>
              <a:gd name="T3" fmla="*/ 103 h 121"/>
              <a:gd name="T4" fmla="*/ 168 w 1169"/>
              <a:gd name="T5" fmla="*/ 3 h 121"/>
              <a:gd name="T6" fmla="*/ 301 w 1169"/>
              <a:gd name="T7" fmla="*/ 119 h 121"/>
              <a:gd name="T8" fmla="*/ 436 w 1169"/>
              <a:gd name="T9" fmla="*/ 14 h 121"/>
              <a:gd name="T10" fmla="*/ 568 w 1169"/>
              <a:gd name="T11" fmla="*/ 119 h 121"/>
              <a:gd name="T12" fmla="*/ 697 w 1169"/>
              <a:gd name="T13" fmla="*/ 14 h 121"/>
              <a:gd name="T14" fmla="*/ 827 w 1169"/>
              <a:gd name="T15" fmla="*/ 119 h 121"/>
              <a:gd name="T16" fmla="*/ 960 w 1169"/>
              <a:gd name="T17" fmla="*/ 14 h 121"/>
              <a:gd name="T18" fmla="*/ 1036 w 1169"/>
              <a:gd name="T19" fmla="*/ 61 h 121"/>
              <a:gd name="T20" fmla="*/ 1169 w 1169"/>
              <a:gd name="T21" fmla="*/ 69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 rot="7965082">
            <a:off x="2616994" y="4744288"/>
            <a:ext cx="1800225" cy="338137"/>
          </a:xfrm>
          <a:custGeom>
            <a:avLst/>
            <a:gdLst>
              <a:gd name="T0" fmla="*/ 0 w 1169"/>
              <a:gd name="T1" fmla="*/ 107 h 121"/>
              <a:gd name="T2" fmla="*/ 59 w 1169"/>
              <a:gd name="T3" fmla="*/ 103 h 121"/>
              <a:gd name="T4" fmla="*/ 168 w 1169"/>
              <a:gd name="T5" fmla="*/ 3 h 121"/>
              <a:gd name="T6" fmla="*/ 301 w 1169"/>
              <a:gd name="T7" fmla="*/ 119 h 121"/>
              <a:gd name="T8" fmla="*/ 436 w 1169"/>
              <a:gd name="T9" fmla="*/ 14 h 121"/>
              <a:gd name="T10" fmla="*/ 568 w 1169"/>
              <a:gd name="T11" fmla="*/ 119 h 121"/>
              <a:gd name="T12" fmla="*/ 697 w 1169"/>
              <a:gd name="T13" fmla="*/ 14 h 121"/>
              <a:gd name="T14" fmla="*/ 827 w 1169"/>
              <a:gd name="T15" fmla="*/ 119 h 121"/>
              <a:gd name="T16" fmla="*/ 960 w 1169"/>
              <a:gd name="T17" fmla="*/ 14 h 121"/>
              <a:gd name="T18" fmla="*/ 1036 w 1169"/>
              <a:gd name="T19" fmla="*/ 61 h 121"/>
              <a:gd name="T20" fmla="*/ 1169 w 1169"/>
              <a:gd name="T21" fmla="*/ 69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195513" y="5669007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en-US" dirty="0"/>
              <a:t>511 </a:t>
            </a:r>
            <a:r>
              <a:rPr lang="pl-PL" altLang="en-US" dirty="0" err="1"/>
              <a:t>keV</a:t>
            </a:r>
            <a:endParaRPr lang="pl-PL" altLang="en-US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151114" y="548680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Positron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annihilation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ostokąt 31"/>
              <p:cNvSpPr/>
              <p:nvPr/>
            </p:nvSpPr>
            <p:spPr>
              <a:xfrm>
                <a:off x="6300192" y="4047455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l-PL" sz="2400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pl-PL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l-PL" sz="2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pl-PL" sz="2400" i="1">
                          <a:latin typeface="Cambria Math"/>
                        </a:rPr>
                        <m:t>→</m:t>
                      </m:r>
                      <m:r>
                        <a:rPr lang="pl-PL" sz="2400" i="1">
                          <a:latin typeface="Cambria Math"/>
                        </a:rPr>
                        <m:t>𝑛</m:t>
                      </m:r>
                      <m:r>
                        <a:rPr lang="pl-PL" sz="2400" i="1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Prostoką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47455"/>
                <a:ext cx="216024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rostokąt 32"/>
          <p:cNvSpPr/>
          <p:nvPr/>
        </p:nvSpPr>
        <p:spPr>
          <a:xfrm>
            <a:off x="4342671" y="4914159"/>
            <a:ext cx="4693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 smtClean="0">
                <a:latin typeface="Symbol" panose="05050102010706020507" pitchFamily="18" charset="2"/>
              </a:rPr>
              <a:t>s</a:t>
            </a:r>
            <a:r>
              <a:rPr lang="es-ES" sz="1600" i="1" baseline="-25000" dirty="0" smtClean="0"/>
              <a:t>3y</a:t>
            </a:r>
            <a:r>
              <a:rPr lang="es-ES" i="1" dirty="0" smtClean="0"/>
              <a:t> </a:t>
            </a:r>
            <a:r>
              <a:rPr lang="es-ES" dirty="0"/>
              <a:t>= </a:t>
            </a:r>
            <a:r>
              <a:rPr lang="es-ES" i="1" dirty="0"/>
              <a:t>(</a:t>
            </a:r>
            <a:r>
              <a:rPr lang="es-ES" i="1" dirty="0" smtClean="0"/>
              <a:t>4</a:t>
            </a:r>
            <a:r>
              <a:rPr lang="pl-PL" i="1" dirty="0" smtClean="0"/>
              <a:t>/</a:t>
            </a:r>
            <a:r>
              <a:rPr lang="es-ES" i="1" dirty="0" smtClean="0"/>
              <a:t>9</a:t>
            </a:r>
            <a:r>
              <a:rPr lang="pl-PL" sz="2400" i="1" dirty="0" smtClean="0">
                <a:latin typeface="Symbol" panose="05050102010706020507" pitchFamily="18" charset="2"/>
              </a:rPr>
              <a:t>p</a:t>
            </a:r>
            <a:r>
              <a:rPr lang="es-ES" i="1" dirty="0" smtClean="0"/>
              <a:t>)(</a:t>
            </a:r>
            <a:r>
              <a:rPr lang="pl-PL" sz="2400" i="1" dirty="0" smtClean="0">
                <a:latin typeface="Symbol" panose="05050102010706020507" pitchFamily="18" charset="2"/>
              </a:rPr>
              <a:t>p</a:t>
            </a:r>
            <a:r>
              <a:rPr lang="es-ES" sz="1400" i="1" baseline="30000" dirty="0" smtClean="0"/>
              <a:t>2</a:t>
            </a:r>
            <a:r>
              <a:rPr lang="es-ES" i="1" dirty="0" smtClean="0"/>
              <a:t> </a:t>
            </a:r>
            <a:r>
              <a:rPr lang="es-ES" dirty="0"/>
              <a:t>- </a:t>
            </a:r>
            <a:r>
              <a:rPr lang="es-ES" i="1" dirty="0" smtClean="0"/>
              <a:t>9)</a:t>
            </a:r>
            <a:r>
              <a:rPr lang="es-ES" sz="2400" i="1" dirty="0" smtClean="0">
                <a:latin typeface="Symbol" panose="05050102010706020507" pitchFamily="18" charset="2"/>
              </a:rPr>
              <a:t>a</a:t>
            </a:r>
            <a:r>
              <a:rPr lang="pl-PL" sz="2400" i="1" dirty="0" smtClean="0">
                <a:latin typeface="Symbol" panose="05050102010706020507" pitchFamily="18" charset="2"/>
              </a:rPr>
              <a:t>s</a:t>
            </a:r>
            <a:r>
              <a:rPr lang="es-ES" i="1" baseline="-25000" dirty="0" smtClean="0"/>
              <a:t>2y</a:t>
            </a:r>
            <a:r>
              <a:rPr lang="es-ES" i="1" dirty="0" smtClean="0"/>
              <a:t> </a:t>
            </a:r>
            <a:r>
              <a:rPr lang="es-ES" dirty="0"/>
              <a:t>= </a:t>
            </a:r>
            <a:r>
              <a:rPr lang="es-ES" i="1" dirty="0"/>
              <a:t>(</a:t>
            </a:r>
            <a:r>
              <a:rPr lang="es-ES" i="1" dirty="0" smtClean="0"/>
              <a:t>l</a:t>
            </a:r>
            <a:r>
              <a:rPr lang="pl-PL" i="1" dirty="0" smtClean="0"/>
              <a:t>/</a:t>
            </a:r>
            <a:r>
              <a:rPr lang="es-ES" i="1" dirty="0" smtClean="0"/>
              <a:t>37</a:t>
            </a:r>
            <a:r>
              <a:rPr lang="pl-PL" i="1" dirty="0" smtClean="0"/>
              <a:t>2</a:t>
            </a:r>
            <a:r>
              <a:rPr lang="es-ES" i="1" dirty="0" smtClean="0"/>
              <a:t>)</a:t>
            </a:r>
            <a:r>
              <a:rPr lang="pl-PL" i="1" dirty="0" smtClean="0">
                <a:latin typeface="Symbol" panose="05050102010706020507" pitchFamily="18" charset="2"/>
              </a:rPr>
              <a:t> </a:t>
            </a:r>
            <a:r>
              <a:rPr lang="pl-PL" sz="2400" i="1" dirty="0" smtClean="0">
                <a:latin typeface="Symbol" panose="05050102010706020507" pitchFamily="18" charset="2"/>
              </a:rPr>
              <a:t>s</a:t>
            </a:r>
            <a:r>
              <a:rPr lang="es-ES" i="1" baseline="-25000" dirty="0" smtClean="0"/>
              <a:t>2y</a:t>
            </a:r>
            <a:endParaRPr lang="en-GB" dirty="0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6285954" y="6206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en-US" dirty="0"/>
              <a:t>511 </a:t>
            </a:r>
            <a:r>
              <a:rPr lang="pl-PL" altLang="en-US" dirty="0" err="1"/>
              <a:t>keV</a:t>
            </a:r>
            <a:endParaRPr lang="pl-PL" altLang="en-US" dirty="0"/>
          </a:p>
        </p:txBody>
      </p:sp>
    </p:spTree>
    <p:extLst>
      <p:ext uri="{BB962C8B-B14F-4D97-AF65-F5344CB8AC3E}">
        <p14:creationId xmlns:p14="http://schemas.microsoft.com/office/powerpoint/2010/main" val="22344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3360738" y="2133600"/>
            <a:ext cx="914400" cy="647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058194" y="476672"/>
            <a:ext cx="46783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 b="1" dirty="0">
                <a:latin typeface="Arial" charset="0"/>
              </a:rPr>
              <a:t>POSITRONIUM  </a:t>
            </a:r>
            <a:r>
              <a:rPr lang="pl-PL" altLang="en-US" sz="2400" b="1" i="1" dirty="0">
                <a:solidFill>
                  <a:srgbClr val="3333FF"/>
                </a:solidFill>
                <a:latin typeface="Arial" charset="0"/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  <a:latin typeface="Arial" charset="0"/>
              </a:rPr>
              <a:t>vacuum</a:t>
            </a:r>
            <a:endParaRPr lang="pl-PL" altLang="en-US" sz="2400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4152900" y="2349500"/>
            <a:ext cx="215900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3289300" y="2349500"/>
            <a:ext cx="215900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 flipV="1">
            <a:off x="3360738" y="2205038"/>
            <a:ext cx="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rot="11074297" flipV="1">
            <a:off x="4271963" y="2349500"/>
            <a:ext cx="0" cy="287338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Oval 24"/>
          <p:cNvSpPr>
            <a:spLocks noChangeArrowheads="1"/>
          </p:cNvSpPr>
          <p:nvPr/>
        </p:nvSpPr>
        <p:spPr bwMode="auto">
          <a:xfrm>
            <a:off x="3605213" y="4221163"/>
            <a:ext cx="914400" cy="647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4397375" y="4437063"/>
            <a:ext cx="215900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3533775" y="4437063"/>
            <a:ext cx="215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3605213" y="4292600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rot="274297" flipV="1">
            <a:off x="4511675" y="4292600"/>
            <a:ext cx="0" cy="287338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580063" y="2212975"/>
            <a:ext cx="3089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Symbol" pitchFamily="18" charset="2"/>
              <a:buChar char="t"/>
              <a:defRPr/>
            </a:pPr>
            <a:r>
              <a:rPr lang="pl-PL" dirty="0" smtClean="0"/>
              <a:t>= 125 </a:t>
            </a:r>
            <a:r>
              <a:rPr lang="pl-PL" dirty="0" err="1" smtClean="0"/>
              <a:t>ps</a:t>
            </a:r>
            <a:endParaRPr lang="pl-PL" dirty="0" smtClean="0"/>
          </a:p>
          <a:p>
            <a:pPr eaLnBrk="1" hangingPunct="1">
              <a:defRPr/>
            </a:pPr>
            <a:r>
              <a:rPr lang="pl-PL" dirty="0" err="1" smtClean="0">
                <a:latin typeface="Symbol" pitchFamily="18" charset="2"/>
              </a:rPr>
              <a:t>l</a:t>
            </a:r>
            <a:r>
              <a:rPr lang="pl-PL" baseline="-25000" dirty="0" err="1" smtClean="0"/>
              <a:t>p-Ps</a:t>
            </a:r>
            <a:r>
              <a:rPr lang="pl-PL" baseline="-25000" dirty="0" smtClean="0"/>
              <a:t> </a:t>
            </a:r>
            <a:r>
              <a:rPr lang="pl-PL" sz="1600" dirty="0" smtClean="0"/>
              <a:t>= (7,98950 </a:t>
            </a:r>
            <a:r>
              <a:rPr lang="en-US" sz="1600" dirty="0" smtClean="0">
                <a:cs typeface="Times New Roman" pitchFamily="18" charset="0"/>
              </a:rPr>
              <a:t>±</a:t>
            </a:r>
            <a:r>
              <a:rPr lang="pl-PL" sz="1600" dirty="0" smtClean="0">
                <a:cs typeface="Times New Roman" pitchFamily="18" charset="0"/>
              </a:rPr>
              <a:t> 0,00002) ns</a:t>
            </a:r>
            <a:r>
              <a:rPr lang="pl-PL" sz="1600" baseline="30000" dirty="0" smtClean="0">
                <a:cs typeface="Times New Roman" pitchFamily="18" charset="0"/>
              </a:rPr>
              <a:t>-1</a:t>
            </a: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pl-PL" dirty="0" smtClean="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5299075" y="4151313"/>
            <a:ext cx="31670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latin typeface="Symbol" pitchFamily="18" charset="2"/>
              </a:rPr>
              <a:t>t</a:t>
            </a:r>
            <a:r>
              <a:rPr lang="pl-PL" altLang="en-US" sz="1800">
                <a:latin typeface="Arial" charset="0"/>
              </a:rPr>
              <a:t> = 142 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800">
                <a:latin typeface="Symbol" pitchFamily="18" charset="2"/>
              </a:rPr>
              <a:t>l</a:t>
            </a:r>
            <a:r>
              <a:rPr lang="pl-PL" altLang="en-US" sz="1800" baseline="-25000">
                <a:latin typeface="Arial" charset="0"/>
              </a:rPr>
              <a:t>o-Ps</a:t>
            </a:r>
            <a:r>
              <a:rPr lang="pl-PL" altLang="en-US" sz="1800">
                <a:latin typeface="Arial" charset="0"/>
              </a:rPr>
              <a:t> </a:t>
            </a:r>
            <a:r>
              <a:rPr lang="pl-PL" altLang="en-US" sz="1600">
                <a:latin typeface="Arial" charset="0"/>
              </a:rPr>
              <a:t>= (7,03993 </a:t>
            </a:r>
            <a:r>
              <a:rPr lang="en-US" altLang="en-US" sz="1600">
                <a:latin typeface="Arial" charset="0"/>
              </a:rPr>
              <a:t>±</a:t>
            </a:r>
            <a:r>
              <a:rPr lang="pl-PL" altLang="en-US" sz="1600">
                <a:latin typeface="Arial" charset="0"/>
              </a:rPr>
              <a:t> 0,00001) ms</a:t>
            </a:r>
            <a:r>
              <a:rPr lang="pl-PL" altLang="en-US" sz="1600" baseline="30000">
                <a:latin typeface="Arial" charset="0"/>
              </a:rPr>
              <a:t>-1</a:t>
            </a:r>
            <a:endParaRPr lang="pl-PL" altLang="en-US" sz="1600">
              <a:latin typeface="Arial" charset="0"/>
            </a:endParaRPr>
          </a:p>
        </p:txBody>
      </p:sp>
      <p:sp>
        <p:nvSpPr>
          <p:cNvPr id="15" name="Freeform 37"/>
          <p:cNvSpPr>
            <a:spLocks/>
          </p:cNvSpPr>
          <p:nvPr/>
        </p:nvSpPr>
        <p:spPr bwMode="auto">
          <a:xfrm rot="20531938">
            <a:off x="4297363" y="1987550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 rot="9597617">
            <a:off x="2281238" y="2851150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7" name="Freeform 37"/>
          <p:cNvSpPr>
            <a:spLocks/>
          </p:cNvSpPr>
          <p:nvPr/>
        </p:nvSpPr>
        <p:spPr bwMode="auto">
          <a:xfrm rot="18000000">
            <a:off x="3881771" y="3516742"/>
            <a:ext cx="1260000" cy="135021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 rot="10295393">
            <a:off x="2381250" y="4724400"/>
            <a:ext cx="1008063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" name="Freeform 37"/>
          <p:cNvSpPr>
            <a:spLocks/>
          </p:cNvSpPr>
          <p:nvPr/>
        </p:nvSpPr>
        <p:spPr bwMode="auto">
          <a:xfrm rot="2975405">
            <a:off x="4217195" y="5336381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" name="pole tekstowe 19"/>
          <p:cNvSpPr txBox="1"/>
          <p:nvPr/>
        </p:nvSpPr>
        <p:spPr>
          <a:xfrm>
            <a:off x="395536" y="3645693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</a:t>
            </a:r>
            <a:r>
              <a:rPr lang="pl-PL" dirty="0" smtClean="0"/>
              <a:t>(</a:t>
            </a:r>
            <a:r>
              <a:rPr lang="pl-PL" sz="1400" dirty="0" smtClean="0"/>
              <a:t>o-</a:t>
            </a:r>
            <a:r>
              <a:rPr lang="pl-PL" sz="1400" dirty="0" err="1" smtClean="0"/>
              <a:t>Ps</a:t>
            </a:r>
            <a:r>
              <a:rPr lang="pl-PL" dirty="0" smtClean="0"/>
              <a:t>)/</a:t>
            </a:r>
            <a:r>
              <a:rPr lang="pl-PL" b="1" dirty="0" smtClean="0"/>
              <a:t>P</a:t>
            </a:r>
            <a:r>
              <a:rPr lang="pl-PL" dirty="0" smtClean="0"/>
              <a:t>(</a:t>
            </a:r>
            <a:r>
              <a:rPr lang="pl-PL" sz="1400" dirty="0" smtClean="0"/>
              <a:t>p-</a:t>
            </a:r>
            <a:r>
              <a:rPr lang="pl-PL" sz="1400" dirty="0" err="1" smtClean="0"/>
              <a:t>Ps</a:t>
            </a:r>
            <a:r>
              <a:rPr lang="pl-PL" dirty="0" smtClean="0"/>
              <a:t>) = 3/1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8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196752"/>
            <a:ext cx="65341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Experimental</a:t>
            </a:r>
            <a:r>
              <a:rPr lang="pl-PL" b="1" dirty="0" smtClean="0"/>
              <a:t> </a:t>
            </a:r>
            <a:r>
              <a:rPr lang="pl-PL" b="1" dirty="0" err="1" smtClean="0"/>
              <a:t>techniques</a:t>
            </a:r>
            <a:r>
              <a:rPr lang="pl-PL" b="1" dirty="0" smtClean="0"/>
              <a:t> </a:t>
            </a:r>
            <a:r>
              <a:rPr lang="pl-PL" b="1" dirty="0" err="1" smtClean="0"/>
              <a:t>based</a:t>
            </a:r>
            <a:r>
              <a:rPr lang="pl-PL" b="1" dirty="0" smtClean="0"/>
              <a:t> on </a:t>
            </a:r>
            <a:r>
              <a:rPr lang="pl-PL" b="1" dirty="0" err="1" smtClean="0"/>
              <a:t>positron</a:t>
            </a:r>
            <a:r>
              <a:rPr lang="pl-PL" b="1" dirty="0" smtClean="0"/>
              <a:t> </a:t>
            </a:r>
            <a:r>
              <a:rPr lang="pl-PL" b="1" dirty="0" err="1" smtClean="0"/>
              <a:t>annihilation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b="1" dirty="0" err="1" smtClean="0"/>
              <a:t>Positron</a:t>
            </a:r>
            <a:r>
              <a:rPr lang="pl-PL" b="1" dirty="0" smtClean="0"/>
              <a:t> </a:t>
            </a:r>
            <a:r>
              <a:rPr lang="pl-PL" b="1" dirty="0" err="1" smtClean="0"/>
              <a:t>Annihilation</a:t>
            </a:r>
            <a:r>
              <a:rPr lang="pl-PL" b="1" dirty="0" smtClean="0"/>
              <a:t> </a:t>
            </a:r>
            <a:r>
              <a:rPr lang="pl-PL" b="1" dirty="0" err="1" smtClean="0"/>
              <a:t>Lifetime</a:t>
            </a:r>
            <a:r>
              <a:rPr lang="pl-PL" b="1" dirty="0" smtClean="0"/>
              <a:t> </a:t>
            </a:r>
            <a:r>
              <a:rPr lang="pl-PL" b="1" dirty="0" err="1" smtClean="0"/>
              <a:t>Spectroscopy</a:t>
            </a:r>
            <a:r>
              <a:rPr lang="pl-PL" b="1" dirty="0" smtClean="0"/>
              <a:t> (PALS)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Doppler </a:t>
            </a:r>
            <a:r>
              <a:rPr lang="pl-PL" dirty="0" err="1" smtClean="0"/>
              <a:t>Broadenining</a:t>
            </a:r>
            <a:r>
              <a:rPr lang="pl-PL" dirty="0" smtClean="0"/>
              <a:t> of a</a:t>
            </a:r>
            <a:r>
              <a:rPr lang="en-GB" dirty="0" err="1" smtClean="0"/>
              <a:t>nnihilation</a:t>
            </a:r>
            <a:r>
              <a:rPr lang="en-GB" dirty="0" smtClean="0"/>
              <a:t> radiation</a:t>
            </a:r>
            <a:r>
              <a:rPr lang="pl-PL" dirty="0" smtClean="0"/>
              <a:t> (DB)</a:t>
            </a:r>
          </a:p>
          <a:p>
            <a:pPr marL="285750" indent="-285750">
              <a:buFontTx/>
              <a:buChar char="-"/>
            </a:pPr>
            <a:r>
              <a:rPr lang="pl-PL" dirty="0" err="1" smtClean="0"/>
              <a:t>Angular</a:t>
            </a:r>
            <a:r>
              <a:rPr lang="pl-PL" dirty="0" smtClean="0"/>
              <a:t> </a:t>
            </a:r>
            <a:r>
              <a:rPr lang="pl-PL" dirty="0" err="1" smtClean="0"/>
              <a:t>Momentum</a:t>
            </a:r>
            <a:r>
              <a:rPr lang="pl-PL" dirty="0" smtClean="0"/>
              <a:t> </a:t>
            </a:r>
            <a:r>
              <a:rPr lang="pl-PL" dirty="0" err="1" smtClean="0"/>
              <a:t>Correlation</a:t>
            </a:r>
            <a:r>
              <a:rPr lang="pl-PL" dirty="0" smtClean="0"/>
              <a:t> (ACAR)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Age </a:t>
            </a:r>
            <a:r>
              <a:rPr lang="pl-PL" dirty="0" err="1" smtClean="0"/>
              <a:t>MOmentum</a:t>
            </a:r>
            <a:r>
              <a:rPr lang="pl-PL" dirty="0" smtClean="0"/>
              <a:t> </a:t>
            </a:r>
            <a:r>
              <a:rPr lang="pl-PL" dirty="0" err="1" smtClean="0"/>
              <a:t>Correlation</a:t>
            </a:r>
            <a:r>
              <a:rPr lang="pl-PL" dirty="0" smtClean="0"/>
              <a:t> (AMOC)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3</a:t>
            </a:r>
            <a:r>
              <a:rPr lang="pl-PL" sz="2000" dirty="0" smtClean="0">
                <a:latin typeface="Symbol" panose="05050102010706020507" pitchFamily="18" charset="2"/>
              </a:rPr>
              <a:t>g</a:t>
            </a:r>
            <a:r>
              <a:rPr lang="pl-PL" dirty="0" smtClean="0"/>
              <a:t> </a:t>
            </a:r>
            <a:r>
              <a:rPr lang="pl-PL" dirty="0" err="1" smtClean="0"/>
              <a:t>measurements</a:t>
            </a:r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 smtClean="0"/>
              <a:t>2</a:t>
            </a:r>
            <a:r>
              <a:rPr lang="pl-PL" b="1" dirty="0" smtClean="0">
                <a:latin typeface="Symbol" panose="05050102010706020507" pitchFamily="18" charset="2"/>
              </a:rPr>
              <a:t>g</a:t>
            </a:r>
            <a:r>
              <a:rPr lang="pl-PL" b="1" dirty="0" smtClean="0"/>
              <a:t>/3</a:t>
            </a:r>
            <a:r>
              <a:rPr lang="pl-PL" b="1" dirty="0" smtClean="0">
                <a:latin typeface="Symbol" panose="05050102010706020507" pitchFamily="18" charset="2"/>
              </a:rPr>
              <a:t>g</a:t>
            </a:r>
            <a:r>
              <a:rPr lang="pl-PL" b="1" dirty="0" smtClean="0"/>
              <a:t> ratio </a:t>
            </a:r>
            <a:r>
              <a:rPr lang="pl-PL" b="1" dirty="0" err="1" smtClean="0"/>
              <a:t>determination</a:t>
            </a:r>
            <a:r>
              <a:rPr lang="pl-PL" b="1" dirty="0" smtClean="0"/>
              <a:t> from</a:t>
            </a:r>
            <a:r>
              <a:rPr lang="pl-PL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PALS </a:t>
            </a:r>
            <a:r>
              <a:rPr lang="pl-PL" dirty="0" err="1" smtClean="0"/>
              <a:t>measurements</a:t>
            </a: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err="1" smtClean="0"/>
              <a:t>Energetic</a:t>
            </a:r>
            <a:r>
              <a:rPr lang="pl-PL" dirty="0" smtClean="0"/>
              <a:t> spectrum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932113" y="1844675"/>
            <a:ext cx="29765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POSITRONINUM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3714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5351463" y="3892128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>
            <a:off x="5351463" y="1876003"/>
            <a:ext cx="165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6935788" y="58060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143625" y="436141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sz="1400" b="1"/>
              <a:t>2.6y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6648450" y="580603"/>
            <a:ext cx="1008063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6719888" y="580603"/>
            <a:ext cx="936625" cy="331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03763" y="173312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sz="1400" b="1"/>
              <a:t>3.7ps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848225" y="1083841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b="1">
                <a:solidFill>
                  <a:srgbClr val="FF0066"/>
                </a:solidFill>
                <a:latin typeface="Symbol" pitchFamily="18" charset="2"/>
              </a:rPr>
              <a:t>b</a:t>
            </a:r>
            <a:r>
              <a:rPr lang="pl-PL" altLang="en-US" b="1" baseline="30000">
                <a:solidFill>
                  <a:srgbClr val="FF0066"/>
                </a:solidFill>
              </a:rPr>
              <a:t>+ </a:t>
            </a:r>
            <a:r>
              <a:rPr lang="pl-PL" altLang="en-US" b="1">
                <a:solidFill>
                  <a:srgbClr val="FF0066"/>
                </a:solidFill>
              </a:rPr>
              <a:t>90.4%, EC 9.5%</a:t>
            </a:r>
            <a:endParaRPr lang="pl-PL" altLang="en-US" b="1">
              <a:solidFill>
                <a:srgbClr val="FF0066"/>
              </a:solidFill>
              <a:latin typeface="Symbol" pitchFamily="18" charset="2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223125" y="2452266"/>
            <a:ext cx="1236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b="1">
                <a:solidFill>
                  <a:srgbClr val="FF0066"/>
                </a:solidFill>
                <a:latin typeface="Symbol" pitchFamily="18" charset="2"/>
              </a:rPr>
              <a:t>b</a:t>
            </a:r>
            <a:r>
              <a:rPr lang="pl-PL" altLang="en-US" b="1" baseline="30000">
                <a:solidFill>
                  <a:srgbClr val="FF0066"/>
                </a:solidFill>
              </a:rPr>
              <a:t>+</a:t>
            </a:r>
            <a:r>
              <a:rPr lang="pl-PL" altLang="en-US" b="1">
                <a:solidFill>
                  <a:srgbClr val="FF0066"/>
                </a:solidFill>
              </a:rPr>
              <a:t> 0.006%</a:t>
            </a:r>
          </a:p>
        </p:txBody>
      </p:sp>
      <p:graphicFrame>
        <p:nvGraphicFramePr>
          <p:cNvPr id="1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01920"/>
              </p:ext>
            </p:extLst>
          </p:nvPr>
        </p:nvGraphicFramePr>
        <p:xfrm>
          <a:off x="7629525" y="1722016"/>
          <a:ext cx="5191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Równanie" r:id="rId3" imgW="368300" imgH="241300" progId="Equation.3">
                  <p:embed/>
                </p:oleObj>
              </mc:Choice>
              <mc:Fallback>
                <p:oleObj name="Równanie" r:id="rId3" imgW="36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1722016"/>
                        <a:ext cx="5191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90851"/>
              </p:ext>
            </p:extLst>
          </p:nvPr>
        </p:nvGraphicFramePr>
        <p:xfrm>
          <a:off x="7394575" y="3593678"/>
          <a:ext cx="4651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Równanie" r:id="rId5" imgW="330057" imgH="241195" progId="Equation.3">
                  <p:embed/>
                </p:oleObj>
              </mc:Choice>
              <mc:Fallback>
                <p:oleObj name="Równanie" r:id="rId5" imgW="33005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593678"/>
                        <a:ext cx="46513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5856288" y="1876003"/>
            <a:ext cx="0" cy="2016125"/>
          </a:xfrm>
          <a:prstGeom prst="line">
            <a:avLst/>
          </a:prstGeom>
          <a:noFill/>
          <a:ln w="127000">
            <a:solidFill>
              <a:srgbClr val="FF87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351463" y="1588666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sz="1400" b="1"/>
              <a:t>1.274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207000" y="3604791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sz="1400" b="1"/>
              <a:t>0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280025" y="259672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en-US" sz="2000" b="1">
                <a:latin typeface="Symbol" pitchFamily="18" charset="2"/>
              </a:rPr>
              <a:t>g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46106" y="275231"/>
            <a:ext cx="3676663" cy="7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en-US" sz="3200" b="1" dirty="0">
                <a:solidFill>
                  <a:srgbClr val="FF0000"/>
                </a:solidFill>
              </a:rPr>
              <a:t>PALS</a:t>
            </a:r>
          </a:p>
          <a:p>
            <a:pPr algn="ctr" eaLnBrk="1" hangingPunct="1"/>
            <a:r>
              <a:rPr lang="pl-PL" altLang="en-US" sz="1600" i="1" dirty="0" err="1">
                <a:solidFill>
                  <a:srgbClr val="FF0000"/>
                </a:solidFill>
                <a:latin typeface="Times New Roman" pitchFamily="18" charset="0"/>
              </a:rPr>
              <a:t>Positron</a:t>
            </a:r>
            <a:r>
              <a:rPr lang="pl-PL" altLang="en-US" sz="1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l-PL" altLang="en-US" sz="1600" i="1" dirty="0" err="1">
                <a:solidFill>
                  <a:srgbClr val="FF0000"/>
                </a:solidFill>
                <a:latin typeface="Times New Roman" pitchFamily="18" charset="0"/>
              </a:rPr>
              <a:t>Annihilation</a:t>
            </a:r>
            <a:r>
              <a:rPr lang="pl-PL" altLang="en-US" sz="1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l-PL" altLang="en-US" sz="1600" i="1" dirty="0" err="1">
                <a:solidFill>
                  <a:srgbClr val="FF0000"/>
                </a:solidFill>
                <a:latin typeface="Times New Roman" pitchFamily="18" charset="0"/>
              </a:rPr>
              <a:t>Lifetime</a:t>
            </a:r>
            <a:r>
              <a:rPr lang="pl-PL" altLang="en-US" sz="1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l-PL" altLang="en-US" sz="1600" i="1" dirty="0" err="1">
                <a:solidFill>
                  <a:srgbClr val="FF0000"/>
                </a:solidFill>
                <a:latin typeface="Times New Roman" pitchFamily="18" charset="0"/>
              </a:rPr>
              <a:t>Spectroscopy</a:t>
            </a:r>
            <a:endParaRPr lang="pl-PL" altLang="en-US" sz="16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755650" y="4078663"/>
            <a:ext cx="576263" cy="1214437"/>
          </a:xfrm>
          <a:prstGeom prst="can">
            <a:avLst>
              <a:gd name="adj" fmla="val 526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2843213" y="4150100"/>
            <a:ext cx="576262" cy="1214438"/>
          </a:xfrm>
          <a:prstGeom prst="can">
            <a:avLst>
              <a:gd name="adj" fmla="val 526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1403350" y="47263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11188" y="2630240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dirty="0"/>
              <a:t>1274 </a:t>
            </a:r>
            <a:r>
              <a:rPr lang="pl-PL" altLang="en-US" dirty="0" err="1"/>
              <a:t>keV</a:t>
            </a:r>
            <a:endParaRPr lang="pl-PL" altLang="en-US" dirty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484438" y="2630240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dirty="0"/>
              <a:t>511 </a:t>
            </a:r>
            <a:r>
              <a:rPr lang="pl-PL" altLang="en-US" dirty="0" err="1"/>
              <a:t>keV</a:t>
            </a:r>
            <a:endParaRPr lang="pl-PL" altLang="en-US" dirty="0"/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5829294">
            <a:off x="575469" y="3465094"/>
            <a:ext cx="1008063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 rot="5924199">
            <a:off x="2664620" y="3609556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1743075" y="423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>
                <a:latin typeface="Symbol" pitchFamily="18" charset="2"/>
              </a:rPr>
              <a:t>D</a:t>
            </a:r>
            <a:r>
              <a:rPr lang="pl-PL" altLang="en-US"/>
              <a:t>t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7236296" y="18864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aseline="30000" dirty="0" smtClean="0">
                <a:solidFill>
                  <a:srgbClr val="0000FF"/>
                </a:solidFill>
              </a:rPr>
              <a:t>22</a:t>
            </a:r>
            <a:r>
              <a:rPr lang="pl-PL" dirty="0" smtClean="0">
                <a:solidFill>
                  <a:srgbClr val="0000FF"/>
                </a:solidFill>
              </a:rPr>
              <a:t>Na 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27" name="Grupa 54"/>
          <p:cNvGrpSpPr>
            <a:grpSpLocks/>
          </p:cNvGrpSpPr>
          <p:nvPr/>
        </p:nvGrpSpPr>
        <p:grpSpPr bwMode="auto">
          <a:xfrm>
            <a:off x="5369561" y="4318309"/>
            <a:ext cx="3060700" cy="2099841"/>
            <a:chOff x="4022751" y="1571612"/>
            <a:chExt cx="4264025" cy="2982388"/>
          </a:xfrm>
        </p:grpSpPr>
        <p:grpSp>
          <p:nvGrpSpPr>
            <p:cNvPr id="28" name="Group 56"/>
            <p:cNvGrpSpPr>
              <a:grpSpLocks/>
            </p:cNvGrpSpPr>
            <p:nvPr/>
          </p:nvGrpSpPr>
          <p:grpSpPr bwMode="auto">
            <a:xfrm>
              <a:off x="4022751" y="1571612"/>
              <a:ext cx="4264025" cy="2967037"/>
              <a:chOff x="2962" y="1253"/>
              <a:chExt cx="2686" cy="1869"/>
            </a:xfrm>
          </p:grpSpPr>
          <p:pic>
            <p:nvPicPr>
              <p:cNvPr id="30" name="Picture 3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1253"/>
                <a:ext cx="2686" cy="1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55"/>
              <p:cNvSpPr>
                <a:spLocks noChangeArrowheads="1"/>
              </p:cNvSpPr>
              <p:nvPr/>
            </p:nvSpPr>
            <p:spPr bwMode="auto">
              <a:xfrm>
                <a:off x="4332" y="3067"/>
                <a:ext cx="45" cy="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9" name="Prostokąt 53"/>
            <p:cNvSpPr>
              <a:spLocks noChangeArrowheads="1"/>
            </p:cNvSpPr>
            <p:nvPr/>
          </p:nvSpPr>
          <p:spPr bwMode="auto">
            <a:xfrm>
              <a:off x="6192000" y="4446000"/>
              <a:ext cx="9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8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l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7700"/>
            <a:ext cx="5857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8362" y="332656"/>
            <a:ext cx="456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en-US" b="1" dirty="0"/>
              <a:t>POSITRONIUM </a:t>
            </a:r>
            <a:r>
              <a:rPr lang="pl-PL" altLang="en-US" b="1" i="1" dirty="0">
                <a:solidFill>
                  <a:srgbClr val="3333FF"/>
                </a:solidFill>
              </a:rPr>
              <a:t>in the </a:t>
            </a:r>
            <a:r>
              <a:rPr lang="pl-PL" altLang="en-US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b="1" i="1" dirty="0">
                <a:solidFill>
                  <a:srgbClr val="3333FF"/>
                </a:solidFill>
              </a:rPr>
              <a:t> </a:t>
            </a:r>
            <a:r>
              <a:rPr lang="pl-PL" altLang="en-US" b="1" i="1" dirty="0" err="1">
                <a:solidFill>
                  <a:srgbClr val="3333FF"/>
                </a:solidFill>
              </a:rPr>
              <a:t>matter</a:t>
            </a:r>
            <a:endParaRPr lang="pl-PL" altLang="en-US" b="1" i="1" dirty="0">
              <a:solidFill>
                <a:srgbClr val="3333FF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1340768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00FF"/>
                </a:solidFill>
              </a:rPr>
              <a:t>Thermallization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4005064"/>
            <a:ext cx="5452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00FF"/>
                </a:solidFill>
              </a:rPr>
              <a:t>Positronium</a:t>
            </a:r>
            <a:r>
              <a:rPr lang="pl-PL" b="1" dirty="0" smtClean="0">
                <a:solidFill>
                  <a:srgbClr val="0000FF"/>
                </a:solidFill>
              </a:rPr>
              <a:t> – </a:t>
            </a:r>
            <a:r>
              <a:rPr lang="pl-PL" b="1" dirty="0" err="1" smtClean="0">
                <a:solidFill>
                  <a:srgbClr val="0000FF"/>
                </a:solidFill>
              </a:rPr>
              <a:t>lifetime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value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shortening</a:t>
            </a:r>
            <a:r>
              <a:rPr lang="pl-PL" b="1" dirty="0" smtClean="0">
                <a:solidFill>
                  <a:srgbClr val="0000FF"/>
                </a:solidFill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</a:rPr>
              <a:t>due</a:t>
            </a:r>
            <a:r>
              <a:rPr lang="pl-PL" b="1" dirty="0" smtClean="0">
                <a:solidFill>
                  <a:srgbClr val="0000FF"/>
                </a:solidFill>
              </a:rPr>
              <a:t> to:</a:t>
            </a:r>
          </a:p>
          <a:p>
            <a:endParaRPr lang="pl-PL" b="1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600" dirty="0" err="1" smtClean="0"/>
              <a:t>ortho</a:t>
            </a:r>
            <a:r>
              <a:rPr lang="pl-PL" sz="1600" dirty="0" smtClean="0"/>
              <a:t>-para </a:t>
            </a:r>
            <a:r>
              <a:rPr lang="pl-PL" sz="1600" dirty="0" err="1" smtClean="0"/>
              <a:t>conversion</a:t>
            </a:r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 err="1" smtClean="0"/>
              <a:t>chemical</a:t>
            </a:r>
            <a:r>
              <a:rPr lang="pl-PL" sz="1600" dirty="0" smtClean="0"/>
              <a:t> and </a:t>
            </a:r>
            <a:r>
              <a:rPr lang="pl-PL" sz="1600" dirty="0" err="1" smtClean="0"/>
              <a:t>magnetic</a:t>
            </a:r>
            <a:r>
              <a:rPr lang="pl-PL" sz="1600" dirty="0" smtClean="0"/>
              <a:t> </a:t>
            </a:r>
            <a:r>
              <a:rPr lang="pl-PL" sz="1600" dirty="0" err="1" smtClean="0"/>
              <a:t>quenching</a:t>
            </a:r>
            <a:endParaRPr lang="pl-PL" sz="1600" dirty="0" smtClean="0"/>
          </a:p>
          <a:p>
            <a:pPr marL="285750" indent="-285750">
              <a:buFontTx/>
              <a:buChar char="-"/>
            </a:pPr>
            <a:r>
              <a:rPr lang="pl-PL" sz="1600" dirty="0" err="1">
                <a:solidFill>
                  <a:srgbClr val="FF0000"/>
                </a:solidFill>
              </a:rPr>
              <a:t>p</a:t>
            </a:r>
            <a:r>
              <a:rPr lang="pl-PL" sz="1600" dirty="0" err="1" smtClean="0">
                <a:solidFill>
                  <a:srgbClr val="FF0000"/>
                </a:solidFill>
              </a:rPr>
              <a:t>ick</a:t>
            </a:r>
            <a:r>
              <a:rPr lang="pl-PL" sz="1600" dirty="0" smtClean="0">
                <a:solidFill>
                  <a:srgbClr val="FF0000"/>
                </a:solidFill>
              </a:rPr>
              <a:t>-off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36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/>
          <p:cNvSpPr>
            <a:spLocks noChangeArrowheads="1"/>
          </p:cNvSpPr>
          <p:nvPr/>
        </p:nvSpPr>
        <p:spPr bwMode="auto">
          <a:xfrm>
            <a:off x="2987675" y="1988790"/>
            <a:ext cx="720725" cy="431800"/>
          </a:xfrm>
          <a:prstGeom prst="ellipse">
            <a:avLst/>
          </a:prstGeom>
          <a:solidFill>
            <a:schemeClr val="bg1"/>
          </a:solidFill>
          <a:ln w="9525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3563938" y="1844328"/>
            <a:ext cx="914400" cy="647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356100" y="2060228"/>
            <a:ext cx="215900" cy="144462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492500" y="2060228"/>
            <a:ext cx="215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3563938" y="191576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 rot="274297" flipV="1">
            <a:off x="4427538" y="1915765"/>
            <a:ext cx="0" cy="287338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3059113" y="2347565"/>
            <a:ext cx="215900" cy="144463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3132138" y="2276128"/>
            <a:ext cx="0" cy="287337"/>
          </a:xfrm>
          <a:prstGeom prst="line">
            <a:avLst/>
          </a:prstGeom>
          <a:noFill/>
          <a:ln w="222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284663" y="980728"/>
            <a:ext cx="1874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i="1">
                <a:solidFill>
                  <a:srgbClr val="FF99FF"/>
                </a:solidFill>
                <a:latin typeface="Book Antiqua" pitchFamily="18" charset="0"/>
              </a:rPr>
              <a:t> </a:t>
            </a:r>
            <a:r>
              <a:rPr lang="pl-PL" altLang="en-US" b="1" i="1">
                <a:solidFill>
                  <a:srgbClr val="FF99FF"/>
                </a:solidFill>
                <a:latin typeface="Book Antiqua" pitchFamily="18" charset="0"/>
              </a:rPr>
              <a:t>pick-</a:t>
            </a:r>
            <a:r>
              <a:rPr lang="pl-PL" altLang="en-US" b="1" i="1">
                <a:solidFill>
                  <a:srgbClr val="FF99FF"/>
                </a:solidFill>
                <a:latin typeface="Baskerville Old Face" pitchFamily="18" charset="0"/>
              </a:rPr>
              <a:t>off  </a:t>
            </a:r>
            <a:r>
              <a:rPr lang="pl-PL" altLang="en-US" i="1">
                <a:solidFill>
                  <a:srgbClr val="FF99FF"/>
                </a:solidFill>
                <a:latin typeface="Baskerville Old Face" pitchFamily="18" charset="0"/>
              </a:rPr>
              <a:t>process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487988" y="2017365"/>
            <a:ext cx="3543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i="1">
                <a:solidFill>
                  <a:srgbClr val="33CC33"/>
                </a:solidFill>
                <a:latin typeface="Baskerville Old Face" pitchFamily="18" charset="0"/>
              </a:rPr>
              <a:t>Shortening of the o-Ps lifetime value </a:t>
            </a:r>
          </a:p>
          <a:p>
            <a:pPr eaLnBrk="1" hangingPunct="1"/>
            <a:r>
              <a:rPr lang="pl-PL" altLang="en-US" i="1">
                <a:solidFill>
                  <a:srgbClr val="33CC33"/>
                </a:solidFill>
                <a:latin typeface="Baskerville Old Face" pitchFamily="18" charset="0"/>
              </a:rPr>
              <a:t>1 to 142 ns</a:t>
            </a:r>
          </a:p>
        </p:txBody>
      </p:sp>
      <p:pic>
        <p:nvPicPr>
          <p:cNvPr id="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2903"/>
            <a:ext cx="31051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0903"/>
            <a:ext cx="31892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5703"/>
            <a:ext cx="1676400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7540"/>
            <a:ext cx="4164013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35"/>
          <p:cNvSpPr>
            <a:spLocks/>
          </p:cNvSpPr>
          <p:nvPr/>
        </p:nvSpPr>
        <p:spPr bwMode="auto">
          <a:xfrm rot="74265">
            <a:off x="5638800" y="4641503"/>
            <a:ext cx="228600" cy="533400"/>
          </a:xfrm>
          <a:custGeom>
            <a:avLst/>
            <a:gdLst>
              <a:gd name="T0" fmla="*/ 2147483647 w 144"/>
              <a:gd name="T1" fmla="*/ 0 h 336"/>
              <a:gd name="T2" fmla="*/ 0 w 144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" h="336">
                <a:moveTo>
                  <a:pt x="144" y="0"/>
                </a:moveTo>
                <a:cubicBezTo>
                  <a:pt x="144" y="0"/>
                  <a:pt x="72" y="168"/>
                  <a:pt x="0" y="33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 rot="17304">
            <a:off x="7086600" y="4717703"/>
            <a:ext cx="228600" cy="457200"/>
          </a:xfrm>
          <a:custGeom>
            <a:avLst/>
            <a:gdLst>
              <a:gd name="T0" fmla="*/ 0 w 144"/>
              <a:gd name="T1" fmla="*/ 0 h 288"/>
              <a:gd name="T2" fmla="*/ 2147483647 w 144"/>
              <a:gd name="T3" fmla="*/ 2147483647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0" y="0"/>
                  <a:pt x="72" y="144"/>
                  <a:pt x="144" y="288"/>
                </a:cubicBezTo>
              </a:path>
            </a:pathLst>
          </a:custGeom>
          <a:noFill/>
          <a:ln w="349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1028700" y="4844703"/>
            <a:ext cx="876300" cy="330200"/>
          </a:xfrm>
          <a:custGeom>
            <a:avLst/>
            <a:gdLst>
              <a:gd name="T0" fmla="*/ 2147483647 w 552"/>
              <a:gd name="T1" fmla="*/ 0 h 208"/>
              <a:gd name="T2" fmla="*/ 2147483647 w 552"/>
              <a:gd name="T3" fmla="*/ 2147483647 h 208"/>
              <a:gd name="T4" fmla="*/ 2147483647 w 552"/>
              <a:gd name="T5" fmla="*/ 2147483647 h 208"/>
              <a:gd name="T6" fmla="*/ 2147483647 w 552"/>
              <a:gd name="T7" fmla="*/ 2147483647 h 208"/>
              <a:gd name="T8" fmla="*/ 2147483647 w 55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2" h="208">
                <a:moveTo>
                  <a:pt x="552" y="0"/>
                </a:moveTo>
                <a:cubicBezTo>
                  <a:pt x="508" y="32"/>
                  <a:pt x="464" y="64"/>
                  <a:pt x="408" y="96"/>
                </a:cubicBezTo>
                <a:cubicBezTo>
                  <a:pt x="352" y="128"/>
                  <a:pt x="280" y="176"/>
                  <a:pt x="216" y="192"/>
                </a:cubicBezTo>
                <a:cubicBezTo>
                  <a:pt x="152" y="208"/>
                  <a:pt x="48" y="192"/>
                  <a:pt x="24" y="192"/>
                </a:cubicBezTo>
                <a:cubicBezTo>
                  <a:pt x="0" y="192"/>
                  <a:pt x="36" y="192"/>
                  <a:pt x="72" y="192"/>
                </a:cubicBezTo>
              </a:path>
            </a:pathLst>
          </a:custGeom>
          <a:noFill/>
          <a:ln w="412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10834"/>
              </p:ext>
            </p:extLst>
          </p:nvPr>
        </p:nvGraphicFramePr>
        <p:xfrm>
          <a:off x="1042988" y="5876578"/>
          <a:ext cx="26320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Plot Document" r:id="rId7" imgW="2581343" imgH="257175" progId="Grapher.Document">
                  <p:embed/>
                </p:oleObj>
              </mc:Choice>
              <mc:Fallback>
                <p:oleObj name="Plot Document" r:id="rId7" imgW="2581343" imgH="257175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76578"/>
                        <a:ext cx="26320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63955"/>
              </p:ext>
            </p:extLst>
          </p:nvPr>
        </p:nvGraphicFramePr>
        <p:xfrm>
          <a:off x="5580063" y="5805140"/>
          <a:ext cx="23129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Plot Document" r:id="rId9" imgW="2267085" imgH="257175" progId="Grapher.Document">
                  <p:embed/>
                </p:oleObj>
              </mc:Choice>
              <mc:Fallback>
                <p:oleObj name="Plot Document" r:id="rId9" imgW="2267085" imgH="257175" progId="Graph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805140"/>
                        <a:ext cx="23129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40"/>
          <p:cNvSpPr>
            <a:spLocks/>
          </p:cNvSpPr>
          <p:nvPr/>
        </p:nvSpPr>
        <p:spPr bwMode="auto">
          <a:xfrm>
            <a:off x="3276600" y="4793903"/>
            <a:ext cx="685800" cy="381000"/>
          </a:xfrm>
          <a:custGeom>
            <a:avLst/>
            <a:gdLst>
              <a:gd name="T0" fmla="*/ 0 w 432"/>
              <a:gd name="T1" fmla="*/ 0 h 240"/>
              <a:gd name="T2" fmla="*/ 2147483647 w 432"/>
              <a:gd name="T3" fmla="*/ 2147483647 h 240"/>
              <a:gd name="T4" fmla="*/ 2147483647 w 432"/>
              <a:gd name="T5" fmla="*/ 2147483647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240">
                <a:moveTo>
                  <a:pt x="0" y="0"/>
                </a:moveTo>
                <a:cubicBezTo>
                  <a:pt x="84" y="76"/>
                  <a:pt x="168" y="152"/>
                  <a:pt x="240" y="192"/>
                </a:cubicBezTo>
                <a:cubicBezTo>
                  <a:pt x="312" y="232"/>
                  <a:pt x="372" y="236"/>
                  <a:pt x="432" y="240"/>
                </a:cubicBezTo>
              </a:path>
            </a:pathLst>
          </a:cu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5924199">
            <a:off x="2809082" y="2959546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16712633">
            <a:off x="2951957" y="1591121"/>
            <a:ext cx="1008062" cy="73025"/>
          </a:xfrm>
          <a:custGeom>
            <a:avLst/>
            <a:gdLst>
              <a:gd name="T0" fmla="*/ 0 w 1169"/>
              <a:gd name="T1" fmla="*/ 2147483647 h 121"/>
              <a:gd name="T2" fmla="*/ 2147483647 w 1169"/>
              <a:gd name="T3" fmla="*/ 2147483647 h 121"/>
              <a:gd name="T4" fmla="*/ 2147483647 w 1169"/>
              <a:gd name="T5" fmla="*/ 2147483647 h 121"/>
              <a:gd name="T6" fmla="*/ 2147483647 w 1169"/>
              <a:gd name="T7" fmla="*/ 2147483647 h 121"/>
              <a:gd name="T8" fmla="*/ 2147483647 w 1169"/>
              <a:gd name="T9" fmla="*/ 2147483647 h 121"/>
              <a:gd name="T10" fmla="*/ 2147483647 w 1169"/>
              <a:gd name="T11" fmla="*/ 2147483647 h 121"/>
              <a:gd name="T12" fmla="*/ 2147483647 w 1169"/>
              <a:gd name="T13" fmla="*/ 2147483647 h 121"/>
              <a:gd name="T14" fmla="*/ 2147483647 w 1169"/>
              <a:gd name="T15" fmla="*/ 2147483647 h 121"/>
              <a:gd name="T16" fmla="*/ 2147483647 w 1169"/>
              <a:gd name="T17" fmla="*/ 2147483647 h 121"/>
              <a:gd name="T18" fmla="*/ 2147483647 w 1169"/>
              <a:gd name="T19" fmla="*/ 2147483647 h 121"/>
              <a:gd name="T20" fmla="*/ 2147483647 w 1169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9"/>
              <a:gd name="T34" fmla="*/ 0 h 121"/>
              <a:gd name="T35" fmla="*/ 1169 w 1169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9" h="121">
                <a:moveTo>
                  <a:pt x="0" y="107"/>
                </a:moveTo>
                <a:cubicBezTo>
                  <a:pt x="10" y="106"/>
                  <a:pt x="31" y="120"/>
                  <a:pt x="59" y="103"/>
                </a:cubicBezTo>
                <a:cubicBezTo>
                  <a:pt x="87" y="86"/>
                  <a:pt x="128" y="0"/>
                  <a:pt x="168" y="3"/>
                </a:cubicBezTo>
                <a:cubicBezTo>
                  <a:pt x="208" y="6"/>
                  <a:pt x="256" y="117"/>
                  <a:pt x="301" y="119"/>
                </a:cubicBezTo>
                <a:cubicBezTo>
                  <a:pt x="346" y="121"/>
                  <a:pt x="392" y="14"/>
                  <a:pt x="436" y="14"/>
                </a:cubicBezTo>
                <a:cubicBezTo>
                  <a:pt x="480" y="14"/>
                  <a:pt x="525" y="119"/>
                  <a:pt x="568" y="119"/>
                </a:cubicBezTo>
                <a:cubicBezTo>
                  <a:pt x="611" y="119"/>
                  <a:pt x="654" y="14"/>
                  <a:pt x="697" y="14"/>
                </a:cubicBezTo>
                <a:cubicBezTo>
                  <a:pt x="740" y="14"/>
                  <a:pt x="783" y="119"/>
                  <a:pt x="827" y="119"/>
                </a:cubicBezTo>
                <a:cubicBezTo>
                  <a:pt x="871" y="119"/>
                  <a:pt x="925" y="24"/>
                  <a:pt x="960" y="14"/>
                </a:cubicBezTo>
                <a:cubicBezTo>
                  <a:pt x="995" y="4"/>
                  <a:pt x="1001" y="52"/>
                  <a:pt x="1036" y="61"/>
                </a:cubicBezTo>
                <a:cubicBezTo>
                  <a:pt x="1071" y="70"/>
                  <a:pt x="1141" y="67"/>
                  <a:pt x="1169" y="69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692275" y="374749"/>
            <a:ext cx="5995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en-US" sz="2400" b="1" dirty="0"/>
              <a:t>POSITRONIUM </a:t>
            </a:r>
            <a:r>
              <a:rPr lang="pl-PL" altLang="en-US" sz="2400" b="1" i="1" dirty="0">
                <a:solidFill>
                  <a:srgbClr val="3333FF"/>
                </a:solidFill>
              </a:rPr>
              <a:t>in the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condensed</a:t>
            </a:r>
            <a:r>
              <a:rPr lang="pl-PL" altLang="en-US" sz="2400" b="1" i="1" dirty="0">
                <a:solidFill>
                  <a:srgbClr val="3333FF"/>
                </a:solidFill>
              </a:rPr>
              <a:t> </a:t>
            </a:r>
            <a:r>
              <a:rPr lang="pl-PL" altLang="en-US" sz="2400" b="1" i="1" dirty="0" err="1">
                <a:solidFill>
                  <a:srgbClr val="3333FF"/>
                </a:solidFill>
              </a:rPr>
              <a:t>matter</a:t>
            </a:r>
            <a:endParaRPr lang="pl-PL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4186</TotalTime>
  <Words>760</Words>
  <Application>Microsoft Office PowerPoint</Application>
  <PresentationFormat>Pokaz na ekranie (4:3)</PresentationFormat>
  <Paragraphs>160</Paragraphs>
  <Slides>25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7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Hol</vt:lpstr>
      <vt:lpstr>CorelPhotoPaint.Image.9</vt:lpstr>
      <vt:lpstr>Równanie</vt:lpstr>
      <vt:lpstr>Plot Document</vt:lpstr>
      <vt:lpstr>Equation</vt:lpstr>
      <vt:lpstr>Dokument</vt:lpstr>
      <vt:lpstr>Plot</vt:lpstr>
      <vt:lpstr>Grapher.Document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-</dc:creator>
  <cp:lastModifiedBy>-</cp:lastModifiedBy>
  <cp:revision>87</cp:revision>
  <dcterms:created xsi:type="dcterms:W3CDTF">2015-05-15T15:37:53Z</dcterms:created>
  <dcterms:modified xsi:type="dcterms:W3CDTF">2015-06-07T13:40:58Z</dcterms:modified>
</cp:coreProperties>
</file>