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embeddings/oleObject12.bin" ContentType="application/vnd.openxmlformats-officedocument.oleObject"/>
  <Override PartName="/ppt/embeddings/oleObject30.bin" ContentType="application/vnd.openxmlformats-officedocument.oleObject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embeddings/oleObject8.bin" ContentType="application/vnd.openxmlformats-officedocument.oleObjec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embeddings/oleObject4.bin" ContentType="application/vnd.openxmlformats-officedocument.oleObject"/>
  <Override PartName="/ppt/embeddings/oleObject28.bin" ContentType="application/vnd.openxmlformats-officedocument.oleObject"/>
  <Override PartName="/ppt/embeddings/oleObject2.bin" ContentType="application/vnd.openxmlformats-officedocument.oleObject"/>
  <Override PartName="/ppt/embeddings/oleObject17.bin" ContentType="application/vnd.openxmlformats-officedocument.oleObject"/>
  <Override PartName="/ppt/embeddings/oleObject26.bin" ContentType="application/vnd.openxmlformats-officedocument.oleObject"/>
  <Override PartName="/ppt/embeddings/oleObject35.bin" ContentType="application/vnd.openxmlformats-officedocument.oleObjec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embeddings/oleObject15.bin" ContentType="application/vnd.openxmlformats-officedocument.oleObject"/>
  <Override PartName="/ppt/embeddings/oleObject24.bin" ContentType="application/vnd.openxmlformats-officedocument.oleObject"/>
  <Override PartName="/ppt/embeddings/oleObject33.bin" ContentType="application/vnd.openxmlformats-officedocument.oleObject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ms-office.activeX"/>
  <Override PartName="/ppt/embeddings/oleObject11.bin" ContentType="application/vnd.openxmlformats-officedocument.oleObject"/>
  <Override PartName="/ppt/embeddings/oleObject13.bin" ContentType="application/vnd.openxmlformats-officedocument.oleObject"/>
  <Override PartName="/ppt/embeddings/oleObject22.bin" ContentType="application/vnd.openxmlformats-officedocument.oleObject"/>
  <Override PartName="/ppt/embeddings/oleObject31.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embeddings/oleObject20.bin" ContentType="application/vnd.openxmlformats-officedocument.oleObject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embeddings/oleObject9.bin" ContentType="application/vnd.openxmlformats-officedocument.oleObject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oleObject7.bin" ContentType="application/vnd.openxmlformats-officedocument.oleObject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embeddings/oleObject5.bin" ContentType="application/vnd.openxmlformats-officedocument.oleObject"/>
  <Override PartName="/ppt/embeddings/oleObject29.bin" ContentType="application/vnd.openxmlformats-officedocument.oleObject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embeddings/oleObject3.bin" ContentType="application/vnd.openxmlformats-officedocument.oleObject"/>
  <Override PartName="/ppt/embeddings/oleObject18.bin" ContentType="application/vnd.openxmlformats-officedocument.oleObject"/>
  <Override PartName="/ppt/embeddings/oleObject27.bin" ContentType="application/vnd.openxmlformats-officedocument.oleObject"/>
  <Override PartName="/ppt/embeddings/oleObject38.bin" ContentType="application/vnd.openxmlformats-officedocument.oleObject"/>
  <Override PartName="/ppt/embeddings/oleObject1.bin" ContentType="application/vnd.openxmlformats-officedocument.oleObject"/>
  <Override PartName="/ppt/embeddings/oleObject16.bin" ContentType="application/vnd.openxmlformats-officedocument.oleObject"/>
  <Override PartName="/ppt/embeddings/oleObject25.bin" ContentType="application/vnd.openxmlformats-officedocument.oleObject"/>
  <Override PartName="/ppt/embeddings/oleObject34.bin" ContentType="application/vnd.openxmlformats-officedocument.oleObject"/>
  <Override PartName="/ppt/embeddings/oleObject36.bin" ContentType="application/vnd.openxmlformats-officedocument.oleObject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embeddings/oleObject14.bin" ContentType="application/vnd.openxmlformats-officedocument.oleObject"/>
  <Override PartName="/ppt/embeddings/oleObject23.bin" ContentType="application/vnd.openxmlformats-officedocument.oleObject"/>
  <Override PartName="/ppt/embeddings/oleObject32.bin" ContentType="application/vnd.openxmlformats-officedocument.oleObject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oleObject21.bin" ContentType="application/vnd.openxmlformats-officedocument.oleObject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embeddings/oleObject10.bin" ContentType="application/vnd.openxmlformats-officedocument.oleObject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embeddings/oleObject6.bin" ContentType="application/vnd.openxmlformats-officedocument.oleObject"/>
  <Override PartName="/ppt/embeddings/oleObject19.bin" ContentType="application/vnd.openxmlformats-officedocument.oleObject"/>
  <Override PartName="/ppt/embeddings/oleObject37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66" r:id="rId2"/>
    <p:sldId id="321" r:id="rId3"/>
    <p:sldId id="268" r:id="rId4"/>
    <p:sldId id="304" r:id="rId5"/>
    <p:sldId id="269" r:id="rId6"/>
    <p:sldId id="272" r:id="rId7"/>
    <p:sldId id="276" r:id="rId8"/>
    <p:sldId id="273" r:id="rId9"/>
    <p:sldId id="274" r:id="rId10"/>
    <p:sldId id="275" r:id="rId11"/>
    <p:sldId id="277" r:id="rId12"/>
    <p:sldId id="278" r:id="rId13"/>
    <p:sldId id="352" r:id="rId14"/>
    <p:sldId id="342" r:id="rId15"/>
    <p:sldId id="282" r:id="rId16"/>
    <p:sldId id="285" r:id="rId17"/>
    <p:sldId id="331" r:id="rId18"/>
    <p:sldId id="294" r:id="rId19"/>
    <p:sldId id="361" r:id="rId20"/>
    <p:sldId id="297" r:id="rId21"/>
    <p:sldId id="298" r:id="rId22"/>
    <p:sldId id="284" r:id="rId23"/>
    <p:sldId id="296" r:id="rId24"/>
    <p:sldId id="320" r:id="rId25"/>
    <p:sldId id="295" r:id="rId26"/>
    <p:sldId id="325" r:id="rId27"/>
    <p:sldId id="283" r:id="rId28"/>
    <p:sldId id="299" r:id="rId29"/>
    <p:sldId id="319" r:id="rId30"/>
    <p:sldId id="328" r:id="rId31"/>
    <p:sldId id="341" r:id="rId32"/>
    <p:sldId id="346" r:id="rId33"/>
    <p:sldId id="316" r:id="rId34"/>
    <p:sldId id="329" r:id="rId35"/>
    <p:sldId id="311" r:id="rId36"/>
    <p:sldId id="303" r:id="rId37"/>
    <p:sldId id="318" r:id="rId38"/>
    <p:sldId id="309" r:id="rId39"/>
    <p:sldId id="322" r:id="rId40"/>
    <p:sldId id="327" r:id="rId41"/>
    <p:sldId id="333" r:id="rId42"/>
    <p:sldId id="354" r:id="rId43"/>
    <p:sldId id="356" r:id="rId44"/>
    <p:sldId id="335" r:id="rId45"/>
    <p:sldId id="358" r:id="rId46"/>
    <p:sldId id="336" r:id="rId47"/>
    <p:sldId id="359" r:id="rId48"/>
    <p:sldId id="307" r:id="rId49"/>
    <p:sldId id="312" r:id="rId50"/>
    <p:sldId id="308" r:id="rId51"/>
    <p:sldId id="310" r:id="rId52"/>
    <p:sldId id="305" r:id="rId53"/>
    <p:sldId id="313" r:id="rId54"/>
    <p:sldId id="314" r:id="rId55"/>
    <p:sldId id="315" r:id="rId56"/>
    <p:sldId id="306" r:id="rId57"/>
    <p:sldId id="360" r:id="rId58"/>
    <p:sldId id="350" r:id="rId59"/>
    <p:sldId id="347" r:id="rId60"/>
    <p:sldId id="262" r:id="rId6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4D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619" autoAdjust="0"/>
  </p:normalViewPr>
  <p:slideViewPr>
    <p:cSldViewPr>
      <p:cViewPr varScale="1">
        <p:scale>
          <a:sx n="48" d="100"/>
          <a:sy n="48" d="100"/>
        </p:scale>
        <p:origin x="-780" y="-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image" Target="../media/image7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image" Target="../media/image7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11AB87-C138-487B-9C19-47D352E6B8D3}" type="datetimeFigureOut">
              <a:rPr lang="pl-PL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93ABC55-E0AA-4A16-99F6-1EC8C3A6369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4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2755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D81695-FB07-4446-9EE0-12720E078707}" type="slidenum">
              <a:rPr lang="pl-P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l-PL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95AF-13D5-4168-9E96-5265D5F1D2A6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B3345-7216-4D0D-A3EC-17B65960E8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66F79-15A2-4FF3-8C70-E6F7E8CA8E83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86D2D-0F7B-4529-A872-3BD266E62F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AAD00-E707-4129-A3D4-9B4C0A771592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247FF-F2F8-43DC-AD37-34747AC4AB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>
            <a:lvl1pPr>
              <a:defRPr sz="3400" baseline="0">
                <a:latin typeface="Comic Sans MS" pitchFamily="66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00" baseline="0">
                <a:latin typeface="Comic Sans MS" pitchFamily="66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CB3F5-281B-4E6F-A325-A4FE92079821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-828675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-1549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D42C9-0DD2-4B55-A651-A59C67FCD4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CC5D2-24D1-4FB4-9F58-0B5560242B15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7FBC4-F1E5-4402-B914-6983A4F0FE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7E52B-0C0A-4BEB-AFAE-72DF7264FB7F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529AD-FE3F-4C06-AD41-538D3C0A91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39B72-8966-4D65-A146-E012CEA89BBC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AD467-2D6F-456E-B607-327EF786E9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FEDEE-A921-4AFA-BB45-4C55BFC63340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90D15-F0A5-482D-8916-1A8A11D51A9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0272-6517-4454-8F2A-65CFEB0D56C6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95B12-64A7-42E4-A0FC-6F30BC90E2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B048-8E6A-47D7-9FF8-D4E63240B619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15BFA-E609-4BDC-B284-29C9BD1D484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4E19F-0FD1-4740-828E-78F2F6BDA342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10C1-0199-4A48-A16F-0CFDAB07A8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550A1E-2B00-4A41-B460-3CB45825DC13}" type="datetime1">
              <a:rPr lang="pl-PL" smtClean="0"/>
              <a:pPr>
                <a:defRPr/>
              </a:pPr>
              <a:t>2017-06-06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5E8385-097B-4413-8C44-DCDA381F8B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jpe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66.jpe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14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15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2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27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31.bin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3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433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57756-C3CB-4E7F-9B8C-E530192D84FD}" type="slidenum">
              <a:rPr lang="pl-PL"/>
              <a:pPr>
                <a:defRPr/>
              </a:pPr>
              <a:t>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e+e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-;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annihilation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channels</a:t>
            </a:r>
            <a:endParaRPr lang="pl-PL" dirty="0"/>
          </a:p>
        </p:txBody>
      </p:sp>
      <p:sp>
        <p:nvSpPr>
          <p:cNvPr id="24578" name="Symbol zastępczy zawartości 2"/>
          <p:cNvSpPr>
            <a:spLocks noGrp="1"/>
          </p:cNvSpPr>
          <p:nvPr>
            <p:ph idx="1"/>
          </p:nvPr>
        </p:nvSpPr>
        <p:spPr>
          <a:xfrm>
            <a:off x="914400" y="3573463"/>
            <a:ext cx="8229600" cy="4525962"/>
          </a:xfrm>
        </p:spPr>
        <p:txBody>
          <a:bodyPr/>
          <a:lstStyle/>
          <a:p>
            <a:r>
              <a:rPr lang="pl-PL" smtClean="0"/>
              <a:t>There</a:t>
            </a:r>
            <a:r>
              <a:rPr lang="en-US" smtClean="0"/>
              <a:t> is possible emission of more than three photons as well. Number of emitted photons </a:t>
            </a:r>
            <a:r>
              <a:rPr lang="en-US" i="1" smtClean="0"/>
              <a:t>n</a:t>
            </a:r>
            <a:r>
              <a:rPr lang="en-US" smtClean="0"/>
              <a:t> depends on the spin </a:t>
            </a:r>
            <a:r>
              <a:rPr lang="en-US" i="1" smtClean="0"/>
              <a:t>S</a:t>
            </a:r>
            <a:r>
              <a:rPr lang="en-US" smtClean="0"/>
              <a:t> and orbital angular momentum </a:t>
            </a:r>
            <a:r>
              <a:rPr lang="en-US" i="1" smtClean="0"/>
              <a:t>L</a:t>
            </a:r>
            <a:r>
              <a:rPr lang="en-US" smtClean="0"/>
              <a:t> of the annihilating pair as follows:</a:t>
            </a:r>
            <a:br>
              <a:rPr lang="en-US" smtClean="0"/>
            </a:br>
            <a:r>
              <a:rPr lang="en-US" smtClean="0"/>
              <a:t>                 </a:t>
            </a:r>
            <a:r>
              <a:rPr lang="pl-PL" smtClean="0"/>
              <a:t>                         </a:t>
            </a:r>
            <a:r>
              <a:rPr lang="en-US" smtClean="0"/>
              <a:t>(-1)</a:t>
            </a:r>
            <a:r>
              <a:rPr lang="en-US" i="1" baseline="30000" smtClean="0"/>
              <a:t>n</a:t>
            </a:r>
            <a:r>
              <a:rPr lang="en-US" smtClean="0"/>
              <a:t>=(-1)</a:t>
            </a:r>
            <a:r>
              <a:rPr lang="en-US" i="1" baseline="30000" smtClean="0"/>
              <a:t>L+S</a:t>
            </a:r>
            <a:r>
              <a:rPr lang="en-US" smtClean="0"/>
              <a:t>.</a:t>
            </a:r>
            <a:endParaRPr lang="pl-PL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651DC-0BB2-420A-A913-540498E8ED33}" type="slidenum">
              <a:rPr lang="pl-PL"/>
              <a:pPr>
                <a:defRPr/>
              </a:pPr>
              <a:t>10</a:t>
            </a:fld>
            <a:endParaRPr lang="pl-PL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6950" y="1125538"/>
            <a:ext cx="560705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e+e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-;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annihilation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channels</a:t>
            </a:r>
            <a:endParaRPr lang="pl-PL" dirty="0"/>
          </a:p>
        </p:txBody>
      </p:sp>
      <p:sp>
        <p:nvSpPr>
          <p:cNvPr id="25602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Due to the week interaction</a:t>
            </a:r>
            <a:r>
              <a:rPr lang="pl-PL" smtClean="0"/>
              <a:t>,</a:t>
            </a:r>
            <a:r>
              <a:rPr lang="en-US" smtClean="0"/>
              <a:t> </a:t>
            </a:r>
            <a:r>
              <a:rPr lang="pl-PL" smtClean="0"/>
              <a:t>e</a:t>
            </a:r>
            <a:r>
              <a:rPr lang="pl-PL" baseline="30000" smtClean="0"/>
              <a:t>+</a:t>
            </a:r>
            <a:r>
              <a:rPr lang="en-US" smtClean="0"/>
              <a:t> and </a:t>
            </a:r>
            <a:r>
              <a:rPr lang="pl-PL" smtClean="0"/>
              <a:t>e</a:t>
            </a:r>
            <a:r>
              <a:rPr lang="pl-PL" baseline="30000" smtClean="0"/>
              <a:t>- </a:t>
            </a:r>
            <a:r>
              <a:rPr lang="en-US" smtClean="0"/>
              <a:t> can annihilate emitting </a:t>
            </a:r>
            <a:r>
              <a:rPr lang="en-US" b="1" smtClean="0"/>
              <a:t>two neutrinos</a:t>
            </a:r>
            <a:r>
              <a:rPr lang="en-US" smtClean="0"/>
              <a:t>. This is very rare, the average lifetime for such a process is about 5x10</a:t>
            </a:r>
            <a:r>
              <a:rPr lang="en-US" baseline="30000" smtClean="0"/>
              <a:t>5</a:t>
            </a:r>
            <a:r>
              <a:rPr lang="en-US" smtClean="0"/>
              <a:t> years.</a:t>
            </a:r>
            <a:endParaRPr lang="pl-PL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AB0AF-F38E-42FA-A4B1-3015D63C4E02}" type="slidenum">
              <a:rPr lang="pl-PL"/>
              <a:pPr>
                <a:defRPr/>
              </a:pPr>
              <a:t>11</a:t>
            </a:fld>
            <a:endParaRPr lang="pl-PL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025" y="3213100"/>
            <a:ext cx="6253163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e+e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-;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annihilation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channels</a:t>
            </a:r>
            <a:endParaRPr lang="pl-PL" dirty="0"/>
          </a:p>
        </p:txBody>
      </p:sp>
      <p:sp>
        <p:nvSpPr>
          <p:cNvPr id="26626" name="Symbol zastępczy zawartości 2"/>
          <p:cNvSpPr>
            <a:spLocks noGrp="1"/>
          </p:cNvSpPr>
          <p:nvPr>
            <p:ph idx="1"/>
          </p:nvPr>
        </p:nvSpPr>
        <p:spPr>
          <a:xfrm>
            <a:off x="914400" y="3573463"/>
            <a:ext cx="8229600" cy="452596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7121A-2E4F-4686-8E54-E5A29776A1C4}" type="slidenum">
              <a:rPr lang="pl-PL"/>
              <a:pPr>
                <a:defRPr/>
              </a:pPr>
              <a:t>12</a:t>
            </a:fld>
            <a:endParaRPr lang="pl-PL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0038" y="1125538"/>
            <a:ext cx="6303962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/57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EC83-5CE0-491D-9B28-2C5A2BF2D4D8}" type="slidenum">
              <a:rPr lang="pl-PL" smtClean="0"/>
              <a:pPr/>
              <a:t>13</a:t>
            </a:fld>
            <a:endParaRPr lang="pl-PL"/>
          </a:p>
        </p:txBody>
      </p:sp>
    </p:spTree>
    <p:controls>
      <p:control spid="205826" name="ShockwaveFlash1" r:id="rId2" imgW="1828894" imgH="1828894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Tytuł 1"/>
          <p:cNvSpPr>
            <a:spLocks noGrp="1"/>
          </p:cNvSpPr>
          <p:nvPr>
            <p:ph type="title"/>
          </p:nvPr>
        </p:nvSpPr>
        <p:spPr>
          <a:xfrm>
            <a:off x="539750" y="0"/>
            <a:ext cx="8445500" cy="1143000"/>
          </a:xfrm>
        </p:spPr>
        <p:txBody>
          <a:bodyPr/>
          <a:lstStyle/>
          <a:p>
            <a:r>
              <a:rPr lang="pl-PL" sz="2800" dirty="0" err="1" smtClean="0"/>
              <a:t>Annihilation</a:t>
            </a:r>
            <a:r>
              <a:rPr lang="pl-PL" sz="2800" dirty="0" smtClean="0"/>
              <a:t> </a:t>
            </a:r>
            <a:r>
              <a:rPr lang="pl-PL" sz="2800" dirty="0" err="1" smtClean="0"/>
              <a:t>at</a:t>
            </a:r>
            <a:r>
              <a:rPr lang="pl-PL" sz="2800" dirty="0" smtClean="0"/>
              <a:t> </a:t>
            </a:r>
            <a:r>
              <a:rPr lang="pl-PL" sz="2800" dirty="0" err="1" smtClean="0"/>
              <a:t>rest</a:t>
            </a:r>
            <a:r>
              <a:rPr lang="pl-PL" sz="2800" dirty="0" smtClean="0"/>
              <a:t>; </a:t>
            </a:r>
            <a:r>
              <a:rPr lang="pl-PL" sz="2800" dirty="0" err="1" smtClean="0"/>
              <a:t>momentum</a:t>
            </a:r>
            <a:r>
              <a:rPr lang="pl-PL" sz="2800" dirty="0" smtClean="0"/>
              <a:t> of an </a:t>
            </a:r>
            <a:r>
              <a:rPr lang="pl-PL" sz="2800" dirty="0" err="1" smtClean="0"/>
              <a:t>electron</a:t>
            </a:r>
            <a:r>
              <a:rPr lang="pl-PL" sz="2800" dirty="0" smtClean="0"/>
              <a:t> </a:t>
            </a:r>
            <a:r>
              <a:rPr lang="pl-PL" sz="2800" dirty="0" err="1" smtClean="0"/>
              <a:t>contributes</a:t>
            </a:r>
            <a:r>
              <a:rPr lang="pl-PL" sz="2800" dirty="0" smtClean="0"/>
              <a:t> to </a:t>
            </a:r>
            <a:r>
              <a:rPr lang="pl-PL" sz="2800" dirty="0" err="1" smtClean="0"/>
              <a:t>the</a:t>
            </a:r>
            <a:r>
              <a:rPr lang="pl-PL" sz="2800" dirty="0" smtClean="0"/>
              <a:t> </a:t>
            </a:r>
            <a:r>
              <a:rPr lang="pl-PL" sz="2800" dirty="0" err="1" smtClean="0"/>
              <a:t>momentum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 of </a:t>
            </a:r>
            <a:r>
              <a:rPr lang="pl-PL" sz="2800" dirty="0" err="1" smtClean="0"/>
              <a:t>the</a:t>
            </a:r>
            <a:r>
              <a:rPr lang="pl-PL" sz="2800" dirty="0" smtClean="0"/>
              <a:t> </a:t>
            </a:r>
            <a:r>
              <a:rPr lang="pl-PL" sz="2800" dirty="0" err="1" smtClean="0"/>
              <a:t>annihilating</a:t>
            </a:r>
            <a:r>
              <a:rPr lang="pl-PL" sz="2800" dirty="0" smtClean="0"/>
              <a:t> </a:t>
            </a:r>
            <a:r>
              <a:rPr lang="pl-PL" sz="2800" dirty="0" err="1" smtClean="0"/>
              <a:t>pair</a:t>
            </a:r>
            <a:r>
              <a:rPr lang="pl-PL" sz="2800" dirty="0" smtClean="0"/>
              <a:t>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8014F5-09BF-409A-BDF5-7386B3368FEF}" type="slidenum">
              <a:rPr lang="pl-PL"/>
              <a:pPr>
                <a:defRPr/>
              </a:pPr>
              <a:t>14</a:t>
            </a:fld>
            <a:endParaRPr lang="pl-PL"/>
          </a:p>
        </p:txBody>
      </p:sp>
      <p:pic>
        <p:nvPicPr>
          <p:cNvPr id="145415" name="Obraz 5" descr="AaR_1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700213"/>
            <a:ext cx="56022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6" name="Obraz 6" descr="AaR_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4292600"/>
            <a:ext cx="597058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5410" name="Object 2"/>
          <p:cNvGraphicFramePr>
            <a:graphicFrameLocks noChangeAspect="1"/>
          </p:cNvGraphicFramePr>
          <p:nvPr/>
        </p:nvGraphicFramePr>
        <p:xfrm>
          <a:off x="5940425" y="2349500"/>
          <a:ext cx="1295400" cy="1084263"/>
        </p:xfrm>
        <a:graphic>
          <a:graphicData uri="http://schemas.openxmlformats.org/presentationml/2006/ole">
            <p:oleObj spid="_x0000_s145410" name="Equation" r:id="rId5" imgW="545760" imgH="457200" progId="Equation.DSMT4">
              <p:embed/>
            </p:oleObj>
          </a:graphicData>
        </a:graphic>
      </p:graphicFrame>
      <p:graphicFrame>
        <p:nvGraphicFramePr>
          <p:cNvPr id="145411" name="Object 3"/>
          <p:cNvGraphicFramePr>
            <a:graphicFrameLocks noChangeAspect="1"/>
          </p:cNvGraphicFramePr>
          <p:nvPr/>
        </p:nvGraphicFramePr>
        <p:xfrm>
          <a:off x="7596188" y="3716338"/>
          <a:ext cx="1389062" cy="974725"/>
        </p:xfrm>
        <a:graphic>
          <a:graphicData uri="http://schemas.openxmlformats.org/presentationml/2006/ole">
            <p:oleObj spid="_x0000_s145411" name="Equation" r:id="rId6" imgW="596880" imgH="419040" progId="Equation.DSMT4">
              <p:embed/>
            </p:oleObj>
          </a:graphicData>
        </a:graphic>
      </p:graphicFrame>
      <p:cxnSp>
        <p:nvCxnSpPr>
          <p:cNvPr id="11" name="Łącznik prosty ze strzałką 10"/>
          <p:cNvCxnSpPr/>
          <p:nvPr/>
        </p:nvCxnSpPr>
        <p:spPr>
          <a:xfrm flipH="1">
            <a:off x="7451725" y="4437063"/>
            <a:ext cx="288925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H="1">
            <a:off x="4787900" y="2997200"/>
            <a:ext cx="1152525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dirty="0" smtClean="0"/>
              <a:t>Doppler </a:t>
            </a:r>
            <a:r>
              <a:rPr lang="pl-PL" dirty="0" err="1" smtClean="0"/>
              <a:t>broadenning</a:t>
            </a:r>
            <a:r>
              <a:rPr lang="pl-PL" dirty="0" smtClean="0"/>
              <a:t> of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annihilation</a:t>
            </a:r>
            <a:r>
              <a:rPr lang="pl-PL" dirty="0" smtClean="0"/>
              <a:t> </a:t>
            </a:r>
            <a:r>
              <a:rPr lang="pl-PL" dirty="0" err="1" smtClean="0"/>
              <a:t>line</a:t>
            </a:r>
            <a:endParaRPr lang="pl-PL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ED754-E14D-4318-A9B3-050FB5DA9DB0}" type="slidenum">
              <a:rPr lang="pl-PL"/>
              <a:pPr>
                <a:defRPr/>
              </a:pPr>
              <a:t>15</a:t>
            </a:fld>
            <a:endParaRPr lang="pl-PL"/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1908175" y="5589588"/>
          <a:ext cx="3340100" cy="915987"/>
        </p:xfrm>
        <a:graphic>
          <a:graphicData uri="http://schemas.openxmlformats.org/presentationml/2006/ole">
            <p:oleObj spid="_x0000_s13316" name="Equation" r:id="rId3" imgW="1434960" imgH="393480" progId="Equation.DSMT4">
              <p:embed/>
            </p:oleObj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6875463" y="5876925"/>
          <a:ext cx="1955800" cy="608013"/>
        </p:xfrm>
        <a:graphic>
          <a:graphicData uri="http://schemas.openxmlformats.org/presentationml/2006/ole">
            <p:oleObj spid="_x0000_s13317" name="Equation" r:id="rId4" imgW="939600" imgH="291960" progId="Equation.DSMT4">
              <p:embed/>
            </p:oleObj>
          </a:graphicData>
        </a:graphic>
      </p:graphicFrame>
      <p:sp>
        <p:nvSpPr>
          <p:cNvPr id="13321" name="pole tekstowe 15"/>
          <p:cNvSpPr txBox="1">
            <a:spLocks noChangeArrowheads="1"/>
          </p:cNvSpPr>
          <p:nvPr/>
        </p:nvSpPr>
        <p:spPr bwMode="auto">
          <a:xfrm>
            <a:off x="2124075" y="1341438"/>
            <a:ext cx="2690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Commonly used apparatus</a:t>
            </a:r>
          </a:p>
        </p:txBody>
      </p:sp>
      <p:pic>
        <p:nvPicPr>
          <p:cNvPr id="13322" name="Obraz 10" descr="HPGe_2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1727200"/>
            <a:ext cx="5805487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Photon energy spectrum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E9D1C-854D-4571-965A-5D6459F06930}" type="slidenum">
              <a:rPr lang="pl-PL"/>
              <a:pPr>
                <a:defRPr/>
              </a:pPr>
              <a:t>16</a:t>
            </a:fld>
            <a:endParaRPr lang="pl-PL"/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835150" y="1773238"/>
          <a:ext cx="5435600" cy="4281487"/>
        </p:xfrm>
        <a:graphic>
          <a:graphicData uri="http://schemas.openxmlformats.org/presentationml/2006/ole">
            <p:oleObj spid="_x0000_s15362" name="SPW 10.0 Graph" r:id="rId3" imgW="5436000" imgH="4281120" progId="SigmaPlotGraphicObject.9">
              <p:embed/>
            </p:oleObj>
          </a:graphicData>
        </a:graphic>
      </p:graphicFrame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5614988" y="2276475"/>
            <a:ext cx="2498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511 keV annihilation line</a:t>
            </a:r>
          </a:p>
        </p:txBody>
      </p:sp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4967288" y="2997200"/>
            <a:ext cx="1566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Compton edge</a:t>
            </a:r>
            <a:endParaRPr lang="pl-PL">
              <a:latin typeface="Calibri" pitchFamily="34" charset="0"/>
            </a:endParaRPr>
          </a:p>
          <a:p>
            <a:endParaRPr lang="pl-PL">
              <a:latin typeface="Calibri" pitchFamily="34" charset="0"/>
            </a:endParaRPr>
          </a:p>
        </p:txBody>
      </p: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2806700" y="3213100"/>
            <a:ext cx="661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X-ray</a:t>
            </a:r>
          </a:p>
        </p:txBody>
      </p:sp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3382963" y="2708275"/>
            <a:ext cx="2046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Backscattering peak</a:t>
            </a:r>
            <a:endParaRPr lang="pl-PL">
              <a:latin typeface="Calibri" pitchFamily="34" charset="0"/>
            </a:endParaRPr>
          </a:p>
          <a:p>
            <a:endParaRPr lang="pl-PL">
              <a:latin typeface="Calibri" pitchFamily="34" charset="0"/>
            </a:endParaRPr>
          </a:p>
        </p:txBody>
      </p:sp>
      <p:cxnSp>
        <p:nvCxnSpPr>
          <p:cNvPr id="12" name="Łącznik prosty ze strzałką 11"/>
          <p:cNvCxnSpPr/>
          <p:nvPr/>
        </p:nvCxnSpPr>
        <p:spPr>
          <a:xfrm flipH="1">
            <a:off x="5399088" y="3284538"/>
            <a:ext cx="360362" cy="576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H="1">
            <a:off x="4030663" y="3076575"/>
            <a:ext cx="225425" cy="639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Three gamma annihilation</a:t>
            </a:r>
          </a:p>
        </p:txBody>
      </p:sp>
      <p:pic>
        <p:nvPicPr>
          <p:cNvPr id="150530" name="Symbol zastępczy zawartości 5" descr="Threeplet_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4200" y="1803400"/>
            <a:ext cx="5435600" cy="4119563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5661C-A16F-482E-96AD-B2748C8BADF8}" type="slidenum">
              <a:rPr lang="pl-PL"/>
              <a:pPr>
                <a:defRPr/>
              </a:pPr>
              <a:t>17</a:t>
            </a:fld>
            <a:endParaRPr lang="pl-PL"/>
          </a:p>
        </p:txBody>
      </p:sp>
      <p:pic>
        <p:nvPicPr>
          <p:cNvPr id="7" name="Obraz 6" descr="Threeplet_3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4200" y="1803400"/>
            <a:ext cx="54356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763713" y="6165850"/>
            <a:ext cx="5734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>
                <a:latin typeface="Calibri" pitchFamily="34" charset="0"/>
              </a:rPr>
              <a:t>R</a:t>
            </a:r>
            <a:r>
              <a:rPr lang="en-GB">
                <a:latin typeface="Calibri" pitchFamily="34" charset="0"/>
              </a:rPr>
              <a:t>-parameter, called “valley to peak” </a:t>
            </a:r>
            <a:r>
              <a:rPr lang="pl-PL">
                <a:latin typeface="Calibri" pitchFamily="34" charset="0"/>
              </a:rPr>
              <a:t> defined as ratio:  S</a:t>
            </a:r>
            <a:r>
              <a:rPr lang="pl-PL" baseline="-25000">
                <a:latin typeface="Calibri" pitchFamily="34" charset="0"/>
              </a:rPr>
              <a:t>2</a:t>
            </a:r>
            <a:r>
              <a:rPr lang="pl-PL">
                <a:latin typeface="Calibri" pitchFamily="34" charset="0"/>
              </a:rPr>
              <a:t> /S</a:t>
            </a:r>
            <a:r>
              <a:rPr lang="pl-PL" baseline="-25000">
                <a:latin typeface="Calibri" pitchFamily="34" charset="0"/>
              </a:rPr>
              <a:t>1</a:t>
            </a:r>
            <a:endParaRPr lang="pl-PL" baseline="30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Triplet annihilation of the o-Ps at the surface of Zr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80891-925F-48CF-B2C7-28D5F05580F1}" type="slidenum">
              <a:rPr lang="pl-PL"/>
              <a:pPr>
                <a:defRPr/>
              </a:pPr>
              <a:t>18</a:t>
            </a:fld>
            <a:endParaRPr lang="pl-PL"/>
          </a:p>
        </p:txBody>
      </p:sp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9457" name="rectole0000000001"/>
          <p:cNvGraphicFramePr>
            <a:graphicFrameLocks noChangeAspect="1"/>
          </p:cNvGraphicFramePr>
          <p:nvPr/>
        </p:nvGraphicFramePr>
        <p:xfrm>
          <a:off x="827088" y="2205038"/>
          <a:ext cx="5184775" cy="4119562"/>
        </p:xfrm>
        <a:graphic>
          <a:graphicData uri="http://schemas.openxmlformats.org/presentationml/2006/ole">
            <p:oleObj spid="_x0000_s19457" name="SPW 10.0 Graph" r:id="rId3" imgW="0" imgH="0" progId="SigmaPlotGraphicObject.9">
              <p:embed/>
            </p:oleObj>
          </a:graphicData>
        </a:graphic>
      </p:graphicFrame>
      <p:sp>
        <p:nvSpPr>
          <p:cNvPr id="19462" name="pole tekstowe 7"/>
          <p:cNvSpPr txBox="1">
            <a:spLocks noChangeArrowheads="1"/>
          </p:cNvSpPr>
          <p:nvPr/>
        </p:nvSpPr>
        <p:spPr bwMode="auto">
          <a:xfrm>
            <a:off x="6156325" y="4292600"/>
            <a:ext cx="26638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T</a:t>
            </a:r>
            <a:r>
              <a:rPr lang="en-GB">
                <a:latin typeface="Calibri" pitchFamily="34" charset="0"/>
              </a:rPr>
              <a:t>he R-parameter as the function of the positron incident energy for the reference sample of Zr and the sample exposed to  dry sliding.</a:t>
            </a:r>
            <a:endParaRPr lang="pl-PL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Annihilation line</a:t>
            </a:r>
          </a:p>
        </p:txBody>
      </p:sp>
      <p:pic>
        <p:nvPicPr>
          <p:cNvPr id="48131" name="Symbol zastępczy zawartości 5" descr="5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54200" y="1724025"/>
            <a:ext cx="5435600" cy="4278313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725DFD-CB75-4151-B448-6C803EEEF5A8}" type="slidenum">
              <a:rPr lang="pl-PL"/>
              <a:pPr>
                <a:defRPr/>
              </a:pPr>
              <a:t>19</a:t>
            </a:fld>
            <a:endParaRPr lang="pl-PL"/>
          </a:p>
        </p:txBody>
      </p:sp>
      <p:pic>
        <p:nvPicPr>
          <p:cNvPr id="7" name="Obraz 6" descr="p-P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200" y="1724025"/>
            <a:ext cx="54356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8129" name="Object 1"/>
          <p:cNvGraphicFramePr>
            <a:graphicFrameLocks noChangeAspect="1"/>
          </p:cNvGraphicFramePr>
          <p:nvPr/>
        </p:nvGraphicFramePr>
        <p:xfrm>
          <a:off x="1835150" y="6040438"/>
          <a:ext cx="5545138" cy="817562"/>
        </p:xfrm>
        <a:graphic>
          <a:graphicData uri="http://schemas.openxmlformats.org/presentationml/2006/ole">
            <p:oleObj spid="_x0000_s289794" name="Equation" r:id="rId5" imgW="3530520" imgH="520560" progId="Equation.DSMT4">
              <p:embed/>
            </p:oleObj>
          </a:graphicData>
        </a:graphic>
      </p:graphicFrame>
      <p:pic>
        <p:nvPicPr>
          <p:cNvPr id="13" name="Obraz 12" descr="defect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4708" y="1724400"/>
            <a:ext cx="5434584" cy="4279392"/>
          </a:xfrm>
          <a:prstGeom prst="rect">
            <a:avLst/>
          </a:prstGeom>
        </p:spPr>
      </p:pic>
      <p:pic>
        <p:nvPicPr>
          <p:cNvPr id="15" name="Obraz 14" descr="valency_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4708" y="1724400"/>
            <a:ext cx="5434584" cy="4279392"/>
          </a:xfrm>
          <a:prstGeom prst="rect">
            <a:avLst/>
          </a:prstGeom>
        </p:spPr>
      </p:pic>
      <p:pic>
        <p:nvPicPr>
          <p:cNvPr id="16" name="Obraz 15" descr="core_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4708" y="1724400"/>
            <a:ext cx="5434584" cy="4279392"/>
          </a:xfrm>
          <a:prstGeom prst="rect">
            <a:avLst/>
          </a:prstGeom>
        </p:spPr>
      </p:pic>
      <p:pic>
        <p:nvPicPr>
          <p:cNvPr id="22" name="Obraz 21" descr="AiF_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42516" y="1724400"/>
            <a:ext cx="5458968" cy="4279392"/>
          </a:xfrm>
          <a:prstGeom prst="rect">
            <a:avLst/>
          </a:prstGeom>
        </p:spPr>
      </p:pic>
      <p:pic>
        <p:nvPicPr>
          <p:cNvPr id="23" name="Obraz 22" descr="Bg_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54708" y="1724400"/>
            <a:ext cx="5434584" cy="4279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49506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5F4DF">
                  <a:shade val="30000"/>
                  <a:satMod val="115000"/>
                  <a:alpha val="11000"/>
                </a:srgbClr>
              </a:gs>
              <a:gs pos="50000">
                <a:srgbClr val="F5F4DF">
                  <a:shade val="67500"/>
                  <a:satMod val="115000"/>
                  <a:alpha val="96000"/>
                </a:srgbClr>
              </a:gs>
              <a:gs pos="100000">
                <a:srgbClr val="F5F4D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539750" y="4652963"/>
            <a:ext cx="8064500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latin typeface="Comic Sans MS" pitchFamily="66" charset="0"/>
              </a:rPr>
              <a:t>Positron as </a:t>
            </a:r>
            <a:r>
              <a:rPr lang="pl-PL" sz="2400" b="1">
                <a:latin typeface="Comic Sans MS" pitchFamily="66" charset="0"/>
              </a:rPr>
              <a:t>a </a:t>
            </a:r>
            <a:r>
              <a:rPr lang="en-GB" sz="2400" b="1">
                <a:latin typeface="Comic Sans MS" pitchFamily="66" charset="0"/>
              </a:rPr>
              <a:t>probe for stud</a:t>
            </a:r>
            <a:r>
              <a:rPr lang="pl-PL" sz="2400" b="1"/>
              <a:t>y</a:t>
            </a:r>
            <a:r>
              <a:rPr lang="en-GB" sz="2400" b="1">
                <a:latin typeface="Comic Sans MS" pitchFamily="66" charset="0"/>
              </a:rPr>
              <a:t>ing of matter at atomic level</a:t>
            </a:r>
            <a:endParaRPr lang="pl-PL" sz="2400" b="1">
              <a:latin typeface="Comic Sans MS" pitchFamily="66" charset="0"/>
            </a:endParaRPr>
          </a:p>
          <a:p>
            <a:pPr algn="ctr"/>
            <a:endParaRPr lang="pl-PL" sz="2400" b="1">
              <a:latin typeface="Comic Sans MS" pitchFamily="66" charset="0"/>
            </a:endParaRPr>
          </a:p>
          <a:p>
            <a:pPr algn="ctr"/>
            <a:r>
              <a:rPr lang="pl-PL" sz="1600" b="1">
                <a:latin typeface="Comic Sans MS" pitchFamily="66" charset="0"/>
              </a:rPr>
              <a:t>Jerzy Dryzek</a:t>
            </a:r>
          </a:p>
          <a:p>
            <a:pPr algn="ctr"/>
            <a:r>
              <a:rPr lang="pl-PL" sz="1600" b="1">
                <a:latin typeface="Comic Sans MS" pitchFamily="66" charset="0"/>
              </a:rPr>
              <a:t>Insitute of Nuclear Physics PAS, Kraków</a:t>
            </a:r>
          </a:p>
          <a:p>
            <a:endParaRPr lang="pl-PL">
              <a:latin typeface="Calibri" pitchFamily="34" charset="0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512F60-D6C2-461C-BB7A-A586CF6DF41F}" type="slidenum">
              <a:rPr lang="pl-PL"/>
              <a:pPr>
                <a:defRPr/>
              </a:pPr>
              <a:t>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pic>
        <p:nvPicPr>
          <p:cNvPr id="9" name="Symbol zastępczy zawartości 10" descr="f5b25197.png"/>
          <p:cNvPicPr>
            <a:picLocks noChangeAspect="1"/>
          </p:cNvPicPr>
          <p:nvPr/>
        </p:nvPicPr>
        <p:blipFill>
          <a:blip r:embed="rId4" cstate="print"/>
          <a:srcRect l="1752" t="4669" r="76366" b="34639"/>
          <a:stretch>
            <a:fillRect/>
          </a:stretch>
        </p:blipFill>
        <p:spPr bwMode="auto">
          <a:xfrm>
            <a:off x="7343775" y="2708275"/>
            <a:ext cx="18002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How we define the S-parameter</a:t>
            </a:r>
          </a:p>
        </p:txBody>
      </p:sp>
      <p:sp>
        <p:nvSpPr>
          <p:cNvPr id="154626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53328-BEA8-47ED-B802-3FB56A86ACF5}" type="slidenum">
              <a:rPr lang="pl-PL"/>
              <a:pPr>
                <a:defRPr/>
              </a:pPr>
              <a:t>20</a:t>
            </a:fld>
            <a:endParaRPr lang="pl-PL"/>
          </a:p>
        </p:txBody>
      </p:sp>
      <p:pic>
        <p:nvPicPr>
          <p:cNvPr id="1546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200" y="1724025"/>
            <a:ext cx="6197600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S-parameter value is sesitive to </a:t>
            </a:r>
            <a:br>
              <a:rPr lang="pl-PL" smtClean="0"/>
            </a:br>
            <a:r>
              <a:rPr lang="pl-PL" smtClean="0"/>
              <a:t>the structure changes in a sample</a:t>
            </a:r>
          </a:p>
        </p:txBody>
      </p:sp>
      <p:sp>
        <p:nvSpPr>
          <p:cNvPr id="155650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9406C-3712-453C-9E13-17028A417429}" type="slidenum">
              <a:rPr lang="pl-PL"/>
              <a:pPr>
                <a:defRPr/>
              </a:pPr>
              <a:t>21</a:t>
            </a:fld>
            <a:endParaRPr lang="pl-PL"/>
          </a:p>
        </p:txBody>
      </p:sp>
      <p:sp>
        <p:nvSpPr>
          <p:cNvPr id="155653" name="pole tekstowe 6"/>
          <p:cNvSpPr txBox="1">
            <a:spLocks noChangeArrowheads="1"/>
          </p:cNvSpPr>
          <p:nvPr/>
        </p:nvSpPr>
        <p:spPr bwMode="auto">
          <a:xfrm>
            <a:off x="2411413" y="5732463"/>
            <a:ext cx="51133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Dependency of the S-parameter on the temperature for</a:t>
            </a:r>
            <a:r>
              <a:rPr lang="pl-PL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an isochronal annealing sequence of deformed pure Au</a:t>
            </a:r>
            <a:r>
              <a:rPr lang="pl-PL">
                <a:latin typeface="Calibri" pitchFamily="34" charset="0"/>
              </a:rPr>
              <a:t> and Ag.</a:t>
            </a:r>
          </a:p>
        </p:txBody>
      </p:sp>
      <p:pic>
        <p:nvPicPr>
          <p:cNvPr id="15565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412875"/>
            <a:ext cx="6048375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dirty="0" err="1" smtClean="0"/>
              <a:t>Coincidence</a:t>
            </a:r>
            <a:r>
              <a:rPr lang="pl-PL" dirty="0" smtClean="0"/>
              <a:t> system for </a:t>
            </a:r>
            <a:r>
              <a:rPr lang="pl-PL" dirty="0" err="1" smtClean="0"/>
              <a:t>reduction</a:t>
            </a:r>
            <a:r>
              <a:rPr lang="pl-PL" dirty="0" smtClean="0"/>
              <a:t> of </a:t>
            </a:r>
            <a:r>
              <a:rPr lang="pl-PL" dirty="0" err="1" smtClean="0"/>
              <a:t>background</a:t>
            </a:r>
            <a:r>
              <a:rPr lang="pl-PL" dirty="0" smtClean="0"/>
              <a:t> under </a:t>
            </a:r>
            <a:r>
              <a:rPr lang="pl-PL" dirty="0" err="1" smtClean="0"/>
              <a:t>annihilation</a:t>
            </a:r>
            <a:r>
              <a:rPr lang="pl-PL" dirty="0" smtClean="0"/>
              <a:t> </a:t>
            </a:r>
            <a:r>
              <a:rPr lang="pl-PL" dirty="0" err="1" smtClean="0"/>
              <a:t>line</a:t>
            </a:r>
            <a:endParaRPr lang="pl-PL" dirty="0" smtClean="0"/>
          </a:p>
        </p:txBody>
      </p:sp>
      <p:pic>
        <p:nvPicPr>
          <p:cNvPr id="156674" name="Symbol zastępczy zawartości 5" descr="CDB.WM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2276475"/>
            <a:ext cx="6227763" cy="400050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5A7D7-1263-4958-AD35-F47A659EFA28}" type="slidenum">
              <a:rPr lang="pl-PL"/>
              <a:pPr>
                <a:defRPr/>
              </a:pPr>
              <a:t>22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Coincidence DB spectrometer</a:t>
            </a:r>
          </a:p>
        </p:txBody>
      </p:sp>
      <p:sp>
        <p:nvSpPr>
          <p:cNvPr id="15769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376F13-6CCB-4D36-89CE-3AE61317F403}" type="slidenum">
              <a:rPr lang="pl-PL"/>
              <a:pPr>
                <a:defRPr/>
              </a:pPr>
              <a:t>23</a:t>
            </a:fld>
            <a:endParaRPr lang="pl-PL"/>
          </a:p>
        </p:txBody>
      </p:sp>
      <p:pic>
        <p:nvPicPr>
          <p:cNvPr id="157701" name="Picture 5" descr="E:\pictures-kek\pictures-kek\DSC01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075" y="4356100"/>
            <a:ext cx="33369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7702" name="Group 49"/>
          <p:cNvGrpSpPr>
            <a:grpSpLocks/>
          </p:cNvGrpSpPr>
          <p:nvPr/>
        </p:nvGrpSpPr>
        <p:grpSpPr bwMode="auto">
          <a:xfrm>
            <a:off x="1403350" y="1125538"/>
            <a:ext cx="5715000" cy="3505200"/>
            <a:chOff x="96" y="816"/>
            <a:chExt cx="3600" cy="2208"/>
          </a:xfrm>
        </p:grpSpPr>
        <p:sp>
          <p:nvSpPr>
            <p:cNvPr id="157703" name="Text Box 7"/>
            <p:cNvSpPr txBox="1">
              <a:spLocks noChangeArrowheads="1"/>
            </p:cNvSpPr>
            <p:nvPr/>
          </p:nvSpPr>
          <p:spPr bwMode="auto">
            <a:xfrm>
              <a:off x="3288" y="1736"/>
              <a:ext cx="408" cy="1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0" hangingPunct="0"/>
              <a:r>
                <a:rPr lang="en-US" altLang="ja-JP" sz="1600">
                  <a:latin typeface="Century" pitchFamily="18" charset="0"/>
                  <a:ea typeface="MS Mincho" pitchFamily="49" charset="-128"/>
                </a:rPr>
                <a:t>UNI</a:t>
              </a:r>
            </a:p>
          </p:txBody>
        </p:sp>
        <p:sp>
          <p:nvSpPr>
            <p:cNvPr id="157704" name="Text Box 8"/>
            <p:cNvSpPr txBox="1">
              <a:spLocks noChangeArrowheads="1"/>
            </p:cNvSpPr>
            <p:nvPr/>
          </p:nvSpPr>
          <p:spPr bwMode="auto">
            <a:xfrm>
              <a:off x="96" y="1736"/>
              <a:ext cx="384" cy="14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UNI</a:t>
              </a:r>
            </a:p>
          </p:txBody>
        </p:sp>
        <p:sp>
          <p:nvSpPr>
            <p:cNvPr id="157705" name="Text Box 9"/>
            <p:cNvSpPr txBox="1">
              <a:spLocks noChangeArrowheads="1"/>
            </p:cNvSpPr>
            <p:nvPr/>
          </p:nvSpPr>
          <p:spPr bwMode="auto">
            <a:xfrm>
              <a:off x="2603" y="1294"/>
              <a:ext cx="316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BI</a:t>
              </a:r>
            </a:p>
          </p:txBody>
        </p:sp>
        <p:sp>
          <p:nvSpPr>
            <p:cNvPr id="157706" name="Text Box 10"/>
            <p:cNvSpPr txBox="1">
              <a:spLocks noChangeArrowheads="1"/>
            </p:cNvSpPr>
            <p:nvPr/>
          </p:nvSpPr>
          <p:spPr bwMode="auto">
            <a:xfrm>
              <a:off x="891" y="1294"/>
              <a:ext cx="316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BI</a:t>
              </a:r>
            </a:p>
          </p:txBody>
        </p:sp>
        <p:sp>
          <p:nvSpPr>
            <p:cNvPr id="157707" name="Text Box 11"/>
            <p:cNvSpPr txBox="1">
              <a:spLocks noChangeArrowheads="1"/>
            </p:cNvSpPr>
            <p:nvPr/>
          </p:nvSpPr>
          <p:spPr bwMode="auto">
            <a:xfrm>
              <a:off x="1337" y="1118"/>
              <a:ext cx="365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Ge</a:t>
              </a:r>
            </a:p>
          </p:txBody>
        </p:sp>
        <p:sp>
          <p:nvSpPr>
            <p:cNvPr id="157708" name="Text Box 12"/>
            <p:cNvSpPr txBox="1">
              <a:spLocks noChangeArrowheads="1"/>
            </p:cNvSpPr>
            <p:nvPr/>
          </p:nvSpPr>
          <p:spPr bwMode="auto">
            <a:xfrm>
              <a:off x="2070" y="1116"/>
              <a:ext cx="366" cy="17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Ge</a:t>
              </a:r>
            </a:p>
          </p:txBody>
        </p:sp>
        <p:sp>
          <p:nvSpPr>
            <p:cNvPr id="157709" name="Line 13"/>
            <p:cNvSpPr>
              <a:spLocks noChangeShapeType="1"/>
            </p:cNvSpPr>
            <p:nvPr/>
          </p:nvSpPr>
          <p:spPr bwMode="auto">
            <a:xfrm>
              <a:off x="1061" y="1206"/>
              <a:ext cx="2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10" name="Line 14"/>
            <p:cNvSpPr>
              <a:spLocks noChangeShapeType="1"/>
            </p:cNvSpPr>
            <p:nvPr/>
          </p:nvSpPr>
          <p:spPr bwMode="auto">
            <a:xfrm flipV="1">
              <a:off x="2448" y="1200"/>
              <a:ext cx="2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11" name="Text Box 15"/>
            <p:cNvSpPr txBox="1">
              <a:spLocks noChangeArrowheads="1"/>
            </p:cNvSpPr>
            <p:nvPr/>
          </p:nvSpPr>
          <p:spPr bwMode="auto">
            <a:xfrm>
              <a:off x="420" y="1116"/>
              <a:ext cx="641" cy="17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Century" pitchFamily="18" charset="0"/>
                  <a:ea typeface="MS Mincho" pitchFamily="49" charset="-128"/>
                </a:rPr>
                <a:t>AMP</a:t>
              </a:r>
            </a:p>
          </p:txBody>
        </p:sp>
        <p:sp>
          <p:nvSpPr>
            <p:cNvPr id="157712" name="Text Box 16"/>
            <p:cNvSpPr txBox="1">
              <a:spLocks noChangeArrowheads="1"/>
            </p:cNvSpPr>
            <p:nvPr/>
          </p:nvSpPr>
          <p:spPr bwMode="auto">
            <a:xfrm>
              <a:off x="2711" y="1118"/>
              <a:ext cx="642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Century" pitchFamily="18" charset="0"/>
                  <a:ea typeface="MS Mincho" pitchFamily="49" charset="-128"/>
                </a:rPr>
                <a:t>AMP</a:t>
              </a:r>
            </a:p>
          </p:txBody>
        </p:sp>
        <p:sp>
          <p:nvSpPr>
            <p:cNvPr id="157713" name="Line 17"/>
            <p:cNvSpPr>
              <a:spLocks noChangeShapeType="1"/>
            </p:cNvSpPr>
            <p:nvPr/>
          </p:nvSpPr>
          <p:spPr bwMode="auto">
            <a:xfrm>
              <a:off x="877" y="1295"/>
              <a:ext cx="0" cy="1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14" name="Line 18"/>
            <p:cNvSpPr>
              <a:spLocks noChangeShapeType="1"/>
            </p:cNvSpPr>
            <p:nvPr/>
          </p:nvSpPr>
          <p:spPr bwMode="auto">
            <a:xfrm>
              <a:off x="2895" y="1295"/>
              <a:ext cx="0" cy="1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15" name="Line 19"/>
            <p:cNvSpPr>
              <a:spLocks noChangeShapeType="1"/>
            </p:cNvSpPr>
            <p:nvPr/>
          </p:nvSpPr>
          <p:spPr bwMode="auto">
            <a:xfrm>
              <a:off x="505" y="1294"/>
              <a:ext cx="0" cy="12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16" name="Text Box 20"/>
            <p:cNvSpPr txBox="1">
              <a:spLocks noChangeArrowheads="1"/>
            </p:cNvSpPr>
            <p:nvPr/>
          </p:nvSpPr>
          <p:spPr bwMode="auto">
            <a:xfrm>
              <a:off x="2047" y="1516"/>
              <a:ext cx="450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DISC</a:t>
              </a:r>
            </a:p>
          </p:txBody>
        </p:sp>
        <p:sp>
          <p:nvSpPr>
            <p:cNvPr id="157717" name="Line 21"/>
            <p:cNvSpPr>
              <a:spLocks noChangeShapeType="1"/>
            </p:cNvSpPr>
            <p:nvPr/>
          </p:nvSpPr>
          <p:spPr bwMode="auto">
            <a:xfrm>
              <a:off x="3288" y="1294"/>
              <a:ext cx="0" cy="12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18" name="Line 22"/>
            <p:cNvSpPr>
              <a:spLocks noChangeShapeType="1"/>
            </p:cNvSpPr>
            <p:nvPr/>
          </p:nvSpPr>
          <p:spPr bwMode="auto">
            <a:xfrm>
              <a:off x="1061" y="1596"/>
              <a:ext cx="1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19" name="Line 23"/>
            <p:cNvSpPr>
              <a:spLocks noChangeShapeType="1"/>
            </p:cNvSpPr>
            <p:nvPr/>
          </p:nvSpPr>
          <p:spPr bwMode="auto">
            <a:xfrm flipH="1">
              <a:off x="2494" y="1594"/>
              <a:ext cx="2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20" name="Text Box 24"/>
            <p:cNvSpPr txBox="1">
              <a:spLocks noChangeArrowheads="1"/>
            </p:cNvSpPr>
            <p:nvPr/>
          </p:nvSpPr>
          <p:spPr bwMode="auto">
            <a:xfrm>
              <a:off x="677" y="1472"/>
              <a:ext cx="384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SCA</a:t>
              </a:r>
            </a:p>
          </p:txBody>
        </p:sp>
        <p:sp>
          <p:nvSpPr>
            <p:cNvPr id="157721" name="Text Box 25"/>
            <p:cNvSpPr txBox="1">
              <a:spLocks noChangeArrowheads="1"/>
            </p:cNvSpPr>
            <p:nvPr/>
          </p:nvSpPr>
          <p:spPr bwMode="auto">
            <a:xfrm>
              <a:off x="2711" y="1472"/>
              <a:ext cx="406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SCA</a:t>
              </a:r>
            </a:p>
          </p:txBody>
        </p:sp>
        <p:sp>
          <p:nvSpPr>
            <p:cNvPr id="157722" name="Text Box 26"/>
            <p:cNvSpPr txBox="1">
              <a:spLocks noChangeArrowheads="1"/>
            </p:cNvSpPr>
            <p:nvPr/>
          </p:nvSpPr>
          <p:spPr bwMode="auto">
            <a:xfrm>
              <a:off x="1260" y="1516"/>
              <a:ext cx="487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DISC</a:t>
              </a:r>
            </a:p>
          </p:txBody>
        </p:sp>
        <p:sp>
          <p:nvSpPr>
            <p:cNvPr id="157723" name="Line 27"/>
            <p:cNvSpPr>
              <a:spLocks noChangeShapeType="1"/>
            </p:cNvSpPr>
            <p:nvPr/>
          </p:nvSpPr>
          <p:spPr bwMode="auto">
            <a:xfrm>
              <a:off x="1611" y="1692"/>
              <a:ext cx="0" cy="1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24" name="Line 28"/>
            <p:cNvSpPr>
              <a:spLocks noChangeShapeType="1"/>
            </p:cNvSpPr>
            <p:nvPr/>
          </p:nvSpPr>
          <p:spPr bwMode="auto">
            <a:xfrm>
              <a:off x="2131" y="1699"/>
              <a:ext cx="0" cy="1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25" name="Text Box 29"/>
            <p:cNvSpPr txBox="1">
              <a:spLocks noChangeArrowheads="1"/>
            </p:cNvSpPr>
            <p:nvPr/>
          </p:nvSpPr>
          <p:spPr bwMode="auto">
            <a:xfrm>
              <a:off x="1576" y="1876"/>
              <a:ext cx="642" cy="21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Century" pitchFamily="18" charset="0"/>
                  <a:ea typeface="MS Mincho" pitchFamily="49" charset="-128"/>
                </a:rPr>
                <a:t>COIN</a:t>
              </a:r>
            </a:p>
          </p:txBody>
        </p:sp>
        <p:sp>
          <p:nvSpPr>
            <p:cNvPr id="157726" name="Line 30"/>
            <p:cNvSpPr>
              <a:spLocks noChangeShapeType="1"/>
            </p:cNvSpPr>
            <p:nvPr/>
          </p:nvSpPr>
          <p:spPr bwMode="auto">
            <a:xfrm>
              <a:off x="1661" y="2104"/>
              <a:ext cx="0" cy="1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27" name="Text Box 31"/>
            <p:cNvSpPr txBox="1">
              <a:spLocks noChangeArrowheads="1"/>
            </p:cNvSpPr>
            <p:nvPr/>
          </p:nvSpPr>
          <p:spPr bwMode="auto">
            <a:xfrm>
              <a:off x="1319" y="2214"/>
              <a:ext cx="514" cy="1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GATE</a:t>
              </a:r>
            </a:p>
          </p:txBody>
        </p:sp>
        <p:sp>
          <p:nvSpPr>
            <p:cNvPr id="157728" name="Text Box 32"/>
            <p:cNvSpPr txBox="1">
              <a:spLocks noChangeArrowheads="1"/>
            </p:cNvSpPr>
            <p:nvPr/>
          </p:nvSpPr>
          <p:spPr bwMode="auto">
            <a:xfrm>
              <a:off x="1918" y="2214"/>
              <a:ext cx="514" cy="17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Times New Roman" pitchFamily="18" charset="0"/>
                  <a:ea typeface="MS Mincho" pitchFamily="49" charset="-128"/>
                </a:rPr>
                <a:t>GATE</a:t>
              </a:r>
            </a:p>
          </p:txBody>
        </p:sp>
        <p:sp>
          <p:nvSpPr>
            <p:cNvPr id="157729" name="Line 33"/>
            <p:cNvSpPr>
              <a:spLocks noChangeShapeType="1"/>
            </p:cNvSpPr>
            <p:nvPr/>
          </p:nvSpPr>
          <p:spPr bwMode="auto">
            <a:xfrm>
              <a:off x="2132" y="2104"/>
              <a:ext cx="0" cy="1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30" name="Text Box 34"/>
            <p:cNvSpPr txBox="1">
              <a:spLocks noChangeArrowheads="1"/>
            </p:cNvSpPr>
            <p:nvPr/>
          </p:nvSpPr>
          <p:spPr bwMode="auto">
            <a:xfrm>
              <a:off x="805" y="2478"/>
              <a:ext cx="514" cy="17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Century" pitchFamily="18" charset="0"/>
                  <a:ea typeface="MS Mincho" pitchFamily="49" charset="-128"/>
                </a:rPr>
                <a:t>ADC</a:t>
              </a:r>
            </a:p>
          </p:txBody>
        </p:sp>
        <p:sp>
          <p:nvSpPr>
            <p:cNvPr id="157731" name="Text Box 35"/>
            <p:cNvSpPr txBox="1">
              <a:spLocks noChangeArrowheads="1"/>
            </p:cNvSpPr>
            <p:nvPr/>
          </p:nvSpPr>
          <p:spPr bwMode="auto">
            <a:xfrm>
              <a:off x="2389" y="2478"/>
              <a:ext cx="557" cy="17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Century" pitchFamily="18" charset="0"/>
                  <a:ea typeface="MS Mincho" pitchFamily="49" charset="-128"/>
                </a:rPr>
                <a:t>ADC</a:t>
              </a:r>
            </a:p>
          </p:txBody>
        </p:sp>
        <p:sp>
          <p:nvSpPr>
            <p:cNvPr id="157732" name="Line 36"/>
            <p:cNvSpPr>
              <a:spLocks noChangeShapeType="1"/>
            </p:cNvSpPr>
            <p:nvPr/>
          </p:nvSpPr>
          <p:spPr bwMode="auto">
            <a:xfrm>
              <a:off x="1062" y="2656"/>
              <a:ext cx="0" cy="1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33" name="Line 37"/>
            <p:cNvSpPr>
              <a:spLocks noChangeShapeType="1"/>
            </p:cNvSpPr>
            <p:nvPr/>
          </p:nvSpPr>
          <p:spPr bwMode="auto">
            <a:xfrm>
              <a:off x="2646" y="2656"/>
              <a:ext cx="0" cy="1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34" name="Text Box 38"/>
            <p:cNvSpPr txBox="1">
              <a:spLocks noChangeArrowheads="1"/>
            </p:cNvSpPr>
            <p:nvPr/>
          </p:nvSpPr>
          <p:spPr bwMode="auto">
            <a:xfrm>
              <a:off x="851" y="2787"/>
              <a:ext cx="2017" cy="237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ja-JP" sz="1600">
                  <a:latin typeface="Century" pitchFamily="18" charset="0"/>
                  <a:ea typeface="MS Mincho" pitchFamily="49" charset="-128"/>
                </a:rPr>
                <a:t>2d MCA &amp; PC</a:t>
              </a:r>
            </a:p>
          </p:txBody>
        </p:sp>
        <p:sp>
          <p:nvSpPr>
            <p:cNvPr id="157735" name="AutoShape 39"/>
            <p:cNvSpPr>
              <a:spLocks noChangeArrowheads="1"/>
            </p:cNvSpPr>
            <p:nvPr/>
          </p:nvSpPr>
          <p:spPr bwMode="auto">
            <a:xfrm>
              <a:off x="1794" y="1147"/>
              <a:ext cx="184" cy="103"/>
            </a:xfrm>
            <a:prstGeom prst="irregularSeal2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57736" name="Line 40"/>
            <p:cNvSpPr>
              <a:spLocks noChangeShapeType="1"/>
            </p:cNvSpPr>
            <p:nvPr/>
          </p:nvSpPr>
          <p:spPr bwMode="auto">
            <a:xfrm>
              <a:off x="1886" y="1000"/>
              <a:ext cx="0" cy="1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7737" name="Line 41"/>
            <p:cNvSpPr>
              <a:spLocks noChangeShapeType="1"/>
            </p:cNvSpPr>
            <p:nvPr/>
          </p:nvSpPr>
          <p:spPr bwMode="auto">
            <a:xfrm>
              <a:off x="500" y="2555"/>
              <a:ext cx="3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7738" name="Line 42"/>
            <p:cNvSpPr>
              <a:spLocks noChangeShapeType="1"/>
            </p:cNvSpPr>
            <p:nvPr/>
          </p:nvSpPr>
          <p:spPr bwMode="auto">
            <a:xfrm flipH="1">
              <a:off x="2946" y="2546"/>
              <a:ext cx="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7739" name="Rectangle 43"/>
            <p:cNvSpPr>
              <a:spLocks noChangeArrowheads="1"/>
            </p:cNvSpPr>
            <p:nvPr/>
          </p:nvSpPr>
          <p:spPr bwMode="auto">
            <a:xfrm>
              <a:off x="591" y="1331"/>
              <a:ext cx="2612" cy="847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57740" name="Line 44"/>
            <p:cNvSpPr>
              <a:spLocks noChangeShapeType="1"/>
            </p:cNvSpPr>
            <p:nvPr/>
          </p:nvSpPr>
          <p:spPr bwMode="auto">
            <a:xfrm>
              <a:off x="1576" y="2398"/>
              <a:ext cx="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7741" name="Line 45"/>
            <p:cNvSpPr>
              <a:spLocks noChangeShapeType="1"/>
            </p:cNvSpPr>
            <p:nvPr/>
          </p:nvSpPr>
          <p:spPr bwMode="auto">
            <a:xfrm>
              <a:off x="2090" y="2398"/>
              <a:ext cx="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7742" name="Line 46"/>
            <p:cNvSpPr>
              <a:spLocks noChangeShapeType="1"/>
            </p:cNvSpPr>
            <p:nvPr/>
          </p:nvSpPr>
          <p:spPr bwMode="auto">
            <a:xfrm flipH="1">
              <a:off x="1319" y="2582"/>
              <a:ext cx="2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7743" name="Line 47"/>
            <p:cNvSpPr>
              <a:spLocks noChangeShapeType="1"/>
            </p:cNvSpPr>
            <p:nvPr/>
          </p:nvSpPr>
          <p:spPr bwMode="auto">
            <a:xfrm>
              <a:off x="2090" y="2582"/>
              <a:ext cx="2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7744" name="Text Box 48"/>
            <p:cNvSpPr txBox="1">
              <a:spLocks noChangeArrowheads="1"/>
            </p:cNvSpPr>
            <p:nvPr/>
          </p:nvSpPr>
          <p:spPr bwMode="auto">
            <a:xfrm>
              <a:off x="1447" y="816"/>
              <a:ext cx="10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baseline="30000">
                  <a:latin typeface="Calibri" pitchFamily="34" charset="0"/>
                </a:rPr>
                <a:t>22</a:t>
              </a:r>
              <a:r>
                <a:rPr kumimoji="1" lang="en-US" altLang="ja-JP">
                  <a:latin typeface="Calibri" pitchFamily="34" charset="0"/>
                </a:rPr>
                <a:t>Na &amp; Sample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836E9-0297-453C-898E-F60DC7DBB165}" type="slidenum">
              <a:rPr lang="pl-PL"/>
              <a:pPr>
                <a:defRPr/>
              </a:pPr>
              <a:t>24</a:t>
            </a:fld>
            <a:endParaRPr lang="pl-PL"/>
          </a:p>
        </p:txBody>
      </p:sp>
      <p:pic>
        <p:nvPicPr>
          <p:cNvPr id="158724" name="Obraz 6" descr="Zdjęcie08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ymbol zastępczy zawartości 5" descr="Zdjęcie086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1268413"/>
            <a:ext cx="6035675" cy="4525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Coincidence Doppler Broadening (CDB) spectroscopy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297B3-D72F-463A-9EBC-BE6E79E524FF}" type="slidenum">
              <a:rPr lang="pl-PL"/>
              <a:pPr>
                <a:defRPr/>
              </a:pPr>
              <a:t>25</a:t>
            </a:fld>
            <a:endParaRPr lang="pl-PL"/>
          </a:p>
        </p:txBody>
      </p:sp>
      <p:pic>
        <p:nvPicPr>
          <p:cNvPr id="1597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773238"/>
            <a:ext cx="57594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6"/>
          <p:cNvSpPr/>
          <p:nvPr/>
        </p:nvSpPr>
        <p:spPr>
          <a:xfrm>
            <a:off x="5651500" y="2492375"/>
            <a:ext cx="865188" cy="201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3419475" y="2492375"/>
            <a:ext cx="865188" cy="201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5867400" y="2205038"/>
            <a:ext cx="1274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rgbClr val="FF0000"/>
                </a:solidFill>
                <a:latin typeface="Calibri" pitchFamily="34" charset="0"/>
              </a:rPr>
              <a:t>Core region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CDB - ratio spectra</a:t>
            </a:r>
          </a:p>
        </p:txBody>
      </p:sp>
      <p:sp>
        <p:nvSpPr>
          <p:cNvPr id="160770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932BE-F881-4506-A116-C86F15E2A90A}" type="slidenum">
              <a:rPr lang="pl-PL"/>
              <a:pPr>
                <a:defRPr/>
              </a:pPr>
              <a:t>26</a:t>
            </a:fld>
            <a:endParaRPr lang="pl-PL"/>
          </a:p>
        </p:txBody>
      </p:sp>
      <p:pic>
        <p:nvPicPr>
          <p:cNvPr id="1607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301750"/>
            <a:ext cx="597535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Positron lifetime spectroscopy</a:t>
            </a:r>
          </a:p>
        </p:txBody>
      </p:sp>
      <p:pic>
        <p:nvPicPr>
          <p:cNvPr id="161794" name="Symbol zastępczy zawartości 6" descr="LT.WM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93950" y="1268413"/>
            <a:ext cx="6750050" cy="5084762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E34D5-78BE-45BC-8848-73FFF18EECB0}" type="slidenum">
              <a:rPr lang="pl-PL"/>
              <a:pPr>
                <a:defRPr/>
              </a:pPr>
              <a:t>27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Positron lifetime spectrum, decomposition</a:t>
            </a:r>
          </a:p>
        </p:txBody>
      </p:sp>
      <p:pic>
        <p:nvPicPr>
          <p:cNvPr id="162818" name="Symbol zastępczy zawartości 5" descr="LT_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12925" y="1681163"/>
            <a:ext cx="5518150" cy="4364037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BC834-C05C-4808-AA75-A790047F7A72}" type="slidenum">
              <a:rPr lang="pl-PL"/>
              <a:pPr>
                <a:defRPr/>
              </a:pPr>
              <a:t>28</a:t>
            </a:fld>
            <a:endParaRPr lang="pl-PL"/>
          </a:p>
        </p:txBody>
      </p:sp>
      <p:pic>
        <p:nvPicPr>
          <p:cNvPr id="7" name="Obraz 6" descr="LT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2925" y="1681163"/>
            <a:ext cx="5518150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LT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2925" y="1681163"/>
            <a:ext cx="5518150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LT_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2925" y="1681163"/>
            <a:ext cx="5518150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LT_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2925" y="1681163"/>
            <a:ext cx="5518150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0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Positron lifetime spectrum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70B7E-1E20-466B-A366-A23EE6E0204F}" type="slidenum">
              <a:rPr lang="pl-PL"/>
              <a:pPr>
                <a:defRPr/>
              </a:pPr>
              <a:t>29</a:t>
            </a:fld>
            <a:endParaRPr lang="pl-PL"/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1403350" y="4508500"/>
          <a:ext cx="5976938" cy="1009650"/>
        </p:xfrm>
        <a:graphic>
          <a:graphicData uri="http://schemas.openxmlformats.org/presentationml/2006/ole">
            <p:oleObj spid="_x0000_s77826" name="Equation" r:id="rId3" imgW="2857320" imgH="482400" progId="Equation.DSMT4">
              <p:embed/>
            </p:oleObj>
          </a:graphicData>
        </a:graphic>
      </p:graphicFrame>
      <p:sp>
        <p:nvSpPr>
          <p:cNvPr id="77833" name="pole tekstowe 9"/>
          <p:cNvSpPr txBox="1">
            <a:spLocks noChangeArrowheads="1"/>
          </p:cNvSpPr>
          <p:nvPr/>
        </p:nvSpPr>
        <p:spPr bwMode="auto">
          <a:xfrm>
            <a:off x="1258888" y="4076700"/>
            <a:ext cx="3671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Annihilation rate or positron lifetime:</a:t>
            </a:r>
          </a:p>
        </p:txBody>
      </p:sp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1403350" y="2420938"/>
          <a:ext cx="6289675" cy="917575"/>
        </p:xfrm>
        <a:graphic>
          <a:graphicData uri="http://schemas.openxmlformats.org/presentationml/2006/ole">
            <p:oleObj spid="_x0000_s77829" name="Equation" r:id="rId4" imgW="3479760" imgH="507960" progId="Equation.DSMT4">
              <p:embed/>
            </p:oleObj>
          </a:graphicData>
        </a:graphic>
      </p:graphicFrame>
      <p:cxnSp>
        <p:nvCxnSpPr>
          <p:cNvPr id="13" name="Łącznik prosty ze strzałką 12"/>
          <p:cNvCxnSpPr/>
          <p:nvPr/>
        </p:nvCxnSpPr>
        <p:spPr>
          <a:xfrm flipV="1">
            <a:off x="2195513" y="3213100"/>
            <a:ext cx="1584325" cy="2087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V="1">
            <a:off x="2195513" y="3284538"/>
            <a:ext cx="504825" cy="1944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>
            <a:spLocks noChangeArrowheads="1"/>
          </p:cNvSpPr>
          <p:nvPr/>
        </p:nvSpPr>
        <p:spPr bwMode="auto">
          <a:xfrm>
            <a:off x="6372225" y="1196975"/>
            <a:ext cx="2551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Time resolution function,</a:t>
            </a:r>
          </a:p>
          <a:p>
            <a:r>
              <a:rPr lang="pl-PL">
                <a:latin typeface="Calibri" pitchFamily="34" charset="0"/>
              </a:rPr>
              <a:t> (gaussian)</a:t>
            </a:r>
          </a:p>
        </p:txBody>
      </p:sp>
      <p:cxnSp>
        <p:nvCxnSpPr>
          <p:cNvPr id="18" name="Łącznik prosty ze strzałką 17"/>
          <p:cNvCxnSpPr/>
          <p:nvPr/>
        </p:nvCxnSpPr>
        <p:spPr>
          <a:xfrm flipH="1">
            <a:off x="6804025" y="1916113"/>
            <a:ext cx="504825" cy="792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/>
          <p:cNvSpPr txBox="1">
            <a:spLocks noChangeArrowheads="1"/>
          </p:cNvSpPr>
          <p:nvPr/>
        </p:nvSpPr>
        <p:spPr bwMode="auto">
          <a:xfrm>
            <a:off x="1331913" y="1196975"/>
            <a:ext cx="3851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Intensity depends on the positron </a:t>
            </a:r>
          </a:p>
          <a:p>
            <a:r>
              <a:rPr lang="pl-PL">
                <a:latin typeface="Calibri" pitchFamily="34" charset="0"/>
              </a:rPr>
              <a:t>trapping rate i.e., defect concentration </a:t>
            </a:r>
          </a:p>
        </p:txBody>
      </p:sp>
      <p:cxnSp>
        <p:nvCxnSpPr>
          <p:cNvPr id="25" name="Łącznik prosty ze strzałką 24"/>
          <p:cNvCxnSpPr/>
          <p:nvPr/>
        </p:nvCxnSpPr>
        <p:spPr>
          <a:xfrm>
            <a:off x="2484438" y="1844675"/>
            <a:ext cx="215900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Outline</a:t>
            </a:r>
          </a:p>
        </p:txBody>
      </p:sp>
      <p:sp>
        <p:nvSpPr>
          <p:cNvPr id="200706" name="Symbol zastępczy zawartości 2"/>
          <p:cNvSpPr>
            <a:spLocks noGrp="1"/>
          </p:cNvSpPr>
          <p:nvPr>
            <p:ph idx="1"/>
          </p:nvPr>
        </p:nvSpPr>
        <p:spPr>
          <a:xfrm>
            <a:off x="1943100" y="1700808"/>
            <a:ext cx="7200900" cy="4525962"/>
          </a:xfrm>
        </p:spPr>
        <p:txBody>
          <a:bodyPr/>
          <a:lstStyle/>
          <a:p>
            <a:r>
              <a:rPr lang="pl-PL" dirty="0" err="1" smtClean="0"/>
              <a:t>Annihilation</a:t>
            </a:r>
            <a:r>
              <a:rPr lang="pl-PL" dirty="0" smtClean="0"/>
              <a:t> </a:t>
            </a:r>
            <a:r>
              <a:rPr lang="pl-PL" dirty="0" err="1" smtClean="0"/>
              <a:t>channels</a:t>
            </a:r>
            <a:r>
              <a:rPr lang="pl-PL" dirty="0" smtClean="0"/>
              <a:t>.</a:t>
            </a:r>
          </a:p>
          <a:p>
            <a:endParaRPr lang="pl-PL" dirty="0" smtClean="0"/>
          </a:p>
          <a:p>
            <a:r>
              <a:rPr lang="pl-PL" dirty="0" smtClean="0"/>
              <a:t> </a:t>
            </a:r>
            <a:r>
              <a:rPr lang="pl-PL" dirty="0" err="1" smtClean="0"/>
              <a:t>Experimental</a:t>
            </a:r>
            <a:r>
              <a:rPr lang="pl-PL" dirty="0" smtClean="0"/>
              <a:t> </a:t>
            </a:r>
            <a:r>
              <a:rPr lang="pl-PL" dirty="0" err="1" smtClean="0"/>
              <a:t>methods</a:t>
            </a:r>
            <a:r>
              <a:rPr lang="pl-PL" dirty="0" smtClean="0"/>
              <a:t> </a:t>
            </a:r>
            <a:r>
              <a:rPr lang="pl-PL" dirty="0" err="1" smtClean="0"/>
              <a:t>commonly</a:t>
            </a:r>
            <a:r>
              <a:rPr lang="pl-PL" dirty="0" smtClean="0"/>
              <a:t> </a:t>
            </a:r>
            <a:r>
              <a:rPr lang="pl-PL" dirty="0" err="1" smtClean="0"/>
              <a:t>used</a:t>
            </a:r>
            <a:r>
              <a:rPr lang="pl-PL" dirty="0" smtClean="0"/>
              <a:t> </a:t>
            </a:r>
            <a:r>
              <a:rPr lang="pl-PL" dirty="0" smtClean="0">
                <a:latin typeface="Arial" charset="0"/>
              </a:rPr>
              <a:t>for </a:t>
            </a:r>
            <a:r>
              <a:rPr lang="pl-PL" dirty="0" err="1" smtClean="0">
                <a:latin typeface="Arial" charset="0"/>
              </a:rPr>
              <a:t>spectroscopy</a:t>
            </a:r>
            <a:r>
              <a:rPr lang="pl-PL" dirty="0" smtClean="0">
                <a:latin typeface="Arial" charset="0"/>
              </a:rPr>
              <a:t>.</a:t>
            </a:r>
          </a:p>
          <a:p>
            <a:endParaRPr lang="pl-PL" dirty="0" smtClean="0"/>
          </a:p>
          <a:p>
            <a:r>
              <a:rPr lang="pl-PL" dirty="0" err="1" smtClean="0"/>
              <a:t>Annihilation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flight</a:t>
            </a:r>
            <a:r>
              <a:rPr lang="pl-PL" dirty="0" smtClean="0"/>
              <a:t>.</a:t>
            </a:r>
          </a:p>
          <a:p>
            <a:endParaRPr lang="pl-PL" dirty="0" smtClean="0"/>
          </a:p>
          <a:p>
            <a:r>
              <a:rPr lang="pl-PL" dirty="0" err="1" smtClean="0"/>
              <a:t>Two</a:t>
            </a:r>
            <a:r>
              <a:rPr lang="pl-PL" dirty="0" smtClean="0"/>
              <a:t> </a:t>
            </a:r>
            <a:r>
              <a:rPr lang="pl-PL" dirty="0" err="1" smtClean="0"/>
              <a:t>experimental</a:t>
            </a:r>
            <a:r>
              <a:rPr lang="pl-PL" dirty="0" smtClean="0"/>
              <a:t> </a:t>
            </a:r>
            <a:r>
              <a:rPr lang="pl-PL" dirty="0" err="1" smtClean="0"/>
              <a:t>methods</a:t>
            </a:r>
            <a:r>
              <a:rPr lang="pl-PL" dirty="0" smtClean="0"/>
              <a:t> for </a:t>
            </a:r>
            <a:r>
              <a:rPr lang="pl-PL" dirty="0" err="1" smtClean="0"/>
              <a:t>detection</a:t>
            </a:r>
            <a:r>
              <a:rPr lang="pl-PL" dirty="0" smtClean="0"/>
              <a:t> </a:t>
            </a:r>
          </a:p>
          <a:p>
            <a:pPr>
              <a:buFont typeface="Arial" charset="0"/>
              <a:buNone/>
            </a:pPr>
            <a:r>
              <a:rPr lang="pl-PL" dirty="0" smtClean="0"/>
              <a:t>     of </a:t>
            </a:r>
            <a:r>
              <a:rPr lang="pl-PL" dirty="0" err="1" smtClean="0"/>
              <a:t>annihilation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flight</a:t>
            </a:r>
            <a:r>
              <a:rPr lang="pl-PL" dirty="0" smtClean="0"/>
              <a:t> </a:t>
            </a:r>
            <a:r>
              <a:rPr lang="pl-PL" dirty="0" err="1" smtClean="0"/>
              <a:t>process</a:t>
            </a:r>
            <a:r>
              <a:rPr lang="pl-PL" dirty="0" smtClean="0"/>
              <a:t>.</a:t>
            </a:r>
          </a:p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0E24D-3A94-4D84-8576-F142C6567E30}" type="slidenum">
              <a:rPr lang="pl-PL"/>
              <a:pPr>
                <a:defRPr/>
              </a:pPr>
              <a:t>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Positron lifetime in crystalline defect in Ni</a:t>
            </a:r>
          </a:p>
        </p:txBody>
      </p:sp>
      <p:sp>
        <p:nvSpPr>
          <p:cNvPr id="164866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0EDC9-9DB1-4770-9538-ACE2DE91A14D}" type="slidenum">
              <a:rPr lang="pl-PL"/>
              <a:pPr>
                <a:defRPr/>
              </a:pPr>
              <a:t>30</a:t>
            </a:fld>
            <a:endParaRPr lang="pl-PL"/>
          </a:p>
        </p:txBody>
      </p:sp>
      <p:pic>
        <p:nvPicPr>
          <p:cNvPr id="16486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341438"/>
            <a:ext cx="5438775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mtClean="0"/>
              <a:t>Positron Studies of Subsurface Zone Inducedby Sliding</a:t>
            </a:r>
            <a:r>
              <a:rPr lang="pl-PL" smtClean="0"/>
              <a:t> </a:t>
            </a:r>
            <a:r>
              <a:rPr lang="en-US" smtClean="0"/>
              <a:t>in Pure Iron </a:t>
            </a:r>
            <a:endParaRPr lang="pl-PL" smtClean="0"/>
          </a:p>
        </p:txBody>
      </p:sp>
      <p:sp>
        <p:nvSpPr>
          <p:cNvPr id="14438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EEB30-FF49-4D8C-95C0-7872D6E83233}" type="slidenum">
              <a:rPr lang="pl-PL"/>
              <a:pPr>
                <a:defRPr/>
              </a:pPr>
              <a:t>31</a:t>
            </a:fld>
            <a:endParaRPr lang="pl-PL"/>
          </a:p>
        </p:txBody>
      </p:sp>
      <p:pic>
        <p:nvPicPr>
          <p:cNvPr id="1443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268413"/>
            <a:ext cx="461645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3" name="pole tekstowe 6"/>
          <p:cNvSpPr txBox="1">
            <a:spLocks noChangeArrowheads="1"/>
          </p:cNvSpPr>
          <p:nvPr/>
        </p:nvSpPr>
        <p:spPr bwMode="auto">
          <a:xfrm>
            <a:off x="5940425" y="2133600"/>
            <a:ext cx="352742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The depth proﬁle of the</a:t>
            </a:r>
          </a:p>
          <a:p>
            <a:r>
              <a:rPr lang="en-US">
                <a:latin typeface="Calibri" pitchFamily="34" charset="0"/>
              </a:rPr>
              <a:t>positron lifetime components, measured in the sequenced</a:t>
            </a:r>
          </a:p>
          <a:p>
            <a:r>
              <a:rPr lang="en-US">
                <a:latin typeface="Calibri" pitchFamily="34" charset="0"/>
              </a:rPr>
              <a:t>etching procedure for </a:t>
            </a:r>
            <a:r>
              <a:rPr lang="pl-PL">
                <a:latin typeface="Calibri" pitchFamily="34" charset="0"/>
              </a:rPr>
              <a:t>pure </a:t>
            </a:r>
            <a:r>
              <a:rPr lang="en-US">
                <a:latin typeface="Calibri" pitchFamily="34" charset="0"/>
              </a:rPr>
              <a:t>iron</a:t>
            </a:r>
          </a:p>
          <a:p>
            <a:r>
              <a:rPr lang="en-US">
                <a:latin typeface="Calibri" pitchFamily="34" charset="0"/>
              </a:rPr>
              <a:t>sample exposed to dry sliding</a:t>
            </a:r>
            <a:r>
              <a:rPr lang="pl-PL">
                <a:latin typeface="Calibri" pitchFamily="34" charset="0"/>
              </a:rPr>
              <a:t>.</a:t>
            </a:r>
          </a:p>
          <a:p>
            <a:r>
              <a:rPr lang="en-US">
                <a:latin typeface="Calibri" pitchFamily="34" charset="0"/>
              </a:rPr>
              <a:t>The solid</a:t>
            </a:r>
            <a:r>
              <a:rPr lang="pl-PL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line in (d) represents</a:t>
            </a:r>
            <a:endParaRPr lang="pl-PL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 the best ﬁt</a:t>
            </a:r>
            <a:r>
              <a:rPr lang="pl-PL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of the exponential function to the</a:t>
            </a:r>
          </a:p>
          <a:p>
            <a:r>
              <a:rPr lang="en-US">
                <a:latin typeface="Calibri" pitchFamily="34" charset="0"/>
              </a:rPr>
              <a:t>experimental points</a:t>
            </a:r>
            <a:endParaRPr lang="pl-PL">
              <a:latin typeface="Calibri" pitchFamily="34" charset="0"/>
            </a:endParaRPr>
          </a:p>
        </p:txBody>
      </p:sp>
      <p:graphicFrame>
        <p:nvGraphicFramePr>
          <p:cNvPr id="144387" name="Object 3"/>
          <p:cNvGraphicFramePr>
            <a:graphicFrameLocks noChangeAspect="1"/>
          </p:cNvGraphicFramePr>
          <p:nvPr/>
        </p:nvGraphicFramePr>
        <p:xfrm>
          <a:off x="3708400" y="6430963"/>
          <a:ext cx="2087563" cy="427037"/>
        </p:xfrm>
        <a:graphic>
          <a:graphicData uri="http://schemas.openxmlformats.org/presentationml/2006/ole">
            <p:oleObj spid="_x0000_s144387" name="Equation" r:id="rId4" imgW="1117440" imgH="228600" progId="Equation.DSMT4">
              <p:embed/>
            </p:oleObj>
          </a:graphicData>
        </a:graphic>
      </p:graphicFrame>
      <p:sp>
        <p:nvSpPr>
          <p:cNvPr id="144394" name="pole tekstowe 8"/>
          <p:cNvSpPr txBox="1">
            <a:spLocks noChangeArrowheads="1"/>
          </p:cNvSpPr>
          <p:nvPr/>
        </p:nvSpPr>
        <p:spPr bwMode="auto">
          <a:xfrm>
            <a:off x="971550" y="6488113"/>
            <a:ext cx="2333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Mean positron lifetime</a:t>
            </a:r>
          </a:p>
        </p:txBody>
      </p:sp>
      <p:cxnSp>
        <p:nvCxnSpPr>
          <p:cNvPr id="11" name="Łącznik prosty ze strzałką 10"/>
          <p:cNvCxnSpPr/>
          <p:nvPr/>
        </p:nvCxnSpPr>
        <p:spPr>
          <a:xfrm flipH="1" flipV="1">
            <a:off x="1763713" y="5229225"/>
            <a:ext cx="1944687" cy="1223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Positron lifetime in Ti i</a:t>
            </a:r>
            <a:r>
              <a:rPr lang="en-US" smtClean="0"/>
              <a:t>rradiated with </a:t>
            </a:r>
            <a:r>
              <a:rPr lang="pl-PL" smtClean="0"/>
              <a:t>s</a:t>
            </a:r>
            <a:r>
              <a:rPr lang="en-US" smtClean="0"/>
              <a:t>wift Xe</a:t>
            </a:r>
            <a:r>
              <a:rPr lang="en-US" baseline="30000" smtClean="0"/>
              <a:t>26+</a:t>
            </a:r>
            <a:r>
              <a:rPr lang="en-US" smtClean="0"/>
              <a:t> </a:t>
            </a:r>
            <a:r>
              <a:rPr lang="pl-PL" smtClean="0"/>
              <a:t>i</a:t>
            </a:r>
            <a:r>
              <a:rPr lang="en-US" smtClean="0"/>
              <a:t>ons</a:t>
            </a:r>
            <a:endParaRPr lang="pl-PL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E65DF-E031-4CA5-84F9-D6ED1C62B11F}" type="slidenum">
              <a:rPr lang="pl-PL"/>
              <a:pPr>
                <a:defRPr/>
              </a:pPr>
              <a:t>32</a:t>
            </a:fld>
            <a:endParaRPr lang="pl-PL"/>
          </a:p>
        </p:txBody>
      </p:sp>
      <p:pic>
        <p:nvPicPr>
          <p:cNvPr id="1474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0" y="336550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5" name="Obraz 8" descr="Ti_167Me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1268413"/>
            <a:ext cx="5857875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6" name="pole tekstowe 9"/>
          <p:cNvSpPr txBox="1">
            <a:spLocks noChangeArrowheads="1"/>
          </p:cNvSpPr>
          <p:nvPr/>
        </p:nvSpPr>
        <p:spPr bwMode="auto">
          <a:xfrm>
            <a:off x="4356100" y="4149725"/>
            <a:ext cx="5857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bulk</a:t>
            </a:r>
          </a:p>
        </p:txBody>
      </p:sp>
      <p:sp>
        <p:nvSpPr>
          <p:cNvPr id="147467" name="Symbol zastępczy zawartości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0" y="1163638"/>
          <a:ext cx="3059113" cy="4384675"/>
        </p:xfrm>
        <a:graphic>
          <a:graphicData uri="http://schemas.openxmlformats.org/presentationml/2006/ole">
            <p:oleObj spid="_x0000_s147460" name="SPW 10.0 Graph" r:id="rId5" imgW="6069600" imgH="8699400" progId="SigmaPlotGraphicObject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dirty="0" smtClean="0"/>
              <a:t>The total cross section for two photon</a:t>
            </a:r>
            <a:r>
              <a:rPr lang="pl-PL" dirty="0" smtClean="0"/>
              <a:t>s</a:t>
            </a:r>
            <a:r>
              <a:rPr lang="en-US" dirty="0" smtClean="0"/>
              <a:t> annihilation</a:t>
            </a:r>
            <a:endParaRPr lang="pl-PL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97444-6300-4F88-8BBC-506DA4E22737}" type="slidenum">
              <a:rPr lang="pl-PL"/>
              <a:pPr>
                <a:defRPr/>
              </a:pPr>
              <a:t>33</a:t>
            </a:fld>
            <a:endParaRPr lang="pl-PL"/>
          </a:p>
        </p:txBody>
      </p:sp>
      <p:pic>
        <p:nvPicPr>
          <p:cNvPr id="1699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989138"/>
            <a:ext cx="629126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Annihilation in flight</a:t>
            </a:r>
          </a:p>
        </p:txBody>
      </p:sp>
      <p:pic>
        <p:nvPicPr>
          <p:cNvPr id="171010" name="Symbol zastępczy zawartości 5" descr="Aif_11.wm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908050"/>
            <a:ext cx="4800600" cy="361315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84961D-27F2-4CA7-8EFB-50596179B7F4}" type="slidenum">
              <a:rPr lang="pl-PL"/>
              <a:pPr>
                <a:defRPr/>
              </a:pPr>
              <a:t>34</a:t>
            </a:fld>
            <a:endParaRPr lang="pl-PL"/>
          </a:p>
        </p:txBody>
      </p:sp>
      <p:pic>
        <p:nvPicPr>
          <p:cNvPr id="171013" name="Obraz 7" descr="Aif_22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4221163"/>
            <a:ext cx="58801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Kinematics of AiF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E98E8-D769-412B-AAB2-F248B3B71B00}" type="slidenum">
              <a:rPr lang="pl-PL"/>
              <a:pPr>
                <a:defRPr/>
              </a:pPr>
              <a:t>35</a:t>
            </a:fld>
            <a:endParaRPr lang="pl-PL"/>
          </a:p>
        </p:txBody>
      </p:sp>
      <p:pic>
        <p:nvPicPr>
          <p:cNvPr id="59405" name="Picture 3" descr="Rysun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125538"/>
            <a:ext cx="6372225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6" name="Text Box 4"/>
          <p:cNvSpPr txBox="1">
            <a:spLocks noChangeArrowheads="1"/>
          </p:cNvSpPr>
          <p:nvPr/>
        </p:nvSpPr>
        <p:spPr bwMode="auto">
          <a:xfrm>
            <a:off x="1763713" y="2997200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Relativistic approach</a:t>
            </a:r>
            <a:r>
              <a:rPr lang="pl-PL">
                <a:latin typeface="Calibri" pitchFamily="34" charset="0"/>
              </a:rPr>
              <a:t> </a:t>
            </a:r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2268538" y="3789363"/>
          <a:ext cx="2149475" cy="334962"/>
        </p:xfrm>
        <a:graphic>
          <a:graphicData uri="http://schemas.openxmlformats.org/presentationml/2006/ole">
            <p:oleObj spid="_x0000_s59394" name="Equation" r:id="rId4" imgW="1307880" imgH="203040" progId="Equation.DSMT4">
              <p:embed/>
            </p:oleObj>
          </a:graphicData>
        </a:graphic>
      </p:graphicFrame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5076825" y="3500438"/>
          <a:ext cx="3168650" cy="582612"/>
        </p:xfrm>
        <a:graphic>
          <a:graphicData uri="http://schemas.openxmlformats.org/presentationml/2006/ole">
            <p:oleObj spid="_x0000_s59395" name="Equation" r:id="rId5" imgW="2349360" imgH="431640" progId="Equation.DSMT4">
              <p:embed/>
            </p:oleObj>
          </a:graphicData>
        </a:graphic>
      </p:graphicFrame>
      <p:graphicFrame>
        <p:nvGraphicFramePr>
          <p:cNvPr id="59396" name="Object 4"/>
          <p:cNvGraphicFramePr>
            <a:graphicFrameLocks noChangeAspect="1"/>
          </p:cNvGraphicFramePr>
          <p:nvPr/>
        </p:nvGraphicFramePr>
        <p:xfrm>
          <a:off x="4821238" y="4292600"/>
          <a:ext cx="3608387" cy="619125"/>
        </p:xfrm>
        <a:graphic>
          <a:graphicData uri="http://schemas.openxmlformats.org/presentationml/2006/ole">
            <p:oleObj spid="_x0000_s59396" name="Equation" r:id="rId6" imgW="2514600" imgH="431640" progId="Equation.DSMT4">
              <p:embed/>
            </p:oleObj>
          </a:graphicData>
        </a:graphic>
      </p:graphicFrame>
      <p:graphicFrame>
        <p:nvGraphicFramePr>
          <p:cNvPr id="59397" name="Object 5"/>
          <p:cNvGraphicFramePr>
            <a:graphicFrameLocks noChangeAspect="1"/>
          </p:cNvGraphicFramePr>
          <p:nvPr/>
        </p:nvGraphicFramePr>
        <p:xfrm>
          <a:off x="4711700" y="5157788"/>
          <a:ext cx="4227513" cy="647700"/>
        </p:xfrm>
        <a:graphic>
          <a:graphicData uri="http://schemas.openxmlformats.org/presentationml/2006/ole">
            <p:oleObj spid="_x0000_s59397" name="Equation" r:id="rId7" imgW="2819160" imgH="431640" progId="Equation.DSMT4">
              <p:embed/>
            </p:oleObj>
          </a:graphicData>
        </a:graphic>
      </p:graphicFrame>
      <p:graphicFrame>
        <p:nvGraphicFramePr>
          <p:cNvPr id="59398" name="Object 6"/>
          <p:cNvGraphicFramePr>
            <a:graphicFrameLocks noChangeAspect="1"/>
          </p:cNvGraphicFramePr>
          <p:nvPr/>
        </p:nvGraphicFramePr>
        <p:xfrm>
          <a:off x="2411413" y="4221163"/>
          <a:ext cx="1873250" cy="336550"/>
        </p:xfrm>
        <a:graphic>
          <a:graphicData uri="http://schemas.openxmlformats.org/presentationml/2006/ole">
            <p:oleObj spid="_x0000_s59398" name="Equation" r:id="rId8" imgW="1130040" imgH="203040" progId="Equation.DSMT4">
              <p:embed/>
            </p:oleObj>
          </a:graphicData>
        </a:graphic>
      </p:graphicFrame>
      <p:graphicFrame>
        <p:nvGraphicFramePr>
          <p:cNvPr id="59399" name="Object 7"/>
          <p:cNvGraphicFramePr>
            <a:graphicFrameLocks noChangeAspect="1"/>
          </p:cNvGraphicFramePr>
          <p:nvPr/>
        </p:nvGraphicFramePr>
        <p:xfrm>
          <a:off x="2484438" y="4941888"/>
          <a:ext cx="1871662" cy="590550"/>
        </p:xfrm>
        <a:graphic>
          <a:graphicData uri="http://schemas.openxmlformats.org/presentationml/2006/ole">
            <p:oleObj spid="_x0000_s59399" name="Equation" r:id="rId9" imgW="1206360" imgH="380880" progId="Equation.DSMT4">
              <p:embed/>
            </p:oleObj>
          </a:graphicData>
        </a:graphic>
      </p:graphicFrame>
      <p:graphicFrame>
        <p:nvGraphicFramePr>
          <p:cNvPr id="59400" name="Object 8"/>
          <p:cNvGraphicFramePr>
            <a:graphicFrameLocks noChangeAspect="1"/>
          </p:cNvGraphicFramePr>
          <p:nvPr/>
        </p:nvGraphicFramePr>
        <p:xfrm>
          <a:off x="2411413" y="5732463"/>
          <a:ext cx="1800225" cy="339725"/>
        </p:xfrm>
        <a:graphic>
          <a:graphicData uri="http://schemas.openxmlformats.org/presentationml/2006/ole">
            <p:oleObj spid="_x0000_s59400" name="Equation" r:id="rId10" imgW="1015920" imgH="190440" progId="Equation.DSMT4">
              <p:embed/>
            </p:oleObj>
          </a:graphicData>
        </a:graphic>
      </p:graphicFrame>
      <p:graphicFrame>
        <p:nvGraphicFramePr>
          <p:cNvPr id="59401" name="Object 9"/>
          <p:cNvGraphicFramePr>
            <a:graphicFrameLocks noChangeAspect="1"/>
          </p:cNvGraphicFramePr>
          <p:nvPr/>
        </p:nvGraphicFramePr>
        <p:xfrm>
          <a:off x="2268538" y="6308725"/>
          <a:ext cx="2484437" cy="339725"/>
        </p:xfrm>
        <a:graphic>
          <a:graphicData uri="http://schemas.openxmlformats.org/presentationml/2006/ole">
            <p:oleObj spid="_x0000_s59401" name="Equation" r:id="rId11" imgW="1485720" imgH="203040" progId="Equation.DSMT4">
              <p:embed/>
            </p:oleObj>
          </a:graphicData>
        </a:graphic>
      </p:graphicFrame>
      <p:sp>
        <p:nvSpPr>
          <p:cNvPr id="16" name="Elipsa 15"/>
          <p:cNvSpPr/>
          <p:nvPr/>
        </p:nvSpPr>
        <p:spPr>
          <a:xfrm>
            <a:off x="1979613" y="4652963"/>
            <a:ext cx="2592387" cy="1079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7" name="Elipsa 16"/>
          <p:cNvSpPr/>
          <p:nvPr/>
        </p:nvSpPr>
        <p:spPr>
          <a:xfrm>
            <a:off x="7667625" y="4005263"/>
            <a:ext cx="1260475" cy="2232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Calculated AiF photon spectra</a:t>
            </a:r>
          </a:p>
        </p:txBody>
      </p:sp>
      <p:sp>
        <p:nvSpPr>
          <p:cNvPr id="54276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68B07-EDFF-42BC-A6DE-72E3D5421043}" type="slidenum">
              <a:rPr lang="pl-PL"/>
              <a:pPr>
                <a:defRPr/>
              </a:pPr>
              <a:t>36</a:t>
            </a:fld>
            <a:endParaRPr lang="pl-PL"/>
          </a:p>
        </p:txBody>
      </p:sp>
      <p:sp>
        <p:nvSpPr>
          <p:cNvPr id="54279" name="Text Box 5"/>
          <p:cNvSpPr txBox="1">
            <a:spLocks noChangeArrowheads="1"/>
          </p:cNvSpPr>
          <p:nvPr/>
        </p:nvSpPr>
        <p:spPr bwMode="auto">
          <a:xfrm>
            <a:off x="1620838" y="6521450"/>
            <a:ext cx="48244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latin typeface="Calibri" pitchFamily="34" charset="0"/>
              </a:rPr>
              <a:t>which is valid only for E</a:t>
            </a:r>
            <a:r>
              <a:rPr lang="en-GB" sz="1600">
                <a:latin typeface="Calibri" pitchFamily="34" charset="0"/>
                <a:sym typeface="Symbol" pitchFamily="18" charset="2"/>
              </a:rPr>
              <a:t></a:t>
            </a:r>
            <a:r>
              <a:rPr lang="en-GB" sz="1600">
                <a:latin typeface="Calibri" pitchFamily="34" charset="0"/>
              </a:rPr>
              <a:t>(min)&lt;E</a:t>
            </a:r>
            <a:r>
              <a:rPr lang="en-GB" sz="1600">
                <a:latin typeface="Calibri" pitchFamily="34" charset="0"/>
                <a:sym typeface="Symbol" pitchFamily="18" charset="2"/>
              </a:rPr>
              <a:t></a:t>
            </a:r>
            <a:r>
              <a:rPr lang="en-GB" sz="1600">
                <a:latin typeface="Calibri" pitchFamily="34" charset="0"/>
              </a:rPr>
              <a:t>&lt; E</a:t>
            </a:r>
            <a:r>
              <a:rPr lang="en-GB" sz="1600">
                <a:latin typeface="Calibri" pitchFamily="34" charset="0"/>
                <a:sym typeface="Symbol" pitchFamily="18" charset="2"/>
              </a:rPr>
              <a:t></a:t>
            </a:r>
            <a:r>
              <a:rPr lang="en-GB" sz="1600">
                <a:latin typeface="Calibri" pitchFamily="34" charset="0"/>
              </a:rPr>
              <a:t>(max)</a:t>
            </a:r>
            <a:endParaRPr lang="pl-PL" sz="1600">
              <a:latin typeface="Calibri" pitchFamily="34" charset="0"/>
            </a:endParaRP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2195513" y="1125538"/>
          <a:ext cx="6169025" cy="4241800"/>
        </p:xfrm>
        <a:graphic>
          <a:graphicData uri="http://schemas.openxmlformats.org/presentationml/2006/ole">
            <p:oleObj spid="_x0000_s54274" name="JANDEL SIGMAPLOT GRAPHIC" r:id="rId3" imgW="5789880" imgH="3990240" progId="">
              <p:embed/>
            </p:oleObj>
          </a:graphicData>
        </a:graphic>
      </p:graphicFrame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1116013" y="5300663"/>
            <a:ext cx="6497637" cy="585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The differential cross section for the two gamma process versus the emitted</a:t>
            </a:r>
            <a:endParaRPr lang="pl-PL" sz="1600">
              <a:latin typeface="Calibri" pitchFamily="34" charset="0"/>
            </a:endParaRPr>
          </a:p>
          <a:p>
            <a:r>
              <a:rPr lang="en-US" sz="1600">
                <a:latin typeface="Calibri" pitchFamily="34" charset="0"/>
              </a:rPr>
              <a:t> gamma energy for different values of the positron kinetic energy</a:t>
            </a:r>
            <a:r>
              <a:rPr lang="pl-PL" sz="1600">
                <a:latin typeface="Calibri" pitchFamily="34" charset="0"/>
              </a:rPr>
              <a:t> </a:t>
            </a:r>
            <a:r>
              <a:rPr lang="pl-PL" sz="1600" b="1" i="1">
                <a:latin typeface="Calibri" pitchFamily="34" charset="0"/>
              </a:rPr>
              <a:t>E</a:t>
            </a:r>
            <a:r>
              <a:rPr lang="en-US" sz="1600">
                <a:latin typeface="Calibri" pitchFamily="34" charset="0"/>
              </a:rPr>
              <a:t>.</a:t>
            </a:r>
            <a:endParaRPr lang="pl-PL" sz="1600">
              <a:latin typeface="Calibri" pitchFamily="34" charset="0"/>
            </a:endParaRPr>
          </a:p>
        </p:txBody>
      </p:sp>
      <p:pic>
        <p:nvPicPr>
          <p:cNvPr id="54281" name="Picture 11" descr="eq_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5876925"/>
            <a:ext cx="57054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Energetic spectrum of </a:t>
            </a:r>
            <a:r>
              <a:rPr lang="pl-PL" baseline="30000" smtClean="0"/>
              <a:t>22</a:t>
            </a:r>
            <a:r>
              <a:rPr lang="pl-PL" smtClean="0"/>
              <a:t>Na positrons</a:t>
            </a:r>
          </a:p>
        </p:txBody>
      </p:sp>
      <p:sp>
        <p:nvSpPr>
          <p:cNvPr id="174082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043F2-11CE-4FE5-B221-F78C87C24BDB}" type="slidenum">
              <a:rPr lang="pl-PL"/>
              <a:pPr>
                <a:defRPr/>
              </a:pPr>
              <a:t>37</a:t>
            </a:fld>
            <a:endParaRPr lang="pl-PL"/>
          </a:p>
        </p:txBody>
      </p:sp>
      <p:pic>
        <p:nvPicPr>
          <p:cNvPr id="17408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213" y="2238375"/>
            <a:ext cx="5286375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FB832-6782-478C-88C7-982008FB1DDF}" type="slidenum">
              <a:rPr lang="pl-PL"/>
              <a:pPr>
                <a:defRPr/>
              </a:pPr>
              <a:t>38</a:t>
            </a:fld>
            <a:endParaRPr lang="pl-PL"/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1763713" y="1844675"/>
          <a:ext cx="7007225" cy="4051300"/>
        </p:xfrm>
        <a:graphic>
          <a:graphicData uri="http://schemas.openxmlformats.org/presentationml/2006/ole">
            <p:oleObj spid="_x0000_s57346" name="SPW 10.0 Graph" r:id="rId3" imgW="7007760" imgH="4051440" progId="SigmaPlotGraphicObject.9">
              <p:embed/>
            </p:oleObj>
          </a:graphicData>
        </a:graphic>
      </p:graphicFrame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1547813" y="6021388"/>
          <a:ext cx="3887787" cy="666750"/>
        </p:xfrm>
        <a:graphic>
          <a:graphicData uri="http://schemas.openxmlformats.org/presentationml/2006/ole">
            <p:oleObj spid="_x0000_s57347" name="Equation" r:id="rId4" imgW="2514600" imgH="431640" progId="Equation.DSMT4">
              <p:embed/>
            </p:oleObj>
          </a:graphicData>
        </a:graphic>
      </p:graphicFrame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4606925" y="1196975"/>
          <a:ext cx="4537075" cy="693738"/>
        </p:xfrm>
        <a:graphic>
          <a:graphicData uri="http://schemas.openxmlformats.org/presentationml/2006/ole">
            <p:oleObj spid="_x0000_s57348" name="Equation" r:id="rId5" imgW="2819160" imgH="431640" progId="Equation.DSMT4">
              <p:embed/>
            </p:oleObj>
          </a:graphicData>
        </a:graphic>
      </p:graphicFrame>
      <p:sp>
        <p:nvSpPr>
          <p:cNvPr id="57351" name="Tytuł 8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Two edges of AiF process</a:t>
            </a:r>
          </a:p>
        </p:txBody>
      </p:sp>
      <p:sp>
        <p:nvSpPr>
          <p:cNvPr id="57352" name="pole tekstowe 9"/>
          <p:cNvSpPr txBox="1">
            <a:spLocks noChangeArrowheads="1"/>
          </p:cNvSpPr>
          <p:nvPr/>
        </p:nvSpPr>
        <p:spPr bwMode="auto">
          <a:xfrm>
            <a:off x="1258888" y="1341438"/>
            <a:ext cx="3065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i="1">
                <a:latin typeface="Calibri" pitchFamily="34" charset="0"/>
              </a:rPr>
              <a:t>E </a:t>
            </a:r>
            <a:r>
              <a:rPr lang="pl-PL">
                <a:latin typeface="Calibri" pitchFamily="34" charset="0"/>
              </a:rPr>
              <a:t>is the positron kinetic energy</a:t>
            </a:r>
          </a:p>
        </p:txBody>
      </p:sp>
      <p:cxnSp>
        <p:nvCxnSpPr>
          <p:cNvPr id="12" name="Łącznik prosty ze strzałką 11"/>
          <p:cNvCxnSpPr/>
          <p:nvPr/>
        </p:nvCxnSpPr>
        <p:spPr>
          <a:xfrm flipH="1">
            <a:off x="7308850" y="1700213"/>
            <a:ext cx="1079500" cy="2881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H="1">
            <a:off x="5148263" y="1700213"/>
            <a:ext cx="3168650" cy="3024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H="1" flipV="1">
            <a:off x="3635375" y="4941888"/>
            <a:ext cx="1296988" cy="1150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baseline="30000" smtClean="0"/>
              <a:t>22</a:t>
            </a:r>
            <a:r>
              <a:rPr lang="pl-PL" smtClean="0"/>
              <a:t>Na spectrum, non edges due to high background  </a:t>
            </a:r>
          </a:p>
        </p:txBody>
      </p:sp>
      <p:sp>
        <p:nvSpPr>
          <p:cNvPr id="99332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F7A38-3C1D-438F-BD51-1A474F7DD19D}" type="slidenum">
              <a:rPr lang="pl-PL"/>
              <a:pPr>
                <a:defRPr/>
              </a:pPr>
              <a:t>39</a:t>
            </a:fld>
            <a:endParaRPr lang="pl-PL"/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1835150" y="1244600"/>
          <a:ext cx="7110413" cy="5421313"/>
        </p:xfrm>
        <a:graphic>
          <a:graphicData uri="http://schemas.openxmlformats.org/presentationml/2006/ole">
            <p:oleObj spid="_x0000_s99330" name="SPW 12.0 Graph" r:id="rId3" imgW="5669280" imgH="4323240" progId="SigmaPlotGraphicObject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Annihlation process</a:t>
            </a:r>
          </a:p>
        </p:txBody>
      </p:sp>
      <p:sp>
        <p:nvSpPr>
          <p:cNvPr id="1843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err="1" smtClean="0"/>
              <a:t>Annihilation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a </a:t>
            </a:r>
            <a:r>
              <a:rPr lang="pl-PL" dirty="0" err="1" smtClean="0"/>
              <a:t>subatomic</a:t>
            </a:r>
            <a:r>
              <a:rPr lang="pl-PL" dirty="0" smtClean="0"/>
              <a:t> </a:t>
            </a:r>
            <a:r>
              <a:rPr lang="pl-PL" dirty="0" err="1" smtClean="0"/>
              <a:t>process</a:t>
            </a:r>
            <a:r>
              <a:rPr lang="pl-PL" dirty="0" smtClean="0"/>
              <a:t> </a:t>
            </a:r>
            <a:r>
              <a:rPr lang="pl-PL" dirty="0" err="1" smtClean="0"/>
              <a:t>when</a:t>
            </a:r>
            <a:r>
              <a:rPr lang="pl-PL" dirty="0" smtClean="0"/>
              <a:t> a fermion and </a:t>
            </a:r>
            <a:r>
              <a:rPr lang="pl-PL" dirty="0" err="1" smtClean="0"/>
              <a:t>its</a:t>
            </a:r>
            <a:r>
              <a:rPr lang="pl-PL" dirty="0" smtClean="0"/>
              <a:t> </a:t>
            </a:r>
            <a:r>
              <a:rPr lang="pl-PL" dirty="0" err="1" smtClean="0"/>
              <a:t>antiparticle</a:t>
            </a:r>
            <a:r>
              <a:rPr lang="pl-PL" dirty="0" smtClean="0"/>
              <a:t>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pl-PL" dirty="0" err="1" smtClean="0"/>
              <a:t>converted</a:t>
            </a:r>
            <a:r>
              <a:rPr lang="pl-PL" dirty="0" smtClean="0"/>
              <a:t> </a:t>
            </a:r>
            <a:r>
              <a:rPr lang="pl-PL" dirty="0" err="1" smtClean="0"/>
              <a:t>into</a:t>
            </a:r>
            <a:r>
              <a:rPr lang="pl-PL" dirty="0" smtClean="0"/>
              <a:t> </a:t>
            </a:r>
            <a:r>
              <a:rPr lang="pl-PL" dirty="0" err="1" smtClean="0"/>
              <a:t>bosons</a:t>
            </a:r>
            <a:r>
              <a:rPr lang="pl-PL" dirty="0" smtClean="0"/>
              <a:t>.</a:t>
            </a:r>
          </a:p>
          <a:p>
            <a:endParaRPr lang="pl-PL" dirty="0" smtClean="0"/>
          </a:p>
          <a:p>
            <a:r>
              <a:rPr lang="pl-PL" dirty="0" smtClean="0"/>
              <a:t>In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case</a:t>
            </a:r>
            <a:r>
              <a:rPr lang="pl-PL" dirty="0" smtClean="0"/>
              <a:t> of e</a:t>
            </a:r>
            <a:r>
              <a:rPr lang="pl-PL" baseline="30000" dirty="0" smtClean="0"/>
              <a:t>+</a:t>
            </a:r>
            <a:r>
              <a:rPr lang="pl-PL" baseline="-25000" dirty="0" smtClean="0"/>
              <a:t> </a:t>
            </a:r>
            <a:r>
              <a:rPr lang="pl-PL" dirty="0" smtClean="0"/>
              <a:t>and e</a:t>
            </a:r>
            <a:r>
              <a:rPr lang="pl-PL" baseline="30000" dirty="0" smtClean="0"/>
              <a:t>- </a:t>
            </a:r>
            <a:r>
              <a:rPr lang="pl-PL" dirty="0" smtClean="0"/>
              <a:t>, </a:t>
            </a:r>
            <a:r>
              <a:rPr lang="pl-PL" dirty="0" err="1" smtClean="0"/>
              <a:t>annihilation</a:t>
            </a:r>
            <a:r>
              <a:rPr lang="pl-PL" dirty="0" smtClean="0"/>
              <a:t> </a:t>
            </a:r>
            <a:r>
              <a:rPr lang="pl-PL" dirty="0" err="1" smtClean="0"/>
              <a:t>results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production</a:t>
            </a:r>
            <a:r>
              <a:rPr lang="pl-PL" dirty="0" smtClean="0"/>
              <a:t> of </a:t>
            </a:r>
            <a:r>
              <a:rPr lang="pl-PL" dirty="0" err="1" smtClean="0"/>
              <a:t>photons</a:t>
            </a:r>
            <a:r>
              <a:rPr lang="pl-PL" dirty="0" smtClean="0"/>
              <a:t> but </a:t>
            </a:r>
            <a:r>
              <a:rPr lang="pl-PL" dirty="0" err="1" smtClean="0"/>
              <a:t>at</a:t>
            </a:r>
            <a:r>
              <a:rPr lang="pl-PL" dirty="0" smtClean="0"/>
              <a:t> </a:t>
            </a:r>
            <a:r>
              <a:rPr lang="pl-PL" dirty="0" err="1" smtClean="0"/>
              <a:t>higher</a:t>
            </a:r>
            <a:r>
              <a:rPr lang="pl-PL" dirty="0" smtClean="0"/>
              <a:t> </a:t>
            </a:r>
            <a:r>
              <a:rPr lang="pl-PL" dirty="0" err="1" smtClean="0"/>
              <a:t>energies</a:t>
            </a:r>
            <a:r>
              <a:rPr lang="pl-PL" dirty="0" smtClean="0"/>
              <a:t> </a:t>
            </a:r>
            <a:r>
              <a:rPr lang="pl-PL" dirty="0" err="1" smtClean="0"/>
              <a:t>also</a:t>
            </a:r>
            <a:r>
              <a:rPr lang="pl-PL" dirty="0" smtClean="0"/>
              <a:t> </a:t>
            </a:r>
            <a:r>
              <a:rPr lang="pl-PL" dirty="0" err="1" smtClean="0"/>
              <a:t>production</a:t>
            </a:r>
            <a:r>
              <a:rPr lang="pl-PL" dirty="0" smtClean="0"/>
              <a:t> of </a:t>
            </a:r>
            <a:r>
              <a:rPr lang="pl-PL" dirty="0" err="1" smtClean="0"/>
              <a:t>other</a:t>
            </a:r>
            <a:r>
              <a:rPr lang="pl-PL" dirty="0" smtClean="0"/>
              <a:t> </a:t>
            </a:r>
            <a:r>
              <a:rPr lang="pl-PL" dirty="0" err="1" smtClean="0"/>
              <a:t>bosons</a:t>
            </a:r>
            <a:r>
              <a:rPr lang="pl-PL" dirty="0" smtClean="0"/>
              <a:t>: Z</a:t>
            </a:r>
            <a:r>
              <a:rPr lang="pl-PL" baseline="30000" dirty="0" smtClean="0"/>
              <a:t>0</a:t>
            </a:r>
            <a:r>
              <a:rPr lang="pl-PL" dirty="0" smtClean="0"/>
              <a:t> ,W</a:t>
            </a:r>
            <a:r>
              <a:rPr lang="pl-PL" baseline="30000" dirty="0" smtClean="0"/>
              <a:t>+  ,</a:t>
            </a:r>
            <a:r>
              <a:rPr lang="pl-PL" dirty="0" err="1" smtClean="0"/>
              <a:t>W</a:t>
            </a:r>
            <a:r>
              <a:rPr lang="pl-PL" baseline="30000" dirty="0" smtClean="0"/>
              <a:t>-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Higgs</a:t>
            </a:r>
            <a:r>
              <a:rPr lang="pl-PL" dirty="0" smtClean="0"/>
              <a:t> </a:t>
            </a:r>
            <a:r>
              <a:rPr lang="pl-PL" dirty="0" err="1" smtClean="0"/>
              <a:t>boson</a:t>
            </a:r>
            <a:r>
              <a:rPr lang="pl-PL" dirty="0" smtClean="0"/>
              <a:t> H</a:t>
            </a:r>
            <a:r>
              <a:rPr lang="pl-PL" baseline="30000" dirty="0" smtClean="0"/>
              <a:t>0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possible</a:t>
            </a:r>
            <a:r>
              <a:rPr lang="pl-PL" dirty="0" smtClean="0"/>
              <a:t>.</a:t>
            </a:r>
            <a:endParaRPr lang="pl-PL" baseline="30000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FA9A77-29FC-490B-B217-C29F11EC41CA}" type="slidenum">
              <a:rPr lang="pl-PL"/>
              <a:pPr>
                <a:defRPr/>
              </a:pPr>
              <a:t>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ytuł 1"/>
          <p:cNvSpPr>
            <a:spLocks noGrp="1"/>
          </p:cNvSpPr>
          <p:nvPr>
            <p:ph type="title"/>
          </p:nvPr>
        </p:nvSpPr>
        <p:spPr>
          <a:xfrm>
            <a:off x="755650" y="2133600"/>
            <a:ext cx="8229600" cy="1143000"/>
          </a:xfrm>
        </p:spPr>
        <p:txBody>
          <a:bodyPr/>
          <a:lstStyle/>
          <a:p>
            <a:r>
              <a:rPr lang="pl-PL" sz="2400" smtClean="0"/>
              <a:t>Only coincidence can help to detect AiF</a:t>
            </a:r>
          </a:p>
        </p:txBody>
      </p:sp>
      <p:sp>
        <p:nvSpPr>
          <p:cNvPr id="17715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16DF0-788C-4CBA-9E7F-78A04C3108AF}" type="slidenum">
              <a:rPr lang="pl-PL"/>
              <a:pPr>
                <a:defRPr/>
              </a:pPr>
              <a:t>40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Concidence system for detection of AiF</a:t>
            </a:r>
          </a:p>
        </p:txBody>
      </p:sp>
      <p:sp>
        <p:nvSpPr>
          <p:cNvPr id="17817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962E8C-A1A2-4FA9-B0D2-4F2B869E6A58}" type="slidenum">
              <a:rPr lang="pl-PL"/>
              <a:pPr>
                <a:defRPr/>
              </a:pPr>
              <a:t>41</a:t>
            </a:fld>
            <a:endParaRPr lang="pl-PL"/>
          </a:p>
        </p:txBody>
      </p:sp>
      <p:pic>
        <p:nvPicPr>
          <p:cNvPr id="178181" name="Picture 4" descr="Sche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765175"/>
            <a:ext cx="5780088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2D histogram of </a:t>
            </a:r>
            <a:r>
              <a:rPr lang="pl-PL" dirty="0" err="1" smtClean="0"/>
              <a:t>annihilation</a:t>
            </a:r>
            <a:r>
              <a:rPr lang="pl-PL" dirty="0" smtClean="0"/>
              <a:t> </a:t>
            </a:r>
            <a:r>
              <a:rPr lang="pl-PL" dirty="0" err="1" smtClean="0"/>
              <a:t>photons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/57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EC83-5CE0-491D-9B28-2C5A2BF2D4D8}" type="slidenum">
              <a:rPr lang="pl-PL" smtClean="0"/>
              <a:pPr/>
              <a:t>42</a:t>
            </a:fld>
            <a:endParaRPr lang="pl-PL"/>
          </a:p>
        </p:txBody>
      </p:sp>
    </p:spTree>
    <p:controls>
      <p:control spid="206850" name="ShockwaveFlash1" r:id="rId2" imgW="1828894" imgH="1828894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/57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EC83-5CE0-491D-9B28-2C5A2BF2D4D8}" type="slidenum">
              <a:rPr lang="pl-PL" smtClean="0"/>
              <a:pPr/>
              <a:t>43</a:t>
            </a:fld>
            <a:endParaRPr lang="pl-PL"/>
          </a:p>
        </p:txBody>
      </p:sp>
    </p:spTree>
    <p:controls>
      <p:control spid="207874" name="ShockwaveFlash1" r:id="rId2" imgW="6948483" imgH="6858352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81250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E243C-3B71-4445-B8C1-E9CDE6DC5035}" type="slidenum">
              <a:rPr lang="pl-PL"/>
              <a:pPr>
                <a:defRPr/>
              </a:pPr>
              <a:t>44</a:t>
            </a:fld>
            <a:endParaRPr lang="pl-PL"/>
          </a:p>
        </p:txBody>
      </p:sp>
      <p:pic>
        <p:nvPicPr>
          <p:cNvPr id="181253" name="Picture 8" descr="teflon_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745172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/57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EC83-5CE0-491D-9B28-2C5A2BF2D4D8}" type="slidenum">
              <a:rPr lang="pl-PL" smtClean="0"/>
              <a:pPr/>
              <a:t>45</a:t>
            </a:fld>
            <a:endParaRPr lang="pl-PL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732588" y="5834063"/>
          <a:ext cx="1943100" cy="777875"/>
        </p:xfrm>
        <a:graphic>
          <a:graphicData uri="http://schemas.openxmlformats.org/presentationml/2006/ole">
            <p:oleObj spid="_x0000_s268290" name="Equation" r:id="rId4" imgW="952200" imgH="380880" progId="Equation.DSMT4">
              <p:embed/>
            </p:oleObj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700838" y="5373688"/>
            <a:ext cx="15684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/>
              <a:t>The red lines:</a:t>
            </a:r>
          </a:p>
        </p:txBody>
      </p:sp>
    </p:spTree>
    <p:controls>
      <p:control spid="268291" name="ShockwaveFlash1" r:id="rId2" imgW="6587612" imgH="7362626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2288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F5824-98DC-4523-A191-4CD9EC0A2667}" type="slidenum">
              <a:rPr lang="pl-PL"/>
              <a:pPr>
                <a:defRPr/>
              </a:pPr>
              <a:t>46</a:t>
            </a:fld>
            <a:endParaRPr lang="pl-PL"/>
          </a:p>
        </p:txBody>
      </p:sp>
      <p:graphicFrame>
        <p:nvGraphicFramePr>
          <p:cNvPr id="122882" name="Object 2"/>
          <p:cNvGraphicFramePr>
            <a:graphicFrameLocks noChangeAspect="1"/>
          </p:cNvGraphicFramePr>
          <p:nvPr/>
        </p:nvGraphicFramePr>
        <p:xfrm>
          <a:off x="6732588" y="5834063"/>
          <a:ext cx="1943100" cy="777875"/>
        </p:xfrm>
        <a:graphic>
          <a:graphicData uri="http://schemas.openxmlformats.org/presentationml/2006/ole">
            <p:oleObj spid="_x0000_s122882" name="Equation" r:id="rId3" imgW="952200" imgH="380880" progId="Equation.DSMT4">
              <p:embed/>
            </p:oleObj>
          </a:graphicData>
        </a:graphic>
      </p:graphicFrame>
      <p:sp>
        <p:nvSpPr>
          <p:cNvPr id="122888" name="Text Box 6"/>
          <p:cNvSpPr txBox="1">
            <a:spLocks noChangeArrowheads="1"/>
          </p:cNvSpPr>
          <p:nvPr/>
        </p:nvSpPr>
        <p:spPr bwMode="auto">
          <a:xfrm>
            <a:off x="6700838" y="5373688"/>
            <a:ext cx="15684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The red lines: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/57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EC83-5CE0-491D-9B28-2C5A2BF2D4D8}" type="slidenum">
              <a:rPr lang="pl-PL" smtClean="0"/>
              <a:pPr/>
              <a:t>47</a:t>
            </a:fld>
            <a:endParaRPr lang="pl-PL"/>
          </a:p>
        </p:txBody>
      </p:sp>
      <p:pic>
        <p:nvPicPr>
          <p:cNvPr id="6" name="Picture 13" descr="Cu_1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-11113"/>
            <a:ext cx="7486650" cy="6869113"/>
          </a:xfrm>
          <a:prstGeom prst="rect">
            <a:avLst/>
          </a:prstGeom>
          <a:noFill/>
          <a:ln/>
        </p:spPr>
      </p:pic>
      <p:graphicFrame>
        <p:nvGraphicFramePr>
          <p:cNvPr id="126977" name="Object 1"/>
          <p:cNvGraphicFramePr>
            <a:graphicFrameLocks noChangeAspect="1"/>
          </p:cNvGraphicFramePr>
          <p:nvPr/>
        </p:nvGraphicFramePr>
        <p:xfrm>
          <a:off x="7272338" y="3501008"/>
          <a:ext cx="1871662" cy="590550"/>
        </p:xfrm>
        <a:graphic>
          <a:graphicData uri="http://schemas.openxmlformats.org/presentationml/2006/ole">
            <p:oleObj spid="_x0000_s284674" name="Equation" r:id="rId4" imgW="1206360" imgH="3808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Second method for detection of AiF</a:t>
            </a:r>
          </a:p>
        </p:txBody>
      </p:sp>
      <p:sp>
        <p:nvSpPr>
          <p:cNvPr id="184322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BBCAC-42CB-4235-8440-6C232C4078FE}" type="slidenum">
              <a:rPr lang="pl-PL"/>
              <a:pPr>
                <a:defRPr/>
              </a:pPr>
              <a:t>48</a:t>
            </a:fld>
            <a:endParaRPr lang="pl-PL"/>
          </a:p>
        </p:txBody>
      </p:sp>
      <p:pic>
        <p:nvPicPr>
          <p:cNvPr id="184325" name="Picture 3" descr="AiF_setup_2_moved_d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196975"/>
            <a:ext cx="680402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Prompt curves</a:t>
            </a:r>
          </a:p>
        </p:txBody>
      </p:sp>
      <p:sp>
        <p:nvSpPr>
          <p:cNvPr id="185346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smtClean="0"/>
              <a:t>The prompt peak</a:t>
            </a:r>
            <a:r>
              <a:rPr lang="pl-PL" sz="1600" smtClean="0"/>
              <a:t>s</a:t>
            </a:r>
            <a:r>
              <a:rPr lang="en-US" sz="1600" smtClean="0"/>
              <a:t> measured when the angle θ between the directions of emit-</a:t>
            </a:r>
          </a:p>
          <a:p>
            <a:r>
              <a:rPr lang="en-US" sz="1600" smtClean="0"/>
              <a:t>ted photons is equal to 120</a:t>
            </a:r>
            <a:r>
              <a:rPr lang="en-US" sz="1600" baseline="30000" smtClean="0"/>
              <a:t>◦</a:t>
            </a:r>
            <a:r>
              <a:rPr lang="en-US" sz="1600" smtClean="0"/>
              <a:t> ; it corresponds to the AiF process</a:t>
            </a:r>
            <a:r>
              <a:rPr lang="pl-PL" sz="1600" smtClean="0"/>
              <a:t> and </a:t>
            </a:r>
            <a:r>
              <a:rPr lang="en-US" sz="1600" smtClean="0"/>
              <a:t>180</a:t>
            </a:r>
            <a:r>
              <a:rPr lang="en-US" sz="1600" baseline="30000" smtClean="0"/>
              <a:t>◦</a:t>
            </a:r>
            <a:r>
              <a:rPr lang="en-US" sz="1600" smtClean="0"/>
              <a:t> i.e., when AaR process was detected. </a:t>
            </a:r>
            <a:r>
              <a:rPr lang="pl-PL" sz="1600" smtClean="0"/>
              <a:t>Both </a:t>
            </a:r>
            <a:r>
              <a:rPr lang="en-US" sz="1600" smtClean="0"/>
              <a:t>peaks were normalized to time of measurement. Solid black lines represent the Gaussian</a:t>
            </a:r>
            <a:r>
              <a:rPr lang="pl-PL" sz="1600" smtClean="0"/>
              <a:t> curve.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F7300-E178-4ED2-A920-68D7C9EE5BA5}" type="slidenum">
              <a:rPr lang="pl-PL"/>
              <a:pPr>
                <a:defRPr/>
              </a:pPr>
              <a:t>49</a:t>
            </a:fld>
            <a:endParaRPr lang="pl-PL"/>
          </a:p>
        </p:txBody>
      </p:sp>
      <p:pic>
        <p:nvPicPr>
          <p:cNvPr id="1853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852738"/>
            <a:ext cx="51117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e+e-; annihilation channels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FA902-2112-49A0-A22F-CFB5575B01A4}" type="slidenum">
              <a:rPr lang="pl-PL"/>
              <a:pPr>
                <a:defRPr/>
              </a:pPr>
              <a:t>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152580" name="Symbol zastępczy zawartości 5"/>
          <p:cNvSpPr>
            <a:spLocks noGrp="1"/>
          </p:cNvSpPr>
          <p:nvPr>
            <p:ph idx="1"/>
          </p:nvPr>
        </p:nvSpPr>
        <p:spPr>
          <a:xfrm>
            <a:off x="914400" y="4594225"/>
            <a:ext cx="8229600" cy="4525963"/>
          </a:xfrm>
        </p:spPr>
        <p:txBody>
          <a:bodyPr/>
          <a:lstStyle/>
          <a:p>
            <a:r>
              <a:rPr lang="en-US" smtClean="0"/>
              <a:t>A</a:t>
            </a:r>
            <a:r>
              <a:rPr lang="pl-PL" smtClean="0">
                <a:latin typeface="Arial" charset="0"/>
              </a:rPr>
              <a:t> </a:t>
            </a:r>
            <a:r>
              <a:rPr lang="en-US" smtClean="0"/>
              <a:t>positron annihilates with a core electron of an atom then such a process can be </a:t>
            </a:r>
            <a:r>
              <a:rPr lang="en-US" b="1" smtClean="0"/>
              <a:t>radiationless</a:t>
            </a:r>
            <a:r>
              <a:rPr lang="en-US" smtClean="0"/>
              <a:t>, i.e., no photon is emitted</a:t>
            </a:r>
            <a:endParaRPr lang="pl-PL" smtClean="0"/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0" y="1125538"/>
            <a:ext cx="5683250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9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5747C-B183-4C5F-AF37-CF9B9FA7BA8E}" type="slidenum">
              <a:rPr lang="pl-PL"/>
              <a:pPr>
                <a:defRPr/>
              </a:pPr>
              <a:t>50</a:t>
            </a:fld>
            <a:endParaRPr lang="pl-PL"/>
          </a:p>
        </p:txBody>
      </p:sp>
      <p:graphicFrame>
        <p:nvGraphicFramePr>
          <p:cNvPr id="56326" name="Object 6"/>
          <p:cNvGraphicFramePr>
            <a:graphicFrameLocks noChangeAspect="1"/>
          </p:cNvGraphicFramePr>
          <p:nvPr/>
        </p:nvGraphicFramePr>
        <p:xfrm>
          <a:off x="3203575" y="1719263"/>
          <a:ext cx="2592388" cy="817562"/>
        </p:xfrm>
        <a:graphic>
          <a:graphicData uri="http://schemas.openxmlformats.org/presentationml/2006/ole">
            <p:oleObj spid="_x0000_s56326" name="Equation" r:id="rId3" imgW="1206360" imgH="380880" progId="Equation.DSMT4">
              <p:embed/>
            </p:oleObj>
          </a:graphicData>
        </a:graphic>
      </p:graphicFrame>
      <p:graphicFrame>
        <p:nvGraphicFramePr>
          <p:cNvPr id="56327" name="Object 7"/>
          <p:cNvGraphicFramePr>
            <a:graphicFrameLocks noChangeAspect="1"/>
          </p:cNvGraphicFramePr>
          <p:nvPr/>
        </p:nvGraphicFramePr>
        <p:xfrm>
          <a:off x="1835150" y="3213100"/>
          <a:ext cx="5976938" cy="1035050"/>
        </p:xfrm>
        <a:graphic>
          <a:graphicData uri="http://schemas.openxmlformats.org/presentationml/2006/ole">
            <p:oleObj spid="_x0000_s56327" name="Equation" r:id="rId4" imgW="2781000" imgH="482400" progId="Equation.DSMT4">
              <p:embed/>
            </p:oleObj>
          </a:graphicData>
        </a:graphic>
      </p:graphicFrame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1979613" y="4797425"/>
          <a:ext cx="5157787" cy="877888"/>
        </p:xfrm>
        <a:graphic>
          <a:graphicData uri="http://schemas.openxmlformats.org/presentationml/2006/ole">
            <p:oleObj spid="_x0000_s56328" name="Equation" r:id="rId5" imgW="2234880" imgH="3808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/>
              <a:t>Intensity</a:t>
            </a:r>
            <a:r>
              <a:rPr lang="pl-PL" dirty="0" smtClean="0"/>
              <a:t> of </a:t>
            </a:r>
            <a:r>
              <a:rPr lang="pl-PL" dirty="0" err="1" smtClean="0"/>
              <a:t>prompt</a:t>
            </a:r>
            <a:r>
              <a:rPr lang="pl-PL" dirty="0" smtClean="0"/>
              <a:t> </a:t>
            </a:r>
            <a:r>
              <a:rPr lang="pl-PL" dirty="0" err="1" smtClean="0"/>
              <a:t>curves</a:t>
            </a:r>
            <a:r>
              <a:rPr lang="pl-PL" dirty="0" smtClean="0"/>
              <a:t> as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function</a:t>
            </a:r>
            <a:r>
              <a:rPr lang="pl-PL" dirty="0" smtClean="0"/>
              <a:t> of </a:t>
            </a:r>
            <a:r>
              <a:rPr lang="pl-PL" dirty="0" err="1" smtClean="0"/>
              <a:t>angle</a:t>
            </a:r>
            <a:r>
              <a:rPr lang="pl-PL" dirty="0" smtClean="0"/>
              <a:t> </a:t>
            </a:r>
            <a:r>
              <a:rPr lang="pl-PL" dirty="0" err="1" smtClean="0"/>
              <a:t>between</a:t>
            </a:r>
            <a:r>
              <a:rPr lang="pl-PL" dirty="0" smtClean="0"/>
              <a:t> </a:t>
            </a:r>
            <a:r>
              <a:rPr lang="pl-PL" dirty="0" err="1" smtClean="0"/>
              <a:t>two</a:t>
            </a:r>
            <a:r>
              <a:rPr lang="pl-PL" dirty="0" smtClean="0"/>
              <a:t> </a:t>
            </a:r>
            <a:r>
              <a:rPr lang="pl-PL" dirty="0" err="1" smtClean="0"/>
              <a:t>detectors</a:t>
            </a:r>
            <a:endParaRPr lang="pl-PL" dirty="0"/>
          </a:p>
        </p:txBody>
      </p:sp>
      <p:sp>
        <p:nvSpPr>
          <p:cNvPr id="5837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7286E-CA55-4CFB-945D-3038F2CB7EA8}" type="slidenum">
              <a:rPr lang="pl-PL"/>
              <a:pPr>
                <a:defRPr/>
              </a:pPr>
              <a:t>51</a:t>
            </a:fld>
            <a:endParaRPr lang="pl-PL"/>
          </a:p>
        </p:txBody>
      </p:sp>
      <p:pic>
        <p:nvPicPr>
          <p:cNvPr id="583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276475"/>
            <a:ext cx="69992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620713"/>
            <a:ext cx="4848225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7380288" y="4941888"/>
          <a:ext cx="1422400" cy="381000"/>
        </p:xfrm>
        <a:graphic>
          <a:graphicData uri="http://schemas.openxmlformats.org/presentationml/2006/ole">
            <p:oleObj spid="_x0000_s58372" name="Equation" r:id="rId5" imgW="1422360" imgH="3808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/>
              <a:t>Intensity</a:t>
            </a:r>
            <a:r>
              <a:rPr lang="pl-PL" dirty="0" smtClean="0"/>
              <a:t> of </a:t>
            </a:r>
            <a:r>
              <a:rPr lang="pl-PL" dirty="0" err="1" smtClean="0"/>
              <a:t>prompt</a:t>
            </a:r>
            <a:r>
              <a:rPr lang="pl-PL" dirty="0" smtClean="0"/>
              <a:t> </a:t>
            </a:r>
            <a:r>
              <a:rPr lang="pl-PL" dirty="0" err="1" smtClean="0"/>
              <a:t>curves</a:t>
            </a:r>
            <a:r>
              <a:rPr lang="pl-PL" dirty="0" smtClean="0"/>
              <a:t> as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function</a:t>
            </a:r>
            <a:r>
              <a:rPr lang="pl-PL" dirty="0" smtClean="0"/>
              <a:t> of </a:t>
            </a:r>
            <a:r>
              <a:rPr lang="pl-PL" dirty="0" err="1" smtClean="0"/>
              <a:t>angle</a:t>
            </a:r>
            <a:r>
              <a:rPr lang="pl-PL" dirty="0" smtClean="0"/>
              <a:t> </a:t>
            </a:r>
            <a:r>
              <a:rPr lang="pl-PL" dirty="0" err="1" smtClean="0"/>
              <a:t>between</a:t>
            </a:r>
            <a:r>
              <a:rPr lang="pl-PL" dirty="0" smtClean="0"/>
              <a:t> </a:t>
            </a:r>
            <a:r>
              <a:rPr lang="pl-PL" dirty="0" err="1" smtClean="0"/>
              <a:t>two</a:t>
            </a:r>
            <a:r>
              <a:rPr lang="pl-PL" dirty="0" smtClean="0"/>
              <a:t> </a:t>
            </a:r>
            <a:r>
              <a:rPr lang="pl-PL" dirty="0" err="1" smtClean="0"/>
              <a:t>detectors</a:t>
            </a:r>
            <a:endParaRPr lang="pl-PL" dirty="0"/>
          </a:p>
        </p:txBody>
      </p:sp>
      <p:sp>
        <p:nvSpPr>
          <p:cNvPr id="55300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C99188-0169-4737-A28B-77729DD4C942}" type="slidenum">
              <a:rPr lang="pl-PL"/>
              <a:pPr>
                <a:defRPr/>
              </a:pPr>
              <a:t>52</a:t>
            </a:fld>
            <a:endParaRPr lang="pl-PL"/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1908175" y="1916113"/>
          <a:ext cx="5556250" cy="4354512"/>
        </p:xfrm>
        <a:graphic>
          <a:graphicData uri="http://schemas.openxmlformats.org/presentationml/2006/ole">
            <p:oleObj spid="_x0000_s55298" name="SPW 10.0 Graph" r:id="rId3" imgW="5555880" imgH="4355280" progId="SigmaPlotGraphicObject.9">
              <p:embed/>
            </p:oleObj>
          </a:graphicData>
        </a:graphic>
      </p:graphicFrame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663" y="0"/>
            <a:ext cx="4605337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/>
              <a:t>Intensity</a:t>
            </a:r>
            <a:r>
              <a:rPr lang="pl-PL" dirty="0" smtClean="0"/>
              <a:t> of </a:t>
            </a:r>
            <a:r>
              <a:rPr lang="pl-PL" dirty="0" err="1" smtClean="0"/>
              <a:t>prompt</a:t>
            </a:r>
            <a:r>
              <a:rPr lang="pl-PL" dirty="0" smtClean="0"/>
              <a:t> </a:t>
            </a:r>
            <a:r>
              <a:rPr lang="pl-PL" dirty="0" err="1" smtClean="0"/>
              <a:t>curves</a:t>
            </a:r>
            <a:r>
              <a:rPr lang="pl-PL" dirty="0" smtClean="0"/>
              <a:t> as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function</a:t>
            </a:r>
            <a:r>
              <a:rPr lang="pl-PL" dirty="0" smtClean="0"/>
              <a:t> of </a:t>
            </a:r>
            <a:r>
              <a:rPr lang="pl-PL" dirty="0" err="1" smtClean="0"/>
              <a:t>angle</a:t>
            </a:r>
            <a:r>
              <a:rPr lang="pl-PL" dirty="0" smtClean="0"/>
              <a:t> </a:t>
            </a:r>
            <a:r>
              <a:rPr lang="pl-PL" dirty="0" err="1" smtClean="0"/>
              <a:t>between</a:t>
            </a:r>
            <a:r>
              <a:rPr lang="pl-PL" dirty="0" smtClean="0"/>
              <a:t> </a:t>
            </a:r>
            <a:r>
              <a:rPr lang="pl-PL" dirty="0" err="1" smtClean="0"/>
              <a:t>two</a:t>
            </a:r>
            <a:r>
              <a:rPr lang="pl-PL" dirty="0" smtClean="0"/>
              <a:t> </a:t>
            </a:r>
            <a:r>
              <a:rPr lang="pl-PL" dirty="0" err="1" smtClean="0"/>
              <a:t>detectors</a:t>
            </a:r>
            <a:endParaRPr lang="pl-PL" dirty="0"/>
          </a:p>
        </p:txBody>
      </p:sp>
      <p:sp>
        <p:nvSpPr>
          <p:cNvPr id="6144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2425AF-B8DD-4B82-B955-71E31E67A3A5}" type="slidenum">
              <a:rPr lang="pl-PL"/>
              <a:pPr>
                <a:defRPr/>
              </a:pPr>
              <a:t>53</a:t>
            </a:fld>
            <a:endParaRPr lang="pl-PL"/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2268538" y="1628775"/>
          <a:ext cx="5915025" cy="4637088"/>
        </p:xfrm>
        <a:graphic>
          <a:graphicData uri="http://schemas.openxmlformats.org/presentationml/2006/ole">
            <p:oleObj spid="_x0000_s61442" name="SPW 10.0 Graph" r:id="rId3" imgW="5555880" imgH="4355280" progId="SigmaPlotGraphicObject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/>
              <a:t>Intensity</a:t>
            </a:r>
            <a:r>
              <a:rPr lang="pl-PL" dirty="0" smtClean="0"/>
              <a:t> of </a:t>
            </a:r>
            <a:r>
              <a:rPr lang="pl-PL" dirty="0" err="1" smtClean="0"/>
              <a:t>prompt</a:t>
            </a:r>
            <a:r>
              <a:rPr lang="pl-PL" dirty="0" smtClean="0"/>
              <a:t> </a:t>
            </a:r>
            <a:r>
              <a:rPr lang="pl-PL" dirty="0" err="1" smtClean="0"/>
              <a:t>curves</a:t>
            </a:r>
            <a:r>
              <a:rPr lang="pl-PL" dirty="0" smtClean="0"/>
              <a:t> as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function</a:t>
            </a:r>
            <a:r>
              <a:rPr lang="pl-PL" dirty="0" smtClean="0"/>
              <a:t> of </a:t>
            </a:r>
            <a:r>
              <a:rPr lang="pl-PL" dirty="0" err="1" smtClean="0"/>
              <a:t>angle</a:t>
            </a:r>
            <a:r>
              <a:rPr lang="pl-PL" dirty="0" smtClean="0"/>
              <a:t> </a:t>
            </a:r>
            <a:r>
              <a:rPr lang="pl-PL" dirty="0" err="1" smtClean="0"/>
              <a:t>between</a:t>
            </a:r>
            <a:r>
              <a:rPr lang="pl-PL" dirty="0" smtClean="0"/>
              <a:t> </a:t>
            </a:r>
            <a:r>
              <a:rPr lang="pl-PL" dirty="0" err="1" smtClean="0"/>
              <a:t>two</a:t>
            </a:r>
            <a:r>
              <a:rPr lang="pl-PL" dirty="0" smtClean="0"/>
              <a:t> </a:t>
            </a:r>
            <a:r>
              <a:rPr lang="pl-PL" dirty="0" err="1" smtClean="0"/>
              <a:t>detectors</a:t>
            </a:r>
            <a:endParaRPr lang="pl-PL" dirty="0"/>
          </a:p>
        </p:txBody>
      </p:sp>
      <p:sp>
        <p:nvSpPr>
          <p:cNvPr id="6246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2C57D-0318-48FB-B808-EAB79AD551F0}" type="slidenum">
              <a:rPr lang="pl-PL"/>
              <a:pPr>
                <a:defRPr/>
              </a:pPr>
              <a:t>54</a:t>
            </a:fld>
            <a:endParaRPr lang="pl-PL"/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2268538" y="1628775"/>
          <a:ext cx="5922962" cy="4641850"/>
        </p:xfrm>
        <a:graphic>
          <a:graphicData uri="http://schemas.openxmlformats.org/presentationml/2006/ole">
            <p:oleObj spid="_x0000_s62466" name="SPW 10.0 Graph" r:id="rId3" imgW="5555880" imgH="4355280" progId="SigmaPlotGraphicObject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/>
              <a:t>Intensity</a:t>
            </a:r>
            <a:r>
              <a:rPr lang="pl-PL" dirty="0" smtClean="0"/>
              <a:t> of </a:t>
            </a:r>
            <a:r>
              <a:rPr lang="pl-PL" dirty="0" err="1" smtClean="0"/>
              <a:t>prompt</a:t>
            </a:r>
            <a:r>
              <a:rPr lang="pl-PL" dirty="0" smtClean="0"/>
              <a:t> </a:t>
            </a:r>
            <a:r>
              <a:rPr lang="pl-PL" dirty="0" err="1" smtClean="0"/>
              <a:t>curves</a:t>
            </a:r>
            <a:r>
              <a:rPr lang="pl-PL" dirty="0" smtClean="0"/>
              <a:t> as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function</a:t>
            </a:r>
            <a:r>
              <a:rPr lang="pl-PL" dirty="0" smtClean="0"/>
              <a:t> of </a:t>
            </a:r>
            <a:r>
              <a:rPr lang="pl-PL" dirty="0" err="1" smtClean="0"/>
              <a:t>angle</a:t>
            </a:r>
            <a:r>
              <a:rPr lang="pl-PL" dirty="0" smtClean="0"/>
              <a:t> </a:t>
            </a:r>
            <a:r>
              <a:rPr lang="pl-PL" dirty="0" err="1" smtClean="0"/>
              <a:t>between</a:t>
            </a:r>
            <a:r>
              <a:rPr lang="pl-PL" dirty="0" smtClean="0"/>
              <a:t> </a:t>
            </a:r>
            <a:r>
              <a:rPr lang="pl-PL" dirty="0" err="1" smtClean="0"/>
              <a:t>two</a:t>
            </a:r>
            <a:r>
              <a:rPr lang="pl-PL" dirty="0" smtClean="0"/>
              <a:t> </a:t>
            </a:r>
            <a:r>
              <a:rPr lang="pl-PL" dirty="0" err="1" smtClean="0"/>
              <a:t>detectors</a:t>
            </a:r>
            <a:endParaRPr lang="pl-PL" dirty="0"/>
          </a:p>
        </p:txBody>
      </p:sp>
      <p:sp>
        <p:nvSpPr>
          <p:cNvPr id="63492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6A497-4DBC-4D27-A6D5-F42E88C6989D}" type="slidenum">
              <a:rPr lang="pl-PL"/>
              <a:pPr>
                <a:defRPr/>
              </a:pPr>
              <a:t>55</a:t>
            </a:fld>
            <a:endParaRPr lang="pl-PL"/>
          </a:p>
        </p:txBody>
      </p:sp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1692275" y="1193800"/>
          <a:ext cx="6497638" cy="5122863"/>
        </p:xfrm>
        <a:graphic>
          <a:graphicData uri="http://schemas.openxmlformats.org/presentationml/2006/ole">
            <p:oleObj spid="_x0000_s63490" name="SPW 10.0 Graph" r:id="rId3" imgW="5488920" imgH="4326840" progId="SigmaPlotGraphicObject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/>
              <a:t>Fraction of positrons which annihilate in flight for two emitters (GEANT 4)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2484438" y="2060575"/>
          <a:ext cx="493776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aseline="30000" dirty="0" smtClean="0"/>
                        <a:t>22</a:t>
                      </a:r>
                      <a:r>
                        <a:rPr lang="pl-PL" dirty="0" smtClean="0"/>
                        <a:t>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aseline="30000" dirty="0" smtClean="0"/>
                        <a:t>68</a:t>
                      </a:r>
                      <a:r>
                        <a:rPr lang="pl-PL" dirty="0" smtClean="0"/>
                        <a:t>Ge/ </a:t>
                      </a:r>
                      <a:r>
                        <a:rPr lang="pl-PL" baseline="30000" dirty="0" err="1" smtClean="0"/>
                        <a:t>68</a:t>
                      </a:r>
                      <a:r>
                        <a:rPr lang="pl-PL" dirty="0" err="1" smtClean="0"/>
                        <a:t>Ge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0.68%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2.79%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0.75%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3.48%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0.82%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3.24%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0.89%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3.42%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0.93%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3.60%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1.28%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3.42%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Pb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0.97%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3.68%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51761-1D8C-4ED0-BE19-4BC7DCCE794F}" type="slidenum">
              <a:rPr lang="pl-PL"/>
              <a:pPr>
                <a:defRPr/>
              </a:pPr>
              <a:t>56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3100" smtClean="0">
                <a:latin typeface="Comic Sans MS" pitchFamily="66" charset="0"/>
              </a:rPr>
              <a:t>Experimental values for fraction of AiF process for </a:t>
            </a:r>
            <a:r>
              <a:rPr lang="pl-PL" sz="3100" baseline="30000" smtClean="0">
                <a:latin typeface="Comic Sans MS" pitchFamily="66" charset="0"/>
              </a:rPr>
              <a:t>68</a:t>
            </a:r>
            <a:r>
              <a:rPr lang="pl-PL" sz="3100" smtClean="0">
                <a:latin typeface="Comic Sans MS" pitchFamily="66" charset="0"/>
              </a:rPr>
              <a:t>Ge/</a:t>
            </a:r>
            <a:r>
              <a:rPr lang="pl-PL" sz="3100" baseline="30000" smtClean="0">
                <a:latin typeface="Comic Sans MS" pitchFamily="66" charset="0"/>
              </a:rPr>
              <a:t>68</a:t>
            </a:r>
            <a:r>
              <a:rPr lang="pl-PL" sz="3100" smtClean="0">
                <a:latin typeface="Comic Sans MS" pitchFamily="66" charset="0"/>
              </a:rPr>
              <a:t>Ga positrons</a:t>
            </a:r>
          </a:p>
        </p:txBody>
      </p:sp>
      <p:graphicFrame>
        <p:nvGraphicFramePr>
          <p:cNvPr id="63492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763713" y="1700213"/>
          <a:ext cx="5761037" cy="4427537"/>
        </p:xfrm>
        <a:graphic>
          <a:graphicData uri="http://schemas.openxmlformats.org/presentationml/2006/ole">
            <p:oleObj spid="_x0000_s285698" name="SPW 7.0 Graph" r:id="rId3" imgW="5554800" imgH="4269240" progId="SigmaPlotGraphicObject.9">
              <p:embed/>
            </p:oleObj>
          </a:graphicData>
        </a:graphic>
      </p:graphicFrame>
      <p:graphicFrame>
        <p:nvGraphicFramePr>
          <p:cNvPr id="63498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1835696" y="1700808"/>
          <a:ext cx="5705475" cy="4171950"/>
        </p:xfrm>
        <a:graphic>
          <a:graphicData uri="http://schemas.openxmlformats.org/presentationml/2006/ole">
            <p:oleObj spid="_x0000_s285699" name="SPW 10.0 Graph" r:id="rId4" imgW="5607000" imgH="4100040" progId="SigmaPlotGraphicObject.9">
              <p:embed/>
            </p:oleObj>
          </a:graphicData>
        </a:graphic>
      </p:graphicFrame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529AD-FE3F-4C06-AD41-538D3C0A9154}" type="slidenum">
              <a:rPr lang="pl-PL" smtClean="0"/>
              <a:pPr>
                <a:defRPr/>
              </a:pPr>
              <a:t>57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3100" dirty="0" smtClean="0">
                <a:latin typeface="Comic Sans MS" pitchFamily="66" charset="0"/>
              </a:rPr>
              <a:t>EGS 4 </a:t>
            </a:r>
            <a:r>
              <a:rPr lang="pl-PL" sz="3100" dirty="0" err="1" smtClean="0">
                <a:latin typeface="Comic Sans MS" pitchFamily="66" charset="0"/>
              </a:rPr>
              <a:t>nrs</a:t>
            </a:r>
            <a:r>
              <a:rPr lang="pl-PL" sz="3100" dirty="0" smtClean="0">
                <a:latin typeface="Comic Sans MS" pitchFamily="66" charset="0"/>
              </a:rPr>
              <a:t> </a:t>
            </a:r>
            <a:r>
              <a:rPr lang="pl-PL" sz="3100" dirty="0" err="1" smtClean="0">
                <a:latin typeface="Comic Sans MS" pitchFamily="66" charset="0"/>
              </a:rPr>
              <a:t>simulation</a:t>
            </a:r>
            <a:r>
              <a:rPr lang="pl-PL" sz="3100" dirty="0" smtClean="0">
                <a:latin typeface="Comic Sans MS" pitchFamily="66" charset="0"/>
              </a:rPr>
              <a:t> of </a:t>
            </a:r>
            <a:r>
              <a:rPr lang="pl-PL" sz="3100" dirty="0" err="1" smtClean="0">
                <a:latin typeface="Comic Sans MS" pitchFamily="66" charset="0"/>
              </a:rPr>
              <a:t>the</a:t>
            </a:r>
            <a:r>
              <a:rPr lang="pl-PL" sz="3100" dirty="0" smtClean="0">
                <a:latin typeface="Comic Sans MS" pitchFamily="66" charset="0"/>
              </a:rPr>
              <a:t> </a:t>
            </a:r>
            <a:r>
              <a:rPr lang="pl-PL" sz="3100" dirty="0" err="1" smtClean="0">
                <a:latin typeface="Comic Sans MS" pitchFamily="66" charset="0"/>
              </a:rPr>
              <a:t>AiF</a:t>
            </a:r>
            <a:r>
              <a:rPr lang="pl-PL" sz="3100" dirty="0" smtClean="0">
                <a:latin typeface="Comic Sans MS" pitchFamily="66" charset="0"/>
              </a:rPr>
              <a:t> </a:t>
            </a:r>
            <a:r>
              <a:rPr lang="pl-PL" sz="3100" dirty="0" err="1" smtClean="0">
                <a:latin typeface="Comic Sans MS" pitchFamily="66" charset="0"/>
              </a:rPr>
              <a:t>process</a:t>
            </a:r>
            <a:r>
              <a:rPr lang="pl-PL" sz="3100" dirty="0" smtClean="0">
                <a:latin typeface="Comic Sans MS" pitchFamily="66" charset="0"/>
              </a:rPr>
              <a:t> for </a:t>
            </a:r>
            <a:r>
              <a:rPr lang="pl-PL" sz="3100" baseline="30000" dirty="0" smtClean="0">
                <a:latin typeface="Comic Sans MS" pitchFamily="66" charset="0"/>
              </a:rPr>
              <a:t>68</a:t>
            </a:r>
            <a:r>
              <a:rPr lang="pl-PL" sz="3100" dirty="0" smtClean="0">
                <a:latin typeface="Comic Sans MS" pitchFamily="66" charset="0"/>
              </a:rPr>
              <a:t>Ge/</a:t>
            </a:r>
            <a:r>
              <a:rPr lang="pl-PL" sz="3100" baseline="30000" dirty="0" smtClean="0">
                <a:latin typeface="Comic Sans MS" pitchFamily="66" charset="0"/>
              </a:rPr>
              <a:t>68</a:t>
            </a:r>
            <a:r>
              <a:rPr lang="pl-PL" sz="3100" dirty="0" smtClean="0">
                <a:latin typeface="Comic Sans MS" pitchFamily="66" charset="0"/>
              </a:rPr>
              <a:t>Ga </a:t>
            </a:r>
            <a:r>
              <a:rPr lang="pl-PL" sz="3100" dirty="0" err="1" smtClean="0">
                <a:latin typeface="Comic Sans MS" pitchFamily="66" charset="0"/>
              </a:rPr>
              <a:t>positrons</a:t>
            </a:r>
            <a:endParaRPr lang="pl-PL" sz="3100" dirty="0" smtClean="0">
              <a:latin typeface="Comic Sans MS" pitchFamily="66" charset="0"/>
            </a:endParaRPr>
          </a:p>
        </p:txBody>
      </p:sp>
      <p:graphicFrame>
        <p:nvGraphicFramePr>
          <p:cNvPr id="63492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763713" y="1700213"/>
          <a:ext cx="5761037" cy="4427537"/>
        </p:xfrm>
        <a:graphic>
          <a:graphicData uri="http://schemas.openxmlformats.org/presentationml/2006/ole">
            <p:oleObj spid="_x0000_s191490" name="SPW 7.0 Graph" r:id="rId3" imgW="5554800" imgH="4269240" progId="SigmaPlotGraphicObject.9">
              <p:embed/>
            </p:oleObj>
          </a:graphicData>
        </a:graphic>
      </p:graphicFrame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529AD-FE3F-4C06-AD41-538D3C0A9154}" type="slidenum">
              <a:rPr lang="pl-PL" smtClean="0"/>
              <a:pPr>
                <a:defRPr/>
              </a:pPr>
              <a:t>58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b="1" smtClean="0"/>
              <a:t>Conclusions</a:t>
            </a:r>
            <a:endParaRPr lang="pl-PL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196975"/>
            <a:ext cx="8229600" cy="4525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 -</a:t>
            </a:r>
            <a:r>
              <a:rPr lang="en-GB" dirty="0" smtClean="0"/>
              <a:t> Variety of issues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chemistry</a:t>
            </a:r>
            <a:r>
              <a:rPr lang="pl-PL" dirty="0" smtClean="0"/>
              <a:t>, </a:t>
            </a:r>
            <a:r>
              <a:rPr lang="pl-PL" dirty="0" err="1" smtClean="0"/>
              <a:t>medicin</a:t>
            </a:r>
            <a:r>
              <a:rPr lang="pl-PL" dirty="0" smtClean="0"/>
              <a:t> etc. </a:t>
            </a:r>
            <a:r>
              <a:rPr lang="en-GB" dirty="0" smtClean="0"/>
              <a:t>can be studied using positron annihilation </a:t>
            </a:r>
            <a:r>
              <a:rPr lang="pl-PL" dirty="0" smtClean="0"/>
              <a:t> </a:t>
            </a:r>
            <a:r>
              <a:rPr lang="en-GB" dirty="0" smtClean="0"/>
              <a:t>method</a:t>
            </a:r>
            <a:r>
              <a:rPr lang="pl-PL" dirty="0" smtClean="0"/>
              <a:t>s. </a:t>
            </a:r>
            <a:r>
              <a:rPr lang="en-GB" dirty="0" smtClean="0"/>
              <a:t>Numerous experimental techniques </a:t>
            </a:r>
            <a:r>
              <a:rPr lang="pl-PL" dirty="0" err="1" smtClean="0"/>
              <a:t>have</a:t>
            </a:r>
            <a:r>
              <a:rPr lang="pl-PL" dirty="0" smtClean="0"/>
              <a:t> </a:t>
            </a:r>
            <a:r>
              <a:rPr lang="pl-PL" dirty="0" err="1" smtClean="0"/>
              <a:t>been</a:t>
            </a:r>
            <a:r>
              <a:rPr lang="pl-PL" dirty="0" smtClean="0"/>
              <a:t> </a:t>
            </a:r>
            <a:r>
              <a:rPr lang="en-GB" dirty="0" smtClean="0"/>
              <a:t>established </a:t>
            </a:r>
            <a:r>
              <a:rPr lang="pl-PL" dirty="0" smtClean="0"/>
              <a:t>and </a:t>
            </a:r>
            <a:r>
              <a:rPr lang="pl-PL" dirty="0" err="1" smtClean="0"/>
              <a:t>new</a:t>
            </a:r>
            <a:r>
              <a:rPr lang="pl-PL" dirty="0" smtClean="0"/>
              <a:t> </a:t>
            </a:r>
            <a:r>
              <a:rPr lang="pl-PL" dirty="0" err="1" smtClean="0"/>
              <a:t>experimental</a:t>
            </a:r>
            <a:r>
              <a:rPr lang="pl-PL" dirty="0" smtClean="0"/>
              <a:t> </a:t>
            </a:r>
            <a:r>
              <a:rPr lang="pl-PL" dirty="0" err="1" smtClean="0"/>
              <a:t>techniques</a:t>
            </a:r>
            <a:r>
              <a:rPr lang="pl-PL" dirty="0" smtClean="0"/>
              <a:t> </a:t>
            </a:r>
            <a:r>
              <a:rPr lang="pl-PL" dirty="0" err="1" smtClean="0"/>
              <a:t>are</a:t>
            </a:r>
            <a:r>
              <a:rPr lang="pl-PL" dirty="0" smtClean="0"/>
              <a:t> developing as </a:t>
            </a:r>
            <a:r>
              <a:rPr lang="pl-PL" dirty="0" err="1" smtClean="0"/>
              <a:t>well</a:t>
            </a:r>
            <a:r>
              <a:rPr lang="pl-PL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Positron annihilation in flight process has been observed. It manifests   itself as the hyperbola in the measured </a:t>
            </a:r>
            <a:r>
              <a:rPr lang="pl-PL" dirty="0" smtClean="0"/>
              <a:t>2D </a:t>
            </a:r>
            <a:r>
              <a:rPr lang="en-US" dirty="0" smtClean="0"/>
              <a:t>histogram</a:t>
            </a:r>
            <a:r>
              <a:rPr lang="pl-PL" dirty="0" smtClean="0"/>
              <a:t> but </a:t>
            </a:r>
            <a:r>
              <a:rPr lang="pl-PL" dirty="0" err="1" smtClean="0"/>
              <a:t>also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simpler</a:t>
            </a:r>
            <a:r>
              <a:rPr lang="pl-PL" dirty="0" smtClean="0"/>
              <a:t> </a:t>
            </a:r>
            <a:r>
              <a:rPr lang="pl-PL" dirty="0" err="1" smtClean="0"/>
              <a:t>experiments</a:t>
            </a:r>
            <a:r>
              <a:rPr lang="en-US" dirty="0" smtClean="0"/>
              <a:t>.</a:t>
            </a:r>
            <a:endParaRPr lang="pl-PL" dirty="0" smtClean="0"/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- </a:t>
            </a:r>
            <a:r>
              <a:rPr lang="en-US" dirty="0" smtClean="0"/>
              <a:t>The hyperbola results from the relativistic kinematics</a:t>
            </a:r>
            <a:r>
              <a:rPr lang="pl-PL" dirty="0" smtClean="0"/>
              <a:t>.</a:t>
            </a:r>
            <a:endParaRPr lang="en-US" dirty="0" smtClean="0"/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C65B9A-D967-45B4-AFDE-7117E584E593}" type="slidenum">
              <a:rPr lang="pl-PL"/>
              <a:pPr>
                <a:defRPr/>
              </a:pPr>
              <a:t>59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  <a:ln>
            <a:solidFill>
              <a:schemeClr val="bg2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e+e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-;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annihilation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channels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482" name="Symbol zastępczy zawartości 2"/>
          <p:cNvSpPr>
            <a:spLocks noGrp="1"/>
          </p:cNvSpPr>
          <p:nvPr>
            <p:ph idx="1"/>
          </p:nvPr>
        </p:nvSpPr>
        <p:spPr>
          <a:xfrm>
            <a:off x="914400" y="4868863"/>
            <a:ext cx="8229600" cy="4525962"/>
          </a:xfrm>
        </p:spPr>
        <p:txBody>
          <a:bodyPr/>
          <a:lstStyle/>
          <a:p>
            <a:r>
              <a:rPr lang="pl-PL" smtClean="0"/>
              <a:t>D</a:t>
            </a:r>
            <a:r>
              <a:rPr lang="en-US" smtClean="0"/>
              <a:t>uring annihilation with a core electron of an atom, the </a:t>
            </a:r>
            <a:r>
              <a:rPr lang="en-US" b="1" smtClean="0"/>
              <a:t>single photon </a:t>
            </a:r>
            <a:r>
              <a:rPr lang="en-US" smtClean="0"/>
              <a:t>annihilation is possible.</a:t>
            </a:r>
            <a:endParaRPr lang="pl-PL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560B8-AFFD-4362-B146-7C955D26E0D0}" type="slidenum">
              <a:rPr lang="pl-PL"/>
              <a:pPr>
                <a:defRPr/>
              </a:pPr>
              <a:t>6</a:t>
            </a:fld>
            <a:endParaRPr lang="pl-PL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0" y="1125538"/>
            <a:ext cx="584200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95586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55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1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CC3EE-7FD4-4F6D-9C7D-6EA551F0DB77}" type="slidenum">
              <a:rPr lang="pl-PL"/>
              <a:pPr>
                <a:defRPr/>
              </a:pPr>
              <a:t>60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1835150" y="260350"/>
            <a:ext cx="6188075" cy="615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400" dirty="0" err="1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Thank</a:t>
            </a:r>
            <a:r>
              <a:rPr lang="pl-PL" sz="34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pl-PL" sz="3400" dirty="0" err="1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you</a:t>
            </a:r>
            <a:r>
              <a:rPr lang="pl-PL" sz="34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for </a:t>
            </a:r>
            <a:r>
              <a:rPr lang="pl-PL" sz="3400" dirty="0" err="1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your</a:t>
            </a:r>
            <a:r>
              <a:rPr lang="pl-PL" sz="34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pl-PL" sz="3400" dirty="0" err="1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attention</a:t>
            </a:r>
            <a:r>
              <a:rPr lang="pl-PL" sz="34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e+e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-;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annihilation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channels</a:t>
            </a:r>
            <a:endParaRPr lang="pl-PL" dirty="0"/>
          </a:p>
        </p:txBody>
      </p:sp>
      <p:sp>
        <p:nvSpPr>
          <p:cNvPr id="21506" name="Symbol zastępczy zawartości 2"/>
          <p:cNvSpPr>
            <a:spLocks noGrp="1"/>
          </p:cNvSpPr>
          <p:nvPr>
            <p:ph idx="1"/>
          </p:nvPr>
        </p:nvSpPr>
        <p:spPr>
          <a:xfrm>
            <a:off x="914400" y="3429000"/>
            <a:ext cx="8229600" cy="4525963"/>
          </a:xfrm>
        </p:spPr>
        <p:txBody>
          <a:bodyPr/>
          <a:lstStyle/>
          <a:p>
            <a:r>
              <a:rPr lang="en-US" dirty="0" smtClean="0"/>
              <a:t>Another rare process, </a:t>
            </a:r>
            <a:r>
              <a:rPr lang="en-US" b="1" dirty="0" err="1" smtClean="0"/>
              <a:t>radi</a:t>
            </a:r>
            <a:r>
              <a:rPr lang="pl-PL" b="1" dirty="0" smtClean="0"/>
              <a:t>a</a:t>
            </a:r>
            <a:r>
              <a:rPr lang="en-US" b="1" dirty="0" err="1" smtClean="0"/>
              <a:t>tive</a:t>
            </a:r>
            <a:r>
              <a:rPr lang="en-US" b="1" dirty="0" smtClean="0"/>
              <a:t> trapping</a:t>
            </a:r>
            <a:r>
              <a:rPr lang="en-US" dirty="0" smtClean="0"/>
              <a:t>. As the result </a:t>
            </a:r>
            <a:r>
              <a:rPr lang="en-US" dirty="0" err="1" smtClean="0"/>
              <a:t>Positronium</a:t>
            </a:r>
            <a:r>
              <a:rPr lang="en-US" dirty="0" smtClean="0"/>
              <a:t>, i.e., bound state </a:t>
            </a:r>
            <a:r>
              <a:rPr lang="pl-PL" dirty="0" smtClean="0"/>
              <a:t>of a</a:t>
            </a:r>
            <a:r>
              <a:rPr lang="en-US" dirty="0" smtClean="0"/>
              <a:t> positron and</a:t>
            </a:r>
            <a:r>
              <a:rPr lang="pl-PL" dirty="0" smtClean="0"/>
              <a:t> an</a:t>
            </a:r>
            <a:r>
              <a:rPr lang="en-US" dirty="0" smtClean="0"/>
              <a:t> electron is formed with the emission of an energetic photon. The cross section is very small 10</a:t>
            </a:r>
            <a:r>
              <a:rPr lang="en-US" baseline="30000" dirty="0" smtClean="0"/>
              <a:t>-20</a:t>
            </a:r>
            <a:r>
              <a:rPr lang="en-US" dirty="0" smtClean="0"/>
              <a:t>cm</a:t>
            </a:r>
            <a:r>
              <a:rPr lang="en-US" baseline="30000" dirty="0" smtClean="0"/>
              <a:t>2</a:t>
            </a:r>
            <a:r>
              <a:rPr lang="en-US" dirty="0" smtClean="0"/>
              <a:t> at 1 </a:t>
            </a:r>
            <a:r>
              <a:rPr lang="en-US" dirty="0" err="1" smtClean="0"/>
              <a:t>eV</a:t>
            </a:r>
            <a:r>
              <a:rPr lang="en-US" dirty="0" smtClean="0"/>
              <a:t>.</a:t>
            </a:r>
            <a:endParaRPr lang="pl-PL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39C63-60FE-4061-83DE-4B548BC367A5}" type="slidenum">
              <a:rPr lang="pl-PL"/>
              <a:pPr>
                <a:defRPr/>
              </a:pPr>
              <a:t>7</a:t>
            </a:fld>
            <a:endParaRPr lang="pl-PL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2425" y="1125538"/>
            <a:ext cx="6251575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e+e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-;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annihilation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channels</a:t>
            </a:r>
            <a:endParaRPr lang="pl-PL" dirty="0"/>
          </a:p>
        </p:txBody>
      </p:sp>
      <p:sp>
        <p:nvSpPr>
          <p:cNvPr id="22530" name="Symbol zastępczy zawartości 2"/>
          <p:cNvSpPr>
            <a:spLocks noGrp="1"/>
          </p:cNvSpPr>
          <p:nvPr>
            <p:ph idx="1"/>
          </p:nvPr>
        </p:nvSpPr>
        <p:spPr>
          <a:xfrm>
            <a:off x="914400" y="3284538"/>
            <a:ext cx="8229600" cy="4525962"/>
          </a:xfrm>
        </p:spPr>
        <p:txBody>
          <a:bodyPr/>
          <a:lstStyle/>
          <a:p>
            <a:r>
              <a:rPr lang="en-US" smtClean="0"/>
              <a:t>Emission of </a:t>
            </a:r>
            <a:r>
              <a:rPr lang="en-US" b="1" smtClean="0"/>
              <a:t>two photons </a:t>
            </a:r>
            <a:r>
              <a:rPr lang="en-US" smtClean="0"/>
              <a:t>is the main annihilation channel. Such a process manifests itself with the emission of two photons in the opposite directions each of energy of about 511 keV.</a:t>
            </a:r>
            <a:endParaRPr lang="pl-PL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0E753-41E7-43B7-AADA-A4D21B99ED7F}" type="slidenum">
              <a:rPr lang="pl-PL"/>
              <a:pPr>
                <a:defRPr/>
              </a:pPr>
              <a:t>8</a:t>
            </a:fld>
            <a:endParaRPr lang="pl-PL"/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3925" y="1125538"/>
            <a:ext cx="5680075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e+e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-;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annihilation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channels</a:t>
            </a:r>
            <a:endParaRPr lang="pl-PL" dirty="0"/>
          </a:p>
        </p:txBody>
      </p:sp>
      <p:sp>
        <p:nvSpPr>
          <p:cNvPr id="2355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the total spin of the annihilating pair is equal to unity, i.e., spins of two </a:t>
            </a:r>
            <a:r>
              <a:rPr lang="en-US" dirty="0" err="1" smtClean="0"/>
              <a:t>particels</a:t>
            </a:r>
            <a:r>
              <a:rPr lang="en-US" dirty="0" smtClean="0"/>
              <a:t> are parallel then the annihilation with </a:t>
            </a:r>
            <a:r>
              <a:rPr lang="en-US" b="1" dirty="0" smtClean="0"/>
              <a:t>three photons </a:t>
            </a:r>
            <a:r>
              <a:rPr lang="en-US" dirty="0" smtClean="0"/>
              <a:t>occurs. </a:t>
            </a:r>
            <a:r>
              <a:rPr lang="pl-PL" dirty="0" err="1" smtClean="0"/>
              <a:t>Each</a:t>
            </a:r>
            <a:r>
              <a:rPr lang="en-US" dirty="0" smtClean="0"/>
              <a:t> </a:t>
            </a:r>
            <a:r>
              <a:rPr lang="pl-PL" dirty="0" err="1" smtClean="0"/>
              <a:t>photon</a:t>
            </a:r>
            <a:r>
              <a:rPr lang="pl-PL" dirty="0" smtClean="0"/>
              <a:t> </a:t>
            </a:r>
            <a:r>
              <a:rPr lang="en-US" dirty="0" smtClean="0"/>
              <a:t>energy exhibits the continuous spectrum. </a:t>
            </a:r>
            <a:endParaRPr lang="pl-PL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/58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268FC-1C99-456D-8575-E7BD5467A896}" type="slidenum">
              <a:rPr lang="pl-PL"/>
              <a:pPr>
                <a:defRPr/>
              </a:pPr>
              <a:t>9</a:t>
            </a:fld>
            <a:endParaRPr lang="pl-PL"/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3484563"/>
            <a:ext cx="55340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37959</TotalTime>
  <Words>1180</Words>
  <Application>Microsoft Office PowerPoint</Application>
  <PresentationFormat>Pokaz na ekranie (4:3)</PresentationFormat>
  <Paragraphs>272</Paragraphs>
  <Slides>60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5</vt:i4>
      </vt:variant>
      <vt:variant>
        <vt:lpstr>Tytuły slajdów</vt:lpstr>
      </vt:variant>
      <vt:variant>
        <vt:i4>60</vt:i4>
      </vt:variant>
    </vt:vector>
  </HeadingPairs>
  <TitlesOfParts>
    <vt:vector size="66" baseType="lpstr">
      <vt:lpstr>Motyw pakietu Office</vt:lpstr>
      <vt:lpstr>Equation</vt:lpstr>
      <vt:lpstr>SPW 10.0 Graph</vt:lpstr>
      <vt:lpstr>JANDEL SIGMAPLOT GRAPHIC</vt:lpstr>
      <vt:lpstr>SPW 12.0 Graph</vt:lpstr>
      <vt:lpstr>SPW 7.0 Graph</vt:lpstr>
      <vt:lpstr>Slajd 1</vt:lpstr>
      <vt:lpstr>Slajd 2</vt:lpstr>
      <vt:lpstr>Outline</vt:lpstr>
      <vt:lpstr>Annihlation process</vt:lpstr>
      <vt:lpstr>e+e-; annihilation channels</vt:lpstr>
      <vt:lpstr>e+e-; annihilation channels</vt:lpstr>
      <vt:lpstr>e+e-; annihilation channels</vt:lpstr>
      <vt:lpstr>e+e-; annihilation channels</vt:lpstr>
      <vt:lpstr>e+e-; annihilation channels</vt:lpstr>
      <vt:lpstr>e+e-; annihilation channels</vt:lpstr>
      <vt:lpstr>e+e-; annihilation channels</vt:lpstr>
      <vt:lpstr>e+e-; annihilation channels</vt:lpstr>
      <vt:lpstr>Slajd 13</vt:lpstr>
      <vt:lpstr>Annihilation at rest; momentum of an electron contributes to the momentum  of the annihilating pair </vt:lpstr>
      <vt:lpstr>Doppler broadenning of  the annihilation line</vt:lpstr>
      <vt:lpstr>Photon energy spectrum</vt:lpstr>
      <vt:lpstr>Three gamma annihilation</vt:lpstr>
      <vt:lpstr>Triplet annihilation of the o-Ps at the surface of Zr</vt:lpstr>
      <vt:lpstr>Annihilation line</vt:lpstr>
      <vt:lpstr>How we define the S-parameter</vt:lpstr>
      <vt:lpstr>S-parameter value is sesitive to  the structure changes in a sample</vt:lpstr>
      <vt:lpstr>Coincidence system for reduction of background under annihilation line</vt:lpstr>
      <vt:lpstr>Coincidence DB spectrometer</vt:lpstr>
      <vt:lpstr>Slajd 24</vt:lpstr>
      <vt:lpstr>Coincidence Doppler Broadening (CDB) spectroscopy</vt:lpstr>
      <vt:lpstr>CDB - ratio spectra</vt:lpstr>
      <vt:lpstr>Positron lifetime spectroscopy</vt:lpstr>
      <vt:lpstr>Positron lifetime spectrum, decomposition</vt:lpstr>
      <vt:lpstr>Positron lifetime spectrum</vt:lpstr>
      <vt:lpstr>Positron lifetime in crystalline defect in Ni</vt:lpstr>
      <vt:lpstr>Positron Studies of Subsurface Zone Inducedby Sliding in Pure Iron </vt:lpstr>
      <vt:lpstr>Positron lifetime in Ti irradiated with swift Xe26+ ions</vt:lpstr>
      <vt:lpstr>The total cross section for two photons annihilation</vt:lpstr>
      <vt:lpstr>Annihilation in flight</vt:lpstr>
      <vt:lpstr>Kinematics of AiF</vt:lpstr>
      <vt:lpstr>Calculated AiF photon spectra</vt:lpstr>
      <vt:lpstr>Energetic spectrum of 22Na positrons</vt:lpstr>
      <vt:lpstr>Two edges of AiF process</vt:lpstr>
      <vt:lpstr>22Na spectrum, non edges due to high background  </vt:lpstr>
      <vt:lpstr>Only coincidence can help to detect AiF</vt:lpstr>
      <vt:lpstr>Concidence system for detection of AiF</vt:lpstr>
      <vt:lpstr>2D histogram of annihilation photons</vt:lpstr>
      <vt:lpstr>Slajd 43</vt:lpstr>
      <vt:lpstr>Slajd 44</vt:lpstr>
      <vt:lpstr>Slajd 45</vt:lpstr>
      <vt:lpstr>Slajd 46</vt:lpstr>
      <vt:lpstr>Slajd 47</vt:lpstr>
      <vt:lpstr>Second method for detection of AiF</vt:lpstr>
      <vt:lpstr>Prompt curves</vt:lpstr>
      <vt:lpstr>Slajd 50</vt:lpstr>
      <vt:lpstr>Intensity of prompt curves as the function of angle between two detectors</vt:lpstr>
      <vt:lpstr>Intensity of prompt curves as the function of angle between two detectors</vt:lpstr>
      <vt:lpstr>Intensity of prompt curves as the function of angle between two detectors</vt:lpstr>
      <vt:lpstr>Intensity of prompt curves as the function of angle between two detectors</vt:lpstr>
      <vt:lpstr>Intensity of prompt curves as the function of angle between two detectors</vt:lpstr>
      <vt:lpstr>Fraction of positrons which annihilate in flight for two emitters (GEANT 4)</vt:lpstr>
      <vt:lpstr>Experimental values for fraction of AiF process for 68Ge/68Ga positrons</vt:lpstr>
      <vt:lpstr>EGS 4 nrs simulation of the AiF process for 68Ge/68Ga positrons</vt:lpstr>
      <vt:lpstr>Conclusions</vt:lpstr>
      <vt:lpstr>Slajd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Jerzy</dc:creator>
  <cp:lastModifiedBy>Jerzy</cp:lastModifiedBy>
  <cp:revision>101</cp:revision>
  <dcterms:created xsi:type="dcterms:W3CDTF">2017-04-28T23:04:51Z</dcterms:created>
  <dcterms:modified xsi:type="dcterms:W3CDTF">2017-06-06T08:38:48Z</dcterms:modified>
</cp:coreProperties>
</file>