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8"/>
  </p:notesMasterIdLst>
  <p:sldIdLst>
    <p:sldId id="256" r:id="rId2"/>
    <p:sldId id="356" r:id="rId3"/>
    <p:sldId id="287" r:id="rId4"/>
    <p:sldId id="260" r:id="rId5"/>
    <p:sldId id="262" r:id="rId6"/>
    <p:sldId id="263" r:id="rId7"/>
    <p:sldId id="264" r:id="rId8"/>
    <p:sldId id="357" r:id="rId9"/>
    <p:sldId id="297" r:id="rId10"/>
    <p:sldId id="358" r:id="rId11"/>
    <p:sldId id="359" r:id="rId12"/>
    <p:sldId id="290" r:id="rId13"/>
    <p:sldId id="360" r:id="rId14"/>
    <p:sldId id="364" r:id="rId15"/>
    <p:sldId id="367" r:id="rId16"/>
    <p:sldId id="361" r:id="rId17"/>
    <p:sldId id="363" r:id="rId18"/>
    <p:sldId id="365" r:id="rId19"/>
    <p:sldId id="366" r:id="rId20"/>
    <p:sldId id="368" r:id="rId21"/>
    <p:sldId id="371" r:id="rId22"/>
    <p:sldId id="369" r:id="rId23"/>
    <p:sldId id="370" r:id="rId24"/>
    <p:sldId id="372" r:id="rId25"/>
    <p:sldId id="373" r:id="rId26"/>
    <p:sldId id="342" r:id="rId27"/>
    <p:sldId id="343" r:id="rId28"/>
    <p:sldId id="347" r:id="rId29"/>
    <p:sldId id="345" r:id="rId30"/>
    <p:sldId id="346" r:id="rId31"/>
    <p:sldId id="348" r:id="rId32"/>
    <p:sldId id="349" r:id="rId33"/>
    <p:sldId id="350" r:id="rId34"/>
    <p:sldId id="351" r:id="rId35"/>
    <p:sldId id="352" r:id="rId36"/>
    <p:sldId id="353" r:id="rId37"/>
  </p:sldIdLst>
  <p:sldSz cx="9144000" cy="6858000" type="screen4x3"/>
  <p:notesSz cx="6858000" cy="9144000"/>
  <p:defaultTextStyle>
    <a:defPPr>
      <a:defRPr lang="es-C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313"/>
    <a:srgbClr val="00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67" autoAdjust="0"/>
  </p:normalViewPr>
  <p:slideViewPr>
    <p:cSldViewPr>
      <p:cViewPr>
        <p:scale>
          <a:sx n="114" d="100"/>
          <a:sy n="114" d="100"/>
        </p:scale>
        <p:origin x="-3840" y="-1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1C67DF0-8CDC-4A81-B1D4-11BC2F74F6E6}" type="datetimeFigureOut">
              <a:rPr lang="en-US"/>
              <a:pPr>
                <a:defRPr/>
              </a:pPr>
              <a:t>29/05/17</a:t>
            </a:fld>
            <a:endParaRPr lang="en-GB"/>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n-GB"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E2B542-3800-4A69-B86E-0EEDD2476DAC}" type="slidenum">
              <a:rPr lang="en-GB"/>
              <a:pPr>
                <a:defRPr/>
              </a:pPr>
              <a:t>‹#›</a:t>
            </a:fld>
            <a:endParaRPr lang="en-GB"/>
          </a:p>
        </p:txBody>
      </p:sp>
    </p:spTree>
    <p:extLst>
      <p:ext uri="{BB962C8B-B14F-4D97-AF65-F5344CB8AC3E}">
        <p14:creationId xmlns:p14="http://schemas.microsoft.com/office/powerpoint/2010/main" val="27676569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60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608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AC4008-3F9F-447D-9E27-708B5F9AC630}" type="slidenum">
              <a:rPr lang="en-GB" smtClean="0"/>
              <a:pPr fontAlgn="base">
                <a:spcBef>
                  <a:spcPct val="0"/>
                </a:spcBef>
                <a:spcAft>
                  <a:spcPct val="0"/>
                </a:spcAft>
                <a:defRPr/>
              </a:pPr>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n-GB"/>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GB"/>
          </a:p>
        </p:txBody>
      </p:sp>
      <p:sp>
        <p:nvSpPr>
          <p:cNvPr id="4" name="3 Marcador de fecha"/>
          <p:cNvSpPr>
            <a:spLocks noGrp="1"/>
          </p:cNvSpPr>
          <p:nvPr>
            <p:ph type="dt" sz="half" idx="10"/>
          </p:nvPr>
        </p:nvSpPr>
        <p:spPr/>
        <p:txBody>
          <a:bodyPr/>
          <a:lstStyle>
            <a:lvl1pPr>
              <a:defRPr/>
            </a:lvl1pPr>
          </a:lstStyle>
          <a:p>
            <a:pPr>
              <a:defRPr/>
            </a:pPr>
            <a:fld id="{7867F012-9013-46CC-81F8-7921AB41B014}" type="datetimeFigureOut">
              <a:rPr lang="es-CO"/>
              <a:pPr>
                <a:defRPr/>
              </a:pPr>
              <a:t>29/05/17</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D5FAE9F8-70D4-4454-BA15-6F055B0909A8}" type="slidenum">
              <a:rPr lang="es-CO"/>
              <a:pPr>
                <a:defRPr/>
              </a:pPr>
              <a:t>‹#›</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GB"/>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fecha"/>
          <p:cNvSpPr>
            <a:spLocks noGrp="1"/>
          </p:cNvSpPr>
          <p:nvPr>
            <p:ph type="dt" sz="half" idx="10"/>
          </p:nvPr>
        </p:nvSpPr>
        <p:spPr/>
        <p:txBody>
          <a:bodyPr/>
          <a:lstStyle>
            <a:lvl1pPr>
              <a:defRPr/>
            </a:lvl1pPr>
          </a:lstStyle>
          <a:p>
            <a:pPr>
              <a:defRPr/>
            </a:pPr>
            <a:fld id="{0B1271F1-F2E9-480B-8E0F-3B7053F38F48}" type="datetimeFigureOut">
              <a:rPr lang="es-CO"/>
              <a:pPr>
                <a:defRPr/>
              </a:pPr>
              <a:t>29/05/17</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D2DE0D8C-A84C-4AFF-8E9B-59F0578FEACB}" type="slidenum">
              <a:rPr lang="es-CO"/>
              <a:pPr>
                <a:defRPr/>
              </a:pPr>
              <a:t>‹#›</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GB"/>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fecha"/>
          <p:cNvSpPr>
            <a:spLocks noGrp="1"/>
          </p:cNvSpPr>
          <p:nvPr>
            <p:ph type="dt" sz="half" idx="10"/>
          </p:nvPr>
        </p:nvSpPr>
        <p:spPr/>
        <p:txBody>
          <a:bodyPr/>
          <a:lstStyle>
            <a:lvl1pPr>
              <a:defRPr/>
            </a:lvl1pPr>
          </a:lstStyle>
          <a:p>
            <a:pPr>
              <a:defRPr/>
            </a:pPr>
            <a:fld id="{ABB57591-48E5-41B8-AF06-628BC0421A23}" type="datetimeFigureOut">
              <a:rPr lang="es-CO"/>
              <a:pPr>
                <a:defRPr/>
              </a:pPr>
              <a:t>29/05/17</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5947C35B-1B39-4FFD-9DCB-EB5C68616C8E}" type="slidenum">
              <a:rPr lang="es-CO"/>
              <a:pPr>
                <a:defRPr/>
              </a:pPr>
              <a:t>‹#›</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GB"/>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fecha"/>
          <p:cNvSpPr>
            <a:spLocks noGrp="1"/>
          </p:cNvSpPr>
          <p:nvPr>
            <p:ph type="dt" sz="half" idx="10"/>
          </p:nvPr>
        </p:nvSpPr>
        <p:spPr/>
        <p:txBody>
          <a:bodyPr/>
          <a:lstStyle>
            <a:lvl1pPr>
              <a:defRPr/>
            </a:lvl1pPr>
          </a:lstStyle>
          <a:p>
            <a:pPr>
              <a:defRPr/>
            </a:pPr>
            <a:fld id="{A9D88409-988D-459A-9EE3-623CD22C6A22}" type="datetimeFigureOut">
              <a:rPr lang="es-CO"/>
              <a:pPr>
                <a:defRPr/>
              </a:pPr>
              <a:t>29/05/17</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5F25D5C6-B5B4-491A-A5D1-F5A164428C13}" type="slidenum">
              <a:rPr lang="es-CO"/>
              <a:pPr>
                <a:defRPr/>
              </a:pPr>
              <a:t>‹#›</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GB"/>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BAC3EDB-F33C-4496-AE5E-DD3DB80F7200}" type="datetimeFigureOut">
              <a:rPr lang="es-CO"/>
              <a:pPr>
                <a:defRPr/>
              </a:pPr>
              <a:t>29/05/17</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90885275-ED19-48B6-9CE4-6AB6CA96AAA9}" type="slidenum">
              <a:rPr lang="es-CO"/>
              <a:pPr>
                <a:defRPr/>
              </a:pPr>
              <a:t>‹#›</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GB"/>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3 Marcador de fecha"/>
          <p:cNvSpPr>
            <a:spLocks noGrp="1"/>
          </p:cNvSpPr>
          <p:nvPr>
            <p:ph type="dt" sz="half" idx="10"/>
          </p:nvPr>
        </p:nvSpPr>
        <p:spPr/>
        <p:txBody>
          <a:bodyPr/>
          <a:lstStyle>
            <a:lvl1pPr>
              <a:defRPr/>
            </a:lvl1pPr>
          </a:lstStyle>
          <a:p>
            <a:pPr>
              <a:defRPr/>
            </a:pPr>
            <a:fld id="{1B004D46-2714-49E5-A7D8-CC21AD3B0C97}" type="datetimeFigureOut">
              <a:rPr lang="es-CO"/>
              <a:pPr>
                <a:defRPr/>
              </a:pPr>
              <a:t>29/05/17</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B7DCDEFF-F401-4120-AA77-3A7DDB5E8CFD}" type="slidenum">
              <a:rPr lang="es-CO"/>
              <a:pPr>
                <a:defRPr/>
              </a:pPr>
              <a:t>‹#›</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GB"/>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3 Marcador de fecha"/>
          <p:cNvSpPr>
            <a:spLocks noGrp="1"/>
          </p:cNvSpPr>
          <p:nvPr>
            <p:ph type="dt" sz="half" idx="10"/>
          </p:nvPr>
        </p:nvSpPr>
        <p:spPr/>
        <p:txBody>
          <a:bodyPr/>
          <a:lstStyle>
            <a:lvl1pPr>
              <a:defRPr/>
            </a:lvl1pPr>
          </a:lstStyle>
          <a:p>
            <a:pPr>
              <a:defRPr/>
            </a:pPr>
            <a:fld id="{6179A713-5B8C-41D4-922C-111E7DDE28F2}" type="datetimeFigureOut">
              <a:rPr lang="es-CO"/>
              <a:pPr>
                <a:defRPr/>
              </a:pPr>
              <a:t>29/05/17</a:t>
            </a:fld>
            <a:endParaRPr lang="es-CO"/>
          </a:p>
        </p:txBody>
      </p:sp>
      <p:sp>
        <p:nvSpPr>
          <p:cNvPr id="8" name="4 Marcador de pie de página"/>
          <p:cNvSpPr>
            <a:spLocks noGrp="1"/>
          </p:cNvSpPr>
          <p:nvPr>
            <p:ph type="ftr" sz="quarter" idx="11"/>
          </p:nvPr>
        </p:nvSpPr>
        <p:spPr/>
        <p:txBody>
          <a:bodyPr/>
          <a:lstStyle>
            <a:lvl1pPr>
              <a:defRPr/>
            </a:lvl1pPr>
          </a:lstStyle>
          <a:p>
            <a:pPr>
              <a:defRPr/>
            </a:pPr>
            <a:endParaRPr lang="es-CO"/>
          </a:p>
        </p:txBody>
      </p:sp>
      <p:sp>
        <p:nvSpPr>
          <p:cNvPr id="9" name="5 Marcador de número de diapositiva"/>
          <p:cNvSpPr>
            <a:spLocks noGrp="1"/>
          </p:cNvSpPr>
          <p:nvPr>
            <p:ph type="sldNum" sz="quarter" idx="12"/>
          </p:nvPr>
        </p:nvSpPr>
        <p:spPr/>
        <p:txBody>
          <a:bodyPr/>
          <a:lstStyle>
            <a:lvl1pPr>
              <a:defRPr/>
            </a:lvl1pPr>
          </a:lstStyle>
          <a:p>
            <a:pPr>
              <a:defRPr/>
            </a:pPr>
            <a:fld id="{7D0A743C-53D2-441B-B478-E7B7D73036C3}" type="slidenum">
              <a:rPr lang="es-CO"/>
              <a:pPr>
                <a:defRPr/>
              </a:pPr>
              <a:t>‹#›</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GB"/>
          </a:p>
        </p:txBody>
      </p:sp>
      <p:sp>
        <p:nvSpPr>
          <p:cNvPr id="3" name="3 Marcador de fecha"/>
          <p:cNvSpPr>
            <a:spLocks noGrp="1"/>
          </p:cNvSpPr>
          <p:nvPr>
            <p:ph type="dt" sz="half" idx="10"/>
          </p:nvPr>
        </p:nvSpPr>
        <p:spPr/>
        <p:txBody>
          <a:bodyPr/>
          <a:lstStyle>
            <a:lvl1pPr>
              <a:defRPr/>
            </a:lvl1pPr>
          </a:lstStyle>
          <a:p>
            <a:pPr>
              <a:defRPr/>
            </a:pPr>
            <a:fld id="{A7AFE361-CFAF-4B37-96E2-4261F7A67ECF}" type="datetimeFigureOut">
              <a:rPr lang="es-CO"/>
              <a:pPr>
                <a:defRPr/>
              </a:pPr>
              <a:t>29/05/17</a:t>
            </a:fld>
            <a:endParaRPr lang="es-CO"/>
          </a:p>
        </p:txBody>
      </p:sp>
      <p:sp>
        <p:nvSpPr>
          <p:cNvPr id="4" name="4 Marcador de pie de página"/>
          <p:cNvSpPr>
            <a:spLocks noGrp="1"/>
          </p:cNvSpPr>
          <p:nvPr>
            <p:ph type="ftr" sz="quarter" idx="11"/>
          </p:nvPr>
        </p:nvSpPr>
        <p:spPr/>
        <p:txBody>
          <a:bodyPr/>
          <a:lstStyle>
            <a:lvl1pPr>
              <a:defRPr/>
            </a:lvl1pPr>
          </a:lstStyle>
          <a:p>
            <a:pPr>
              <a:defRPr/>
            </a:pPr>
            <a:endParaRPr lang="es-CO"/>
          </a:p>
        </p:txBody>
      </p:sp>
      <p:sp>
        <p:nvSpPr>
          <p:cNvPr id="5" name="5 Marcador de número de diapositiva"/>
          <p:cNvSpPr>
            <a:spLocks noGrp="1"/>
          </p:cNvSpPr>
          <p:nvPr>
            <p:ph type="sldNum" sz="quarter" idx="12"/>
          </p:nvPr>
        </p:nvSpPr>
        <p:spPr/>
        <p:txBody>
          <a:bodyPr/>
          <a:lstStyle>
            <a:lvl1pPr>
              <a:defRPr/>
            </a:lvl1pPr>
          </a:lstStyle>
          <a:p>
            <a:pPr>
              <a:defRPr/>
            </a:pPr>
            <a:fld id="{AB105331-35D3-4723-ADB8-0E9D5AF5C8E9}" type="slidenum">
              <a:rPr lang="es-CO"/>
              <a:pPr>
                <a:defRPr/>
              </a:pPr>
              <a:t>‹#›</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99264A3-68DD-4A5A-82FC-1C6411478C6E}" type="datetimeFigureOut">
              <a:rPr lang="es-CO"/>
              <a:pPr>
                <a:defRPr/>
              </a:pPr>
              <a:t>29/05/17</a:t>
            </a:fld>
            <a:endParaRPr lang="es-CO"/>
          </a:p>
        </p:txBody>
      </p:sp>
      <p:sp>
        <p:nvSpPr>
          <p:cNvPr id="3" name="4 Marcador de pie de página"/>
          <p:cNvSpPr>
            <a:spLocks noGrp="1"/>
          </p:cNvSpPr>
          <p:nvPr>
            <p:ph type="ftr" sz="quarter" idx="11"/>
          </p:nvPr>
        </p:nvSpPr>
        <p:spPr/>
        <p:txBody>
          <a:bodyPr/>
          <a:lstStyle>
            <a:lvl1pPr>
              <a:defRPr/>
            </a:lvl1pPr>
          </a:lstStyle>
          <a:p>
            <a:pPr>
              <a:defRPr/>
            </a:pPr>
            <a:endParaRPr lang="es-CO"/>
          </a:p>
        </p:txBody>
      </p:sp>
      <p:sp>
        <p:nvSpPr>
          <p:cNvPr id="4" name="5 Marcador de número de diapositiva"/>
          <p:cNvSpPr>
            <a:spLocks noGrp="1"/>
          </p:cNvSpPr>
          <p:nvPr>
            <p:ph type="sldNum" sz="quarter" idx="12"/>
          </p:nvPr>
        </p:nvSpPr>
        <p:spPr/>
        <p:txBody>
          <a:bodyPr/>
          <a:lstStyle>
            <a:lvl1pPr>
              <a:defRPr/>
            </a:lvl1pPr>
          </a:lstStyle>
          <a:p>
            <a:pPr>
              <a:defRPr/>
            </a:pPr>
            <a:fld id="{310896D7-7FB8-41E6-A54A-3D60DB34F03C}" type="slidenum">
              <a:rPr lang="es-CO"/>
              <a:pPr>
                <a:defRPr/>
              </a:pPr>
              <a:t>‹#›</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GB"/>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DF60EC8-816C-40A3-92CE-BE9C0F023848}" type="datetimeFigureOut">
              <a:rPr lang="es-CO"/>
              <a:pPr>
                <a:defRPr/>
              </a:pPr>
              <a:t>29/05/17</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9C4675BB-FCC6-4380-8BDC-4FD13E2F21C4}" type="slidenum">
              <a:rPr lang="es-CO"/>
              <a:pPr>
                <a:defRPr/>
              </a:pPr>
              <a:t>‹#›</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GB"/>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06ADE7B-AB6B-4197-A9C1-17832CBBFF84}" type="datetimeFigureOut">
              <a:rPr lang="es-CO"/>
              <a:pPr>
                <a:defRPr/>
              </a:pPr>
              <a:t>29/05/17</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1101BBC9-3792-4D53-835D-E44B97C6A741}" type="slidenum">
              <a:rPr lang="es-CO"/>
              <a:pPr>
                <a:defRPr/>
              </a:pPr>
              <a:t>‹#›</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n-GB"/>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B8C29E5-8A2A-48CB-B619-8086AD29E1BE}" type="datetimeFigureOut">
              <a:rPr lang="es-CO"/>
              <a:pPr>
                <a:defRPr/>
              </a:pPr>
              <a:t>29/05/17</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853350-4B79-4024-8D75-3A7F4F394B2B}" type="slidenum">
              <a:rPr lang="es-CO"/>
              <a:pPr>
                <a:defRPr/>
              </a:pPr>
              <a:t>‹#›</a:t>
            </a:fld>
            <a:endParaRPr lang="es-CO"/>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emf"/><Relationship Id="rId5" Type="http://schemas.openxmlformats.org/officeDocument/2006/relationships/image" Target="../media/image37.emf"/><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 Id="rId3"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5" Type="http://schemas.openxmlformats.org/officeDocument/2006/relationships/image" Target="../media/image43.emf"/><Relationship Id="rId1" Type="http://schemas.openxmlformats.org/officeDocument/2006/relationships/slideLayout" Target="../slideLayouts/slideLayout7.xml"/><Relationship Id="rId2" Type="http://schemas.openxmlformats.org/officeDocument/2006/relationships/image" Target="../media/image40.emf"/></Relationships>
</file>

<file path=ppt/slides/_rels/slide13.x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46.png"/><Relationship Id="rId1" Type="http://schemas.openxmlformats.org/officeDocument/2006/relationships/slideLayout" Target="../slideLayouts/slideLayout7.xml"/><Relationship Id="rId2" Type="http://schemas.openxmlformats.org/officeDocument/2006/relationships/image" Target="../media/image4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emf"/><Relationship Id="rId3" Type="http://schemas.openxmlformats.org/officeDocument/2006/relationships/image" Target="../media/image4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1" Type="http://schemas.openxmlformats.org/officeDocument/2006/relationships/slideLayout" Target="../slideLayouts/slideLayout7.xml"/><Relationship Id="rId2" Type="http://schemas.openxmlformats.org/officeDocument/2006/relationships/image" Target="../media/image5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png"/><Relationship Id="rId3" Type="http://schemas.openxmlformats.org/officeDocument/2006/relationships/image" Target="../media/image5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png"/><Relationship Id="rId3" Type="http://schemas.openxmlformats.org/officeDocument/2006/relationships/image" Target="../media/image6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6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 Id="rId3" Type="http://schemas.openxmlformats.org/officeDocument/2006/relationships/image" Target="../media/image6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71.emf"/><Relationship Id="rId5" Type="http://schemas.openxmlformats.org/officeDocument/2006/relationships/image" Target="../media/image72.emf"/><Relationship Id="rId1" Type="http://schemas.openxmlformats.org/officeDocument/2006/relationships/slideLayout" Target="../slideLayouts/slideLayout7.xml"/><Relationship Id="rId2" Type="http://schemas.openxmlformats.org/officeDocument/2006/relationships/image" Target="../media/image69.emf"/></Relationships>
</file>

<file path=ppt/slides/_rels/slide29.xml.rels><?xml version="1.0" encoding="UTF-8" standalone="yes"?>
<Relationships xmlns="http://schemas.openxmlformats.org/package/2006/relationships"><Relationship Id="rId3" Type="http://schemas.openxmlformats.org/officeDocument/2006/relationships/image" Target="../media/image74.jpg"/><Relationship Id="rId4" Type="http://schemas.openxmlformats.org/officeDocument/2006/relationships/image" Target="../media/image75.jpeg"/><Relationship Id="rId1" Type="http://schemas.openxmlformats.org/officeDocument/2006/relationships/slideLayout" Target="../slideLayouts/slideLayout7.xml"/><Relationship Id="rId2" Type="http://schemas.openxmlformats.org/officeDocument/2006/relationships/image" Target="../media/image7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emf"/></Relationships>
</file>

<file path=ppt/slides/_rels/slide32.xml.rels><?xml version="1.0" encoding="UTF-8" standalone="yes"?>
<Relationships xmlns="http://schemas.openxmlformats.org/package/2006/relationships"><Relationship Id="rId3" Type="http://schemas.openxmlformats.org/officeDocument/2006/relationships/image" Target="../media/image79.emf"/><Relationship Id="rId4" Type="http://schemas.openxmlformats.org/officeDocument/2006/relationships/image" Target="../media/image80.emf"/><Relationship Id="rId5" Type="http://schemas.openxmlformats.org/officeDocument/2006/relationships/image" Target="../media/image81.emf"/><Relationship Id="rId1" Type="http://schemas.openxmlformats.org/officeDocument/2006/relationships/slideLayout" Target="../slideLayouts/slideLayout7.xml"/><Relationship Id="rId2" Type="http://schemas.openxmlformats.org/officeDocument/2006/relationships/image" Target="../media/image78.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3.emf"/><Relationship Id="rId3" Type="http://schemas.openxmlformats.org/officeDocument/2006/relationships/image" Target="../media/image8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5.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6.gi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emf"/><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1" Type="http://schemas.openxmlformats.org/officeDocument/2006/relationships/slideLayout" Target="../slideLayouts/slideLayout7.xml"/><Relationship Id="rId2" Type="http://schemas.openxmlformats.org/officeDocument/2006/relationships/image" Target="../media/image24.emf"/></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3 CuadroTexto"/>
          <p:cNvSpPr txBox="1">
            <a:spLocks noChangeArrowheads="1"/>
          </p:cNvSpPr>
          <p:nvPr/>
        </p:nvSpPr>
        <p:spPr bwMode="auto">
          <a:xfrm>
            <a:off x="214282" y="214290"/>
            <a:ext cx="8715375" cy="1323439"/>
          </a:xfrm>
          <a:prstGeom prst="rect">
            <a:avLst/>
          </a:prstGeom>
          <a:noFill/>
          <a:ln w="9525">
            <a:noFill/>
            <a:miter lim="800000"/>
            <a:headEnd/>
            <a:tailEnd/>
          </a:ln>
        </p:spPr>
        <p:txBody>
          <a:bodyPr>
            <a:spAutoFit/>
          </a:bodyPr>
          <a:lstStyle/>
          <a:p>
            <a:pPr algn="ctr">
              <a:defRPr/>
            </a:pPr>
            <a:r>
              <a:rPr lang="es-CO" sz="3200" dirty="0" smtClean="0">
                <a:solidFill>
                  <a:srgbClr val="C00000"/>
                </a:solidFill>
                <a:latin typeface="Times New Roman" panose="02020603050405020304" pitchFamily="18" charset="0"/>
                <a:cs typeface="Times New Roman" panose="02020603050405020304" pitchFamily="18" charset="0"/>
              </a:rPr>
              <a:t>ELECTRON TUNNELING TIMES</a:t>
            </a:r>
          </a:p>
          <a:p>
            <a:pPr algn="ctr">
              <a:defRPr/>
            </a:pPr>
            <a:r>
              <a:rPr lang="es-CO" sz="2400" dirty="0" smtClean="0">
                <a:solidFill>
                  <a:schemeClr val="tx2">
                    <a:lumMod val="75000"/>
                  </a:schemeClr>
                </a:solidFill>
                <a:latin typeface="Calibri" pitchFamily="34" charset="0"/>
              </a:rPr>
              <a:t>N</a:t>
            </a:r>
            <a:r>
              <a:rPr lang="es-CO" sz="2400" dirty="0">
                <a:solidFill>
                  <a:schemeClr val="tx2">
                    <a:lumMod val="75000"/>
                  </a:schemeClr>
                </a:solidFill>
                <a:latin typeface="Calibri" pitchFamily="34" charset="0"/>
              </a:rPr>
              <a:t>. G. </a:t>
            </a:r>
            <a:r>
              <a:rPr lang="es-CO" sz="2400" dirty="0" err="1">
                <a:solidFill>
                  <a:schemeClr val="tx2">
                    <a:lumMod val="75000"/>
                  </a:schemeClr>
                </a:solidFill>
                <a:latin typeface="Calibri" pitchFamily="34" charset="0"/>
              </a:rPr>
              <a:t>Kelkar</a:t>
            </a:r>
            <a:endParaRPr lang="es-CO" sz="2400" dirty="0">
              <a:solidFill>
                <a:schemeClr val="tx2">
                  <a:lumMod val="75000"/>
                </a:schemeClr>
              </a:solidFill>
              <a:latin typeface="Calibri" pitchFamily="34" charset="0"/>
            </a:endParaRPr>
          </a:p>
          <a:p>
            <a:pPr algn="ctr">
              <a:defRPr/>
            </a:pPr>
            <a:r>
              <a:rPr lang="es-CO" sz="2400" dirty="0">
                <a:solidFill>
                  <a:schemeClr val="tx2">
                    <a:lumMod val="75000"/>
                  </a:schemeClr>
                </a:solidFill>
                <a:latin typeface="Calibri" pitchFamily="34" charset="0"/>
              </a:rPr>
              <a:t>        </a:t>
            </a:r>
            <a:r>
              <a:rPr lang="es-CO" sz="2400" dirty="0" err="1">
                <a:solidFill>
                  <a:schemeClr val="tx2">
                    <a:lumMod val="75000"/>
                  </a:schemeClr>
                </a:solidFill>
                <a:latin typeface="Calibri" pitchFamily="34" charset="0"/>
              </a:rPr>
              <a:t>Dept</a:t>
            </a:r>
            <a:r>
              <a:rPr lang="es-CO" sz="2400" dirty="0">
                <a:solidFill>
                  <a:schemeClr val="tx2">
                    <a:lumMod val="75000"/>
                  </a:schemeClr>
                </a:solidFill>
                <a:latin typeface="Calibri" pitchFamily="34" charset="0"/>
              </a:rPr>
              <a:t>. de Física, Universidad de los Andes, Bogotá,  Colombia </a:t>
            </a:r>
          </a:p>
        </p:txBody>
      </p:sp>
      <p:sp>
        <p:nvSpPr>
          <p:cNvPr id="2" name="1 CuadroTexto"/>
          <p:cNvSpPr txBox="1"/>
          <p:nvPr/>
        </p:nvSpPr>
        <p:spPr>
          <a:xfrm>
            <a:off x="539552" y="1844824"/>
            <a:ext cx="5314160" cy="461665"/>
          </a:xfrm>
          <a:prstGeom prst="rect">
            <a:avLst/>
          </a:prstGeom>
          <a:noFill/>
        </p:spPr>
        <p:txBody>
          <a:bodyPr wrap="square" rtlCol="0">
            <a:spAutoFit/>
          </a:bodyPr>
          <a:lstStyle/>
          <a:p>
            <a:r>
              <a:rPr lang="es-CO" sz="2400" dirty="0" smtClean="0">
                <a:solidFill>
                  <a:schemeClr val="tx2">
                    <a:lumMod val="75000"/>
                  </a:schemeClr>
                </a:solidFill>
                <a:latin typeface="Times New Roman" panose="02020603050405020304" pitchFamily="18" charset="0"/>
                <a:cs typeface="Times New Roman" panose="02020603050405020304" pitchFamily="18" charset="0"/>
              </a:rPr>
              <a:t>Tunneling and collision times </a:t>
            </a:r>
            <a:endParaRPr lang="es-CO" sz="2400" dirty="0" smtClean="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539552" y="2564904"/>
            <a:ext cx="4920037" cy="3046988"/>
          </a:xfrm>
          <a:prstGeom prst="rect">
            <a:avLst/>
          </a:prstGeom>
          <a:noFill/>
        </p:spPr>
        <p:txBody>
          <a:bodyPr wrap="none" rtlCol="0">
            <a:spAutoFit/>
          </a:bodyPr>
          <a:lstStyle/>
          <a:p>
            <a:r>
              <a:rPr lang="es-CO" sz="2400" dirty="0" smtClean="0">
                <a:solidFill>
                  <a:schemeClr val="tx2">
                    <a:lumMod val="75000"/>
                  </a:schemeClr>
                </a:solidFill>
                <a:latin typeface="Times New Roman" panose="02020603050405020304" pitchFamily="18" charset="0"/>
                <a:cs typeface="Times New Roman" panose="02020603050405020304" pitchFamily="18" charset="0"/>
              </a:rPr>
              <a:t>Tunneling electron measurements</a:t>
            </a:r>
          </a:p>
          <a:p>
            <a:r>
              <a:rPr lang="es-CO" sz="2400" dirty="0">
                <a:solidFill>
                  <a:schemeClr val="tx2">
                    <a:lumMod val="75000"/>
                  </a:schemeClr>
                </a:solidFill>
                <a:latin typeface="Times New Roman" panose="02020603050405020304" pitchFamily="18" charset="0"/>
                <a:cs typeface="Times New Roman" panose="02020603050405020304" pitchFamily="18" charset="0"/>
              </a:rPr>
              <a:t> </a:t>
            </a:r>
            <a:r>
              <a:rPr lang="es-CO" sz="2400" dirty="0" smtClean="0">
                <a:solidFill>
                  <a:schemeClr val="tx2">
                    <a:lumMod val="75000"/>
                  </a:schemeClr>
                </a:solidFill>
                <a:latin typeface="Times New Roman" panose="02020603050405020304" pitchFamily="18" charset="0"/>
                <a:cs typeface="Times New Roman" panose="02020603050405020304" pitchFamily="18" charset="0"/>
              </a:rPr>
              <a:t>    Few early experiments</a:t>
            </a:r>
          </a:p>
          <a:p>
            <a:r>
              <a:rPr lang="es-CO" sz="2400" dirty="0" smtClean="0">
                <a:solidFill>
                  <a:srgbClr val="C00000"/>
                </a:solidFill>
                <a:latin typeface="Times New Roman" panose="02020603050405020304" pitchFamily="18" charset="0"/>
                <a:cs typeface="Times New Roman" panose="02020603050405020304" pitchFamily="18" charset="0"/>
              </a:rPr>
              <a:t>     </a:t>
            </a:r>
            <a:r>
              <a:rPr lang="es-CO" sz="2400" dirty="0" smtClean="0">
                <a:solidFill>
                  <a:srgbClr val="376313"/>
                </a:solidFill>
                <a:latin typeface="Times New Roman" panose="02020603050405020304" pitchFamily="18" charset="0"/>
                <a:cs typeface="Times New Roman" panose="02020603050405020304" pitchFamily="18" charset="0"/>
              </a:rPr>
              <a:t>Attoclocks: </a:t>
            </a:r>
          </a:p>
          <a:p>
            <a:r>
              <a:rPr lang="es-CO" sz="2400" dirty="0" smtClean="0">
                <a:solidFill>
                  <a:srgbClr val="C00000"/>
                </a:solidFill>
                <a:latin typeface="Times New Roman" panose="02020603050405020304" pitchFamily="18" charset="0"/>
                <a:cs typeface="Times New Roman" panose="02020603050405020304" pitchFamily="18" charset="0"/>
              </a:rPr>
              <a:t>     </a:t>
            </a:r>
            <a:r>
              <a:rPr lang="es-CO" sz="2400" dirty="0">
                <a:latin typeface="Times New Roman" panose="02020603050405020304" pitchFamily="18" charset="0"/>
                <a:cs typeface="Times New Roman" panose="02020603050405020304" pitchFamily="18" charset="0"/>
              </a:rPr>
              <a:t>s</a:t>
            </a:r>
            <a:r>
              <a:rPr lang="es-CO" sz="2400" dirty="0" smtClean="0">
                <a:latin typeface="Times New Roman" panose="02020603050405020304" pitchFamily="18" charset="0"/>
                <a:cs typeface="Times New Roman" panose="02020603050405020304" pitchFamily="18" charset="0"/>
              </a:rPr>
              <a:t>trong field ionization experiments</a:t>
            </a:r>
          </a:p>
          <a:p>
            <a:endParaRPr lang="es-CO" sz="2400" dirty="0" smtClean="0">
              <a:solidFill>
                <a:srgbClr val="C00000"/>
              </a:solidFill>
              <a:latin typeface="Times New Roman" panose="02020603050405020304" pitchFamily="18" charset="0"/>
              <a:cs typeface="Times New Roman" panose="02020603050405020304" pitchFamily="18" charset="0"/>
            </a:endParaRPr>
          </a:p>
          <a:p>
            <a:r>
              <a:rPr lang="es-CO" sz="2400" dirty="0" smtClean="0">
                <a:solidFill>
                  <a:srgbClr val="002060"/>
                </a:solidFill>
                <a:latin typeface="Times New Roman" panose="02020603050405020304" pitchFamily="18" charset="0"/>
                <a:cs typeface="Times New Roman" panose="02020603050405020304" pitchFamily="18" charset="0"/>
              </a:rPr>
              <a:t>Tunneling times in </a:t>
            </a:r>
          </a:p>
          <a:p>
            <a:r>
              <a:rPr lang="es-CO" sz="2400" dirty="0">
                <a:solidFill>
                  <a:srgbClr val="002060"/>
                </a:solidFill>
                <a:latin typeface="Times New Roman" panose="02020603050405020304" pitchFamily="18" charset="0"/>
                <a:cs typeface="Times New Roman" panose="02020603050405020304" pitchFamily="18" charset="0"/>
              </a:rPr>
              <a:t> </a:t>
            </a:r>
            <a:r>
              <a:rPr lang="es-CO" sz="2400" dirty="0" smtClean="0">
                <a:solidFill>
                  <a:srgbClr val="002060"/>
                </a:solidFill>
                <a:latin typeface="Times New Roman" panose="02020603050405020304" pitchFamily="18" charset="0"/>
                <a:cs typeface="Times New Roman" panose="02020603050405020304" pitchFamily="18" charset="0"/>
              </a:rPr>
              <a:t>   </a:t>
            </a:r>
            <a:r>
              <a:rPr lang="es-CO" sz="2400" dirty="0" smtClean="0">
                <a:solidFill>
                  <a:srgbClr val="376313"/>
                </a:solidFill>
                <a:latin typeface="Times New Roman" panose="02020603050405020304" pitchFamily="18" charset="0"/>
                <a:cs typeface="Times New Roman" panose="02020603050405020304" pitchFamily="18" charset="0"/>
              </a:rPr>
              <a:t>metal-insulator-metal junctions</a:t>
            </a:r>
          </a:p>
          <a:p>
            <a:r>
              <a:rPr lang="es-CO" sz="2400" dirty="0" smtClean="0">
                <a:solidFill>
                  <a:schemeClr val="tx2">
                    <a:lumMod val="75000"/>
                  </a:schemeClr>
                </a:solidFill>
                <a:latin typeface="Times New Roman" panose="02020603050405020304" pitchFamily="18" charset="0"/>
                <a:cs typeface="Times New Roman" panose="02020603050405020304" pitchFamily="18" charset="0"/>
              </a:rPr>
              <a:t>			</a:t>
            </a:r>
            <a:endParaRPr lang="es-CO" sz="24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2852936"/>
            <a:ext cx="2228850" cy="2695575"/>
          </a:xfrm>
          <a:prstGeom prst="rect">
            <a:avLst/>
          </a:prstGeom>
        </p:spPr>
      </p:pic>
      <p:sp>
        <p:nvSpPr>
          <p:cNvPr id="7" name="6 CuadroTexto"/>
          <p:cNvSpPr txBox="1"/>
          <p:nvPr/>
        </p:nvSpPr>
        <p:spPr>
          <a:xfrm>
            <a:off x="6444208" y="5517232"/>
            <a:ext cx="2174635" cy="738664"/>
          </a:xfrm>
          <a:prstGeom prst="rect">
            <a:avLst/>
          </a:prstGeom>
          <a:noFill/>
          <a:ln>
            <a:solidFill>
              <a:schemeClr val="tx1"/>
            </a:solidFill>
          </a:ln>
          <a:effectLst>
            <a:glow rad="127000">
              <a:schemeClr val="bg1"/>
            </a:glow>
            <a:softEdge rad="0"/>
          </a:effectLst>
        </p:spPr>
        <p:txBody>
          <a:bodyPr wrap="square" rtlCol="0">
            <a:spAutoFit/>
          </a:bodyPr>
          <a:lstStyle/>
          <a:p>
            <a:pPr algn="just"/>
            <a:r>
              <a:rPr lang="es-CO" sz="1400" i="1" dirty="0" smtClean="0"/>
              <a:t>Lou, </a:t>
            </a:r>
            <a:r>
              <a:rPr lang="es-CO" sz="1400" i="1" dirty="0" err="1" smtClean="0"/>
              <a:t>we</a:t>
            </a:r>
            <a:r>
              <a:rPr lang="es-CO" sz="1400" i="1" dirty="0" smtClean="0"/>
              <a:t> </a:t>
            </a:r>
            <a:r>
              <a:rPr lang="es-CO" sz="1400" i="1" dirty="0" err="1" smtClean="0"/>
              <a:t>did</a:t>
            </a:r>
            <a:r>
              <a:rPr lang="es-CO" sz="1400" i="1" dirty="0" smtClean="0"/>
              <a:t> </a:t>
            </a:r>
            <a:r>
              <a:rPr lang="es-CO" sz="1400" i="1" dirty="0" err="1" smtClean="0"/>
              <a:t>it!</a:t>
            </a:r>
            <a:r>
              <a:rPr lang="es-CO" sz="1400" i="1" dirty="0" smtClean="0"/>
              <a:t> </a:t>
            </a:r>
            <a:r>
              <a:rPr lang="es-CO" sz="1400" i="1" dirty="0" err="1" smtClean="0"/>
              <a:t>Twelve</a:t>
            </a:r>
            <a:r>
              <a:rPr lang="es-CO" sz="1400" i="1" dirty="0" smtClean="0"/>
              <a:t> </a:t>
            </a:r>
            <a:r>
              <a:rPr lang="es-CO" sz="1400" i="1" dirty="0" err="1" smtClean="0"/>
              <a:t>years</a:t>
            </a:r>
            <a:r>
              <a:rPr lang="es-CO" sz="1400" i="1" dirty="0" smtClean="0"/>
              <a:t> of </a:t>
            </a:r>
            <a:r>
              <a:rPr lang="es-CO" sz="1400" i="1" dirty="0" err="1" smtClean="0"/>
              <a:t>tunneling</a:t>
            </a:r>
            <a:r>
              <a:rPr lang="es-CO" sz="1400" i="1" dirty="0" smtClean="0"/>
              <a:t> </a:t>
            </a:r>
            <a:r>
              <a:rPr lang="es-CO" sz="1400" i="1" dirty="0" err="1" smtClean="0"/>
              <a:t>but</a:t>
            </a:r>
            <a:r>
              <a:rPr lang="es-CO" sz="1400" i="1" dirty="0" smtClean="0"/>
              <a:t> </a:t>
            </a:r>
            <a:r>
              <a:rPr lang="es-CO" sz="1400" i="1" dirty="0" err="1" smtClean="0"/>
              <a:t>we</a:t>
            </a:r>
            <a:r>
              <a:rPr lang="es-CO" sz="1400" i="1" dirty="0" smtClean="0"/>
              <a:t> are </a:t>
            </a:r>
            <a:r>
              <a:rPr lang="es-CO" sz="1400" i="1" dirty="0" err="1" smtClean="0"/>
              <a:t>finally</a:t>
            </a:r>
            <a:r>
              <a:rPr lang="es-CO" sz="1400" i="1" dirty="0" smtClean="0"/>
              <a:t> </a:t>
            </a:r>
            <a:r>
              <a:rPr lang="es-CO" sz="1400" i="1" dirty="0" err="1" smtClean="0"/>
              <a:t>freee</a:t>
            </a:r>
            <a:r>
              <a:rPr lang="es-CO" sz="1400" i="1" dirty="0" smtClean="0"/>
              <a:t>!!</a:t>
            </a:r>
            <a:endParaRPr lang="es-CO" sz="1400" i="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764704"/>
            <a:ext cx="2859087"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764704"/>
            <a:ext cx="178593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043607" y="258179"/>
            <a:ext cx="2122697" cy="338554"/>
          </a:xfrm>
          <a:prstGeom prst="rect">
            <a:avLst/>
          </a:prstGeom>
          <a:noFill/>
        </p:spPr>
        <p:txBody>
          <a:bodyPr wrap="none" rtlCol="0">
            <a:spAutoFit/>
          </a:bodyPr>
          <a:lstStyle/>
          <a:p>
            <a:r>
              <a:rPr lang="es-CO" sz="1600" dirty="0" err="1" smtClean="0"/>
              <a:t>An</a:t>
            </a:r>
            <a:r>
              <a:rPr lang="es-CO" sz="1600" dirty="0" smtClean="0"/>
              <a:t> </a:t>
            </a:r>
            <a:r>
              <a:rPr lang="es-CO" sz="1600" dirty="0" err="1" smtClean="0"/>
              <a:t>intuitive</a:t>
            </a:r>
            <a:r>
              <a:rPr lang="es-CO" sz="1600" dirty="0" smtClean="0"/>
              <a:t> </a:t>
            </a:r>
            <a:r>
              <a:rPr lang="es-CO" sz="1600" dirty="0" err="1" smtClean="0"/>
              <a:t>picture</a:t>
            </a:r>
            <a:r>
              <a:rPr lang="es-CO" sz="1600" dirty="0" smtClean="0"/>
              <a:t> …</a:t>
            </a:r>
            <a:endParaRPr lang="es-CO" sz="1600" dirty="0"/>
          </a:p>
        </p:txBody>
      </p:sp>
      <p:sp>
        <p:nvSpPr>
          <p:cNvPr id="3" name="2 CuadroTexto"/>
          <p:cNvSpPr txBox="1"/>
          <p:nvPr/>
        </p:nvSpPr>
        <p:spPr>
          <a:xfrm>
            <a:off x="1043606" y="2584291"/>
            <a:ext cx="7488834" cy="584775"/>
          </a:xfrm>
          <a:prstGeom prst="rect">
            <a:avLst/>
          </a:prstGeom>
          <a:noFill/>
        </p:spPr>
        <p:txBody>
          <a:bodyPr wrap="square" rtlCol="0">
            <a:spAutoFit/>
          </a:bodyPr>
          <a:lstStyle/>
          <a:p>
            <a:r>
              <a:rPr lang="es-CO" sz="1600" dirty="0" err="1" smtClean="0"/>
              <a:t>Phase</a:t>
            </a:r>
            <a:r>
              <a:rPr lang="es-CO" sz="1600" dirty="0" smtClean="0"/>
              <a:t> time </a:t>
            </a:r>
            <a:r>
              <a:rPr lang="es-CO" sz="1600" dirty="0" err="1" smtClean="0"/>
              <a:t>delay</a:t>
            </a:r>
            <a:r>
              <a:rPr lang="es-CO" sz="1600" dirty="0" smtClean="0"/>
              <a:t> </a:t>
            </a:r>
            <a:r>
              <a:rPr lang="es-CO" sz="1600" dirty="0" err="1" smtClean="0"/>
              <a:t>is</a:t>
            </a:r>
            <a:r>
              <a:rPr lang="es-CO" sz="1600" dirty="0" smtClean="0"/>
              <a:t> </a:t>
            </a:r>
            <a:r>
              <a:rPr lang="es-CO" sz="1600" dirty="0" err="1" smtClean="0"/>
              <a:t>useful</a:t>
            </a:r>
            <a:r>
              <a:rPr lang="es-CO" sz="1600" dirty="0" smtClean="0"/>
              <a:t> in </a:t>
            </a:r>
            <a:r>
              <a:rPr lang="es-CO" sz="1600" dirty="0" err="1" smtClean="0"/>
              <a:t>identifying</a:t>
            </a:r>
            <a:r>
              <a:rPr lang="es-CO" sz="1600" dirty="0" smtClean="0"/>
              <a:t> </a:t>
            </a:r>
            <a:r>
              <a:rPr lang="es-CO" sz="1600" dirty="0" err="1" smtClean="0"/>
              <a:t>resonances</a:t>
            </a:r>
            <a:r>
              <a:rPr lang="es-CO" sz="1600" dirty="0" smtClean="0"/>
              <a:t> in </a:t>
            </a:r>
            <a:r>
              <a:rPr lang="es-CO" sz="1600" dirty="0" err="1" smtClean="0"/>
              <a:t>hadron</a:t>
            </a:r>
            <a:r>
              <a:rPr lang="es-CO" sz="1600" dirty="0" smtClean="0"/>
              <a:t> and  nuclear </a:t>
            </a:r>
            <a:r>
              <a:rPr lang="es-CO" sz="1600" dirty="0" err="1" smtClean="0"/>
              <a:t>scattering</a:t>
            </a:r>
            <a:r>
              <a:rPr lang="es-CO" sz="1600" dirty="0"/>
              <a:t>.</a:t>
            </a:r>
          </a:p>
        </p:txBody>
      </p:sp>
      <p:sp>
        <p:nvSpPr>
          <p:cNvPr id="4" name="3 CuadroTexto"/>
          <p:cNvSpPr txBox="1"/>
          <p:nvPr/>
        </p:nvSpPr>
        <p:spPr>
          <a:xfrm>
            <a:off x="1126810" y="3169066"/>
            <a:ext cx="7272808" cy="830997"/>
          </a:xfrm>
          <a:prstGeom prst="rect">
            <a:avLst/>
          </a:prstGeom>
          <a:noFill/>
        </p:spPr>
        <p:txBody>
          <a:bodyPr wrap="square" rtlCol="0">
            <a:spAutoFit/>
          </a:bodyPr>
          <a:lstStyle/>
          <a:p>
            <a:pPr algn="ctr"/>
            <a:r>
              <a:rPr lang="es-CO" sz="1600" dirty="0" err="1" smtClean="0">
                <a:solidFill>
                  <a:schemeClr val="accent6">
                    <a:lumMod val="75000"/>
                  </a:schemeClr>
                </a:solidFill>
              </a:rPr>
              <a:t>Phase</a:t>
            </a:r>
            <a:r>
              <a:rPr lang="es-CO" sz="1600" dirty="0" smtClean="0">
                <a:solidFill>
                  <a:schemeClr val="accent6">
                    <a:lumMod val="75000"/>
                  </a:schemeClr>
                </a:solidFill>
              </a:rPr>
              <a:t> and </a:t>
            </a:r>
            <a:r>
              <a:rPr lang="es-CO" sz="1600" dirty="0" err="1" smtClean="0">
                <a:solidFill>
                  <a:schemeClr val="accent6">
                    <a:lumMod val="75000"/>
                  </a:schemeClr>
                </a:solidFill>
              </a:rPr>
              <a:t>dwell</a:t>
            </a:r>
            <a:r>
              <a:rPr lang="es-CO" sz="1600" dirty="0" smtClean="0">
                <a:solidFill>
                  <a:schemeClr val="accent6">
                    <a:lumMod val="75000"/>
                  </a:schemeClr>
                </a:solidFill>
              </a:rPr>
              <a:t> time are </a:t>
            </a:r>
            <a:r>
              <a:rPr lang="es-CO" sz="1600" dirty="0" err="1" smtClean="0">
                <a:solidFill>
                  <a:schemeClr val="accent6">
                    <a:lumMod val="75000"/>
                  </a:schemeClr>
                </a:solidFill>
              </a:rPr>
              <a:t>related</a:t>
            </a:r>
            <a:r>
              <a:rPr lang="es-CO" sz="1600" dirty="0">
                <a:solidFill>
                  <a:schemeClr val="accent6">
                    <a:lumMod val="75000"/>
                  </a:schemeClr>
                </a:solidFill>
              </a:rPr>
              <a:t>!</a:t>
            </a:r>
            <a:endParaRPr lang="es-CO" sz="1600" dirty="0" smtClean="0">
              <a:solidFill>
                <a:schemeClr val="accent6">
                  <a:lumMod val="75000"/>
                </a:schemeClr>
              </a:solidFill>
            </a:endParaRPr>
          </a:p>
          <a:p>
            <a:r>
              <a:rPr lang="es-CO" sz="1600" dirty="0" smtClean="0"/>
              <a:t>In 1-dimension</a:t>
            </a:r>
          </a:p>
          <a:p>
            <a:r>
              <a:rPr lang="es-CO" sz="1600" dirty="0" smtClean="0">
                <a:solidFill>
                  <a:srgbClr val="376313"/>
                </a:solidFill>
              </a:rPr>
              <a:t>H. G. </a:t>
            </a:r>
            <a:r>
              <a:rPr lang="es-CO" sz="1600" dirty="0" err="1" smtClean="0">
                <a:solidFill>
                  <a:srgbClr val="376313"/>
                </a:solidFill>
              </a:rPr>
              <a:t>Winful</a:t>
            </a:r>
            <a:r>
              <a:rPr lang="es-CO" sz="1600" dirty="0" smtClean="0">
                <a:solidFill>
                  <a:srgbClr val="376313"/>
                </a:solidFill>
              </a:rPr>
              <a:t>, </a:t>
            </a:r>
            <a:r>
              <a:rPr lang="es-CO" sz="1600" dirty="0" err="1" smtClean="0">
                <a:solidFill>
                  <a:srgbClr val="376313"/>
                </a:solidFill>
              </a:rPr>
              <a:t>Phys</a:t>
            </a:r>
            <a:r>
              <a:rPr lang="es-CO" sz="1600" dirty="0" smtClean="0">
                <a:solidFill>
                  <a:srgbClr val="376313"/>
                </a:solidFill>
              </a:rPr>
              <a:t>. Rev. </a:t>
            </a:r>
            <a:r>
              <a:rPr lang="es-CO" sz="1600" dirty="0" err="1" smtClean="0">
                <a:solidFill>
                  <a:srgbClr val="376313"/>
                </a:solidFill>
              </a:rPr>
              <a:t>Lett</a:t>
            </a:r>
            <a:r>
              <a:rPr lang="es-CO" sz="1600" dirty="0" smtClean="0">
                <a:solidFill>
                  <a:srgbClr val="376313"/>
                </a:solidFill>
              </a:rPr>
              <a:t>. 91, 260401 (2003)</a:t>
            </a:r>
            <a:endParaRPr lang="es-CO" sz="1600" dirty="0">
              <a:solidFill>
                <a:srgbClr val="376313"/>
              </a:solidFill>
            </a:endParaRPr>
          </a:p>
        </p:txBody>
      </p:sp>
      <p:sp>
        <p:nvSpPr>
          <p:cNvPr id="5" name="4 Rectángulo"/>
          <p:cNvSpPr/>
          <p:nvPr/>
        </p:nvSpPr>
        <p:spPr>
          <a:xfrm>
            <a:off x="1110749" y="4532308"/>
            <a:ext cx="7209273" cy="584775"/>
          </a:xfrm>
          <a:prstGeom prst="rect">
            <a:avLst/>
          </a:prstGeom>
        </p:spPr>
        <p:txBody>
          <a:bodyPr wrap="square">
            <a:spAutoFit/>
          </a:bodyPr>
          <a:lstStyle/>
          <a:p>
            <a:r>
              <a:rPr lang="en-US" sz="1600" dirty="0"/>
              <a:t>The last term – self-interference term – due to overlap of the incident and the reflected waves in front of the barrier </a:t>
            </a:r>
          </a:p>
        </p:txBody>
      </p:sp>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6621" y="4046533"/>
            <a:ext cx="37242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7" y="5292670"/>
            <a:ext cx="34575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376126" y="5373216"/>
            <a:ext cx="744114" cy="338554"/>
          </a:xfrm>
          <a:prstGeom prst="rect">
            <a:avLst/>
          </a:prstGeom>
          <a:noFill/>
        </p:spPr>
        <p:txBody>
          <a:bodyPr wrap="none" rtlCol="0">
            <a:spAutoFit/>
          </a:bodyPr>
          <a:lstStyle/>
          <a:p>
            <a:r>
              <a:rPr lang="es-CO" sz="1600" dirty="0" smtClean="0"/>
              <a:t>In 3-D</a:t>
            </a:r>
            <a:endParaRPr lang="es-CO" sz="1600" dirty="0"/>
          </a:p>
        </p:txBody>
      </p:sp>
      <p:sp>
        <p:nvSpPr>
          <p:cNvPr id="7" name="6 CuadroTexto"/>
          <p:cNvSpPr txBox="1"/>
          <p:nvPr/>
        </p:nvSpPr>
        <p:spPr>
          <a:xfrm>
            <a:off x="1187624" y="5877272"/>
            <a:ext cx="4635243" cy="338554"/>
          </a:xfrm>
          <a:prstGeom prst="rect">
            <a:avLst/>
          </a:prstGeom>
          <a:noFill/>
        </p:spPr>
        <p:txBody>
          <a:bodyPr wrap="none" rtlCol="0">
            <a:spAutoFit/>
          </a:bodyPr>
          <a:lstStyle/>
          <a:p>
            <a:r>
              <a:rPr lang="es-CO" sz="1600" dirty="0" smtClean="0">
                <a:solidFill>
                  <a:srgbClr val="376313"/>
                </a:solidFill>
              </a:rPr>
              <a:t>N. G. </a:t>
            </a:r>
            <a:r>
              <a:rPr lang="es-CO" sz="1600" dirty="0" err="1" smtClean="0">
                <a:solidFill>
                  <a:srgbClr val="376313"/>
                </a:solidFill>
              </a:rPr>
              <a:t>Kelkar</a:t>
            </a:r>
            <a:r>
              <a:rPr lang="es-CO" sz="1600" dirty="0" smtClean="0">
                <a:solidFill>
                  <a:srgbClr val="376313"/>
                </a:solidFill>
              </a:rPr>
              <a:t>, </a:t>
            </a:r>
            <a:r>
              <a:rPr lang="es-CO" sz="1600" dirty="0" err="1" smtClean="0">
                <a:solidFill>
                  <a:srgbClr val="376313"/>
                </a:solidFill>
              </a:rPr>
              <a:t>Phys</a:t>
            </a:r>
            <a:r>
              <a:rPr lang="es-CO" sz="1600" dirty="0" smtClean="0">
                <a:solidFill>
                  <a:srgbClr val="376313"/>
                </a:solidFill>
              </a:rPr>
              <a:t>. Rev. </a:t>
            </a:r>
            <a:r>
              <a:rPr lang="es-CO" sz="1600" dirty="0" err="1" smtClean="0">
                <a:solidFill>
                  <a:srgbClr val="376313"/>
                </a:solidFill>
              </a:rPr>
              <a:t>Lett</a:t>
            </a:r>
            <a:r>
              <a:rPr lang="es-CO" sz="1600" dirty="0" smtClean="0">
                <a:solidFill>
                  <a:srgbClr val="376313"/>
                </a:solidFill>
              </a:rPr>
              <a:t>. 99, 210403 (2007) </a:t>
            </a:r>
            <a:endParaRPr lang="es-CO" sz="1600" dirty="0">
              <a:solidFill>
                <a:srgbClr val="376313"/>
              </a:solidFill>
            </a:endParaRPr>
          </a:p>
        </p:txBody>
      </p:sp>
    </p:spTree>
    <p:extLst>
      <p:ext uri="{BB962C8B-B14F-4D97-AF65-F5344CB8AC3E}">
        <p14:creationId xmlns:p14="http://schemas.microsoft.com/office/powerpoint/2010/main" val="18822890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169" y="609485"/>
            <a:ext cx="4537620" cy="389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112039" y="4869160"/>
            <a:ext cx="3821880" cy="584775"/>
          </a:xfrm>
          <a:prstGeom prst="rect">
            <a:avLst/>
          </a:prstGeom>
          <a:noFill/>
        </p:spPr>
        <p:txBody>
          <a:bodyPr wrap="none" rtlCol="0">
            <a:spAutoFit/>
          </a:bodyPr>
          <a:lstStyle/>
          <a:p>
            <a:r>
              <a:rPr lang="es-CO" sz="1600" dirty="0" err="1" smtClean="0">
                <a:solidFill>
                  <a:srgbClr val="C00000"/>
                </a:solidFill>
              </a:rPr>
              <a:t>Dwell</a:t>
            </a:r>
            <a:r>
              <a:rPr lang="es-CO" sz="1600" dirty="0" smtClean="0">
                <a:solidFill>
                  <a:srgbClr val="C00000"/>
                </a:solidFill>
              </a:rPr>
              <a:t> time </a:t>
            </a:r>
            <a:r>
              <a:rPr lang="es-CO" sz="1600" dirty="0" err="1" smtClean="0">
                <a:solidFill>
                  <a:srgbClr val="C00000"/>
                </a:solidFill>
              </a:rPr>
              <a:t>delay</a:t>
            </a:r>
            <a:r>
              <a:rPr lang="es-CO" sz="1600" dirty="0" smtClean="0">
                <a:solidFill>
                  <a:srgbClr val="C00000"/>
                </a:solidFill>
              </a:rPr>
              <a:t> </a:t>
            </a:r>
            <a:r>
              <a:rPr lang="es-CO" sz="1600" dirty="0" err="1" smtClean="0">
                <a:solidFill>
                  <a:srgbClr val="C00000"/>
                </a:solidFill>
              </a:rPr>
              <a:t>displays</a:t>
            </a:r>
            <a:r>
              <a:rPr lang="es-CO" sz="1600" dirty="0" smtClean="0">
                <a:solidFill>
                  <a:srgbClr val="C00000"/>
                </a:solidFill>
              </a:rPr>
              <a:t> </a:t>
            </a:r>
            <a:r>
              <a:rPr lang="es-CO" sz="1600" dirty="0" err="1" smtClean="0">
                <a:solidFill>
                  <a:srgbClr val="C00000"/>
                </a:solidFill>
              </a:rPr>
              <a:t>the</a:t>
            </a:r>
            <a:r>
              <a:rPr lang="es-CO" sz="1600" dirty="0" smtClean="0">
                <a:solidFill>
                  <a:srgbClr val="C00000"/>
                </a:solidFill>
              </a:rPr>
              <a:t> </a:t>
            </a:r>
            <a:r>
              <a:rPr lang="es-CO" sz="1600" dirty="0" err="1" smtClean="0">
                <a:solidFill>
                  <a:srgbClr val="C00000"/>
                </a:solidFill>
              </a:rPr>
              <a:t>correct</a:t>
            </a:r>
            <a:endParaRPr lang="es-CO" sz="1600" dirty="0" smtClean="0">
              <a:solidFill>
                <a:srgbClr val="C00000"/>
              </a:solidFill>
            </a:endParaRPr>
          </a:p>
          <a:p>
            <a:r>
              <a:rPr lang="es-CO" sz="1600" dirty="0" err="1">
                <a:solidFill>
                  <a:srgbClr val="C00000"/>
                </a:solidFill>
              </a:rPr>
              <a:t>b</a:t>
            </a:r>
            <a:r>
              <a:rPr lang="es-CO" sz="1600" dirty="0" err="1" smtClean="0">
                <a:solidFill>
                  <a:srgbClr val="C00000"/>
                </a:solidFill>
              </a:rPr>
              <a:t>ehaviour</a:t>
            </a:r>
            <a:r>
              <a:rPr lang="es-CO" sz="1600" dirty="0" smtClean="0">
                <a:solidFill>
                  <a:srgbClr val="C00000"/>
                </a:solidFill>
              </a:rPr>
              <a:t> of </a:t>
            </a:r>
            <a:r>
              <a:rPr lang="es-CO" sz="1600" dirty="0" err="1" smtClean="0">
                <a:solidFill>
                  <a:srgbClr val="C00000"/>
                </a:solidFill>
              </a:rPr>
              <a:t>resonances</a:t>
            </a:r>
            <a:r>
              <a:rPr lang="es-CO" sz="1600" dirty="0" smtClean="0">
                <a:solidFill>
                  <a:srgbClr val="C00000"/>
                </a:solidFill>
              </a:rPr>
              <a:t> </a:t>
            </a:r>
            <a:r>
              <a:rPr lang="es-CO" sz="1600" dirty="0" err="1" smtClean="0">
                <a:solidFill>
                  <a:srgbClr val="C00000"/>
                </a:solidFill>
              </a:rPr>
              <a:t>near</a:t>
            </a:r>
            <a:r>
              <a:rPr lang="es-CO" sz="1600" dirty="0" smtClean="0">
                <a:solidFill>
                  <a:srgbClr val="C00000"/>
                </a:solidFill>
              </a:rPr>
              <a:t> </a:t>
            </a:r>
            <a:r>
              <a:rPr lang="es-CO" sz="1600" dirty="0" err="1" smtClean="0">
                <a:solidFill>
                  <a:srgbClr val="C00000"/>
                </a:solidFill>
              </a:rPr>
              <a:t>threshold</a:t>
            </a:r>
            <a:endParaRPr lang="es-CO" sz="1600" dirty="0">
              <a:solidFill>
                <a:srgbClr val="C00000"/>
              </a:solidFill>
            </a:endParaRPr>
          </a:p>
        </p:txBody>
      </p:sp>
      <p:pic>
        <p:nvPicPr>
          <p:cNvPr id="7172" name="Picture 4" descr="E:\Cracowtalkpapers\time_money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832001"/>
            <a:ext cx="2494640" cy="351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1780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Rectángulo"/>
          <p:cNvSpPr>
            <a:spLocks noChangeArrowheads="1"/>
          </p:cNvSpPr>
          <p:nvPr/>
        </p:nvSpPr>
        <p:spPr bwMode="auto">
          <a:xfrm>
            <a:off x="683568" y="260648"/>
            <a:ext cx="7072312" cy="3046988"/>
          </a:xfrm>
          <a:prstGeom prst="rect">
            <a:avLst/>
          </a:prstGeom>
          <a:noFill/>
          <a:ln w="9525">
            <a:noFill/>
            <a:miter lim="800000"/>
            <a:headEnd/>
            <a:tailEnd/>
          </a:ln>
        </p:spPr>
        <p:txBody>
          <a:bodyPr>
            <a:spAutoFit/>
          </a:bodyPr>
          <a:lstStyle/>
          <a:p>
            <a:r>
              <a:rPr lang="en-US" sz="2000" dirty="0">
                <a:latin typeface="Arial"/>
                <a:cs typeface="Arial"/>
              </a:rPr>
              <a:t> </a:t>
            </a:r>
            <a:r>
              <a:rPr lang="en-US" sz="2000" dirty="0" err="1">
                <a:solidFill>
                  <a:srgbClr val="CC0000"/>
                </a:solidFill>
                <a:latin typeface="Arial"/>
                <a:cs typeface="Arial"/>
              </a:rPr>
              <a:t>Larmor</a:t>
            </a:r>
            <a:r>
              <a:rPr lang="en-US" sz="2000" dirty="0">
                <a:solidFill>
                  <a:srgbClr val="CC0000"/>
                </a:solidFill>
                <a:latin typeface="Arial"/>
                <a:cs typeface="Arial"/>
              </a:rPr>
              <a:t> time </a:t>
            </a:r>
            <a:r>
              <a:rPr lang="en-US" sz="2000" dirty="0" smtClean="0">
                <a:solidFill>
                  <a:srgbClr val="CC0000"/>
                </a:solidFill>
                <a:latin typeface="Arial"/>
                <a:cs typeface="Arial"/>
              </a:rPr>
              <a:t> - </a:t>
            </a:r>
            <a:r>
              <a:rPr lang="en-US" sz="1600" dirty="0" smtClean="0">
                <a:latin typeface="Arial" panose="020B0604020202020204" pitchFamily="34" charset="0"/>
                <a:cs typeface="Arial" panose="020B0604020202020204" pitchFamily="34" charset="0"/>
              </a:rPr>
              <a:t>considering </a:t>
            </a:r>
            <a:r>
              <a:rPr lang="en-US" sz="1600" dirty="0">
                <a:latin typeface="Arial" panose="020B0604020202020204" pitchFamily="34" charset="0"/>
                <a:cs typeface="Arial" panose="020B0604020202020204" pitchFamily="34" charset="0"/>
              </a:rPr>
              <a:t>spin precession in a weak magnetic field - </a:t>
            </a:r>
          </a:p>
          <a:p>
            <a:endParaRPr lang="en-US" sz="1600" dirty="0" smtClean="0">
              <a:latin typeface="Arial" panose="020B0604020202020204" pitchFamily="34" charset="0"/>
              <a:cs typeface="Arial" panose="020B0604020202020204" pitchFamily="34" charset="0"/>
            </a:endParaRPr>
          </a:p>
          <a:p>
            <a:r>
              <a:rPr lang="en-US" sz="1600" dirty="0" err="1" smtClean="0">
                <a:latin typeface="Arial" panose="020B0604020202020204" pitchFamily="34" charset="0"/>
                <a:cs typeface="Arial" panose="020B0604020202020204" pitchFamily="34" charset="0"/>
              </a:rPr>
              <a:t>Baz</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and </a:t>
            </a:r>
            <a:r>
              <a:rPr lang="en-US" sz="1600" dirty="0" err="1">
                <a:latin typeface="Arial" panose="020B0604020202020204" pitchFamily="34" charset="0"/>
                <a:cs typeface="Arial" panose="020B0604020202020204" pitchFamily="34" charset="0"/>
              </a:rPr>
              <a:t>Rybachenko</a:t>
            </a:r>
            <a:r>
              <a:rPr lang="en-US" sz="1600" dirty="0">
                <a:latin typeface="Arial" panose="020B0604020202020204" pitchFamily="34" charset="0"/>
                <a:cs typeface="Arial" panose="020B0604020202020204" pitchFamily="34" charset="0"/>
              </a:rPr>
              <a:t> gave the theoretical formalism </a:t>
            </a:r>
          </a:p>
          <a:p>
            <a:endParaRPr lang="en-US" sz="1600" dirty="0" smtClean="0">
              <a:latin typeface="Arial" panose="020B0604020202020204" pitchFamily="34" charset="0"/>
              <a:cs typeface="Arial" panose="020B0604020202020204" pitchFamily="34" charset="0"/>
            </a:endParaRPr>
          </a:p>
          <a:p>
            <a:r>
              <a:rPr lang="en-US" sz="1600" dirty="0" err="1" smtClean="0">
                <a:latin typeface="Arial" panose="020B0604020202020204" pitchFamily="34" charset="0"/>
                <a:cs typeface="Arial" panose="020B0604020202020204" pitchFamily="34" charset="0"/>
              </a:rPr>
              <a:t>Larmor</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time can be rewritten in terms of dwell and phase times</a:t>
            </a:r>
          </a:p>
          <a:p>
            <a:endParaRPr lang="en-US" sz="1600" i="1" dirty="0">
              <a:solidFill>
                <a:srgbClr val="003300"/>
              </a:solidFill>
              <a:latin typeface="Arial" panose="020B0604020202020204" pitchFamily="34" charset="0"/>
              <a:cs typeface="Arial" panose="020B0604020202020204" pitchFamily="34" charset="0"/>
            </a:endParaRPr>
          </a:p>
          <a:p>
            <a:r>
              <a:rPr lang="en-US" sz="1600" i="1" dirty="0">
                <a:solidFill>
                  <a:srgbClr val="003300"/>
                </a:solidFill>
                <a:latin typeface="Arial" panose="020B0604020202020204" pitchFamily="34" charset="0"/>
                <a:cs typeface="Arial" panose="020B0604020202020204" pitchFamily="34" charset="0"/>
              </a:rPr>
              <a:t> </a:t>
            </a:r>
            <a:r>
              <a:rPr lang="en-US" sz="1600" dirty="0">
                <a:solidFill>
                  <a:srgbClr val="376313"/>
                </a:solidFill>
                <a:latin typeface="Arial" panose="020B0604020202020204" pitchFamily="34" charset="0"/>
                <a:cs typeface="Arial" panose="020B0604020202020204" pitchFamily="34" charset="0"/>
              </a:rPr>
              <a:t>A. J. </a:t>
            </a:r>
            <a:r>
              <a:rPr lang="en-US" sz="1600" dirty="0" err="1">
                <a:solidFill>
                  <a:srgbClr val="376313"/>
                </a:solidFill>
                <a:latin typeface="Arial" panose="020B0604020202020204" pitchFamily="34" charset="0"/>
                <a:cs typeface="Arial" panose="020B0604020202020204" pitchFamily="34" charset="0"/>
              </a:rPr>
              <a:t>Baz</a:t>
            </a:r>
            <a:r>
              <a:rPr lang="en-US" sz="1600" dirty="0">
                <a:solidFill>
                  <a:srgbClr val="376313"/>
                </a:solidFill>
                <a:latin typeface="Arial" panose="020B0604020202020204" pitchFamily="34" charset="0"/>
                <a:cs typeface="Arial" panose="020B0604020202020204" pitchFamily="34" charset="0"/>
              </a:rPr>
              <a:t>´, </a:t>
            </a:r>
            <a:r>
              <a:rPr lang="en-US" sz="1600" dirty="0" err="1">
                <a:solidFill>
                  <a:srgbClr val="376313"/>
                </a:solidFill>
                <a:latin typeface="Arial" panose="020B0604020202020204" pitchFamily="34" charset="0"/>
                <a:cs typeface="Arial" panose="020B0604020202020204" pitchFamily="34" charset="0"/>
              </a:rPr>
              <a:t>Sov</a:t>
            </a:r>
            <a:r>
              <a:rPr lang="en-US" sz="1600" dirty="0">
                <a:solidFill>
                  <a:srgbClr val="376313"/>
                </a:solidFill>
                <a:latin typeface="Arial" panose="020B0604020202020204" pitchFamily="34" charset="0"/>
                <a:cs typeface="Arial" panose="020B0604020202020204" pitchFamily="34" charset="0"/>
              </a:rPr>
              <a:t>. J. </a:t>
            </a:r>
            <a:r>
              <a:rPr lang="en-US" sz="1600" dirty="0" err="1">
                <a:solidFill>
                  <a:srgbClr val="376313"/>
                </a:solidFill>
                <a:latin typeface="Arial" panose="020B0604020202020204" pitchFamily="34" charset="0"/>
                <a:cs typeface="Arial" panose="020B0604020202020204" pitchFamily="34" charset="0"/>
              </a:rPr>
              <a:t>Nucl</a:t>
            </a:r>
            <a:r>
              <a:rPr lang="en-US" sz="1600" dirty="0">
                <a:solidFill>
                  <a:srgbClr val="376313"/>
                </a:solidFill>
                <a:latin typeface="Arial" panose="020B0604020202020204" pitchFamily="34" charset="0"/>
                <a:cs typeface="Arial" panose="020B0604020202020204" pitchFamily="34" charset="0"/>
              </a:rPr>
              <a:t>. Phys. 4, 182 (1967); 5, 161 (1967)</a:t>
            </a:r>
          </a:p>
          <a:p>
            <a:r>
              <a:rPr lang="en-US" sz="1600" dirty="0">
                <a:solidFill>
                  <a:srgbClr val="376313"/>
                </a:solidFill>
                <a:latin typeface="Arial" panose="020B0604020202020204" pitchFamily="34" charset="0"/>
                <a:cs typeface="Arial" panose="020B0604020202020204" pitchFamily="34" charset="0"/>
              </a:rPr>
              <a:t> V. F. </a:t>
            </a:r>
            <a:r>
              <a:rPr lang="en-US" sz="1600" dirty="0" err="1">
                <a:solidFill>
                  <a:srgbClr val="376313"/>
                </a:solidFill>
                <a:latin typeface="Arial" panose="020B0604020202020204" pitchFamily="34" charset="0"/>
                <a:cs typeface="Arial" panose="020B0604020202020204" pitchFamily="34" charset="0"/>
              </a:rPr>
              <a:t>Rybachenko</a:t>
            </a:r>
            <a:r>
              <a:rPr lang="en-US" sz="1600" dirty="0">
                <a:solidFill>
                  <a:srgbClr val="376313"/>
                </a:solidFill>
                <a:latin typeface="Arial" panose="020B0604020202020204" pitchFamily="34" charset="0"/>
                <a:cs typeface="Arial" panose="020B0604020202020204" pitchFamily="34" charset="0"/>
              </a:rPr>
              <a:t>, </a:t>
            </a:r>
            <a:r>
              <a:rPr lang="en-US" sz="1600" dirty="0" err="1">
                <a:solidFill>
                  <a:srgbClr val="376313"/>
                </a:solidFill>
                <a:latin typeface="Arial" panose="020B0604020202020204" pitchFamily="34" charset="0"/>
                <a:cs typeface="Arial" panose="020B0604020202020204" pitchFamily="34" charset="0"/>
              </a:rPr>
              <a:t>Sov</a:t>
            </a:r>
            <a:r>
              <a:rPr lang="en-US" sz="1600" dirty="0">
                <a:solidFill>
                  <a:srgbClr val="376313"/>
                </a:solidFill>
                <a:latin typeface="Arial" panose="020B0604020202020204" pitchFamily="34" charset="0"/>
                <a:cs typeface="Arial" panose="020B0604020202020204" pitchFamily="34" charset="0"/>
              </a:rPr>
              <a:t>. J. </a:t>
            </a:r>
            <a:r>
              <a:rPr lang="en-US" sz="1600" dirty="0" err="1">
                <a:solidFill>
                  <a:srgbClr val="376313"/>
                </a:solidFill>
                <a:latin typeface="Arial" panose="020B0604020202020204" pitchFamily="34" charset="0"/>
                <a:cs typeface="Arial" panose="020B0604020202020204" pitchFamily="34" charset="0"/>
              </a:rPr>
              <a:t>Nucl</a:t>
            </a:r>
            <a:r>
              <a:rPr lang="en-US" sz="1600" dirty="0">
                <a:solidFill>
                  <a:srgbClr val="376313"/>
                </a:solidFill>
                <a:latin typeface="Arial" panose="020B0604020202020204" pitchFamily="34" charset="0"/>
                <a:cs typeface="Arial" panose="020B0604020202020204" pitchFamily="34" charset="0"/>
              </a:rPr>
              <a:t>. Phys. 5, 635 (1967)</a:t>
            </a:r>
          </a:p>
          <a:p>
            <a:r>
              <a:rPr lang="en-US" sz="1600" dirty="0" smtClean="0">
                <a:solidFill>
                  <a:srgbClr val="376313"/>
                </a:solidFill>
                <a:latin typeface="Arial" panose="020B0604020202020204" pitchFamily="34" charset="0"/>
                <a:cs typeface="Arial" panose="020B0604020202020204" pitchFamily="34" charset="0"/>
              </a:rPr>
              <a:t> M</a:t>
            </a:r>
            <a:r>
              <a:rPr lang="en-US" sz="1600" dirty="0">
                <a:solidFill>
                  <a:srgbClr val="376313"/>
                </a:solidFill>
                <a:latin typeface="Arial" panose="020B0604020202020204" pitchFamily="34" charset="0"/>
                <a:cs typeface="Arial" panose="020B0604020202020204" pitchFamily="34" charset="0"/>
              </a:rPr>
              <a:t>. </a:t>
            </a:r>
            <a:r>
              <a:rPr lang="en-US" sz="1600" dirty="0" err="1">
                <a:solidFill>
                  <a:srgbClr val="376313"/>
                </a:solidFill>
                <a:latin typeface="Arial" panose="020B0604020202020204" pitchFamily="34" charset="0"/>
                <a:cs typeface="Arial" panose="020B0604020202020204" pitchFamily="34" charset="0"/>
              </a:rPr>
              <a:t>Buettiker</a:t>
            </a:r>
            <a:r>
              <a:rPr lang="en-US" sz="1600" dirty="0">
                <a:solidFill>
                  <a:srgbClr val="376313"/>
                </a:solidFill>
                <a:latin typeface="Arial" panose="020B0604020202020204" pitchFamily="34" charset="0"/>
                <a:cs typeface="Arial" panose="020B0604020202020204" pitchFamily="34" charset="0"/>
              </a:rPr>
              <a:t>, Phys. Rev. B 27, 6178 (1983)</a:t>
            </a:r>
          </a:p>
          <a:p>
            <a:endParaRPr lang="en-US" sz="2000" i="1" dirty="0">
              <a:solidFill>
                <a:srgbClr val="0070C0"/>
              </a:solidFill>
              <a:latin typeface="Calibri" pitchFamily="34" charset="0"/>
            </a:endParaRPr>
          </a:p>
          <a:p>
            <a:r>
              <a:rPr lang="en-US" sz="2400" b="1" dirty="0">
                <a:latin typeface="Calibri" pitchFamily="34" charset="0"/>
              </a:rPr>
              <a:t> </a:t>
            </a:r>
            <a:endParaRPr lang="en-US" sz="2000" b="1" dirty="0">
              <a:solidFill>
                <a:schemeClr val="accent2"/>
              </a:solidFill>
              <a:latin typeface="Calibri" pitchFamily="34"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989114"/>
            <a:ext cx="3268055" cy="252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564904"/>
            <a:ext cx="326707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4852563"/>
            <a:ext cx="28479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971600" y="5733256"/>
            <a:ext cx="5476051" cy="338554"/>
          </a:xfrm>
          <a:prstGeom prst="rect">
            <a:avLst/>
          </a:prstGeom>
          <a:noFill/>
        </p:spPr>
        <p:txBody>
          <a:bodyPr wrap="none" rtlCol="0">
            <a:spAutoFit/>
          </a:bodyPr>
          <a:lstStyle/>
          <a:p>
            <a:r>
              <a:rPr lang="es-CO" sz="1600" dirty="0" smtClean="0"/>
              <a:t>In </a:t>
            </a:r>
            <a:r>
              <a:rPr lang="es-CO" sz="1600" dirty="0" err="1" smtClean="0"/>
              <a:t>the</a:t>
            </a:r>
            <a:r>
              <a:rPr lang="es-CO" sz="1600" dirty="0" smtClean="0"/>
              <a:t> particular case of a rectangular </a:t>
            </a:r>
            <a:r>
              <a:rPr lang="es-CO" sz="1600" dirty="0" err="1" smtClean="0"/>
              <a:t>barrier</a:t>
            </a:r>
            <a:r>
              <a:rPr lang="es-CO" sz="1600" dirty="0" smtClean="0"/>
              <a:t>, </a:t>
            </a:r>
            <a:r>
              <a:rPr lang="es-CO" sz="1600" dirty="0" err="1" smtClean="0"/>
              <a:t>dwell</a:t>
            </a:r>
            <a:r>
              <a:rPr lang="es-CO" sz="1600" dirty="0" smtClean="0"/>
              <a:t> time </a:t>
            </a:r>
            <a:endParaRPr lang="es-CO" sz="1600" dirty="0"/>
          </a:p>
        </p:txBody>
      </p:sp>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5661248"/>
            <a:ext cx="8667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620688"/>
            <a:ext cx="741997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501008"/>
            <a:ext cx="353377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4305089"/>
            <a:ext cx="2121024" cy="2121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5549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692696"/>
            <a:ext cx="8084027" cy="2031325"/>
          </a:xfrm>
          <a:prstGeom prst="rect">
            <a:avLst/>
          </a:prstGeom>
          <a:noFill/>
        </p:spPr>
        <p:txBody>
          <a:bodyPr wrap="none" rtlCol="0">
            <a:spAutoFit/>
          </a:bodyPr>
          <a:lstStyle/>
          <a:p>
            <a:r>
              <a:rPr lang="en-US" dirty="0" smtClean="0"/>
              <a:t>Extension of the </a:t>
            </a:r>
            <a:r>
              <a:rPr lang="en-US" dirty="0" err="1" smtClean="0"/>
              <a:t>Buettiker</a:t>
            </a:r>
            <a:r>
              <a:rPr lang="en-US" dirty="0" smtClean="0"/>
              <a:t> – </a:t>
            </a:r>
            <a:r>
              <a:rPr lang="en-US" dirty="0" err="1" smtClean="0"/>
              <a:t>Landauer</a:t>
            </a:r>
            <a:r>
              <a:rPr lang="en-US" dirty="0" smtClean="0"/>
              <a:t> time to arbitrary barriers was done by </a:t>
            </a:r>
          </a:p>
          <a:p>
            <a:endParaRPr lang="en-US" dirty="0"/>
          </a:p>
          <a:p>
            <a:r>
              <a:rPr lang="en-US" dirty="0" smtClean="0"/>
              <a:t>Leavens and </a:t>
            </a:r>
            <a:r>
              <a:rPr lang="en-US" dirty="0" err="1" smtClean="0"/>
              <a:t>Aers</a:t>
            </a:r>
            <a:r>
              <a:rPr lang="en-US" dirty="0" smtClean="0"/>
              <a:t>. They gave expressions for the characteristic times in case </a:t>
            </a:r>
          </a:p>
          <a:p>
            <a:endParaRPr lang="en-US" dirty="0"/>
          </a:p>
          <a:p>
            <a:r>
              <a:rPr lang="en-US" dirty="0"/>
              <a:t>o</a:t>
            </a:r>
            <a:r>
              <a:rPr lang="en-US" dirty="0" smtClean="0"/>
              <a:t>f frequently used potential barriers –</a:t>
            </a:r>
          </a:p>
          <a:p>
            <a:endParaRPr lang="en-US" dirty="0"/>
          </a:p>
          <a:p>
            <a:r>
              <a:rPr lang="en-US" dirty="0" smtClean="0">
                <a:solidFill>
                  <a:srgbClr val="376313"/>
                </a:solidFill>
              </a:rPr>
              <a:t>C. R. Leavens and  G. C. </a:t>
            </a:r>
            <a:r>
              <a:rPr lang="en-US" dirty="0" err="1" smtClean="0">
                <a:solidFill>
                  <a:srgbClr val="376313"/>
                </a:solidFill>
              </a:rPr>
              <a:t>Aers</a:t>
            </a:r>
            <a:r>
              <a:rPr lang="en-US" dirty="0" smtClean="0">
                <a:solidFill>
                  <a:srgbClr val="376313"/>
                </a:solidFill>
              </a:rPr>
              <a:t>, Solid State Comm. 63, 1101 (1987).</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140968"/>
            <a:ext cx="2448271" cy="43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005064"/>
            <a:ext cx="2232248" cy="50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CuadroTexto"/>
          <p:cNvSpPr txBox="1"/>
          <p:nvPr/>
        </p:nvSpPr>
        <p:spPr>
          <a:xfrm>
            <a:off x="1043608" y="4941168"/>
            <a:ext cx="6065032" cy="369332"/>
          </a:xfrm>
          <a:prstGeom prst="rect">
            <a:avLst/>
          </a:prstGeom>
          <a:noFill/>
        </p:spPr>
        <p:txBody>
          <a:bodyPr wrap="none" rtlCol="0">
            <a:spAutoFit/>
          </a:bodyPr>
          <a:lstStyle/>
          <a:p>
            <a:r>
              <a:rPr lang="es-CO" dirty="0" smtClean="0">
                <a:solidFill>
                  <a:srgbClr val="376313"/>
                </a:solidFill>
              </a:rPr>
              <a:t>E. </a:t>
            </a:r>
            <a:r>
              <a:rPr lang="es-CO" dirty="0" err="1" smtClean="0">
                <a:solidFill>
                  <a:srgbClr val="376313"/>
                </a:solidFill>
              </a:rPr>
              <a:t>Pollak</a:t>
            </a:r>
            <a:r>
              <a:rPr lang="es-CO" dirty="0" smtClean="0">
                <a:solidFill>
                  <a:srgbClr val="376313"/>
                </a:solidFill>
              </a:rPr>
              <a:t> and W. H. Miller, </a:t>
            </a:r>
            <a:r>
              <a:rPr lang="es-CO" dirty="0" err="1" smtClean="0">
                <a:solidFill>
                  <a:srgbClr val="376313"/>
                </a:solidFill>
              </a:rPr>
              <a:t>Phys</a:t>
            </a:r>
            <a:r>
              <a:rPr lang="es-CO" dirty="0" smtClean="0">
                <a:solidFill>
                  <a:srgbClr val="376313"/>
                </a:solidFill>
              </a:rPr>
              <a:t>. Rev. </a:t>
            </a:r>
            <a:r>
              <a:rPr lang="es-CO" dirty="0" err="1" smtClean="0">
                <a:solidFill>
                  <a:srgbClr val="376313"/>
                </a:solidFill>
              </a:rPr>
              <a:t>Lett</a:t>
            </a:r>
            <a:r>
              <a:rPr lang="es-CO" dirty="0" smtClean="0">
                <a:solidFill>
                  <a:srgbClr val="376313"/>
                </a:solidFill>
              </a:rPr>
              <a:t>. 53, 115 (1984)</a:t>
            </a:r>
            <a:endParaRPr lang="es-CO" dirty="0">
              <a:solidFill>
                <a:srgbClr val="376313"/>
              </a:solidFill>
            </a:endParaRPr>
          </a:p>
        </p:txBody>
      </p:sp>
      <p:sp>
        <p:nvSpPr>
          <p:cNvPr id="7" name="1 CuadroTexto"/>
          <p:cNvSpPr txBox="1"/>
          <p:nvPr/>
        </p:nvSpPr>
        <p:spPr>
          <a:xfrm>
            <a:off x="4067944" y="4005064"/>
            <a:ext cx="2005965" cy="369332"/>
          </a:xfrm>
          <a:prstGeom prst="rect">
            <a:avLst/>
          </a:prstGeom>
          <a:noFill/>
        </p:spPr>
        <p:txBody>
          <a:bodyPr wrap="none" rtlCol="0">
            <a:spAutoFit/>
          </a:bodyPr>
          <a:lstStyle/>
          <a:p>
            <a:r>
              <a:rPr lang="es-CO" dirty="0" err="1" smtClean="0"/>
              <a:t>Pollak</a:t>
            </a:r>
            <a:r>
              <a:rPr lang="es-CO" dirty="0" smtClean="0"/>
              <a:t>-Miller time: </a:t>
            </a:r>
            <a:endParaRPr lang="es-CO" dirty="0"/>
          </a:p>
        </p:txBody>
      </p:sp>
      <p:sp>
        <p:nvSpPr>
          <p:cNvPr id="8" name="TextBox 7"/>
          <p:cNvSpPr txBox="1"/>
          <p:nvPr/>
        </p:nvSpPr>
        <p:spPr>
          <a:xfrm>
            <a:off x="3995936" y="3140968"/>
            <a:ext cx="3944259" cy="369332"/>
          </a:xfrm>
          <a:prstGeom prst="rect">
            <a:avLst/>
          </a:prstGeom>
          <a:noFill/>
        </p:spPr>
        <p:txBody>
          <a:bodyPr wrap="none" rtlCol="0">
            <a:spAutoFit/>
          </a:bodyPr>
          <a:lstStyle/>
          <a:p>
            <a:r>
              <a:rPr lang="en-US" dirty="0" smtClean="0"/>
              <a:t>Generalized </a:t>
            </a:r>
            <a:r>
              <a:rPr lang="en-US" dirty="0" err="1" smtClean="0"/>
              <a:t>Buettiker</a:t>
            </a:r>
            <a:r>
              <a:rPr lang="en-US" dirty="0" err="1"/>
              <a:t>-</a:t>
            </a:r>
            <a:r>
              <a:rPr lang="en-US" dirty="0" err="1" smtClean="0"/>
              <a:t>Landauer</a:t>
            </a:r>
            <a:r>
              <a:rPr lang="en-US" dirty="0" smtClean="0"/>
              <a:t> time</a:t>
            </a:r>
            <a:endParaRPr lang="en-US" dirty="0"/>
          </a:p>
        </p:txBody>
      </p:sp>
    </p:spTree>
    <p:extLst>
      <p:ext uri="{BB962C8B-B14F-4D97-AF65-F5344CB8AC3E}">
        <p14:creationId xmlns:p14="http://schemas.microsoft.com/office/powerpoint/2010/main" val="16246183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76672"/>
            <a:ext cx="3559463" cy="369332"/>
          </a:xfrm>
          <a:prstGeom prst="rect">
            <a:avLst/>
          </a:prstGeom>
          <a:noFill/>
        </p:spPr>
        <p:txBody>
          <a:bodyPr wrap="none" rtlCol="0">
            <a:spAutoFit/>
          </a:bodyPr>
          <a:lstStyle/>
          <a:p>
            <a:r>
              <a:rPr lang="en-US" dirty="0" smtClean="0">
                <a:solidFill>
                  <a:srgbClr val="CC0000"/>
                </a:solidFill>
              </a:rPr>
              <a:t>Feynman Path Integral Approach</a:t>
            </a:r>
            <a:endParaRPr lang="en-US" dirty="0">
              <a:solidFill>
                <a:srgbClr val="CC0000"/>
              </a:solidFill>
            </a:endParaRPr>
          </a:p>
        </p:txBody>
      </p:sp>
      <p:sp>
        <p:nvSpPr>
          <p:cNvPr id="3" name="TextBox 2"/>
          <p:cNvSpPr txBox="1"/>
          <p:nvPr/>
        </p:nvSpPr>
        <p:spPr>
          <a:xfrm>
            <a:off x="221177" y="1052736"/>
            <a:ext cx="8658339" cy="1354217"/>
          </a:xfrm>
          <a:prstGeom prst="rect">
            <a:avLst/>
          </a:prstGeom>
          <a:noFill/>
        </p:spPr>
        <p:txBody>
          <a:bodyPr wrap="none" rtlCol="0">
            <a:spAutoFit/>
          </a:bodyPr>
          <a:lstStyle/>
          <a:p>
            <a:r>
              <a:rPr lang="en-US" sz="1600" dirty="0" err="1" smtClean="0">
                <a:solidFill>
                  <a:srgbClr val="376313"/>
                </a:solidFill>
              </a:rPr>
              <a:t>Norifumi</a:t>
            </a:r>
            <a:r>
              <a:rPr lang="en-US" sz="1600" dirty="0" smtClean="0">
                <a:solidFill>
                  <a:srgbClr val="376313"/>
                </a:solidFill>
              </a:rPr>
              <a:t> Yamada, Phys. Rev. </a:t>
            </a:r>
            <a:r>
              <a:rPr lang="en-US" sz="1600" dirty="0" err="1" smtClean="0">
                <a:solidFill>
                  <a:srgbClr val="376313"/>
                </a:solidFill>
              </a:rPr>
              <a:t>Lett</a:t>
            </a:r>
            <a:r>
              <a:rPr lang="en-US" sz="1600" dirty="0" smtClean="0">
                <a:solidFill>
                  <a:srgbClr val="376313"/>
                </a:solidFill>
              </a:rPr>
              <a:t>. 93, 170401 (2004)</a:t>
            </a:r>
          </a:p>
          <a:p>
            <a:pPr algn="just"/>
            <a:endParaRPr lang="en-US" dirty="0"/>
          </a:p>
          <a:p>
            <a:pPr algn="just"/>
            <a:r>
              <a:rPr lang="en-US" sz="1600" dirty="0" smtClean="0"/>
              <a:t>The four tunneling times: the </a:t>
            </a:r>
            <a:r>
              <a:rPr lang="en-US" sz="1600" dirty="0" err="1" smtClean="0">
                <a:solidFill>
                  <a:schemeClr val="accent6">
                    <a:lumMod val="75000"/>
                  </a:schemeClr>
                </a:solidFill>
              </a:rPr>
              <a:t>Larmor</a:t>
            </a:r>
            <a:r>
              <a:rPr lang="en-US" sz="1600" dirty="0" smtClean="0">
                <a:solidFill>
                  <a:schemeClr val="accent6">
                    <a:lumMod val="75000"/>
                  </a:schemeClr>
                </a:solidFill>
              </a:rPr>
              <a:t> time</a:t>
            </a:r>
            <a:r>
              <a:rPr lang="en-US" sz="1600" dirty="0" smtClean="0"/>
              <a:t>, </a:t>
            </a:r>
            <a:r>
              <a:rPr lang="en-US" sz="1600" dirty="0" err="1" smtClean="0">
                <a:solidFill>
                  <a:schemeClr val="accent6">
                    <a:lumMod val="75000"/>
                  </a:schemeClr>
                </a:solidFill>
              </a:rPr>
              <a:t>Buettiker</a:t>
            </a:r>
            <a:r>
              <a:rPr lang="en-US" sz="1600" dirty="0" smtClean="0">
                <a:solidFill>
                  <a:schemeClr val="accent6">
                    <a:lumMod val="75000"/>
                  </a:schemeClr>
                </a:solidFill>
              </a:rPr>
              <a:t> </a:t>
            </a:r>
            <a:r>
              <a:rPr lang="en-US" sz="1600" dirty="0" err="1" smtClean="0">
                <a:solidFill>
                  <a:schemeClr val="accent6">
                    <a:lumMod val="75000"/>
                  </a:schemeClr>
                </a:solidFill>
              </a:rPr>
              <a:t>Landauer</a:t>
            </a:r>
            <a:r>
              <a:rPr lang="en-US" sz="1600" dirty="0" smtClean="0"/>
              <a:t> time, </a:t>
            </a:r>
            <a:r>
              <a:rPr lang="en-US" sz="1600" dirty="0" smtClean="0">
                <a:solidFill>
                  <a:schemeClr val="accent6">
                    <a:lumMod val="75000"/>
                  </a:schemeClr>
                </a:solidFill>
              </a:rPr>
              <a:t>Wigner’ s phase time </a:t>
            </a:r>
            <a:r>
              <a:rPr lang="en-US" sz="1600" dirty="0" smtClean="0"/>
              <a:t>and </a:t>
            </a:r>
          </a:p>
          <a:p>
            <a:pPr algn="just"/>
            <a:r>
              <a:rPr lang="en-US" sz="1600" dirty="0" err="1" smtClean="0">
                <a:solidFill>
                  <a:schemeClr val="accent6">
                    <a:lumMod val="75000"/>
                  </a:schemeClr>
                </a:solidFill>
              </a:rPr>
              <a:t>Pollak</a:t>
            </a:r>
            <a:r>
              <a:rPr lang="en-US" sz="1600" dirty="0" smtClean="0">
                <a:solidFill>
                  <a:schemeClr val="accent6">
                    <a:lumMod val="75000"/>
                  </a:schemeClr>
                </a:solidFill>
              </a:rPr>
              <a:t>-Miller time</a:t>
            </a:r>
            <a:r>
              <a:rPr lang="en-US" sz="1600" dirty="0" smtClean="0"/>
              <a:t>, originally derived from very different physical assumptions are derived in a </a:t>
            </a:r>
          </a:p>
          <a:p>
            <a:pPr algn="just"/>
            <a:r>
              <a:rPr lang="en-US" sz="1600" dirty="0" smtClean="0"/>
              <a:t>unified manner using </a:t>
            </a:r>
            <a:r>
              <a:rPr lang="en-US" sz="1600" dirty="0" err="1" smtClean="0"/>
              <a:t>Gell</a:t>
            </a:r>
            <a:r>
              <a:rPr lang="en-US" sz="1600" dirty="0" smtClean="0"/>
              <a:t> – Mann – </a:t>
            </a:r>
            <a:r>
              <a:rPr lang="en-US" sz="1600" dirty="0" err="1" smtClean="0"/>
              <a:t>Hartle</a:t>
            </a:r>
            <a:r>
              <a:rPr lang="en-US" sz="1600" dirty="0" smtClean="0"/>
              <a:t> </a:t>
            </a:r>
            <a:r>
              <a:rPr lang="en-US" sz="1600" dirty="0" err="1" smtClean="0"/>
              <a:t>decoherence</a:t>
            </a:r>
            <a:r>
              <a:rPr lang="en-US" sz="1600" dirty="0" smtClean="0"/>
              <a:t> </a:t>
            </a:r>
            <a:r>
              <a:rPr lang="en-US" sz="1600" dirty="0" err="1" smtClean="0"/>
              <a:t>functionals</a:t>
            </a:r>
            <a:r>
              <a:rPr lang="en-US" sz="1600" dirty="0" smtClean="0"/>
              <a:t>. </a:t>
            </a:r>
            <a:endParaRPr lang="en-US" sz="1600" dirty="0"/>
          </a:p>
        </p:txBody>
      </p:sp>
      <p:pic>
        <p:nvPicPr>
          <p:cNvPr id="5" name="Picture 4"/>
          <p:cNvPicPr>
            <a:picLocks noChangeAspect="1"/>
          </p:cNvPicPr>
          <p:nvPr/>
        </p:nvPicPr>
        <p:blipFill>
          <a:blip r:embed="rId2"/>
          <a:stretch>
            <a:fillRect/>
          </a:stretch>
        </p:blipFill>
        <p:spPr>
          <a:xfrm>
            <a:off x="107504" y="2780928"/>
            <a:ext cx="4585196" cy="3229232"/>
          </a:xfrm>
          <a:prstGeom prst="rect">
            <a:avLst/>
          </a:prstGeom>
        </p:spPr>
      </p:pic>
      <p:sp>
        <p:nvSpPr>
          <p:cNvPr id="6" name="TextBox 5"/>
          <p:cNvSpPr txBox="1"/>
          <p:nvPr/>
        </p:nvSpPr>
        <p:spPr>
          <a:xfrm>
            <a:off x="4499992" y="2564904"/>
            <a:ext cx="4176464" cy="1077218"/>
          </a:xfrm>
          <a:prstGeom prst="rect">
            <a:avLst/>
          </a:prstGeom>
          <a:noFill/>
        </p:spPr>
        <p:txBody>
          <a:bodyPr wrap="square" rtlCol="0">
            <a:spAutoFit/>
          </a:bodyPr>
          <a:lstStyle/>
          <a:p>
            <a:pPr algn="just"/>
            <a:r>
              <a:rPr lang="en-US" sz="1600" dirty="0" smtClean="0"/>
              <a:t>The total wave function is expressed as a sum over all possible “paths” with each path contributing a phase containing the action for that path. </a:t>
            </a:r>
            <a:endParaRPr lang="en-US" sz="1600" dirty="0"/>
          </a:p>
        </p:txBody>
      </p:sp>
      <p:sp>
        <p:nvSpPr>
          <p:cNvPr id="10" name="TextBox 9"/>
          <p:cNvSpPr txBox="1"/>
          <p:nvPr/>
        </p:nvSpPr>
        <p:spPr>
          <a:xfrm>
            <a:off x="4499992" y="4365104"/>
            <a:ext cx="3697847" cy="830997"/>
          </a:xfrm>
          <a:prstGeom prst="rect">
            <a:avLst/>
          </a:prstGeom>
          <a:noFill/>
        </p:spPr>
        <p:txBody>
          <a:bodyPr wrap="none" rtlCol="0">
            <a:spAutoFit/>
          </a:bodyPr>
          <a:lstStyle/>
          <a:p>
            <a:r>
              <a:rPr lang="en-US" sz="1600" dirty="0" smtClean="0"/>
              <a:t>Details and references can be found in </a:t>
            </a:r>
          </a:p>
          <a:p>
            <a:r>
              <a:rPr lang="en-US" sz="1600" dirty="0" smtClean="0">
                <a:solidFill>
                  <a:srgbClr val="376313"/>
                </a:solidFill>
              </a:rPr>
              <a:t>A. S. Landsman and U. Keller, </a:t>
            </a:r>
          </a:p>
          <a:p>
            <a:r>
              <a:rPr lang="en-US" sz="1600" dirty="0" smtClean="0">
                <a:solidFill>
                  <a:srgbClr val="376313"/>
                </a:solidFill>
              </a:rPr>
              <a:t>Phys. Rep. 547, 1 (2015). </a:t>
            </a:r>
            <a:endParaRPr lang="en-US" sz="1600" dirty="0">
              <a:solidFill>
                <a:srgbClr val="376313"/>
              </a:solidFill>
            </a:endParaRPr>
          </a:p>
        </p:txBody>
      </p:sp>
    </p:spTree>
    <p:extLst>
      <p:ext uri="{BB962C8B-B14F-4D97-AF65-F5344CB8AC3E}">
        <p14:creationId xmlns:p14="http://schemas.microsoft.com/office/powerpoint/2010/main" val="15352542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692696"/>
            <a:ext cx="6501449" cy="646331"/>
          </a:xfrm>
          <a:prstGeom prst="rect">
            <a:avLst/>
          </a:prstGeom>
          <a:noFill/>
        </p:spPr>
        <p:txBody>
          <a:bodyPr wrap="none" rtlCol="0">
            <a:spAutoFit/>
          </a:bodyPr>
          <a:lstStyle/>
          <a:p>
            <a:r>
              <a:rPr lang="es-CO" sz="3600" dirty="0" err="1" smtClean="0">
                <a:solidFill>
                  <a:srgbClr val="C00000"/>
                </a:solidFill>
                <a:latin typeface="Times New Roman" panose="02020603050405020304" pitchFamily="18" charset="0"/>
                <a:cs typeface="Times New Roman" panose="02020603050405020304" pitchFamily="18" charset="0"/>
              </a:rPr>
              <a:t>Tunneling</a:t>
            </a:r>
            <a:r>
              <a:rPr lang="es-CO" sz="3600" dirty="0" smtClean="0">
                <a:solidFill>
                  <a:srgbClr val="C00000"/>
                </a:solidFill>
                <a:latin typeface="Times New Roman" panose="02020603050405020304" pitchFamily="18" charset="0"/>
                <a:cs typeface="Times New Roman" panose="02020603050405020304" pitchFamily="18" charset="0"/>
              </a:rPr>
              <a:t> </a:t>
            </a:r>
            <a:r>
              <a:rPr lang="es-CO" sz="3600" dirty="0" err="1" smtClean="0">
                <a:solidFill>
                  <a:srgbClr val="C00000"/>
                </a:solidFill>
                <a:latin typeface="Times New Roman" panose="02020603050405020304" pitchFamily="18" charset="0"/>
                <a:cs typeface="Times New Roman" panose="02020603050405020304" pitchFamily="18" charset="0"/>
              </a:rPr>
              <a:t>Electron</a:t>
            </a:r>
            <a:r>
              <a:rPr lang="es-CO" sz="3600" dirty="0" smtClean="0">
                <a:solidFill>
                  <a:srgbClr val="C00000"/>
                </a:solidFill>
                <a:latin typeface="Times New Roman" panose="02020603050405020304" pitchFamily="18" charset="0"/>
                <a:cs typeface="Times New Roman" panose="02020603050405020304" pitchFamily="18" charset="0"/>
              </a:rPr>
              <a:t> </a:t>
            </a:r>
            <a:r>
              <a:rPr lang="es-CO" sz="3600" dirty="0" err="1" smtClean="0">
                <a:solidFill>
                  <a:srgbClr val="C00000"/>
                </a:solidFill>
                <a:latin typeface="Times New Roman" panose="02020603050405020304" pitchFamily="18" charset="0"/>
                <a:cs typeface="Times New Roman" panose="02020603050405020304" pitchFamily="18" charset="0"/>
              </a:rPr>
              <a:t>measurements</a:t>
            </a:r>
            <a:endParaRPr lang="es-CO" sz="3600" dirty="0">
              <a:solidFill>
                <a:srgbClr val="C00000"/>
              </a:solidFill>
              <a:latin typeface="Times New Roman" panose="02020603050405020304" pitchFamily="18" charset="0"/>
              <a:cs typeface="Times New Roman" panose="02020603050405020304" pitchFamily="18" charset="0"/>
            </a:endParaRPr>
          </a:p>
        </p:txBody>
      </p:sp>
      <p:pic>
        <p:nvPicPr>
          <p:cNvPr id="4" name="Picture 3" descr="technology-time_machine-patent-patents_office-time_traveller-time_traveler-mban4398_l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2348880"/>
            <a:ext cx="3251409" cy="3861048"/>
          </a:xfrm>
          <a:prstGeom prst="rect">
            <a:avLst/>
          </a:prstGeom>
        </p:spPr>
      </p:pic>
      <p:sp>
        <p:nvSpPr>
          <p:cNvPr id="3" name="TextBox 2"/>
          <p:cNvSpPr txBox="1"/>
          <p:nvPr/>
        </p:nvSpPr>
        <p:spPr>
          <a:xfrm>
            <a:off x="827584" y="1556792"/>
            <a:ext cx="4072524" cy="923330"/>
          </a:xfrm>
          <a:prstGeom prst="rect">
            <a:avLst/>
          </a:prstGeom>
          <a:noFill/>
        </p:spPr>
        <p:txBody>
          <a:bodyPr wrap="none" rtlCol="0">
            <a:spAutoFit/>
          </a:bodyPr>
          <a:lstStyle/>
          <a:p>
            <a:r>
              <a:rPr lang="en-US" dirty="0" smtClean="0">
                <a:solidFill>
                  <a:srgbClr val="376313"/>
                </a:solidFill>
              </a:rPr>
              <a:t>Solid state junctions, superconductors</a:t>
            </a:r>
          </a:p>
          <a:p>
            <a:endParaRPr lang="en-US" dirty="0">
              <a:solidFill>
                <a:srgbClr val="376313"/>
              </a:solidFill>
            </a:endParaRPr>
          </a:p>
          <a:p>
            <a:r>
              <a:rPr lang="en-US" dirty="0">
                <a:solidFill>
                  <a:srgbClr val="376313"/>
                </a:solidFill>
              </a:rPr>
              <a:t>a</a:t>
            </a:r>
            <a:r>
              <a:rPr lang="en-US" dirty="0" smtClean="0">
                <a:solidFill>
                  <a:srgbClr val="376313"/>
                </a:solidFill>
              </a:rPr>
              <a:t>nd </a:t>
            </a:r>
            <a:r>
              <a:rPr lang="en-US" dirty="0" err="1" smtClean="0">
                <a:solidFill>
                  <a:srgbClr val="376313"/>
                </a:solidFill>
              </a:rPr>
              <a:t>attoclocks</a:t>
            </a:r>
            <a:endParaRPr lang="en-US" dirty="0">
              <a:solidFill>
                <a:srgbClr val="376313"/>
              </a:solidFill>
            </a:endParaRPr>
          </a:p>
        </p:txBody>
      </p:sp>
    </p:spTree>
    <p:extLst>
      <p:ext uri="{BB962C8B-B14F-4D97-AF65-F5344CB8AC3E}">
        <p14:creationId xmlns:p14="http://schemas.microsoft.com/office/powerpoint/2010/main" val="35797011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332656"/>
            <a:ext cx="6966570" cy="3170098"/>
          </a:xfrm>
          <a:prstGeom prst="rect">
            <a:avLst/>
          </a:prstGeom>
          <a:noFill/>
        </p:spPr>
        <p:txBody>
          <a:bodyPr wrap="none" rtlCol="0">
            <a:spAutoFit/>
          </a:bodyPr>
          <a:lstStyle/>
          <a:p>
            <a:r>
              <a:rPr lang="en-US" sz="2000" dirty="0" smtClean="0">
                <a:solidFill>
                  <a:srgbClr val="CC0000"/>
                </a:solidFill>
              </a:rPr>
              <a:t>Early experiments: </a:t>
            </a:r>
          </a:p>
          <a:p>
            <a:endParaRPr lang="en-US" sz="1600" dirty="0">
              <a:solidFill>
                <a:srgbClr val="376313"/>
              </a:solidFill>
            </a:endParaRPr>
          </a:p>
          <a:p>
            <a:r>
              <a:rPr lang="en-US" sz="1600" dirty="0" smtClean="0">
                <a:solidFill>
                  <a:srgbClr val="376313"/>
                </a:solidFill>
              </a:rPr>
              <a:t>P. </a:t>
            </a:r>
            <a:r>
              <a:rPr lang="en-US" sz="1600" dirty="0" err="1" smtClean="0">
                <a:solidFill>
                  <a:srgbClr val="376313"/>
                </a:solidFill>
              </a:rPr>
              <a:t>Gueret</a:t>
            </a:r>
            <a:r>
              <a:rPr lang="en-US" sz="1600" dirty="0" smtClean="0">
                <a:solidFill>
                  <a:srgbClr val="376313"/>
                </a:solidFill>
              </a:rPr>
              <a:t>, E. </a:t>
            </a:r>
            <a:r>
              <a:rPr lang="en-US" sz="1600" dirty="0" err="1" smtClean="0">
                <a:solidFill>
                  <a:srgbClr val="376313"/>
                </a:solidFill>
              </a:rPr>
              <a:t>Marclay</a:t>
            </a:r>
            <a:r>
              <a:rPr lang="en-US" sz="1600" dirty="0" smtClean="0">
                <a:solidFill>
                  <a:srgbClr val="376313"/>
                </a:solidFill>
              </a:rPr>
              <a:t> and H. Meier, Solid State Comm. 68, 977 (1988)</a:t>
            </a:r>
          </a:p>
          <a:p>
            <a:endParaRPr lang="en-US" dirty="0"/>
          </a:p>
          <a:p>
            <a:pPr algn="just"/>
            <a:r>
              <a:rPr lang="en-US" sz="1600" dirty="0" smtClean="0"/>
              <a:t>Tunneling through n-</a:t>
            </a:r>
            <a:r>
              <a:rPr lang="en-US" sz="1600" dirty="0" err="1" smtClean="0"/>
              <a:t>GaAs</a:t>
            </a:r>
            <a:r>
              <a:rPr lang="en-US" sz="1600" dirty="0" smtClean="0"/>
              <a:t> / </a:t>
            </a:r>
            <a:r>
              <a:rPr lang="en-US" sz="1600" dirty="0" err="1" smtClean="0"/>
              <a:t>Al</a:t>
            </a:r>
            <a:r>
              <a:rPr lang="en-US" sz="1600" baseline="-25000" dirty="0" err="1" smtClean="0"/>
              <a:t>x</a:t>
            </a:r>
            <a:r>
              <a:rPr lang="en-US" sz="1600" baseline="-25000" dirty="0" smtClean="0"/>
              <a:t> </a:t>
            </a:r>
            <a:r>
              <a:rPr lang="en-US" sz="1600" dirty="0" smtClean="0"/>
              <a:t>Ga</a:t>
            </a:r>
            <a:r>
              <a:rPr lang="en-US" sz="1600" baseline="-25000" dirty="0" smtClean="0"/>
              <a:t>1-x </a:t>
            </a:r>
            <a:r>
              <a:rPr lang="en-US" sz="1600" dirty="0" smtClean="0"/>
              <a:t>As / n-</a:t>
            </a:r>
            <a:r>
              <a:rPr lang="en-US" sz="1600" dirty="0" err="1" smtClean="0"/>
              <a:t>GaAs</a:t>
            </a:r>
            <a:r>
              <a:rPr lang="en-US" sz="1600" dirty="0" smtClean="0"/>
              <a:t> barriers was investigated </a:t>
            </a:r>
          </a:p>
          <a:p>
            <a:pPr algn="just"/>
            <a:endParaRPr lang="en-US" sz="1600" dirty="0"/>
          </a:p>
          <a:p>
            <a:pPr algn="just"/>
            <a:r>
              <a:rPr lang="en-US" sz="1600" dirty="0"/>
              <a:t>f</a:t>
            </a:r>
            <a:r>
              <a:rPr lang="en-US" sz="1600" dirty="0" smtClean="0"/>
              <a:t>or various heights and widths (up to 100 nm) of the barriers. The general </a:t>
            </a:r>
          </a:p>
          <a:p>
            <a:pPr algn="just"/>
            <a:endParaRPr lang="en-US" sz="1600" dirty="0"/>
          </a:p>
          <a:p>
            <a:pPr algn="just"/>
            <a:r>
              <a:rPr lang="en-US" sz="1600" dirty="0" smtClean="0"/>
              <a:t>form of the potential was inferred from data.</a:t>
            </a:r>
          </a:p>
          <a:p>
            <a:pPr algn="just"/>
            <a:endParaRPr lang="en-US" sz="1600" dirty="0"/>
          </a:p>
          <a:p>
            <a:pPr algn="just"/>
            <a:endParaRPr lang="en-US" sz="1600" dirty="0" smtClean="0"/>
          </a:p>
          <a:p>
            <a:pPr algn="just"/>
            <a:endParaRPr lang="en-US" dirty="0"/>
          </a:p>
        </p:txBody>
      </p:sp>
      <p:pic>
        <p:nvPicPr>
          <p:cNvPr id="3" name="Picture 2"/>
          <p:cNvPicPr>
            <a:picLocks noChangeAspect="1"/>
          </p:cNvPicPr>
          <p:nvPr/>
        </p:nvPicPr>
        <p:blipFill>
          <a:blip r:embed="rId2"/>
          <a:stretch>
            <a:fillRect/>
          </a:stretch>
        </p:blipFill>
        <p:spPr>
          <a:xfrm>
            <a:off x="1043608" y="2780928"/>
            <a:ext cx="3744416" cy="3267728"/>
          </a:xfrm>
          <a:prstGeom prst="rect">
            <a:avLst/>
          </a:prstGeom>
        </p:spPr>
      </p:pic>
      <p:pic>
        <p:nvPicPr>
          <p:cNvPr id="6" name="Picture 5"/>
          <p:cNvPicPr>
            <a:picLocks noChangeAspect="1"/>
          </p:cNvPicPr>
          <p:nvPr/>
        </p:nvPicPr>
        <p:blipFill>
          <a:blip r:embed="rId3"/>
          <a:stretch>
            <a:fillRect/>
          </a:stretch>
        </p:blipFill>
        <p:spPr>
          <a:xfrm>
            <a:off x="4932040" y="2780928"/>
            <a:ext cx="2908300" cy="355600"/>
          </a:xfrm>
          <a:prstGeom prst="rect">
            <a:avLst/>
          </a:prstGeom>
        </p:spPr>
      </p:pic>
      <p:pic>
        <p:nvPicPr>
          <p:cNvPr id="7" name="Picture 6"/>
          <p:cNvPicPr>
            <a:picLocks noChangeAspect="1"/>
          </p:cNvPicPr>
          <p:nvPr/>
        </p:nvPicPr>
        <p:blipFill>
          <a:blip r:embed="rId4"/>
          <a:stretch>
            <a:fillRect/>
          </a:stretch>
        </p:blipFill>
        <p:spPr>
          <a:xfrm>
            <a:off x="4788024" y="3212976"/>
            <a:ext cx="3721100" cy="584200"/>
          </a:xfrm>
          <a:prstGeom prst="rect">
            <a:avLst/>
          </a:prstGeom>
        </p:spPr>
      </p:pic>
      <p:pic>
        <p:nvPicPr>
          <p:cNvPr id="8" name="Picture 7"/>
          <p:cNvPicPr>
            <a:picLocks noChangeAspect="1"/>
          </p:cNvPicPr>
          <p:nvPr/>
        </p:nvPicPr>
        <p:blipFill>
          <a:blip r:embed="rId5"/>
          <a:stretch>
            <a:fillRect/>
          </a:stretch>
        </p:blipFill>
        <p:spPr>
          <a:xfrm>
            <a:off x="5004048" y="3717032"/>
            <a:ext cx="3251200" cy="889000"/>
          </a:xfrm>
          <a:prstGeom prst="rect">
            <a:avLst/>
          </a:prstGeom>
        </p:spPr>
      </p:pic>
      <p:pic>
        <p:nvPicPr>
          <p:cNvPr id="9" name="Picture 8"/>
          <p:cNvPicPr>
            <a:picLocks noChangeAspect="1"/>
          </p:cNvPicPr>
          <p:nvPr/>
        </p:nvPicPr>
        <p:blipFill>
          <a:blip r:embed="rId6"/>
          <a:stretch>
            <a:fillRect/>
          </a:stretch>
        </p:blipFill>
        <p:spPr>
          <a:xfrm>
            <a:off x="5220072" y="4941168"/>
            <a:ext cx="2844800" cy="635000"/>
          </a:xfrm>
          <a:prstGeom prst="rect">
            <a:avLst/>
          </a:prstGeom>
        </p:spPr>
      </p:pic>
    </p:spTree>
    <p:extLst>
      <p:ext uri="{BB962C8B-B14F-4D97-AF65-F5344CB8AC3E}">
        <p14:creationId xmlns:p14="http://schemas.microsoft.com/office/powerpoint/2010/main" val="40588738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4608512" cy="5232203"/>
          </a:xfrm>
          <a:prstGeom prst="rect">
            <a:avLst/>
          </a:prstGeom>
          <a:noFill/>
        </p:spPr>
        <p:txBody>
          <a:bodyPr wrap="square" rtlCol="0">
            <a:spAutoFit/>
          </a:bodyPr>
          <a:lstStyle/>
          <a:p>
            <a:r>
              <a:rPr lang="en-US" dirty="0" smtClean="0">
                <a:solidFill>
                  <a:srgbClr val="CC0000"/>
                </a:solidFill>
              </a:rPr>
              <a:t>Quantum Tunneling in a Josephson junction</a:t>
            </a:r>
          </a:p>
          <a:p>
            <a:endParaRPr lang="en-US" dirty="0" smtClean="0"/>
          </a:p>
          <a:p>
            <a:r>
              <a:rPr lang="en-US" dirty="0" smtClean="0">
                <a:solidFill>
                  <a:srgbClr val="376313"/>
                </a:solidFill>
              </a:rPr>
              <a:t>D. </a:t>
            </a:r>
            <a:r>
              <a:rPr lang="en-US" dirty="0" err="1" smtClean="0">
                <a:solidFill>
                  <a:srgbClr val="376313"/>
                </a:solidFill>
              </a:rPr>
              <a:t>Esteve</a:t>
            </a:r>
            <a:r>
              <a:rPr lang="en-US" dirty="0" smtClean="0">
                <a:solidFill>
                  <a:srgbClr val="376313"/>
                </a:solidFill>
              </a:rPr>
              <a:t> et al., Phys. Scrip. T 29, 121 (1989)</a:t>
            </a:r>
          </a:p>
          <a:p>
            <a:endParaRPr lang="en-US" dirty="0"/>
          </a:p>
          <a:p>
            <a:endParaRPr lang="en-US" dirty="0" smtClean="0"/>
          </a:p>
          <a:p>
            <a:r>
              <a:rPr lang="en-US" sz="1600" dirty="0" smtClean="0">
                <a:solidFill>
                  <a:schemeClr val="tx2">
                    <a:lumMod val="75000"/>
                  </a:schemeClr>
                </a:solidFill>
              </a:rPr>
              <a:t>Josephson junction – Two layers of superconductor separated by a thin  insulating barrier</a:t>
            </a:r>
          </a:p>
          <a:p>
            <a:endParaRPr lang="en-US" sz="1600" dirty="0" smtClean="0"/>
          </a:p>
          <a:p>
            <a:pPr algn="just"/>
            <a:r>
              <a:rPr lang="en-US" sz="1600" dirty="0" smtClean="0"/>
              <a:t>The junction is connected in a circuit such that the superconducting phase difference between the two layers is coupled to the electromagnetic degrees of freedom of the circuit. </a:t>
            </a:r>
          </a:p>
          <a:p>
            <a:pPr algn="just"/>
            <a:endParaRPr lang="en-US" sz="1600" dirty="0"/>
          </a:p>
          <a:p>
            <a:pPr algn="just"/>
            <a:r>
              <a:rPr lang="en-US" sz="1600" dirty="0" smtClean="0"/>
              <a:t>The authors studied the temperature dependence and damping effects of the environment on the tunneling junction. </a:t>
            </a:r>
            <a:endParaRPr lang="en-US" sz="1600" dirty="0"/>
          </a:p>
          <a:p>
            <a:endParaRPr lang="en-US" sz="1600" dirty="0"/>
          </a:p>
        </p:txBody>
      </p:sp>
      <p:pic>
        <p:nvPicPr>
          <p:cNvPr id="3" name="Picture 2"/>
          <p:cNvPicPr>
            <a:picLocks noChangeAspect="1"/>
          </p:cNvPicPr>
          <p:nvPr/>
        </p:nvPicPr>
        <p:blipFill>
          <a:blip r:embed="rId2"/>
          <a:stretch>
            <a:fillRect/>
          </a:stretch>
        </p:blipFill>
        <p:spPr>
          <a:xfrm>
            <a:off x="5220072" y="908720"/>
            <a:ext cx="3536888" cy="4365104"/>
          </a:xfrm>
          <a:prstGeom prst="rect">
            <a:avLst/>
          </a:prstGeom>
        </p:spPr>
      </p:pic>
    </p:spTree>
    <p:extLst>
      <p:ext uri="{BB962C8B-B14F-4D97-AF65-F5344CB8AC3E}">
        <p14:creationId xmlns:p14="http://schemas.microsoft.com/office/powerpoint/2010/main" val="23464042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76672"/>
            <a:ext cx="6031719" cy="461665"/>
          </a:xfrm>
          <a:prstGeom prst="rect">
            <a:avLst/>
          </a:prstGeom>
          <a:noFill/>
        </p:spPr>
        <p:txBody>
          <a:bodyPr wrap="none" rtlCol="0">
            <a:spAutoFit/>
          </a:bodyPr>
          <a:lstStyle/>
          <a:p>
            <a:r>
              <a:rPr lang="en-US" sz="2400" dirty="0" err="1" smtClean="0">
                <a:solidFill>
                  <a:srgbClr val="CC0000"/>
                </a:solidFill>
              </a:rPr>
              <a:t>Attosecond</a:t>
            </a:r>
            <a:r>
              <a:rPr lang="en-US" sz="2400" dirty="0" smtClean="0">
                <a:solidFill>
                  <a:srgbClr val="CC0000"/>
                </a:solidFill>
              </a:rPr>
              <a:t> Science: Strong field ionization</a:t>
            </a:r>
            <a:endParaRPr lang="en-US" sz="2400" dirty="0">
              <a:solidFill>
                <a:srgbClr val="CC0000"/>
              </a:solidFill>
            </a:endParaRPr>
          </a:p>
        </p:txBody>
      </p:sp>
      <p:pic>
        <p:nvPicPr>
          <p:cNvPr id="3" name="Picture 2"/>
          <p:cNvPicPr>
            <a:picLocks noChangeAspect="1"/>
          </p:cNvPicPr>
          <p:nvPr/>
        </p:nvPicPr>
        <p:blipFill>
          <a:blip r:embed="rId2"/>
          <a:stretch>
            <a:fillRect/>
          </a:stretch>
        </p:blipFill>
        <p:spPr>
          <a:xfrm>
            <a:off x="1907704" y="1124744"/>
            <a:ext cx="4340174" cy="3096344"/>
          </a:xfrm>
          <a:prstGeom prst="rect">
            <a:avLst/>
          </a:prstGeom>
        </p:spPr>
      </p:pic>
      <p:sp>
        <p:nvSpPr>
          <p:cNvPr id="4" name="TextBox 3"/>
          <p:cNvSpPr txBox="1"/>
          <p:nvPr/>
        </p:nvSpPr>
        <p:spPr>
          <a:xfrm>
            <a:off x="323528" y="4293096"/>
            <a:ext cx="8742372" cy="2031325"/>
          </a:xfrm>
          <a:prstGeom prst="rect">
            <a:avLst/>
          </a:prstGeom>
          <a:noFill/>
        </p:spPr>
        <p:txBody>
          <a:bodyPr wrap="none" rtlCol="0">
            <a:spAutoFit/>
          </a:bodyPr>
          <a:lstStyle/>
          <a:p>
            <a:r>
              <a:rPr lang="en-US" dirty="0" smtClean="0"/>
              <a:t>The finite (Coulomb) potential well is shaken (and bent) in every laser cycle creating </a:t>
            </a:r>
          </a:p>
          <a:p>
            <a:endParaRPr lang="en-US" dirty="0"/>
          </a:p>
          <a:p>
            <a:r>
              <a:rPr lang="en-US" dirty="0" smtClean="0"/>
              <a:t>a barrier.</a:t>
            </a:r>
          </a:p>
          <a:p>
            <a:endParaRPr lang="en-US" dirty="0"/>
          </a:p>
          <a:p>
            <a:r>
              <a:rPr lang="en-US" dirty="0" smtClean="0"/>
              <a:t>The barrier is oscillating up and down, opening the possibility for the electron to</a:t>
            </a:r>
          </a:p>
          <a:p>
            <a:endParaRPr lang="en-US" dirty="0"/>
          </a:p>
          <a:p>
            <a:r>
              <a:rPr lang="en-US" dirty="0"/>
              <a:t>t</a:t>
            </a:r>
            <a:r>
              <a:rPr lang="en-US" dirty="0" smtClean="0"/>
              <a:t>unnel out every half-cycle.</a:t>
            </a:r>
            <a:endParaRPr lang="en-US" dirty="0"/>
          </a:p>
        </p:txBody>
      </p:sp>
    </p:spTree>
    <p:extLst>
      <p:ext uri="{BB962C8B-B14F-4D97-AF65-F5344CB8AC3E}">
        <p14:creationId xmlns:p14="http://schemas.microsoft.com/office/powerpoint/2010/main" val="42577314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32604" y="980728"/>
            <a:ext cx="6842514" cy="1077218"/>
          </a:xfrm>
          <a:prstGeom prst="rect">
            <a:avLst/>
          </a:prstGeom>
          <a:noFill/>
        </p:spPr>
        <p:txBody>
          <a:bodyPr wrap="none" rtlCol="0">
            <a:spAutoFit/>
          </a:bodyPr>
          <a:lstStyle/>
          <a:p>
            <a:r>
              <a:rPr lang="es-CO" sz="4000" dirty="0" smtClean="0">
                <a:solidFill>
                  <a:srgbClr val="CC0000"/>
                </a:solidFill>
                <a:latin typeface="Times New Roman" panose="02020603050405020304" pitchFamily="18" charset="0"/>
                <a:cs typeface="Times New Roman" panose="02020603050405020304" pitchFamily="18" charset="0"/>
              </a:rPr>
              <a:t>A </a:t>
            </a:r>
            <a:r>
              <a:rPr lang="es-CO" sz="4000" dirty="0" err="1" smtClean="0">
                <a:solidFill>
                  <a:srgbClr val="CC0000"/>
                </a:solidFill>
                <a:latin typeface="Times New Roman" panose="02020603050405020304" pitchFamily="18" charset="0"/>
                <a:cs typeface="Times New Roman" panose="02020603050405020304" pitchFamily="18" charset="0"/>
              </a:rPr>
              <a:t>brief</a:t>
            </a:r>
            <a:r>
              <a:rPr lang="es-CO" sz="4000" dirty="0" smtClean="0">
                <a:solidFill>
                  <a:srgbClr val="CC0000"/>
                </a:solidFill>
                <a:latin typeface="Times New Roman" panose="02020603050405020304" pitchFamily="18" charset="0"/>
                <a:cs typeface="Times New Roman" panose="02020603050405020304" pitchFamily="18" charset="0"/>
              </a:rPr>
              <a:t> </a:t>
            </a:r>
            <a:r>
              <a:rPr lang="es-CO" sz="4000" dirty="0" err="1" smtClean="0">
                <a:solidFill>
                  <a:srgbClr val="CC0000"/>
                </a:solidFill>
                <a:latin typeface="Times New Roman" panose="02020603050405020304" pitchFamily="18" charset="0"/>
                <a:cs typeface="Times New Roman" panose="02020603050405020304" pitchFamily="18" charset="0"/>
              </a:rPr>
              <a:t>history</a:t>
            </a:r>
            <a:r>
              <a:rPr lang="es-CO" sz="4000" dirty="0" smtClean="0">
                <a:solidFill>
                  <a:srgbClr val="CC0000"/>
                </a:solidFill>
                <a:latin typeface="Times New Roman" panose="02020603050405020304" pitchFamily="18" charset="0"/>
                <a:cs typeface="Times New Roman" panose="02020603050405020304" pitchFamily="18" charset="0"/>
              </a:rPr>
              <a:t> of </a:t>
            </a:r>
            <a:r>
              <a:rPr lang="es-CO" sz="4000" dirty="0" err="1" smtClean="0">
                <a:solidFill>
                  <a:srgbClr val="CC0000"/>
                </a:solidFill>
                <a:latin typeface="Times New Roman" panose="02020603050405020304" pitchFamily="18" charset="0"/>
                <a:cs typeface="Times New Roman" panose="02020603050405020304" pitchFamily="18" charset="0"/>
              </a:rPr>
              <a:t>tunneling</a:t>
            </a:r>
            <a:r>
              <a:rPr lang="es-CO" sz="4000" dirty="0" smtClean="0">
                <a:solidFill>
                  <a:srgbClr val="CC0000"/>
                </a:solidFill>
                <a:latin typeface="Times New Roman" panose="02020603050405020304" pitchFamily="18" charset="0"/>
                <a:cs typeface="Times New Roman" panose="02020603050405020304" pitchFamily="18" charset="0"/>
              </a:rPr>
              <a:t> time</a:t>
            </a:r>
          </a:p>
          <a:p>
            <a:r>
              <a:rPr lang="es-CO" sz="2400" dirty="0" smtClean="0">
                <a:solidFill>
                  <a:srgbClr val="CC0000"/>
                </a:solidFill>
                <a:latin typeface="Times New Roman" panose="02020603050405020304" pitchFamily="18" charset="0"/>
                <a:cs typeface="Times New Roman" panose="02020603050405020304" pitchFamily="18" charset="0"/>
              </a:rPr>
              <a:t>1932 - 2017</a:t>
            </a:r>
            <a:endParaRPr lang="es-CO" sz="2400" dirty="0">
              <a:solidFill>
                <a:srgbClr val="CC0000"/>
              </a:solidFill>
              <a:latin typeface="Times New Roman" panose="02020603050405020304" pitchFamily="18" charset="0"/>
              <a:cs typeface="Times New Roman" panose="02020603050405020304" pitchFamily="18" charset="0"/>
            </a:endParaRPr>
          </a:p>
        </p:txBody>
      </p:sp>
      <p:pic>
        <p:nvPicPr>
          <p:cNvPr id="4098" name="Picture 2" descr="C:\Users\Neelima\Desktop\Cracow\CracowTalk2017\science-hour_changes-british_summer_time-clocks_forward-daylight_saving-physics-cman27_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573" y="2113268"/>
            <a:ext cx="2520280" cy="412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9877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692696"/>
            <a:ext cx="4063644" cy="2664296"/>
          </a:xfrm>
          <a:prstGeom prst="rect">
            <a:avLst/>
          </a:prstGeom>
        </p:spPr>
      </p:pic>
      <p:sp>
        <p:nvSpPr>
          <p:cNvPr id="3" name="TextBox 2"/>
          <p:cNvSpPr txBox="1"/>
          <p:nvPr/>
        </p:nvSpPr>
        <p:spPr>
          <a:xfrm>
            <a:off x="611560" y="3861048"/>
            <a:ext cx="7909888" cy="1754327"/>
          </a:xfrm>
          <a:prstGeom prst="rect">
            <a:avLst/>
          </a:prstGeom>
          <a:noFill/>
        </p:spPr>
        <p:txBody>
          <a:bodyPr wrap="none" rtlCol="0">
            <a:spAutoFit/>
          </a:bodyPr>
          <a:lstStyle/>
          <a:p>
            <a:r>
              <a:rPr lang="en-US" dirty="0" smtClean="0"/>
              <a:t>Electron can get “heated up” by the applied field and escape by </a:t>
            </a:r>
            <a:r>
              <a:rPr lang="en-US" dirty="0" err="1" smtClean="0"/>
              <a:t>multiphoton</a:t>
            </a:r>
            <a:r>
              <a:rPr lang="en-US" dirty="0" smtClean="0"/>
              <a:t> </a:t>
            </a:r>
          </a:p>
          <a:p>
            <a:r>
              <a:rPr lang="en-US" dirty="0" smtClean="0"/>
              <a:t>ionization (so called “vertical ionization”) </a:t>
            </a:r>
          </a:p>
          <a:p>
            <a:r>
              <a:rPr lang="en-US" dirty="0" smtClean="0"/>
              <a:t>OR</a:t>
            </a:r>
          </a:p>
          <a:p>
            <a:r>
              <a:rPr lang="en-US" dirty="0"/>
              <a:t>b</a:t>
            </a:r>
            <a:r>
              <a:rPr lang="en-US" dirty="0" smtClean="0"/>
              <a:t>y tunneling  ionization</a:t>
            </a:r>
          </a:p>
          <a:p>
            <a:endParaRPr lang="en-US" dirty="0"/>
          </a:p>
          <a:p>
            <a:r>
              <a:rPr lang="en-US" dirty="0" smtClean="0">
                <a:solidFill>
                  <a:srgbClr val="376313"/>
                </a:solidFill>
              </a:rPr>
              <a:t>M. Yu </a:t>
            </a:r>
            <a:r>
              <a:rPr lang="en-US" dirty="0" err="1" smtClean="0">
                <a:solidFill>
                  <a:srgbClr val="376313"/>
                </a:solidFill>
              </a:rPr>
              <a:t>Ivanov</a:t>
            </a:r>
            <a:r>
              <a:rPr lang="en-US" dirty="0" smtClean="0">
                <a:solidFill>
                  <a:srgbClr val="376313"/>
                </a:solidFill>
              </a:rPr>
              <a:t>, M. Spanner and O. </a:t>
            </a:r>
            <a:r>
              <a:rPr lang="en-US" dirty="0" err="1" smtClean="0">
                <a:solidFill>
                  <a:srgbClr val="376313"/>
                </a:solidFill>
              </a:rPr>
              <a:t>Smirnova</a:t>
            </a:r>
            <a:r>
              <a:rPr lang="en-US" dirty="0" smtClean="0">
                <a:solidFill>
                  <a:srgbClr val="376313"/>
                </a:solidFill>
              </a:rPr>
              <a:t>, J. Mod. Opt. 52, 165 (2005)</a:t>
            </a:r>
            <a:endParaRPr lang="en-US" dirty="0">
              <a:solidFill>
                <a:srgbClr val="376313"/>
              </a:solidFill>
            </a:endParaRPr>
          </a:p>
        </p:txBody>
      </p:sp>
      <p:pic>
        <p:nvPicPr>
          <p:cNvPr id="4" name="Picture 3"/>
          <p:cNvPicPr>
            <a:picLocks noChangeAspect="1"/>
          </p:cNvPicPr>
          <p:nvPr/>
        </p:nvPicPr>
        <p:blipFill>
          <a:blip r:embed="rId3"/>
          <a:stretch>
            <a:fillRect/>
          </a:stretch>
        </p:blipFill>
        <p:spPr>
          <a:xfrm>
            <a:off x="4788024" y="764704"/>
            <a:ext cx="3314824" cy="2411399"/>
          </a:xfrm>
          <a:prstGeom prst="rect">
            <a:avLst/>
          </a:prstGeom>
        </p:spPr>
      </p:pic>
    </p:spTree>
    <p:extLst>
      <p:ext uri="{BB962C8B-B14F-4D97-AF65-F5344CB8AC3E}">
        <p14:creationId xmlns:p14="http://schemas.microsoft.com/office/powerpoint/2010/main" val="24232138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548680"/>
            <a:ext cx="1446179" cy="461665"/>
          </a:xfrm>
          <a:prstGeom prst="rect">
            <a:avLst/>
          </a:prstGeom>
          <a:noFill/>
        </p:spPr>
        <p:txBody>
          <a:bodyPr wrap="none" rtlCol="0">
            <a:spAutoFit/>
          </a:bodyPr>
          <a:lstStyle/>
          <a:p>
            <a:r>
              <a:rPr lang="en-US" sz="2400" dirty="0" err="1" smtClean="0">
                <a:solidFill>
                  <a:srgbClr val="CC0000"/>
                </a:solidFill>
              </a:rPr>
              <a:t>Attoclock</a:t>
            </a:r>
            <a:endParaRPr lang="en-US" sz="2400" dirty="0">
              <a:solidFill>
                <a:srgbClr val="CC0000"/>
              </a:solidFill>
            </a:endParaRPr>
          </a:p>
        </p:txBody>
      </p:sp>
      <p:pic>
        <p:nvPicPr>
          <p:cNvPr id="4" name="Picture 3"/>
          <p:cNvPicPr>
            <a:picLocks noChangeAspect="1"/>
          </p:cNvPicPr>
          <p:nvPr/>
        </p:nvPicPr>
        <p:blipFill>
          <a:blip r:embed="rId2"/>
          <a:stretch>
            <a:fillRect/>
          </a:stretch>
        </p:blipFill>
        <p:spPr>
          <a:xfrm>
            <a:off x="4716016" y="620688"/>
            <a:ext cx="3240360" cy="2070727"/>
          </a:xfrm>
          <a:prstGeom prst="rect">
            <a:avLst/>
          </a:prstGeom>
        </p:spPr>
      </p:pic>
      <p:sp>
        <p:nvSpPr>
          <p:cNvPr id="5" name="TextBox 4"/>
          <p:cNvSpPr txBox="1"/>
          <p:nvPr/>
        </p:nvSpPr>
        <p:spPr>
          <a:xfrm>
            <a:off x="179513" y="3140968"/>
            <a:ext cx="4680519" cy="2677656"/>
          </a:xfrm>
          <a:prstGeom prst="rect">
            <a:avLst/>
          </a:prstGeom>
          <a:noFill/>
        </p:spPr>
        <p:txBody>
          <a:bodyPr wrap="square" rtlCol="0">
            <a:spAutoFit/>
          </a:bodyPr>
          <a:lstStyle/>
          <a:p>
            <a:pPr algn="just"/>
            <a:r>
              <a:rPr lang="en-US" sz="1600" dirty="0" smtClean="0"/>
              <a:t>The rotating electric field vector of a close to circularly polarized light is used to deflect the ionized electrons (or ions) in the radial spatial direction. The moment of ionization is mapped to the final angle of the momentum vector in the polarization plane.</a:t>
            </a:r>
          </a:p>
          <a:p>
            <a:pPr algn="just"/>
            <a:endParaRPr lang="en-US" dirty="0"/>
          </a:p>
          <a:p>
            <a:pPr algn="just"/>
            <a:r>
              <a:rPr lang="en-US" dirty="0" smtClean="0">
                <a:solidFill>
                  <a:srgbClr val="CC0000"/>
                </a:solidFill>
              </a:rPr>
              <a:t>The “minute hand” of the clock runs over one 360 degree turn of the electric in a couple of femtoseconds (10</a:t>
            </a:r>
            <a:r>
              <a:rPr lang="en-US" baseline="30000" dirty="0" smtClean="0">
                <a:solidFill>
                  <a:srgbClr val="CC0000"/>
                </a:solidFill>
              </a:rPr>
              <a:t>-15 </a:t>
            </a:r>
            <a:r>
              <a:rPr lang="en-US" dirty="0" smtClean="0">
                <a:solidFill>
                  <a:srgbClr val="CC0000"/>
                </a:solidFill>
              </a:rPr>
              <a:t>s).  </a:t>
            </a:r>
            <a:endParaRPr lang="en-US" dirty="0">
              <a:solidFill>
                <a:srgbClr val="CC0000"/>
              </a:solidFill>
            </a:endParaRPr>
          </a:p>
        </p:txBody>
      </p:sp>
      <p:sp>
        <p:nvSpPr>
          <p:cNvPr id="6" name="TextBox 5"/>
          <p:cNvSpPr txBox="1"/>
          <p:nvPr/>
        </p:nvSpPr>
        <p:spPr>
          <a:xfrm>
            <a:off x="1043608" y="1700808"/>
            <a:ext cx="2406954" cy="369332"/>
          </a:xfrm>
          <a:prstGeom prst="rect">
            <a:avLst/>
          </a:prstGeom>
          <a:noFill/>
        </p:spPr>
        <p:txBody>
          <a:bodyPr wrap="none" rtlCol="0">
            <a:spAutoFit/>
          </a:bodyPr>
          <a:lstStyle/>
          <a:p>
            <a:r>
              <a:rPr lang="en-US" dirty="0" smtClean="0"/>
              <a:t>1 </a:t>
            </a:r>
            <a:r>
              <a:rPr lang="en-US" dirty="0" err="1" smtClean="0"/>
              <a:t>attosecond</a:t>
            </a:r>
            <a:r>
              <a:rPr lang="en-US" dirty="0" smtClean="0"/>
              <a:t> = 10</a:t>
            </a:r>
            <a:r>
              <a:rPr lang="en-US" baseline="30000" dirty="0" smtClean="0"/>
              <a:t>-18 </a:t>
            </a:r>
            <a:r>
              <a:rPr lang="en-US" dirty="0" smtClean="0"/>
              <a:t>s</a:t>
            </a:r>
            <a:endParaRPr lang="en-US" dirty="0"/>
          </a:p>
        </p:txBody>
      </p:sp>
      <p:pic>
        <p:nvPicPr>
          <p:cNvPr id="7" name="Picture 6"/>
          <p:cNvPicPr>
            <a:picLocks noChangeAspect="1"/>
          </p:cNvPicPr>
          <p:nvPr/>
        </p:nvPicPr>
        <p:blipFill>
          <a:blip r:embed="rId3"/>
          <a:stretch>
            <a:fillRect/>
          </a:stretch>
        </p:blipFill>
        <p:spPr>
          <a:xfrm>
            <a:off x="5292080" y="3356992"/>
            <a:ext cx="3221467" cy="2492896"/>
          </a:xfrm>
          <a:prstGeom prst="rect">
            <a:avLst/>
          </a:prstGeom>
        </p:spPr>
      </p:pic>
    </p:spTree>
    <p:extLst>
      <p:ext uri="{BB962C8B-B14F-4D97-AF65-F5344CB8AC3E}">
        <p14:creationId xmlns:p14="http://schemas.microsoft.com/office/powerpoint/2010/main" val="12921744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260648"/>
            <a:ext cx="7825480" cy="338554"/>
          </a:xfrm>
          <a:prstGeom prst="rect">
            <a:avLst/>
          </a:prstGeom>
          <a:noFill/>
        </p:spPr>
        <p:txBody>
          <a:bodyPr wrap="none" rtlCol="0">
            <a:spAutoFit/>
          </a:bodyPr>
          <a:lstStyle/>
          <a:p>
            <a:r>
              <a:rPr lang="en-US" sz="1600" dirty="0" smtClean="0"/>
              <a:t>Given the electric field of the laser pulse (close to circularly polarized with </a:t>
            </a:r>
            <a:r>
              <a:rPr lang="en-US" sz="1600" dirty="0" err="1" smtClean="0"/>
              <a:t>ellipticity</a:t>
            </a:r>
            <a:r>
              <a:rPr lang="en-US" sz="1600" dirty="0" smtClean="0"/>
              <a:t> </a:t>
            </a:r>
            <a:r>
              <a:rPr lang="en-US" sz="1600" dirty="0" err="1" smtClean="0"/>
              <a:t>ε</a:t>
            </a:r>
            <a:r>
              <a:rPr lang="en-US" sz="1600" dirty="0" smtClean="0"/>
              <a:t>)</a:t>
            </a:r>
          </a:p>
        </p:txBody>
      </p:sp>
      <p:pic>
        <p:nvPicPr>
          <p:cNvPr id="3" name="Picture 2"/>
          <p:cNvPicPr>
            <a:picLocks noChangeAspect="1"/>
          </p:cNvPicPr>
          <p:nvPr/>
        </p:nvPicPr>
        <p:blipFill>
          <a:blip r:embed="rId2"/>
          <a:stretch>
            <a:fillRect/>
          </a:stretch>
        </p:blipFill>
        <p:spPr>
          <a:xfrm>
            <a:off x="1835696" y="620688"/>
            <a:ext cx="4533900" cy="889000"/>
          </a:xfrm>
          <a:prstGeom prst="rect">
            <a:avLst/>
          </a:prstGeom>
        </p:spPr>
      </p:pic>
      <p:sp>
        <p:nvSpPr>
          <p:cNvPr id="4" name="TextBox 3"/>
          <p:cNvSpPr txBox="1"/>
          <p:nvPr/>
        </p:nvSpPr>
        <p:spPr>
          <a:xfrm>
            <a:off x="899592" y="1412776"/>
            <a:ext cx="5772935" cy="338554"/>
          </a:xfrm>
          <a:prstGeom prst="rect">
            <a:avLst/>
          </a:prstGeom>
          <a:noFill/>
        </p:spPr>
        <p:txBody>
          <a:bodyPr wrap="none" rtlCol="0">
            <a:spAutoFit/>
          </a:bodyPr>
          <a:lstStyle/>
          <a:p>
            <a:r>
              <a:rPr lang="en-US" sz="1600" dirty="0" smtClean="0"/>
              <a:t>The final momentum of the electron is given approximately as</a:t>
            </a:r>
          </a:p>
        </p:txBody>
      </p:sp>
      <p:pic>
        <p:nvPicPr>
          <p:cNvPr id="5" name="Picture 4"/>
          <p:cNvPicPr>
            <a:picLocks noChangeAspect="1"/>
          </p:cNvPicPr>
          <p:nvPr/>
        </p:nvPicPr>
        <p:blipFill>
          <a:blip r:embed="rId3"/>
          <a:stretch>
            <a:fillRect/>
          </a:stretch>
        </p:blipFill>
        <p:spPr>
          <a:xfrm>
            <a:off x="1907704" y="1772816"/>
            <a:ext cx="4140200" cy="965200"/>
          </a:xfrm>
          <a:prstGeom prst="rect">
            <a:avLst/>
          </a:prstGeom>
        </p:spPr>
      </p:pic>
      <p:sp>
        <p:nvSpPr>
          <p:cNvPr id="6" name="TextBox 5"/>
          <p:cNvSpPr txBox="1"/>
          <p:nvPr/>
        </p:nvSpPr>
        <p:spPr>
          <a:xfrm>
            <a:off x="683568" y="2564904"/>
            <a:ext cx="6936314" cy="1077218"/>
          </a:xfrm>
          <a:prstGeom prst="rect">
            <a:avLst/>
          </a:prstGeom>
          <a:noFill/>
        </p:spPr>
        <p:txBody>
          <a:bodyPr wrap="none" rtlCol="0">
            <a:spAutoFit/>
          </a:bodyPr>
          <a:lstStyle/>
          <a:p>
            <a:r>
              <a:rPr lang="en-US" sz="1600" dirty="0" smtClean="0"/>
              <a:t>First step: electron is liberated by tunneling - </a:t>
            </a:r>
            <a:r>
              <a:rPr lang="en-US" sz="1600" dirty="0" smtClean="0">
                <a:solidFill>
                  <a:srgbClr val="CC0000"/>
                </a:solidFill>
              </a:rPr>
              <a:t>quantum mechanical process</a:t>
            </a:r>
          </a:p>
          <a:p>
            <a:endParaRPr lang="en-US" sz="1600" dirty="0"/>
          </a:p>
          <a:p>
            <a:r>
              <a:rPr lang="en-US" sz="1600" dirty="0" smtClean="0"/>
              <a:t>Second step: electron moves in the joint field of the parent ion and laser</a:t>
            </a:r>
          </a:p>
          <a:p>
            <a:r>
              <a:rPr lang="en-US" sz="1600" dirty="0"/>
              <a:t> </a:t>
            </a:r>
            <a:r>
              <a:rPr lang="en-US" sz="1600" dirty="0" smtClean="0"/>
              <a:t>                       </a:t>
            </a:r>
            <a:r>
              <a:rPr lang="en-US" sz="1600" dirty="0" smtClean="0">
                <a:solidFill>
                  <a:srgbClr val="CC0000"/>
                </a:solidFill>
              </a:rPr>
              <a:t>- classical trajectory</a:t>
            </a:r>
            <a:endParaRPr lang="en-US" sz="1600" dirty="0">
              <a:solidFill>
                <a:srgbClr val="CC0000"/>
              </a:solidFill>
            </a:endParaRPr>
          </a:p>
        </p:txBody>
      </p:sp>
      <p:sp>
        <p:nvSpPr>
          <p:cNvPr id="10" name="TextBox 9"/>
          <p:cNvSpPr txBox="1"/>
          <p:nvPr/>
        </p:nvSpPr>
        <p:spPr>
          <a:xfrm>
            <a:off x="827584" y="4149080"/>
            <a:ext cx="4640212" cy="2369880"/>
          </a:xfrm>
          <a:prstGeom prst="rect">
            <a:avLst/>
          </a:prstGeom>
          <a:noFill/>
        </p:spPr>
        <p:txBody>
          <a:bodyPr wrap="none" rtlCol="0">
            <a:spAutoFit/>
          </a:bodyPr>
          <a:lstStyle/>
          <a:p>
            <a:r>
              <a:rPr lang="en-US" sz="1600" dirty="0" smtClean="0">
                <a:solidFill>
                  <a:srgbClr val="376313"/>
                </a:solidFill>
              </a:rPr>
              <a:t>P. </a:t>
            </a:r>
            <a:r>
              <a:rPr lang="en-US" sz="1600" dirty="0" err="1" smtClean="0">
                <a:solidFill>
                  <a:srgbClr val="376313"/>
                </a:solidFill>
              </a:rPr>
              <a:t>Eckle</a:t>
            </a:r>
            <a:r>
              <a:rPr lang="en-US" sz="1600" dirty="0" smtClean="0">
                <a:solidFill>
                  <a:srgbClr val="376313"/>
                </a:solidFill>
              </a:rPr>
              <a:t> et al., Science 322,  1525 (2008)</a:t>
            </a:r>
          </a:p>
          <a:p>
            <a:endParaRPr lang="en-US" sz="1600" dirty="0" smtClean="0">
              <a:solidFill>
                <a:srgbClr val="376313"/>
              </a:solidFill>
            </a:endParaRPr>
          </a:p>
          <a:p>
            <a:r>
              <a:rPr lang="en-US" sz="1600" dirty="0" smtClean="0">
                <a:solidFill>
                  <a:srgbClr val="376313"/>
                </a:solidFill>
              </a:rPr>
              <a:t>A. N. Pfeiffer et al., Nat. Phys. 8, 76 (2012)</a:t>
            </a:r>
          </a:p>
          <a:p>
            <a:endParaRPr lang="en-US" sz="1600" dirty="0" smtClean="0">
              <a:solidFill>
                <a:srgbClr val="376313"/>
              </a:solidFill>
            </a:endParaRPr>
          </a:p>
          <a:p>
            <a:r>
              <a:rPr lang="en-US" sz="1600" dirty="0" smtClean="0">
                <a:solidFill>
                  <a:srgbClr val="376313"/>
                </a:solidFill>
              </a:rPr>
              <a:t>K. Ueda, K. L. Ishikawa, Nat. Phys. 7, 371 (2011)</a:t>
            </a:r>
          </a:p>
          <a:p>
            <a:endParaRPr lang="en-US" sz="1600" dirty="0" smtClean="0">
              <a:solidFill>
                <a:srgbClr val="376313"/>
              </a:solidFill>
            </a:endParaRPr>
          </a:p>
          <a:p>
            <a:r>
              <a:rPr lang="en-US" sz="1600" dirty="0" smtClean="0">
                <a:solidFill>
                  <a:srgbClr val="376313"/>
                </a:solidFill>
              </a:rPr>
              <a:t>A. N. Pfeiffer et al., Chem. Phys. 414, 84 (2013)</a:t>
            </a:r>
          </a:p>
          <a:p>
            <a:endParaRPr lang="en-US" dirty="0"/>
          </a:p>
          <a:p>
            <a:r>
              <a:rPr lang="en-US" dirty="0" smtClean="0"/>
              <a:t> </a:t>
            </a:r>
            <a:endParaRPr lang="en-US" dirty="0"/>
          </a:p>
        </p:txBody>
      </p:sp>
    </p:spTree>
    <p:extLst>
      <p:ext uri="{BB962C8B-B14F-4D97-AF65-F5344CB8AC3E}">
        <p14:creationId xmlns:p14="http://schemas.microsoft.com/office/powerpoint/2010/main" val="2150785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3212976"/>
            <a:ext cx="8547100" cy="3149600"/>
          </a:xfrm>
          <a:prstGeom prst="rect">
            <a:avLst/>
          </a:prstGeom>
        </p:spPr>
      </p:pic>
      <p:sp>
        <p:nvSpPr>
          <p:cNvPr id="3" name="TextBox 2"/>
          <p:cNvSpPr txBox="1"/>
          <p:nvPr/>
        </p:nvSpPr>
        <p:spPr>
          <a:xfrm>
            <a:off x="827584" y="1052736"/>
            <a:ext cx="2952327" cy="1077218"/>
          </a:xfrm>
          <a:prstGeom prst="rect">
            <a:avLst/>
          </a:prstGeom>
          <a:noFill/>
        </p:spPr>
        <p:txBody>
          <a:bodyPr wrap="square" rtlCol="0">
            <a:spAutoFit/>
          </a:bodyPr>
          <a:lstStyle/>
          <a:p>
            <a:r>
              <a:rPr lang="en-US" sz="1600" dirty="0" smtClean="0"/>
              <a:t>To calculate the moment when the electron is liberated from the ion – the moment of exiting the tunnel</a:t>
            </a:r>
            <a:endParaRPr lang="en-US" sz="1600" dirty="0"/>
          </a:p>
        </p:txBody>
      </p:sp>
      <p:pic>
        <p:nvPicPr>
          <p:cNvPr id="4" name="Picture 3"/>
          <p:cNvPicPr>
            <a:picLocks noChangeAspect="1"/>
          </p:cNvPicPr>
          <p:nvPr/>
        </p:nvPicPr>
        <p:blipFill>
          <a:blip r:embed="rId3"/>
          <a:stretch>
            <a:fillRect/>
          </a:stretch>
        </p:blipFill>
        <p:spPr>
          <a:xfrm>
            <a:off x="4067944" y="908720"/>
            <a:ext cx="4483100" cy="1727200"/>
          </a:xfrm>
          <a:prstGeom prst="rect">
            <a:avLst/>
          </a:prstGeom>
        </p:spPr>
      </p:pic>
    </p:spTree>
    <p:extLst>
      <p:ext uri="{BB962C8B-B14F-4D97-AF65-F5344CB8AC3E}">
        <p14:creationId xmlns:p14="http://schemas.microsoft.com/office/powerpoint/2010/main" val="318029873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476672"/>
            <a:ext cx="7920880" cy="1477328"/>
          </a:xfrm>
          <a:prstGeom prst="rect">
            <a:avLst/>
          </a:prstGeom>
        </p:spPr>
        <p:txBody>
          <a:bodyPr wrap="square">
            <a:spAutoFit/>
          </a:bodyPr>
          <a:lstStyle/>
          <a:p>
            <a:r>
              <a:rPr lang="en-US" dirty="0" smtClean="0">
                <a:solidFill>
                  <a:srgbClr val="376313"/>
                </a:solidFill>
              </a:rPr>
              <a:t>A. N</a:t>
            </a:r>
            <a:r>
              <a:rPr lang="en-US" dirty="0">
                <a:solidFill>
                  <a:srgbClr val="376313"/>
                </a:solidFill>
              </a:rPr>
              <a:t>. Pfeiffer et al., Chem. Phys. 414, 84 (2013</a:t>
            </a:r>
            <a:r>
              <a:rPr lang="en-US" dirty="0" smtClean="0">
                <a:solidFill>
                  <a:srgbClr val="376313"/>
                </a:solidFill>
              </a:rPr>
              <a:t>)</a:t>
            </a:r>
          </a:p>
          <a:p>
            <a:pPr marL="342900" indent="-342900">
              <a:buAutoNum type="alphaUcPeriod"/>
            </a:pPr>
            <a:endParaRPr lang="en-US" dirty="0" smtClean="0">
              <a:solidFill>
                <a:srgbClr val="376313"/>
              </a:solidFill>
            </a:endParaRPr>
          </a:p>
          <a:p>
            <a:pPr algn="just"/>
            <a:r>
              <a:rPr lang="en-US" dirty="0">
                <a:solidFill>
                  <a:srgbClr val="CC0000"/>
                </a:solidFill>
              </a:rPr>
              <a:t>f</a:t>
            </a:r>
            <a:r>
              <a:rPr lang="en-US" dirty="0" smtClean="0">
                <a:solidFill>
                  <a:srgbClr val="CC0000"/>
                </a:solidFill>
              </a:rPr>
              <a:t>ind that the time delay in tunneling zero for helium and argon atoms within </a:t>
            </a:r>
          </a:p>
          <a:p>
            <a:pPr algn="just"/>
            <a:endParaRPr lang="en-US" dirty="0">
              <a:solidFill>
                <a:srgbClr val="CC0000"/>
              </a:solidFill>
            </a:endParaRPr>
          </a:p>
          <a:p>
            <a:pPr algn="just"/>
            <a:r>
              <a:rPr lang="en-US" dirty="0" smtClean="0">
                <a:solidFill>
                  <a:srgbClr val="CC0000"/>
                </a:solidFill>
              </a:rPr>
              <a:t>the experimental uncertainty of a </a:t>
            </a:r>
            <a:r>
              <a:rPr lang="en-US" dirty="0" smtClean="0">
                <a:solidFill>
                  <a:srgbClr val="000090"/>
                </a:solidFill>
              </a:rPr>
              <a:t>few 10s of </a:t>
            </a:r>
            <a:r>
              <a:rPr lang="en-US" dirty="0" err="1" smtClean="0">
                <a:solidFill>
                  <a:srgbClr val="000090"/>
                </a:solidFill>
              </a:rPr>
              <a:t>attoseconds</a:t>
            </a:r>
            <a:r>
              <a:rPr lang="en-US" dirty="0" smtClean="0">
                <a:solidFill>
                  <a:srgbClr val="CC0000"/>
                </a:solidFill>
              </a:rPr>
              <a:t>.</a:t>
            </a:r>
            <a:endParaRPr lang="en-US" dirty="0">
              <a:solidFill>
                <a:srgbClr val="CC0000"/>
              </a:solidFill>
            </a:endParaRPr>
          </a:p>
        </p:txBody>
      </p:sp>
      <p:sp>
        <p:nvSpPr>
          <p:cNvPr id="4" name="Rectangle 3"/>
          <p:cNvSpPr/>
          <p:nvPr/>
        </p:nvSpPr>
        <p:spPr>
          <a:xfrm>
            <a:off x="611560" y="2564904"/>
            <a:ext cx="8061779" cy="1477328"/>
          </a:xfrm>
          <a:prstGeom prst="rect">
            <a:avLst/>
          </a:prstGeom>
        </p:spPr>
        <p:txBody>
          <a:bodyPr wrap="square">
            <a:spAutoFit/>
          </a:bodyPr>
          <a:lstStyle/>
          <a:p>
            <a:r>
              <a:rPr lang="en-US" dirty="0">
                <a:solidFill>
                  <a:srgbClr val="376313"/>
                </a:solidFill>
              </a:rPr>
              <a:t>P. </a:t>
            </a:r>
            <a:r>
              <a:rPr lang="en-US" dirty="0" err="1">
                <a:solidFill>
                  <a:srgbClr val="376313"/>
                </a:solidFill>
              </a:rPr>
              <a:t>Eckle</a:t>
            </a:r>
            <a:r>
              <a:rPr lang="en-US" dirty="0">
                <a:solidFill>
                  <a:srgbClr val="376313"/>
                </a:solidFill>
              </a:rPr>
              <a:t> et al., Science 322,  1525 (2008</a:t>
            </a:r>
            <a:r>
              <a:rPr lang="en-US" dirty="0" smtClean="0">
                <a:solidFill>
                  <a:srgbClr val="376313"/>
                </a:solidFill>
              </a:rPr>
              <a:t>)</a:t>
            </a:r>
          </a:p>
          <a:p>
            <a:endParaRPr lang="en-US" dirty="0">
              <a:solidFill>
                <a:srgbClr val="376313"/>
              </a:solidFill>
            </a:endParaRPr>
          </a:p>
          <a:p>
            <a:r>
              <a:rPr lang="en-US" dirty="0">
                <a:solidFill>
                  <a:srgbClr val="CC0000"/>
                </a:solidFill>
              </a:rPr>
              <a:t>p</a:t>
            </a:r>
            <a:r>
              <a:rPr lang="en-US" dirty="0" smtClean="0">
                <a:solidFill>
                  <a:srgbClr val="CC0000"/>
                </a:solidFill>
              </a:rPr>
              <a:t>laced an intensity </a:t>
            </a:r>
            <a:r>
              <a:rPr lang="en-US" dirty="0" err="1" smtClean="0">
                <a:solidFill>
                  <a:srgbClr val="CC0000"/>
                </a:solidFill>
              </a:rPr>
              <a:t>avergaed</a:t>
            </a:r>
            <a:r>
              <a:rPr lang="en-US" dirty="0" smtClean="0">
                <a:solidFill>
                  <a:srgbClr val="CC0000"/>
                </a:solidFill>
              </a:rPr>
              <a:t> upper limit of </a:t>
            </a:r>
            <a:r>
              <a:rPr lang="en-US" dirty="0" smtClean="0">
                <a:solidFill>
                  <a:srgbClr val="000090"/>
                </a:solidFill>
              </a:rPr>
              <a:t>12 </a:t>
            </a:r>
            <a:r>
              <a:rPr lang="en-US" dirty="0" err="1" smtClean="0">
                <a:solidFill>
                  <a:srgbClr val="000090"/>
                </a:solidFill>
              </a:rPr>
              <a:t>attoseconds</a:t>
            </a:r>
            <a:r>
              <a:rPr lang="en-US" dirty="0" smtClean="0">
                <a:solidFill>
                  <a:srgbClr val="000090"/>
                </a:solidFill>
              </a:rPr>
              <a:t> </a:t>
            </a:r>
            <a:r>
              <a:rPr lang="en-US" dirty="0" smtClean="0">
                <a:solidFill>
                  <a:srgbClr val="CC0000"/>
                </a:solidFill>
              </a:rPr>
              <a:t>on the tunneling </a:t>
            </a:r>
          </a:p>
          <a:p>
            <a:endParaRPr lang="en-US" dirty="0" smtClean="0">
              <a:solidFill>
                <a:srgbClr val="CC0000"/>
              </a:solidFill>
            </a:endParaRPr>
          </a:p>
          <a:p>
            <a:r>
              <a:rPr lang="en-US" dirty="0">
                <a:solidFill>
                  <a:srgbClr val="CC0000"/>
                </a:solidFill>
              </a:rPr>
              <a:t>t</a:t>
            </a:r>
            <a:r>
              <a:rPr lang="en-US" dirty="0" smtClean="0">
                <a:solidFill>
                  <a:srgbClr val="CC0000"/>
                </a:solidFill>
              </a:rPr>
              <a:t>ime delay in helium atoms.   </a:t>
            </a:r>
            <a:endParaRPr lang="en-US" dirty="0">
              <a:solidFill>
                <a:srgbClr val="CC0000"/>
              </a:solidFill>
            </a:endParaRPr>
          </a:p>
        </p:txBody>
      </p:sp>
    </p:spTree>
    <p:extLst>
      <p:ext uri="{BB962C8B-B14F-4D97-AF65-F5344CB8AC3E}">
        <p14:creationId xmlns:p14="http://schemas.microsoft.com/office/powerpoint/2010/main" val="27140642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548680"/>
            <a:ext cx="5657618" cy="369332"/>
          </a:xfrm>
          <a:prstGeom prst="rect">
            <a:avLst/>
          </a:prstGeom>
          <a:noFill/>
        </p:spPr>
        <p:txBody>
          <a:bodyPr wrap="none" rtlCol="0">
            <a:spAutoFit/>
          </a:bodyPr>
          <a:lstStyle/>
          <a:p>
            <a:r>
              <a:rPr lang="en-US" dirty="0" smtClean="0"/>
              <a:t>More recently: </a:t>
            </a:r>
            <a:r>
              <a:rPr lang="en-US" sz="1600" dirty="0" smtClean="0">
                <a:solidFill>
                  <a:srgbClr val="376313"/>
                </a:solidFill>
              </a:rPr>
              <a:t>A. S. Landsman et al., </a:t>
            </a:r>
            <a:r>
              <a:rPr lang="en-US" sz="1600" dirty="0" err="1" smtClean="0">
                <a:solidFill>
                  <a:srgbClr val="376313"/>
                </a:solidFill>
              </a:rPr>
              <a:t>Optica</a:t>
            </a:r>
            <a:r>
              <a:rPr lang="en-US" sz="1600" dirty="0" smtClean="0">
                <a:solidFill>
                  <a:srgbClr val="376313"/>
                </a:solidFill>
              </a:rPr>
              <a:t> 1, 343 (2014)  </a:t>
            </a:r>
            <a:endParaRPr lang="en-US" sz="1600" dirty="0">
              <a:solidFill>
                <a:srgbClr val="376313"/>
              </a:solidFill>
            </a:endParaRPr>
          </a:p>
        </p:txBody>
      </p:sp>
      <p:pic>
        <p:nvPicPr>
          <p:cNvPr id="4" name="Picture 3"/>
          <p:cNvPicPr>
            <a:picLocks noChangeAspect="1"/>
          </p:cNvPicPr>
          <p:nvPr/>
        </p:nvPicPr>
        <p:blipFill>
          <a:blip r:embed="rId2"/>
          <a:stretch>
            <a:fillRect/>
          </a:stretch>
        </p:blipFill>
        <p:spPr>
          <a:xfrm>
            <a:off x="611560" y="1268760"/>
            <a:ext cx="7837563" cy="4995934"/>
          </a:xfrm>
          <a:prstGeom prst="rect">
            <a:avLst/>
          </a:prstGeom>
        </p:spPr>
      </p:pic>
    </p:spTree>
    <p:extLst>
      <p:ext uri="{BB962C8B-B14F-4D97-AF65-F5344CB8AC3E}">
        <p14:creationId xmlns:p14="http://schemas.microsoft.com/office/powerpoint/2010/main" val="869089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026295"/>
            <a:ext cx="5367175" cy="1077218"/>
          </a:xfrm>
          <a:prstGeom prst="rect">
            <a:avLst/>
          </a:prstGeom>
          <a:noFill/>
        </p:spPr>
        <p:txBody>
          <a:bodyPr wrap="none" rtlCol="0">
            <a:spAutoFit/>
          </a:bodyPr>
          <a:lstStyle/>
          <a:p>
            <a:r>
              <a:rPr lang="es-CO" sz="3200" dirty="0">
                <a:solidFill>
                  <a:srgbClr val="002060"/>
                </a:solidFill>
              </a:rPr>
              <a:t> TUNNELING IN</a:t>
            </a:r>
          </a:p>
          <a:p>
            <a:r>
              <a:rPr lang="es-CO" sz="3200" dirty="0">
                <a:solidFill>
                  <a:srgbClr val="002060"/>
                </a:solidFill>
              </a:rPr>
              <a:t> SOLID STATE JUNCTIONS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005064"/>
            <a:ext cx="2932113"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2018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636912"/>
            <a:ext cx="4316574" cy="2808312"/>
          </a:xfrm>
          <a:prstGeom prst="rect">
            <a:avLst/>
          </a:prstGeom>
        </p:spPr>
      </p:pic>
      <p:sp>
        <p:nvSpPr>
          <p:cNvPr id="3" name="TextBox 2"/>
          <p:cNvSpPr txBox="1"/>
          <p:nvPr/>
        </p:nvSpPr>
        <p:spPr>
          <a:xfrm>
            <a:off x="1691680" y="260648"/>
            <a:ext cx="5363969" cy="523220"/>
          </a:xfrm>
          <a:prstGeom prst="rect">
            <a:avLst/>
          </a:prstGeom>
          <a:noFill/>
        </p:spPr>
        <p:txBody>
          <a:bodyPr wrap="none" rtlCol="0">
            <a:spAutoFit/>
          </a:bodyPr>
          <a:lstStyle/>
          <a:p>
            <a:r>
              <a:rPr lang="es-CO" sz="2800" dirty="0"/>
              <a:t>Metal – </a:t>
            </a:r>
            <a:r>
              <a:rPr lang="es-CO" sz="2800" dirty="0" err="1"/>
              <a:t>Insulator</a:t>
            </a:r>
            <a:r>
              <a:rPr lang="es-CO" sz="2800" dirty="0"/>
              <a:t> –Metal </a:t>
            </a:r>
            <a:r>
              <a:rPr lang="es-CO" sz="2800" dirty="0" err="1"/>
              <a:t>junction</a:t>
            </a:r>
            <a:endParaRPr lang="es-CO" sz="2800" dirty="0"/>
          </a:p>
        </p:txBody>
      </p:sp>
      <p:sp>
        <p:nvSpPr>
          <p:cNvPr id="4" name="TextBox 3"/>
          <p:cNvSpPr txBox="1"/>
          <p:nvPr/>
        </p:nvSpPr>
        <p:spPr>
          <a:xfrm>
            <a:off x="531977" y="885862"/>
            <a:ext cx="8432511" cy="1354217"/>
          </a:xfrm>
          <a:prstGeom prst="rect">
            <a:avLst/>
          </a:prstGeom>
          <a:noFill/>
        </p:spPr>
        <p:txBody>
          <a:bodyPr wrap="square" rtlCol="0">
            <a:spAutoFit/>
          </a:bodyPr>
          <a:lstStyle/>
          <a:p>
            <a:r>
              <a:rPr lang="es-CO" sz="1600" dirty="0" err="1">
                <a:solidFill>
                  <a:srgbClr val="0070C0"/>
                </a:solidFill>
              </a:rPr>
              <a:t>The</a:t>
            </a:r>
            <a:r>
              <a:rPr lang="es-CO" sz="1600" dirty="0">
                <a:solidFill>
                  <a:srgbClr val="0070C0"/>
                </a:solidFill>
              </a:rPr>
              <a:t> </a:t>
            </a:r>
            <a:r>
              <a:rPr lang="es-CO" sz="1600" dirty="0" err="1">
                <a:solidFill>
                  <a:srgbClr val="0070C0"/>
                </a:solidFill>
              </a:rPr>
              <a:t>insulating</a:t>
            </a:r>
            <a:r>
              <a:rPr lang="es-CO" sz="1600" dirty="0">
                <a:solidFill>
                  <a:srgbClr val="0070C0"/>
                </a:solidFill>
              </a:rPr>
              <a:t> </a:t>
            </a:r>
            <a:r>
              <a:rPr lang="es-CO" sz="1600" dirty="0" err="1">
                <a:solidFill>
                  <a:srgbClr val="0070C0"/>
                </a:solidFill>
              </a:rPr>
              <a:t>layer</a:t>
            </a:r>
            <a:r>
              <a:rPr lang="es-CO" sz="1600" dirty="0">
                <a:solidFill>
                  <a:srgbClr val="0070C0"/>
                </a:solidFill>
              </a:rPr>
              <a:t> in </a:t>
            </a:r>
            <a:r>
              <a:rPr lang="es-CO" sz="1600" dirty="0" err="1">
                <a:solidFill>
                  <a:srgbClr val="0070C0"/>
                </a:solidFill>
              </a:rPr>
              <a:t>the</a:t>
            </a:r>
            <a:r>
              <a:rPr lang="es-CO" sz="1600" dirty="0">
                <a:solidFill>
                  <a:srgbClr val="0070C0"/>
                </a:solidFill>
              </a:rPr>
              <a:t> </a:t>
            </a:r>
            <a:r>
              <a:rPr lang="es-CO" sz="1600" dirty="0" err="1">
                <a:solidFill>
                  <a:srgbClr val="0070C0"/>
                </a:solidFill>
              </a:rPr>
              <a:t>tunnel</a:t>
            </a:r>
            <a:r>
              <a:rPr lang="es-CO" sz="1600" dirty="0">
                <a:solidFill>
                  <a:srgbClr val="0070C0"/>
                </a:solidFill>
              </a:rPr>
              <a:t> </a:t>
            </a:r>
            <a:r>
              <a:rPr lang="es-CO" sz="1600" dirty="0" err="1">
                <a:solidFill>
                  <a:srgbClr val="0070C0"/>
                </a:solidFill>
              </a:rPr>
              <a:t>junction</a:t>
            </a:r>
            <a:r>
              <a:rPr lang="es-CO" sz="1600" dirty="0">
                <a:solidFill>
                  <a:srgbClr val="0070C0"/>
                </a:solidFill>
              </a:rPr>
              <a:t> </a:t>
            </a:r>
            <a:r>
              <a:rPr lang="es-CO" sz="1600" dirty="0" err="1">
                <a:solidFill>
                  <a:srgbClr val="0070C0"/>
                </a:solidFill>
              </a:rPr>
              <a:t>forms</a:t>
            </a:r>
            <a:r>
              <a:rPr lang="es-CO" sz="1600" dirty="0">
                <a:solidFill>
                  <a:srgbClr val="0070C0"/>
                </a:solidFill>
              </a:rPr>
              <a:t> a </a:t>
            </a:r>
            <a:r>
              <a:rPr lang="es-CO" sz="1600" dirty="0" err="1">
                <a:solidFill>
                  <a:srgbClr val="0070C0"/>
                </a:solidFill>
              </a:rPr>
              <a:t>potential</a:t>
            </a:r>
            <a:r>
              <a:rPr lang="es-CO" sz="1600" dirty="0">
                <a:solidFill>
                  <a:srgbClr val="0070C0"/>
                </a:solidFill>
              </a:rPr>
              <a:t> </a:t>
            </a:r>
            <a:r>
              <a:rPr lang="es-CO" sz="1600" dirty="0" err="1">
                <a:solidFill>
                  <a:srgbClr val="0070C0"/>
                </a:solidFill>
              </a:rPr>
              <a:t>barrier</a:t>
            </a:r>
            <a:r>
              <a:rPr lang="es-CO" sz="1600" dirty="0">
                <a:solidFill>
                  <a:srgbClr val="0070C0"/>
                </a:solidFill>
              </a:rPr>
              <a:t> </a:t>
            </a:r>
            <a:r>
              <a:rPr lang="es-CO" sz="1600" dirty="0" err="1">
                <a:solidFill>
                  <a:srgbClr val="0070C0"/>
                </a:solidFill>
              </a:rPr>
              <a:t>between</a:t>
            </a:r>
            <a:r>
              <a:rPr lang="es-CO" sz="1600" dirty="0">
                <a:solidFill>
                  <a:srgbClr val="0070C0"/>
                </a:solidFill>
              </a:rPr>
              <a:t> </a:t>
            </a:r>
            <a:r>
              <a:rPr lang="es-CO" sz="1600" dirty="0" err="1">
                <a:solidFill>
                  <a:srgbClr val="0070C0"/>
                </a:solidFill>
              </a:rPr>
              <a:t>the</a:t>
            </a:r>
            <a:r>
              <a:rPr lang="es-CO" sz="1600" dirty="0">
                <a:solidFill>
                  <a:srgbClr val="0070C0"/>
                </a:solidFill>
              </a:rPr>
              <a:t> </a:t>
            </a:r>
            <a:r>
              <a:rPr lang="es-CO" sz="1600" dirty="0" err="1">
                <a:solidFill>
                  <a:srgbClr val="0070C0"/>
                </a:solidFill>
              </a:rPr>
              <a:t>electrodes</a:t>
            </a:r>
            <a:r>
              <a:rPr lang="es-CO" sz="1600" dirty="0">
                <a:solidFill>
                  <a:srgbClr val="0070C0"/>
                </a:solidFill>
              </a:rPr>
              <a:t>.</a:t>
            </a:r>
          </a:p>
          <a:p>
            <a:endParaRPr lang="es-CO" sz="1600" dirty="0">
              <a:solidFill>
                <a:srgbClr val="0070C0"/>
              </a:solidFill>
            </a:endParaRPr>
          </a:p>
          <a:p>
            <a:r>
              <a:rPr lang="en-US" sz="1600" dirty="0">
                <a:solidFill>
                  <a:schemeClr val="accent6">
                    <a:lumMod val="50000"/>
                  </a:schemeClr>
                </a:solidFill>
              </a:rPr>
              <a:t>The height of the barrier is the difference between the Fermi level of the metal electrode and the conduction band of the insulator.</a:t>
            </a:r>
            <a:endParaRPr lang="es-CO" sz="1600" dirty="0">
              <a:solidFill>
                <a:schemeClr val="accent6">
                  <a:lumMod val="50000"/>
                </a:schemeClr>
              </a:solidFill>
            </a:endParaRPr>
          </a:p>
          <a:p>
            <a:r>
              <a:rPr lang="es-CO" dirty="0"/>
              <a:t> </a:t>
            </a:r>
          </a:p>
        </p:txBody>
      </p:sp>
      <p:sp>
        <p:nvSpPr>
          <p:cNvPr id="5" name="Rectangle 4"/>
          <p:cNvSpPr/>
          <p:nvPr/>
        </p:nvSpPr>
        <p:spPr>
          <a:xfrm>
            <a:off x="5364088" y="2348880"/>
            <a:ext cx="2952328" cy="3293209"/>
          </a:xfrm>
          <a:prstGeom prst="rect">
            <a:avLst/>
          </a:prstGeom>
        </p:spPr>
        <p:txBody>
          <a:bodyPr wrap="square">
            <a:spAutoFit/>
          </a:bodyPr>
          <a:lstStyle/>
          <a:p>
            <a:pPr algn="just"/>
            <a:r>
              <a:rPr lang="en-US" sz="1600" dirty="0">
                <a:latin typeface="Arial" panose="020B0604020202020204" pitchFamily="34" charset="0"/>
                <a:cs typeface="Arial" panose="020B0604020202020204" pitchFamily="34" charset="0"/>
              </a:rPr>
              <a:t>Effective work function is lower than the work function of the metal with respect to the vacuum level, hence it requires less energy to excite electron from metal to the conduction band of an insulator than emit electron from metal to the vacuum. </a:t>
            </a:r>
          </a:p>
          <a:p>
            <a:pPr algn="just"/>
            <a:endParaRPr lang="en-US" sz="1600" dirty="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Thickness of the insulator determines the thickness of </a:t>
            </a:r>
            <a:r>
              <a:rPr lang="es-CO" sz="1600" dirty="0" err="1">
                <a:latin typeface="Arial" panose="020B0604020202020204" pitchFamily="34" charset="0"/>
                <a:cs typeface="Arial" panose="020B0604020202020204" pitchFamily="34" charset="0"/>
              </a:rPr>
              <a:t>the</a:t>
            </a:r>
            <a:r>
              <a:rPr lang="es-CO" sz="1600" dirty="0">
                <a:latin typeface="Arial" panose="020B0604020202020204" pitchFamily="34" charset="0"/>
                <a:cs typeface="Arial" panose="020B0604020202020204" pitchFamily="34" charset="0"/>
              </a:rPr>
              <a:t> </a:t>
            </a:r>
            <a:r>
              <a:rPr lang="es-CO" sz="1600" dirty="0" err="1">
                <a:latin typeface="Arial" panose="020B0604020202020204" pitchFamily="34" charset="0"/>
                <a:cs typeface="Arial" panose="020B0604020202020204" pitchFamily="34" charset="0"/>
              </a:rPr>
              <a:t>barrier</a:t>
            </a:r>
            <a:r>
              <a:rPr lang="es-CO"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184382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8037" y="548680"/>
            <a:ext cx="7367923" cy="1015663"/>
          </a:xfrm>
          <a:prstGeom prst="rect">
            <a:avLst/>
          </a:prstGeom>
          <a:noFill/>
        </p:spPr>
        <p:txBody>
          <a:bodyPr wrap="none" rtlCol="0">
            <a:spAutoFit/>
          </a:bodyPr>
          <a:lstStyle/>
          <a:p>
            <a:pPr algn="just"/>
            <a:r>
              <a:rPr lang="es-CO" sz="2000" dirty="0"/>
              <a:t>Al – Al</a:t>
            </a:r>
            <a:r>
              <a:rPr lang="es-CO" sz="2000" baseline="-25000" dirty="0"/>
              <a:t>2</a:t>
            </a:r>
            <a:r>
              <a:rPr lang="es-CO" sz="2000" dirty="0"/>
              <a:t>O</a:t>
            </a:r>
            <a:r>
              <a:rPr lang="es-CO" sz="2000" baseline="-25000" dirty="0"/>
              <a:t>3</a:t>
            </a:r>
            <a:r>
              <a:rPr lang="es-CO" sz="2000" dirty="0"/>
              <a:t> – Al </a:t>
            </a:r>
            <a:r>
              <a:rPr lang="es-CO" sz="2000" dirty="0" err="1"/>
              <a:t>junction</a:t>
            </a:r>
            <a:r>
              <a:rPr lang="es-CO" sz="2000" dirty="0"/>
              <a:t> </a:t>
            </a:r>
            <a:r>
              <a:rPr lang="es-CO" sz="2000" dirty="0" err="1"/>
              <a:t>was</a:t>
            </a:r>
            <a:r>
              <a:rPr lang="es-CO" sz="2000" dirty="0"/>
              <a:t> </a:t>
            </a:r>
            <a:r>
              <a:rPr lang="es-CO" sz="2000" dirty="0" err="1"/>
              <a:t>fabricated</a:t>
            </a:r>
            <a:r>
              <a:rPr lang="es-CO" sz="2000" dirty="0"/>
              <a:t> and </a:t>
            </a:r>
            <a:r>
              <a:rPr lang="es-CO" sz="2000" dirty="0" err="1"/>
              <a:t>current</a:t>
            </a:r>
            <a:r>
              <a:rPr lang="es-CO" sz="2000" dirty="0"/>
              <a:t>-voltaje </a:t>
            </a:r>
          </a:p>
          <a:p>
            <a:pPr algn="just"/>
            <a:r>
              <a:rPr lang="es-CO" sz="2000" dirty="0" err="1"/>
              <a:t>characteristics</a:t>
            </a:r>
            <a:r>
              <a:rPr lang="es-CO" sz="2000" dirty="0"/>
              <a:t> </a:t>
            </a:r>
            <a:r>
              <a:rPr lang="es-CO" sz="2000" dirty="0" err="1"/>
              <a:t>were</a:t>
            </a:r>
            <a:r>
              <a:rPr lang="es-CO" sz="2000" dirty="0"/>
              <a:t> </a:t>
            </a:r>
            <a:r>
              <a:rPr lang="es-CO" sz="2000" dirty="0" err="1"/>
              <a:t>measured</a:t>
            </a:r>
            <a:r>
              <a:rPr lang="es-CO" sz="2000" dirty="0"/>
              <a:t> at </a:t>
            </a:r>
            <a:r>
              <a:rPr lang="es-CO" sz="2000" dirty="0" err="1"/>
              <a:t>various</a:t>
            </a:r>
            <a:r>
              <a:rPr lang="es-CO" sz="2000" dirty="0"/>
              <a:t> </a:t>
            </a:r>
            <a:r>
              <a:rPr lang="es-CO" sz="2000" dirty="0" err="1"/>
              <a:t>temperatures</a:t>
            </a:r>
            <a:r>
              <a:rPr lang="es-CO" sz="2000" dirty="0"/>
              <a:t> </a:t>
            </a:r>
            <a:r>
              <a:rPr lang="es-CO" sz="2000" dirty="0" err="1"/>
              <a:t>ranging</a:t>
            </a:r>
            <a:r>
              <a:rPr lang="es-CO" sz="2000" dirty="0"/>
              <a:t> </a:t>
            </a:r>
          </a:p>
          <a:p>
            <a:pPr algn="just"/>
            <a:r>
              <a:rPr lang="es-CO" sz="2000" dirty="0" err="1"/>
              <a:t>from</a:t>
            </a:r>
            <a:r>
              <a:rPr lang="es-CO" sz="2000" dirty="0"/>
              <a:t> 3.5 to 300 K. </a:t>
            </a:r>
          </a:p>
        </p:txBody>
      </p:sp>
      <p:pic>
        <p:nvPicPr>
          <p:cNvPr id="4" name="Picture 3"/>
          <p:cNvPicPr>
            <a:picLocks noChangeAspect="1"/>
          </p:cNvPicPr>
          <p:nvPr/>
        </p:nvPicPr>
        <p:blipFill>
          <a:blip r:embed="rId2"/>
          <a:stretch>
            <a:fillRect/>
          </a:stretch>
        </p:blipFill>
        <p:spPr>
          <a:xfrm>
            <a:off x="539552" y="2060848"/>
            <a:ext cx="5147107" cy="3888432"/>
          </a:xfrm>
          <a:prstGeom prst="rect">
            <a:avLst/>
          </a:prstGeom>
        </p:spPr>
      </p:pic>
      <p:sp>
        <p:nvSpPr>
          <p:cNvPr id="5" name="TextBox 4"/>
          <p:cNvSpPr txBox="1"/>
          <p:nvPr/>
        </p:nvSpPr>
        <p:spPr>
          <a:xfrm>
            <a:off x="5292080" y="2204864"/>
            <a:ext cx="3515405" cy="1107996"/>
          </a:xfrm>
          <a:prstGeom prst="rect">
            <a:avLst/>
          </a:prstGeom>
          <a:noFill/>
        </p:spPr>
        <p:txBody>
          <a:bodyPr wrap="none" rtlCol="0">
            <a:spAutoFit/>
          </a:bodyPr>
          <a:lstStyle/>
          <a:p>
            <a:r>
              <a:rPr lang="es-CO" sz="1600" dirty="0">
                <a:solidFill>
                  <a:srgbClr val="376313"/>
                </a:solidFill>
              </a:rPr>
              <a:t>Edgar J. Patiño and N. G. </a:t>
            </a:r>
            <a:r>
              <a:rPr lang="es-CO" sz="1600" dirty="0" err="1">
                <a:solidFill>
                  <a:srgbClr val="376313"/>
                </a:solidFill>
              </a:rPr>
              <a:t>Kelkar</a:t>
            </a:r>
            <a:r>
              <a:rPr lang="es-CO" sz="1600" dirty="0">
                <a:solidFill>
                  <a:srgbClr val="376313"/>
                </a:solidFill>
              </a:rPr>
              <a:t>, </a:t>
            </a:r>
          </a:p>
          <a:p>
            <a:r>
              <a:rPr lang="es-CO" sz="1600" dirty="0" err="1">
                <a:solidFill>
                  <a:srgbClr val="376313"/>
                </a:solidFill>
              </a:rPr>
              <a:t>Applied</a:t>
            </a:r>
            <a:r>
              <a:rPr lang="es-CO" sz="1600" dirty="0">
                <a:solidFill>
                  <a:srgbClr val="376313"/>
                </a:solidFill>
              </a:rPr>
              <a:t> </a:t>
            </a:r>
            <a:r>
              <a:rPr lang="es-CO" sz="1600" dirty="0" err="1">
                <a:solidFill>
                  <a:srgbClr val="376313"/>
                </a:solidFill>
              </a:rPr>
              <a:t>Physics</a:t>
            </a:r>
            <a:r>
              <a:rPr lang="es-CO" sz="1600" dirty="0">
                <a:solidFill>
                  <a:srgbClr val="376313"/>
                </a:solidFill>
              </a:rPr>
              <a:t> </a:t>
            </a:r>
            <a:r>
              <a:rPr lang="es-CO" sz="1600" dirty="0" err="1">
                <a:solidFill>
                  <a:srgbClr val="376313"/>
                </a:solidFill>
              </a:rPr>
              <a:t>Letters</a:t>
            </a:r>
            <a:r>
              <a:rPr lang="es-CO" sz="1600" dirty="0">
                <a:solidFill>
                  <a:srgbClr val="376313"/>
                </a:solidFill>
              </a:rPr>
              <a:t> 107, 253502</a:t>
            </a:r>
          </a:p>
          <a:p>
            <a:r>
              <a:rPr lang="es-CO" sz="1600" dirty="0">
                <a:solidFill>
                  <a:srgbClr val="376313"/>
                </a:solidFill>
              </a:rPr>
              <a:t>(2015)</a:t>
            </a:r>
          </a:p>
          <a:p>
            <a:endParaRPr lang="es-CO" dirty="0"/>
          </a:p>
        </p:txBody>
      </p:sp>
      <p:pic>
        <p:nvPicPr>
          <p:cNvPr id="7" name="Picture 6"/>
          <p:cNvPicPr>
            <a:picLocks noChangeAspect="1"/>
          </p:cNvPicPr>
          <p:nvPr/>
        </p:nvPicPr>
        <p:blipFill>
          <a:blip r:embed="rId3"/>
          <a:stretch>
            <a:fillRect/>
          </a:stretch>
        </p:blipFill>
        <p:spPr>
          <a:xfrm>
            <a:off x="5364088" y="3357189"/>
            <a:ext cx="3370080" cy="444743"/>
          </a:xfrm>
          <a:prstGeom prst="rect">
            <a:avLst/>
          </a:prstGeom>
        </p:spPr>
      </p:pic>
      <p:pic>
        <p:nvPicPr>
          <p:cNvPr id="8" name="Picture 7"/>
          <p:cNvPicPr>
            <a:picLocks noChangeAspect="1"/>
          </p:cNvPicPr>
          <p:nvPr/>
        </p:nvPicPr>
        <p:blipFill>
          <a:blip r:embed="rId4"/>
          <a:stretch>
            <a:fillRect/>
          </a:stretch>
        </p:blipFill>
        <p:spPr>
          <a:xfrm>
            <a:off x="5453630" y="4153341"/>
            <a:ext cx="3280887" cy="509116"/>
          </a:xfrm>
          <a:prstGeom prst="rect">
            <a:avLst/>
          </a:prstGeom>
        </p:spPr>
      </p:pic>
      <p:pic>
        <p:nvPicPr>
          <p:cNvPr id="9" name="Picture 8"/>
          <p:cNvPicPr>
            <a:picLocks noChangeAspect="1"/>
          </p:cNvPicPr>
          <p:nvPr/>
        </p:nvPicPr>
        <p:blipFill>
          <a:blip r:embed="rId5"/>
          <a:stretch>
            <a:fillRect/>
          </a:stretch>
        </p:blipFill>
        <p:spPr>
          <a:xfrm>
            <a:off x="5361622" y="4952795"/>
            <a:ext cx="3137400" cy="460762"/>
          </a:xfrm>
          <a:prstGeom prst="rect">
            <a:avLst/>
          </a:prstGeom>
        </p:spPr>
      </p:pic>
      <p:sp>
        <p:nvSpPr>
          <p:cNvPr id="10" name="TextBox 9"/>
          <p:cNvSpPr txBox="1"/>
          <p:nvPr/>
        </p:nvSpPr>
        <p:spPr>
          <a:xfrm>
            <a:off x="2195736" y="6116023"/>
            <a:ext cx="6058069" cy="369332"/>
          </a:xfrm>
          <a:prstGeom prst="rect">
            <a:avLst/>
          </a:prstGeom>
          <a:noFill/>
        </p:spPr>
        <p:txBody>
          <a:bodyPr wrap="none" rtlCol="0">
            <a:spAutoFit/>
          </a:bodyPr>
          <a:lstStyle/>
          <a:p>
            <a:r>
              <a:rPr lang="es-CO" dirty="0" err="1"/>
              <a:t>The</a:t>
            </a:r>
            <a:r>
              <a:rPr lang="es-CO" dirty="0"/>
              <a:t> I-V </a:t>
            </a:r>
            <a:r>
              <a:rPr lang="es-CO" dirty="0" err="1"/>
              <a:t>characteristics</a:t>
            </a:r>
            <a:r>
              <a:rPr lang="es-CO" dirty="0"/>
              <a:t> are </a:t>
            </a:r>
            <a:r>
              <a:rPr lang="es-CO" dirty="0" err="1"/>
              <a:t>fitted</a:t>
            </a:r>
            <a:r>
              <a:rPr lang="es-CO" dirty="0"/>
              <a:t> </a:t>
            </a:r>
            <a:r>
              <a:rPr lang="es-CO" dirty="0" err="1"/>
              <a:t>with</a:t>
            </a:r>
            <a:r>
              <a:rPr lang="es-CO" dirty="0"/>
              <a:t> a rectangular </a:t>
            </a:r>
            <a:r>
              <a:rPr lang="es-CO" dirty="0" err="1"/>
              <a:t>barrier</a:t>
            </a:r>
            <a:endParaRPr lang="es-CO" dirty="0"/>
          </a:p>
        </p:txBody>
      </p:sp>
    </p:spTree>
    <p:extLst>
      <p:ext uri="{BB962C8B-B14F-4D97-AF65-F5344CB8AC3E}">
        <p14:creationId xmlns:p14="http://schemas.microsoft.com/office/powerpoint/2010/main" val="326514667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58007"/>
            <a:ext cx="5065306" cy="28478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423416"/>
            <a:ext cx="5065322" cy="284783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381859"/>
            <a:ext cx="3419872" cy="1922728"/>
          </a:xfrm>
          <a:prstGeom prst="rect">
            <a:avLst/>
          </a:prstGeom>
        </p:spPr>
      </p:pic>
      <p:sp>
        <p:nvSpPr>
          <p:cNvPr id="8" name="Rectangle 7"/>
          <p:cNvSpPr/>
          <p:nvPr/>
        </p:nvSpPr>
        <p:spPr>
          <a:xfrm>
            <a:off x="4272609" y="2941464"/>
            <a:ext cx="4572000" cy="646331"/>
          </a:xfrm>
          <a:prstGeom prst="rect">
            <a:avLst/>
          </a:prstGeom>
        </p:spPr>
        <p:txBody>
          <a:bodyPr>
            <a:spAutoFit/>
          </a:bodyPr>
          <a:lstStyle/>
          <a:p>
            <a:pPr algn="r"/>
            <a:r>
              <a:rPr lang="es-CO" b="1" dirty="0" err="1">
                <a:solidFill>
                  <a:srgbClr val="000000"/>
                </a:solidFill>
                <a:latin typeface="helvetica" panose="020B0604020202020204" pitchFamily="34" charset="0"/>
              </a:rPr>
              <a:t>Superconductivity</a:t>
            </a:r>
            <a:r>
              <a:rPr lang="es-CO" b="1" dirty="0">
                <a:solidFill>
                  <a:srgbClr val="000000"/>
                </a:solidFill>
                <a:latin typeface="helvetica" panose="020B0604020202020204" pitchFamily="34" charset="0"/>
              </a:rPr>
              <a:t> and </a:t>
            </a:r>
            <a:endParaRPr lang="es-CO" dirty="0"/>
          </a:p>
          <a:p>
            <a:pPr algn="r"/>
            <a:r>
              <a:rPr lang="es-CO" b="1" dirty="0" err="1">
                <a:solidFill>
                  <a:srgbClr val="000000"/>
                </a:solidFill>
                <a:latin typeface="helvetica" panose="020B0604020202020204" pitchFamily="34" charset="0"/>
              </a:rPr>
              <a:t>Nanodevices</a:t>
            </a:r>
            <a:r>
              <a:rPr lang="es-CO" b="1" dirty="0">
                <a:solidFill>
                  <a:srgbClr val="000000"/>
                </a:solidFill>
                <a:latin typeface="helvetica" panose="020B0604020202020204" pitchFamily="34" charset="0"/>
              </a:rPr>
              <a:t> </a:t>
            </a:r>
            <a:r>
              <a:rPr lang="es-CO" b="1" dirty="0" err="1">
                <a:solidFill>
                  <a:srgbClr val="000000"/>
                </a:solidFill>
                <a:latin typeface="helvetica" panose="020B0604020202020204" pitchFamily="34" charset="0"/>
              </a:rPr>
              <a:t>Laboratory</a:t>
            </a:r>
            <a:endParaRPr lang="es-CO" dirty="0">
              <a:effectLst/>
            </a:endParaRPr>
          </a:p>
        </p:txBody>
      </p:sp>
      <p:sp>
        <p:nvSpPr>
          <p:cNvPr id="9" name="TextBox 8"/>
          <p:cNvSpPr txBox="1"/>
          <p:nvPr/>
        </p:nvSpPr>
        <p:spPr>
          <a:xfrm>
            <a:off x="5445062" y="4973765"/>
            <a:ext cx="3677032" cy="369332"/>
          </a:xfrm>
          <a:prstGeom prst="rect">
            <a:avLst/>
          </a:prstGeom>
          <a:noFill/>
        </p:spPr>
        <p:txBody>
          <a:bodyPr wrap="none" rtlCol="0">
            <a:spAutoFit/>
          </a:bodyPr>
          <a:lstStyle/>
          <a:p>
            <a:r>
              <a:rPr lang="es-CO" b="1" dirty="0"/>
              <a:t>at </a:t>
            </a:r>
            <a:r>
              <a:rPr lang="es-CO" b="1" dirty="0" err="1"/>
              <a:t>the</a:t>
            </a:r>
            <a:r>
              <a:rPr lang="es-CO" b="1" dirty="0"/>
              <a:t> Universidad de los Andes</a:t>
            </a:r>
          </a:p>
        </p:txBody>
      </p:sp>
    </p:spTree>
    <p:extLst>
      <p:ext uri="{BB962C8B-B14F-4D97-AF65-F5344CB8AC3E}">
        <p14:creationId xmlns:p14="http://schemas.microsoft.com/office/powerpoint/2010/main" val="36623550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2985"/>
            <a:ext cx="7929563" cy="1000125"/>
          </a:xfrm>
        </p:spPr>
        <p:txBody>
          <a:bodyPr rtlCol="0">
            <a:noAutofit/>
          </a:bodyPr>
          <a:lstStyle/>
          <a:p>
            <a:pPr eaLnBrk="1" fontAlgn="auto" hangingPunct="1">
              <a:spcAft>
                <a:spcPts val="0"/>
              </a:spcAft>
              <a:defRPr/>
            </a:pPr>
            <a:r>
              <a:rPr lang="es-CO" sz="2000" dirty="0" err="1">
                <a:solidFill>
                  <a:schemeClr val="tx2">
                    <a:lumMod val="75000"/>
                  </a:schemeClr>
                </a:solidFill>
              </a:rPr>
              <a:t>How</a:t>
            </a:r>
            <a:r>
              <a:rPr lang="es-CO" sz="2000" dirty="0">
                <a:solidFill>
                  <a:schemeClr val="tx2">
                    <a:lumMod val="75000"/>
                  </a:schemeClr>
                </a:solidFill>
              </a:rPr>
              <a:t> </a:t>
            </a:r>
            <a:r>
              <a:rPr lang="es-CO" sz="2000" dirty="0" err="1">
                <a:solidFill>
                  <a:schemeClr val="tx2">
                    <a:lumMod val="75000"/>
                  </a:schemeClr>
                </a:solidFill>
              </a:rPr>
              <a:t>much</a:t>
            </a:r>
            <a:r>
              <a:rPr lang="es-CO" sz="2000" dirty="0">
                <a:solidFill>
                  <a:schemeClr val="tx2">
                    <a:lumMod val="75000"/>
                  </a:schemeClr>
                </a:solidFill>
              </a:rPr>
              <a:t> time </a:t>
            </a:r>
            <a:r>
              <a:rPr lang="es-CO" sz="2000" dirty="0" err="1">
                <a:solidFill>
                  <a:schemeClr val="tx2">
                    <a:lumMod val="75000"/>
                  </a:schemeClr>
                </a:solidFill>
              </a:rPr>
              <a:t>does</a:t>
            </a:r>
            <a:r>
              <a:rPr lang="es-CO" sz="2000" dirty="0">
                <a:solidFill>
                  <a:schemeClr val="tx2">
                    <a:lumMod val="75000"/>
                  </a:schemeClr>
                </a:solidFill>
              </a:rPr>
              <a:t> a </a:t>
            </a:r>
            <a:r>
              <a:rPr lang="es-CO" sz="2000" dirty="0" err="1">
                <a:solidFill>
                  <a:schemeClr val="tx2">
                    <a:lumMod val="75000"/>
                  </a:schemeClr>
                </a:solidFill>
              </a:rPr>
              <a:t>particle</a:t>
            </a:r>
            <a:r>
              <a:rPr lang="es-CO" sz="2000" dirty="0">
                <a:solidFill>
                  <a:schemeClr val="tx2">
                    <a:lumMod val="75000"/>
                  </a:schemeClr>
                </a:solidFill>
              </a:rPr>
              <a:t> </a:t>
            </a:r>
            <a:r>
              <a:rPr lang="es-CO" sz="2000" dirty="0" err="1">
                <a:solidFill>
                  <a:schemeClr val="tx2">
                    <a:lumMod val="75000"/>
                  </a:schemeClr>
                </a:solidFill>
              </a:rPr>
              <a:t>need</a:t>
            </a:r>
            <a:r>
              <a:rPr lang="es-CO" sz="2000" dirty="0">
                <a:solidFill>
                  <a:schemeClr val="tx2">
                    <a:lumMod val="75000"/>
                  </a:schemeClr>
                </a:solidFill>
              </a:rPr>
              <a:t> to </a:t>
            </a:r>
            <a:r>
              <a:rPr lang="es-CO" sz="2000" dirty="0" err="1">
                <a:solidFill>
                  <a:schemeClr val="tx2">
                    <a:lumMod val="75000"/>
                  </a:schemeClr>
                </a:solidFill>
              </a:rPr>
              <a:t>tunnel</a:t>
            </a:r>
            <a:r>
              <a:rPr lang="es-CO" sz="2000" dirty="0">
                <a:solidFill>
                  <a:schemeClr val="tx2">
                    <a:lumMod val="75000"/>
                  </a:schemeClr>
                </a:solidFill>
              </a:rPr>
              <a:t> </a:t>
            </a:r>
            <a:r>
              <a:rPr lang="es-CO" sz="2000" dirty="0" err="1">
                <a:solidFill>
                  <a:schemeClr val="tx2">
                    <a:lumMod val="75000"/>
                  </a:schemeClr>
                </a:solidFill>
              </a:rPr>
              <a:t>through</a:t>
            </a:r>
            <a:r>
              <a:rPr lang="es-CO" sz="2000" dirty="0">
                <a:solidFill>
                  <a:schemeClr val="tx2">
                    <a:lumMod val="75000"/>
                  </a:schemeClr>
                </a:solidFill>
              </a:rPr>
              <a:t> a </a:t>
            </a:r>
            <a:r>
              <a:rPr lang="es-CO" sz="2000" dirty="0" err="1">
                <a:solidFill>
                  <a:schemeClr val="tx2">
                    <a:lumMod val="75000"/>
                  </a:schemeClr>
                </a:solidFill>
              </a:rPr>
              <a:t>barrier</a:t>
            </a:r>
            <a:r>
              <a:rPr lang="es-CO" sz="2000" dirty="0" smtClean="0">
                <a:solidFill>
                  <a:schemeClr val="tx2">
                    <a:lumMod val="75000"/>
                  </a:schemeClr>
                </a:solidFill>
              </a:rPr>
              <a:t>?</a:t>
            </a:r>
            <a:br>
              <a:rPr lang="es-CO" sz="2000" dirty="0" smtClean="0">
                <a:solidFill>
                  <a:schemeClr val="tx2">
                    <a:lumMod val="75000"/>
                  </a:schemeClr>
                </a:solidFill>
              </a:rPr>
            </a:br>
            <a:endParaRPr lang="en-GB" sz="2000" dirty="0">
              <a:solidFill>
                <a:schemeClr val="tx2">
                  <a:lumMod val="75000"/>
                </a:schemeClr>
              </a:solidFill>
            </a:endParaRPr>
          </a:p>
        </p:txBody>
      </p:sp>
      <p:sp>
        <p:nvSpPr>
          <p:cNvPr id="3075" name="2 CuadroTexto"/>
          <p:cNvSpPr txBox="1">
            <a:spLocks noChangeArrowheads="1"/>
          </p:cNvSpPr>
          <p:nvPr/>
        </p:nvSpPr>
        <p:spPr bwMode="auto">
          <a:xfrm>
            <a:off x="730406" y="342930"/>
            <a:ext cx="4705519" cy="400110"/>
          </a:xfrm>
          <a:prstGeom prst="rect">
            <a:avLst/>
          </a:prstGeom>
          <a:noFill/>
          <a:ln w="9525">
            <a:noFill/>
            <a:miter lim="800000"/>
            <a:headEnd/>
            <a:tailEnd/>
          </a:ln>
        </p:spPr>
        <p:txBody>
          <a:bodyPr wrap="none">
            <a:spAutoFit/>
          </a:bodyPr>
          <a:lstStyle/>
          <a:p>
            <a:r>
              <a:rPr lang="es-CO" sz="2000" dirty="0">
                <a:latin typeface="Calibri" pitchFamily="34" charset="0"/>
              </a:rPr>
              <a:t>In </a:t>
            </a:r>
            <a:r>
              <a:rPr lang="es-CO" sz="2000" dirty="0" err="1">
                <a:latin typeface="Calibri" pitchFamily="34" charset="0"/>
              </a:rPr>
              <a:t>an</a:t>
            </a:r>
            <a:r>
              <a:rPr lang="es-CO" sz="2000" dirty="0">
                <a:latin typeface="Calibri" pitchFamily="34" charset="0"/>
              </a:rPr>
              <a:t> </a:t>
            </a:r>
            <a:r>
              <a:rPr lang="es-CO" sz="2000" dirty="0" err="1">
                <a:latin typeface="Calibri" pitchFamily="34" charset="0"/>
              </a:rPr>
              <a:t>attempt</a:t>
            </a:r>
            <a:r>
              <a:rPr lang="es-CO" sz="2000" dirty="0">
                <a:latin typeface="Calibri" pitchFamily="34" charset="0"/>
              </a:rPr>
              <a:t> to </a:t>
            </a:r>
            <a:r>
              <a:rPr lang="es-CO" sz="2000" dirty="0" err="1">
                <a:latin typeface="Calibri" pitchFamily="34" charset="0"/>
              </a:rPr>
              <a:t>the</a:t>
            </a:r>
            <a:r>
              <a:rPr lang="es-CO" sz="2000" dirty="0">
                <a:latin typeface="Calibri" pitchFamily="34" charset="0"/>
              </a:rPr>
              <a:t> </a:t>
            </a:r>
            <a:r>
              <a:rPr lang="es-CO" sz="2000" dirty="0" err="1">
                <a:latin typeface="Calibri" pitchFamily="34" charset="0"/>
              </a:rPr>
              <a:t>answer</a:t>
            </a:r>
            <a:r>
              <a:rPr lang="es-CO" sz="2000" dirty="0">
                <a:latin typeface="Calibri" pitchFamily="34" charset="0"/>
              </a:rPr>
              <a:t> </a:t>
            </a:r>
            <a:r>
              <a:rPr lang="es-CO" sz="2000" dirty="0" err="1">
                <a:latin typeface="Calibri" pitchFamily="34" charset="0"/>
              </a:rPr>
              <a:t>the</a:t>
            </a:r>
            <a:r>
              <a:rPr lang="es-CO" sz="2000" dirty="0">
                <a:latin typeface="Calibri" pitchFamily="34" charset="0"/>
              </a:rPr>
              <a:t> </a:t>
            </a:r>
            <a:r>
              <a:rPr lang="es-CO" sz="2000" dirty="0" err="1">
                <a:latin typeface="Calibri" pitchFamily="34" charset="0"/>
              </a:rPr>
              <a:t>question</a:t>
            </a:r>
            <a:r>
              <a:rPr lang="es-CO" sz="2000" dirty="0">
                <a:latin typeface="Calibri" pitchFamily="34" charset="0"/>
              </a:rPr>
              <a:t> …</a:t>
            </a:r>
            <a:endParaRPr lang="en-GB" sz="2000" dirty="0">
              <a:latin typeface="Calibri"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650557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9632" y="1196752"/>
            <a:ext cx="6408712" cy="4537345"/>
          </a:xfrm>
          <a:prstGeom prst="rect">
            <a:avLst/>
          </a:prstGeom>
        </p:spPr>
      </p:pic>
    </p:spTree>
    <p:extLst>
      <p:ext uri="{BB962C8B-B14F-4D97-AF65-F5344CB8AC3E}">
        <p14:creationId xmlns:p14="http://schemas.microsoft.com/office/powerpoint/2010/main" val="387711570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520" y="476672"/>
            <a:ext cx="4666188" cy="5682851"/>
          </a:xfrm>
          <a:prstGeom prst="rect">
            <a:avLst/>
          </a:prstGeom>
        </p:spPr>
      </p:pic>
      <p:sp>
        <p:nvSpPr>
          <p:cNvPr id="3" name="TextBox 2"/>
          <p:cNvSpPr txBox="1"/>
          <p:nvPr/>
        </p:nvSpPr>
        <p:spPr>
          <a:xfrm>
            <a:off x="4917708" y="1052736"/>
            <a:ext cx="3830756" cy="2062103"/>
          </a:xfrm>
          <a:prstGeom prst="rect">
            <a:avLst/>
          </a:prstGeom>
          <a:noFill/>
        </p:spPr>
        <p:txBody>
          <a:bodyPr wrap="square" rtlCol="0">
            <a:spAutoFit/>
          </a:bodyPr>
          <a:lstStyle/>
          <a:p>
            <a:r>
              <a:rPr lang="es-CO" sz="1600" dirty="0"/>
              <a:t>An indirect measurement of tunneling  </a:t>
            </a:r>
            <a:endParaRPr lang="es-CO" sz="1600" dirty="0" smtClean="0"/>
          </a:p>
          <a:p>
            <a:endParaRPr lang="es-CO" sz="1600" dirty="0"/>
          </a:p>
          <a:p>
            <a:r>
              <a:rPr lang="es-CO" sz="1600" dirty="0" smtClean="0"/>
              <a:t>time </a:t>
            </a:r>
            <a:r>
              <a:rPr lang="es-CO" sz="1600" dirty="0"/>
              <a:t>from a rather simple </a:t>
            </a:r>
            <a:r>
              <a:rPr lang="es-CO" sz="1600" dirty="0" smtClean="0"/>
              <a:t>tunneling</a:t>
            </a:r>
            <a:r>
              <a:rPr lang="es-CO" sz="1600" dirty="0"/>
              <a:t> </a:t>
            </a:r>
            <a:endParaRPr lang="es-CO" sz="1600" dirty="0" smtClean="0"/>
          </a:p>
          <a:p>
            <a:endParaRPr lang="es-CO" sz="1600" dirty="0"/>
          </a:p>
          <a:p>
            <a:r>
              <a:rPr lang="es-CO" sz="1600" dirty="0" smtClean="0"/>
              <a:t>experiment!</a:t>
            </a:r>
          </a:p>
          <a:p>
            <a:endParaRPr lang="es-CO" sz="1600" dirty="0"/>
          </a:p>
          <a:p>
            <a:r>
              <a:rPr lang="es-CO" sz="1600" dirty="0" smtClean="0">
                <a:solidFill>
                  <a:srgbClr val="CC0000"/>
                </a:solidFill>
              </a:rPr>
              <a:t>The dwell time is 360 as at mid-barrier energies.</a:t>
            </a:r>
            <a:endParaRPr lang="es-CO" sz="1600" dirty="0">
              <a:solidFill>
                <a:srgbClr val="CC0000"/>
              </a:solidFill>
            </a:endParaRPr>
          </a:p>
        </p:txBody>
      </p:sp>
      <p:sp>
        <p:nvSpPr>
          <p:cNvPr id="4" name="TextBox 3"/>
          <p:cNvSpPr txBox="1"/>
          <p:nvPr/>
        </p:nvSpPr>
        <p:spPr>
          <a:xfrm flipH="1">
            <a:off x="4644008" y="4653136"/>
            <a:ext cx="4032448" cy="584776"/>
          </a:xfrm>
          <a:prstGeom prst="rect">
            <a:avLst/>
          </a:prstGeom>
          <a:noFill/>
        </p:spPr>
        <p:txBody>
          <a:bodyPr wrap="square" rtlCol="0">
            <a:spAutoFit/>
          </a:bodyPr>
          <a:lstStyle/>
          <a:p>
            <a:r>
              <a:rPr lang="es-CO" sz="1600" dirty="0" err="1"/>
              <a:t>Temperature</a:t>
            </a:r>
            <a:r>
              <a:rPr lang="es-CO" sz="1600" dirty="0"/>
              <a:t> </a:t>
            </a:r>
            <a:r>
              <a:rPr lang="es-CO" sz="1600" dirty="0" err="1"/>
              <a:t>dependent</a:t>
            </a:r>
            <a:r>
              <a:rPr lang="es-CO" sz="1600" dirty="0"/>
              <a:t> </a:t>
            </a:r>
            <a:r>
              <a:rPr lang="es-CO" sz="1600" dirty="0" err="1"/>
              <a:t>characteristics</a:t>
            </a:r>
            <a:r>
              <a:rPr lang="es-CO" sz="1600" dirty="0"/>
              <a:t> </a:t>
            </a:r>
            <a:r>
              <a:rPr lang="es-CO" sz="1600" dirty="0" err="1"/>
              <a:t>have</a:t>
            </a:r>
            <a:r>
              <a:rPr lang="es-CO" sz="1600" dirty="0"/>
              <a:t> </a:t>
            </a:r>
            <a:r>
              <a:rPr lang="es-CO" sz="1600" dirty="0" err="1"/>
              <a:t>implications</a:t>
            </a:r>
            <a:r>
              <a:rPr lang="es-CO" sz="1600" dirty="0"/>
              <a:t>.</a:t>
            </a:r>
          </a:p>
        </p:txBody>
      </p:sp>
      <p:sp>
        <p:nvSpPr>
          <p:cNvPr id="5" name="TextBox 4"/>
          <p:cNvSpPr txBox="1"/>
          <p:nvPr/>
        </p:nvSpPr>
        <p:spPr>
          <a:xfrm>
            <a:off x="5148064" y="3356992"/>
            <a:ext cx="1815421" cy="338554"/>
          </a:xfrm>
          <a:prstGeom prst="rect">
            <a:avLst/>
          </a:prstGeom>
          <a:noFill/>
        </p:spPr>
        <p:txBody>
          <a:bodyPr wrap="none" rtlCol="0">
            <a:spAutoFit/>
          </a:bodyPr>
          <a:lstStyle/>
          <a:p>
            <a:r>
              <a:rPr lang="en-US" sz="1600" dirty="0" smtClean="0"/>
              <a:t>Barrier width 20 </a:t>
            </a:r>
            <a:r>
              <a:rPr lang="en-US" sz="1600" dirty="0" err="1" smtClean="0"/>
              <a:t>Å</a:t>
            </a:r>
            <a:r>
              <a:rPr lang="en-US" sz="1600" dirty="0" smtClean="0"/>
              <a:t> </a:t>
            </a:r>
            <a:endParaRPr lang="en-US" sz="1600" dirty="0"/>
          </a:p>
        </p:txBody>
      </p:sp>
    </p:spTree>
    <p:extLst>
      <p:ext uri="{BB962C8B-B14F-4D97-AF65-F5344CB8AC3E}">
        <p14:creationId xmlns:p14="http://schemas.microsoft.com/office/powerpoint/2010/main" val="364055323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548680"/>
            <a:ext cx="5016053" cy="523220"/>
          </a:xfrm>
          <a:prstGeom prst="rect">
            <a:avLst/>
          </a:prstGeom>
          <a:noFill/>
        </p:spPr>
        <p:txBody>
          <a:bodyPr wrap="none" rtlCol="0">
            <a:spAutoFit/>
          </a:bodyPr>
          <a:lstStyle/>
          <a:p>
            <a:r>
              <a:rPr lang="es-CO" sz="2800" dirty="0" err="1"/>
              <a:t>Dissipative</a:t>
            </a:r>
            <a:r>
              <a:rPr lang="es-CO" sz="2800" dirty="0"/>
              <a:t> </a:t>
            </a:r>
            <a:r>
              <a:rPr lang="es-CO" sz="2800" dirty="0" err="1"/>
              <a:t>effects</a:t>
            </a:r>
            <a:r>
              <a:rPr lang="es-CO" sz="2800" dirty="0"/>
              <a:t> in </a:t>
            </a:r>
            <a:r>
              <a:rPr lang="es-CO" sz="2800" dirty="0" err="1"/>
              <a:t>tunneling</a:t>
            </a:r>
            <a:endParaRPr lang="es-CO" sz="2800" dirty="0"/>
          </a:p>
        </p:txBody>
      </p:sp>
      <p:pic>
        <p:nvPicPr>
          <p:cNvPr id="3" name="Picture 2"/>
          <p:cNvPicPr>
            <a:picLocks noChangeAspect="1"/>
          </p:cNvPicPr>
          <p:nvPr/>
        </p:nvPicPr>
        <p:blipFill>
          <a:blip r:embed="rId2"/>
          <a:stretch>
            <a:fillRect/>
          </a:stretch>
        </p:blipFill>
        <p:spPr>
          <a:xfrm>
            <a:off x="3275856" y="1484785"/>
            <a:ext cx="2160240" cy="609488"/>
          </a:xfrm>
          <a:prstGeom prst="rect">
            <a:avLst/>
          </a:prstGeom>
        </p:spPr>
      </p:pic>
      <p:sp>
        <p:nvSpPr>
          <p:cNvPr id="4" name="TextBox 3"/>
          <p:cNvSpPr txBox="1"/>
          <p:nvPr/>
        </p:nvSpPr>
        <p:spPr>
          <a:xfrm>
            <a:off x="611560" y="1484784"/>
            <a:ext cx="2252540" cy="461665"/>
          </a:xfrm>
          <a:prstGeom prst="rect">
            <a:avLst/>
          </a:prstGeom>
          <a:noFill/>
        </p:spPr>
        <p:txBody>
          <a:bodyPr wrap="none" rtlCol="0">
            <a:spAutoFit/>
          </a:bodyPr>
          <a:lstStyle/>
          <a:p>
            <a:r>
              <a:rPr lang="es-CO" sz="2400" dirty="0" err="1">
                <a:solidFill>
                  <a:srgbClr val="0070C0"/>
                </a:solidFill>
              </a:rPr>
              <a:t>Damping</a:t>
            </a:r>
            <a:r>
              <a:rPr lang="es-CO" sz="2400" dirty="0">
                <a:solidFill>
                  <a:srgbClr val="0070C0"/>
                </a:solidFill>
              </a:rPr>
              <a:t> </a:t>
            </a:r>
            <a:r>
              <a:rPr lang="es-CO" sz="2400" dirty="0" err="1">
                <a:solidFill>
                  <a:srgbClr val="0070C0"/>
                </a:solidFill>
              </a:rPr>
              <a:t>force</a:t>
            </a:r>
            <a:r>
              <a:rPr lang="es-CO" dirty="0"/>
              <a:t>:</a:t>
            </a:r>
          </a:p>
        </p:txBody>
      </p:sp>
      <p:pic>
        <p:nvPicPr>
          <p:cNvPr id="5" name="Picture 4"/>
          <p:cNvPicPr>
            <a:picLocks noChangeAspect="1"/>
          </p:cNvPicPr>
          <p:nvPr/>
        </p:nvPicPr>
        <p:blipFill>
          <a:blip r:embed="rId3"/>
          <a:stretch>
            <a:fillRect/>
          </a:stretch>
        </p:blipFill>
        <p:spPr>
          <a:xfrm>
            <a:off x="755576" y="2362375"/>
            <a:ext cx="7464172" cy="711176"/>
          </a:xfrm>
          <a:prstGeom prst="rect">
            <a:avLst/>
          </a:prstGeom>
        </p:spPr>
      </p:pic>
      <p:pic>
        <p:nvPicPr>
          <p:cNvPr id="6" name="Picture 5"/>
          <p:cNvPicPr>
            <a:picLocks noChangeAspect="1"/>
          </p:cNvPicPr>
          <p:nvPr/>
        </p:nvPicPr>
        <p:blipFill>
          <a:blip r:embed="rId4"/>
          <a:stretch>
            <a:fillRect/>
          </a:stretch>
        </p:blipFill>
        <p:spPr>
          <a:xfrm>
            <a:off x="2699792" y="3717032"/>
            <a:ext cx="3096344" cy="437628"/>
          </a:xfrm>
          <a:prstGeom prst="rect">
            <a:avLst/>
          </a:prstGeom>
        </p:spPr>
      </p:pic>
      <p:pic>
        <p:nvPicPr>
          <p:cNvPr id="7" name="Picture 6"/>
          <p:cNvPicPr>
            <a:picLocks noChangeAspect="1"/>
          </p:cNvPicPr>
          <p:nvPr/>
        </p:nvPicPr>
        <p:blipFill>
          <a:blip r:embed="rId5"/>
          <a:stretch>
            <a:fillRect/>
          </a:stretch>
        </p:blipFill>
        <p:spPr>
          <a:xfrm>
            <a:off x="1475657" y="4725144"/>
            <a:ext cx="5256583" cy="579618"/>
          </a:xfrm>
          <a:prstGeom prst="rect">
            <a:avLst/>
          </a:prstGeom>
        </p:spPr>
      </p:pic>
    </p:spTree>
    <p:extLst>
      <p:ext uri="{BB962C8B-B14F-4D97-AF65-F5344CB8AC3E}">
        <p14:creationId xmlns:p14="http://schemas.microsoft.com/office/powerpoint/2010/main" val="155058894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3648" y="404664"/>
            <a:ext cx="5252382" cy="4896544"/>
          </a:xfrm>
          <a:prstGeom prst="rect">
            <a:avLst/>
          </a:prstGeom>
        </p:spPr>
      </p:pic>
    </p:spTree>
    <p:extLst>
      <p:ext uri="{BB962C8B-B14F-4D97-AF65-F5344CB8AC3E}">
        <p14:creationId xmlns:p14="http://schemas.microsoft.com/office/powerpoint/2010/main" val="238131116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1357" y="260648"/>
            <a:ext cx="6192688" cy="5753708"/>
          </a:xfrm>
          <a:prstGeom prst="rect">
            <a:avLst/>
          </a:prstGeom>
        </p:spPr>
      </p:pic>
      <p:pic>
        <p:nvPicPr>
          <p:cNvPr id="3" name="Picture 2"/>
          <p:cNvPicPr>
            <a:picLocks noChangeAspect="1"/>
          </p:cNvPicPr>
          <p:nvPr/>
        </p:nvPicPr>
        <p:blipFill>
          <a:blip r:embed="rId3"/>
          <a:stretch>
            <a:fillRect/>
          </a:stretch>
        </p:blipFill>
        <p:spPr>
          <a:xfrm>
            <a:off x="4788023" y="4797152"/>
            <a:ext cx="3812045" cy="845056"/>
          </a:xfrm>
          <a:prstGeom prst="rect">
            <a:avLst/>
          </a:prstGeom>
        </p:spPr>
      </p:pic>
    </p:spTree>
    <p:extLst>
      <p:ext uri="{BB962C8B-B14F-4D97-AF65-F5344CB8AC3E}">
        <p14:creationId xmlns:p14="http://schemas.microsoft.com/office/powerpoint/2010/main" val="402156013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09" y="764704"/>
            <a:ext cx="8009557" cy="3960440"/>
          </a:xfrm>
          <a:prstGeom prst="rect">
            <a:avLst/>
          </a:prstGeom>
        </p:spPr>
      </p:pic>
      <p:sp>
        <p:nvSpPr>
          <p:cNvPr id="3" name="TextBox 2"/>
          <p:cNvSpPr txBox="1"/>
          <p:nvPr/>
        </p:nvSpPr>
        <p:spPr>
          <a:xfrm>
            <a:off x="467544" y="4941168"/>
            <a:ext cx="7389162" cy="892552"/>
          </a:xfrm>
          <a:prstGeom prst="rect">
            <a:avLst/>
          </a:prstGeom>
          <a:noFill/>
        </p:spPr>
        <p:txBody>
          <a:bodyPr wrap="none" rtlCol="0">
            <a:spAutoFit/>
          </a:bodyPr>
          <a:lstStyle/>
          <a:p>
            <a:r>
              <a:rPr lang="es-CO" dirty="0"/>
              <a:t>“Time in dissipative tunneling:Subtleties and Applications”, </a:t>
            </a:r>
            <a:endParaRPr lang="es-CO" dirty="0" smtClean="0"/>
          </a:p>
          <a:p>
            <a:endParaRPr lang="es-CO" dirty="0"/>
          </a:p>
          <a:p>
            <a:r>
              <a:rPr lang="es-CO" sz="1600" dirty="0">
                <a:solidFill>
                  <a:srgbClr val="376313"/>
                </a:solidFill>
              </a:rPr>
              <a:t>N. G. </a:t>
            </a:r>
            <a:r>
              <a:rPr lang="es-CO" sz="1600" dirty="0" err="1">
                <a:solidFill>
                  <a:srgbClr val="376313"/>
                </a:solidFill>
              </a:rPr>
              <a:t>Kelkar</a:t>
            </a:r>
            <a:r>
              <a:rPr lang="es-CO" sz="1600" dirty="0">
                <a:solidFill>
                  <a:srgbClr val="376313"/>
                </a:solidFill>
              </a:rPr>
              <a:t>, D. Lozano Gómez and Edgar J. </a:t>
            </a:r>
            <a:r>
              <a:rPr lang="es-CO" sz="1600" dirty="0" smtClean="0">
                <a:solidFill>
                  <a:srgbClr val="376313"/>
                </a:solidFill>
              </a:rPr>
              <a:t>Patiño, Ann. Phys. 382, 11 (2017)  </a:t>
            </a:r>
            <a:endParaRPr lang="es-CO" sz="1600" dirty="0">
              <a:solidFill>
                <a:srgbClr val="376313"/>
              </a:solidFill>
            </a:endParaRPr>
          </a:p>
        </p:txBody>
      </p:sp>
    </p:spTree>
    <p:extLst>
      <p:ext uri="{BB962C8B-B14F-4D97-AF65-F5344CB8AC3E}">
        <p14:creationId xmlns:p14="http://schemas.microsoft.com/office/powerpoint/2010/main" val="297160642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7624" y="548680"/>
            <a:ext cx="5944833" cy="584775"/>
          </a:xfrm>
          <a:prstGeom prst="rect">
            <a:avLst/>
          </a:prstGeom>
          <a:noFill/>
        </p:spPr>
        <p:txBody>
          <a:bodyPr wrap="none" rtlCol="0">
            <a:spAutoFit/>
          </a:bodyPr>
          <a:lstStyle/>
          <a:p>
            <a:r>
              <a:rPr lang="es-CO" sz="3200" dirty="0"/>
              <a:t>THANK YOU FOR LISTENING!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916832"/>
            <a:ext cx="5715000" cy="3933825"/>
          </a:xfrm>
          <a:prstGeom prst="rect">
            <a:avLst/>
          </a:prstGeom>
        </p:spPr>
      </p:pic>
    </p:spTree>
    <p:extLst>
      <p:ext uri="{BB962C8B-B14F-4D97-AF65-F5344CB8AC3E}">
        <p14:creationId xmlns:p14="http://schemas.microsoft.com/office/powerpoint/2010/main" val="5052237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CuadroTexto"/>
          <p:cNvSpPr txBox="1">
            <a:spLocks noChangeArrowheads="1"/>
          </p:cNvSpPr>
          <p:nvPr/>
        </p:nvSpPr>
        <p:spPr bwMode="auto">
          <a:xfrm>
            <a:off x="403000" y="188640"/>
            <a:ext cx="7109639" cy="2893100"/>
          </a:xfrm>
          <a:prstGeom prst="rect">
            <a:avLst/>
          </a:prstGeom>
          <a:noFill/>
          <a:ln w="9525">
            <a:noFill/>
            <a:miter lim="800000"/>
            <a:headEnd/>
            <a:tailEnd/>
          </a:ln>
        </p:spPr>
        <p:txBody>
          <a:bodyPr wrap="none">
            <a:spAutoFit/>
          </a:bodyPr>
          <a:lstStyle/>
          <a:p>
            <a:r>
              <a:rPr lang="es-CO" sz="2000" dirty="0">
                <a:solidFill>
                  <a:schemeClr val="accent2"/>
                </a:solidFill>
                <a:latin typeface="Calibri" pitchFamily="34" charset="0"/>
              </a:rPr>
              <a:t>A RATHER SIMPLE DEFINITION</a:t>
            </a:r>
          </a:p>
          <a:p>
            <a:endParaRPr lang="es-CO" dirty="0">
              <a:latin typeface="Calibri" pitchFamily="34" charset="0"/>
            </a:endParaRPr>
          </a:p>
          <a:p>
            <a:endParaRPr lang="es-CO" dirty="0">
              <a:latin typeface="Calibri" pitchFamily="34" charset="0"/>
            </a:endParaRPr>
          </a:p>
          <a:p>
            <a:r>
              <a:rPr lang="es-CO" dirty="0" err="1">
                <a:solidFill>
                  <a:srgbClr val="002060"/>
                </a:solidFill>
                <a:latin typeface="Calibri" pitchFamily="34" charset="0"/>
              </a:rPr>
              <a:t>Dwell</a:t>
            </a:r>
            <a:r>
              <a:rPr lang="es-CO" dirty="0">
                <a:solidFill>
                  <a:srgbClr val="002060"/>
                </a:solidFill>
                <a:latin typeface="Calibri" pitchFamily="34" charset="0"/>
              </a:rPr>
              <a:t> Time </a:t>
            </a:r>
            <a:r>
              <a:rPr lang="es-CO" dirty="0">
                <a:latin typeface="Calibri" pitchFamily="34" charset="0"/>
              </a:rPr>
              <a:t>= </a:t>
            </a:r>
            <a:r>
              <a:rPr lang="es-CO" dirty="0" err="1">
                <a:latin typeface="Calibri" pitchFamily="34" charset="0"/>
              </a:rPr>
              <a:t>Probability</a:t>
            </a:r>
            <a:r>
              <a:rPr lang="es-CO" dirty="0">
                <a:latin typeface="Calibri" pitchFamily="34" charset="0"/>
              </a:rPr>
              <a:t> of </a:t>
            </a:r>
            <a:r>
              <a:rPr lang="es-CO" dirty="0" err="1">
                <a:latin typeface="Calibri" pitchFamily="34" charset="0"/>
              </a:rPr>
              <a:t>finding</a:t>
            </a:r>
            <a:r>
              <a:rPr lang="es-CO" dirty="0">
                <a:latin typeface="Calibri" pitchFamily="34" charset="0"/>
              </a:rPr>
              <a:t> </a:t>
            </a:r>
            <a:r>
              <a:rPr lang="es-CO" dirty="0" err="1">
                <a:latin typeface="Calibri" pitchFamily="34" charset="0"/>
              </a:rPr>
              <a:t>the</a:t>
            </a:r>
            <a:r>
              <a:rPr lang="es-CO" dirty="0">
                <a:latin typeface="Calibri" pitchFamily="34" charset="0"/>
              </a:rPr>
              <a:t> </a:t>
            </a:r>
            <a:r>
              <a:rPr lang="es-CO" dirty="0" err="1">
                <a:latin typeface="Calibri" pitchFamily="34" charset="0"/>
              </a:rPr>
              <a:t>particle</a:t>
            </a:r>
            <a:r>
              <a:rPr lang="es-CO" dirty="0">
                <a:latin typeface="Calibri" pitchFamily="34" charset="0"/>
              </a:rPr>
              <a:t> in a </a:t>
            </a:r>
            <a:r>
              <a:rPr lang="es-CO" dirty="0" err="1">
                <a:latin typeface="Calibri" pitchFamily="34" charset="0"/>
              </a:rPr>
              <a:t>given</a:t>
            </a:r>
            <a:r>
              <a:rPr lang="es-CO" dirty="0">
                <a:latin typeface="Calibri" pitchFamily="34" charset="0"/>
              </a:rPr>
              <a:t> </a:t>
            </a:r>
            <a:r>
              <a:rPr lang="es-CO" dirty="0" err="1">
                <a:latin typeface="Calibri" pitchFamily="34" charset="0"/>
              </a:rPr>
              <a:t>region</a:t>
            </a:r>
            <a:r>
              <a:rPr lang="es-CO" dirty="0">
                <a:latin typeface="Calibri" pitchFamily="34" charset="0"/>
              </a:rPr>
              <a:t> of </a:t>
            </a:r>
            <a:r>
              <a:rPr lang="es-CO" dirty="0" err="1">
                <a:latin typeface="Calibri" pitchFamily="34" charset="0"/>
              </a:rPr>
              <a:t>space</a:t>
            </a:r>
            <a:endParaRPr lang="es-CO" dirty="0">
              <a:latin typeface="Calibri" pitchFamily="34" charset="0"/>
            </a:endParaRPr>
          </a:p>
          <a:p>
            <a:r>
              <a:rPr lang="es-CO" dirty="0">
                <a:latin typeface="Calibri" pitchFamily="34" charset="0"/>
              </a:rPr>
              <a:t>                        _________________________________________________</a:t>
            </a:r>
          </a:p>
          <a:p>
            <a:r>
              <a:rPr lang="es-CO" dirty="0">
                <a:latin typeface="Calibri" pitchFamily="34" charset="0"/>
              </a:rPr>
              <a:t>                        </a:t>
            </a:r>
          </a:p>
          <a:p>
            <a:r>
              <a:rPr lang="es-CO" dirty="0">
                <a:latin typeface="Calibri" pitchFamily="34" charset="0"/>
              </a:rPr>
              <a:t>                             Flux </a:t>
            </a:r>
            <a:r>
              <a:rPr lang="es-CO" dirty="0" err="1">
                <a:latin typeface="Calibri" pitchFamily="34" charset="0"/>
              </a:rPr>
              <a:t>through</a:t>
            </a:r>
            <a:r>
              <a:rPr lang="es-CO" dirty="0">
                <a:latin typeface="Calibri" pitchFamily="34" charset="0"/>
              </a:rPr>
              <a:t> </a:t>
            </a:r>
            <a:r>
              <a:rPr lang="es-CO" dirty="0" err="1">
                <a:latin typeface="Calibri" pitchFamily="34" charset="0"/>
              </a:rPr>
              <a:t>the</a:t>
            </a:r>
            <a:r>
              <a:rPr lang="es-CO" dirty="0">
                <a:latin typeface="Calibri" pitchFamily="34" charset="0"/>
              </a:rPr>
              <a:t> </a:t>
            </a:r>
            <a:r>
              <a:rPr lang="es-CO" dirty="0" err="1">
                <a:latin typeface="Calibri" pitchFamily="34" charset="0"/>
              </a:rPr>
              <a:t>surface</a:t>
            </a:r>
            <a:endParaRPr lang="es-CO" dirty="0">
              <a:latin typeface="Calibri" pitchFamily="34" charset="0"/>
            </a:endParaRPr>
          </a:p>
          <a:p>
            <a:endParaRPr lang="es-CO" dirty="0" smtClean="0">
              <a:latin typeface="Calibri" pitchFamily="34" charset="0"/>
            </a:endParaRPr>
          </a:p>
          <a:p>
            <a:endParaRPr lang="es-CO" dirty="0">
              <a:latin typeface="Calibri" pitchFamily="34" charset="0"/>
            </a:endParaRPr>
          </a:p>
          <a:p>
            <a:r>
              <a:rPr lang="es-CO" dirty="0" err="1">
                <a:latin typeface="Calibri" pitchFamily="34" charset="0"/>
              </a:rPr>
              <a:t>Starting</a:t>
            </a:r>
            <a:r>
              <a:rPr lang="es-CO" dirty="0">
                <a:latin typeface="Calibri" pitchFamily="34" charset="0"/>
              </a:rPr>
              <a:t> </a:t>
            </a:r>
            <a:r>
              <a:rPr lang="es-CO" dirty="0" err="1">
                <a:latin typeface="Calibri" pitchFamily="34" charset="0"/>
              </a:rPr>
              <a:t>classically</a:t>
            </a:r>
            <a:r>
              <a:rPr lang="es-CO" dirty="0">
                <a:latin typeface="Calibri" pitchFamily="34" charset="0"/>
              </a:rPr>
              <a:t>: </a:t>
            </a:r>
          </a:p>
        </p:txBody>
      </p:sp>
      <p:pic>
        <p:nvPicPr>
          <p:cNvPr id="11267" name="Picture 3"/>
          <p:cNvPicPr>
            <a:picLocks noChangeAspect="1" noChangeArrowheads="1"/>
          </p:cNvPicPr>
          <p:nvPr/>
        </p:nvPicPr>
        <p:blipFill>
          <a:blip r:embed="rId2" cstate="print"/>
          <a:srcRect/>
          <a:stretch>
            <a:fillRect/>
          </a:stretch>
        </p:blipFill>
        <p:spPr bwMode="auto">
          <a:xfrm>
            <a:off x="1198097" y="3093644"/>
            <a:ext cx="1343025" cy="666750"/>
          </a:xfrm>
          <a:prstGeom prst="rect">
            <a:avLst/>
          </a:prstGeom>
          <a:noFill/>
          <a:ln w="9525">
            <a:noFill/>
            <a:miter lim="800000"/>
            <a:headEnd/>
            <a:tailEnd/>
          </a:ln>
        </p:spPr>
      </p:pic>
      <p:sp>
        <p:nvSpPr>
          <p:cNvPr id="11268" name="4 CuadroTexto"/>
          <p:cNvSpPr txBox="1">
            <a:spLocks noChangeArrowheads="1"/>
          </p:cNvSpPr>
          <p:nvPr/>
        </p:nvSpPr>
        <p:spPr bwMode="auto">
          <a:xfrm>
            <a:off x="2985357" y="3242075"/>
            <a:ext cx="601662" cy="369887"/>
          </a:xfrm>
          <a:prstGeom prst="rect">
            <a:avLst/>
          </a:prstGeom>
          <a:noFill/>
          <a:ln w="9525">
            <a:noFill/>
            <a:miter lim="800000"/>
            <a:headEnd/>
            <a:tailEnd/>
          </a:ln>
        </p:spPr>
        <p:txBody>
          <a:bodyPr wrap="none">
            <a:spAutoFit/>
          </a:bodyPr>
          <a:lstStyle/>
          <a:p>
            <a:r>
              <a:rPr lang="es-CO" dirty="0" err="1">
                <a:latin typeface="Calibri" pitchFamily="34" charset="0"/>
              </a:rPr>
              <a:t>with</a:t>
            </a:r>
            <a:endParaRPr lang="en-GB" dirty="0">
              <a:latin typeface="Calibri" pitchFamily="34" charset="0"/>
            </a:endParaRPr>
          </a:p>
        </p:txBody>
      </p:sp>
      <p:pic>
        <p:nvPicPr>
          <p:cNvPr id="11269" name="Picture 4"/>
          <p:cNvPicPr>
            <a:picLocks noChangeAspect="1" noChangeArrowheads="1"/>
          </p:cNvPicPr>
          <p:nvPr/>
        </p:nvPicPr>
        <p:blipFill>
          <a:blip r:embed="rId3" cstate="print"/>
          <a:srcRect/>
          <a:stretch>
            <a:fillRect/>
          </a:stretch>
        </p:blipFill>
        <p:spPr bwMode="auto">
          <a:xfrm>
            <a:off x="3905250" y="2895074"/>
            <a:ext cx="3867150" cy="723900"/>
          </a:xfrm>
          <a:prstGeom prst="rect">
            <a:avLst/>
          </a:prstGeom>
          <a:noFill/>
          <a:ln w="9525">
            <a:noFill/>
            <a:miter lim="800000"/>
            <a:headEnd/>
            <a:tailEnd/>
          </a:ln>
        </p:spPr>
      </p:pic>
      <p:pic>
        <p:nvPicPr>
          <p:cNvPr id="11270" name="Picture 5"/>
          <p:cNvPicPr>
            <a:picLocks noChangeAspect="1" noChangeArrowheads="1"/>
          </p:cNvPicPr>
          <p:nvPr/>
        </p:nvPicPr>
        <p:blipFill>
          <a:blip r:embed="rId4" cstate="print"/>
          <a:srcRect/>
          <a:stretch>
            <a:fillRect/>
          </a:stretch>
        </p:blipFill>
        <p:spPr bwMode="auto">
          <a:xfrm>
            <a:off x="937521" y="4283975"/>
            <a:ext cx="2619375" cy="857250"/>
          </a:xfrm>
          <a:prstGeom prst="rect">
            <a:avLst/>
          </a:prstGeom>
          <a:noFill/>
          <a:ln w="9525">
            <a:noFill/>
            <a:miter lim="800000"/>
            <a:headEnd/>
            <a:tailEnd/>
          </a:ln>
        </p:spPr>
      </p:pic>
      <p:sp>
        <p:nvSpPr>
          <p:cNvPr id="11271" name="7 CuadroTexto"/>
          <p:cNvSpPr txBox="1">
            <a:spLocks noChangeArrowheads="1"/>
          </p:cNvSpPr>
          <p:nvPr/>
        </p:nvSpPr>
        <p:spPr bwMode="auto">
          <a:xfrm>
            <a:off x="357188" y="5643563"/>
            <a:ext cx="7615237" cy="369887"/>
          </a:xfrm>
          <a:prstGeom prst="rect">
            <a:avLst/>
          </a:prstGeom>
          <a:noFill/>
          <a:ln w="9525">
            <a:noFill/>
            <a:miter lim="800000"/>
            <a:headEnd/>
            <a:tailEnd/>
          </a:ln>
        </p:spPr>
        <p:txBody>
          <a:bodyPr wrap="none">
            <a:spAutoFit/>
          </a:bodyPr>
          <a:lstStyle/>
          <a:p>
            <a:r>
              <a:rPr lang="es-CO">
                <a:latin typeface="Calibri" pitchFamily="34" charset="0"/>
              </a:rPr>
              <a:t>Among most definitions of dwell time, the current appears outside the integral</a:t>
            </a:r>
            <a:endParaRPr lang="en-GB">
              <a:latin typeface="Calibri" pitchFamily="34"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7168" y="4087154"/>
            <a:ext cx="2298498" cy="104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Flecha derecha"/>
          <p:cNvSpPr/>
          <p:nvPr/>
        </p:nvSpPr>
        <p:spPr>
          <a:xfrm>
            <a:off x="4216543" y="4411779"/>
            <a:ext cx="576064" cy="39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11560" y="1116613"/>
            <a:ext cx="8045230" cy="1415772"/>
          </a:xfrm>
          <a:prstGeom prst="rect">
            <a:avLst/>
          </a:prstGeom>
          <a:noFill/>
        </p:spPr>
        <p:txBody>
          <a:bodyPr wrap="square">
            <a:spAutoFit/>
          </a:bodyPr>
          <a:lstStyle/>
          <a:p>
            <a:pPr fontAlgn="auto">
              <a:spcBef>
                <a:spcPts val="0"/>
              </a:spcBef>
              <a:spcAft>
                <a:spcPts val="0"/>
              </a:spcAft>
              <a:defRPr/>
            </a:pPr>
            <a:r>
              <a:rPr lang="es-CO" sz="1600" dirty="0" smtClean="0">
                <a:solidFill>
                  <a:schemeClr val="accent6">
                    <a:lumMod val="75000"/>
                  </a:schemeClr>
                </a:solidFill>
                <a:latin typeface="Arial" panose="020B0604020202020204" pitchFamily="34" charset="0"/>
                <a:cs typeface="Arial" panose="020B0604020202020204" pitchFamily="34" charset="0"/>
              </a:rPr>
              <a:t>Back in 1938 </a:t>
            </a:r>
            <a:r>
              <a:rPr lang="es-CO" sz="1600" dirty="0">
                <a:solidFill>
                  <a:schemeClr val="accent6">
                    <a:lumMod val="75000"/>
                  </a:schemeClr>
                </a:solidFill>
                <a:latin typeface="Arial" panose="020B0604020202020204" pitchFamily="34" charset="0"/>
                <a:cs typeface="Arial" panose="020B0604020202020204" pitchFamily="34" charset="0"/>
              </a:rPr>
              <a:t>– </a:t>
            </a:r>
            <a:r>
              <a:rPr lang="es-CO" sz="1600" dirty="0" err="1" smtClean="0">
                <a:solidFill>
                  <a:srgbClr val="376313"/>
                </a:solidFill>
                <a:latin typeface="Arial" panose="020B0604020202020204" pitchFamily="34" charset="0"/>
                <a:cs typeface="Arial" panose="020B0604020202020204" pitchFamily="34" charset="0"/>
              </a:rPr>
              <a:t>Kapur</a:t>
            </a:r>
            <a:r>
              <a:rPr lang="es-CO" sz="1600" dirty="0" smtClean="0">
                <a:solidFill>
                  <a:srgbClr val="376313"/>
                </a:solidFill>
                <a:latin typeface="Arial" panose="020B0604020202020204" pitchFamily="34" charset="0"/>
                <a:cs typeface="Arial" panose="020B0604020202020204" pitchFamily="34" charset="0"/>
              </a:rPr>
              <a:t> and </a:t>
            </a:r>
            <a:r>
              <a:rPr lang="es-CO" sz="1600" dirty="0" err="1" smtClean="0">
                <a:solidFill>
                  <a:srgbClr val="376313"/>
                </a:solidFill>
                <a:latin typeface="Arial" panose="020B0604020202020204" pitchFamily="34" charset="0"/>
                <a:cs typeface="Arial" panose="020B0604020202020204" pitchFamily="34" charset="0"/>
              </a:rPr>
              <a:t>Peierls</a:t>
            </a:r>
            <a:r>
              <a:rPr lang="es-CO" sz="1600" dirty="0" smtClean="0">
                <a:solidFill>
                  <a:srgbClr val="376313"/>
                </a:solidFill>
                <a:latin typeface="Arial" panose="020B0604020202020204" pitchFamily="34" charset="0"/>
                <a:cs typeface="Arial" panose="020B0604020202020204" pitchFamily="34" charset="0"/>
              </a:rPr>
              <a:t>, </a:t>
            </a:r>
            <a:r>
              <a:rPr lang="en-US" sz="1600" dirty="0">
                <a:solidFill>
                  <a:srgbClr val="376313"/>
                </a:solidFill>
                <a:latin typeface="Arial" panose="020B0604020202020204" pitchFamily="34" charset="0"/>
                <a:cs typeface="Arial" panose="020B0604020202020204" pitchFamily="34" charset="0"/>
              </a:rPr>
              <a:t>Proc. Of the Royal Society of London A 166, 277 (1938</a:t>
            </a:r>
            <a:r>
              <a:rPr lang="en-US" sz="1600" dirty="0" smtClean="0">
                <a:solidFill>
                  <a:srgbClr val="376313"/>
                </a:solidFill>
                <a:latin typeface="Arial" panose="020B0604020202020204" pitchFamily="34" charset="0"/>
                <a:cs typeface="Arial" panose="020B0604020202020204" pitchFamily="34" charset="0"/>
              </a:rPr>
              <a:t>) </a:t>
            </a:r>
            <a:endParaRPr lang="es-CO" sz="1600" dirty="0" smtClean="0">
              <a:solidFill>
                <a:srgbClr val="376313"/>
              </a:solidFill>
              <a:latin typeface="Arial" panose="020B0604020202020204" pitchFamily="34" charset="0"/>
              <a:cs typeface="Arial" panose="020B0604020202020204" pitchFamily="34" charset="0"/>
            </a:endParaRPr>
          </a:p>
          <a:p>
            <a:pPr fontAlgn="auto">
              <a:spcBef>
                <a:spcPts val="0"/>
              </a:spcBef>
              <a:spcAft>
                <a:spcPts val="0"/>
              </a:spcAft>
              <a:defRPr/>
            </a:pPr>
            <a:r>
              <a:rPr lang="es-CO" sz="1600" dirty="0" smtClean="0">
                <a:solidFill>
                  <a:schemeClr val="accent6">
                    <a:lumMod val="75000"/>
                  </a:schemeClr>
                </a:solidFill>
                <a:latin typeface="Arial" panose="020B0604020202020204" pitchFamily="34" charset="0"/>
                <a:cs typeface="Arial" panose="020B0604020202020204" pitchFamily="34" charset="0"/>
              </a:rPr>
              <a:t>- a </a:t>
            </a:r>
            <a:r>
              <a:rPr lang="es-CO" sz="1600" dirty="0" err="1">
                <a:solidFill>
                  <a:schemeClr val="accent6">
                    <a:lumMod val="75000"/>
                  </a:schemeClr>
                </a:solidFill>
                <a:latin typeface="Arial" panose="020B0604020202020204" pitchFamily="34" charset="0"/>
                <a:cs typeface="Arial" panose="020B0604020202020204" pitchFamily="34" charset="0"/>
              </a:rPr>
              <a:t>by</a:t>
            </a:r>
            <a:r>
              <a:rPr lang="es-CO" sz="1600" dirty="0">
                <a:solidFill>
                  <a:schemeClr val="accent6">
                    <a:lumMod val="75000"/>
                  </a:schemeClr>
                </a:solidFill>
                <a:latin typeface="Arial" panose="020B0604020202020204" pitchFamily="34" charset="0"/>
                <a:cs typeface="Arial" panose="020B0604020202020204" pitchFamily="34" charset="0"/>
              </a:rPr>
              <a:t> </a:t>
            </a:r>
            <a:r>
              <a:rPr lang="es-CO" sz="1600" dirty="0" err="1">
                <a:solidFill>
                  <a:schemeClr val="accent6">
                    <a:lumMod val="75000"/>
                  </a:schemeClr>
                </a:solidFill>
                <a:latin typeface="Arial" panose="020B0604020202020204" pitchFamily="34" charset="0"/>
                <a:cs typeface="Arial" panose="020B0604020202020204" pitchFamily="34" charset="0"/>
              </a:rPr>
              <a:t>product</a:t>
            </a:r>
            <a:r>
              <a:rPr lang="es-CO" sz="1600" dirty="0">
                <a:solidFill>
                  <a:schemeClr val="accent6">
                    <a:lumMod val="75000"/>
                  </a:schemeClr>
                </a:solidFill>
                <a:latin typeface="Arial" panose="020B0604020202020204" pitchFamily="34" charset="0"/>
                <a:cs typeface="Arial" panose="020B0604020202020204" pitchFamily="34" charset="0"/>
              </a:rPr>
              <a:t> of </a:t>
            </a:r>
            <a:r>
              <a:rPr lang="es-CO" sz="1600" dirty="0" err="1">
                <a:solidFill>
                  <a:schemeClr val="accent6">
                    <a:lumMod val="75000"/>
                  </a:schemeClr>
                </a:solidFill>
                <a:latin typeface="Arial" panose="020B0604020202020204" pitchFamily="34" charset="0"/>
                <a:cs typeface="Arial" panose="020B0604020202020204" pitchFamily="34" charset="0"/>
              </a:rPr>
              <a:t>the</a:t>
            </a:r>
            <a:r>
              <a:rPr lang="es-CO" sz="1600" dirty="0">
                <a:solidFill>
                  <a:schemeClr val="accent6">
                    <a:lumMod val="75000"/>
                  </a:schemeClr>
                </a:solidFill>
                <a:latin typeface="Arial" panose="020B0604020202020204" pitchFamily="34" charset="0"/>
                <a:cs typeface="Arial" panose="020B0604020202020204" pitchFamily="34" charset="0"/>
              </a:rPr>
              <a:t> </a:t>
            </a:r>
            <a:r>
              <a:rPr lang="es-CO" sz="1600" dirty="0" err="1">
                <a:solidFill>
                  <a:schemeClr val="accent6">
                    <a:lumMod val="75000"/>
                  </a:schemeClr>
                </a:solidFill>
                <a:latin typeface="Arial" panose="020B0604020202020204" pitchFamily="34" charset="0"/>
                <a:cs typeface="Arial" panose="020B0604020202020204" pitchFamily="34" charset="0"/>
              </a:rPr>
              <a:t>formalism</a:t>
            </a:r>
            <a:r>
              <a:rPr lang="es-CO" sz="1600" dirty="0">
                <a:solidFill>
                  <a:schemeClr val="accent6">
                    <a:lumMod val="75000"/>
                  </a:schemeClr>
                </a:solidFill>
                <a:latin typeface="Arial" panose="020B0604020202020204" pitchFamily="34" charset="0"/>
                <a:cs typeface="Arial" panose="020B0604020202020204" pitchFamily="34" charset="0"/>
              </a:rPr>
              <a:t> </a:t>
            </a:r>
            <a:r>
              <a:rPr lang="es-CO" sz="1600" dirty="0" err="1">
                <a:solidFill>
                  <a:schemeClr val="accent6">
                    <a:lumMod val="75000"/>
                  </a:schemeClr>
                </a:solidFill>
                <a:latin typeface="Arial" panose="020B0604020202020204" pitchFamily="34" charset="0"/>
                <a:cs typeface="Arial" panose="020B0604020202020204" pitchFamily="34" charset="0"/>
              </a:rPr>
              <a:t>for</a:t>
            </a:r>
            <a:r>
              <a:rPr lang="es-CO" sz="1600" dirty="0">
                <a:solidFill>
                  <a:schemeClr val="accent6">
                    <a:lumMod val="75000"/>
                  </a:schemeClr>
                </a:solidFill>
                <a:latin typeface="Arial" panose="020B0604020202020204" pitchFamily="34" charset="0"/>
                <a:cs typeface="Arial" panose="020B0604020202020204" pitchFamily="34" charset="0"/>
              </a:rPr>
              <a:t> </a:t>
            </a:r>
            <a:r>
              <a:rPr lang="es-CO" sz="1600" dirty="0" err="1">
                <a:solidFill>
                  <a:schemeClr val="accent6">
                    <a:lumMod val="75000"/>
                  </a:schemeClr>
                </a:solidFill>
                <a:latin typeface="Arial" panose="020B0604020202020204" pitchFamily="34" charset="0"/>
                <a:cs typeface="Arial" panose="020B0604020202020204" pitchFamily="34" charset="0"/>
              </a:rPr>
              <a:t>cross</a:t>
            </a:r>
            <a:r>
              <a:rPr lang="es-CO" sz="1600" dirty="0">
                <a:solidFill>
                  <a:schemeClr val="accent6">
                    <a:lumMod val="75000"/>
                  </a:schemeClr>
                </a:solidFill>
                <a:latin typeface="Arial" panose="020B0604020202020204" pitchFamily="34" charset="0"/>
                <a:cs typeface="Arial" panose="020B0604020202020204" pitchFamily="34" charset="0"/>
              </a:rPr>
              <a:t> </a:t>
            </a:r>
            <a:r>
              <a:rPr lang="es-CO" sz="1600" dirty="0" err="1">
                <a:solidFill>
                  <a:schemeClr val="accent6">
                    <a:lumMod val="75000"/>
                  </a:schemeClr>
                </a:solidFill>
                <a:latin typeface="Arial" panose="020B0604020202020204" pitchFamily="34" charset="0"/>
                <a:cs typeface="Arial" panose="020B0604020202020204" pitchFamily="34" charset="0"/>
              </a:rPr>
              <a:t>sections</a:t>
            </a:r>
            <a:r>
              <a:rPr lang="es-CO" sz="1600" dirty="0">
                <a:solidFill>
                  <a:schemeClr val="accent6">
                    <a:lumMod val="75000"/>
                  </a:schemeClr>
                </a:solidFill>
                <a:latin typeface="Arial" panose="020B0604020202020204" pitchFamily="34" charset="0"/>
                <a:cs typeface="Arial" panose="020B0604020202020204" pitchFamily="34" charset="0"/>
              </a:rPr>
              <a:t> </a:t>
            </a:r>
            <a:r>
              <a:rPr lang="es-CO" sz="1600" dirty="0" err="1">
                <a:solidFill>
                  <a:schemeClr val="accent6">
                    <a:lumMod val="75000"/>
                  </a:schemeClr>
                </a:solidFill>
                <a:latin typeface="Arial" panose="020B0604020202020204" pitchFamily="34" charset="0"/>
                <a:cs typeface="Arial" panose="020B0604020202020204" pitchFamily="34" charset="0"/>
              </a:rPr>
              <a:t>with</a:t>
            </a:r>
            <a:r>
              <a:rPr lang="es-CO" sz="1600" dirty="0">
                <a:solidFill>
                  <a:schemeClr val="accent6">
                    <a:lumMod val="75000"/>
                  </a:schemeClr>
                </a:solidFill>
                <a:latin typeface="Arial" panose="020B0604020202020204" pitchFamily="34" charset="0"/>
                <a:cs typeface="Arial" panose="020B0604020202020204" pitchFamily="34" charset="0"/>
              </a:rPr>
              <a:t> </a:t>
            </a:r>
            <a:r>
              <a:rPr lang="es-CO" sz="1600" dirty="0" err="1">
                <a:solidFill>
                  <a:schemeClr val="accent6">
                    <a:lumMod val="75000"/>
                  </a:schemeClr>
                </a:solidFill>
                <a:latin typeface="Arial" panose="020B0604020202020204" pitchFamily="34" charset="0"/>
                <a:cs typeface="Arial" panose="020B0604020202020204" pitchFamily="34" charset="0"/>
              </a:rPr>
              <a:t>resonances</a:t>
            </a:r>
            <a:r>
              <a:rPr lang="es-CO" sz="1600" dirty="0">
                <a:solidFill>
                  <a:schemeClr val="accent6">
                    <a:lumMod val="75000"/>
                  </a:schemeClr>
                </a:solidFill>
                <a:latin typeface="Arial" panose="020B0604020202020204" pitchFamily="34" charset="0"/>
                <a:cs typeface="Arial" panose="020B0604020202020204" pitchFamily="34" charset="0"/>
              </a:rPr>
              <a:t> </a:t>
            </a:r>
            <a:r>
              <a:rPr lang="es-CO" sz="1600" dirty="0" smtClean="0">
                <a:solidFill>
                  <a:schemeClr val="accent6">
                    <a:lumMod val="75000"/>
                  </a:schemeClr>
                </a:solidFill>
                <a:latin typeface="Arial" panose="020B0604020202020204" pitchFamily="34" charset="0"/>
                <a:cs typeface="Arial" panose="020B0604020202020204" pitchFamily="34" charset="0"/>
              </a:rPr>
              <a:t>in nuclear </a:t>
            </a:r>
            <a:r>
              <a:rPr lang="es-CO" sz="1600" dirty="0" err="1" smtClean="0">
                <a:solidFill>
                  <a:schemeClr val="accent6">
                    <a:lumMod val="75000"/>
                  </a:schemeClr>
                </a:solidFill>
                <a:latin typeface="Arial" panose="020B0604020202020204" pitchFamily="34" charset="0"/>
                <a:cs typeface="Arial" panose="020B0604020202020204" pitchFamily="34" charset="0"/>
              </a:rPr>
              <a:t>reactions</a:t>
            </a:r>
            <a:r>
              <a:rPr lang="es-CO" dirty="0">
                <a:solidFill>
                  <a:schemeClr val="accent6">
                    <a:lumMod val="75000"/>
                  </a:schemeClr>
                </a:solidFill>
                <a:latin typeface="+mn-lt"/>
                <a:cs typeface="+mn-cs"/>
              </a:rPr>
              <a:t>.</a:t>
            </a:r>
          </a:p>
          <a:p>
            <a:pPr fontAlgn="auto">
              <a:spcBef>
                <a:spcPts val="0"/>
              </a:spcBef>
              <a:spcAft>
                <a:spcPts val="0"/>
              </a:spcAft>
              <a:defRPr/>
            </a:pPr>
            <a:endParaRPr lang="es-CO" dirty="0">
              <a:solidFill>
                <a:schemeClr val="accent6">
                  <a:lumMod val="75000"/>
                </a:schemeClr>
              </a:solidFill>
              <a:latin typeface="+mn-lt"/>
              <a:cs typeface="+mn-cs"/>
            </a:endParaRPr>
          </a:p>
          <a:p>
            <a:pPr fontAlgn="auto">
              <a:spcBef>
                <a:spcPts val="0"/>
              </a:spcBef>
              <a:spcAft>
                <a:spcPts val="0"/>
              </a:spcAft>
              <a:defRPr/>
            </a:pPr>
            <a:r>
              <a:rPr lang="es-CO" dirty="0">
                <a:latin typeface="+mn-lt"/>
                <a:cs typeface="+mn-cs"/>
              </a:rPr>
              <a:t>The </a:t>
            </a:r>
            <a:r>
              <a:rPr lang="es-CO" dirty="0" err="1">
                <a:latin typeface="+mn-lt"/>
                <a:cs typeface="+mn-cs"/>
              </a:rPr>
              <a:t>partial</a:t>
            </a:r>
            <a:r>
              <a:rPr lang="es-CO" dirty="0">
                <a:latin typeface="+mn-lt"/>
                <a:cs typeface="+mn-cs"/>
              </a:rPr>
              <a:t> wave </a:t>
            </a:r>
            <a:endParaRPr lang="en-GB" dirty="0">
              <a:latin typeface="+mn-lt"/>
              <a:cs typeface="+mn-cs"/>
            </a:endParaRPr>
          </a:p>
        </p:txBody>
      </p:sp>
      <p:pic>
        <p:nvPicPr>
          <p:cNvPr id="12292" name="Picture 2"/>
          <p:cNvPicPr>
            <a:picLocks noChangeAspect="1" noChangeArrowheads="1"/>
          </p:cNvPicPr>
          <p:nvPr/>
        </p:nvPicPr>
        <p:blipFill>
          <a:blip r:embed="rId2" cstate="print"/>
          <a:srcRect/>
          <a:stretch>
            <a:fillRect/>
          </a:stretch>
        </p:blipFill>
        <p:spPr bwMode="auto">
          <a:xfrm>
            <a:off x="2428875" y="2214563"/>
            <a:ext cx="885825" cy="304800"/>
          </a:xfrm>
          <a:prstGeom prst="rect">
            <a:avLst/>
          </a:prstGeom>
          <a:noFill/>
          <a:ln w="9525">
            <a:noFill/>
            <a:miter lim="800000"/>
            <a:headEnd/>
            <a:tailEnd/>
          </a:ln>
        </p:spPr>
      </p:pic>
      <p:sp>
        <p:nvSpPr>
          <p:cNvPr id="12293" name="4 CuadroTexto"/>
          <p:cNvSpPr txBox="1">
            <a:spLocks noChangeArrowheads="1"/>
          </p:cNvSpPr>
          <p:nvPr/>
        </p:nvSpPr>
        <p:spPr bwMode="auto">
          <a:xfrm>
            <a:off x="3429000" y="2143125"/>
            <a:ext cx="2190750" cy="369888"/>
          </a:xfrm>
          <a:prstGeom prst="rect">
            <a:avLst/>
          </a:prstGeom>
          <a:noFill/>
          <a:ln w="9525">
            <a:noFill/>
            <a:miter lim="800000"/>
            <a:headEnd/>
            <a:tailEnd/>
          </a:ln>
        </p:spPr>
        <p:txBody>
          <a:bodyPr wrap="none">
            <a:spAutoFit/>
          </a:bodyPr>
          <a:lstStyle/>
          <a:p>
            <a:r>
              <a:rPr lang="es-CO" dirty="0" err="1">
                <a:latin typeface="Calibri" pitchFamily="34" charset="0"/>
              </a:rPr>
              <a:t>satisfies</a:t>
            </a:r>
            <a:r>
              <a:rPr lang="es-CO" dirty="0">
                <a:latin typeface="Calibri" pitchFamily="34" charset="0"/>
              </a:rPr>
              <a:t> </a:t>
            </a:r>
            <a:r>
              <a:rPr lang="es-CO" dirty="0" err="1">
                <a:latin typeface="Calibri" pitchFamily="34" charset="0"/>
              </a:rPr>
              <a:t>the</a:t>
            </a:r>
            <a:r>
              <a:rPr lang="es-CO" dirty="0">
                <a:latin typeface="Calibri" pitchFamily="34" charset="0"/>
              </a:rPr>
              <a:t> </a:t>
            </a:r>
            <a:r>
              <a:rPr lang="es-CO" dirty="0" err="1">
                <a:latin typeface="Calibri" pitchFamily="34" charset="0"/>
              </a:rPr>
              <a:t>equation</a:t>
            </a:r>
            <a:endParaRPr lang="en-GB" dirty="0">
              <a:latin typeface="Calibri" pitchFamily="34" charset="0"/>
            </a:endParaRPr>
          </a:p>
        </p:txBody>
      </p:sp>
      <p:pic>
        <p:nvPicPr>
          <p:cNvPr id="12294" name="Picture 3"/>
          <p:cNvPicPr>
            <a:picLocks noChangeAspect="1" noChangeArrowheads="1"/>
          </p:cNvPicPr>
          <p:nvPr/>
        </p:nvPicPr>
        <p:blipFill>
          <a:blip r:embed="rId3" cstate="print"/>
          <a:srcRect/>
          <a:stretch>
            <a:fillRect/>
          </a:stretch>
        </p:blipFill>
        <p:spPr bwMode="auto">
          <a:xfrm>
            <a:off x="2214563" y="2857500"/>
            <a:ext cx="4562475" cy="609600"/>
          </a:xfrm>
          <a:prstGeom prst="rect">
            <a:avLst/>
          </a:prstGeom>
          <a:noFill/>
          <a:ln w="9525">
            <a:noFill/>
            <a:miter lim="800000"/>
            <a:headEnd/>
            <a:tailEnd/>
          </a:ln>
        </p:spPr>
      </p:pic>
      <p:sp>
        <p:nvSpPr>
          <p:cNvPr id="12295" name="6 CuadroTexto"/>
          <p:cNvSpPr txBox="1">
            <a:spLocks noChangeArrowheads="1"/>
          </p:cNvSpPr>
          <p:nvPr/>
        </p:nvSpPr>
        <p:spPr bwMode="auto">
          <a:xfrm>
            <a:off x="785813" y="3929063"/>
            <a:ext cx="542925" cy="369887"/>
          </a:xfrm>
          <a:prstGeom prst="rect">
            <a:avLst/>
          </a:prstGeom>
          <a:noFill/>
          <a:ln w="9525">
            <a:noFill/>
            <a:miter lim="800000"/>
            <a:headEnd/>
            <a:tailEnd/>
          </a:ln>
        </p:spPr>
        <p:txBody>
          <a:bodyPr wrap="none">
            <a:spAutoFit/>
          </a:bodyPr>
          <a:lstStyle/>
          <a:p>
            <a:r>
              <a:rPr lang="es-CO">
                <a:latin typeface="Calibri" pitchFamily="34" charset="0"/>
              </a:rPr>
              <a:t>For </a:t>
            </a:r>
            <a:endParaRPr lang="en-GB">
              <a:latin typeface="Calibri" pitchFamily="34" charset="0"/>
            </a:endParaRPr>
          </a:p>
        </p:txBody>
      </p:sp>
      <p:pic>
        <p:nvPicPr>
          <p:cNvPr id="12296" name="Picture 4"/>
          <p:cNvPicPr>
            <a:picLocks noChangeAspect="1" noChangeArrowheads="1"/>
          </p:cNvPicPr>
          <p:nvPr/>
        </p:nvPicPr>
        <p:blipFill>
          <a:blip r:embed="rId4" cstate="print"/>
          <a:srcRect/>
          <a:stretch>
            <a:fillRect/>
          </a:stretch>
        </p:blipFill>
        <p:spPr bwMode="auto">
          <a:xfrm>
            <a:off x="1357313" y="3929063"/>
            <a:ext cx="752475" cy="361950"/>
          </a:xfrm>
          <a:prstGeom prst="rect">
            <a:avLst/>
          </a:prstGeom>
          <a:noFill/>
          <a:ln w="9525">
            <a:noFill/>
            <a:miter lim="800000"/>
            <a:headEnd/>
            <a:tailEnd/>
          </a:ln>
        </p:spPr>
      </p:pic>
      <p:sp>
        <p:nvSpPr>
          <p:cNvPr id="12297" name="8 CuadroTexto"/>
          <p:cNvSpPr txBox="1">
            <a:spLocks noChangeArrowheads="1"/>
          </p:cNvSpPr>
          <p:nvPr/>
        </p:nvSpPr>
        <p:spPr bwMode="auto">
          <a:xfrm>
            <a:off x="2286000" y="3929063"/>
            <a:ext cx="1631950" cy="369887"/>
          </a:xfrm>
          <a:prstGeom prst="rect">
            <a:avLst/>
          </a:prstGeom>
          <a:noFill/>
          <a:ln w="9525">
            <a:noFill/>
            <a:miter lim="800000"/>
            <a:headEnd/>
            <a:tailEnd/>
          </a:ln>
        </p:spPr>
        <p:txBody>
          <a:bodyPr wrap="none">
            <a:spAutoFit/>
          </a:bodyPr>
          <a:lstStyle/>
          <a:p>
            <a:r>
              <a:rPr lang="es-CO">
                <a:latin typeface="Calibri" pitchFamily="34" charset="0"/>
              </a:rPr>
              <a:t>V vanishes and </a:t>
            </a:r>
            <a:endParaRPr lang="en-GB">
              <a:latin typeface="Calibri" pitchFamily="34" charset="0"/>
            </a:endParaRPr>
          </a:p>
        </p:txBody>
      </p:sp>
      <p:pic>
        <p:nvPicPr>
          <p:cNvPr id="12298" name="Picture 5"/>
          <p:cNvPicPr>
            <a:picLocks noChangeAspect="1" noChangeArrowheads="1"/>
          </p:cNvPicPr>
          <p:nvPr/>
        </p:nvPicPr>
        <p:blipFill>
          <a:blip r:embed="rId5" cstate="print"/>
          <a:srcRect/>
          <a:stretch>
            <a:fillRect/>
          </a:stretch>
        </p:blipFill>
        <p:spPr bwMode="auto">
          <a:xfrm>
            <a:off x="3071813" y="4429125"/>
            <a:ext cx="1704975" cy="685800"/>
          </a:xfrm>
          <a:prstGeom prst="rect">
            <a:avLst/>
          </a:prstGeom>
          <a:noFill/>
          <a:ln w="9525">
            <a:noFill/>
            <a:miter lim="800000"/>
            <a:headEnd/>
            <a:tailEnd/>
          </a:ln>
        </p:spPr>
      </p:pic>
      <p:sp>
        <p:nvSpPr>
          <p:cNvPr id="12299" name="10 CuadroTexto"/>
          <p:cNvSpPr txBox="1">
            <a:spLocks noChangeArrowheads="1"/>
          </p:cNvSpPr>
          <p:nvPr/>
        </p:nvSpPr>
        <p:spPr bwMode="auto">
          <a:xfrm>
            <a:off x="857250" y="5214938"/>
            <a:ext cx="4133850" cy="369887"/>
          </a:xfrm>
          <a:prstGeom prst="rect">
            <a:avLst/>
          </a:prstGeom>
          <a:noFill/>
          <a:ln w="9525">
            <a:noFill/>
            <a:miter lim="800000"/>
            <a:headEnd/>
            <a:tailEnd/>
          </a:ln>
        </p:spPr>
        <p:txBody>
          <a:bodyPr wrap="none">
            <a:spAutoFit/>
          </a:bodyPr>
          <a:lstStyle/>
          <a:p>
            <a:r>
              <a:rPr lang="es-CO">
                <a:latin typeface="Calibri" pitchFamily="34" charset="0"/>
              </a:rPr>
              <a:t>The solution of this eq. can be written as, </a:t>
            </a:r>
            <a:endParaRPr lang="en-GB">
              <a:latin typeface="Calibri" pitchFamily="34" charset="0"/>
            </a:endParaRPr>
          </a:p>
        </p:txBody>
      </p:sp>
      <p:pic>
        <p:nvPicPr>
          <p:cNvPr id="12300" name="Picture 6"/>
          <p:cNvPicPr>
            <a:picLocks noChangeAspect="1" noChangeArrowheads="1"/>
          </p:cNvPicPr>
          <p:nvPr/>
        </p:nvPicPr>
        <p:blipFill>
          <a:blip r:embed="rId6" cstate="print"/>
          <a:srcRect/>
          <a:stretch>
            <a:fillRect/>
          </a:stretch>
        </p:blipFill>
        <p:spPr bwMode="auto">
          <a:xfrm>
            <a:off x="5072063" y="5000625"/>
            <a:ext cx="2333625" cy="590550"/>
          </a:xfrm>
          <a:prstGeom prst="rect">
            <a:avLst/>
          </a:prstGeom>
          <a:noFill/>
          <a:ln w="9525">
            <a:noFill/>
            <a:miter lim="800000"/>
            <a:headEnd/>
            <a:tailEnd/>
          </a:ln>
        </p:spPr>
      </p:pic>
      <p:sp>
        <p:nvSpPr>
          <p:cNvPr id="12301" name="12 CuadroTexto"/>
          <p:cNvSpPr txBox="1">
            <a:spLocks noChangeArrowheads="1"/>
          </p:cNvSpPr>
          <p:nvPr/>
        </p:nvSpPr>
        <p:spPr bwMode="auto">
          <a:xfrm>
            <a:off x="785813" y="5857875"/>
            <a:ext cx="441325" cy="369888"/>
          </a:xfrm>
          <a:prstGeom prst="rect">
            <a:avLst/>
          </a:prstGeom>
          <a:noFill/>
          <a:ln w="9525">
            <a:noFill/>
            <a:miter lim="800000"/>
            <a:headEnd/>
            <a:tailEnd/>
          </a:ln>
        </p:spPr>
        <p:txBody>
          <a:bodyPr wrap="none">
            <a:spAutoFit/>
          </a:bodyPr>
          <a:lstStyle/>
          <a:p>
            <a:r>
              <a:rPr lang="es-CO">
                <a:latin typeface="Calibri" pitchFamily="34" charset="0"/>
              </a:rPr>
              <a:t>At </a:t>
            </a:r>
            <a:endParaRPr lang="en-GB">
              <a:latin typeface="Calibri" pitchFamily="34" charset="0"/>
            </a:endParaRPr>
          </a:p>
        </p:txBody>
      </p:sp>
      <p:pic>
        <p:nvPicPr>
          <p:cNvPr id="12302" name="Picture 7"/>
          <p:cNvPicPr>
            <a:picLocks noChangeAspect="1" noChangeArrowheads="1"/>
          </p:cNvPicPr>
          <p:nvPr/>
        </p:nvPicPr>
        <p:blipFill>
          <a:blip r:embed="rId7" cstate="print"/>
          <a:srcRect/>
          <a:stretch>
            <a:fillRect/>
          </a:stretch>
        </p:blipFill>
        <p:spPr bwMode="auto">
          <a:xfrm>
            <a:off x="1214438" y="5929313"/>
            <a:ext cx="781050" cy="257175"/>
          </a:xfrm>
          <a:prstGeom prst="rect">
            <a:avLst/>
          </a:prstGeom>
          <a:noFill/>
          <a:ln w="9525">
            <a:noFill/>
            <a:miter lim="800000"/>
            <a:headEnd/>
            <a:tailEnd/>
          </a:ln>
        </p:spPr>
      </p:pic>
      <p:pic>
        <p:nvPicPr>
          <p:cNvPr id="12303" name="Picture 8"/>
          <p:cNvPicPr>
            <a:picLocks noChangeAspect="1" noChangeArrowheads="1"/>
          </p:cNvPicPr>
          <p:nvPr/>
        </p:nvPicPr>
        <p:blipFill>
          <a:blip r:embed="rId8" cstate="print"/>
          <a:srcRect/>
          <a:stretch>
            <a:fillRect/>
          </a:stretch>
        </p:blipFill>
        <p:spPr bwMode="auto">
          <a:xfrm>
            <a:off x="2357438" y="5857875"/>
            <a:ext cx="3028950" cy="600075"/>
          </a:xfrm>
          <a:prstGeom prst="rect">
            <a:avLst/>
          </a:prstGeom>
          <a:noFill/>
          <a:ln w="9525">
            <a:noFill/>
            <a:miter lim="800000"/>
            <a:headEnd/>
            <a:tailEnd/>
          </a:ln>
        </p:spPr>
      </p:pic>
      <p:sp>
        <p:nvSpPr>
          <p:cNvPr id="12304" name="15 CuadroTexto"/>
          <p:cNvSpPr txBox="1">
            <a:spLocks noChangeArrowheads="1"/>
          </p:cNvSpPr>
          <p:nvPr/>
        </p:nvSpPr>
        <p:spPr bwMode="auto">
          <a:xfrm>
            <a:off x="7072313" y="2928938"/>
            <a:ext cx="654050" cy="369887"/>
          </a:xfrm>
          <a:prstGeom prst="rect">
            <a:avLst/>
          </a:prstGeom>
          <a:noFill/>
          <a:ln w="9525">
            <a:noFill/>
            <a:miter lim="800000"/>
            <a:headEnd/>
            <a:tailEnd/>
          </a:ln>
        </p:spPr>
        <p:txBody>
          <a:bodyPr wrap="none">
            <a:spAutoFit/>
          </a:bodyPr>
          <a:lstStyle/>
          <a:p>
            <a:r>
              <a:rPr lang="es-CO">
                <a:latin typeface="Calibri" pitchFamily="34" charset="0"/>
              </a:rPr>
              <a:t>… (1)</a:t>
            </a:r>
            <a:endParaRPr lang="en-GB">
              <a:latin typeface="Calibri" pitchFamily="34" charset="0"/>
            </a:endParaRPr>
          </a:p>
        </p:txBody>
      </p:sp>
      <p:sp>
        <p:nvSpPr>
          <p:cNvPr id="12305" name="16 CuadroTexto"/>
          <p:cNvSpPr txBox="1">
            <a:spLocks noChangeArrowheads="1"/>
          </p:cNvSpPr>
          <p:nvPr/>
        </p:nvSpPr>
        <p:spPr bwMode="auto">
          <a:xfrm>
            <a:off x="7072313" y="4429125"/>
            <a:ext cx="654050" cy="369888"/>
          </a:xfrm>
          <a:prstGeom prst="rect">
            <a:avLst/>
          </a:prstGeom>
          <a:noFill/>
          <a:ln w="9525">
            <a:noFill/>
            <a:miter lim="800000"/>
            <a:headEnd/>
            <a:tailEnd/>
          </a:ln>
        </p:spPr>
        <p:txBody>
          <a:bodyPr wrap="none">
            <a:spAutoFit/>
          </a:bodyPr>
          <a:lstStyle/>
          <a:p>
            <a:r>
              <a:rPr lang="es-CO">
                <a:latin typeface="Calibri" pitchFamily="34" charset="0"/>
              </a:rPr>
              <a:t>… (2)</a:t>
            </a:r>
            <a:endParaRPr lang="en-GB">
              <a:latin typeface="Calibri" pitchFamily="34" charset="0"/>
            </a:endParaRPr>
          </a:p>
        </p:txBody>
      </p:sp>
      <p:sp>
        <p:nvSpPr>
          <p:cNvPr id="2" name="1 Rectángulo"/>
          <p:cNvSpPr/>
          <p:nvPr/>
        </p:nvSpPr>
        <p:spPr>
          <a:xfrm>
            <a:off x="714375" y="240358"/>
            <a:ext cx="7669981" cy="892552"/>
          </a:xfrm>
          <a:prstGeom prst="rect">
            <a:avLst/>
          </a:prstGeom>
        </p:spPr>
        <p:txBody>
          <a:bodyPr wrap="square">
            <a:spAutoFit/>
          </a:bodyPr>
          <a:lstStyle/>
          <a:p>
            <a:r>
              <a:rPr lang="en-US" sz="2000" dirty="0">
                <a:solidFill>
                  <a:srgbClr val="C00000"/>
                </a:solidFill>
              </a:rPr>
              <a:t>Dwell time </a:t>
            </a:r>
            <a:r>
              <a:rPr lang="en-US" sz="1600" dirty="0"/>
              <a:t>in tunneling: </a:t>
            </a:r>
            <a:r>
              <a:rPr lang="en-US" sz="1600" dirty="0">
                <a:solidFill>
                  <a:srgbClr val="376313"/>
                </a:solidFill>
              </a:rPr>
              <a:t>M. </a:t>
            </a:r>
            <a:r>
              <a:rPr lang="en-US" sz="1600" dirty="0" err="1">
                <a:solidFill>
                  <a:srgbClr val="376313"/>
                </a:solidFill>
              </a:rPr>
              <a:t>Buettiker</a:t>
            </a:r>
            <a:r>
              <a:rPr lang="en-US" sz="1600" dirty="0">
                <a:solidFill>
                  <a:srgbClr val="376313"/>
                </a:solidFill>
              </a:rPr>
              <a:t>, Phys. Rev. B 27, 6178 (1983</a:t>
            </a:r>
            <a:r>
              <a:rPr lang="en-US" sz="1600" dirty="0" smtClean="0">
                <a:solidFill>
                  <a:srgbClr val="376313"/>
                </a:solidFill>
              </a:rPr>
              <a:t>)</a:t>
            </a:r>
          </a:p>
          <a:p>
            <a:endParaRPr lang="en-US" sz="1600" dirty="0"/>
          </a:p>
          <a:p>
            <a:r>
              <a:rPr lang="en-US" sz="1600" dirty="0" smtClean="0"/>
              <a:t>                  in collisions: </a:t>
            </a:r>
            <a:r>
              <a:rPr lang="en-US" sz="1600" dirty="0" smtClean="0">
                <a:solidFill>
                  <a:srgbClr val="376313"/>
                </a:solidFill>
              </a:rPr>
              <a:t>F. Smith, Phys. Rev. 118, 349 (1960)</a:t>
            </a:r>
            <a:endParaRPr lang="en-US" sz="1600" dirty="0">
              <a:solidFill>
                <a:srgbClr val="376313"/>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CuadroTexto"/>
          <p:cNvSpPr txBox="1">
            <a:spLocks noChangeArrowheads="1"/>
          </p:cNvSpPr>
          <p:nvPr/>
        </p:nvSpPr>
        <p:spPr bwMode="auto">
          <a:xfrm>
            <a:off x="500063" y="571500"/>
            <a:ext cx="3303587" cy="369888"/>
          </a:xfrm>
          <a:prstGeom prst="rect">
            <a:avLst/>
          </a:prstGeom>
          <a:noFill/>
          <a:ln w="9525">
            <a:noFill/>
            <a:miter lim="800000"/>
            <a:headEnd/>
            <a:tailEnd/>
          </a:ln>
        </p:spPr>
        <p:txBody>
          <a:bodyPr wrap="none">
            <a:spAutoFit/>
          </a:bodyPr>
          <a:lstStyle/>
          <a:p>
            <a:r>
              <a:rPr lang="es-CO">
                <a:latin typeface="Calibri" pitchFamily="34" charset="0"/>
              </a:rPr>
              <a:t>For the case of no incident waves</a:t>
            </a:r>
            <a:endParaRPr lang="en-GB">
              <a:latin typeface="Calibri" pitchFamily="34" charset="0"/>
            </a:endParaRPr>
          </a:p>
        </p:txBody>
      </p:sp>
      <p:pic>
        <p:nvPicPr>
          <p:cNvPr id="13315" name="Picture 2"/>
          <p:cNvPicPr>
            <a:picLocks noChangeAspect="1" noChangeArrowheads="1"/>
          </p:cNvPicPr>
          <p:nvPr/>
        </p:nvPicPr>
        <p:blipFill>
          <a:blip r:embed="rId2" cstate="print"/>
          <a:srcRect/>
          <a:stretch>
            <a:fillRect/>
          </a:stretch>
        </p:blipFill>
        <p:spPr bwMode="auto">
          <a:xfrm>
            <a:off x="642938" y="1143000"/>
            <a:ext cx="2638425" cy="666750"/>
          </a:xfrm>
          <a:prstGeom prst="rect">
            <a:avLst/>
          </a:prstGeom>
          <a:noFill/>
          <a:ln w="9525">
            <a:noFill/>
            <a:miter lim="800000"/>
            <a:headEnd/>
            <a:tailEnd/>
          </a:ln>
        </p:spPr>
      </p:pic>
      <p:sp>
        <p:nvSpPr>
          <p:cNvPr id="5" name="4 Flecha derecha"/>
          <p:cNvSpPr/>
          <p:nvPr/>
        </p:nvSpPr>
        <p:spPr>
          <a:xfrm>
            <a:off x="3571875" y="1500188"/>
            <a:ext cx="78581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17" name="5 CuadroTexto"/>
          <p:cNvSpPr txBox="1">
            <a:spLocks noChangeArrowheads="1"/>
          </p:cNvSpPr>
          <p:nvPr/>
        </p:nvSpPr>
        <p:spPr bwMode="auto">
          <a:xfrm>
            <a:off x="4572000" y="1357313"/>
            <a:ext cx="3313113" cy="369887"/>
          </a:xfrm>
          <a:prstGeom prst="rect">
            <a:avLst/>
          </a:prstGeom>
          <a:noFill/>
          <a:ln w="9525">
            <a:noFill/>
            <a:miter lim="800000"/>
            <a:headEnd/>
            <a:tailEnd/>
          </a:ln>
        </p:spPr>
        <p:txBody>
          <a:bodyPr wrap="none">
            <a:spAutoFit/>
          </a:bodyPr>
          <a:lstStyle/>
          <a:p>
            <a:r>
              <a:rPr lang="es-CO">
                <a:latin typeface="Calibri" pitchFamily="34" charset="0"/>
              </a:rPr>
              <a:t>Imposed as a boundary condition</a:t>
            </a:r>
            <a:endParaRPr lang="en-GB">
              <a:latin typeface="Calibri" pitchFamily="34" charset="0"/>
            </a:endParaRPr>
          </a:p>
        </p:txBody>
      </p:sp>
      <p:sp>
        <p:nvSpPr>
          <p:cNvPr id="13318" name="6 CuadroTexto"/>
          <p:cNvSpPr txBox="1">
            <a:spLocks noChangeArrowheads="1"/>
          </p:cNvSpPr>
          <p:nvPr/>
        </p:nvSpPr>
        <p:spPr bwMode="auto">
          <a:xfrm>
            <a:off x="642938" y="2357438"/>
            <a:ext cx="6470650" cy="646112"/>
          </a:xfrm>
          <a:prstGeom prst="rect">
            <a:avLst/>
          </a:prstGeom>
          <a:noFill/>
          <a:ln w="9525">
            <a:noFill/>
            <a:miter lim="800000"/>
            <a:headEnd/>
            <a:tailEnd/>
          </a:ln>
        </p:spPr>
        <p:txBody>
          <a:bodyPr wrap="none">
            <a:spAutoFit/>
          </a:bodyPr>
          <a:lstStyle/>
          <a:p>
            <a:r>
              <a:rPr lang="es-CO">
                <a:latin typeface="Calibri" pitchFamily="34" charset="0"/>
              </a:rPr>
              <a:t>This boundary condition is not consistent with Eq. (1), but rather is </a:t>
            </a:r>
          </a:p>
          <a:p>
            <a:r>
              <a:rPr lang="es-CO">
                <a:latin typeface="Calibri" pitchFamily="34" charset="0"/>
              </a:rPr>
              <a:t>consistent with </a:t>
            </a:r>
            <a:endParaRPr lang="en-GB">
              <a:latin typeface="Calibri" pitchFamily="34" charset="0"/>
            </a:endParaRPr>
          </a:p>
        </p:txBody>
      </p:sp>
      <p:pic>
        <p:nvPicPr>
          <p:cNvPr id="13319" name="Picture 4"/>
          <p:cNvPicPr>
            <a:picLocks noChangeAspect="1" noChangeArrowheads="1"/>
          </p:cNvPicPr>
          <p:nvPr/>
        </p:nvPicPr>
        <p:blipFill>
          <a:blip r:embed="rId3" cstate="print"/>
          <a:srcRect/>
          <a:stretch>
            <a:fillRect/>
          </a:stretch>
        </p:blipFill>
        <p:spPr bwMode="auto">
          <a:xfrm>
            <a:off x="2500313" y="3000375"/>
            <a:ext cx="3371850" cy="685800"/>
          </a:xfrm>
          <a:prstGeom prst="rect">
            <a:avLst/>
          </a:prstGeom>
          <a:noFill/>
          <a:ln w="9525">
            <a:noFill/>
            <a:miter lim="800000"/>
            <a:headEnd/>
            <a:tailEnd/>
          </a:ln>
        </p:spPr>
      </p:pic>
      <p:sp>
        <p:nvSpPr>
          <p:cNvPr id="13320" name="9 CuadroTexto"/>
          <p:cNvSpPr txBox="1">
            <a:spLocks noChangeArrowheads="1"/>
          </p:cNvSpPr>
          <p:nvPr/>
        </p:nvSpPr>
        <p:spPr bwMode="auto">
          <a:xfrm>
            <a:off x="6786563" y="3143250"/>
            <a:ext cx="654050" cy="369888"/>
          </a:xfrm>
          <a:prstGeom prst="rect">
            <a:avLst/>
          </a:prstGeom>
          <a:noFill/>
          <a:ln w="9525">
            <a:noFill/>
            <a:miter lim="800000"/>
            <a:headEnd/>
            <a:tailEnd/>
          </a:ln>
        </p:spPr>
        <p:txBody>
          <a:bodyPr wrap="none">
            <a:spAutoFit/>
          </a:bodyPr>
          <a:lstStyle/>
          <a:p>
            <a:r>
              <a:rPr lang="es-CO">
                <a:latin typeface="Calibri" pitchFamily="34" charset="0"/>
              </a:rPr>
              <a:t>… (3)</a:t>
            </a:r>
            <a:endParaRPr lang="en-GB">
              <a:latin typeface="Calibri" pitchFamily="34" charset="0"/>
            </a:endParaRPr>
          </a:p>
        </p:txBody>
      </p:sp>
      <p:sp>
        <p:nvSpPr>
          <p:cNvPr id="13321" name="10 CuadroTexto"/>
          <p:cNvSpPr txBox="1">
            <a:spLocks noChangeArrowheads="1"/>
          </p:cNvSpPr>
          <p:nvPr/>
        </p:nvSpPr>
        <p:spPr bwMode="auto">
          <a:xfrm>
            <a:off x="785813" y="4071938"/>
            <a:ext cx="831850" cy="369887"/>
          </a:xfrm>
          <a:prstGeom prst="rect">
            <a:avLst/>
          </a:prstGeom>
          <a:noFill/>
          <a:ln w="9525">
            <a:noFill/>
            <a:miter lim="800000"/>
            <a:headEnd/>
            <a:tailEnd/>
          </a:ln>
        </p:spPr>
        <p:txBody>
          <a:bodyPr wrap="none">
            <a:spAutoFit/>
          </a:bodyPr>
          <a:lstStyle/>
          <a:p>
            <a:r>
              <a:rPr lang="es-CO">
                <a:latin typeface="Calibri" pitchFamily="34" charset="0"/>
              </a:rPr>
              <a:t>where </a:t>
            </a:r>
            <a:endParaRPr lang="en-GB">
              <a:latin typeface="Calibri" pitchFamily="34" charset="0"/>
            </a:endParaRPr>
          </a:p>
        </p:txBody>
      </p:sp>
      <p:pic>
        <p:nvPicPr>
          <p:cNvPr id="13322" name="Picture 5"/>
          <p:cNvPicPr>
            <a:picLocks noChangeAspect="1" noChangeArrowheads="1"/>
          </p:cNvPicPr>
          <p:nvPr/>
        </p:nvPicPr>
        <p:blipFill>
          <a:blip r:embed="rId4" cstate="print"/>
          <a:srcRect/>
          <a:stretch>
            <a:fillRect/>
          </a:stretch>
        </p:blipFill>
        <p:spPr bwMode="auto">
          <a:xfrm>
            <a:off x="1571625" y="4071938"/>
            <a:ext cx="542925" cy="371475"/>
          </a:xfrm>
          <a:prstGeom prst="rect">
            <a:avLst/>
          </a:prstGeom>
          <a:noFill/>
          <a:ln w="9525">
            <a:noFill/>
            <a:miter lim="800000"/>
            <a:headEnd/>
            <a:tailEnd/>
          </a:ln>
        </p:spPr>
      </p:pic>
      <p:sp>
        <p:nvSpPr>
          <p:cNvPr id="13323" name="12 CuadroTexto"/>
          <p:cNvSpPr txBox="1">
            <a:spLocks noChangeArrowheads="1"/>
          </p:cNvSpPr>
          <p:nvPr/>
        </p:nvSpPr>
        <p:spPr bwMode="auto">
          <a:xfrm>
            <a:off x="2214563" y="4071938"/>
            <a:ext cx="1162050" cy="369887"/>
          </a:xfrm>
          <a:prstGeom prst="rect">
            <a:avLst/>
          </a:prstGeom>
          <a:noFill/>
          <a:ln w="9525">
            <a:noFill/>
            <a:miter lim="800000"/>
            <a:headEnd/>
            <a:tailEnd/>
          </a:ln>
        </p:spPr>
        <p:txBody>
          <a:bodyPr wrap="none">
            <a:spAutoFit/>
          </a:bodyPr>
          <a:lstStyle/>
          <a:p>
            <a:r>
              <a:rPr lang="es-CO">
                <a:latin typeface="Calibri" pitchFamily="34" charset="0"/>
              </a:rPr>
              <a:t>is real but </a:t>
            </a:r>
            <a:endParaRPr lang="en-GB">
              <a:latin typeface="Calibri" pitchFamily="34" charset="0"/>
            </a:endParaRPr>
          </a:p>
        </p:txBody>
      </p:sp>
      <p:pic>
        <p:nvPicPr>
          <p:cNvPr id="13324" name="Picture 6"/>
          <p:cNvPicPr>
            <a:picLocks noChangeAspect="1" noChangeArrowheads="1"/>
          </p:cNvPicPr>
          <p:nvPr/>
        </p:nvPicPr>
        <p:blipFill>
          <a:blip r:embed="rId5" cstate="print"/>
          <a:srcRect/>
          <a:stretch>
            <a:fillRect/>
          </a:stretch>
        </p:blipFill>
        <p:spPr bwMode="auto">
          <a:xfrm>
            <a:off x="3429000" y="4071938"/>
            <a:ext cx="390525" cy="390525"/>
          </a:xfrm>
          <a:prstGeom prst="rect">
            <a:avLst/>
          </a:prstGeom>
          <a:noFill/>
          <a:ln w="9525">
            <a:noFill/>
            <a:miter lim="800000"/>
            <a:headEnd/>
            <a:tailEnd/>
          </a:ln>
        </p:spPr>
      </p:pic>
      <p:sp>
        <p:nvSpPr>
          <p:cNvPr id="13325" name="14 CuadroTexto"/>
          <p:cNvSpPr txBox="1">
            <a:spLocks noChangeArrowheads="1"/>
          </p:cNvSpPr>
          <p:nvPr/>
        </p:nvSpPr>
        <p:spPr bwMode="auto">
          <a:xfrm>
            <a:off x="3929063" y="4071938"/>
            <a:ext cx="3095625" cy="369887"/>
          </a:xfrm>
          <a:prstGeom prst="rect">
            <a:avLst/>
          </a:prstGeom>
          <a:noFill/>
          <a:ln w="9525">
            <a:noFill/>
            <a:miter lim="800000"/>
            <a:headEnd/>
            <a:tailEnd/>
          </a:ln>
        </p:spPr>
        <p:txBody>
          <a:bodyPr wrap="none">
            <a:spAutoFit/>
          </a:bodyPr>
          <a:lstStyle/>
          <a:p>
            <a:r>
              <a:rPr lang="es-CO">
                <a:latin typeface="Calibri" pitchFamily="34" charset="0"/>
              </a:rPr>
              <a:t>is a complex energy eigenvalue</a:t>
            </a:r>
            <a:endParaRPr lang="en-GB">
              <a:latin typeface="Calibri" pitchFamily="34" charset="0"/>
            </a:endParaRPr>
          </a:p>
        </p:txBody>
      </p:sp>
      <p:pic>
        <p:nvPicPr>
          <p:cNvPr id="13326" name="Picture 7"/>
          <p:cNvPicPr>
            <a:picLocks noChangeAspect="1" noChangeArrowheads="1"/>
          </p:cNvPicPr>
          <p:nvPr/>
        </p:nvPicPr>
        <p:blipFill>
          <a:blip r:embed="rId6" cstate="print"/>
          <a:srcRect/>
          <a:stretch>
            <a:fillRect/>
          </a:stretch>
        </p:blipFill>
        <p:spPr bwMode="auto">
          <a:xfrm>
            <a:off x="1785938" y="5572125"/>
            <a:ext cx="5181600" cy="762000"/>
          </a:xfrm>
          <a:prstGeom prst="rect">
            <a:avLst/>
          </a:prstGeom>
          <a:noFill/>
          <a:ln w="9525">
            <a:noFill/>
            <a:miter lim="800000"/>
            <a:headEnd/>
            <a:tailEnd/>
          </a:ln>
        </p:spPr>
      </p:pic>
      <p:sp>
        <p:nvSpPr>
          <p:cNvPr id="13327" name="16 CuadroTexto"/>
          <p:cNvSpPr txBox="1">
            <a:spLocks noChangeArrowheads="1"/>
          </p:cNvSpPr>
          <p:nvPr/>
        </p:nvSpPr>
        <p:spPr bwMode="auto">
          <a:xfrm>
            <a:off x="857250" y="4643438"/>
            <a:ext cx="4122738" cy="369887"/>
          </a:xfrm>
          <a:prstGeom prst="rect">
            <a:avLst/>
          </a:prstGeom>
          <a:noFill/>
          <a:ln w="9525">
            <a:noFill/>
            <a:miter lim="800000"/>
            <a:headEnd/>
            <a:tailEnd/>
          </a:ln>
        </p:spPr>
        <p:txBody>
          <a:bodyPr wrap="none">
            <a:spAutoFit/>
          </a:bodyPr>
          <a:lstStyle/>
          <a:p>
            <a:r>
              <a:rPr lang="es-CO">
                <a:latin typeface="Calibri" pitchFamily="34" charset="0"/>
              </a:rPr>
              <a:t>Multiplying (3) by the complex conjugate </a:t>
            </a:r>
            <a:endParaRPr lang="en-GB">
              <a:latin typeface="Calibri" pitchFamily="34" charset="0"/>
            </a:endParaRPr>
          </a:p>
        </p:txBody>
      </p:sp>
      <p:pic>
        <p:nvPicPr>
          <p:cNvPr id="13328" name="Picture 8"/>
          <p:cNvPicPr>
            <a:picLocks noChangeAspect="1" noChangeArrowheads="1"/>
          </p:cNvPicPr>
          <p:nvPr/>
        </p:nvPicPr>
        <p:blipFill>
          <a:blip r:embed="rId7" cstate="print"/>
          <a:srcRect/>
          <a:stretch>
            <a:fillRect/>
          </a:stretch>
        </p:blipFill>
        <p:spPr bwMode="auto">
          <a:xfrm>
            <a:off x="4857750" y="4714875"/>
            <a:ext cx="304800" cy="323850"/>
          </a:xfrm>
          <a:prstGeom prst="rect">
            <a:avLst/>
          </a:prstGeom>
          <a:noFill/>
          <a:ln w="9525">
            <a:noFill/>
            <a:miter lim="800000"/>
            <a:headEnd/>
            <a:tailEnd/>
          </a:ln>
        </p:spPr>
      </p:pic>
      <p:sp>
        <p:nvSpPr>
          <p:cNvPr id="13329" name="18 CuadroTexto"/>
          <p:cNvSpPr txBox="1">
            <a:spLocks noChangeArrowheads="1"/>
          </p:cNvSpPr>
          <p:nvPr/>
        </p:nvSpPr>
        <p:spPr bwMode="auto">
          <a:xfrm>
            <a:off x="5214938" y="4643438"/>
            <a:ext cx="2012950" cy="369887"/>
          </a:xfrm>
          <a:prstGeom prst="rect">
            <a:avLst/>
          </a:prstGeom>
          <a:noFill/>
          <a:ln w="9525">
            <a:noFill/>
            <a:miter lim="800000"/>
            <a:headEnd/>
            <a:tailEnd/>
          </a:ln>
        </p:spPr>
        <p:txBody>
          <a:bodyPr wrap="none">
            <a:spAutoFit/>
          </a:bodyPr>
          <a:lstStyle/>
          <a:p>
            <a:r>
              <a:rPr lang="es-CO">
                <a:latin typeface="Calibri" pitchFamily="34" charset="0"/>
              </a:rPr>
              <a:t>and subtracting the</a:t>
            </a:r>
          </a:p>
        </p:txBody>
      </p:sp>
      <p:sp>
        <p:nvSpPr>
          <p:cNvPr id="13330" name="19 CuadroTexto"/>
          <p:cNvSpPr txBox="1">
            <a:spLocks noChangeArrowheads="1"/>
          </p:cNvSpPr>
          <p:nvPr/>
        </p:nvSpPr>
        <p:spPr bwMode="auto">
          <a:xfrm>
            <a:off x="857250" y="5143500"/>
            <a:ext cx="3879850" cy="369888"/>
          </a:xfrm>
          <a:prstGeom prst="rect">
            <a:avLst/>
          </a:prstGeom>
          <a:noFill/>
          <a:ln w="9525">
            <a:noFill/>
            <a:miter lim="800000"/>
            <a:headEnd/>
            <a:tailEnd/>
          </a:ln>
        </p:spPr>
        <p:txBody>
          <a:bodyPr wrap="none">
            <a:spAutoFit/>
          </a:bodyPr>
          <a:lstStyle/>
          <a:p>
            <a:r>
              <a:rPr lang="es-CO">
                <a:latin typeface="Calibri" pitchFamily="34" charset="0"/>
              </a:rPr>
              <a:t>the complex conjugate of this equation</a:t>
            </a:r>
            <a:endParaRPr lang="en-GB">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CuadroTexto"/>
          <p:cNvSpPr txBox="1">
            <a:spLocks noChangeArrowheads="1"/>
          </p:cNvSpPr>
          <p:nvPr/>
        </p:nvSpPr>
        <p:spPr bwMode="auto">
          <a:xfrm>
            <a:off x="428625" y="500063"/>
            <a:ext cx="2644775" cy="369887"/>
          </a:xfrm>
          <a:prstGeom prst="rect">
            <a:avLst/>
          </a:prstGeom>
          <a:noFill/>
          <a:ln w="9525">
            <a:noFill/>
            <a:miter lim="800000"/>
            <a:headEnd/>
            <a:tailEnd/>
          </a:ln>
        </p:spPr>
        <p:txBody>
          <a:bodyPr wrap="none">
            <a:spAutoFit/>
          </a:bodyPr>
          <a:lstStyle/>
          <a:p>
            <a:r>
              <a:rPr lang="es-CO">
                <a:latin typeface="Calibri" pitchFamily="34" charset="0"/>
              </a:rPr>
              <a:t>which on integration gives</a:t>
            </a:r>
            <a:endParaRPr lang="en-GB">
              <a:latin typeface="Calibri" pitchFamily="34" charset="0"/>
            </a:endParaRPr>
          </a:p>
        </p:txBody>
      </p:sp>
      <p:sp>
        <p:nvSpPr>
          <p:cNvPr id="14339" name="3 CuadroTexto"/>
          <p:cNvSpPr txBox="1">
            <a:spLocks noChangeArrowheads="1"/>
          </p:cNvSpPr>
          <p:nvPr/>
        </p:nvSpPr>
        <p:spPr bwMode="auto">
          <a:xfrm>
            <a:off x="571500" y="2000250"/>
            <a:ext cx="641350" cy="369888"/>
          </a:xfrm>
          <a:prstGeom prst="rect">
            <a:avLst/>
          </a:prstGeom>
          <a:noFill/>
          <a:ln w="9525">
            <a:noFill/>
            <a:miter lim="800000"/>
            <a:headEnd/>
            <a:tailEnd/>
          </a:ln>
        </p:spPr>
        <p:txBody>
          <a:bodyPr wrap="none">
            <a:spAutoFit/>
          </a:bodyPr>
          <a:lstStyle/>
          <a:p>
            <a:r>
              <a:rPr lang="es-CO">
                <a:latin typeface="Calibri" pitchFamily="34" charset="0"/>
              </a:rPr>
              <a:t>With</a:t>
            </a:r>
            <a:endParaRPr lang="en-GB">
              <a:latin typeface="Calibri" pitchFamily="34" charset="0"/>
            </a:endParaRPr>
          </a:p>
        </p:txBody>
      </p:sp>
      <p:pic>
        <p:nvPicPr>
          <p:cNvPr id="14340" name="Picture 3"/>
          <p:cNvPicPr>
            <a:picLocks noChangeAspect="1" noChangeArrowheads="1"/>
          </p:cNvPicPr>
          <p:nvPr/>
        </p:nvPicPr>
        <p:blipFill>
          <a:blip r:embed="rId3" cstate="print"/>
          <a:srcRect/>
          <a:stretch>
            <a:fillRect/>
          </a:stretch>
        </p:blipFill>
        <p:spPr bwMode="auto">
          <a:xfrm>
            <a:off x="1357313" y="1928813"/>
            <a:ext cx="1838325" cy="542925"/>
          </a:xfrm>
          <a:prstGeom prst="rect">
            <a:avLst/>
          </a:prstGeom>
          <a:noFill/>
          <a:ln w="9525">
            <a:noFill/>
            <a:miter lim="800000"/>
            <a:headEnd/>
            <a:tailEnd/>
          </a:ln>
        </p:spPr>
      </p:pic>
      <p:sp>
        <p:nvSpPr>
          <p:cNvPr id="14341" name="5 CuadroTexto"/>
          <p:cNvSpPr txBox="1">
            <a:spLocks noChangeArrowheads="1"/>
          </p:cNvSpPr>
          <p:nvPr/>
        </p:nvSpPr>
        <p:spPr bwMode="auto">
          <a:xfrm>
            <a:off x="3429000" y="2000250"/>
            <a:ext cx="3190875" cy="369888"/>
          </a:xfrm>
          <a:prstGeom prst="rect">
            <a:avLst/>
          </a:prstGeom>
          <a:noFill/>
          <a:ln w="9525">
            <a:noFill/>
            <a:miter lim="800000"/>
            <a:headEnd/>
            <a:tailEnd/>
          </a:ln>
        </p:spPr>
        <p:txBody>
          <a:bodyPr wrap="none">
            <a:spAutoFit/>
          </a:bodyPr>
          <a:lstStyle/>
          <a:p>
            <a:r>
              <a:rPr lang="es-CO">
                <a:latin typeface="Calibri" pitchFamily="34" charset="0"/>
              </a:rPr>
              <a:t>typical pole of an unstable state</a:t>
            </a:r>
            <a:endParaRPr lang="en-GB">
              <a:latin typeface="Calibri" pitchFamily="34" charset="0"/>
            </a:endParaRPr>
          </a:p>
        </p:txBody>
      </p:sp>
      <p:pic>
        <p:nvPicPr>
          <p:cNvPr id="2052" name="Picture 4"/>
          <p:cNvPicPr>
            <a:picLocks noChangeAspect="1" noChangeArrowheads="1"/>
          </p:cNvPicPr>
          <p:nvPr/>
        </p:nvPicPr>
        <p:blipFill>
          <a:blip r:embed="rId4" cstate="print"/>
          <a:srcRect/>
          <a:stretch>
            <a:fillRect/>
          </a:stretch>
        </p:blipFill>
        <p:spPr bwMode="auto">
          <a:xfrm>
            <a:off x="2857500" y="2786063"/>
            <a:ext cx="2647950" cy="771525"/>
          </a:xfrm>
          <a:prstGeom prst="rect">
            <a:avLst/>
          </a:prstGeom>
          <a:ln>
            <a:headEnd/>
            <a:tailEnd/>
          </a:ln>
        </p:spPr>
        <p:style>
          <a:lnRef idx="1">
            <a:schemeClr val="accent3"/>
          </a:lnRef>
          <a:fillRef idx="2">
            <a:schemeClr val="accent3"/>
          </a:fillRef>
          <a:effectRef idx="1">
            <a:schemeClr val="accent3"/>
          </a:effectRef>
          <a:fontRef idx="minor">
            <a:schemeClr val="dk1"/>
          </a:fontRef>
        </p:style>
      </p:pic>
      <p:sp>
        <p:nvSpPr>
          <p:cNvPr id="14343" name="7 CuadroTexto"/>
          <p:cNvSpPr txBox="1">
            <a:spLocks noChangeArrowheads="1"/>
          </p:cNvSpPr>
          <p:nvPr/>
        </p:nvSpPr>
        <p:spPr bwMode="auto">
          <a:xfrm>
            <a:off x="694310" y="3974173"/>
            <a:ext cx="6699250" cy="1200150"/>
          </a:xfrm>
          <a:prstGeom prst="rect">
            <a:avLst/>
          </a:prstGeom>
          <a:noFill/>
          <a:ln w="9525">
            <a:noFill/>
            <a:miter lim="800000"/>
            <a:headEnd/>
            <a:tailEnd/>
          </a:ln>
        </p:spPr>
        <p:txBody>
          <a:bodyPr wrap="none">
            <a:spAutoFit/>
          </a:bodyPr>
          <a:lstStyle/>
          <a:p>
            <a:r>
              <a:rPr lang="es-CO" dirty="0" err="1">
                <a:latin typeface="Calibri" pitchFamily="34" charset="0"/>
              </a:rPr>
              <a:t>Kapur</a:t>
            </a:r>
            <a:r>
              <a:rPr lang="es-CO" dirty="0">
                <a:latin typeface="Calibri" pitchFamily="34" charset="0"/>
              </a:rPr>
              <a:t> and </a:t>
            </a:r>
            <a:r>
              <a:rPr lang="es-CO" dirty="0" err="1">
                <a:latin typeface="Calibri" pitchFamily="34" charset="0"/>
              </a:rPr>
              <a:t>Peierls</a:t>
            </a:r>
            <a:r>
              <a:rPr lang="es-CO" dirty="0">
                <a:latin typeface="Calibri" pitchFamily="34" charset="0"/>
              </a:rPr>
              <a:t> </a:t>
            </a:r>
            <a:r>
              <a:rPr lang="es-CO" dirty="0" err="1">
                <a:latin typeface="Calibri" pitchFamily="34" charset="0"/>
              </a:rPr>
              <a:t>did</a:t>
            </a:r>
            <a:r>
              <a:rPr lang="es-CO" dirty="0">
                <a:latin typeface="Calibri" pitchFamily="34" charset="0"/>
              </a:rPr>
              <a:t> </a:t>
            </a:r>
            <a:r>
              <a:rPr lang="es-CO" dirty="0" err="1">
                <a:latin typeface="Calibri" pitchFamily="34" charset="0"/>
              </a:rPr>
              <a:t>not</a:t>
            </a:r>
            <a:r>
              <a:rPr lang="es-CO" dirty="0">
                <a:latin typeface="Calibri" pitchFamily="34" charset="0"/>
              </a:rPr>
              <a:t> </a:t>
            </a:r>
            <a:r>
              <a:rPr lang="es-CO" dirty="0" err="1">
                <a:latin typeface="Calibri" pitchFamily="34" charset="0"/>
              </a:rPr>
              <a:t>identify</a:t>
            </a:r>
            <a:r>
              <a:rPr lang="es-CO" dirty="0">
                <a:latin typeface="Calibri" pitchFamily="34" charset="0"/>
              </a:rPr>
              <a:t> </a:t>
            </a:r>
            <a:r>
              <a:rPr lang="es-CO" dirty="0" err="1">
                <a:latin typeface="Calibri" pitchFamily="34" charset="0"/>
              </a:rPr>
              <a:t>this</a:t>
            </a:r>
            <a:r>
              <a:rPr lang="es-CO" dirty="0">
                <a:latin typeface="Calibri" pitchFamily="34" charset="0"/>
              </a:rPr>
              <a:t> </a:t>
            </a:r>
            <a:r>
              <a:rPr lang="es-CO" dirty="0" err="1">
                <a:latin typeface="Calibri" pitchFamily="34" charset="0"/>
              </a:rPr>
              <a:t>expression</a:t>
            </a:r>
            <a:r>
              <a:rPr lang="es-CO" dirty="0">
                <a:latin typeface="Calibri" pitchFamily="34" charset="0"/>
              </a:rPr>
              <a:t> as a </a:t>
            </a:r>
            <a:r>
              <a:rPr lang="es-CO" dirty="0" err="1">
                <a:latin typeface="Calibri" pitchFamily="34" charset="0"/>
              </a:rPr>
              <a:t>dwell</a:t>
            </a:r>
            <a:r>
              <a:rPr lang="es-CO" dirty="0">
                <a:latin typeface="Calibri" pitchFamily="34" charset="0"/>
              </a:rPr>
              <a:t> time, </a:t>
            </a:r>
            <a:r>
              <a:rPr lang="es-CO" dirty="0" err="1">
                <a:latin typeface="Calibri" pitchFamily="34" charset="0"/>
              </a:rPr>
              <a:t>but</a:t>
            </a:r>
            <a:r>
              <a:rPr lang="es-CO" dirty="0">
                <a:latin typeface="Calibri" pitchFamily="34" charset="0"/>
              </a:rPr>
              <a:t> </a:t>
            </a:r>
          </a:p>
          <a:p>
            <a:r>
              <a:rPr lang="es-CO" dirty="0" err="1">
                <a:latin typeface="Calibri" pitchFamily="34" charset="0"/>
              </a:rPr>
              <a:t>simply</a:t>
            </a:r>
            <a:r>
              <a:rPr lang="es-CO" dirty="0">
                <a:latin typeface="Calibri" pitchFamily="34" charset="0"/>
              </a:rPr>
              <a:t> as </a:t>
            </a:r>
            <a:r>
              <a:rPr lang="es-CO" dirty="0" err="1">
                <a:latin typeface="Calibri" pitchFamily="34" charset="0"/>
              </a:rPr>
              <a:t>the</a:t>
            </a:r>
            <a:r>
              <a:rPr lang="es-CO" dirty="0">
                <a:latin typeface="Calibri" pitchFamily="34" charset="0"/>
              </a:rPr>
              <a:t> </a:t>
            </a:r>
            <a:r>
              <a:rPr lang="es-CO" dirty="0" err="1">
                <a:latin typeface="Calibri" pitchFamily="34" charset="0"/>
              </a:rPr>
              <a:t>width</a:t>
            </a:r>
            <a:r>
              <a:rPr lang="es-CO" dirty="0">
                <a:latin typeface="Calibri" pitchFamily="34" charset="0"/>
              </a:rPr>
              <a:t> of a </a:t>
            </a:r>
            <a:r>
              <a:rPr lang="es-CO" dirty="0" err="1">
                <a:latin typeface="Calibri" pitchFamily="34" charset="0"/>
              </a:rPr>
              <a:t>resonant</a:t>
            </a:r>
            <a:r>
              <a:rPr lang="es-CO" dirty="0">
                <a:latin typeface="Calibri" pitchFamily="34" charset="0"/>
              </a:rPr>
              <a:t> </a:t>
            </a:r>
            <a:r>
              <a:rPr lang="es-CO" dirty="0" err="1">
                <a:latin typeface="Calibri" pitchFamily="34" charset="0"/>
              </a:rPr>
              <a:t>level</a:t>
            </a:r>
            <a:r>
              <a:rPr lang="es-CO" dirty="0">
                <a:latin typeface="Calibri" pitchFamily="34" charset="0"/>
              </a:rPr>
              <a:t>.  </a:t>
            </a:r>
          </a:p>
          <a:p>
            <a:endParaRPr lang="es-CO" dirty="0">
              <a:latin typeface="Calibri" pitchFamily="34" charset="0"/>
            </a:endParaRPr>
          </a:p>
          <a:p>
            <a:r>
              <a:rPr lang="es-CO" dirty="0">
                <a:latin typeface="Calibri" pitchFamily="34" charset="0"/>
              </a:rPr>
              <a:t>A similar </a:t>
            </a:r>
            <a:r>
              <a:rPr lang="es-CO" dirty="0" err="1">
                <a:latin typeface="Calibri" pitchFamily="34" charset="0"/>
              </a:rPr>
              <a:t>derivation</a:t>
            </a:r>
            <a:r>
              <a:rPr lang="es-CO" dirty="0">
                <a:latin typeface="Calibri" pitchFamily="34" charset="0"/>
              </a:rPr>
              <a:t> </a:t>
            </a:r>
            <a:r>
              <a:rPr lang="es-CO" dirty="0" err="1">
                <a:latin typeface="Calibri" pitchFamily="34" charset="0"/>
              </a:rPr>
              <a:t>by</a:t>
            </a:r>
            <a:r>
              <a:rPr lang="es-CO" dirty="0">
                <a:latin typeface="Calibri" pitchFamily="34" charset="0"/>
              </a:rPr>
              <a:t> Smith </a:t>
            </a:r>
            <a:r>
              <a:rPr lang="es-CO" dirty="0" err="1">
                <a:latin typeface="Calibri" pitchFamily="34" charset="0"/>
              </a:rPr>
              <a:t>followed</a:t>
            </a:r>
            <a:r>
              <a:rPr lang="es-CO" dirty="0">
                <a:latin typeface="Calibri" pitchFamily="34" charset="0"/>
              </a:rPr>
              <a:t> </a:t>
            </a:r>
            <a:r>
              <a:rPr lang="es-CO" dirty="0" err="1">
                <a:latin typeface="Calibri" pitchFamily="34" charset="0"/>
              </a:rPr>
              <a:t>much</a:t>
            </a:r>
            <a:r>
              <a:rPr lang="es-CO" dirty="0">
                <a:latin typeface="Calibri" pitchFamily="34" charset="0"/>
              </a:rPr>
              <a:t> </a:t>
            </a:r>
            <a:r>
              <a:rPr lang="es-CO" dirty="0" err="1">
                <a:latin typeface="Calibri" pitchFamily="34" charset="0"/>
              </a:rPr>
              <a:t>later</a:t>
            </a:r>
            <a:r>
              <a:rPr lang="es-CO" dirty="0">
                <a:latin typeface="Calibri" pitchFamily="34" charset="0"/>
              </a:rPr>
              <a:t> in 1960. </a:t>
            </a:r>
          </a:p>
        </p:txBody>
      </p:sp>
      <p:pic>
        <p:nvPicPr>
          <p:cNvPr id="14344" name="Picture 2"/>
          <p:cNvPicPr>
            <a:picLocks noChangeAspect="1" noChangeArrowheads="1"/>
          </p:cNvPicPr>
          <p:nvPr/>
        </p:nvPicPr>
        <p:blipFill>
          <a:blip r:embed="rId5" cstate="print"/>
          <a:srcRect/>
          <a:stretch>
            <a:fillRect/>
          </a:stretch>
        </p:blipFill>
        <p:spPr bwMode="auto">
          <a:xfrm>
            <a:off x="1500166" y="857250"/>
            <a:ext cx="5715039" cy="857250"/>
          </a:xfrm>
          <a:prstGeom prst="rect">
            <a:avLst/>
          </a:prstGeom>
          <a:noFill/>
          <a:ln w="9525">
            <a:noFill/>
            <a:miter lim="800000"/>
            <a:headEnd/>
            <a:tailEnd/>
          </a:ln>
        </p:spPr>
      </p:pic>
      <p:sp>
        <p:nvSpPr>
          <p:cNvPr id="9" name="Rectangle 8"/>
          <p:cNvSpPr/>
          <p:nvPr/>
        </p:nvSpPr>
        <p:spPr>
          <a:xfrm>
            <a:off x="694310" y="3955939"/>
            <a:ext cx="8660254" cy="369332"/>
          </a:xfrm>
          <a:prstGeom prst="rect">
            <a:avLst/>
          </a:prstGeom>
        </p:spPr>
        <p:txBody>
          <a:bodyPr wrap="square">
            <a:spAutoFit/>
          </a:bodyPr>
          <a:lstStyle/>
          <a:p>
            <a:pPr marL="457200" indent="-457200" fontAlgn="auto">
              <a:spcBef>
                <a:spcPts val="0"/>
              </a:spcBef>
              <a:spcAft>
                <a:spcPts val="0"/>
              </a:spcAft>
              <a:defRPr/>
            </a:pPr>
            <a:r>
              <a:rPr lang="es-CO" i="1" dirty="0" smtClean="0">
                <a:solidFill>
                  <a:schemeClr val="accent4">
                    <a:lumMod val="75000"/>
                  </a:schemeClr>
                </a:solidFill>
              </a:rPr>
              <a:t>         </a:t>
            </a:r>
            <a:endParaRPr lang="es-CO" i="1" dirty="0">
              <a:solidFill>
                <a:schemeClr val="accent4">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a:spLocks noChangeArrowheads="1"/>
          </p:cNvSpPr>
          <p:nvPr/>
        </p:nvSpPr>
        <p:spPr bwMode="auto">
          <a:xfrm>
            <a:off x="467544" y="332656"/>
            <a:ext cx="1566354" cy="461665"/>
          </a:xfrm>
          <a:prstGeom prst="rect">
            <a:avLst/>
          </a:prstGeom>
          <a:noFill/>
          <a:ln w="9525">
            <a:noFill/>
            <a:miter lim="800000"/>
            <a:headEnd/>
            <a:tailEnd/>
          </a:ln>
        </p:spPr>
        <p:txBody>
          <a:bodyPr wrap="none">
            <a:spAutoFit/>
          </a:bodyPr>
          <a:lstStyle/>
          <a:p>
            <a:r>
              <a:rPr lang="es-CO" sz="2400" dirty="0" smtClean="0">
                <a:solidFill>
                  <a:srgbClr val="CC0000"/>
                </a:solidFill>
                <a:latin typeface="Calibri" pitchFamily="34" charset="0"/>
              </a:rPr>
              <a:t>Phase time</a:t>
            </a:r>
            <a:endParaRPr lang="es-CO" sz="2400" dirty="0">
              <a:solidFill>
                <a:srgbClr val="CC0000"/>
              </a:solidFill>
              <a:latin typeface="Calibri" pitchFamily="34" charset="0"/>
            </a:endParaRPr>
          </a:p>
        </p:txBody>
      </p:sp>
      <p:sp>
        <p:nvSpPr>
          <p:cNvPr id="5" name="5 Rectángulo"/>
          <p:cNvSpPr>
            <a:spLocks noChangeArrowheads="1"/>
          </p:cNvSpPr>
          <p:nvPr/>
        </p:nvSpPr>
        <p:spPr bwMode="auto">
          <a:xfrm>
            <a:off x="504739" y="1124744"/>
            <a:ext cx="7784976" cy="1085425"/>
          </a:xfrm>
          <a:prstGeom prst="rect">
            <a:avLst/>
          </a:prstGeom>
          <a:noFill/>
          <a:ln w="9525">
            <a:noFill/>
            <a:miter lim="800000"/>
            <a:headEnd/>
            <a:tailEnd/>
          </a:ln>
        </p:spPr>
        <p:txBody>
          <a:bodyPr wrap="square">
            <a:spAutoFit/>
          </a:bodyPr>
          <a:lstStyle/>
          <a:p>
            <a:pPr>
              <a:lnSpc>
                <a:spcPct val="80000"/>
              </a:lnSpc>
              <a:buSzPct val="150000"/>
            </a:pPr>
            <a:r>
              <a:rPr lang="en-US" sz="1600" dirty="0">
                <a:latin typeface="Arial" panose="020B0604020202020204" pitchFamily="34" charset="0"/>
                <a:cs typeface="Arial" panose="020B0604020202020204" pitchFamily="34" charset="0"/>
              </a:rPr>
              <a:t>Based on a wave packet approach was first introduced by </a:t>
            </a:r>
            <a:r>
              <a:rPr lang="en-US" sz="1600" dirty="0" err="1" smtClean="0">
                <a:latin typeface="Arial" panose="020B0604020202020204" pitchFamily="34" charset="0"/>
                <a:cs typeface="Arial" panose="020B0604020202020204" pitchFamily="34" charset="0"/>
              </a:rPr>
              <a:t>Eisenbud</a:t>
            </a:r>
            <a:r>
              <a:rPr lang="en-US" sz="1600" dirty="0" smtClean="0">
                <a:latin typeface="Arial" panose="020B0604020202020204" pitchFamily="34" charset="0"/>
                <a:cs typeface="Arial" panose="020B0604020202020204" pitchFamily="34" charset="0"/>
              </a:rPr>
              <a:t> and Wigner </a:t>
            </a:r>
            <a:r>
              <a:rPr lang="en-US" sz="1600" dirty="0">
                <a:latin typeface="Arial" panose="020B0604020202020204" pitchFamily="34" charset="0"/>
                <a:cs typeface="Arial" panose="020B0604020202020204" pitchFamily="34" charset="0"/>
              </a:rPr>
              <a:t>and </a:t>
            </a:r>
            <a:endParaRPr lang="en-US" sz="1600" dirty="0" smtClean="0">
              <a:latin typeface="Arial" panose="020B0604020202020204" pitchFamily="34" charset="0"/>
              <a:cs typeface="Arial" panose="020B0604020202020204" pitchFamily="34" charset="0"/>
            </a:endParaRPr>
          </a:p>
          <a:p>
            <a:pPr>
              <a:lnSpc>
                <a:spcPct val="80000"/>
              </a:lnSpc>
              <a:buSzPct val="150000"/>
            </a:pPr>
            <a:endParaRPr lang="en-US" sz="1600" dirty="0">
              <a:latin typeface="Arial" panose="020B0604020202020204" pitchFamily="34" charset="0"/>
              <a:cs typeface="Arial" panose="020B0604020202020204" pitchFamily="34" charset="0"/>
            </a:endParaRPr>
          </a:p>
          <a:p>
            <a:pPr>
              <a:lnSpc>
                <a:spcPct val="80000"/>
              </a:lnSpc>
              <a:buSzPct val="150000"/>
            </a:pPr>
            <a:r>
              <a:rPr lang="en-US" sz="1600" dirty="0" smtClean="0">
                <a:latin typeface="Arial" panose="020B0604020202020204" pitchFamily="34" charset="0"/>
                <a:cs typeface="Arial" panose="020B0604020202020204" pitchFamily="34" charset="0"/>
              </a:rPr>
              <a:t>later taken over </a:t>
            </a:r>
            <a:r>
              <a:rPr lang="en-US" sz="1600" dirty="0">
                <a:latin typeface="Arial" panose="020B0604020202020204" pitchFamily="34" charset="0"/>
                <a:cs typeface="Arial" panose="020B0604020202020204" pitchFamily="34" charset="0"/>
              </a:rPr>
              <a:t>in the case of </a:t>
            </a:r>
            <a:r>
              <a:rPr lang="en-US" sz="1600" dirty="0" smtClean="0">
                <a:latin typeface="Arial" panose="020B0604020202020204" pitchFamily="34" charset="0"/>
                <a:cs typeface="Arial" panose="020B0604020202020204" pitchFamily="34" charset="0"/>
              </a:rPr>
              <a:t>tunneling </a:t>
            </a:r>
          </a:p>
          <a:p>
            <a:pPr>
              <a:lnSpc>
                <a:spcPct val="80000"/>
              </a:lnSpc>
              <a:buSzPct val="150000"/>
            </a:pPr>
            <a:endParaRPr lang="en-US" sz="1600" dirty="0" smtClean="0">
              <a:latin typeface="Arial" panose="020B0604020202020204" pitchFamily="34" charset="0"/>
              <a:cs typeface="Arial" panose="020B0604020202020204" pitchFamily="34" charset="0"/>
            </a:endParaRPr>
          </a:p>
          <a:p>
            <a:pPr>
              <a:lnSpc>
                <a:spcPct val="80000"/>
              </a:lnSpc>
              <a:buSzPct val="150000"/>
            </a:pPr>
            <a:r>
              <a:rPr lang="en-US" sz="1600" dirty="0" smtClean="0">
                <a:latin typeface="Arial" panose="020B0604020202020204" pitchFamily="34" charset="0"/>
                <a:cs typeface="Arial" panose="020B0604020202020204" pitchFamily="34" charset="0"/>
              </a:rPr>
              <a:t>(</a:t>
            </a:r>
            <a:r>
              <a:rPr lang="en-US" sz="1600" dirty="0" smtClean="0">
                <a:solidFill>
                  <a:srgbClr val="003300"/>
                </a:solidFill>
                <a:latin typeface="Arial" panose="020B0604020202020204" pitchFamily="34" charset="0"/>
                <a:cs typeface="Arial" panose="020B0604020202020204" pitchFamily="34" charset="0"/>
              </a:rPr>
              <a:t>E. H. </a:t>
            </a:r>
            <a:r>
              <a:rPr lang="en-US" sz="1600" dirty="0" err="1">
                <a:solidFill>
                  <a:srgbClr val="003300"/>
                </a:solidFill>
                <a:latin typeface="Arial" panose="020B0604020202020204" pitchFamily="34" charset="0"/>
                <a:cs typeface="Arial" panose="020B0604020202020204" pitchFamily="34" charset="0"/>
              </a:rPr>
              <a:t>H</a:t>
            </a:r>
            <a:r>
              <a:rPr lang="en-US" sz="1600" dirty="0" err="1" smtClean="0">
                <a:solidFill>
                  <a:srgbClr val="003300"/>
                </a:solidFill>
                <a:latin typeface="Arial" panose="020B0604020202020204" pitchFamily="34" charset="0"/>
                <a:cs typeface="Arial" panose="020B0604020202020204" pitchFamily="34" charset="0"/>
              </a:rPr>
              <a:t>auge</a:t>
            </a:r>
            <a:r>
              <a:rPr lang="en-US" sz="1600" dirty="0" smtClean="0">
                <a:solidFill>
                  <a:srgbClr val="003300"/>
                </a:solidFill>
                <a:latin typeface="Arial" panose="020B0604020202020204" pitchFamily="34" charset="0"/>
                <a:cs typeface="Arial" panose="020B0604020202020204" pitchFamily="34" charset="0"/>
              </a:rPr>
              <a:t>, and J. A. </a:t>
            </a:r>
            <a:r>
              <a:rPr lang="en-US" sz="1600" dirty="0" err="1" smtClean="0">
                <a:solidFill>
                  <a:srgbClr val="003300"/>
                </a:solidFill>
                <a:latin typeface="Arial" panose="020B0604020202020204" pitchFamily="34" charset="0"/>
                <a:cs typeface="Arial" panose="020B0604020202020204" pitchFamily="34" charset="0"/>
              </a:rPr>
              <a:t>Støvneng</a:t>
            </a:r>
            <a:r>
              <a:rPr lang="en-US" sz="1600" dirty="0" smtClean="0">
                <a:solidFill>
                  <a:srgbClr val="003300"/>
                </a:solidFill>
                <a:latin typeface="Arial" panose="020B0604020202020204" pitchFamily="34" charset="0"/>
                <a:cs typeface="Arial" panose="020B0604020202020204" pitchFamily="34" charset="0"/>
              </a:rPr>
              <a:t>, Rev. Mod. Phys. 61, 917 (1989))</a:t>
            </a:r>
            <a:endParaRPr lang="en-US" sz="1600" dirty="0">
              <a:solidFill>
                <a:srgbClr val="003300"/>
              </a:solidFill>
              <a:latin typeface="Arial" panose="020B0604020202020204" pitchFamily="34" charset="0"/>
              <a:cs typeface="Arial" panose="020B0604020202020204" pitchFamily="34" charset="0"/>
            </a:endParaRPr>
          </a:p>
        </p:txBody>
      </p:sp>
      <p:sp>
        <p:nvSpPr>
          <p:cNvPr id="6" name="Rectangle 5"/>
          <p:cNvSpPr/>
          <p:nvPr/>
        </p:nvSpPr>
        <p:spPr>
          <a:xfrm>
            <a:off x="2339752" y="476672"/>
            <a:ext cx="3725315" cy="338554"/>
          </a:xfrm>
          <a:prstGeom prst="rect">
            <a:avLst/>
          </a:prstGeom>
        </p:spPr>
        <p:txBody>
          <a:bodyPr wrap="none">
            <a:spAutoFit/>
          </a:bodyPr>
          <a:lstStyle/>
          <a:p>
            <a:pPr>
              <a:spcBef>
                <a:spcPct val="50000"/>
              </a:spcBef>
            </a:pPr>
            <a:r>
              <a:rPr lang="en-US" sz="1600" dirty="0">
                <a:solidFill>
                  <a:srgbClr val="376313"/>
                </a:solidFill>
                <a:latin typeface="Arial" panose="020B0604020202020204" pitchFamily="34" charset="0"/>
                <a:cs typeface="Arial" panose="020B0604020202020204" pitchFamily="34" charset="0"/>
              </a:rPr>
              <a:t>E.P. Wigner, Phys. Rev. 98, 145 (1955)</a:t>
            </a: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48" y="2211747"/>
            <a:ext cx="532447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6" y="2420888"/>
            <a:ext cx="3876675"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5097" y="4138679"/>
            <a:ext cx="34194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583744" y="4182020"/>
            <a:ext cx="4793300" cy="830997"/>
          </a:xfrm>
          <a:prstGeom prst="rect">
            <a:avLst/>
          </a:prstGeom>
          <a:noFill/>
        </p:spPr>
        <p:txBody>
          <a:bodyPr wrap="none" rtlCol="0">
            <a:spAutoFit/>
          </a:bodyPr>
          <a:lstStyle/>
          <a:p>
            <a:r>
              <a:rPr lang="es-CO" sz="1600" dirty="0" err="1" smtClean="0"/>
              <a:t>Following</a:t>
            </a:r>
            <a:r>
              <a:rPr lang="es-CO" sz="1600" dirty="0" smtClean="0"/>
              <a:t> </a:t>
            </a:r>
            <a:r>
              <a:rPr lang="es-CO" sz="1600" dirty="0" err="1" smtClean="0"/>
              <a:t>the</a:t>
            </a:r>
            <a:r>
              <a:rPr lang="es-CO" sz="1600" dirty="0" smtClean="0"/>
              <a:t> </a:t>
            </a:r>
            <a:r>
              <a:rPr lang="es-CO" sz="1600" dirty="0" err="1" smtClean="0"/>
              <a:t>peak</a:t>
            </a:r>
            <a:r>
              <a:rPr lang="es-CO" sz="1600" dirty="0" smtClean="0"/>
              <a:t> of </a:t>
            </a:r>
            <a:r>
              <a:rPr lang="es-CO" sz="1600" dirty="0" err="1" smtClean="0"/>
              <a:t>the</a:t>
            </a:r>
            <a:r>
              <a:rPr lang="es-CO" sz="1600" dirty="0" smtClean="0"/>
              <a:t> </a:t>
            </a:r>
            <a:r>
              <a:rPr lang="es-CO" sz="1600" dirty="0" err="1" smtClean="0"/>
              <a:t>transmitted</a:t>
            </a:r>
            <a:r>
              <a:rPr lang="es-CO" sz="1600" dirty="0" smtClean="0"/>
              <a:t> wave </a:t>
            </a:r>
            <a:r>
              <a:rPr lang="es-CO" sz="1600" dirty="0" err="1" smtClean="0"/>
              <a:t>packet</a:t>
            </a:r>
            <a:r>
              <a:rPr lang="es-CO" sz="1600" dirty="0" smtClean="0"/>
              <a:t>,</a:t>
            </a:r>
          </a:p>
          <a:p>
            <a:endParaRPr lang="es-CO" sz="1600" dirty="0"/>
          </a:p>
          <a:p>
            <a:r>
              <a:rPr lang="es-CO" sz="1600" dirty="0" err="1"/>
              <a:t>t</a:t>
            </a:r>
            <a:r>
              <a:rPr lang="es-CO" sz="1600" dirty="0" err="1" smtClean="0"/>
              <a:t>he</a:t>
            </a:r>
            <a:r>
              <a:rPr lang="es-CO" sz="1600" dirty="0" smtClean="0"/>
              <a:t> </a:t>
            </a:r>
            <a:r>
              <a:rPr lang="es-CO" sz="1600" dirty="0" err="1" smtClean="0"/>
              <a:t>tunneling</a:t>
            </a:r>
            <a:r>
              <a:rPr lang="es-CO" sz="1600" dirty="0" smtClean="0"/>
              <a:t> </a:t>
            </a:r>
            <a:r>
              <a:rPr lang="es-CO" sz="1600" dirty="0" err="1" smtClean="0"/>
              <a:t>process</a:t>
            </a:r>
            <a:r>
              <a:rPr lang="es-CO" sz="1600" dirty="0" smtClean="0"/>
              <a:t> causes a </a:t>
            </a:r>
            <a:r>
              <a:rPr lang="es-CO" sz="1600" dirty="0" err="1" smtClean="0"/>
              <a:t>spatial</a:t>
            </a:r>
            <a:r>
              <a:rPr lang="es-CO" sz="1600" dirty="0" smtClean="0"/>
              <a:t> </a:t>
            </a:r>
            <a:r>
              <a:rPr lang="es-CO" sz="1600" dirty="0" err="1" smtClean="0"/>
              <a:t>delay</a:t>
            </a:r>
            <a:r>
              <a:rPr lang="es-CO" sz="1600" dirty="0" smtClean="0"/>
              <a:t> </a:t>
            </a:r>
            <a:endParaRPr lang="es-CO" sz="1600" dirty="0"/>
          </a:p>
        </p:txBody>
      </p:sp>
      <p:pic>
        <p:nvPicPr>
          <p:cNvPr id="615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226" y="4708217"/>
            <a:ext cx="2581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504739" y="5501920"/>
            <a:ext cx="5231689" cy="338554"/>
          </a:xfrm>
          <a:prstGeom prst="rect">
            <a:avLst/>
          </a:prstGeom>
          <a:noFill/>
        </p:spPr>
        <p:txBody>
          <a:bodyPr wrap="none" rtlCol="0">
            <a:spAutoFit/>
          </a:bodyPr>
          <a:lstStyle/>
          <a:p>
            <a:r>
              <a:rPr lang="es-CO" sz="1600" dirty="0" err="1" smtClean="0"/>
              <a:t>Dividing</a:t>
            </a:r>
            <a:r>
              <a:rPr lang="es-CO" sz="1600" dirty="0" smtClean="0"/>
              <a:t> </a:t>
            </a:r>
            <a:r>
              <a:rPr lang="es-CO" sz="1600" dirty="0" err="1" smtClean="0"/>
              <a:t>by</a:t>
            </a:r>
            <a:r>
              <a:rPr lang="es-CO" sz="1600" dirty="0" smtClean="0"/>
              <a:t> </a:t>
            </a:r>
            <a:r>
              <a:rPr lang="es-CO" sz="1600" dirty="0" err="1" smtClean="0"/>
              <a:t>the</a:t>
            </a:r>
            <a:r>
              <a:rPr lang="es-CO" sz="1600" dirty="0" smtClean="0"/>
              <a:t> </a:t>
            </a:r>
            <a:r>
              <a:rPr lang="es-CO" sz="1600" dirty="0" err="1" smtClean="0"/>
              <a:t>group</a:t>
            </a:r>
            <a:r>
              <a:rPr lang="es-CO" sz="1600" dirty="0" smtClean="0"/>
              <a:t> </a:t>
            </a:r>
            <a:r>
              <a:rPr lang="es-CO" sz="1600" dirty="0" err="1" smtClean="0"/>
              <a:t>velocity</a:t>
            </a:r>
            <a:r>
              <a:rPr lang="es-CO" sz="1600" dirty="0" smtClean="0"/>
              <a:t>, </a:t>
            </a:r>
            <a:r>
              <a:rPr lang="es-CO" sz="1600" dirty="0" err="1" smtClean="0"/>
              <a:t>gives</a:t>
            </a:r>
            <a:r>
              <a:rPr lang="es-CO" sz="1600" dirty="0" smtClean="0"/>
              <a:t> </a:t>
            </a:r>
            <a:r>
              <a:rPr lang="es-CO" sz="1600" dirty="0" err="1" smtClean="0"/>
              <a:t>the</a:t>
            </a:r>
            <a:r>
              <a:rPr lang="es-CO" sz="1600" dirty="0" smtClean="0"/>
              <a:t> temporal </a:t>
            </a:r>
            <a:r>
              <a:rPr lang="es-CO" sz="1600" dirty="0" err="1" smtClean="0"/>
              <a:t>delay</a:t>
            </a:r>
            <a:r>
              <a:rPr lang="es-CO" sz="1600" dirty="0" smtClean="0"/>
              <a:t> </a:t>
            </a:r>
            <a:endParaRPr lang="es-CO" sz="1600" dirty="0"/>
          </a:p>
        </p:txBody>
      </p:sp>
      <p:pic>
        <p:nvPicPr>
          <p:cNvPr id="615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1803" y="5501920"/>
            <a:ext cx="23907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0565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468313" y="404813"/>
            <a:ext cx="8064500" cy="2800767"/>
          </a:xfrm>
          <a:prstGeom prst="rect">
            <a:avLst/>
          </a:prstGeom>
          <a:noFill/>
          <a:ln w="9525">
            <a:noFill/>
            <a:miter lim="800000"/>
            <a:headEnd/>
            <a:tailEnd/>
          </a:ln>
        </p:spPr>
        <p:txBody>
          <a:bodyPr>
            <a:spAutoFit/>
          </a:bodyPr>
          <a:lstStyle/>
          <a:p>
            <a:pPr>
              <a:spcBef>
                <a:spcPct val="50000"/>
              </a:spcBef>
            </a:pPr>
            <a:r>
              <a:rPr lang="en-US" sz="2000" i="1" dirty="0">
                <a:solidFill>
                  <a:srgbClr val="808000"/>
                </a:solidFill>
                <a:latin typeface="Calibri" pitchFamily="34" charset="0"/>
              </a:rPr>
              <a:t>E.P. Wigner, Phys. Rev. 98, 145 (1955)</a:t>
            </a:r>
          </a:p>
          <a:p>
            <a:pPr>
              <a:spcBef>
                <a:spcPct val="50000"/>
              </a:spcBef>
            </a:pPr>
            <a:r>
              <a:rPr lang="en-US" sz="2000" dirty="0">
                <a:latin typeface="Calibri" pitchFamily="34" charset="0"/>
              </a:rPr>
              <a:t>A simple wave packet description</a:t>
            </a:r>
            <a:r>
              <a:rPr lang="en-US" dirty="0">
                <a:latin typeface="Calibri" pitchFamily="34" charset="0"/>
              </a:rPr>
              <a:t> of a collision implies a delay time of the magnitude</a:t>
            </a:r>
          </a:p>
          <a:p>
            <a:pPr>
              <a:spcBef>
                <a:spcPct val="50000"/>
              </a:spcBef>
            </a:pPr>
            <a:endParaRPr lang="en-US" dirty="0">
              <a:latin typeface="Calibri" pitchFamily="34" charset="0"/>
            </a:endParaRPr>
          </a:p>
          <a:p>
            <a:pPr>
              <a:spcBef>
                <a:spcPct val="50000"/>
              </a:spcBef>
            </a:pPr>
            <a:r>
              <a:rPr lang="en-US" dirty="0">
                <a:latin typeface="Calibri" pitchFamily="34" charset="0"/>
              </a:rPr>
              <a:t>Simple picture: Wave packet with superposition of two frequencies:</a:t>
            </a:r>
          </a:p>
          <a:p>
            <a:pPr>
              <a:spcBef>
                <a:spcPct val="50000"/>
              </a:spcBef>
            </a:pPr>
            <a:endParaRPr lang="en-US" dirty="0">
              <a:latin typeface="Calibri" pitchFamily="34" charset="0"/>
            </a:endParaRPr>
          </a:p>
          <a:p>
            <a:pPr>
              <a:spcBef>
                <a:spcPct val="50000"/>
              </a:spcBef>
            </a:pPr>
            <a:endParaRPr lang="en-US" dirty="0">
              <a:latin typeface="Calibri" pitchFamily="34" charset="0"/>
            </a:endParaRPr>
          </a:p>
        </p:txBody>
      </p:sp>
      <p:pic>
        <p:nvPicPr>
          <p:cNvPr id="18435" name="Picture 6"/>
          <p:cNvPicPr>
            <a:picLocks noChangeAspect="1" noChangeArrowheads="1"/>
          </p:cNvPicPr>
          <p:nvPr/>
        </p:nvPicPr>
        <p:blipFill>
          <a:blip r:embed="rId2" cstate="print"/>
          <a:srcRect/>
          <a:stretch>
            <a:fillRect/>
          </a:stretch>
        </p:blipFill>
        <p:spPr bwMode="auto">
          <a:xfrm>
            <a:off x="3348038" y="1341438"/>
            <a:ext cx="1514475" cy="714375"/>
          </a:xfrm>
          <a:prstGeom prst="rect">
            <a:avLst/>
          </a:prstGeom>
          <a:noFill/>
          <a:ln w="9525">
            <a:solidFill>
              <a:schemeClr val="bg2">
                <a:lumMod val="50000"/>
              </a:schemeClr>
            </a:solidFill>
            <a:miter lim="800000"/>
            <a:headEnd/>
            <a:tailEnd/>
          </a:ln>
        </p:spPr>
      </p:pic>
      <p:pic>
        <p:nvPicPr>
          <p:cNvPr id="8" name="Picture 6"/>
          <p:cNvPicPr>
            <a:picLocks noChangeAspect="1" noChangeArrowheads="1"/>
          </p:cNvPicPr>
          <p:nvPr/>
        </p:nvPicPr>
        <p:blipFill>
          <a:blip r:embed="rId3" cstate="print"/>
          <a:srcRect/>
          <a:stretch>
            <a:fillRect/>
          </a:stretch>
        </p:blipFill>
        <p:spPr bwMode="auto">
          <a:xfrm>
            <a:off x="591845" y="2708920"/>
            <a:ext cx="7677150" cy="642942"/>
          </a:xfrm>
          <a:prstGeom prst="rect">
            <a:avLst/>
          </a:prstGeom>
          <a:noFill/>
          <a:ln w="9525">
            <a:noFill/>
            <a:miter lim="800000"/>
            <a:headEnd/>
            <a:tailEnd/>
          </a:ln>
          <a:effectLst/>
        </p:spPr>
      </p:pic>
      <p:sp>
        <p:nvSpPr>
          <p:cNvPr id="9" name="Text Box 7"/>
          <p:cNvSpPr txBox="1">
            <a:spLocks noChangeArrowheads="1"/>
          </p:cNvSpPr>
          <p:nvPr/>
        </p:nvSpPr>
        <p:spPr bwMode="auto">
          <a:xfrm>
            <a:off x="594797" y="3645024"/>
            <a:ext cx="3034805" cy="400110"/>
          </a:xfrm>
          <a:prstGeom prst="rect">
            <a:avLst/>
          </a:prstGeom>
          <a:noFill/>
          <a:ln w="9525">
            <a:noFill/>
            <a:miter lim="800000"/>
            <a:headEnd/>
            <a:tailEnd/>
          </a:ln>
          <a:effectLst/>
        </p:spPr>
        <p:txBody>
          <a:bodyPr wrap="none">
            <a:spAutoFit/>
          </a:bodyPr>
          <a:lstStyle/>
          <a:p>
            <a:r>
              <a:rPr lang="en-US" sz="2000" dirty="0">
                <a:latin typeface="Times New Roman" panose="02020603050405020304" pitchFamily="18" charset="0"/>
                <a:cs typeface="Times New Roman" panose="02020603050405020304" pitchFamily="18" charset="0"/>
              </a:rPr>
              <a:t>The first term has a peak at </a:t>
            </a:r>
          </a:p>
        </p:txBody>
      </p:sp>
      <p:pic>
        <p:nvPicPr>
          <p:cNvPr id="10" name="Picture 8"/>
          <p:cNvPicPr>
            <a:picLocks noChangeAspect="1" noChangeArrowheads="1"/>
          </p:cNvPicPr>
          <p:nvPr/>
        </p:nvPicPr>
        <p:blipFill>
          <a:blip r:embed="rId4" cstate="print"/>
          <a:srcRect/>
          <a:stretch>
            <a:fillRect/>
          </a:stretch>
        </p:blipFill>
        <p:spPr bwMode="auto">
          <a:xfrm>
            <a:off x="4107250" y="3645024"/>
            <a:ext cx="1695450" cy="371475"/>
          </a:xfrm>
          <a:prstGeom prst="rect">
            <a:avLst/>
          </a:prstGeom>
          <a:noFill/>
          <a:ln w="9525">
            <a:noFill/>
            <a:miter lim="800000"/>
            <a:headEnd/>
            <a:tailEnd/>
          </a:ln>
          <a:effectLst/>
        </p:spPr>
      </p:pic>
      <p:sp>
        <p:nvSpPr>
          <p:cNvPr id="11" name="Text Box 9"/>
          <p:cNvSpPr txBox="1">
            <a:spLocks noChangeArrowheads="1"/>
          </p:cNvSpPr>
          <p:nvPr/>
        </p:nvSpPr>
        <p:spPr bwMode="auto">
          <a:xfrm>
            <a:off x="683568" y="4221088"/>
            <a:ext cx="2518638" cy="400110"/>
          </a:xfrm>
          <a:prstGeom prst="rect">
            <a:avLst/>
          </a:prstGeom>
          <a:noFill/>
          <a:ln w="9525">
            <a:noFill/>
            <a:miter lim="800000"/>
            <a:headEnd/>
            <a:tailEnd/>
          </a:ln>
          <a:effectLst/>
        </p:spPr>
        <p:txBody>
          <a:bodyPr wrap="none">
            <a:spAutoFit/>
          </a:bodyPr>
          <a:lstStyle/>
          <a:p>
            <a:r>
              <a:rPr lang="en-US" sz="2000" dirty="0">
                <a:latin typeface="Times New Roman" panose="02020603050405020304" pitchFamily="18" charset="0"/>
                <a:cs typeface="Times New Roman" panose="02020603050405020304" pitchFamily="18" charset="0"/>
              </a:rPr>
              <a:t>and the second one at  </a:t>
            </a:r>
          </a:p>
        </p:txBody>
      </p:sp>
      <p:pic>
        <p:nvPicPr>
          <p:cNvPr id="12" name="Picture 10"/>
          <p:cNvPicPr>
            <a:picLocks noChangeAspect="1" noChangeArrowheads="1"/>
          </p:cNvPicPr>
          <p:nvPr/>
        </p:nvPicPr>
        <p:blipFill>
          <a:blip r:embed="rId5" cstate="print"/>
          <a:srcRect/>
          <a:stretch>
            <a:fillRect/>
          </a:stretch>
        </p:blipFill>
        <p:spPr bwMode="auto">
          <a:xfrm>
            <a:off x="3202206" y="4254455"/>
            <a:ext cx="2457450" cy="333375"/>
          </a:xfrm>
          <a:prstGeom prst="rect">
            <a:avLst/>
          </a:prstGeom>
          <a:noFill/>
          <a:ln w="9525">
            <a:noFill/>
            <a:miter lim="800000"/>
            <a:headEnd/>
            <a:tailEnd/>
          </a:ln>
          <a:effectLst/>
        </p:spPr>
      </p:pic>
      <p:sp>
        <p:nvSpPr>
          <p:cNvPr id="13" name="Text Box 11"/>
          <p:cNvSpPr txBox="1">
            <a:spLocks noChangeArrowheads="1"/>
          </p:cNvSpPr>
          <p:nvPr/>
        </p:nvSpPr>
        <p:spPr bwMode="auto">
          <a:xfrm>
            <a:off x="731748" y="4783296"/>
            <a:ext cx="5689378" cy="400110"/>
          </a:xfrm>
          <a:prstGeom prst="rect">
            <a:avLst/>
          </a:prstGeom>
          <a:noFill/>
          <a:ln w="9525">
            <a:noFill/>
            <a:miter lim="800000"/>
            <a:headEnd/>
            <a:tailEnd/>
          </a:ln>
          <a:effectLst/>
        </p:spPr>
        <p:txBody>
          <a:bodyPr wrap="none">
            <a:spAutoFit/>
          </a:bodyPr>
          <a:lstStyle/>
          <a:p>
            <a:r>
              <a:rPr lang="en-US" sz="2000" dirty="0">
                <a:latin typeface="Times New Roman" panose="02020603050405020304" pitchFamily="18" charset="0"/>
                <a:cs typeface="Times New Roman" panose="02020603050405020304" pitchFamily="18" charset="0"/>
              </a:rPr>
              <a:t>The interaction has delayed the radial wave packet by</a:t>
            </a:r>
          </a:p>
        </p:txBody>
      </p:sp>
      <p:pic>
        <p:nvPicPr>
          <p:cNvPr id="14" name="Picture 12"/>
          <p:cNvPicPr>
            <a:picLocks noChangeAspect="1" noChangeArrowheads="1"/>
          </p:cNvPicPr>
          <p:nvPr/>
        </p:nvPicPr>
        <p:blipFill>
          <a:blip r:embed="rId6" cstate="print"/>
          <a:srcRect/>
          <a:stretch>
            <a:fillRect/>
          </a:stretch>
        </p:blipFill>
        <p:spPr bwMode="auto">
          <a:xfrm>
            <a:off x="2863537" y="5337242"/>
            <a:ext cx="3495675" cy="3810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2703</TotalTime>
  <Words>1778</Words>
  <Application>Microsoft Macintosh PowerPoint</Application>
  <PresentationFormat>On-screen Show (4:3)</PresentationFormat>
  <Paragraphs>228</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Tema de Office</vt:lpstr>
      <vt:lpstr>PowerPoint Presentation</vt:lpstr>
      <vt:lpstr>PowerPoint Presentation</vt:lpstr>
      <vt:lpstr>How much time does a particle need to tunnel through a barrier?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Universidad de los Andes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neelima</dc:creator>
  <cp:lastModifiedBy>NEELIMA KELKAR</cp:lastModifiedBy>
  <cp:revision>344</cp:revision>
  <dcterms:created xsi:type="dcterms:W3CDTF">2009-09-07T21:19:39Z</dcterms:created>
  <dcterms:modified xsi:type="dcterms:W3CDTF">2017-05-29T15:27:09Z</dcterms:modified>
</cp:coreProperties>
</file>