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227" r:id="rId1"/>
  </p:sldMasterIdLst>
  <p:notesMasterIdLst>
    <p:notesMasterId r:id="rId53"/>
  </p:notesMasterIdLst>
  <p:sldIdLst>
    <p:sldId id="258" r:id="rId2"/>
    <p:sldId id="289" r:id="rId3"/>
    <p:sldId id="285" r:id="rId4"/>
    <p:sldId id="295" r:id="rId5"/>
    <p:sldId id="374" r:id="rId6"/>
    <p:sldId id="376" r:id="rId7"/>
    <p:sldId id="299" r:id="rId8"/>
    <p:sldId id="311" r:id="rId9"/>
    <p:sldId id="306" r:id="rId10"/>
    <p:sldId id="300" r:id="rId11"/>
    <p:sldId id="307" r:id="rId12"/>
    <p:sldId id="375" r:id="rId13"/>
    <p:sldId id="275" r:id="rId14"/>
    <p:sldId id="370" r:id="rId15"/>
    <p:sldId id="377" r:id="rId16"/>
    <p:sldId id="372" r:id="rId17"/>
    <p:sldId id="346" r:id="rId18"/>
    <p:sldId id="325" r:id="rId19"/>
    <p:sldId id="326" r:id="rId20"/>
    <p:sldId id="378" r:id="rId21"/>
    <p:sldId id="333" r:id="rId22"/>
    <p:sldId id="334" r:id="rId23"/>
    <p:sldId id="335" r:id="rId24"/>
    <p:sldId id="336" r:id="rId25"/>
    <p:sldId id="338" r:id="rId26"/>
    <p:sldId id="339" r:id="rId27"/>
    <p:sldId id="340" r:id="rId28"/>
    <p:sldId id="371" r:id="rId29"/>
    <p:sldId id="364" r:id="rId30"/>
    <p:sldId id="365" r:id="rId31"/>
    <p:sldId id="366" r:id="rId32"/>
    <p:sldId id="367" r:id="rId33"/>
    <p:sldId id="368" r:id="rId34"/>
    <p:sldId id="369" r:id="rId35"/>
    <p:sldId id="351" r:id="rId36"/>
    <p:sldId id="352" r:id="rId37"/>
    <p:sldId id="353" r:id="rId38"/>
    <p:sldId id="354" r:id="rId39"/>
    <p:sldId id="355" r:id="rId40"/>
    <p:sldId id="356" r:id="rId41"/>
    <p:sldId id="357" r:id="rId42"/>
    <p:sldId id="341" r:id="rId43"/>
    <p:sldId id="358" r:id="rId44"/>
    <p:sldId id="344" r:id="rId45"/>
    <p:sldId id="347" r:id="rId46"/>
    <p:sldId id="343" r:id="rId47"/>
    <p:sldId id="359" r:id="rId48"/>
    <p:sldId id="360" r:id="rId49"/>
    <p:sldId id="361" r:id="rId50"/>
    <p:sldId id="362" r:id="rId51"/>
    <p:sldId id="363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5480"/>
    <a:srgbClr val="EBEBEB"/>
    <a:srgbClr val="320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804"/>
    <p:restoredTop sz="86426"/>
  </p:normalViewPr>
  <p:slideViewPr>
    <p:cSldViewPr snapToGrid="0" snapToObjects="1">
      <p:cViewPr>
        <p:scale>
          <a:sx n="75" d="100"/>
          <a:sy n="75" d="100"/>
        </p:scale>
        <p:origin x="1512" y="392"/>
      </p:cViewPr>
      <p:guideLst/>
    </p:cSldViewPr>
  </p:slideViewPr>
  <p:outlineViewPr>
    <p:cViewPr>
      <p:scale>
        <a:sx n="33" d="100"/>
        <a:sy n="33" d="100"/>
      </p:scale>
      <p:origin x="0" y="-7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5" d="100"/>
          <a:sy n="75" d="100"/>
        </p:scale>
        <p:origin x="350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ED56D9-7EB4-124E-ABD5-D9F088C1ACAC}" type="datetimeFigureOut">
              <a:rPr lang="en-US" smtClean="0"/>
              <a:t>6/5/17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ABFFD4-BA01-A047-BAA3-AA52295A0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94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BFFD4-BA01-A047-BAA3-AA52295A0B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16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BFFD4-BA01-A047-BAA3-AA52295A0B1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48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BFFD4-BA01-A047-BAA3-AA52295A0B1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38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BFFD4-BA01-A047-BAA3-AA52295A0B1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39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BFFD4-BA01-A047-BAA3-AA52295A0B1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37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BFFD4-BA01-A047-BAA3-AA52295A0B1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11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BFFD4-BA01-A047-BAA3-AA52295A0B1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882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BFFD4-BA01-A047-BAA3-AA52295A0B1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49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BFFD4-BA01-A047-BAA3-AA52295A0B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10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BFFD4-BA01-A047-BAA3-AA52295A0B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317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BFFD4-BA01-A047-BAA3-AA52295A0B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98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BFFD4-BA01-A047-BAA3-AA52295A0B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96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BFFD4-BA01-A047-BAA3-AA52295A0B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75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BFFD4-BA01-A047-BAA3-AA52295A0B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6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BFFD4-BA01-A047-BAA3-AA52295A0B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73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BFFD4-BA01-A047-BAA3-AA52295A0B1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70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0AD2F-5058-394D-94A6-D14CB1AECCC8}" type="datetime1">
              <a:rPr lang="fr-FR" smtClean="0"/>
              <a:t>05/06/2017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33064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4295-E7B3-3849-8D72-9D9778516D23}" type="datetime1">
              <a:rPr lang="fr-FR" smtClean="0"/>
              <a:t>05/06/2017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934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028C3-D303-AD41-AC96-5789C15ADE0B}" type="datetime1">
              <a:rPr lang="fr-FR" smtClean="0"/>
              <a:t>05/06/2017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975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285F-FDB0-0A44-B6B3-3771358FBDBA}" type="datetime1">
              <a:rPr lang="fr-FR" smtClean="0"/>
              <a:t>05/06/2017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1834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ED03-DA74-3C4C-A1CC-2B4B5F05CC04}" type="datetime1">
              <a:rPr lang="fr-FR" smtClean="0"/>
              <a:t>05/06/2017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7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B50A9-F90F-CD45-8684-B19C8F75FDB1}" type="datetime1">
              <a:rPr lang="fr-FR" smtClean="0"/>
              <a:t>05/06/2017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81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AFB95-C454-8442-9C0D-EB6F85ACE43C}" type="datetime1">
              <a:rPr lang="fr-FR" smtClean="0"/>
              <a:t>05/06/2017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95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DF6E6-9984-364B-8186-48074F75792D}" type="datetime1">
              <a:rPr lang="fr-FR" smtClean="0"/>
              <a:t>05/06/2017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5204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7E56-F07A-524D-B502-F6BF823ACEA6}" type="datetime1">
              <a:rPr lang="fr-FR" smtClean="0"/>
              <a:t>05/06/2017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85979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CE360-29DC-5841-8A98-02BC051F86FC}" type="datetime1">
              <a:rPr lang="fr-FR" smtClean="0"/>
              <a:t>05/06/2017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557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3F6C-48CB-B241-934E-D91851ECAD68}" type="datetime1">
              <a:rPr lang="fr-FR" smtClean="0"/>
              <a:t>05/06/2017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68960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49C3-EA36-F045-B83E-D76A8A593D3C}" type="datetime1">
              <a:rPr lang="fr-FR" smtClean="0"/>
              <a:t>05/06/2017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60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7990C-0740-1F4E-8FF3-B96DDC48C431}" type="datetime1">
              <a:rPr lang="fr-FR" smtClean="0"/>
              <a:t>05/06/2017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60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E8CCE-D0BF-2840-BE22-1C687C225830}" type="datetime1">
              <a:rPr lang="fr-FR" smtClean="0"/>
              <a:t>05/06/2017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02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F1EEE-53B0-0041-A298-471519C9DB44}" type="datetime1">
              <a:rPr lang="fr-FR" smtClean="0"/>
              <a:t>05/06/2017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062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66DE-6573-8948-A962-92082C533D9C}" type="datetime1">
              <a:rPr lang="fr-FR" smtClean="0"/>
              <a:t>05/06/2017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72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74769-07C2-134E-B262-584F0ECBE71B}" type="datetime1">
              <a:rPr lang="fr-FR" smtClean="0"/>
              <a:t>05/06/2017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809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4812DB3-2A3C-0945-8E1B-F68386C5F22F}" type="datetime1">
              <a:rPr lang="fr-FR" smtClean="0"/>
              <a:t>05/06/2017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40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8" r:id="rId1"/>
    <p:sldLayoutId id="2147484229" r:id="rId2"/>
    <p:sldLayoutId id="2147484230" r:id="rId3"/>
    <p:sldLayoutId id="2147484231" r:id="rId4"/>
    <p:sldLayoutId id="2147484232" r:id="rId5"/>
    <p:sldLayoutId id="2147484233" r:id="rId6"/>
    <p:sldLayoutId id="2147484234" r:id="rId7"/>
    <p:sldLayoutId id="2147484235" r:id="rId8"/>
    <p:sldLayoutId id="2147484236" r:id="rId9"/>
    <p:sldLayoutId id="2147484237" r:id="rId10"/>
    <p:sldLayoutId id="2147484238" r:id="rId11"/>
    <p:sldLayoutId id="2147484239" r:id="rId12"/>
    <p:sldLayoutId id="2147484240" r:id="rId13"/>
    <p:sldLayoutId id="2147484241" r:id="rId14"/>
    <p:sldLayoutId id="2147484242" r:id="rId15"/>
    <p:sldLayoutId id="2147484243" r:id="rId16"/>
    <p:sldLayoutId id="2147484244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jp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4" Type="http://schemas.openxmlformats.org/officeDocument/2006/relationships/image" Target="../media/image46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4" Type="http://schemas.openxmlformats.org/officeDocument/2006/relationships/image" Target="../media/image50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1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3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7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tiff"/><Relationship Id="rId3" Type="http://schemas.openxmlformats.org/officeDocument/2006/relationships/image" Target="../media/image58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4" Type="http://schemas.openxmlformats.org/officeDocument/2006/relationships/image" Target="../media/image60.jpg"/><Relationship Id="rId5" Type="http://schemas.openxmlformats.org/officeDocument/2006/relationships/image" Target="../media/image61.tiff"/><Relationship Id="rId6" Type="http://schemas.openxmlformats.org/officeDocument/2006/relationships/image" Target="../media/image62.tiff"/><Relationship Id="rId7" Type="http://schemas.openxmlformats.org/officeDocument/2006/relationships/image" Target="../media/image6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tiff"/><Relationship Id="rId3" Type="http://schemas.openxmlformats.org/officeDocument/2006/relationships/image" Target="../media/image65.tiff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4.png"/><Relationship Id="rId1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6.tiff"/><Relationship Id="rId4" Type="http://schemas.openxmlformats.org/officeDocument/2006/relationships/image" Target="../media/image67.tiff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6.tiff"/><Relationship Id="rId3" Type="http://schemas.openxmlformats.org/officeDocument/2006/relationships/image" Target="../media/image77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4" Type="http://schemas.openxmlformats.org/officeDocument/2006/relationships/image" Target="../media/image8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tiff"/><Relationship Id="rId5" Type="http://schemas.openxmlformats.org/officeDocument/2006/relationships/image" Target="../media/image84.tiff"/><Relationship Id="rId6" Type="http://schemas.openxmlformats.org/officeDocument/2006/relationships/image" Target="../media/image8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g"/><Relationship Id="rId3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9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198" y="311321"/>
            <a:ext cx="1197016" cy="54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822713"/>
            <a:ext cx="10449216" cy="1702877"/>
          </a:xfrm>
        </p:spPr>
        <p:txBody>
          <a:bodyPr/>
          <a:lstStyle/>
          <a:p>
            <a:r>
              <a:rPr lang="en-US" sz="4000" dirty="0"/>
              <a:t>Versatile Compton camera for high energy gamma rays:</a:t>
            </a:r>
            <a:br>
              <a:rPr lang="en-US" sz="4000" dirty="0"/>
            </a:br>
            <a:r>
              <a:rPr lang="en-US" sz="4000" dirty="0"/>
              <a:t>Monte Carlo comparison with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Anger </a:t>
            </a:r>
            <a:r>
              <a:rPr lang="en-US" sz="4000" dirty="0"/>
              <a:t>camera for </a:t>
            </a:r>
            <a:r>
              <a:rPr lang="en-US" sz="4000" dirty="0" smtClean="0"/>
              <a:t>medical imaging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2431208" cy="861420"/>
          </a:xfrm>
        </p:spPr>
        <p:txBody>
          <a:bodyPr>
            <a:normAutofit/>
          </a:bodyPr>
          <a:lstStyle/>
          <a:p>
            <a:r>
              <a:rPr lang="en-US" dirty="0" err="1" smtClean="0"/>
              <a:t>Mattia</a:t>
            </a:r>
            <a:r>
              <a:rPr lang="en-US" dirty="0" smtClean="0"/>
              <a:t> Fontana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044" y="310963"/>
            <a:ext cx="884913" cy="5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57" y="310963"/>
            <a:ext cx="547845" cy="54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316" y="310963"/>
            <a:ext cx="837931" cy="54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802" y="310963"/>
            <a:ext cx="448051" cy="54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98" y="335720"/>
            <a:ext cx="2297933" cy="5010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01" y="307440"/>
            <a:ext cx="533672" cy="54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029" y="310963"/>
            <a:ext cx="1478251" cy="540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02771" y="310963"/>
            <a:ext cx="10041511" cy="540000"/>
          </a:xfrm>
          <a:prstGeom prst="rect">
            <a:avLst/>
          </a:prstGeom>
          <a:noFill/>
          <a:ln w="38100">
            <a:solidFill>
              <a:srgbClr val="0F5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59" y="310963"/>
            <a:ext cx="800000" cy="54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033" y="346963"/>
            <a:ext cx="1039999" cy="468000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8489550" y="4777379"/>
            <a:ext cx="3011888" cy="1137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US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4985767" y="6187080"/>
            <a:ext cx="182107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 smtClean="0"/>
              <a:t>2017 – 06 - 08</a:t>
            </a:r>
            <a:endParaRPr lang="en-US" dirty="0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3458706" y="5484314"/>
            <a:ext cx="487519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800" i="1" dirty="0" smtClean="0"/>
              <a:t>2</a:t>
            </a:r>
            <a:r>
              <a:rPr lang="en-US" sz="1800" i="1" baseline="30000" dirty="0" smtClean="0"/>
              <a:t>nd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jagiellonian</a:t>
            </a:r>
            <a:r>
              <a:rPr lang="en-US" sz="1800" i="1" dirty="0" smtClean="0"/>
              <a:t> symposium - </a:t>
            </a:r>
            <a:r>
              <a:rPr lang="en-US" sz="1800" i="1" dirty="0" err="1" smtClean="0"/>
              <a:t>krakow</a:t>
            </a:r>
            <a:endParaRPr lang="en-US" sz="1800" i="1" dirty="0" smtClean="0"/>
          </a:p>
        </p:txBody>
      </p:sp>
    </p:spTree>
    <p:extLst>
      <p:ext uri="{BB962C8B-B14F-4D97-AF65-F5344CB8AC3E}">
        <p14:creationId xmlns:p14="http://schemas.microsoft.com/office/powerpoint/2010/main" val="168317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8"/>
          <a:stretch/>
        </p:blipFill>
        <p:spPr>
          <a:xfrm>
            <a:off x="238830" y="1418802"/>
            <a:ext cx="5162510" cy="425345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6658" y="0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Compton camera: the prototype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6658" y="1397537"/>
            <a:ext cx="3090068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/>
              <a:t>COMPTON CAMERA </a:t>
            </a:r>
            <a:r>
              <a:rPr lang="en-US" dirty="0" smtClean="0"/>
              <a:t>(CC)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817960" y="1359145"/>
            <a:ext cx="610113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Components</a:t>
            </a:r>
            <a:r>
              <a:rPr lang="en-US" dirty="0" smtClean="0"/>
              <a:t>: [Krimmer 2015]</a:t>
            </a:r>
            <a:endParaRPr lang="en-US" dirty="0" smtClean="0"/>
          </a:p>
          <a:p>
            <a:endParaRPr lang="en-US" dirty="0"/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silicon </a:t>
            </a:r>
            <a:r>
              <a:rPr lang="en-US" b="1" dirty="0" err="1"/>
              <a:t>scatterer</a:t>
            </a:r>
            <a:r>
              <a:rPr lang="en-US" dirty="0"/>
              <a:t> </a:t>
            </a:r>
            <a:r>
              <a:rPr lang="en-US" dirty="0" smtClean="0"/>
              <a:t>stack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dirty="0" smtClean="0"/>
              <a:t>7 planes of DSSDs (Double-sided Silicon Strip Detectors)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dirty="0" smtClean="0"/>
              <a:t>9x9x0.2 cm</a:t>
            </a:r>
            <a:r>
              <a:rPr lang="en-US" baseline="30000" dirty="0" smtClean="0"/>
              <a:t>3 </a:t>
            </a:r>
            <a:r>
              <a:rPr lang="en-US" dirty="0" smtClean="0"/>
              <a:t>each</a:t>
            </a:r>
          </a:p>
          <a:p>
            <a:pPr marL="742950" lvl="1" indent="-285750">
              <a:buFont typeface="Courier New" charset="0"/>
              <a:buChar char="o"/>
            </a:pPr>
            <a:endParaRPr lang="en-US" baseline="30000" dirty="0"/>
          </a:p>
          <a:p>
            <a:pPr marL="285750" indent="-285750">
              <a:buFont typeface="Courier New" charset="0"/>
              <a:buChar char="o"/>
            </a:pPr>
            <a:r>
              <a:rPr lang="en-US" dirty="0"/>
              <a:t>segmented </a:t>
            </a:r>
            <a:r>
              <a:rPr lang="en-US" dirty="0" smtClean="0"/>
              <a:t>BGO </a:t>
            </a:r>
            <a:r>
              <a:rPr lang="en-US" dirty="0" smtClean="0"/>
              <a:t>(Bismuth </a:t>
            </a:r>
            <a:r>
              <a:rPr lang="en-US" dirty="0" err="1" smtClean="0"/>
              <a:t>Germanate</a:t>
            </a:r>
            <a:r>
              <a:rPr lang="en-US" dirty="0" smtClean="0"/>
              <a:t>) </a:t>
            </a:r>
            <a:r>
              <a:rPr lang="en-US" b="1" dirty="0" smtClean="0"/>
              <a:t>absorber</a:t>
            </a:r>
            <a:endParaRPr lang="en-US" b="1" dirty="0" smtClean="0"/>
          </a:p>
          <a:p>
            <a:pPr marL="742950" lvl="1" indent="-285750">
              <a:buFont typeface="Courier New" charset="0"/>
              <a:buChar char="o"/>
            </a:pPr>
            <a:r>
              <a:rPr lang="en-US" dirty="0" smtClean="0"/>
              <a:t>96 blocks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dirty="0" smtClean="0"/>
              <a:t>3.5x3.8x3.0 cm</a:t>
            </a:r>
            <a:r>
              <a:rPr lang="en-US" baseline="30000" dirty="0" smtClean="0"/>
              <a:t>3</a:t>
            </a:r>
            <a:r>
              <a:rPr lang="en-US" dirty="0" smtClean="0"/>
              <a:t> each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dirty="0" smtClean="0"/>
              <a:t>4 tube PMs per block</a:t>
            </a:r>
          </a:p>
          <a:p>
            <a:pPr marL="285750" indent="-285750">
              <a:buFont typeface="Courier New" charset="0"/>
              <a:buChar char="o"/>
            </a:pPr>
            <a:endParaRPr lang="en-US" dirty="0" smtClean="0"/>
          </a:p>
          <a:p>
            <a:pPr marL="285750" indent="-285750">
              <a:buFont typeface="Courier New" charset="0"/>
              <a:buChar char="o"/>
            </a:pPr>
            <a:endParaRPr lang="en-US" dirty="0"/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LM-MLEM (List-Mode MLEM) algorithm developed by the CREATIS group (Lyon)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5782" y="5850989"/>
            <a:ext cx="4571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Prototype design optimized by Monte Carlo simulations for ion beam therapy monitoring</a:t>
            </a:r>
          </a:p>
          <a:p>
            <a:r>
              <a:rPr lang="en-US" sz="1600" dirty="0" smtClean="0"/>
              <a:t>(</a:t>
            </a:r>
            <a:r>
              <a:rPr lang="en-US" sz="1600" i="1" dirty="0" err="1" smtClean="0"/>
              <a:t>Roellinghoff</a:t>
            </a:r>
            <a:r>
              <a:rPr lang="en-US" sz="1600" i="1" dirty="0"/>
              <a:t> </a:t>
            </a:r>
            <a:r>
              <a:rPr lang="en-US" sz="1600" i="1" dirty="0" smtClean="0"/>
              <a:t> </a:t>
            </a:r>
            <a:r>
              <a:rPr lang="en-US" sz="1600" i="1" dirty="0" smtClean="0"/>
              <a:t>2011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135782" y="689506"/>
            <a:ext cx="5682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5 French institution involved in the development – </a:t>
            </a:r>
          </a:p>
          <a:p>
            <a:r>
              <a:rPr lang="en-US" sz="1600" b="1" dirty="0" err="1" smtClean="0"/>
              <a:t>CLaRyS</a:t>
            </a:r>
            <a:r>
              <a:rPr lang="en-US" sz="1600" b="1" dirty="0" smtClean="0"/>
              <a:t> collaboration</a:t>
            </a:r>
            <a:r>
              <a:rPr lang="en-US" sz="1600" dirty="0" smtClean="0"/>
              <a:t> -&gt; IPNL, LPSC, LPC, CPPM, CREATIS</a:t>
            </a:r>
            <a:endParaRPr lang="en-US" sz="1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54956" y="2912013"/>
            <a:ext cx="8825657" cy="697749"/>
          </a:xfrm>
        </p:spPr>
        <p:txBody>
          <a:bodyPr/>
          <a:lstStyle/>
          <a:p>
            <a:r>
              <a:rPr lang="en-US" dirty="0" smtClean="0"/>
              <a:t>SIMULATION </a:t>
            </a:r>
            <a:r>
              <a:rPr lang="en-US" dirty="0" smtClean="0"/>
              <a:t>STUDY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03867" y="3609762"/>
            <a:ext cx="7095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Study objective </a:t>
            </a:r>
            <a:r>
              <a:rPr lang="en-US" smtClean="0"/>
              <a:t>and description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5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501" y="3923414"/>
            <a:ext cx="4210278" cy="271562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984291" y="5296555"/>
            <a:ext cx="754054" cy="36580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CC</a:t>
            </a:r>
            <a:endParaRPr lang="en-US" sz="16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7655" y="142659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16658" y="904257"/>
            <a:ext cx="1065012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STATE OF THE ART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Comparison with </a:t>
            </a:r>
            <a:r>
              <a:rPr lang="en-US" dirty="0" smtClean="0"/>
              <a:t>commercial Anger </a:t>
            </a:r>
            <a:r>
              <a:rPr lang="en-US" dirty="0" smtClean="0"/>
              <a:t>camera performed at single gamma energy (364 </a:t>
            </a:r>
            <a:r>
              <a:rPr lang="en-US" dirty="0" err="1" smtClean="0"/>
              <a:t>keV</a:t>
            </a:r>
            <a:r>
              <a:rPr lang="en-US" dirty="0" smtClean="0"/>
              <a:t>) – </a:t>
            </a:r>
            <a:r>
              <a:rPr lang="en-US" i="1" dirty="0" smtClean="0"/>
              <a:t>Han 2008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Encouraging results: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Efficiency gain of a factor &gt; 20  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Comparable spatial resolution for the same number of events</a:t>
            </a:r>
          </a:p>
          <a:p>
            <a:pPr marL="1200150" lvl="2" indent="-285750">
              <a:buFont typeface="Arial" charset="0"/>
              <a:buChar char="•"/>
            </a:pPr>
            <a:endParaRPr lang="en-US" dirty="0" smtClean="0"/>
          </a:p>
          <a:p>
            <a:pPr marL="1200150" lvl="2" indent="-285750">
              <a:buFont typeface="Arial" charset="0"/>
              <a:buChar char="•"/>
            </a:pPr>
            <a:endParaRPr lang="en-US" dirty="0"/>
          </a:p>
          <a:p>
            <a:r>
              <a:rPr lang="en-US" b="1" dirty="0" smtClean="0"/>
              <a:t>OBJECTIVE OF THE PRESENT WORK</a:t>
            </a:r>
          </a:p>
          <a:p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Estimate </a:t>
            </a:r>
            <a:r>
              <a:rPr lang="en-US" b="1" dirty="0"/>
              <a:t>of Compton camera </a:t>
            </a:r>
            <a:r>
              <a:rPr lang="en-US" b="1" dirty="0" smtClean="0"/>
              <a:t>performance in SPECT</a:t>
            </a:r>
            <a:r>
              <a:rPr lang="en-US" dirty="0" smtClean="0"/>
              <a:t> </a:t>
            </a:r>
            <a:r>
              <a:rPr lang="en-US" dirty="0">
                <a:ea typeface="Symbol" charset="2"/>
                <a:cs typeface="Symbol" charset="2"/>
              </a:rPr>
              <a:t>as a function </a:t>
            </a:r>
            <a:r>
              <a:rPr lang="en-US" dirty="0" smtClean="0">
                <a:ea typeface="Symbol" charset="2"/>
                <a:cs typeface="Symbol" charset="2"/>
              </a:rPr>
              <a:t>of:</a:t>
            </a:r>
            <a:endParaRPr lang="en-US" dirty="0" smtClean="0"/>
          </a:p>
          <a:p>
            <a:pPr marL="742950" lvl="1" indent="-285750">
              <a:buFont typeface="Courier New" charset="0"/>
              <a:buChar char="o"/>
            </a:pPr>
            <a:r>
              <a:rPr lang="en-US" dirty="0" err="1">
                <a:ea typeface="Symbol" charset="2"/>
                <a:cs typeface="Symbol" charset="2"/>
              </a:rPr>
              <a:t>Scatterer</a:t>
            </a:r>
            <a:r>
              <a:rPr lang="en-US" dirty="0">
                <a:ea typeface="Symbol" charset="2"/>
                <a:cs typeface="Symbol" charset="2"/>
              </a:rPr>
              <a:t> energy resolution and </a:t>
            </a:r>
            <a:r>
              <a:rPr lang="en-US" dirty="0" smtClean="0">
                <a:ea typeface="Symbol" charset="2"/>
                <a:cs typeface="Symbol" charset="2"/>
              </a:rPr>
              <a:t>material</a:t>
            </a:r>
          </a:p>
          <a:p>
            <a:pPr marL="1200150" lvl="2" indent="-285750">
              <a:buFont typeface="Courier New" charset="0"/>
              <a:buChar char="o"/>
            </a:pPr>
            <a:r>
              <a:rPr lang="en-US" dirty="0" smtClean="0">
                <a:ea typeface="Symbol" charset="2"/>
                <a:cs typeface="Symbol" charset="2"/>
              </a:rPr>
              <a:t>Main development challenge </a:t>
            </a:r>
            <a:endParaRPr lang="en-US" dirty="0">
              <a:ea typeface="Symbol" charset="2"/>
              <a:cs typeface="Symbol" charset="2"/>
            </a:endParaRPr>
          </a:p>
          <a:p>
            <a:pPr marL="742950" lvl="1" indent="-285750">
              <a:buFont typeface="Courier New" charset="0"/>
              <a:buChar char="o"/>
            </a:pPr>
            <a:r>
              <a:rPr lang="en-US" dirty="0" smtClean="0">
                <a:ea typeface="Symbol" charset="2"/>
                <a:cs typeface="Symbol" charset="2"/>
              </a:rPr>
              <a:t>Source </a:t>
            </a:r>
            <a:r>
              <a:rPr lang="en-US" dirty="0">
                <a:ea typeface="Symbol" charset="2"/>
                <a:cs typeface="Symbol" charset="2"/>
              </a:rPr>
              <a:t>activity and random coincidences</a:t>
            </a:r>
          </a:p>
          <a:p>
            <a:pPr marL="1200150" lvl="2" indent="-285750">
              <a:buFont typeface="Courier New" charset="0"/>
              <a:buChar char="o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Benchmark Anger camera (AC) and Compton camera (CC):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US" b="1" dirty="0" smtClean="0"/>
              <a:t>Comparison of main performance </a:t>
            </a:r>
            <a:r>
              <a:rPr lang="en-US" b="1" dirty="0" smtClean="0"/>
              <a:t>parameters in wide </a:t>
            </a:r>
          </a:p>
          <a:p>
            <a:pPr lvl="1"/>
            <a:r>
              <a:rPr lang="en-US" b="1" dirty="0"/>
              <a:t> </a:t>
            </a:r>
            <a:r>
              <a:rPr lang="en-US" b="1" dirty="0" smtClean="0"/>
              <a:t>    </a:t>
            </a:r>
            <a:r>
              <a:rPr lang="en-US" b="1" dirty="0" smtClean="0"/>
              <a:t>energy range (245 </a:t>
            </a:r>
            <a:r>
              <a:rPr lang="en-US" b="1" dirty="0" err="1" smtClean="0"/>
              <a:t>keV</a:t>
            </a:r>
            <a:r>
              <a:rPr lang="en-US" b="1" dirty="0" smtClean="0"/>
              <a:t> – 2614 </a:t>
            </a:r>
            <a:r>
              <a:rPr lang="en-US" b="1" dirty="0" err="1" smtClean="0"/>
              <a:t>keV</a:t>
            </a:r>
            <a:r>
              <a:rPr lang="en-US" b="1" dirty="0" smtClean="0"/>
              <a:t>)</a:t>
            </a:r>
            <a:endParaRPr lang="en-US" b="1" dirty="0"/>
          </a:p>
          <a:p>
            <a:pPr marL="285750" indent="-285750">
              <a:buFont typeface="Courier New" charset="0"/>
              <a:buChar char="o"/>
            </a:pPr>
            <a:endParaRPr lang="en-US" dirty="0" smtClean="0"/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216658" y="0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Simulation study</a:t>
            </a: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8218032" y="5289176"/>
            <a:ext cx="745219" cy="37318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A</a:t>
            </a:r>
            <a:r>
              <a:rPr lang="en-US" sz="1600" b="1" dirty="0" smtClean="0"/>
              <a:t>C</a:t>
            </a:r>
            <a:endParaRPr lang="en-US" sz="1600" b="1" dirty="0"/>
          </a:p>
        </p:txBody>
      </p:sp>
      <p:sp>
        <p:nvSpPr>
          <p:cNvPr id="2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11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4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17655" y="142659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93222" y="740367"/>
            <a:ext cx="5328703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GATE simulation of </a:t>
            </a:r>
            <a:r>
              <a:rPr lang="en-US" sz="1600" b="1" dirty="0" err="1" smtClean="0"/>
              <a:t>Infinia</a:t>
            </a:r>
            <a:r>
              <a:rPr lang="en-US" sz="1600" b="1" dirty="0" smtClean="0"/>
              <a:t> by GE Healthcare</a:t>
            </a:r>
          </a:p>
          <a:p>
            <a:endParaRPr lang="en-US" sz="1600" dirty="0" smtClean="0"/>
          </a:p>
          <a:p>
            <a:pPr marL="342900" indent="-342900">
              <a:buFont typeface="Courier New" charset="0"/>
              <a:buChar char="o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Collimator HEGP (High Energy General Purpose)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19x28x6.6 cm</a:t>
            </a:r>
            <a:r>
              <a:rPr lang="en-US" sz="1600" baseline="30000" dirty="0" smtClean="0">
                <a:solidFill>
                  <a:schemeClr val="bg2">
                    <a:lumMod val="50000"/>
                  </a:schemeClr>
                </a:solidFill>
              </a:rPr>
              <a:t>3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Lead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Hexagonal holes 2.0 mm radius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1.8 mm septal thickness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Courier New" charset="0"/>
              <a:buChar char="o"/>
            </a:pP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NaI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block 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19x28x1 cm</a:t>
            </a:r>
            <a:r>
              <a:rPr lang="en-US" sz="1600" baseline="30000" dirty="0" smtClean="0">
                <a:solidFill>
                  <a:schemeClr val="bg2">
                    <a:lumMod val="50000"/>
                  </a:schemeClr>
                </a:solidFill>
              </a:rPr>
              <a:t>3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4 mm FWHM spatial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resolution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10% FWHM energy resolution @ 140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keV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80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</a:rPr>
              <a:t>keV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 energy threshold</a:t>
            </a:r>
          </a:p>
          <a:p>
            <a:pPr marL="342900" indent="-342900">
              <a:buFont typeface="Courier New" charset="0"/>
              <a:buChar char="o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Back compartment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19x28x2.5 cm</a:t>
            </a:r>
            <a:r>
              <a:rPr lang="en-US" sz="1600" baseline="30000" dirty="0" smtClean="0">
                <a:solidFill>
                  <a:schemeClr val="bg2">
                    <a:lumMod val="50000"/>
                  </a:schemeClr>
                </a:solidFill>
              </a:rPr>
              <a:t>3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Glass</a:t>
            </a:r>
          </a:p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[HealthCare 2006]</a:t>
            </a:r>
            <a:endParaRPr lang="en-US" sz="16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890857" y="4589119"/>
            <a:ext cx="4029263" cy="2091525"/>
            <a:chOff x="7024707" y="3653742"/>
            <a:chExt cx="4742572" cy="2748033"/>
          </a:xfrm>
        </p:grpSpPr>
        <p:grpSp>
          <p:nvGrpSpPr>
            <p:cNvPr id="15" name="Group 14"/>
            <p:cNvGrpSpPr/>
            <p:nvPr/>
          </p:nvGrpSpPr>
          <p:grpSpPr>
            <a:xfrm>
              <a:off x="8339136" y="4338189"/>
              <a:ext cx="2322415" cy="2063586"/>
              <a:chOff x="6418384" y="4020691"/>
              <a:chExt cx="2322415" cy="2063586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6418384" y="4020691"/>
                <a:ext cx="1080000" cy="2063585"/>
              </a:xfrm>
              <a:prstGeom prst="rect">
                <a:avLst/>
              </a:prstGeom>
              <a:pattFill prst="dkHorz">
                <a:fgClr>
                  <a:schemeClr val="accent1"/>
                </a:fgClr>
                <a:bgClr>
                  <a:schemeClr val="bg1"/>
                </a:bgClr>
              </a:pattFill>
              <a:scene3d>
                <a:camera prst="orthographicFront"/>
                <a:lightRig rig="threePt" dir="t"/>
              </a:scene3d>
              <a:sp3d prstMaterial="matte">
                <a:bevelT w="2540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498384" y="4020692"/>
                <a:ext cx="360000" cy="2063585"/>
              </a:xfrm>
              <a:prstGeom prst="rect">
                <a:avLst/>
              </a:prstGeom>
              <a:solidFill>
                <a:srgbClr val="FFC000"/>
              </a:solidFill>
              <a:scene3d>
                <a:camera prst="orthographicFront"/>
                <a:lightRig rig="threePt" dir="t"/>
              </a:scene3d>
              <a:sp3d prstMaterial="matte">
                <a:bevelT w="2540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840799" y="4020691"/>
                <a:ext cx="900000" cy="206358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 prstMaterial="matte">
                <a:bevelT w="2540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7024707" y="5223605"/>
              <a:ext cx="175846" cy="14637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Bracket 19"/>
            <p:cNvSpPr/>
            <p:nvPr/>
          </p:nvSpPr>
          <p:spPr>
            <a:xfrm>
              <a:off x="10822984" y="4338189"/>
              <a:ext cx="140677" cy="2063585"/>
            </a:xfrm>
            <a:prstGeom prst="rightBracket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963661" y="5369981"/>
              <a:ext cx="803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19 cm</a:t>
              </a:r>
              <a:endParaRPr lang="en-US"/>
            </a:p>
          </p:txBody>
        </p:sp>
        <p:sp>
          <p:nvSpPr>
            <p:cNvPr id="22" name="Right Bracket 21"/>
            <p:cNvSpPr/>
            <p:nvPr/>
          </p:nvSpPr>
          <p:spPr>
            <a:xfrm rot="2515761" flipH="1">
              <a:off x="10815324" y="3659745"/>
              <a:ext cx="152994" cy="664163"/>
            </a:xfrm>
            <a:prstGeom prst="rightBracket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737878" y="3653742"/>
              <a:ext cx="806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28 cm</a:t>
              </a:r>
              <a:endParaRPr lang="en-US" dirty="0"/>
            </a:p>
          </p:txBody>
        </p:sp>
        <p:sp>
          <p:nvSpPr>
            <p:cNvPr id="31" name="Left Bracket 30"/>
            <p:cNvSpPr/>
            <p:nvPr/>
          </p:nvSpPr>
          <p:spPr>
            <a:xfrm rot="16200000">
              <a:off x="7613475" y="4966237"/>
              <a:ext cx="184403" cy="1138584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302360" y="5619176"/>
              <a:ext cx="799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 cm</a:t>
              </a:r>
              <a:endParaRPr lang="en-US" dirty="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155883" y="4210550"/>
            <a:ext cx="4555643" cy="2435665"/>
            <a:chOff x="6871070" y="1228740"/>
            <a:chExt cx="5575002" cy="2932698"/>
          </a:xfrm>
        </p:grpSpPr>
        <p:sp>
          <p:nvSpPr>
            <p:cNvPr id="41" name="Rectangle 40"/>
            <p:cNvSpPr/>
            <p:nvPr/>
          </p:nvSpPr>
          <p:spPr>
            <a:xfrm>
              <a:off x="10283807" y="1913187"/>
              <a:ext cx="727513" cy="2063585"/>
            </a:xfrm>
            <a:prstGeom prst="rect">
              <a:avLst/>
            </a:prstGeom>
            <a:solidFill>
              <a:srgbClr val="FFC000"/>
            </a:solidFill>
            <a:scene3d>
              <a:camera prst="orthographicFront"/>
              <a:lightRig rig="threePt" dir="t"/>
            </a:scene3d>
            <a:sp3d prstMaterial="matte">
              <a:bevelT w="2540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6871070" y="2798603"/>
              <a:ext cx="175846" cy="14637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ight Bracket 42"/>
            <p:cNvSpPr/>
            <p:nvPr/>
          </p:nvSpPr>
          <p:spPr>
            <a:xfrm>
              <a:off x="11200390" y="1913187"/>
              <a:ext cx="140677" cy="2063585"/>
            </a:xfrm>
            <a:prstGeom prst="rightBracket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Left Bracket 43"/>
            <p:cNvSpPr/>
            <p:nvPr/>
          </p:nvSpPr>
          <p:spPr>
            <a:xfrm rot="16200000">
              <a:off x="7417505" y="2576551"/>
              <a:ext cx="147163" cy="1030712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007692" y="3194174"/>
              <a:ext cx="799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 cm</a:t>
              </a:r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1380484" y="2944979"/>
              <a:ext cx="1065588" cy="444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21 cm</a:t>
              </a:r>
              <a:endParaRPr lang="en-US" dirty="0"/>
            </a:p>
          </p:txBody>
        </p:sp>
        <p:sp>
          <p:nvSpPr>
            <p:cNvPr id="47" name="Right Bracket 46"/>
            <p:cNvSpPr/>
            <p:nvPr/>
          </p:nvSpPr>
          <p:spPr>
            <a:xfrm rot="2515761" flipH="1">
              <a:off x="11164912" y="1234743"/>
              <a:ext cx="152994" cy="664163"/>
            </a:xfrm>
            <a:prstGeom prst="rightBracket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0156458" y="1228740"/>
              <a:ext cx="806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28 cm</a:t>
              </a:r>
              <a:endParaRPr lang="en-US" dirty="0"/>
            </a:p>
          </p:txBody>
        </p:sp>
        <p:sp>
          <p:nvSpPr>
            <p:cNvPr id="49" name="Left Bracket 48"/>
            <p:cNvSpPr/>
            <p:nvPr/>
          </p:nvSpPr>
          <p:spPr>
            <a:xfrm rot="16200000">
              <a:off x="8253926" y="3321347"/>
              <a:ext cx="218052" cy="635598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931839" y="3792106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 cm</a:t>
              </a:r>
              <a:endParaRPr lang="en-US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090867" y="3792106"/>
              <a:ext cx="8034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15 cm</a:t>
              </a:r>
              <a:endParaRPr lang="en-US" dirty="0"/>
            </a:p>
          </p:txBody>
        </p:sp>
        <p:sp>
          <p:nvSpPr>
            <p:cNvPr id="52" name="Left Bracket 51"/>
            <p:cNvSpPr/>
            <p:nvPr/>
          </p:nvSpPr>
          <p:spPr>
            <a:xfrm rot="16200000">
              <a:off x="9370252" y="2856427"/>
              <a:ext cx="246480" cy="1537010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8065057" y="2365069"/>
              <a:ext cx="0" cy="1133447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8156631" y="2365069"/>
              <a:ext cx="0" cy="1133447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8249947" y="2368244"/>
              <a:ext cx="0" cy="1133447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8351046" y="2365069"/>
              <a:ext cx="0" cy="1133447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8442046" y="2368244"/>
              <a:ext cx="0" cy="1133447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8546320" y="2365069"/>
              <a:ext cx="0" cy="1133447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8640785" y="2365069"/>
              <a:ext cx="0" cy="1133447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/>
          <p:cNvSpPr txBox="1"/>
          <p:nvPr/>
        </p:nvSpPr>
        <p:spPr>
          <a:xfrm>
            <a:off x="5250129" y="735683"/>
            <a:ext cx="54716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Geant4 simulation of the </a:t>
            </a:r>
            <a:r>
              <a:rPr lang="en-US" sz="1600" b="1" dirty="0" err="1" smtClean="0"/>
              <a:t>CLaRyS</a:t>
            </a:r>
            <a:r>
              <a:rPr lang="en-US" sz="1600" b="1" dirty="0" smtClean="0"/>
              <a:t> Compton camera</a:t>
            </a:r>
          </a:p>
          <a:p>
            <a:endParaRPr lang="en-US" sz="1600" dirty="0" smtClean="0"/>
          </a:p>
          <a:p>
            <a:pPr marL="342900" indent="-342900">
              <a:buFont typeface="Courier New" charset="0"/>
              <a:buChar char="o"/>
            </a:pP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Scatterer</a:t>
            </a:r>
            <a:endParaRPr lang="en-US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7 Si planes (500 e</a:t>
            </a:r>
            <a:r>
              <a:rPr lang="en-US" sz="1600" baseline="30000" dirty="0" smtClean="0">
                <a:solidFill>
                  <a:schemeClr val="bg2">
                    <a:lumMod val="50000"/>
                  </a:schemeClr>
                </a:solidFill>
              </a:rPr>
              <a:t>-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ENC)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1 cm distance between each plane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FWHM resolutions: 20 ns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time,~ 5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</a:rPr>
              <a:t>keV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 energy,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1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mm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spatial</a:t>
            </a:r>
            <a:endParaRPr lang="en-US" sz="1600" baseline="300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Courier New" charset="0"/>
              <a:buChar char="o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BGO Absorber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21x28x3.0 cm</a:t>
            </a:r>
            <a:r>
              <a:rPr lang="en-US" sz="1600" baseline="30000" dirty="0" smtClean="0">
                <a:solidFill>
                  <a:schemeClr val="bg2">
                    <a:lumMod val="50000"/>
                  </a:schemeClr>
                </a:solidFill>
              </a:rPr>
              <a:t>3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(adapted size for efficiency comparison) – 8 x 6 block matrix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FWHM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resolutions: 3 ns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time, 21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% energy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      @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667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keV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, 4.4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mm spatial transverse plane</a:t>
            </a:r>
          </a:p>
          <a:p>
            <a:pPr marL="800100" lvl="1" indent="-342900">
              <a:buFont typeface="Arial" charset="0"/>
              <a:buChar char="•"/>
            </a:pPr>
            <a:endParaRPr lang="en-US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Courier New" charset="0"/>
              <a:buChar char="o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MLEM reconstruction method (CREATIS)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308300" y="5282681"/>
            <a:ext cx="1432286" cy="132343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Point-like radioactive source study at </a:t>
            </a:r>
            <a:r>
              <a:rPr lang="en-US" sz="1600" smtClean="0"/>
              <a:t>different energies</a:t>
            </a:r>
            <a:endParaRPr lang="en-US" sz="1600" dirty="0"/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216658" y="0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Simulation settings</a:t>
            </a:r>
            <a:endParaRPr lang="en-US" dirty="0"/>
          </a:p>
        </p:txBody>
      </p:sp>
      <p:sp>
        <p:nvSpPr>
          <p:cNvPr id="5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12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33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chemeClr val="bg1"/>
                </a:solidFill>
              </a:r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6658" y="0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Compton camera study for SPECT 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182026" y="1359145"/>
            <a:ext cx="5737828" cy="534182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466764" y="1534919"/>
                <a:ext cx="5192486" cy="276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SCATTERER ENERGY RESOLUTION</a:t>
                </a:r>
              </a:p>
              <a:p>
                <a:endParaRPr lang="en-US" b="1" dirty="0" smtClean="0"/>
              </a:p>
              <a:p>
                <a:pPr marL="285750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a:rPr lang="it-IT" i="1">
                            <a:latin typeface="Cambria Math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:r>
                  <a:rPr lang="en-US" dirty="0" smtClean="0"/>
                  <a:t>1 </a:t>
                </a:r>
                <a:r>
                  <a:rPr lang="en-US" dirty="0" err="1" smtClean="0"/>
                  <a:t>keV</a:t>
                </a:r>
                <a:r>
                  <a:rPr lang="en-US" dirty="0" smtClean="0"/>
                  <a:t> in </a:t>
                </a:r>
                <a:r>
                  <a:rPr lang="en-US" i="1" dirty="0" smtClean="0"/>
                  <a:t>Han </a:t>
                </a:r>
                <a:r>
                  <a:rPr lang="en-US" dirty="0" smtClean="0"/>
                  <a:t>2008</a:t>
                </a:r>
              </a:p>
              <a:p>
                <a:endParaRPr lang="en-US" b="1" dirty="0" smtClean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/>
                  <a:t>2 energy resolution values tested</a:t>
                </a:r>
              </a:p>
              <a:p>
                <a:pPr marL="742950" lvl="1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a:rPr lang="it-IT" sz="1600" i="1">
                            <a:latin typeface="Cambria Math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sz="1600" dirty="0" smtClean="0"/>
                  <a:t> = 2 </a:t>
                </a:r>
                <a:r>
                  <a:rPr lang="en-US" sz="1600" dirty="0" err="1" smtClean="0"/>
                  <a:t>keV</a:t>
                </a:r>
                <a:r>
                  <a:rPr lang="en-US" sz="1600" dirty="0" smtClean="0"/>
                  <a:t> close to design expectations</a:t>
                </a:r>
              </a:p>
              <a:p>
                <a:pPr marL="742950" lvl="1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a:rPr lang="it-IT" sz="1600" i="1">
                            <a:latin typeface="Cambria Math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sz="1600" dirty="0" smtClean="0"/>
                  <a:t> = 4 </a:t>
                </a:r>
                <a:r>
                  <a:rPr lang="en-US" sz="1600" dirty="0" err="1" smtClean="0"/>
                  <a:t>keV</a:t>
                </a:r>
                <a:r>
                  <a:rPr lang="en-US" sz="1600" dirty="0" smtClean="0"/>
                  <a:t> test with preliminary electronics card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/>
                  <a:t>Comparison with alternative material – cadmium </a:t>
                </a:r>
                <a:r>
                  <a:rPr lang="en-US" dirty="0"/>
                  <a:t>t</a:t>
                </a:r>
                <a:r>
                  <a:rPr lang="en-US" dirty="0" smtClean="0"/>
                  <a:t>elluride (</a:t>
                </a:r>
                <a:r>
                  <a:rPr lang="en-US" dirty="0" err="1" smtClean="0"/>
                  <a:t>CdTe</a:t>
                </a:r>
                <a:r>
                  <a:rPr lang="en-US" dirty="0" smtClean="0"/>
                  <a:t>)</a:t>
                </a:r>
                <a:endParaRPr lang="en-US" dirty="0" smtClean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64" y="1534919"/>
                <a:ext cx="5192486" cy="2769989"/>
              </a:xfrm>
              <a:prstGeom prst="rect">
                <a:avLst/>
              </a:prstGeom>
              <a:blipFill rotWithShape="0">
                <a:blip r:embed="rId2"/>
                <a:stretch>
                  <a:fillRect l="-1058" t="-1322" b="-2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>
            <a:off x="659450" y="6205442"/>
            <a:ext cx="485090" cy="10633"/>
          </a:xfrm>
          <a:prstGeom prst="straightConnector1">
            <a:avLst/>
          </a:prstGeom>
          <a:ln w="57150" cmpd="dbl">
            <a:solidFill>
              <a:srgbClr val="0F54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54697" y="1534919"/>
            <a:ext cx="51924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SOURCE ACTIVITY</a:t>
            </a:r>
          </a:p>
          <a:p>
            <a:endParaRPr lang="en-US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True and random coincidences studied as a function of the source activity at fixed energy (555 </a:t>
            </a:r>
            <a:r>
              <a:rPr lang="en-US" dirty="0" err="1" smtClean="0"/>
              <a:t>keV</a:t>
            </a:r>
            <a:r>
              <a:rPr lang="en-US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Activity fixed to value of Anger-SPECT clinical interest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200 </a:t>
            </a:r>
            <a:r>
              <a:rPr lang="en-US" dirty="0" err="1" smtClean="0"/>
              <a:t>MBq</a:t>
            </a:r>
            <a:r>
              <a:rPr lang="en-US" dirty="0" smtClean="0"/>
              <a:t> – 50 % of random coincidences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Random coincidence ratio studied as a function of primary energy at fixed activity</a:t>
            </a:r>
            <a:endParaRPr lang="it-IT" dirty="0" smtClean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454697" y="6194809"/>
            <a:ext cx="485090" cy="10633"/>
          </a:xfrm>
          <a:prstGeom prst="straightConnector1">
            <a:avLst/>
          </a:prstGeom>
          <a:ln w="57150" cmpd="dbl">
            <a:solidFill>
              <a:srgbClr val="0F54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1226147" y="6010143"/>
                <a:ext cx="43207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𝝈</m:t>
                        </m:r>
                      </m:e>
                      <m:sub>
                        <m:r>
                          <a:rPr lang="it-IT" b="1" i="1">
                            <a:latin typeface="Cambria Math" charset="0"/>
                          </a:rPr>
                          <m:t>𝑬</m:t>
                        </m:r>
                      </m:sub>
                    </m:sSub>
                  </m:oMath>
                </a14:m>
                <a:r>
                  <a:rPr lang="en-US" b="1" dirty="0"/>
                  <a:t> = 2 </a:t>
                </a:r>
                <a:r>
                  <a:rPr lang="en-US" b="1" dirty="0" err="1"/>
                  <a:t>keV</a:t>
                </a:r>
                <a:r>
                  <a:rPr lang="en-US" b="1" dirty="0"/>
                  <a:t> </a:t>
                </a:r>
                <a:r>
                  <a:rPr lang="en-US" dirty="0"/>
                  <a:t>fixed for comparison study</a:t>
                </a: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147" y="6010143"/>
                <a:ext cx="4320735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9836" r="-1269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6963975" y="6031409"/>
            <a:ext cx="4711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Activity of </a:t>
            </a:r>
            <a:r>
              <a:rPr lang="en-US" b="1" dirty="0"/>
              <a:t>200 </a:t>
            </a:r>
            <a:r>
              <a:rPr lang="en-US" b="1" dirty="0" err="1"/>
              <a:t>MBq</a:t>
            </a:r>
            <a:r>
              <a:rPr lang="en-US" b="1" dirty="0"/>
              <a:t> </a:t>
            </a:r>
            <a:r>
              <a:rPr lang="en-US" dirty="0"/>
              <a:t>for comparison study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69158" y="1359145"/>
            <a:ext cx="5737828" cy="534182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6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501" y="3923414"/>
            <a:ext cx="4210278" cy="271562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984291" y="5296555"/>
            <a:ext cx="754054" cy="36580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CC</a:t>
            </a:r>
            <a:endParaRPr lang="en-US" sz="16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7655" y="142659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16658" y="904257"/>
            <a:ext cx="1065012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75000"/>
                  </a:schemeClr>
                </a:solidFill>
              </a:rPr>
              <a:t>STATE OF THE ART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Comparison with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commercial Anger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camera performed at single gamma energy (364 </a:t>
            </a:r>
            <a:r>
              <a:rPr lang="en-US" dirty="0" err="1" smtClean="0">
                <a:solidFill>
                  <a:schemeClr val="bg2">
                    <a:lumMod val="75000"/>
                  </a:schemeClr>
                </a:solidFill>
              </a:rPr>
              <a:t>keV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) – </a:t>
            </a:r>
            <a:r>
              <a:rPr lang="en-US" i="1" dirty="0" smtClean="0">
                <a:solidFill>
                  <a:schemeClr val="bg2">
                    <a:lumMod val="75000"/>
                  </a:schemeClr>
                </a:solidFill>
              </a:rPr>
              <a:t>Han 2008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Encouraging results: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Efficiency gain of a factor &gt; 20  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Comparable spatial resolution for the same number of events</a:t>
            </a:r>
          </a:p>
          <a:p>
            <a:pPr marL="1200150" lvl="2" indent="-285750">
              <a:buFont typeface="Arial" charset="0"/>
              <a:buChar char="•"/>
            </a:pPr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1200150" lvl="2" indent="-285750">
              <a:buFont typeface="Arial" charset="0"/>
              <a:buChar char="•"/>
            </a:pPr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bg2">
                    <a:lumMod val="75000"/>
                  </a:schemeClr>
                </a:solidFill>
              </a:rPr>
              <a:t>OBJECTIVE OF THE PRESENT WORK</a:t>
            </a:r>
          </a:p>
          <a:p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chemeClr val="bg2">
                    <a:lumMod val="75000"/>
                  </a:schemeClr>
                </a:solidFill>
              </a:rPr>
              <a:t>Estimate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of Compton camera 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</a:rPr>
              <a:t>performance in SPECT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ea typeface="Symbol" charset="2"/>
                <a:cs typeface="Symbol" charset="2"/>
              </a:rPr>
              <a:t>as a function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ea typeface="Symbol" charset="2"/>
                <a:cs typeface="Symbol" charset="2"/>
              </a:rPr>
              <a:t>of:</a:t>
            </a:r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742950" lvl="1" indent="-285750">
              <a:buFont typeface="Courier New" charset="0"/>
              <a:buChar char="o"/>
            </a:pPr>
            <a:r>
              <a:rPr lang="en-US" dirty="0" err="1">
                <a:solidFill>
                  <a:schemeClr val="bg2">
                    <a:lumMod val="75000"/>
                  </a:schemeClr>
                </a:solidFill>
                <a:ea typeface="Symbol" charset="2"/>
                <a:cs typeface="Symbol" charset="2"/>
              </a:rPr>
              <a:t>Scatterer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ea typeface="Symbol" charset="2"/>
                <a:cs typeface="Symbol" charset="2"/>
              </a:rPr>
              <a:t> energy resolution and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ea typeface="Symbol" charset="2"/>
                <a:cs typeface="Symbol" charset="2"/>
              </a:rPr>
              <a:t>material</a:t>
            </a:r>
          </a:p>
          <a:p>
            <a:pPr marL="1200150" lvl="2" indent="-285750">
              <a:buFont typeface="Courier New" charset="0"/>
              <a:buChar char="o"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  <a:ea typeface="Symbol" charset="2"/>
                <a:cs typeface="Symbol" charset="2"/>
              </a:rPr>
              <a:t>Main development challenge </a:t>
            </a:r>
            <a:endParaRPr lang="en-US" dirty="0">
              <a:solidFill>
                <a:schemeClr val="bg2">
                  <a:lumMod val="75000"/>
                </a:schemeClr>
              </a:solidFill>
              <a:ea typeface="Symbol" charset="2"/>
              <a:cs typeface="Symbol" charset="2"/>
            </a:endParaRPr>
          </a:p>
          <a:p>
            <a:pPr marL="742950" lvl="1" indent="-285750">
              <a:buFont typeface="Courier New" charset="0"/>
              <a:buChar char="o"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  <a:ea typeface="Symbol" charset="2"/>
                <a:cs typeface="Symbol" charset="2"/>
              </a:rPr>
              <a:t>Source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ea typeface="Symbol" charset="2"/>
                <a:cs typeface="Symbol" charset="2"/>
              </a:rPr>
              <a:t>activity and random coincidences</a:t>
            </a:r>
          </a:p>
          <a:p>
            <a:pPr marL="1200150" lvl="2" indent="-285750">
              <a:buFont typeface="Courier New" charset="0"/>
              <a:buChar char="o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Benchmark Anger camera (AC) and Compton camera (CC</a:t>
            </a:r>
            <a:r>
              <a:rPr lang="en-US" dirty="0" smtClean="0"/>
              <a:t>):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US" b="1" dirty="0" smtClean="0"/>
              <a:t>Comparison of main performance parameters in wide </a:t>
            </a:r>
          </a:p>
          <a:p>
            <a:pPr lvl="1"/>
            <a:r>
              <a:rPr lang="en-US" b="1" dirty="0" smtClean="0"/>
              <a:t>     </a:t>
            </a:r>
            <a:r>
              <a:rPr lang="en-US" b="1" dirty="0"/>
              <a:t>energy range (245 </a:t>
            </a:r>
            <a:r>
              <a:rPr lang="en-US" b="1" dirty="0" err="1"/>
              <a:t>keV</a:t>
            </a:r>
            <a:r>
              <a:rPr lang="en-US" b="1" dirty="0"/>
              <a:t> – 2614 </a:t>
            </a:r>
            <a:r>
              <a:rPr lang="en-US" b="1" dirty="0" err="1"/>
              <a:t>keV</a:t>
            </a:r>
            <a:r>
              <a:rPr lang="en-US" b="1" dirty="0"/>
              <a:t>)</a:t>
            </a:r>
          </a:p>
          <a:p>
            <a:pPr marL="285750" indent="-285750">
              <a:buFont typeface="Courier New" charset="0"/>
              <a:buChar char="o"/>
            </a:pPr>
            <a:endParaRPr lang="en-US" dirty="0"/>
          </a:p>
          <a:p>
            <a:pPr marL="800100" lvl="1" indent="-342900">
              <a:buFont typeface="Courier New" charset="0"/>
              <a:buChar char="o"/>
            </a:pPr>
            <a:endParaRPr lang="en-US" b="1" dirty="0"/>
          </a:p>
          <a:p>
            <a:pPr marL="285750" indent="-285750">
              <a:buFont typeface="Courier New" charset="0"/>
              <a:buChar char="o"/>
            </a:pPr>
            <a:endParaRPr lang="en-US" dirty="0" smtClean="0"/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216658" y="0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Simulation study</a:t>
            </a: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8218032" y="5289176"/>
            <a:ext cx="745219" cy="37318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A</a:t>
            </a:r>
            <a:r>
              <a:rPr lang="en-US" sz="1600" b="1" dirty="0" smtClean="0"/>
              <a:t>C</a:t>
            </a:r>
            <a:endParaRPr lang="en-US" sz="1600" b="1" dirty="0"/>
          </a:p>
        </p:txBody>
      </p:sp>
      <p:sp>
        <p:nvSpPr>
          <p:cNvPr id="2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Bent-Up Arrow 1"/>
          <p:cNvSpPr/>
          <p:nvPr/>
        </p:nvSpPr>
        <p:spPr>
          <a:xfrm rot="5400000">
            <a:off x="1885702" y="6078998"/>
            <a:ext cx="651740" cy="56352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666825" y="6360172"/>
            <a:ext cx="1373548" cy="369332"/>
          </a:xfrm>
          <a:prstGeom prst="rect">
            <a:avLst/>
          </a:prstGeom>
          <a:noFill/>
          <a:ln w="38100">
            <a:solidFill>
              <a:srgbClr val="0F548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b="1" smtClean="0"/>
              <a:t>HOW TO ?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5184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56" y="2189790"/>
            <a:ext cx="5831076" cy="4373307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524" y="2189789"/>
            <a:ext cx="5831076" cy="437330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16658" y="0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s-IS" dirty="0" smtClean="0"/>
              <a:t>…</a:t>
            </a:r>
            <a:r>
              <a:rPr lang="en-US" dirty="0" smtClean="0"/>
              <a:t>image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4256" y="668076"/>
            <a:ext cx="54141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AC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Radial distribution from raw data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Background to be studied and handled</a:t>
            </a:r>
          </a:p>
          <a:p>
            <a:pPr marL="285750" indent="-285750">
              <a:buFont typeface="Courier New" charset="0"/>
              <a:buChar char="o"/>
            </a:pPr>
            <a:r>
              <a:rPr lang="is-IS" sz="1600" dirty="0" smtClean="0"/>
              <a:t>…</a:t>
            </a: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105332" y="668076"/>
            <a:ext cx="54141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</a:t>
            </a:r>
            <a:r>
              <a:rPr lang="en-US" sz="1600" b="1" dirty="0" smtClean="0"/>
              <a:t>C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Coincidence reconstruction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Radial distribution only after reconstruction</a:t>
            </a:r>
          </a:p>
          <a:p>
            <a:pPr marL="285750" indent="-285750">
              <a:buFont typeface="Courier New" charset="0"/>
              <a:buChar char="o"/>
            </a:pPr>
            <a:r>
              <a:rPr lang="is-IS" sz="1600" dirty="0" smtClean="0"/>
              <a:t>…</a:t>
            </a: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916681" y="1796216"/>
            <a:ext cx="2241837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smtClean="0"/>
              <a:t>Radial distributions</a:t>
            </a:r>
            <a:endParaRPr lang="en-US" b="1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69E57DC2-970A-4B3E-BB1C-7A09969E49DF}" type="slidenum">
              <a:rPr lang="en-US" smtClean="0">
                <a:solidFill>
                  <a:schemeClr val="bg1"/>
                </a:solidFill>
              </a:rPr>
              <a:pPr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0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Box 81"/>
          <p:cNvSpPr txBox="1"/>
          <p:nvPr/>
        </p:nvSpPr>
        <p:spPr>
          <a:xfrm>
            <a:off x="72984" y="738891"/>
            <a:ext cx="1140296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Focus on detector performance in terms of spatial resolution and detection efficiency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Definition of </a:t>
            </a:r>
            <a:r>
              <a:rPr lang="en-US" b="1" dirty="0" smtClean="0"/>
              <a:t>three figures of merit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b="1" dirty="0" smtClean="0"/>
              <a:t>Detection efficiency</a:t>
            </a:r>
            <a:r>
              <a:rPr lang="en-US" dirty="0" smtClean="0"/>
              <a:t>: </a:t>
            </a:r>
            <a:r>
              <a:rPr lang="en-US" dirty="0"/>
              <a:t>ratio between reconstructed events and total emitted primary gammas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b="1" dirty="0"/>
              <a:t>Spatial </a:t>
            </a:r>
            <a:r>
              <a:rPr lang="en-US" b="1" dirty="0" smtClean="0"/>
              <a:t>resolution</a:t>
            </a:r>
            <a:r>
              <a:rPr lang="en-US" dirty="0" smtClean="0"/>
              <a:t>: </a:t>
            </a:r>
            <a:r>
              <a:rPr lang="en-US" dirty="0"/>
              <a:t>RMS of radial distribution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b="1" dirty="0" smtClean="0"/>
              <a:t>Signal-to-background</a:t>
            </a:r>
            <a:r>
              <a:rPr lang="en-US" b="1" dirty="0" smtClean="0"/>
              <a:t> </a:t>
            </a:r>
            <a:r>
              <a:rPr lang="en-US" b="1" dirty="0" smtClean="0"/>
              <a:t>ratio</a:t>
            </a:r>
            <a:r>
              <a:rPr lang="en-US" dirty="0" smtClean="0"/>
              <a:t>: ratio between </a:t>
            </a:r>
            <a:r>
              <a:rPr lang="en-US" dirty="0" smtClean="0"/>
              <a:t>“detected events” and “useful events”</a:t>
            </a:r>
            <a:endParaRPr lang="en-US" sz="1600" dirty="0"/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7655" y="142659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dirty="0"/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216658" y="0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Analysis method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02052" y="2341323"/>
            <a:ext cx="11828413" cy="4214238"/>
            <a:chOff x="72984" y="2923811"/>
            <a:chExt cx="11523575" cy="3845015"/>
          </a:xfrm>
        </p:grpSpPr>
        <p:sp>
          <p:nvSpPr>
            <p:cNvPr id="6" name="Oval 5"/>
            <p:cNvSpPr/>
            <p:nvPr/>
          </p:nvSpPr>
          <p:spPr>
            <a:xfrm>
              <a:off x="288098" y="4914900"/>
              <a:ext cx="240542" cy="242888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2984" y="5286375"/>
              <a:ext cx="14129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SOURCE:</a:t>
              </a:r>
            </a:p>
            <a:p>
              <a:r>
                <a:rPr lang="en-US" b="1" dirty="0" smtClean="0"/>
                <a:t>N</a:t>
              </a:r>
              <a:r>
                <a:rPr lang="en-US" dirty="0" smtClean="0"/>
                <a:t> primaries</a:t>
              </a:r>
            </a:p>
            <a:p>
              <a:r>
                <a:rPr lang="en-US" dirty="0"/>
                <a:t>i</a:t>
              </a:r>
              <a:r>
                <a:rPr lang="en-US" dirty="0" smtClean="0"/>
                <a:t>n 4</a:t>
              </a:r>
              <a:r>
                <a:rPr lang="en-US" dirty="0" smtClean="0">
                  <a:latin typeface="Symbol" charset="2"/>
                  <a:ea typeface="Symbol" charset="2"/>
                  <a:cs typeface="Symbol" charset="2"/>
                </a:rPr>
                <a:t>p</a:t>
              </a:r>
              <a:endParaRPr lang="en-US" dirty="0">
                <a:latin typeface="Symbol" charset="2"/>
                <a:ea typeface="Symbol" charset="2"/>
                <a:cs typeface="Symbol" charset="2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300287" y="5286375"/>
              <a:ext cx="624863" cy="1394268"/>
            </a:xfrm>
            <a:prstGeom prst="rect">
              <a:avLst/>
            </a:prstGeom>
            <a:pattFill prst="dkHorz">
              <a:fgClr>
                <a:schemeClr val="accent1"/>
              </a:fgClr>
              <a:bgClr>
                <a:schemeClr val="bg1"/>
              </a:bgClr>
            </a:pattFill>
            <a:scene3d>
              <a:camera prst="orthographicFront"/>
              <a:lightRig rig="threePt" dir="t"/>
            </a:scene3d>
            <a:sp3d prstMaterial="matte">
              <a:bevelT w="2540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951277" y="5286376"/>
              <a:ext cx="208288" cy="1394268"/>
            </a:xfrm>
            <a:prstGeom prst="rect">
              <a:avLst/>
            </a:prstGeom>
            <a:solidFill>
              <a:srgbClr val="FFC000"/>
            </a:solidFill>
            <a:scene3d>
              <a:camera prst="orthographicFront"/>
              <a:lightRig rig="threePt" dir="t"/>
            </a:scene3d>
            <a:sp3d prstMaterial="matte">
              <a:bevelT w="2540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159938" y="5286375"/>
              <a:ext cx="520719" cy="139426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 prstMaterial="matte">
              <a:bevelT w="2540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55" y="4957544"/>
              <a:ext cx="1343465" cy="67871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09555" y="4464780"/>
              <a:ext cx="1343465" cy="67871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714500" y="4765862"/>
              <a:ext cx="346620" cy="421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Symbol" charset="2"/>
                  <a:ea typeface="Symbol" charset="2"/>
                  <a:cs typeface="Symbol" charset="2"/>
                </a:rPr>
                <a:t>g</a:t>
              </a:r>
              <a:endParaRPr lang="en-US" sz="2400" b="1" dirty="0">
                <a:latin typeface="Symbol" charset="2"/>
                <a:ea typeface="Symbol" charset="2"/>
                <a:cs typeface="Symbol" charset="2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255705" y="3550367"/>
              <a:ext cx="423558" cy="1453076"/>
            </a:xfrm>
            <a:prstGeom prst="rect">
              <a:avLst/>
            </a:prstGeom>
            <a:solidFill>
              <a:srgbClr val="FFC000"/>
            </a:solidFill>
            <a:scene3d>
              <a:camera prst="orthographicFront"/>
              <a:lightRig rig="threePt" dir="t"/>
            </a:scene3d>
            <a:sp3d prstMaterial="matte">
              <a:bevelT w="2540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443067" y="3812039"/>
              <a:ext cx="0" cy="941351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523284" y="3812039"/>
              <a:ext cx="0" cy="941351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603501" y="3812039"/>
              <a:ext cx="0" cy="941351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683719" y="3812039"/>
              <a:ext cx="0" cy="941351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844155" y="3812039"/>
              <a:ext cx="0" cy="941351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763937" y="3812039"/>
              <a:ext cx="0" cy="941351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362850" y="3812039"/>
              <a:ext cx="0" cy="941351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679263" y="3550367"/>
              <a:ext cx="571985" cy="369332"/>
            </a:xfrm>
            <a:prstGeom prst="rect">
              <a:avLst/>
            </a:prstGeom>
            <a:noFill/>
            <a:ln w="38100">
              <a:solidFill>
                <a:srgbClr val="0F548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smtClean="0"/>
                <a:t>CC</a:t>
              </a:r>
              <a:endParaRPr lang="en-US" b="1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679263" y="5285404"/>
              <a:ext cx="592527" cy="369332"/>
            </a:xfrm>
            <a:prstGeom prst="rect">
              <a:avLst/>
            </a:prstGeom>
            <a:noFill/>
            <a:ln w="38100">
              <a:solidFill>
                <a:srgbClr val="0F548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</a:t>
              </a:r>
              <a:r>
                <a:rPr lang="en-US" b="1" dirty="0" smtClean="0"/>
                <a:t>C</a:t>
              </a:r>
              <a:endParaRPr lang="en-US" b="1" dirty="0"/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3986212" y="4034337"/>
              <a:ext cx="1559359" cy="213747"/>
            </a:xfrm>
            <a:prstGeom prst="rightArrow">
              <a:avLst/>
            </a:prstGeom>
            <a:solidFill>
              <a:srgbClr val="320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ight Arrow 46"/>
            <p:cNvSpPr/>
            <p:nvPr/>
          </p:nvSpPr>
          <p:spPr>
            <a:xfrm>
              <a:off x="3986213" y="5863421"/>
              <a:ext cx="1559358" cy="253528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915444" y="6116949"/>
              <a:ext cx="1785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Transmission </a:t>
              </a:r>
              <a:r>
                <a:rPr lang="en-US" smtClean="0"/>
                <a:t>+ interaction</a:t>
              </a:r>
              <a:endParaRPr lang="en-US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915443" y="4248084"/>
              <a:ext cx="1785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Interaction + coincidence</a:t>
              </a:r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614984" y="4613978"/>
              <a:ext cx="1412916" cy="923330"/>
            </a:xfrm>
            <a:prstGeom prst="rect">
              <a:avLst/>
            </a:prstGeom>
            <a:noFill/>
            <a:ln w="38100">
              <a:solidFill>
                <a:srgbClr val="0F548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</a:t>
              </a:r>
              <a:r>
                <a:rPr lang="en-US" dirty="0" smtClean="0"/>
                <a:t> “detected events”</a:t>
              </a:r>
              <a:endParaRPr lang="en-US" dirty="0"/>
            </a:p>
          </p:txBody>
        </p:sp>
        <p:sp>
          <p:nvSpPr>
            <p:cNvPr id="51" name="Right Arrow 50"/>
            <p:cNvSpPr/>
            <p:nvPr/>
          </p:nvSpPr>
          <p:spPr>
            <a:xfrm>
              <a:off x="7118289" y="4031127"/>
              <a:ext cx="1559359" cy="213747"/>
            </a:xfrm>
            <a:prstGeom prst="rightArrow">
              <a:avLst/>
            </a:prstGeom>
            <a:solidFill>
              <a:srgbClr val="320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ight Arrow 51"/>
            <p:cNvSpPr/>
            <p:nvPr/>
          </p:nvSpPr>
          <p:spPr>
            <a:xfrm>
              <a:off x="7118289" y="5863421"/>
              <a:ext cx="1559358" cy="253528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118289" y="6122495"/>
              <a:ext cx="1785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 </a:t>
              </a:r>
            </a:p>
            <a:p>
              <a:r>
                <a:rPr lang="en-US" dirty="0" smtClean="0"/>
                <a:t>rejection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124297" y="4184505"/>
              <a:ext cx="1785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MLEM reconstruction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42"/>
            <a:stretch/>
          </p:blipFill>
          <p:spPr>
            <a:xfrm>
              <a:off x="9156296" y="4107397"/>
              <a:ext cx="1094387" cy="1966291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8920497" y="4287582"/>
              <a:ext cx="315654" cy="1744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9943907" y="4084965"/>
              <a:ext cx="380154" cy="1744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9352774" y="4084966"/>
              <a:ext cx="1052229" cy="392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903558" y="6116949"/>
              <a:ext cx="23866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Radial distributions: </a:t>
              </a:r>
              <a:r>
                <a:rPr lang="en-US" b="1" dirty="0" smtClean="0"/>
                <a:t>P</a:t>
              </a:r>
              <a:r>
                <a:rPr lang="en-US" dirty="0" smtClean="0"/>
                <a:t> entries</a:t>
              </a:r>
              <a:endParaRPr lang="en-US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9271020" y="5243618"/>
              <a:ext cx="32536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9303456" y="5266931"/>
              <a:ext cx="166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R</a:t>
              </a:r>
              <a:endParaRPr lang="en-US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481286" y="2923811"/>
              <a:ext cx="2115273" cy="1207488"/>
            </a:xfrm>
            <a:prstGeom prst="rect">
              <a:avLst/>
            </a:prstGeom>
            <a:noFill/>
            <a:ln w="38100">
              <a:solidFill>
                <a:srgbClr val="0F548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Figures of merit:</a:t>
              </a:r>
              <a:r>
                <a:rPr lang="en-US" sz="2000" b="1" dirty="0" smtClean="0">
                  <a:solidFill>
                    <a:srgbClr val="00B050"/>
                  </a:solidFill>
                </a:rPr>
                <a:t> </a:t>
              </a:r>
            </a:p>
            <a:p>
              <a:r>
                <a:rPr lang="en-US" sz="2000" b="1" dirty="0" smtClean="0"/>
                <a:t>1. </a:t>
              </a:r>
              <a:r>
                <a:rPr lang="en-US" sz="2000" b="1" dirty="0" smtClean="0">
                  <a:solidFill>
                    <a:srgbClr val="00B050"/>
                  </a:solidFill>
                </a:rPr>
                <a:t>P</a:t>
              </a:r>
              <a:r>
                <a:rPr lang="en-US" sz="2000" b="1" dirty="0" smtClean="0"/>
                <a:t>/</a:t>
              </a:r>
              <a:r>
                <a:rPr lang="en-US" sz="2000" b="1" dirty="0" smtClean="0">
                  <a:solidFill>
                    <a:srgbClr val="00B0F0"/>
                  </a:solidFill>
                </a:rPr>
                <a:t>N</a:t>
              </a:r>
              <a:endParaRPr lang="en-US" sz="2000" b="1" dirty="0">
                <a:solidFill>
                  <a:srgbClr val="00B0F0"/>
                </a:solidFill>
              </a:endParaRPr>
            </a:p>
            <a:p>
              <a:r>
                <a:rPr lang="en-US" sz="2000" b="1" dirty="0" smtClean="0"/>
                <a:t>2. </a:t>
              </a:r>
              <a:r>
                <a:rPr lang="en-US" sz="2000" b="1" dirty="0" smtClean="0">
                  <a:solidFill>
                    <a:srgbClr val="7030A0"/>
                  </a:solidFill>
                </a:rPr>
                <a:t>R</a:t>
              </a:r>
              <a:endParaRPr lang="en-US" sz="2000" b="1" dirty="0">
                <a:solidFill>
                  <a:srgbClr val="7030A0"/>
                </a:solidFill>
              </a:endParaRPr>
            </a:p>
            <a:p>
              <a:r>
                <a:rPr lang="en-US" sz="2000" b="1" dirty="0" smtClean="0"/>
                <a:t>3. </a:t>
              </a:r>
              <a:r>
                <a:rPr lang="en-US" sz="2000" b="1" dirty="0" smtClean="0">
                  <a:solidFill>
                    <a:srgbClr val="00B050"/>
                  </a:solidFill>
                </a:rPr>
                <a:t>P</a:t>
              </a:r>
              <a:r>
                <a:rPr lang="en-US" sz="2000" b="1" dirty="0" smtClean="0"/>
                <a:t>/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M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186515" y="5783211"/>
              <a:ext cx="2861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r</a:t>
              </a:r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959305" y="3930367"/>
              <a:ext cx="2861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#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134681" y="4643083"/>
              <a:ext cx="362927" cy="29121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76910" y="5576257"/>
              <a:ext cx="318554" cy="287164"/>
            </a:xfrm>
            <a:prstGeom prst="ellipse">
              <a:avLst/>
            </a:prstGeom>
            <a:noFill/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8903557" y="6407317"/>
              <a:ext cx="296637" cy="273326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9292947" y="5305172"/>
              <a:ext cx="328548" cy="280786"/>
            </a:xfrm>
            <a:prstGeom prst="ellipse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Left Bracket 54"/>
            <p:cNvSpPr/>
            <p:nvPr/>
          </p:nvSpPr>
          <p:spPr>
            <a:xfrm rot="5400000" flipV="1">
              <a:off x="1247403" y="2497484"/>
              <a:ext cx="135618" cy="1970149"/>
            </a:xfrm>
            <a:prstGeom prst="leftBracket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06855" y="3461432"/>
              <a:ext cx="679045" cy="2810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 cm</a:t>
              </a:r>
              <a:endParaRPr lang="en-US" dirty="0"/>
            </a:p>
          </p:txBody>
        </p:sp>
      </p:grpSp>
      <p:sp>
        <p:nvSpPr>
          <p:cNvPr id="5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17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59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16658" y="0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Data treatment: CC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16658" y="854062"/>
            <a:ext cx="55993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7</a:t>
            </a:r>
            <a:r>
              <a:rPr lang="en-US" baseline="30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primary gammas simulated in 0.08x4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p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ea typeface="Symbol" charset="2"/>
                <a:cs typeface="Symbol" charset="2"/>
              </a:rPr>
              <a:t>(camera acceptance cone)</a:t>
            </a: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  <a:ea typeface="Symbol" charset="2"/>
              <a:cs typeface="Symbol" charset="2"/>
            </a:endParaRPr>
          </a:p>
          <a:p>
            <a:pPr marL="285750" indent="-285750">
              <a:buFont typeface="Courier New" charset="0"/>
              <a:buChar char="o"/>
            </a:pPr>
            <a:r>
              <a:rPr lang="en-US" dirty="0" err="1" smtClean="0">
                <a:ea typeface="Symbol" charset="2"/>
                <a:cs typeface="Symbol" charset="2"/>
              </a:rPr>
              <a:t>Scatterer</a:t>
            </a:r>
            <a:r>
              <a:rPr lang="en-US" dirty="0" smtClean="0">
                <a:ea typeface="Symbol" charset="2"/>
                <a:cs typeface="Symbol" charset="2"/>
              </a:rPr>
              <a:t>-absorber coincidences retrieved with dedicated </a:t>
            </a:r>
            <a:r>
              <a:rPr lang="en-US" dirty="0" smtClean="0">
                <a:ea typeface="Symbol" charset="2"/>
                <a:cs typeface="Symbol" charset="2"/>
              </a:rPr>
              <a:t>analysis based on: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dirty="0" smtClean="0">
                <a:ea typeface="Symbol" charset="2"/>
                <a:cs typeface="Symbol" charset="2"/>
              </a:rPr>
              <a:t>Source activity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dirty="0" smtClean="0">
                <a:ea typeface="Symbol" charset="2"/>
                <a:cs typeface="Symbol" charset="2"/>
              </a:rPr>
              <a:t>Examination time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dirty="0" smtClean="0">
                <a:ea typeface="Symbol" charset="2"/>
                <a:cs typeface="Symbol" charset="2"/>
              </a:rPr>
              <a:t>Detector time resolutions</a:t>
            </a:r>
          </a:p>
          <a:p>
            <a:pPr marL="742950" lvl="1" indent="-285750">
              <a:buFont typeface="Courier New" charset="0"/>
              <a:buChar char="o"/>
            </a:pPr>
            <a:endParaRPr lang="en-US" dirty="0" smtClean="0">
              <a:ea typeface="Symbol" charset="2"/>
              <a:cs typeface="Symbol" charset="2"/>
            </a:endParaRPr>
          </a:p>
          <a:p>
            <a:pPr marL="285750" indent="-285750">
              <a:buFont typeface="Courier New" charset="0"/>
              <a:buChar char="o"/>
            </a:pPr>
            <a:r>
              <a:rPr lang="en-US" dirty="0">
                <a:ea typeface="Symbol" charset="2"/>
                <a:cs typeface="Symbol" charset="2"/>
              </a:rPr>
              <a:t>Radial distribution </a:t>
            </a:r>
            <a:r>
              <a:rPr lang="en-US" dirty="0" smtClean="0">
                <a:ea typeface="Symbol" charset="2"/>
                <a:cs typeface="Symbol" charset="2"/>
              </a:rPr>
              <a:t>after MLEM reconstruction obtained and analyzed </a:t>
            </a:r>
            <a:r>
              <a:rPr lang="en-US" dirty="0">
                <a:ea typeface="Symbol" charset="2"/>
                <a:cs typeface="Symbol" charset="2"/>
              </a:rPr>
              <a:t>to retrieve the spatial </a:t>
            </a:r>
            <a:r>
              <a:rPr lang="en-US" dirty="0" smtClean="0">
                <a:ea typeface="Symbol" charset="2"/>
                <a:cs typeface="Symbol" charset="2"/>
              </a:rPr>
              <a:t>information </a:t>
            </a:r>
          </a:p>
        </p:txBody>
      </p:sp>
      <p:sp>
        <p:nvSpPr>
          <p:cNvPr id="3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524" y="2189789"/>
            <a:ext cx="5831076" cy="437330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8866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16658" y="0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Data treatment: AC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9938" y="634277"/>
            <a:ext cx="9719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r>
              <a:rPr lang="en-US" baseline="30000" dirty="0" smtClean="0">
                <a:solidFill>
                  <a:schemeClr val="bg1">
                    <a:lumMod val="50000"/>
                  </a:schemeClr>
                </a:solidFill>
              </a:rPr>
              <a:t>8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primary gammas simulated in 4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endParaRPr lang="en-US" dirty="0" smtClean="0">
              <a:solidFill>
                <a:schemeClr val="bg1">
                  <a:lumMod val="50000"/>
                </a:schemeClr>
              </a:solidFill>
              <a:ea typeface="Symbol" charset="2"/>
              <a:cs typeface="Symbol" charset="2"/>
            </a:endParaRPr>
          </a:p>
          <a:p>
            <a:pPr marL="285750" indent="-285750">
              <a:buFont typeface="Courier New" charset="0"/>
              <a:buChar char="o"/>
            </a:pPr>
            <a:r>
              <a:rPr lang="en-US" dirty="0" smtClean="0">
                <a:ea typeface="Symbol" charset="2"/>
                <a:cs typeface="Symbol" charset="2"/>
              </a:rPr>
              <a:t>Raw radial distribution analyzed to retrieve the spatial information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>
                <a:ea typeface="Symbol" charset="2"/>
                <a:cs typeface="Symbol" charset="2"/>
              </a:rPr>
              <a:t>Event selection performed by linear fit – background rejection</a:t>
            </a: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453" y="2188581"/>
            <a:ext cx="2255291" cy="2151131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009" y="2188581"/>
            <a:ext cx="2255291" cy="2151131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453" y="4410757"/>
            <a:ext cx="2255291" cy="2151131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513" y="4410757"/>
            <a:ext cx="2245408" cy="2141704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872140" y="2573518"/>
            <a:ext cx="1102936" cy="369332"/>
          </a:xfrm>
          <a:prstGeom prst="rect">
            <a:avLst/>
          </a:prstGeom>
          <a:noFill/>
          <a:ln w="38100">
            <a:solidFill>
              <a:srgbClr val="0F548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245 </a:t>
            </a:r>
            <a:r>
              <a:rPr lang="en-US" dirty="0" err="1" smtClean="0"/>
              <a:t>keV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9249604" y="2573518"/>
            <a:ext cx="1102936" cy="369332"/>
          </a:xfrm>
          <a:prstGeom prst="rect">
            <a:avLst/>
          </a:prstGeom>
          <a:noFill/>
          <a:ln w="38100">
            <a:solidFill>
              <a:srgbClr val="0F5480"/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/>
              <a:t>555 </a:t>
            </a:r>
            <a:r>
              <a:rPr lang="en-US" dirty="0" err="1" smtClean="0"/>
              <a:t>keV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842304" y="4821830"/>
            <a:ext cx="1245893" cy="369332"/>
          </a:xfrm>
          <a:prstGeom prst="rect">
            <a:avLst/>
          </a:prstGeom>
          <a:noFill/>
          <a:ln w="38100">
            <a:solidFill>
              <a:srgbClr val="0F5480"/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/>
              <a:t>1099 </a:t>
            </a:r>
            <a:r>
              <a:rPr lang="en-US" dirty="0" err="1" smtClean="0"/>
              <a:t>keV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9249604" y="4821830"/>
            <a:ext cx="1204722" cy="369332"/>
          </a:xfrm>
          <a:prstGeom prst="rect">
            <a:avLst/>
          </a:prstGeom>
          <a:noFill/>
          <a:ln w="38100">
            <a:solidFill>
              <a:srgbClr val="0F548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1524 </a:t>
            </a:r>
            <a:r>
              <a:rPr lang="en-US" dirty="0" err="1" smtClean="0"/>
              <a:t>keV</a:t>
            </a:r>
            <a:endParaRPr lang="en-US" dirty="0"/>
          </a:p>
        </p:txBody>
      </p:sp>
      <p:sp>
        <p:nvSpPr>
          <p:cNvPr id="3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19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56" y="2189790"/>
            <a:ext cx="5831076" cy="4373307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</p:spTree>
    <p:extLst>
      <p:ext uri="{BB962C8B-B14F-4D97-AF65-F5344CB8AC3E}">
        <p14:creationId xmlns:p14="http://schemas.microsoft.com/office/powerpoint/2010/main" val="12199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7022" y="169232"/>
            <a:ext cx="9601200" cy="718664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83027" y="1367305"/>
            <a:ext cx="83384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INTRODUCTION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sz="2000" dirty="0" smtClean="0"/>
              <a:t>Nuclear medicine: </a:t>
            </a:r>
            <a:r>
              <a:rPr lang="en-US" sz="2000" dirty="0" smtClean="0"/>
              <a:t>PET &amp; SPECT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sz="2000" dirty="0" smtClean="0"/>
              <a:t>Radionuclides</a:t>
            </a:r>
            <a:endParaRPr lang="en-US" sz="2000" dirty="0" smtClean="0"/>
          </a:p>
          <a:p>
            <a:pPr marL="1257300" lvl="2" indent="-342900">
              <a:buFont typeface="Arial" charset="0"/>
              <a:buChar char="•"/>
            </a:pPr>
            <a:r>
              <a:rPr lang="en-US" sz="2000" dirty="0" smtClean="0"/>
              <a:t>Compton camera principle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sz="2000" dirty="0" smtClean="0"/>
              <a:t>Anger vs Compton for SPECT</a:t>
            </a:r>
          </a:p>
          <a:p>
            <a:pPr marL="1257300" lvl="2" indent="-342900">
              <a:buFont typeface="Arial" charset="0"/>
              <a:buChar char="•"/>
            </a:pPr>
            <a:endParaRPr lang="en-US" sz="2000" dirty="0"/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COMPTON CAMERA </a:t>
            </a:r>
            <a:r>
              <a:rPr lang="en-US" sz="2000" dirty="0" smtClean="0"/>
              <a:t>DEVELOPMENT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sz="2000" dirty="0" err="1" smtClean="0"/>
              <a:t>CLaRyS</a:t>
            </a:r>
            <a:r>
              <a:rPr lang="en-US" sz="2000" dirty="0" smtClean="0"/>
              <a:t> prototype</a:t>
            </a:r>
            <a:endParaRPr lang="en-US" sz="2000" dirty="0" smtClean="0"/>
          </a:p>
          <a:p>
            <a:pPr marL="800100" lvl="1" indent="-342900">
              <a:buFont typeface="Arial" charset="0"/>
              <a:buChar char="•"/>
            </a:pPr>
            <a:endParaRPr lang="en-US" sz="2000" dirty="0"/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SIMULATION STUDY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sz="2000" dirty="0" smtClean="0"/>
              <a:t>Comparison between Compton and Anger cameras for </a:t>
            </a:r>
            <a:r>
              <a:rPr lang="en-US" sz="2000" dirty="0" smtClean="0"/>
              <a:t>medical imaging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6880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54956" y="2912013"/>
            <a:ext cx="8825657" cy="697749"/>
          </a:xfrm>
        </p:spPr>
        <p:txBody>
          <a:bodyPr/>
          <a:lstStyle/>
          <a:p>
            <a:r>
              <a:rPr lang="en-US" dirty="0" smtClean="0"/>
              <a:t>SIMULATION </a:t>
            </a:r>
            <a:r>
              <a:rPr lang="en-US" dirty="0" smtClean="0"/>
              <a:t>STUDY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03867" y="3609762"/>
            <a:ext cx="7095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2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216658" y="1063648"/>
            <a:ext cx="40553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charset="0"/>
              <a:buChar char="o"/>
            </a:pPr>
            <a:endParaRPr lang="en-US" b="1" dirty="0" smtClean="0"/>
          </a:p>
          <a:p>
            <a:pPr marL="285750" indent="-285750">
              <a:buFont typeface="Courier New" charset="0"/>
              <a:buChar char="o"/>
            </a:pPr>
            <a:r>
              <a:rPr lang="en-US" b="1" dirty="0" smtClean="0"/>
              <a:t>NB: </a:t>
            </a:r>
            <a:r>
              <a:rPr lang="en-US" dirty="0" smtClean="0"/>
              <a:t>Different scales for the two plots – factor 10</a:t>
            </a:r>
          </a:p>
          <a:p>
            <a:pPr marL="285750" indent="-285750">
              <a:buFont typeface="Courier New" charset="0"/>
              <a:buChar char="o"/>
            </a:pPr>
            <a:r>
              <a:rPr lang="en-US" b="1" dirty="0" smtClean="0"/>
              <a:t>Detection efficiency = reconstructed events / total primaries</a:t>
            </a:r>
            <a:endParaRPr lang="en-US" b="1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16658" y="0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Comparison results: detection efficiency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08" y="1359145"/>
            <a:ext cx="7617640" cy="534045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cxnSp>
        <p:nvCxnSpPr>
          <p:cNvPr id="24" name="Straight Arrow Connector 23"/>
          <p:cNvCxnSpPr/>
          <p:nvPr/>
        </p:nvCxnSpPr>
        <p:spPr>
          <a:xfrm>
            <a:off x="84701" y="5361276"/>
            <a:ext cx="485090" cy="10633"/>
          </a:xfrm>
          <a:prstGeom prst="straightConnector1">
            <a:avLst/>
          </a:prstGeom>
          <a:ln w="57150" cmpd="dbl">
            <a:solidFill>
              <a:srgbClr val="0F54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52762" y="4771745"/>
            <a:ext cx="3570215" cy="1200329"/>
          </a:xfrm>
          <a:prstGeom prst="rect">
            <a:avLst/>
          </a:prstGeom>
          <a:noFill/>
          <a:ln w="38100">
            <a:solidFill>
              <a:srgbClr val="0F548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Detection efficiency increased by a factor &gt; 20</a:t>
            </a:r>
          </a:p>
          <a:p>
            <a:r>
              <a:rPr lang="en-US" dirty="0"/>
              <a:t>f</a:t>
            </a:r>
            <a:r>
              <a:rPr lang="en-US" dirty="0" smtClean="0"/>
              <a:t>or whole investigated energy range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26150" y="3238629"/>
            <a:ext cx="40553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Confirmation of </a:t>
            </a:r>
            <a:r>
              <a:rPr lang="en-US" dirty="0"/>
              <a:t>Han</a:t>
            </a:r>
            <a:r>
              <a:rPr lang="en-US" i="1" dirty="0"/>
              <a:t> </a:t>
            </a:r>
            <a:r>
              <a:rPr lang="en-US" dirty="0" smtClean="0"/>
              <a:t>results       @ 364 </a:t>
            </a:r>
            <a:r>
              <a:rPr lang="en-US" dirty="0" err="1" smtClean="0"/>
              <a:t>keV</a:t>
            </a:r>
            <a:r>
              <a:rPr lang="en-US" dirty="0" smtClean="0"/>
              <a:t> </a:t>
            </a:r>
          </a:p>
          <a:p>
            <a:pPr marL="285750" indent="-285750">
              <a:buFont typeface="Courier New" charset="0"/>
              <a:buChar char="o"/>
            </a:pPr>
            <a:endParaRPr lang="en-US" dirty="0" smtClean="0"/>
          </a:p>
        </p:txBody>
      </p:sp>
      <p:sp>
        <p:nvSpPr>
          <p:cNvPr id="2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21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9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817" y="1335351"/>
            <a:ext cx="7121421" cy="534731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49" name="Rectangle 48"/>
          <p:cNvSpPr/>
          <p:nvPr/>
        </p:nvSpPr>
        <p:spPr>
          <a:xfrm>
            <a:off x="216658" y="1191984"/>
            <a:ext cx="40553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/>
          </a:p>
          <a:p>
            <a:pPr marL="285750" indent="-285750">
              <a:buFont typeface="Courier New" charset="0"/>
              <a:buChar char="o"/>
            </a:pPr>
            <a:r>
              <a:rPr lang="en-US" b="1" dirty="0" smtClean="0"/>
              <a:t>Spatial resolution = RMS radial distribution</a:t>
            </a:r>
            <a:endParaRPr lang="en-US" b="1" dirty="0"/>
          </a:p>
          <a:p>
            <a:endParaRPr lang="en-US" b="1" dirty="0" smtClean="0"/>
          </a:p>
          <a:p>
            <a:endParaRPr lang="en-US" b="1" dirty="0" smtClean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16658" y="0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Comparison results: spatial resolution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16657" y="5534247"/>
            <a:ext cx="485090" cy="10633"/>
          </a:xfrm>
          <a:prstGeom prst="straightConnector1">
            <a:avLst/>
          </a:prstGeom>
          <a:ln w="57150" cmpd="dbl">
            <a:solidFill>
              <a:srgbClr val="0F54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01747" y="5221714"/>
            <a:ext cx="3570215" cy="646331"/>
          </a:xfrm>
          <a:prstGeom prst="rect">
            <a:avLst/>
          </a:prstGeom>
          <a:noFill/>
          <a:ln w="38100">
            <a:solidFill>
              <a:srgbClr val="0F548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Favorable spatial resolution for energies above 500 </a:t>
            </a:r>
            <a:r>
              <a:rPr lang="en-US" dirty="0" err="1" smtClean="0"/>
              <a:t>keV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16657" y="2636391"/>
            <a:ext cx="405530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Interaction in the patient not considered in this study, reduced at higher energy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/>
              <a:t>Reduction of AC RMS at increasing energy connected to a strong reduction of selected events</a:t>
            </a:r>
          </a:p>
          <a:p>
            <a:pPr marL="285750" indent="-285750">
              <a:buFont typeface="Courier New" charset="0"/>
              <a:buChar char="o"/>
            </a:pPr>
            <a:endParaRPr lang="en-US" dirty="0" smtClean="0"/>
          </a:p>
          <a:p>
            <a:pPr marL="285750" indent="-285750">
              <a:buFont typeface="Courier New" charset="0"/>
              <a:buChar char="o"/>
            </a:pPr>
            <a:endParaRPr lang="en-US" dirty="0"/>
          </a:p>
        </p:txBody>
      </p:sp>
      <p:sp>
        <p:nvSpPr>
          <p:cNvPr id="2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96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271" y="1359145"/>
            <a:ext cx="7170513" cy="534045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49" name="Rectangle 48"/>
          <p:cNvSpPr/>
          <p:nvPr/>
        </p:nvSpPr>
        <p:spPr>
          <a:xfrm>
            <a:off x="216658" y="1047606"/>
            <a:ext cx="40553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/>
          </a:p>
          <a:p>
            <a:pPr marL="285750" indent="-285750">
              <a:buFont typeface="Courier New" charset="0"/>
              <a:buChar char="o"/>
            </a:pPr>
            <a:r>
              <a:rPr lang="en-US" b="1" dirty="0" smtClean="0"/>
              <a:t>Signal-to-BKG ratio </a:t>
            </a:r>
            <a:r>
              <a:rPr lang="en-US" b="1" dirty="0" smtClean="0"/>
              <a:t>= reconstructed events / detected events</a:t>
            </a:r>
            <a:endParaRPr lang="en-US" b="1" dirty="0"/>
          </a:p>
          <a:p>
            <a:endParaRPr lang="en-US" b="1" dirty="0" smtClean="0"/>
          </a:p>
          <a:p>
            <a:endParaRPr lang="en-US" b="1" dirty="0" smtClean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16658" y="0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Comparison results: signal-to-BKG ratio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16658" y="2223994"/>
            <a:ext cx="40553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AC optimization for reduced energy range 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CC selected events coherent with coincidence study expectations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1" y="3701322"/>
            <a:ext cx="3997700" cy="2998275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sp>
        <p:nvSpPr>
          <p:cNvPr id="2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1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216658" y="0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6658" y="658658"/>
            <a:ext cx="998461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Possible application of Compton camera for SPECT further verified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Increased detection efficiency thanks to the “electronic collimation”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factor &gt; 20 between 245 </a:t>
            </a:r>
            <a:r>
              <a:rPr lang="en-US" dirty="0" err="1" smtClean="0"/>
              <a:t>keV</a:t>
            </a:r>
            <a:r>
              <a:rPr lang="en-US" dirty="0" smtClean="0"/>
              <a:t> and 2614 </a:t>
            </a:r>
            <a:r>
              <a:rPr lang="en-US" dirty="0" err="1" smtClean="0"/>
              <a:t>keV</a:t>
            </a:r>
            <a:endParaRPr lang="en-US" dirty="0" smtClean="0"/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Favorable spatial resolution for energies above 500 </a:t>
            </a:r>
            <a:r>
              <a:rPr lang="en-US" dirty="0" err="1" smtClean="0"/>
              <a:t>keV</a:t>
            </a:r>
            <a:endParaRPr lang="en-US" dirty="0" smtClean="0"/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Wider energy acceptance with the same detector (slight geometrical  modifications possible for optimization)</a:t>
            </a:r>
          </a:p>
          <a:p>
            <a:pPr marL="285750" indent="-285750">
              <a:buFont typeface="Courier New" charset="0"/>
              <a:buChar char="o"/>
            </a:pPr>
            <a:endParaRPr lang="en-US" dirty="0"/>
          </a:p>
          <a:p>
            <a:r>
              <a:rPr lang="is-IS" b="1" dirty="0" smtClean="0"/>
              <a:t>… with Compton cameras</a:t>
            </a:r>
          </a:p>
          <a:p>
            <a:pPr marL="285750" indent="-285750">
              <a:buFont typeface="Courier New" charset="0"/>
              <a:buChar char="o"/>
            </a:pPr>
            <a:r>
              <a:rPr lang="is-IS" dirty="0" smtClean="0"/>
              <a:t>Reduction of injected activity and/or examination time</a:t>
            </a:r>
            <a:endParaRPr lang="en-US" dirty="0" smtClean="0"/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New high energy sources should be moved to the clinical practice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Reduced interaction in the patient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Reduced overall dose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Increased spatial accuracy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Possibility of control of </a:t>
            </a:r>
            <a:r>
              <a:rPr lang="en-US" dirty="0" err="1" smtClean="0"/>
              <a:t>vectorised</a:t>
            </a:r>
            <a:r>
              <a:rPr lang="en-US" dirty="0" smtClean="0"/>
              <a:t> therapy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dirty="0" smtClean="0"/>
              <a:t>High energy gamma emission used for imaging</a:t>
            </a:r>
          </a:p>
          <a:p>
            <a:pPr marL="285750" indent="-285750">
              <a:buFont typeface="Courier New" charset="0"/>
              <a:buChar char="o"/>
            </a:pPr>
            <a:endParaRPr lang="en-US" dirty="0"/>
          </a:p>
          <a:p>
            <a:r>
              <a:rPr lang="en-US" b="1" dirty="0" smtClean="0"/>
              <a:t>TO DO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Verification tests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Phantom studies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Clinical studies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Clinical test of Compton camera </a:t>
            </a:r>
            <a:r>
              <a:rPr lang="en-US" dirty="0" smtClean="0"/>
              <a:t>prototype</a:t>
            </a:r>
            <a:endParaRPr lang="en-US" dirty="0" smtClean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896764" y="6268874"/>
            <a:ext cx="485090" cy="10633"/>
          </a:xfrm>
          <a:prstGeom prst="straightConnector1">
            <a:avLst/>
          </a:prstGeom>
          <a:ln w="57150" cmpd="dbl">
            <a:solidFill>
              <a:srgbClr val="0F54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533119" y="5864009"/>
            <a:ext cx="4470328" cy="830997"/>
          </a:xfrm>
          <a:prstGeom prst="rect">
            <a:avLst/>
          </a:prstGeom>
          <a:noFill/>
          <a:ln w="38100">
            <a:solidFill>
              <a:srgbClr val="0F548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Promising preliminary results</a:t>
            </a:r>
          </a:p>
          <a:p>
            <a:r>
              <a:rPr lang="en-US" sz="2400" b="1" dirty="0" smtClean="0"/>
              <a:t>Further study required</a:t>
            </a:r>
            <a:endParaRPr lang="en-US" sz="2400" b="1" dirty="0"/>
          </a:p>
        </p:txBody>
      </p:sp>
      <p:sp>
        <p:nvSpPr>
          <p:cNvPr id="2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4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16658" y="0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16657" y="828675"/>
            <a:ext cx="10691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CLaRyS</a:t>
            </a:r>
            <a:r>
              <a:rPr lang="en-US" b="1" dirty="0" smtClean="0"/>
              <a:t> Collaboration</a:t>
            </a:r>
          </a:p>
          <a:p>
            <a:r>
              <a:rPr lang="en-US" dirty="0" smtClean="0"/>
              <a:t>L</a:t>
            </a:r>
            <a:r>
              <a:rPr lang="en-US" dirty="0"/>
              <a:t>. </a:t>
            </a:r>
            <a:r>
              <a:rPr lang="en-US" dirty="0" err="1" smtClean="0"/>
              <a:t>Balleyguier</a:t>
            </a:r>
            <a:r>
              <a:rPr lang="en-US" dirty="0" smtClean="0"/>
              <a:t>, </a:t>
            </a:r>
            <a:r>
              <a:rPr lang="en-US" dirty="0"/>
              <a:t>E. </a:t>
            </a:r>
            <a:r>
              <a:rPr lang="en-US" dirty="0" err="1" smtClean="0"/>
              <a:t>Bechetoille</a:t>
            </a:r>
            <a:r>
              <a:rPr lang="en-US" dirty="0" smtClean="0"/>
              <a:t>, </a:t>
            </a:r>
            <a:r>
              <a:rPr lang="en-US" dirty="0"/>
              <a:t>D. </a:t>
            </a:r>
            <a:r>
              <a:rPr lang="en-US" dirty="0" smtClean="0"/>
              <a:t>Bon, A. </a:t>
            </a:r>
            <a:r>
              <a:rPr lang="en-US" dirty="0" err="1" smtClean="0"/>
              <a:t>Bongrand</a:t>
            </a:r>
            <a:r>
              <a:rPr lang="en-US" dirty="0" smtClean="0"/>
              <a:t>, J</a:t>
            </a:r>
            <a:r>
              <a:rPr lang="en-US" dirty="0"/>
              <a:t>.-P. </a:t>
            </a:r>
            <a:r>
              <a:rPr lang="en-US" dirty="0" err="1" smtClean="0"/>
              <a:t>Cachemiche</a:t>
            </a:r>
            <a:r>
              <a:rPr lang="en-US" dirty="0" smtClean="0"/>
              <a:t>, C. Caplan, L</a:t>
            </a:r>
            <a:r>
              <a:rPr lang="en-US" dirty="0"/>
              <a:t>. </a:t>
            </a:r>
            <a:r>
              <a:rPr lang="en-US" dirty="0" err="1" smtClean="0"/>
              <a:t>Caponetto</a:t>
            </a:r>
            <a:r>
              <a:rPr lang="en-US" dirty="0" smtClean="0"/>
              <a:t>,  B</a:t>
            </a:r>
            <a:r>
              <a:rPr lang="en-US" dirty="0"/>
              <a:t>. </a:t>
            </a:r>
            <a:r>
              <a:rPr lang="en-US" dirty="0" err="1" smtClean="0"/>
              <a:t>Carlus</a:t>
            </a:r>
            <a:r>
              <a:rPr lang="en-US" dirty="0" smtClean="0"/>
              <a:t>, </a:t>
            </a:r>
            <a:r>
              <a:rPr lang="en-US" dirty="0"/>
              <a:t>X. </a:t>
            </a:r>
            <a:r>
              <a:rPr lang="en-US" dirty="0" smtClean="0"/>
              <a:t>Chen, </a:t>
            </a:r>
            <a:r>
              <a:rPr lang="en-US" dirty="0"/>
              <a:t>M. </a:t>
            </a:r>
            <a:r>
              <a:rPr lang="en-US" dirty="0" err="1" smtClean="0"/>
              <a:t>Dahoumane</a:t>
            </a:r>
            <a:r>
              <a:rPr lang="en-US" dirty="0" smtClean="0"/>
              <a:t>, D. </a:t>
            </a:r>
            <a:r>
              <a:rPr lang="en-US" dirty="0" err="1" smtClean="0"/>
              <a:t>Dauvergne</a:t>
            </a:r>
            <a:r>
              <a:rPr lang="en-US" dirty="0" smtClean="0"/>
              <a:t>, D</a:t>
            </a:r>
            <a:r>
              <a:rPr lang="en-US" dirty="0"/>
              <a:t>. </a:t>
            </a:r>
            <a:r>
              <a:rPr lang="en-US" dirty="0" smtClean="0"/>
              <a:t>Delaunay, </a:t>
            </a:r>
            <a:r>
              <a:rPr lang="en-US" dirty="0"/>
              <a:t>R. Della </a:t>
            </a:r>
            <a:r>
              <a:rPr lang="en-US" dirty="0" err="1" smtClean="0"/>
              <a:t>Negra</a:t>
            </a:r>
            <a:r>
              <a:rPr lang="en-US" dirty="0" smtClean="0"/>
              <a:t>, </a:t>
            </a:r>
            <a:r>
              <a:rPr lang="en-US" dirty="0"/>
              <a:t>F. </a:t>
            </a:r>
            <a:r>
              <a:rPr lang="en-US" dirty="0" err="1" smtClean="0"/>
              <a:t>Doizon</a:t>
            </a:r>
            <a:r>
              <a:rPr lang="en-US" dirty="0" smtClean="0"/>
              <a:t>, </a:t>
            </a:r>
          </a:p>
          <a:p>
            <a:r>
              <a:rPr lang="en-US" dirty="0" smtClean="0"/>
              <a:t>N</a:t>
            </a:r>
            <a:r>
              <a:rPr lang="en-US" dirty="0"/>
              <a:t>. </a:t>
            </a:r>
            <a:r>
              <a:rPr lang="en-US" dirty="0" smtClean="0"/>
              <a:t>Freud, M.L. </a:t>
            </a:r>
            <a:r>
              <a:rPr lang="en-US" dirty="0" err="1" smtClean="0"/>
              <a:t>Gallin</a:t>
            </a:r>
            <a:r>
              <a:rPr lang="en-US" dirty="0" smtClean="0"/>
              <a:t>-Martel, L. </a:t>
            </a:r>
            <a:r>
              <a:rPr lang="en-US" dirty="0" err="1" smtClean="0"/>
              <a:t>Gallin</a:t>
            </a:r>
            <a:r>
              <a:rPr lang="en-US" dirty="0" smtClean="0"/>
              <a:t>-Martel, N</a:t>
            </a:r>
            <a:r>
              <a:rPr lang="en-US" dirty="0"/>
              <a:t>. </a:t>
            </a:r>
            <a:r>
              <a:rPr lang="en-US" dirty="0" smtClean="0"/>
              <a:t>Giraud, </a:t>
            </a:r>
            <a:r>
              <a:rPr lang="en-US" dirty="0"/>
              <a:t>J. </a:t>
            </a:r>
            <a:r>
              <a:rPr lang="en-US" dirty="0" smtClean="0"/>
              <a:t>Krimmer, </a:t>
            </a:r>
            <a:r>
              <a:rPr lang="en-US" dirty="0"/>
              <a:t>D. </a:t>
            </a:r>
            <a:r>
              <a:rPr lang="en-US" dirty="0" smtClean="0"/>
              <a:t>Lambert, </a:t>
            </a:r>
            <a:r>
              <a:rPr lang="en-US" dirty="0"/>
              <a:t>J.M. </a:t>
            </a:r>
            <a:r>
              <a:rPr lang="en-US" dirty="0" err="1" smtClean="0"/>
              <a:t>Létang</a:t>
            </a:r>
            <a:r>
              <a:rPr lang="en-US" dirty="0" smtClean="0"/>
              <a:t>, </a:t>
            </a:r>
          </a:p>
          <a:p>
            <a:r>
              <a:rPr lang="en-US" dirty="0" smtClean="0"/>
              <a:t>M</a:t>
            </a:r>
            <a:r>
              <a:rPr lang="en-US" dirty="0"/>
              <a:t>. </a:t>
            </a:r>
            <a:r>
              <a:rPr lang="en-US" dirty="0" err="1" smtClean="0"/>
              <a:t>Magne</a:t>
            </a:r>
            <a:r>
              <a:rPr lang="en-US" dirty="0" smtClean="0"/>
              <a:t>, F. Martin, </a:t>
            </a:r>
            <a:r>
              <a:rPr lang="en-US" dirty="0"/>
              <a:t>H. </a:t>
            </a:r>
            <a:r>
              <a:rPr lang="en-US" dirty="0" err="1" smtClean="0"/>
              <a:t>Mathez</a:t>
            </a:r>
            <a:r>
              <a:rPr lang="en-US" dirty="0" smtClean="0"/>
              <a:t>, </a:t>
            </a:r>
            <a:r>
              <a:rPr lang="en-US" dirty="0"/>
              <a:t>V. </a:t>
            </a:r>
            <a:r>
              <a:rPr lang="en-US" dirty="0" smtClean="0"/>
              <a:t>Maxim, </a:t>
            </a:r>
            <a:r>
              <a:rPr lang="en-US" dirty="0"/>
              <a:t>G. </a:t>
            </a:r>
            <a:r>
              <a:rPr lang="en-US" dirty="0" err="1" smtClean="0"/>
              <a:t>Montarou</a:t>
            </a:r>
            <a:r>
              <a:rPr lang="en-US" dirty="0" smtClean="0"/>
              <a:t>, </a:t>
            </a:r>
            <a:r>
              <a:rPr lang="en-US" dirty="0"/>
              <a:t>J.-L. </a:t>
            </a:r>
            <a:r>
              <a:rPr lang="en-US" dirty="0" err="1" smtClean="0"/>
              <a:t>Montorio</a:t>
            </a:r>
            <a:r>
              <a:rPr lang="en-US" dirty="0" smtClean="0"/>
              <a:t>, </a:t>
            </a:r>
            <a:r>
              <a:rPr lang="en-US" dirty="0"/>
              <a:t>C. </a:t>
            </a:r>
            <a:r>
              <a:rPr lang="en-US" dirty="0" smtClean="0"/>
              <a:t>Morel, </a:t>
            </a:r>
            <a:r>
              <a:rPr lang="en-US" dirty="0"/>
              <a:t>F. </a:t>
            </a:r>
            <a:r>
              <a:rPr lang="en-US" dirty="0" err="1" smtClean="0"/>
              <a:t>Mounier</a:t>
            </a:r>
            <a:r>
              <a:rPr lang="en-US" dirty="0" smtClean="0"/>
              <a:t>, </a:t>
            </a:r>
          </a:p>
          <a:p>
            <a:r>
              <a:rPr lang="en-US" dirty="0" smtClean="0"/>
              <a:t>M</a:t>
            </a:r>
            <a:r>
              <a:rPr lang="en-US" dirty="0"/>
              <a:t>. </a:t>
            </a:r>
            <a:r>
              <a:rPr lang="en-US" dirty="0" err="1" smtClean="0"/>
              <a:t>Rodo-Bordera</a:t>
            </a:r>
            <a:r>
              <a:rPr lang="en-US" dirty="0" smtClean="0"/>
              <a:t>, </a:t>
            </a:r>
            <a:r>
              <a:rPr lang="en-US" dirty="0"/>
              <a:t>E. </a:t>
            </a:r>
            <a:r>
              <a:rPr lang="en-US" dirty="0" err="1" smtClean="0"/>
              <a:t>Testa</a:t>
            </a:r>
            <a:r>
              <a:rPr lang="en-US" dirty="0" smtClean="0"/>
              <a:t>, </a:t>
            </a:r>
            <a:r>
              <a:rPr lang="en-US" dirty="0"/>
              <a:t>W. </a:t>
            </a:r>
            <a:r>
              <a:rPr lang="en-US" dirty="0" err="1" smtClean="0"/>
              <a:t>Tromeur</a:t>
            </a:r>
            <a:r>
              <a:rPr lang="en-US" dirty="0" smtClean="0"/>
              <a:t>,</a:t>
            </a:r>
            <a:r>
              <a:rPr lang="en-US" dirty="0"/>
              <a:t> </a:t>
            </a:r>
            <a:r>
              <a:rPr lang="en-US" dirty="0" smtClean="0"/>
              <a:t>Y</a:t>
            </a:r>
            <a:r>
              <a:rPr lang="en-US" dirty="0"/>
              <a:t>. </a:t>
            </a:r>
            <a:r>
              <a:rPr lang="en-US" dirty="0" err="1" smtClean="0"/>
              <a:t>Zoccarato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215475" y="5458176"/>
            <a:ext cx="120872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LabEx</a:t>
            </a:r>
            <a:r>
              <a:rPr lang="en-US" b="1" dirty="0" smtClean="0"/>
              <a:t> PRIMES</a:t>
            </a:r>
          </a:p>
          <a:p>
            <a:r>
              <a:rPr lang="en-US" dirty="0" smtClean="0"/>
              <a:t>This </a:t>
            </a:r>
            <a:r>
              <a:rPr lang="en-US" dirty="0"/>
              <a:t>work was supported by the LABEX PRIMES (ANR-11-LABX-0063) of </a:t>
            </a:r>
            <a:r>
              <a:rPr lang="en-US" dirty="0" err="1" smtClean="0"/>
              <a:t>Université</a:t>
            </a:r>
            <a:r>
              <a:rPr lang="en-US" dirty="0" smtClean="0"/>
              <a:t> </a:t>
            </a:r>
            <a:r>
              <a:rPr lang="en-US" dirty="0"/>
              <a:t>de</a:t>
            </a:r>
          </a:p>
          <a:p>
            <a:r>
              <a:rPr lang="en-US" dirty="0"/>
              <a:t>Lyon and by France HADRON (ANR-11-INBS-0007), within the program "</a:t>
            </a:r>
            <a:r>
              <a:rPr lang="en-US" dirty="0" err="1"/>
              <a:t>Investissements</a:t>
            </a:r>
            <a:endParaRPr lang="en-US" dirty="0"/>
          </a:p>
          <a:p>
            <a:r>
              <a:rPr lang="en-US" dirty="0" err="1"/>
              <a:t>d'Avenir</a:t>
            </a:r>
            <a:r>
              <a:rPr lang="en-US" dirty="0"/>
              <a:t>" (ANR-11-IDEX-0007) operated by the French National Research Agency (ANR).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959" y="3070046"/>
            <a:ext cx="7649816" cy="1901084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</p:spTree>
    <p:extLst>
      <p:ext uri="{BB962C8B-B14F-4D97-AF65-F5344CB8AC3E}">
        <p14:creationId xmlns:p14="http://schemas.microsoft.com/office/powerpoint/2010/main" val="188234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82813" y="1518642"/>
            <a:ext cx="8825657" cy="697749"/>
          </a:xfrm>
        </p:spPr>
        <p:txBody>
          <a:bodyPr/>
          <a:lstStyle/>
          <a:p>
            <a:r>
              <a:rPr lang="en-US" dirty="0" smtClean="0"/>
              <a:t>Thanks for your attention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43" y="2361599"/>
            <a:ext cx="7934826" cy="449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6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54956" y="2912013"/>
            <a:ext cx="8825657" cy="697749"/>
          </a:xfrm>
        </p:spPr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8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16658" y="0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Radiotracers for comparison study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2239"/>
          <a:stretch/>
        </p:blipFill>
        <p:spPr>
          <a:xfrm>
            <a:off x="216658" y="936171"/>
            <a:ext cx="9969532" cy="4245429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16658" y="5796895"/>
            <a:ext cx="970022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60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16658" y="5573524"/>
            <a:ext cx="1119157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Decay mode list: e for electron capture,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charset="2"/>
                <a:ea typeface="Symbol" charset="2"/>
                <a:cs typeface="Symbol" charset="2"/>
              </a:rPr>
              <a:t>b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-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for electron emission, </a:t>
            </a:r>
            <a:r>
              <a:rPr lang="en-US" altLang="en-US" sz="1600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+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for positron emission, IT for isomeric transition. Half-life expressed in days (d), hours (h) or minutes (m). Data extracted using the NNDC On-Line Data Service from the ENSDF database, file revised as of (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2017-05-17)</a:t>
            </a:r>
            <a:r>
              <a:rPr kumimoji="0" lang="en-US" alt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6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[1]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85799" y="6400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16657" y="6475511"/>
            <a:ext cx="1119157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[1] Bhat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M. R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.,</a:t>
            </a:r>
            <a:r>
              <a:rPr kumimoji="0" lang="en-US" altLang="en-US" sz="1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Evaluated </a:t>
            </a: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Nuclear Structure Data File </a:t>
            </a:r>
            <a:r>
              <a:rPr kumimoji="0" lang="en-US" altLang="en-US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(ENSDF</a:t>
            </a:r>
            <a:r>
              <a:rPr lang="en-US" altLang="en-US" sz="1000" i="1" dirty="0"/>
              <a:t>)</a:t>
            </a:r>
            <a:r>
              <a:rPr kumimoji="0" lang="en-US" altLang="en-US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Nuclear Data for Science and Technology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page 817, edited by 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M.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Qaim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(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SpringerVerlag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), Berlin, Germany, 1992, https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://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www.nndc.bnl.gov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/, 2017-03-27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08591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98" y="1671592"/>
            <a:ext cx="5839900" cy="4379926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480706" y="1266322"/>
            <a:ext cx="1013201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/>
              <a:t>ANGER</a:t>
            </a:r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16658" y="0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Radial distributions all energies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042" y="1671592"/>
            <a:ext cx="5839900" cy="437992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34" name="TextBox 33"/>
          <p:cNvSpPr txBox="1"/>
          <p:nvPr/>
        </p:nvSpPr>
        <p:spPr>
          <a:xfrm>
            <a:off x="8394047" y="1284064"/>
            <a:ext cx="1393278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COMPTON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88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54956" y="2912013"/>
            <a:ext cx="8825657" cy="697749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26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16658" y="0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AC data: analysis method validation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6658" y="917090"/>
            <a:ext cx="754145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Two main tests performed</a:t>
            </a:r>
          </a:p>
          <a:p>
            <a:pPr marL="285750" indent="-285750">
              <a:buFont typeface="Courier New" charset="0"/>
              <a:buChar char="o"/>
            </a:pPr>
            <a:endParaRPr lang="en-US" dirty="0" smtClean="0"/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Check of the number of events in the central collimator holes after fit selection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Ideal detector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Comparison with geometrical and physical expectations (gamma absorption in the detector material)</a:t>
            </a:r>
          </a:p>
          <a:p>
            <a:pPr marL="285750" indent="-285750">
              <a:buFont typeface="Courier New" charset="0"/>
              <a:buChar char="o"/>
            </a:pPr>
            <a:endParaRPr lang="en-US" dirty="0"/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Check the noise-background contribution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Spatial noise composed by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Scattered gammas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Traversing gammas</a:t>
            </a:r>
            <a:endParaRPr lang="en-US" dirty="0"/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Test with infinitely dense collimator – total absorption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Only gammas traversing the collimator holes are detected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Qualitative comparison to radial events distribution after selection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475" y="1307904"/>
            <a:ext cx="3645662" cy="2835514"/>
          </a:xfrm>
          <a:prstGeom prst="rect">
            <a:avLst/>
          </a:prstGeom>
          <a:solidFill>
            <a:srgbClr val="0F5480"/>
          </a:solidFill>
          <a:ln w="38100">
            <a:solidFill>
              <a:srgbClr val="0F548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900" y="4189268"/>
            <a:ext cx="3220811" cy="2508423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cxnSp>
        <p:nvCxnSpPr>
          <p:cNvPr id="31" name="Straight Arrow Connector 30"/>
          <p:cNvCxnSpPr/>
          <p:nvPr/>
        </p:nvCxnSpPr>
        <p:spPr>
          <a:xfrm>
            <a:off x="1631120" y="6239412"/>
            <a:ext cx="485090" cy="10633"/>
          </a:xfrm>
          <a:prstGeom prst="straightConnector1">
            <a:avLst/>
          </a:prstGeom>
          <a:ln w="57150" cmpd="dbl">
            <a:solidFill>
              <a:srgbClr val="0F54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16210" y="6054746"/>
            <a:ext cx="2827265" cy="369332"/>
          </a:xfrm>
          <a:prstGeom prst="rect">
            <a:avLst/>
          </a:prstGeom>
          <a:noFill/>
          <a:ln w="38100">
            <a:solidFill>
              <a:srgbClr val="0F5480"/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/>
              <a:t>Robust analysis method</a:t>
            </a:r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0255885" y="5074148"/>
            <a:ext cx="1227108" cy="369332"/>
          </a:xfrm>
          <a:prstGeom prst="rect">
            <a:avLst/>
          </a:prstGeom>
          <a:noFill/>
          <a:ln w="38100">
            <a:solidFill>
              <a:srgbClr val="0F548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1099 </a:t>
            </a:r>
            <a:r>
              <a:rPr lang="en-US" dirty="0" err="1" smtClean="0"/>
              <a:t>keV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71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16657" y="65218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Compton camera energy resolution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16657" y="1063416"/>
                <a:ext cx="5686793" cy="536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Scatterer energy resolution</a:t>
                </a:r>
              </a:p>
              <a:p>
                <a:pPr marL="285750" indent="-285750">
                  <a:buFont typeface="Courier New" charset="0"/>
                  <a:buChar char="o"/>
                </a:pPr>
                <a:r>
                  <a:rPr lang="en-US" dirty="0" smtClean="0"/>
                  <a:t>Important parameter for the camera performance</a:t>
                </a:r>
              </a:p>
              <a:p>
                <a:pPr marL="285750" indent="-285750">
                  <a:buFont typeface="Courier New" charset="0"/>
                  <a:buChar char="o"/>
                </a:pPr>
                <a:r>
                  <a:rPr lang="en-US" dirty="0" smtClean="0"/>
                  <a:t>Mainly determined by the Electron Noise Charge (ENC)</a:t>
                </a:r>
              </a:p>
              <a:p>
                <a:pPr marL="742950" lvl="1" indent="-285750">
                  <a:buFont typeface="Courier New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a:rPr lang="it-IT" b="0" i="1" smtClean="0">
                            <a:latin typeface="Cambria Math" charset="0"/>
                          </a:rPr>
                          <m:t>𝐸</m:t>
                        </m:r>
                      </m:sub>
                    </m:sSub>
                    <m:r>
                      <a:rPr lang="it-IT" b="0" i="1" smtClean="0">
                        <a:latin typeface="Cambria Math" charset="0"/>
                      </a:rPr>
                      <m:t>=3.6 </m:t>
                    </m:r>
                    <m:rad>
                      <m:radPr>
                        <m:degHide m:val="on"/>
                        <m:ctrlPr>
                          <a:rPr lang="it-IT" b="0" i="1" smtClean="0">
                            <a:latin typeface="Cambria Math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it-IT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charset="0"/>
                              </a:rPr>
                              <m:t>𝐸𝑁𝐶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charset="0"/>
                              </a:rPr>
                              <m:t>2 </m:t>
                            </m:r>
                          </m:sup>
                        </m:sSup>
                        <m:r>
                          <a:rPr lang="it-IT" b="0" i="1" smtClean="0">
                            <a:latin typeface="Cambria Math" charset="0"/>
                          </a:rPr>
                          <m:t>+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charset="0"/>
                              </a:rPr>
                              <m:t>𝑆𝑖</m:t>
                            </m:r>
                          </m:sub>
                        </m:sSub>
                        <m:f>
                          <m:fPr>
                            <m:ctrlPr>
                              <a:rPr lang="bg-BG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charset="0"/>
                                  </a:rPr>
                                  <m:t>𝑑𝑒𝑝</m:t>
                                </m:r>
                              </m:sub>
                            </m:sSub>
                          </m:num>
                          <m:den>
                            <m:r>
                              <a:rPr lang="it-IT" b="0" i="1" smtClean="0">
                                <a:latin typeface="Cambria Math" charset="0"/>
                              </a:rPr>
                              <m:t>3.6</m:t>
                            </m:r>
                          </m:den>
                        </m:f>
                        <m:sSup>
                          <m:sSupPr>
                            <m:ctrlPr>
                              <a:rPr lang="bg-BG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charset="0"/>
                              </a:rPr>
                              <m:t>10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charset="0"/>
                              </a:rPr>
                              <m:t>6</m:t>
                            </m:r>
                          </m:sup>
                        </m:sSup>
                      </m:e>
                    </m:rad>
                  </m:oMath>
                </a14:m>
                <a:endParaRPr lang="en-US" dirty="0" smtClean="0"/>
              </a:p>
              <a:p>
                <a:pPr marL="285750" indent="-285750">
                  <a:buFont typeface="Courier New" charset="0"/>
                  <a:buChar char="o"/>
                </a:pPr>
                <a:r>
                  <a:rPr lang="en-US" dirty="0" smtClean="0"/>
                  <a:t>2 ENC values tested according to design expectation and first estimate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dirty="0" smtClean="0"/>
                  <a:t>ENC = 500 corresponding to about  </a:t>
                </a:r>
              </a:p>
              <a:p>
                <a:pPr lvl="1"/>
                <a:r>
                  <a:rPr lang="en-US" dirty="0"/>
                  <a:t> </a:t>
                </a:r>
                <a:r>
                  <a:rPr lang="en-US" dirty="0" smtClean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a:rPr lang="it-IT" i="1">
                            <a:latin typeface="Cambria Math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dirty="0" smtClean="0"/>
                  <a:t> = 2 </a:t>
                </a:r>
                <a:r>
                  <a:rPr lang="en-US" dirty="0" err="1" smtClean="0"/>
                  <a:t>keV</a:t>
                </a:r>
                <a:endParaRPr lang="en-US" dirty="0" smtClean="0"/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dirty="0" smtClean="0"/>
                  <a:t>ENC = 1100 corresponding to about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charset="0"/>
                          </a:rPr>
                          <m:t>       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a:rPr lang="it-IT" i="1">
                            <a:latin typeface="Cambria Math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:r>
                  <a:rPr lang="en-US" dirty="0" smtClean="0"/>
                  <a:t>5 </a:t>
                </a:r>
                <a:r>
                  <a:rPr lang="en-US" dirty="0" err="1" smtClean="0"/>
                  <a:t>keV</a:t>
                </a:r>
                <a:endParaRPr lang="en-US" dirty="0" smtClean="0"/>
              </a:p>
              <a:p>
                <a:pPr marL="285750" indent="-285750">
                  <a:buFont typeface="Courier New" charset="0"/>
                  <a:buChar char="o"/>
                </a:pPr>
                <a:r>
                  <a:rPr lang="en-US" dirty="0" smtClean="0"/>
                  <a:t>Reduced effect at increasing energy</a:t>
                </a:r>
              </a:p>
              <a:p>
                <a:pPr marL="285750" indent="-285750">
                  <a:buFont typeface="Courier New" charset="0"/>
                  <a:buChar char="o"/>
                </a:pPr>
                <a:endParaRPr lang="en-US" dirty="0"/>
              </a:p>
              <a:p>
                <a:pPr marL="285750" indent="-285750">
                  <a:buFont typeface="Courier New" charset="0"/>
                  <a:buChar char="o"/>
                </a:pPr>
                <a:r>
                  <a:rPr lang="en-US" b="1" dirty="0" smtClean="0"/>
                  <a:t>ENC = 500 </a:t>
                </a:r>
                <a:r>
                  <a:rPr lang="en-US" dirty="0" smtClean="0"/>
                  <a:t>chosen for the further study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dirty="0" smtClean="0"/>
                  <a:t>Closer to design expectations</a:t>
                </a:r>
              </a:p>
              <a:p>
                <a:pPr marL="285750" indent="-285750">
                  <a:buFont typeface="Courier New" charset="0"/>
                  <a:buChar char="o"/>
                </a:pPr>
                <a:endParaRPr lang="en-US" dirty="0"/>
              </a:p>
              <a:p>
                <a:pPr lvl="1"/>
                <a:endParaRPr lang="en-US" dirty="0" smtClean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657" y="1063416"/>
                <a:ext cx="5686793" cy="5364995"/>
              </a:xfrm>
              <a:prstGeom prst="rect">
                <a:avLst/>
              </a:prstGeom>
              <a:blipFill rotWithShape="0">
                <a:blip r:embed="rId2"/>
                <a:stretch>
                  <a:fillRect l="-966" t="-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713" y="1476158"/>
            <a:ext cx="5769061" cy="4541244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</p:spTree>
    <p:extLst>
      <p:ext uri="{BB962C8B-B14F-4D97-AF65-F5344CB8AC3E}">
        <p14:creationId xmlns:p14="http://schemas.microsoft.com/office/powerpoint/2010/main" val="43663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713" y="1476158"/>
            <a:ext cx="5769061" cy="4541244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sp>
        <p:nvSpPr>
          <p:cNvPr id="31" name="Rectangle 30"/>
          <p:cNvSpPr/>
          <p:nvPr/>
        </p:nvSpPr>
        <p:spPr>
          <a:xfrm>
            <a:off x="216657" y="1476158"/>
            <a:ext cx="57292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Doppler broadening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/>
              <a:t>Second parameter affecting the energy </a:t>
            </a:r>
            <a:r>
              <a:rPr lang="en-US" dirty="0" err="1"/>
              <a:t>scatterer</a:t>
            </a:r>
            <a:r>
              <a:rPr lang="en-US" dirty="0"/>
              <a:t> resolution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/>
              <a:t>Compton scattering electron approximated to be at rest in </a:t>
            </a:r>
            <a:r>
              <a:rPr lang="en-US" dirty="0" smtClean="0"/>
              <a:t>reconstruction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The electron energy state affects the energy spectrum – broadening effect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Test of alternative </a:t>
            </a:r>
            <a:r>
              <a:rPr lang="en-US" dirty="0" err="1" smtClean="0"/>
              <a:t>scatterer</a:t>
            </a:r>
            <a:r>
              <a:rPr lang="en-US" dirty="0" smtClean="0"/>
              <a:t> material for comparison - </a:t>
            </a:r>
            <a:r>
              <a:rPr lang="en-US" dirty="0" err="1" smtClean="0"/>
              <a:t>CdTe</a:t>
            </a:r>
            <a:endParaRPr lang="en-US" dirty="0" smtClean="0"/>
          </a:p>
          <a:p>
            <a:pPr marL="285750" indent="-285750">
              <a:buFont typeface="Courier New" charset="0"/>
              <a:buChar char="o"/>
            </a:pPr>
            <a:endParaRPr lang="en-US" dirty="0"/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Effect reduced for energies above 1 MeV</a:t>
            </a:r>
            <a:endParaRPr lang="en-US" dirty="0"/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216657" y="65218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Compton camera energy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74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/>
          <p:cNvSpPr txBox="1">
            <a:spLocks/>
          </p:cNvSpPr>
          <p:nvPr/>
        </p:nvSpPr>
        <p:spPr>
          <a:xfrm>
            <a:off x="216657" y="477960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Compton camera: random coincidence rate vs </a:t>
            </a:r>
            <a:r>
              <a:rPr lang="en-US" smtClean="0"/>
              <a:t>source activity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299" y="1664611"/>
            <a:ext cx="6188837" cy="4641628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047210" y="6027038"/>
            <a:ext cx="274682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 activity [</a:t>
            </a:r>
            <a:r>
              <a:rPr lang="en-US" sz="1200" dirty="0" err="1" smtClean="0"/>
              <a:t>MBq</a:t>
            </a:r>
            <a:r>
              <a:rPr lang="en-US" sz="1200" dirty="0"/>
              <a:t>]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6657" y="1476158"/>
            <a:ext cx="545548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Effect of random coincidences</a:t>
            </a:r>
          </a:p>
          <a:p>
            <a:endParaRPr lang="en-US" b="1" dirty="0" smtClean="0"/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Studied as a function of the source activity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Source activity in the range 1-500 </a:t>
            </a:r>
            <a:r>
              <a:rPr lang="en-US" dirty="0" err="1" smtClean="0"/>
              <a:t>MBq</a:t>
            </a:r>
            <a:r>
              <a:rPr lang="en-US" dirty="0" smtClean="0"/>
              <a:t> – clinical interest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Compatible amount of random and true coincidences at 200 </a:t>
            </a:r>
            <a:r>
              <a:rPr lang="en-US" dirty="0" err="1" smtClean="0"/>
              <a:t>MBq</a:t>
            </a:r>
            <a:r>
              <a:rPr lang="en-US" dirty="0" smtClean="0"/>
              <a:t> – coherent with clinical routine</a:t>
            </a:r>
          </a:p>
          <a:p>
            <a:pPr marL="285750" indent="-285750">
              <a:buFont typeface="Courier New" charset="0"/>
              <a:buChar char="o"/>
            </a:pPr>
            <a:r>
              <a:rPr lang="en-US" b="1" dirty="0" smtClean="0"/>
              <a:t>200 </a:t>
            </a:r>
            <a:r>
              <a:rPr lang="en-US" b="1" dirty="0" err="1" smtClean="0"/>
              <a:t>MBq</a:t>
            </a:r>
            <a:r>
              <a:rPr lang="en-US" b="1" dirty="0" smtClean="0"/>
              <a:t> </a:t>
            </a:r>
            <a:r>
              <a:rPr lang="en-US" dirty="0" smtClean="0"/>
              <a:t>fixed for further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88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235" y="1661564"/>
            <a:ext cx="6192901" cy="4644675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sp>
        <p:nvSpPr>
          <p:cNvPr id="49" name="Rectangle 48"/>
          <p:cNvSpPr/>
          <p:nvPr/>
        </p:nvSpPr>
        <p:spPr>
          <a:xfrm>
            <a:off x="216657" y="1476158"/>
            <a:ext cx="545548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Effect of random coincidences</a:t>
            </a:r>
          </a:p>
          <a:p>
            <a:endParaRPr lang="en-US" b="1" dirty="0" smtClean="0"/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Random coincidence ratio studied </a:t>
            </a:r>
            <a:r>
              <a:rPr lang="en-US" dirty="0"/>
              <a:t>as a function of the source </a:t>
            </a:r>
            <a:r>
              <a:rPr lang="en-US" dirty="0" smtClean="0"/>
              <a:t>energy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Energies involved in the study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Number of random coincidences decreases at increasing energy, as expected</a:t>
            </a:r>
          </a:p>
          <a:p>
            <a:pPr marL="285750" indent="-285750">
              <a:buFont typeface="Courier New" charset="0"/>
              <a:buChar char="o"/>
            </a:pPr>
            <a:endParaRPr lang="en-US" dirty="0"/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Random coincidence are partially rejected by the MLEM reconstruction algorithm</a:t>
            </a:r>
            <a:endParaRPr lang="en-US" dirty="0"/>
          </a:p>
          <a:p>
            <a:pPr marL="285750" indent="-285750">
              <a:buFont typeface="Courier New" charset="0"/>
              <a:buChar char="o"/>
            </a:pPr>
            <a:endParaRPr lang="en-US" dirty="0" smtClean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16657" y="477960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Compton camera: random coincidence rate vs source 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8251" y="3973542"/>
            <a:ext cx="3786967" cy="2737226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658" y="0"/>
            <a:ext cx="10135881" cy="718664"/>
          </a:xfrm>
        </p:spPr>
        <p:txBody>
          <a:bodyPr/>
          <a:lstStyle/>
          <a:p>
            <a:r>
              <a:rPr lang="en-US" dirty="0" smtClean="0"/>
              <a:t>Particle therapy for cancer treatment (</a:t>
            </a:r>
            <a:r>
              <a:rPr lang="en-US" dirty="0" err="1" smtClean="0"/>
              <a:t>i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8251" y="1238575"/>
            <a:ext cx="3786967" cy="2701066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30947" y="925033"/>
            <a:ext cx="756867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Standard cancer treatment composed by </a:t>
            </a:r>
          </a:p>
          <a:p>
            <a:r>
              <a:rPr lang="en-US" u="sng" dirty="0"/>
              <a:t>r</a:t>
            </a:r>
            <a:r>
              <a:rPr lang="en-US" u="sng" dirty="0" smtClean="0"/>
              <a:t>adiotherapy</a:t>
            </a:r>
            <a:r>
              <a:rPr lang="en-US" dirty="0" smtClean="0"/>
              <a:t> or/and </a:t>
            </a:r>
            <a:r>
              <a:rPr lang="en-US" u="sng" dirty="0" smtClean="0"/>
              <a:t>chemotherapy</a:t>
            </a:r>
            <a:r>
              <a:rPr lang="en-US" dirty="0" smtClean="0"/>
              <a:t> and/or </a:t>
            </a:r>
            <a:r>
              <a:rPr lang="en-US" u="sng" dirty="0" smtClean="0"/>
              <a:t>surgery</a:t>
            </a:r>
          </a:p>
          <a:p>
            <a:endParaRPr lang="en-US" u="sng" dirty="0"/>
          </a:p>
          <a:p>
            <a:r>
              <a:rPr lang="en-US" dirty="0" smtClean="0"/>
              <a:t>Increasing number of patients treated with </a:t>
            </a:r>
            <a:r>
              <a:rPr lang="en-US" u="sng" dirty="0" smtClean="0"/>
              <a:t>particle therapy</a:t>
            </a:r>
            <a:r>
              <a:rPr lang="en-US" dirty="0" smtClean="0"/>
              <a:t> all over the world (p + heavier ions, mostly C)</a:t>
            </a:r>
          </a:p>
          <a:p>
            <a:endParaRPr lang="en-US" dirty="0"/>
          </a:p>
          <a:p>
            <a:r>
              <a:rPr lang="en-US" dirty="0" smtClean="0"/>
              <a:t>	Many new particle therapy centers built or commissioned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ADVANTAGES</a:t>
            </a:r>
            <a:r>
              <a:rPr lang="en-US" dirty="0" smtClean="0"/>
              <a:t> (with respect to photons):</a:t>
            </a:r>
          </a:p>
          <a:p>
            <a:pPr marL="285750" indent="-285750">
              <a:buFont typeface="Courier New" charset="0"/>
              <a:buChar char="o"/>
            </a:pPr>
            <a:endParaRPr lang="en-US" dirty="0" smtClean="0"/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Favorable depth-dose distribution – Bragg Peak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Ballistic targeting of the tumor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Reduction in the integral dose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Less dose to healthy tissues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Reduction of secondary cancer probability and toxicity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Increased Relative Biological Effectiveness (RBE)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Mostly for ions heavier than protons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1600" dirty="0" err="1" smtClean="0"/>
              <a:t>RBE</a:t>
            </a:r>
            <a:r>
              <a:rPr lang="en-US" sz="1600" baseline="-25000" dirty="0" err="1" smtClean="0"/>
              <a:t>p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= 1.1 in clinic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1600" dirty="0" smtClean="0"/>
              <a:t>RBE</a:t>
            </a:r>
            <a:r>
              <a:rPr lang="en-US" sz="1600" baseline="-25000" dirty="0" smtClean="0"/>
              <a:t>C </a:t>
            </a:r>
            <a:r>
              <a:rPr lang="en-US" sz="1600" dirty="0" smtClean="0"/>
              <a:t>= [2-3]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Possibility to treat radio-resistant tumors (hypoxic)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16659" y="2753833"/>
            <a:ext cx="485090" cy="10633"/>
          </a:xfrm>
          <a:prstGeom prst="straightConnector1">
            <a:avLst/>
          </a:prstGeom>
          <a:ln w="57150" cmpd="dbl">
            <a:solidFill>
              <a:srgbClr val="0F54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15076" y="3257490"/>
            <a:ext cx="1871662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Durante-</a:t>
            </a:r>
            <a:r>
              <a:rPr lang="en-US" sz="1400" i="1" dirty="0" err="1" smtClean="0"/>
              <a:t>Paganetti</a:t>
            </a:r>
            <a:r>
              <a:rPr lang="en-US" sz="1400" i="1" dirty="0" smtClean="0"/>
              <a:t>, 2016, Report of Progress in Physics, Nuclear physics in particle therapy: a review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59756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6658" y="0"/>
            <a:ext cx="10352105" cy="718664"/>
          </a:xfrm>
        </p:spPr>
        <p:txBody>
          <a:bodyPr/>
          <a:lstStyle/>
          <a:p>
            <a:r>
              <a:rPr lang="en-US" dirty="0" smtClean="0"/>
              <a:t>Particle therapy for cancer treatment (</a:t>
            </a:r>
            <a:r>
              <a:rPr lang="en-US" dirty="0" err="1" smtClean="0"/>
              <a:t>i.i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304" y="1223926"/>
            <a:ext cx="6891080" cy="3968913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805377" y="1945758"/>
            <a:ext cx="1424763" cy="839972"/>
          </a:xfrm>
          <a:prstGeom prst="rect">
            <a:avLst/>
          </a:prstGeom>
          <a:noFill/>
          <a:ln w="38100">
            <a:solidFill>
              <a:srgbClr val="0F5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0" y="1945758"/>
            <a:ext cx="5805377" cy="10738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0" y="2785730"/>
            <a:ext cx="5805377" cy="3889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6" y="3019647"/>
            <a:ext cx="5153186" cy="3655374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cxnSp>
        <p:nvCxnSpPr>
          <p:cNvPr id="14" name="Straight Connector 13"/>
          <p:cNvCxnSpPr/>
          <p:nvPr/>
        </p:nvCxnSpPr>
        <p:spPr>
          <a:xfrm flipH="1">
            <a:off x="5251304" y="2785730"/>
            <a:ext cx="1978836" cy="3889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251304" y="1945758"/>
            <a:ext cx="1978836" cy="9994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339702" y="1162934"/>
            <a:ext cx="3785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Particle therapy centers in the world,</a:t>
            </a:r>
          </a:p>
          <a:p>
            <a:r>
              <a:rPr lang="en-US" sz="1600" i="1" dirty="0"/>
              <a:t>w</a:t>
            </a:r>
            <a:r>
              <a:rPr lang="en-US" sz="1600" i="1" dirty="0" smtClean="0"/>
              <a:t>ith focus on Europe</a:t>
            </a:r>
            <a:endParaRPr lang="en-US" sz="1600" i="1" dirty="0"/>
          </a:p>
        </p:txBody>
      </p:sp>
      <p:sp>
        <p:nvSpPr>
          <p:cNvPr id="31" name="Oval 30"/>
          <p:cNvSpPr/>
          <p:nvPr/>
        </p:nvSpPr>
        <p:spPr>
          <a:xfrm>
            <a:off x="6517758" y="2639437"/>
            <a:ext cx="72353" cy="70810"/>
          </a:xfrm>
          <a:prstGeom prst="ellipse">
            <a:avLst/>
          </a:prstGeom>
          <a:solidFill>
            <a:srgbClr val="0F548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466045" y="4915840"/>
            <a:ext cx="43732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http://</a:t>
            </a:r>
            <a:r>
              <a:rPr lang="en-US" sz="1200" i="1" dirty="0" err="1"/>
              <a:t>www.hirt-japan.info</a:t>
            </a:r>
            <a:r>
              <a:rPr lang="en-US" sz="1200" i="1" dirty="0"/>
              <a:t>/</a:t>
            </a:r>
            <a:r>
              <a:rPr lang="en-US" sz="1200" i="1" dirty="0" err="1"/>
              <a:t>en</a:t>
            </a:r>
            <a:r>
              <a:rPr lang="en-US" sz="1200" i="1" dirty="0"/>
              <a:t>/what/</a:t>
            </a:r>
            <a:r>
              <a:rPr lang="en-US" sz="1200" i="1" dirty="0" err="1"/>
              <a:t>japan.html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30992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658" y="0"/>
            <a:ext cx="10135881" cy="718664"/>
          </a:xfrm>
        </p:spPr>
        <p:txBody>
          <a:bodyPr/>
          <a:lstStyle/>
          <a:p>
            <a:r>
              <a:rPr lang="en-US" dirty="0" smtClean="0"/>
              <a:t>Particle therapy for cancer treatment (ii)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094" y="3856278"/>
            <a:ext cx="3813269" cy="2701066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095" y="1246985"/>
            <a:ext cx="3813269" cy="2555328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16660" y="925033"/>
            <a:ext cx="65881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Standard clinical routine: 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CT scan and treatment planning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Treatment limits defined to spare the healthy tissues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Fractioned dose delivery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Two main methods: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Passive scanning (beam scatters + collimators)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Active scanning (scanning magnets)</a:t>
            </a:r>
          </a:p>
          <a:p>
            <a:endParaRPr lang="en-US" dirty="0"/>
          </a:p>
          <a:p>
            <a:r>
              <a:rPr lang="en-US" b="1" dirty="0" smtClean="0"/>
              <a:t>OBJECTIVE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Cover the whole tumor volume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Bragg peak location determined by the beam energy (Spread-Out Bragg Peak - SOBP)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Lateral spread to be taken into account</a:t>
            </a:r>
          </a:p>
        </p:txBody>
      </p:sp>
      <p:sp>
        <p:nvSpPr>
          <p:cNvPr id="7" name="Rectangle 6"/>
          <p:cNvSpPr/>
          <p:nvPr/>
        </p:nvSpPr>
        <p:spPr>
          <a:xfrm>
            <a:off x="8335926" y="4040372"/>
            <a:ext cx="287079" cy="3189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214696" y="5986463"/>
            <a:ext cx="491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Durante-</a:t>
            </a:r>
            <a:r>
              <a:rPr lang="en-US" sz="1400" i="1" dirty="0" err="1" smtClean="0"/>
              <a:t>Paganetti</a:t>
            </a:r>
            <a:r>
              <a:rPr lang="en-US" sz="1400" i="1" dirty="0" smtClean="0"/>
              <a:t>, 2016, Report of Progress in Physics, Nuclear physics in particle therapy: a review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98538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658" y="0"/>
            <a:ext cx="10245779" cy="718664"/>
          </a:xfrm>
        </p:spPr>
        <p:txBody>
          <a:bodyPr/>
          <a:lstStyle/>
          <a:p>
            <a:r>
              <a:rPr lang="en-US" dirty="0" smtClean="0"/>
              <a:t>Particle therapy for cancer treatment </a:t>
            </a:r>
            <a:r>
              <a:rPr lang="en-US" smtClean="0"/>
              <a:t>(iii)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6660" y="925033"/>
            <a:ext cx="653387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Standard clinical routine: 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CT scan and treatment planning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Treatment limits defined to spare the healthy tissues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Fractioned dose delivery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Two main methods: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Passive scanning (beam scatters + collimators)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Active scanning (scanning magnets)</a:t>
            </a:r>
          </a:p>
          <a:p>
            <a:endParaRPr lang="en-US" dirty="0"/>
          </a:p>
          <a:p>
            <a:r>
              <a:rPr lang="en-US" b="1" dirty="0" smtClean="0"/>
              <a:t>OBJECTIVE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Cover the whole tumor volume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Bragg peak location determined by the beam energy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Lateral spread to be taken into account</a:t>
            </a:r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Ballistic features allows a reduction in the irradiation fields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Further reduction in healthy tissue dose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535" y="1945758"/>
            <a:ext cx="5349317" cy="3863993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750535" y="5838534"/>
            <a:ext cx="491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Durante-</a:t>
            </a:r>
            <a:r>
              <a:rPr lang="en-US" sz="1400" i="1" dirty="0" err="1" smtClean="0"/>
              <a:t>Paganetti</a:t>
            </a:r>
            <a:r>
              <a:rPr lang="en-US" sz="1400" i="1" dirty="0" smtClean="0"/>
              <a:t>, 2016, Report of Progress in Physics, Nuclear physics in particle therapy: a review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72586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658" y="0"/>
            <a:ext cx="10320207" cy="718664"/>
          </a:xfrm>
        </p:spPr>
        <p:txBody>
          <a:bodyPr/>
          <a:lstStyle/>
          <a:p>
            <a:r>
              <a:rPr lang="en-US" dirty="0" smtClean="0"/>
              <a:t>Particle therapy for cancer treatment </a:t>
            </a:r>
            <a:r>
              <a:rPr lang="en-US" smtClean="0"/>
              <a:t>(iv)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6660" y="925033"/>
            <a:ext cx="653387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DRAWBACKS</a:t>
            </a:r>
          </a:p>
          <a:p>
            <a:r>
              <a:rPr lang="en-US" dirty="0" smtClean="0"/>
              <a:t>Several sources of incertitude</a:t>
            </a:r>
          </a:p>
          <a:p>
            <a:pPr marL="285750" indent="-285750">
              <a:buFont typeface="Courier New" charset="0"/>
              <a:buChar char="o"/>
            </a:pPr>
            <a:endParaRPr lang="en-US" dirty="0"/>
          </a:p>
          <a:p>
            <a:pPr marL="285750" indent="-285750">
              <a:buFont typeface="Courier New" charset="0"/>
              <a:buChar char="o"/>
            </a:pPr>
            <a:r>
              <a:rPr lang="en-US" u="sng" dirty="0" smtClean="0"/>
              <a:t>Common to conventional radiotherapy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Target volume definition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Intra-fractional changes (tumor shape, size, position, patient weight, positioning, etc.)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Anatomical uncertainties (lung filling, gas components, bone composition)</a:t>
            </a:r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Courier New" charset="0"/>
              <a:buChar char="o"/>
            </a:pPr>
            <a:r>
              <a:rPr lang="en-US" u="sng" dirty="0" smtClean="0"/>
              <a:t>Range uncertainties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CT Hounsfield units conversion to stopping power values -&gt; interest to develop Proton Radiography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CT imaging uncertainties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Stopping power measurements / calculation</a:t>
            </a:r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Courier New" charset="0"/>
              <a:buChar char="o"/>
            </a:pPr>
            <a:r>
              <a:rPr lang="en-US" u="sng" dirty="0" smtClean="0"/>
              <a:t>Biological uncertainties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RBE definition</a:t>
            </a:r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058" y="1240904"/>
            <a:ext cx="4582529" cy="3394844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5953" y="4682201"/>
            <a:ext cx="4580714" cy="2095378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216658" y="6476081"/>
            <a:ext cx="485090" cy="10633"/>
          </a:xfrm>
          <a:prstGeom prst="straightConnector1">
            <a:avLst/>
          </a:prstGeom>
          <a:ln w="57150" cmpd="dbl">
            <a:solidFill>
              <a:srgbClr val="0F54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07504" y="6245248"/>
            <a:ext cx="6029231" cy="461665"/>
          </a:xfrm>
          <a:prstGeom prst="rect">
            <a:avLst/>
          </a:prstGeom>
          <a:noFill/>
          <a:ln w="38100">
            <a:solidFill>
              <a:srgbClr val="0F548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NEED FOR ONLINE RANGE MONITORING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186500" y="1240904"/>
            <a:ext cx="23808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Knopf-Lomax, 2013, PMB, In vivo proton range verification: a review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14508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chemeClr val="bg1"/>
                </a:solidFill>
              </a:rPr>
              <a:pPr/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6658" y="0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Nuclear medicine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6657" y="664234"/>
            <a:ext cx="103202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Diagnosis/therapy </a:t>
            </a:r>
            <a:r>
              <a:rPr lang="en-US" sz="1600" dirty="0" smtClean="0"/>
              <a:t>techniques based on </a:t>
            </a:r>
            <a:r>
              <a:rPr lang="en-US" sz="1600" dirty="0" err="1" smtClean="0"/>
              <a:t>radioemitters</a:t>
            </a:r>
            <a:r>
              <a:rPr lang="en-US" sz="1600" dirty="0" smtClean="0"/>
              <a:t> </a:t>
            </a:r>
            <a:r>
              <a:rPr lang="en-US" sz="1600" dirty="0" smtClean="0"/>
              <a:t>injected into the patient body (bloodstream, inhaled, swallowed)</a:t>
            </a:r>
          </a:p>
          <a:p>
            <a:r>
              <a:rPr lang="en-US" sz="1600" u="sng" dirty="0"/>
              <a:t>Diagnosis</a:t>
            </a:r>
            <a:r>
              <a:rPr lang="en-US" sz="1600" dirty="0"/>
              <a:t>: physiological information based on SPECT (Single Photon Emission </a:t>
            </a:r>
            <a:r>
              <a:rPr lang="en-US" sz="1600" dirty="0" smtClean="0"/>
              <a:t>Computed Tomography</a:t>
            </a:r>
            <a:r>
              <a:rPr lang="en-US" sz="1600" dirty="0"/>
              <a:t>) </a:t>
            </a:r>
            <a:r>
              <a:rPr lang="en-US" sz="1600" dirty="0" smtClean="0"/>
              <a:t>      		  or </a:t>
            </a:r>
            <a:r>
              <a:rPr lang="en-US" sz="1600" dirty="0"/>
              <a:t>PET (Positron Emission Tomography) imaging </a:t>
            </a:r>
          </a:p>
          <a:p>
            <a:endParaRPr lang="en-US" sz="1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933" y="4216400"/>
            <a:ext cx="4416416" cy="251735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653431" y="1810648"/>
            <a:ext cx="542515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SPECT </a:t>
            </a:r>
          </a:p>
          <a:p>
            <a:r>
              <a:rPr lang="en-US" sz="1600" dirty="0" smtClean="0"/>
              <a:t>Single photon detection from gamma emitters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/>
              <a:t>Clinical routine based on </a:t>
            </a:r>
            <a:r>
              <a:rPr lang="en-US" sz="1600" b="1" u="sng" dirty="0"/>
              <a:t>Anger cameras</a:t>
            </a:r>
            <a:r>
              <a:rPr lang="en-US" sz="1600" dirty="0"/>
              <a:t>  </a:t>
            </a:r>
            <a:r>
              <a:rPr lang="en-US" sz="1600" dirty="0" smtClean="0"/>
              <a:t>            (</a:t>
            </a:r>
            <a:r>
              <a:rPr lang="en-US" sz="1600" dirty="0"/>
              <a:t>Hal Anger 1958</a:t>
            </a:r>
            <a:r>
              <a:rPr lang="en-US" sz="1600" dirty="0" smtClean="0"/>
              <a:t>)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Mechanical collimator coupled to scintillating-segmented photodetector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sz="1600" b="1" dirty="0" smtClean="0"/>
              <a:t>low detection efficiency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sz="1600" dirty="0"/>
              <a:t>l</a:t>
            </a:r>
            <a:r>
              <a:rPr lang="en-US" sz="1600" dirty="0" smtClean="0"/>
              <a:t>imited </a:t>
            </a:r>
            <a:r>
              <a:rPr lang="en-US" sz="1600" dirty="0"/>
              <a:t>energy range exploitable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1600" b="1" dirty="0" smtClean="0"/>
              <a:t>low </a:t>
            </a:r>
            <a:r>
              <a:rPr lang="en-US" sz="1600" b="1" dirty="0"/>
              <a:t>energy </a:t>
            </a:r>
            <a:r>
              <a:rPr lang="en-US" sz="1600" b="1" dirty="0" smtClean="0"/>
              <a:t>sources</a:t>
            </a:r>
            <a:endParaRPr lang="en-US" sz="1600" dirty="0"/>
          </a:p>
          <a:p>
            <a:pPr lvl="1"/>
            <a:r>
              <a:rPr lang="en-US" sz="1600" dirty="0" smtClean="0"/>
              <a:t>          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6658" y="1810648"/>
            <a:ext cx="59289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PET</a:t>
            </a:r>
          </a:p>
          <a:p>
            <a:r>
              <a:rPr lang="en-US" sz="1600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1600" baseline="30000" dirty="0">
                <a:latin typeface="Symbol" charset="2"/>
                <a:ea typeface="Symbol" charset="2"/>
                <a:cs typeface="Symbol" charset="2"/>
              </a:rPr>
              <a:t>+ </a:t>
            </a:r>
            <a:r>
              <a:rPr lang="en-US" sz="1600" dirty="0">
                <a:ea typeface="Symbol" charset="2"/>
                <a:cs typeface="Symbol" charset="2"/>
              </a:rPr>
              <a:t>annihilation: 2 back-to-back 511 </a:t>
            </a:r>
            <a:r>
              <a:rPr lang="en-US" sz="1600" dirty="0" err="1">
                <a:ea typeface="Symbol" charset="2"/>
                <a:cs typeface="Symbol" charset="2"/>
              </a:rPr>
              <a:t>keV</a:t>
            </a:r>
            <a:r>
              <a:rPr lang="en-US" sz="1600" dirty="0">
                <a:ea typeface="Symbol" charset="2"/>
                <a:cs typeface="Symbol" charset="2"/>
              </a:rPr>
              <a:t> </a:t>
            </a:r>
            <a:r>
              <a:rPr lang="en-US" sz="1600" dirty="0" smtClean="0">
                <a:ea typeface="Symbol" charset="2"/>
                <a:cs typeface="Symbol" charset="2"/>
              </a:rPr>
              <a:t>gammas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>
                <a:ea typeface="Symbol" charset="2"/>
                <a:cs typeface="Symbol" charset="2"/>
              </a:rPr>
              <a:t>Clinical system based on a ring of scintillating-segmented photodetectors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>
                <a:ea typeface="Symbol" charset="2"/>
                <a:cs typeface="Symbol" charset="2"/>
              </a:rPr>
              <a:t>Coincidence detection: no need for mechanical collimation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sz="1600" b="1" dirty="0" smtClean="0">
                <a:ea typeface="Symbol" charset="2"/>
                <a:cs typeface="Symbol" charset="2"/>
              </a:rPr>
              <a:t>good detection efficiency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>
                <a:ea typeface="Symbol" charset="2"/>
                <a:cs typeface="Symbol" charset="2"/>
              </a:rPr>
              <a:t>Positron diffusion before annihilation: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sz="1600" b="1" dirty="0">
                <a:ea typeface="Symbol" charset="2"/>
                <a:cs typeface="Symbol" charset="2"/>
              </a:rPr>
              <a:t>s</a:t>
            </a:r>
            <a:r>
              <a:rPr lang="en-US" sz="1600" b="1" dirty="0" smtClean="0">
                <a:ea typeface="Symbol" charset="2"/>
                <a:cs typeface="Symbol" charset="2"/>
              </a:rPr>
              <a:t>patial accuracy affected</a:t>
            </a:r>
            <a:r>
              <a:rPr lang="en-US" sz="1600" dirty="0" smtClean="0">
                <a:ea typeface="Symbol" charset="2"/>
                <a:cs typeface="Symbol" charset="2"/>
              </a:rPr>
              <a:t> </a:t>
            </a:r>
            <a:endParaRPr lang="en-US" sz="1600" dirty="0">
              <a:ea typeface="Symbol" charset="2"/>
              <a:cs typeface="Symbol" charset="2"/>
            </a:endParaRPr>
          </a:p>
          <a:p>
            <a:endParaRPr lang="en-US" sz="1600" b="1" dirty="0" smtClean="0"/>
          </a:p>
          <a:p>
            <a:endParaRPr lang="en-US" sz="1600" b="1" dirty="0" smtClean="0"/>
          </a:p>
          <a:p>
            <a:endParaRPr lang="en-US" sz="1600" dirty="0" smtClean="0"/>
          </a:p>
          <a:p>
            <a:endParaRPr lang="en-US" sz="20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97" y="4216400"/>
            <a:ext cx="4770458" cy="251735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6127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6658" y="882253"/>
            <a:ext cx="44124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charset="0"/>
              <a:buChar char="o"/>
            </a:pPr>
            <a:r>
              <a:rPr lang="en-US" dirty="0" smtClean="0"/>
              <a:t>Online projectile range control needed to fully exploit the dose delivery features of protons and heavier ions (Bragg Peak)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Reduce treatment planning limitations on volume definition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Possibly increase the dose per fraction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Reduce number of fractions and the number of needed irradiation fields</a:t>
            </a:r>
          </a:p>
          <a:p>
            <a:pPr marL="342900" indent="-342900">
              <a:buFont typeface="Courier New" charset="0"/>
              <a:buChar char="o"/>
            </a:pP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16658" y="0"/>
            <a:ext cx="10320207" cy="718664"/>
          </a:xfrm>
        </p:spPr>
        <p:txBody>
          <a:bodyPr/>
          <a:lstStyle/>
          <a:p>
            <a:r>
              <a:rPr lang="en-US" dirty="0" smtClean="0"/>
              <a:t>Ion range monitoring (</a:t>
            </a:r>
            <a:r>
              <a:rPr lang="en-US" dirty="0" err="1" smtClean="0"/>
              <a:t>i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801" y="1267903"/>
            <a:ext cx="7340541" cy="2446847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216658" y="3993595"/>
            <a:ext cx="118716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Monitoring possible with secondary radiation produced by nuclear reactions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High probability: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~10 % for protons – 10 cm range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~ 40 % for C ions – 10 cm range </a:t>
            </a:r>
            <a:endParaRPr lang="en-US" dirty="0"/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P</a:t>
            </a:r>
            <a:r>
              <a:rPr lang="en-US" dirty="0" smtClean="0"/>
              <a:t>rojectile and target-like fragments (Ex: positron emitters - </a:t>
            </a:r>
            <a:r>
              <a:rPr lang="en-US" baseline="30000" dirty="0" smtClean="0"/>
              <a:t>11</a:t>
            </a:r>
            <a:r>
              <a:rPr lang="en-US" dirty="0" smtClean="0"/>
              <a:t>C, </a:t>
            </a:r>
            <a:r>
              <a:rPr lang="en-US" baseline="30000" dirty="0" smtClean="0"/>
              <a:t>15</a:t>
            </a:r>
            <a:r>
              <a:rPr lang="en-US" dirty="0" smtClean="0"/>
              <a:t>O)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PET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Prompt radiation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Charged particles -&gt; Interaction Vertex Imaging (IVI)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Neutrons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Prompt gammas</a:t>
            </a:r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7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6658" y="882253"/>
            <a:ext cx="83129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charset="0"/>
              <a:buChar char="o"/>
            </a:pPr>
            <a:r>
              <a:rPr lang="en-US" dirty="0" smtClean="0"/>
              <a:t>Prompt radiation emission directly correlated to the dose profile</a:t>
            </a:r>
            <a:endParaRPr lang="en-US" dirty="0"/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Prompt gamma emission distal fall-off correlated to the dose profile and to the Bragg peak position (</a:t>
            </a:r>
            <a:r>
              <a:rPr lang="en-US" i="1" dirty="0" smtClean="0"/>
              <a:t>Min 2006, </a:t>
            </a:r>
            <a:r>
              <a:rPr lang="en-US" i="1" dirty="0" err="1" smtClean="0"/>
              <a:t>Testa</a:t>
            </a:r>
            <a:r>
              <a:rPr lang="en-US" i="1" dirty="0" smtClean="0"/>
              <a:t> 2008</a:t>
            </a:r>
            <a:r>
              <a:rPr lang="en-US" dirty="0" smtClean="0"/>
              <a:t>)</a:t>
            </a:r>
          </a:p>
          <a:p>
            <a:pPr marL="800100" lvl="1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Courier New" charset="0"/>
              <a:buChar char="o"/>
            </a:pPr>
            <a:r>
              <a:rPr lang="en-US" b="1" dirty="0" smtClean="0"/>
              <a:t>Advantages</a:t>
            </a:r>
            <a:r>
              <a:rPr lang="en-US" dirty="0" smtClean="0"/>
              <a:t>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Emission time &lt; 1 ns after the nuclear interaction – physiological wash-out processes negligible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Reduced interactions in the patient – millimeter resolution for </a:t>
            </a:r>
            <a:r>
              <a:rPr lang="en-US" dirty="0"/>
              <a:t>10</a:t>
            </a:r>
            <a:r>
              <a:rPr lang="en-US" baseline="30000" dirty="0"/>
              <a:t>8 </a:t>
            </a:r>
            <a:r>
              <a:rPr lang="en-US" dirty="0"/>
              <a:t>protons in </a:t>
            </a:r>
            <a:r>
              <a:rPr lang="en-US" dirty="0" smtClean="0"/>
              <a:t>proton therapy (maximum number of particle per spot) 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    (</a:t>
            </a:r>
            <a:r>
              <a:rPr lang="en-US" i="1" dirty="0" err="1" smtClean="0"/>
              <a:t>Smeets</a:t>
            </a:r>
            <a:r>
              <a:rPr lang="en-US" i="1" dirty="0" smtClean="0"/>
              <a:t> 2012, Pinto 2014</a:t>
            </a:r>
            <a:r>
              <a:rPr lang="en-US" dirty="0" smtClean="0"/>
              <a:t>)  </a:t>
            </a:r>
          </a:p>
          <a:p>
            <a:pPr lvl="1"/>
            <a:endParaRPr lang="en-US" dirty="0"/>
          </a:p>
          <a:p>
            <a:pPr marL="342900" indent="-342900">
              <a:buFont typeface="Courier New" charset="0"/>
              <a:buChar char="o"/>
            </a:pPr>
            <a:r>
              <a:rPr lang="en-US" b="1" dirty="0" smtClean="0"/>
              <a:t>Challenge</a:t>
            </a:r>
            <a:r>
              <a:rPr lang="en-US" dirty="0" smtClean="0"/>
              <a:t>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Wide gamma energy range ( ~ 1-10 MeV)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Large neutron-induced background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16658" y="0"/>
            <a:ext cx="10320207" cy="718664"/>
          </a:xfrm>
        </p:spPr>
        <p:txBody>
          <a:bodyPr/>
          <a:lstStyle/>
          <a:p>
            <a:r>
              <a:rPr lang="en-US" dirty="0" smtClean="0"/>
              <a:t>Ion range monitoring (ii)</a:t>
            </a:r>
            <a:endParaRPr lang="en-US" dirty="0"/>
          </a:p>
        </p:txBody>
      </p:sp>
      <p:pic>
        <p:nvPicPr>
          <p:cNvPr id="13" name="Shape 433" descr="PGprofile_p134MeV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829675" y="4437116"/>
            <a:ext cx="3258667" cy="2250144"/>
          </a:xfrm>
          <a:prstGeom prst="rect">
            <a:avLst/>
          </a:prstGeom>
          <a:noFill/>
          <a:ln w="38100">
            <a:solidFill>
              <a:srgbClr val="0F548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675" y="1263850"/>
            <a:ext cx="3258667" cy="3112360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680892" y="5702358"/>
            <a:ext cx="485090" cy="10633"/>
          </a:xfrm>
          <a:prstGeom prst="straightConnector1">
            <a:avLst/>
          </a:prstGeom>
          <a:ln w="57150" cmpd="dbl">
            <a:solidFill>
              <a:srgbClr val="0F54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71738" y="5471525"/>
            <a:ext cx="5086859" cy="461665"/>
          </a:xfrm>
          <a:prstGeom prst="rect">
            <a:avLst/>
          </a:prstGeom>
          <a:noFill/>
          <a:ln w="38100">
            <a:solidFill>
              <a:srgbClr val="0F548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smtClean="0"/>
              <a:t>GAMMA CAMERA DEVELOPMENT</a:t>
            </a:r>
            <a:endParaRPr lang="en-US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7617484" y="4068433"/>
            <a:ext cx="11913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 smtClean="0"/>
              <a:t>Dedes</a:t>
            </a:r>
            <a:r>
              <a:rPr lang="en-US" sz="1400" i="1" dirty="0" smtClean="0"/>
              <a:t> 2014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7617484" y="6379483"/>
            <a:ext cx="12121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smtClean="0"/>
              <a:t>Robert 2013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14740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16657" y="3704739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Secondary radiation monitoring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57" y="4556185"/>
            <a:ext cx="9879291" cy="2221743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16657" y="0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Range uncertainties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57" y="718664"/>
            <a:ext cx="5948313" cy="3020708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259398" y="3242821"/>
            <a:ext cx="2036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/>
              <a:t>Paganetti</a:t>
            </a:r>
            <a:r>
              <a:rPr lang="en-US" sz="1400" i="1" dirty="0" smtClean="0"/>
              <a:t> PMB 2012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1922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8207" y="917090"/>
            <a:ext cx="640261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charset="0"/>
              <a:buChar char="o"/>
            </a:pPr>
            <a:r>
              <a:rPr lang="en-US" b="1" dirty="0" smtClean="0"/>
              <a:t>P</a:t>
            </a:r>
            <a:r>
              <a:rPr lang="en-US" dirty="0" smtClean="0"/>
              <a:t>rompt </a:t>
            </a:r>
            <a:r>
              <a:rPr lang="en-US" b="1" dirty="0" smtClean="0"/>
              <a:t>G</a:t>
            </a:r>
            <a:r>
              <a:rPr lang="en-US" dirty="0" smtClean="0"/>
              <a:t>amma (PG) monitoring: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Collimated detection systems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sz="1600" dirty="0" smtClean="0"/>
              <a:t>Knife-edge cameras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sz="1600" dirty="0" smtClean="0"/>
              <a:t>Multi-slit cameras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Compton cameras – “electronical collimation”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Non-collimated techniques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sz="1600" dirty="0" smtClean="0"/>
              <a:t>PG timing (PGT)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sz="1600" dirty="0" smtClean="0"/>
              <a:t>PG spectroscopy (PGS)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sz="1600" dirty="0" smtClean="0"/>
              <a:t>PG peak integral (PGPI)</a:t>
            </a:r>
          </a:p>
          <a:p>
            <a:pPr marL="1257300" lvl="2" indent="-342900">
              <a:buFont typeface="Arial" charset="0"/>
              <a:buChar char="•"/>
            </a:pPr>
            <a:endParaRPr lang="en-US" sz="1600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Several gamma camera projects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Several prototypes tested in lab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First prototype </a:t>
            </a:r>
            <a:r>
              <a:rPr lang="en-US" dirty="0" smtClean="0"/>
              <a:t>in clinical trials </a:t>
            </a:r>
            <a:r>
              <a:rPr lang="en-US" dirty="0"/>
              <a:t>(with patients) is by IBA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/>
              <a:t>Knife-edge camera – Dresden </a:t>
            </a:r>
            <a:r>
              <a:rPr lang="en-US" dirty="0" smtClean="0"/>
              <a:t>group</a:t>
            </a:r>
          </a:p>
          <a:p>
            <a:pPr marL="1657350" lvl="3" indent="-285750">
              <a:buFont typeface="Arial" charset="0"/>
              <a:buChar char="•"/>
            </a:pPr>
            <a:r>
              <a:rPr lang="en-US" dirty="0" smtClean="0"/>
              <a:t>LYSO slabs (4 mm wide, 31.5 mm thick)</a:t>
            </a:r>
          </a:p>
          <a:p>
            <a:pPr marL="1657350" lvl="3" indent="-285750">
              <a:buFont typeface="Arial" charset="0"/>
              <a:buChar char="•"/>
            </a:pPr>
            <a:r>
              <a:rPr lang="en-US" dirty="0" smtClean="0"/>
              <a:t>FOV: 10 cm in the Bragg peak region</a:t>
            </a:r>
          </a:p>
          <a:p>
            <a:pPr marL="1657350" lvl="3" indent="-285750">
              <a:buFont typeface="Arial" charset="0"/>
              <a:buChar char="•"/>
            </a:pPr>
            <a:r>
              <a:rPr lang="en-US" dirty="0" smtClean="0"/>
              <a:t>Efficiency: 4 x 10</a:t>
            </a:r>
            <a:r>
              <a:rPr lang="en-US" baseline="30000" dirty="0" smtClean="0"/>
              <a:t>-4</a:t>
            </a:r>
            <a:r>
              <a:rPr lang="en-US" dirty="0" smtClean="0"/>
              <a:t> (</a:t>
            </a:r>
            <a:r>
              <a:rPr lang="en-US" i="1" dirty="0" err="1" smtClean="0"/>
              <a:t>Priegnitz</a:t>
            </a:r>
            <a:r>
              <a:rPr lang="en-US" i="1" dirty="0" smtClean="0"/>
              <a:t>, PMB 2015</a:t>
            </a:r>
            <a:r>
              <a:rPr lang="en-US" dirty="0"/>
              <a:t>)</a:t>
            </a:r>
            <a:endParaRPr lang="en-US" dirty="0" smtClean="0"/>
          </a:p>
          <a:p>
            <a:pPr marL="1657350" lvl="3" indent="-285750">
              <a:buFont typeface="Arial" charset="0"/>
              <a:buChar char="•"/>
            </a:pPr>
            <a:r>
              <a:rPr lang="en-US" dirty="0" smtClean="0"/>
              <a:t>4 mm fall-off position resolution with 10</a:t>
            </a:r>
            <a:r>
              <a:rPr lang="en-US" baseline="30000" dirty="0" smtClean="0"/>
              <a:t>8</a:t>
            </a:r>
            <a:r>
              <a:rPr lang="en-US" dirty="0" smtClean="0"/>
              <a:t> protons</a:t>
            </a:r>
          </a:p>
          <a:p>
            <a:pPr marL="742950" lvl="1" indent="-285750">
              <a:buFont typeface="Arial" charset="0"/>
              <a:buChar char="•"/>
            </a:pPr>
            <a:endParaRPr lang="en-US" dirty="0">
              <a:ea typeface="Symbol" charset="2"/>
              <a:cs typeface="Symbol" charset="2"/>
            </a:endParaRPr>
          </a:p>
          <a:p>
            <a:pPr marL="800100" lvl="1" indent="-342900"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76732" y="0"/>
            <a:ext cx="10753858" cy="718664"/>
          </a:xfrm>
        </p:spPr>
        <p:txBody>
          <a:bodyPr/>
          <a:lstStyle/>
          <a:p>
            <a:r>
              <a:rPr lang="en-US" smtClean="0"/>
              <a:t>PG ion </a:t>
            </a:r>
            <a:r>
              <a:rPr lang="en-US" dirty="0" smtClean="0"/>
              <a:t>range monitoring: state of the art</a:t>
            </a:r>
            <a:endParaRPr lang="en-US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796" y="4837393"/>
            <a:ext cx="2438727" cy="189175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241" y="4837393"/>
            <a:ext cx="2669940" cy="188942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596" y="789710"/>
            <a:ext cx="2626149" cy="2028002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7653" y="1683834"/>
            <a:ext cx="2292958" cy="2358660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6596" y="2847687"/>
            <a:ext cx="2626149" cy="1952137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sp>
        <p:nvSpPr>
          <p:cNvPr id="53" name="TextBox 52"/>
          <p:cNvSpPr txBox="1"/>
          <p:nvPr/>
        </p:nvSpPr>
        <p:spPr>
          <a:xfrm>
            <a:off x="6278595" y="762038"/>
            <a:ext cx="658762" cy="369332"/>
          </a:xfrm>
          <a:prstGeom prst="rect">
            <a:avLst/>
          </a:prstGeom>
          <a:noFill/>
          <a:ln w="38100">
            <a:solidFill>
              <a:srgbClr val="0F5480"/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/>
              <a:t>PGT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6177374" y="2817712"/>
            <a:ext cx="760176" cy="369332"/>
          </a:xfrm>
          <a:prstGeom prst="rect">
            <a:avLst/>
          </a:prstGeom>
          <a:noFill/>
          <a:ln w="38100">
            <a:solidFill>
              <a:srgbClr val="0F5480"/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/>
              <a:t>PGPI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9752246" y="4080063"/>
            <a:ext cx="760176" cy="369332"/>
          </a:xfrm>
          <a:prstGeom prst="rect">
            <a:avLst/>
          </a:prstGeom>
          <a:noFill/>
          <a:ln w="38100">
            <a:solidFill>
              <a:srgbClr val="0F548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PGS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86801" y="1131370"/>
            <a:ext cx="760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/>
              <a:t>Golnik</a:t>
            </a:r>
            <a:r>
              <a:rPr lang="en-US" sz="1400" i="1" dirty="0" smtClean="0"/>
              <a:t> 2014</a:t>
            </a:r>
            <a:endParaRPr lang="en-US" sz="1400" i="1" dirty="0"/>
          </a:p>
        </p:txBody>
      </p:sp>
      <p:sp>
        <p:nvSpPr>
          <p:cNvPr id="56" name="TextBox 55"/>
          <p:cNvSpPr txBox="1"/>
          <p:nvPr/>
        </p:nvSpPr>
        <p:spPr>
          <a:xfrm>
            <a:off x="10512421" y="4080063"/>
            <a:ext cx="925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/>
              <a:t>Verburg</a:t>
            </a:r>
            <a:r>
              <a:rPr lang="en-US" sz="1400" i="1" dirty="0" smtClean="0"/>
              <a:t> 2015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84531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58" y="1263830"/>
            <a:ext cx="6450567" cy="5203271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16658" y="0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Prompt gamma yield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15579" y="5882326"/>
            <a:ext cx="1244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Perali</a:t>
            </a:r>
            <a:r>
              <a:rPr lang="en-US" sz="1600" i="1" dirty="0" smtClean="0"/>
              <a:t> PMB 2014</a:t>
            </a:r>
            <a:endParaRPr lang="en-US" sz="1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890994" y="1489435"/>
            <a:ext cx="4440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160 MeV protons in PMMA</a:t>
            </a:r>
          </a:p>
          <a:p>
            <a:r>
              <a:rPr lang="en-US" dirty="0" smtClean="0"/>
              <a:t>Detection with IBA knife edge camera prototype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947" y="3456192"/>
            <a:ext cx="4435901" cy="1464066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966409" y="2998870"/>
            <a:ext cx="381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smtClean="0"/>
              <a:t>12</a:t>
            </a:r>
            <a:r>
              <a:rPr lang="en-US" smtClean="0"/>
              <a:t>C/p prompt gamma yield ratio</a:t>
            </a:r>
            <a:endParaRPr lang="en-US" baseline="30000"/>
          </a:p>
        </p:txBody>
      </p:sp>
    </p:spTree>
    <p:extLst>
      <p:ext uri="{BB962C8B-B14F-4D97-AF65-F5344CB8AC3E}">
        <p14:creationId xmlns:p14="http://schemas.microsoft.com/office/powerpoint/2010/main" val="56731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6658" y="882253"/>
            <a:ext cx="64026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charset="0"/>
              <a:buChar char="o"/>
            </a:pPr>
            <a:r>
              <a:rPr lang="en-US" b="1" dirty="0" smtClean="0"/>
              <a:t>PET</a:t>
            </a:r>
            <a:r>
              <a:rPr lang="en-US" dirty="0" smtClean="0"/>
              <a:t> monitoring: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baseline="30000" dirty="0" smtClean="0">
                <a:latin typeface="Symbol" charset="2"/>
                <a:ea typeface="Symbol" charset="2"/>
                <a:cs typeface="Symbol" charset="2"/>
              </a:rPr>
              <a:t>+ </a:t>
            </a:r>
            <a:r>
              <a:rPr lang="en-US" dirty="0" smtClean="0">
                <a:ea typeface="Symbol" charset="2"/>
                <a:cs typeface="Symbol" charset="2"/>
              </a:rPr>
              <a:t>annihilation: 2 back-to-back 511 </a:t>
            </a:r>
            <a:r>
              <a:rPr lang="en-US" dirty="0" err="1" smtClean="0">
                <a:ea typeface="Symbol" charset="2"/>
                <a:cs typeface="Symbol" charset="2"/>
              </a:rPr>
              <a:t>keV</a:t>
            </a:r>
            <a:r>
              <a:rPr lang="en-US" dirty="0" smtClean="0">
                <a:ea typeface="Symbol" charset="2"/>
                <a:cs typeface="Symbol" charset="2"/>
              </a:rPr>
              <a:t> gammas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ea typeface="Symbol" charset="2"/>
                <a:cs typeface="Symbol" charset="2"/>
              </a:rPr>
              <a:t>Coincidence detection</a:t>
            </a:r>
          </a:p>
          <a:p>
            <a:pPr marL="742950" lvl="1" indent="-285750">
              <a:buFont typeface="Arial" charset="0"/>
              <a:buChar char="•"/>
            </a:pPr>
            <a:endParaRPr lang="en-US" dirty="0">
              <a:ea typeface="Symbol" charset="2"/>
              <a:cs typeface="Symbol" charset="2"/>
            </a:endParaRPr>
          </a:p>
          <a:p>
            <a:pPr marL="285750" indent="-285750">
              <a:buFont typeface="Courier New" charset="0"/>
              <a:buChar char="o"/>
            </a:pPr>
            <a:r>
              <a:rPr lang="en-US" dirty="0" smtClean="0">
                <a:ea typeface="Symbol" charset="2"/>
                <a:cs typeface="Symbol" charset="2"/>
              </a:rPr>
              <a:t>Several groups working on new prototypes of </a:t>
            </a:r>
          </a:p>
          <a:p>
            <a:r>
              <a:rPr lang="en-US" dirty="0">
                <a:ea typeface="Symbol" charset="2"/>
                <a:cs typeface="Symbol" charset="2"/>
              </a:rPr>
              <a:t> </a:t>
            </a:r>
            <a:r>
              <a:rPr lang="en-US" dirty="0" smtClean="0">
                <a:ea typeface="Symbol" charset="2"/>
                <a:cs typeface="Symbol" charset="2"/>
              </a:rPr>
              <a:t>   In-beam PET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err="1" smtClean="0">
                <a:ea typeface="Symbol" charset="2"/>
                <a:cs typeface="Symbol" charset="2"/>
              </a:rPr>
              <a:t>OpenPET</a:t>
            </a:r>
            <a:endParaRPr lang="en-US" dirty="0" smtClean="0">
              <a:ea typeface="Symbol" charset="2"/>
              <a:cs typeface="Symbol" charset="2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dirty="0" err="1" smtClean="0">
                <a:ea typeface="Symbol" charset="2"/>
                <a:cs typeface="Symbol" charset="2"/>
              </a:rPr>
              <a:t>DoPET</a:t>
            </a:r>
            <a:r>
              <a:rPr lang="en-US" dirty="0" smtClean="0">
                <a:ea typeface="Symbol" charset="2"/>
                <a:cs typeface="Symbol" charset="2"/>
              </a:rPr>
              <a:t>-L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ea typeface="Symbol" charset="2"/>
                <a:cs typeface="Symbol" charset="2"/>
              </a:rPr>
              <a:t>INSIDE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ea typeface="Symbol" charset="2"/>
                <a:cs typeface="Symbol" charset="2"/>
              </a:rPr>
              <a:t>TOF PET DPC</a:t>
            </a:r>
          </a:p>
          <a:p>
            <a:pPr marL="742950" lvl="1" indent="-285750">
              <a:buFont typeface="Arial" charset="0"/>
              <a:buChar char="•"/>
            </a:pPr>
            <a:endParaRPr lang="en-US" dirty="0" smtClean="0">
              <a:ea typeface="Symbol" charset="2"/>
              <a:cs typeface="Symbol" charset="2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b="1" dirty="0" smtClean="0">
                <a:ea typeface="Symbol" charset="2"/>
                <a:cs typeface="Symbol" charset="2"/>
              </a:rPr>
              <a:t>DPGA – </a:t>
            </a:r>
            <a:r>
              <a:rPr lang="en-US" b="1" dirty="0" err="1" smtClean="0">
                <a:ea typeface="Symbol" charset="2"/>
                <a:cs typeface="Symbol" charset="2"/>
              </a:rPr>
              <a:t>CLaRyS</a:t>
            </a:r>
            <a:r>
              <a:rPr lang="en-US" b="1" dirty="0" smtClean="0">
                <a:ea typeface="Symbol" charset="2"/>
                <a:cs typeface="Symbol" charset="2"/>
              </a:rPr>
              <a:t> group</a:t>
            </a:r>
          </a:p>
          <a:p>
            <a:pPr marL="800100" lvl="1" indent="-342900">
              <a:buFont typeface="Arial" charset="0"/>
              <a:buChar char="•"/>
            </a:pPr>
            <a:endParaRPr lang="en-US" dirty="0" smtClean="0">
              <a:latin typeface="Symbol" charset="2"/>
              <a:ea typeface="Symbol" charset="2"/>
              <a:cs typeface="Symbol" charset="2"/>
            </a:endParaRPr>
          </a:p>
          <a:p>
            <a:pPr marL="800100" lvl="1" indent="-342900"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60689" y="0"/>
            <a:ext cx="10808900" cy="718664"/>
          </a:xfrm>
        </p:spPr>
        <p:txBody>
          <a:bodyPr/>
          <a:lstStyle/>
          <a:p>
            <a:r>
              <a:rPr lang="en-US" smtClean="0"/>
              <a:t>PET ion </a:t>
            </a:r>
            <a:r>
              <a:rPr lang="en-US" dirty="0" smtClean="0"/>
              <a:t>range monitoring: state of the art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043" y="1613504"/>
            <a:ext cx="4952542" cy="1619462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660727" y="1213545"/>
            <a:ext cx="1173513" cy="369332"/>
          </a:xfrm>
          <a:prstGeom prst="rect">
            <a:avLst/>
          </a:prstGeom>
          <a:noFill/>
          <a:ln w="38100">
            <a:solidFill>
              <a:srgbClr val="0F5480"/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/>
              <a:t>In beam</a:t>
            </a: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8570558" y="1213545"/>
            <a:ext cx="999307" cy="369332"/>
          </a:xfrm>
          <a:prstGeom prst="rect">
            <a:avLst/>
          </a:prstGeom>
          <a:noFill/>
          <a:ln w="38100">
            <a:solidFill>
              <a:srgbClr val="0F548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Off line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0605154" y="1221210"/>
            <a:ext cx="1048748" cy="369332"/>
          </a:xfrm>
          <a:prstGeom prst="rect">
            <a:avLst/>
          </a:prstGeom>
          <a:noFill/>
          <a:ln w="38100">
            <a:solidFill>
              <a:srgbClr val="0F548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In room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4565" y="3658277"/>
            <a:ext cx="3976436" cy="3038849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668233" y="3254166"/>
            <a:ext cx="1071173" cy="338554"/>
          </a:xfrm>
          <a:prstGeom prst="rect">
            <a:avLst/>
          </a:prstGeom>
          <a:noFill/>
          <a:ln w="38100">
            <a:solidFill>
              <a:srgbClr val="0F548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GSI -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8685430" y="3246501"/>
            <a:ext cx="945768" cy="338554"/>
          </a:xfrm>
          <a:prstGeom prst="rect">
            <a:avLst/>
          </a:prstGeom>
          <a:noFill/>
          <a:ln w="38100">
            <a:solidFill>
              <a:srgbClr val="0F548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smtClean="0"/>
              <a:t>HIT -</a:t>
            </a:r>
            <a:endParaRPr lang="en-US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10416619" y="3246501"/>
            <a:ext cx="1237284" cy="338554"/>
          </a:xfrm>
          <a:prstGeom prst="rect">
            <a:avLst/>
          </a:prstGeom>
          <a:noFill/>
          <a:ln w="38100">
            <a:solidFill>
              <a:srgbClr val="0F548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MGH -</a:t>
            </a:r>
            <a:endParaRPr lang="en-US" sz="16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93" y="3339707"/>
            <a:ext cx="354291" cy="2125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524" y="3323990"/>
            <a:ext cx="414780" cy="2177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992" y="3339707"/>
            <a:ext cx="354291" cy="2125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60230" y="2858127"/>
            <a:ext cx="377563" cy="25125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59679" y="2613143"/>
            <a:ext cx="377563" cy="25125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59679" y="3350067"/>
            <a:ext cx="376190" cy="25262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59679" y="3108243"/>
            <a:ext cx="377563" cy="251251"/>
          </a:xfrm>
          <a:prstGeom prst="rect">
            <a:avLst/>
          </a:prstGeom>
        </p:spPr>
      </p:pic>
      <p:grpSp>
        <p:nvGrpSpPr>
          <p:cNvPr id="44" name="Shape 569"/>
          <p:cNvGrpSpPr/>
          <p:nvPr/>
        </p:nvGrpSpPr>
        <p:grpSpPr>
          <a:xfrm>
            <a:off x="642703" y="4730681"/>
            <a:ext cx="5086043" cy="1878070"/>
            <a:chOff x="2021498" y="1348796"/>
            <a:chExt cx="5900177" cy="2035800"/>
          </a:xfrm>
        </p:grpSpPr>
        <p:pic>
          <p:nvPicPr>
            <p:cNvPr id="45" name="Shape 57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021498" y="1348796"/>
              <a:ext cx="1584300" cy="203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Shape 572"/>
            <p:cNvPicPr preferRelativeResize="0"/>
            <p:nvPr/>
          </p:nvPicPr>
          <p:blipFill rotWithShape="1">
            <a:blip r:embed="rId11">
              <a:alphaModFix/>
            </a:blip>
            <a:srcRect t="28847"/>
            <a:stretch/>
          </p:blipFill>
          <p:spPr>
            <a:xfrm>
              <a:off x="4336075" y="1480826"/>
              <a:ext cx="3585600" cy="170278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714" y="3919344"/>
            <a:ext cx="560952" cy="373288"/>
          </a:xfrm>
          <a:prstGeom prst="rect">
            <a:avLst/>
          </a:prstGeom>
        </p:spPr>
      </p:pic>
      <p:cxnSp>
        <p:nvCxnSpPr>
          <p:cNvPr id="49" name="Straight Arrow Connector 48"/>
          <p:cNvCxnSpPr/>
          <p:nvPr/>
        </p:nvCxnSpPr>
        <p:spPr>
          <a:xfrm>
            <a:off x="2080604" y="5627278"/>
            <a:ext cx="485090" cy="10633"/>
          </a:xfrm>
          <a:prstGeom prst="straightConnector1">
            <a:avLst/>
          </a:prstGeom>
          <a:ln w="57150" cmpd="dbl">
            <a:solidFill>
              <a:srgbClr val="0F54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704117" y="6014301"/>
            <a:ext cx="1035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/>
              <a:t>Shakirin</a:t>
            </a:r>
            <a:r>
              <a:rPr lang="en-US" sz="1400" i="1" dirty="0" smtClean="0"/>
              <a:t> 2011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68248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16658" y="0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Compton camera state of the art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6658" y="718664"/>
            <a:ext cx="995604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Several groups working on Compton camera prototypes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/>
              <a:t>	</a:t>
            </a:r>
            <a:r>
              <a:rPr lang="en-US" dirty="0" smtClean="0"/>
              <a:t>VALENCIA </a:t>
            </a:r>
            <a:r>
              <a:rPr lang="en-US" i="1" dirty="0" smtClean="0"/>
              <a:t>(</a:t>
            </a:r>
            <a:r>
              <a:rPr lang="en-US" i="1" dirty="0" err="1" smtClean="0"/>
              <a:t>Llosa</a:t>
            </a:r>
            <a:r>
              <a:rPr lang="en-US" i="1" dirty="0" smtClean="0"/>
              <a:t>, NIMA 2012):</a:t>
            </a:r>
            <a:r>
              <a:rPr lang="en-US" dirty="0" smtClean="0"/>
              <a:t> 	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LaBr</a:t>
            </a:r>
            <a:r>
              <a:rPr lang="en-US" baseline="-25000" dirty="0" smtClean="0"/>
              <a:t>3</a:t>
            </a:r>
            <a:r>
              <a:rPr lang="en-US" dirty="0" smtClean="0"/>
              <a:t> </a:t>
            </a:r>
            <a:r>
              <a:rPr lang="en-US" dirty="0" err="1" smtClean="0"/>
              <a:t>scatterer</a:t>
            </a:r>
            <a:r>
              <a:rPr lang="en-US" dirty="0"/>
              <a:t> </a:t>
            </a:r>
            <a:r>
              <a:rPr lang="en-US" dirty="0" smtClean="0"/>
              <a:t>and absorber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~30 mm absorber size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Status: In-beam tests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US </a:t>
            </a:r>
            <a:r>
              <a:rPr lang="en-US" i="1" dirty="0" smtClean="0"/>
              <a:t>(</a:t>
            </a:r>
            <a:r>
              <a:rPr lang="en-US" i="1" dirty="0" err="1" smtClean="0"/>
              <a:t>Polf</a:t>
            </a:r>
            <a:r>
              <a:rPr lang="en-US" i="1" dirty="0" smtClean="0"/>
              <a:t> 2015):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err="1" smtClean="0"/>
              <a:t>CdZnTe</a:t>
            </a:r>
            <a:r>
              <a:rPr lang="en-US" dirty="0" smtClean="0"/>
              <a:t> </a:t>
            </a:r>
            <a:r>
              <a:rPr lang="en-US" dirty="0" err="1" smtClean="0"/>
              <a:t>scatterer</a:t>
            </a:r>
            <a:r>
              <a:rPr lang="en-US" dirty="0" smtClean="0"/>
              <a:t> and absorber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~40 mm absorber size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Status: In-beam tests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DRESDEN </a:t>
            </a:r>
            <a:r>
              <a:rPr lang="en-US" i="1" dirty="0" smtClean="0"/>
              <a:t>(</a:t>
            </a:r>
            <a:r>
              <a:rPr lang="en-US" i="1" dirty="0" err="1" smtClean="0"/>
              <a:t>Hueso</a:t>
            </a:r>
            <a:r>
              <a:rPr lang="en-US" i="1" dirty="0" smtClean="0"/>
              <a:t>-Gonzalez, JINST 2014):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err="1" smtClean="0"/>
              <a:t>CdZnTe</a:t>
            </a:r>
            <a:r>
              <a:rPr lang="en-US" dirty="0" smtClean="0"/>
              <a:t> </a:t>
            </a:r>
            <a:r>
              <a:rPr lang="en-US" dirty="0" err="1" smtClean="0"/>
              <a:t>scatterer</a:t>
            </a:r>
            <a:r>
              <a:rPr lang="en-US" dirty="0" smtClean="0"/>
              <a:t>, LSO absorber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~30 mm absorber size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Status: components characterized and tested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MUNICH (</a:t>
            </a:r>
            <a:r>
              <a:rPr lang="en-US" i="1" dirty="0" err="1" smtClean="0"/>
              <a:t>Thirolf</a:t>
            </a:r>
            <a:r>
              <a:rPr lang="en-US" i="1" dirty="0" smtClean="0"/>
              <a:t> 2014</a:t>
            </a:r>
            <a:r>
              <a:rPr lang="en-US" dirty="0" smtClean="0"/>
              <a:t>):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Si </a:t>
            </a:r>
            <a:r>
              <a:rPr lang="en-US" dirty="0" err="1" smtClean="0"/>
              <a:t>scatterer</a:t>
            </a:r>
            <a:r>
              <a:rPr lang="en-US" dirty="0" smtClean="0"/>
              <a:t>, LaBr</a:t>
            </a:r>
            <a:r>
              <a:rPr lang="en-US" baseline="-25000" dirty="0" smtClean="0"/>
              <a:t>3</a:t>
            </a:r>
            <a:r>
              <a:rPr lang="en-US" dirty="0" smtClean="0"/>
              <a:t> absorber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~50 mm absorber size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Status: components characterized and </a:t>
            </a:r>
            <a:r>
              <a:rPr lang="en-US" dirty="0" smtClean="0"/>
              <a:t>tested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542" y="1478991"/>
            <a:ext cx="2851745" cy="1902873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542" y="3577922"/>
            <a:ext cx="2851745" cy="2138114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</p:spTree>
    <p:extLst>
      <p:ext uri="{BB962C8B-B14F-4D97-AF65-F5344CB8AC3E}">
        <p14:creationId xmlns:p14="http://schemas.microsoft.com/office/powerpoint/2010/main" val="6043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5" b="6727"/>
          <a:stretch/>
        </p:blipFill>
        <p:spPr>
          <a:xfrm rot="5400000">
            <a:off x="8716434" y="973320"/>
            <a:ext cx="3059347" cy="370716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16658" y="1776278"/>
            <a:ext cx="748746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+mj-lt"/>
              </a:rPr>
              <a:t>SCATTERER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7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DSSD (Double-Sided Silicon Detectors) 96x96x2 mm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3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planes (10 planes were foreseen at the beginning, 3 are not suitable for the camera)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1.4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mm strip pitch </a:t>
            </a:r>
            <a:endParaRPr lang="en-US" sz="160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2 x 64 strips, XY position sensitive 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isolated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box for thermal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regulation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ustom electronic cards with new ASIC (developed by IPNL electronics group)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>
              <a:latin typeface="+mj-lt"/>
            </a:endParaRP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>
                <a:latin typeface="+mj-lt"/>
              </a:rPr>
              <a:t>Small prototype tested with radioactive sources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 smtClean="0">
                <a:latin typeface="+mj-lt"/>
              </a:rPr>
              <a:t>14 </a:t>
            </a:r>
            <a:r>
              <a:rPr lang="en-US" sz="1600" dirty="0" err="1" smtClean="0">
                <a:latin typeface="+mj-lt"/>
              </a:rPr>
              <a:t>keV</a:t>
            </a:r>
            <a:r>
              <a:rPr lang="en-US" sz="1600" dirty="0" smtClean="0">
                <a:latin typeface="+mj-lt"/>
              </a:rPr>
              <a:t> FWHM energy resolution @ 122 </a:t>
            </a:r>
            <a:r>
              <a:rPr lang="en-US" sz="1600" dirty="0" err="1" smtClean="0">
                <a:latin typeface="+mj-lt"/>
              </a:rPr>
              <a:t>keV</a:t>
            </a:r>
            <a:r>
              <a:rPr lang="en-US" sz="1600" dirty="0" smtClean="0">
                <a:latin typeface="+mj-lt"/>
              </a:rPr>
              <a:t> (</a:t>
            </a:r>
            <a:r>
              <a:rPr lang="en-US" sz="1600" baseline="30000" dirty="0" smtClean="0">
                <a:latin typeface="+mj-lt"/>
              </a:rPr>
              <a:t>57</a:t>
            </a:r>
            <a:r>
              <a:rPr lang="en-US" sz="1600" dirty="0" smtClean="0">
                <a:latin typeface="+mj-lt"/>
              </a:rPr>
              <a:t>Co) at room temperature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 smtClean="0">
                <a:latin typeface="+mj-lt"/>
              </a:rPr>
              <a:t> ~20 ns FWHM time resolution P channels</a:t>
            </a:r>
          </a:p>
          <a:p>
            <a:endParaRPr lang="en-US" sz="1600" dirty="0" smtClean="0">
              <a:latin typeface="+mj-lt"/>
            </a:endParaRP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>
                <a:latin typeface="+mj-lt"/>
              </a:rPr>
              <a:t>Final detectors characterized in terms of leakage currents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 smtClean="0">
                <a:latin typeface="+mj-lt"/>
              </a:rPr>
              <a:t>Tests performed with electronics card first prototype</a:t>
            </a:r>
            <a:endParaRPr lang="en-US" sz="1600" dirty="0">
              <a:latin typeface="+mj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16658" y="-1"/>
            <a:ext cx="10320207" cy="12726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Detector components: </a:t>
            </a:r>
            <a:r>
              <a:rPr lang="en-US" dirty="0" err="1" smtClean="0"/>
              <a:t>scatterer</a:t>
            </a:r>
            <a:r>
              <a:rPr lang="en-US" dirty="0" smtClean="0"/>
              <a:t> / collimator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3381" y="4356577"/>
            <a:ext cx="2556312" cy="2044223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0759" y="4356577"/>
            <a:ext cx="2602622" cy="2044223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216658" y="3844333"/>
            <a:ext cx="6589495" cy="123230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9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60" y="1367369"/>
            <a:ext cx="2447624" cy="208608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22388" y="1022574"/>
            <a:ext cx="539030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+mj-lt"/>
              </a:rPr>
              <a:t>ABSORBER 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LPC Clermont 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odular structure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96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BGO streaked blocks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(~4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mm spatial resolution) 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4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cylindrical PMs (Photo-Multipliers) for each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block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ASM front-end cards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>
              <a:latin typeface="+mj-lt"/>
            </a:endParaRP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>
                <a:latin typeface="+mj-lt"/>
              </a:rPr>
              <a:t>BGO blocks from a PET HR</a:t>
            </a:r>
            <a:r>
              <a:rPr lang="en-US" sz="1600" baseline="30000" dirty="0" smtClean="0">
                <a:latin typeface="+mj-lt"/>
              </a:rPr>
              <a:t>+ </a:t>
            </a:r>
            <a:r>
              <a:rPr lang="en-US" sz="1600" dirty="0" smtClean="0">
                <a:latin typeface="+mj-lt"/>
              </a:rPr>
              <a:t>system by Siemens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 smtClean="0">
                <a:latin typeface="+mj-lt"/>
              </a:rPr>
              <a:t>Reconditioning process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– scintillating block treatment and PM recoupling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 smtClean="0">
                <a:latin typeface="+mj-lt"/>
              </a:rPr>
              <a:t>5 reconditioned blocks available for the first tests</a:t>
            </a:r>
            <a:endParaRPr lang="en-US" sz="1600" dirty="0">
              <a:effectLst/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8" t="11835" r="22018" b="12793"/>
          <a:stretch/>
        </p:blipFill>
        <p:spPr>
          <a:xfrm rot="5400000">
            <a:off x="9098701" y="479416"/>
            <a:ext cx="2086897" cy="386280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16658" y="0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D</a:t>
            </a:r>
            <a:r>
              <a:rPr lang="en-US" dirty="0" smtClean="0"/>
              <a:t>etector components: absorber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2209" y="3857052"/>
            <a:ext cx="3001904" cy="2011217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9480" y="3857052"/>
            <a:ext cx="3043680" cy="2017184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2272" y="3857052"/>
            <a:ext cx="2840767" cy="2017184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sp>
        <p:nvSpPr>
          <p:cNvPr id="54" name="TextBox 53"/>
          <p:cNvSpPr txBox="1"/>
          <p:nvPr/>
        </p:nvSpPr>
        <p:spPr>
          <a:xfrm>
            <a:off x="122388" y="4373472"/>
            <a:ext cx="2931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First characterization tests performed on original blocks @ GANIL and with radioactive sources</a:t>
            </a:r>
            <a:endParaRPr lang="en-US" sz="1600" dirty="0"/>
          </a:p>
        </p:txBody>
      </p:sp>
      <p:sp>
        <p:nvSpPr>
          <p:cNvPr id="55" name="TextBox 54"/>
          <p:cNvSpPr txBox="1"/>
          <p:nvPr/>
        </p:nvSpPr>
        <p:spPr>
          <a:xfrm>
            <a:off x="5374007" y="5906720"/>
            <a:ext cx="3441905" cy="646331"/>
          </a:xfrm>
          <a:prstGeom prst="rect">
            <a:avLst/>
          </a:prstGeom>
          <a:noFill/>
          <a:ln w="38100">
            <a:solidFill>
              <a:srgbClr val="0F548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Energy resolution:</a:t>
            </a:r>
            <a:br>
              <a:rPr lang="en-US" dirty="0" smtClean="0"/>
            </a:br>
            <a:r>
              <a:rPr lang="en-US" dirty="0" smtClean="0"/>
              <a:t>21 </a:t>
            </a:r>
            <a:r>
              <a:rPr lang="en-US" smtClean="0"/>
              <a:t>% FWHM @ </a:t>
            </a:r>
            <a:r>
              <a:rPr lang="en-US" dirty="0" smtClean="0"/>
              <a:t>667 </a:t>
            </a:r>
            <a:r>
              <a:rPr lang="en-US" dirty="0" err="1" smtClean="0"/>
              <a:t>keV</a:t>
            </a:r>
            <a:r>
              <a:rPr lang="en-US" dirty="0" smtClean="0"/>
              <a:t> (</a:t>
            </a:r>
            <a:r>
              <a:rPr lang="en-US" baseline="30000" dirty="0" smtClean="0"/>
              <a:t>137</a:t>
            </a:r>
            <a:r>
              <a:rPr lang="en-US" dirty="0" smtClean="0"/>
              <a:t>Cs)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815912" y="5906720"/>
            <a:ext cx="2072047" cy="646331"/>
          </a:xfrm>
          <a:prstGeom prst="rect">
            <a:avLst/>
          </a:prstGeom>
          <a:noFill/>
          <a:ln w="38100">
            <a:solidFill>
              <a:srgbClr val="0F548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Time resolution:</a:t>
            </a:r>
            <a:br>
              <a:rPr lang="en-US" dirty="0" smtClean="0"/>
            </a:br>
            <a:r>
              <a:rPr lang="en-US" dirty="0" smtClean="0"/>
              <a:t>~2 ns FWHM</a:t>
            </a:r>
          </a:p>
        </p:txBody>
      </p:sp>
    </p:spTree>
    <p:extLst>
      <p:ext uri="{BB962C8B-B14F-4D97-AF65-F5344CB8AC3E}">
        <p14:creationId xmlns:p14="http://schemas.microsoft.com/office/powerpoint/2010/main" val="54040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222" y="820838"/>
            <a:ext cx="9634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For ion beam therapy monitoring, secondary particle background has to be handled and possibly subtracted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Time Of Flight technique can be employed -&gt; demonstrated possibility to reduce the background level and improve the SNR (Signal to Noise Ratio) – </a:t>
            </a:r>
            <a:r>
              <a:rPr lang="en-US" sz="1600" i="1" dirty="0" err="1" smtClean="0"/>
              <a:t>Testa</a:t>
            </a:r>
            <a:r>
              <a:rPr lang="en-US" sz="1600" i="1" dirty="0" smtClean="0"/>
              <a:t> 2010</a:t>
            </a: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Fast beam tagging detector needed -&gt; </a:t>
            </a:r>
            <a:r>
              <a:rPr lang="en-US" sz="1600" dirty="0" err="1" smtClean="0"/>
              <a:t>hodoscope</a:t>
            </a:r>
            <a:r>
              <a:rPr lang="en-US" sz="1600" dirty="0" smtClean="0"/>
              <a:t> under development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807" y="2321133"/>
            <a:ext cx="4249711" cy="424971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890" y="4158833"/>
            <a:ext cx="3010525" cy="241201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70006" y="2352614"/>
            <a:ext cx="6730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SCINTILLATING FIBER HODOSCOPE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128x2 scintillating fibers for 2D information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1 mm</a:t>
            </a:r>
            <a:r>
              <a:rPr lang="en-US" sz="1600" baseline="30000" dirty="0" smtClean="0">
                <a:solidFill>
                  <a:schemeClr val="bg1">
                    <a:lumMod val="50000"/>
                  </a:schemeClr>
                </a:solidFill>
              </a:rPr>
              <a:t>2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squared fibers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BCF 12 (Saint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Gobain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)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, 140 mm long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2-sided read-out through 1 m optical fibers (one per channel)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8 Hamamatsu PM, 64 channels each (8x8 matrix)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512 channels in total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0006" y="3819302"/>
            <a:ext cx="398768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Optical fibers connection in order to have the two sides of the same fiber on the same PM – uniform response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Custom electronics cards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Remotely controlled moving table as mechanical support, 2 axes 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/>
          </a:p>
          <a:p>
            <a:pPr marL="285750" indent="-285750">
              <a:buFont typeface="Courier New" charset="0"/>
              <a:buChar char="o"/>
            </a:pPr>
            <a:r>
              <a:rPr lang="en-US" sz="1600" dirty="0"/>
              <a:t>B</a:t>
            </a:r>
            <a:r>
              <a:rPr lang="en-US" sz="1600" dirty="0" smtClean="0"/>
              <a:t>eam tests 2010-2014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 smtClean="0"/>
              <a:t>1 ns FWHM time resolution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 smtClean="0"/>
              <a:t>~90% efficiency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 smtClean="0"/>
              <a:t>Rate 10</a:t>
            </a:r>
            <a:r>
              <a:rPr lang="en-US" sz="1600" baseline="30000" dirty="0" smtClean="0"/>
              <a:t>7</a:t>
            </a:r>
            <a:r>
              <a:rPr lang="en-US" sz="1600" dirty="0" smtClean="0"/>
              <a:t> Hz per PM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6658" y="0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TOF and beam </a:t>
            </a:r>
            <a:r>
              <a:rPr lang="en-US" dirty="0" err="1" smtClean="0"/>
              <a:t>hodoscope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33222" y="5722070"/>
            <a:ext cx="3744889" cy="110458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6658" y="798875"/>
            <a:ext cx="9456731" cy="1500294"/>
          </a:xfrm>
          <a:prstGeom prst="rect">
            <a:avLst/>
          </a:prstGeom>
          <a:noFill/>
          <a:ln w="38100">
            <a:solidFill>
              <a:srgbClr val="0F5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6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957" y="4666585"/>
            <a:ext cx="8367578" cy="2031325"/>
          </a:xfrm>
          <a:prstGeom prst="rect">
            <a:avLst/>
          </a:prstGeom>
          <a:noFill/>
          <a:ln w="38100">
            <a:noFill/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Higher energy sources </a:t>
            </a:r>
            <a:r>
              <a:rPr lang="en-US" dirty="0" smtClean="0"/>
              <a:t>[</a:t>
            </a:r>
            <a:r>
              <a:rPr lang="en-US" i="1" dirty="0" err="1" smtClean="0"/>
              <a:t>Nurdan</a:t>
            </a:r>
            <a:r>
              <a:rPr lang="en-US" dirty="0" smtClean="0"/>
              <a:t> 2015]</a:t>
            </a:r>
            <a:r>
              <a:rPr lang="en-US" b="1" dirty="0" smtClean="0"/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	</a:t>
            </a:r>
            <a:r>
              <a:rPr lang="is-IS" baseline="30000" dirty="0"/>
              <a:t>24</a:t>
            </a:r>
            <a:r>
              <a:rPr lang="is-IS" dirty="0"/>
              <a:t>Na, </a:t>
            </a:r>
            <a:r>
              <a:rPr lang="is-IS" baseline="30000" dirty="0"/>
              <a:t>42</a:t>
            </a:r>
            <a:r>
              <a:rPr lang="is-IS" dirty="0"/>
              <a:t>K, </a:t>
            </a:r>
            <a:r>
              <a:rPr lang="is-IS" baseline="30000" dirty="0" smtClean="0"/>
              <a:t>59</a:t>
            </a:r>
            <a:r>
              <a:rPr lang="is-IS" dirty="0" smtClean="0"/>
              <a:t>Fe, </a:t>
            </a:r>
            <a:r>
              <a:rPr lang="sk-SK" baseline="30000" dirty="0" smtClean="0"/>
              <a:t>47</a:t>
            </a:r>
            <a:r>
              <a:rPr lang="sk-SK" dirty="0" smtClean="0"/>
              <a:t>Ca</a:t>
            </a:r>
            <a:r>
              <a:rPr lang="sk-SK" dirty="0"/>
              <a:t>, </a:t>
            </a:r>
            <a:r>
              <a:rPr lang="sk-SK" baseline="30000" dirty="0"/>
              <a:t>65</a:t>
            </a:r>
            <a:r>
              <a:rPr lang="sk-SK" dirty="0"/>
              <a:t>Zn, </a:t>
            </a:r>
            <a:r>
              <a:rPr lang="sk-SK" baseline="30000" dirty="0" smtClean="0"/>
              <a:t>28</a:t>
            </a:r>
            <a:r>
              <a:rPr lang="sk-SK" dirty="0" smtClean="0"/>
              <a:t>Mg, </a:t>
            </a:r>
            <a:r>
              <a:rPr lang="is-IS" baseline="30000" dirty="0" smtClean="0"/>
              <a:t>212</a:t>
            </a:r>
            <a:r>
              <a:rPr lang="is-IS" dirty="0" smtClean="0"/>
              <a:t>Bi</a:t>
            </a:r>
            <a:r>
              <a:rPr lang="is-IS" dirty="0"/>
              <a:t>, </a:t>
            </a:r>
            <a:r>
              <a:rPr lang="is-IS" baseline="30000" dirty="0" smtClean="0"/>
              <a:t>208</a:t>
            </a:r>
            <a:r>
              <a:rPr lang="is-IS" dirty="0" smtClean="0"/>
              <a:t>Tl</a:t>
            </a:r>
            <a:r>
              <a:rPr lang="is-IS" dirty="0" smtClean="0"/>
              <a:t>,</a:t>
            </a:r>
            <a:r>
              <a:rPr lang="is-IS" baseline="30000" dirty="0"/>
              <a:t> 132</a:t>
            </a:r>
            <a:r>
              <a:rPr lang="is-IS" dirty="0"/>
              <a:t>I, </a:t>
            </a:r>
            <a:r>
              <a:rPr lang="is-IS" baseline="30000" dirty="0" smtClean="0"/>
              <a:t>91m</a:t>
            </a:r>
            <a:r>
              <a:rPr lang="is-IS" dirty="0" smtClean="0"/>
              <a:t>Y, ...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b="1" dirty="0" smtClean="0"/>
          </a:p>
          <a:p>
            <a:r>
              <a:rPr lang="en-US" b="1" dirty="0" err="1" smtClean="0"/>
              <a:t>Vectorised</a:t>
            </a:r>
            <a:r>
              <a:rPr lang="en-US" b="1" dirty="0" smtClean="0"/>
              <a:t> </a:t>
            </a:r>
            <a:r>
              <a:rPr lang="en-US" b="1" dirty="0" smtClean="0"/>
              <a:t>targeted therapy:</a:t>
            </a:r>
            <a:endParaRPr lang="en-US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Beta/alfa sources used for targeted cancer therapy often emit also high energy gamma rays </a:t>
            </a:r>
            <a:r>
              <a:rPr lang="en-US" dirty="0"/>
              <a:t>(ex: </a:t>
            </a:r>
            <a:r>
              <a:rPr lang="en-US" baseline="30000" dirty="0"/>
              <a:t>89</a:t>
            </a:r>
            <a:r>
              <a:rPr lang="en-US" dirty="0"/>
              <a:t>Sr, </a:t>
            </a:r>
            <a:r>
              <a:rPr lang="en-US" baseline="30000" dirty="0"/>
              <a:t>111</a:t>
            </a:r>
            <a:r>
              <a:rPr lang="en-US" dirty="0"/>
              <a:t>At, </a:t>
            </a:r>
            <a:r>
              <a:rPr lang="en-US" baseline="30000" dirty="0"/>
              <a:t>225</a:t>
            </a:r>
            <a:r>
              <a:rPr lang="en-US" dirty="0"/>
              <a:t>Ac, </a:t>
            </a:r>
            <a:r>
              <a:rPr lang="is-IS" dirty="0"/>
              <a:t>…</a:t>
            </a:r>
            <a:r>
              <a:rPr lang="en-US" dirty="0" smtClean="0"/>
              <a:t>) with limited BR</a:t>
            </a:r>
            <a:endParaRPr lang="en-US" dirty="0"/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Pre-</a:t>
            </a:r>
            <a:r>
              <a:rPr lang="en-US" dirty="0" smtClean="0"/>
              <a:t>/per- treatment imaging for therapy monitoring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6658" y="0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Radionuclides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579110"/>
              </p:ext>
            </p:extLst>
          </p:nvPr>
        </p:nvGraphicFramePr>
        <p:xfrm>
          <a:off x="338017" y="1148703"/>
          <a:ext cx="9330915" cy="2864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4364"/>
                <a:gridCol w="2461010"/>
                <a:gridCol w="1682211"/>
                <a:gridCol w="1769250"/>
                <a:gridCol w="1604080"/>
              </a:tblGrid>
              <a:tr h="4092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Application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Isotope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Decay</a:t>
                      </a:r>
                      <a:r>
                        <a:rPr lang="en-US" sz="1600" baseline="0" dirty="0" smtClean="0"/>
                        <a:t> mode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Symbol" charset="2"/>
                          <a:ea typeface="Symbol" charset="2"/>
                          <a:cs typeface="Symbol" charset="2"/>
                        </a:rPr>
                        <a:t>g </a:t>
                      </a:r>
                      <a:r>
                        <a:rPr lang="en-US" sz="1600" dirty="0" smtClean="0"/>
                        <a:t>energy </a:t>
                      </a:r>
                      <a:r>
                        <a:rPr lang="en-US" sz="1600" dirty="0" smtClean="0"/>
                        <a:t>[</a:t>
                      </a:r>
                      <a:r>
                        <a:rPr lang="en-US" sz="1600" dirty="0" err="1" smtClean="0"/>
                        <a:t>keV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Half-life</a:t>
                      </a:r>
                      <a:endParaRPr lang="en-US" sz="1600" dirty="0"/>
                    </a:p>
                  </a:txBody>
                  <a:tcPr/>
                </a:tc>
              </a:tr>
              <a:tr h="409216">
                <a:tc row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SPECT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Thallium 201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Symbol" charset="2"/>
                          <a:ea typeface="Symbol" charset="2"/>
                          <a:cs typeface="Symbol" charset="2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73 h</a:t>
                      </a:r>
                      <a:endParaRPr lang="en-US" sz="1600" dirty="0"/>
                    </a:p>
                  </a:txBody>
                  <a:tcPr/>
                </a:tc>
              </a:tr>
              <a:tr h="409216">
                <a:tc v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Technetium 99m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Symbol" charset="2"/>
                          <a:ea typeface="Symbol" charset="2"/>
                          <a:cs typeface="Symbol" charset="2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 h</a:t>
                      </a:r>
                      <a:endParaRPr lang="en-US" sz="1600" dirty="0"/>
                    </a:p>
                  </a:txBody>
                  <a:tcPr/>
                </a:tc>
              </a:tr>
              <a:tr h="409216">
                <a:tc v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Iodine</a:t>
                      </a:r>
                      <a:r>
                        <a:rPr lang="en-US" sz="1600" baseline="0" dirty="0" smtClean="0"/>
                        <a:t> 123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Symbol" charset="2"/>
                          <a:ea typeface="Symbol" charset="2"/>
                          <a:cs typeface="Symbol" charset="2"/>
                        </a:rPr>
                        <a:t>g</a:t>
                      </a:r>
                      <a:endParaRPr lang="en-US" sz="1600" dirty="0">
                        <a:latin typeface="Symbol" charset="2"/>
                        <a:ea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 h</a:t>
                      </a:r>
                      <a:endParaRPr lang="en-US" sz="1600" dirty="0"/>
                    </a:p>
                  </a:txBody>
                  <a:tcPr/>
                </a:tc>
              </a:tr>
              <a:tr h="409216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Iodine 131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Symbol" charset="2"/>
                          <a:ea typeface="Symbol" charset="2"/>
                          <a:cs typeface="Symbol" charset="2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364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 d</a:t>
                      </a:r>
                      <a:endParaRPr lang="en-US" sz="1600" dirty="0"/>
                    </a:p>
                  </a:txBody>
                  <a:tcPr/>
                </a:tc>
              </a:tr>
              <a:tr h="409216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PET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Fluorine 18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Symbol" charset="2"/>
                          <a:ea typeface="Symbol" charset="2"/>
                          <a:cs typeface="Symbol" charset="2"/>
                        </a:rPr>
                        <a:t>b+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511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110 m</a:t>
                      </a:r>
                      <a:endParaRPr lang="en-US" sz="1600" dirty="0"/>
                    </a:p>
                  </a:txBody>
                  <a:tcPr/>
                </a:tc>
              </a:tr>
              <a:tr h="409216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Oxygen 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Symbol" charset="2"/>
                          <a:ea typeface="Symbol" charset="2"/>
                          <a:cs typeface="Symbol" charset="2"/>
                        </a:rPr>
                        <a:t>b+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511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 m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16658" y="718664"/>
            <a:ext cx="7417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Common </a:t>
            </a:r>
            <a:r>
              <a:rPr lang="en-US" dirty="0" err="1" smtClean="0"/>
              <a:t>radioemitters</a:t>
            </a:r>
            <a:r>
              <a:rPr lang="en-US" dirty="0" smtClean="0"/>
              <a:t> </a:t>
            </a:r>
            <a:r>
              <a:rPr lang="en-US" dirty="0" smtClean="0"/>
              <a:t>for clinical use</a:t>
            </a:r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53670" y="4904422"/>
            <a:ext cx="3358609" cy="1200329"/>
          </a:xfrm>
          <a:prstGeom prst="rect">
            <a:avLst/>
          </a:prstGeom>
          <a:noFill/>
          <a:ln w="38100">
            <a:solidFill>
              <a:srgbClr val="0F548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What’s needed</a:t>
            </a:r>
            <a:r>
              <a:rPr lang="en-US" dirty="0" smtClean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Handle higher energy photons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Higher efficiency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8180445" y="5504587"/>
            <a:ext cx="485090" cy="10633"/>
          </a:xfrm>
          <a:prstGeom prst="straightConnector1">
            <a:avLst/>
          </a:prstGeom>
          <a:ln w="57150" cmpd="dbl">
            <a:solidFill>
              <a:srgbClr val="0F54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58893" y="4197565"/>
            <a:ext cx="177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</a:t>
            </a:r>
            <a:r>
              <a:rPr lang="is-I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66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62" y="1250874"/>
            <a:ext cx="1343680" cy="1009928"/>
          </a:xfrm>
          <a:prstGeom prst="rect">
            <a:avLst/>
          </a:prstGeom>
        </p:spPr>
      </p:pic>
      <p:pic>
        <p:nvPicPr>
          <p:cNvPr id="6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36" y="1253234"/>
            <a:ext cx="2348322" cy="1789159"/>
          </a:xfrm>
          <a:prstGeom prst="rect">
            <a:avLst/>
          </a:prstGeom>
        </p:spPr>
      </p:pic>
      <p:pic>
        <p:nvPicPr>
          <p:cNvPr id="7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72" y="1238073"/>
            <a:ext cx="1474664" cy="13669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04494" y="3053287"/>
            <a:ext cx="2487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7 custom ASIC cards for </a:t>
            </a:r>
            <a:r>
              <a:rPr lang="en-US" b="1" dirty="0" err="1" smtClean="0"/>
              <a:t>scatterer</a:t>
            </a:r>
            <a:r>
              <a:rPr lang="en-US" b="1" dirty="0" smtClean="0"/>
              <a:t> </a:t>
            </a:r>
            <a:r>
              <a:rPr lang="en-US" dirty="0" smtClean="0"/>
              <a:t>detectors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041" y="1241847"/>
            <a:ext cx="3482041" cy="23644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37" y="1234557"/>
            <a:ext cx="2431338" cy="16197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60172" y="2578633"/>
            <a:ext cx="20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dirty="0"/>
              <a:t>8</a:t>
            </a:r>
            <a:r>
              <a:rPr lang="en-US" dirty="0" smtClean="0"/>
              <a:t> </a:t>
            </a:r>
            <a:r>
              <a:rPr lang="en-US" b="1" dirty="0" err="1"/>
              <a:t>h</a:t>
            </a:r>
            <a:r>
              <a:rPr lang="en-US" b="1" dirty="0" err="1" smtClean="0"/>
              <a:t>odoscope</a:t>
            </a:r>
            <a:r>
              <a:rPr lang="en-US" b="1" dirty="0" smtClean="0"/>
              <a:t> </a:t>
            </a:r>
            <a:r>
              <a:rPr lang="en-US" dirty="0" smtClean="0"/>
              <a:t>DAQ cards – 1 PM each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53198" y="2571157"/>
            <a:ext cx="1964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ASM cards for the </a:t>
            </a:r>
            <a:r>
              <a:rPr lang="en-US" b="1" dirty="0" smtClean="0"/>
              <a:t>absorber</a:t>
            </a:r>
          </a:p>
          <a:p>
            <a:pPr marL="285750" indent="-285750">
              <a:buFont typeface="Courier New" charset="0"/>
              <a:buChar char="o"/>
            </a:pPr>
            <a:r>
              <a:rPr lang="en-US" u="sng" dirty="0" smtClean="0"/>
              <a:t>TRIGGER</a:t>
            </a:r>
            <a:endParaRPr lang="en-US" u="sng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59" y="4879198"/>
            <a:ext cx="3491753" cy="1629484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4382887" y="1229492"/>
            <a:ext cx="0" cy="2273953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519662" y="1209289"/>
            <a:ext cx="0" cy="2273953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16" idx="2"/>
            <a:endCxn id="19" idx="1"/>
          </p:cNvCxnSpPr>
          <p:nvPr/>
        </p:nvCxnSpPr>
        <p:spPr>
          <a:xfrm rot="5400000">
            <a:off x="377795" y="3040528"/>
            <a:ext cx="2839677" cy="2467147"/>
          </a:xfrm>
          <a:prstGeom prst="bentConnector4">
            <a:avLst>
              <a:gd name="adj1" fmla="val 35654"/>
              <a:gd name="adj2" fmla="val 10926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15" idx="2"/>
          </p:cNvCxnSpPr>
          <p:nvPr/>
        </p:nvCxnSpPr>
        <p:spPr>
          <a:xfrm rot="5400000">
            <a:off x="3686851" y="301258"/>
            <a:ext cx="716219" cy="732620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/>
          <p:nvPr/>
        </p:nvCxnSpPr>
        <p:spPr>
          <a:xfrm rot="10800000" flipV="1">
            <a:off x="7708063" y="2745270"/>
            <a:ext cx="3325172" cy="126115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72060" y="3525568"/>
            <a:ext cx="968188" cy="98640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684846" y="3740083"/>
            <a:ext cx="855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THOR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519662" y="4761043"/>
            <a:ext cx="1152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EVENT </a:t>
            </a:r>
          </a:p>
          <a:p>
            <a:r>
              <a:rPr lang="en-US" dirty="0" smtClean="0"/>
              <a:t>BUILDER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967041" y="5471998"/>
            <a:ext cx="260793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471995" y="4458123"/>
            <a:ext cx="2324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AMC40 </a:t>
            </a:r>
          </a:p>
          <a:p>
            <a:r>
              <a:rPr lang="en-US" dirty="0" smtClean="0"/>
              <a:t>(µ-TCA standard)</a:t>
            </a:r>
            <a:endParaRPr lang="en-US" u="sng" dirty="0"/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216658" y="0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Complete acquisition system</a:t>
            </a:r>
            <a:endParaRPr lang="en-US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232" y="5142059"/>
            <a:ext cx="1593870" cy="136080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641" y="4274101"/>
            <a:ext cx="2116220" cy="211622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2540247" y="3924749"/>
            <a:ext cx="1202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Clock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40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216658" y="0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Mechanical supports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291780" y="4465730"/>
            <a:ext cx="37263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dirty="0"/>
              <a:t>4</a:t>
            </a:r>
            <a:r>
              <a:rPr lang="en-US" dirty="0" smtClean="0"/>
              <a:t> movement axes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3 D overall movement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2 section distance regulation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Height range from 60 to 150 cm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Wheels for portability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4891132" y="879624"/>
            <a:ext cx="369548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fr-FR" kern="0" dirty="0" smtClean="0">
                <a:solidFill>
                  <a:srgbClr val="00B050"/>
                </a:solidFill>
              </a:rPr>
              <a:t>A : thermal box </a:t>
            </a:r>
            <a:r>
              <a:rPr lang="fr-FR" kern="0" dirty="0" err="1" smtClean="0">
                <a:solidFill>
                  <a:srgbClr val="00B050"/>
                </a:solidFill>
              </a:rPr>
              <a:t>with</a:t>
            </a:r>
            <a:r>
              <a:rPr lang="fr-FR" kern="0" dirty="0" smtClean="0">
                <a:solidFill>
                  <a:srgbClr val="00B050"/>
                </a:solidFill>
              </a:rPr>
              <a:t> </a:t>
            </a:r>
            <a:r>
              <a:rPr lang="fr-FR" kern="0" dirty="0" err="1" smtClean="0">
                <a:solidFill>
                  <a:srgbClr val="00B050"/>
                </a:solidFill>
              </a:rPr>
              <a:t>Silicon</a:t>
            </a:r>
            <a:r>
              <a:rPr lang="fr-FR" kern="0" dirty="0" smtClean="0">
                <a:solidFill>
                  <a:srgbClr val="00B050"/>
                </a:solidFill>
              </a:rPr>
              <a:t> detectors / </a:t>
            </a:r>
            <a:r>
              <a:rPr lang="fr-FR" kern="0" dirty="0" err="1" smtClean="0">
                <a:solidFill>
                  <a:srgbClr val="00B050"/>
                </a:solidFill>
              </a:rPr>
              <a:t>collimator</a:t>
            </a:r>
            <a:endParaRPr lang="fr-FR" kern="0" dirty="0" smtClean="0">
              <a:solidFill>
                <a:srgbClr val="00B05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fr-FR" kern="0" dirty="0" smtClean="0">
                <a:solidFill>
                  <a:srgbClr val="FF0000"/>
                </a:solidFill>
              </a:rPr>
              <a:t>B : Absorber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fr-FR" kern="0" dirty="0" smtClean="0"/>
              <a:t>C : </a:t>
            </a:r>
            <a:r>
              <a:rPr lang="fr-FR" kern="0" dirty="0" err="1" smtClean="0"/>
              <a:t>Positioning</a:t>
            </a:r>
            <a:r>
              <a:rPr lang="fr-FR" kern="0" dirty="0" smtClean="0"/>
              <a:t> table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fr-FR" kern="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 : Hodoscope table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endParaRPr lang="fr-FR" kern="0" dirty="0" smtClean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fr-FR" kern="0" dirty="0"/>
          </a:p>
        </p:txBody>
      </p:sp>
      <p:sp>
        <p:nvSpPr>
          <p:cNvPr id="32" name="TextBox 31"/>
          <p:cNvSpPr txBox="1"/>
          <p:nvPr/>
        </p:nvSpPr>
        <p:spPr>
          <a:xfrm>
            <a:off x="4891132" y="4826923"/>
            <a:ext cx="2825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2 movement axes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Electronics cards support integrated</a:t>
            </a:r>
            <a:endParaRPr lang="en-US" dirty="0"/>
          </a:p>
        </p:txBody>
      </p:sp>
      <p:pic>
        <p:nvPicPr>
          <p:cNvPr id="33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9" y="1213233"/>
            <a:ext cx="4767887" cy="5091773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pic>
        <p:nvPicPr>
          <p:cNvPr id="34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673" y="1267655"/>
            <a:ext cx="3726357" cy="3137716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pic>
        <p:nvPicPr>
          <p:cNvPr id="35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/>
          <a:stretch/>
        </p:blipFill>
        <p:spPr>
          <a:xfrm>
            <a:off x="4891132" y="2462668"/>
            <a:ext cx="2825980" cy="1994923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sp>
        <p:nvSpPr>
          <p:cNvPr id="36" name="TextBox 35"/>
          <p:cNvSpPr txBox="1"/>
          <p:nvPr/>
        </p:nvSpPr>
        <p:spPr>
          <a:xfrm>
            <a:off x="6074302" y="4457591"/>
            <a:ext cx="705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5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665535" y="5284388"/>
            <a:ext cx="3358609" cy="461665"/>
          </a:xfrm>
          <a:prstGeom prst="rect">
            <a:avLst/>
          </a:prstGeom>
          <a:noFill/>
          <a:ln w="38100">
            <a:solidFill>
              <a:srgbClr val="0F548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smtClean="0"/>
              <a:t>COMPTON CAMERAS</a:t>
            </a:r>
            <a:endParaRPr lang="en-US" sz="2400" b="1"/>
          </a:p>
        </p:txBody>
      </p:sp>
      <p:sp>
        <p:nvSpPr>
          <p:cNvPr id="13" name="TextBox 12"/>
          <p:cNvSpPr txBox="1"/>
          <p:nvPr/>
        </p:nvSpPr>
        <p:spPr>
          <a:xfrm>
            <a:off x="216658" y="718664"/>
            <a:ext cx="7417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Common </a:t>
            </a:r>
            <a:r>
              <a:rPr lang="en-US" dirty="0" err="1" smtClean="0"/>
              <a:t>radioemitters</a:t>
            </a:r>
            <a:r>
              <a:rPr lang="en-US" dirty="0" smtClean="0"/>
              <a:t> </a:t>
            </a:r>
            <a:r>
              <a:rPr lang="en-US" dirty="0" smtClean="0"/>
              <a:t>for clinical use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180445" y="5504587"/>
            <a:ext cx="485090" cy="10633"/>
          </a:xfrm>
          <a:prstGeom prst="straightConnector1">
            <a:avLst/>
          </a:prstGeom>
          <a:ln w="57150" cmpd="dbl">
            <a:solidFill>
              <a:srgbClr val="0F54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7957" y="4666585"/>
            <a:ext cx="8367578" cy="2031325"/>
          </a:xfrm>
          <a:prstGeom prst="rect">
            <a:avLst/>
          </a:prstGeom>
          <a:noFill/>
          <a:ln w="38100">
            <a:noFill/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Higher energy sources </a:t>
            </a:r>
            <a:r>
              <a:rPr lang="en-US" dirty="0" smtClean="0"/>
              <a:t>[</a:t>
            </a:r>
            <a:r>
              <a:rPr lang="en-US" i="1" dirty="0" err="1" smtClean="0"/>
              <a:t>Nurdan</a:t>
            </a:r>
            <a:r>
              <a:rPr lang="en-US" dirty="0" smtClean="0"/>
              <a:t> 2015]</a:t>
            </a:r>
            <a:r>
              <a:rPr lang="en-US" b="1" dirty="0" smtClean="0"/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	</a:t>
            </a:r>
            <a:r>
              <a:rPr lang="is-IS" baseline="30000" dirty="0"/>
              <a:t>24</a:t>
            </a:r>
            <a:r>
              <a:rPr lang="is-IS" dirty="0"/>
              <a:t>Na, </a:t>
            </a:r>
            <a:r>
              <a:rPr lang="is-IS" baseline="30000" dirty="0"/>
              <a:t>42</a:t>
            </a:r>
            <a:r>
              <a:rPr lang="is-IS" dirty="0"/>
              <a:t>K, </a:t>
            </a:r>
            <a:r>
              <a:rPr lang="is-IS" baseline="30000" dirty="0" smtClean="0"/>
              <a:t>59</a:t>
            </a:r>
            <a:r>
              <a:rPr lang="is-IS" dirty="0" smtClean="0"/>
              <a:t>Fe, </a:t>
            </a:r>
            <a:r>
              <a:rPr lang="sk-SK" baseline="30000" dirty="0" smtClean="0"/>
              <a:t>47</a:t>
            </a:r>
            <a:r>
              <a:rPr lang="sk-SK" dirty="0" smtClean="0"/>
              <a:t>Ca</a:t>
            </a:r>
            <a:r>
              <a:rPr lang="sk-SK" dirty="0"/>
              <a:t>, </a:t>
            </a:r>
            <a:r>
              <a:rPr lang="sk-SK" baseline="30000" dirty="0"/>
              <a:t>65</a:t>
            </a:r>
            <a:r>
              <a:rPr lang="sk-SK" dirty="0"/>
              <a:t>Zn, </a:t>
            </a:r>
            <a:r>
              <a:rPr lang="sk-SK" baseline="30000" dirty="0" smtClean="0"/>
              <a:t>28</a:t>
            </a:r>
            <a:r>
              <a:rPr lang="sk-SK" dirty="0" smtClean="0"/>
              <a:t>Mg, </a:t>
            </a:r>
            <a:r>
              <a:rPr lang="is-IS" baseline="30000" dirty="0" smtClean="0"/>
              <a:t>212</a:t>
            </a:r>
            <a:r>
              <a:rPr lang="is-IS" dirty="0" smtClean="0"/>
              <a:t>Bi</a:t>
            </a:r>
            <a:r>
              <a:rPr lang="is-IS" dirty="0"/>
              <a:t>, </a:t>
            </a:r>
            <a:r>
              <a:rPr lang="is-IS" baseline="30000" dirty="0" smtClean="0"/>
              <a:t>208</a:t>
            </a:r>
            <a:r>
              <a:rPr lang="is-IS" dirty="0" smtClean="0"/>
              <a:t>Tl</a:t>
            </a:r>
            <a:r>
              <a:rPr lang="is-IS" dirty="0" smtClean="0"/>
              <a:t>,</a:t>
            </a:r>
            <a:r>
              <a:rPr lang="is-IS" baseline="30000" dirty="0"/>
              <a:t> 132</a:t>
            </a:r>
            <a:r>
              <a:rPr lang="is-IS" dirty="0"/>
              <a:t>I, </a:t>
            </a:r>
            <a:r>
              <a:rPr lang="is-IS" baseline="30000" dirty="0" smtClean="0"/>
              <a:t>91m</a:t>
            </a:r>
            <a:r>
              <a:rPr lang="is-IS" dirty="0" smtClean="0"/>
              <a:t>Y, ...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b="1" dirty="0" smtClean="0"/>
          </a:p>
          <a:p>
            <a:r>
              <a:rPr lang="en-US" b="1" dirty="0" err="1" smtClean="0"/>
              <a:t>Vectorised</a:t>
            </a:r>
            <a:r>
              <a:rPr lang="en-US" b="1" dirty="0" smtClean="0"/>
              <a:t> </a:t>
            </a:r>
            <a:r>
              <a:rPr lang="en-US" b="1" dirty="0" smtClean="0"/>
              <a:t>targeted therapy:</a:t>
            </a:r>
            <a:endParaRPr lang="en-US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Beta/alfa sources used for targeted cancer therapy often emit also high energy gamma rays </a:t>
            </a:r>
            <a:r>
              <a:rPr lang="en-US" dirty="0"/>
              <a:t>(ex: </a:t>
            </a:r>
            <a:r>
              <a:rPr lang="en-US" baseline="30000" dirty="0"/>
              <a:t>89</a:t>
            </a:r>
            <a:r>
              <a:rPr lang="en-US" dirty="0"/>
              <a:t>Sr, </a:t>
            </a:r>
            <a:r>
              <a:rPr lang="en-US" baseline="30000" dirty="0"/>
              <a:t>111</a:t>
            </a:r>
            <a:r>
              <a:rPr lang="en-US" dirty="0"/>
              <a:t>At, </a:t>
            </a:r>
            <a:r>
              <a:rPr lang="en-US" baseline="30000" dirty="0"/>
              <a:t>225</a:t>
            </a:r>
            <a:r>
              <a:rPr lang="en-US" dirty="0"/>
              <a:t>Ac, </a:t>
            </a:r>
            <a:r>
              <a:rPr lang="is-IS" dirty="0"/>
              <a:t>…</a:t>
            </a:r>
            <a:r>
              <a:rPr lang="en-US" dirty="0" smtClean="0"/>
              <a:t>) with limited BR</a:t>
            </a:r>
            <a:endParaRPr lang="en-US" dirty="0"/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Pre-</a:t>
            </a:r>
            <a:r>
              <a:rPr lang="en-US" dirty="0" smtClean="0"/>
              <a:t>/per- treatment imaging for therapy monitoring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893" y="4197565"/>
            <a:ext cx="177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16658" y="0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Radionuclides</a:t>
            </a:r>
            <a:endParaRPr lang="en-US" dirty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837254"/>
              </p:ext>
            </p:extLst>
          </p:nvPr>
        </p:nvGraphicFramePr>
        <p:xfrm>
          <a:off x="338017" y="1148703"/>
          <a:ext cx="9330915" cy="2864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4364"/>
                <a:gridCol w="2461010"/>
                <a:gridCol w="1682211"/>
                <a:gridCol w="1769250"/>
                <a:gridCol w="1604080"/>
              </a:tblGrid>
              <a:tr h="4092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Application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Isotope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Decay</a:t>
                      </a:r>
                      <a:r>
                        <a:rPr lang="en-US" sz="1600" baseline="0" dirty="0" smtClean="0"/>
                        <a:t> mode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Symbol" charset="2"/>
                          <a:ea typeface="Symbol" charset="2"/>
                          <a:cs typeface="Symbol" charset="2"/>
                        </a:rPr>
                        <a:t>g </a:t>
                      </a:r>
                      <a:r>
                        <a:rPr lang="en-US" sz="1600" dirty="0" smtClean="0"/>
                        <a:t>energy </a:t>
                      </a:r>
                      <a:r>
                        <a:rPr lang="en-US" sz="1600" dirty="0" smtClean="0"/>
                        <a:t>[</a:t>
                      </a:r>
                      <a:r>
                        <a:rPr lang="en-US" sz="1600" dirty="0" err="1" smtClean="0"/>
                        <a:t>keV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Half-life</a:t>
                      </a:r>
                      <a:endParaRPr lang="en-US" sz="1600" dirty="0"/>
                    </a:p>
                  </a:txBody>
                  <a:tcPr/>
                </a:tc>
              </a:tr>
              <a:tr h="409216">
                <a:tc row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SPECT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Thallium 201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Symbol" charset="2"/>
                          <a:ea typeface="Symbol" charset="2"/>
                          <a:cs typeface="Symbol" charset="2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73 h</a:t>
                      </a:r>
                      <a:endParaRPr lang="en-US" sz="1600" dirty="0"/>
                    </a:p>
                  </a:txBody>
                  <a:tcPr/>
                </a:tc>
              </a:tr>
              <a:tr h="409216">
                <a:tc v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Technetium 99m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Symbol" charset="2"/>
                          <a:ea typeface="Symbol" charset="2"/>
                          <a:cs typeface="Symbol" charset="2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 h</a:t>
                      </a:r>
                      <a:endParaRPr lang="en-US" sz="1600" dirty="0"/>
                    </a:p>
                  </a:txBody>
                  <a:tcPr/>
                </a:tc>
              </a:tr>
              <a:tr h="409216">
                <a:tc v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Iodine</a:t>
                      </a:r>
                      <a:r>
                        <a:rPr lang="en-US" sz="1600" baseline="0" dirty="0" smtClean="0"/>
                        <a:t> 123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Symbol" charset="2"/>
                          <a:ea typeface="Symbol" charset="2"/>
                          <a:cs typeface="Symbol" charset="2"/>
                        </a:rPr>
                        <a:t>g</a:t>
                      </a:r>
                      <a:endParaRPr lang="en-US" sz="1600" dirty="0">
                        <a:latin typeface="Symbol" charset="2"/>
                        <a:ea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 h</a:t>
                      </a:r>
                      <a:endParaRPr lang="en-US" sz="1600" dirty="0"/>
                    </a:p>
                  </a:txBody>
                  <a:tcPr/>
                </a:tc>
              </a:tr>
              <a:tr h="409216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Iodine 131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Symbol" charset="2"/>
                          <a:ea typeface="Symbol" charset="2"/>
                          <a:cs typeface="Symbol" charset="2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364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 d</a:t>
                      </a:r>
                      <a:endParaRPr lang="en-US" sz="1600" dirty="0"/>
                    </a:p>
                  </a:txBody>
                  <a:tcPr/>
                </a:tc>
              </a:tr>
              <a:tr h="409216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PET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Fluorine 18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Symbol" charset="2"/>
                          <a:ea typeface="Symbol" charset="2"/>
                          <a:cs typeface="Symbol" charset="2"/>
                        </a:rPr>
                        <a:t>b+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511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110 m</a:t>
                      </a:r>
                      <a:endParaRPr lang="en-US" sz="1600" dirty="0"/>
                    </a:p>
                  </a:txBody>
                  <a:tcPr/>
                </a:tc>
              </a:tr>
              <a:tr h="409216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Oxygen 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Symbol" charset="2"/>
                          <a:ea typeface="Symbol" charset="2"/>
                          <a:cs typeface="Symbol" charset="2"/>
                        </a:rPr>
                        <a:t>b+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511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 m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159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6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16658" y="0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Compton camera: the principle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9"/>
          <a:stretch/>
        </p:blipFill>
        <p:spPr>
          <a:xfrm>
            <a:off x="216658" y="763889"/>
            <a:ext cx="5976076" cy="3335873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411690" y="1144918"/>
                <a:ext cx="5522962" cy="4726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Two detector components:</a:t>
                </a:r>
              </a:p>
              <a:p>
                <a:pPr marL="285750" indent="-285750">
                  <a:buFont typeface="Courier New" charset="0"/>
                  <a:buChar char="o"/>
                </a:pPr>
                <a:r>
                  <a:rPr lang="en-US" u="sng" dirty="0" err="1" smtClean="0"/>
                  <a:t>Scatterer</a:t>
                </a:r>
                <a:r>
                  <a:rPr lang="en-US" dirty="0" smtClean="0"/>
                  <a:t> – low Z position sensitive detector </a:t>
                </a:r>
              </a:p>
              <a:p>
                <a:pPr marL="285750" indent="-285750">
                  <a:buFont typeface="Courier New" charset="0"/>
                  <a:buChar char="o"/>
                </a:pPr>
                <a:r>
                  <a:rPr lang="en-US" u="sng" dirty="0" smtClean="0"/>
                  <a:t>Absorber</a:t>
                </a:r>
                <a:r>
                  <a:rPr lang="en-US" dirty="0" smtClean="0"/>
                  <a:t> – high Z segmented detector </a:t>
                </a:r>
                <a:r>
                  <a:rPr lang="en-US" dirty="0"/>
                  <a:t>	</a:t>
                </a:r>
                <a:r>
                  <a:rPr lang="en-US" dirty="0" smtClean="0"/>
                  <a:t>	</a:t>
                </a:r>
              </a:p>
              <a:p>
                <a:pPr marL="285750" indent="-285750">
                  <a:buFont typeface="Courier New" charset="0"/>
                  <a:buChar char="o"/>
                </a:pPr>
                <a:endParaRPr lang="en-US" dirty="0"/>
              </a:p>
              <a:p>
                <a:r>
                  <a:rPr lang="en-US" dirty="0" smtClean="0"/>
                  <a:t>		Two positions and energy deposits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Compton scattering formula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i="0" smtClean="0">
                              <a:latin typeface="Cambria Math" charset="0"/>
                            </a:rPr>
                            <m:t>cos</m:t>
                          </m:r>
                        </m:fName>
                        <m:e>
                          <m:r>
                            <a:rPr lang="en-US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  <m:r>
                            <a:rPr lang="it-IT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=1+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(</m:t>
                          </m:r>
                          <m:f>
                            <m:fPr>
                              <m:ctrlPr>
                                <a:rPr lang="bg-BG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it-IT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bg-BG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it-IT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400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Reconstruction of a cone surface for each gamma event</a:t>
                </a:r>
              </a:p>
              <a:p>
                <a:r>
                  <a:rPr lang="en-US" dirty="0" smtClean="0"/>
                  <a:t>Cones overlapping to retrieve the radioactive source distribution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690" y="1144918"/>
                <a:ext cx="5522962" cy="4726935"/>
              </a:xfrm>
              <a:prstGeom prst="rect">
                <a:avLst/>
              </a:prstGeom>
              <a:blipFill rotWithShape="0">
                <a:blip r:embed="rId3"/>
                <a:stretch>
                  <a:fillRect l="-993" t="-774" b="-1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/>
          <p:cNvCxnSpPr/>
          <p:nvPr/>
        </p:nvCxnSpPr>
        <p:spPr>
          <a:xfrm>
            <a:off x="6716856" y="2700156"/>
            <a:ext cx="485090" cy="10633"/>
          </a:xfrm>
          <a:prstGeom prst="straightConnector1">
            <a:avLst/>
          </a:prstGeom>
          <a:ln w="57150" cmpd="dbl">
            <a:solidFill>
              <a:srgbClr val="0F54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223550" y="3719544"/>
            <a:ext cx="820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sz="1600" b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US" sz="1600" b="1" dirty="0" smtClean="0">
                <a:latin typeface="Times New Roman" charset="0"/>
                <a:ea typeface="Times New Roman" charset="0"/>
                <a:cs typeface="Times New Roman" charset="0"/>
              </a:rPr>
              <a:t>, r</a:t>
            </a:r>
            <a:r>
              <a:rPr lang="en-US" sz="1600" b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endParaRPr lang="en-US" sz="1600" b="1" baseline="-25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556629" y="2754333"/>
            <a:ext cx="820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sz="1600" b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1600" b="1" dirty="0" smtClean="0">
                <a:latin typeface="Times New Roman" charset="0"/>
                <a:ea typeface="Times New Roman" charset="0"/>
                <a:cs typeface="Times New Roman" charset="0"/>
              </a:rPr>
              <a:t>, r</a:t>
            </a:r>
            <a:r>
              <a:rPr lang="en-US" sz="1600" b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lang="en-US" sz="1600" b="1" baseline="-25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76189" y="3757025"/>
            <a:ext cx="820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sz="1600" b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0</a:t>
            </a:r>
            <a:endParaRPr lang="en-US" sz="1600" b="1" baseline="-25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56288" y="745564"/>
            <a:ext cx="1272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/>
              <a:t>Seo</a:t>
            </a:r>
            <a:r>
              <a:rPr lang="en-US" sz="1400" i="1" dirty="0" smtClean="0"/>
              <a:t> 2009</a:t>
            </a:r>
            <a:endParaRPr lang="en-US" sz="1400" i="1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58" y="4134099"/>
            <a:ext cx="5976076" cy="2611394"/>
          </a:xfrm>
          <a:prstGeom prst="rect">
            <a:avLst/>
          </a:prstGeom>
          <a:ln w="38100">
            <a:solidFill>
              <a:srgbClr val="0F5480"/>
            </a:solidFill>
          </a:ln>
        </p:spPr>
      </p:pic>
      <p:sp>
        <p:nvSpPr>
          <p:cNvPr id="40" name="TextBox 39"/>
          <p:cNvSpPr txBox="1"/>
          <p:nvPr/>
        </p:nvSpPr>
        <p:spPr>
          <a:xfrm>
            <a:off x="5256288" y="4095579"/>
            <a:ext cx="941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smtClean="0"/>
              <a:t>Kim 2013</a:t>
            </a:r>
            <a:endParaRPr lang="en-US" sz="1400" i="1"/>
          </a:p>
        </p:txBody>
      </p:sp>
    </p:spTree>
    <p:extLst>
      <p:ext uri="{BB962C8B-B14F-4D97-AF65-F5344CB8AC3E}">
        <p14:creationId xmlns:p14="http://schemas.microsoft.com/office/powerpoint/2010/main" val="96992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692151" y="4426226"/>
            <a:ext cx="4319269" cy="2440664"/>
            <a:chOff x="3426347" y="4841094"/>
            <a:chExt cx="3585073" cy="2025796"/>
          </a:xfrm>
        </p:grpSpPr>
        <p:sp>
          <p:nvSpPr>
            <p:cNvPr id="28" name="Rectangle 27"/>
            <p:cNvSpPr/>
            <p:nvPr/>
          </p:nvSpPr>
          <p:spPr>
            <a:xfrm>
              <a:off x="4484194" y="4841094"/>
              <a:ext cx="1426475" cy="154231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scene3d>
              <a:camera prst="isometricLeftDown"/>
              <a:lightRig rig="flood" dir="t">
                <a:rot lat="0" lon="0" rev="3000000"/>
              </a:lightRig>
            </a:scene3d>
            <a:sp3d extrusionH="330200" prstMaterial="matte">
              <a:bevelT w="254000" prst="coolSlant"/>
              <a:extrusionClr>
                <a:srgbClr val="FFC000"/>
              </a:extrusionClr>
              <a:contourClr>
                <a:srgbClr val="FFC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178453" y="5011566"/>
              <a:ext cx="1426475" cy="1542317"/>
            </a:xfrm>
            <a:prstGeom prst="rect">
              <a:avLst/>
            </a:prstGeom>
            <a:pattFill prst="pct80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noFill/>
            </a:ln>
            <a:scene3d>
              <a:camera prst="isometricLeftDown"/>
              <a:lightRig rig="flood" dir="t">
                <a:rot lat="0" lon="0" rev="3000000"/>
              </a:lightRig>
            </a:scene3d>
            <a:sp3d extrusionH="330200" contourW="12700" prstMaterial="translucentPowder">
              <a:bevelT w="254000" prst="coolSlant"/>
              <a:extrusionClr>
                <a:schemeClr val="tx1">
                  <a:lumMod val="50000"/>
                  <a:lumOff val="50000"/>
                </a:schemeClr>
              </a:extrusionClr>
              <a:contourClr>
                <a:schemeClr val="tx1">
                  <a:lumMod val="50000"/>
                  <a:lumOff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 flipV="1">
              <a:off x="4086697" y="5970404"/>
              <a:ext cx="752106" cy="420700"/>
            </a:xfrm>
            <a:prstGeom prst="line">
              <a:avLst/>
            </a:prstGeom>
            <a:ln w="38100">
              <a:prstDash val="lg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258046" y="5934436"/>
              <a:ext cx="114048" cy="24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Symbol" charset="2"/>
                  <a:ea typeface="Symbol" charset="2"/>
                  <a:cs typeface="Symbol" charset="2"/>
                </a:rPr>
                <a:t>g</a:t>
              </a:r>
              <a:endParaRPr lang="en-US" b="1" dirty="0">
                <a:latin typeface="Symbol" charset="2"/>
                <a:ea typeface="Symbol" charset="2"/>
                <a:cs typeface="Symbol" charset="2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426347" y="6565897"/>
              <a:ext cx="945747" cy="272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Source</a:t>
              </a:r>
              <a:endParaRPr lang="en-US" sz="14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24859" y="6554069"/>
              <a:ext cx="12157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Collimator</a:t>
              </a:r>
              <a:endParaRPr lang="en-US" sz="14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493422" y="6559113"/>
              <a:ext cx="15179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mtClean="0"/>
                <a:t>Photodetector</a:t>
              </a:r>
              <a:endParaRPr lang="en-US" sz="1400" dirty="0"/>
            </a:p>
          </p:txBody>
        </p:sp>
        <p:cxnSp>
          <p:nvCxnSpPr>
            <p:cNvPr id="41" name="Straight Connector 40"/>
            <p:cNvCxnSpPr/>
            <p:nvPr/>
          </p:nvCxnSpPr>
          <p:spPr>
            <a:xfrm flipV="1">
              <a:off x="4864474" y="5612252"/>
              <a:ext cx="671241" cy="353875"/>
            </a:xfrm>
            <a:prstGeom prst="line">
              <a:avLst/>
            </a:prstGeom>
            <a:ln w="38100">
              <a:prstDash val="lg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4061026" y="5506209"/>
              <a:ext cx="554153" cy="895899"/>
            </a:xfrm>
            <a:prstGeom prst="line">
              <a:avLst/>
            </a:prstGeom>
            <a:ln w="38100">
              <a:prstDash val="lg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4075583" y="6180074"/>
              <a:ext cx="1068078" cy="252544"/>
            </a:xfrm>
            <a:prstGeom prst="line">
              <a:avLst/>
            </a:prstGeom>
            <a:ln w="38100">
              <a:prstDash val="lg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/>
            <p:cNvSpPr/>
            <p:nvPr/>
          </p:nvSpPr>
          <p:spPr>
            <a:xfrm>
              <a:off x="4036385" y="6391104"/>
              <a:ext cx="64975" cy="5775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50800" prstMaterial="matte">
              <a:extrusionClr>
                <a:srgbClr val="FF00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6658" y="0"/>
            <a:ext cx="10320207" cy="71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ANGER vs COMPTON for SPECT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823944" y="1359145"/>
            <a:ext cx="1254642" cy="225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415768" y="4426227"/>
            <a:ext cx="4371346" cy="2422828"/>
            <a:chOff x="7151332" y="3483428"/>
            <a:chExt cx="5653296" cy="3133356"/>
          </a:xfrm>
        </p:grpSpPr>
        <p:sp>
          <p:nvSpPr>
            <p:cNvPr id="9" name="Rectangle 8"/>
            <p:cNvSpPr/>
            <p:nvPr/>
          </p:nvSpPr>
          <p:spPr>
            <a:xfrm>
              <a:off x="9748501" y="3483428"/>
              <a:ext cx="2150886" cy="232555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scene3d>
              <a:camera prst="isometricLeftDown"/>
              <a:lightRig rig="flood" dir="t">
                <a:rot lat="0" lon="0" rev="3000000"/>
              </a:lightRig>
            </a:scene3d>
            <a:sp3d extrusionH="330200" prstMaterial="matte">
              <a:bevelT w="254000" prst="coolSlant"/>
              <a:extrusionClr>
                <a:srgbClr val="FFC000"/>
              </a:extrusionClr>
              <a:contourClr>
                <a:srgbClr val="FFC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847880" y="4285546"/>
              <a:ext cx="1801242" cy="191022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scene3d>
              <a:camera prst="isometricLeftDown"/>
              <a:lightRig rig="flood" dir="t">
                <a:rot lat="0" lon="0" rev="2400000"/>
              </a:lightRig>
            </a:scene3d>
            <a:sp3d extrusionH="330200" contourW="12700" prstMaterial="matte">
              <a:bevelT w="254000" prst="coolSlant"/>
              <a:extrusionClr>
                <a:srgbClr val="92D050"/>
              </a:extrusionClr>
              <a:contourClr>
                <a:srgbClr val="92D05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rot="3934302">
              <a:off x="7210093" y="5321993"/>
              <a:ext cx="1452971" cy="311535"/>
            </a:xfrm>
            <a:prstGeom prst="ellipse">
              <a:avLst/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/>
            <p:cNvCxnSpPr>
              <a:stCxn id="26" idx="6"/>
            </p:cNvCxnSpPr>
            <p:nvPr/>
          </p:nvCxnSpPr>
          <p:spPr>
            <a:xfrm flipV="1">
              <a:off x="8237020" y="5176026"/>
              <a:ext cx="1429266" cy="963186"/>
            </a:xfrm>
            <a:prstGeom prst="line">
              <a:avLst/>
            </a:prstGeom>
            <a:ln w="38100">
              <a:prstDash val="lg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7151332" y="5224085"/>
              <a:ext cx="2493410" cy="23591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9644743" y="5023758"/>
              <a:ext cx="1545996" cy="200324"/>
            </a:xfrm>
            <a:prstGeom prst="line">
              <a:avLst/>
            </a:prstGeom>
            <a:ln w="38100">
              <a:prstDash val="lg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26" idx="2"/>
            </p:cNvCxnSpPr>
            <p:nvPr/>
          </p:nvCxnSpPr>
          <p:spPr>
            <a:xfrm>
              <a:off x="7636138" y="4816311"/>
              <a:ext cx="2008604" cy="40777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8990722" y="6135917"/>
              <a:ext cx="1833222" cy="464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Scatterer</a:t>
              </a:r>
              <a:endParaRPr lang="en-US" sz="14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1000450" y="6152707"/>
              <a:ext cx="1804178" cy="464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Absorber</a:t>
              </a:r>
              <a:endParaRPr lang="en-US" sz="14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12291" y="6129980"/>
              <a:ext cx="1426029" cy="41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Source</a:t>
              </a:r>
              <a:endParaRPr lang="en-US" sz="1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623569" y="5291925"/>
              <a:ext cx="1719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Symbol" charset="2"/>
                  <a:ea typeface="Symbol" charset="2"/>
                  <a:cs typeface="Symbol" charset="2"/>
                </a:rPr>
                <a:t>g</a:t>
              </a:r>
              <a:endParaRPr lang="en-US" b="1" dirty="0">
                <a:latin typeface="Symbol" charset="2"/>
                <a:ea typeface="Symbol" charset="2"/>
                <a:cs typeface="Symbol" charset="2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425158" y="5019761"/>
              <a:ext cx="1719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smtClean="0">
                  <a:latin typeface="Symbol" charset="2"/>
                  <a:ea typeface="Symbol" charset="2"/>
                  <a:cs typeface="Symbol" charset="2"/>
                </a:rPr>
                <a:t>g</a:t>
              </a:r>
              <a:endParaRPr lang="en-US" b="1">
                <a:latin typeface="Symbol" charset="2"/>
                <a:ea typeface="Symbol" charset="2"/>
                <a:cs typeface="Symbol" charset="2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8175958" y="6100447"/>
              <a:ext cx="97971" cy="870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50800" prstMaterial="matte">
              <a:extrusionClr>
                <a:srgbClr val="FF00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826219"/>
              </p:ext>
            </p:extLst>
          </p:nvPr>
        </p:nvGraphicFramePr>
        <p:xfrm>
          <a:off x="301172" y="787272"/>
          <a:ext cx="9956012" cy="3393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6888"/>
                <a:gridCol w="3674562"/>
                <a:gridCol w="3674562"/>
              </a:tblGrid>
              <a:tr h="305276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ANGER CAMERA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COMPTON CAMERA</a:t>
                      </a:r>
                      <a:endParaRPr lang="en-US" sz="1600" dirty="0"/>
                    </a:p>
                  </a:txBody>
                  <a:tcPr/>
                </a:tc>
              </a:tr>
              <a:tr h="305276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Events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Single</a:t>
                      </a:r>
                      <a:r>
                        <a:rPr lang="en-US" sz="1600" baseline="0" dirty="0" smtClean="0"/>
                        <a:t> interaction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Time coincidences</a:t>
                      </a:r>
                      <a:endParaRPr lang="en-US" sz="1600" dirty="0"/>
                    </a:p>
                  </a:txBody>
                  <a:tcPr/>
                </a:tc>
              </a:tr>
              <a:tr h="305276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Collimation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Physical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“Electronic”</a:t>
                      </a:r>
                      <a:endParaRPr lang="en-US" sz="1600" dirty="0"/>
                    </a:p>
                  </a:txBody>
                  <a:tcPr/>
                </a:tc>
              </a:tr>
              <a:tr h="305276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Efficiency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Intrinsically higher</a:t>
                      </a:r>
                      <a:endParaRPr lang="en-US" sz="1600" dirty="0"/>
                    </a:p>
                  </a:txBody>
                  <a:tcPr/>
                </a:tc>
              </a:tr>
              <a:tr h="305276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Source</a:t>
                      </a:r>
                      <a:r>
                        <a:rPr lang="en-US" sz="1600" b="1" baseline="0" dirty="0" smtClean="0"/>
                        <a:t> energy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&lt;= </a:t>
                      </a:r>
                      <a:r>
                        <a:rPr lang="en-US" sz="1600" dirty="0" smtClean="0"/>
                        <a:t>364 </a:t>
                      </a:r>
                      <a:r>
                        <a:rPr lang="en-US" sz="1600" dirty="0" err="1" smtClean="0"/>
                        <a:t>keV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100 </a:t>
                      </a:r>
                      <a:r>
                        <a:rPr lang="en-US" sz="1600" dirty="0" err="1" smtClean="0"/>
                        <a:t>keV</a:t>
                      </a:r>
                      <a:r>
                        <a:rPr lang="en-US" sz="1600" dirty="0" smtClean="0"/>
                        <a:t> – some</a:t>
                      </a:r>
                      <a:r>
                        <a:rPr lang="en-US" sz="1600" baseline="0" dirty="0" smtClean="0"/>
                        <a:t> MeV</a:t>
                      </a:r>
                      <a:endParaRPr lang="en-US" sz="1600" dirty="0"/>
                    </a:p>
                  </a:txBody>
                  <a:tcPr/>
                </a:tc>
              </a:tr>
              <a:tr h="527294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Image reconstruction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Tomography (not needed for 2D)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Iterative algorithms (complex and long)</a:t>
                      </a:r>
                      <a:endParaRPr lang="en-US" sz="1600" dirty="0"/>
                    </a:p>
                  </a:txBody>
                  <a:tcPr/>
                </a:tc>
              </a:tr>
              <a:tr h="423935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Image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3D</a:t>
                      </a:r>
                      <a:r>
                        <a:rPr lang="en-US" sz="1600" baseline="0" dirty="0" smtClean="0"/>
                        <a:t> with tomography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Potentially 3D with single detector</a:t>
                      </a:r>
                      <a:endParaRPr lang="en-US" sz="1600" dirty="0"/>
                    </a:p>
                  </a:txBody>
                  <a:tcPr/>
                </a:tc>
              </a:tr>
              <a:tr h="305276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Cost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Relatively</a:t>
                      </a:r>
                      <a:r>
                        <a:rPr lang="en-US" sz="1600" baseline="0" dirty="0" smtClean="0"/>
                        <a:t> low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High</a:t>
                      </a:r>
                      <a:endParaRPr lang="en-US" sz="1600" dirty="0"/>
                    </a:p>
                  </a:txBody>
                  <a:tcPr/>
                </a:tc>
              </a:tr>
              <a:tr h="378992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Status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Commercially </a:t>
                      </a:r>
                      <a:r>
                        <a:rPr lang="en-US" sz="1600" dirty="0" smtClean="0"/>
                        <a:t>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Several prototypes</a:t>
                      </a:r>
                      <a:r>
                        <a:rPr lang="en-US" sz="1600" baseline="0" dirty="0" smtClean="0"/>
                        <a:t> under test 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10215526" y="3062730"/>
            <a:ext cx="1939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McKisson</a:t>
            </a:r>
            <a:r>
              <a:rPr lang="en-US" dirty="0" smtClean="0"/>
              <a:t> 1994]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46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54956" y="2912013"/>
            <a:ext cx="9567473" cy="697749"/>
          </a:xfrm>
        </p:spPr>
        <p:txBody>
          <a:bodyPr/>
          <a:lstStyle/>
          <a:p>
            <a:r>
              <a:rPr lang="en-US" dirty="0" smtClean="0"/>
              <a:t>COMPTON CAMERA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51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Custom 18">
      <a:dk1>
        <a:srgbClr val="000000"/>
      </a:dk1>
      <a:lt1>
        <a:srgbClr val="FFFFFF"/>
      </a:lt1>
      <a:dk2>
        <a:srgbClr val="0E5580"/>
      </a:dk2>
      <a:lt2>
        <a:srgbClr val="EBEBEB"/>
      </a:lt2>
      <a:accent1>
        <a:srgbClr val="0D5480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8260</TotalTime>
  <Words>3243</Words>
  <Application>Microsoft Macintosh PowerPoint</Application>
  <PresentationFormat>Widescreen</PresentationFormat>
  <Paragraphs>742</Paragraphs>
  <Slides>51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Calibri</vt:lpstr>
      <vt:lpstr>Cambria Math</vt:lpstr>
      <vt:lpstr>Century Gothic</vt:lpstr>
      <vt:lpstr>Courier New</vt:lpstr>
      <vt:lpstr>Symbol</vt:lpstr>
      <vt:lpstr>Times New Roman</vt:lpstr>
      <vt:lpstr>Wingdings 3</vt:lpstr>
      <vt:lpstr>Arial</vt:lpstr>
      <vt:lpstr>Ion</vt:lpstr>
      <vt:lpstr>Versatile Compton camera for high energy gamma rays: Monte Carlo comparison with  Anger camera for medical imaging</vt:lpstr>
      <vt:lpstr>OUTLINE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COMPTON CAMERA DEVELOPMENT</vt:lpstr>
      <vt:lpstr>PowerPoint Presentation</vt:lpstr>
      <vt:lpstr>SIMULATION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SIMULATION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for your attention</vt:lpstr>
      <vt:lpstr>BACKUP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Particle therapy for cancer treatment (i)</vt:lpstr>
      <vt:lpstr>Particle therapy for cancer treatment (i.i)</vt:lpstr>
      <vt:lpstr>Particle therapy for cancer treatment (ii)</vt:lpstr>
      <vt:lpstr>Particle therapy for cancer treatment (iii)</vt:lpstr>
      <vt:lpstr>Particle therapy for cancer treatment (iv)</vt:lpstr>
      <vt:lpstr>Ion range monitoring (i)</vt:lpstr>
      <vt:lpstr>Ion range monitoring (ii)</vt:lpstr>
      <vt:lpstr>PowerPoint Presentation</vt:lpstr>
      <vt:lpstr>PG ion range monitoring: state of the art</vt:lpstr>
      <vt:lpstr>PowerPoint Presentation</vt:lpstr>
      <vt:lpstr>PET ion range monitoring: state of the 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Gamma camera development </dc:title>
  <dc:creator>Mattia Fontana</dc:creator>
  <cp:lastModifiedBy>Microsoft Office User</cp:lastModifiedBy>
  <cp:revision>324</cp:revision>
  <cp:lastPrinted>2017-04-28T11:38:50Z</cp:lastPrinted>
  <dcterms:created xsi:type="dcterms:W3CDTF">2016-11-02T17:47:04Z</dcterms:created>
  <dcterms:modified xsi:type="dcterms:W3CDTF">2017-06-08T05:39:03Z</dcterms:modified>
</cp:coreProperties>
</file>