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9"/>
  </p:notesMasterIdLst>
  <p:handoutMasterIdLst>
    <p:handoutMasterId r:id="rId30"/>
  </p:handoutMasterIdLst>
  <p:sldIdLst>
    <p:sldId id="256" r:id="rId2"/>
    <p:sldId id="269" r:id="rId3"/>
    <p:sldId id="273" r:id="rId4"/>
    <p:sldId id="272" r:id="rId5"/>
    <p:sldId id="291" r:id="rId6"/>
    <p:sldId id="270" r:id="rId7"/>
    <p:sldId id="279" r:id="rId8"/>
    <p:sldId id="274" r:id="rId9"/>
    <p:sldId id="281" r:id="rId10"/>
    <p:sldId id="280" r:id="rId11"/>
    <p:sldId id="265" r:id="rId12"/>
    <p:sldId id="261" r:id="rId13"/>
    <p:sldId id="262" r:id="rId14"/>
    <p:sldId id="275" r:id="rId15"/>
    <p:sldId id="277" r:id="rId16"/>
    <p:sldId id="263" r:id="rId17"/>
    <p:sldId id="258" r:id="rId18"/>
    <p:sldId id="259" r:id="rId19"/>
    <p:sldId id="260" r:id="rId20"/>
    <p:sldId id="276" r:id="rId21"/>
    <p:sldId id="282" r:id="rId22"/>
    <p:sldId id="267" r:id="rId23"/>
    <p:sldId id="287" r:id="rId24"/>
    <p:sldId id="290" r:id="rId25"/>
    <p:sldId id="266" r:id="rId26"/>
    <p:sldId id="285"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88" autoAdjust="0"/>
  </p:normalViewPr>
  <p:slideViewPr>
    <p:cSldViewPr>
      <p:cViewPr>
        <p:scale>
          <a:sx n="70" d="100"/>
          <a:sy n="70" d="100"/>
        </p:scale>
        <p:origin x="-115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411437-0D51-4792-8AF3-4E8503515E72}" type="datetimeFigureOut">
              <a:rPr lang="en-US" smtClean="0"/>
              <a:pPr/>
              <a:t>09-Jun-17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2 nd Jagiellonian Symposium of Fundamental</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8DF5C2-C57E-4568-B40F-60D425907214}"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D31ED-7A3B-44B5-A0DF-08ACFACD9BAC}" type="datetimeFigureOut">
              <a:rPr lang="en-US" smtClean="0"/>
              <a:pPr/>
              <a:t>09-Jun-17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2 nd Jagiellonian Symposium of Fundamental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E38390-5AB6-4121-BE68-12BE71BCE28B}"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E38390-5AB6-4121-BE68-12BE71BCE28B}" type="slidenum">
              <a:rPr lang="en-US" smtClean="0"/>
              <a:pPr/>
              <a:t>1</a:t>
            </a:fld>
            <a:endParaRPr lang="en-US"/>
          </a:p>
        </p:txBody>
      </p:sp>
      <p:sp>
        <p:nvSpPr>
          <p:cNvPr id="6" name="Footer Placeholder 5"/>
          <p:cNvSpPr>
            <a:spLocks noGrp="1"/>
          </p:cNvSpPr>
          <p:nvPr>
            <p:ph type="ftr" sz="quarter" idx="11"/>
          </p:nvPr>
        </p:nvSpPr>
        <p:spPr/>
        <p:txBody>
          <a:bodyPr/>
          <a:lstStyle/>
          <a:p>
            <a:r>
              <a:rPr lang="en-US" dirty="0" smtClean="0"/>
              <a:t>2 nd Jagiellonian Symposium of Fundamental</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E38390-5AB6-4121-BE68-12BE71BCE28B}" type="slidenum">
              <a:rPr lang="en-US" smtClean="0"/>
              <a:pPr/>
              <a:t>2</a:t>
            </a:fld>
            <a:endParaRPr lang="en-US"/>
          </a:p>
        </p:txBody>
      </p:sp>
      <p:sp>
        <p:nvSpPr>
          <p:cNvPr id="5" name="Footer Placeholder 4"/>
          <p:cNvSpPr>
            <a:spLocks noGrp="1"/>
          </p:cNvSpPr>
          <p:nvPr>
            <p:ph type="ftr" sz="quarter" idx="11"/>
          </p:nvPr>
        </p:nvSpPr>
        <p:spPr/>
        <p:txBody>
          <a:bodyPr/>
          <a:lstStyle/>
          <a:p>
            <a:r>
              <a:rPr lang="en-US" dirty="0" smtClean="0"/>
              <a:t>2 nd Jagiellonian Symposium of Fundamental</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3242C-ABCC-4A1F-BA5C-35499810E83A}" type="datetime1">
              <a:rPr lang="en-US" smtClean="0"/>
              <a:pPr/>
              <a:t>09-Jun-17</a:t>
            </a:fld>
            <a:endParaRPr lang="en-US" dirty="0"/>
          </a:p>
        </p:txBody>
      </p:sp>
      <p:sp>
        <p:nvSpPr>
          <p:cNvPr id="5" name="Footer Placeholder 4"/>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04185-F317-48D4-BD5F-9425B9EC81DA}" type="datetime1">
              <a:rPr lang="en-US" smtClean="0"/>
              <a:pPr/>
              <a:t>09-Jun-17</a:t>
            </a:fld>
            <a:endParaRPr lang="en-US" dirty="0"/>
          </a:p>
        </p:txBody>
      </p:sp>
      <p:sp>
        <p:nvSpPr>
          <p:cNvPr id="5" name="Footer Placeholder 4"/>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98E8A-301B-4BC5-AF09-DB8246EF98D6}" type="datetime1">
              <a:rPr lang="en-US" smtClean="0"/>
              <a:pPr/>
              <a:t>09-Jun-17</a:t>
            </a:fld>
            <a:endParaRPr lang="en-US" dirty="0"/>
          </a:p>
        </p:txBody>
      </p:sp>
      <p:sp>
        <p:nvSpPr>
          <p:cNvPr id="5" name="Footer Placeholder 4"/>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68BB8-D732-4442-9CDE-016AA3515B58}" type="datetime1">
              <a:rPr lang="en-US" smtClean="0"/>
              <a:pPr/>
              <a:t>09-Jun-17</a:t>
            </a:fld>
            <a:endParaRPr lang="en-US" dirty="0"/>
          </a:p>
        </p:txBody>
      </p:sp>
      <p:sp>
        <p:nvSpPr>
          <p:cNvPr id="5" name="Footer Placeholder 4"/>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69149-DA38-4C22-856B-5DAE6BEA83D5}" type="datetime1">
              <a:rPr lang="en-US" smtClean="0"/>
              <a:pPr/>
              <a:t>09-Jun-17</a:t>
            </a:fld>
            <a:endParaRPr lang="en-US" dirty="0"/>
          </a:p>
        </p:txBody>
      </p:sp>
      <p:sp>
        <p:nvSpPr>
          <p:cNvPr id="5" name="Footer Placeholder 4"/>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91E1A-6116-41D1-8920-8EDBA3CEE454}" type="datetime1">
              <a:rPr lang="en-US" smtClean="0"/>
              <a:pPr/>
              <a:t>09-Jun-17</a:t>
            </a:fld>
            <a:endParaRPr lang="en-US" dirty="0"/>
          </a:p>
        </p:txBody>
      </p:sp>
      <p:sp>
        <p:nvSpPr>
          <p:cNvPr id="6" name="Footer Placeholder 5"/>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B656E3-DA8A-46D5-A38B-027471CF2B21}" type="datetime1">
              <a:rPr lang="en-US" smtClean="0"/>
              <a:pPr/>
              <a:t>09-Jun-17</a:t>
            </a:fld>
            <a:endParaRPr lang="en-US" dirty="0"/>
          </a:p>
        </p:txBody>
      </p:sp>
      <p:sp>
        <p:nvSpPr>
          <p:cNvPr id="8" name="Footer Placeholder 7"/>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75DB47-E4AF-43BF-94B3-1CCBB8096233}" type="datetime1">
              <a:rPr lang="en-US" smtClean="0"/>
              <a:pPr/>
              <a:t>09-Jun-17</a:t>
            </a:fld>
            <a:endParaRPr lang="en-US" dirty="0"/>
          </a:p>
        </p:txBody>
      </p:sp>
      <p:sp>
        <p:nvSpPr>
          <p:cNvPr id="4" name="Footer Placeholder 3"/>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3E4C0-A0EC-43E1-91E3-180D23E7CFE8}" type="datetime1">
              <a:rPr lang="en-US" smtClean="0"/>
              <a:pPr/>
              <a:t>09-Jun-17</a:t>
            </a:fld>
            <a:endParaRPr lang="en-US" dirty="0"/>
          </a:p>
        </p:txBody>
      </p:sp>
      <p:sp>
        <p:nvSpPr>
          <p:cNvPr id="3" name="Footer Placeholder 2"/>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00E07-3B67-4C25-A974-D40D75B73DD1}" type="datetime1">
              <a:rPr lang="en-US" smtClean="0"/>
              <a:pPr/>
              <a:t>09-Jun-17</a:t>
            </a:fld>
            <a:endParaRPr lang="en-US" dirty="0"/>
          </a:p>
        </p:txBody>
      </p:sp>
      <p:sp>
        <p:nvSpPr>
          <p:cNvPr id="6" name="Footer Placeholder 5"/>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39DD2-EE60-491F-A3AA-5F48D22527B6}" type="datetime1">
              <a:rPr lang="en-US" smtClean="0"/>
              <a:pPr/>
              <a:t>09-Jun-17</a:t>
            </a:fld>
            <a:endParaRPr lang="en-US" dirty="0"/>
          </a:p>
        </p:txBody>
      </p:sp>
      <p:sp>
        <p:nvSpPr>
          <p:cNvPr id="6" name="Footer Placeholder 5"/>
          <p:cNvSpPr>
            <a:spLocks noGrp="1"/>
          </p:cNvSpPr>
          <p:nvPr>
            <p:ph type="ftr" sz="quarter" idx="11"/>
          </p:nvPr>
        </p:nvSpPr>
        <p:spPr/>
        <p:txBody>
          <a:bodyPr/>
          <a:lstStyle/>
          <a:p>
            <a:r>
              <a:rPr lang="en-US" smtClean="0"/>
              <a:t>2nd Jagiellonian Symposium on Fundamental and Applied Subatomic Physics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7A682-88C8-430F-8F92-8049DFCB3858}" type="datetime1">
              <a:rPr lang="en-US" smtClean="0"/>
              <a:pPr/>
              <a:t>09-Jun-17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2nd Jagiellonian Symposium on Fundamental and Applied Subatomic Physics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dissolv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C:\Users\Vahag\Desktop\Presentation\BiFe.mpeg"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Vahag\Desktop\Presentation\2.mpe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Vahag\Desktop\Presentation\3.mpe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Vahag\Desktop\Presentation\4.mpeg" TargetMode="Externa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file:///C:\Users\Vahag\Desktop\Presentation\5.mpeg" TargetMode="Externa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C:\Users\Vahag\Desktop\Presentation\5.mpe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5410200"/>
            <a:ext cx="5638800" cy="892552"/>
          </a:xfrm>
          <a:prstGeom prst="rect">
            <a:avLst/>
          </a:prstGeom>
          <a:noFill/>
        </p:spPr>
        <p:txBody>
          <a:bodyPr wrap="square" rtlCol="0">
            <a:spAutoFit/>
          </a:bodyPr>
          <a:lstStyle/>
          <a:p>
            <a:pPr algn="r"/>
            <a:r>
              <a:rPr lang="en-US" sz="2000" b="1" i="1" dirty="0" smtClean="0"/>
              <a:t>Vahagn Ivanyan </a:t>
            </a:r>
          </a:p>
          <a:p>
            <a:pPr algn="r"/>
            <a:r>
              <a:rPr lang="en-US" sz="1600" b="1" i="1" dirty="0" smtClean="0"/>
              <a:t>Yerevan Physics Institute, Armenia</a:t>
            </a:r>
          </a:p>
          <a:p>
            <a:pPr algn="r"/>
            <a:r>
              <a:rPr lang="en-US" sz="1600" b="1" i="1" dirty="0" smtClean="0"/>
              <a:t>                9-June-2017</a:t>
            </a:r>
            <a:endParaRPr lang="en-US" sz="1600" b="1" i="1" dirty="0"/>
          </a:p>
        </p:txBody>
      </p:sp>
      <p:pic>
        <p:nvPicPr>
          <p:cNvPr id="1026" name="Picture 2" descr="C:\Users\User\Desktop\yerphi.gif"/>
          <p:cNvPicPr>
            <a:picLocks noChangeAspect="1" noChangeArrowheads="1"/>
          </p:cNvPicPr>
          <p:nvPr/>
        </p:nvPicPr>
        <p:blipFill>
          <a:blip r:embed="rId3" cstate="print"/>
          <a:srcRect/>
          <a:stretch>
            <a:fillRect/>
          </a:stretch>
        </p:blipFill>
        <p:spPr bwMode="auto">
          <a:xfrm>
            <a:off x="6934200" y="5026192"/>
            <a:ext cx="2209800" cy="1831808"/>
          </a:xfrm>
          <a:prstGeom prst="rect">
            <a:avLst/>
          </a:prstGeom>
          <a:noFill/>
        </p:spPr>
      </p:pic>
      <p:sp>
        <p:nvSpPr>
          <p:cNvPr id="7" name="Title 1"/>
          <p:cNvSpPr>
            <a:spLocks noGrp="1"/>
          </p:cNvSpPr>
          <p:nvPr>
            <p:ph type="ctrTitle"/>
          </p:nvPr>
        </p:nvSpPr>
        <p:spPr>
          <a:xfrm>
            <a:off x="228600" y="2743200"/>
            <a:ext cx="8686800" cy="1470025"/>
          </a:xfrm>
        </p:spPr>
        <p:txBody>
          <a:bodyPr>
            <a:noAutofit/>
          </a:bodyPr>
          <a:lstStyle/>
          <a:p>
            <a:r>
              <a:rPr lang="en-US" sz="3600" b="1" dirty="0" smtClean="0"/>
              <a:t>GEANT4 Simulations of a </a:t>
            </a:r>
            <a:r>
              <a:rPr lang="ru-RU" sz="3600" b="1" dirty="0" smtClean="0"/>
              <a:t>B</a:t>
            </a:r>
            <a:r>
              <a:rPr lang="en-US" sz="3600" b="1" dirty="0" smtClean="0"/>
              <a:t>eam Shaping Assembly Design and Optimization for Thermal/Epithermal Neutrons</a:t>
            </a:r>
            <a:endParaRPr lang="en-US" sz="3600" b="1" dirty="0"/>
          </a:p>
        </p:txBody>
      </p:sp>
      <p:pic>
        <p:nvPicPr>
          <p:cNvPr id="2" name="Picture 2" descr="C:\Users\User\Desktop\Zrzut_ekranu_2017-02-24_o_21.54.37.png"/>
          <p:cNvPicPr>
            <a:picLocks noChangeAspect="1" noChangeArrowheads="1"/>
          </p:cNvPicPr>
          <p:nvPr/>
        </p:nvPicPr>
        <p:blipFill>
          <a:blip r:embed="rId4" cstate="print"/>
          <a:srcRect/>
          <a:stretch>
            <a:fillRect/>
          </a:stretch>
        </p:blipFill>
        <p:spPr bwMode="auto">
          <a:xfrm>
            <a:off x="0" y="0"/>
            <a:ext cx="9144000" cy="2428876"/>
          </a:xfrm>
          <a:prstGeom prst="rect">
            <a:avLst/>
          </a:prstGeom>
          <a:noFill/>
        </p:spPr>
      </p:pic>
      <p:pic>
        <p:nvPicPr>
          <p:cNvPr id="1027" name="Picture 3" descr="C:\Users\User\Desktop\Untitled.jpg"/>
          <p:cNvPicPr>
            <a:picLocks noChangeAspect="1" noChangeArrowheads="1"/>
          </p:cNvPicPr>
          <p:nvPr/>
        </p:nvPicPr>
        <p:blipFill>
          <a:blip r:embed="rId5" cstate="print"/>
          <a:srcRect/>
          <a:stretch>
            <a:fillRect/>
          </a:stretch>
        </p:blipFill>
        <p:spPr bwMode="auto">
          <a:xfrm>
            <a:off x="5305425" y="0"/>
            <a:ext cx="3838575" cy="866775"/>
          </a:xfrm>
          <a:prstGeom prst="rect">
            <a:avLst/>
          </a:prstGeom>
          <a:noFill/>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utrons after 5cm Bi and 50 cm Fe.jpg"/>
          <p:cNvPicPr>
            <a:picLocks noGrp="1" noChangeAspect="1"/>
          </p:cNvPicPr>
          <p:nvPr>
            <p:ph idx="1"/>
          </p:nvPr>
        </p:nvPicPr>
        <p:blipFill>
          <a:blip r:embed="rId3" cstate="print"/>
          <a:stretch>
            <a:fillRect/>
          </a:stretch>
        </p:blipFill>
        <p:spPr>
          <a:xfrm>
            <a:off x="0" y="0"/>
            <a:ext cx="9144000" cy="6858000"/>
          </a:xfrm>
        </p:spPr>
      </p:pic>
      <p:sp>
        <p:nvSpPr>
          <p:cNvPr id="6" name="Title 1"/>
          <p:cNvSpPr>
            <a:spLocks noGrp="1"/>
          </p:cNvSpPr>
          <p:nvPr>
            <p:ph type="title"/>
          </p:nvPr>
        </p:nvSpPr>
        <p:spPr>
          <a:xfrm>
            <a:off x="609600" y="0"/>
            <a:ext cx="8229600" cy="609600"/>
          </a:xfrm>
        </p:spPr>
        <p:txBody>
          <a:bodyPr>
            <a:normAutofit/>
          </a:bodyPr>
          <a:lstStyle/>
          <a:p>
            <a:r>
              <a:rPr lang="en-US" sz="1800" b="1" dirty="0" smtClean="0">
                <a:latin typeface="Arial" pitchFamily="34" charset="0"/>
                <a:ea typeface="Adobe Gothic Std B" pitchFamily="34" charset="-128"/>
                <a:cs typeface="Arial" pitchFamily="34" charset="0"/>
              </a:rPr>
              <a:t>Neutron  Energy  Spectrum </a:t>
            </a:r>
            <a:r>
              <a:rPr lang="en-US" sz="1800" b="1" dirty="0" smtClean="0">
                <a:latin typeface="Arial" pitchFamily="34" charset="0"/>
                <a:cs typeface="Arial" pitchFamily="34" charset="0"/>
              </a:rPr>
              <a:t>after 2.5 mm Be, 5 cm Bismuth and 50 cm Iron</a:t>
            </a:r>
            <a:endParaRPr lang="en-US" sz="1800" dirty="0"/>
          </a:p>
        </p:txBody>
      </p:sp>
      <p:sp>
        <p:nvSpPr>
          <p:cNvPr id="7" name="Title 1"/>
          <p:cNvSpPr txBox="1">
            <a:spLocks/>
          </p:cNvSpPr>
          <p:nvPr/>
        </p:nvSpPr>
        <p:spPr>
          <a:xfrm>
            <a:off x="7162800" y="6477000"/>
            <a:ext cx="1981200" cy="381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Energy [MeV]</a:t>
            </a:r>
            <a:endParaRPr kumimoji="0" lang="en-US" b="0" u="none" strike="noStrike" kern="1200" cap="none" spc="0" normalizeH="0" baseline="0" noProof="0" dirty="0">
              <a:ln>
                <a:noFill/>
              </a:ln>
              <a:solidFill>
                <a:schemeClr val="tx1"/>
              </a:solidFill>
              <a:effectLst/>
              <a:uLnTx/>
              <a:uFillTx/>
              <a:latin typeface="+mj-lt"/>
              <a:ea typeface="+mj-ea"/>
              <a:cs typeface="+mj-cs"/>
            </a:endParaRPr>
          </a:p>
        </p:txBody>
      </p:sp>
      <p:sp>
        <p:nvSpPr>
          <p:cNvPr id="8" name="Rectangle 7"/>
          <p:cNvSpPr/>
          <p:nvPr/>
        </p:nvSpPr>
        <p:spPr>
          <a:xfrm rot="16200000">
            <a:off x="-516808" y="1126408"/>
            <a:ext cx="1402948" cy="369332"/>
          </a:xfrm>
          <a:prstGeom prst="rect">
            <a:avLst/>
          </a:prstGeom>
        </p:spPr>
        <p:txBody>
          <a:bodyPr wrap="none">
            <a:spAutoFit/>
          </a:bodyPr>
          <a:lstStyle/>
          <a:p>
            <a:r>
              <a:rPr lang="en-US" b="1" dirty="0" smtClean="0">
                <a:latin typeface="Arial" pitchFamily="34" charset="0"/>
                <a:cs typeface="Arial" pitchFamily="34" charset="0"/>
              </a:rPr>
              <a:t>Count  [au]</a:t>
            </a:r>
            <a:endParaRPr lang="en-US" b="1" dirty="0">
              <a:latin typeface="Arial" pitchFamily="34" charset="0"/>
              <a:cs typeface="Arial" pitchFamily="34" charset="0"/>
            </a:endParaRPr>
          </a:p>
        </p:txBody>
      </p:sp>
      <p:sp>
        <p:nvSpPr>
          <p:cNvPr id="9" name="Footer Placeholder 8"/>
          <p:cNvSpPr>
            <a:spLocks noGrp="1"/>
          </p:cNvSpPr>
          <p:nvPr>
            <p:ph type="ftr" sz="quarter" idx="11"/>
          </p:nvPr>
        </p:nvSpPr>
        <p:spPr>
          <a:xfrm>
            <a:off x="0" y="6553200"/>
            <a:ext cx="2667000" cy="304800"/>
          </a:xfrm>
        </p:spPr>
        <p:txBody>
          <a:bodyPr/>
          <a:lstStyle/>
          <a:p>
            <a:r>
              <a:rPr lang="en-US" b="1" dirty="0" smtClean="0">
                <a:solidFill>
                  <a:srgbClr val="FF0000"/>
                </a:solidFill>
              </a:rPr>
              <a:t>2nd Jagiellonian Symposium</a:t>
            </a:r>
            <a:endParaRPr lang="en-US" b="1" dirty="0">
              <a:solidFill>
                <a:srgbClr val="FF0000"/>
              </a:solidFill>
            </a:endParaRPr>
          </a:p>
        </p:txBody>
      </p:sp>
      <p:sp>
        <p:nvSpPr>
          <p:cNvPr id="10" name="Slide Number Placeholder 9"/>
          <p:cNvSpPr>
            <a:spLocks noGrp="1"/>
          </p:cNvSpPr>
          <p:nvPr>
            <p:ph type="sldNum" sz="quarter" idx="12"/>
          </p:nvPr>
        </p:nvSpPr>
        <p:spPr>
          <a:xfrm flipH="1">
            <a:off x="4343400" y="6492875"/>
            <a:ext cx="304800" cy="365125"/>
          </a:xfrm>
        </p:spPr>
        <p:txBody>
          <a:bodyPr/>
          <a:lstStyle/>
          <a:p>
            <a:fld id="{B6F15528-21DE-4FAA-801E-634DDDAF4B2B}" type="slidenum">
              <a:rPr lang="en-US" b="1" smtClean="0">
                <a:solidFill>
                  <a:srgbClr val="FF0000"/>
                </a:solidFill>
              </a:rPr>
              <a:pPr/>
              <a:t>10</a:t>
            </a:fld>
            <a:endParaRPr lang="en-US" b="1" dirty="0">
              <a:solidFill>
                <a:srgbClr val="FF0000"/>
              </a:solidFill>
            </a:endParaRPr>
          </a:p>
        </p:txBody>
      </p:sp>
      <p:pic>
        <p:nvPicPr>
          <p:cNvPr id="11" name="BiFe.mpeg">
            <a:hlinkClick r:id="" action="ppaction://media"/>
          </p:cNvPr>
          <p:cNvPicPr>
            <a:picLocks noRot="1" noChangeAspect="1"/>
          </p:cNvPicPr>
          <p:nvPr>
            <a:videoFile r:link="rId1"/>
          </p:nvPr>
        </p:nvPicPr>
        <p:blipFill>
          <a:blip r:embed="rId4" cstate="print"/>
          <a:stretch>
            <a:fillRect/>
          </a:stretch>
        </p:blipFill>
        <p:spPr>
          <a:xfrm>
            <a:off x="4343400" y="762000"/>
            <a:ext cx="4419600" cy="3657600"/>
          </a:xfrm>
          <a:prstGeom prst="rect">
            <a:avLst/>
          </a:prstGeom>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6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066800"/>
          </a:xfrm>
        </p:spPr>
        <p:txBody>
          <a:bodyPr>
            <a:normAutofit/>
          </a:bodyPr>
          <a:lstStyle/>
          <a:p>
            <a:pPr algn="ctr"/>
            <a:r>
              <a:rPr lang="en-US" sz="2000" b="1" dirty="0" smtClean="0">
                <a:latin typeface="Arial" pitchFamily="34" charset="0"/>
                <a:cs typeface="Arial" pitchFamily="34" charset="0"/>
              </a:rPr>
              <a:t>Neutron Energy Spectrum after 5 cm Bismuth, 50 cm Iron,</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 10  cm Aluminum and 5 cm Graphite</a:t>
            </a:r>
            <a:endParaRPr lang="en-US" sz="2000" i="1" dirty="0">
              <a:latin typeface="Arial" pitchFamily="34" charset="0"/>
              <a:cs typeface="Arial" pitchFamily="34" charset="0"/>
            </a:endParaRPr>
          </a:p>
        </p:txBody>
      </p:sp>
      <p:pic>
        <p:nvPicPr>
          <p:cNvPr id="4" name="Content Placeholder 3" descr="BSA_Before_Channeling_Spectrum.jpg"/>
          <p:cNvPicPr>
            <a:picLocks noGrp="1" noChangeAspect="1"/>
          </p:cNvPicPr>
          <p:nvPr>
            <p:ph idx="1"/>
          </p:nvPr>
        </p:nvPicPr>
        <p:blipFill>
          <a:blip r:embed="rId2" cstate="print"/>
          <a:stretch>
            <a:fillRect/>
          </a:stretch>
        </p:blipFill>
        <p:spPr>
          <a:xfrm>
            <a:off x="152400" y="1295400"/>
            <a:ext cx="8763000" cy="5562600"/>
          </a:xfrm>
        </p:spPr>
      </p:pic>
      <p:sp>
        <p:nvSpPr>
          <p:cNvPr id="5" name="TextBox 4"/>
          <p:cNvSpPr txBox="1"/>
          <p:nvPr/>
        </p:nvSpPr>
        <p:spPr>
          <a:xfrm rot="16200000">
            <a:off x="-488906" y="1834634"/>
            <a:ext cx="1447801" cy="369332"/>
          </a:xfrm>
          <a:prstGeom prst="rect">
            <a:avLst/>
          </a:prstGeom>
          <a:noFill/>
        </p:spPr>
        <p:txBody>
          <a:bodyPr wrap="square" rtlCol="0">
            <a:spAutoFit/>
          </a:bodyPr>
          <a:lstStyle/>
          <a:p>
            <a:r>
              <a:rPr lang="en-US" b="1" dirty="0" smtClean="0">
                <a:latin typeface="Arial" pitchFamily="34" charset="0"/>
                <a:cs typeface="Arial" pitchFamily="34" charset="0"/>
              </a:rPr>
              <a:t>Count  [au]</a:t>
            </a:r>
            <a:endParaRPr lang="en-US" b="1" dirty="0">
              <a:latin typeface="Arial" pitchFamily="34" charset="0"/>
              <a:cs typeface="Arial" pitchFamily="34" charset="0"/>
            </a:endParaRPr>
          </a:p>
        </p:txBody>
      </p:sp>
      <p:sp>
        <p:nvSpPr>
          <p:cNvPr id="6" name="TextBox 5"/>
          <p:cNvSpPr txBox="1"/>
          <p:nvPr/>
        </p:nvSpPr>
        <p:spPr>
          <a:xfrm>
            <a:off x="1724933" y="3886200"/>
            <a:ext cx="1697901" cy="923330"/>
          </a:xfrm>
          <a:prstGeom prst="rect">
            <a:avLst/>
          </a:prstGeom>
          <a:noFill/>
        </p:spPr>
        <p:txBody>
          <a:bodyPr wrap="none" rtlCol="0">
            <a:spAutoFit/>
          </a:bodyPr>
          <a:lstStyle/>
          <a:p>
            <a:pPr algn="ctr"/>
            <a:r>
              <a:rPr lang="en-US" b="1" dirty="0" smtClean="0">
                <a:solidFill>
                  <a:srgbClr val="FF0000"/>
                </a:solidFill>
                <a:latin typeface="Arial" pitchFamily="34" charset="0"/>
                <a:cs typeface="Arial" pitchFamily="34" charset="0"/>
              </a:rPr>
              <a:t>Neutrons</a:t>
            </a:r>
          </a:p>
          <a:p>
            <a:pPr algn="ctr"/>
            <a:r>
              <a:rPr lang="en-US" b="1" dirty="0" smtClean="0">
                <a:solidFill>
                  <a:srgbClr val="FF0000"/>
                </a:solidFill>
                <a:latin typeface="Arial" pitchFamily="34" charset="0"/>
                <a:cs typeface="Arial" pitchFamily="34" charset="0"/>
              </a:rPr>
              <a:t>Up to 200 keV</a:t>
            </a:r>
          </a:p>
          <a:p>
            <a:pPr marL="0" lvl="1" algn="ctr"/>
            <a:r>
              <a:rPr lang="en-US" b="1" dirty="0" smtClean="0">
                <a:solidFill>
                  <a:srgbClr val="FF0000"/>
                </a:solidFill>
                <a:latin typeface="Arial Unicode" pitchFamily="34" charset="0"/>
              </a:rPr>
              <a:t>6.25%</a:t>
            </a:r>
            <a:endParaRPr lang="en-US" b="1" dirty="0" smtClean="0">
              <a:solidFill>
                <a:srgbClr val="FF0000"/>
              </a:solidFill>
            </a:endParaRPr>
          </a:p>
        </p:txBody>
      </p:sp>
      <p:cxnSp>
        <p:nvCxnSpPr>
          <p:cNvPr id="8" name="Straight Connector 7"/>
          <p:cNvCxnSpPr/>
          <p:nvPr/>
        </p:nvCxnSpPr>
        <p:spPr>
          <a:xfrm flipV="1">
            <a:off x="1676400" y="2133600"/>
            <a:ext cx="0" cy="41148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58000" y="1066800"/>
            <a:ext cx="184731" cy="369332"/>
          </a:xfrm>
          <a:prstGeom prst="rect">
            <a:avLst/>
          </a:prstGeom>
        </p:spPr>
        <p:txBody>
          <a:bodyPr wrap="none">
            <a:spAutoFit/>
          </a:bodyPr>
          <a:lstStyle/>
          <a:p>
            <a:endParaRPr lang="en-US" b="1" dirty="0">
              <a:solidFill>
                <a:srgbClr val="FF0000"/>
              </a:solidFill>
            </a:endParaRPr>
          </a:p>
        </p:txBody>
      </p:sp>
      <p:pic>
        <p:nvPicPr>
          <p:cNvPr id="2051" name="Picture 3"/>
          <p:cNvPicPr>
            <a:picLocks noChangeAspect="1" noChangeArrowheads="1"/>
          </p:cNvPicPr>
          <p:nvPr/>
        </p:nvPicPr>
        <p:blipFill>
          <a:blip r:embed="rId3" cstate="print"/>
          <a:srcRect/>
          <a:stretch>
            <a:fillRect/>
          </a:stretch>
        </p:blipFill>
        <p:spPr bwMode="auto">
          <a:xfrm>
            <a:off x="4572000" y="1219200"/>
            <a:ext cx="4259263" cy="2217738"/>
          </a:xfrm>
          <a:prstGeom prst="rect">
            <a:avLst/>
          </a:prstGeom>
          <a:noFill/>
          <a:ln w="12700">
            <a:solidFill>
              <a:schemeClr val="tx1"/>
            </a:solidFill>
            <a:miter lim="800000"/>
            <a:headEnd/>
            <a:tailEnd/>
          </a:ln>
        </p:spPr>
      </p:pic>
      <p:sp>
        <p:nvSpPr>
          <p:cNvPr id="10" name="Footer Placeholder 9"/>
          <p:cNvSpPr>
            <a:spLocks noGrp="1"/>
          </p:cNvSpPr>
          <p:nvPr>
            <p:ph type="ftr" sz="quarter" idx="11"/>
          </p:nvPr>
        </p:nvSpPr>
        <p:spPr>
          <a:xfrm>
            <a:off x="0" y="6553200"/>
            <a:ext cx="2286000" cy="304800"/>
          </a:xfrm>
        </p:spPr>
        <p:txBody>
          <a:bodyPr/>
          <a:lstStyle/>
          <a:p>
            <a:r>
              <a:rPr lang="en-US" b="1" dirty="0" smtClean="0">
                <a:solidFill>
                  <a:srgbClr val="FF0000"/>
                </a:solidFill>
              </a:rPr>
              <a:t>2nd Jagiellonian Symposium</a:t>
            </a:r>
            <a:endParaRPr lang="en-US" b="1" dirty="0">
              <a:solidFill>
                <a:srgbClr val="FF0000"/>
              </a:solidFill>
            </a:endParaRPr>
          </a:p>
        </p:txBody>
      </p:sp>
      <p:sp>
        <p:nvSpPr>
          <p:cNvPr id="11" name="Slide Number Placeholder 10"/>
          <p:cNvSpPr>
            <a:spLocks noGrp="1"/>
          </p:cNvSpPr>
          <p:nvPr>
            <p:ph type="sldNum" sz="quarter" idx="12"/>
          </p:nvPr>
        </p:nvSpPr>
        <p:spPr>
          <a:xfrm>
            <a:off x="2590800" y="6629400"/>
            <a:ext cx="2133600" cy="228600"/>
          </a:xfrm>
        </p:spPr>
        <p:txBody>
          <a:bodyPr/>
          <a:lstStyle/>
          <a:p>
            <a:fld id="{B6F15528-21DE-4FAA-801E-634DDDAF4B2B}" type="slidenum">
              <a:rPr lang="en-US" b="1" smtClean="0">
                <a:solidFill>
                  <a:srgbClr val="FF0000"/>
                </a:solidFill>
              </a:rPr>
              <a:pPr/>
              <a:t>11</a:t>
            </a:fld>
            <a:endParaRPr lang="en-US" b="1" dirty="0">
              <a:solidFill>
                <a:srgbClr val="FF0000"/>
              </a:solidFill>
            </a:endParaRPr>
          </a:p>
        </p:txBody>
      </p:sp>
    </p:spTree>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429000" y="1524000"/>
            <a:ext cx="1146468" cy="369332"/>
          </a:xfrm>
          <a:prstGeom prst="rect">
            <a:avLst/>
          </a:prstGeom>
        </p:spPr>
        <p:txBody>
          <a:bodyPr wrap="none">
            <a:spAutoFit/>
          </a:bodyPr>
          <a:lstStyle/>
          <a:p>
            <a:r>
              <a:rPr lang="en-US" i="1" dirty="0" smtClean="0"/>
              <a:t>Err=17.7%</a:t>
            </a:r>
            <a:endParaRPr lang="en-US" i="1" dirty="0"/>
          </a:p>
        </p:txBody>
      </p:sp>
      <p:sp>
        <p:nvSpPr>
          <p:cNvPr id="24" name="Rectangle 23"/>
          <p:cNvSpPr/>
          <p:nvPr/>
        </p:nvSpPr>
        <p:spPr>
          <a:xfrm>
            <a:off x="5562600" y="5334000"/>
            <a:ext cx="1146468" cy="369332"/>
          </a:xfrm>
          <a:prstGeom prst="rect">
            <a:avLst/>
          </a:prstGeom>
        </p:spPr>
        <p:txBody>
          <a:bodyPr wrap="none">
            <a:spAutoFit/>
          </a:bodyPr>
          <a:lstStyle/>
          <a:p>
            <a:r>
              <a:rPr lang="en-US" i="1" dirty="0" smtClean="0"/>
              <a:t>Err=44.7</a:t>
            </a:r>
            <a:r>
              <a:rPr lang="en-US" dirty="0" smtClean="0"/>
              <a:t>%</a:t>
            </a:r>
            <a:endParaRPr lang="en-US" dirty="0"/>
          </a:p>
        </p:txBody>
      </p:sp>
      <p:pic>
        <p:nvPicPr>
          <p:cNvPr id="13" name="Picture 12" descr="4cmLeadAfterGraphite.jpg"/>
          <p:cNvPicPr>
            <a:picLocks noChangeAspect="1"/>
          </p:cNvPicPr>
          <p:nvPr/>
        </p:nvPicPr>
        <p:blipFill>
          <a:blip r:embed="rId2" cstate="print"/>
          <a:stretch>
            <a:fillRect/>
          </a:stretch>
        </p:blipFill>
        <p:spPr>
          <a:xfrm>
            <a:off x="0" y="0"/>
            <a:ext cx="9144000" cy="6858000"/>
          </a:xfrm>
          <a:prstGeom prst="rect">
            <a:avLst/>
          </a:prstGeom>
        </p:spPr>
      </p:pic>
      <p:sp>
        <p:nvSpPr>
          <p:cNvPr id="15" name="Rectangle 14"/>
          <p:cNvSpPr/>
          <p:nvPr/>
        </p:nvSpPr>
        <p:spPr>
          <a:xfrm>
            <a:off x="1447800" y="2590800"/>
            <a:ext cx="1828800" cy="923330"/>
          </a:xfrm>
          <a:prstGeom prst="rect">
            <a:avLst/>
          </a:prstGeom>
        </p:spPr>
        <p:txBody>
          <a:bodyPr wrap="square">
            <a:spAutoFit/>
          </a:bodyPr>
          <a:lstStyle/>
          <a:p>
            <a:pPr algn="ctr"/>
            <a:r>
              <a:rPr lang="en-US" b="1" dirty="0" smtClean="0">
                <a:solidFill>
                  <a:srgbClr val="FF0000"/>
                </a:solidFill>
              </a:rPr>
              <a:t>Neutrons</a:t>
            </a:r>
          </a:p>
          <a:p>
            <a:pPr algn="ctr"/>
            <a:r>
              <a:rPr lang="en-US" b="1" dirty="0" smtClean="0">
                <a:solidFill>
                  <a:srgbClr val="FF0000"/>
                </a:solidFill>
                <a:latin typeface="Arial" pitchFamily="34" charset="0"/>
                <a:cs typeface="Arial" pitchFamily="34" charset="0"/>
              </a:rPr>
              <a:t>Up to 200 keV</a:t>
            </a:r>
          </a:p>
          <a:p>
            <a:pPr algn="ctr"/>
            <a:r>
              <a:rPr lang="en-US" b="1" dirty="0" smtClean="0">
                <a:solidFill>
                  <a:srgbClr val="FF0000"/>
                </a:solidFill>
                <a:latin typeface="Arial" pitchFamily="34" charset="0"/>
                <a:cs typeface="Arial" pitchFamily="34" charset="0"/>
              </a:rPr>
              <a:t>18.2%</a:t>
            </a:r>
            <a:endParaRPr lang="en-US" b="1" dirty="0" smtClean="0">
              <a:solidFill>
                <a:srgbClr val="FF0000"/>
              </a:solidFill>
            </a:endParaRPr>
          </a:p>
        </p:txBody>
      </p:sp>
      <p:sp>
        <p:nvSpPr>
          <p:cNvPr id="16" name="Rectangle 15"/>
          <p:cNvSpPr/>
          <p:nvPr/>
        </p:nvSpPr>
        <p:spPr>
          <a:xfrm rot="16200000">
            <a:off x="-539234" y="1072634"/>
            <a:ext cx="1447800"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Count  [au]</a:t>
            </a:r>
            <a:endParaRPr lang="en-US" b="1" dirty="0" smtClean="0">
              <a:latin typeface="Arial" pitchFamily="34" charset="0"/>
              <a:cs typeface="Arial" pitchFamily="34" charset="0"/>
            </a:endParaRPr>
          </a:p>
        </p:txBody>
      </p:sp>
      <p:sp>
        <p:nvSpPr>
          <p:cNvPr id="19" name="Rectangle 18"/>
          <p:cNvSpPr/>
          <p:nvPr/>
        </p:nvSpPr>
        <p:spPr>
          <a:xfrm>
            <a:off x="762000" y="0"/>
            <a:ext cx="7848600" cy="984885"/>
          </a:xfrm>
          <a:prstGeom prst="rect">
            <a:avLst/>
          </a:prstGeom>
        </p:spPr>
        <p:txBody>
          <a:bodyPr wrap="square">
            <a:spAutoFit/>
          </a:bodyPr>
          <a:lstStyle/>
          <a:p>
            <a:pPr algn="ctr"/>
            <a:r>
              <a:rPr lang="en-US" sz="2000" b="1" dirty="0" smtClean="0">
                <a:latin typeface="Arial" pitchFamily="34" charset="0"/>
                <a:ea typeface="Adobe Gothic Std B" pitchFamily="34" charset="-128"/>
                <a:cs typeface="Arial" pitchFamily="34" charset="0"/>
              </a:rPr>
              <a:t>Neutron  Energy  Spectrum  after 5 cm Bismuth, 50 cm Iron,</a:t>
            </a:r>
            <a:br>
              <a:rPr lang="en-US" sz="2000" b="1" dirty="0" smtClean="0">
                <a:latin typeface="Arial" pitchFamily="34" charset="0"/>
                <a:ea typeface="Adobe Gothic Std B" pitchFamily="34" charset="-128"/>
                <a:cs typeface="Arial" pitchFamily="34" charset="0"/>
              </a:rPr>
            </a:br>
            <a:r>
              <a:rPr lang="en-US" sz="2000" b="1" dirty="0" smtClean="0">
                <a:latin typeface="Arial" pitchFamily="34" charset="0"/>
                <a:ea typeface="Adobe Gothic Std B" pitchFamily="34" charset="-128"/>
                <a:cs typeface="Arial" pitchFamily="34" charset="0"/>
              </a:rPr>
              <a:t> 15 cm Aluminum, 5 cm Graphite and 4cm Lead </a:t>
            </a:r>
            <a:r>
              <a:rPr lang="en-US" dirty="0" smtClean="0">
                <a:latin typeface="Adobe Gothic Std B" pitchFamily="34" charset="-128"/>
                <a:ea typeface="Adobe Gothic Std B" pitchFamily="34" charset="-128"/>
              </a:rPr>
              <a:t/>
            </a:r>
            <a:br>
              <a:rPr lang="en-US" dirty="0" smtClean="0">
                <a:latin typeface="Adobe Gothic Std B" pitchFamily="34" charset="-128"/>
                <a:ea typeface="Adobe Gothic Std B" pitchFamily="34" charset="-128"/>
              </a:rPr>
            </a:br>
            <a:endParaRPr lang="en-US" dirty="0"/>
          </a:p>
        </p:txBody>
      </p:sp>
      <p:sp>
        <p:nvSpPr>
          <p:cNvPr id="20" name="Rectangle 19"/>
          <p:cNvSpPr/>
          <p:nvPr/>
        </p:nvSpPr>
        <p:spPr>
          <a:xfrm>
            <a:off x="7239000" y="6324600"/>
            <a:ext cx="1752600"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Energy [MeV]</a:t>
            </a:r>
            <a:endParaRPr lang="en-US" b="1" dirty="0">
              <a:latin typeface="Arial" pitchFamily="34" charset="0"/>
              <a:cs typeface="Arial" pitchFamily="34" charset="0"/>
            </a:endParaRPr>
          </a:p>
        </p:txBody>
      </p:sp>
      <p:sp>
        <p:nvSpPr>
          <p:cNvPr id="9" name="Footer Placeholder 8"/>
          <p:cNvSpPr>
            <a:spLocks noGrp="1"/>
          </p:cNvSpPr>
          <p:nvPr>
            <p:ph type="ftr" sz="quarter" idx="11"/>
          </p:nvPr>
        </p:nvSpPr>
        <p:spPr>
          <a:xfrm>
            <a:off x="0" y="6477000"/>
            <a:ext cx="2362200" cy="381000"/>
          </a:xfrm>
        </p:spPr>
        <p:txBody>
          <a:bodyPr/>
          <a:lstStyle/>
          <a:p>
            <a:r>
              <a:rPr lang="en-US" b="1" dirty="0" smtClean="0">
                <a:solidFill>
                  <a:srgbClr val="FF0000"/>
                </a:solidFill>
              </a:rPr>
              <a:t>2nd Jagiellonian Symposium</a:t>
            </a:r>
            <a:endParaRPr lang="en-US" b="1" dirty="0">
              <a:solidFill>
                <a:srgbClr val="FF0000"/>
              </a:solidFill>
            </a:endParaRPr>
          </a:p>
        </p:txBody>
      </p:sp>
      <p:sp>
        <p:nvSpPr>
          <p:cNvPr id="10" name="Slide Number Placeholder 9"/>
          <p:cNvSpPr>
            <a:spLocks noGrp="1"/>
          </p:cNvSpPr>
          <p:nvPr>
            <p:ph type="sldNum" sz="quarter" idx="12"/>
          </p:nvPr>
        </p:nvSpPr>
        <p:spPr>
          <a:xfrm>
            <a:off x="4114800" y="6492875"/>
            <a:ext cx="381000" cy="365125"/>
          </a:xfrm>
        </p:spPr>
        <p:txBody>
          <a:bodyPr/>
          <a:lstStyle/>
          <a:p>
            <a:fld id="{B6F15528-21DE-4FAA-801E-634DDDAF4B2B}" type="slidenum">
              <a:rPr lang="en-US" b="1" smtClean="0">
                <a:solidFill>
                  <a:srgbClr val="FF0000"/>
                </a:solidFill>
              </a:rPr>
              <a:pPr/>
              <a:t>12</a:t>
            </a:fld>
            <a:endParaRPr lang="en-US" b="1" dirty="0">
              <a:solidFill>
                <a:srgbClr val="FF0000"/>
              </a:solidFill>
            </a:endParaRPr>
          </a:p>
        </p:txBody>
      </p:sp>
    </p:spTree>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4cmAluminumAfterGraphite.jpg"/>
          <p:cNvPicPr>
            <a:picLocks noChangeAspect="1"/>
          </p:cNvPicPr>
          <p:nvPr/>
        </p:nvPicPr>
        <p:blipFill>
          <a:blip r:embed="rId2" cstate="print"/>
          <a:stretch>
            <a:fillRect/>
          </a:stretch>
        </p:blipFill>
        <p:spPr>
          <a:xfrm>
            <a:off x="0" y="0"/>
            <a:ext cx="9144000" cy="6858000"/>
          </a:xfrm>
          <a:prstGeom prst="rect">
            <a:avLst/>
          </a:prstGeom>
        </p:spPr>
      </p:pic>
      <p:sp>
        <p:nvSpPr>
          <p:cNvPr id="13" name="Rectangle 12"/>
          <p:cNvSpPr/>
          <p:nvPr/>
        </p:nvSpPr>
        <p:spPr>
          <a:xfrm>
            <a:off x="838200" y="0"/>
            <a:ext cx="7696200" cy="707886"/>
          </a:xfrm>
          <a:prstGeom prst="rect">
            <a:avLst/>
          </a:prstGeom>
        </p:spPr>
        <p:txBody>
          <a:bodyPr wrap="square">
            <a:spAutoFit/>
          </a:bodyPr>
          <a:lstStyle/>
          <a:p>
            <a:pPr algn="ctr"/>
            <a:r>
              <a:rPr lang="en-US" sz="2000" b="1" dirty="0" smtClean="0">
                <a:latin typeface="Arial" pitchFamily="34" charset="0"/>
                <a:ea typeface="Adobe Gothic Std B" pitchFamily="34" charset="-128"/>
                <a:cs typeface="Arial" pitchFamily="34" charset="0"/>
              </a:rPr>
              <a:t>Neutron  Energy  Spectrum  after  5 cm Bismuth, 50 cm Iron,</a:t>
            </a:r>
            <a:br>
              <a:rPr lang="en-US" sz="2000" b="1" dirty="0" smtClean="0">
                <a:latin typeface="Arial" pitchFamily="34" charset="0"/>
                <a:ea typeface="Adobe Gothic Std B" pitchFamily="34" charset="-128"/>
                <a:cs typeface="Arial" pitchFamily="34" charset="0"/>
              </a:rPr>
            </a:br>
            <a:r>
              <a:rPr lang="en-US" sz="2000" b="1" dirty="0" smtClean="0">
                <a:latin typeface="Arial" pitchFamily="34" charset="0"/>
                <a:ea typeface="Adobe Gothic Std B" pitchFamily="34" charset="-128"/>
                <a:cs typeface="Arial" pitchFamily="34" charset="0"/>
              </a:rPr>
              <a:t>15 cm Aluminum, 5 cm Graphite and 4cm Aluminum </a:t>
            </a:r>
            <a:endParaRPr lang="en-US" sz="2000" b="1" dirty="0">
              <a:latin typeface="Arial" pitchFamily="34" charset="0"/>
              <a:cs typeface="Arial" pitchFamily="34" charset="0"/>
            </a:endParaRPr>
          </a:p>
        </p:txBody>
      </p:sp>
      <p:sp>
        <p:nvSpPr>
          <p:cNvPr id="14" name="Rectangle 13"/>
          <p:cNvSpPr/>
          <p:nvPr/>
        </p:nvSpPr>
        <p:spPr>
          <a:xfrm>
            <a:off x="7239000" y="6488668"/>
            <a:ext cx="1676400"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Energy [MeV]</a:t>
            </a:r>
            <a:endParaRPr lang="en-US" b="1" dirty="0">
              <a:latin typeface="Arial" pitchFamily="34" charset="0"/>
              <a:cs typeface="Arial" pitchFamily="34" charset="0"/>
            </a:endParaRPr>
          </a:p>
        </p:txBody>
      </p:sp>
      <p:sp>
        <p:nvSpPr>
          <p:cNvPr id="15" name="Rectangle 14"/>
          <p:cNvSpPr/>
          <p:nvPr/>
        </p:nvSpPr>
        <p:spPr>
          <a:xfrm rot="16200000">
            <a:off x="-615434" y="1072633"/>
            <a:ext cx="1600202"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  Count   [au]</a:t>
            </a:r>
            <a:endParaRPr lang="en-US" b="1" dirty="0">
              <a:latin typeface="Arial" pitchFamily="34" charset="0"/>
              <a:cs typeface="Arial" pitchFamily="34" charset="0"/>
            </a:endParaRPr>
          </a:p>
        </p:txBody>
      </p:sp>
      <p:sp>
        <p:nvSpPr>
          <p:cNvPr id="19" name="Rectangle 18"/>
          <p:cNvSpPr/>
          <p:nvPr/>
        </p:nvSpPr>
        <p:spPr>
          <a:xfrm>
            <a:off x="1714872" y="3048000"/>
            <a:ext cx="1697901" cy="923330"/>
          </a:xfrm>
          <a:prstGeom prst="rect">
            <a:avLst/>
          </a:prstGeom>
        </p:spPr>
        <p:txBody>
          <a:bodyPr wrap="none">
            <a:spAutoFit/>
          </a:bodyPr>
          <a:lstStyle/>
          <a:p>
            <a:pPr algn="ctr"/>
            <a:r>
              <a:rPr lang="en-US" b="1" dirty="0" smtClean="0">
                <a:solidFill>
                  <a:srgbClr val="FF0000"/>
                </a:solidFill>
                <a:latin typeface="Arial" pitchFamily="34" charset="0"/>
                <a:cs typeface="Arial" pitchFamily="34" charset="0"/>
              </a:rPr>
              <a:t>Neutrons</a:t>
            </a:r>
          </a:p>
          <a:p>
            <a:pPr algn="ctr"/>
            <a:r>
              <a:rPr lang="en-US" b="1" dirty="0" smtClean="0">
                <a:solidFill>
                  <a:srgbClr val="FF0000"/>
                </a:solidFill>
                <a:latin typeface="Arial" pitchFamily="34" charset="0"/>
                <a:cs typeface="Arial" pitchFamily="34" charset="0"/>
              </a:rPr>
              <a:t>Up to 200 keV</a:t>
            </a:r>
          </a:p>
          <a:p>
            <a:pPr algn="ctr"/>
            <a:r>
              <a:rPr lang="en-US" b="1" dirty="0" smtClean="0">
                <a:solidFill>
                  <a:srgbClr val="FF0000"/>
                </a:solidFill>
                <a:latin typeface="Arial" pitchFamily="34" charset="0"/>
                <a:ea typeface="Adobe Gothic Std B" pitchFamily="34" charset="-128"/>
                <a:cs typeface="Arial" pitchFamily="34" charset="0"/>
              </a:rPr>
              <a:t>20.1% </a:t>
            </a:r>
            <a:endParaRPr lang="en-US" b="1" dirty="0" smtClean="0">
              <a:solidFill>
                <a:srgbClr val="FF0000"/>
              </a:solidFill>
              <a:latin typeface="Arial" pitchFamily="34" charset="0"/>
              <a:cs typeface="Arial" pitchFamily="34" charset="0"/>
            </a:endParaRPr>
          </a:p>
        </p:txBody>
      </p:sp>
      <p:sp>
        <p:nvSpPr>
          <p:cNvPr id="7" name="Footer Placeholder 6"/>
          <p:cNvSpPr>
            <a:spLocks noGrp="1"/>
          </p:cNvSpPr>
          <p:nvPr>
            <p:ph type="ftr" sz="quarter" idx="11"/>
          </p:nvPr>
        </p:nvSpPr>
        <p:spPr>
          <a:xfrm>
            <a:off x="0" y="6553200"/>
            <a:ext cx="2438400" cy="304800"/>
          </a:xfrm>
        </p:spPr>
        <p:txBody>
          <a:bodyPr/>
          <a:lstStyle/>
          <a:p>
            <a:r>
              <a:rPr lang="en-US" b="1" dirty="0" smtClean="0">
                <a:solidFill>
                  <a:srgbClr val="FF0000"/>
                </a:solidFill>
              </a:rPr>
              <a:t>2nd Jagiellonian Symposium</a:t>
            </a:r>
            <a:endParaRPr lang="en-US" b="1" dirty="0">
              <a:solidFill>
                <a:srgbClr val="FF0000"/>
              </a:solidFill>
            </a:endParaRPr>
          </a:p>
        </p:txBody>
      </p:sp>
      <p:sp>
        <p:nvSpPr>
          <p:cNvPr id="8" name="Slide Number Placeholder 7"/>
          <p:cNvSpPr>
            <a:spLocks noGrp="1"/>
          </p:cNvSpPr>
          <p:nvPr>
            <p:ph type="sldNum" sz="quarter" idx="12"/>
          </p:nvPr>
        </p:nvSpPr>
        <p:spPr>
          <a:xfrm flipH="1">
            <a:off x="4267200" y="6553200"/>
            <a:ext cx="457200" cy="304800"/>
          </a:xfrm>
        </p:spPr>
        <p:txBody>
          <a:bodyPr/>
          <a:lstStyle/>
          <a:p>
            <a:fld id="{B6F15528-21DE-4FAA-801E-634DDDAF4B2B}" type="slidenum">
              <a:rPr lang="en-US" b="1" smtClean="0">
                <a:solidFill>
                  <a:srgbClr val="FF0000"/>
                </a:solidFill>
              </a:rPr>
              <a:pPr/>
              <a:t>13</a:t>
            </a:fld>
            <a:endParaRPr lang="en-US" b="1" dirty="0">
              <a:solidFill>
                <a:srgbClr val="FF0000"/>
              </a:solidFill>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i="1" u="sng" spc="300" dirty="0" smtClean="0"/>
              <a:t>GEANT4 </a:t>
            </a:r>
            <a:r>
              <a:rPr lang="en-US" i="1" u="sng" spc="300" dirty="0" smtClean="0"/>
              <a:t>Simulation</a:t>
            </a:r>
            <a:endParaRPr lang="en-US" i="1" u="sng" spc="300" dirty="0"/>
          </a:p>
        </p:txBody>
      </p:sp>
      <p:pic>
        <p:nvPicPr>
          <p:cNvPr id="8" name="2.mpeg">
            <a:hlinkClick r:id="" action="ppaction://media"/>
          </p:cNvPr>
          <p:cNvPicPr>
            <a:picLocks noGrp="1" noRot="1" noChangeAspect="1"/>
          </p:cNvPicPr>
          <p:nvPr>
            <p:ph idx="1"/>
            <a:videoFile r:link="rId1"/>
          </p:nvPr>
        </p:nvPicPr>
        <p:blipFill>
          <a:blip r:embed="rId3" cstate="print"/>
          <a:stretch>
            <a:fillRect/>
          </a:stretch>
        </p:blipFill>
        <p:spPr>
          <a:xfrm>
            <a:off x="0" y="1119188"/>
            <a:ext cx="9144000" cy="5738812"/>
          </a:xfrm>
          <a:prstGeom prst="rect">
            <a:avLst/>
          </a:prstGeom>
        </p:spPr>
      </p:pic>
      <p:sp>
        <p:nvSpPr>
          <p:cNvPr id="9" name="Footer Placeholder 4"/>
          <p:cNvSpPr>
            <a:spLocks noGrp="1"/>
          </p:cNvSpPr>
          <p:nvPr>
            <p:ph type="ftr" sz="quarter" idx="11"/>
          </p:nvPr>
        </p:nvSpPr>
        <p:spPr>
          <a:xfrm>
            <a:off x="0" y="6492875"/>
            <a:ext cx="2057400" cy="365125"/>
          </a:xfrm>
        </p:spPr>
        <p:txBody>
          <a:bodyPr/>
          <a:lstStyle/>
          <a:p>
            <a:r>
              <a:rPr lang="en-US" b="1" dirty="0" smtClean="0">
                <a:solidFill>
                  <a:srgbClr val="FF0000"/>
                </a:solidFill>
              </a:rPr>
              <a:t>2nd Jagiellonian Symposium</a:t>
            </a:r>
            <a:endParaRPr lang="en-US" b="1" dirty="0">
              <a:solidFill>
                <a:srgbClr val="FF0000"/>
              </a:solidFill>
            </a:endParaRPr>
          </a:p>
        </p:txBody>
      </p:sp>
      <p:sp>
        <p:nvSpPr>
          <p:cNvPr id="10" name="Rectangle 9"/>
          <p:cNvSpPr/>
          <p:nvPr/>
        </p:nvSpPr>
        <p:spPr>
          <a:xfrm>
            <a:off x="4362648" y="3244334"/>
            <a:ext cx="184731" cy="369332"/>
          </a:xfrm>
          <a:prstGeom prst="rect">
            <a:avLst/>
          </a:prstGeom>
        </p:spPr>
        <p:txBody>
          <a:bodyPr wrap="none">
            <a:spAutoFit/>
          </a:bodyPr>
          <a:lstStyle/>
          <a:p>
            <a:endParaRPr lang="en-US" dirty="0"/>
          </a:p>
        </p:txBody>
      </p:sp>
      <p:sp>
        <p:nvSpPr>
          <p:cNvPr id="11" name="Rectangle 10"/>
          <p:cNvSpPr/>
          <p:nvPr/>
        </p:nvSpPr>
        <p:spPr>
          <a:xfrm>
            <a:off x="8534400" y="6488668"/>
            <a:ext cx="341760" cy="276999"/>
          </a:xfrm>
          <a:prstGeom prst="rect">
            <a:avLst/>
          </a:prstGeom>
        </p:spPr>
        <p:txBody>
          <a:bodyPr wrap="none">
            <a:spAutoFit/>
          </a:bodyPr>
          <a:lstStyle/>
          <a:p>
            <a:pPr algn="r"/>
            <a:fld id="{B6F15528-21DE-4FAA-801E-634DDDAF4B2B}" type="slidenum">
              <a:rPr lang="en-US" sz="1200" b="1" smtClean="0">
                <a:solidFill>
                  <a:srgbClr val="FF0000"/>
                </a:solidFill>
              </a:rPr>
              <a:pPr algn="r"/>
              <a:t>14</a:t>
            </a:fld>
            <a:endParaRPr lang="en-US" sz="1200"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i="1" u="sng" spc="300" dirty="0" smtClean="0"/>
              <a:t>GEANT4 </a:t>
            </a:r>
            <a:r>
              <a:rPr lang="en-US" i="1" u="sng" spc="300" dirty="0" smtClean="0"/>
              <a:t>Simulation</a:t>
            </a:r>
            <a:endParaRPr lang="en-US" dirty="0"/>
          </a:p>
        </p:txBody>
      </p:sp>
      <p:sp>
        <p:nvSpPr>
          <p:cNvPr id="5" name="Footer Placeholder 4"/>
          <p:cNvSpPr>
            <a:spLocks noGrp="1"/>
          </p:cNvSpPr>
          <p:nvPr>
            <p:ph type="ftr" sz="quarter" idx="11"/>
          </p:nvPr>
        </p:nvSpPr>
        <p:spPr>
          <a:xfrm>
            <a:off x="0" y="5410200"/>
            <a:ext cx="5029200" cy="365125"/>
          </a:xfrm>
        </p:spPr>
        <p:txBody>
          <a:bodyPr/>
          <a:lstStyle/>
          <a:p>
            <a:endParaRPr lang="en-US" dirty="0">
              <a:solidFill>
                <a:srgbClr val="FF0000"/>
              </a:solidFill>
            </a:endParaRPr>
          </a:p>
        </p:txBody>
      </p:sp>
      <p:sp>
        <p:nvSpPr>
          <p:cNvPr id="6" name="Slide Number Placeholder 5"/>
          <p:cNvSpPr>
            <a:spLocks noGrp="1"/>
          </p:cNvSpPr>
          <p:nvPr>
            <p:ph type="sldNum" sz="quarter" idx="12"/>
          </p:nvPr>
        </p:nvSpPr>
        <p:spPr>
          <a:xfrm>
            <a:off x="6629400" y="5638800"/>
            <a:ext cx="2133600" cy="365125"/>
          </a:xfrm>
        </p:spPr>
        <p:txBody>
          <a:bodyPr/>
          <a:lstStyle/>
          <a:p>
            <a:endParaRPr lang="en-US" dirty="0">
              <a:solidFill>
                <a:srgbClr val="FF0000"/>
              </a:solidFill>
            </a:endParaRPr>
          </a:p>
        </p:txBody>
      </p:sp>
      <p:pic>
        <p:nvPicPr>
          <p:cNvPr id="8" name="3.mpeg">
            <a:hlinkClick r:id="" action="ppaction://media"/>
          </p:cNvPr>
          <p:cNvPicPr>
            <a:picLocks noGrp="1" noRot="1" noChangeAspect="1"/>
          </p:cNvPicPr>
          <p:nvPr>
            <p:ph idx="1"/>
            <a:videoFile r:link="rId1"/>
          </p:nvPr>
        </p:nvPicPr>
        <p:blipFill>
          <a:blip r:embed="rId3" cstate="print"/>
          <a:stretch>
            <a:fillRect/>
          </a:stretch>
        </p:blipFill>
        <p:spPr>
          <a:xfrm>
            <a:off x="0" y="1119188"/>
            <a:ext cx="9144000" cy="5738812"/>
          </a:xfrm>
          <a:prstGeom prst="rect">
            <a:avLst/>
          </a:prstGeom>
        </p:spPr>
      </p:pic>
      <p:sp>
        <p:nvSpPr>
          <p:cNvPr id="9" name="Rectangle 8"/>
          <p:cNvSpPr/>
          <p:nvPr/>
        </p:nvSpPr>
        <p:spPr>
          <a:xfrm>
            <a:off x="0" y="6596390"/>
            <a:ext cx="4572000" cy="261610"/>
          </a:xfrm>
          <a:prstGeom prst="rect">
            <a:avLst/>
          </a:prstGeom>
        </p:spPr>
        <p:txBody>
          <a:bodyPr>
            <a:spAutoFit/>
          </a:bodyPr>
          <a:lstStyle/>
          <a:p>
            <a:r>
              <a:rPr lang="en-US" sz="1100" b="1" dirty="0" smtClean="0">
                <a:solidFill>
                  <a:srgbClr val="FF0000"/>
                </a:solidFill>
              </a:rPr>
              <a:t>2nd Jagiellonian Symposium</a:t>
            </a:r>
            <a:endParaRPr lang="en-US" sz="1100" b="1" dirty="0">
              <a:solidFill>
                <a:srgbClr val="FF0000"/>
              </a:solidFill>
            </a:endParaRPr>
          </a:p>
        </p:txBody>
      </p:sp>
      <p:sp>
        <p:nvSpPr>
          <p:cNvPr id="10" name="Rectangle 9"/>
          <p:cNvSpPr/>
          <p:nvPr/>
        </p:nvSpPr>
        <p:spPr>
          <a:xfrm>
            <a:off x="8725296" y="6488668"/>
            <a:ext cx="341760" cy="276999"/>
          </a:xfrm>
          <a:prstGeom prst="rect">
            <a:avLst/>
          </a:prstGeom>
        </p:spPr>
        <p:txBody>
          <a:bodyPr wrap="none">
            <a:spAutoFit/>
          </a:bodyPr>
          <a:lstStyle/>
          <a:p>
            <a:fld id="{B6F15528-21DE-4FAA-801E-634DDDAF4B2B}" type="slidenum">
              <a:rPr lang="en-US" sz="1200" smtClean="0">
                <a:solidFill>
                  <a:srgbClr val="FF0000"/>
                </a:solidFill>
              </a:rPr>
              <a:pPr/>
              <a:t>15</a:t>
            </a:fld>
            <a:endParaRPr lang="en-US" sz="1200"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16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utron Energy Spectrum after  5 cm Bismuth , 55 cm Iron, 10 cm Aluminum, 5 cm Graphite, 85 cm Water.jpg"/>
          <p:cNvPicPr>
            <a:picLocks noChangeAspect="1"/>
          </p:cNvPicPr>
          <p:nvPr/>
        </p:nvPicPr>
        <p:blipFill>
          <a:blip r:embed="rId2" cstate="print"/>
          <a:stretch>
            <a:fillRect/>
          </a:stretch>
        </p:blipFill>
        <p:spPr>
          <a:xfrm>
            <a:off x="0" y="0"/>
            <a:ext cx="9144000" cy="6858000"/>
          </a:xfrm>
          <a:prstGeom prst="rect">
            <a:avLst/>
          </a:prstGeom>
        </p:spPr>
      </p:pic>
      <p:sp>
        <p:nvSpPr>
          <p:cNvPr id="16" name="Rectangle 15"/>
          <p:cNvSpPr/>
          <p:nvPr/>
        </p:nvSpPr>
        <p:spPr>
          <a:xfrm>
            <a:off x="1143000" y="0"/>
            <a:ext cx="7467600" cy="707886"/>
          </a:xfrm>
          <a:prstGeom prst="rect">
            <a:avLst/>
          </a:prstGeom>
        </p:spPr>
        <p:txBody>
          <a:bodyPr wrap="square">
            <a:spAutoFit/>
          </a:bodyPr>
          <a:lstStyle/>
          <a:p>
            <a:pPr algn="ctr"/>
            <a:r>
              <a:rPr lang="en-US" sz="2000" b="1" dirty="0" smtClean="0">
                <a:latin typeface="Arial" pitchFamily="34" charset="0"/>
                <a:ea typeface="Adobe Gothic Std B" pitchFamily="34" charset="-128"/>
                <a:cs typeface="Arial" pitchFamily="34" charset="0"/>
              </a:rPr>
              <a:t>Neutron Energy Spectrum </a:t>
            </a:r>
            <a:r>
              <a:rPr lang="en-US" sz="2000" b="1" dirty="0" smtClean="0">
                <a:latin typeface="Arial" pitchFamily="34" charset="0"/>
                <a:cs typeface="Arial" pitchFamily="34" charset="0"/>
              </a:rPr>
              <a:t>after  5 cm Bismuth, 55 cm Iron, 15 cm Aluminum, 5 cm Graphite, 85 cm Water</a:t>
            </a:r>
            <a:endParaRPr lang="en-US" sz="2000" b="1" dirty="0">
              <a:latin typeface="Arial" pitchFamily="34" charset="0"/>
              <a:cs typeface="Arial" pitchFamily="34" charset="0"/>
            </a:endParaRPr>
          </a:p>
        </p:txBody>
      </p:sp>
      <p:sp>
        <p:nvSpPr>
          <p:cNvPr id="17" name="Rectangle 16"/>
          <p:cNvSpPr/>
          <p:nvPr/>
        </p:nvSpPr>
        <p:spPr>
          <a:xfrm>
            <a:off x="1295400" y="3810000"/>
            <a:ext cx="1697901" cy="954107"/>
          </a:xfrm>
          <a:prstGeom prst="rect">
            <a:avLst/>
          </a:prstGeom>
        </p:spPr>
        <p:txBody>
          <a:bodyPr wrap="none">
            <a:spAutoFit/>
          </a:bodyPr>
          <a:lstStyle/>
          <a:p>
            <a:pPr algn="ctr"/>
            <a:r>
              <a:rPr lang="en-US" b="1" dirty="0" smtClean="0">
                <a:solidFill>
                  <a:srgbClr val="FF0000"/>
                </a:solidFill>
              </a:rPr>
              <a:t>Neutrons</a:t>
            </a:r>
          </a:p>
          <a:p>
            <a:pPr algn="ctr"/>
            <a:r>
              <a:rPr lang="en-US" b="1" dirty="0" smtClean="0">
                <a:solidFill>
                  <a:srgbClr val="FF0000"/>
                </a:solidFill>
                <a:latin typeface="Arial" pitchFamily="34" charset="0"/>
                <a:cs typeface="Arial" pitchFamily="34" charset="0"/>
              </a:rPr>
              <a:t>Up to 200 keV</a:t>
            </a:r>
          </a:p>
          <a:p>
            <a:pPr algn="ctr"/>
            <a:r>
              <a:rPr lang="en-US" b="1" dirty="0" smtClean="0">
                <a:solidFill>
                  <a:srgbClr val="FF0000"/>
                </a:solidFill>
                <a:latin typeface="Arial" pitchFamily="34" charset="0"/>
                <a:cs typeface="Arial" pitchFamily="34" charset="0"/>
              </a:rPr>
              <a:t>20.7</a:t>
            </a:r>
            <a:r>
              <a:rPr lang="en-US" sz="2000" b="1" dirty="0" smtClean="0">
                <a:solidFill>
                  <a:srgbClr val="FF0000"/>
                </a:solidFill>
                <a:latin typeface="Arial" pitchFamily="34" charset="0"/>
                <a:cs typeface="Arial" pitchFamily="34" charset="0"/>
              </a:rPr>
              <a:t>%</a:t>
            </a:r>
          </a:p>
        </p:txBody>
      </p:sp>
      <p:sp>
        <p:nvSpPr>
          <p:cNvPr id="18" name="TextBox 17"/>
          <p:cNvSpPr txBox="1"/>
          <p:nvPr/>
        </p:nvSpPr>
        <p:spPr>
          <a:xfrm rot="16200000">
            <a:off x="-614375" y="897521"/>
            <a:ext cx="1524000" cy="338554"/>
          </a:xfrm>
          <a:prstGeom prst="rect">
            <a:avLst/>
          </a:prstGeom>
          <a:noFill/>
        </p:spPr>
        <p:txBody>
          <a:bodyPr wrap="square" rtlCol="0">
            <a:spAutoFit/>
          </a:bodyPr>
          <a:lstStyle/>
          <a:p>
            <a:r>
              <a:rPr lang="en-US" sz="1600" b="1" dirty="0" smtClean="0">
                <a:latin typeface="Arial" pitchFamily="34" charset="0"/>
                <a:ea typeface="Adobe Gothic Std B" pitchFamily="34" charset="-128"/>
                <a:cs typeface="Arial" pitchFamily="34" charset="0"/>
              </a:rPr>
              <a:t>Count  [au]</a:t>
            </a:r>
            <a:endParaRPr lang="en-US" sz="1600" b="1" dirty="0" smtClean="0">
              <a:latin typeface="Arial" pitchFamily="34" charset="0"/>
              <a:cs typeface="Arial" pitchFamily="34" charset="0"/>
            </a:endParaRPr>
          </a:p>
        </p:txBody>
      </p:sp>
      <p:sp>
        <p:nvSpPr>
          <p:cNvPr id="21" name="Rectangle 20"/>
          <p:cNvSpPr/>
          <p:nvPr/>
        </p:nvSpPr>
        <p:spPr>
          <a:xfrm>
            <a:off x="7467600" y="6488668"/>
            <a:ext cx="1676400" cy="369332"/>
          </a:xfrm>
          <a:prstGeom prst="rect">
            <a:avLst/>
          </a:prstGeom>
        </p:spPr>
        <p:txBody>
          <a:bodyPr wrap="square">
            <a:spAutoFit/>
          </a:bodyPr>
          <a:lstStyle/>
          <a:p>
            <a:r>
              <a:rPr lang="en-US" b="1" dirty="0" smtClean="0">
                <a:latin typeface="Arial" pitchFamily="34" charset="0"/>
                <a:cs typeface="Arial" pitchFamily="34" charset="0"/>
              </a:rPr>
              <a:t>Energy [</a:t>
            </a:r>
            <a:r>
              <a:rPr lang="en-US" b="1" dirty="0" err="1" smtClean="0">
                <a:latin typeface="Arial" pitchFamily="34" charset="0"/>
                <a:cs typeface="Arial" pitchFamily="34" charset="0"/>
              </a:rPr>
              <a:t>MeV</a:t>
            </a:r>
            <a:r>
              <a:rPr lang="en-US" b="1" dirty="0" smtClean="0">
                <a:latin typeface="Arial" pitchFamily="34" charset="0"/>
                <a:cs typeface="Arial" pitchFamily="34" charset="0"/>
              </a:rPr>
              <a:t>]</a:t>
            </a:r>
            <a:endParaRPr lang="en-US" dirty="0"/>
          </a:p>
        </p:txBody>
      </p:sp>
      <p:sp>
        <p:nvSpPr>
          <p:cNvPr id="7" name="Footer Placeholder 6"/>
          <p:cNvSpPr>
            <a:spLocks noGrp="1"/>
          </p:cNvSpPr>
          <p:nvPr>
            <p:ph type="ftr" sz="quarter" idx="11"/>
          </p:nvPr>
        </p:nvSpPr>
        <p:spPr>
          <a:xfrm>
            <a:off x="0" y="6492875"/>
            <a:ext cx="2438400" cy="365125"/>
          </a:xfrm>
        </p:spPr>
        <p:txBody>
          <a:bodyPr/>
          <a:lstStyle/>
          <a:p>
            <a:r>
              <a:rPr lang="en-US" sz="1100" b="1" dirty="0" smtClean="0">
                <a:solidFill>
                  <a:srgbClr val="FF0000"/>
                </a:solidFill>
              </a:rPr>
              <a:t>2nd Jagiellonian Symposium</a:t>
            </a:r>
            <a:endParaRPr lang="en-US" sz="1100" b="1" dirty="0">
              <a:solidFill>
                <a:srgbClr val="FF0000"/>
              </a:solidFill>
            </a:endParaRPr>
          </a:p>
        </p:txBody>
      </p:sp>
      <p:sp>
        <p:nvSpPr>
          <p:cNvPr id="8" name="Slide Number Placeholder 7"/>
          <p:cNvSpPr>
            <a:spLocks noGrp="1"/>
          </p:cNvSpPr>
          <p:nvPr>
            <p:ph type="sldNum" sz="quarter" idx="12"/>
          </p:nvPr>
        </p:nvSpPr>
        <p:spPr>
          <a:xfrm>
            <a:off x="2819400" y="6553200"/>
            <a:ext cx="2133600" cy="304800"/>
          </a:xfrm>
        </p:spPr>
        <p:txBody>
          <a:bodyPr/>
          <a:lstStyle/>
          <a:p>
            <a:fld id="{B6F15528-21DE-4FAA-801E-634DDDAF4B2B}" type="slidenum">
              <a:rPr lang="en-US" b="1" smtClean="0">
                <a:solidFill>
                  <a:srgbClr val="FF0000"/>
                </a:solidFill>
              </a:rPr>
              <a:pPr/>
              <a:t>16</a:t>
            </a:fld>
            <a:endParaRPr lang="en-US" b="1" dirty="0">
              <a:solidFill>
                <a:srgbClr val="FF0000"/>
              </a:solidFill>
            </a:endParaRPr>
          </a:p>
        </p:txBody>
      </p:sp>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Neutron Energy Spectrum after 5 cm Bismuth 55 cm Iron, 10 cm Aluminum, 5 cm Graphite, 85 cm Heavy Water.jpg"/>
          <p:cNvPicPr>
            <a:picLocks noChangeAspect="1"/>
          </p:cNvPicPr>
          <p:nvPr/>
        </p:nvPicPr>
        <p:blipFill>
          <a:blip r:embed="rId2" cstate="print"/>
          <a:stretch>
            <a:fillRect/>
          </a:stretch>
        </p:blipFill>
        <p:spPr>
          <a:xfrm>
            <a:off x="0" y="0"/>
            <a:ext cx="9144000" cy="6858000"/>
          </a:xfrm>
          <a:prstGeom prst="rect">
            <a:avLst/>
          </a:prstGeom>
        </p:spPr>
      </p:pic>
      <p:sp>
        <p:nvSpPr>
          <p:cNvPr id="20" name="Rectangle 19"/>
          <p:cNvSpPr/>
          <p:nvPr/>
        </p:nvSpPr>
        <p:spPr>
          <a:xfrm rot="16200000">
            <a:off x="-577333" y="958333"/>
            <a:ext cx="1524002"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Count  [au]</a:t>
            </a:r>
            <a:endParaRPr lang="en-US" b="1" dirty="0" smtClean="0">
              <a:latin typeface="Arial" pitchFamily="34" charset="0"/>
              <a:cs typeface="Arial" pitchFamily="34" charset="0"/>
            </a:endParaRPr>
          </a:p>
        </p:txBody>
      </p:sp>
      <p:sp>
        <p:nvSpPr>
          <p:cNvPr id="25" name="Rectangle 24"/>
          <p:cNvSpPr/>
          <p:nvPr/>
        </p:nvSpPr>
        <p:spPr>
          <a:xfrm>
            <a:off x="1518332" y="3429000"/>
            <a:ext cx="1697901" cy="923330"/>
          </a:xfrm>
          <a:prstGeom prst="rect">
            <a:avLst/>
          </a:prstGeom>
        </p:spPr>
        <p:txBody>
          <a:bodyPr wrap="none">
            <a:spAutoFit/>
          </a:bodyPr>
          <a:lstStyle/>
          <a:p>
            <a:pPr algn="ctr"/>
            <a:r>
              <a:rPr lang="en-US" b="1" dirty="0" smtClean="0">
                <a:solidFill>
                  <a:srgbClr val="FF0000"/>
                </a:solidFill>
                <a:latin typeface="Arial" pitchFamily="34" charset="0"/>
                <a:cs typeface="Arial" pitchFamily="34" charset="0"/>
              </a:rPr>
              <a:t>Neutrons</a:t>
            </a:r>
          </a:p>
          <a:p>
            <a:pPr algn="ctr"/>
            <a:r>
              <a:rPr lang="en-US" b="1" dirty="0" smtClean="0">
                <a:solidFill>
                  <a:srgbClr val="FF0000"/>
                </a:solidFill>
                <a:latin typeface="Arial" pitchFamily="34" charset="0"/>
                <a:cs typeface="Arial" pitchFamily="34" charset="0"/>
              </a:rPr>
              <a:t>Up to 200 keV</a:t>
            </a:r>
          </a:p>
          <a:p>
            <a:pPr algn="ctr"/>
            <a:r>
              <a:rPr lang="en-US" b="1" dirty="0" smtClean="0">
                <a:solidFill>
                  <a:srgbClr val="FF0000"/>
                </a:solidFill>
                <a:latin typeface="Arial" pitchFamily="34" charset="0"/>
                <a:cs typeface="Arial" pitchFamily="34" charset="0"/>
              </a:rPr>
              <a:t>20.7%</a:t>
            </a:r>
          </a:p>
        </p:txBody>
      </p:sp>
      <p:sp>
        <p:nvSpPr>
          <p:cNvPr id="27" name="Rectangle 26"/>
          <p:cNvSpPr/>
          <p:nvPr/>
        </p:nvSpPr>
        <p:spPr>
          <a:xfrm>
            <a:off x="7391400" y="6488668"/>
            <a:ext cx="1752600"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Energy [</a:t>
            </a:r>
            <a:r>
              <a:rPr lang="en-US" b="1" dirty="0" err="1" smtClean="0">
                <a:latin typeface="Arial" pitchFamily="34" charset="0"/>
                <a:ea typeface="Adobe Gothic Std B" pitchFamily="34" charset="-128"/>
                <a:cs typeface="Arial" pitchFamily="34" charset="0"/>
              </a:rPr>
              <a:t>MeV</a:t>
            </a:r>
            <a:r>
              <a:rPr lang="en-US" b="1" dirty="0" smtClean="0">
                <a:latin typeface="Arial" pitchFamily="34" charset="0"/>
                <a:ea typeface="Adobe Gothic Std B" pitchFamily="34" charset="-128"/>
                <a:cs typeface="Arial" pitchFamily="34" charset="0"/>
              </a:rPr>
              <a:t>]</a:t>
            </a:r>
            <a:endParaRPr lang="en-US" b="1" dirty="0">
              <a:latin typeface="Arial" pitchFamily="34" charset="0"/>
              <a:cs typeface="Arial" pitchFamily="34" charset="0"/>
            </a:endParaRPr>
          </a:p>
        </p:txBody>
      </p:sp>
      <p:sp>
        <p:nvSpPr>
          <p:cNvPr id="28" name="Rectangle 27"/>
          <p:cNvSpPr/>
          <p:nvPr/>
        </p:nvSpPr>
        <p:spPr>
          <a:xfrm>
            <a:off x="990600" y="0"/>
            <a:ext cx="7543800" cy="707886"/>
          </a:xfrm>
          <a:prstGeom prst="rect">
            <a:avLst/>
          </a:prstGeom>
        </p:spPr>
        <p:txBody>
          <a:bodyPr wrap="square">
            <a:spAutoFit/>
          </a:bodyPr>
          <a:lstStyle/>
          <a:p>
            <a:pPr algn="ctr"/>
            <a:r>
              <a:rPr lang="en-US" sz="2000" b="1" dirty="0" smtClean="0">
                <a:latin typeface="Arial" pitchFamily="34" charset="0"/>
                <a:ea typeface="Adobe Gothic Std B" pitchFamily="34" charset="-128"/>
                <a:cs typeface="Arial" pitchFamily="34" charset="0"/>
              </a:rPr>
              <a:t>Neutron Energy Spectrum </a:t>
            </a:r>
            <a:r>
              <a:rPr lang="en-US" sz="2000" b="1" dirty="0" smtClean="0">
                <a:latin typeface="Arial" pitchFamily="34" charset="0"/>
                <a:cs typeface="Arial" pitchFamily="34" charset="0"/>
              </a:rPr>
              <a:t>after  5 cm Bismuth, 55 cm Iron, 15 cm Aluminum, 5 cm Graphite, 85 cm Heavy Water</a:t>
            </a:r>
            <a:endParaRPr lang="en-US" sz="2000" b="1" dirty="0">
              <a:latin typeface="Arial" pitchFamily="34" charset="0"/>
              <a:cs typeface="Arial" pitchFamily="34" charset="0"/>
            </a:endParaRPr>
          </a:p>
        </p:txBody>
      </p:sp>
      <p:sp>
        <p:nvSpPr>
          <p:cNvPr id="7" name="Footer Placeholder 6"/>
          <p:cNvSpPr>
            <a:spLocks noGrp="1"/>
          </p:cNvSpPr>
          <p:nvPr>
            <p:ph type="ftr" sz="quarter" idx="11"/>
          </p:nvPr>
        </p:nvSpPr>
        <p:spPr>
          <a:xfrm>
            <a:off x="0" y="6553200"/>
            <a:ext cx="2362200" cy="304800"/>
          </a:xfrm>
        </p:spPr>
        <p:txBody>
          <a:bodyPr/>
          <a:lstStyle/>
          <a:p>
            <a:r>
              <a:rPr lang="en-US" sz="1100" b="1" dirty="0" smtClean="0">
                <a:solidFill>
                  <a:srgbClr val="FF0000"/>
                </a:solidFill>
              </a:rPr>
              <a:t>2nd Jagiellonian Symposium</a:t>
            </a:r>
            <a:endParaRPr lang="en-US" sz="1100" b="1" dirty="0">
              <a:solidFill>
                <a:srgbClr val="FF0000"/>
              </a:solidFill>
            </a:endParaRPr>
          </a:p>
        </p:txBody>
      </p:sp>
      <p:sp>
        <p:nvSpPr>
          <p:cNvPr id="8" name="Slide Number Placeholder 7"/>
          <p:cNvSpPr>
            <a:spLocks noGrp="1"/>
          </p:cNvSpPr>
          <p:nvPr>
            <p:ph type="sldNum" sz="quarter" idx="12"/>
          </p:nvPr>
        </p:nvSpPr>
        <p:spPr>
          <a:xfrm>
            <a:off x="2743200" y="6553200"/>
            <a:ext cx="2133600" cy="304800"/>
          </a:xfrm>
        </p:spPr>
        <p:txBody>
          <a:bodyPr/>
          <a:lstStyle/>
          <a:p>
            <a:fld id="{B6F15528-21DE-4FAA-801E-634DDDAF4B2B}" type="slidenum">
              <a:rPr lang="en-US" b="1" smtClean="0">
                <a:solidFill>
                  <a:srgbClr val="FF0000"/>
                </a:solidFill>
              </a:rPr>
              <a:pPr/>
              <a:t>17</a:t>
            </a:fld>
            <a:endParaRPr lang="en-US" b="1" dirty="0">
              <a:solidFill>
                <a:srgbClr val="FF0000"/>
              </a:solidFill>
            </a:endParaRP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5cmBismuth55cmIron10cmAluminum85cmGraphite.jpg"/>
          <p:cNvPicPr>
            <a:picLocks noChangeAspect="1"/>
          </p:cNvPicPr>
          <p:nvPr/>
        </p:nvPicPr>
        <p:blipFill>
          <a:blip r:embed="rId2" cstate="print"/>
          <a:stretch>
            <a:fillRect/>
          </a:stretch>
        </p:blipFill>
        <p:spPr>
          <a:xfrm>
            <a:off x="0" y="0"/>
            <a:ext cx="9144000" cy="6858000"/>
          </a:xfrm>
          <a:prstGeom prst="rect">
            <a:avLst/>
          </a:prstGeom>
        </p:spPr>
      </p:pic>
      <p:sp>
        <p:nvSpPr>
          <p:cNvPr id="20" name="Rectangle 19"/>
          <p:cNvSpPr/>
          <p:nvPr/>
        </p:nvSpPr>
        <p:spPr>
          <a:xfrm>
            <a:off x="1066800" y="0"/>
            <a:ext cx="7239000" cy="707886"/>
          </a:xfrm>
          <a:prstGeom prst="rect">
            <a:avLst/>
          </a:prstGeom>
        </p:spPr>
        <p:txBody>
          <a:bodyPr wrap="square">
            <a:spAutoFit/>
          </a:bodyPr>
          <a:lstStyle/>
          <a:p>
            <a:pPr algn="ctr"/>
            <a:r>
              <a:rPr lang="en-US" sz="2000" b="1" dirty="0" smtClean="0">
                <a:latin typeface="Arial" pitchFamily="34" charset="0"/>
                <a:ea typeface="Adobe Gothic Std B" pitchFamily="34" charset="-128"/>
                <a:cs typeface="Arial" pitchFamily="34" charset="0"/>
              </a:rPr>
              <a:t>Neutron Energy Spectrum after 5 cm Bismuth, 55 cm Iron, 15 cm Aluminum, 90 cm Graphite</a:t>
            </a:r>
            <a:endParaRPr lang="en-US" sz="2000" b="1" dirty="0">
              <a:latin typeface="Arial" pitchFamily="34" charset="0"/>
              <a:cs typeface="Arial" pitchFamily="34" charset="0"/>
            </a:endParaRPr>
          </a:p>
        </p:txBody>
      </p:sp>
      <p:sp>
        <p:nvSpPr>
          <p:cNvPr id="21" name="Rectangle 20"/>
          <p:cNvSpPr/>
          <p:nvPr/>
        </p:nvSpPr>
        <p:spPr>
          <a:xfrm>
            <a:off x="7162800" y="6488668"/>
            <a:ext cx="1723549" cy="369332"/>
          </a:xfrm>
          <a:prstGeom prst="rect">
            <a:avLst/>
          </a:prstGeom>
        </p:spPr>
        <p:txBody>
          <a:bodyPr wrap="none">
            <a:spAutoFit/>
          </a:bodyPr>
          <a:lstStyle/>
          <a:p>
            <a:r>
              <a:rPr lang="en-US" b="1" dirty="0" smtClean="0">
                <a:latin typeface="Arial" pitchFamily="34" charset="0"/>
                <a:ea typeface="Adobe Gothic Std B" pitchFamily="34" charset="-128"/>
                <a:cs typeface="Arial" pitchFamily="34" charset="0"/>
              </a:rPr>
              <a:t>Energy  [</a:t>
            </a:r>
            <a:r>
              <a:rPr lang="en-US" b="1" dirty="0" err="1" smtClean="0">
                <a:latin typeface="Arial" pitchFamily="34" charset="0"/>
                <a:ea typeface="Adobe Gothic Std B" pitchFamily="34" charset="-128"/>
                <a:cs typeface="Arial" pitchFamily="34" charset="0"/>
              </a:rPr>
              <a:t>MeV</a:t>
            </a:r>
            <a:r>
              <a:rPr lang="en-US" b="1" dirty="0" smtClean="0">
                <a:latin typeface="Arial" pitchFamily="34" charset="0"/>
                <a:ea typeface="Adobe Gothic Std B" pitchFamily="34" charset="-128"/>
                <a:cs typeface="Arial" pitchFamily="34" charset="0"/>
              </a:rPr>
              <a:t>]</a:t>
            </a:r>
            <a:endParaRPr lang="en-US" b="1" dirty="0">
              <a:latin typeface="Arial" pitchFamily="34" charset="0"/>
              <a:cs typeface="Arial" pitchFamily="34" charset="0"/>
            </a:endParaRPr>
          </a:p>
        </p:txBody>
      </p:sp>
      <p:sp>
        <p:nvSpPr>
          <p:cNvPr id="22" name="TextBox 21"/>
          <p:cNvSpPr txBox="1"/>
          <p:nvPr/>
        </p:nvSpPr>
        <p:spPr>
          <a:xfrm rot="16200000">
            <a:off x="-248336" y="781732"/>
            <a:ext cx="1447803" cy="646331"/>
          </a:xfrm>
          <a:prstGeom prst="rect">
            <a:avLst/>
          </a:prstGeom>
          <a:noFill/>
        </p:spPr>
        <p:txBody>
          <a:bodyPr wrap="square" rtlCol="0">
            <a:spAutoFit/>
          </a:bodyPr>
          <a:lstStyle/>
          <a:p>
            <a:r>
              <a:rPr lang="en-US" b="1" dirty="0" smtClean="0">
                <a:latin typeface="Arial" pitchFamily="34" charset="0"/>
                <a:ea typeface="Adobe Gothic Std B" pitchFamily="34" charset="-128"/>
                <a:cs typeface="Arial" pitchFamily="34" charset="0"/>
              </a:rPr>
              <a:t>Count  [au]</a:t>
            </a:r>
            <a:endParaRPr lang="en-US" b="1" dirty="0" smtClean="0">
              <a:latin typeface="Arial" pitchFamily="34" charset="0"/>
              <a:cs typeface="Arial" pitchFamily="34" charset="0"/>
            </a:endParaRPr>
          </a:p>
          <a:p>
            <a:endParaRPr lang="en-US" dirty="0"/>
          </a:p>
        </p:txBody>
      </p:sp>
      <p:sp>
        <p:nvSpPr>
          <p:cNvPr id="23" name="Rectangle 22"/>
          <p:cNvSpPr/>
          <p:nvPr/>
        </p:nvSpPr>
        <p:spPr>
          <a:xfrm>
            <a:off x="1570070" y="4038600"/>
            <a:ext cx="1529585" cy="830997"/>
          </a:xfrm>
          <a:prstGeom prst="rect">
            <a:avLst/>
          </a:prstGeom>
        </p:spPr>
        <p:txBody>
          <a:bodyPr wrap="none">
            <a:spAutoFit/>
          </a:bodyPr>
          <a:lstStyle/>
          <a:p>
            <a:pPr algn="ctr"/>
            <a:r>
              <a:rPr lang="en-US" sz="1600" b="1" dirty="0" smtClean="0">
                <a:solidFill>
                  <a:srgbClr val="FF0000"/>
                </a:solidFill>
                <a:latin typeface="Arial" pitchFamily="34" charset="0"/>
                <a:cs typeface="Arial" pitchFamily="34" charset="0"/>
              </a:rPr>
              <a:t>Neutrons</a:t>
            </a:r>
          </a:p>
          <a:p>
            <a:pPr algn="ctr"/>
            <a:r>
              <a:rPr lang="en-US" sz="1600" b="1" dirty="0" smtClean="0">
                <a:solidFill>
                  <a:srgbClr val="FF0000"/>
                </a:solidFill>
                <a:latin typeface="Arial" pitchFamily="34" charset="0"/>
                <a:cs typeface="Arial" pitchFamily="34" charset="0"/>
              </a:rPr>
              <a:t>Up to 200 keV</a:t>
            </a:r>
          </a:p>
          <a:p>
            <a:pPr algn="ctr"/>
            <a:r>
              <a:rPr lang="en-US" sz="1600" b="1" dirty="0" smtClean="0">
                <a:solidFill>
                  <a:srgbClr val="FF0000"/>
                </a:solidFill>
                <a:latin typeface="Arial" pitchFamily="34" charset="0"/>
                <a:ea typeface="Adobe Gothic Std B" pitchFamily="34" charset="-128"/>
                <a:cs typeface="Arial" pitchFamily="34" charset="0"/>
              </a:rPr>
              <a:t>22%</a:t>
            </a:r>
            <a:endParaRPr lang="en-US" sz="1600" b="1" dirty="0" smtClean="0">
              <a:solidFill>
                <a:srgbClr val="FF0000"/>
              </a:solidFill>
              <a:latin typeface="Arial" pitchFamily="34" charset="0"/>
              <a:cs typeface="Arial" pitchFamily="34" charset="0"/>
            </a:endParaRPr>
          </a:p>
        </p:txBody>
      </p:sp>
      <p:sp>
        <p:nvSpPr>
          <p:cNvPr id="7" name="Footer Placeholder 6"/>
          <p:cNvSpPr>
            <a:spLocks noGrp="1"/>
          </p:cNvSpPr>
          <p:nvPr>
            <p:ph type="ftr" sz="quarter" idx="11"/>
          </p:nvPr>
        </p:nvSpPr>
        <p:spPr>
          <a:xfrm>
            <a:off x="0" y="6553200"/>
            <a:ext cx="2209800" cy="304800"/>
          </a:xfrm>
        </p:spPr>
        <p:txBody>
          <a:bodyPr/>
          <a:lstStyle/>
          <a:p>
            <a:r>
              <a:rPr lang="en-US" sz="1100" b="1" dirty="0" smtClean="0">
                <a:solidFill>
                  <a:srgbClr val="FF0000"/>
                </a:solidFill>
              </a:rPr>
              <a:t>2nd Jagiellonian Symposium</a:t>
            </a:r>
            <a:endParaRPr lang="en-US" sz="1100" b="1" dirty="0">
              <a:solidFill>
                <a:srgbClr val="FF0000"/>
              </a:solidFill>
            </a:endParaRPr>
          </a:p>
        </p:txBody>
      </p:sp>
      <p:sp>
        <p:nvSpPr>
          <p:cNvPr id="8" name="Slide Number Placeholder 7"/>
          <p:cNvSpPr>
            <a:spLocks noGrp="1"/>
          </p:cNvSpPr>
          <p:nvPr>
            <p:ph type="sldNum" sz="quarter" idx="12"/>
          </p:nvPr>
        </p:nvSpPr>
        <p:spPr>
          <a:xfrm>
            <a:off x="3581400" y="6492875"/>
            <a:ext cx="1066800" cy="365125"/>
          </a:xfrm>
        </p:spPr>
        <p:txBody>
          <a:bodyPr/>
          <a:lstStyle/>
          <a:p>
            <a:fld id="{B6F15528-21DE-4FAA-801E-634DDDAF4B2B}" type="slidenum">
              <a:rPr lang="en-US" b="1" smtClean="0">
                <a:solidFill>
                  <a:srgbClr val="FF0000"/>
                </a:solidFill>
              </a:rPr>
              <a:pPr/>
              <a:t>18</a:t>
            </a:fld>
            <a:endParaRPr lang="en-US" b="1" dirty="0">
              <a:solidFill>
                <a:srgbClr val="FF0000"/>
              </a:solidFill>
            </a:endParaRP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5cmBismuth55cmIron10cmAluminum150cmGraphite.jpg"/>
          <p:cNvPicPr>
            <a:picLocks noChangeAspect="1"/>
          </p:cNvPicPr>
          <p:nvPr/>
        </p:nvPicPr>
        <p:blipFill>
          <a:blip r:embed="rId2" cstate="print"/>
          <a:stretch>
            <a:fillRect/>
          </a:stretch>
        </p:blipFill>
        <p:spPr>
          <a:xfrm>
            <a:off x="0" y="0"/>
            <a:ext cx="9144000" cy="6858000"/>
          </a:xfrm>
          <a:prstGeom prst="rect">
            <a:avLst/>
          </a:prstGeom>
        </p:spPr>
      </p:pic>
      <p:sp>
        <p:nvSpPr>
          <p:cNvPr id="20" name="Rectangle 19"/>
          <p:cNvSpPr/>
          <p:nvPr/>
        </p:nvSpPr>
        <p:spPr>
          <a:xfrm>
            <a:off x="914400" y="0"/>
            <a:ext cx="7620000" cy="707886"/>
          </a:xfrm>
          <a:prstGeom prst="rect">
            <a:avLst/>
          </a:prstGeom>
        </p:spPr>
        <p:txBody>
          <a:bodyPr wrap="square">
            <a:spAutoFit/>
          </a:bodyPr>
          <a:lstStyle/>
          <a:p>
            <a:pPr algn="ctr"/>
            <a:r>
              <a:rPr lang="en-US" sz="2000" b="1" dirty="0" smtClean="0">
                <a:latin typeface="Arial" pitchFamily="34" charset="0"/>
                <a:ea typeface="Adobe Gothic Std B" pitchFamily="34" charset="-128"/>
                <a:cs typeface="Arial" pitchFamily="34" charset="0"/>
              </a:rPr>
              <a:t>Neutron Energy Spectrum after 5 cm Bismuth, 55 cm Iron, </a:t>
            </a:r>
          </a:p>
          <a:p>
            <a:pPr algn="ctr"/>
            <a:r>
              <a:rPr lang="en-US" sz="2000" b="1" dirty="0" smtClean="0">
                <a:latin typeface="Arial" pitchFamily="34" charset="0"/>
                <a:ea typeface="Adobe Gothic Std B" pitchFamily="34" charset="-128"/>
                <a:cs typeface="Arial" pitchFamily="34" charset="0"/>
              </a:rPr>
              <a:t>15 cm Aluminum, 150 cm Graphite</a:t>
            </a:r>
            <a:endParaRPr lang="en-US" dirty="0"/>
          </a:p>
        </p:txBody>
      </p:sp>
      <p:sp>
        <p:nvSpPr>
          <p:cNvPr id="21" name="Rectangle 20"/>
          <p:cNvSpPr/>
          <p:nvPr/>
        </p:nvSpPr>
        <p:spPr>
          <a:xfrm>
            <a:off x="1295400" y="4038600"/>
            <a:ext cx="1697901" cy="861774"/>
          </a:xfrm>
          <a:prstGeom prst="rect">
            <a:avLst/>
          </a:prstGeom>
        </p:spPr>
        <p:txBody>
          <a:bodyPr wrap="none">
            <a:spAutoFit/>
          </a:bodyPr>
          <a:lstStyle/>
          <a:p>
            <a:r>
              <a:rPr lang="en-US" sz="1600" b="1" dirty="0" smtClean="0">
                <a:solidFill>
                  <a:srgbClr val="FF0000"/>
                </a:solidFill>
                <a:latin typeface="Arial" pitchFamily="34" charset="0"/>
                <a:cs typeface="Arial" pitchFamily="34" charset="0"/>
              </a:rPr>
              <a:t>Neutrons from </a:t>
            </a:r>
          </a:p>
          <a:p>
            <a:pPr algn="ctr"/>
            <a:r>
              <a:rPr lang="en-US" sz="1600" b="1" dirty="0" smtClean="0">
                <a:solidFill>
                  <a:srgbClr val="FF0000"/>
                </a:solidFill>
                <a:latin typeface="Arial" pitchFamily="34" charset="0"/>
                <a:cs typeface="Arial" pitchFamily="34" charset="0"/>
              </a:rPr>
              <a:t>Up to 200 keV</a:t>
            </a:r>
          </a:p>
          <a:p>
            <a:pPr algn="ctr"/>
            <a:r>
              <a:rPr lang="en-US" sz="1600" b="1" dirty="0" smtClean="0">
                <a:solidFill>
                  <a:srgbClr val="FF0000"/>
                </a:solidFill>
                <a:latin typeface="Arial" pitchFamily="34" charset="0"/>
                <a:cs typeface="Arial" pitchFamily="34" charset="0"/>
              </a:rPr>
              <a:t>27.5%</a:t>
            </a:r>
          </a:p>
        </p:txBody>
      </p:sp>
      <p:sp>
        <p:nvSpPr>
          <p:cNvPr id="22" name="Rectangle 21"/>
          <p:cNvSpPr/>
          <p:nvPr/>
        </p:nvSpPr>
        <p:spPr>
          <a:xfrm rot="16200000">
            <a:off x="-615435" y="844035"/>
            <a:ext cx="1600202"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Count  [au]</a:t>
            </a:r>
            <a:endParaRPr lang="en-US" b="1" dirty="0" smtClean="0">
              <a:latin typeface="Arial" pitchFamily="34" charset="0"/>
              <a:cs typeface="Arial" pitchFamily="34" charset="0"/>
            </a:endParaRPr>
          </a:p>
        </p:txBody>
      </p:sp>
      <p:sp>
        <p:nvSpPr>
          <p:cNvPr id="23" name="Rectangle 22"/>
          <p:cNvSpPr/>
          <p:nvPr/>
        </p:nvSpPr>
        <p:spPr>
          <a:xfrm>
            <a:off x="7315200" y="6488668"/>
            <a:ext cx="1676400"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Energy [MeV]</a:t>
            </a:r>
            <a:endParaRPr lang="en-US" b="1" dirty="0">
              <a:latin typeface="Arial" pitchFamily="34" charset="0"/>
              <a:cs typeface="Arial" pitchFamily="34" charset="0"/>
            </a:endParaRPr>
          </a:p>
        </p:txBody>
      </p:sp>
      <p:cxnSp>
        <p:nvCxnSpPr>
          <p:cNvPr id="25" name="Straight Connector 24"/>
          <p:cNvCxnSpPr/>
          <p:nvPr/>
        </p:nvCxnSpPr>
        <p:spPr>
          <a:xfrm rot="5400000" flipH="1" flipV="1">
            <a:off x="-502920" y="4312920"/>
            <a:ext cx="3749040" cy="15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Content Placeholder 3" descr="BSA_After_Channeling.jpg"/>
          <p:cNvPicPr>
            <a:picLocks noChangeAspect="1"/>
          </p:cNvPicPr>
          <p:nvPr/>
        </p:nvPicPr>
        <p:blipFill>
          <a:blip r:embed="rId3" cstate="print"/>
          <a:stretch>
            <a:fillRect/>
          </a:stretch>
        </p:blipFill>
        <p:spPr>
          <a:xfrm>
            <a:off x="3733800" y="1066800"/>
            <a:ext cx="5181600" cy="2667000"/>
          </a:xfrm>
          <a:prstGeom prst="rect">
            <a:avLst/>
          </a:prstGeom>
        </p:spPr>
      </p:pic>
      <p:sp>
        <p:nvSpPr>
          <p:cNvPr id="10" name="Rectangle 9"/>
          <p:cNvSpPr/>
          <p:nvPr/>
        </p:nvSpPr>
        <p:spPr>
          <a:xfrm>
            <a:off x="5029200" y="3733800"/>
            <a:ext cx="3352800" cy="646331"/>
          </a:xfrm>
          <a:prstGeom prst="rect">
            <a:avLst/>
          </a:prstGeom>
        </p:spPr>
        <p:txBody>
          <a:bodyPr wrap="square">
            <a:spAutoFit/>
          </a:bodyPr>
          <a:lstStyle/>
          <a:p>
            <a:pPr algn="ctr"/>
            <a:r>
              <a:rPr lang="en-US" b="1" dirty="0" smtClean="0">
                <a:solidFill>
                  <a:srgbClr val="FF0000"/>
                </a:solidFill>
              </a:rPr>
              <a:t>Neutron Beam: 1.27*10</a:t>
            </a:r>
            <a:r>
              <a:rPr lang="en-US" b="1" baseline="30000" dirty="0" smtClean="0">
                <a:solidFill>
                  <a:srgbClr val="FF0000"/>
                </a:solidFill>
              </a:rPr>
              <a:t>7 </a:t>
            </a:r>
            <a:r>
              <a:rPr lang="en-US" b="1" dirty="0" smtClean="0">
                <a:solidFill>
                  <a:srgbClr val="FF0000"/>
                </a:solidFill>
              </a:rPr>
              <a:t>n/s*cm</a:t>
            </a:r>
            <a:r>
              <a:rPr lang="en-US" b="1" baseline="30000" dirty="0" smtClean="0">
                <a:solidFill>
                  <a:srgbClr val="FF0000"/>
                </a:solidFill>
              </a:rPr>
              <a:t>2</a:t>
            </a:r>
            <a:r>
              <a:rPr lang="en-US" b="1" dirty="0" smtClean="0">
                <a:solidFill>
                  <a:srgbClr val="FF0000"/>
                </a:solidFill>
              </a:rPr>
              <a:t> </a:t>
            </a:r>
          </a:p>
          <a:p>
            <a:pPr algn="ctr"/>
            <a:r>
              <a:rPr lang="en-US" b="1" dirty="0" smtClean="0">
                <a:solidFill>
                  <a:srgbClr val="FF0000"/>
                </a:solidFill>
              </a:rPr>
              <a:t>For 100 </a:t>
            </a:r>
            <a:r>
              <a:rPr lang="ru-RU" b="1" dirty="0" smtClean="0">
                <a:solidFill>
                  <a:srgbClr val="FF0000"/>
                </a:solidFill>
              </a:rPr>
              <a:t>μ</a:t>
            </a:r>
            <a:r>
              <a:rPr lang="en-US" b="1" dirty="0" smtClean="0">
                <a:solidFill>
                  <a:srgbClr val="FF0000"/>
                </a:solidFill>
              </a:rPr>
              <a:t>A Proton Current</a:t>
            </a:r>
            <a:endParaRPr lang="en-US" b="1" dirty="0">
              <a:solidFill>
                <a:srgbClr val="FF0000"/>
              </a:solidFill>
            </a:endParaRPr>
          </a:p>
        </p:txBody>
      </p:sp>
      <p:sp>
        <p:nvSpPr>
          <p:cNvPr id="11" name="Footer Placeholder 10"/>
          <p:cNvSpPr>
            <a:spLocks noGrp="1"/>
          </p:cNvSpPr>
          <p:nvPr>
            <p:ph type="ftr" sz="quarter" idx="11"/>
          </p:nvPr>
        </p:nvSpPr>
        <p:spPr>
          <a:xfrm>
            <a:off x="0" y="6492875"/>
            <a:ext cx="2133600" cy="365125"/>
          </a:xfrm>
        </p:spPr>
        <p:txBody>
          <a:bodyPr/>
          <a:lstStyle/>
          <a:p>
            <a:r>
              <a:rPr lang="en-US" b="1" dirty="0" smtClean="0">
                <a:solidFill>
                  <a:srgbClr val="FF0000"/>
                </a:solidFill>
              </a:rPr>
              <a:t>2nd Jagiellonian Symposium</a:t>
            </a:r>
            <a:endParaRPr lang="en-US" b="1" dirty="0">
              <a:solidFill>
                <a:srgbClr val="FF0000"/>
              </a:solidFill>
            </a:endParaRPr>
          </a:p>
        </p:txBody>
      </p:sp>
      <p:sp>
        <p:nvSpPr>
          <p:cNvPr id="12" name="Slide Number Placeholder 11"/>
          <p:cNvSpPr>
            <a:spLocks noGrp="1"/>
          </p:cNvSpPr>
          <p:nvPr>
            <p:ph type="sldNum" sz="quarter" idx="12"/>
          </p:nvPr>
        </p:nvSpPr>
        <p:spPr>
          <a:xfrm>
            <a:off x="2895600" y="6553200"/>
            <a:ext cx="1981200" cy="304800"/>
          </a:xfrm>
        </p:spPr>
        <p:txBody>
          <a:bodyPr/>
          <a:lstStyle/>
          <a:p>
            <a:fld id="{B6F15528-21DE-4FAA-801E-634DDDAF4B2B}" type="slidenum">
              <a:rPr lang="en-US" b="1" smtClean="0">
                <a:solidFill>
                  <a:srgbClr val="FF0000"/>
                </a:solidFill>
              </a:rPr>
              <a:pPr/>
              <a:t>19</a:t>
            </a:fld>
            <a:endParaRPr lang="en-US" b="1" dirty="0">
              <a:solidFill>
                <a:srgbClr val="FF0000"/>
              </a:solidFill>
            </a:endParaRP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pitchFamily="18" charset="0"/>
                <a:cs typeface="Times New Roman" pitchFamily="18" charset="0"/>
              </a:rPr>
              <a:t>Overview</a:t>
            </a:r>
            <a:endParaRPr lang="en-US" dirty="0"/>
          </a:p>
        </p:txBody>
      </p:sp>
      <p:sp>
        <p:nvSpPr>
          <p:cNvPr id="3" name="Content Placeholder 2"/>
          <p:cNvSpPr>
            <a:spLocks noGrp="1"/>
          </p:cNvSpPr>
          <p:nvPr>
            <p:ph idx="1"/>
          </p:nvPr>
        </p:nvSpPr>
        <p:spPr/>
        <p:txBody>
          <a:bodyPr>
            <a:normAutofit/>
          </a:bodyPr>
          <a:lstStyle/>
          <a:p>
            <a:pPr>
              <a:buClr>
                <a:srgbClr val="002060"/>
              </a:buClr>
              <a:buFont typeface="Wingdings" pitchFamily="2" charset="2"/>
              <a:buChar char="Ø"/>
            </a:pPr>
            <a:r>
              <a:rPr lang="en-US" b="1" i="1" dirty="0" smtClean="0">
                <a:latin typeface="Times New Roman" pitchFamily="18" charset="0"/>
                <a:cs typeface="Times New Roman" pitchFamily="18" charset="0"/>
              </a:rPr>
              <a:t>Introduction</a:t>
            </a:r>
          </a:p>
          <a:p>
            <a:pPr>
              <a:buClr>
                <a:srgbClr val="002060"/>
              </a:buClr>
              <a:buFont typeface="Wingdings" pitchFamily="2" charset="2"/>
              <a:buChar char="Ø"/>
            </a:pPr>
            <a:r>
              <a:rPr lang="en-US" b="1" i="1" dirty="0" smtClean="0">
                <a:latin typeface="Times New Roman" pitchFamily="18" charset="0"/>
                <a:cs typeface="Times New Roman" pitchFamily="18" charset="0"/>
              </a:rPr>
              <a:t>Cyclotron C18/18</a:t>
            </a:r>
          </a:p>
          <a:p>
            <a:pPr>
              <a:buClr>
                <a:srgbClr val="002060"/>
              </a:buClr>
              <a:buFont typeface="Wingdings" pitchFamily="2" charset="2"/>
              <a:buChar char="Ø"/>
            </a:pPr>
            <a:r>
              <a:rPr lang="en-US" b="1" i="1" dirty="0" smtClean="0">
                <a:latin typeface="Times New Roman" pitchFamily="18" charset="0"/>
                <a:cs typeface="Times New Roman" pitchFamily="18" charset="0"/>
              </a:rPr>
              <a:t>Difference of neutron yield depends on target thickness</a:t>
            </a:r>
          </a:p>
          <a:p>
            <a:pPr>
              <a:buClr>
                <a:srgbClr val="002060"/>
              </a:buClr>
              <a:buFont typeface="Wingdings" pitchFamily="2" charset="2"/>
              <a:buChar char="Ø"/>
            </a:pPr>
            <a:r>
              <a:rPr lang="en-US" b="1" i="1" dirty="0" smtClean="0">
                <a:latin typeface="Times New Roman" pitchFamily="18" charset="0"/>
                <a:cs typeface="Times New Roman" pitchFamily="18" charset="0"/>
              </a:rPr>
              <a:t>GEANT4 simulations for creating Beam Shaping Assembly </a:t>
            </a:r>
          </a:p>
          <a:p>
            <a:pPr>
              <a:buClr>
                <a:srgbClr val="002060"/>
              </a:buClr>
              <a:buFont typeface="Wingdings" pitchFamily="2" charset="2"/>
              <a:buChar char="Ø"/>
            </a:pPr>
            <a:r>
              <a:rPr lang="en-US" b="1" i="1" dirty="0" smtClean="0">
                <a:latin typeface="Times New Roman" pitchFamily="18" charset="0"/>
                <a:cs typeface="Times New Roman" pitchFamily="18" charset="0"/>
              </a:rPr>
              <a:t>Conclusion</a:t>
            </a:r>
          </a:p>
          <a:p>
            <a:endParaRPr lang="en-US" dirty="0"/>
          </a:p>
        </p:txBody>
      </p:sp>
      <p:sp>
        <p:nvSpPr>
          <p:cNvPr id="4" name="Footer Placeholder 3"/>
          <p:cNvSpPr>
            <a:spLocks noGrp="1"/>
          </p:cNvSpPr>
          <p:nvPr>
            <p:ph type="ftr" sz="quarter" idx="11"/>
          </p:nvPr>
        </p:nvSpPr>
        <p:spPr>
          <a:xfrm>
            <a:off x="0" y="6492875"/>
            <a:ext cx="2590800" cy="365125"/>
          </a:xfrm>
        </p:spPr>
        <p:txBody>
          <a:bodyPr anchor="ctr" anchorCtr="1"/>
          <a:lstStyle/>
          <a:p>
            <a:r>
              <a:rPr lang="en-US" b="1" dirty="0" smtClean="0">
                <a:solidFill>
                  <a:srgbClr val="FF0000"/>
                </a:solidFill>
              </a:rPr>
              <a:t>2nd Jagiellonian Symposium</a:t>
            </a:r>
            <a:endParaRPr lang="en-US" b="1" dirty="0">
              <a:solidFill>
                <a:srgbClr val="FF0000"/>
              </a:solidFill>
            </a:endParaRPr>
          </a:p>
        </p:txBody>
      </p:sp>
      <p:sp>
        <p:nvSpPr>
          <p:cNvPr id="5" name="Slide Number Placeholder 4"/>
          <p:cNvSpPr>
            <a:spLocks noGrp="1"/>
          </p:cNvSpPr>
          <p:nvPr>
            <p:ph type="sldNum" sz="quarter" idx="12"/>
          </p:nvPr>
        </p:nvSpPr>
        <p:spPr>
          <a:xfrm>
            <a:off x="3962400" y="6492875"/>
            <a:ext cx="838200" cy="365125"/>
          </a:xfrm>
        </p:spPr>
        <p:txBody>
          <a:bodyPr/>
          <a:lstStyle/>
          <a:p>
            <a:fld id="{B6F15528-21DE-4FAA-801E-634DDDAF4B2B}" type="slidenum">
              <a:rPr lang="en-US" b="1" smtClean="0">
                <a:solidFill>
                  <a:srgbClr val="FF0000"/>
                </a:solidFill>
              </a:rPr>
              <a:pPr/>
              <a:t>2</a:t>
            </a:fld>
            <a:endParaRPr lang="en-US" b="1" dirty="0">
              <a:solidFill>
                <a:srgbClr val="FF0000"/>
              </a:solidFill>
            </a:endParaRPr>
          </a:p>
        </p:txBody>
      </p:sp>
    </p:spTree>
  </p:cSld>
  <p:clrMapOvr>
    <a:masterClrMapping/>
  </p:clrMapOvr>
  <p:transition spd="med">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utron Energy Spectrum after 2.5 cm Bismuth, 55 cm Iron, 10 cm Aluminium, 165cm Graphite.jpg"/>
          <p:cNvPicPr>
            <a:picLocks noGrp="1" noChangeAspect="1"/>
          </p:cNvPicPr>
          <p:nvPr>
            <p:ph idx="1"/>
          </p:nvPr>
        </p:nvPicPr>
        <p:blipFill>
          <a:blip r:embed="rId3" cstate="print"/>
          <a:stretch>
            <a:fillRect/>
          </a:stretch>
        </p:blipFill>
        <p:spPr>
          <a:xfrm>
            <a:off x="0" y="0"/>
            <a:ext cx="9144000" cy="6858000"/>
          </a:xfrm>
        </p:spPr>
      </p:pic>
      <p:sp>
        <p:nvSpPr>
          <p:cNvPr id="5" name="Rectangle 4"/>
          <p:cNvSpPr/>
          <p:nvPr/>
        </p:nvSpPr>
        <p:spPr>
          <a:xfrm>
            <a:off x="1066800" y="0"/>
            <a:ext cx="7239000" cy="707886"/>
          </a:xfrm>
          <a:prstGeom prst="rect">
            <a:avLst/>
          </a:prstGeom>
        </p:spPr>
        <p:txBody>
          <a:bodyPr wrap="square">
            <a:spAutoFit/>
          </a:bodyPr>
          <a:lstStyle/>
          <a:p>
            <a:pPr algn="ctr"/>
            <a:r>
              <a:rPr lang="en-US" sz="2000" b="1" dirty="0" smtClean="0">
                <a:latin typeface="Arial" pitchFamily="34" charset="0"/>
                <a:cs typeface="Arial" pitchFamily="34" charset="0"/>
              </a:rPr>
              <a:t>Neutron Energy Spectrum after 5 cm Bismuth, 55 cm Iron, 20 cm Aluminum, 165cm Graphite</a:t>
            </a:r>
            <a:endParaRPr lang="en-US" sz="2000" b="1" dirty="0">
              <a:latin typeface="Arial" pitchFamily="34" charset="0"/>
              <a:cs typeface="Arial" pitchFamily="34" charset="0"/>
            </a:endParaRPr>
          </a:p>
        </p:txBody>
      </p:sp>
      <p:sp>
        <p:nvSpPr>
          <p:cNvPr id="6" name="TextBox 5"/>
          <p:cNvSpPr txBox="1"/>
          <p:nvPr/>
        </p:nvSpPr>
        <p:spPr>
          <a:xfrm rot="16200000">
            <a:off x="-577334" y="1034534"/>
            <a:ext cx="1524002" cy="369332"/>
          </a:xfrm>
          <a:prstGeom prst="rect">
            <a:avLst/>
          </a:prstGeom>
          <a:noFill/>
        </p:spPr>
        <p:txBody>
          <a:bodyPr wrap="square" rtlCol="0">
            <a:spAutoFit/>
          </a:bodyPr>
          <a:lstStyle/>
          <a:p>
            <a:r>
              <a:rPr lang="en-US" b="1" dirty="0" smtClean="0">
                <a:latin typeface="Arial" pitchFamily="34" charset="0"/>
                <a:ea typeface="Adobe Gothic Std B" pitchFamily="34" charset="-128"/>
                <a:cs typeface="Arial" pitchFamily="34" charset="0"/>
              </a:rPr>
              <a:t>Count  [au]</a:t>
            </a:r>
            <a:endParaRPr lang="en-US" b="1" dirty="0" smtClean="0">
              <a:latin typeface="Arial" pitchFamily="34" charset="0"/>
              <a:cs typeface="Arial" pitchFamily="34" charset="0"/>
            </a:endParaRPr>
          </a:p>
        </p:txBody>
      </p:sp>
      <p:sp>
        <p:nvSpPr>
          <p:cNvPr id="7" name="Rectangle 6"/>
          <p:cNvSpPr/>
          <p:nvPr/>
        </p:nvSpPr>
        <p:spPr>
          <a:xfrm>
            <a:off x="7010400" y="6324600"/>
            <a:ext cx="1676400" cy="369332"/>
          </a:xfrm>
          <a:prstGeom prst="rect">
            <a:avLst/>
          </a:prstGeom>
        </p:spPr>
        <p:txBody>
          <a:bodyPr wrap="square">
            <a:spAutoFit/>
          </a:bodyPr>
          <a:lstStyle/>
          <a:p>
            <a:pPr algn="ctr"/>
            <a:r>
              <a:rPr lang="en-US" b="1" dirty="0" smtClean="0">
                <a:latin typeface="Arial" pitchFamily="34" charset="0"/>
                <a:cs typeface="Arial" pitchFamily="34" charset="0"/>
              </a:rPr>
              <a:t>Energy [</a:t>
            </a:r>
            <a:r>
              <a:rPr lang="en-US" b="1" dirty="0" err="1" smtClean="0">
                <a:latin typeface="Arial" pitchFamily="34" charset="0"/>
                <a:cs typeface="Arial" pitchFamily="34" charset="0"/>
              </a:rPr>
              <a:t>MeV</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8" name="Rectangle 7"/>
          <p:cNvSpPr/>
          <p:nvPr/>
        </p:nvSpPr>
        <p:spPr>
          <a:xfrm>
            <a:off x="1600200" y="4114800"/>
            <a:ext cx="1981200" cy="923330"/>
          </a:xfrm>
          <a:prstGeom prst="rect">
            <a:avLst/>
          </a:prstGeom>
        </p:spPr>
        <p:txBody>
          <a:bodyPr wrap="square">
            <a:spAutoFit/>
          </a:bodyPr>
          <a:lstStyle/>
          <a:p>
            <a:pPr algn="ctr"/>
            <a:r>
              <a:rPr lang="en-US" b="1" dirty="0" smtClean="0">
                <a:solidFill>
                  <a:srgbClr val="FF0000"/>
                </a:solidFill>
                <a:latin typeface="Arial" pitchFamily="34" charset="0"/>
                <a:cs typeface="Arial" pitchFamily="34" charset="0"/>
              </a:rPr>
              <a:t>Neutrons</a:t>
            </a:r>
          </a:p>
          <a:p>
            <a:pPr algn="ctr"/>
            <a:r>
              <a:rPr lang="en-US" b="1" dirty="0" smtClean="0">
                <a:solidFill>
                  <a:srgbClr val="FF0000"/>
                </a:solidFill>
                <a:latin typeface="Arial" pitchFamily="34" charset="0"/>
                <a:cs typeface="Arial" pitchFamily="34" charset="0"/>
              </a:rPr>
              <a:t>Up to 200 keV</a:t>
            </a:r>
          </a:p>
          <a:p>
            <a:pPr algn="ctr"/>
            <a:r>
              <a:rPr lang="en-US" b="1" dirty="0" smtClean="0">
                <a:solidFill>
                  <a:srgbClr val="FF0000"/>
                </a:solidFill>
                <a:latin typeface="Arial" pitchFamily="34" charset="0"/>
                <a:cs typeface="Arial" pitchFamily="34" charset="0"/>
              </a:rPr>
              <a:t>26.7%</a:t>
            </a:r>
          </a:p>
        </p:txBody>
      </p:sp>
      <p:sp>
        <p:nvSpPr>
          <p:cNvPr id="9" name="Footer Placeholder 8"/>
          <p:cNvSpPr>
            <a:spLocks noGrp="1"/>
          </p:cNvSpPr>
          <p:nvPr>
            <p:ph type="ftr" sz="quarter" idx="11"/>
          </p:nvPr>
        </p:nvSpPr>
        <p:spPr>
          <a:xfrm>
            <a:off x="0" y="6553200"/>
            <a:ext cx="2362200" cy="304800"/>
          </a:xfrm>
        </p:spPr>
        <p:txBody>
          <a:bodyPr/>
          <a:lstStyle/>
          <a:p>
            <a:r>
              <a:rPr lang="en-US" sz="1100" b="1" dirty="0" smtClean="0">
                <a:solidFill>
                  <a:srgbClr val="FF0000"/>
                </a:solidFill>
              </a:rPr>
              <a:t>2nd Jagiellonian Symposium</a:t>
            </a:r>
            <a:endParaRPr lang="en-US" sz="1100" b="1" dirty="0">
              <a:solidFill>
                <a:srgbClr val="FF0000"/>
              </a:solidFill>
            </a:endParaRPr>
          </a:p>
        </p:txBody>
      </p:sp>
      <p:sp>
        <p:nvSpPr>
          <p:cNvPr id="10" name="Slide Number Placeholder 9"/>
          <p:cNvSpPr>
            <a:spLocks noGrp="1"/>
          </p:cNvSpPr>
          <p:nvPr>
            <p:ph type="sldNum" sz="quarter" idx="12"/>
          </p:nvPr>
        </p:nvSpPr>
        <p:spPr>
          <a:xfrm>
            <a:off x="3657600" y="6492875"/>
            <a:ext cx="1143000" cy="365125"/>
          </a:xfrm>
        </p:spPr>
        <p:txBody>
          <a:bodyPr/>
          <a:lstStyle/>
          <a:p>
            <a:fld id="{B6F15528-21DE-4FAA-801E-634DDDAF4B2B}" type="slidenum">
              <a:rPr lang="en-US" b="1" smtClean="0">
                <a:solidFill>
                  <a:srgbClr val="FF0000"/>
                </a:solidFill>
              </a:rPr>
              <a:pPr/>
              <a:t>20</a:t>
            </a:fld>
            <a:endParaRPr lang="en-US" b="1" dirty="0">
              <a:solidFill>
                <a:srgbClr val="FF0000"/>
              </a:solidFill>
            </a:endParaRPr>
          </a:p>
        </p:txBody>
      </p:sp>
      <p:pic>
        <p:nvPicPr>
          <p:cNvPr id="11" name="4.mpeg">
            <a:hlinkClick r:id="" action="ppaction://media"/>
          </p:cNvPr>
          <p:cNvPicPr>
            <a:picLocks noRot="1" noChangeAspect="1"/>
          </p:cNvPicPr>
          <p:nvPr>
            <a:videoFile r:link="rId1"/>
          </p:nvPr>
        </p:nvPicPr>
        <p:blipFill>
          <a:blip r:embed="rId4" cstate="print"/>
          <a:stretch>
            <a:fillRect/>
          </a:stretch>
        </p:blipFill>
        <p:spPr>
          <a:xfrm>
            <a:off x="4343400" y="762000"/>
            <a:ext cx="4800600" cy="32766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7LiF.jpg"/>
          <p:cNvPicPr>
            <a:picLocks noGrp="1" noChangeAspect="1"/>
          </p:cNvPicPr>
          <p:nvPr>
            <p:ph idx="1"/>
          </p:nvPr>
        </p:nvPicPr>
        <p:blipFill>
          <a:blip r:embed="rId3" cstate="print"/>
          <a:stretch>
            <a:fillRect/>
          </a:stretch>
        </p:blipFill>
        <p:spPr>
          <a:xfrm>
            <a:off x="1" y="0"/>
            <a:ext cx="9143999" cy="6858000"/>
          </a:xfrm>
        </p:spPr>
      </p:pic>
      <p:sp>
        <p:nvSpPr>
          <p:cNvPr id="7" name="Rectangle 6"/>
          <p:cNvSpPr/>
          <p:nvPr/>
        </p:nvSpPr>
        <p:spPr>
          <a:xfrm>
            <a:off x="990600" y="0"/>
            <a:ext cx="7315200" cy="646331"/>
          </a:xfrm>
          <a:prstGeom prst="rect">
            <a:avLst/>
          </a:prstGeom>
        </p:spPr>
        <p:txBody>
          <a:bodyPr wrap="square">
            <a:spAutoFit/>
          </a:bodyPr>
          <a:lstStyle/>
          <a:p>
            <a:pPr algn="ctr"/>
            <a:r>
              <a:rPr lang="en-US" b="1" dirty="0" smtClean="0">
                <a:latin typeface="Arial" pitchFamily="34" charset="0"/>
                <a:cs typeface="Arial" pitchFamily="34" charset="0"/>
              </a:rPr>
              <a:t>Neutron Energy Spectrum after 5 cm Bismuth, 55 cm Iron, 10 cm Aluminum, 5cm Graphite  and 10 cm </a:t>
            </a:r>
            <a:r>
              <a:rPr lang="en-US" b="1" baseline="30000" dirty="0" smtClean="0">
                <a:latin typeface="Arial" pitchFamily="34" charset="0"/>
                <a:cs typeface="Arial" pitchFamily="34" charset="0"/>
              </a:rPr>
              <a:t>7</a:t>
            </a:r>
            <a:r>
              <a:rPr lang="en-US" b="1" dirty="0" smtClean="0">
                <a:latin typeface="Arial" pitchFamily="34" charset="0"/>
                <a:cs typeface="Arial" pitchFamily="34" charset="0"/>
              </a:rPr>
              <a:t>LiF</a:t>
            </a:r>
            <a:endParaRPr lang="en-US" b="1" dirty="0">
              <a:latin typeface="Arial" pitchFamily="34" charset="0"/>
              <a:cs typeface="Arial" pitchFamily="34" charset="0"/>
            </a:endParaRPr>
          </a:p>
        </p:txBody>
      </p:sp>
      <p:sp>
        <p:nvSpPr>
          <p:cNvPr id="8" name="Rectangle 7"/>
          <p:cNvSpPr/>
          <p:nvPr/>
        </p:nvSpPr>
        <p:spPr>
          <a:xfrm>
            <a:off x="381000" y="4495800"/>
            <a:ext cx="4572000" cy="923330"/>
          </a:xfrm>
          <a:prstGeom prst="rect">
            <a:avLst/>
          </a:prstGeom>
        </p:spPr>
        <p:txBody>
          <a:bodyPr>
            <a:spAutoFit/>
          </a:bodyPr>
          <a:lstStyle/>
          <a:p>
            <a:pPr algn="ctr"/>
            <a:r>
              <a:rPr lang="en-US" b="1" dirty="0" smtClean="0">
                <a:solidFill>
                  <a:srgbClr val="FF0000"/>
                </a:solidFill>
                <a:latin typeface="Arial" pitchFamily="34" charset="0"/>
                <a:cs typeface="Arial" pitchFamily="34" charset="0"/>
              </a:rPr>
              <a:t>Neutrons</a:t>
            </a:r>
          </a:p>
          <a:p>
            <a:pPr algn="ctr"/>
            <a:r>
              <a:rPr lang="en-US" b="1" dirty="0" smtClean="0">
                <a:solidFill>
                  <a:srgbClr val="FF0000"/>
                </a:solidFill>
                <a:latin typeface="Arial" pitchFamily="34" charset="0"/>
                <a:cs typeface="Arial" pitchFamily="34" charset="0"/>
              </a:rPr>
              <a:t>Up to 200 keV</a:t>
            </a:r>
          </a:p>
          <a:p>
            <a:pPr algn="ctr"/>
            <a:r>
              <a:rPr lang="en-US" b="1" dirty="0" smtClean="0">
                <a:solidFill>
                  <a:srgbClr val="FF0000"/>
                </a:solidFill>
                <a:latin typeface="Arial" pitchFamily="34" charset="0"/>
                <a:cs typeface="Arial" pitchFamily="34" charset="0"/>
              </a:rPr>
              <a:t>61.1%</a:t>
            </a:r>
          </a:p>
        </p:txBody>
      </p:sp>
      <p:cxnSp>
        <p:nvCxnSpPr>
          <p:cNvPr id="9" name="Straight Connector 8"/>
          <p:cNvCxnSpPr/>
          <p:nvPr/>
        </p:nvCxnSpPr>
        <p:spPr>
          <a:xfrm flipH="1" flipV="1">
            <a:off x="1752600" y="1447800"/>
            <a:ext cx="76200" cy="4953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16200000">
            <a:off x="-615433" y="920232"/>
            <a:ext cx="1600205"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Count  [au]</a:t>
            </a:r>
            <a:endParaRPr lang="en-US" b="1" dirty="0" smtClean="0">
              <a:latin typeface="Arial" pitchFamily="34" charset="0"/>
              <a:cs typeface="Arial" pitchFamily="34" charset="0"/>
            </a:endParaRPr>
          </a:p>
        </p:txBody>
      </p:sp>
      <p:sp>
        <p:nvSpPr>
          <p:cNvPr id="16" name="Rectangle 15"/>
          <p:cNvSpPr/>
          <p:nvPr/>
        </p:nvSpPr>
        <p:spPr>
          <a:xfrm>
            <a:off x="7162800" y="6553200"/>
            <a:ext cx="1676400" cy="338554"/>
          </a:xfrm>
          <a:prstGeom prst="rect">
            <a:avLst/>
          </a:prstGeom>
        </p:spPr>
        <p:txBody>
          <a:bodyPr wrap="square">
            <a:spAutoFit/>
          </a:bodyPr>
          <a:lstStyle/>
          <a:p>
            <a:r>
              <a:rPr lang="en-US" sz="1600" b="1" dirty="0" smtClean="0">
                <a:latin typeface="Arial" pitchFamily="34" charset="0"/>
                <a:ea typeface="Adobe Gothic Std B" pitchFamily="34" charset="-128"/>
                <a:cs typeface="Arial" pitchFamily="34" charset="0"/>
              </a:rPr>
              <a:t>  Energy [MeV]</a:t>
            </a:r>
            <a:endParaRPr lang="en-US" sz="1600" dirty="0"/>
          </a:p>
        </p:txBody>
      </p:sp>
      <p:sp>
        <p:nvSpPr>
          <p:cNvPr id="10" name="Footer Placeholder 9"/>
          <p:cNvSpPr>
            <a:spLocks noGrp="1"/>
          </p:cNvSpPr>
          <p:nvPr>
            <p:ph type="ftr" sz="quarter" idx="11"/>
          </p:nvPr>
        </p:nvSpPr>
        <p:spPr>
          <a:xfrm>
            <a:off x="0" y="6629400"/>
            <a:ext cx="2209800" cy="228600"/>
          </a:xfrm>
        </p:spPr>
        <p:txBody>
          <a:bodyPr/>
          <a:lstStyle/>
          <a:p>
            <a:r>
              <a:rPr lang="en-US" b="1" dirty="0" smtClean="0">
                <a:solidFill>
                  <a:srgbClr val="FF0000"/>
                </a:solidFill>
              </a:rPr>
              <a:t>2nd Jagiellonian Symposium</a:t>
            </a:r>
            <a:endParaRPr lang="en-US" b="1" dirty="0">
              <a:solidFill>
                <a:srgbClr val="FF0000"/>
              </a:solidFill>
            </a:endParaRPr>
          </a:p>
        </p:txBody>
      </p:sp>
      <p:sp>
        <p:nvSpPr>
          <p:cNvPr id="11" name="Slide Number Placeholder 10"/>
          <p:cNvSpPr>
            <a:spLocks noGrp="1"/>
          </p:cNvSpPr>
          <p:nvPr>
            <p:ph type="sldNum" sz="quarter" idx="12"/>
          </p:nvPr>
        </p:nvSpPr>
        <p:spPr>
          <a:xfrm flipH="1">
            <a:off x="4267200" y="6629400"/>
            <a:ext cx="381000" cy="228600"/>
          </a:xfrm>
        </p:spPr>
        <p:txBody>
          <a:bodyPr/>
          <a:lstStyle/>
          <a:p>
            <a:fld id="{B6F15528-21DE-4FAA-801E-634DDDAF4B2B}" type="slidenum">
              <a:rPr lang="en-US" b="1" smtClean="0">
                <a:solidFill>
                  <a:srgbClr val="FF0000"/>
                </a:solidFill>
              </a:rPr>
              <a:pPr/>
              <a:t>21</a:t>
            </a:fld>
            <a:endParaRPr lang="en-US" b="1" dirty="0">
              <a:solidFill>
                <a:srgbClr val="FF0000"/>
              </a:solidFill>
            </a:endParaRPr>
          </a:p>
        </p:txBody>
      </p:sp>
      <p:pic>
        <p:nvPicPr>
          <p:cNvPr id="13" name="5.mpeg">
            <a:hlinkClick r:id="" action="ppaction://media"/>
          </p:cNvPr>
          <p:cNvPicPr>
            <a:picLocks noRot="1" noChangeAspect="1"/>
          </p:cNvPicPr>
          <p:nvPr>
            <a:videoFile r:link="rId1"/>
          </p:nvPr>
        </p:nvPicPr>
        <p:blipFill>
          <a:blip r:embed="rId4" cstate="print"/>
          <a:stretch>
            <a:fillRect/>
          </a:stretch>
        </p:blipFill>
        <p:spPr>
          <a:xfrm>
            <a:off x="4343400" y="838200"/>
            <a:ext cx="4800600" cy="37338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53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325562"/>
          </a:xfrm>
        </p:spPr>
        <p:txBody>
          <a:bodyPr>
            <a:normAutofit/>
          </a:bodyPr>
          <a:lstStyle/>
          <a:p>
            <a:r>
              <a:rPr lang="en-US" sz="2000" b="1" dirty="0" smtClean="0">
                <a:solidFill>
                  <a:schemeClr val="tx1"/>
                </a:solidFill>
                <a:latin typeface="Arial" pitchFamily="34" charset="0"/>
                <a:cs typeface="Arial" pitchFamily="34" charset="0"/>
              </a:rPr>
              <a:t>Conclusion</a:t>
            </a:r>
            <a:br>
              <a:rPr lang="en-US" sz="2000" b="1" dirty="0" smtClean="0">
                <a:solidFill>
                  <a:schemeClr val="tx1"/>
                </a:solidFill>
                <a:latin typeface="Arial" pitchFamily="34" charset="0"/>
                <a:cs typeface="Arial" pitchFamily="34" charset="0"/>
              </a:rPr>
            </a:br>
            <a:r>
              <a:rPr lang="en-US" sz="1800" b="1" dirty="0" smtClean="0">
                <a:solidFill>
                  <a:schemeClr val="tx1"/>
                </a:solidFill>
                <a:latin typeface="Arial" pitchFamily="34" charset="0"/>
                <a:cs typeface="Arial" pitchFamily="34" charset="0"/>
              </a:rPr>
              <a:t/>
            </a:r>
            <a:br>
              <a:rPr lang="en-US" sz="1800" b="1" dirty="0" smtClean="0">
                <a:solidFill>
                  <a:schemeClr val="tx1"/>
                </a:solidFill>
                <a:latin typeface="Arial" pitchFamily="34" charset="0"/>
                <a:cs typeface="Arial" pitchFamily="34" charset="0"/>
              </a:rPr>
            </a:br>
            <a:r>
              <a:rPr lang="en-US" sz="1800" b="1" dirty="0" smtClean="0">
                <a:solidFill>
                  <a:schemeClr val="tx1"/>
                </a:solidFill>
                <a:latin typeface="Arial" pitchFamily="34" charset="0"/>
                <a:cs typeface="Arial" pitchFamily="34" charset="0"/>
              </a:rPr>
              <a:t>BSA:  2.5 mm </a:t>
            </a:r>
            <a:r>
              <a:rPr lang="hy-AM" sz="1800" b="1" baseline="30000" dirty="0" smtClean="0">
                <a:solidFill>
                  <a:schemeClr val="tx1"/>
                </a:solidFill>
                <a:cs typeface="Arial" pitchFamily="34" charset="0"/>
              </a:rPr>
              <a:t>9</a:t>
            </a:r>
            <a:r>
              <a:rPr lang="en-US" sz="1800" b="1" dirty="0" smtClean="0">
                <a:solidFill>
                  <a:schemeClr val="tx1"/>
                </a:solidFill>
                <a:latin typeface="Arial" pitchFamily="34" charset="0"/>
                <a:cs typeface="Arial" pitchFamily="34" charset="0"/>
              </a:rPr>
              <a:t>Be target, 5 cm Bismuth </a:t>
            </a:r>
            <a:r>
              <a:rPr lang="en-US" sz="1800" b="1" dirty="0" smtClean="0">
                <a:solidFill>
                  <a:srgbClr val="FF0000"/>
                </a:solidFill>
                <a:latin typeface="Arial" pitchFamily="34" charset="0"/>
                <a:cs typeface="Arial" pitchFamily="34" charset="0"/>
              </a:rPr>
              <a:t>(1)</a:t>
            </a:r>
            <a:r>
              <a:rPr lang="en-US" sz="1800" b="1" dirty="0" smtClean="0">
                <a:solidFill>
                  <a:schemeClr val="tx1"/>
                </a:solidFill>
                <a:latin typeface="Arial" pitchFamily="34" charset="0"/>
                <a:cs typeface="Arial" pitchFamily="34" charset="0"/>
              </a:rPr>
              <a:t>, 55 cm Iron </a:t>
            </a:r>
            <a:r>
              <a:rPr lang="en-US" sz="1800" b="1" dirty="0" smtClean="0">
                <a:solidFill>
                  <a:srgbClr val="FF0000"/>
                </a:solidFill>
                <a:latin typeface="Arial" pitchFamily="34" charset="0"/>
                <a:cs typeface="Arial" pitchFamily="34" charset="0"/>
              </a:rPr>
              <a:t>(2)</a:t>
            </a:r>
            <a:r>
              <a:rPr lang="en-US" sz="1800" b="1" dirty="0" smtClean="0">
                <a:solidFill>
                  <a:schemeClr val="tx1"/>
                </a:solidFill>
                <a:latin typeface="Arial" pitchFamily="34" charset="0"/>
                <a:cs typeface="Arial" pitchFamily="34" charset="0"/>
              </a:rPr>
              <a:t>, </a:t>
            </a:r>
            <a:br>
              <a:rPr lang="en-US" sz="1800" b="1" dirty="0" smtClean="0">
                <a:solidFill>
                  <a:schemeClr val="tx1"/>
                </a:solidFill>
                <a:latin typeface="Arial" pitchFamily="34" charset="0"/>
                <a:cs typeface="Arial" pitchFamily="34" charset="0"/>
              </a:rPr>
            </a:br>
            <a:r>
              <a:rPr lang="en-US" sz="1800" b="1" dirty="0" smtClean="0">
                <a:solidFill>
                  <a:schemeClr val="tx1"/>
                </a:solidFill>
                <a:latin typeface="Arial" pitchFamily="34" charset="0"/>
                <a:cs typeface="Arial" pitchFamily="34" charset="0"/>
              </a:rPr>
              <a:t>10 cm Aluminum </a:t>
            </a:r>
            <a:r>
              <a:rPr lang="en-US" sz="1800" b="1" dirty="0" smtClean="0">
                <a:solidFill>
                  <a:srgbClr val="FF0000"/>
                </a:solidFill>
                <a:latin typeface="Arial" pitchFamily="34" charset="0"/>
                <a:cs typeface="Arial" pitchFamily="34" charset="0"/>
              </a:rPr>
              <a:t>(3)</a:t>
            </a:r>
            <a:r>
              <a:rPr lang="en-US" sz="1800" b="1" dirty="0" smtClean="0">
                <a:solidFill>
                  <a:schemeClr val="tx1"/>
                </a:solidFill>
                <a:latin typeface="Arial" pitchFamily="34" charset="0"/>
                <a:cs typeface="Arial" pitchFamily="34" charset="0"/>
              </a:rPr>
              <a:t>, 5cm Graphite </a:t>
            </a:r>
            <a:r>
              <a:rPr lang="en-US" sz="1800" b="1" dirty="0" smtClean="0">
                <a:solidFill>
                  <a:srgbClr val="FF0000"/>
                </a:solidFill>
                <a:latin typeface="Arial" pitchFamily="34" charset="0"/>
                <a:cs typeface="Arial" pitchFamily="34" charset="0"/>
              </a:rPr>
              <a:t>(4)</a:t>
            </a:r>
            <a:r>
              <a:rPr lang="en-US" sz="1800" b="1" dirty="0" smtClean="0">
                <a:solidFill>
                  <a:schemeClr val="tx1"/>
                </a:solidFill>
                <a:latin typeface="Arial" pitchFamily="34" charset="0"/>
                <a:cs typeface="Arial" pitchFamily="34" charset="0"/>
              </a:rPr>
              <a:t>, 10 cm </a:t>
            </a:r>
            <a:r>
              <a:rPr lang="en-US" sz="1800" b="1" baseline="30000" dirty="0" smtClean="0">
                <a:latin typeface="Arial" pitchFamily="34" charset="0"/>
                <a:cs typeface="Arial" pitchFamily="34" charset="0"/>
              </a:rPr>
              <a:t>7</a:t>
            </a:r>
            <a:r>
              <a:rPr lang="en-US" sz="1800" b="1" dirty="0" smtClean="0">
                <a:latin typeface="Arial" pitchFamily="34" charset="0"/>
                <a:cs typeface="Arial" pitchFamily="34" charset="0"/>
              </a:rPr>
              <a:t>LiF</a:t>
            </a:r>
            <a:r>
              <a:rPr lang="en-US" sz="1800" b="1" dirty="0" smtClean="0">
                <a:solidFill>
                  <a:srgbClr val="FF0000"/>
                </a:solidFill>
                <a:latin typeface="Arial" pitchFamily="34" charset="0"/>
                <a:cs typeface="Arial" pitchFamily="34" charset="0"/>
              </a:rPr>
              <a:t>(5)</a:t>
            </a:r>
            <a:r>
              <a:rPr lang="en-US" sz="1800" b="1" dirty="0" smtClean="0">
                <a:latin typeface="Arial" pitchFamily="34" charset="0"/>
                <a:cs typeface="Arial" pitchFamily="34" charset="0"/>
              </a:rPr>
              <a:t>,</a:t>
            </a:r>
            <a:r>
              <a:rPr lang="en-US" sz="1800" b="1" dirty="0" smtClean="0">
                <a:solidFill>
                  <a:srgbClr val="FF0000"/>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Lead Reflector </a:t>
            </a:r>
            <a:r>
              <a:rPr lang="en-US" sz="1800" b="1" dirty="0" smtClean="0">
                <a:solidFill>
                  <a:srgbClr val="FF0000"/>
                </a:solidFill>
                <a:latin typeface="Arial" pitchFamily="34" charset="0"/>
                <a:cs typeface="Arial" pitchFamily="34" charset="0"/>
              </a:rPr>
              <a:t>(6)</a:t>
            </a:r>
            <a:endParaRPr lang="en-US" i="1" dirty="0">
              <a:latin typeface="Arial" pitchFamily="34" charset="0"/>
              <a:cs typeface="Arial" pitchFamily="34" charset="0"/>
            </a:endParaRPr>
          </a:p>
        </p:txBody>
      </p:sp>
      <p:pic>
        <p:nvPicPr>
          <p:cNvPr id="10" name="Picture 9" descr="Untitled.jpg"/>
          <p:cNvPicPr>
            <a:picLocks noChangeAspect="1"/>
          </p:cNvPicPr>
          <p:nvPr/>
        </p:nvPicPr>
        <p:blipFill>
          <a:blip r:embed="rId2" cstate="print"/>
          <a:stretch>
            <a:fillRect/>
          </a:stretch>
        </p:blipFill>
        <p:spPr>
          <a:xfrm>
            <a:off x="0" y="1828800"/>
            <a:ext cx="9144000" cy="5029200"/>
          </a:xfrm>
          <a:prstGeom prst="rect">
            <a:avLst/>
          </a:prstGeom>
        </p:spPr>
      </p:pic>
      <p:sp>
        <p:nvSpPr>
          <p:cNvPr id="11" name="Rectangle 10"/>
          <p:cNvSpPr/>
          <p:nvPr/>
        </p:nvSpPr>
        <p:spPr>
          <a:xfrm>
            <a:off x="4572000" y="2133600"/>
            <a:ext cx="4572000" cy="646331"/>
          </a:xfrm>
          <a:prstGeom prst="rect">
            <a:avLst/>
          </a:prstGeom>
        </p:spPr>
        <p:txBody>
          <a:bodyPr>
            <a:spAutoFit/>
          </a:bodyPr>
          <a:lstStyle/>
          <a:p>
            <a:pPr algn="ctr"/>
            <a:r>
              <a:rPr lang="en-US" b="1" dirty="0" smtClean="0">
                <a:solidFill>
                  <a:srgbClr val="FF0000"/>
                </a:solidFill>
              </a:rPr>
              <a:t>Neutron Beam: 0.96 *10 </a:t>
            </a:r>
            <a:r>
              <a:rPr lang="en-US" b="1" baseline="30000" dirty="0" smtClean="0">
                <a:solidFill>
                  <a:srgbClr val="FF0000"/>
                </a:solidFill>
              </a:rPr>
              <a:t>6 </a:t>
            </a:r>
            <a:r>
              <a:rPr lang="en-US" b="1" dirty="0" smtClean="0">
                <a:solidFill>
                  <a:srgbClr val="FF0000"/>
                </a:solidFill>
              </a:rPr>
              <a:t>n/s*cm</a:t>
            </a:r>
            <a:r>
              <a:rPr lang="en-US" b="1" baseline="30000" dirty="0" smtClean="0">
                <a:solidFill>
                  <a:srgbClr val="FF0000"/>
                </a:solidFill>
              </a:rPr>
              <a:t>2</a:t>
            </a:r>
            <a:r>
              <a:rPr lang="en-US" b="1" dirty="0" smtClean="0">
                <a:solidFill>
                  <a:srgbClr val="FF0000"/>
                </a:solidFill>
              </a:rPr>
              <a:t> </a:t>
            </a:r>
          </a:p>
          <a:p>
            <a:pPr algn="ctr"/>
            <a:r>
              <a:rPr lang="en-US" b="1" dirty="0" smtClean="0">
                <a:solidFill>
                  <a:srgbClr val="FF0000"/>
                </a:solidFill>
              </a:rPr>
              <a:t>For 100 </a:t>
            </a:r>
            <a:r>
              <a:rPr lang="ru-RU" b="1" dirty="0" smtClean="0">
                <a:solidFill>
                  <a:srgbClr val="FF0000"/>
                </a:solidFill>
              </a:rPr>
              <a:t>μ</a:t>
            </a:r>
            <a:r>
              <a:rPr lang="en-US" b="1" dirty="0" smtClean="0">
                <a:solidFill>
                  <a:srgbClr val="FF0000"/>
                </a:solidFill>
              </a:rPr>
              <a:t>A Proton Current</a:t>
            </a:r>
            <a:endParaRPr lang="en-US" b="1" dirty="0">
              <a:solidFill>
                <a:srgbClr val="FF0000"/>
              </a:solidFill>
            </a:endParaRPr>
          </a:p>
        </p:txBody>
      </p:sp>
      <p:sp>
        <p:nvSpPr>
          <p:cNvPr id="5" name="Footer Placeholder 4"/>
          <p:cNvSpPr>
            <a:spLocks noGrp="1"/>
          </p:cNvSpPr>
          <p:nvPr>
            <p:ph type="ftr" sz="quarter" idx="11"/>
          </p:nvPr>
        </p:nvSpPr>
        <p:spPr>
          <a:xfrm>
            <a:off x="0" y="6492875"/>
            <a:ext cx="2057400" cy="365125"/>
          </a:xfrm>
        </p:spPr>
        <p:txBody>
          <a:bodyPr/>
          <a:lstStyle/>
          <a:p>
            <a:r>
              <a:rPr lang="en-US" b="1" dirty="0" smtClean="0">
                <a:solidFill>
                  <a:srgbClr val="FF0000"/>
                </a:solidFill>
              </a:rPr>
              <a:t>2nd Jagiellonian Symposium  </a:t>
            </a:r>
            <a:endParaRPr lang="en-US" b="1" dirty="0">
              <a:solidFill>
                <a:srgbClr val="FF0000"/>
              </a:solidFill>
            </a:endParaRPr>
          </a:p>
        </p:txBody>
      </p:sp>
      <p:sp>
        <p:nvSpPr>
          <p:cNvPr id="6" name="Slide Number Placeholder 5"/>
          <p:cNvSpPr>
            <a:spLocks noGrp="1"/>
          </p:cNvSpPr>
          <p:nvPr>
            <p:ph type="sldNum" sz="quarter" idx="12"/>
          </p:nvPr>
        </p:nvSpPr>
        <p:spPr>
          <a:xfrm>
            <a:off x="4038600" y="6553200"/>
            <a:ext cx="685800" cy="304800"/>
          </a:xfrm>
        </p:spPr>
        <p:txBody>
          <a:bodyPr/>
          <a:lstStyle/>
          <a:p>
            <a:fld id="{B6F15528-21DE-4FAA-801E-634DDDAF4B2B}" type="slidenum">
              <a:rPr lang="en-US" b="1" smtClean="0">
                <a:solidFill>
                  <a:srgbClr val="FF0000"/>
                </a:solidFill>
              </a:rPr>
              <a:pPr/>
              <a:t>22</a:t>
            </a:fld>
            <a:endParaRPr lang="en-US" b="1" dirty="0">
              <a:solidFill>
                <a:srgbClr val="FF0000"/>
              </a:solidFill>
            </a:endParaRPr>
          </a:p>
        </p:txBody>
      </p:sp>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325562"/>
          </a:xfrm>
        </p:spPr>
        <p:txBody>
          <a:bodyPr>
            <a:normAutofit fontScale="90000"/>
          </a:bodyPr>
          <a:lstStyle/>
          <a:p>
            <a:r>
              <a:rPr lang="en-US" sz="2000" b="1" dirty="0" smtClean="0">
                <a:solidFill>
                  <a:schemeClr val="tx1"/>
                </a:solidFill>
                <a:latin typeface="Arial" pitchFamily="34" charset="0"/>
                <a:cs typeface="Arial" pitchFamily="34" charset="0"/>
              </a:rPr>
              <a:t>Conclusion</a:t>
            </a:r>
            <a:br>
              <a:rPr lang="en-US" sz="2000" b="1" dirty="0" smtClean="0">
                <a:solidFill>
                  <a:schemeClr val="tx1"/>
                </a:solidFill>
                <a:latin typeface="Arial" pitchFamily="34" charset="0"/>
                <a:cs typeface="Arial" pitchFamily="34" charset="0"/>
              </a:rPr>
            </a:br>
            <a:r>
              <a:rPr lang="en-US" sz="1800" b="1" dirty="0" smtClean="0">
                <a:solidFill>
                  <a:schemeClr val="tx1"/>
                </a:solidFill>
                <a:latin typeface="Arial" pitchFamily="34" charset="0"/>
                <a:cs typeface="Arial" pitchFamily="34" charset="0"/>
              </a:rPr>
              <a:t/>
            </a:r>
            <a:br>
              <a:rPr lang="en-US" sz="1800" b="1" dirty="0" smtClean="0">
                <a:solidFill>
                  <a:schemeClr val="tx1"/>
                </a:solidFill>
                <a:latin typeface="Arial" pitchFamily="34" charset="0"/>
                <a:cs typeface="Arial" pitchFamily="34" charset="0"/>
              </a:rPr>
            </a:br>
            <a:endParaRPr lang="en-US" i="1" dirty="0">
              <a:latin typeface="Arial" pitchFamily="34" charset="0"/>
              <a:cs typeface="Arial" pitchFamily="34" charset="0"/>
            </a:endParaRPr>
          </a:p>
        </p:txBody>
      </p:sp>
      <p:sp>
        <p:nvSpPr>
          <p:cNvPr id="8" name="Rectangle 7"/>
          <p:cNvSpPr/>
          <p:nvPr/>
        </p:nvSpPr>
        <p:spPr>
          <a:xfrm>
            <a:off x="2590800" y="1600200"/>
            <a:ext cx="4572000" cy="646331"/>
          </a:xfrm>
          <a:prstGeom prst="rect">
            <a:avLst/>
          </a:prstGeom>
        </p:spPr>
        <p:txBody>
          <a:bodyPr>
            <a:spAutoFit/>
          </a:bodyPr>
          <a:lstStyle/>
          <a:p>
            <a:pPr algn="ctr"/>
            <a:r>
              <a:rPr lang="en-US" b="1" dirty="0" smtClean="0">
                <a:solidFill>
                  <a:srgbClr val="FF0000"/>
                </a:solidFill>
              </a:rPr>
              <a:t>Neutron Beam: 0.96 *10 </a:t>
            </a:r>
            <a:r>
              <a:rPr lang="en-US" b="1" baseline="30000" dirty="0" smtClean="0">
                <a:solidFill>
                  <a:srgbClr val="FF0000"/>
                </a:solidFill>
              </a:rPr>
              <a:t>6 </a:t>
            </a:r>
            <a:r>
              <a:rPr lang="en-US" b="1" dirty="0" smtClean="0">
                <a:solidFill>
                  <a:srgbClr val="FF0000"/>
                </a:solidFill>
              </a:rPr>
              <a:t>n/s*cm</a:t>
            </a:r>
            <a:r>
              <a:rPr lang="en-US" b="1" baseline="30000" dirty="0" smtClean="0">
                <a:solidFill>
                  <a:srgbClr val="FF0000"/>
                </a:solidFill>
              </a:rPr>
              <a:t>2</a:t>
            </a:r>
            <a:r>
              <a:rPr lang="en-US" b="1" dirty="0" smtClean="0">
                <a:solidFill>
                  <a:srgbClr val="FF0000"/>
                </a:solidFill>
              </a:rPr>
              <a:t> </a:t>
            </a:r>
          </a:p>
          <a:p>
            <a:pPr algn="ctr"/>
            <a:r>
              <a:rPr lang="en-US" b="1" dirty="0" smtClean="0">
                <a:solidFill>
                  <a:srgbClr val="FF0000"/>
                </a:solidFill>
              </a:rPr>
              <a:t>For 100 </a:t>
            </a:r>
            <a:r>
              <a:rPr lang="ru-RU" b="1" dirty="0" smtClean="0">
                <a:solidFill>
                  <a:srgbClr val="FF0000"/>
                </a:solidFill>
              </a:rPr>
              <a:t>μ</a:t>
            </a:r>
            <a:r>
              <a:rPr lang="en-US" b="1" dirty="0" smtClean="0">
                <a:solidFill>
                  <a:srgbClr val="FF0000"/>
                </a:solidFill>
              </a:rPr>
              <a:t>A proton current</a:t>
            </a:r>
            <a:endParaRPr lang="en-US" b="1" dirty="0">
              <a:solidFill>
                <a:srgbClr val="FF0000"/>
              </a:solidFill>
            </a:endParaRPr>
          </a:p>
        </p:txBody>
      </p:sp>
      <p:sp>
        <p:nvSpPr>
          <p:cNvPr id="12" name="Rectangle 11"/>
          <p:cNvSpPr/>
          <p:nvPr/>
        </p:nvSpPr>
        <p:spPr>
          <a:xfrm>
            <a:off x="5257800" y="6581001"/>
            <a:ext cx="341760" cy="276999"/>
          </a:xfrm>
          <a:prstGeom prst="rect">
            <a:avLst/>
          </a:prstGeom>
        </p:spPr>
        <p:txBody>
          <a:bodyPr wrap="square">
            <a:spAutoFit/>
          </a:bodyPr>
          <a:lstStyle/>
          <a:p>
            <a:fld id="{B6F15528-21DE-4FAA-801E-634DDDAF4B2B}" type="slidenum">
              <a:rPr lang="en-US" sz="1200" b="1" smtClean="0">
                <a:solidFill>
                  <a:srgbClr val="FF0000"/>
                </a:solidFill>
              </a:rPr>
              <a:pPr/>
              <a:t>23</a:t>
            </a:fld>
            <a:endParaRPr lang="en-US" sz="1200" b="1" dirty="0">
              <a:solidFill>
                <a:srgbClr val="FF0000"/>
              </a:solidFill>
            </a:endParaRPr>
          </a:p>
        </p:txBody>
      </p:sp>
      <p:sp>
        <p:nvSpPr>
          <p:cNvPr id="13" name="Rectangle 12"/>
          <p:cNvSpPr/>
          <p:nvPr/>
        </p:nvSpPr>
        <p:spPr>
          <a:xfrm>
            <a:off x="0" y="6581001"/>
            <a:ext cx="6858000" cy="276999"/>
          </a:xfrm>
          <a:prstGeom prst="rect">
            <a:avLst/>
          </a:prstGeom>
        </p:spPr>
        <p:txBody>
          <a:bodyPr wrap="square">
            <a:spAutoFit/>
          </a:bodyPr>
          <a:lstStyle/>
          <a:p>
            <a:r>
              <a:rPr lang="en-US" sz="1200" b="1" dirty="0" smtClean="0">
                <a:solidFill>
                  <a:srgbClr val="FF0000"/>
                </a:solidFill>
              </a:rPr>
              <a:t>2nd Jagiellonian Symposium on Fundamental and Applied Subatomic Physics</a:t>
            </a:r>
            <a:endParaRPr lang="en-US" sz="1200" b="1" dirty="0">
              <a:solidFill>
                <a:srgbClr val="FF0000"/>
              </a:solidFill>
            </a:endParaRPr>
          </a:p>
        </p:txBody>
      </p:sp>
      <p:sp>
        <p:nvSpPr>
          <p:cNvPr id="10" name="Rectangle 9"/>
          <p:cNvSpPr/>
          <p:nvPr/>
        </p:nvSpPr>
        <p:spPr>
          <a:xfrm>
            <a:off x="1219200" y="685800"/>
            <a:ext cx="7543800" cy="923330"/>
          </a:xfrm>
          <a:prstGeom prst="rect">
            <a:avLst/>
          </a:prstGeom>
        </p:spPr>
        <p:txBody>
          <a:bodyPr wrap="square">
            <a:spAutoFit/>
          </a:bodyPr>
          <a:lstStyle/>
          <a:p>
            <a:pPr algn="ctr"/>
            <a:r>
              <a:rPr lang="en-US" b="1" dirty="0" smtClean="0">
                <a:latin typeface="Arial" pitchFamily="34" charset="0"/>
                <a:cs typeface="Arial" pitchFamily="34" charset="0"/>
              </a:rPr>
              <a:t>BSA:  2.5 mm </a:t>
            </a:r>
            <a:r>
              <a:rPr lang="hy-AM" b="1" baseline="30000" dirty="0" smtClean="0">
                <a:cs typeface="Arial" pitchFamily="34" charset="0"/>
              </a:rPr>
              <a:t>9</a:t>
            </a:r>
            <a:r>
              <a:rPr lang="en-US" b="1" dirty="0" smtClean="0">
                <a:latin typeface="Arial" pitchFamily="34" charset="0"/>
                <a:cs typeface="Arial" pitchFamily="34" charset="0"/>
              </a:rPr>
              <a:t>Be target, 5 cm Bismuth </a:t>
            </a:r>
            <a:r>
              <a:rPr lang="en-US" b="1" dirty="0" smtClean="0">
                <a:solidFill>
                  <a:srgbClr val="FF0000"/>
                </a:solidFill>
                <a:latin typeface="Arial" pitchFamily="34" charset="0"/>
                <a:cs typeface="Arial" pitchFamily="34" charset="0"/>
              </a:rPr>
              <a:t>(red), </a:t>
            </a:r>
            <a:r>
              <a:rPr lang="en-US" b="1" dirty="0" smtClean="0">
                <a:latin typeface="Arial" pitchFamily="34" charset="0"/>
                <a:cs typeface="Arial" pitchFamily="34" charset="0"/>
              </a:rPr>
              <a:t>55 cm Iron </a:t>
            </a:r>
            <a:r>
              <a:rPr lang="en-US" b="1" dirty="0" smtClean="0">
                <a:solidFill>
                  <a:srgbClr val="FF0000"/>
                </a:solidFill>
                <a:latin typeface="Arial" pitchFamily="34" charset="0"/>
                <a:cs typeface="Arial" pitchFamily="34" charset="0"/>
              </a:rPr>
              <a:t>(blue),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10 cm Aluminum </a:t>
            </a:r>
            <a:r>
              <a:rPr lang="en-US" b="1" dirty="0" smtClean="0">
                <a:solidFill>
                  <a:srgbClr val="FF0000"/>
                </a:solidFill>
                <a:latin typeface="Arial" pitchFamily="34" charset="0"/>
                <a:cs typeface="Arial" pitchFamily="34" charset="0"/>
              </a:rPr>
              <a:t>(yellow),  </a:t>
            </a:r>
            <a:r>
              <a:rPr lang="en-US" b="1" dirty="0" smtClean="0">
                <a:latin typeface="Arial" pitchFamily="34" charset="0"/>
                <a:cs typeface="Arial" pitchFamily="34" charset="0"/>
              </a:rPr>
              <a:t>5cm Graphite </a:t>
            </a:r>
            <a:r>
              <a:rPr lang="en-US" b="1" dirty="0" smtClean="0">
                <a:solidFill>
                  <a:srgbClr val="FF0000"/>
                </a:solidFill>
                <a:latin typeface="Arial" pitchFamily="34" charset="0"/>
                <a:cs typeface="Arial" pitchFamily="34" charset="0"/>
              </a:rPr>
              <a:t>(white), </a:t>
            </a:r>
            <a:r>
              <a:rPr lang="en-US" b="1" dirty="0" smtClean="0">
                <a:latin typeface="Arial" pitchFamily="34" charset="0"/>
                <a:cs typeface="Arial" pitchFamily="34" charset="0"/>
              </a:rPr>
              <a:t>10 cm </a:t>
            </a:r>
            <a:r>
              <a:rPr lang="en-US" b="1" baseline="30000" dirty="0" smtClean="0">
                <a:latin typeface="Arial" pitchFamily="34" charset="0"/>
                <a:cs typeface="Arial" pitchFamily="34" charset="0"/>
              </a:rPr>
              <a:t>7</a:t>
            </a:r>
            <a:r>
              <a:rPr lang="en-US" b="1" dirty="0" smtClean="0">
                <a:latin typeface="Arial" pitchFamily="34" charset="0"/>
                <a:cs typeface="Arial" pitchFamily="34" charset="0"/>
              </a:rPr>
              <a:t>LiF </a:t>
            </a:r>
            <a:r>
              <a:rPr lang="en-US" b="1" dirty="0" smtClean="0">
                <a:solidFill>
                  <a:srgbClr val="FF0000"/>
                </a:solidFill>
                <a:latin typeface="Arial" pitchFamily="34" charset="0"/>
                <a:cs typeface="Arial" pitchFamily="34" charset="0"/>
              </a:rPr>
              <a:t>(green), </a:t>
            </a:r>
            <a:r>
              <a:rPr lang="en-US" b="1" dirty="0" smtClean="0">
                <a:latin typeface="Arial" pitchFamily="34" charset="0"/>
                <a:cs typeface="Arial" pitchFamily="34" charset="0"/>
              </a:rPr>
              <a:t>Lead Reflector </a:t>
            </a:r>
            <a:r>
              <a:rPr lang="en-US" b="1" dirty="0" smtClean="0">
                <a:solidFill>
                  <a:srgbClr val="FF0000"/>
                </a:solidFill>
                <a:latin typeface="Arial" pitchFamily="34" charset="0"/>
                <a:cs typeface="Arial" pitchFamily="34" charset="0"/>
              </a:rPr>
              <a:t>(purple)</a:t>
            </a:r>
            <a:endParaRPr lang="en-US" dirty="0">
              <a:solidFill>
                <a:srgbClr val="FF0000"/>
              </a:solidFill>
            </a:endParaRPr>
          </a:p>
        </p:txBody>
      </p:sp>
      <p:pic>
        <p:nvPicPr>
          <p:cNvPr id="16" name="5.mpeg">
            <a:hlinkClick r:id="" action="ppaction://media"/>
          </p:cNvPr>
          <p:cNvPicPr>
            <a:picLocks noRot="1" noChangeAspect="1"/>
          </p:cNvPicPr>
          <p:nvPr>
            <a:videoFile r:link="rId1"/>
          </p:nvPr>
        </p:nvPicPr>
        <p:blipFill>
          <a:blip r:embed="rId3" cstate="print"/>
          <a:stretch>
            <a:fillRect/>
          </a:stretch>
        </p:blipFill>
        <p:spPr>
          <a:xfrm>
            <a:off x="457200" y="2209800"/>
            <a:ext cx="8229600" cy="4343400"/>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534"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Wingdings" pitchFamily="2" charset="2"/>
              <a:buChar char="Ø"/>
            </a:pPr>
            <a:r>
              <a:rPr lang="en-US" sz="2800" dirty="0" smtClean="0"/>
              <a:t>R. </a:t>
            </a:r>
            <a:r>
              <a:rPr lang="en-US" sz="2800" dirty="0" err="1" smtClean="0"/>
              <a:t>Avagyan</a:t>
            </a:r>
            <a:r>
              <a:rPr lang="en-US" sz="2800" dirty="0" smtClean="0"/>
              <a:t>, R. </a:t>
            </a:r>
            <a:r>
              <a:rPr lang="en-US" sz="2800" dirty="0" err="1" smtClean="0"/>
              <a:t>Avetisyan</a:t>
            </a:r>
            <a:r>
              <a:rPr lang="en-US" sz="2800" dirty="0" smtClean="0"/>
              <a:t>, </a:t>
            </a:r>
            <a:r>
              <a:rPr lang="en-US" sz="2800" u="sng" dirty="0" smtClean="0"/>
              <a:t>V. Ivanyan </a:t>
            </a:r>
            <a:r>
              <a:rPr lang="en-US" sz="2800" dirty="0" smtClean="0"/>
              <a:t>, I. </a:t>
            </a:r>
            <a:r>
              <a:rPr lang="en-US" sz="2800" dirty="0" err="1" smtClean="0"/>
              <a:t>Kerobyan</a:t>
            </a:r>
            <a:endParaRPr lang="en-US" sz="2800" dirty="0" smtClean="0"/>
          </a:p>
          <a:p>
            <a:pPr marL="0" indent="-514350" algn="ctr">
              <a:buNone/>
            </a:pPr>
            <a:r>
              <a:rPr lang="en-US" sz="2800" dirty="0" smtClean="0"/>
              <a:t>	</a:t>
            </a:r>
            <a:r>
              <a:rPr lang="en-US" sz="2800" b="1" dirty="0" smtClean="0"/>
              <a:t>Calculations of neutron yield and gamma rays intensity by Geant4</a:t>
            </a:r>
          </a:p>
          <a:p>
            <a:pPr marL="0" indent="-514350" algn="just">
              <a:buNone/>
            </a:pPr>
            <a:r>
              <a:rPr lang="en-US" sz="2800" b="1" dirty="0" smtClean="0"/>
              <a:t>	</a:t>
            </a:r>
            <a:r>
              <a:rPr lang="en-US" sz="2400" dirty="0" smtClean="0"/>
              <a:t>Armenian Journal of Physics 9(4) 2016, pp. 315-323</a:t>
            </a:r>
          </a:p>
          <a:p>
            <a:pPr marL="0" indent="-514350" algn="just">
              <a:buFont typeface="Wingdings" pitchFamily="2" charset="2"/>
              <a:buChar char="Ø"/>
            </a:pPr>
            <a:r>
              <a:rPr lang="en-US" sz="2800" dirty="0" smtClean="0"/>
              <a:t>R. </a:t>
            </a:r>
            <a:r>
              <a:rPr lang="en-US" sz="2800" dirty="0" err="1" smtClean="0"/>
              <a:t>Avagyan</a:t>
            </a:r>
            <a:r>
              <a:rPr lang="en-US" sz="2800" dirty="0" smtClean="0"/>
              <a:t>, R. </a:t>
            </a:r>
            <a:r>
              <a:rPr lang="en-US" sz="2800" dirty="0" err="1" smtClean="0"/>
              <a:t>Avetisyan</a:t>
            </a:r>
            <a:r>
              <a:rPr lang="en-US" sz="2800" dirty="0" smtClean="0"/>
              <a:t>, </a:t>
            </a:r>
            <a:r>
              <a:rPr lang="en-US" sz="2800" u="sng" dirty="0" smtClean="0"/>
              <a:t>V. Ivanyan </a:t>
            </a:r>
            <a:r>
              <a:rPr lang="en-US" sz="2800" dirty="0" smtClean="0"/>
              <a:t>, I. </a:t>
            </a:r>
            <a:r>
              <a:rPr lang="en-US" sz="2800" dirty="0" err="1" smtClean="0"/>
              <a:t>Kerobyan</a:t>
            </a:r>
            <a:endParaRPr lang="en-US" sz="2800" dirty="0" smtClean="0"/>
          </a:p>
          <a:p>
            <a:pPr marL="0" indent="-514350" algn="ctr">
              <a:buNone/>
            </a:pPr>
            <a:r>
              <a:rPr lang="en-US" sz="2800" dirty="0" smtClean="0"/>
              <a:t>	</a:t>
            </a:r>
            <a:r>
              <a:rPr lang="en-US" sz="2800" b="1" dirty="0" smtClean="0"/>
              <a:t>Study of Low Energy neutron beam formation based on GEANT4 simulations</a:t>
            </a:r>
          </a:p>
          <a:p>
            <a:pPr marL="0" indent="-514350" algn="ctr">
              <a:buNone/>
            </a:pPr>
            <a:r>
              <a:rPr lang="en-US" sz="2400" dirty="0" smtClean="0"/>
              <a:t>Nuclear Instruments and Methods in Physics Research Section B, Beam Interactions with Materials and Atoms</a:t>
            </a:r>
          </a:p>
          <a:p>
            <a:pPr marL="0" indent="-514350" algn="ctr">
              <a:buNone/>
            </a:pPr>
            <a:r>
              <a:rPr lang="en-US" sz="2400" dirty="0" smtClean="0"/>
              <a:t>(Available online, In Press)</a:t>
            </a:r>
          </a:p>
          <a:p>
            <a:pPr marL="0" indent="-514350" algn="just">
              <a:buNone/>
            </a:pPr>
            <a:endParaRPr lang="en-US" sz="2400" dirty="0" smtClean="0"/>
          </a:p>
          <a:p>
            <a:pPr marL="514350" indent="-514350">
              <a:buNone/>
            </a:pPr>
            <a:r>
              <a:rPr lang="en-US" sz="2800" dirty="0" smtClean="0"/>
              <a:t>	</a:t>
            </a:r>
            <a:endParaRPr lang="en-US" sz="2800" dirty="0"/>
          </a:p>
        </p:txBody>
      </p:sp>
      <p:sp>
        <p:nvSpPr>
          <p:cNvPr id="4" name="Footer Placeholder 3"/>
          <p:cNvSpPr>
            <a:spLocks noGrp="1"/>
          </p:cNvSpPr>
          <p:nvPr>
            <p:ph type="ftr" sz="quarter" idx="11"/>
          </p:nvPr>
        </p:nvSpPr>
        <p:spPr>
          <a:xfrm>
            <a:off x="0" y="6492875"/>
            <a:ext cx="5562600" cy="365125"/>
          </a:xfrm>
        </p:spPr>
        <p:txBody>
          <a:bodyPr/>
          <a:lstStyle/>
          <a:p>
            <a:r>
              <a:rPr lang="en-US" dirty="0" smtClean="0"/>
              <a:t>2nd Jagiellonian Symposium on Fundamental and Applied Subatomic Physics</a:t>
            </a:r>
            <a:endParaRPr lang="en-US" dirty="0"/>
          </a:p>
        </p:txBody>
      </p:sp>
      <p:sp>
        <p:nvSpPr>
          <p:cNvPr id="5" name="Slide Number Placeholder 4"/>
          <p:cNvSpPr>
            <a:spLocks noGrp="1"/>
          </p:cNvSpPr>
          <p:nvPr>
            <p:ph type="sldNum" sz="quarter" idx="12"/>
          </p:nvPr>
        </p:nvSpPr>
        <p:spPr>
          <a:xfrm>
            <a:off x="4876800" y="6492875"/>
            <a:ext cx="1752600" cy="365125"/>
          </a:xfrm>
        </p:spPr>
        <p:txBody>
          <a:bodyPr/>
          <a:lstStyle/>
          <a:p>
            <a:fld id="{B6F15528-21DE-4FAA-801E-634DDDAF4B2B}" type="slidenum">
              <a:rPr lang="en-US" smtClean="0"/>
              <a:pPr/>
              <a:t>24</a:t>
            </a:fld>
            <a:endParaRPr lang="en-US" dirty="0"/>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Zrzut_ekranu_2017-02-24_o_21.54.37.png"/>
          <p:cNvPicPr>
            <a:picLocks noChangeAspect="1" noChangeArrowheads="1"/>
          </p:cNvPicPr>
          <p:nvPr/>
        </p:nvPicPr>
        <p:blipFill>
          <a:blip r:embed="rId2" cstate="print"/>
          <a:srcRect/>
          <a:stretch>
            <a:fillRect/>
          </a:stretch>
        </p:blipFill>
        <p:spPr bwMode="auto">
          <a:xfrm>
            <a:off x="0" y="0"/>
            <a:ext cx="9144000" cy="3200400"/>
          </a:xfrm>
          <a:prstGeom prst="rect">
            <a:avLst/>
          </a:prstGeom>
          <a:noFill/>
        </p:spPr>
      </p:pic>
      <p:sp>
        <p:nvSpPr>
          <p:cNvPr id="8" name="Rectangle 7"/>
          <p:cNvSpPr/>
          <p:nvPr/>
        </p:nvSpPr>
        <p:spPr>
          <a:xfrm>
            <a:off x="2286000" y="3200400"/>
            <a:ext cx="4343399" cy="1107996"/>
          </a:xfrm>
          <a:prstGeom prst="rect">
            <a:avLst/>
          </a:prstGeom>
        </p:spPr>
        <p:txBody>
          <a:bodyPr wrap="square">
            <a:spAutoFit/>
          </a:bodyPr>
          <a:lstStyle/>
          <a:p>
            <a:r>
              <a:rPr lang="en-US" sz="6600" b="1" i="1" dirty="0" smtClean="0">
                <a:solidFill>
                  <a:srgbClr val="FF0000"/>
                </a:solidFill>
                <a:latin typeface="Bodoni MT" pitchFamily="18" charset="0"/>
              </a:rPr>
              <a:t>Thank You</a:t>
            </a:r>
            <a:endParaRPr lang="en-US" sz="6600" b="1" i="1" dirty="0">
              <a:solidFill>
                <a:srgbClr val="FF0000"/>
              </a:solidFill>
              <a:latin typeface="Bodoni MT" pitchFamily="18" charset="0"/>
            </a:endParaRPr>
          </a:p>
        </p:txBody>
      </p:sp>
      <p:pic>
        <p:nvPicPr>
          <p:cNvPr id="9" name="Picture 3" descr="C:\Users\User\Desktop\Untitled.jpg"/>
          <p:cNvPicPr>
            <a:picLocks noChangeAspect="1" noChangeArrowheads="1"/>
          </p:cNvPicPr>
          <p:nvPr/>
        </p:nvPicPr>
        <p:blipFill>
          <a:blip r:embed="rId3" cstate="print"/>
          <a:srcRect/>
          <a:stretch>
            <a:fillRect/>
          </a:stretch>
        </p:blipFill>
        <p:spPr bwMode="auto">
          <a:xfrm>
            <a:off x="1447800" y="4343400"/>
            <a:ext cx="6276975" cy="17526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828800"/>
          <a:ext cx="8229600" cy="3611880"/>
        </p:xfrm>
        <a:graphic>
          <a:graphicData uri="http://schemas.openxmlformats.org/drawingml/2006/table">
            <a:tbl>
              <a:tblPr firstRow="1" bandRow="1">
                <a:tableStyleId>{BC89EF96-8CEA-46FF-86C4-4CE0E7609802}</a:tableStyleId>
              </a:tblPr>
              <a:tblGrid>
                <a:gridCol w="4114800"/>
                <a:gridCol w="4114800"/>
              </a:tblGrid>
              <a:tr h="1203960">
                <a:tc>
                  <a:txBody>
                    <a:bodyPr/>
                    <a:lstStyle/>
                    <a:p>
                      <a:pPr algn="ctr"/>
                      <a:r>
                        <a:rPr lang="el-GR" sz="2000" b="1" i="0" kern="1200" dirty="0" smtClean="0">
                          <a:solidFill>
                            <a:schemeClr val="tx1"/>
                          </a:solidFill>
                          <a:latin typeface="+mn-lt"/>
                          <a:ea typeface="+mn-ea"/>
                          <a:cs typeface="+mn-cs"/>
                        </a:rPr>
                        <a:t>Φ</a:t>
                      </a:r>
                      <a:r>
                        <a:rPr lang="en-US" sz="2000" b="1" i="0" kern="1200" dirty="0" smtClean="0">
                          <a:solidFill>
                            <a:schemeClr val="tx1"/>
                          </a:solidFill>
                          <a:latin typeface="+mn-lt"/>
                          <a:ea typeface="+mn-ea"/>
                          <a:cs typeface="+mn-cs"/>
                        </a:rPr>
                        <a:t> </a:t>
                      </a:r>
                      <a:r>
                        <a:rPr lang="en-US" sz="1400" b="1" kern="1200" baseline="0" dirty="0" err="1" smtClean="0">
                          <a:solidFill>
                            <a:schemeClr val="tx1"/>
                          </a:solidFill>
                          <a:latin typeface="+mn-lt"/>
                          <a:ea typeface="+mn-ea"/>
                          <a:cs typeface="+mn-cs"/>
                        </a:rPr>
                        <a:t>th</a:t>
                      </a:r>
                      <a:endParaRPr lang="en-US" sz="1400" b="1" kern="1200" baseline="0" dirty="0" smtClean="0">
                        <a:solidFill>
                          <a:schemeClr val="tx1"/>
                        </a:solidFill>
                        <a:latin typeface="+mn-lt"/>
                        <a:ea typeface="+mn-ea"/>
                        <a:cs typeface="+mn-cs"/>
                      </a:endParaRPr>
                    </a:p>
                    <a:p>
                      <a:pPr algn="ctr"/>
                      <a:r>
                        <a:rPr lang="en-US" sz="1800" b="1" kern="1200" baseline="0" dirty="0" smtClean="0">
                          <a:solidFill>
                            <a:schemeClr val="tx1"/>
                          </a:solidFill>
                          <a:latin typeface="+mn-lt"/>
                          <a:ea typeface="+mn-ea"/>
                          <a:cs typeface="+mn-cs"/>
                        </a:rPr>
                        <a:t>[%]</a:t>
                      </a:r>
                    </a:p>
                  </a:txBody>
                  <a:tcPr/>
                </a:tc>
                <a:tc>
                  <a:txBody>
                    <a:bodyPr/>
                    <a:lstStyle/>
                    <a:p>
                      <a:pPr algn="ctr"/>
                      <a:r>
                        <a:rPr lang="en-US" sz="1800" b="1" kern="1200" baseline="0" dirty="0" smtClean="0">
                          <a:solidFill>
                            <a:schemeClr val="tx1"/>
                          </a:solidFill>
                          <a:latin typeface="+mn-lt"/>
                          <a:ea typeface="+mn-ea"/>
                          <a:cs typeface="+mn-cs"/>
                        </a:rPr>
                        <a:t>3.5</a:t>
                      </a:r>
                      <a:endParaRPr lang="en-US" dirty="0"/>
                    </a:p>
                  </a:txBody>
                  <a:tcPr/>
                </a:tc>
              </a:tr>
              <a:tr h="1149234">
                <a:tc>
                  <a:txBody>
                    <a:bodyPr/>
                    <a:lstStyle/>
                    <a:p>
                      <a:pPr algn="ctr"/>
                      <a:r>
                        <a:rPr lang="el-GR" sz="1800" b="1" i="0" kern="1200" dirty="0" smtClean="0">
                          <a:solidFill>
                            <a:schemeClr val="tx1"/>
                          </a:solidFill>
                          <a:latin typeface="+mn-lt"/>
                          <a:ea typeface="+mn-ea"/>
                          <a:cs typeface="+mn-cs"/>
                        </a:rPr>
                        <a:t>Φ</a:t>
                      </a:r>
                      <a:r>
                        <a:rPr lang="en-US" sz="1800" b="1" i="0" kern="1200" dirty="0" smtClean="0">
                          <a:solidFill>
                            <a:schemeClr val="tx1"/>
                          </a:solidFill>
                          <a:latin typeface="+mn-lt"/>
                          <a:ea typeface="+mn-ea"/>
                          <a:cs typeface="+mn-cs"/>
                        </a:rPr>
                        <a:t> </a:t>
                      </a:r>
                      <a:r>
                        <a:rPr lang="en-US" sz="1400" b="1" kern="1200" baseline="0" dirty="0" err="1" smtClean="0">
                          <a:solidFill>
                            <a:schemeClr val="tx1"/>
                          </a:solidFill>
                          <a:latin typeface="+mn-lt"/>
                          <a:ea typeface="+mn-ea"/>
                          <a:cs typeface="+mn-cs"/>
                        </a:rPr>
                        <a:t>epi</a:t>
                      </a:r>
                      <a:endParaRPr lang="en-US" sz="1400" b="1" kern="1200" baseline="0" dirty="0" smtClean="0">
                        <a:solidFill>
                          <a:schemeClr val="tx1"/>
                        </a:solidFill>
                        <a:latin typeface="+mn-lt"/>
                        <a:ea typeface="+mn-ea"/>
                        <a:cs typeface="+mn-cs"/>
                      </a:endParaRPr>
                    </a:p>
                    <a:p>
                      <a:pPr algn="ctr"/>
                      <a:r>
                        <a:rPr lang="en-US" sz="1800" b="1" kern="1200" baseline="0" dirty="0" smtClean="0">
                          <a:solidFill>
                            <a:schemeClr val="tx1"/>
                          </a:solidFill>
                          <a:latin typeface="+mn-lt"/>
                          <a:ea typeface="+mn-ea"/>
                          <a:cs typeface="+mn-cs"/>
                        </a:rPr>
                        <a:t>[%]</a:t>
                      </a:r>
                    </a:p>
                  </a:txBody>
                  <a:tcPr/>
                </a:tc>
                <a:tc>
                  <a:txBody>
                    <a:bodyPr/>
                    <a:lstStyle/>
                    <a:p>
                      <a:pPr algn="ctr"/>
                      <a:r>
                        <a:rPr lang="en-US" sz="1800" b="1" kern="1200" baseline="0" dirty="0" smtClean="0">
                          <a:solidFill>
                            <a:schemeClr val="tx1"/>
                          </a:solidFill>
                          <a:latin typeface="+mn-lt"/>
                          <a:ea typeface="+mn-ea"/>
                          <a:cs typeface="+mn-cs"/>
                        </a:rPr>
                        <a:t> 87.4</a:t>
                      </a:r>
                      <a:endParaRPr lang="en-US" dirty="0"/>
                    </a:p>
                  </a:txBody>
                  <a:tcPr/>
                </a:tc>
              </a:tr>
              <a:tr h="1258686">
                <a:tc>
                  <a:txBody>
                    <a:bodyPr/>
                    <a:lstStyle/>
                    <a:p>
                      <a:pPr algn="ctr"/>
                      <a:r>
                        <a:rPr lang="el-GR" sz="2400" b="1" i="0" kern="1200" dirty="0" smtClean="0">
                          <a:solidFill>
                            <a:schemeClr val="tx1"/>
                          </a:solidFill>
                          <a:latin typeface="+mn-lt"/>
                          <a:ea typeface="+mn-ea"/>
                          <a:cs typeface="+mn-cs"/>
                        </a:rPr>
                        <a:t>Φ</a:t>
                      </a:r>
                      <a:r>
                        <a:rPr lang="en-US" sz="1800" b="1" i="0" kern="1200" dirty="0" smtClean="0">
                          <a:solidFill>
                            <a:schemeClr val="tx1"/>
                          </a:solidFill>
                          <a:latin typeface="+mn-lt"/>
                          <a:ea typeface="+mn-ea"/>
                          <a:cs typeface="+mn-cs"/>
                        </a:rPr>
                        <a:t> </a:t>
                      </a:r>
                      <a:r>
                        <a:rPr lang="en-US" sz="1800" b="1" kern="1200" baseline="0" dirty="0" smtClean="0">
                          <a:solidFill>
                            <a:schemeClr val="tx1"/>
                          </a:solidFill>
                          <a:latin typeface="+mn-lt"/>
                          <a:ea typeface="+mn-ea"/>
                          <a:cs typeface="+mn-cs"/>
                        </a:rPr>
                        <a:t>fast</a:t>
                      </a:r>
                    </a:p>
                    <a:p>
                      <a:pPr algn="ctr"/>
                      <a:r>
                        <a:rPr lang="en-US" sz="1600" b="1" kern="1200" baseline="0" dirty="0" smtClean="0">
                          <a:solidFill>
                            <a:schemeClr val="tx1"/>
                          </a:solidFill>
                          <a:latin typeface="+mn-lt"/>
                          <a:ea typeface="+mn-ea"/>
                          <a:cs typeface="+mn-cs"/>
                        </a:rPr>
                        <a:t>[%]</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solidFill>
                          <a:latin typeface="+mn-lt"/>
                          <a:ea typeface="+mn-ea"/>
                          <a:cs typeface="+mn-cs"/>
                        </a:rPr>
                        <a:t>9.1</a:t>
                      </a:r>
                      <a:endParaRPr lang="en-US" dirty="0" smtClean="0"/>
                    </a:p>
                    <a:p>
                      <a:endParaRPr lang="en-US" dirty="0"/>
                    </a:p>
                  </a:txBody>
                  <a:tcPr/>
                </a:tc>
              </a:tr>
            </a:tbl>
          </a:graphicData>
        </a:graphic>
      </p:graphicFrame>
      <p:sp>
        <p:nvSpPr>
          <p:cNvPr id="6" name="Rectangle 5"/>
          <p:cNvSpPr/>
          <p:nvPr/>
        </p:nvSpPr>
        <p:spPr>
          <a:xfrm>
            <a:off x="1981200" y="457200"/>
            <a:ext cx="5867400" cy="1323439"/>
          </a:xfrm>
          <a:prstGeom prst="rect">
            <a:avLst/>
          </a:prstGeom>
        </p:spPr>
        <p:txBody>
          <a:bodyPr wrap="square">
            <a:spAutoFit/>
          </a:bodyPr>
          <a:lstStyle/>
          <a:p>
            <a:pPr algn="ctr"/>
            <a:r>
              <a:rPr lang="en-US" sz="2000" b="1" dirty="0" smtClean="0">
                <a:latin typeface="Arial" pitchFamily="34" charset="0"/>
                <a:cs typeface="Arial" pitchFamily="34" charset="0"/>
              </a:rPr>
              <a:t>IAEA Recommendations of </a:t>
            </a:r>
            <a:r>
              <a:rPr lang="en-US" sz="2000" b="1" i="1" dirty="0" smtClean="0">
                <a:latin typeface="Arial" pitchFamily="34" charset="0"/>
                <a:cs typeface="Arial" pitchFamily="34" charset="0"/>
              </a:rPr>
              <a:t>Neutron Current</a:t>
            </a:r>
          </a:p>
          <a:p>
            <a:pPr algn="ctr"/>
            <a:r>
              <a:rPr lang="el-GR" sz="2000" dirty="0" smtClean="0">
                <a:latin typeface="Arial" pitchFamily="34" charset="0"/>
                <a:cs typeface="Arial" pitchFamily="34" charset="0"/>
              </a:rPr>
              <a:t>Φ</a:t>
            </a:r>
            <a:r>
              <a:rPr lang="en-US" sz="2000" dirty="0" smtClean="0">
                <a:latin typeface="Arial" pitchFamily="34" charset="0"/>
                <a:cs typeface="Arial" pitchFamily="34" charset="0"/>
              </a:rPr>
              <a:t> </a:t>
            </a:r>
            <a:r>
              <a:rPr lang="en-US" sz="1500" i="1" dirty="0" err="1" smtClean="0">
                <a:latin typeface="Arial" pitchFamily="34" charset="0"/>
                <a:cs typeface="Arial" pitchFamily="34" charset="0"/>
              </a:rPr>
              <a:t>th</a:t>
            </a:r>
            <a:r>
              <a:rPr lang="en-US" sz="2000" i="1" dirty="0" smtClean="0">
                <a:latin typeface="Arial" pitchFamily="34" charset="0"/>
                <a:cs typeface="Arial" pitchFamily="34" charset="0"/>
              </a:rPr>
              <a:t>, </a:t>
            </a:r>
            <a:r>
              <a:rPr lang="el-GR" sz="2000" dirty="0" smtClean="0">
                <a:latin typeface="Arial" pitchFamily="34" charset="0"/>
                <a:cs typeface="Arial" pitchFamily="34" charset="0"/>
              </a:rPr>
              <a:t>Φ</a:t>
            </a:r>
            <a:r>
              <a:rPr lang="en-US" sz="2000" dirty="0" smtClean="0">
                <a:latin typeface="Arial" pitchFamily="34" charset="0"/>
                <a:cs typeface="Arial" pitchFamily="34" charset="0"/>
              </a:rPr>
              <a:t> </a:t>
            </a:r>
            <a:r>
              <a:rPr lang="en-US" sz="1500" i="1" dirty="0" err="1" smtClean="0">
                <a:latin typeface="Arial" pitchFamily="34" charset="0"/>
                <a:cs typeface="Arial" pitchFamily="34" charset="0"/>
              </a:rPr>
              <a:t>epi</a:t>
            </a:r>
            <a:r>
              <a:rPr lang="en-US" sz="1500" i="1" dirty="0" smtClean="0">
                <a:latin typeface="Arial" pitchFamily="34" charset="0"/>
                <a:cs typeface="Arial" pitchFamily="34" charset="0"/>
              </a:rPr>
              <a:t>, </a:t>
            </a:r>
            <a:r>
              <a:rPr lang="el-GR" sz="2000" dirty="0" smtClean="0">
                <a:latin typeface="Arial" pitchFamily="34" charset="0"/>
                <a:cs typeface="Arial" pitchFamily="34" charset="0"/>
              </a:rPr>
              <a:t>Φ</a:t>
            </a:r>
            <a:r>
              <a:rPr lang="en-US" sz="2000" i="1" dirty="0" smtClean="0">
                <a:latin typeface="Arial" pitchFamily="34" charset="0"/>
                <a:cs typeface="Arial" pitchFamily="34" charset="0"/>
              </a:rPr>
              <a:t> </a:t>
            </a:r>
            <a:r>
              <a:rPr lang="en-US" sz="1500" i="1" dirty="0" smtClean="0">
                <a:latin typeface="Arial" pitchFamily="34" charset="0"/>
                <a:cs typeface="Arial" pitchFamily="34" charset="0"/>
              </a:rPr>
              <a:t>fast </a:t>
            </a:r>
            <a:r>
              <a:rPr lang="en-US" sz="2000" i="1" dirty="0" smtClean="0">
                <a:latin typeface="Arial" pitchFamily="34" charset="0"/>
                <a:cs typeface="Arial" pitchFamily="34" charset="0"/>
              </a:rPr>
              <a:t>: Thermal, Epithermal, and fast Neutrons</a:t>
            </a:r>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p:txBody>
      </p:sp>
      <p:sp>
        <p:nvSpPr>
          <p:cNvPr id="5" name="Footer Placeholder 4"/>
          <p:cNvSpPr>
            <a:spLocks noGrp="1"/>
          </p:cNvSpPr>
          <p:nvPr>
            <p:ph type="ftr" sz="quarter" idx="11"/>
          </p:nvPr>
        </p:nvSpPr>
        <p:spPr>
          <a:xfrm>
            <a:off x="0" y="6492875"/>
            <a:ext cx="5257800" cy="365125"/>
          </a:xfrm>
        </p:spPr>
        <p:txBody>
          <a:bodyPr/>
          <a:lstStyle/>
          <a:p>
            <a:r>
              <a:rPr lang="en-US" dirty="0" smtClean="0"/>
              <a:t>2nd Jagiellonian Symposium on Fundamental and Applied Subatomic Physics</a:t>
            </a:r>
            <a:endParaRPr lang="en-US" dirty="0"/>
          </a:p>
        </p:txBody>
      </p:sp>
      <p:sp>
        <p:nvSpPr>
          <p:cNvPr id="7" name="Slide Number Placeholder 6"/>
          <p:cNvSpPr>
            <a:spLocks noGrp="1"/>
          </p:cNvSpPr>
          <p:nvPr>
            <p:ph type="sldNum" sz="quarter" idx="12"/>
          </p:nvPr>
        </p:nvSpPr>
        <p:spPr>
          <a:xfrm>
            <a:off x="4648200" y="6492875"/>
            <a:ext cx="2133600" cy="365125"/>
          </a:xfrm>
        </p:spPr>
        <p:txBody>
          <a:bodyPr/>
          <a:lstStyle/>
          <a:p>
            <a:fld id="{B6F15528-21DE-4FAA-801E-634DDDAF4B2B}" type="slidenum">
              <a:rPr lang="en-US" smtClean="0"/>
              <a:pPr/>
              <a:t>26</a:t>
            </a:fld>
            <a:endParaRPr lang="en-US" dirty="0"/>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Wingdings" pitchFamily="2" charset="2"/>
              <a:buChar char="Ø"/>
            </a:pPr>
            <a:r>
              <a:rPr lang="en-US" sz="2800" dirty="0" smtClean="0"/>
              <a:t>R. </a:t>
            </a:r>
            <a:r>
              <a:rPr lang="en-US" sz="2800" dirty="0" err="1" smtClean="0"/>
              <a:t>Avagyan</a:t>
            </a:r>
            <a:r>
              <a:rPr lang="en-US" sz="2800" dirty="0" smtClean="0"/>
              <a:t>, R. </a:t>
            </a:r>
            <a:r>
              <a:rPr lang="en-US" sz="2800" dirty="0" err="1" smtClean="0"/>
              <a:t>Avetisyan</a:t>
            </a:r>
            <a:r>
              <a:rPr lang="en-US" sz="2800" dirty="0" smtClean="0"/>
              <a:t>, </a:t>
            </a:r>
            <a:r>
              <a:rPr lang="en-US" sz="2800" u="sng" dirty="0" smtClean="0"/>
              <a:t>V. Ivanyan </a:t>
            </a:r>
            <a:r>
              <a:rPr lang="en-US" sz="2800" dirty="0" smtClean="0"/>
              <a:t>, I. </a:t>
            </a:r>
            <a:r>
              <a:rPr lang="en-US" sz="2800" dirty="0" err="1" smtClean="0"/>
              <a:t>Kerobyan</a:t>
            </a:r>
            <a:endParaRPr lang="en-US" sz="2800" dirty="0" smtClean="0"/>
          </a:p>
          <a:p>
            <a:pPr marL="0" indent="-514350" algn="ctr">
              <a:buNone/>
            </a:pPr>
            <a:r>
              <a:rPr lang="en-US" sz="2800" dirty="0" smtClean="0"/>
              <a:t>	</a:t>
            </a:r>
            <a:r>
              <a:rPr lang="en-US" sz="2800" b="1" dirty="0" smtClean="0"/>
              <a:t>Calculations of neutron yield and gamma rays intensity by Geant4</a:t>
            </a:r>
          </a:p>
          <a:p>
            <a:pPr marL="0" indent="-514350" algn="just">
              <a:buNone/>
            </a:pPr>
            <a:r>
              <a:rPr lang="en-US" sz="2800" b="1" dirty="0" smtClean="0"/>
              <a:t>	</a:t>
            </a:r>
            <a:r>
              <a:rPr lang="en-US" sz="2400" dirty="0" smtClean="0"/>
              <a:t>Armenian Journal of Physics 9(4) 2016, pp. 315-323</a:t>
            </a:r>
          </a:p>
          <a:p>
            <a:pPr marL="0" indent="-514350" algn="just">
              <a:buFont typeface="Wingdings" pitchFamily="2" charset="2"/>
              <a:buChar char="Ø"/>
            </a:pPr>
            <a:r>
              <a:rPr lang="en-US" sz="2800" dirty="0" smtClean="0"/>
              <a:t>R. </a:t>
            </a:r>
            <a:r>
              <a:rPr lang="en-US" sz="2800" dirty="0" err="1" smtClean="0"/>
              <a:t>Avagyan</a:t>
            </a:r>
            <a:r>
              <a:rPr lang="en-US" sz="2800" dirty="0" smtClean="0"/>
              <a:t>, R. </a:t>
            </a:r>
            <a:r>
              <a:rPr lang="en-US" sz="2800" dirty="0" err="1" smtClean="0"/>
              <a:t>Avetisyan</a:t>
            </a:r>
            <a:r>
              <a:rPr lang="en-US" sz="2800" dirty="0" smtClean="0"/>
              <a:t>, </a:t>
            </a:r>
            <a:r>
              <a:rPr lang="en-US" sz="2800" u="sng" dirty="0" smtClean="0"/>
              <a:t>V. Ivanyan </a:t>
            </a:r>
            <a:r>
              <a:rPr lang="en-US" sz="2800" dirty="0" smtClean="0"/>
              <a:t>, I. </a:t>
            </a:r>
            <a:r>
              <a:rPr lang="en-US" sz="2800" dirty="0" err="1" smtClean="0"/>
              <a:t>Kerobyan</a:t>
            </a:r>
            <a:endParaRPr lang="en-US" sz="2800" dirty="0" smtClean="0"/>
          </a:p>
          <a:p>
            <a:pPr marL="0" indent="-514350" algn="ctr">
              <a:buNone/>
            </a:pPr>
            <a:r>
              <a:rPr lang="en-US" sz="2800" dirty="0" smtClean="0"/>
              <a:t>	</a:t>
            </a:r>
            <a:r>
              <a:rPr lang="en-US" sz="2800" b="1" dirty="0" smtClean="0"/>
              <a:t>Study of Low Energy neutron beam formation based on GEANT4 simulations</a:t>
            </a:r>
          </a:p>
          <a:p>
            <a:pPr marL="0" indent="-514350" algn="ctr">
              <a:buNone/>
            </a:pPr>
            <a:r>
              <a:rPr lang="en-US" sz="2400" dirty="0" smtClean="0"/>
              <a:t>Nuclear Instruments and Methods in Physics Research Section B, Beam Interactions with Materials and Atoms</a:t>
            </a:r>
          </a:p>
          <a:p>
            <a:pPr marL="0" indent="-514350" algn="ctr">
              <a:buNone/>
            </a:pPr>
            <a:r>
              <a:rPr lang="en-US" sz="2400" dirty="0" smtClean="0"/>
              <a:t>(Available online, In Press)</a:t>
            </a:r>
          </a:p>
          <a:p>
            <a:pPr marL="0" indent="-514350" algn="just">
              <a:buNone/>
            </a:pPr>
            <a:endParaRPr lang="en-US" sz="2400" dirty="0" smtClean="0"/>
          </a:p>
          <a:p>
            <a:pPr marL="514350" indent="-514350">
              <a:buNone/>
            </a:pPr>
            <a:r>
              <a:rPr lang="en-US" sz="2800" dirty="0" smtClean="0"/>
              <a:t>	</a:t>
            </a:r>
            <a:endParaRPr lang="en-US" sz="2800" dirty="0"/>
          </a:p>
        </p:txBody>
      </p:sp>
      <p:sp>
        <p:nvSpPr>
          <p:cNvPr id="4" name="Footer Placeholder 3"/>
          <p:cNvSpPr>
            <a:spLocks noGrp="1"/>
          </p:cNvSpPr>
          <p:nvPr>
            <p:ph type="ftr" sz="quarter" idx="11"/>
          </p:nvPr>
        </p:nvSpPr>
        <p:spPr>
          <a:xfrm>
            <a:off x="0" y="6492875"/>
            <a:ext cx="5562600" cy="365125"/>
          </a:xfrm>
        </p:spPr>
        <p:txBody>
          <a:bodyPr/>
          <a:lstStyle/>
          <a:p>
            <a:r>
              <a:rPr lang="en-US" dirty="0" smtClean="0"/>
              <a:t>2nd Jagiellonian Symposium on Fundamental and Applied Subatomic Physics</a:t>
            </a:r>
            <a:endParaRPr lang="en-US" dirty="0"/>
          </a:p>
        </p:txBody>
      </p:sp>
      <p:sp>
        <p:nvSpPr>
          <p:cNvPr id="5" name="Slide Number Placeholder 4"/>
          <p:cNvSpPr>
            <a:spLocks noGrp="1"/>
          </p:cNvSpPr>
          <p:nvPr>
            <p:ph type="sldNum" sz="quarter" idx="12"/>
          </p:nvPr>
        </p:nvSpPr>
        <p:spPr>
          <a:xfrm>
            <a:off x="4876800" y="6492875"/>
            <a:ext cx="1752600" cy="365125"/>
          </a:xfrm>
        </p:spPr>
        <p:txBody>
          <a:bodyPr/>
          <a:lstStyle/>
          <a:p>
            <a:fld id="{B6F15528-21DE-4FAA-801E-634DDDAF4B2B}" type="slidenum">
              <a:rPr lang="en-US" smtClean="0"/>
              <a:pPr/>
              <a:t>27</a:t>
            </a:fld>
            <a:endParaRPr lang="en-US"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latin typeface="Times New Roman" pitchFamily="18" charset="0"/>
                <a:cs typeface="Times New Roman" pitchFamily="18" charset="0"/>
              </a:rPr>
              <a:t>Introduction</a:t>
            </a:r>
            <a:br>
              <a:rPr lang="en-US" b="1" i="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1295400"/>
            <a:ext cx="8915400" cy="5562600"/>
          </a:xfrm>
        </p:spPr>
        <p:txBody>
          <a:bodyPr>
            <a:normAutofit/>
          </a:bodyPr>
          <a:lstStyle/>
          <a:p>
            <a:pPr algn="just">
              <a:buClr>
                <a:srgbClr val="7030A0"/>
              </a:buClr>
              <a:buFont typeface="Wingdings" pitchFamily="2" charset="2"/>
              <a:buChar char="v"/>
            </a:pPr>
            <a:r>
              <a:rPr lang="en-US" sz="2200" dirty="0" smtClean="0">
                <a:latin typeface="Arial" pitchFamily="34" charset="0"/>
                <a:cs typeface="Arial" pitchFamily="34" charset="0"/>
              </a:rPr>
              <a:t>	 The possibility of obtaining thermal/epithermal neutron beams using external protons from Cyclotron C18/18 is studied based on GEANT4 simulations. </a:t>
            </a:r>
          </a:p>
          <a:p>
            <a:pPr algn="just">
              <a:buClr>
                <a:srgbClr val="7030A0"/>
              </a:buClr>
              <a:buFont typeface="Wingdings" pitchFamily="2" charset="2"/>
              <a:buChar char="v"/>
            </a:pPr>
            <a:r>
              <a:rPr lang="en-US" sz="2200" dirty="0" smtClean="0">
                <a:latin typeface="Arial" pitchFamily="34" charset="0"/>
                <a:cs typeface="Arial" pitchFamily="34" charset="0"/>
              </a:rPr>
              <a:t>	  In this model of the GEANT4 simulation included two programs for physics lists. These are the one of the most important parts of the creation the correct model, which will as much as possible closer to the future experiment.</a:t>
            </a:r>
          </a:p>
          <a:p>
            <a:pPr algn="just">
              <a:buClr>
                <a:srgbClr val="7030A0"/>
              </a:buClr>
              <a:buFont typeface="Wingdings" pitchFamily="2" charset="2"/>
              <a:buChar char="v"/>
            </a:pPr>
            <a:r>
              <a:rPr lang="en-US" sz="2200" dirty="0" smtClean="0">
                <a:latin typeface="Arial" pitchFamily="34" charset="0"/>
                <a:cs typeface="Arial" pitchFamily="34" charset="0"/>
              </a:rPr>
              <a:t>  	The formed beam of thermal/epithermal neutron beams will be used not only in fundamental research, but also for practical purposes, in particular, to explore the possibility of applying it in Boron Neutron Capture Therapy (BNCT).</a:t>
            </a:r>
          </a:p>
          <a:p>
            <a:endParaRPr lang="en-US" dirty="0"/>
          </a:p>
        </p:txBody>
      </p:sp>
      <p:sp>
        <p:nvSpPr>
          <p:cNvPr id="4" name="Footer Placeholder 3"/>
          <p:cNvSpPr>
            <a:spLocks noGrp="1"/>
          </p:cNvSpPr>
          <p:nvPr>
            <p:ph type="ftr" sz="quarter" idx="11"/>
          </p:nvPr>
        </p:nvSpPr>
        <p:spPr>
          <a:xfrm>
            <a:off x="0" y="6492875"/>
            <a:ext cx="2590800" cy="365125"/>
          </a:xfrm>
        </p:spPr>
        <p:txBody>
          <a:bodyPr/>
          <a:lstStyle/>
          <a:p>
            <a:r>
              <a:rPr lang="en-US" b="1" dirty="0" smtClean="0">
                <a:solidFill>
                  <a:srgbClr val="FF0000"/>
                </a:solidFill>
              </a:rPr>
              <a:t>2nd Jagiellonian Symposium</a:t>
            </a:r>
            <a:endParaRPr lang="en-US" b="1" dirty="0">
              <a:solidFill>
                <a:srgbClr val="FF0000"/>
              </a:solidFill>
            </a:endParaRPr>
          </a:p>
        </p:txBody>
      </p:sp>
      <p:sp>
        <p:nvSpPr>
          <p:cNvPr id="5" name="Slide Number Placeholder 4"/>
          <p:cNvSpPr>
            <a:spLocks noGrp="1"/>
          </p:cNvSpPr>
          <p:nvPr>
            <p:ph type="sldNum" sz="quarter" idx="12"/>
          </p:nvPr>
        </p:nvSpPr>
        <p:spPr>
          <a:xfrm>
            <a:off x="4114800" y="6492875"/>
            <a:ext cx="762000" cy="365125"/>
          </a:xfrm>
        </p:spPr>
        <p:txBody>
          <a:bodyPr/>
          <a:lstStyle/>
          <a:p>
            <a:fld id="{B6F15528-21DE-4FAA-801E-634DDDAF4B2B}" type="slidenum">
              <a:rPr lang="en-US" b="1" smtClean="0">
                <a:solidFill>
                  <a:srgbClr val="FF0000"/>
                </a:solidFill>
              </a:rPr>
              <a:pPr/>
              <a:t>3</a:t>
            </a:fld>
            <a:endParaRPr lang="en-US" b="1" dirty="0">
              <a:solidFill>
                <a:srgbClr val="FF0000"/>
              </a:solidFill>
            </a:endParaRPr>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i="1" dirty="0" smtClean="0">
                <a:latin typeface="Times New Roman" pitchFamily="18" charset="0"/>
                <a:cs typeface="Times New Roman" pitchFamily="18" charset="0"/>
              </a:rPr>
              <a:t>Cyclotron C18/18</a:t>
            </a:r>
            <a:br>
              <a:rPr lang="en-US" b="1" i="1" dirty="0" smtClean="0">
                <a:latin typeface="Times New Roman" pitchFamily="18" charset="0"/>
                <a:cs typeface="Times New Roman" pitchFamily="18" charset="0"/>
              </a:rPr>
            </a:b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609600" y="1981200"/>
            <a:ext cx="7620000" cy="4876800"/>
          </a:xfrm>
          <a:prstGeom prst="rect">
            <a:avLst/>
          </a:prstGeom>
          <a:noFill/>
          <a:effectLst/>
        </p:spPr>
      </p:pic>
      <p:sp>
        <p:nvSpPr>
          <p:cNvPr id="5" name="Content Placeholder 2"/>
          <p:cNvSpPr txBox="1">
            <a:spLocks/>
          </p:cNvSpPr>
          <p:nvPr/>
        </p:nvSpPr>
        <p:spPr>
          <a:xfrm>
            <a:off x="457200" y="1600201"/>
            <a:ext cx="4343400" cy="11430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tx1"/>
                </a:solidFill>
                <a:effectLst/>
                <a:uLnTx/>
                <a:uFillTx/>
                <a:latin typeface="Comic Sans MS" pitchFamily="66" charset="0"/>
                <a:ea typeface="+mn-ea"/>
                <a:cs typeface="+mn-cs"/>
              </a:rPr>
              <a:t>18 MeV Proton Beam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tx1"/>
                </a:solidFill>
                <a:effectLst/>
                <a:uLnTx/>
                <a:uFillTx/>
                <a:latin typeface="Comic Sans MS" pitchFamily="66" charset="0"/>
                <a:ea typeface="+mn-ea"/>
                <a:cs typeface="+mn-cs"/>
              </a:rPr>
              <a:t>Up</a:t>
            </a:r>
            <a:r>
              <a:rPr kumimoji="0" lang="en-US" sz="2600" b="0" i="0" u="none" strike="noStrike" kern="1200" cap="none" spc="0" normalizeH="0" noProof="0" dirty="0" smtClean="0">
                <a:ln>
                  <a:noFill/>
                </a:ln>
                <a:solidFill>
                  <a:schemeClr val="tx1"/>
                </a:solidFill>
                <a:effectLst/>
                <a:uLnTx/>
                <a:uFillTx/>
                <a:latin typeface="Comic Sans MS" pitchFamily="66" charset="0"/>
                <a:ea typeface="+mn-ea"/>
                <a:cs typeface="+mn-cs"/>
              </a:rPr>
              <a:t> to </a:t>
            </a:r>
            <a:r>
              <a:rPr kumimoji="0" lang="en-US" sz="2600" b="0" i="0" u="none" strike="noStrike" kern="1200" cap="none" spc="0" normalizeH="0" baseline="0" noProof="0" dirty="0" smtClean="0">
                <a:ln>
                  <a:noFill/>
                </a:ln>
                <a:solidFill>
                  <a:schemeClr val="tx1"/>
                </a:solidFill>
                <a:effectLst/>
                <a:uLnTx/>
                <a:uFillTx/>
                <a:latin typeface="Comic Sans MS" pitchFamily="66" charset="0"/>
                <a:ea typeface="+mn-ea"/>
                <a:cs typeface="+mn-cs"/>
              </a:rPr>
              <a:t>100 </a:t>
            </a:r>
            <a:r>
              <a:rPr kumimoji="0" lang="hy-AM" sz="2600" b="0" i="0" u="none" strike="noStrike" kern="1200" cap="none" spc="0" normalizeH="0" baseline="0" noProof="0" dirty="0" smtClean="0">
                <a:ln>
                  <a:noFill/>
                </a:ln>
                <a:solidFill>
                  <a:schemeClr val="tx1"/>
                </a:solidFill>
                <a:effectLst/>
                <a:uLnTx/>
                <a:uFillTx/>
                <a:latin typeface="+mn-lt"/>
                <a:ea typeface="+mn-ea"/>
                <a:cs typeface="+mn-cs"/>
              </a:rPr>
              <a:t>μ</a:t>
            </a:r>
            <a:r>
              <a:rPr kumimoji="0" lang="en-US" sz="2600" b="0" i="0" u="none" strike="noStrike" kern="1200" cap="none" spc="0" normalizeH="0" baseline="0" noProof="0" dirty="0" smtClean="0">
                <a:ln>
                  <a:noFill/>
                </a:ln>
                <a:solidFill>
                  <a:schemeClr val="tx1"/>
                </a:solidFill>
                <a:effectLst/>
                <a:uLnTx/>
                <a:uFillTx/>
                <a:latin typeface="Comic Sans MS" pitchFamily="66" charset="0"/>
                <a:ea typeface="+mn-ea"/>
                <a:cs typeface="+mn-cs"/>
              </a:rPr>
              <a:t>A Beam Current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a:xfrm>
            <a:off x="0" y="6477000"/>
            <a:ext cx="1981200" cy="381000"/>
          </a:xfrm>
        </p:spPr>
        <p:txBody>
          <a:bodyPr/>
          <a:lstStyle/>
          <a:p>
            <a:r>
              <a:rPr lang="en-US" b="1" dirty="0" smtClean="0">
                <a:solidFill>
                  <a:srgbClr val="FF0000"/>
                </a:solidFill>
              </a:rPr>
              <a:t>2nd Jagiellonian Symposium</a:t>
            </a:r>
            <a:endParaRPr lang="en-US" b="1" dirty="0">
              <a:solidFill>
                <a:srgbClr val="FF0000"/>
              </a:solidFill>
            </a:endParaRPr>
          </a:p>
        </p:txBody>
      </p:sp>
      <p:sp>
        <p:nvSpPr>
          <p:cNvPr id="7" name="Slide Number Placeholder 6"/>
          <p:cNvSpPr>
            <a:spLocks noGrp="1"/>
          </p:cNvSpPr>
          <p:nvPr>
            <p:ph type="sldNum" sz="quarter" idx="12"/>
          </p:nvPr>
        </p:nvSpPr>
        <p:spPr>
          <a:xfrm>
            <a:off x="4343400" y="6492875"/>
            <a:ext cx="457200" cy="365125"/>
          </a:xfrm>
        </p:spPr>
        <p:txBody>
          <a:bodyPr/>
          <a:lstStyle/>
          <a:p>
            <a:fld id="{B6F15528-21DE-4FAA-801E-634DDDAF4B2B}" type="slidenum">
              <a:rPr lang="en-US" b="1" smtClean="0">
                <a:solidFill>
                  <a:srgbClr val="FF0000"/>
                </a:solidFill>
              </a:rPr>
              <a:pPr/>
              <a:t>4</a:t>
            </a:fld>
            <a:endParaRPr lang="en-US" b="1" dirty="0">
              <a:solidFill>
                <a:srgbClr val="FF0000"/>
              </a:solidFill>
            </a:endParaRPr>
          </a:p>
        </p:txBody>
      </p:sp>
    </p:spTree>
  </p:cSld>
  <p:clrMapOvr>
    <a:masterClrMapping/>
  </p:clrMapOvr>
  <p:transition spd="med">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a:xfrm>
            <a:off x="0" y="6492875"/>
            <a:ext cx="2514600" cy="365125"/>
          </a:xfrm>
        </p:spPr>
        <p:txBody>
          <a:bodyPr/>
          <a:lstStyle/>
          <a:p>
            <a:r>
              <a:rPr lang="en-US" b="1" dirty="0" smtClean="0">
                <a:solidFill>
                  <a:srgbClr val="FF0000"/>
                </a:solidFill>
              </a:rPr>
              <a:t>2nd Jagiellonian Symposium </a:t>
            </a:r>
            <a:endParaRPr lang="en-US" b="1" dirty="0">
              <a:solidFill>
                <a:srgbClr val="FF0000"/>
              </a:solidFill>
            </a:endParaRPr>
          </a:p>
        </p:txBody>
      </p:sp>
      <p:sp>
        <p:nvSpPr>
          <p:cNvPr id="5" name="Slide Number Placeholder 4"/>
          <p:cNvSpPr>
            <a:spLocks noGrp="1"/>
          </p:cNvSpPr>
          <p:nvPr>
            <p:ph type="sldNum" sz="quarter" idx="12"/>
          </p:nvPr>
        </p:nvSpPr>
        <p:spPr>
          <a:xfrm>
            <a:off x="4495800" y="6461125"/>
            <a:ext cx="381000" cy="396875"/>
          </a:xfrm>
        </p:spPr>
        <p:txBody>
          <a:bodyPr/>
          <a:lstStyle/>
          <a:p>
            <a:fld id="{B6F15528-21DE-4FAA-801E-634DDDAF4B2B}" type="slidenum">
              <a:rPr lang="en-US" b="1" smtClean="0">
                <a:solidFill>
                  <a:srgbClr val="FF0000"/>
                </a:solidFill>
              </a:rPr>
              <a:pPr/>
              <a:t>5</a:t>
            </a:fld>
            <a:endParaRPr lang="en-US" b="1" dirty="0">
              <a:solidFill>
                <a:srgbClr val="FF0000"/>
              </a:solidFill>
            </a:endParaRPr>
          </a:p>
        </p:txBody>
      </p:sp>
      <p:pic>
        <p:nvPicPr>
          <p:cNvPr id="1026" name="Picture 2" descr="C:\Users\Vahag\Pictures\2.png"/>
          <p:cNvPicPr>
            <a:picLocks noChangeAspect="1" noChangeArrowheads="1"/>
          </p:cNvPicPr>
          <p:nvPr/>
        </p:nvPicPr>
        <p:blipFill>
          <a:blip r:embed="rId2"/>
          <a:srcRect/>
          <a:stretch>
            <a:fillRect/>
          </a:stretch>
        </p:blipFill>
        <p:spPr bwMode="auto">
          <a:xfrm>
            <a:off x="0" y="1"/>
            <a:ext cx="4457700" cy="3505199"/>
          </a:xfrm>
          <a:prstGeom prst="rect">
            <a:avLst/>
          </a:prstGeom>
          <a:noFill/>
        </p:spPr>
      </p:pic>
      <p:pic>
        <p:nvPicPr>
          <p:cNvPr id="1027" name="Picture 3" descr="C:\Users\Vahag\Pictures\3.png"/>
          <p:cNvPicPr>
            <a:picLocks noChangeAspect="1" noChangeArrowheads="1"/>
          </p:cNvPicPr>
          <p:nvPr/>
        </p:nvPicPr>
        <p:blipFill>
          <a:blip r:embed="rId3"/>
          <a:srcRect/>
          <a:stretch>
            <a:fillRect/>
          </a:stretch>
        </p:blipFill>
        <p:spPr bwMode="auto">
          <a:xfrm>
            <a:off x="4495801" y="1"/>
            <a:ext cx="4648199" cy="3505199"/>
          </a:xfrm>
          <a:prstGeom prst="rect">
            <a:avLst/>
          </a:prstGeom>
          <a:noFill/>
        </p:spPr>
      </p:pic>
      <p:pic>
        <p:nvPicPr>
          <p:cNvPr id="1028" name="Picture 4" descr="C:\Users\Vahag\Pictures\1.png"/>
          <p:cNvPicPr>
            <a:picLocks noChangeAspect="1" noChangeArrowheads="1"/>
          </p:cNvPicPr>
          <p:nvPr/>
        </p:nvPicPr>
        <p:blipFill>
          <a:blip r:embed="rId4"/>
          <a:srcRect/>
          <a:stretch>
            <a:fillRect/>
          </a:stretch>
        </p:blipFill>
        <p:spPr bwMode="auto">
          <a:xfrm>
            <a:off x="2743200" y="3429001"/>
            <a:ext cx="3543300" cy="3048000"/>
          </a:xfrm>
          <a:prstGeom prst="rect">
            <a:avLst/>
          </a:prstGeom>
          <a:noFill/>
        </p:spPr>
      </p:pic>
      <p:sp>
        <p:nvSpPr>
          <p:cNvPr id="11" name="TextBox 10"/>
          <p:cNvSpPr txBox="1"/>
          <p:nvPr/>
        </p:nvSpPr>
        <p:spPr>
          <a:xfrm>
            <a:off x="4800600" y="3962400"/>
            <a:ext cx="402674" cy="338554"/>
          </a:xfrm>
          <a:prstGeom prst="rect">
            <a:avLst/>
          </a:prstGeom>
          <a:noFill/>
        </p:spPr>
        <p:txBody>
          <a:bodyPr wrap="none" rtlCol="0">
            <a:spAutoFit/>
          </a:bodyPr>
          <a:lstStyle/>
          <a:p>
            <a:r>
              <a:rPr lang="en-US" sz="1600" b="1" i="1" dirty="0" smtClean="0"/>
              <a:t>Be</a:t>
            </a:r>
            <a:endParaRPr lang="en-US" sz="1600" b="1" i="1" dirty="0"/>
          </a:p>
        </p:txBody>
      </p:sp>
      <p:sp>
        <p:nvSpPr>
          <p:cNvPr id="12" name="Vertical Scroll 11"/>
          <p:cNvSpPr/>
          <p:nvPr/>
        </p:nvSpPr>
        <p:spPr>
          <a:xfrm>
            <a:off x="0" y="3505200"/>
            <a:ext cx="2971800" cy="25908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Lithium</a:t>
            </a:r>
          </a:p>
          <a:p>
            <a:pPr algn="ctr"/>
            <a:r>
              <a:rPr lang="en-US" sz="1600" b="1" i="1" dirty="0" smtClean="0"/>
              <a:t>Melting Point = 180.5  C</a:t>
            </a:r>
          </a:p>
          <a:p>
            <a:pPr algn="ctr"/>
            <a:r>
              <a:rPr lang="en-US" b="1" i="1" dirty="0" smtClean="0"/>
              <a:t>Cooling System</a:t>
            </a:r>
          </a:p>
          <a:p>
            <a:pPr algn="ctr"/>
            <a:r>
              <a:rPr lang="en-US" b="1" i="1" dirty="0" smtClean="0"/>
              <a:t>Difficult, Expensive,</a:t>
            </a:r>
          </a:p>
          <a:p>
            <a:pPr algn="ctr"/>
            <a:r>
              <a:rPr lang="en-US" b="1" i="1" dirty="0" smtClean="0"/>
              <a:t>Just a small difference of Neutrons </a:t>
            </a:r>
          </a:p>
        </p:txBody>
      </p:sp>
      <p:sp>
        <p:nvSpPr>
          <p:cNvPr id="14" name="Horizontal Scroll 13"/>
          <p:cNvSpPr/>
          <p:nvPr/>
        </p:nvSpPr>
        <p:spPr>
          <a:xfrm>
            <a:off x="6096000" y="3276600"/>
            <a:ext cx="3048000" cy="2438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Beryllium</a:t>
            </a:r>
          </a:p>
          <a:p>
            <a:pPr algn="ctr"/>
            <a:r>
              <a:rPr lang="en-US" sz="1600" b="1" i="1" dirty="0" smtClean="0"/>
              <a:t>Melting Point = 1287 C</a:t>
            </a:r>
            <a:endParaRPr lang="en-US" sz="1600" b="1" i="1" dirty="0"/>
          </a:p>
        </p:txBody>
      </p:sp>
    </p:spTree>
  </p:cSld>
  <p:clrMapOvr>
    <a:masterClrMapping/>
  </p:clrMapOvr>
  <p:transition spd="med">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1143000"/>
          </a:xfrm>
        </p:spPr>
        <p:txBody>
          <a:bodyPr>
            <a:normAutofit/>
          </a:bodyPr>
          <a:lstStyle/>
          <a:p>
            <a:r>
              <a:rPr lang="en-US" sz="3200" b="1" dirty="0" smtClean="0"/>
              <a:t>All Neutron Emitted </a:t>
            </a:r>
            <a:r>
              <a:rPr lang="ru-RU" sz="3200" b="1" dirty="0" smtClean="0"/>
              <a:t>R</a:t>
            </a:r>
            <a:r>
              <a:rPr lang="en-US" sz="3200" b="1" dirty="0" smtClean="0"/>
              <a:t>eactions on </a:t>
            </a:r>
            <a:r>
              <a:rPr lang="en-US" sz="3200" b="1" baseline="30000" dirty="0" smtClean="0">
                <a:latin typeface="Arial" pitchFamily="34" charset="0"/>
                <a:cs typeface="Arial" pitchFamily="34" charset="0"/>
              </a:rPr>
              <a:t>9</a:t>
            </a:r>
            <a:r>
              <a:rPr lang="en-US" sz="3200" b="1" dirty="0" smtClean="0">
                <a:latin typeface="Arial" pitchFamily="34" charset="0"/>
                <a:cs typeface="Arial" pitchFamily="34" charset="0"/>
              </a:rPr>
              <a:t>Be</a:t>
            </a:r>
            <a:r>
              <a:rPr lang="en-US" sz="3200" b="1" dirty="0" smtClean="0"/>
              <a:t> Target</a:t>
            </a:r>
            <a:br>
              <a:rPr lang="en-US" sz="3200" b="1" dirty="0" smtClean="0"/>
            </a:br>
            <a:r>
              <a:rPr lang="en-US" sz="3200" b="1" dirty="0" smtClean="0"/>
              <a:t>With Thresholds Less Than 14.8 MeV </a:t>
            </a:r>
            <a:endParaRPr lang="en-US" sz="3200" b="1" dirty="0"/>
          </a:p>
        </p:txBody>
      </p:sp>
      <p:graphicFrame>
        <p:nvGraphicFramePr>
          <p:cNvPr id="5" name="Content Placeholder 4"/>
          <p:cNvGraphicFramePr>
            <a:graphicFrameLocks noGrp="1"/>
          </p:cNvGraphicFramePr>
          <p:nvPr>
            <p:ph idx="1"/>
          </p:nvPr>
        </p:nvGraphicFramePr>
        <p:xfrm>
          <a:off x="533400" y="1676400"/>
          <a:ext cx="8153400" cy="4648202"/>
        </p:xfrm>
        <a:graphic>
          <a:graphicData uri="http://schemas.openxmlformats.org/drawingml/2006/table">
            <a:tbl>
              <a:tblPr firstRow="1" bandRow="1">
                <a:tableStyleId>{3C2FFA5D-87B4-456A-9821-1D502468CF0F}</a:tableStyleId>
              </a:tblPr>
              <a:tblGrid>
                <a:gridCol w="2717800"/>
                <a:gridCol w="2717800"/>
                <a:gridCol w="2717800"/>
              </a:tblGrid>
              <a:tr h="857206">
                <a:tc>
                  <a:txBody>
                    <a:bodyPr/>
                    <a:lstStyle/>
                    <a:p>
                      <a:pPr algn="ctr">
                        <a:lnSpc>
                          <a:spcPct val="150000"/>
                        </a:lnSpc>
                        <a:spcAft>
                          <a:spcPts val="0"/>
                        </a:spcAft>
                      </a:pPr>
                      <a:r>
                        <a:rPr lang="en-US" sz="2000" kern="50" dirty="0" smtClean="0"/>
                        <a:t>Reaction</a:t>
                      </a:r>
                      <a:endParaRPr lang="en-US" sz="2000" kern="50" dirty="0">
                        <a:latin typeface="Calibri"/>
                        <a:ea typeface="Calibri"/>
                        <a:cs typeface="Calibri"/>
                      </a:endParaRPr>
                    </a:p>
                  </a:txBody>
                  <a:tcPr marL="6350" marR="6350" marT="0" marB="0" anchor="ctr"/>
                </a:tc>
                <a:tc>
                  <a:txBody>
                    <a:bodyPr/>
                    <a:lstStyle/>
                    <a:p>
                      <a:pPr algn="ctr">
                        <a:spcAft>
                          <a:spcPts val="0"/>
                        </a:spcAft>
                      </a:pPr>
                      <a:r>
                        <a:rPr lang="ru-RU" sz="2000" dirty="0"/>
                        <a:t>Q  –  </a:t>
                      </a:r>
                      <a:r>
                        <a:rPr lang="en-US" sz="2000" dirty="0" smtClean="0"/>
                        <a:t>value</a:t>
                      </a:r>
                      <a:endParaRPr lang="en-US" sz="2000" dirty="0"/>
                    </a:p>
                    <a:p>
                      <a:pPr algn="ctr">
                        <a:spcAft>
                          <a:spcPts val="0"/>
                        </a:spcAft>
                      </a:pPr>
                      <a:r>
                        <a:rPr lang="en-US" sz="2000" dirty="0" smtClean="0"/>
                        <a:t>(MeV)</a:t>
                      </a:r>
                      <a:endParaRPr lang="en-US" sz="2000" dirty="0">
                        <a:latin typeface="Calibri"/>
                        <a:ea typeface="Times New Roman"/>
                        <a:cs typeface="Times New Roman"/>
                      </a:endParaRPr>
                    </a:p>
                  </a:txBody>
                  <a:tcPr marL="6350" marR="6350" marT="0" marB="0" anchor="ctr"/>
                </a:tc>
                <a:tc>
                  <a:txBody>
                    <a:bodyPr/>
                    <a:lstStyle/>
                    <a:p>
                      <a:pPr algn="ctr">
                        <a:spcAft>
                          <a:spcPts val="0"/>
                        </a:spcAft>
                      </a:pPr>
                      <a:r>
                        <a:rPr lang="en-US" sz="2000" dirty="0" smtClean="0"/>
                        <a:t>Threshold</a:t>
                      </a:r>
                    </a:p>
                    <a:p>
                      <a:pPr algn="ctr">
                        <a:spcAft>
                          <a:spcPts val="0"/>
                        </a:spcAft>
                      </a:pPr>
                      <a:r>
                        <a:rPr lang="en-US" sz="2000" dirty="0" smtClean="0"/>
                        <a:t>(MeV)</a:t>
                      </a:r>
                      <a:endParaRPr lang="en-US" sz="2000" dirty="0">
                        <a:latin typeface="Calibri"/>
                        <a:ea typeface="Times New Roman"/>
                        <a:cs typeface="Times New Roman"/>
                      </a:endParaRPr>
                    </a:p>
                  </a:txBody>
                  <a:tcPr marL="6350" marR="6350" marT="0" marB="0" anchor="ctr"/>
                </a:tc>
              </a:tr>
              <a:tr h="642905">
                <a:tc>
                  <a:txBody>
                    <a:bodyPr/>
                    <a:lstStyle/>
                    <a:p>
                      <a:pPr algn="ctr">
                        <a:lnSpc>
                          <a:spcPct val="150000"/>
                        </a:lnSpc>
                        <a:spcAft>
                          <a:spcPts val="0"/>
                        </a:spcAft>
                      </a:pPr>
                      <a:r>
                        <a:rPr lang="ru-RU" sz="2000" dirty="0" smtClean="0"/>
                        <a:t>p+</a:t>
                      </a:r>
                      <a:r>
                        <a:rPr lang="ru-RU" sz="2000" baseline="30000" dirty="0" smtClean="0"/>
                        <a:t>9</a:t>
                      </a:r>
                      <a:r>
                        <a:rPr lang="ru-RU" sz="2000" dirty="0" smtClean="0"/>
                        <a:t>Be</a:t>
                      </a:r>
                      <a:r>
                        <a:rPr lang="en-US" sz="2000" dirty="0" smtClean="0"/>
                        <a:t> </a:t>
                      </a:r>
                      <a:r>
                        <a:rPr lang="ru-RU" sz="2000" dirty="0" smtClean="0"/>
                        <a:t>→</a:t>
                      </a:r>
                      <a:r>
                        <a:rPr lang="en-US" sz="2000" dirty="0" smtClean="0"/>
                        <a:t> </a:t>
                      </a:r>
                      <a:r>
                        <a:rPr lang="ru-RU" sz="2000" dirty="0" smtClean="0"/>
                        <a:t>n+</a:t>
                      </a:r>
                      <a:r>
                        <a:rPr lang="ru-RU" sz="2000" baseline="30000" dirty="0" smtClean="0"/>
                        <a:t>9</a:t>
                      </a:r>
                      <a:r>
                        <a:rPr lang="ru-RU" sz="2000" dirty="0" smtClean="0"/>
                        <a:t>B</a:t>
                      </a:r>
                      <a:endParaRPr lang="en-US" sz="2000" dirty="0">
                        <a:latin typeface="Calibri"/>
                        <a:ea typeface="Times New Roman"/>
                        <a:cs typeface="Times New Roman"/>
                      </a:endParaRPr>
                    </a:p>
                  </a:txBody>
                  <a:tcPr marL="6350" marR="6350" marT="0" marB="0"/>
                </a:tc>
                <a:tc>
                  <a:txBody>
                    <a:bodyPr/>
                    <a:lstStyle/>
                    <a:p>
                      <a:pPr indent="385445" algn="ctr">
                        <a:lnSpc>
                          <a:spcPct val="150000"/>
                        </a:lnSpc>
                        <a:spcAft>
                          <a:spcPts val="0"/>
                        </a:spcAft>
                      </a:pPr>
                      <a:r>
                        <a:rPr lang="ru-RU" sz="2000"/>
                        <a:t>-1.8504</a:t>
                      </a:r>
                      <a:endParaRPr lang="en-US" sz="2000">
                        <a:latin typeface="Calibri"/>
                        <a:ea typeface="Times New Roman"/>
                        <a:cs typeface="Times New Roman"/>
                      </a:endParaRPr>
                    </a:p>
                  </a:txBody>
                  <a:tcPr marL="6350" marR="6350" marT="0" marB="0" anchor="ctr"/>
                </a:tc>
                <a:tc>
                  <a:txBody>
                    <a:bodyPr/>
                    <a:lstStyle/>
                    <a:p>
                      <a:pPr indent="385445" algn="ctr">
                        <a:lnSpc>
                          <a:spcPct val="150000"/>
                        </a:lnSpc>
                        <a:spcAft>
                          <a:spcPts val="0"/>
                        </a:spcAft>
                      </a:pPr>
                      <a:r>
                        <a:rPr lang="ru-RU" sz="2000" dirty="0"/>
                        <a:t>2.0572</a:t>
                      </a:r>
                      <a:endParaRPr lang="en-US" sz="2000" dirty="0">
                        <a:latin typeface="Calibri"/>
                        <a:ea typeface="Times New Roman"/>
                        <a:cs typeface="Times New Roman"/>
                      </a:endParaRPr>
                    </a:p>
                  </a:txBody>
                  <a:tcPr marL="6350" marR="6350" marT="0" marB="0" anchor="ctr"/>
                </a:tc>
              </a:tr>
              <a:tr h="642905">
                <a:tc>
                  <a:txBody>
                    <a:bodyPr/>
                    <a:lstStyle/>
                    <a:p>
                      <a:pPr algn="ctr">
                        <a:lnSpc>
                          <a:spcPct val="150000"/>
                        </a:lnSpc>
                        <a:spcAft>
                          <a:spcPts val="0"/>
                        </a:spcAft>
                      </a:pPr>
                      <a:r>
                        <a:rPr lang="ru-RU" sz="2000" dirty="0" smtClean="0"/>
                        <a:t>p+</a:t>
                      </a:r>
                      <a:r>
                        <a:rPr lang="ru-RU" sz="2000" baseline="30000" dirty="0" smtClean="0"/>
                        <a:t>9</a:t>
                      </a:r>
                      <a:r>
                        <a:rPr lang="ru-RU" sz="2000" dirty="0" smtClean="0"/>
                        <a:t>Be</a:t>
                      </a:r>
                      <a:r>
                        <a:rPr lang="en-US" sz="2000" dirty="0" smtClean="0"/>
                        <a:t> </a:t>
                      </a:r>
                      <a:r>
                        <a:rPr lang="ru-RU" sz="2000" dirty="0" smtClean="0"/>
                        <a:t>→</a:t>
                      </a:r>
                      <a:r>
                        <a:rPr lang="en-US" sz="2000" dirty="0" smtClean="0"/>
                        <a:t> </a:t>
                      </a:r>
                      <a:r>
                        <a:rPr lang="ru-RU" sz="2000" dirty="0" smtClean="0"/>
                        <a:t>γ+n+</a:t>
                      </a:r>
                      <a:r>
                        <a:rPr lang="ru-RU" sz="2000" baseline="30000" dirty="0" smtClean="0"/>
                        <a:t>9</a:t>
                      </a:r>
                      <a:r>
                        <a:rPr lang="ru-RU" sz="2000" dirty="0" smtClean="0"/>
                        <a:t>B</a:t>
                      </a:r>
                      <a:endParaRPr lang="en-US" sz="2000" dirty="0">
                        <a:latin typeface="Calibri"/>
                        <a:ea typeface="Times New Roman"/>
                        <a:cs typeface="Times New Roman"/>
                      </a:endParaRPr>
                    </a:p>
                  </a:txBody>
                  <a:tcPr marL="6350" marR="6350" marT="0" marB="0"/>
                </a:tc>
                <a:tc>
                  <a:txBody>
                    <a:bodyPr/>
                    <a:lstStyle/>
                    <a:p>
                      <a:pPr indent="385445" algn="ctr">
                        <a:lnSpc>
                          <a:spcPct val="150000"/>
                        </a:lnSpc>
                        <a:spcAft>
                          <a:spcPts val="0"/>
                        </a:spcAft>
                      </a:pPr>
                      <a:r>
                        <a:rPr lang="ru-RU" sz="2000"/>
                        <a:t>-1.8855</a:t>
                      </a:r>
                      <a:endParaRPr lang="en-US" sz="2000">
                        <a:latin typeface="Calibri"/>
                        <a:ea typeface="Times New Roman"/>
                        <a:cs typeface="Times New Roman"/>
                      </a:endParaRPr>
                    </a:p>
                  </a:txBody>
                  <a:tcPr marL="6350" marR="6350" marT="0" marB="0" anchor="ctr"/>
                </a:tc>
                <a:tc>
                  <a:txBody>
                    <a:bodyPr/>
                    <a:lstStyle/>
                    <a:p>
                      <a:pPr indent="385445" algn="ctr">
                        <a:lnSpc>
                          <a:spcPct val="150000"/>
                        </a:lnSpc>
                        <a:spcAft>
                          <a:spcPts val="0"/>
                        </a:spcAft>
                      </a:pPr>
                      <a:r>
                        <a:rPr lang="ru-RU" sz="2000" dirty="0"/>
                        <a:t>2.057</a:t>
                      </a:r>
                      <a:endParaRPr lang="en-US" sz="2000" dirty="0">
                        <a:latin typeface="Calibri"/>
                        <a:ea typeface="Times New Roman"/>
                        <a:cs typeface="Times New Roman"/>
                      </a:endParaRPr>
                    </a:p>
                  </a:txBody>
                  <a:tcPr marL="6350" marR="6350" marT="0" marB="0" anchor="ctr"/>
                </a:tc>
              </a:tr>
              <a:tr h="642905">
                <a:tc>
                  <a:txBody>
                    <a:bodyPr/>
                    <a:lstStyle/>
                    <a:p>
                      <a:pPr algn="ctr">
                        <a:lnSpc>
                          <a:spcPct val="150000"/>
                        </a:lnSpc>
                        <a:spcAft>
                          <a:spcPts val="0"/>
                        </a:spcAft>
                      </a:pPr>
                      <a:r>
                        <a:rPr lang="ru-RU" sz="2000" dirty="0" smtClean="0"/>
                        <a:t>p+</a:t>
                      </a:r>
                      <a:r>
                        <a:rPr lang="ru-RU" sz="2000" baseline="30000" dirty="0" smtClean="0"/>
                        <a:t>9</a:t>
                      </a:r>
                      <a:r>
                        <a:rPr lang="ru-RU" sz="2000" dirty="0" smtClean="0"/>
                        <a:t>Be</a:t>
                      </a:r>
                      <a:r>
                        <a:rPr lang="en-US" sz="2000" dirty="0" smtClean="0"/>
                        <a:t> </a:t>
                      </a:r>
                      <a:r>
                        <a:rPr lang="ru-RU" sz="2000" dirty="0" smtClean="0"/>
                        <a:t>→</a:t>
                      </a:r>
                      <a:r>
                        <a:rPr lang="en-US" sz="2000" dirty="0" smtClean="0"/>
                        <a:t> </a:t>
                      </a:r>
                      <a:r>
                        <a:rPr lang="ru-RU" sz="2000" dirty="0" smtClean="0"/>
                        <a:t>p+n+</a:t>
                      </a:r>
                      <a:r>
                        <a:rPr lang="ru-RU" sz="2000" baseline="30000" dirty="0" smtClean="0"/>
                        <a:t>8</a:t>
                      </a:r>
                      <a:r>
                        <a:rPr lang="ru-RU" sz="2000" dirty="0" smtClean="0"/>
                        <a:t>Be</a:t>
                      </a:r>
                      <a:endParaRPr lang="en-US" sz="2000" dirty="0">
                        <a:latin typeface="Calibri"/>
                        <a:ea typeface="Times New Roman"/>
                        <a:cs typeface="Times New Roman"/>
                      </a:endParaRPr>
                    </a:p>
                  </a:txBody>
                  <a:tcPr marL="6350" marR="6350" marT="0" marB="0"/>
                </a:tc>
                <a:tc>
                  <a:txBody>
                    <a:bodyPr/>
                    <a:lstStyle/>
                    <a:p>
                      <a:pPr indent="385445" algn="ctr">
                        <a:lnSpc>
                          <a:spcPct val="150000"/>
                        </a:lnSpc>
                        <a:spcAft>
                          <a:spcPts val="0"/>
                        </a:spcAft>
                      </a:pPr>
                      <a:r>
                        <a:rPr lang="ru-RU" sz="2000"/>
                        <a:t>-1.6645</a:t>
                      </a:r>
                      <a:endParaRPr lang="en-US" sz="2000">
                        <a:latin typeface="Calibri"/>
                        <a:ea typeface="Times New Roman"/>
                        <a:cs typeface="Times New Roman"/>
                      </a:endParaRPr>
                    </a:p>
                  </a:txBody>
                  <a:tcPr marL="6350" marR="6350" marT="0" marB="0" anchor="ctr"/>
                </a:tc>
                <a:tc>
                  <a:txBody>
                    <a:bodyPr/>
                    <a:lstStyle/>
                    <a:p>
                      <a:pPr indent="385445" algn="ctr">
                        <a:lnSpc>
                          <a:spcPct val="150000"/>
                        </a:lnSpc>
                        <a:spcAft>
                          <a:spcPts val="0"/>
                        </a:spcAft>
                      </a:pPr>
                      <a:r>
                        <a:rPr lang="ru-RU" sz="2000" dirty="0"/>
                        <a:t>1.85070</a:t>
                      </a:r>
                      <a:endParaRPr lang="en-US" sz="2000" dirty="0">
                        <a:latin typeface="Calibri"/>
                        <a:ea typeface="Times New Roman"/>
                        <a:cs typeface="Times New Roman"/>
                      </a:endParaRPr>
                    </a:p>
                  </a:txBody>
                  <a:tcPr marL="6350" marR="6350" marT="0" marB="0" anchor="ctr"/>
                </a:tc>
              </a:tr>
              <a:tr h="642905">
                <a:tc>
                  <a:txBody>
                    <a:bodyPr/>
                    <a:lstStyle/>
                    <a:p>
                      <a:pPr indent="-14605" algn="ctr">
                        <a:lnSpc>
                          <a:spcPct val="150000"/>
                        </a:lnSpc>
                        <a:spcAft>
                          <a:spcPts val="0"/>
                        </a:spcAft>
                      </a:pPr>
                      <a:r>
                        <a:rPr lang="ru-RU" sz="2000" dirty="0" smtClean="0"/>
                        <a:t>p+</a:t>
                      </a:r>
                      <a:r>
                        <a:rPr lang="ru-RU" sz="2000" baseline="30000" dirty="0" smtClean="0"/>
                        <a:t>9</a:t>
                      </a:r>
                      <a:r>
                        <a:rPr lang="ru-RU" sz="2000" dirty="0" smtClean="0"/>
                        <a:t>Be</a:t>
                      </a:r>
                      <a:r>
                        <a:rPr lang="en-US" sz="2000" dirty="0" smtClean="0"/>
                        <a:t> </a:t>
                      </a:r>
                      <a:r>
                        <a:rPr lang="ru-RU" sz="2000" dirty="0" smtClean="0"/>
                        <a:t>→</a:t>
                      </a:r>
                      <a:r>
                        <a:rPr lang="en-US" sz="2000" dirty="0" smtClean="0"/>
                        <a:t> </a:t>
                      </a:r>
                      <a:r>
                        <a:rPr lang="ru-RU" sz="2000" dirty="0" smtClean="0"/>
                        <a:t>γ+n+p+</a:t>
                      </a:r>
                      <a:r>
                        <a:rPr lang="ru-RU" sz="2000" baseline="30000" dirty="0" smtClean="0"/>
                        <a:t>8</a:t>
                      </a:r>
                      <a:r>
                        <a:rPr lang="ru-RU" sz="2000" dirty="0" smtClean="0"/>
                        <a:t>Be</a:t>
                      </a:r>
                      <a:endParaRPr lang="en-US" sz="2000" dirty="0">
                        <a:latin typeface="Calibri"/>
                        <a:ea typeface="Times New Roman"/>
                        <a:cs typeface="Times New Roman"/>
                      </a:endParaRPr>
                    </a:p>
                  </a:txBody>
                  <a:tcPr marL="6350" marR="6350" marT="0" marB="0"/>
                </a:tc>
                <a:tc>
                  <a:txBody>
                    <a:bodyPr/>
                    <a:lstStyle/>
                    <a:p>
                      <a:pPr indent="385445" algn="ctr">
                        <a:lnSpc>
                          <a:spcPct val="150000"/>
                        </a:lnSpc>
                        <a:spcAft>
                          <a:spcPts val="0"/>
                        </a:spcAft>
                      </a:pPr>
                      <a:r>
                        <a:rPr lang="ru-RU" sz="2000"/>
                        <a:t>-1.7011</a:t>
                      </a:r>
                      <a:endParaRPr lang="en-US" sz="2000">
                        <a:latin typeface="Calibri"/>
                        <a:ea typeface="Times New Roman"/>
                        <a:cs typeface="Times New Roman"/>
                      </a:endParaRPr>
                    </a:p>
                  </a:txBody>
                  <a:tcPr marL="6350" marR="6350" marT="0" marB="0" anchor="ctr"/>
                </a:tc>
                <a:tc>
                  <a:txBody>
                    <a:bodyPr/>
                    <a:lstStyle/>
                    <a:p>
                      <a:pPr indent="385445" algn="ctr">
                        <a:lnSpc>
                          <a:spcPct val="150000"/>
                        </a:lnSpc>
                        <a:spcAft>
                          <a:spcPts val="0"/>
                        </a:spcAft>
                      </a:pPr>
                      <a:r>
                        <a:rPr lang="ru-RU" sz="2000"/>
                        <a:t>1.85070</a:t>
                      </a:r>
                      <a:endParaRPr lang="en-US" sz="2000">
                        <a:latin typeface="Calibri"/>
                        <a:ea typeface="Times New Roman"/>
                        <a:cs typeface="Times New Roman"/>
                      </a:endParaRPr>
                    </a:p>
                  </a:txBody>
                  <a:tcPr marL="6350" marR="6350" marT="0" marB="0" anchor="ctr"/>
                </a:tc>
              </a:tr>
              <a:tr h="642905">
                <a:tc>
                  <a:txBody>
                    <a:bodyPr/>
                    <a:lstStyle/>
                    <a:p>
                      <a:pPr indent="-14605" algn="ctr">
                        <a:lnSpc>
                          <a:spcPct val="150000"/>
                        </a:lnSpc>
                        <a:spcAft>
                          <a:spcPts val="0"/>
                        </a:spcAft>
                      </a:pPr>
                      <a:r>
                        <a:rPr lang="ru-RU" sz="2000" dirty="0" smtClean="0"/>
                        <a:t>p+</a:t>
                      </a:r>
                      <a:r>
                        <a:rPr lang="ru-RU" sz="2000" baseline="30000" dirty="0" smtClean="0"/>
                        <a:t>9</a:t>
                      </a:r>
                      <a:r>
                        <a:rPr lang="ru-RU" sz="2000" dirty="0" smtClean="0"/>
                        <a:t>Be</a:t>
                      </a:r>
                      <a:r>
                        <a:rPr lang="en-US" sz="2000" dirty="0" smtClean="0"/>
                        <a:t> </a:t>
                      </a:r>
                      <a:r>
                        <a:rPr lang="ru-RU" sz="2000" dirty="0" smtClean="0"/>
                        <a:t>→</a:t>
                      </a:r>
                      <a:r>
                        <a:rPr lang="en-US" sz="2000" dirty="0" smtClean="0"/>
                        <a:t> </a:t>
                      </a:r>
                      <a:r>
                        <a:rPr lang="ru-RU" sz="2000" dirty="0" smtClean="0"/>
                        <a:t>γ+n+α+</a:t>
                      </a:r>
                      <a:r>
                        <a:rPr lang="ru-RU" sz="2000" baseline="30000" dirty="0" smtClean="0"/>
                        <a:t>5</a:t>
                      </a:r>
                      <a:r>
                        <a:rPr lang="ru-RU" sz="2000" dirty="0" smtClean="0"/>
                        <a:t>Li</a:t>
                      </a:r>
                      <a:endParaRPr lang="en-US" sz="2000" dirty="0">
                        <a:latin typeface="Calibri"/>
                        <a:ea typeface="Times New Roman"/>
                        <a:cs typeface="Times New Roman"/>
                      </a:endParaRPr>
                    </a:p>
                  </a:txBody>
                  <a:tcPr marL="6350" marR="6350" marT="0" marB="0"/>
                </a:tc>
                <a:tc>
                  <a:txBody>
                    <a:bodyPr/>
                    <a:lstStyle/>
                    <a:p>
                      <a:pPr indent="385445" algn="ctr">
                        <a:lnSpc>
                          <a:spcPct val="150000"/>
                        </a:lnSpc>
                        <a:spcAft>
                          <a:spcPts val="0"/>
                        </a:spcAft>
                      </a:pPr>
                      <a:r>
                        <a:rPr lang="ru-RU" sz="2000" dirty="0"/>
                        <a:t>-3.5377</a:t>
                      </a:r>
                      <a:endParaRPr lang="en-US" sz="2000" dirty="0">
                        <a:latin typeface="Calibri"/>
                        <a:ea typeface="Times New Roman"/>
                        <a:cs typeface="Times New Roman"/>
                      </a:endParaRPr>
                    </a:p>
                  </a:txBody>
                  <a:tcPr marL="6350" marR="6350" marT="0" marB="0" anchor="ctr"/>
                </a:tc>
                <a:tc>
                  <a:txBody>
                    <a:bodyPr/>
                    <a:lstStyle/>
                    <a:p>
                      <a:pPr indent="385445" algn="ctr">
                        <a:lnSpc>
                          <a:spcPct val="150000"/>
                        </a:lnSpc>
                        <a:spcAft>
                          <a:spcPts val="0"/>
                        </a:spcAft>
                      </a:pPr>
                      <a:r>
                        <a:rPr lang="ru-RU" sz="2000"/>
                        <a:t>3.9333</a:t>
                      </a:r>
                      <a:endParaRPr lang="en-US" sz="2000">
                        <a:latin typeface="Calibri"/>
                        <a:ea typeface="Times New Roman"/>
                        <a:cs typeface="Times New Roman"/>
                      </a:endParaRPr>
                    </a:p>
                  </a:txBody>
                  <a:tcPr marL="6350" marR="6350" marT="0" marB="0" anchor="ctr"/>
                </a:tc>
              </a:tr>
              <a:tr h="576471">
                <a:tc>
                  <a:txBody>
                    <a:bodyPr/>
                    <a:lstStyle/>
                    <a:p>
                      <a:pPr algn="ctr">
                        <a:lnSpc>
                          <a:spcPct val="150000"/>
                        </a:lnSpc>
                        <a:spcAft>
                          <a:spcPts val="0"/>
                        </a:spcAft>
                      </a:pPr>
                      <a:r>
                        <a:rPr lang="ru-RU" sz="2000" dirty="0" smtClean="0"/>
                        <a:t>p+</a:t>
                      </a:r>
                      <a:r>
                        <a:rPr lang="ru-RU" sz="2000" baseline="30000" dirty="0" smtClean="0"/>
                        <a:t>9</a:t>
                      </a:r>
                      <a:r>
                        <a:rPr lang="ru-RU" sz="2000" dirty="0" smtClean="0"/>
                        <a:t>Be</a:t>
                      </a:r>
                      <a:r>
                        <a:rPr lang="en-US" sz="2000" dirty="0" smtClean="0"/>
                        <a:t> </a:t>
                      </a:r>
                      <a:r>
                        <a:rPr lang="ru-RU" sz="2000" dirty="0" smtClean="0"/>
                        <a:t>→</a:t>
                      </a:r>
                      <a:r>
                        <a:rPr lang="en-US" sz="2000" dirty="0" smtClean="0"/>
                        <a:t> </a:t>
                      </a:r>
                      <a:r>
                        <a:rPr lang="ru-RU" sz="2000" dirty="0" smtClean="0"/>
                        <a:t>p+n+2α</a:t>
                      </a:r>
                      <a:endParaRPr lang="en-US" sz="2000" dirty="0">
                        <a:latin typeface="Calibri"/>
                        <a:ea typeface="Times New Roman"/>
                        <a:cs typeface="Times New Roman"/>
                      </a:endParaRPr>
                    </a:p>
                  </a:txBody>
                  <a:tcPr marL="6350" marR="6350" marT="0" marB="0"/>
                </a:tc>
                <a:tc>
                  <a:txBody>
                    <a:bodyPr/>
                    <a:lstStyle/>
                    <a:p>
                      <a:pPr indent="385445" algn="ctr">
                        <a:lnSpc>
                          <a:spcPct val="150000"/>
                        </a:lnSpc>
                        <a:spcAft>
                          <a:spcPts val="0"/>
                        </a:spcAft>
                      </a:pPr>
                      <a:r>
                        <a:rPr lang="ru-RU" sz="2000" dirty="0"/>
                        <a:t>-1.5727</a:t>
                      </a:r>
                      <a:endParaRPr lang="en-US" sz="2000" dirty="0">
                        <a:latin typeface="Calibri"/>
                        <a:ea typeface="Times New Roman"/>
                        <a:cs typeface="Times New Roman"/>
                      </a:endParaRPr>
                    </a:p>
                  </a:txBody>
                  <a:tcPr marL="6350" marR="6350" marT="0" marB="0" anchor="ctr"/>
                </a:tc>
                <a:tc>
                  <a:txBody>
                    <a:bodyPr/>
                    <a:lstStyle/>
                    <a:p>
                      <a:pPr indent="385445" algn="ctr">
                        <a:lnSpc>
                          <a:spcPct val="150000"/>
                        </a:lnSpc>
                        <a:spcAft>
                          <a:spcPts val="0"/>
                        </a:spcAft>
                      </a:pPr>
                      <a:r>
                        <a:rPr lang="ru-RU" sz="2000" dirty="0"/>
                        <a:t>1.74859</a:t>
                      </a:r>
                      <a:endParaRPr lang="en-US" sz="2000" dirty="0">
                        <a:latin typeface="Calibri"/>
                        <a:ea typeface="Times New Roman"/>
                        <a:cs typeface="Times New Roman"/>
                      </a:endParaRPr>
                    </a:p>
                  </a:txBody>
                  <a:tcPr marL="6350" marR="6350" marT="0" marB="0" anchor="ctr"/>
                </a:tc>
              </a:tr>
            </a:tbl>
          </a:graphicData>
        </a:graphic>
      </p:graphicFrame>
      <p:sp>
        <p:nvSpPr>
          <p:cNvPr id="4" name="Footer Placeholder 3"/>
          <p:cNvSpPr>
            <a:spLocks noGrp="1"/>
          </p:cNvSpPr>
          <p:nvPr>
            <p:ph type="ftr" sz="quarter" idx="11"/>
          </p:nvPr>
        </p:nvSpPr>
        <p:spPr>
          <a:xfrm>
            <a:off x="0" y="6553200"/>
            <a:ext cx="2514600" cy="304800"/>
          </a:xfrm>
        </p:spPr>
        <p:txBody>
          <a:bodyPr/>
          <a:lstStyle/>
          <a:p>
            <a:r>
              <a:rPr lang="en-US" b="1" dirty="0" smtClean="0">
                <a:solidFill>
                  <a:srgbClr val="FF0000"/>
                </a:solidFill>
              </a:rPr>
              <a:t>2nd Jagiellonian Symposium</a:t>
            </a:r>
            <a:endParaRPr lang="en-US" b="1" dirty="0">
              <a:solidFill>
                <a:srgbClr val="FF0000"/>
              </a:solidFill>
            </a:endParaRPr>
          </a:p>
        </p:txBody>
      </p:sp>
      <p:sp>
        <p:nvSpPr>
          <p:cNvPr id="6" name="Slide Number Placeholder 5"/>
          <p:cNvSpPr>
            <a:spLocks noGrp="1"/>
          </p:cNvSpPr>
          <p:nvPr>
            <p:ph type="sldNum" sz="quarter" idx="12"/>
          </p:nvPr>
        </p:nvSpPr>
        <p:spPr>
          <a:xfrm flipH="1">
            <a:off x="4343400" y="6492875"/>
            <a:ext cx="457200" cy="365125"/>
          </a:xfrm>
        </p:spPr>
        <p:txBody>
          <a:bodyPr/>
          <a:lstStyle/>
          <a:p>
            <a:fld id="{B6F15528-21DE-4FAA-801E-634DDDAF4B2B}" type="slidenum">
              <a:rPr lang="en-US" b="1" smtClean="0">
                <a:solidFill>
                  <a:srgbClr val="FF0000"/>
                </a:solidFill>
              </a:rPr>
              <a:pPr/>
              <a:t>6</a:t>
            </a:fld>
            <a:endParaRPr lang="en-US" b="1" dirty="0">
              <a:solidFill>
                <a:srgbClr val="FF0000"/>
              </a:solidFill>
            </a:endParaRP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jpg"/>
          <p:cNvPicPr>
            <a:picLocks noGrp="1" noChangeAspect="1"/>
          </p:cNvPicPr>
          <p:nvPr>
            <p:ph idx="1"/>
          </p:nvPr>
        </p:nvPicPr>
        <p:blipFill>
          <a:blip r:embed="rId2" cstate="print"/>
          <a:stretch>
            <a:fillRect/>
          </a:stretch>
        </p:blipFill>
        <p:spPr>
          <a:xfrm>
            <a:off x="152400" y="0"/>
            <a:ext cx="8991600" cy="6705600"/>
          </a:xfrm>
        </p:spPr>
      </p:pic>
      <p:pic>
        <p:nvPicPr>
          <p:cNvPr id="5" name="Picture 5" descr="C:\Users\User\Desktop\fvsd.jpg"/>
          <p:cNvPicPr>
            <a:picLocks noChangeAspect="1" noChangeArrowheads="1"/>
          </p:cNvPicPr>
          <p:nvPr/>
        </p:nvPicPr>
        <p:blipFill>
          <a:blip r:embed="rId3" cstate="print"/>
          <a:srcRect/>
          <a:stretch>
            <a:fillRect/>
          </a:stretch>
        </p:blipFill>
        <p:spPr bwMode="auto">
          <a:xfrm>
            <a:off x="5410200" y="1905000"/>
            <a:ext cx="3433763" cy="2695575"/>
          </a:xfrm>
          <a:prstGeom prst="rect">
            <a:avLst/>
          </a:prstGeom>
          <a:noFill/>
          <a:ln w="9525">
            <a:noFill/>
            <a:miter lim="800000"/>
            <a:headEnd/>
            <a:tailEnd/>
          </a:ln>
        </p:spPr>
      </p:pic>
      <p:sp>
        <p:nvSpPr>
          <p:cNvPr id="6" name="Rectangle 5"/>
          <p:cNvSpPr/>
          <p:nvPr/>
        </p:nvSpPr>
        <p:spPr>
          <a:xfrm>
            <a:off x="5334000" y="1066800"/>
            <a:ext cx="3505200" cy="923330"/>
          </a:xfrm>
          <a:prstGeom prst="rect">
            <a:avLst/>
          </a:prstGeom>
        </p:spPr>
        <p:txBody>
          <a:bodyPr wrap="square">
            <a:spAutoFit/>
          </a:bodyPr>
          <a:lstStyle/>
          <a:p>
            <a:r>
              <a:rPr lang="en-US" b="1" dirty="0" smtClean="0"/>
              <a:t>1. 3cm Air and 0.5 mm Be</a:t>
            </a:r>
          </a:p>
          <a:p>
            <a:r>
              <a:rPr lang="en-US" b="1" dirty="0" smtClean="0">
                <a:solidFill>
                  <a:srgbClr val="00B050"/>
                </a:solidFill>
              </a:rPr>
              <a:t>2. 3cm Air and 1 mm Be</a:t>
            </a:r>
          </a:p>
          <a:p>
            <a:r>
              <a:rPr lang="en-US" b="1" dirty="0" smtClean="0">
                <a:solidFill>
                  <a:srgbClr val="0070C0"/>
                </a:solidFill>
              </a:rPr>
              <a:t>3. 3cm Air and 2.5 mm Be</a:t>
            </a:r>
            <a:endParaRPr lang="en-US" b="1" dirty="0">
              <a:solidFill>
                <a:srgbClr val="0070C0"/>
              </a:solidFill>
            </a:endParaRPr>
          </a:p>
        </p:txBody>
      </p:sp>
      <p:sp>
        <p:nvSpPr>
          <p:cNvPr id="7" name="TextBox 6"/>
          <p:cNvSpPr txBox="1"/>
          <p:nvPr/>
        </p:nvSpPr>
        <p:spPr>
          <a:xfrm>
            <a:off x="1295400" y="0"/>
            <a:ext cx="6891567" cy="369332"/>
          </a:xfrm>
          <a:prstGeom prst="rect">
            <a:avLst/>
          </a:prstGeom>
          <a:noFill/>
        </p:spPr>
        <p:txBody>
          <a:bodyPr wrap="none" rtlCol="0">
            <a:spAutoFit/>
          </a:bodyPr>
          <a:lstStyle/>
          <a:p>
            <a:r>
              <a:rPr lang="en-US" b="1" dirty="0" smtClean="0">
                <a:latin typeface="Arial" pitchFamily="34" charset="0"/>
                <a:cs typeface="Arial" pitchFamily="34" charset="0"/>
              </a:rPr>
              <a:t>Neutron Energy Spectra after 3 cm Air and  Beryllium Targets</a:t>
            </a:r>
            <a:endParaRPr lang="en-US" b="1" dirty="0">
              <a:latin typeface="Arial" pitchFamily="34" charset="0"/>
              <a:cs typeface="Arial" pitchFamily="34" charset="0"/>
            </a:endParaRPr>
          </a:p>
        </p:txBody>
      </p:sp>
      <p:sp>
        <p:nvSpPr>
          <p:cNvPr id="8" name="Rectangle 7"/>
          <p:cNvSpPr/>
          <p:nvPr/>
        </p:nvSpPr>
        <p:spPr>
          <a:xfrm rot="16200000">
            <a:off x="-571499" y="1072635"/>
            <a:ext cx="1447801"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Count  [au]</a:t>
            </a:r>
            <a:endParaRPr lang="en-US" b="1" dirty="0" smtClean="0">
              <a:latin typeface="Arial" pitchFamily="34" charset="0"/>
              <a:cs typeface="Arial" pitchFamily="34" charset="0"/>
            </a:endParaRPr>
          </a:p>
        </p:txBody>
      </p:sp>
      <p:sp>
        <p:nvSpPr>
          <p:cNvPr id="9" name="Rectangle 8"/>
          <p:cNvSpPr/>
          <p:nvPr/>
        </p:nvSpPr>
        <p:spPr>
          <a:xfrm>
            <a:off x="7467600" y="6477000"/>
            <a:ext cx="1676400" cy="369332"/>
          </a:xfrm>
          <a:prstGeom prst="rect">
            <a:avLst/>
          </a:prstGeom>
        </p:spPr>
        <p:txBody>
          <a:bodyPr wrap="square">
            <a:spAutoFit/>
          </a:bodyPr>
          <a:lstStyle/>
          <a:p>
            <a:r>
              <a:rPr lang="en-US" b="1" dirty="0" smtClean="0">
                <a:latin typeface="Arial" pitchFamily="34" charset="0"/>
                <a:cs typeface="Arial" pitchFamily="34" charset="0"/>
              </a:rPr>
              <a:t>Energy [MeV]</a:t>
            </a:r>
            <a:endParaRPr lang="en-US" b="1" dirty="0">
              <a:solidFill>
                <a:srgbClr val="0070C0"/>
              </a:solidFill>
              <a:latin typeface="Arial" pitchFamily="34" charset="0"/>
              <a:cs typeface="Arial" pitchFamily="34" charset="0"/>
            </a:endParaRPr>
          </a:p>
        </p:txBody>
      </p:sp>
      <p:sp>
        <p:nvSpPr>
          <p:cNvPr id="10" name="Footer Placeholder 9"/>
          <p:cNvSpPr>
            <a:spLocks noGrp="1"/>
          </p:cNvSpPr>
          <p:nvPr>
            <p:ph type="ftr" sz="quarter" idx="11"/>
          </p:nvPr>
        </p:nvSpPr>
        <p:spPr>
          <a:xfrm>
            <a:off x="-304800" y="6477000"/>
            <a:ext cx="2743200" cy="381000"/>
          </a:xfrm>
        </p:spPr>
        <p:txBody>
          <a:bodyPr/>
          <a:lstStyle/>
          <a:p>
            <a:r>
              <a:rPr lang="en-US" b="1" dirty="0" smtClean="0">
                <a:solidFill>
                  <a:srgbClr val="FF0000"/>
                </a:solidFill>
              </a:rPr>
              <a:t>2nd Jagiellonian Symposium</a:t>
            </a:r>
            <a:endParaRPr lang="en-US" b="1" dirty="0">
              <a:solidFill>
                <a:srgbClr val="FF0000"/>
              </a:solidFill>
            </a:endParaRPr>
          </a:p>
        </p:txBody>
      </p:sp>
      <p:sp>
        <p:nvSpPr>
          <p:cNvPr id="11" name="Slide Number Placeholder 10"/>
          <p:cNvSpPr>
            <a:spLocks noGrp="1"/>
          </p:cNvSpPr>
          <p:nvPr>
            <p:ph type="sldNum" sz="quarter" idx="12"/>
          </p:nvPr>
        </p:nvSpPr>
        <p:spPr>
          <a:xfrm>
            <a:off x="3886200" y="6553200"/>
            <a:ext cx="990600" cy="304800"/>
          </a:xfrm>
        </p:spPr>
        <p:txBody>
          <a:bodyPr/>
          <a:lstStyle/>
          <a:p>
            <a:fld id="{B6F15528-21DE-4FAA-801E-634DDDAF4B2B}" type="slidenum">
              <a:rPr lang="en-US" b="1" smtClean="0">
                <a:solidFill>
                  <a:srgbClr val="FF0000"/>
                </a:solidFill>
              </a:rPr>
              <a:pPr/>
              <a:t>7</a:t>
            </a:fld>
            <a:endParaRPr lang="en-US" b="1" dirty="0">
              <a:solidFill>
                <a:srgbClr val="FF0000"/>
              </a:solidFill>
            </a:endParaRPr>
          </a:p>
        </p:txBody>
      </p:sp>
    </p:spTree>
  </p:cSld>
  <p:clrMapOvr>
    <a:masterClrMapping/>
  </p:clrMapOvr>
  <p:transition spd="med">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Neutron Energy Spectra with and without Bismuth.jpg"/>
          <p:cNvPicPr>
            <a:picLocks noGrp="1" noChangeAspect="1"/>
          </p:cNvPicPr>
          <p:nvPr>
            <p:ph idx="1"/>
          </p:nvPr>
        </p:nvPicPr>
        <p:blipFill>
          <a:blip r:embed="rId2" cstate="print"/>
          <a:stretch>
            <a:fillRect/>
          </a:stretch>
        </p:blipFill>
        <p:spPr>
          <a:xfrm>
            <a:off x="0" y="0"/>
            <a:ext cx="9144000" cy="6858000"/>
          </a:xfrm>
        </p:spPr>
      </p:pic>
      <p:sp>
        <p:nvSpPr>
          <p:cNvPr id="9" name="Rectangle 8"/>
          <p:cNvSpPr/>
          <p:nvPr/>
        </p:nvSpPr>
        <p:spPr>
          <a:xfrm>
            <a:off x="2362200" y="0"/>
            <a:ext cx="6781800" cy="830997"/>
          </a:xfrm>
          <a:prstGeom prst="rect">
            <a:avLst/>
          </a:prstGeom>
        </p:spPr>
        <p:txBody>
          <a:bodyPr wrap="square">
            <a:spAutoFit/>
          </a:bodyPr>
          <a:lstStyle/>
          <a:p>
            <a:pPr>
              <a:lnSpc>
                <a:spcPct val="200000"/>
              </a:lnSpc>
            </a:pPr>
            <a:r>
              <a:rPr lang="en-US" sz="1600" b="1" i="1" dirty="0" smtClean="0">
                <a:latin typeface="Arial" pitchFamily="34" charset="0"/>
                <a:cs typeface="Arial" pitchFamily="34" charset="0"/>
              </a:rPr>
              <a:t>1. </a:t>
            </a:r>
            <a:r>
              <a:rPr lang="en-US" sz="1600" b="1" dirty="0" smtClean="0">
                <a:latin typeface="Arial" pitchFamily="34" charset="0"/>
                <a:ea typeface="Adobe Gothic Std B" pitchFamily="34" charset="-128"/>
                <a:cs typeface="Arial" pitchFamily="34" charset="0"/>
              </a:rPr>
              <a:t>Neutron  Energy  Spectrum </a:t>
            </a:r>
            <a:r>
              <a:rPr lang="en-US" sz="1600" b="1" i="1" dirty="0" smtClean="0">
                <a:latin typeface="Arial" pitchFamily="34" charset="0"/>
                <a:cs typeface="Arial" pitchFamily="34" charset="0"/>
              </a:rPr>
              <a:t>after 2.5 mm Be and 5cm Bismuth</a:t>
            </a:r>
          </a:p>
          <a:p>
            <a:r>
              <a:rPr lang="en-US" sz="1600" b="1" i="1" dirty="0" smtClean="0">
                <a:solidFill>
                  <a:srgbClr val="FF0000"/>
                </a:solidFill>
                <a:latin typeface="Arial" pitchFamily="34" charset="0"/>
                <a:cs typeface="Arial" pitchFamily="34" charset="0"/>
              </a:rPr>
              <a:t>2. </a:t>
            </a:r>
            <a:r>
              <a:rPr lang="en-US" sz="1600" b="1" dirty="0" smtClean="0">
                <a:solidFill>
                  <a:srgbClr val="FF0000"/>
                </a:solidFill>
                <a:latin typeface="Arial" pitchFamily="34" charset="0"/>
                <a:ea typeface="Adobe Gothic Std B" pitchFamily="34" charset="-128"/>
                <a:cs typeface="Arial" pitchFamily="34" charset="0"/>
              </a:rPr>
              <a:t>Neutron  Energy  Spectrum </a:t>
            </a:r>
            <a:r>
              <a:rPr lang="en-US" sz="1600" b="1" i="1" dirty="0" smtClean="0">
                <a:solidFill>
                  <a:srgbClr val="FF0000"/>
                </a:solidFill>
                <a:latin typeface="Arial" pitchFamily="34" charset="0"/>
                <a:cs typeface="Arial" pitchFamily="34" charset="0"/>
              </a:rPr>
              <a:t>after 2.5 mm Be</a:t>
            </a:r>
            <a:endParaRPr lang="en-US" sz="1600" dirty="0">
              <a:solidFill>
                <a:srgbClr val="FF0000"/>
              </a:solidFill>
              <a:latin typeface="Arial" pitchFamily="34" charset="0"/>
              <a:cs typeface="Arial" pitchFamily="34" charset="0"/>
            </a:endParaRPr>
          </a:p>
        </p:txBody>
      </p:sp>
      <p:sp>
        <p:nvSpPr>
          <p:cNvPr id="10" name="Rectangle 9"/>
          <p:cNvSpPr/>
          <p:nvPr/>
        </p:nvSpPr>
        <p:spPr>
          <a:xfrm rot="16200000">
            <a:off x="-609600" y="882134"/>
            <a:ext cx="1524000" cy="369332"/>
          </a:xfrm>
          <a:prstGeom prst="rect">
            <a:avLst/>
          </a:prstGeom>
        </p:spPr>
        <p:txBody>
          <a:bodyPr wrap="square">
            <a:spAutoFit/>
          </a:bodyPr>
          <a:lstStyle/>
          <a:p>
            <a:r>
              <a:rPr lang="en-US" b="1" dirty="0" smtClean="0">
                <a:latin typeface="Arial" pitchFamily="34" charset="0"/>
                <a:ea typeface="Adobe Gothic Std B" pitchFamily="34" charset="-128"/>
                <a:cs typeface="Arial" pitchFamily="34" charset="0"/>
              </a:rPr>
              <a:t>Count  [au]</a:t>
            </a:r>
            <a:endParaRPr lang="en-US" b="1" dirty="0" smtClean="0">
              <a:latin typeface="Arial" pitchFamily="34" charset="0"/>
              <a:cs typeface="Arial" pitchFamily="34" charset="0"/>
            </a:endParaRPr>
          </a:p>
        </p:txBody>
      </p:sp>
      <p:sp>
        <p:nvSpPr>
          <p:cNvPr id="11" name="Rectangle 10"/>
          <p:cNvSpPr/>
          <p:nvPr/>
        </p:nvSpPr>
        <p:spPr>
          <a:xfrm>
            <a:off x="7391400" y="6488668"/>
            <a:ext cx="1659429" cy="369332"/>
          </a:xfrm>
          <a:prstGeom prst="rect">
            <a:avLst/>
          </a:prstGeom>
        </p:spPr>
        <p:txBody>
          <a:bodyPr wrap="none">
            <a:spAutoFit/>
          </a:bodyPr>
          <a:lstStyle/>
          <a:p>
            <a:r>
              <a:rPr lang="en-US" b="1" dirty="0" smtClean="0">
                <a:latin typeface="Arial" pitchFamily="34" charset="0"/>
                <a:cs typeface="Arial" pitchFamily="34" charset="0"/>
              </a:rPr>
              <a:t>Energy [MeV]</a:t>
            </a:r>
            <a:endParaRPr lang="en-US" b="1" dirty="0">
              <a:latin typeface="Arial" pitchFamily="34" charset="0"/>
              <a:cs typeface="Arial" pitchFamily="34" charset="0"/>
            </a:endParaRPr>
          </a:p>
        </p:txBody>
      </p:sp>
      <p:sp>
        <p:nvSpPr>
          <p:cNvPr id="6" name="Footer Placeholder 5"/>
          <p:cNvSpPr>
            <a:spLocks noGrp="1"/>
          </p:cNvSpPr>
          <p:nvPr>
            <p:ph type="ftr" sz="quarter" idx="11"/>
          </p:nvPr>
        </p:nvSpPr>
        <p:spPr>
          <a:xfrm>
            <a:off x="0" y="6629400"/>
            <a:ext cx="2362200" cy="228600"/>
          </a:xfrm>
        </p:spPr>
        <p:txBody>
          <a:bodyPr/>
          <a:lstStyle/>
          <a:p>
            <a:r>
              <a:rPr lang="en-US" b="1" dirty="0" smtClean="0">
                <a:solidFill>
                  <a:srgbClr val="FF0000"/>
                </a:solidFill>
              </a:rPr>
              <a:t>2nd Jagiellonian Symposium</a:t>
            </a:r>
            <a:endParaRPr lang="en-US" b="1" dirty="0">
              <a:solidFill>
                <a:srgbClr val="FF0000"/>
              </a:solidFill>
            </a:endParaRPr>
          </a:p>
        </p:txBody>
      </p:sp>
      <p:sp>
        <p:nvSpPr>
          <p:cNvPr id="7" name="Slide Number Placeholder 6"/>
          <p:cNvSpPr>
            <a:spLocks noGrp="1"/>
          </p:cNvSpPr>
          <p:nvPr>
            <p:ph type="sldNum" sz="quarter" idx="12"/>
          </p:nvPr>
        </p:nvSpPr>
        <p:spPr>
          <a:xfrm>
            <a:off x="3276600" y="6553200"/>
            <a:ext cx="1447800" cy="304800"/>
          </a:xfrm>
        </p:spPr>
        <p:txBody>
          <a:bodyPr/>
          <a:lstStyle/>
          <a:p>
            <a:fld id="{B6F15528-21DE-4FAA-801E-634DDDAF4B2B}" type="slidenum">
              <a:rPr lang="en-US" b="1" smtClean="0">
                <a:solidFill>
                  <a:srgbClr val="FF0000"/>
                </a:solidFill>
              </a:rPr>
              <a:pPr/>
              <a:t>8</a:t>
            </a:fld>
            <a:endParaRPr lang="en-US" b="1" dirty="0">
              <a:solidFill>
                <a:srgbClr val="FF0000"/>
              </a:solidFill>
            </a:endParaRPr>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baseline="30000" dirty="0" smtClean="0">
                <a:latin typeface="Arial" pitchFamily="34" charset="0"/>
                <a:cs typeface="Arial" pitchFamily="34" charset="0"/>
              </a:rPr>
              <a:t>209</a:t>
            </a:r>
            <a:r>
              <a:rPr lang="en-US" dirty="0" smtClean="0">
                <a:latin typeface="Arial" pitchFamily="34" charset="0"/>
                <a:cs typeface="Arial" pitchFamily="34" charset="0"/>
              </a:rPr>
              <a:t>Bi(</a:t>
            </a:r>
            <a:r>
              <a:rPr lang="en-US" dirty="0" err="1" smtClean="0">
                <a:latin typeface="Arial" pitchFamily="34" charset="0"/>
                <a:cs typeface="Arial" pitchFamily="34" charset="0"/>
              </a:rPr>
              <a:t>n,xn</a:t>
            </a:r>
            <a:r>
              <a:rPr lang="en-US" dirty="0" smtClean="0">
                <a:latin typeface="Arial" pitchFamily="34" charset="0"/>
                <a:cs typeface="Arial" pitchFamily="34" charset="0"/>
              </a:rPr>
              <a:t>) Reactions</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5"/>
          <p:cNvGraphicFramePr>
            <a:graphicFrameLocks/>
          </p:cNvGraphicFramePr>
          <p:nvPr/>
        </p:nvGraphicFramePr>
        <p:xfrm>
          <a:off x="457200" y="1524000"/>
          <a:ext cx="8305800" cy="4892040"/>
        </p:xfrm>
        <a:graphic>
          <a:graphicData uri="http://schemas.openxmlformats.org/drawingml/2006/table">
            <a:tbl>
              <a:tblPr firstRow="1" bandRow="1">
                <a:tableStyleId>{5C22544A-7EE6-4342-B048-85BDC9FD1C3A}</a:tableStyleId>
              </a:tblPr>
              <a:tblGrid>
                <a:gridCol w="8305800"/>
              </a:tblGrid>
              <a:tr h="1246991">
                <a:tc>
                  <a:txBody>
                    <a:bodyPr/>
                    <a:lstStyle/>
                    <a:p>
                      <a:pPr algn="ctr"/>
                      <a:endParaRPr lang="en-US" sz="2400" b="1" dirty="0" smtClean="0">
                        <a:solidFill>
                          <a:schemeClr val="tx1"/>
                        </a:solidFill>
                        <a:latin typeface="Arial" pitchFamily="34" charset="0"/>
                        <a:cs typeface="Arial" pitchFamily="34" charset="0"/>
                      </a:endParaRPr>
                    </a:p>
                    <a:p>
                      <a:pPr algn="ctr"/>
                      <a:r>
                        <a:rPr lang="en-US" sz="2400" b="1" dirty="0" smtClean="0">
                          <a:solidFill>
                            <a:schemeClr val="tx1"/>
                          </a:solidFill>
                          <a:latin typeface="Arial" pitchFamily="34" charset="0"/>
                          <a:cs typeface="Arial" pitchFamily="34" charset="0"/>
                        </a:rPr>
                        <a:t> n + </a:t>
                      </a:r>
                      <a:r>
                        <a:rPr lang="en-US" sz="2400" b="1" baseline="30000" dirty="0" smtClean="0">
                          <a:solidFill>
                            <a:schemeClr val="tx1"/>
                          </a:solidFill>
                          <a:latin typeface="Arial" pitchFamily="34" charset="0"/>
                          <a:cs typeface="Arial" pitchFamily="34" charset="0"/>
                        </a:rPr>
                        <a:t>209</a:t>
                      </a:r>
                      <a:r>
                        <a:rPr lang="en-US" sz="2400" b="1" dirty="0" smtClean="0">
                          <a:solidFill>
                            <a:schemeClr val="tx1"/>
                          </a:solidFill>
                          <a:latin typeface="Arial" pitchFamily="34" charset="0"/>
                          <a:cs typeface="Arial" pitchFamily="34" charset="0"/>
                        </a:rPr>
                        <a:t>Bi</a:t>
                      </a:r>
                      <a:r>
                        <a:rPr lang="en-US" sz="2400" b="1" baseline="0" dirty="0" smtClean="0">
                          <a:solidFill>
                            <a:schemeClr val="tx1"/>
                          </a:solidFill>
                          <a:latin typeface="Arial" pitchFamily="34" charset="0"/>
                          <a:cs typeface="Arial" pitchFamily="34" charset="0"/>
                        </a:rPr>
                        <a:t> </a:t>
                      </a:r>
                      <a:r>
                        <a:rPr lang="ru-RU" sz="2400" b="0" dirty="0" smtClean="0">
                          <a:solidFill>
                            <a:schemeClr val="tx1"/>
                          </a:solidFill>
                          <a:latin typeface="Arial" pitchFamily="34" charset="0"/>
                          <a:cs typeface="Arial" pitchFamily="34" charset="0"/>
                        </a:rPr>
                        <a:t>→</a:t>
                      </a:r>
                      <a:r>
                        <a:rPr lang="en-US" sz="2400" dirty="0" smtClean="0">
                          <a:latin typeface="Arial" pitchFamily="34" charset="0"/>
                          <a:cs typeface="Arial" pitchFamily="34" charset="0"/>
                        </a:rPr>
                        <a:t> </a:t>
                      </a:r>
                      <a:r>
                        <a:rPr lang="en-US" sz="2400" b="1" baseline="30000" dirty="0" smtClean="0">
                          <a:solidFill>
                            <a:schemeClr val="tx1"/>
                          </a:solidFill>
                          <a:latin typeface="Arial" pitchFamily="34" charset="0"/>
                          <a:cs typeface="Arial" pitchFamily="34" charset="0"/>
                        </a:rPr>
                        <a:t>208</a:t>
                      </a:r>
                      <a:r>
                        <a:rPr lang="en-US" sz="2400" b="1" dirty="0" smtClean="0">
                          <a:solidFill>
                            <a:schemeClr val="tx1"/>
                          </a:solidFill>
                          <a:latin typeface="Arial" pitchFamily="34" charset="0"/>
                          <a:cs typeface="Arial" pitchFamily="34" charset="0"/>
                        </a:rPr>
                        <a:t>Bi + 2 n </a:t>
                      </a:r>
                    </a:p>
                    <a:p>
                      <a:pPr algn="ctr"/>
                      <a:r>
                        <a:rPr lang="en-US" sz="2400" b="1" dirty="0" smtClean="0">
                          <a:solidFill>
                            <a:schemeClr val="tx1"/>
                          </a:solidFill>
                          <a:latin typeface="Arial" pitchFamily="34" charset="0"/>
                          <a:cs typeface="Arial" pitchFamily="34" charset="0"/>
                        </a:rPr>
                        <a:t>     </a:t>
                      </a:r>
                      <a:endParaRPr lang="en-US" sz="2400" b="1" dirty="0">
                        <a:solidFill>
                          <a:schemeClr val="tx1"/>
                        </a:solidFill>
                        <a:latin typeface="Arial" pitchFamily="34" charset="0"/>
                        <a:cs typeface="Arial" pitchFamily="34" charset="0"/>
                      </a:endParaRPr>
                    </a:p>
                  </a:txBody>
                  <a:tcPr>
                    <a:solidFill>
                      <a:schemeClr val="tx2">
                        <a:lumMod val="40000"/>
                        <a:lumOff val="60000"/>
                      </a:schemeClr>
                    </a:solidFill>
                  </a:tcPr>
                </a:tc>
              </a:tr>
              <a:tr h="1246991">
                <a:tc>
                  <a:txBody>
                    <a:bodyPr/>
                    <a:lstStyle/>
                    <a:p>
                      <a:pPr algn="ctr"/>
                      <a:endParaRPr lang="en-US" sz="2400" b="1" dirty="0" smtClean="0">
                        <a:solidFill>
                          <a:schemeClr val="tx1"/>
                        </a:solidFill>
                        <a:latin typeface="Arial" pitchFamily="34" charset="0"/>
                        <a:cs typeface="Arial" pitchFamily="34" charset="0"/>
                      </a:endParaRPr>
                    </a:p>
                    <a:p>
                      <a:pPr algn="ctr"/>
                      <a:r>
                        <a:rPr lang="en-US" sz="2400" b="1" dirty="0" smtClean="0">
                          <a:solidFill>
                            <a:schemeClr val="tx1"/>
                          </a:solidFill>
                          <a:latin typeface="Arial" pitchFamily="34" charset="0"/>
                          <a:cs typeface="Arial" pitchFamily="34" charset="0"/>
                        </a:rPr>
                        <a:t>n + </a:t>
                      </a:r>
                      <a:r>
                        <a:rPr lang="en-US" sz="2400" b="1" baseline="30000" dirty="0" smtClean="0">
                          <a:solidFill>
                            <a:schemeClr val="tx1"/>
                          </a:solidFill>
                          <a:latin typeface="Arial" pitchFamily="34" charset="0"/>
                          <a:cs typeface="Arial" pitchFamily="34" charset="0"/>
                        </a:rPr>
                        <a:t>209</a:t>
                      </a:r>
                      <a:r>
                        <a:rPr lang="en-US" sz="2400" b="1" dirty="0" smtClean="0">
                          <a:solidFill>
                            <a:schemeClr val="tx1"/>
                          </a:solidFill>
                          <a:latin typeface="Arial" pitchFamily="34" charset="0"/>
                          <a:cs typeface="Arial" pitchFamily="34" charset="0"/>
                        </a:rPr>
                        <a:t>Bi </a:t>
                      </a:r>
                      <a:r>
                        <a:rPr lang="ru-RU" sz="2400" dirty="0" smtClean="0">
                          <a:latin typeface="Arial" pitchFamily="34" charset="0"/>
                          <a:cs typeface="Arial" pitchFamily="34" charset="0"/>
                        </a:rPr>
                        <a:t>→</a:t>
                      </a:r>
                      <a:r>
                        <a:rPr lang="en-US" sz="2400" b="1" dirty="0" smtClean="0">
                          <a:solidFill>
                            <a:schemeClr val="tx1"/>
                          </a:solidFill>
                          <a:latin typeface="Arial" pitchFamily="34" charset="0"/>
                          <a:cs typeface="Arial" pitchFamily="34" charset="0"/>
                        </a:rPr>
                        <a:t> </a:t>
                      </a:r>
                      <a:r>
                        <a:rPr lang="en-US" sz="2400" b="1" baseline="30000" dirty="0" smtClean="0">
                          <a:solidFill>
                            <a:schemeClr val="tx1"/>
                          </a:solidFill>
                          <a:latin typeface="Arial" pitchFamily="34" charset="0"/>
                          <a:cs typeface="Arial" pitchFamily="34" charset="0"/>
                        </a:rPr>
                        <a:t>208</a:t>
                      </a:r>
                      <a:r>
                        <a:rPr lang="en-US" sz="2400" b="1" dirty="0" smtClean="0">
                          <a:solidFill>
                            <a:schemeClr val="tx1"/>
                          </a:solidFill>
                          <a:latin typeface="Arial" pitchFamily="34" charset="0"/>
                          <a:cs typeface="Arial" pitchFamily="34" charset="0"/>
                        </a:rPr>
                        <a:t>Bi + 2 n + N </a:t>
                      </a:r>
                      <a:r>
                        <a:rPr lang="el-GR" sz="2400" b="1" dirty="0" smtClean="0">
                          <a:solidFill>
                            <a:schemeClr val="tx1"/>
                          </a:solidFill>
                          <a:latin typeface="Arial" pitchFamily="34" charset="0"/>
                          <a:cs typeface="Arial" pitchFamily="34" charset="0"/>
                        </a:rPr>
                        <a:t>γ</a:t>
                      </a:r>
                      <a:endParaRPr lang="en-US" sz="2400" b="1" dirty="0" smtClean="0">
                        <a:solidFill>
                          <a:schemeClr val="tx1"/>
                        </a:solidFill>
                        <a:latin typeface="Arial" pitchFamily="34" charset="0"/>
                        <a:cs typeface="Arial" pitchFamily="34" charset="0"/>
                      </a:endParaRPr>
                    </a:p>
                    <a:p>
                      <a:pPr algn="ctr"/>
                      <a:endParaRPr lang="en-US" sz="2400" b="1" dirty="0">
                        <a:solidFill>
                          <a:schemeClr val="tx1"/>
                        </a:solidFill>
                        <a:latin typeface="Arial" pitchFamily="34" charset="0"/>
                        <a:cs typeface="Arial" pitchFamily="34" charset="0"/>
                      </a:endParaRPr>
                    </a:p>
                  </a:txBody>
                  <a:tcPr>
                    <a:solidFill>
                      <a:schemeClr val="tx2">
                        <a:lumMod val="40000"/>
                        <a:lumOff val="60000"/>
                      </a:schemeClr>
                    </a:solidFill>
                  </a:tcPr>
                </a:tc>
              </a:tr>
              <a:tr h="1199029">
                <a:tc>
                  <a:txBody>
                    <a:bodyPr/>
                    <a:lstStyle/>
                    <a:p>
                      <a:pPr algn="ctr"/>
                      <a:r>
                        <a:rPr lang="en-US" sz="2400" b="1" dirty="0" smtClean="0">
                          <a:solidFill>
                            <a:schemeClr val="tx1"/>
                          </a:solidFill>
                          <a:latin typeface="Arial" pitchFamily="34" charset="0"/>
                          <a:cs typeface="Arial" pitchFamily="34" charset="0"/>
                        </a:rPr>
                        <a:t> </a:t>
                      </a:r>
                    </a:p>
                    <a:p>
                      <a:pPr algn="ctr"/>
                      <a:r>
                        <a:rPr lang="en-US" sz="2400" b="1" dirty="0" smtClean="0">
                          <a:solidFill>
                            <a:schemeClr val="tx1"/>
                          </a:solidFill>
                          <a:latin typeface="Arial" pitchFamily="34" charset="0"/>
                          <a:cs typeface="Arial" pitchFamily="34" charset="0"/>
                        </a:rPr>
                        <a:t>n + </a:t>
                      </a:r>
                      <a:r>
                        <a:rPr lang="en-US" sz="2400" b="1" baseline="30000" dirty="0" smtClean="0">
                          <a:solidFill>
                            <a:schemeClr val="tx1"/>
                          </a:solidFill>
                          <a:latin typeface="Arial" pitchFamily="34" charset="0"/>
                          <a:cs typeface="Arial" pitchFamily="34" charset="0"/>
                        </a:rPr>
                        <a:t>209</a:t>
                      </a:r>
                      <a:r>
                        <a:rPr lang="en-US" sz="2400" b="1" dirty="0" smtClean="0">
                          <a:solidFill>
                            <a:schemeClr val="tx1"/>
                          </a:solidFill>
                          <a:latin typeface="Arial" pitchFamily="34" charset="0"/>
                          <a:cs typeface="Arial" pitchFamily="34" charset="0"/>
                        </a:rPr>
                        <a:t>Bi </a:t>
                      </a:r>
                      <a:r>
                        <a:rPr lang="ru-RU" sz="2400" dirty="0" smtClean="0">
                          <a:latin typeface="Arial" pitchFamily="34" charset="0"/>
                          <a:cs typeface="Arial" pitchFamily="34" charset="0"/>
                        </a:rPr>
                        <a:t>→</a:t>
                      </a:r>
                      <a:r>
                        <a:rPr lang="en-US" sz="2400" b="1" dirty="0" smtClean="0">
                          <a:solidFill>
                            <a:schemeClr val="tx1"/>
                          </a:solidFill>
                          <a:latin typeface="Arial" pitchFamily="34" charset="0"/>
                          <a:cs typeface="Arial" pitchFamily="34" charset="0"/>
                        </a:rPr>
                        <a:t> </a:t>
                      </a:r>
                      <a:r>
                        <a:rPr lang="en-US" sz="2400" b="1" baseline="30000" dirty="0" smtClean="0">
                          <a:solidFill>
                            <a:schemeClr val="tx1"/>
                          </a:solidFill>
                          <a:latin typeface="Arial" pitchFamily="34" charset="0"/>
                          <a:cs typeface="Arial" pitchFamily="34" charset="0"/>
                        </a:rPr>
                        <a:t>209</a:t>
                      </a:r>
                      <a:r>
                        <a:rPr lang="en-US" sz="2400" b="1" dirty="0" smtClean="0">
                          <a:solidFill>
                            <a:schemeClr val="tx1"/>
                          </a:solidFill>
                          <a:latin typeface="Arial" pitchFamily="34" charset="0"/>
                          <a:cs typeface="Arial" pitchFamily="34" charset="0"/>
                        </a:rPr>
                        <a:t>Bi + n + N </a:t>
                      </a:r>
                      <a:r>
                        <a:rPr lang="el-GR" sz="2400" b="1" dirty="0" smtClean="0">
                          <a:solidFill>
                            <a:schemeClr val="tx1"/>
                          </a:solidFill>
                          <a:latin typeface="Arial" pitchFamily="34" charset="0"/>
                          <a:cs typeface="Arial" pitchFamily="34" charset="0"/>
                        </a:rPr>
                        <a:t>γ</a:t>
                      </a:r>
                      <a:endParaRPr lang="en-US" sz="2400" b="1" dirty="0" smtClean="0">
                        <a:solidFill>
                          <a:schemeClr val="tx1"/>
                        </a:solidFill>
                        <a:latin typeface="Arial" pitchFamily="34" charset="0"/>
                        <a:cs typeface="Arial" pitchFamily="34" charset="0"/>
                      </a:endParaRPr>
                    </a:p>
                  </a:txBody>
                  <a:tcPr>
                    <a:solidFill>
                      <a:schemeClr val="tx2">
                        <a:lumMod val="40000"/>
                        <a:lumOff val="60000"/>
                      </a:schemeClr>
                    </a:solidFill>
                  </a:tcPr>
                </a:tc>
              </a:tr>
              <a:tr h="1199029">
                <a:tc>
                  <a:txBody>
                    <a:bodyPr/>
                    <a:lstStyle/>
                    <a:p>
                      <a:pPr algn="ctr"/>
                      <a:endParaRPr lang="en-US" sz="2400" b="1" dirty="0" smtClean="0">
                        <a:solidFill>
                          <a:schemeClr val="tx1"/>
                        </a:solidFill>
                        <a:latin typeface="Arial" pitchFamily="34" charset="0"/>
                        <a:cs typeface="Arial" pitchFamily="34" charset="0"/>
                      </a:endParaRPr>
                    </a:p>
                    <a:p>
                      <a:pPr algn="ctr"/>
                      <a:r>
                        <a:rPr lang="en-US" sz="2400" b="1" dirty="0" smtClean="0">
                          <a:solidFill>
                            <a:schemeClr val="tx1"/>
                          </a:solidFill>
                          <a:latin typeface="Arial" pitchFamily="34" charset="0"/>
                          <a:cs typeface="Arial" pitchFamily="34" charset="0"/>
                        </a:rPr>
                        <a:t> n + </a:t>
                      </a:r>
                      <a:r>
                        <a:rPr lang="en-US" sz="2400" b="1" baseline="30000" dirty="0" smtClean="0">
                          <a:solidFill>
                            <a:schemeClr val="tx1"/>
                          </a:solidFill>
                          <a:latin typeface="Arial" pitchFamily="34" charset="0"/>
                          <a:cs typeface="Arial" pitchFamily="34" charset="0"/>
                        </a:rPr>
                        <a:t>209</a:t>
                      </a:r>
                      <a:r>
                        <a:rPr lang="en-US" sz="2400" b="1" dirty="0" smtClean="0">
                          <a:solidFill>
                            <a:schemeClr val="tx1"/>
                          </a:solidFill>
                          <a:latin typeface="Arial" pitchFamily="34" charset="0"/>
                          <a:cs typeface="Arial" pitchFamily="34" charset="0"/>
                        </a:rPr>
                        <a:t>Bi </a:t>
                      </a:r>
                      <a:r>
                        <a:rPr lang="ru-RU" sz="2400" dirty="0" smtClean="0">
                          <a:latin typeface="Arial" pitchFamily="34" charset="0"/>
                          <a:cs typeface="Arial" pitchFamily="34" charset="0"/>
                        </a:rPr>
                        <a:t>→</a:t>
                      </a:r>
                      <a:r>
                        <a:rPr lang="en-US" sz="2400" b="1" dirty="0" smtClean="0">
                          <a:solidFill>
                            <a:schemeClr val="tx1"/>
                          </a:solidFill>
                          <a:latin typeface="Arial" pitchFamily="34" charset="0"/>
                          <a:cs typeface="Arial" pitchFamily="34" charset="0"/>
                        </a:rPr>
                        <a:t> </a:t>
                      </a:r>
                      <a:r>
                        <a:rPr lang="en-US" sz="2400" b="1" baseline="30000" dirty="0" smtClean="0">
                          <a:solidFill>
                            <a:schemeClr val="tx1"/>
                          </a:solidFill>
                          <a:latin typeface="Arial" pitchFamily="34" charset="0"/>
                          <a:cs typeface="Arial" pitchFamily="34" charset="0"/>
                        </a:rPr>
                        <a:t>209</a:t>
                      </a:r>
                      <a:r>
                        <a:rPr lang="en-US" sz="2400" b="1" dirty="0" smtClean="0">
                          <a:solidFill>
                            <a:schemeClr val="tx1"/>
                          </a:solidFill>
                          <a:latin typeface="Arial" pitchFamily="34" charset="0"/>
                          <a:cs typeface="Arial" pitchFamily="34" charset="0"/>
                        </a:rPr>
                        <a:t>Bi + n</a:t>
                      </a:r>
                      <a:endParaRPr lang="en-US" sz="2400" b="1" dirty="0">
                        <a:solidFill>
                          <a:schemeClr val="tx1"/>
                        </a:solidFill>
                        <a:latin typeface="Arial" pitchFamily="34" charset="0"/>
                        <a:cs typeface="Arial" pitchFamily="34" charset="0"/>
                      </a:endParaRPr>
                    </a:p>
                  </a:txBody>
                  <a:tcPr>
                    <a:solidFill>
                      <a:schemeClr val="tx2">
                        <a:lumMod val="40000"/>
                        <a:lumOff val="60000"/>
                      </a:schemeClr>
                    </a:solidFill>
                  </a:tcPr>
                </a:tc>
              </a:tr>
            </a:tbl>
          </a:graphicData>
        </a:graphic>
      </p:graphicFrame>
      <p:sp>
        <p:nvSpPr>
          <p:cNvPr id="5" name="Footer Placeholder 4"/>
          <p:cNvSpPr>
            <a:spLocks noGrp="1"/>
          </p:cNvSpPr>
          <p:nvPr>
            <p:ph type="ftr" sz="quarter" idx="11"/>
          </p:nvPr>
        </p:nvSpPr>
        <p:spPr>
          <a:xfrm>
            <a:off x="0" y="6629400"/>
            <a:ext cx="2286000" cy="228600"/>
          </a:xfrm>
        </p:spPr>
        <p:txBody>
          <a:bodyPr/>
          <a:lstStyle/>
          <a:p>
            <a:r>
              <a:rPr lang="en-US" b="1" dirty="0" smtClean="0">
                <a:solidFill>
                  <a:srgbClr val="FF0000"/>
                </a:solidFill>
              </a:rPr>
              <a:t>2nd Jagiellonian Symposium</a:t>
            </a:r>
            <a:endParaRPr lang="en-US" b="1" dirty="0">
              <a:solidFill>
                <a:srgbClr val="FF0000"/>
              </a:solidFill>
            </a:endParaRPr>
          </a:p>
        </p:txBody>
      </p:sp>
      <p:sp>
        <p:nvSpPr>
          <p:cNvPr id="6" name="Slide Number Placeholder 5"/>
          <p:cNvSpPr>
            <a:spLocks noGrp="1"/>
          </p:cNvSpPr>
          <p:nvPr>
            <p:ph type="sldNum" sz="quarter" idx="12"/>
          </p:nvPr>
        </p:nvSpPr>
        <p:spPr>
          <a:xfrm>
            <a:off x="4191000" y="6553200"/>
            <a:ext cx="838200" cy="304800"/>
          </a:xfrm>
        </p:spPr>
        <p:txBody>
          <a:bodyPr/>
          <a:lstStyle/>
          <a:p>
            <a:fld id="{B6F15528-21DE-4FAA-801E-634DDDAF4B2B}" type="slidenum">
              <a:rPr lang="en-US" b="1" smtClean="0">
                <a:solidFill>
                  <a:srgbClr val="FF0000"/>
                </a:solidFill>
              </a:rPr>
              <a:pPr/>
              <a:t>9</a:t>
            </a:fld>
            <a:endParaRPr lang="en-US" b="1" dirty="0">
              <a:solidFill>
                <a:srgbClr val="FF0000"/>
              </a:solidFill>
            </a:endParaRPr>
          </a:p>
        </p:txBody>
      </p:sp>
    </p:spTree>
  </p:cSld>
  <p:clrMapOvr>
    <a:masterClrMapping/>
  </p:clrMapOvr>
  <p:transition spd="med">
    <p:wheel spokes="2"/>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1000</TotalTime>
  <Words>839</Words>
  <Application>Microsoft Office PowerPoint</Application>
  <PresentationFormat>On-screen Show (4:3)</PresentationFormat>
  <Paragraphs>226</Paragraphs>
  <Slides>27</Slides>
  <Notes>2</Notes>
  <HiddenSlides>0</HiddenSlides>
  <MMClips>6</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GEANT4 Simulations of a Beam Shaping Assembly Design and Optimization for Thermal/Epithermal Neutrons</vt:lpstr>
      <vt:lpstr>Overview</vt:lpstr>
      <vt:lpstr>Introduction </vt:lpstr>
      <vt:lpstr>Cyclotron C18/18 </vt:lpstr>
      <vt:lpstr>Slide 5</vt:lpstr>
      <vt:lpstr>All Neutron Emitted Reactions on 9Be Target With Thresholds Less Than 14.8 MeV </vt:lpstr>
      <vt:lpstr>Slide 7</vt:lpstr>
      <vt:lpstr>Slide 8</vt:lpstr>
      <vt:lpstr>209Bi(n,xn) Reactions</vt:lpstr>
      <vt:lpstr>Neutron  Energy  Spectrum after 2.5 mm Be, 5 cm Bismuth and 50 cm Iron</vt:lpstr>
      <vt:lpstr>Neutron Energy Spectrum after 5 cm Bismuth, 50 cm Iron,  10  cm Aluminum and 5 cm Graphite</vt:lpstr>
      <vt:lpstr>Slide 12</vt:lpstr>
      <vt:lpstr>Slide 13</vt:lpstr>
      <vt:lpstr>GEANT4 Simulation</vt:lpstr>
      <vt:lpstr>GEANT4 Simulation</vt:lpstr>
      <vt:lpstr>Slide 16</vt:lpstr>
      <vt:lpstr>Slide 17</vt:lpstr>
      <vt:lpstr>Slide 18</vt:lpstr>
      <vt:lpstr>Slide 19</vt:lpstr>
      <vt:lpstr>Slide 20</vt:lpstr>
      <vt:lpstr>Slide 21</vt:lpstr>
      <vt:lpstr>Conclusion  BSA:  2.5 mm 9Be target, 5 cm Bismuth (1), 55 cm Iron (2),  10 cm Aluminum (3), 5cm Graphite (4), 10 cm 7LiF(5), Lead Reflector (6)</vt:lpstr>
      <vt:lpstr>Conclusion  </vt:lpstr>
      <vt:lpstr>Publications</vt:lpstr>
      <vt:lpstr>Slide 25</vt:lpstr>
      <vt:lpstr>Slide 26</vt:lpstr>
      <vt:lpstr>Publications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Vahag</cp:lastModifiedBy>
  <cp:revision>137</cp:revision>
  <dcterms:created xsi:type="dcterms:W3CDTF">2006-08-16T00:00:00Z</dcterms:created>
  <dcterms:modified xsi:type="dcterms:W3CDTF">2017-06-09T06:11:50Z</dcterms:modified>
</cp:coreProperties>
</file>