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5" r:id="rId9"/>
    <p:sldId id="263" r:id="rId10"/>
    <p:sldId id="264" r:id="rId11"/>
  </p:sldIdLst>
  <p:sldSz cx="9144000" cy="6858000" type="screen4x3"/>
  <p:notesSz cx="6858000" cy="1609725"/>
  <p:embeddedFontLst>
    <p:embeddedFont>
      <p:font typeface="Helvetica Neue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ol Farbaniec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AFDD1F-F39C-BBE9-1AB0-C0FCC97C7B94}" v="18" dt="2018-09-08T14:05:12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microsoft.com/office/2015/10/relationships/revisionInfo" Target="revisionInfo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9-08T11:44:09.789" idx="1">
    <p:pos x="196" y="967"/>
    <p:text>Coś więcej o tym może dopisać?
Jakieś oszacowanie np. dla źródła takeigo w takich warunkach w obecnej iteracji mamy tyle i tyle danych, więc na każdy link w transfer danych będzie wynosił średnio około ...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b="1" dirty="0"/>
              <a:t>“The </a:t>
            </a:r>
            <a:r>
              <a:rPr lang="pl" b="1" err="1"/>
              <a:t>man</a:t>
            </a:r>
            <a:r>
              <a:rPr lang="pl" b="1" dirty="0"/>
              <a:t> of science </a:t>
            </a:r>
            <a:r>
              <a:rPr lang="pl" b="1" err="1"/>
              <a:t>has</a:t>
            </a:r>
            <a:r>
              <a:rPr lang="pl" b="1" dirty="0"/>
              <a:t> </a:t>
            </a:r>
            <a:r>
              <a:rPr lang="pl" b="1" err="1"/>
              <a:t>learned</a:t>
            </a:r>
            <a:r>
              <a:rPr lang="pl" b="1" dirty="0"/>
              <a:t> to </a:t>
            </a:r>
            <a:r>
              <a:rPr lang="pl" b="1" err="1"/>
              <a:t>believe</a:t>
            </a:r>
            <a:r>
              <a:rPr lang="pl" b="1" dirty="0"/>
              <a:t> in </a:t>
            </a:r>
            <a:r>
              <a:rPr lang="pl" b="1" err="1"/>
              <a:t>justification</a:t>
            </a:r>
            <a:r>
              <a:rPr lang="pl" b="1" dirty="0"/>
              <a:t>, not by </a:t>
            </a:r>
            <a:r>
              <a:rPr lang="pl" b="1" err="1"/>
              <a:t>faith</a:t>
            </a:r>
            <a:r>
              <a:rPr lang="pl" b="1" dirty="0"/>
              <a:t>, but by </a:t>
            </a:r>
            <a:r>
              <a:rPr lang="pl" b="1" err="1"/>
              <a:t>verification</a:t>
            </a:r>
            <a:r>
              <a:rPr lang="pl" b="1" dirty="0"/>
              <a:t>.”</a:t>
            </a:r>
            <a:endParaRPr lang="pl-PL" b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b="1" dirty="0"/>
              <a:t>― Thomas H. Huxley</a:t>
            </a:r>
            <a:endParaRPr b="1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pl" dirty="0" err="1"/>
              <a:t>Dear</a:t>
            </a:r>
            <a:r>
              <a:rPr lang="pl" dirty="0"/>
              <a:t> </a:t>
            </a:r>
            <a:r>
              <a:rPr lang="pl" dirty="0" err="1"/>
              <a:t>all</a:t>
            </a:r>
            <a:r>
              <a:rPr lang="pl" dirty="0"/>
              <a:t>,</a:t>
            </a:r>
          </a:p>
          <a:p>
            <a:pPr marL="0" indent="0">
              <a:buNone/>
            </a:pPr>
            <a:r>
              <a:rPr lang="pl" dirty="0"/>
              <a:t>my </a:t>
            </a:r>
            <a:r>
              <a:rPr lang="pl" dirty="0" err="1"/>
              <a:t>name</a:t>
            </a:r>
            <a:r>
              <a:rPr lang="pl" dirty="0"/>
              <a:t> </a:t>
            </a:r>
            <a:r>
              <a:rPr lang="pl" dirty="0" err="1"/>
              <a:t>is</a:t>
            </a:r>
            <a:r>
              <a:rPr lang="pl" dirty="0"/>
              <a:t> Karol </a:t>
            </a:r>
            <a:r>
              <a:rPr lang="pl" dirty="0" err="1"/>
              <a:t>Farbaniec</a:t>
            </a:r>
            <a:r>
              <a:rPr lang="pl" dirty="0"/>
              <a:t>, I </a:t>
            </a:r>
            <a:r>
              <a:rPr lang="pl" dirty="0" err="1"/>
              <a:t>have</a:t>
            </a:r>
            <a:r>
              <a:rPr lang="pl" dirty="0"/>
              <a:t> a </a:t>
            </a:r>
            <a:r>
              <a:rPr lang="pl" dirty="0" err="1"/>
              <a:t>great</a:t>
            </a:r>
            <a:r>
              <a:rPr lang="pl" dirty="0"/>
              <a:t> </a:t>
            </a:r>
            <a:r>
              <a:rPr lang="pl" dirty="0" err="1"/>
              <a:t>pleasure</a:t>
            </a:r>
            <a:r>
              <a:rPr lang="pl" dirty="0"/>
              <a:t> to  </a:t>
            </a:r>
            <a:r>
              <a:rPr lang="pl" dirty="0" err="1"/>
              <a:t>present</a:t>
            </a:r>
            <a:r>
              <a:rPr lang="pl" dirty="0"/>
              <a:t> </a:t>
            </a:r>
            <a:r>
              <a:rPr lang="pl" dirty="0" err="1"/>
              <a:t>you</a:t>
            </a:r>
            <a:r>
              <a:rPr lang="pl" dirty="0"/>
              <a:t> </a:t>
            </a:r>
            <a:r>
              <a:rPr lang="pl" b="1" dirty="0" err="1"/>
              <a:t>evaluation</a:t>
            </a:r>
            <a:r>
              <a:rPr lang="pl" dirty="0"/>
              <a:t> of </a:t>
            </a:r>
            <a:r>
              <a:rPr lang="pl" b="1" dirty="0" err="1"/>
              <a:t>current</a:t>
            </a:r>
            <a:r>
              <a:rPr lang="pl" b="1" dirty="0"/>
              <a:t> development</a:t>
            </a:r>
            <a:r>
              <a:rPr lang="pl" dirty="0"/>
              <a:t> </a:t>
            </a:r>
            <a:r>
              <a:rPr lang="pl" dirty="0" err="1"/>
              <a:t>process</a:t>
            </a:r>
            <a:r>
              <a:rPr lang="pl" dirty="0"/>
              <a:t> for real-</a:t>
            </a:r>
            <a:r>
              <a:rPr lang="pl" dirty="0" err="1"/>
              <a:t>time</a:t>
            </a:r>
            <a:r>
              <a:rPr lang="pl" dirty="0"/>
              <a:t> data </a:t>
            </a:r>
            <a:r>
              <a:rPr lang="pl" dirty="0" err="1"/>
              <a:t>processing</a:t>
            </a:r>
            <a:r>
              <a:rPr lang="pl" dirty="0"/>
              <a:t> system in Digital J-PET </a:t>
            </a:r>
            <a:r>
              <a:rPr lang="pl" dirty="0" err="1"/>
              <a:t>scanner</a:t>
            </a:r>
            <a:r>
              <a:rPr lang="pl" dirty="0"/>
              <a:t>.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0d0257254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0d0257254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pl-PL" b="1"/>
              <a:t>Breadth and depth of real-time data processing</a:t>
            </a:r>
            <a:endParaRPr b="1"/>
          </a:p>
        </p:txBody>
      </p:sp>
    </p:spTree>
    <p:extLst>
      <p:ext uri="{BB962C8B-B14F-4D97-AF65-F5344CB8AC3E}">
        <p14:creationId xmlns:p14="http://schemas.microsoft.com/office/powerpoint/2010/main" val="784840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40d0257254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40d0257254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 err="1"/>
              <a:t>Let’s</a:t>
            </a:r>
            <a:r>
              <a:rPr lang="pl" dirty="0"/>
              <a:t> start with </a:t>
            </a:r>
            <a:r>
              <a:rPr lang="pl" dirty="0" err="1"/>
              <a:t>formal</a:t>
            </a:r>
            <a:r>
              <a:rPr lang="pl" dirty="0"/>
              <a:t> </a:t>
            </a:r>
            <a:r>
              <a:rPr lang="pl" dirty="0" err="1"/>
              <a:t>definitions</a:t>
            </a:r>
            <a:endParaRPr dirty="0" err="1"/>
          </a:p>
          <a:p>
            <a:pPr marL="0" indent="0">
              <a:buNone/>
            </a:pPr>
            <a:r>
              <a:rPr lang="pl" dirty="0" err="1"/>
              <a:t>Validation</a:t>
            </a:r>
            <a:r>
              <a:rPr lang="pl" dirty="0"/>
              <a:t> </a:t>
            </a:r>
            <a:r>
              <a:rPr lang="pl" dirty="0" err="1"/>
              <a:t>ensures</a:t>
            </a:r>
            <a:r>
              <a:rPr lang="pl" dirty="0"/>
              <a:t> </a:t>
            </a:r>
            <a:r>
              <a:rPr lang="pl" dirty="0" err="1"/>
              <a:t>that</a:t>
            </a:r>
            <a:r>
              <a:rPr lang="pl" dirty="0"/>
              <a:t> system </a:t>
            </a:r>
            <a:r>
              <a:rPr lang="pl" dirty="0" err="1"/>
              <a:t>meets</a:t>
            </a:r>
            <a:r>
              <a:rPr lang="pl" dirty="0"/>
              <a:t> </a:t>
            </a:r>
            <a:r>
              <a:rPr lang="pl" dirty="0" err="1"/>
              <a:t>users</a:t>
            </a:r>
            <a:r>
              <a:rPr lang="pl" dirty="0"/>
              <a:t> (</a:t>
            </a:r>
            <a:r>
              <a:rPr lang="pl" dirty="0" err="1"/>
              <a:t>or</a:t>
            </a:r>
            <a:r>
              <a:rPr lang="pl" dirty="0"/>
              <a:t> </a:t>
            </a:r>
            <a:r>
              <a:rPr lang="pl" dirty="0" err="1"/>
              <a:t>owners</a:t>
            </a:r>
            <a:r>
              <a:rPr lang="pl" dirty="0"/>
              <a:t>) </a:t>
            </a:r>
            <a:r>
              <a:rPr lang="pl" dirty="0" err="1"/>
              <a:t>requirements</a:t>
            </a:r>
            <a:r>
              <a:rPr lang="pl" dirty="0"/>
              <a:t>, </a:t>
            </a:r>
            <a:r>
              <a:rPr lang="pl" dirty="0" err="1"/>
              <a:t>it</a:t>
            </a:r>
            <a:r>
              <a:rPr lang="pl" dirty="0"/>
              <a:t> </a:t>
            </a:r>
            <a:r>
              <a:rPr lang="pl" dirty="0" err="1"/>
              <a:t>can</a:t>
            </a:r>
            <a:r>
              <a:rPr lang="pl" dirty="0"/>
              <a:t> be </a:t>
            </a:r>
            <a:r>
              <a:rPr lang="pl" dirty="0" err="1"/>
              <a:t>external</a:t>
            </a:r>
            <a:r>
              <a:rPr lang="pl" dirty="0"/>
              <a:t> </a:t>
            </a:r>
            <a:r>
              <a:rPr lang="pl" dirty="0" err="1"/>
              <a:t>process</a:t>
            </a:r>
            <a:r>
              <a:rPr lang="pl" dirty="0"/>
              <a:t> </a:t>
            </a:r>
            <a:r>
              <a:rPr lang="pl" dirty="0" err="1"/>
              <a:t>conducted</a:t>
            </a:r>
            <a:r>
              <a:rPr lang="pl" dirty="0"/>
              <a:t> by third-party.</a:t>
            </a: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 err="1"/>
              <a:t>Whereas</a:t>
            </a:r>
            <a:r>
              <a:rPr lang="pl" dirty="0"/>
              <a:t> </a:t>
            </a:r>
            <a:r>
              <a:rPr lang="pl" dirty="0" err="1"/>
              <a:t>verification</a:t>
            </a:r>
            <a:r>
              <a:rPr lang="pl" dirty="0"/>
              <a:t> </a:t>
            </a:r>
            <a:r>
              <a:rPr lang="pl" dirty="0" err="1"/>
              <a:t>is</a:t>
            </a:r>
            <a:r>
              <a:rPr lang="pl" dirty="0"/>
              <a:t> </a:t>
            </a:r>
            <a:r>
              <a:rPr lang="pl" dirty="0" err="1"/>
              <a:t>mostly</a:t>
            </a:r>
            <a:r>
              <a:rPr lang="pl" dirty="0"/>
              <a:t> </a:t>
            </a:r>
            <a:r>
              <a:rPr lang="pl" dirty="0" err="1"/>
              <a:t>internal</a:t>
            </a:r>
            <a:r>
              <a:rPr lang="pl" dirty="0"/>
              <a:t> </a:t>
            </a:r>
            <a:r>
              <a:rPr lang="pl" dirty="0" err="1"/>
              <a:t>process</a:t>
            </a:r>
            <a:r>
              <a:rPr lang="pl" dirty="0"/>
              <a:t> and </a:t>
            </a:r>
            <a:r>
              <a:rPr lang="pl" dirty="0" err="1"/>
              <a:t>evaluates</a:t>
            </a:r>
            <a:r>
              <a:rPr lang="pl" dirty="0"/>
              <a:t> </a:t>
            </a:r>
            <a:r>
              <a:rPr lang="pl" dirty="0" err="1"/>
              <a:t>if</a:t>
            </a:r>
            <a:r>
              <a:rPr lang="pl" dirty="0"/>
              <a:t> </a:t>
            </a:r>
            <a:r>
              <a:rPr lang="pl" dirty="0" err="1"/>
              <a:t>our</a:t>
            </a:r>
            <a:r>
              <a:rPr lang="pl" dirty="0"/>
              <a:t> </a:t>
            </a:r>
            <a:r>
              <a:rPr lang="pl"/>
              <a:t>system</a:t>
            </a:r>
            <a:r>
              <a:rPr lang="pl" dirty="0"/>
              <a:t> and </a:t>
            </a:r>
            <a:r>
              <a:rPr lang="pl" dirty="0" err="1"/>
              <a:t>subsystems</a:t>
            </a:r>
            <a:r>
              <a:rPr lang="pl" dirty="0"/>
              <a:t> </a:t>
            </a:r>
            <a:r>
              <a:rPr lang="pl" dirty="0" err="1"/>
              <a:t>complies</a:t>
            </a:r>
            <a:r>
              <a:rPr lang="pl" dirty="0"/>
              <a:t> </a:t>
            </a:r>
            <a:r>
              <a:rPr lang="pl" dirty="0" err="1"/>
              <a:t>specification</a:t>
            </a:r>
            <a:r>
              <a:rPr lang="pl" dirty="0"/>
              <a:t>.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0d025725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0d025725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pl-PL" dirty="0" err="1"/>
              <a:t>Requirements</a:t>
            </a:r>
            <a:r>
              <a:rPr lang="pl-PL" dirty="0"/>
              <a:t> </a:t>
            </a:r>
            <a:r>
              <a:rPr lang="pl-PL" dirty="0" err="1"/>
              <a:t>formation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based</a:t>
            </a:r>
            <a:r>
              <a:rPr lang="pl-PL" dirty="0"/>
              <a:t> on </a:t>
            </a:r>
            <a:r>
              <a:rPr lang="pl-PL" dirty="0" err="1"/>
              <a:t>previous</a:t>
            </a:r>
            <a:r>
              <a:rPr lang="pl-PL" dirty="0"/>
              <a:t> J-PET </a:t>
            </a:r>
            <a:r>
              <a:rPr lang="pl-PL" dirty="0" err="1"/>
              <a:t>project</a:t>
            </a:r>
            <a:r>
              <a:rPr lang="pl-PL" dirty="0"/>
              <a:t> </a:t>
            </a:r>
            <a:r>
              <a:rPr lang="pl-PL" dirty="0" err="1"/>
              <a:t>iteration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err="1"/>
              <a:t>Continouos</a:t>
            </a:r>
            <a:r>
              <a:rPr lang="pl-PL" b="1" dirty="0"/>
              <a:t> </a:t>
            </a:r>
            <a:r>
              <a:rPr lang="pl-PL" b="1" err="1"/>
              <a:t>trigered</a:t>
            </a:r>
            <a:r>
              <a:rPr lang="pl-PL" b="1" dirty="0"/>
              <a:t> </a:t>
            </a:r>
            <a:r>
              <a:rPr lang="pl-PL" b="1" err="1"/>
              <a:t>readout</a:t>
            </a:r>
            <a:r>
              <a:rPr lang="pl-PL" b="1" dirty="0"/>
              <a:t> </a:t>
            </a:r>
            <a:r>
              <a:rPr lang="pl-PL" b="1" err="1"/>
              <a:t>lie</a:t>
            </a:r>
            <a:r>
              <a:rPr lang="pl-PL" b="1" dirty="0"/>
              <a:t> </a:t>
            </a:r>
            <a:r>
              <a:rPr lang="pl-PL" b="1" err="1"/>
              <a:t>behind</a:t>
            </a:r>
            <a:r>
              <a:rPr lang="pl-PL" b="1" dirty="0"/>
              <a:t> streaming </a:t>
            </a:r>
            <a:r>
              <a:rPr lang="pl-PL" b="1" err="1"/>
              <a:t>nature</a:t>
            </a:r>
            <a:r>
              <a:rPr lang="pl-PL" b="1" dirty="0"/>
              <a:t> of </a:t>
            </a:r>
            <a:r>
              <a:rPr lang="pl-PL" b="1" err="1"/>
              <a:t>application</a:t>
            </a:r>
            <a:endParaRPr lang="pl-PL" b="1"/>
          </a:p>
          <a:p>
            <a:pPr marL="0" indent="0">
              <a:buNone/>
            </a:pPr>
            <a:r>
              <a:rPr lang="pl-PL" b="1" err="1"/>
              <a:t>Modularity</a:t>
            </a:r>
            <a:r>
              <a:rPr lang="pl-PL" b="1" dirty="0"/>
              <a:t> and </a:t>
            </a:r>
            <a:r>
              <a:rPr lang="pl-PL" b="1" err="1"/>
              <a:t>parametrization</a:t>
            </a:r>
            <a:r>
              <a:rPr lang="pl-PL" b="1" dirty="0"/>
              <a:t> </a:t>
            </a:r>
            <a:r>
              <a:rPr lang="pl-PL" b="1" err="1"/>
              <a:t>enables</a:t>
            </a:r>
            <a:r>
              <a:rPr lang="pl-PL" b="1" dirty="0"/>
              <a:t> </a:t>
            </a:r>
            <a:r>
              <a:rPr lang="pl-PL" b="1" err="1"/>
              <a:t>customization</a:t>
            </a:r>
            <a:r>
              <a:rPr lang="pl-PL" b="1" dirty="0"/>
              <a:t> and </a:t>
            </a:r>
            <a:r>
              <a:rPr lang="pl-PL" b="1" err="1"/>
              <a:t>code</a:t>
            </a:r>
            <a:r>
              <a:rPr lang="pl-PL" b="1" dirty="0"/>
              <a:t> </a:t>
            </a:r>
            <a:r>
              <a:rPr lang="pl-PL" b="1" err="1"/>
              <a:t>reuse</a:t>
            </a:r>
            <a:endParaRPr lang="pl-PL" b="1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err="1"/>
              <a:t>Bottlenecks</a:t>
            </a:r>
            <a:r>
              <a:rPr lang="pl-PL" b="1" dirty="0"/>
              <a:t> </a:t>
            </a:r>
            <a:r>
              <a:rPr lang="pl-PL" b="1"/>
              <a:t>candidates  are</a:t>
            </a:r>
          </a:p>
          <a:p>
            <a:pPr marL="0" indent="0">
              <a:buNone/>
            </a:pPr>
            <a:r>
              <a:rPr lang="pl-PL" dirty="0" err="1"/>
              <a:t>Resources</a:t>
            </a:r>
            <a:r>
              <a:rPr lang="pl-PL" dirty="0"/>
              <a:t> in </a:t>
            </a:r>
            <a:r>
              <a:rPr lang="pl-PL" dirty="0" err="1"/>
              <a:t>reference</a:t>
            </a:r>
            <a:r>
              <a:rPr lang="pl-PL" dirty="0"/>
              <a:t> to </a:t>
            </a:r>
            <a:r>
              <a:rPr lang="pl-PL" dirty="0" err="1"/>
              <a:t>processing</a:t>
            </a:r>
          </a:p>
          <a:p>
            <a:pPr marL="0" indent="0">
              <a:buNone/>
            </a:pPr>
            <a:r>
              <a:rPr lang="pl-PL" err="1"/>
              <a:t>Throughput</a:t>
            </a:r>
            <a:r>
              <a:rPr lang="pl-PL" dirty="0"/>
              <a:t> in </a:t>
            </a:r>
            <a:r>
              <a:rPr lang="pl-PL" err="1"/>
              <a:t>reference</a:t>
            </a:r>
            <a:r>
              <a:rPr lang="pl-PL" dirty="0"/>
              <a:t> to data </a:t>
            </a:r>
            <a:r>
              <a:rPr lang="pl-PL" err="1"/>
              <a:t>transmission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0d025725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0d025725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pl" b="1" dirty="0"/>
              <a:t>At </a:t>
            </a:r>
            <a:r>
              <a:rPr lang="pl" b="1" err="1"/>
              <a:t>current</a:t>
            </a:r>
            <a:r>
              <a:rPr lang="pl" b="1" dirty="0"/>
              <a:t> </a:t>
            </a:r>
            <a:r>
              <a:rPr lang="pl" b="1" err="1"/>
              <a:t>level</a:t>
            </a:r>
            <a:r>
              <a:rPr lang="pl" b="1" dirty="0"/>
              <a:t> </a:t>
            </a:r>
            <a:r>
              <a:rPr lang="pl" b="1" err="1"/>
              <a:t>more</a:t>
            </a:r>
            <a:r>
              <a:rPr lang="pl" b="1" dirty="0"/>
              <a:t> </a:t>
            </a:r>
            <a:r>
              <a:rPr lang="pl" b="1" err="1"/>
              <a:t>important</a:t>
            </a:r>
            <a:r>
              <a:rPr lang="pl" b="1" dirty="0"/>
              <a:t> </a:t>
            </a:r>
            <a:r>
              <a:rPr lang="pl" b="1" err="1"/>
              <a:t>than</a:t>
            </a:r>
            <a:r>
              <a:rPr lang="pl" b="1" dirty="0"/>
              <a:t> </a:t>
            </a:r>
            <a:r>
              <a:rPr lang="pl" b="1" err="1"/>
              <a:t>validation</a:t>
            </a:r>
            <a:r>
              <a:rPr lang="pl" b="1" dirty="0"/>
              <a:t> </a:t>
            </a:r>
            <a:r>
              <a:rPr lang="pl" b="1" err="1"/>
              <a:t>is</a:t>
            </a:r>
            <a:r>
              <a:rPr lang="pl" b="1" dirty="0"/>
              <a:t> </a:t>
            </a:r>
            <a:r>
              <a:rPr lang="pl" b="1" err="1"/>
              <a:t>verification</a:t>
            </a:r>
            <a:r>
              <a:rPr lang="pl" b="1" dirty="0"/>
              <a:t> of </a:t>
            </a:r>
            <a:r>
              <a:rPr lang="pl" b="1" err="1"/>
              <a:t>developed</a:t>
            </a:r>
            <a:r>
              <a:rPr lang="pl" b="1" dirty="0"/>
              <a:t> </a:t>
            </a:r>
            <a:r>
              <a:rPr lang="pl" b="1" err="1"/>
              <a:t>modules</a:t>
            </a:r>
            <a:r>
              <a:rPr lang="pl" b="1" dirty="0"/>
              <a:t>.</a:t>
            </a:r>
            <a:endParaRPr lang="pl-PL" b="1" dirty="0"/>
          </a:p>
          <a:p>
            <a:pPr marL="0" indent="0">
              <a:buNone/>
            </a:pPr>
            <a:r>
              <a:rPr lang="pl" dirty="0"/>
              <a:t>I </a:t>
            </a:r>
            <a:r>
              <a:rPr lang="pl" dirty="0" err="1"/>
              <a:t>would</a:t>
            </a:r>
            <a:r>
              <a:rPr lang="pl" dirty="0"/>
              <a:t> </a:t>
            </a:r>
            <a:r>
              <a:rPr lang="pl" dirty="0" err="1"/>
              <a:t>like</a:t>
            </a:r>
            <a:r>
              <a:rPr lang="pl" dirty="0"/>
              <a:t> to </a:t>
            </a:r>
            <a:r>
              <a:rPr lang="pl" b="1" dirty="0"/>
              <a:t>point out </a:t>
            </a:r>
            <a:r>
              <a:rPr lang="pl" b="1" dirty="0" err="1"/>
              <a:t>that</a:t>
            </a:r>
            <a:r>
              <a:rPr lang="pl" b="1" dirty="0"/>
              <a:t> </a:t>
            </a:r>
            <a:r>
              <a:rPr lang="pl" b="1" dirty="0" err="1"/>
              <a:t>it</a:t>
            </a:r>
            <a:r>
              <a:rPr lang="pl" b="1" dirty="0"/>
              <a:t> </a:t>
            </a:r>
            <a:r>
              <a:rPr lang="pl" b="1" dirty="0" err="1"/>
              <a:t>is</a:t>
            </a:r>
            <a:r>
              <a:rPr lang="pl" b="1" dirty="0"/>
              <a:t> a R&amp;D </a:t>
            </a:r>
            <a:r>
              <a:rPr lang="pl" b="1" dirty="0" err="1"/>
              <a:t>project</a:t>
            </a:r>
            <a:r>
              <a:rPr lang="pl" dirty="0"/>
              <a:t>, </a:t>
            </a:r>
            <a:r>
              <a:rPr lang="pl" dirty="0" err="1"/>
              <a:t>so</a:t>
            </a:r>
            <a:r>
              <a:rPr lang="pl" dirty="0"/>
              <a:t> we do not </a:t>
            </a:r>
            <a:r>
              <a:rPr lang="pl" dirty="0" err="1"/>
              <a:t>have</a:t>
            </a:r>
            <a:r>
              <a:rPr lang="pl" dirty="0"/>
              <a:t> </a:t>
            </a:r>
            <a:r>
              <a:rPr lang="pl" b="1" dirty="0" err="1"/>
              <a:t>complete</a:t>
            </a:r>
            <a:r>
              <a:rPr lang="pl" b="1" dirty="0"/>
              <a:t> </a:t>
            </a:r>
            <a:r>
              <a:rPr lang="pl" b="1" dirty="0" err="1"/>
              <a:t>knowledge</a:t>
            </a:r>
            <a:r>
              <a:rPr lang="pl" b="1" dirty="0"/>
              <a:t> of a system</a:t>
            </a:r>
            <a:r>
              <a:rPr lang="pl" dirty="0"/>
              <a:t> and </a:t>
            </a:r>
            <a:r>
              <a:rPr lang="pl" dirty="0" err="1"/>
              <a:t>c</a:t>
            </a:r>
            <a:r>
              <a:rPr lang="pl" b="1" dirty="0" err="1"/>
              <a:t>hallenges</a:t>
            </a:r>
            <a:r>
              <a:rPr lang="pl" b="1" dirty="0"/>
              <a:t> to </a:t>
            </a:r>
            <a:r>
              <a:rPr lang="pl" b="1" dirty="0" err="1"/>
              <a:t>come</a:t>
            </a:r>
            <a:r>
              <a:rPr lang="pl" b="1" dirty="0"/>
              <a:t> </a:t>
            </a:r>
            <a:r>
              <a:rPr lang="pl" b="1" dirty="0" err="1"/>
              <a:t>while</a:t>
            </a:r>
            <a:r>
              <a:rPr lang="pl" b="1" dirty="0"/>
              <a:t> development.</a:t>
            </a:r>
            <a:endParaRPr b="1"/>
          </a:p>
          <a:p>
            <a:pPr marL="0" indent="0">
              <a:buNone/>
            </a:pPr>
            <a:r>
              <a:rPr lang="pl" b="1" dirty="0" err="1"/>
              <a:t>That</a:t>
            </a:r>
            <a:r>
              <a:rPr lang="pl" b="1" dirty="0"/>
              <a:t> </a:t>
            </a:r>
            <a:r>
              <a:rPr lang="pl" b="1" dirty="0" err="1"/>
              <a:t>is</a:t>
            </a:r>
            <a:r>
              <a:rPr lang="pl" b="1" dirty="0"/>
              <a:t> </a:t>
            </a:r>
            <a:r>
              <a:rPr lang="pl" b="1" dirty="0" err="1"/>
              <a:t>why</a:t>
            </a:r>
            <a:r>
              <a:rPr lang="pl" b="1" dirty="0"/>
              <a:t> </a:t>
            </a:r>
            <a:r>
              <a:rPr lang="pl" b="1" dirty="0" err="1"/>
              <a:t>prepared</a:t>
            </a:r>
            <a:r>
              <a:rPr lang="pl" b="1" dirty="0"/>
              <a:t> </a:t>
            </a:r>
            <a:r>
              <a:rPr lang="pl" b="1" dirty="0" err="1"/>
              <a:t>verification</a:t>
            </a:r>
            <a:r>
              <a:rPr lang="pl" dirty="0"/>
              <a:t> environment and </a:t>
            </a:r>
            <a:r>
              <a:rPr lang="pl" dirty="0" err="1"/>
              <a:t>functional</a:t>
            </a:r>
            <a:r>
              <a:rPr lang="pl" dirty="0"/>
              <a:t> </a:t>
            </a:r>
            <a:r>
              <a:rPr lang="pl" dirty="0" err="1"/>
              <a:t>modules</a:t>
            </a:r>
            <a:r>
              <a:rPr lang="pl" dirty="0"/>
              <a:t> </a:t>
            </a:r>
            <a:r>
              <a:rPr lang="pl" dirty="0" err="1"/>
              <a:t>are</a:t>
            </a:r>
            <a:r>
              <a:rPr lang="pl" dirty="0"/>
              <a:t> </a:t>
            </a:r>
            <a:r>
              <a:rPr lang="pl" dirty="0" err="1"/>
              <a:t>so</a:t>
            </a:r>
            <a:r>
              <a:rPr lang="pl" dirty="0"/>
              <a:t> </a:t>
            </a:r>
            <a:r>
              <a:rPr lang="pl" b="1" dirty="0" err="1"/>
              <a:t>important</a:t>
            </a:r>
            <a:r>
              <a:rPr lang="pl" dirty="0"/>
              <a:t>. 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 err="1"/>
              <a:t>They</a:t>
            </a:r>
            <a:r>
              <a:rPr lang="pl" dirty="0"/>
              <a:t> </a:t>
            </a:r>
            <a:r>
              <a:rPr lang="pl" dirty="0" err="1"/>
              <a:t>let</a:t>
            </a:r>
            <a:r>
              <a:rPr lang="pl" dirty="0"/>
              <a:t> </a:t>
            </a:r>
            <a:r>
              <a:rPr lang="pl" dirty="0" err="1"/>
              <a:t>us</a:t>
            </a:r>
            <a:r>
              <a:rPr lang="pl" dirty="0"/>
              <a:t> </a:t>
            </a:r>
            <a:r>
              <a:rPr lang="pl" b="1" dirty="0"/>
              <a:t>grab </a:t>
            </a:r>
            <a:r>
              <a:rPr lang="pl" b="1" dirty="0" err="1"/>
              <a:t>some</a:t>
            </a:r>
            <a:r>
              <a:rPr lang="pl" b="1" dirty="0"/>
              <a:t> idea</a:t>
            </a:r>
            <a:r>
              <a:rPr lang="pl" dirty="0"/>
              <a:t> and </a:t>
            </a:r>
            <a:r>
              <a:rPr lang="pl" b="1" dirty="0" err="1"/>
              <a:t>decide</a:t>
            </a:r>
            <a:r>
              <a:rPr lang="pl" b="1" dirty="0"/>
              <a:t> on a </a:t>
            </a:r>
            <a:r>
              <a:rPr lang="pl" b="1" dirty="0" err="1"/>
              <a:t>compromise</a:t>
            </a:r>
            <a:r>
              <a:rPr lang="pl" b="1" dirty="0"/>
              <a:t> </a:t>
            </a:r>
            <a:r>
              <a:rPr lang="pl" b="1" dirty="0" err="1"/>
              <a:t>between</a:t>
            </a:r>
            <a:r>
              <a:rPr lang="pl" b="1" dirty="0"/>
              <a:t> </a:t>
            </a:r>
            <a:r>
              <a:rPr lang="pl" b="1" dirty="0" err="1"/>
              <a:t>what</a:t>
            </a:r>
            <a:r>
              <a:rPr lang="pl" b="1" dirty="0"/>
              <a:t> we </a:t>
            </a:r>
            <a:r>
              <a:rPr lang="pl" b="1" dirty="0" err="1"/>
              <a:t>would</a:t>
            </a:r>
            <a:r>
              <a:rPr lang="pl" b="1" dirty="0"/>
              <a:t> </a:t>
            </a:r>
            <a:r>
              <a:rPr lang="pl" b="1" dirty="0" err="1"/>
              <a:t>like</a:t>
            </a:r>
            <a:r>
              <a:rPr lang="pl" b="1" dirty="0"/>
              <a:t> to </a:t>
            </a:r>
            <a:r>
              <a:rPr lang="pl" b="1" dirty="0" err="1"/>
              <a:t>have</a:t>
            </a:r>
            <a:r>
              <a:rPr lang="pl" b="1" dirty="0"/>
              <a:t> and </a:t>
            </a:r>
            <a:r>
              <a:rPr lang="pl" b="1" dirty="0" err="1"/>
              <a:t>what</a:t>
            </a:r>
            <a:r>
              <a:rPr lang="pl" b="1" dirty="0"/>
              <a:t> we </a:t>
            </a:r>
            <a:r>
              <a:rPr lang="pl" b="1" dirty="0" err="1"/>
              <a:t>are</a:t>
            </a:r>
            <a:r>
              <a:rPr lang="pl" b="1" dirty="0"/>
              <a:t> </a:t>
            </a:r>
            <a:r>
              <a:rPr lang="pl" b="1" dirty="0" err="1"/>
              <a:t>able</a:t>
            </a:r>
            <a:r>
              <a:rPr lang="pl" b="1" dirty="0"/>
              <a:t> to </a:t>
            </a:r>
            <a:r>
              <a:rPr lang="pl" b="1" dirty="0" err="1"/>
              <a:t>create</a:t>
            </a:r>
            <a:r>
              <a:rPr lang="pl" dirty="0"/>
              <a:t>.</a:t>
            </a:r>
            <a:endParaRPr dirty="0"/>
          </a:p>
          <a:p>
            <a:pPr marL="0" indent="0">
              <a:buNone/>
            </a:pPr>
            <a:r>
              <a:rPr lang="pl" b="1" dirty="0"/>
              <a:t>From </a:t>
            </a:r>
            <a:r>
              <a:rPr lang="pl" b="1" err="1"/>
              <a:t>variety</a:t>
            </a:r>
            <a:r>
              <a:rPr lang="pl" b="1" dirty="0"/>
              <a:t> of </a:t>
            </a:r>
            <a:r>
              <a:rPr lang="pl" b="1" err="1"/>
              <a:t>technologies</a:t>
            </a:r>
            <a:r>
              <a:rPr lang="pl" b="1" dirty="0"/>
              <a:t> and </a:t>
            </a:r>
            <a:r>
              <a:rPr lang="pl" b="1" err="1"/>
              <a:t>tools</a:t>
            </a:r>
            <a:r>
              <a:rPr lang="pl" b="1" dirty="0"/>
              <a:t> </a:t>
            </a:r>
            <a:r>
              <a:rPr lang="pl" b="1" err="1"/>
              <a:t>I've</a:t>
            </a:r>
            <a:r>
              <a:rPr lang="pl" b="1" dirty="0"/>
              <a:t> </a:t>
            </a:r>
            <a:r>
              <a:rPr lang="pl" b="1"/>
              <a:t>choose most </a:t>
            </a:r>
            <a:r>
              <a:rPr lang="pl" b="1" err="1"/>
              <a:t>suitable</a:t>
            </a:r>
            <a:r>
              <a:rPr lang="pl" b="1" dirty="0"/>
              <a:t> for me.</a:t>
            </a:r>
          </a:p>
          <a:p>
            <a:pPr marL="0" indent="0">
              <a:buNone/>
            </a:pPr>
            <a:endParaRPr lang="pl" b="1" dirty="0"/>
          </a:p>
          <a:p>
            <a:pPr>
              <a:buNone/>
            </a:pPr>
            <a:r>
              <a:rPr lang="pl-PL" dirty="0"/>
              <a:t>Data </a:t>
            </a:r>
            <a:r>
              <a:rPr lang="pl-PL" dirty="0" err="1"/>
              <a:t>source</a:t>
            </a:r>
            <a:r>
              <a:rPr lang="pl-PL" dirty="0"/>
              <a:t> </a:t>
            </a:r>
            <a:r>
              <a:rPr lang="pl-PL" dirty="0" err="1"/>
              <a:t>emulation</a:t>
            </a:r>
            <a:r>
              <a:rPr lang="pl-PL" dirty="0"/>
              <a:t> – </a:t>
            </a:r>
            <a:r>
              <a:rPr lang="pl-PL" b="1" dirty="0" err="1"/>
              <a:t>Ipython</a:t>
            </a:r>
            <a:r>
              <a:rPr lang="pl-PL" b="1" dirty="0"/>
              <a:t> </a:t>
            </a:r>
            <a:r>
              <a:rPr lang="pl-PL" b="1" dirty="0" err="1"/>
              <a:t>jupyter</a:t>
            </a:r>
            <a:r>
              <a:rPr lang="pl-PL" b="1" dirty="0"/>
              <a:t> notebook for </a:t>
            </a:r>
            <a:r>
              <a:rPr lang="pl-PL" b="1" dirty="0" err="1"/>
              <a:t>example</a:t>
            </a:r>
            <a:r>
              <a:rPr lang="pl-PL" b="1" dirty="0"/>
              <a:t> data </a:t>
            </a:r>
            <a:r>
              <a:rPr lang="pl-PL" b="1" dirty="0" err="1"/>
              <a:t>sets</a:t>
            </a:r>
            <a:r>
              <a:rPr lang="pl-PL" b="1" dirty="0"/>
              <a:t> </a:t>
            </a:r>
            <a:r>
              <a:rPr lang="pl-PL" b="1" dirty="0" err="1"/>
              <a:t>generation</a:t>
            </a:r>
          </a:p>
          <a:p>
            <a:pPr>
              <a:buNone/>
            </a:pPr>
            <a:r>
              <a:rPr lang="pl-PL" dirty="0"/>
              <a:t>HLS </a:t>
            </a:r>
            <a:r>
              <a:rPr lang="pl-PL" err="1"/>
              <a:t>embedded</a:t>
            </a:r>
            <a:r>
              <a:rPr lang="pl-PL" dirty="0"/>
              <a:t> </a:t>
            </a:r>
            <a:r>
              <a:rPr lang="pl-PL" err="1"/>
              <a:t>simulation</a:t>
            </a:r>
            <a:r>
              <a:rPr lang="pl-PL" dirty="0"/>
              <a:t> </a:t>
            </a:r>
            <a:r>
              <a:rPr lang="pl-PL" err="1"/>
              <a:t>tool</a:t>
            </a:r>
            <a:r>
              <a:rPr lang="pl-PL" dirty="0"/>
              <a:t> for </a:t>
            </a:r>
            <a:r>
              <a:rPr lang="pl-PL"/>
              <a:t>grabbing </a:t>
            </a:r>
            <a:r>
              <a:rPr lang="pl-PL" err="1"/>
              <a:t>rough</a:t>
            </a:r>
            <a:r>
              <a:rPr lang="pl-PL"/>
              <a:t> idea </a:t>
            </a:r>
            <a:r>
              <a:rPr lang="pl-PL" err="1"/>
              <a:t>about</a:t>
            </a:r>
            <a:r>
              <a:rPr lang="pl-PL" dirty="0"/>
              <a:t> module performance</a:t>
            </a:r>
          </a:p>
          <a:p>
            <a:pPr>
              <a:buNone/>
            </a:pPr>
            <a:r>
              <a:rPr lang="pl-PL" err="1"/>
              <a:t>Detailed</a:t>
            </a:r>
            <a:r>
              <a:rPr lang="pl-PL" dirty="0"/>
              <a:t> HDL </a:t>
            </a:r>
            <a:r>
              <a:rPr lang="pl-PL" err="1"/>
              <a:t>simulation</a:t>
            </a:r>
            <a:r>
              <a:rPr lang="pl-PL" dirty="0"/>
              <a:t> in </a:t>
            </a:r>
            <a:r>
              <a:rPr lang="pl-PL" err="1"/>
              <a:t>SystemVerilog</a:t>
            </a:r>
          </a:p>
          <a:p>
            <a:pPr>
              <a:buNone/>
            </a:pPr>
            <a:r>
              <a:rPr lang="pl-PL" err="1"/>
              <a:t>Later</a:t>
            </a:r>
            <a:r>
              <a:rPr lang="pl-PL" dirty="0"/>
              <a:t> </a:t>
            </a:r>
            <a:r>
              <a:rPr lang="pl-PL"/>
              <a:t>tests</a:t>
            </a:r>
            <a:r>
              <a:rPr lang="pl-PL" dirty="0"/>
              <a:t> and evaluation on HW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0d0257254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0d0257254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pl-PL" dirty="0"/>
              <a:t>- </a:t>
            </a:r>
            <a:r>
              <a:rPr lang="pl-PL" dirty="0" err="1"/>
              <a:t>Jupyter</a:t>
            </a:r>
            <a:r>
              <a:rPr lang="pl-PL" dirty="0"/>
              <a:t>: online, no </a:t>
            </a:r>
            <a:r>
              <a:rPr lang="pl-PL" dirty="0" err="1"/>
              <a:t>configuration</a:t>
            </a:r>
            <a:r>
              <a:rPr lang="pl-PL" dirty="0"/>
              <a:t> </a:t>
            </a:r>
            <a:r>
              <a:rPr lang="pl-PL" dirty="0" err="1"/>
              <a:t>required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dirty="0" err="1"/>
              <a:t>Python</a:t>
            </a:r>
            <a:r>
              <a:rPr lang="pl-PL" dirty="0"/>
              <a:t>: </a:t>
            </a:r>
            <a:r>
              <a:rPr lang="pl-PL" b="1" dirty="0" err="1"/>
              <a:t>brief</a:t>
            </a:r>
            <a:r>
              <a:rPr lang="pl-PL" b="1" dirty="0"/>
              <a:t>, </a:t>
            </a:r>
            <a:r>
              <a:rPr lang="pl-PL" b="1" dirty="0" err="1"/>
              <a:t>legible</a:t>
            </a:r>
            <a:r>
              <a:rPr lang="pl-PL" b="1" dirty="0"/>
              <a:t>, </a:t>
            </a:r>
            <a:r>
              <a:rPr lang="pl-PL" b="1" dirty="0" err="1"/>
              <a:t>scientific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0d0257254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0d0257254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pl-PL" dirty="0"/>
              <a:t>- We benefit from HLS </a:t>
            </a:r>
            <a:r>
              <a:rPr lang="pl-PL" err="1"/>
              <a:t>abstraction</a:t>
            </a:r>
            <a:r>
              <a:rPr lang="pl-PL" dirty="0"/>
              <a:t> by </a:t>
            </a:r>
            <a:r>
              <a:rPr lang="pl-PL" b="1" err="1"/>
              <a:t>faster</a:t>
            </a:r>
            <a:r>
              <a:rPr lang="pl-PL" b="1" dirty="0"/>
              <a:t> </a:t>
            </a:r>
            <a:r>
              <a:rPr lang="pl-PL" b="1" err="1"/>
              <a:t>prototyping</a:t>
            </a:r>
            <a:r>
              <a:rPr lang="pl-PL" b="1" dirty="0"/>
              <a:t> and </a:t>
            </a:r>
            <a:r>
              <a:rPr lang="pl-PL" b="1" err="1"/>
              <a:t>rough</a:t>
            </a:r>
            <a:r>
              <a:rPr lang="pl-PL" b="1" dirty="0"/>
              <a:t> </a:t>
            </a:r>
            <a:r>
              <a:rPr lang="pl-PL" b="1"/>
              <a:t>debug</a:t>
            </a:r>
            <a:endParaRPr lang="pl-PL" b="1" dirty="0" err="1"/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 err="1"/>
              <a:t>Optimizations</a:t>
            </a:r>
            <a:r>
              <a:rPr lang="pl-PL" dirty="0"/>
              <a:t> with </a:t>
            </a:r>
            <a:r>
              <a:rPr lang="pl-PL" dirty="0" err="1"/>
              <a:t>few</a:t>
            </a:r>
            <a:r>
              <a:rPr lang="pl-PL" dirty="0"/>
              <a:t> lines of </a:t>
            </a:r>
            <a:r>
              <a:rPr lang="pl-PL" dirty="0" err="1"/>
              <a:t>pragmas</a:t>
            </a:r>
            <a:r>
              <a:rPr lang="pl-PL" dirty="0"/>
              <a:t> </a:t>
            </a:r>
            <a:r>
              <a:rPr lang="pl-PL" b="1" dirty="0" err="1"/>
              <a:t>drive</a:t>
            </a:r>
            <a:r>
              <a:rPr lang="pl-PL" b="1" dirty="0"/>
              <a:t> </a:t>
            </a:r>
            <a:r>
              <a:rPr lang="pl-PL" b="1" dirty="0" err="1"/>
              <a:t>complex</a:t>
            </a:r>
            <a:r>
              <a:rPr lang="pl-PL" b="1" dirty="0"/>
              <a:t> HDL </a:t>
            </a:r>
            <a:r>
              <a:rPr lang="pl-PL" b="1" dirty="0" err="1"/>
              <a:t>code</a:t>
            </a:r>
            <a:r>
              <a:rPr lang="pl-PL" b="1" dirty="0"/>
              <a:t> </a:t>
            </a:r>
            <a:r>
              <a:rPr lang="pl-PL" b="1"/>
              <a:t>generation for final solution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- For </a:t>
            </a:r>
            <a:r>
              <a:rPr lang="pl-PL" b="1" dirty="0"/>
              <a:t>C/C++ </a:t>
            </a:r>
            <a:r>
              <a:rPr lang="pl-PL" b="1" dirty="0" err="1"/>
              <a:t>algorithms</a:t>
            </a:r>
            <a:r>
              <a:rPr lang="pl-PL" b="1" dirty="0"/>
              <a:t> </a:t>
            </a:r>
            <a:r>
              <a:rPr lang="pl-PL" b="1" dirty="0" err="1"/>
              <a:t>implementation</a:t>
            </a:r>
            <a:r>
              <a:rPr lang="pl-PL" b="1" dirty="0"/>
              <a:t> </a:t>
            </a:r>
            <a:r>
              <a:rPr lang="pl-PL" b="1" dirty="0" err="1"/>
              <a:t>migration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programming</a:t>
            </a:r>
            <a:r>
              <a:rPr lang="pl-PL" dirty="0"/>
              <a:t> </a:t>
            </a:r>
            <a:r>
              <a:rPr lang="pl-PL" dirty="0" err="1"/>
              <a:t>language</a:t>
            </a:r>
            <a:r>
              <a:rPr lang="pl-PL" dirty="0"/>
              <a:t> </a:t>
            </a:r>
            <a:r>
              <a:rPr lang="pl-PL" b="1" dirty="0"/>
              <a:t>independent – same </a:t>
            </a:r>
            <a:r>
              <a:rPr lang="pl-PL" b="1" dirty="0" err="1"/>
              <a:t>abstraction</a:t>
            </a:r>
            <a:r>
              <a:rPr lang="pl-PL" b="1" dirty="0"/>
              <a:t> </a:t>
            </a:r>
            <a:r>
              <a:rPr lang="pl-PL" b="1" dirty="0" err="1"/>
              <a:t>level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0d0257254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0d0257254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0d0257254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0d0257254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pl-PL"/>
              <a:t>Lets have a look at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45703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0d0257254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0d0257254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99875" y="830350"/>
            <a:ext cx="8520600" cy="194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pl" sz="4000" dirty="0" err="1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Validation</a:t>
            </a:r>
            <a:r>
              <a:rPr lang="pl" sz="4000" dirty="0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and </a:t>
            </a:r>
            <a:r>
              <a:rPr lang="pl" sz="4000" dirty="0" err="1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verification</a:t>
            </a:r>
            <a:r>
              <a:rPr lang="pl" sz="4000" dirty="0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</a:t>
            </a:r>
            <a:endParaRPr sz="4000"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r>
              <a:rPr lang="pl" sz="2400" dirty="0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of real-</a:t>
            </a:r>
            <a:r>
              <a:rPr lang="pl" sz="2400" dirty="0" err="1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time</a:t>
            </a:r>
            <a:r>
              <a:rPr lang="pl" sz="2400" dirty="0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data </a:t>
            </a:r>
            <a:r>
              <a:rPr lang="pl" sz="2400" dirty="0" err="1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processing</a:t>
            </a:r>
            <a:r>
              <a:rPr lang="pl" sz="2400" dirty="0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system</a:t>
            </a:r>
            <a:br>
              <a:rPr lang="pl" sz="2400" dirty="0">
                <a:solidFill>
                  <a:srgbClr val="1C4587"/>
                </a:solidFill>
                <a:latin typeface="Helvetica Neue"/>
                <a:ea typeface="Helvetica Neue"/>
                <a:cs typeface="Helvetica Neue"/>
              </a:rPr>
            </a:br>
            <a:r>
              <a:rPr lang="pl" sz="2400" dirty="0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in </a:t>
            </a:r>
            <a:r>
              <a:rPr lang="pl" sz="2400" dirty="0" err="1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programmable</a:t>
            </a:r>
            <a:r>
              <a:rPr lang="pl" sz="2400" dirty="0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devices</a:t>
            </a:r>
            <a:endParaRPr sz="2400" dirty="0"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 dirty="0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 Digital J-PET </a:t>
            </a:r>
            <a:r>
              <a:rPr lang="pl" sz="2400" dirty="0" err="1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scanner</a:t>
            </a:r>
            <a:r>
              <a:rPr lang="pl" sz="2400" dirty="0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DAQ system</a:t>
            </a:r>
            <a:endParaRPr sz="2400" dirty="0"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321358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800" dirty="0">
                <a:solidFill>
                  <a:srgbClr val="3C78D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3rd </a:t>
            </a:r>
            <a:r>
              <a:rPr lang="pl" sz="1800" dirty="0" err="1">
                <a:solidFill>
                  <a:srgbClr val="3C78D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Symposium</a:t>
            </a:r>
            <a:r>
              <a:rPr lang="pl" sz="1800" dirty="0">
                <a:solidFill>
                  <a:srgbClr val="3C78D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on </a:t>
            </a:r>
            <a:r>
              <a:rPr lang="pl" sz="1800" dirty="0" err="1">
                <a:solidFill>
                  <a:srgbClr val="3C78D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Positron</a:t>
            </a:r>
            <a:r>
              <a:rPr lang="pl" sz="1800" dirty="0">
                <a:solidFill>
                  <a:srgbClr val="3C78D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pl" sz="1800" dirty="0" err="1">
                <a:solidFill>
                  <a:srgbClr val="3C78D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Emission</a:t>
            </a:r>
            <a:r>
              <a:rPr lang="pl" sz="1800" dirty="0">
                <a:solidFill>
                  <a:srgbClr val="3C78D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pl" sz="1800" dirty="0" err="1">
                <a:solidFill>
                  <a:srgbClr val="3C78D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Tomography</a:t>
            </a:r>
            <a:endParaRPr sz="1800" dirty="0" err="1">
              <a:solidFill>
                <a:srgbClr val="3C78D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l" sz="1800" dirty="0">
              <a:solidFill>
                <a:srgbClr val="3C78D8"/>
              </a:solidFill>
              <a:latin typeface="Helvetica Neue"/>
              <a:ea typeface="Helvetica Neue"/>
              <a:cs typeface="Helvetica Neue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800" dirty="0" err="1">
                <a:solidFill>
                  <a:srgbClr val="3C78D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Cracow</a:t>
            </a:r>
            <a:r>
              <a:rPr lang="pl" sz="1800" dirty="0">
                <a:solidFill>
                  <a:srgbClr val="3C78D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2018</a:t>
            </a:r>
            <a:endParaRPr sz="1800" dirty="0">
              <a:solidFill>
                <a:srgbClr val="3C78D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5129400" y="5504853"/>
            <a:ext cx="3702900" cy="6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800">
                <a:latin typeface="Helvetica Neue"/>
                <a:ea typeface="Helvetica Neue"/>
                <a:cs typeface="Helvetica Neue"/>
                <a:sym typeface="Helvetica Neue"/>
              </a:rPr>
              <a:t>Karol Farbaniec</a:t>
            </a:r>
            <a:endParaRPr sz="18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5825" y="5322550"/>
            <a:ext cx="1968269" cy="1208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Obraz 6">
            <a:extLst>
              <a:ext uri="{FF2B5EF4-FFF2-40B4-BE49-F238E27FC236}">
                <a16:creationId xmlns:a16="http://schemas.microsoft.com/office/drawing/2014/main" id="{311E12C9-20E7-4DD6-A339-9D3F1C8893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243" y="5327266"/>
            <a:ext cx="1167493" cy="12163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11700" y="593375"/>
            <a:ext cx="8520600" cy="8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pl" dirty="0" err="1">
                <a:solidFill>
                  <a:srgbClr val="1C4587"/>
                </a:solidFill>
                <a:latin typeface="Helvetica Neue"/>
                <a:sym typeface="Helvetica Neue"/>
              </a:rPr>
              <a:t>Summary</a:t>
            </a:r>
            <a:r>
              <a:rPr lang="pl" dirty="0">
                <a:solidFill>
                  <a:srgbClr val="1C4587"/>
                </a:solidFill>
                <a:latin typeface="Helvetica Neue"/>
              </a:rPr>
              <a:t> &amp; </a:t>
            </a:r>
            <a:r>
              <a:rPr lang="pl" dirty="0" err="1">
                <a:solidFill>
                  <a:srgbClr val="1C4587"/>
                </a:solidFill>
                <a:latin typeface="Helvetica Neue"/>
              </a:rPr>
              <a:t>conclusions</a:t>
            </a:r>
            <a:endParaRPr lang="pl-PL" dirty="0" err="1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" name="Google Shape;96;p18">
            <a:extLst>
              <a:ext uri="{FF2B5EF4-FFF2-40B4-BE49-F238E27FC236}">
                <a16:creationId xmlns:a16="http://schemas.microsoft.com/office/drawing/2014/main" id="{6DD7C33E-EB07-435B-8253-B19A4B999FFC}"/>
              </a:ext>
            </a:extLst>
          </p:cNvPr>
          <p:cNvSpPr txBox="1">
            <a:spLocks/>
          </p:cNvSpPr>
          <p:nvPr/>
        </p:nvSpPr>
        <p:spPr>
          <a:xfrm>
            <a:off x="221893" y="1291704"/>
            <a:ext cx="8569585" cy="3444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buClr>
                <a:srgbClr val="1155CC"/>
              </a:buClr>
            </a:pPr>
            <a:r>
              <a:rPr lang="pl" dirty="0" err="1">
                <a:solidFill>
                  <a:srgbClr val="1155CC"/>
                </a:solidFill>
                <a:latin typeface="Helvetica Neue"/>
              </a:rPr>
              <a:t>Suitable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verification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enviroment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enables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faster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developement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of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modules</a:t>
            </a:r>
          </a:p>
          <a:p>
            <a:pPr>
              <a:lnSpc>
                <a:spcPct val="150000"/>
              </a:lnSpc>
              <a:buClr>
                <a:srgbClr val="1155CC"/>
              </a:buClr>
            </a:pPr>
            <a:r>
              <a:rPr lang="pl" dirty="0" err="1">
                <a:solidFill>
                  <a:srgbClr val="1155CC"/>
                </a:solidFill>
                <a:latin typeface="Helvetica Neue"/>
              </a:rPr>
              <a:t>Variety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use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  of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dedicated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tools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, software and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programming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languages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is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essential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in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complex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HW/SW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systems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developement</a:t>
            </a:r>
          </a:p>
          <a:p>
            <a:pPr>
              <a:lnSpc>
                <a:spcPct val="150000"/>
              </a:lnSpc>
              <a:buClr>
                <a:srgbClr val="1155CC"/>
              </a:buClr>
            </a:pPr>
            <a:r>
              <a:rPr lang="pl" dirty="0">
                <a:solidFill>
                  <a:srgbClr val="1155CC"/>
                </a:solidFill>
                <a:latin typeface="Helvetica Neue"/>
              </a:rPr>
              <a:t>Scripts,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applications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and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designs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reuse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its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a nice to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have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approach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while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working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on R&amp;D</a:t>
            </a:r>
            <a:endParaRPr lang="pl" dirty="0" err="1">
              <a:solidFill>
                <a:srgbClr val="1155CC"/>
              </a:solidFill>
              <a:latin typeface="Helvetica Neue"/>
            </a:endParaRPr>
          </a:p>
          <a:p>
            <a:pPr>
              <a:lnSpc>
                <a:spcPct val="150000"/>
              </a:lnSpc>
              <a:buClr>
                <a:srgbClr val="1155CC"/>
              </a:buClr>
            </a:pPr>
            <a:endParaRPr lang="pl" dirty="0">
              <a:solidFill>
                <a:srgbClr val="1155CC"/>
              </a:solidFill>
              <a:latin typeface="Helvetica Neue"/>
            </a:endParaRPr>
          </a:p>
          <a:p>
            <a:pPr>
              <a:lnSpc>
                <a:spcPct val="150000"/>
              </a:lnSpc>
              <a:buClr>
                <a:srgbClr val="1155CC"/>
              </a:buClr>
            </a:pPr>
            <a:r>
              <a:rPr lang="pl" dirty="0" err="1">
                <a:solidFill>
                  <a:srgbClr val="1155CC"/>
                </a:solidFill>
                <a:latin typeface="Helvetica Neue"/>
              </a:rPr>
              <a:t>Parser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and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interfacing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tests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ongoing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 </a:t>
            </a:r>
          </a:p>
          <a:p>
            <a:pPr>
              <a:lnSpc>
                <a:spcPct val="150000"/>
              </a:lnSpc>
              <a:buClr>
                <a:srgbClr val="1155CC"/>
              </a:buClr>
            </a:pPr>
            <a:r>
              <a:rPr lang="pl" dirty="0">
                <a:solidFill>
                  <a:srgbClr val="1155CC"/>
                </a:solidFill>
                <a:latin typeface="Helvetica Neue"/>
              </a:rPr>
              <a:t>Module-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wise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coincidence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finder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as a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next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step</a:t>
            </a:r>
          </a:p>
          <a:p>
            <a:pPr>
              <a:lnSpc>
                <a:spcPct val="150000"/>
              </a:lnSpc>
              <a:buClr>
                <a:srgbClr val="1155CC"/>
              </a:buClr>
            </a:pPr>
            <a:endParaRPr lang="pl" dirty="0">
              <a:solidFill>
                <a:srgbClr val="1155CC"/>
              </a:solidFill>
              <a:latin typeface="Helvetica Neue"/>
            </a:endParaRPr>
          </a:p>
          <a:p>
            <a:pPr>
              <a:lnSpc>
                <a:spcPct val="150000"/>
              </a:lnSpc>
              <a:buClr>
                <a:srgbClr val="1155CC"/>
              </a:buClr>
            </a:pPr>
            <a:endParaRPr lang="pl" dirty="0">
              <a:solidFill>
                <a:srgbClr val="1155CC"/>
              </a:solidFill>
              <a:latin typeface="Helvetica Neue"/>
            </a:endParaRPr>
          </a:p>
          <a:p>
            <a:pPr>
              <a:lnSpc>
                <a:spcPct val="114999"/>
              </a:lnSpc>
              <a:buClr>
                <a:srgbClr val="1155CC"/>
              </a:buClr>
            </a:pPr>
            <a:endParaRPr lang="pl" dirty="0">
              <a:solidFill>
                <a:srgbClr val="1155CC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4728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Validation and verification</a:t>
            </a:r>
            <a:endParaRPr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"Validation. The </a:t>
            </a:r>
            <a:r>
              <a:rPr lang="pl" b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assurance</a:t>
            </a:r>
            <a:r>
              <a:rPr lang="pl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that a product, service, or system meets the </a:t>
            </a:r>
            <a:r>
              <a:rPr lang="pl" b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needs of the customer and other identified stakeholders</a:t>
            </a:r>
            <a:r>
              <a:rPr lang="pl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..."</a:t>
            </a:r>
            <a:endParaRPr>
              <a:solidFill>
                <a:srgbClr val="1155C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pl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"Verification. The </a:t>
            </a:r>
            <a:r>
              <a:rPr lang="pl" b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evaluation</a:t>
            </a:r>
            <a:r>
              <a:rPr lang="pl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of whether or not a product, service, or system </a:t>
            </a:r>
            <a:r>
              <a:rPr lang="pl" b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complies with a regulation, requirement, specification, or imposed condition</a:t>
            </a:r>
            <a:r>
              <a:rPr lang="pl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..."</a:t>
            </a:r>
            <a:endParaRPr>
              <a:solidFill>
                <a:srgbClr val="1155C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0463" y="3948688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Validation of developed system</a:t>
            </a:r>
            <a:endParaRPr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Font typeface="Helvetica Neue"/>
              <a:buChar char="●"/>
            </a:pPr>
            <a:r>
              <a:rPr lang="pl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Key</a:t>
            </a:r>
            <a:r>
              <a:rPr lang="pl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functionality</a:t>
            </a:r>
            <a:r>
              <a:rPr lang="pl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assumptions</a:t>
            </a:r>
            <a:r>
              <a:rPr lang="pl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based</a:t>
            </a:r>
            <a:r>
              <a:rPr lang="pl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on </a:t>
            </a:r>
            <a:r>
              <a:rPr lang="pl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previous</a:t>
            </a:r>
            <a:r>
              <a:rPr lang="pl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project</a:t>
            </a:r>
            <a:r>
              <a:rPr lang="pl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iterations</a:t>
            </a:r>
            <a:endParaRPr dirty="0" err="1">
              <a:solidFill>
                <a:srgbClr val="1155C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914400" lvl="1" indent="-317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Helvetica Neue"/>
              <a:buChar char="○"/>
            </a:pPr>
            <a:r>
              <a:rPr lang="pl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continuous</a:t>
            </a:r>
            <a:r>
              <a:rPr lang="pl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triggered</a:t>
            </a:r>
            <a:r>
              <a:rPr lang="pl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readout</a:t>
            </a:r>
            <a:endParaRPr dirty="0" err="1">
              <a:solidFill>
                <a:srgbClr val="1155C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914400" lvl="1" indent="-317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Helvetica Neue"/>
              <a:buChar char="○"/>
            </a:pPr>
            <a:r>
              <a:rPr lang="pl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modularity</a:t>
            </a:r>
            <a:r>
              <a:rPr lang="pl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and </a:t>
            </a:r>
            <a:r>
              <a:rPr lang="pl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parametrization</a:t>
            </a:r>
            <a:r>
              <a:rPr lang="pl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of </a:t>
            </a:r>
            <a:r>
              <a:rPr lang="pl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subsystems</a:t>
            </a:r>
            <a:endParaRPr dirty="0" err="1">
              <a:solidFill>
                <a:srgbClr val="1155C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Font typeface="Helvetica Neue"/>
              <a:buChar char="●"/>
            </a:pPr>
            <a:r>
              <a:rPr lang="pl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Bottlenecks</a:t>
            </a:r>
            <a:r>
              <a:rPr lang="pl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candidates</a:t>
            </a:r>
            <a:endParaRPr dirty="0" err="1">
              <a:solidFill>
                <a:srgbClr val="1155C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914400" lvl="1" indent="-317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Helvetica Neue"/>
              <a:buChar char="○"/>
            </a:pPr>
            <a:r>
              <a:rPr lang="pl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resources</a:t>
            </a:r>
            <a:endParaRPr dirty="0" err="1">
              <a:solidFill>
                <a:srgbClr val="1155C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914400" lvl="1" indent="-317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Helvetica Neue"/>
              <a:buChar char="○"/>
            </a:pPr>
            <a:r>
              <a:rPr lang="pl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throughput</a:t>
            </a:r>
            <a:endParaRPr lang="pl" dirty="0" err="1">
              <a:solidFill>
                <a:srgbClr val="1155CC"/>
              </a:solidFill>
              <a:latin typeface="Helvetica Neue"/>
              <a:ea typeface="Helvetica Neue"/>
              <a:cs typeface="Helvetica Neue"/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Font typeface="Helvetica Neue"/>
              <a:buChar char="●"/>
            </a:pPr>
            <a:r>
              <a:rPr lang="pl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Next</a:t>
            </a:r>
            <a:r>
              <a:rPr lang="pl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steps</a:t>
            </a:r>
            <a:r>
              <a:rPr lang="pl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in </a:t>
            </a:r>
            <a:r>
              <a:rPr lang="pl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further</a:t>
            </a:r>
            <a:r>
              <a:rPr lang="pl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development...</a:t>
            </a:r>
            <a:endParaRPr dirty="0">
              <a:solidFill>
                <a:srgbClr val="1155C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>
          <a:blip r:embed="rId3">
            <a:alphaModFix amt="19000"/>
          </a:blip>
          <a:stretch>
            <a:fillRect/>
          </a:stretch>
        </p:blipFill>
        <p:spPr>
          <a:xfrm>
            <a:off x="427000" y="4906550"/>
            <a:ext cx="5456050" cy="12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Verification in reference to programmable devices</a:t>
            </a:r>
            <a:endParaRPr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52521" y="2475518"/>
            <a:ext cx="6092100" cy="9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Font typeface="Helvetica Neue"/>
              <a:buChar char="●"/>
            </a:pPr>
            <a:r>
              <a:rPr lang="pl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HLS (High Level Synthesis) simulation environment for implemented modules</a:t>
            </a:r>
            <a:endParaRPr>
              <a:solidFill>
                <a:srgbClr val="1155C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352521" y="1690543"/>
            <a:ext cx="8520600" cy="4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indent="-342900">
              <a:lnSpc>
                <a:spcPct val="150000"/>
              </a:lnSpc>
              <a:buClr>
                <a:srgbClr val="1155CC"/>
              </a:buClr>
              <a:buSzPts val="1800"/>
              <a:buFont typeface="Helvetica Neue"/>
              <a:buChar char="●"/>
            </a:pPr>
            <a:r>
              <a:rPr lang="pl" sz="1800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</a:t>
            </a:r>
            <a:r>
              <a:rPr lang="pl" sz="1800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source</a:t>
            </a:r>
            <a:r>
              <a:rPr lang="pl" sz="1800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pl" sz="1800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emulation</a:t>
            </a:r>
            <a:endParaRPr lang="pl-PL" dirty="0" err="1"/>
          </a:p>
        </p:txBody>
      </p:sp>
      <p:sp>
        <p:nvSpPr>
          <p:cNvPr id="80" name="Google Shape;80;p16"/>
          <p:cNvSpPr txBox="1"/>
          <p:nvPr/>
        </p:nvSpPr>
        <p:spPr>
          <a:xfrm>
            <a:off x="311700" y="4018588"/>
            <a:ext cx="8520600" cy="5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Font typeface="Helvetica Neue"/>
              <a:buChar char="●"/>
            </a:pPr>
            <a:r>
              <a:rPr lang="pl" sz="1800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Complementary HDL simulation</a:t>
            </a: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356400" y="5340250"/>
            <a:ext cx="6002700" cy="5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Font typeface="Helvetica Neue"/>
              <a:buChar char="●"/>
            </a:pPr>
            <a:r>
              <a:rPr lang="pl" sz="1800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Testing and evaluating design on hardware</a:t>
            </a:r>
            <a:endParaRPr sz="1800">
              <a:solidFill>
                <a:srgbClr val="1155C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93536" y="2630618"/>
            <a:ext cx="609600" cy="609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3" name="Google Shape;83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76731" y="1533985"/>
            <a:ext cx="190500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4" name="Google Shape;84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79646" y="3939943"/>
            <a:ext cx="1985588" cy="675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6" descr="Obraz zawierający zrzut ekranu&#10;&#10;Opis wygenerowany przy bardzo wysokim poziomie pewności">
            <a:extLst>
              <a:ext uri="{FF2B5EF4-FFF2-40B4-BE49-F238E27FC236}">
                <a16:creationId xmlns:a16="http://schemas.microsoft.com/office/drawing/2014/main" id="{8F7D8AA2-3977-4924-8970-4941FAAE3E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013" y="4985506"/>
            <a:ext cx="2686050" cy="1703918"/>
          </a:xfrm>
          <a:prstGeom prst="rect">
            <a:avLst/>
          </a:prstGeom>
        </p:spPr>
      </p:pic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11700" y="593375"/>
            <a:ext cx="8520600" cy="105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pl" dirty="0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</a:t>
            </a:r>
            <a:r>
              <a:rPr lang="pl" dirty="0" err="1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source</a:t>
            </a:r>
            <a:r>
              <a:rPr lang="pl" dirty="0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pl" dirty="0" err="1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emulation</a:t>
            </a:r>
            <a:endParaRPr dirty="0" err="1"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11700" y="1259047"/>
            <a:ext cx="8520600" cy="33060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150000"/>
              </a:lnSpc>
              <a:buClr>
                <a:srgbClr val="1155CC"/>
              </a:buClr>
              <a:buNone/>
            </a:pPr>
            <a:r>
              <a:rPr lang="pl" b="1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</a:rPr>
              <a:t>Digital J-PET </a:t>
            </a:r>
            <a:r>
              <a:rPr lang="pl" b="1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</a:rPr>
              <a:t>scanner</a:t>
            </a:r>
            <a:r>
              <a:rPr lang="pl" b="1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</a:rPr>
              <a:t> module data generator in </a:t>
            </a:r>
            <a:r>
              <a:rPr lang="pl" b="1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</a:rPr>
              <a:t>python</a:t>
            </a:r>
            <a:r>
              <a:rPr lang="pl" b="1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</a:rPr>
              <a:t>.</a:t>
            </a:r>
          </a:p>
          <a:p>
            <a:pPr>
              <a:buClr>
                <a:srgbClr val="1155CC"/>
              </a:buClr>
              <a:buNone/>
            </a:pPr>
            <a:r>
              <a:rPr lang="pl" dirty="0" err="1">
                <a:solidFill>
                  <a:srgbClr val="1155CC"/>
                </a:solidFill>
                <a:latin typeface="Helvetica Neue"/>
              </a:rPr>
              <a:t>Why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python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?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Why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Jupyter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notebook? </a:t>
            </a:r>
          </a:p>
          <a:p>
            <a:pPr>
              <a:buClr>
                <a:srgbClr val="1155CC"/>
              </a:buClr>
              <a:buNone/>
            </a:pPr>
            <a:endParaRPr lang="pl" dirty="0">
              <a:solidFill>
                <a:srgbClr val="1155CC"/>
              </a:solidFill>
              <a:latin typeface="Helvetica Neue"/>
            </a:endParaRPr>
          </a:p>
          <a:p>
            <a:pPr>
              <a:lnSpc>
                <a:spcPct val="150000"/>
              </a:lnSpc>
              <a:buClr>
                <a:srgbClr val="1155CC"/>
              </a:buClr>
            </a:pPr>
            <a:r>
              <a:rPr lang="pl" dirty="0" err="1">
                <a:solidFill>
                  <a:srgbClr val="1155CC"/>
                </a:solidFill>
                <a:latin typeface="Helvetica Neue"/>
              </a:rPr>
              <a:t>Jupyter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: No hardware setup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or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configuration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needed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.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Work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and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further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development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can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be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easily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done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online in web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browser</a:t>
            </a:r>
            <a:endParaRPr lang="pl" dirty="0"/>
          </a:p>
          <a:p>
            <a:pPr>
              <a:lnSpc>
                <a:spcPct val="150000"/>
              </a:lnSpc>
              <a:buClr>
                <a:srgbClr val="1155CC"/>
              </a:buClr>
            </a:pPr>
            <a:r>
              <a:rPr lang="pl" dirty="0" err="1">
                <a:solidFill>
                  <a:srgbClr val="1155CC"/>
                </a:solidFill>
                <a:latin typeface="Helvetica Neue"/>
              </a:rPr>
              <a:t>Python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is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high-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level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programming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language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,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so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creation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of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utility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applications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is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u="sng" dirty="0">
                <a:solidFill>
                  <a:srgbClr val="1155CC"/>
                </a:solidFill>
                <a:latin typeface="Helvetica Neue"/>
              </a:rPr>
              <a:t>fast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and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code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is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u="sng" dirty="0" err="1">
                <a:solidFill>
                  <a:srgbClr val="1155CC"/>
                </a:solidFill>
                <a:latin typeface="Helvetica Neue"/>
              </a:rPr>
              <a:t>brief</a:t>
            </a:r>
            <a:r>
              <a:rPr lang="pl" u="sng" dirty="0">
                <a:solidFill>
                  <a:srgbClr val="1155CC"/>
                </a:solidFill>
                <a:latin typeface="Helvetica Neue"/>
              </a:rPr>
              <a:t> and </a:t>
            </a:r>
            <a:r>
              <a:rPr lang="pl" u="sng" dirty="0" err="1">
                <a:solidFill>
                  <a:srgbClr val="1155CC"/>
                </a:solidFill>
                <a:latin typeface="Helvetica Neue"/>
              </a:rPr>
              <a:t>legible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.</a:t>
            </a:r>
          </a:p>
          <a:p>
            <a:pPr>
              <a:lnSpc>
                <a:spcPct val="150000"/>
              </a:lnSpc>
              <a:buClr>
                <a:srgbClr val="1155CC"/>
              </a:buClr>
            </a:pPr>
            <a:r>
              <a:rPr lang="pl" dirty="0" err="1">
                <a:solidFill>
                  <a:srgbClr val="1155CC"/>
                </a:solidFill>
                <a:latin typeface="Helvetica Neue"/>
              </a:rPr>
              <a:t>Python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contains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u="sng" dirty="0" err="1">
                <a:solidFill>
                  <a:srgbClr val="1155CC"/>
                </a:solidFill>
                <a:latin typeface="Helvetica Neue"/>
              </a:rPr>
              <a:t>scientific</a:t>
            </a:r>
            <a:r>
              <a:rPr lang="pl" u="sng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u="sng" dirty="0" err="1">
                <a:solidFill>
                  <a:srgbClr val="1155CC"/>
                </a:solidFill>
                <a:latin typeface="Helvetica Neue"/>
              </a:rPr>
              <a:t>libraries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,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so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we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can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easily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u="sng" dirty="0" err="1">
                <a:solidFill>
                  <a:srgbClr val="1155CC"/>
                </a:solidFill>
                <a:latin typeface="Helvetica Neue"/>
              </a:rPr>
              <a:t>extend</a:t>
            </a:r>
            <a:r>
              <a:rPr lang="pl" u="sng" dirty="0">
                <a:solidFill>
                  <a:srgbClr val="1155CC"/>
                </a:solidFill>
                <a:latin typeface="Helvetica Neue"/>
              </a:rPr>
              <a:t> and </a:t>
            </a:r>
            <a:r>
              <a:rPr lang="pl" u="sng" dirty="0" err="1">
                <a:solidFill>
                  <a:srgbClr val="1155CC"/>
                </a:solidFill>
                <a:latin typeface="Helvetica Neue"/>
              </a:rPr>
              <a:t>integrate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current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application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with </a:t>
            </a:r>
            <a:r>
              <a:rPr lang="pl" u="sng" dirty="0" err="1">
                <a:solidFill>
                  <a:srgbClr val="1155CC"/>
                </a:solidFill>
                <a:latin typeface="Helvetica Neue"/>
              </a:rPr>
              <a:t>complex</a:t>
            </a:r>
            <a:r>
              <a:rPr lang="pl" u="sng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u="sng" dirty="0" err="1">
                <a:solidFill>
                  <a:srgbClr val="1155CC"/>
                </a:solidFill>
                <a:latin typeface="Helvetica Neue"/>
              </a:rPr>
              <a:t>mathematical</a:t>
            </a:r>
            <a:r>
              <a:rPr lang="pl" u="sng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u="sng" dirty="0" err="1">
                <a:solidFill>
                  <a:srgbClr val="1155CC"/>
                </a:solidFill>
                <a:latin typeface="Helvetica Neue"/>
              </a:rPr>
              <a:t>models</a:t>
            </a:r>
            <a:endParaRPr lang="pl" u="sng"/>
          </a:p>
          <a:p>
            <a:pPr>
              <a:lnSpc>
                <a:spcPct val="150000"/>
              </a:lnSpc>
              <a:buClr>
                <a:srgbClr val="1155CC"/>
              </a:buClr>
            </a:pPr>
            <a:endParaRPr lang="pl" dirty="0" err="1">
              <a:solidFill>
                <a:srgbClr val="1155CC"/>
              </a:solidFill>
              <a:latin typeface="Helvetica Neue"/>
            </a:endParaRPr>
          </a:p>
        </p:txBody>
      </p:sp>
      <p:pic>
        <p:nvPicPr>
          <p:cNvPr id="8" name="Obraz 8">
            <a:extLst>
              <a:ext uri="{FF2B5EF4-FFF2-40B4-BE49-F238E27FC236}">
                <a16:creationId xmlns:a16="http://schemas.microsoft.com/office/drawing/2014/main" id="{DD6E8D84-77F4-4D19-A854-8D5EA01D65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8715" y="5231715"/>
            <a:ext cx="2743200" cy="13094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311700" y="593375"/>
            <a:ext cx="8520600" cy="105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HLS simulation environment for designed modules</a:t>
            </a:r>
            <a:endParaRPr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Google Shape;96;p18">
            <a:extLst>
              <a:ext uri="{FF2B5EF4-FFF2-40B4-BE49-F238E27FC236}">
                <a16:creationId xmlns:a16="http://schemas.microsoft.com/office/drawing/2014/main" id="{846EF60A-45E5-420B-ACCC-9363A9F6051F}"/>
              </a:ext>
            </a:extLst>
          </p:cNvPr>
          <p:cNvSpPr txBox="1">
            <a:spLocks/>
          </p:cNvSpPr>
          <p:nvPr/>
        </p:nvSpPr>
        <p:spPr>
          <a:xfrm>
            <a:off x="221893" y="1291704"/>
            <a:ext cx="8520600" cy="3412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1155CC"/>
              </a:buClr>
              <a:buNone/>
            </a:pPr>
            <a:r>
              <a:rPr lang="pl-PL" b="1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</a:rPr>
              <a:t>FPGA </a:t>
            </a:r>
            <a:r>
              <a:rPr lang="pl-PL" b="1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</a:rPr>
              <a:t>subsystems</a:t>
            </a:r>
            <a:r>
              <a:rPr lang="pl-PL" b="1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</a:rPr>
              <a:t> </a:t>
            </a:r>
            <a:r>
              <a:rPr lang="pl-PL" b="1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</a:rPr>
              <a:t>prototyping</a:t>
            </a:r>
            <a:r>
              <a:rPr lang="pl-PL" b="1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</a:rPr>
              <a:t> and </a:t>
            </a:r>
            <a:r>
              <a:rPr lang="pl-PL" b="1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</a:rPr>
              <a:t>testing</a:t>
            </a:r>
            <a:r>
              <a:rPr lang="pl-PL" b="1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</a:rPr>
              <a:t> in </a:t>
            </a:r>
            <a:r>
              <a:rPr lang="pl-PL" b="1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</a:rPr>
              <a:t>Vivado</a:t>
            </a:r>
            <a:r>
              <a:rPr lang="pl-PL" b="1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</a:rPr>
              <a:t> HLS IDE.</a:t>
            </a:r>
            <a:endParaRPr lang="pl-PL"/>
          </a:p>
          <a:p>
            <a:pPr marL="114300" indent="0">
              <a:lnSpc>
                <a:spcPct val="150000"/>
              </a:lnSpc>
              <a:buClr>
                <a:srgbClr val="1155CC"/>
              </a:buClr>
              <a:buFont typeface="Arial"/>
              <a:buNone/>
            </a:pPr>
            <a:endParaRPr lang="pl" dirty="0">
              <a:solidFill>
                <a:srgbClr val="1155CC"/>
              </a:solidFill>
              <a:latin typeface="Helvetica Neue"/>
              <a:ea typeface="Helvetica Neue"/>
              <a:cs typeface="Helvetica Neue"/>
            </a:endParaRPr>
          </a:p>
          <a:p>
            <a:pPr>
              <a:lnSpc>
                <a:spcPct val="150000"/>
              </a:lnSpc>
              <a:buClr>
                <a:srgbClr val="1155CC"/>
              </a:buClr>
            </a:pPr>
            <a:r>
              <a:rPr lang="pl" dirty="0">
                <a:solidFill>
                  <a:srgbClr val="1155CC"/>
                </a:solidFill>
                <a:latin typeface="Helvetica Neue"/>
              </a:rPr>
              <a:t>HLS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programming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language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abstraction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enables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u="sng" dirty="0" err="1">
                <a:solidFill>
                  <a:srgbClr val="1155CC"/>
                </a:solidFill>
                <a:latin typeface="Helvetica Neue"/>
              </a:rPr>
              <a:t>implementation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and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rough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debug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on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main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functionality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u="sng" dirty="0" err="1">
                <a:solidFill>
                  <a:srgbClr val="1155CC"/>
                </a:solidFill>
                <a:latin typeface="Helvetica Neue"/>
              </a:rPr>
              <a:t>faster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than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traditional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Hardware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Description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languages</a:t>
            </a:r>
          </a:p>
          <a:p>
            <a:pPr>
              <a:lnSpc>
                <a:spcPct val="150000"/>
              </a:lnSpc>
              <a:buClr>
                <a:srgbClr val="1155CC"/>
              </a:buClr>
            </a:pPr>
            <a:r>
              <a:rPr lang="pl" dirty="0">
                <a:solidFill>
                  <a:srgbClr val="1155CC"/>
                </a:solidFill>
                <a:latin typeface="Helvetica Neue"/>
              </a:rPr>
              <a:t>HLS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enables</a:t>
            </a:r>
            <a:r>
              <a:rPr lang="pl" b="1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u="sng" dirty="0">
                <a:solidFill>
                  <a:srgbClr val="1155CC"/>
                </a:solidFill>
                <a:latin typeface="Helvetica Neue"/>
              </a:rPr>
              <a:t>agile design </a:t>
            </a:r>
            <a:r>
              <a:rPr lang="pl" u="sng" dirty="0" err="1">
                <a:solidFill>
                  <a:srgbClr val="1155CC"/>
                </a:solidFill>
                <a:latin typeface="Helvetica Neue"/>
              </a:rPr>
              <a:t>optimizations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with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pragmas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 </a:t>
            </a:r>
          </a:p>
          <a:p>
            <a:pPr>
              <a:lnSpc>
                <a:spcPct val="150000"/>
              </a:lnSpc>
              <a:buClr>
                <a:srgbClr val="1155CC"/>
              </a:buClr>
            </a:pPr>
            <a:r>
              <a:rPr lang="pl" dirty="0">
                <a:solidFill>
                  <a:srgbClr val="1155CC"/>
                </a:solidFill>
                <a:latin typeface="Helvetica Neue"/>
              </a:rPr>
              <a:t>Software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algorithms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migration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to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programmable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logic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  with HLS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is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easier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because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of same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abstraction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level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implementation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(C/C++)</a:t>
            </a:r>
            <a:endParaRPr lang="pl" dirty="0" err="1"/>
          </a:p>
          <a:p>
            <a:pPr lvl="1">
              <a:lnSpc>
                <a:spcPct val="114999"/>
              </a:lnSpc>
              <a:buClr>
                <a:srgbClr val="1155CC"/>
              </a:buClr>
            </a:pPr>
            <a:endParaRPr lang="pl" dirty="0">
              <a:solidFill>
                <a:srgbClr val="1155CC"/>
              </a:solidFill>
              <a:latin typeface="Helvetica Neue"/>
            </a:endParaRPr>
          </a:p>
          <a:p>
            <a:pPr>
              <a:lnSpc>
                <a:spcPct val="114999"/>
              </a:lnSpc>
              <a:buClr>
                <a:srgbClr val="1155CC"/>
              </a:buClr>
            </a:pPr>
            <a:endParaRPr lang="pl" dirty="0">
              <a:solidFill>
                <a:srgbClr val="1155CC"/>
              </a:solidFill>
              <a:latin typeface="Helvetica Neue"/>
            </a:endParaRPr>
          </a:p>
        </p:txBody>
      </p:sp>
      <p:pic>
        <p:nvPicPr>
          <p:cNvPr id="6" name="Obraz 6">
            <a:extLst>
              <a:ext uri="{FF2B5EF4-FFF2-40B4-BE49-F238E27FC236}">
                <a16:creationId xmlns:a16="http://schemas.microsoft.com/office/drawing/2014/main" id="{7C8B404D-C443-4E4A-902F-04D3228AEF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907" y="5094514"/>
            <a:ext cx="2343150" cy="15593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az 8" descr="Obraz zawierający zrzut ekranu&#10;&#10;Opis wygenerowany przy bardzo wysokim poziomie pewności">
            <a:extLst>
              <a:ext uri="{FF2B5EF4-FFF2-40B4-BE49-F238E27FC236}">
                <a16:creationId xmlns:a16="http://schemas.microsoft.com/office/drawing/2014/main" id="{8BA688CA-BFB5-480E-8B09-AA910928AC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645" y="4643439"/>
            <a:ext cx="1681844" cy="1767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11700" y="593375"/>
            <a:ext cx="8520600" cy="8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Complementary HDL simulation</a:t>
            </a:r>
            <a:endParaRPr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" name="Google Shape;96;p18">
            <a:extLst>
              <a:ext uri="{FF2B5EF4-FFF2-40B4-BE49-F238E27FC236}">
                <a16:creationId xmlns:a16="http://schemas.microsoft.com/office/drawing/2014/main" id="{6DD7C33E-EB07-435B-8253-B19A4B999FFC}"/>
              </a:ext>
            </a:extLst>
          </p:cNvPr>
          <p:cNvSpPr txBox="1">
            <a:spLocks/>
          </p:cNvSpPr>
          <p:nvPr/>
        </p:nvSpPr>
        <p:spPr>
          <a:xfrm>
            <a:off x="221893" y="1291704"/>
            <a:ext cx="8569585" cy="3444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1155CC"/>
              </a:buClr>
              <a:buNone/>
            </a:pPr>
            <a:r>
              <a:rPr lang="pl-PL" b="1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</a:rPr>
              <a:t>HDL </a:t>
            </a:r>
            <a:r>
              <a:rPr lang="pl-PL" b="1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</a:rPr>
              <a:t>testbench</a:t>
            </a:r>
            <a:r>
              <a:rPr lang="pl-PL" b="1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</a:rPr>
              <a:t> and </a:t>
            </a:r>
            <a:r>
              <a:rPr lang="pl-PL" b="1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</a:rPr>
              <a:t>transactions</a:t>
            </a:r>
            <a:r>
              <a:rPr lang="pl-PL" b="1" dirty="0">
                <a:solidFill>
                  <a:srgbClr val="1155CC"/>
                </a:solidFill>
                <a:latin typeface="Helvetica Neue"/>
                <a:ea typeface="Helvetica Neue"/>
                <a:cs typeface="Helvetica Neue"/>
              </a:rPr>
              <a:t> </a:t>
            </a:r>
            <a:r>
              <a:rPr lang="pl-PL" b="1" dirty="0" err="1">
                <a:solidFill>
                  <a:srgbClr val="1155CC"/>
                </a:solidFill>
                <a:latin typeface="Helvetica Neue"/>
                <a:ea typeface="Helvetica Neue"/>
                <a:cs typeface="Helvetica Neue"/>
              </a:rPr>
              <a:t>simulation</a:t>
            </a:r>
            <a:endParaRPr lang="pl-PL" b="1" dirty="0" err="1">
              <a:solidFill>
                <a:srgbClr val="1155CC"/>
              </a:solidFill>
              <a:latin typeface="Helvetica Neue"/>
            </a:endParaRPr>
          </a:p>
          <a:p>
            <a:pPr marL="114300" indent="0">
              <a:lnSpc>
                <a:spcPct val="150000"/>
              </a:lnSpc>
              <a:buClr>
                <a:srgbClr val="1155CC"/>
              </a:buClr>
              <a:buFont typeface="Arial"/>
              <a:buNone/>
            </a:pPr>
            <a:endParaRPr lang="pl" dirty="0">
              <a:solidFill>
                <a:srgbClr val="1155CC"/>
              </a:solidFill>
              <a:latin typeface="Helvetica Neue"/>
              <a:ea typeface="Helvetica Neue"/>
              <a:cs typeface="Helvetica Neue"/>
            </a:endParaRPr>
          </a:p>
          <a:p>
            <a:pPr>
              <a:lnSpc>
                <a:spcPct val="150000"/>
              </a:lnSpc>
              <a:buClr>
                <a:srgbClr val="1155CC"/>
              </a:buClr>
            </a:pPr>
            <a:r>
              <a:rPr lang="pl" dirty="0" err="1">
                <a:solidFill>
                  <a:srgbClr val="1155CC"/>
                </a:solidFill>
                <a:latin typeface="Helvetica Neue"/>
              </a:rPr>
              <a:t>Examination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of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low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level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signals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in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intergration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testing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and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subsystems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simulation</a:t>
            </a:r>
          </a:p>
          <a:p>
            <a:pPr>
              <a:lnSpc>
                <a:spcPct val="150000"/>
              </a:lnSpc>
              <a:buClr>
                <a:srgbClr val="1155CC"/>
              </a:buClr>
            </a:pPr>
            <a:r>
              <a:rPr lang="pl" dirty="0" err="1">
                <a:solidFill>
                  <a:srgbClr val="1155CC"/>
                </a:solidFill>
                <a:latin typeface="Helvetica Neue"/>
              </a:rPr>
              <a:t>SystemVerilog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based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verification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for HLS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modules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–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testing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on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low-level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abstraction</a:t>
            </a:r>
          </a:p>
          <a:p>
            <a:pPr>
              <a:lnSpc>
                <a:spcPct val="150000"/>
              </a:lnSpc>
              <a:buClr>
                <a:srgbClr val="1155CC"/>
              </a:buClr>
            </a:pPr>
            <a:r>
              <a:rPr lang="pl" dirty="0">
                <a:solidFill>
                  <a:srgbClr val="1155CC"/>
                </a:solidFill>
                <a:latin typeface="Helvetica Neue"/>
              </a:rPr>
              <a:t>AXI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transactions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as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freuqent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method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for in hardware FPGA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testing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, monitoring,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slow-control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and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debug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.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Common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interface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in </a:t>
            </a:r>
            <a:r>
              <a:rPr lang="pl" dirty="0" err="1">
                <a:solidFill>
                  <a:srgbClr val="1155CC"/>
                </a:solidFill>
                <a:latin typeface="Helvetica Neue"/>
              </a:rPr>
              <a:t>proposed</a:t>
            </a:r>
            <a:r>
              <a:rPr lang="pl" dirty="0">
                <a:solidFill>
                  <a:srgbClr val="1155CC"/>
                </a:solidFill>
                <a:latin typeface="Helvetica Neue"/>
              </a:rPr>
              <a:t> system design</a:t>
            </a:r>
          </a:p>
          <a:p>
            <a:pPr>
              <a:lnSpc>
                <a:spcPct val="150000"/>
              </a:lnSpc>
              <a:buClr>
                <a:srgbClr val="1155CC"/>
              </a:buClr>
            </a:pPr>
            <a:endParaRPr lang="pl" dirty="0">
              <a:solidFill>
                <a:srgbClr val="1155CC"/>
              </a:solidFill>
              <a:latin typeface="Helvetica Neue"/>
            </a:endParaRPr>
          </a:p>
          <a:p>
            <a:pPr>
              <a:lnSpc>
                <a:spcPct val="114999"/>
              </a:lnSpc>
              <a:buClr>
                <a:srgbClr val="1155CC"/>
              </a:buClr>
            </a:pPr>
            <a:endParaRPr lang="pl" dirty="0">
              <a:solidFill>
                <a:srgbClr val="1155CC"/>
              </a:solidFill>
              <a:latin typeface="Helvetica Neue"/>
            </a:endParaRPr>
          </a:p>
        </p:txBody>
      </p:sp>
      <p:pic>
        <p:nvPicPr>
          <p:cNvPr id="5" name="Obraz 6">
            <a:extLst>
              <a:ext uri="{FF2B5EF4-FFF2-40B4-BE49-F238E27FC236}">
                <a16:creationId xmlns:a16="http://schemas.microsoft.com/office/drawing/2014/main" id="{6638B48A-F3D8-45B4-A51F-141AEC3DC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7171" y="4994936"/>
            <a:ext cx="3633107" cy="1644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az 8" descr="Obraz zawierający zrzut ekranu&#10;&#10;Opis wygenerowany przy wysokim poziomie pewności">
            <a:extLst>
              <a:ext uri="{FF2B5EF4-FFF2-40B4-BE49-F238E27FC236}">
                <a16:creationId xmlns:a16="http://schemas.microsoft.com/office/drawing/2014/main" id="{941DE086-CA89-4E1C-9E52-FCFC034D65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7349" y="5137214"/>
            <a:ext cx="1885951" cy="1539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11700" y="593375"/>
            <a:ext cx="8520600" cy="8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pl" dirty="0">
                <a:solidFill>
                  <a:srgbClr val="1C4587"/>
                </a:solidFill>
                <a:latin typeface="Helvetica Neue"/>
                <a:sym typeface="Helvetica Neue"/>
              </a:rPr>
              <a:t>Data </a:t>
            </a:r>
            <a:r>
              <a:rPr lang="pl" dirty="0" err="1">
                <a:solidFill>
                  <a:srgbClr val="1C4587"/>
                </a:solidFill>
                <a:latin typeface="Helvetica Neue"/>
                <a:sym typeface="Helvetica Neue"/>
              </a:rPr>
              <a:t>processing</a:t>
            </a:r>
            <a:r>
              <a:rPr lang="pl" dirty="0">
                <a:solidFill>
                  <a:srgbClr val="1C4587"/>
                </a:solidFill>
                <a:latin typeface="Helvetica Neue"/>
                <a:sym typeface="Helvetica Neue"/>
              </a:rPr>
              <a:t> system</a:t>
            </a:r>
            <a:r>
              <a:rPr lang="pl" dirty="0">
                <a:solidFill>
                  <a:srgbClr val="1C4587"/>
                </a:solidFill>
                <a:latin typeface="Helvetica Neue"/>
              </a:rPr>
              <a:t> – </a:t>
            </a:r>
            <a:r>
              <a:rPr lang="pl" dirty="0" err="1">
                <a:solidFill>
                  <a:srgbClr val="1C4587"/>
                </a:solidFill>
                <a:latin typeface="Helvetica Neue"/>
              </a:rPr>
              <a:t>conceptual</a:t>
            </a:r>
            <a:r>
              <a:rPr lang="pl" dirty="0">
                <a:solidFill>
                  <a:srgbClr val="1C4587"/>
                </a:solidFill>
                <a:latin typeface="Helvetica Neue"/>
              </a:rPr>
              <a:t> design</a:t>
            </a:r>
            <a:endParaRPr lang="pl-PL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" name="Obraz 6">
            <a:extLst>
              <a:ext uri="{FF2B5EF4-FFF2-40B4-BE49-F238E27FC236}">
                <a16:creationId xmlns:a16="http://schemas.microsoft.com/office/drawing/2014/main" id="{216C2F88-64A5-4F3A-B265-198939A3A3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12" y="1676086"/>
            <a:ext cx="8105954" cy="38652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19432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311700" y="593375"/>
            <a:ext cx="8520600" cy="8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100"/>
            </a:pPr>
            <a:r>
              <a:rPr lang="pl" dirty="0" err="1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Testing</a:t>
            </a:r>
            <a:r>
              <a:rPr lang="pl" dirty="0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and design </a:t>
            </a:r>
            <a:r>
              <a:rPr lang="pl" dirty="0" err="1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evaluation</a:t>
            </a:r>
            <a:r>
              <a:rPr lang="pl" dirty="0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in hardware</a:t>
            </a:r>
            <a:endParaRPr dirty="0"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" name="Obraz 6" descr="Obraz zawierający zrzut ekranu&#10;&#10;Opis wygenerowany przy wysokim poziomie pewności">
            <a:extLst>
              <a:ext uri="{FF2B5EF4-FFF2-40B4-BE49-F238E27FC236}">
                <a16:creationId xmlns:a16="http://schemas.microsoft.com/office/drawing/2014/main" id="{9F4F215C-0878-4BB5-9454-A423F5766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593" y="1399965"/>
            <a:ext cx="7854042" cy="43846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Pokaz na ekranie (4:3)</PresentationFormat>
  <Slides>10</Slides>
  <Notes>10</Notes>
  <HiddenSlides>0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Simple Light</vt:lpstr>
      <vt:lpstr>Validation and verification  of real-time data processing system  in programmable devices for Digital J-PET scanner DAQ system</vt:lpstr>
      <vt:lpstr>Validation and verification</vt:lpstr>
      <vt:lpstr>Validation of developed system</vt:lpstr>
      <vt:lpstr>Verification in reference to programmable devices</vt:lpstr>
      <vt:lpstr>Data source emulation  </vt:lpstr>
      <vt:lpstr>HLS simulation environment for designed modules  </vt:lpstr>
      <vt:lpstr>Complementary HDL simulation  </vt:lpstr>
      <vt:lpstr>Data processing system – conceptual design  </vt:lpstr>
      <vt:lpstr>Testing and design evaluation in hardware </vt:lpstr>
      <vt:lpstr>Summary &amp; conclusions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Validation and verification  of real-time data processing system in programmable devices for Digital J-PET scanner DAQ system</dc:title>
  <cp:revision>275</cp:revision>
  <dcterms:modified xsi:type="dcterms:W3CDTF">2018-09-10T08:45:24Z</dcterms:modified>
</cp:coreProperties>
</file>