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47"/>
  </p:notesMasterIdLst>
  <p:sldIdLst>
    <p:sldId id="256" r:id="rId2"/>
    <p:sldId id="303" r:id="rId3"/>
    <p:sldId id="304" r:id="rId4"/>
    <p:sldId id="299" r:id="rId5"/>
    <p:sldId id="305" r:id="rId6"/>
    <p:sldId id="300" r:id="rId7"/>
    <p:sldId id="306" r:id="rId8"/>
    <p:sldId id="294" r:id="rId9"/>
    <p:sldId id="312" r:id="rId10"/>
    <p:sldId id="313" r:id="rId11"/>
    <p:sldId id="314" r:id="rId12"/>
    <p:sldId id="337" r:id="rId13"/>
    <p:sldId id="315" r:id="rId14"/>
    <p:sldId id="316" r:id="rId15"/>
    <p:sldId id="311" r:id="rId16"/>
    <p:sldId id="285" r:id="rId17"/>
    <p:sldId id="318" r:id="rId18"/>
    <p:sldId id="323" r:id="rId19"/>
    <p:sldId id="317" r:id="rId20"/>
    <p:sldId id="295" r:id="rId21"/>
    <p:sldId id="301" r:id="rId22"/>
    <p:sldId id="319" r:id="rId23"/>
    <p:sldId id="322" r:id="rId24"/>
    <p:sldId id="302" r:id="rId25"/>
    <p:sldId id="324" r:id="rId26"/>
    <p:sldId id="326" r:id="rId27"/>
    <p:sldId id="327" r:id="rId28"/>
    <p:sldId id="328" r:id="rId29"/>
    <p:sldId id="273" r:id="rId30"/>
    <p:sldId id="332" r:id="rId31"/>
    <p:sldId id="333" r:id="rId32"/>
    <p:sldId id="274" r:id="rId33"/>
    <p:sldId id="275" r:id="rId34"/>
    <p:sldId id="329" r:id="rId35"/>
    <p:sldId id="276" r:id="rId36"/>
    <p:sldId id="278" r:id="rId37"/>
    <p:sldId id="282" r:id="rId38"/>
    <p:sldId id="330" r:id="rId39"/>
    <p:sldId id="284" r:id="rId40"/>
    <p:sldId id="321" r:id="rId41"/>
    <p:sldId id="336" r:id="rId42"/>
    <p:sldId id="335" r:id="rId43"/>
    <p:sldId id="334" r:id="rId44"/>
    <p:sldId id="291" r:id="rId45"/>
    <p:sldId id="292" r:id="rId4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32BFF9-7D17-41E8-A5E7-8459EED112E0}">
  <a:tblStyle styleId="{9332BFF9-7D17-41E8-A5E7-8459EED112E0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4" d="100"/>
          <a:sy n="54" d="100"/>
        </p:scale>
        <p:origin x="1344" y="60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24451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629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ln/>
        </p:spPr>
        <p:txBody>
          <a:bodyPr/>
          <a:lstStyle/>
          <a:p>
            <a:fld id="{8A99DEFD-26BB-4321-A017-D12F8CE83628}" type="slidenum">
              <a:rPr lang="it-IT"/>
              <a:pPr/>
              <a:t>9</a:t>
            </a:fld>
            <a:endParaRPr lang="it-IT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62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10000" y="9407525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42" tIns="46116" rIns="90642" bIns="46116" anchor="b"/>
          <a:lstStyle/>
          <a:p>
            <a:pPr algn="r" defTabSz="911225"/>
            <a:fld id="{EC9EC89F-B9AD-4954-8B58-0E9E40B5BBFF}" type="slidenum">
              <a:rPr lang="en-US" sz="1200">
                <a:latin typeface="Tahoma" pitchFamily="34" charset="0"/>
              </a:rPr>
              <a:pPr algn="r" defTabSz="911225"/>
              <a:t>26</a:t>
            </a:fld>
            <a:endParaRPr lang="en-US" sz="1200">
              <a:latin typeface="Tahoma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1371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687888"/>
            <a:ext cx="4946650" cy="4440237"/>
          </a:xfrm>
          <a:noFill/>
          <a:ln/>
        </p:spPr>
        <p:txBody>
          <a:bodyPr/>
          <a:lstStyle/>
          <a:p>
            <a:endParaRPr lang="de-DE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7531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1"/>
            <a:ext cx="9144000" cy="382088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0" y="382938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622487"/>
            <a:ext cx="7772400" cy="21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4231878"/>
            <a:ext cx="7772400" cy="103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 userDrawn="1"/>
        </p:nvSpPr>
        <p:spPr>
          <a:xfrm>
            <a:off x="0" y="-23830"/>
            <a:ext cx="9144000" cy="10287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004870"/>
            <a:ext cx="9144000" cy="1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61258" y="186967"/>
            <a:ext cx="8229600" cy="607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14299" y="1215667"/>
            <a:ext cx="8833757" cy="5201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userDrawn="1">
  <p:cSld name="twoCol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hape 19"/>
          <p:cNvCxnSpPr/>
          <p:nvPr userDrawn="1"/>
        </p:nvCxnSpPr>
        <p:spPr>
          <a:xfrm>
            <a:off x="0" y="1004870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261257" y="1215667"/>
            <a:ext cx="4190443" cy="53522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215667"/>
            <a:ext cx="4239456" cy="53522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8" name="Shape 13"/>
          <p:cNvSpPr/>
          <p:nvPr userDrawn="1"/>
        </p:nvSpPr>
        <p:spPr>
          <a:xfrm>
            <a:off x="-1" y="-23830"/>
            <a:ext cx="9144001" cy="10287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15"/>
          <p:cNvSpPr txBox="1">
            <a:spLocks noGrp="1"/>
          </p:cNvSpPr>
          <p:nvPr>
            <p:ph type="title"/>
          </p:nvPr>
        </p:nvSpPr>
        <p:spPr>
          <a:xfrm>
            <a:off x="261257" y="186967"/>
            <a:ext cx="8425515" cy="607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userDrawn="1">
  <p:cSld name="title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19"/>
          <p:cNvCxnSpPr/>
          <p:nvPr userDrawn="1"/>
        </p:nvCxnSpPr>
        <p:spPr>
          <a:xfrm>
            <a:off x="0" y="1004870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13"/>
          <p:cNvSpPr/>
          <p:nvPr userDrawn="1"/>
        </p:nvSpPr>
        <p:spPr>
          <a:xfrm>
            <a:off x="-1" y="-23830"/>
            <a:ext cx="9144001" cy="10287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7" name="Shape 15"/>
          <p:cNvSpPr txBox="1">
            <a:spLocks noGrp="1"/>
          </p:cNvSpPr>
          <p:nvPr>
            <p:ph type="title"/>
          </p:nvPr>
        </p:nvSpPr>
        <p:spPr>
          <a:xfrm>
            <a:off x="261257" y="186967"/>
            <a:ext cx="8425515" cy="607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1pPr>
            <a:lvl2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2pPr>
            <a:lvl3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3pPr>
            <a:lvl4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4pPr>
            <a:lvl5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5pPr>
            <a:lvl6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6pPr>
            <a:lvl7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7pPr>
            <a:lvl8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8pPr>
            <a:lvl9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5875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0" y="5845828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00800"/>
            <a:ext cx="3962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Athens 2009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600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686D5-3080-46B7-AF26-A30E91A84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228599" y="195943"/>
            <a:ext cx="8703129" cy="9441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28598" y="1387927"/>
            <a:ext cx="8703129" cy="5110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uka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847165" y="1091880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>
              <a:buNone/>
            </a:pPr>
            <a:r>
              <a:rPr lang="en" sz="4400" smtClean="0"/>
              <a:t>A Monte Carlo-based treatment planning tool for proton therapy</a:t>
            </a:r>
            <a:endParaRPr lang="en" sz="4400"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62752" y="4132251"/>
            <a:ext cx="9018495" cy="103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0"/>
            <a:r>
              <a:rPr lang="en" sz="2400" b="1" smtClean="0">
                <a:solidFill>
                  <a:srgbClr val="FF0000"/>
                </a:solidFill>
              </a:rPr>
              <a:t>A. Mairani</a:t>
            </a:r>
            <a:r>
              <a:rPr lang="en" sz="2400" b="1" baseline="30000" smtClean="0">
                <a:solidFill>
                  <a:srgbClr val="FF0000"/>
                </a:solidFill>
              </a:rPr>
              <a:t>1,2</a:t>
            </a:r>
            <a:r>
              <a:rPr lang="en" sz="2400" b="1" smtClean="0">
                <a:solidFill>
                  <a:srgbClr val="FF0000"/>
                </a:solidFill>
              </a:rPr>
              <a:t>, T.T. B</a:t>
            </a:r>
            <a:r>
              <a:rPr lang="it-IT" sz="2400" b="1" smtClean="0">
                <a:solidFill>
                  <a:srgbClr val="FF0000"/>
                </a:solidFill>
              </a:rPr>
              <a:t>ö</a:t>
            </a:r>
            <a:r>
              <a:rPr lang="en" sz="2400" b="1" smtClean="0">
                <a:solidFill>
                  <a:srgbClr val="FF0000"/>
                </a:solidFill>
              </a:rPr>
              <a:t>hlen</a:t>
            </a:r>
            <a:r>
              <a:rPr lang="en" sz="2400" b="1" baseline="30000" smtClean="0">
                <a:solidFill>
                  <a:srgbClr val="FF0000"/>
                </a:solidFill>
              </a:rPr>
              <a:t>4,5</a:t>
            </a:r>
            <a:r>
              <a:rPr lang="en" sz="2400" b="1" smtClean="0">
                <a:solidFill>
                  <a:srgbClr val="FF0000"/>
                </a:solidFill>
              </a:rPr>
              <a:t>, A. Schiavi</a:t>
            </a:r>
            <a:r>
              <a:rPr lang="en" sz="2400" b="1" baseline="30000">
                <a:solidFill>
                  <a:srgbClr val="FF0000"/>
                </a:solidFill>
              </a:rPr>
              <a:t>3</a:t>
            </a:r>
            <a:r>
              <a:rPr lang="en" sz="2400" b="1" smtClean="0">
                <a:solidFill>
                  <a:srgbClr val="FF0000"/>
                </a:solidFill>
              </a:rPr>
              <a:t>, T. Tessonnier</a:t>
            </a:r>
            <a:r>
              <a:rPr lang="en" sz="2400" b="1" baseline="30000" smtClean="0">
                <a:solidFill>
                  <a:srgbClr val="FF0000"/>
                </a:solidFill>
              </a:rPr>
              <a:t>1,7</a:t>
            </a:r>
            <a:r>
              <a:rPr lang="en" sz="2400" b="1" smtClean="0">
                <a:solidFill>
                  <a:srgbClr val="FF0000"/>
                </a:solidFill>
              </a:rPr>
              <a:t>,      S. Molinelli</a:t>
            </a:r>
            <a:r>
              <a:rPr lang="en" sz="2400" b="1" baseline="30000" smtClean="0">
                <a:solidFill>
                  <a:srgbClr val="FF0000"/>
                </a:solidFill>
              </a:rPr>
              <a:t>1</a:t>
            </a:r>
            <a:r>
              <a:rPr lang="en" sz="2400" b="1" smtClean="0">
                <a:solidFill>
                  <a:srgbClr val="FF0000"/>
                </a:solidFill>
              </a:rPr>
              <a:t>, S. Brons</a:t>
            </a:r>
            <a:r>
              <a:rPr lang="en" sz="2400" b="1" baseline="30000">
                <a:solidFill>
                  <a:srgbClr val="FF0000"/>
                </a:solidFill>
              </a:rPr>
              <a:t>2</a:t>
            </a:r>
            <a:r>
              <a:rPr lang="en" sz="2400" b="1" smtClean="0">
                <a:solidFill>
                  <a:srgbClr val="FF0000"/>
                </a:solidFill>
              </a:rPr>
              <a:t>, G. Battistoni</a:t>
            </a:r>
            <a:r>
              <a:rPr lang="en" sz="2400" b="1" baseline="30000">
                <a:solidFill>
                  <a:srgbClr val="FF0000"/>
                </a:solidFill>
              </a:rPr>
              <a:t>6</a:t>
            </a:r>
            <a:r>
              <a:rPr lang="en" sz="2400" b="1" smtClean="0">
                <a:solidFill>
                  <a:srgbClr val="FF0000"/>
                </a:solidFill>
              </a:rPr>
              <a:t>, K. Parodi</a:t>
            </a:r>
            <a:r>
              <a:rPr lang="en" sz="2400" b="1" baseline="30000">
                <a:solidFill>
                  <a:srgbClr val="FF0000"/>
                </a:solidFill>
              </a:rPr>
              <a:t>2</a:t>
            </a:r>
            <a:r>
              <a:rPr lang="en" sz="2400" b="1" smtClean="0">
                <a:solidFill>
                  <a:srgbClr val="FF0000"/>
                </a:solidFill>
              </a:rPr>
              <a:t>, V. Patera</a:t>
            </a:r>
            <a:r>
              <a:rPr lang="en" sz="2400" b="1" baseline="30000">
                <a:solidFill>
                  <a:srgbClr val="FF0000"/>
                </a:solidFill>
              </a:rPr>
              <a:t>3</a:t>
            </a:r>
            <a:endParaRPr lang="en" sz="2400" b="1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164850"/>
            <a:ext cx="88857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eaLnBrk="1" hangingPunct="1">
              <a:defRPr/>
            </a:pPr>
            <a:r>
              <a:rPr lang="en-GB" sz="1600" baseline="30000">
                <a:latin typeface="+mj-lt"/>
              </a:rPr>
              <a:t>1</a:t>
            </a:r>
            <a:r>
              <a:rPr lang="en-GB" sz="1600">
                <a:latin typeface="+mj-lt"/>
              </a:rPr>
              <a:t>CNAO, Pavia, </a:t>
            </a:r>
            <a:r>
              <a:rPr lang="en-GB" sz="1600" smtClean="0">
                <a:latin typeface="+mj-lt"/>
              </a:rPr>
              <a:t>Italy, </a:t>
            </a:r>
            <a:r>
              <a:rPr lang="en-GB" sz="1600" baseline="30000" smtClean="0">
                <a:latin typeface="+mj-lt"/>
              </a:rPr>
              <a:t>2</a:t>
            </a:r>
            <a:r>
              <a:rPr lang="en-GB" sz="1600" smtClean="0">
                <a:latin typeface="+mj-lt"/>
              </a:rPr>
              <a:t>HIT</a:t>
            </a:r>
            <a:r>
              <a:rPr lang="en-GB" sz="1600">
                <a:latin typeface="+mj-lt"/>
              </a:rPr>
              <a:t>, Heidelberg, </a:t>
            </a:r>
            <a:r>
              <a:rPr lang="en-GB" sz="1600" smtClean="0">
                <a:latin typeface="+mj-lt"/>
              </a:rPr>
              <a:t>Germany</a:t>
            </a:r>
            <a:r>
              <a:rPr lang="it-IT" sz="1600" smtClean="0">
                <a:latin typeface="+mj-lt"/>
              </a:rPr>
              <a:t>, </a:t>
            </a:r>
            <a:r>
              <a:rPr lang="en-GB" sz="1600" baseline="30000" smtClean="0">
                <a:latin typeface="+mj-lt"/>
              </a:rPr>
              <a:t>3</a:t>
            </a:r>
            <a:r>
              <a:rPr lang="en-GB" sz="1600" smtClean="0">
                <a:latin typeface="+mj-lt"/>
              </a:rPr>
              <a:t>La </a:t>
            </a:r>
            <a:r>
              <a:rPr lang="en-GB" sz="1600">
                <a:latin typeface="+mj-lt"/>
              </a:rPr>
              <a:t>Sapienza Università di Roma, Rome, </a:t>
            </a:r>
            <a:r>
              <a:rPr lang="en-GB" sz="1600" smtClean="0">
                <a:latin typeface="+mj-lt"/>
              </a:rPr>
              <a:t>Italy,</a:t>
            </a:r>
            <a:endParaRPr lang="it-IT" sz="1600">
              <a:latin typeface="+mj-lt"/>
            </a:endParaRPr>
          </a:p>
          <a:p>
            <a:pPr algn="just" eaLnBrk="1" hangingPunct="1">
              <a:defRPr/>
            </a:pPr>
            <a:r>
              <a:rPr lang="en-GB" sz="1600" baseline="30000">
                <a:latin typeface="+mj-lt"/>
              </a:rPr>
              <a:t>4</a:t>
            </a:r>
            <a:r>
              <a:rPr lang="en-GB" sz="1600">
                <a:latin typeface="+mj-lt"/>
              </a:rPr>
              <a:t>CERN, Geneva, </a:t>
            </a:r>
            <a:r>
              <a:rPr lang="en-GB" sz="1600" smtClean="0">
                <a:latin typeface="+mj-lt"/>
              </a:rPr>
              <a:t>Switzerland</a:t>
            </a:r>
            <a:r>
              <a:rPr lang="it-IT" sz="1600" smtClean="0">
                <a:latin typeface="+mj-lt"/>
              </a:rPr>
              <a:t>, </a:t>
            </a:r>
            <a:r>
              <a:rPr lang="en-GB" sz="1600" baseline="30000" smtClean="0">
                <a:latin typeface="+mj-lt"/>
              </a:rPr>
              <a:t>5</a:t>
            </a:r>
            <a:r>
              <a:rPr lang="en-GB" sz="1600" smtClean="0">
                <a:latin typeface="+mj-lt"/>
              </a:rPr>
              <a:t>Medical </a:t>
            </a:r>
            <a:r>
              <a:rPr lang="en-GB" sz="1600">
                <a:latin typeface="+mj-lt"/>
              </a:rPr>
              <a:t>Radiation Physics, Karolinska Institutet </a:t>
            </a:r>
            <a:endParaRPr lang="en-GB" sz="1600" smtClean="0">
              <a:latin typeface="+mj-lt"/>
            </a:endParaRPr>
          </a:p>
          <a:p>
            <a:pPr algn="just" eaLnBrk="1" hangingPunct="1">
              <a:defRPr/>
            </a:pPr>
            <a:r>
              <a:rPr lang="en-GB" sz="1600" smtClean="0">
                <a:latin typeface="+mj-lt"/>
              </a:rPr>
              <a:t>and </a:t>
            </a:r>
            <a:r>
              <a:rPr lang="en-GB" sz="1600">
                <a:latin typeface="+mj-lt"/>
              </a:rPr>
              <a:t>Stockholm University, Stockholm, </a:t>
            </a:r>
            <a:r>
              <a:rPr lang="en-GB" sz="1600" smtClean="0">
                <a:latin typeface="+mj-lt"/>
              </a:rPr>
              <a:t>Sweden</a:t>
            </a:r>
            <a:r>
              <a:rPr lang="it-IT" sz="1600" smtClean="0">
                <a:latin typeface="+mj-lt"/>
              </a:rPr>
              <a:t>, </a:t>
            </a:r>
            <a:r>
              <a:rPr lang="en-GB" sz="1600" baseline="30000" smtClean="0">
                <a:latin typeface="+mj-lt"/>
              </a:rPr>
              <a:t>6</a:t>
            </a:r>
            <a:r>
              <a:rPr lang="en-GB" sz="1600" smtClean="0">
                <a:latin typeface="+mj-lt"/>
              </a:rPr>
              <a:t>INFN </a:t>
            </a:r>
            <a:r>
              <a:rPr lang="en-GB" sz="1600">
                <a:latin typeface="+mj-lt"/>
              </a:rPr>
              <a:t>Sezione di Milano, Milan, </a:t>
            </a:r>
            <a:r>
              <a:rPr lang="en-GB" sz="1600" smtClean="0">
                <a:latin typeface="+mj-lt"/>
              </a:rPr>
              <a:t>Italy, </a:t>
            </a:r>
          </a:p>
          <a:p>
            <a:pPr algn="just" eaLnBrk="1" hangingPunct="1">
              <a:defRPr/>
            </a:pPr>
            <a:r>
              <a:rPr lang="en-GB" sz="1600" baseline="30000" smtClean="0">
                <a:latin typeface="+mj-lt"/>
              </a:rPr>
              <a:t>7</a:t>
            </a:r>
            <a:r>
              <a:rPr lang="en-GB" sz="1600" smtClean="0">
                <a:latin typeface="+mj-lt"/>
              </a:rPr>
              <a:t>Joseph Fourier University, Grenoble, France</a:t>
            </a:r>
            <a:endParaRPr lang="it-IT" sz="16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4635" y="6197449"/>
            <a:ext cx="2601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smtClean="0">
                <a:solidFill>
                  <a:srgbClr val="0070C0"/>
                </a:solidFill>
              </a:rPr>
              <a:t>PMB 58 (2013) 2471-2490</a:t>
            </a:r>
            <a:endParaRPr lang="it-IT" sz="1600" i="1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Use of FLUKA @CNAO to provide input databases</a:t>
            </a:r>
            <a:endParaRPr lang="it-IT" sz="2400"/>
          </a:p>
        </p:txBody>
      </p:sp>
      <p:pic>
        <p:nvPicPr>
          <p:cNvPr id="6" name="Picture 17" descr="Figure3_le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70866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10"/>
          <p:cNvSpPr>
            <a:spLocks noChangeArrowheads="1"/>
          </p:cNvSpPr>
          <p:nvPr/>
        </p:nvSpPr>
        <p:spPr bwMode="auto">
          <a:xfrm>
            <a:off x="4648200" y="914400"/>
            <a:ext cx="4495800" cy="10772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i="1" dirty="0">
                <a:solidFill>
                  <a:srgbClr val="000000"/>
                </a:solidFill>
                <a:latin typeface="+mj-lt"/>
              </a:rPr>
              <a:t>Required parameters</a:t>
            </a:r>
          </a:p>
          <a:p>
            <a:pPr eaLnBrk="1" hangingPunct="1">
              <a:defRPr/>
            </a:pPr>
            <a:endParaRPr lang="en-US" sz="800" b="1" i="1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  147 Energy steps (30-320 mm)</a:t>
            </a:r>
          </a:p>
          <a:p>
            <a:pPr eaLnBrk="1" hangingPunct="1">
              <a:defRPr/>
            </a:pPr>
            <a:endParaRPr lang="en-US" sz="8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  1 Focus size @ ISO</a:t>
            </a:r>
          </a:p>
        </p:txBody>
      </p:sp>
      <p:sp>
        <p:nvSpPr>
          <p:cNvPr id="8" name="Rechteck 10"/>
          <p:cNvSpPr>
            <a:spLocks noChangeArrowheads="1"/>
          </p:cNvSpPr>
          <p:nvPr/>
        </p:nvSpPr>
        <p:spPr bwMode="auto">
          <a:xfrm>
            <a:off x="0" y="890588"/>
            <a:ext cx="5029200" cy="8620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+mj-lt"/>
              </a:rPr>
              <a:t>Beam delivery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</a:rPr>
              <a:t>Scanning with active energy variation 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2209800"/>
            <a:ext cx="9144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1700" b="1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FLUKA calculated FWHM at the isocentre as function of the proton beam energy</a:t>
            </a:r>
          </a:p>
        </p:txBody>
      </p:sp>
      <p:sp>
        <p:nvSpPr>
          <p:cNvPr id="14" name="CasellaDiTesto 26"/>
          <p:cNvSpPr txBox="1">
            <a:spLocks noChangeArrowheads="1"/>
          </p:cNvSpPr>
          <p:nvPr/>
        </p:nvSpPr>
        <p:spPr bwMode="auto">
          <a:xfrm>
            <a:off x="1828800" y="2819400"/>
            <a:ext cx="1905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>
              <a:latin typeface="+mj-lt"/>
            </a:endParaRPr>
          </a:p>
        </p:txBody>
      </p:sp>
      <p:sp>
        <p:nvSpPr>
          <p:cNvPr id="15" name="CasellaDiTesto 4"/>
          <p:cNvSpPr txBox="1">
            <a:spLocks noChangeArrowheads="1"/>
          </p:cNvSpPr>
          <p:nvPr/>
        </p:nvSpPr>
        <p:spPr bwMode="auto">
          <a:xfrm>
            <a:off x="4191000" y="5910263"/>
            <a:ext cx="3200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1600" b="1">
                <a:latin typeface="+mj-lt"/>
              </a:rPr>
              <a:t>CNAO Med Phys Group</a:t>
            </a:r>
          </a:p>
        </p:txBody>
      </p:sp>
    </p:spTree>
    <p:extLst>
      <p:ext uri="{BB962C8B-B14F-4D97-AF65-F5344CB8AC3E}">
        <p14:creationId xmlns:p14="http://schemas.microsoft.com/office/powerpoint/2010/main" val="26901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18" descr="Fig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17588"/>
            <a:ext cx="9144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1700" b="1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FLUKA calculated depth-dose distribution in water</a:t>
            </a:r>
          </a:p>
        </p:txBody>
      </p:sp>
    </p:spTree>
    <p:extLst>
      <p:ext uri="{BB962C8B-B14F-4D97-AF65-F5344CB8AC3E}">
        <p14:creationId xmlns:p14="http://schemas.microsoft.com/office/powerpoint/2010/main" val="402337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1" descr="SOBP_DATAvsFLUK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1143000"/>
            <a:ext cx="8363176" cy="532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689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0" y="6565900"/>
            <a:ext cx="9144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1300" b="1">
                <a:latin typeface="+mj-lt"/>
              </a:rPr>
              <a:t>Both the experimental data and the MC results are renormalized to the maximum at each depth.</a:t>
            </a: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990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1600" b="1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FLUKA calculated lateral dose profiles at </a:t>
            </a:r>
          </a:p>
          <a:p>
            <a:pPr algn="ctr" eaLnBrk="1" hangingPunct="1"/>
            <a:r>
              <a:rPr lang="en-GB" sz="1600" b="1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different Water Equivalent Depths (WED) for  130.57 MeV/u protons</a:t>
            </a:r>
          </a:p>
        </p:txBody>
      </p:sp>
      <p:pic>
        <p:nvPicPr>
          <p:cNvPr id="6" name="Picture 2" descr="Figure7_E11_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43900" cy="4876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4"/>
          <p:cNvSpPr txBox="1">
            <a:spLocks noChangeArrowheads="1"/>
          </p:cNvSpPr>
          <p:nvPr/>
        </p:nvSpPr>
        <p:spPr bwMode="auto">
          <a:xfrm>
            <a:off x="5715000" y="1643063"/>
            <a:ext cx="3200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1600" b="1">
                <a:latin typeface="+mj-lt"/>
              </a:rPr>
              <a:t>CNAO Med Phys Group</a:t>
            </a:r>
          </a:p>
        </p:txBody>
      </p:sp>
    </p:spTree>
    <p:extLst>
      <p:ext uri="{BB962C8B-B14F-4D97-AF65-F5344CB8AC3E}">
        <p14:creationId xmlns:p14="http://schemas.microsoft.com/office/powerpoint/2010/main" val="34312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86967"/>
            <a:ext cx="8595871" cy="607106"/>
          </a:xfrm>
        </p:spPr>
        <p:txBody>
          <a:bodyPr/>
          <a:lstStyle/>
          <a:p>
            <a:r>
              <a:rPr lang="en-US" sz="3200" smtClean="0"/>
              <a:t>FLUKA recalculation of a patient PLAN</a:t>
            </a:r>
            <a:endParaRPr lang="it-IT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7" y="2965830"/>
            <a:ext cx="8857129" cy="3892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627" y="1119171"/>
            <a:ext cx="90082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smtClean="0"/>
              <a:t>Capability to import a CT scan to build 3D voxel geometry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smtClean="0"/>
              <a:t>Capability to assigm materials and composition according to HU numbers from CT scan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smtClean="0">
                <a:solidFill>
                  <a:srgbClr val="FF0000"/>
                </a:solidFill>
              </a:rPr>
              <a:t>Capability of coupling to radiobiological models based on Dual Radiation Approach Theory </a:t>
            </a:r>
            <a:r>
              <a:rPr lang="en-US" sz="2000" b="1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en-US" sz="2000" b="1" u="sng" smtClean="0">
                <a:solidFill>
                  <a:srgbClr val="FF0000"/>
                </a:solidFill>
              </a:rPr>
              <a:t>Calculation of RBE-weighted dose</a:t>
            </a:r>
            <a:r>
              <a:rPr lang="en-US" sz="2000" b="1" smtClean="0">
                <a:solidFill>
                  <a:srgbClr val="FF0000"/>
                </a:solidFill>
              </a:rPr>
              <a:t> (D</a:t>
            </a:r>
            <a:r>
              <a:rPr lang="en-US" sz="2000" b="1" baseline="-25000" smtClean="0">
                <a:solidFill>
                  <a:srgbClr val="FF0000"/>
                </a:solidFill>
              </a:rPr>
              <a:t>RBE</a:t>
            </a:r>
            <a:r>
              <a:rPr lang="en-US" sz="2000" b="1" smtClean="0">
                <a:solidFill>
                  <a:srgbClr val="FF0000"/>
                </a:solidFill>
              </a:rPr>
              <a:t>)</a:t>
            </a:r>
            <a:endParaRPr lang="it-IT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principles</a:t>
            </a:r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229241" y="1225689"/>
            <a:ext cx="86855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smtClean="0"/>
              <a:t>Multistep procedure: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smtClean="0"/>
              <a:t>start from a a given set of PBs  </a:t>
            </a:r>
            <a:r>
              <a:rPr lang="en-US" sz="2400" b="1" smtClean="0"/>
              <a:t>P</a:t>
            </a:r>
            <a:r>
              <a:rPr lang="en-US" sz="2400" baseline="-25000" smtClean="0"/>
              <a:t>1</a:t>
            </a:r>
            <a:r>
              <a:rPr lang="en-US" sz="2400" smtClean="0"/>
              <a:t>(</a:t>
            </a:r>
            <a:r>
              <a:rPr lang="en-US" sz="2400" b="1" smtClean="0"/>
              <a:t>N</a:t>
            </a:r>
            <a:r>
              <a:rPr lang="en-US" sz="2400" baseline="-25000" smtClean="0"/>
              <a:t>1</a:t>
            </a:r>
            <a:r>
              <a:rPr lang="en-US" sz="2400" smtClean="0"/>
              <a:t>) with pre-optimized initial particle numbers </a:t>
            </a:r>
            <a:r>
              <a:rPr lang="en-US" sz="2400" b="1" smtClean="0"/>
              <a:t>N</a:t>
            </a:r>
            <a:r>
              <a:rPr lang="en-US" sz="2400" baseline="-25000" smtClean="0"/>
              <a:t>1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smtClean="0"/>
              <a:t>This set can be obtained from a pre-selection and pre-optimization of available PBs deliverable by the “</a:t>
            </a:r>
            <a:r>
              <a:rPr lang="en-US" sz="2400" i="1" smtClean="0">
                <a:solidFill>
                  <a:srgbClr val="FF0000"/>
                </a:solidFill>
              </a:rPr>
              <a:t>accelerator beam library</a:t>
            </a:r>
            <a:r>
              <a:rPr lang="en-US" sz="2400" smtClean="0"/>
              <a:t>”: </a:t>
            </a:r>
            <a:r>
              <a:rPr lang="en-US" sz="2400" b="1" smtClean="0"/>
              <a:t>P</a:t>
            </a:r>
            <a:r>
              <a:rPr lang="en-US" sz="2400" b="1" baseline="-25000" smtClean="0"/>
              <a:t>0 </a:t>
            </a:r>
            <a:r>
              <a:rPr lang="en-US" sz="2400" smtClean="0"/>
              <a:t>for a given treatment and beam port: </a:t>
            </a:r>
            <a:endParaRPr lang="en-US" sz="2400" baseline="-25000" smtClean="0"/>
          </a:p>
          <a:p>
            <a:pPr lvl="2" algn="just"/>
            <a:r>
              <a:rPr lang="en-US" sz="2400" baseline="-25000"/>
              <a:t>	</a:t>
            </a:r>
            <a:r>
              <a:rPr lang="en-US" sz="2400" smtClean="0"/>
              <a:t>Two </a:t>
            </a:r>
            <a:r>
              <a:rPr lang="en-US" sz="2400"/>
              <a:t>alternatives: - an already available </a:t>
            </a:r>
            <a:r>
              <a:rPr lang="en-US" sz="2400" smtClean="0"/>
              <a:t>certified </a:t>
            </a:r>
            <a:r>
              <a:rPr lang="en-US" sz="2400"/>
              <a:t>TPS</a:t>
            </a:r>
            <a:r>
              <a:rPr lang="en-US" sz="2400" baseline="-25000"/>
              <a:t>			</a:t>
            </a:r>
            <a:r>
              <a:rPr lang="en-US" sz="2400"/>
              <a:t>     </a:t>
            </a:r>
            <a:r>
              <a:rPr lang="en-US" sz="2400" smtClean="0"/>
              <a:t>            </a:t>
            </a:r>
            <a:r>
              <a:rPr lang="en-US" sz="2400"/>
              <a:t>-  a  fast </a:t>
            </a:r>
            <a:r>
              <a:rPr lang="en-US" sz="2400" smtClean="0"/>
              <a:t>simulator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/>
              <a:t>Starting from </a:t>
            </a:r>
            <a:r>
              <a:rPr lang="en-US" sz="2400" b="1"/>
              <a:t>P</a:t>
            </a:r>
            <a:r>
              <a:rPr lang="en-US" sz="2400" baseline="-25000"/>
              <a:t>1</a:t>
            </a:r>
            <a:r>
              <a:rPr lang="en-US" sz="2400"/>
              <a:t>(</a:t>
            </a:r>
            <a:r>
              <a:rPr lang="en-US" sz="2400" b="1"/>
              <a:t>N</a:t>
            </a:r>
            <a:r>
              <a:rPr lang="en-US" sz="2400" baseline="-25000"/>
              <a:t>1</a:t>
            </a:r>
            <a:r>
              <a:rPr lang="en-US" sz="2400"/>
              <a:t>) the MC (FLUKA) allows to calculate a Dose Kernel (</a:t>
            </a:r>
            <a:r>
              <a:rPr lang="en-US" sz="2400" b="1"/>
              <a:t>D</a:t>
            </a:r>
            <a:r>
              <a:rPr lang="en-US" sz="2400" b="1" baseline="-25000"/>
              <a:t>MC</a:t>
            </a:r>
            <a:r>
              <a:rPr lang="en-US" sz="2400"/>
              <a:t>) using the </a:t>
            </a:r>
            <a:r>
              <a:rPr lang="en-US" sz="2400" b="1" u="sng">
                <a:solidFill>
                  <a:srgbClr val="FF0000"/>
                </a:solidFill>
              </a:rPr>
              <a:t>fully detailed case </a:t>
            </a:r>
            <a:r>
              <a:rPr lang="en-US" sz="2400" b="1" u="sng" smtClean="0">
                <a:solidFill>
                  <a:srgbClr val="FF0000"/>
                </a:solidFill>
              </a:rPr>
              <a:t>geometry, composition and machine setting</a:t>
            </a:r>
            <a:endParaRPr lang="en-US" sz="2400" b="1" u="sng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/>
              <a:t>An optimization code will derive iteratively from </a:t>
            </a:r>
            <a:r>
              <a:rPr lang="en-US" sz="2400" b="1"/>
              <a:t>D</a:t>
            </a:r>
            <a:r>
              <a:rPr lang="en-US" sz="2400" b="1" baseline="-25000"/>
              <a:t>MC </a:t>
            </a:r>
            <a:r>
              <a:rPr lang="en-US" sz="2400"/>
              <a:t>the optimized solution </a:t>
            </a:r>
            <a:r>
              <a:rPr lang="en-US" sz="2400" b="1"/>
              <a:t>P</a:t>
            </a:r>
            <a:r>
              <a:rPr lang="en-US" sz="2400" baseline="-25000"/>
              <a:t>2</a:t>
            </a:r>
            <a:r>
              <a:rPr lang="en-US" sz="2400"/>
              <a:t>(</a:t>
            </a:r>
            <a:r>
              <a:rPr lang="en-US" sz="2400" b="1"/>
              <a:t>N</a:t>
            </a:r>
            <a:r>
              <a:rPr lang="en-US" sz="2400" baseline="-25000"/>
              <a:t>2</a:t>
            </a:r>
            <a:r>
              <a:rPr lang="en-US" sz="2400"/>
              <a:t>) </a:t>
            </a:r>
          </a:p>
          <a:p>
            <a:pPr algn="just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8103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137"/>
            <a:ext cx="9105158" cy="571458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3625"/>
            <a:ext cx="8229600" cy="822512"/>
          </a:xfrm>
        </p:spPr>
        <p:txBody>
          <a:bodyPr/>
          <a:lstStyle/>
          <a:p>
            <a:r>
              <a:rPr lang="en-US" smtClean="0"/>
              <a:t>Components and program flow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Optimization procedure</a:t>
            </a:r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43" y="1301118"/>
            <a:ext cx="2952465" cy="9306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3708" y="1446962"/>
            <a:ext cx="575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Absorbed dose in voxel j from PBs (running on i index)</a:t>
            </a:r>
            <a:endParaRPr lang="it-IT" sz="1800"/>
          </a:p>
        </p:txBody>
      </p:sp>
      <p:sp>
        <p:nvSpPr>
          <p:cNvPr id="5" name="TextBox 4"/>
          <p:cNvSpPr txBox="1"/>
          <p:nvPr/>
        </p:nvSpPr>
        <p:spPr>
          <a:xfrm>
            <a:off x="1098731" y="2283575"/>
            <a:ext cx="675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/>
              <a:t>N</a:t>
            </a:r>
            <a:r>
              <a:rPr lang="en-US" sz="1800" smtClean="0"/>
              <a:t> has to be determined by minimizing the following cost function:</a:t>
            </a:r>
            <a:endParaRPr lang="it-IT" sz="1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7" y="2817718"/>
            <a:ext cx="8951106" cy="129559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259106" y="3227542"/>
            <a:ext cx="573741" cy="1022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1257" y="4338466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Prescribed dose in dose grid voxel</a:t>
            </a:r>
            <a:endParaRPr lang="it-IT" sz="180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617470" y="3237287"/>
            <a:ext cx="215153" cy="1006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75500" y="4294364"/>
            <a:ext cx="4072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Weight associated to grid voxel j based on planner’s prescription</a:t>
            </a:r>
            <a:endParaRPr lang="it-IT" sz="1800"/>
          </a:p>
        </p:txBody>
      </p:sp>
      <p:sp>
        <p:nvSpPr>
          <p:cNvPr id="13" name="TextBox 12"/>
          <p:cNvSpPr txBox="1"/>
          <p:nvPr/>
        </p:nvSpPr>
        <p:spPr>
          <a:xfrm>
            <a:off x="96446" y="5114732"/>
            <a:ext cx="8590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Two optimization methods tested:</a:t>
            </a:r>
          </a:p>
          <a:p>
            <a:pPr marL="342900" indent="-342900">
              <a:buAutoNum type="arabicParenR"/>
            </a:pPr>
            <a:r>
              <a:rPr lang="en-US" sz="2400" smtClean="0"/>
              <a:t>Gradient-Based optimization (“Steepest Descent”)</a:t>
            </a:r>
          </a:p>
          <a:p>
            <a:pPr marL="342900" indent="-342900">
              <a:buAutoNum type="arabicParenR"/>
            </a:pPr>
            <a:r>
              <a:rPr lang="en-US" sz="2400" smtClean="0"/>
              <a:t>“Dose-Difference Optimization”Approach described in </a:t>
            </a:r>
            <a:r>
              <a:rPr lang="en-US" sz="2400" i="1" smtClean="0">
                <a:solidFill>
                  <a:srgbClr val="0070C0"/>
                </a:solidFill>
              </a:rPr>
              <a:t>Lomax, PMB 44 (1999) 185</a:t>
            </a:r>
            <a:endParaRPr lang="it-IT" sz="2400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Dose-to-medium vs Dose-to-water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smtClean="0"/>
              <a:t>In order to compare to standard TP calculation Dose has to be expressed as Dose-To-Water (MC calculated directly Dose-To-Medium)</a:t>
            </a:r>
          </a:p>
          <a:p>
            <a:pPr algn="just">
              <a:lnSpc>
                <a:spcPct val="90000"/>
              </a:lnSpc>
            </a:pPr>
            <a:r>
              <a:rPr lang="en-US" sz="2800" smtClean="0"/>
              <a:t>TP rescale depth-dose profiles in water using Water </a:t>
            </a:r>
            <a:r>
              <a:rPr lang="en-US" sz="2800" smtClean="0"/>
              <a:t>Equivalent </a:t>
            </a:r>
            <a:r>
              <a:rPr lang="en-US" sz="2800" smtClean="0"/>
              <a:t>Path Length (WEPL) approximantion</a:t>
            </a:r>
          </a:p>
          <a:p>
            <a:pPr algn="just">
              <a:lnSpc>
                <a:spcPct val="90000"/>
              </a:lnSpc>
            </a:pPr>
            <a:endParaRPr lang="en-US" sz="2800" smtClean="0"/>
          </a:p>
          <a:p>
            <a:pPr algn="just">
              <a:lnSpc>
                <a:spcPct val="90000"/>
              </a:lnSpc>
            </a:pPr>
            <a:endParaRPr lang="en-US" sz="2800" smtClean="0"/>
          </a:p>
          <a:p>
            <a:pPr algn="just">
              <a:lnSpc>
                <a:spcPct val="90000"/>
              </a:lnSpc>
            </a:pPr>
            <a:endParaRPr lang="en-US" sz="2800"/>
          </a:p>
          <a:p>
            <a:pPr algn="just">
              <a:lnSpc>
                <a:spcPct val="90000"/>
              </a:lnSpc>
            </a:pPr>
            <a:endParaRPr lang="en-US" sz="2800" smtClean="0"/>
          </a:p>
          <a:p>
            <a:pPr marL="0" indent="0" algn="just">
              <a:lnSpc>
                <a:spcPct val="90000"/>
              </a:lnSpc>
              <a:buNone/>
            </a:pPr>
            <a:endParaRPr lang="en-US" sz="2800" smtClean="0"/>
          </a:p>
          <a:p>
            <a:pPr algn="just">
              <a:lnSpc>
                <a:spcPct val="90000"/>
              </a:lnSpc>
            </a:pPr>
            <a:r>
              <a:rPr lang="en-US" sz="2800" smtClean="0"/>
              <a:t>in our approach we get Dw by scoring in MC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800" smtClean="0"/>
              <a:t>		</a:t>
            </a:r>
            <a:r>
              <a:rPr lang="en-US" sz="2800" smtClean="0">
                <a:solidFill>
                  <a:srgbClr val="FF0000"/>
                </a:solidFill>
              </a:rPr>
              <a:t>Fluence x LET in Water (from MC model)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88" y="3465513"/>
            <a:ext cx="8506224" cy="211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8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Calculating RBE-weighted doses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4"/>
            <a:ext cx="8964613" cy="1475534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it-IT" sz="2400">
                <a:solidFill>
                  <a:srgbClr val="000066"/>
                </a:solidFill>
              </a:rPr>
              <a:t>RBE: ratio of the dose from a reference radiation (D</a:t>
            </a:r>
            <a:r>
              <a:rPr lang="it-IT" sz="2400" baseline="-25000">
                <a:solidFill>
                  <a:srgbClr val="000066"/>
                </a:solidFill>
              </a:rPr>
              <a:t>RX</a:t>
            </a:r>
            <a:r>
              <a:rPr lang="it-IT" sz="2400">
                <a:solidFill>
                  <a:srgbClr val="000066"/>
                </a:solidFill>
              </a:rPr>
              <a:t>) and the dose for the actual radiation (D</a:t>
            </a:r>
            <a:r>
              <a:rPr lang="it-IT" sz="2400" baseline="-25000">
                <a:solidFill>
                  <a:srgbClr val="000066"/>
                </a:solidFill>
              </a:rPr>
              <a:t>r</a:t>
            </a:r>
            <a:r>
              <a:rPr lang="it-IT" sz="2400">
                <a:solidFill>
                  <a:srgbClr val="000066"/>
                </a:solidFill>
              </a:rPr>
              <a:t>) needed to achieve the same biological effect under consideration</a:t>
            </a:r>
          </a:p>
          <a:p>
            <a:pPr>
              <a:lnSpc>
                <a:spcPct val="80000"/>
              </a:lnSpc>
            </a:pPr>
            <a:endParaRPr lang="en-US" sz="180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564137"/>
              </p:ext>
            </p:extLst>
          </p:nvPr>
        </p:nvGraphicFramePr>
        <p:xfrm>
          <a:off x="2851897" y="2528048"/>
          <a:ext cx="233521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3" imgW="1320480" imgH="507960" progId="Equation.3">
                  <p:embed/>
                </p:oleObj>
              </mc:Choice>
              <mc:Fallback>
                <p:oleObj name="Equation" r:id="rId3" imgW="1320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897" y="2528048"/>
                        <a:ext cx="2335213" cy="955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79388" y="3684494"/>
            <a:ext cx="8964612" cy="17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à"/>
            </a:pPr>
            <a:r>
              <a:rPr lang="it-IT" sz="1800">
                <a:solidFill>
                  <a:srgbClr val="000066"/>
                </a:solidFill>
              </a:rPr>
              <a:t>for a given radiation field, RBE is not a univoque quantity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à"/>
            </a:pPr>
            <a:r>
              <a:rPr lang="it-IT" sz="1800">
                <a:solidFill>
                  <a:srgbClr val="000066"/>
                </a:solidFill>
              </a:rPr>
              <a:t>     … it depends on: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-"/>
            </a:pPr>
            <a:r>
              <a:rPr lang="it-IT" sz="1800">
                <a:solidFill>
                  <a:srgbClr val="000066"/>
                </a:solidFill>
              </a:rPr>
              <a:t>The definition used in the calculus;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-"/>
            </a:pPr>
            <a:r>
              <a:rPr lang="it-IT" sz="1800">
                <a:solidFill>
                  <a:srgbClr val="000066"/>
                </a:solidFill>
              </a:rPr>
              <a:t>The considered biological effect (survival, induction of mutations etc.)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-"/>
            </a:pPr>
            <a:r>
              <a:rPr lang="it-IT" sz="1800">
                <a:solidFill>
                  <a:srgbClr val="000066"/>
                </a:solidFill>
              </a:rPr>
              <a:t>The cell type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Tx/>
              <a:buChar char="-"/>
            </a:pPr>
            <a:r>
              <a:rPr lang="it-IT" sz="1800">
                <a:solidFill>
                  <a:srgbClr val="000066"/>
                </a:solidFill>
              </a:rPr>
              <a:t>The considered “Level of expression” for a given biological effect</a:t>
            </a:r>
          </a:p>
        </p:txBody>
      </p:sp>
    </p:spTree>
    <p:extLst>
      <p:ext uri="{BB962C8B-B14F-4D97-AF65-F5344CB8AC3E}">
        <p14:creationId xmlns:p14="http://schemas.microsoft.com/office/powerpoint/2010/main" val="30557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90" y="64990"/>
            <a:ext cx="5477435" cy="1046634"/>
          </a:xfrm>
        </p:spPr>
        <p:txBody>
          <a:bodyPr/>
          <a:lstStyle/>
          <a:p>
            <a:pPr indent="0"/>
            <a:r>
              <a:rPr lang="en-US" sz="3200" smtClean="0"/>
              <a:t>Hadron Therapy with active scanning</a:t>
            </a:r>
            <a:endParaRPr lang="it-IT" sz="3200"/>
          </a:p>
        </p:txBody>
      </p:sp>
      <p:grpSp>
        <p:nvGrpSpPr>
          <p:cNvPr id="6" name="Group 5"/>
          <p:cNvGrpSpPr/>
          <p:nvPr/>
        </p:nvGrpSpPr>
        <p:grpSpPr>
          <a:xfrm>
            <a:off x="1954306" y="537888"/>
            <a:ext cx="6777318" cy="6320112"/>
            <a:chOff x="1004047" y="251006"/>
            <a:chExt cx="7315200" cy="6858000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4047" y="1165406"/>
              <a:ext cx="6629400" cy="59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2647" y="251006"/>
              <a:ext cx="3276600" cy="294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333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435"/>
            <a:ext cx="8229600" cy="753036"/>
          </a:xfrm>
        </p:spPr>
        <p:txBody>
          <a:bodyPr/>
          <a:lstStyle/>
          <a:p>
            <a:r>
              <a:rPr lang="en-US" smtClean="0"/>
              <a:t>RBE defined using Survival Fraction</a:t>
            </a:r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0" y="1780598"/>
            <a:ext cx="4914036" cy="5077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058" y="2820331"/>
            <a:ext cx="2958754" cy="121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Radiobiological Model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mtClean="0"/>
              <a:t>Values of  non-constant RBE are obtained by a re-implementation of the “local effect model” (LEM, version IV) developed in Heidelberg.	</a:t>
            </a:r>
          </a:p>
          <a:p>
            <a:pPr marL="400050" lvl="1" indent="0" algn="just">
              <a:buNone/>
            </a:pPr>
            <a:r>
              <a:rPr lang="en-US" sz="1600" i="1" smtClean="0">
                <a:solidFill>
                  <a:srgbClr val="0070C0"/>
                </a:solidFill>
              </a:rPr>
              <a:t>	</a:t>
            </a:r>
            <a:r>
              <a:rPr lang="en-US" sz="1800" i="1" smtClean="0">
                <a:solidFill>
                  <a:srgbClr val="0070C0"/>
                </a:solidFill>
              </a:rPr>
              <a:t>Elsasser </a:t>
            </a:r>
            <a:r>
              <a:rPr lang="en-US" sz="1800" i="1">
                <a:solidFill>
                  <a:srgbClr val="0070C0"/>
                </a:solidFill>
              </a:rPr>
              <a:t>T. et al., Int. J. Radiat. Oncol. 78 (2010) 1177-1184</a:t>
            </a:r>
            <a:endParaRPr lang="it-IT" sz="1800" i="1" baseline="-2500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sz="2800"/>
              <a:t>	</a:t>
            </a:r>
            <a:r>
              <a:rPr lang="en-US" sz="2800" smtClean="0">
                <a:solidFill>
                  <a:srgbClr val="FF0000"/>
                </a:solidFill>
              </a:rPr>
              <a:t>Warning: using for the moment a reference 	cellular 	line 	(non-human) typical in 	radiobiology studies…</a:t>
            </a:r>
            <a:endParaRPr lang="en-US" sz="280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mtClean="0"/>
          </a:p>
          <a:p>
            <a:pPr algn="just"/>
            <a:r>
              <a:rPr lang="en-US" smtClean="0"/>
              <a:t>Radiobiological input tables computerd with LEM are interfaced with FLUKA to calculate RBE-weighted doses D</a:t>
            </a:r>
            <a:r>
              <a:rPr lang="en-US" baseline="-25000" smtClean="0"/>
              <a:t>RBE</a:t>
            </a:r>
          </a:p>
        </p:txBody>
      </p:sp>
    </p:spTree>
    <p:extLst>
      <p:ext uri="{BB962C8B-B14F-4D97-AF65-F5344CB8AC3E}">
        <p14:creationId xmlns:p14="http://schemas.microsoft.com/office/powerpoint/2010/main" val="32252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41" y="5452281"/>
            <a:ext cx="2906846" cy="10140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9484"/>
            <a:ext cx="8229600" cy="765269"/>
          </a:xfrm>
        </p:spPr>
        <p:txBody>
          <a:bodyPr/>
          <a:lstStyle/>
          <a:p>
            <a:r>
              <a:rPr lang="en-US" smtClean="0"/>
              <a:t>Coupling to radiobiological model</a:t>
            </a:r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716" y="5452281"/>
            <a:ext cx="2883926" cy="980562"/>
          </a:xfrm>
          <a:prstGeom prst="rect">
            <a:avLst/>
          </a:prstGeom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-29125" y="1126911"/>
            <a:ext cx="8867246" cy="3819267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smtClean="0"/>
              <a:t>LEM predicts </a:t>
            </a:r>
            <a:r>
              <a:rPr lang="en-US" sz="2800" b="1" smtClean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en-US" sz="2800" b="1" baseline="-25000" smtClean="0">
                <a:solidFill>
                  <a:srgbClr val="C00000"/>
                </a:solidFill>
              </a:rPr>
              <a:t>ion</a:t>
            </a:r>
            <a:r>
              <a:rPr lang="en-US" sz="2800" smtClean="0"/>
              <a:t> and </a:t>
            </a:r>
            <a:r>
              <a:rPr lang="en-US" sz="2800" b="1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sz="2800" b="1" baseline="-25000" smtClean="0">
                <a:solidFill>
                  <a:srgbClr val="C00000"/>
                </a:solidFill>
              </a:rPr>
              <a:t>ion</a:t>
            </a:r>
            <a:r>
              <a:rPr lang="en-US" sz="2800" smtClean="0"/>
              <a:t> for single ion at a given energy.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smtClean="0"/>
              <a:t>In a real case this condition is never met: energy straggling, scattering and nuclear fragmentation, mixed radiation field contribute to the same given voxel with fluences of different particle species of different energies.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smtClean="0"/>
              <a:t>Common approach: by MC calculation we derive dose-weighted averages for a and b in voxel j:</a:t>
            </a:r>
          </a:p>
        </p:txBody>
      </p:sp>
    </p:spTree>
    <p:extLst>
      <p:ext uri="{BB962C8B-B14F-4D97-AF65-F5344CB8AC3E}">
        <p14:creationId xmlns:p14="http://schemas.microsoft.com/office/powerpoint/2010/main" val="33380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Optimization of D</a:t>
            </a:r>
            <a:r>
              <a:rPr lang="en-US" baseline="-25000" smtClean="0"/>
              <a:t>RBE</a:t>
            </a:r>
            <a:endParaRPr lang="it-IT" baseline="-2500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-40821" y="1004870"/>
            <a:ext cx="8833757" cy="3026681"/>
          </a:xfrm>
        </p:spPr>
        <p:txBody>
          <a:bodyPr/>
          <a:lstStyle/>
          <a:p>
            <a:pPr algn="just"/>
            <a:r>
              <a:rPr lang="en-US" sz="2400" smtClean="0"/>
              <a:t>D</a:t>
            </a:r>
            <a:r>
              <a:rPr lang="en-US" sz="2400" baseline="-25000" smtClean="0"/>
              <a:t>RBE,j</a:t>
            </a:r>
            <a:r>
              <a:rPr lang="en-US" sz="2400" smtClean="0"/>
              <a:t> replaces D</a:t>
            </a:r>
            <a:r>
              <a:rPr lang="en-US" sz="2400" baseline="-25000" smtClean="0"/>
              <a:t>j</a:t>
            </a:r>
          </a:p>
          <a:p>
            <a:pPr algn="just"/>
            <a:r>
              <a:rPr lang="en-US" sz="2400" smtClean="0"/>
              <a:t>In gradient based optimization, the case of constant RBE weigth (e.g. RBE=1.1 for protons) is trivial</a:t>
            </a:r>
          </a:p>
          <a:p>
            <a:pPr algn="just"/>
            <a:r>
              <a:rPr lang="en-US" sz="2400" smtClean="0"/>
              <a:t>for varying RBE values one has to consider the following gradient:</a:t>
            </a:r>
            <a:endParaRPr lang="it-IT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120" y="3555161"/>
            <a:ext cx="6605759" cy="952780"/>
          </a:xfrm>
          <a:prstGeom prst="rect">
            <a:avLst/>
          </a:prstGeo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0" y="4708173"/>
            <a:ext cx="8833757" cy="18736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 algn="just">
              <a:buNone/>
            </a:pPr>
            <a:r>
              <a:rPr lang="en-US" sz="2400" smtClean="0"/>
              <a:t>However, at typical target dose levels, RBE is a slowly varying function of Ni as compared to Dose. This allows us to neglet the second term and approximate W</a:t>
            </a:r>
            <a:r>
              <a:rPr lang="en-US" sz="2400" baseline="-25000" smtClean="0"/>
              <a:t>RBE</a:t>
            </a:r>
            <a:r>
              <a:rPr lang="en-US" sz="2400" smtClean="0"/>
              <a:t> as a stepwise constant.</a:t>
            </a:r>
          </a:p>
          <a:p>
            <a:pPr marL="0" indent="0" algn="just">
              <a:buNone/>
            </a:pPr>
            <a:r>
              <a:rPr lang="en-US" sz="2400" smtClean="0"/>
              <a:t>Similar arguments apply to DDO approach</a:t>
            </a:r>
            <a:endParaRPr lang="en-US" sz="2400" baseline="-25000" smtClean="0"/>
          </a:p>
        </p:txBody>
      </p:sp>
    </p:spTree>
    <p:extLst>
      <p:ext uri="{BB962C8B-B14F-4D97-AF65-F5344CB8AC3E}">
        <p14:creationId xmlns:p14="http://schemas.microsoft.com/office/powerpoint/2010/main" val="40040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8" y="186967"/>
            <a:ext cx="8882742" cy="607106"/>
          </a:xfrm>
        </p:spPr>
        <p:txBody>
          <a:bodyPr/>
          <a:lstStyle/>
          <a:p>
            <a:r>
              <a:rPr lang="en-US" smtClean="0"/>
              <a:t>Verification of MCTPS Plans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800"/>
              <a:t>Cases:</a:t>
            </a:r>
          </a:p>
          <a:p>
            <a:pPr lvl="1" algn="just"/>
            <a:r>
              <a:rPr lang="en-US" sz="2000"/>
              <a:t>single field irradiation of homogeneous 3D dose distribution of 2 Gy in a cubic shale (3x3x3 cm</a:t>
            </a:r>
            <a:r>
              <a:rPr lang="en-US" sz="2000" baseline="30000"/>
              <a:t>3</a:t>
            </a:r>
            <a:r>
              <a:rPr lang="en-US" sz="2000"/>
              <a:t>) in water phantom</a:t>
            </a:r>
          </a:p>
          <a:p>
            <a:pPr lvl="1" algn="just"/>
            <a:r>
              <a:rPr lang="en-US" sz="2000"/>
              <a:t>Patient cases with 2 or 3 beam ports. D</a:t>
            </a:r>
            <a:r>
              <a:rPr lang="en-US" sz="2000" baseline="-25000"/>
              <a:t>RBE</a:t>
            </a:r>
            <a:r>
              <a:rPr lang="en-US" sz="2000"/>
              <a:t> = 2 Gy for PTV either with fixed RBE=1.1 or variable RBE as predicted by LEM. PTVs of 32.5 ml and 103.5 ml</a:t>
            </a:r>
            <a:endParaRPr lang="it-IT" sz="2000"/>
          </a:p>
          <a:p>
            <a:pPr algn="just"/>
            <a:r>
              <a:rPr lang="en-US" sz="2800" smtClean="0"/>
              <a:t>For Patient Cases: TP at CNAO is Syngo RT Planning by Siemens AG (Version VB10A). This is used for pre-optimization phase.</a:t>
            </a:r>
          </a:p>
          <a:p>
            <a:pPr algn="just"/>
            <a:r>
              <a:rPr lang="en-US" sz="2800" smtClean="0"/>
              <a:t>Input to Syngo and to our Fast MC are: acc. beam energies, FWHM of lateral profiles at isocenter, CT or contoured phantom, optimization goals and radiobiological tables (only for fast MC)  </a:t>
            </a:r>
            <a:endParaRPr lang="en-US" sz="2800"/>
          </a:p>
          <a:p>
            <a:pPr algn="just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5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MC Set-up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121" y="1036373"/>
            <a:ext cx="8809585" cy="5633368"/>
          </a:xfrm>
        </p:spPr>
        <p:txBody>
          <a:bodyPr/>
          <a:lstStyle/>
          <a:p>
            <a:pPr algn="just"/>
            <a:r>
              <a:rPr lang="en-US" sz="2000" smtClean="0"/>
              <a:t>SImulation set up includes CNAO Nozzle so to generate “PB” with actual phase space distribution: lateral FWHM ~ 1.0 cm at isocenter, lateral spacing  of 3 mm. Spacing between Bragg peak position of 2 neighboutring beam energies 2 mm.</a:t>
            </a:r>
          </a:p>
          <a:p>
            <a:pPr algn="just"/>
            <a:r>
              <a:rPr lang="en-US" sz="2000" smtClean="0"/>
              <a:t>Simulation includes voxelized water phantom or CT patient image: 2x2 mm</a:t>
            </a:r>
            <a:r>
              <a:rPr lang="en-US" sz="2000" baseline="30000" smtClean="0"/>
              <a:t>2</a:t>
            </a:r>
            <a:r>
              <a:rPr lang="en-US" sz="2000" smtClean="0"/>
              <a:t> transaxial pixels and 2 mm slices (as for the certified default TPS at CNAO). </a:t>
            </a:r>
            <a:r>
              <a:rPr lang="en-US" sz="2000" smtClean="0">
                <a:solidFill>
                  <a:srgbClr val="FF0000"/>
                </a:solidFill>
              </a:rPr>
              <a:t>This defines transport and scoring granularity in MC</a:t>
            </a:r>
          </a:p>
          <a:p>
            <a:pPr algn="just"/>
            <a:r>
              <a:rPr lang="en-US" sz="2000" smtClean="0"/>
              <a:t>Materials and Composition assigned to voxels according to </a:t>
            </a:r>
            <a:r>
              <a:rPr lang="en-US" sz="2000" i="1" smtClean="0">
                <a:solidFill>
                  <a:schemeClr val="tx2">
                    <a:lumMod val="50000"/>
                  </a:schemeClr>
                </a:solidFill>
              </a:rPr>
              <a:t>Schneider et al, PMB 45 (2000) 459 </a:t>
            </a:r>
            <a:r>
              <a:rPr lang="en-US" sz="2000" smtClean="0"/>
              <a:t>and </a:t>
            </a:r>
            <a:r>
              <a:rPr lang="en-US" sz="2000" i="1" smtClean="0">
                <a:solidFill>
                  <a:schemeClr val="tx2">
                    <a:lumMod val="50000"/>
                  </a:schemeClr>
                </a:solidFill>
              </a:rPr>
              <a:t>Parodi et al. PMB 52 (2007) 3369</a:t>
            </a:r>
          </a:p>
          <a:p>
            <a:pPr algn="just"/>
            <a:r>
              <a:rPr lang="en-US" sz="2000" smtClean="0"/>
              <a:t>Dose Kernel Matrix </a:t>
            </a:r>
            <a:r>
              <a:rPr lang="en-US" sz="2000" smtClean="0">
                <a:solidFill>
                  <a:srgbClr val="FF0000"/>
                </a:solidFill>
              </a:rPr>
              <a:t>D</a:t>
            </a:r>
            <a:r>
              <a:rPr lang="en-US" sz="2000" baseline="-25000" smtClean="0">
                <a:solidFill>
                  <a:srgbClr val="FF0000"/>
                </a:solidFill>
              </a:rPr>
              <a:t>MC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n-US" sz="2000" smtClean="0">
                <a:solidFill>
                  <a:srgbClr val="FF0000"/>
                </a:solidFill>
                <a:sym typeface="Symbol" panose="05050102010706020507" pitchFamily="18" charset="2"/>
              </a:rPr>
              <a:t> (d</a:t>
            </a:r>
            <a:r>
              <a:rPr lang="en-US" sz="2000" baseline="-25000" smtClean="0">
                <a:solidFill>
                  <a:srgbClr val="FF0000"/>
                </a:solidFill>
                <a:sym typeface="Symbol" panose="05050102010706020507" pitchFamily="18" charset="2"/>
              </a:rPr>
              <a:t>j,i</a:t>
            </a:r>
            <a:r>
              <a:rPr lang="en-US" sz="2000">
                <a:solidFill>
                  <a:srgbClr val="FF0000"/>
                </a:solidFill>
                <a:sym typeface="Symbol" panose="05050102010706020507" pitchFamily="18" charset="2"/>
              </a:rPr>
              <a:t>;</a:t>
            </a:r>
            <a:r>
              <a:rPr lang="en-US" sz="2000" smtClean="0">
                <a:solidFill>
                  <a:srgbClr val="FF0000"/>
                </a:solidFill>
                <a:sym typeface="Symbol" panose="05050102010706020507" pitchFamily="18" charset="2"/>
              </a:rPr>
              <a:t> a</a:t>
            </a:r>
            <a:r>
              <a:rPr lang="en-US" sz="2000" baseline="-25000" smtClean="0">
                <a:solidFill>
                  <a:srgbClr val="FF0000"/>
                </a:solidFill>
                <a:sym typeface="Symbol" panose="05050102010706020507" pitchFamily="18" charset="2"/>
              </a:rPr>
              <a:t>j,i</a:t>
            </a:r>
            <a:r>
              <a:rPr lang="en-US" sz="2000">
                <a:solidFill>
                  <a:srgbClr val="FF0000"/>
                </a:solidFill>
                <a:sym typeface="Symbol" panose="05050102010706020507" pitchFamily="18" charset="2"/>
              </a:rPr>
              <a:t>;</a:t>
            </a:r>
            <a:r>
              <a:rPr lang="en-US" sz="2000" smtClean="0">
                <a:solidFill>
                  <a:srgbClr val="FF0000"/>
                </a:solidFill>
                <a:sym typeface="Symbol" panose="05050102010706020507" pitchFamily="18" charset="2"/>
              </a:rPr>
              <a:t> b</a:t>
            </a:r>
            <a:r>
              <a:rPr lang="en-US" sz="2000" baseline="-25000" smtClean="0">
                <a:solidFill>
                  <a:srgbClr val="FF0000"/>
                </a:solidFill>
                <a:sym typeface="Symbol" panose="05050102010706020507" pitchFamily="18" charset="2"/>
              </a:rPr>
              <a:t>j,i</a:t>
            </a:r>
            <a:r>
              <a:rPr lang="en-US" sz="2000" smtClean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</a:p>
          <a:p>
            <a:pPr algn="just"/>
            <a:r>
              <a:rPr lang="en-US" sz="2000" smtClean="0">
                <a:sym typeface="Symbol" panose="05050102010706020507" pitchFamily="18" charset="2"/>
              </a:rPr>
              <a:t>Total no. of PB to be simulated: </a:t>
            </a:r>
            <a:r>
              <a:rPr lang="en-US" sz="2000" smtClean="0">
                <a:solidFill>
                  <a:srgbClr val="FF0000"/>
                </a:solidFill>
                <a:sym typeface="Symbol" panose="05050102010706020507" pitchFamily="18" charset="2"/>
              </a:rPr>
              <a:t>3438</a:t>
            </a:r>
            <a:r>
              <a:rPr lang="en-US" sz="2000" smtClean="0">
                <a:sym typeface="Symbol" panose="05050102010706020507" pitchFamily="18" charset="2"/>
              </a:rPr>
              <a:t> for the cube-shaped PTV to </a:t>
            </a:r>
            <a:r>
              <a:rPr lang="en-US" sz="2000" smtClean="0">
                <a:solidFill>
                  <a:srgbClr val="FF0000"/>
                </a:solidFill>
                <a:sym typeface="Symbol" panose="05050102010706020507" pitchFamily="18" charset="2"/>
              </a:rPr>
              <a:t>6257</a:t>
            </a:r>
            <a:r>
              <a:rPr lang="en-US" sz="2000" smtClean="0">
                <a:sym typeface="Symbol" panose="05050102010706020507" pitchFamily="18" charset="2"/>
              </a:rPr>
              <a:t> and </a:t>
            </a:r>
            <a:r>
              <a:rPr lang="en-US" sz="2000" smtClean="0">
                <a:solidFill>
                  <a:srgbClr val="FF0000"/>
                </a:solidFill>
                <a:sym typeface="Symbol" panose="05050102010706020507" pitchFamily="18" charset="2"/>
              </a:rPr>
              <a:t>13920</a:t>
            </a:r>
            <a:r>
              <a:rPr lang="en-US" sz="2000" smtClean="0">
                <a:sym typeface="Symbol" panose="05050102010706020507" pitchFamily="18" charset="2"/>
              </a:rPr>
              <a:t> for the 2 patient cases</a:t>
            </a:r>
          </a:p>
          <a:p>
            <a:pPr algn="just"/>
            <a:r>
              <a:rPr lang="en-US" sz="2000" smtClean="0">
                <a:sym typeface="Symbol" panose="05050102010706020507" pitchFamily="18" charset="2"/>
              </a:rPr>
              <a:t>5 10</a:t>
            </a:r>
            <a:r>
              <a:rPr lang="en-US" sz="2000" baseline="30000" smtClean="0">
                <a:sym typeface="Symbol" panose="05050102010706020507" pitchFamily="18" charset="2"/>
              </a:rPr>
              <a:t>3</a:t>
            </a:r>
            <a:r>
              <a:rPr lang="en-US" sz="2000" smtClean="0">
                <a:sym typeface="Symbol" panose="05050102010706020507" pitchFamily="18" charset="2"/>
              </a:rPr>
              <a:t> primary protons per PB at the given granularity </a:t>
            </a:r>
            <a:r>
              <a:rPr lang="en-US" sz="2000" b="1" smtClean="0">
                <a:solidFill>
                  <a:srgbClr val="FF0000"/>
                </a:solidFill>
                <a:sym typeface="Wingdings" panose="05000000000000000000" pitchFamily="2" charset="2"/>
              </a:rPr>
              <a:t> mean statistical uncertainty on PTV ~ 1% (max 2%)</a:t>
            </a:r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12421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469" y="189461"/>
            <a:ext cx="8425515" cy="607106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/>
                <a:cs typeface="ＭＳ Ｐゴシック"/>
              </a:rPr>
              <a:t>CT stoichiometric calibration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79248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ea typeface="ＭＳ Ｐゴシック"/>
                <a:cs typeface="ＭＳ Ｐゴシック"/>
              </a:rPr>
              <a:t>   </a:t>
            </a:r>
          </a:p>
        </p:txBody>
      </p:sp>
      <p:sp>
        <p:nvSpPr>
          <p:cNvPr id="33796" name="Text Box 1029"/>
          <p:cNvSpPr txBox="1">
            <a:spLocks noChangeArrowheads="1"/>
          </p:cNvSpPr>
          <p:nvPr/>
        </p:nvSpPr>
        <p:spPr bwMode="auto">
          <a:xfrm>
            <a:off x="533400" y="914400"/>
            <a:ext cx="8915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</a:pPr>
            <a:r>
              <a:rPr lang="en-US" sz="2100" b="1">
                <a:latin typeface="Arial" pitchFamily="34" charset="0"/>
                <a:cs typeface="Arial" pitchFamily="34" charset="0"/>
              </a:rPr>
              <a:t>   </a:t>
            </a:r>
            <a:r>
              <a:rPr lang="en-US" sz="2400">
                <a:cs typeface="Arial" pitchFamily="34" charset="0"/>
              </a:rPr>
              <a:t>CT segmentation into 27 materials of defined elemental composition (from analysis of 71 human CT scans)</a:t>
            </a:r>
          </a:p>
        </p:txBody>
      </p:sp>
      <p:grpSp>
        <p:nvGrpSpPr>
          <p:cNvPr id="2" name="Group 1043"/>
          <p:cNvGrpSpPr>
            <a:grpSpLocks/>
          </p:cNvGrpSpPr>
          <p:nvPr/>
        </p:nvGrpSpPr>
        <p:grpSpPr bwMode="auto">
          <a:xfrm>
            <a:off x="381000" y="1676400"/>
            <a:ext cx="8763000" cy="5091113"/>
            <a:chOff x="240" y="1056"/>
            <a:chExt cx="5520" cy="3207"/>
          </a:xfrm>
        </p:grpSpPr>
        <p:sp>
          <p:nvSpPr>
            <p:cNvPr id="33798" name="AutoShape 1028"/>
            <p:cNvSpPr>
              <a:spLocks noChangeArrowheads="1"/>
            </p:cNvSpPr>
            <p:nvPr/>
          </p:nvSpPr>
          <p:spPr bwMode="auto">
            <a:xfrm>
              <a:off x="1536" y="2688"/>
              <a:ext cx="765" cy="765"/>
            </a:xfrm>
            <a:prstGeom prst="cube">
              <a:avLst>
                <a:gd name="adj" fmla="val 25000"/>
              </a:avLst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grpSp>
          <p:nvGrpSpPr>
            <p:cNvPr id="33799" name="Group 1030"/>
            <p:cNvGrpSpPr>
              <a:grpSpLocks/>
            </p:cNvGrpSpPr>
            <p:nvPr/>
          </p:nvGrpSpPr>
          <p:grpSpPr bwMode="auto">
            <a:xfrm>
              <a:off x="240" y="1056"/>
              <a:ext cx="5520" cy="3024"/>
              <a:chOff x="263" y="1117"/>
              <a:chExt cx="5520" cy="3024"/>
            </a:xfrm>
          </p:grpSpPr>
          <p:grpSp>
            <p:nvGrpSpPr>
              <p:cNvPr id="33801" name="Group 1031"/>
              <p:cNvGrpSpPr>
                <a:grpSpLocks/>
              </p:cNvGrpSpPr>
              <p:nvPr/>
            </p:nvGrpSpPr>
            <p:grpSpPr bwMode="auto">
              <a:xfrm>
                <a:off x="263" y="1918"/>
                <a:ext cx="1488" cy="672"/>
                <a:chOff x="48" y="1488"/>
                <a:chExt cx="1488" cy="672"/>
              </a:xfrm>
            </p:grpSpPr>
            <p:sp>
              <p:nvSpPr>
                <p:cNvPr id="33809" name="AutoShape 1032"/>
                <p:cNvSpPr>
                  <a:spLocks/>
                </p:cNvSpPr>
                <p:nvPr/>
              </p:nvSpPr>
              <p:spPr bwMode="auto">
                <a:xfrm>
                  <a:off x="1392" y="1488"/>
                  <a:ext cx="144" cy="672"/>
                </a:xfrm>
                <a:prstGeom prst="leftBrace">
                  <a:avLst>
                    <a:gd name="adj1" fmla="val 38889"/>
                    <a:gd name="adj2" fmla="val 50000"/>
                  </a:avLst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10" name="Text Box 1033"/>
                <p:cNvSpPr txBox="1">
                  <a:spLocks noChangeArrowheads="1"/>
                </p:cNvSpPr>
                <p:nvPr/>
              </p:nvSpPr>
              <p:spPr bwMode="auto">
                <a:xfrm>
                  <a:off x="48" y="1691"/>
                  <a:ext cx="1120" cy="2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300" b="1">
                      <a:solidFill>
                        <a:srgbClr val="008000"/>
                      </a:solidFill>
                      <a:cs typeface="Arial" pitchFamily="34" charset="0"/>
                    </a:rPr>
                    <a:t>Soft tissue</a:t>
                  </a:r>
                  <a:endParaRPr lang="de-DE" sz="2300" b="1">
                    <a:solidFill>
                      <a:srgbClr val="008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3802" name="Picture 103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7751" t="25333" r="30750" b="32668"/>
              <a:stretch>
                <a:fillRect/>
              </a:stretch>
            </p:blipFill>
            <p:spPr bwMode="auto">
              <a:xfrm>
                <a:off x="1799" y="1117"/>
                <a:ext cx="3984" cy="3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3803" name="Group 1035"/>
              <p:cNvGrpSpPr>
                <a:grpSpLocks/>
              </p:cNvGrpSpPr>
              <p:nvPr/>
            </p:nvGrpSpPr>
            <p:grpSpPr bwMode="auto">
              <a:xfrm>
                <a:off x="263" y="1430"/>
                <a:ext cx="1488" cy="500"/>
                <a:chOff x="48" y="1067"/>
                <a:chExt cx="1488" cy="500"/>
              </a:xfrm>
            </p:grpSpPr>
            <p:sp>
              <p:nvSpPr>
                <p:cNvPr id="33807" name="AutoShape 1036"/>
                <p:cNvSpPr>
                  <a:spLocks/>
                </p:cNvSpPr>
                <p:nvPr/>
              </p:nvSpPr>
              <p:spPr bwMode="auto">
                <a:xfrm>
                  <a:off x="1392" y="1104"/>
                  <a:ext cx="144" cy="384"/>
                </a:xfrm>
                <a:prstGeom prst="leftBrace">
                  <a:avLst>
                    <a:gd name="adj1" fmla="val 22222"/>
                    <a:gd name="adj2" fmla="val 50000"/>
                  </a:avLst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08" name="Text Box 1037"/>
                <p:cNvSpPr txBox="1">
                  <a:spLocks noChangeArrowheads="1"/>
                </p:cNvSpPr>
                <p:nvPr/>
              </p:nvSpPr>
              <p:spPr bwMode="auto">
                <a:xfrm>
                  <a:off x="48" y="1067"/>
                  <a:ext cx="1397" cy="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300" b="1">
                      <a:solidFill>
                        <a:srgbClr val="FF3300"/>
                      </a:solidFill>
                      <a:cs typeface="Arial" pitchFamily="34" charset="0"/>
                    </a:rPr>
                    <a:t>Air, Lung,</a:t>
                  </a:r>
                  <a:br>
                    <a:rPr lang="en-US" sz="2300" b="1">
                      <a:solidFill>
                        <a:srgbClr val="FF3300"/>
                      </a:solidFill>
                      <a:cs typeface="Arial" pitchFamily="34" charset="0"/>
                    </a:rPr>
                  </a:br>
                  <a:r>
                    <a:rPr lang="en-US" sz="2300" b="1">
                      <a:solidFill>
                        <a:srgbClr val="FF3300"/>
                      </a:solidFill>
                      <a:cs typeface="Arial" pitchFamily="34" charset="0"/>
                    </a:rPr>
                    <a:t>Adipose tissue</a:t>
                  </a:r>
                  <a:endParaRPr lang="de-DE" sz="2300" b="1">
                    <a:solidFill>
                      <a:srgbClr val="FF33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3804" name="Group 1038"/>
              <p:cNvGrpSpPr>
                <a:grpSpLocks/>
              </p:cNvGrpSpPr>
              <p:nvPr/>
            </p:nvGrpSpPr>
            <p:grpSpPr bwMode="auto">
              <a:xfrm>
                <a:off x="263" y="2599"/>
                <a:ext cx="1536" cy="1488"/>
                <a:chOff x="0" y="2160"/>
                <a:chExt cx="1536" cy="1488"/>
              </a:xfrm>
            </p:grpSpPr>
            <p:sp>
              <p:nvSpPr>
                <p:cNvPr id="33805" name="AutoShape 1039"/>
                <p:cNvSpPr>
                  <a:spLocks/>
                </p:cNvSpPr>
                <p:nvPr/>
              </p:nvSpPr>
              <p:spPr bwMode="auto">
                <a:xfrm>
                  <a:off x="1392" y="2160"/>
                  <a:ext cx="144" cy="1488"/>
                </a:xfrm>
                <a:prstGeom prst="leftBrace">
                  <a:avLst>
                    <a:gd name="adj1" fmla="val 86111"/>
                    <a:gd name="adj2" fmla="val 50000"/>
                  </a:avLst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06" name="Text Box 1040"/>
                <p:cNvSpPr txBox="1">
                  <a:spLocks noChangeArrowheads="1"/>
                </p:cNvSpPr>
                <p:nvPr/>
              </p:nvSpPr>
              <p:spPr bwMode="auto">
                <a:xfrm>
                  <a:off x="0" y="2795"/>
                  <a:ext cx="1436" cy="2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300" b="1">
                      <a:solidFill>
                        <a:schemeClr val="accent2"/>
                      </a:solidFill>
                      <a:cs typeface="Arial" pitchFamily="34" charset="0"/>
                    </a:rPr>
                    <a:t>Skeletal tissue</a:t>
                  </a:r>
                  <a:endParaRPr lang="de-DE" sz="2300" b="1">
                    <a:solidFill>
                      <a:schemeClr val="accent2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3800" name="Rectangle 1042"/>
            <p:cNvSpPr>
              <a:spLocks noChangeArrowheads="1"/>
            </p:cNvSpPr>
            <p:nvPr/>
          </p:nvSpPr>
          <p:spPr bwMode="auto">
            <a:xfrm>
              <a:off x="2880" y="4032"/>
              <a:ext cx="1924" cy="231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b="1">
                  <a:latin typeface="Times New Roman" pitchFamily="18" charset="0"/>
                </a:rPr>
                <a:t>Schneider et al PMB 45, 2000</a:t>
              </a:r>
              <a:endParaRPr lang="de-DE" sz="1800" b="1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144000" cy="533400"/>
          </a:xfrm>
        </p:spPr>
        <p:txBody>
          <a:bodyPr/>
          <a:lstStyle/>
          <a:p>
            <a:r>
              <a:rPr lang="en-US" sz="3200" smtClean="0">
                <a:ea typeface="ＭＳ Ｐゴシック"/>
                <a:cs typeface="ＭＳ Ｐゴシック"/>
              </a:rPr>
              <a:t>CT stoichiometric calibration (II)</a:t>
            </a:r>
          </a:p>
        </p:txBody>
      </p:sp>
      <p:grpSp>
        <p:nvGrpSpPr>
          <p:cNvPr id="34819" name="Group 10"/>
          <p:cNvGrpSpPr>
            <a:grpSpLocks/>
          </p:cNvGrpSpPr>
          <p:nvPr/>
        </p:nvGrpSpPr>
        <p:grpSpPr bwMode="auto">
          <a:xfrm>
            <a:off x="228600" y="495300"/>
            <a:ext cx="8915400" cy="5027613"/>
            <a:chOff x="144" y="312"/>
            <a:chExt cx="5616" cy="3167"/>
          </a:xfrm>
        </p:grpSpPr>
        <p:sp>
          <p:nvSpPr>
            <p:cNvPr id="34821" name="Text Box 2"/>
            <p:cNvSpPr txBox="1">
              <a:spLocks noChangeArrowheads="1"/>
            </p:cNvSpPr>
            <p:nvPr/>
          </p:nvSpPr>
          <p:spPr bwMode="auto">
            <a:xfrm>
              <a:off x="144" y="312"/>
              <a:ext cx="5616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90000"/>
                </a:lnSpc>
              </a:pPr>
              <a:r>
                <a:rPr lang="en-US" sz="2200"/>
                <a:t>Assign to each material a </a:t>
              </a:r>
              <a:r>
                <a:rPr lang="en-US" sz="2200">
                  <a:solidFill>
                    <a:srgbClr val="FF3300"/>
                  </a:solidFill>
                </a:rPr>
                <a:t>“nominal mean density”</a:t>
              </a:r>
              <a:r>
                <a:rPr lang="en-US" sz="2200"/>
                <a:t>, e.g. using the density at the center of each HU interval</a:t>
              </a:r>
              <a:r>
                <a:rPr lang="en-US" sz="2400"/>
                <a:t> </a:t>
              </a:r>
              <a:r>
                <a:rPr lang="en-US" sz="1800" b="1">
                  <a:latin typeface="Times New Roman" pitchFamily="18" charset="0"/>
                </a:rPr>
                <a:t>(Jiang et al, MP 2004) </a:t>
              </a:r>
            </a:p>
          </p:txBody>
        </p:sp>
        <p:grpSp>
          <p:nvGrpSpPr>
            <p:cNvPr id="34822" name="Group 6"/>
            <p:cNvGrpSpPr>
              <a:grpSpLocks/>
            </p:cNvGrpSpPr>
            <p:nvPr/>
          </p:nvGrpSpPr>
          <p:grpSpPr bwMode="auto">
            <a:xfrm>
              <a:off x="150" y="887"/>
              <a:ext cx="5428" cy="2592"/>
              <a:chOff x="-99" y="507"/>
              <a:chExt cx="5685" cy="3024"/>
            </a:xfrm>
          </p:grpSpPr>
          <p:pic>
            <p:nvPicPr>
              <p:cNvPr id="34823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8141" t="31784" r="27071" b="20282"/>
              <a:stretch>
                <a:fillRect/>
              </a:stretch>
            </p:blipFill>
            <p:spPr bwMode="auto">
              <a:xfrm>
                <a:off x="-99" y="507"/>
                <a:ext cx="4608" cy="3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24" name="Rectangle 8"/>
              <p:cNvSpPr>
                <a:spLocks noChangeArrowheads="1"/>
              </p:cNvSpPr>
              <p:nvPr/>
            </p:nvSpPr>
            <p:spPr bwMode="auto">
              <a:xfrm>
                <a:off x="4509" y="1503"/>
                <a:ext cx="1077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latin typeface="Times New Roman" pitchFamily="18" charset="0"/>
                  </a:rPr>
                  <a:t>Schneider et al</a:t>
                </a:r>
                <a:br>
                  <a:rPr lang="en-US" sz="1800" b="1">
                    <a:latin typeface="Times New Roman" pitchFamily="18" charset="0"/>
                  </a:rPr>
                </a:br>
                <a:r>
                  <a:rPr lang="en-US" sz="1800" b="1">
                    <a:latin typeface="Times New Roman" pitchFamily="18" charset="0"/>
                  </a:rPr>
                  <a:t> PMB 45, 2000</a:t>
                </a:r>
                <a:endParaRPr lang="de-DE" sz="1800" b="1">
                  <a:latin typeface="Times New Roman" pitchFamily="18" charset="0"/>
                </a:endParaRPr>
              </a:p>
            </p:txBody>
          </p:sp>
        </p:grpSp>
      </p:grp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139147" y="5522913"/>
            <a:ext cx="886570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400"/>
              <a:t>But </a:t>
            </a:r>
            <a:r>
              <a:rPr lang="en-US" sz="2400">
                <a:solidFill>
                  <a:srgbClr val="FF3300"/>
                </a:solidFill>
              </a:rPr>
              <a:t>“real density”</a:t>
            </a:r>
            <a:r>
              <a:rPr lang="en-US" sz="2400"/>
              <a:t> (and related physical quantities) varies continuously with HU value: </a:t>
            </a:r>
            <a:r>
              <a:rPr lang="en-US" sz="2400" smtClean="0"/>
              <a:t>a HU-dependent </a:t>
            </a:r>
            <a:r>
              <a:rPr lang="en-US" sz="2400"/>
              <a:t>correction on density on each </a:t>
            </a:r>
            <a:r>
              <a:rPr lang="en-US" sz="2400" smtClean="0"/>
              <a:t>voxel is applied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Details on dosimetric checks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/>
              <a:t>Validation of MCTPS calculations we present dosimetric verification results performed following the same procedure for patient quality assurance adopted at CNAO. </a:t>
            </a:r>
            <a:endParaRPr lang="en-US" smtClean="0"/>
          </a:p>
          <a:p>
            <a:pPr algn="just"/>
            <a:r>
              <a:rPr lang="en-US" smtClean="0"/>
              <a:t>Water phantom (MP3-P T41029, PTW) typically employed for patient paln verification. </a:t>
            </a:r>
          </a:p>
          <a:p>
            <a:pPr algn="just"/>
            <a:r>
              <a:rPr lang="en-US" smtClean="0"/>
              <a:t>3D stack of PinPoint Ionization Chambers (ICS, TM31015, PTW). Simultaneous readout of 12 IC.</a:t>
            </a:r>
          </a:p>
          <a:p>
            <a:pPr algn="just"/>
            <a:r>
              <a:rPr lang="en-US" smtClean="0"/>
              <a:t>Acceptance criteria: average (</a:t>
            </a:r>
            <a:r>
              <a:rPr lang="en-US" smtClean="0">
                <a:latin typeface="Symbol" panose="05050102010706020507" pitchFamily="18" charset="2"/>
              </a:rPr>
              <a:t>m</a:t>
            </a:r>
            <a:r>
              <a:rPr lang="en-US" smtClean="0"/>
              <a:t>) and r.m.s (s) of [D</a:t>
            </a:r>
            <a:r>
              <a:rPr lang="en-US" baseline="-25000" smtClean="0"/>
              <a:t>meas</a:t>
            </a:r>
            <a:r>
              <a:rPr lang="en-US" smtClean="0"/>
              <a:t>-D</a:t>
            </a:r>
            <a:r>
              <a:rPr lang="en-US" baseline="-25000" smtClean="0"/>
              <a:t>calc</a:t>
            </a:r>
            <a:r>
              <a:rPr lang="en-US" smtClean="0"/>
              <a:t>]/D</a:t>
            </a:r>
            <a:r>
              <a:rPr lang="en-US" baseline="-25000" smtClean="0"/>
              <a:t>max</a:t>
            </a:r>
            <a:r>
              <a:rPr lang="en-US" smtClean="0"/>
              <a:t> over a data set of 12 points are within ±5% and below 5% respectively</a:t>
            </a:r>
            <a:endParaRPr lang="en-US"/>
          </a:p>
          <a:p>
            <a:pPr algn="just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776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770"/>
            <a:ext cx="5549719" cy="592823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Cube case</a:t>
            </a:r>
            <a:endParaRPr lang="it-IT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944166" y="3086100"/>
            <a:ext cx="3199834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400" smtClean="0"/>
              <a:t>Here we also used a </a:t>
            </a:r>
          </a:p>
          <a:p>
            <a:pPr algn="just"/>
            <a:r>
              <a:rPr lang="en-US" sz="2400" smtClean="0"/>
              <a:t>fast MC as </a:t>
            </a:r>
          </a:p>
          <a:p>
            <a:pPr algn="just"/>
            <a:r>
              <a:rPr lang="en-US" sz="2400" smtClean="0"/>
              <a:t>pre-processor:</a:t>
            </a:r>
          </a:p>
          <a:p>
            <a:pPr algn="just"/>
            <a:endParaRPr lang="en-US" sz="2400"/>
          </a:p>
          <a:p>
            <a:pPr algn="just"/>
            <a:r>
              <a:rPr lang="en-US" sz="2400" b="1" smtClean="0">
                <a:solidFill>
                  <a:srgbClr val="FF0000"/>
                </a:solidFill>
              </a:rPr>
              <a:t>FRED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552038"/>
            <a:ext cx="8229600" cy="607106"/>
          </a:xfrm>
        </p:spPr>
        <p:txBody>
          <a:bodyPr/>
          <a:lstStyle/>
          <a:p>
            <a:pPr indent="0"/>
            <a:r>
              <a:rPr lang="en-US" smtClean="0"/>
              <a:t>The concept of Treatment Planning (in a 1D-approx.)</a:t>
            </a:r>
            <a:endParaRPr lang="it-IT"/>
          </a:p>
        </p:txBody>
      </p:sp>
      <p:pic>
        <p:nvPicPr>
          <p:cNvPr id="4" name="Picture 7" descr="SOBP"/>
          <p:cNvPicPr>
            <a:picLocks noChangeAspect="1" noChangeArrowheads="1"/>
          </p:cNvPicPr>
          <p:nvPr/>
        </p:nvPicPr>
        <p:blipFill>
          <a:blip r:embed="rId2" cstate="print"/>
          <a:srcRect l="1614" t="2162" r="7941" b="4865"/>
          <a:stretch>
            <a:fillRect/>
          </a:stretch>
        </p:blipFill>
        <p:spPr bwMode="auto">
          <a:xfrm>
            <a:off x="1614488" y="1425575"/>
            <a:ext cx="7072312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2 9"/>
          <p:cNvCxnSpPr>
            <a:cxnSpLocks noChangeShapeType="1"/>
          </p:cNvCxnSpPr>
          <p:nvPr/>
        </p:nvCxnSpPr>
        <p:spPr bwMode="auto">
          <a:xfrm>
            <a:off x="4972050" y="2138362"/>
            <a:ext cx="2286000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6" name="CasellaDiTesto 10"/>
          <p:cNvSpPr txBox="1">
            <a:spLocks noChangeArrowheads="1"/>
          </p:cNvSpPr>
          <p:nvPr/>
        </p:nvSpPr>
        <p:spPr bwMode="auto">
          <a:xfrm>
            <a:off x="4471988" y="1711325"/>
            <a:ext cx="328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 smtClean="0">
                <a:solidFill>
                  <a:srgbClr val="FF0000"/>
                </a:solidFill>
              </a:rPr>
              <a:t>Size of the tumor region</a:t>
            </a:r>
            <a:endParaRPr lang="it-IT" sz="1800">
              <a:solidFill>
                <a:srgbClr val="FF0000"/>
              </a:solidFill>
            </a:endParaRPr>
          </a:p>
        </p:txBody>
      </p:sp>
      <p:sp>
        <p:nvSpPr>
          <p:cNvPr id="7" name="CasellaDiTesto 10"/>
          <p:cNvSpPr txBox="1">
            <a:spLocks noChangeArrowheads="1"/>
          </p:cNvSpPr>
          <p:nvPr/>
        </p:nvSpPr>
        <p:spPr bwMode="auto">
          <a:xfrm>
            <a:off x="4787153" y="2782669"/>
            <a:ext cx="22591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800" smtClean="0">
                <a:solidFill>
                  <a:srgbClr val="FF0000"/>
                </a:solidFill>
              </a:rPr>
              <a:t>PTV = Planned Treatement Volume</a:t>
            </a:r>
            <a:endParaRPr lang="it-IT" sz="1800">
              <a:solidFill>
                <a:srgbClr val="FF0000"/>
              </a:solidFill>
            </a:endParaRPr>
          </a:p>
        </p:txBody>
      </p:sp>
      <p:sp>
        <p:nvSpPr>
          <p:cNvPr id="8" name="CasellaDiTesto 10"/>
          <p:cNvSpPr txBox="1">
            <a:spLocks noChangeArrowheads="1"/>
          </p:cNvSpPr>
          <p:nvPr/>
        </p:nvSpPr>
        <p:spPr bwMode="auto">
          <a:xfrm>
            <a:off x="2312894" y="4498384"/>
            <a:ext cx="22591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800" smtClean="0">
                <a:solidFill>
                  <a:srgbClr val="FF0000"/>
                </a:solidFill>
              </a:rPr>
              <a:t>This plot is in physical dose for a constant biogical effectiveness</a:t>
            </a:r>
            <a:endParaRPr lang="it-IT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7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FRED </a:t>
            </a:r>
            <a:r>
              <a:rPr lang="en-US" sz="2800" smtClean="0"/>
              <a:t>(by A.S.)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6394541" y="2620450"/>
            <a:ext cx="2440575" cy="646331"/>
          </a:xfrm>
          <a:prstGeom prst="rect">
            <a:avLst/>
          </a:prstGeom>
          <a:ln w="50800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PB skimming: </a:t>
            </a:r>
          </a:p>
          <a:p>
            <a:r>
              <a:rPr lang="en-US" sz="1800" dirty="0" smtClean="0"/>
              <a:t>set of PB to be traced</a:t>
            </a:r>
            <a:endParaRPr lang="it-IT" sz="1800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317512" y="2554061"/>
            <a:ext cx="2540096" cy="9940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Treatment </a:t>
            </a:r>
            <a:r>
              <a:rPr lang="it-IT" sz="2000" dirty="0" err="1" smtClean="0">
                <a:solidFill>
                  <a:schemeClr val="tx1"/>
                </a:solidFill>
              </a:rPr>
              <a:t>Facility</a:t>
            </a:r>
            <a:endParaRPr lang="it-IT" sz="2000" dirty="0" smtClean="0">
              <a:solidFill>
                <a:schemeClr val="tx1"/>
              </a:solidFill>
            </a:endParaRPr>
          </a:p>
          <a:p>
            <a:pPr algn="ctr"/>
            <a:r>
              <a:rPr lang="it-IT" sz="2000" dirty="0" err="1" smtClean="0">
                <a:solidFill>
                  <a:schemeClr val="tx1"/>
                </a:solidFill>
              </a:rPr>
              <a:t>Specs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262837" y="4653076"/>
            <a:ext cx="2540096" cy="99401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 smtClean="0">
                <a:solidFill>
                  <a:schemeClr val="tx1"/>
                </a:solidFill>
              </a:rPr>
              <a:t>Patient</a:t>
            </a:r>
            <a:r>
              <a:rPr lang="it-IT" sz="2000" dirty="0" smtClean="0">
                <a:solidFill>
                  <a:schemeClr val="tx1"/>
                </a:solidFill>
              </a:rPr>
              <a:t> data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3382738" y="3507200"/>
            <a:ext cx="2056380" cy="1131533"/>
          </a:xfrm>
          <a:prstGeom prst="roundRect">
            <a:avLst>
              <a:gd name="adj" fmla="val 3048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FRED</a:t>
            </a:r>
            <a:endParaRPr lang="it-IT" sz="2000" dirty="0">
              <a:solidFill>
                <a:schemeClr val="bg1"/>
              </a:solidFill>
            </a:endParaRPr>
          </a:p>
        </p:txBody>
      </p:sp>
      <p:cxnSp>
        <p:nvCxnSpPr>
          <p:cNvPr id="18" name="Forma 17"/>
          <p:cNvCxnSpPr>
            <a:stCxn id="14" idx="2"/>
          </p:cNvCxnSpPr>
          <p:nvPr/>
        </p:nvCxnSpPr>
        <p:spPr>
          <a:xfrm rot="16200000" flipH="1">
            <a:off x="2284694" y="2850939"/>
            <a:ext cx="345144" cy="1739413"/>
          </a:xfrm>
          <a:prstGeom prst="bentConnector2">
            <a:avLst/>
          </a:prstGeom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Forma 19"/>
          <p:cNvCxnSpPr>
            <a:stCxn id="15" idx="0"/>
          </p:cNvCxnSpPr>
          <p:nvPr/>
        </p:nvCxnSpPr>
        <p:spPr>
          <a:xfrm rot="5400000" flipH="1" flipV="1">
            <a:off x="2270895" y="3569386"/>
            <a:ext cx="345680" cy="1821701"/>
          </a:xfrm>
          <a:prstGeom prst="bentConnector2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745463" y="6033115"/>
            <a:ext cx="156977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800" dirty="0" smtClean="0"/>
              <a:t>CT,PTV,OAR</a:t>
            </a:r>
            <a:endParaRPr lang="it-IT" sz="1800" dirty="0"/>
          </a:p>
        </p:txBody>
      </p:sp>
      <p:cxnSp>
        <p:nvCxnSpPr>
          <p:cNvPr id="27" name="Connettore 1 26"/>
          <p:cNvCxnSpPr>
            <a:stCxn id="15" idx="2"/>
            <a:endCxn id="25" idx="0"/>
          </p:cNvCxnSpPr>
          <p:nvPr/>
        </p:nvCxnSpPr>
        <p:spPr>
          <a:xfrm rot="5400000">
            <a:off x="1338605" y="5838835"/>
            <a:ext cx="386026" cy="253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635570" y="1312084"/>
            <a:ext cx="191681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800" dirty="0" err="1" smtClean="0"/>
              <a:t>Num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Fields</a:t>
            </a:r>
            <a:r>
              <a:rPr lang="it-IT" sz="1800" dirty="0" smtClean="0"/>
              <a:t>, </a:t>
            </a:r>
          </a:p>
          <a:p>
            <a:r>
              <a:rPr lang="it-IT" sz="1800" dirty="0" err="1" smtClean="0"/>
              <a:t>energy</a:t>
            </a:r>
            <a:r>
              <a:rPr lang="it-IT" sz="1800" dirty="0" smtClean="0"/>
              <a:t> </a:t>
            </a:r>
            <a:r>
              <a:rPr lang="it-IT" sz="1800" dirty="0" err="1" smtClean="0"/>
              <a:t>numbers</a:t>
            </a:r>
            <a:r>
              <a:rPr lang="it-IT" sz="1800" dirty="0" smtClean="0"/>
              <a:t>,</a:t>
            </a:r>
          </a:p>
          <a:p>
            <a:r>
              <a:rPr lang="it-IT" sz="1800" dirty="0" err="1" smtClean="0"/>
              <a:t>Monitors</a:t>
            </a:r>
            <a:r>
              <a:rPr lang="it-IT" sz="1800" dirty="0" smtClean="0"/>
              <a:t>/</a:t>
            </a:r>
            <a:r>
              <a:rPr lang="it-IT" sz="1800" dirty="0" err="1" smtClean="0"/>
              <a:t>filters</a:t>
            </a:r>
            <a:endParaRPr lang="it-IT" sz="1800" dirty="0"/>
          </a:p>
        </p:txBody>
      </p:sp>
      <p:cxnSp>
        <p:nvCxnSpPr>
          <p:cNvPr id="30" name="Connettore 1 29"/>
          <p:cNvCxnSpPr>
            <a:stCxn id="28" idx="2"/>
            <a:endCxn id="14" idx="0"/>
          </p:cNvCxnSpPr>
          <p:nvPr/>
        </p:nvCxnSpPr>
        <p:spPr>
          <a:xfrm rot="5400000">
            <a:off x="1431445" y="2391529"/>
            <a:ext cx="318647" cy="64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"/>
          <p:cNvSpPr txBox="1"/>
          <p:nvPr/>
        </p:nvSpPr>
        <p:spPr>
          <a:xfrm>
            <a:off x="6408891" y="4015367"/>
            <a:ext cx="2440575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Pre-</a:t>
            </a:r>
            <a:r>
              <a:rPr lang="en-US" sz="1800" dirty="0" err="1" smtClean="0"/>
              <a:t>opimization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different statistical weight for each PB</a:t>
            </a:r>
            <a:endParaRPr lang="it-IT" sz="1800" dirty="0"/>
          </a:p>
        </p:txBody>
      </p:sp>
      <p:sp>
        <p:nvSpPr>
          <p:cNvPr id="34" name="TextBox 3"/>
          <p:cNvSpPr txBox="1"/>
          <p:nvPr/>
        </p:nvSpPr>
        <p:spPr>
          <a:xfrm>
            <a:off x="6437046" y="5451699"/>
            <a:ext cx="244057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800" dirty="0" err="1" smtClean="0"/>
              <a:t>Fast-TPS</a:t>
            </a:r>
            <a:r>
              <a:rPr lang="it-IT" sz="1800" dirty="0" smtClean="0"/>
              <a:t>:</a:t>
            </a:r>
          </a:p>
          <a:p>
            <a:r>
              <a:rPr lang="it-IT" sz="1800" dirty="0" err="1" smtClean="0"/>
              <a:t>whole</a:t>
            </a:r>
            <a:r>
              <a:rPr lang="it-IT" sz="1800" dirty="0" smtClean="0"/>
              <a:t> MC-TPS </a:t>
            </a:r>
            <a:r>
              <a:rPr lang="it-IT" sz="1800" dirty="0" err="1" smtClean="0"/>
              <a:t>check</a:t>
            </a:r>
            <a:r>
              <a:rPr lang="it-IT" sz="1800" dirty="0" smtClean="0"/>
              <a:t> </a:t>
            </a:r>
            <a:r>
              <a:rPr lang="it-IT" sz="1800" dirty="0" err="1" smtClean="0"/>
              <a:t>with</a:t>
            </a:r>
            <a:r>
              <a:rPr lang="it-IT" sz="1800" dirty="0" smtClean="0"/>
              <a:t> </a:t>
            </a:r>
            <a:r>
              <a:rPr lang="it-IT" sz="1800" dirty="0" err="1" smtClean="0"/>
              <a:t>reduced</a:t>
            </a:r>
            <a:r>
              <a:rPr lang="it-IT" sz="1800" dirty="0" smtClean="0"/>
              <a:t> </a:t>
            </a:r>
            <a:r>
              <a:rPr lang="it-IT" sz="1800" dirty="0" err="1" smtClean="0"/>
              <a:t>physics</a:t>
            </a:r>
            <a:r>
              <a:rPr lang="it-IT" sz="1800" dirty="0" smtClean="0"/>
              <a:t> </a:t>
            </a:r>
            <a:r>
              <a:rPr lang="it-IT" sz="1800" dirty="0" err="1" smtClean="0"/>
              <a:t>model</a:t>
            </a:r>
            <a:endParaRPr lang="it-IT" sz="1800" dirty="0"/>
          </a:p>
        </p:txBody>
      </p:sp>
      <p:pic>
        <p:nvPicPr>
          <p:cNvPr id="37" name="Immagine 36" descr="d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841" y="310624"/>
            <a:ext cx="2700345" cy="2857788"/>
          </a:xfrm>
          <a:prstGeom prst="rect">
            <a:avLst/>
          </a:prstGeom>
        </p:spPr>
      </p:pic>
      <p:cxnSp>
        <p:nvCxnSpPr>
          <p:cNvPr id="44" name="Forma 43"/>
          <p:cNvCxnSpPr>
            <a:stCxn id="16" idx="3"/>
            <a:endCxn id="4" idx="1"/>
          </p:cNvCxnSpPr>
          <p:nvPr/>
        </p:nvCxnSpPr>
        <p:spPr>
          <a:xfrm flipV="1">
            <a:off x="5439118" y="2943616"/>
            <a:ext cx="955423" cy="1129351"/>
          </a:xfrm>
          <a:prstGeom prst="bentConnector3">
            <a:avLst>
              <a:gd name="adj1" fmla="val 34106"/>
            </a:avLst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Forma 43"/>
          <p:cNvCxnSpPr>
            <a:stCxn id="16" idx="3"/>
            <a:endCxn id="33" idx="1"/>
          </p:cNvCxnSpPr>
          <p:nvPr/>
        </p:nvCxnSpPr>
        <p:spPr>
          <a:xfrm>
            <a:off x="5439118" y="4072967"/>
            <a:ext cx="969773" cy="404065"/>
          </a:xfrm>
          <a:prstGeom prst="bentConnector3">
            <a:avLst>
              <a:gd name="adj1" fmla="val 68506"/>
            </a:avLst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0" name="Forma 43"/>
          <p:cNvCxnSpPr>
            <a:stCxn id="16" idx="3"/>
            <a:endCxn id="34" idx="1"/>
          </p:cNvCxnSpPr>
          <p:nvPr/>
        </p:nvCxnSpPr>
        <p:spPr>
          <a:xfrm>
            <a:off x="5439118" y="4072967"/>
            <a:ext cx="997928" cy="1978897"/>
          </a:xfrm>
          <a:prstGeom prst="bentConnector3">
            <a:avLst>
              <a:gd name="adj1" fmla="val 32016"/>
            </a:avLst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1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 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45121" y="1159680"/>
            <a:ext cx="8507457" cy="3831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800" dirty="0" smtClean="0"/>
              <a:t>Light-weight C++ Monte Carlo code written for high tracing-rate performance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800" dirty="0" smtClean="0"/>
              <a:t>Reduced physical model for capturing essential features of PB energy deposition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800" dirty="0" smtClean="0"/>
              <a:t>Converts CT into density map and </a:t>
            </a:r>
            <a:r>
              <a:rPr lang="en-US" sz="1800" dirty="0" err="1" smtClean="0"/>
              <a:t>stop.pow</a:t>
            </a:r>
            <a:r>
              <a:rPr lang="en-US" sz="1800" dirty="0" smtClean="0"/>
              <a:t>. scale factors:</a:t>
            </a:r>
            <a:br>
              <a:rPr lang="en-US" sz="1800" dirty="0" smtClean="0"/>
            </a:br>
            <a:r>
              <a:rPr lang="en-US" sz="1800" dirty="0" smtClean="0"/>
              <a:t>	 goes beyond water equivalent phantom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800" dirty="0" smtClean="0"/>
              <a:t>Multiple fields, arbitrary geometry, modular beam filter package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800" dirty="0" smtClean="0"/>
              <a:t>Can be used to drive external/auxiliary codes in the TPS workflow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800" dirty="0" smtClean="0"/>
              <a:t>Parallel execution: multi-core, multi-node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800" dirty="0" smtClean="0"/>
              <a:t>Porting to GPU accelerated hardware underway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800" dirty="0" smtClean="0"/>
              <a:t>Input: </a:t>
            </a:r>
            <a:r>
              <a:rPr lang="en-US" sz="1800" dirty="0" err="1" smtClean="0"/>
              <a:t>dicom</a:t>
            </a:r>
            <a:r>
              <a:rPr lang="en-US" sz="1800" dirty="0" smtClean="0"/>
              <a:t> files, free-form text </a:t>
            </a:r>
            <a:r>
              <a:rPr lang="en-US" sz="1800" dirty="0" err="1" smtClean="0"/>
              <a:t>finput</a:t>
            </a:r>
            <a:r>
              <a:rPr lang="en-US" sz="1800" dirty="0" smtClean="0"/>
              <a:t> file, tabulated data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800" dirty="0" smtClean="0"/>
              <a:t>Output: ASCII files, silo format for Visit, binary maps for </a:t>
            </a:r>
            <a:r>
              <a:rPr lang="en-US" sz="1800" dirty="0" err="1" smtClean="0"/>
              <a:t>Matlab</a:t>
            </a:r>
            <a:r>
              <a:rPr lang="en-US" sz="1800" dirty="0" smtClean="0"/>
              <a:t> post-processing</a:t>
            </a:r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  <p:pic>
        <p:nvPicPr>
          <p:cNvPr id="24" name="Immagine 23" descr="Matlab_interface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471" y="4663474"/>
            <a:ext cx="4420862" cy="1860446"/>
          </a:xfrm>
          <a:prstGeom prst="rect">
            <a:avLst/>
          </a:prstGeom>
        </p:spPr>
      </p:pic>
      <p:pic>
        <p:nvPicPr>
          <p:cNvPr id="26" name="Immagine 25" descr="Visit_interfa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4628444"/>
            <a:ext cx="3555997" cy="1852082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157111" y="6479668"/>
            <a:ext cx="1843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Visit</a:t>
            </a:r>
            <a:r>
              <a:rPr lang="it-IT" dirty="0" smtClean="0"/>
              <a:t> 3D </a:t>
            </a:r>
            <a:r>
              <a:rPr lang="it-IT" dirty="0" err="1" smtClean="0"/>
              <a:t>visualization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4752622" y="6507890"/>
            <a:ext cx="3418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Matlab</a:t>
            </a:r>
            <a:r>
              <a:rPr lang="it-IT" dirty="0" smtClean="0"/>
              <a:t> </a:t>
            </a:r>
            <a:r>
              <a:rPr lang="it-IT" dirty="0" err="1" smtClean="0"/>
              <a:t>visualization</a:t>
            </a:r>
            <a:r>
              <a:rPr lang="it-IT" dirty="0" smtClean="0"/>
              <a:t> and post-processing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91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4046"/>
            <a:ext cx="6499648" cy="58539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2-port chordoma case</a:t>
            </a:r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6246090" y="1559697"/>
            <a:ext cx="2746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The Syngo TPS prescription</a:t>
            </a:r>
            <a:endParaRPr lang="it-IT" sz="2000" b="1"/>
          </a:p>
        </p:txBody>
      </p:sp>
      <p:sp>
        <p:nvSpPr>
          <p:cNvPr id="6" name="TextBox 5"/>
          <p:cNvSpPr txBox="1"/>
          <p:nvPr/>
        </p:nvSpPr>
        <p:spPr>
          <a:xfrm>
            <a:off x="6499649" y="3223135"/>
            <a:ext cx="2686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MC fw simutation of </a:t>
            </a:r>
          </a:p>
          <a:p>
            <a:r>
              <a:rPr lang="en-US" sz="2000" b="1" smtClean="0"/>
              <a:t>TPS prescription</a:t>
            </a:r>
            <a:endParaRPr lang="it-IT" sz="2000" b="1"/>
          </a:p>
        </p:txBody>
      </p:sp>
      <p:sp>
        <p:nvSpPr>
          <p:cNvPr id="7" name="TextBox 6"/>
          <p:cNvSpPr txBox="1"/>
          <p:nvPr/>
        </p:nvSpPr>
        <p:spPr>
          <a:xfrm>
            <a:off x="6457046" y="5758475"/>
            <a:ext cx="2234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Result of our MC</a:t>
            </a:r>
          </a:p>
          <a:p>
            <a:r>
              <a:rPr lang="en-US" sz="2000" b="1" smtClean="0"/>
              <a:t>Optimization</a:t>
            </a:r>
            <a:endParaRPr lang="it-IT" sz="2000" b="1"/>
          </a:p>
        </p:txBody>
      </p:sp>
      <p:sp>
        <p:nvSpPr>
          <p:cNvPr id="4" name="Left Arrow 3"/>
          <p:cNvSpPr/>
          <p:nvPr/>
        </p:nvSpPr>
        <p:spPr>
          <a:xfrm>
            <a:off x="5827059" y="1846729"/>
            <a:ext cx="419031" cy="2151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Left Arrow 7"/>
          <p:cNvSpPr/>
          <p:nvPr/>
        </p:nvSpPr>
        <p:spPr>
          <a:xfrm>
            <a:off x="6391983" y="3952026"/>
            <a:ext cx="419031" cy="2151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Left Arrow 8"/>
          <p:cNvSpPr/>
          <p:nvPr/>
        </p:nvSpPr>
        <p:spPr>
          <a:xfrm>
            <a:off x="5934931" y="6004841"/>
            <a:ext cx="419031" cy="2151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568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188"/>
            <a:ext cx="6400800" cy="58598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3-port chordoma case</a:t>
            </a:r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6371596" y="1559697"/>
            <a:ext cx="2772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The Syngo TPS prescription</a:t>
            </a:r>
            <a:endParaRPr lang="it-IT" sz="2000" b="1"/>
          </a:p>
        </p:txBody>
      </p:sp>
      <p:sp>
        <p:nvSpPr>
          <p:cNvPr id="5" name="TextBox 4"/>
          <p:cNvSpPr txBox="1"/>
          <p:nvPr/>
        </p:nvSpPr>
        <p:spPr>
          <a:xfrm>
            <a:off x="6428923" y="3351716"/>
            <a:ext cx="2686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MC fw simutation of </a:t>
            </a:r>
          </a:p>
          <a:p>
            <a:r>
              <a:rPr lang="en-US" sz="2000" b="1" smtClean="0"/>
              <a:t>TPS prescription</a:t>
            </a:r>
            <a:endParaRPr lang="it-IT" sz="2000" b="1"/>
          </a:p>
        </p:txBody>
      </p:sp>
      <p:sp>
        <p:nvSpPr>
          <p:cNvPr id="6" name="TextBox 5"/>
          <p:cNvSpPr txBox="1"/>
          <p:nvPr/>
        </p:nvSpPr>
        <p:spPr>
          <a:xfrm>
            <a:off x="6457046" y="5758475"/>
            <a:ext cx="2234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Result of our MC</a:t>
            </a:r>
          </a:p>
          <a:p>
            <a:r>
              <a:rPr lang="en-US" sz="2000" b="1" smtClean="0"/>
              <a:t>Optimization</a:t>
            </a:r>
            <a:endParaRPr lang="it-IT" sz="2000" b="1"/>
          </a:p>
        </p:txBody>
      </p:sp>
      <p:sp>
        <p:nvSpPr>
          <p:cNvPr id="7" name="Left Arrow 6"/>
          <p:cNvSpPr/>
          <p:nvPr/>
        </p:nvSpPr>
        <p:spPr>
          <a:xfrm>
            <a:off x="5827059" y="1846729"/>
            <a:ext cx="419031" cy="2151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Left Arrow 7"/>
          <p:cNvSpPr/>
          <p:nvPr/>
        </p:nvSpPr>
        <p:spPr>
          <a:xfrm>
            <a:off x="6391983" y="3952026"/>
            <a:ext cx="419031" cy="2151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Left Arrow 8"/>
          <p:cNvSpPr/>
          <p:nvPr/>
        </p:nvSpPr>
        <p:spPr>
          <a:xfrm>
            <a:off x="5934931" y="6004841"/>
            <a:ext cx="419031" cy="2151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474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06" y="125507"/>
            <a:ext cx="8892988" cy="717175"/>
          </a:xfrm>
        </p:spPr>
        <p:txBody>
          <a:bodyPr/>
          <a:lstStyle/>
          <a:p>
            <a:r>
              <a:rPr lang="en-US" smtClean="0"/>
              <a:t>Results of the QA tests</a:t>
            </a:r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96" y="1720978"/>
            <a:ext cx="7125192" cy="33889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821" y="5109881"/>
            <a:ext cx="8193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Confirmation of:</a:t>
            </a:r>
          </a:p>
          <a:p>
            <a:r>
              <a:rPr lang="en-US" sz="2400" b="1" smtClean="0"/>
              <a:t>a) dose prediction by MCTPS and also of </a:t>
            </a:r>
          </a:p>
          <a:p>
            <a:pPr marL="358775" indent="-358775"/>
            <a:r>
              <a:rPr lang="en-US" sz="2400" b="1" smtClean="0"/>
              <a:t>b) conversion of MCTPS plans to the formats needed     by the machine controls and dose delivery system</a:t>
            </a:r>
            <a:endParaRPr lang="it-IT" sz="2400" b="1"/>
          </a:p>
        </p:txBody>
      </p:sp>
    </p:spTree>
    <p:extLst>
      <p:ext uri="{BB962C8B-B14F-4D97-AF65-F5344CB8AC3E}">
        <p14:creationId xmlns:p14="http://schemas.microsoft.com/office/powerpoint/2010/main" val="392398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7" y="1160364"/>
            <a:ext cx="8744322" cy="330983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DVHs for PTV and OAR</a:t>
            </a:r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1598176" y="4503355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2-port</a:t>
            </a:r>
            <a:endParaRPr lang="it-IT" sz="2000" b="1"/>
          </a:p>
        </p:txBody>
      </p:sp>
      <p:sp>
        <p:nvSpPr>
          <p:cNvPr id="5" name="TextBox 4"/>
          <p:cNvSpPr txBox="1"/>
          <p:nvPr/>
        </p:nvSpPr>
        <p:spPr>
          <a:xfrm>
            <a:off x="6143282" y="4503355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3</a:t>
            </a:r>
            <a:r>
              <a:rPr lang="en-US" sz="2000" b="1" smtClean="0"/>
              <a:t>-port</a:t>
            </a:r>
            <a:endParaRPr lang="it-IT" sz="2000" b="1"/>
          </a:p>
        </p:txBody>
      </p:sp>
      <p:sp>
        <p:nvSpPr>
          <p:cNvPr id="6" name="TextBox 5"/>
          <p:cNvSpPr txBox="1"/>
          <p:nvPr/>
        </p:nvSpPr>
        <p:spPr>
          <a:xfrm>
            <a:off x="313931" y="5736843"/>
            <a:ext cx="4258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The % of volume fulfilling gamma-index criterion for PTV is 91% and 81% for OAR</a:t>
            </a:r>
            <a:endParaRPr lang="it-IT" sz="2000" b="1"/>
          </a:p>
        </p:txBody>
      </p:sp>
      <p:sp>
        <p:nvSpPr>
          <p:cNvPr id="7" name="TextBox 6"/>
          <p:cNvSpPr txBox="1"/>
          <p:nvPr/>
        </p:nvSpPr>
        <p:spPr>
          <a:xfrm>
            <a:off x="4572000" y="5736843"/>
            <a:ext cx="4258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The % of volume fulfilling gamma-index criterion for PTV is 72% and 90% for OAR</a:t>
            </a:r>
            <a:endParaRPr lang="it-IT" sz="2000" b="1"/>
          </a:p>
        </p:txBody>
      </p:sp>
      <p:sp>
        <p:nvSpPr>
          <p:cNvPr id="8" name="TextBox 7"/>
          <p:cNvSpPr txBox="1"/>
          <p:nvPr/>
        </p:nvSpPr>
        <p:spPr>
          <a:xfrm>
            <a:off x="2344979" y="5134499"/>
            <a:ext cx="4258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By comparing TPS with MC-REC:</a:t>
            </a:r>
            <a:endParaRPr lang="it-IT" sz="2000" b="1"/>
          </a:p>
        </p:txBody>
      </p:sp>
    </p:spTree>
    <p:extLst>
      <p:ext uri="{BB962C8B-B14F-4D97-AF65-F5344CB8AC3E}">
        <p14:creationId xmlns:p14="http://schemas.microsoft.com/office/powerpoint/2010/main" val="21837252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83" y="1004046"/>
            <a:ext cx="5402452" cy="5853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2880738"/>
            <a:ext cx="236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3</a:t>
            </a:r>
            <a:r>
              <a:rPr lang="en-US" sz="3200" b="1" smtClean="0"/>
              <a:t>-port case</a:t>
            </a:r>
            <a:endParaRPr lang="it-IT" sz="3200" b="1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242" y="396940"/>
            <a:ext cx="8425515" cy="607106"/>
          </a:xfrm>
        </p:spPr>
        <p:txBody>
          <a:bodyPr/>
          <a:lstStyle/>
          <a:p>
            <a:r>
              <a:rPr lang="en-US" sz="2800"/>
              <a:t>RBE as predicted by LEM for abs. doses larger than 10% of prescribed dose</a:t>
            </a:r>
            <a:endParaRPr lang="it-IT" sz="2800"/>
          </a:p>
        </p:txBody>
      </p:sp>
      <p:sp>
        <p:nvSpPr>
          <p:cNvPr id="5" name="Rectangle 4"/>
          <p:cNvSpPr/>
          <p:nvPr/>
        </p:nvSpPr>
        <p:spPr>
          <a:xfrm>
            <a:off x="2286000" y="3167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RBE as predicted by LEM for abs. doses larger than 10% of prescribed dose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1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10" y="996284"/>
            <a:ext cx="5443396" cy="5861716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07468" y="0"/>
            <a:ext cx="8425515" cy="996284"/>
          </a:xfrm>
        </p:spPr>
        <p:txBody>
          <a:bodyPr/>
          <a:lstStyle/>
          <a:p>
            <a:pPr algn="ctr"/>
            <a:r>
              <a:rPr lang="en-US" sz="2800" smtClean="0"/>
              <a:t>Optimization of D</a:t>
            </a:r>
            <a:r>
              <a:rPr lang="en-US" sz="2800" baseline="-25000" smtClean="0"/>
              <a:t>RBE</a:t>
            </a:r>
            <a:r>
              <a:rPr lang="en-US" sz="2800" smtClean="0"/>
              <a:t> (with variable RBE from LEM) 3 port case</a:t>
            </a:r>
            <a:endParaRPr lang="it-IT" sz="2800"/>
          </a:p>
        </p:txBody>
      </p:sp>
    </p:spTree>
    <p:extLst>
      <p:ext uri="{BB962C8B-B14F-4D97-AF65-F5344CB8AC3E}">
        <p14:creationId xmlns:p14="http://schemas.microsoft.com/office/powerpoint/2010/main" val="36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Comparing fixed vs variable RBE</a:t>
            </a:r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430306" y="4904658"/>
            <a:ext cx="8256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smtClean="0"/>
              <a:t>Optimization using constant RBE=1.1 resulted in about 9%/4% higher total energy deposited in the patient (</a:t>
            </a:r>
            <a:r>
              <a:rPr lang="en-US" sz="1800" b="1"/>
              <a:t>for 2/3 port case </a:t>
            </a:r>
            <a:r>
              <a:rPr lang="en-US" sz="1800" b="1" smtClean="0"/>
              <a:t>respectively) as compared to the case of variable RBE</a:t>
            </a:r>
            <a:endParaRPr lang="it-IT" sz="1800" b="1"/>
          </a:p>
        </p:txBody>
      </p:sp>
      <p:sp>
        <p:nvSpPr>
          <p:cNvPr id="5" name="TextBox 4"/>
          <p:cNvSpPr txBox="1"/>
          <p:nvPr/>
        </p:nvSpPr>
        <p:spPr>
          <a:xfrm>
            <a:off x="699247" y="5874704"/>
            <a:ext cx="825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smtClean="0"/>
              <a:t>Effective Range increases (see also </a:t>
            </a:r>
            <a:r>
              <a:rPr lang="en-US" sz="1800" b="1" i="1" smtClean="0">
                <a:solidFill>
                  <a:srgbClr val="0070C0"/>
                </a:solidFill>
              </a:rPr>
              <a:t>Paganetti, PMB 57 (2012) R99</a:t>
            </a:r>
            <a:r>
              <a:rPr lang="en-US" sz="1800" b="1" smtClean="0"/>
              <a:t>)</a:t>
            </a:r>
            <a:endParaRPr lang="it-IT" sz="1800" b="1"/>
          </a:p>
        </p:txBody>
      </p:sp>
      <p:sp>
        <p:nvSpPr>
          <p:cNvPr id="6" name="TextBox 5"/>
          <p:cNvSpPr txBox="1"/>
          <p:nvPr/>
        </p:nvSpPr>
        <p:spPr>
          <a:xfrm>
            <a:off x="430306" y="6290752"/>
            <a:ext cx="8256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mtClean="0">
                <a:solidFill>
                  <a:srgbClr val="FF0000"/>
                </a:solidFill>
              </a:rPr>
              <a:t>Warning:</a:t>
            </a:r>
            <a:r>
              <a:rPr lang="en-US" sz="1800" smtClean="0">
                <a:solidFill>
                  <a:srgbClr val="FF0000"/>
                </a:solidFill>
              </a:rPr>
              <a:t> this is just a demonstrative effect. RBE calculated only for one cellular line! (V79)</a:t>
            </a:r>
            <a:endParaRPr lang="it-IT" sz="180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837"/>
            <a:ext cx="9158689" cy="347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2144"/>
            <a:ext cx="5404437" cy="39822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effort</a:t>
            </a:r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2702218" y="4672766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</a:rPr>
              <a:t>Comparison of Optimization methods</a:t>
            </a:r>
            <a:endParaRPr lang="it-IT" sz="18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6898" y="1207818"/>
            <a:ext cx="72827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1"/>
                </a:solidFill>
              </a:rPr>
              <a:t>Example: for the 2-port parient case:</a:t>
            </a:r>
          </a:p>
          <a:p>
            <a:endParaRPr lang="en-US" sz="1800">
              <a:solidFill>
                <a:schemeClr val="tx1"/>
              </a:solidFill>
            </a:endParaRPr>
          </a:p>
          <a:p>
            <a:r>
              <a:rPr lang="en-US" sz="1800" smtClean="0">
                <a:solidFill>
                  <a:schemeClr val="tx1"/>
                </a:solidFill>
              </a:rPr>
              <a:t>MC calc. of RBE-weighted dose matrixes (5 k MC histories per PB) = </a:t>
            </a:r>
          </a:p>
          <a:p>
            <a:r>
              <a:rPr lang="en-US" sz="1800" smtClean="0">
                <a:solidFill>
                  <a:schemeClr val="tx1"/>
                </a:solidFill>
              </a:rPr>
              <a:t>50 h (20 CPUs, 10 CPUs/field</a:t>
            </a:r>
          </a:p>
          <a:p>
            <a:endParaRPr lang="en-US" sz="1800" smtClean="0">
              <a:solidFill>
                <a:schemeClr val="tx1"/>
              </a:solidFill>
            </a:endParaRPr>
          </a:p>
          <a:p>
            <a:r>
              <a:rPr lang="en-US" sz="1800" smtClean="0">
                <a:solidFill>
                  <a:schemeClr val="tx1"/>
                </a:solidFill>
              </a:rPr>
              <a:t>Optimization time = 2h (1 CPU) </a:t>
            </a:r>
            <a:endParaRPr lang="it-IT" sz="1800">
              <a:solidFill>
                <a:schemeClr val="tx1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424518" y="2112661"/>
            <a:ext cx="251011" cy="7868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3809752" y="232140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</a:rPr>
              <a:t>52 hours</a:t>
            </a:r>
            <a:endParaRPr lang="it-IT" sz="18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363734">
            <a:off x="4547362" y="2971945"/>
            <a:ext cx="339868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</a:rPr>
              <a:t>Work in Progress!!</a:t>
            </a:r>
            <a:endParaRPr lang="it-IT" sz="28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2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planning and Monte Carlo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Currently treatment planning for hadron therapy are commonly based on fast analytic dose engines using Pencil Beam algorithms.</a:t>
            </a:r>
          </a:p>
          <a:p>
            <a:endParaRPr lang="en-US"/>
          </a:p>
          <a:p>
            <a:r>
              <a:rPr lang="en-US" smtClean="0"/>
              <a:t>MC calculation of doses and fluences are superior in accuracy because they take into account heterogeneities, large densities, geometry details. They can predict secondary particle production</a:t>
            </a:r>
            <a:r>
              <a:rPr lang="it-IT" smtClean="0"/>
              <a:t>. </a:t>
            </a:r>
            <a:r>
              <a:rPr lang="it-IT" i="1" smtClean="0">
                <a:solidFill>
                  <a:srgbClr val="FF0000"/>
                </a:solidFill>
              </a:rPr>
              <a:t>However they require much longer execution times…</a:t>
            </a:r>
          </a:p>
          <a:p>
            <a:pPr marL="0" indent="0"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782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Conclusions about the MCTPS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achieved results are very promising</a:t>
            </a:r>
          </a:p>
          <a:p>
            <a:r>
              <a:rPr lang="en-US" smtClean="0"/>
              <a:t>Computation speed is actually acceptable only for a research tool</a:t>
            </a:r>
          </a:p>
          <a:p>
            <a:r>
              <a:rPr lang="en-US" smtClean="0"/>
              <a:t>Next steps:</a:t>
            </a:r>
          </a:p>
          <a:p>
            <a:pPr lvl="1"/>
            <a:r>
              <a:rPr lang="en-US" smtClean="0"/>
              <a:t>Study robustness of MCTPS plans</a:t>
            </a:r>
          </a:p>
          <a:p>
            <a:pPr lvl="1"/>
            <a:r>
              <a:rPr lang="en-US" smtClean="0"/>
              <a:t>Work the case of hadron therapy with Z&gt;1 ions</a:t>
            </a:r>
          </a:p>
          <a:p>
            <a:pPr lvl="1"/>
            <a:r>
              <a:rPr lang="en-US" smtClean="0"/>
              <a:t>Integrate the different pieces together with the Fast MC preoptimizer plus graphical tools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404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Spare slides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6721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86" y="991297"/>
            <a:ext cx="5404920" cy="582507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9242" y="384191"/>
            <a:ext cx="8425515" cy="607106"/>
          </a:xfrm>
        </p:spPr>
        <p:txBody>
          <a:bodyPr/>
          <a:lstStyle/>
          <a:p>
            <a:r>
              <a:rPr lang="en-US" sz="2800" smtClean="0"/>
              <a:t>RBE as predicted by LEM for abs. doses larger than 10% of prescribed dose</a:t>
            </a:r>
            <a:endParaRPr lang="it-IT" sz="2800"/>
          </a:p>
        </p:txBody>
      </p:sp>
      <p:sp>
        <p:nvSpPr>
          <p:cNvPr id="6" name="TextBox 5"/>
          <p:cNvSpPr txBox="1"/>
          <p:nvPr/>
        </p:nvSpPr>
        <p:spPr>
          <a:xfrm>
            <a:off x="7038937" y="2942293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2-port case</a:t>
            </a:r>
            <a:endParaRPr lang="it-IT" sz="2800" b="1"/>
          </a:p>
        </p:txBody>
      </p:sp>
    </p:spTree>
    <p:extLst>
      <p:ext uri="{BB962C8B-B14F-4D97-AF65-F5344CB8AC3E}">
        <p14:creationId xmlns:p14="http://schemas.microsoft.com/office/powerpoint/2010/main" val="41270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76" y="986118"/>
            <a:ext cx="5536645" cy="58718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018494" cy="986118"/>
          </a:xfrm>
        </p:spPr>
        <p:txBody>
          <a:bodyPr/>
          <a:lstStyle/>
          <a:p>
            <a:pPr algn="ctr"/>
            <a:r>
              <a:rPr lang="en-US" sz="2800" smtClean="0"/>
              <a:t>Optimization of D</a:t>
            </a:r>
            <a:r>
              <a:rPr lang="en-US" sz="2800" baseline="-25000" smtClean="0"/>
              <a:t>RBE</a:t>
            </a:r>
            <a:r>
              <a:rPr lang="en-US" sz="2800" smtClean="0"/>
              <a:t> (with variable RBE from LEM) 2 port case</a:t>
            </a:r>
            <a:endParaRPr lang="it-IT" sz="2800"/>
          </a:p>
        </p:txBody>
      </p:sp>
    </p:spTree>
    <p:extLst>
      <p:ext uri="{BB962C8B-B14F-4D97-AF65-F5344CB8AC3E}">
        <p14:creationId xmlns:p14="http://schemas.microsoft.com/office/powerpoint/2010/main" val="7011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20" y="1373660"/>
            <a:ext cx="8784959" cy="52969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007" y="0"/>
            <a:ext cx="2841980" cy="13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454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34" y="125507"/>
            <a:ext cx="8875060" cy="717176"/>
          </a:xfrm>
        </p:spPr>
        <p:txBody>
          <a:bodyPr/>
          <a:lstStyle/>
          <a:p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834" y="2224254"/>
            <a:ext cx="9201834" cy="24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1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8" y="366261"/>
            <a:ext cx="8686798" cy="607106"/>
          </a:xfrm>
        </p:spPr>
        <p:txBody>
          <a:bodyPr/>
          <a:lstStyle/>
          <a:p>
            <a:r>
              <a:rPr lang="en-US" sz="2800" smtClean="0"/>
              <a:t>Present application of MC calculations</a:t>
            </a:r>
            <a:br>
              <a:rPr lang="en-US" sz="2800" smtClean="0"/>
            </a:br>
            <a:r>
              <a:rPr lang="en-US" sz="2800" smtClean="0"/>
              <a:t>in hadron therapy</a:t>
            </a:r>
            <a:endParaRPr lang="it-IT" sz="2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mtClean="0"/>
              <a:t>Calculation of input physics databases (for example: the case of TPS developed within the INFN-IBA collaboration)</a:t>
            </a:r>
          </a:p>
          <a:p>
            <a:pPr algn="just"/>
            <a:r>
              <a:rPr lang="en-US" smtClean="0"/>
              <a:t>Validation of TP calculation (in Water/CT systems)</a:t>
            </a:r>
          </a:p>
          <a:p>
            <a:pPr algn="just"/>
            <a:r>
              <a:rPr lang="en-US" smtClean="0"/>
              <a:t>Forward (re)check of TP predictions (and possibly provide corrections</a:t>
            </a:r>
          </a:p>
          <a:p>
            <a:pPr algn="just"/>
            <a:r>
              <a:rPr lang="en-US" smtClean="0"/>
              <a:t>Calculation of secondary particle production</a:t>
            </a:r>
          </a:p>
          <a:p>
            <a:pPr algn="just"/>
            <a:r>
              <a:rPr lang="en-US" smtClean="0"/>
              <a:t>Data analysis in dosimetry experiments</a:t>
            </a:r>
          </a:p>
          <a:p>
            <a:pPr algn="just"/>
            <a:r>
              <a:rPr lang="en-US" smtClean="0"/>
              <a:t>Commissioning of infrastructures</a:t>
            </a:r>
          </a:p>
          <a:p>
            <a:pPr algn="just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3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mtClean="0"/>
              <a:t>In all cases there is the question of the proper RBE to be used. MC coupled to proper radiobiological models can account better for mixed field situations (ion therapy)</a:t>
            </a:r>
          </a:p>
          <a:p>
            <a:pPr algn="just"/>
            <a:r>
              <a:rPr lang="en-US" smtClean="0"/>
              <a:t>In proton therapy a constant value of 1.1 is often used (in accordance to ICRU 2007), but there are data showing that a variation occurs in the last few mm</a:t>
            </a:r>
          </a:p>
          <a:p>
            <a:pPr algn="just"/>
            <a:r>
              <a:rPr lang="en-US" smtClean="0"/>
              <a:t>Use of MC to recheck and correct standard TPS calculations has been discussed several times in literature.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4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0"/>
            <a:ext cx="8255213" cy="896471"/>
          </a:xfrm>
        </p:spPr>
        <p:txBody>
          <a:bodyPr/>
          <a:lstStyle/>
          <a:p>
            <a:r>
              <a:rPr lang="en-US" sz="2800" smtClean="0"/>
              <a:t>Towards a new TPS approach based on MC</a:t>
            </a:r>
            <a:endParaRPr lang="it-IT" sz="2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Can we build a TPS using the accuracy achievable by a detailed MC calculation?</a:t>
            </a:r>
            <a:endParaRPr lang="it-IT"/>
          </a:p>
        </p:txBody>
      </p:sp>
      <p:sp>
        <p:nvSpPr>
          <p:cNvPr id="4" name="Rectangle 3"/>
          <p:cNvSpPr/>
          <p:nvPr/>
        </p:nvSpPr>
        <p:spPr>
          <a:xfrm>
            <a:off x="995082" y="3370141"/>
            <a:ext cx="75213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/>
              <a:t>to explore the possibility of a treatment planning which overcomes the “</a:t>
            </a:r>
            <a:r>
              <a:rPr lang="en-US" sz="2400" smtClean="0"/>
              <a:t>water-equivalent” </a:t>
            </a:r>
            <a:r>
              <a:rPr lang="en-US" sz="2400"/>
              <a:t>approach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/>
              <a:t>to take into account all details about geometry and materials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/>
              <a:t>which can be applied to realistic treatment conditions with acceptable CPU time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/>
              <a:t>That can be applied in planning for ions with 1&lt;Z&lt;8: </a:t>
            </a:r>
            <a:r>
              <a:rPr lang="en-US" sz="2400" i="1">
                <a:solidFill>
                  <a:srgbClr val="C00000"/>
                </a:solidFill>
              </a:rPr>
              <a:t>today’s talk will be focused on protons only</a:t>
            </a:r>
            <a:endParaRPr lang="it-IT" sz="2400" i="1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1179" y="2748878"/>
            <a:ext cx="5471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An integrated MC+optimization tool:</a:t>
            </a:r>
            <a:endParaRPr lang="it-IT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800"/>
              <a:t>A</a:t>
            </a:r>
            <a:r>
              <a:rPr lang="en-US" sz="2800" smtClean="0"/>
              <a:t> tool which not only allows to recheck a given plan, but which also suggest a better solution</a:t>
            </a:r>
          </a:p>
          <a:p>
            <a:pPr algn="just"/>
            <a:r>
              <a:rPr lang="en-US" sz="2800" smtClean="0"/>
              <a:t>To be used stand-alone (using some pre-processing code, see later) or as post re-optimization of plans obtained from commercial TPS (as applied at CNAO)</a:t>
            </a:r>
          </a:p>
          <a:p>
            <a:pPr algn="just"/>
            <a:r>
              <a:rPr lang="en-US" sz="2800" smtClean="0"/>
              <a:t>To be used in research:</a:t>
            </a:r>
          </a:p>
          <a:p>
            <a:pPr lvl="1" algn="just"/>
            <a:r>
              <a:rPr lang="en-US" b="1" smtClean="0">
                <a:solidFill>
                  <a:srgbClr val="FF0000"/>
                </a:solidFill>
              </a:rPr>
              <a:t>New ions and combined ion fields</a:t>
            </a:r>
            <a:endParaRPr lang="it-IT" b="1" smtClean="0">
              <a:solidFill>
                <a:srgbClr val="FF0000"/>
              </a:solidFill>
            </a:endParaRPr>
          </a:p>
          <a:p>
            <a:pPr lvl="1" algn="just"/>
            <a:r>
              <a:rPr lang="en-US" b="1" smtClean="0">
                <a:solidFill>
                  <a:srgbClr val="FF0000"/>
                </a:solidFill>
              </a:rPr>
              <a:t>testing of new bio-models and algorithms</a:t>
            </a:r>
          </a:p>
          <a:p>
            <a:pPr lvl="1" algn="just"/>
            <a:r>
              <a:rPr lang="en-US" b="1" smtClean="0">
                <a:solidFill>
                  <a:srgbClr val="FF0000"/>
                </a:solidFill>
              </a:rPr>
              <a:t>to predict secondary fluxes:</a:t>
            </a:r>
            <a:r>
              <a:rPr lang="en-US" b="1" smtClean="0">
                <a:solidFill>
                  <a:srgbClr val="FF0000"/>
                </a:solidFill>
                <a:latin typeface="Symbol" panose="05050102010706020507" pitchFamily="18" charset="2"/>
              </a:rPr>
              <a:t> b</a:t>
            </a:r>
            <a:r>
              <a:rPr lang="en-US" b="1" baseline="30000" smtClean="0">
                <a:solidFill>
                  <a:srgbClr val="FF0000"/>
                </a:solidFill>
              </a:rPr>
              <a:t>+</a:t>
            </a:r>
            <a:r>
              <a:rPr lang="en-US" b="1" smtClean="0">
                <a:solidFill>
                  <a:srgbClr val="FF0000"/>
                </a:solidFill>
              </a:rPr>
              <a:t> emitters, prompt </a:t>
            </a:r>
            <a:r>
              <a:rPr lang="en-US" b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b="1" smtClean="0">
                <a:solidFill>
                  <a:srgbClr val="FF0000"/>
                </a:solidFill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16276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Choice of the MC code</a:t>
            </a:r>
            <a:endParaRPr lang="en-US" b="1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7120" y="2646364"/>
            <a:ext cx="8713787" cy="2395537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smtClean="0"/>
              <a:t>Presently used in hadron therapy contect</a:t>
            </a:r>
          </a:p>
          <a:p>
            <a:pPr algn="just">
              <a:lnSpc>
                <a:spcPct val="90000"/>
              </a:lnSpc>
            </a:pPr>
            <a:r>
              <a:rPr lang="en-US" sz="2800" smtClean="0"/>
              <a:t>Includes </a:t>
            </a:r>
            <a:r>
              <a:rPr lang="en-US" sz="2800"/>
              <a:t>sound physical models </a:t>
            </a:r>
          </a:p>
          <a:p>
            <a:pPr algn="just">
              <a:lnSpc>
                <a:spcPct val="90000"/>
              </a:lnSpc>
            </a:pPr>
            <a:r>
              <a:rPr lang="en-US" sz="2800"/>
              <a:t>Capability of being coupled to CT scans to import geometry, to import volume/organ definitions</a:t>
            </a:r>
          </a:p>
          <a:p>
            <a:pPr algn="just">
              <a:lnSpc>
                <a:spcPct val="90000"/>
              </a:lnSpc>
            </a:pPr>
            <a:r>
              <a:rPr lang="en-US" sz="2800"/>
              <a:t>Possibility to be coupled to </a:t>
            </a:r>
            <a:r>
              <a:rPr lang="en-US" sz="2800" smtClean="0"/>
              <a:t>a </a:t>
            </a:r>
            <a:r>
              <a:rPr lang="en-US" sz="2800"/>
              <a:t>Radiobiological </a:t>
            </a:r>
            <a:r>
              <a:rPr lang="en-US" sz="2800" smtClean="0"/>
              <a:t>model</a:t>
            </a:r>
            <a:endParaRPr lang="en-US" sz="280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</p:txBody>
      </p:sp>
      <p:grpSp>
        <p:nvGrpSpPr>
          <p:cNvPr id="219144" name="Group 8"/>
          <p:cNvGrpSpPr>
            <a:grpSpLocks/>
          </p:cNvGrpSpPr>
          <p:nvPr/>
        </p:nvGrpSpPr>
        <p:grpSpPr bwMode="auto">
          <a:xfrm>
            <a:off x="106713" y="1191444"/>
            <a:ext cx="9144000" cy="1095375"/>
            <a:chOff x="135" y="747"/>
            <a:chExt cx="5760" cy="690"/>
          </a:xfrm>
        </p:grpSpPr>
        <p:sp>
          <p:nvSpPr>
            <p:cNvPr id="219140" name="Rectangle 4"/>
            <p:cNvSpPr>
              <a:spLocks noChangeArrowheads="1"/>
            </p:cNvSpPr>
            <p:nvPr/>
          </p:nvSpPr>
          <p:spPr bwMode="auto">
            <a:xfrm>
              <a:off x="135" y="747"/>
              <a:ext cx="5760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FF3300"/>
                </a:buClr>
                <a:buSzPct val="75000"/>
                <a:buFont typeface="Wingdings" pitchFamily="2" charset="2"/>
                <a:buNone/>
              </a:pPr>
              <a:r>
                <a:rPr lang="en-US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FLUKA </a:t>
              </a:r>
              <a:r>
                <a:rPr lang="en-US" sz="1800">
                  <a:solidFill>
                    <a:srgbClr val="3333FF"/>
                  </a:solidFill>
                </a:rPr>
                <a:t>(INFN-CERN property)</a:t>
              </a:r>
              <a:r>
                <a:rPr lang="en-US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b="1"/>
                <a:t>is the baseline choice for this project</a:t>
              </a:r>
            </a:p>
          </p:txBody>
        </p:sp>
        <p:sp>
          <p:nvSpPr>
            <p:cNvPr id="219141" name="Text Box 5"/>
            <p:cNvSpPr txBox="1">
              <a:spLocks noChangeArrowheads="1"/>
            </p:cNvSpPr>
            <p:nvPr/>
          </p:nvSpPr>
          <p:spPr bwMode="auto">
            <a:xfrm>
              <a:off x="1520" y="1168"/>
              <a:ext cx="213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rgbClr val="3333FF"/>
                  </a:solidFill>
                </a:rPr>
                <a:t>(</a:t>
              </a:r>
              <a:r>
                <a:rPr lang="en-US" sz="2200" b="1">
                  <a:solidFill>
                    <a:schemeClr val="bg2"/>
                  </a:solidFill>
                  <a:hlinkClick r:id="rId3"/>
                </a:rPr>
                <a:t>http://www.fluka.org</a:t>
              </a:r>
              <a:r>
                <a:rPr lang="en-US" sz="2200" b="1">
                  <a:solidFill>
                    <a:srgbClr val="3333FF"/>
                  </a:solidFill>
                </a:rPr>
                <a:t>)</a:t>
              </a:r>
              <a:endParaRPr lang="it-IT" sz="2200" b="1">
                <a:solidFill>
                  <a:srgbClr val="3333FF"/>
                </a:solidFill>
              </a:endParaRPr>
            </a:p>
          </p:txBody>
        </p:sp>
      </p:grp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735013" y="4240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45" y="5401445"/>
            <a:ext cx="4152381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8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2126</Words>
  <Application>Microsoft Office PowerPoint</Application>
  <PresentationFormat>On-screen Show (4:3)</PresentationFormat>
  <Paragraphs>235</Paragraphs>
  <Slides>45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ＭＳ Ｐゴシック</vt:lpstr>
      <vt:lpstr>Arial</vt:lpstr>
      <vt:lpstr>Cambria</vt:lpstr>
      <vt:lpstr>Courier New</vt:lpstr>
      <vt:lpstr>Symbol</vt:lpstr>
      <vt:lpstr>Tahoma</vt:lpstr>
      <vt:lpstr>Times New Roman</vt:lpstr>
      <vt:lpstr>Wingdings</vt:lpstr>
      <vt:lpstr/>
      <vt:lpstr>Equation</vt:lpstr>
      <vt:lpstr>A Monte Carlo-based treatment planning tool for proton therapy</vt:lpstr>
      <vt:lpstr>Hadron Therapy with active scanning</vt:lpstr>
      <vt:lpstr>The concept of Treatment Planning (in a 1D-approx.)</vt:lpstr>
      <vt:lpstr>Treatment planning and Monte Carlo</vt:lpstr>
      <vt:lpstr>Present application of MC calculations in hadron therapy</vt:lpstr>
      <vt:lpstr>PowerPoint Presentation</vt:lpstr>
      <vt:lpstr>Towards a new TPS approach based on MC</vt:lpstr>
      <vt:lpstr>Goals</vt:lpstr>
      <vt:lpstr>Choice of the MC code</vt:lpstr>
      <vt:lpstr>Use of FLUKA @CNAO to provide input databases</vt:lpstr>
      <vt:lpstr>PowerPoint Presentation</vt:lpstr>
      <vt:lpstr>PowerPoint Presentation</vt:lpstr>
      <vt:lpstr>PowerPoint Presentation</vt:lpstr>
      <vt:lpstr>FLUKA recalculation of a patient PLAN</vt:lpstr>
      <vt:lpstr>Basic principles</vt:lpstr>
      <vt:lpstr>Components and program flow</vt:lpstr>
      <vt:lpstr>Optimization procedure</vt:lpstr>
      <vt:lpstr>Dose-to-medium vs Dose-to-water</vt:lpstr>
      <vt:lpstr>Calculating RBE-weighted doses</vt:lpstr>
      <vt:lpstr>RBE defined using Survival Fraction</vt:lpstr>
      <vt:lpstr>Radiobiological Model</vt:lpstr>
      <vt:lpstr>Coupling to radiobiological model</vt:lpstr>
      <vt:lpstr>Optimization of DRBE</vt:lpstr>
      <vt:lpstr>Verification of MCTPS Plans</vt:lpstr>
      <vt:lpstr>MC Set-up</vt:lpstr>
      <vt:lpstr>CT stoichiometric calibration</vt:lpstr>
      <vt:lpstr>CT stoichiometric calibration (II)</vt:lpstr>
      <vt:lpstr>Details on dosimetric checks</vt:lpstr>
      <vt:lpstr>The Cube case</vt:lpstr>
      <vt:lpstr>FRED (by A.S.)</vt:lpstr>
      <vt:lpstr>FRED </vt:lpstr>
      <vt:lpstr>The 2-port chordoma case</vt:lpstr>
      <vt:lpstr>The 3-port chordoma case</vt:lpstr>
      <vt:lpstr>Results of the QA tests</vt:lpstr>
      <vt:lpstr>DVHs for PTV and OAR</vt:lpstr>
      <vt:lpstr>RBE as predicted by LEM for abs. doses larger than 10% of prescribed dose</vt:lpstr>
      <vt:lpstr>Optimization of DRBE (with variable RBE from LEM) 3 port case</vt:lpstr>
      <vt:lpstr>Comparing fixed vs variable RBE</vt:lpstr>
      <vt:lpstr>Computing effort</vt:lpstr>
      <vt:lpstr>Some Conclusions about the MCTPS</vt:lpstr>
      <vt:lpstr>Spare slides</vt:lpstr>
      <vt:lpstr>RBE as predicted by LEM for abs. doses larger than 10% of prescribed dose</vt:lpstr>
      <vt:lpstr>Optimization of DRBE (with variable RBE from LEM) 2 port case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Monte Carlo-based treatment planning tool for proton therapy</dc:title>
  <dc:creator>battist</dc:creator>
  <cp:lastModifiedBy>Giuseppe Battistoni</cp:lastModifiedBy>
  <cp:revision>62</cp:revision>
  <dcterms:modified xsi:type="dcterms:W3CDTF">2013-06-04T07:05:06Z</dcterms:modified>
</cp:coreProperties>
</file>