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Default Extension="gif" ContentType="image/gif"/>
  <Default Extension="vml" ContentType="application/vnd.openxmlformats-officedocument.vmlDrawing"/>
  <Override PartName="/ppt/notesSlides/notesSlide8.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60" r:id="rId2"/>
    <p:sldId id="357" r:id="rId3"/>
    <p:sldId id="406" r:id="rId4"/>
    <p:sldId id="298" r:id="rId5"/>
    <p:sldId id="407" r:id="rId6"/>
    <p:sldId id="410" r:id="rId7"/>
    <p:sldId id="358" r:id="rId8"/>
    <p:sldId id="397" r:id="rId9"/>
    <p:sldId id="356" r:id="rId10"/>
    <p:sldId id="299" r:id="rId11"/>
    <p:sldId id="412" r:id="rId12"/>
    <p:sldId id="411" r:id="rId13"/>
    <p:sldId id="402" r:id="rId14"/>
    <p:sldId id="335" r:id="rId15"/>
    <p:sldId id="404" r:id="rId16"/>
    <p:sldId id="328" r:id="rId17"/>
    <p:sldId id="375" r:id="rId18"/>
    <p:sldId id="323" r:id="rId19"/>
    <p:sldId id="325" r:id="rId20"/>
    <p:sldId id="350" r:id="rId21"/>
    <p:sldId id="324" r:id="rId22"/>
    <p:sldId id="326" r:id="rId23"/>
    <p:sldId id="379" r:id="rId24"/>
    <p:sldId id="329" r:id="rId25"/>
    <p:sldId id="312" r:id="rId26"/>
    <p:sldId id="316" r:id="rId27"/>
    <p:sldId id="373" r:id="rId28"/>
    <p:sldId id="391" r:id="rId29"/>
    <p:sldId id="384" r:id="rId30"/>
    <p:sldId id="393" r:id="rId31"/>
    <p:sldId id="337" r:id="rId32"/>
    <p:sldId id="338" r:id="rId33"/>
    <p:sldId id="385" r:id="rId34"/>
    <p:sldId id="374" r:id="rId35"/>
    <p:sldId id="380" r:id="rId36"/>
    <p:sldId id="403" r:id="rId37"/>
    <p:sldId id="387" r:id="rId38"/>
    <p:sldId id="376" r:id="rId39"/>
    <p:sldId id="413" r:id="rId40"/>
    <p:sldId id="389" r:id="rId41"/>
    <p:sldId id="390" r:id="rId42"/>
    <p:sldId id="388" r:id="rId43"/>
    <p:sldId id="383" r:id="rId44"/>
    <p:sldId id="382" r:id="rId45"/>
    <p:sldId id="333" r:id="rId46"/>
    <p:sldId id="363" r:id="rId47"/>
    <p:sldId id="364" r:id="rId48"/>
    <p:sldId id="365" r:id="rId49"/>
    <p:sldId id="366" r:id="rId50"/>
    <p:sldId id="367" r:id="rId51"/>
    <p:sldId id="368" r:id="rId52"/>
    <p:sldId id="369" r:id="rId53"/>
    <p:sldId id="370" r:id="rId54"/>
    <p:sldId id="401"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8C0"/>
    <a:srgbClr val="006600"/>
    <a:srgbClr val="F7F72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2" autoAdjust="0"/>
    <p:restoredTop sz="93486" autoAdjust="0"/>
  </p:normalViewPr>
  <p:slideViewPr>
    <p:cSldViewPr>
      <p:cViewPr>
        <p:scale>
          <a:sx n="100" d="100"/>
          <a:sy n="100" d="100"/>
        </p:scale>
        <p:origin x="-120" y="-126"/>
      </p:cViewPr>
      <p:guideLst>
        <p:guide orient="horz" pos="2160"/>
        <p:guide pos="2880"/>
      </p:guideLst>
    </p:cSldViewPr>
  </p:slideViewPr>
  <p:outlineViewPr>
    <p:cViewPr>
      <p:scale>
        <a:sx n="33" d="100"/>
        <a:sy n="33" d="100"/>
      </p:scale>
      <p:origin x="0" y="1818"/>
    </p:cViewPr>
  </p:outlineViewPr>
  <p:notesTextViewPr>
    <p:cViewPr>
      <p:scale>
        <a:sx n="100" d="100"/>
        <a:sy n="100" d="100"/>
      </p:scale>
      <p:origin x="0" y="0"/>
    </p:cViewPr>
  </p:notesTextViewPr>
  <p:sorterViewPr>
    <p:cViewPr>
      <p:scale>
        <a:sx n="80" d="100"/>
        <a:sy n="8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image" Target="../media/image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defRPr>
            </a:lvl1pPr>
          </a:lstStyle>
          <a:p>
            <a:pPr>
              <a:defRPr/>
            </a:pPr>
            <a:endParaRPr lang="en-US"/>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charset="0"/>
              </a:defRPr>
            </a:lvl1pPr>
          </a:lstStyle>
          <a:p>
            <a:pPr>
              <a:defRPr/>
            </a:pPr>
            <a:fld id="{D47CEF3B-3AF4-4B8D-8204-A531558CD37E}" type="datetimeFigureOut">
              <a:rPr lang="en-US"/>
              <a:pPr>
                <a:defRPr/>
              </a:pPr>
              <a:t>6/3/2013</a:t>
            </a:fld>
            <a:endParaRPr lang="en-US"/>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endParaRPr lang="en-US" noProof="0" smtClean="0"/>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defRPr>
            </a:lvl1pPr>
          </a:lstStyle>
          <a:p>
            <a:pPr>
              <a:defRPr/>
            </a:pPr>
            <a:endParaRPr lang="en-US"/>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charset="0"/>
              </a:defRPr>
            </a:lvl1pPr>
          </a:lstStyle>
          <a:p>
            <a:pPr>
              <a:defRPr/>
            </a:pPr>
            <a:fld id="{CE985974-38C0-4C51-8F27-E55061CB9003}" type="slidenum">
              <a:rPr lang="en-US"/>
              <a:pPr>
                <a:defRPr/>
              </a:pPr>
              <a:t>‹N›</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noFill/>
        </p:spPr>
        <p:txBody>
          <a:bodyPr wrap="square" numCol="1" anchor="t" anchorCtr="0" compatLnSpc="1">
            <a:prstTxWarp prst="textNoShape">
              <a:avLst/>
            </a:prstTxWarp>
          </a:bodyPr>
          <a:lstStyle/>
          <a:p>
            <a:r>
              <a:rPr lang="it-IT" smtClean="0"/>
              <a:t>CCAL: ks gg , ks 3pi0, eta pi0gg  increase the acceptance for very forward electrons/photons</a:t>
            </a:r>
          </a:p>
          <a:p>
            <a:r>
              <a:rPr lang="it-IT" smtClean="0"/>
              <a:t>IT: Ks, KL precoce, eta, interferometry</a:t>
            </a:r>
          </a:p>
          <a:p>
            <a:r>
              <a:rPr lang="it-IT" smtClean="0"/>
              <a:t>QCALT: detection of photons from KL decays in the DC</a:t>
            </a:r>
          </a:p>
          <a:p>
            <a:endParaRPr lang="it-IT" smtClean="0"/>
          </a:p>
          <a:p>
            <a:r>
              <a:rPr lang="en-US" smtClean="0"/>
              <a:t>For the forthcoming run [10], upgrades have also been proposed for the detector. In a first phase, two different devices (LET and HET) will be installed along the beam line to detect the  scattered electrons/positrons from  interactions. In a second phase, a light–material internal tracker (IT) will be installed in the region between the beam pipe and the drift chamber to improve charged vertex reconstruction and to increase the acceptance for low pT tracks [11]. Crystal calorimeters (CCALT) will cover the low  region, aiming at increasing acceptance for very forward electrons/photons down to 8. A new tile calorimeter (QCALT) will be used to instrument the DANE focusing system for the detection of photons coming from KL decays in the drift chamber. Implementation of the second phase is planned for late 2011. The integrated</a:t>
            </a:r>
          </a:p>
          <a:p>
            <a:r>
              <a:rPr lang="en-US" smtClean="0"/>
              <a:t>luminosity for the two phases, from here on dubbed as step-0 and step-1, will be 5 fb−1 and 20 fb−1, respectively.</a:t>
            </a:r>
          </a:p>
          <a:p>
            <a:endParaRPr lang="it-IT" smtClean="0"/>
          </a:p>
        </p:txBody>
      </p:sp>
      <p:sp>
        <p:nvSpPr>
          <p:cNvPr id="4" name="Slide Number Placeholder 3"/>
          <p:cNvSpPr>
            <a:spLocks noGrp="1"/>
          </p:cNvSpPr>
          <p:nvPr>
            <p:ph type="sldNum" sz="quarter" idx="5"/>
          </p:nvPr>
        </p:nvSpPr>
        <p:spPr/>
        <p:txBody>
          <a:bodyPr/>
          <a:lstStyle/>
          <a:p>
            <a:pPr>
              <a:defRPr/>
            </a:pPr>
            <a:fld id="{3AA317ED-2AD4-4EEF-948C-C1D178EC90E4}" type="slidenum">
              <a:rPr lang="it-IT" smtClean="0"/>
              <a:pPr>
                <a:defRPr/>
              </a:pPr>
              <a:t>9</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it-IT" sz="1200" kern="1200" baseline="0" dirty="0" smtClean="0">
                <a:solidFill>
                  <a:schemeClr val="tx1"/>
                </a:solidFill>
                <a:latin typeface="+mn-lt"/>
                <a:ea typeface="+mn-ea"/>
                <a:cs typeface="+mn-cs"/>
              </a:rPr>
              <a:t>the metal </a:t>
            </a:r>
            <a:r>
              <a:rPr lang="en-US" sz="1200" kern="1200" baseline="0" dirty="0" smtClean="0">
                <a:solidFill>
                  <a:schemeClr val="tx1"/>
                </a:solidFill>
                <a:latin typeface="+mn-lt"/>
                <a:ea typeface="+mn-ea"/>
                <a:cs typeface="+mn-cs"/>
              </a:rPr>
              <a:t>holes etched on one side of the foil are used as self-mask for the polymer removal into</a:t>
            </a:r>
          </a:p>
          <a:p>
            <a:r>
              <a:rPr lang="en-US" sz="1200" kern="1200" baseline="0" dirty="0" smtClean="0">
                <a:solidFill>
                  <a:schemeClr val="tx1"/>
                </a:solidFill>
                <a:latin typeface="+mn-lt"/>
                <a:ea typeface="+mn-ea"/>
                <a:cs typeface="+mn-cs"/>
              </a:rPr>
              <a:t>the holes down to the second copper layer; a successive etching tuned to remove half</a:t>
            </a:r>
          </a:p>
          <a:p>
            <a:r>
              <a:rPr lang="en-US" sz="1200" kern="1200" baseline="0" dirty="0" smtClean="0">
                <a:solidFill>
                  <a:schemeClr val="tx1"/>
                </a:solidFill>
                <a:latin typeface="+mn-lt"/>
                <a:ea typeface="+mn-ea"/>
                <a:cs typeface="+mn-cs"/>
              </a:rPr>
              <a:t>of the metal reduces correspondingly the copper thickness, and, acting from both</a:t>
            </a:r>
          </a:p>
          <a:p>
            <a:r>
              <a:rPr lang="en-US" sz="1200" kern="1200" baseline="0" dirty="0" smtClean="0">
                <a:solidFill>
                  <a:schemeClr val="tx1"/>
                </a:solidFill>
                <a:latin typeface="+mn-lt"/>
                <a:ea typeface="+mn-ea"/>
                <a:cs typeface="+mn-cs"/>
              </a:rPr>
              <a:t>sides, opens narrower holes on the second layer.</a:t>
            </a:r>
            <a:endParaRPr lang="it-IT" dirty="0"/>
          </a:p>
        </p:txBody>
      </p:sp>
      <p:sp>
        <p:nvSpPr>
          <p:cNvPr id="4" name="Slide Number Placeholder 3"/>
          <p:cNvSpPr>
            <a:spLocks noGrp="1"/>
          </p:cNvSpPr>
          <p:nvPr>
            <p:ph type="sldNum" sz="quarter" idx="10"/>
          </p:nvPr>
        </p:nvSpPr>
        <p:spPr/>
        <p:txBody>
          <a:bodyPr/>
          <a:lstStyle/>
          <a:p>
            <a:pPr>
              <a:defRPr/>
            </a:pPr>
            <a:fld id="{CE985974-38C0-4C51-8F27-E55061CB9003}" type="slidenum">
              <a:rPr lang="en-US" smtClean="0"/>
              <a:pPr>
                <a:defRPr/>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1"/>
            <a:ext cx="5486308" cy="276999"/>
          </a:xfrm>
        </p:spPr>
        <p:txBody>
          <a:bodyPr>
            <a:spAutoFit/>
          </a:bodyPr>
          <a:lstStyle/>
          <a:p>
            <a:r>
              <a:rPr lang="en-US" sz="1200" kern="1200" baseline="0" dirty="0" smtClean="0">
                <a:solidFill>
                  <a:schemeClr val="tx1"/>
                </a:solidFill>
                <a:latin typeface="+mn-lt"/>
                <a:ea typeface="+mn-ea"/>
                <a:cs typeface="+mn-cs"/>
              </a:rPr>
              <a:t>A copper-clad polyimide foil is</a:t>
            </a:r>
          </a:p>
          <a:p>
            <a:r>
              <a:rPr lang="en-US" sz="1200" kern="1200" baseline="0" dirty="0" smtClean="0">
                <a:solidFill>
                  <a:schemeClr val="tx1"/>
                </a:solidFill>
                <a:latin typeface="+mn-lt"/>
                <a:ea typeface="+mn-ea"/>
                <a:cs typeface="+mn-cs"/>
              </a:rPr>
              <a:t>laminated on one side with a photosensitive coating (usually named photo resist) and</a:t>
            </a:r>
          </a:p>
          <a:p>
            <a:r>
              <a:rPr lang="en-US" sz="1200" kern="1200" baseline="0" dirty="0" smtClean="0">
                <a:solidFill>
                  <a:schemeClr val="tx1"/>
                </a:solidFill>
                <a:latin typeface="+mn-lt"/>
                <a:ea typeface="+mn-ea"/>
                <a:cs typeface="+mn-cs"/>
              </a:rPr>
              <a:t>exposed to UV light through a mask with the desired holes’ pattern; the process is</a:t>
            </a:r>
          </a:p>
          <a:p>
            <a:r>
              <a:rPr lang="en-US" sz="1200" kern="1200" baseline="0" dirty="0" smtClean="0">
                <a:solidFill>
                  <a:schemeClr val="tx1"/>
                </a:solidFill>
                <a:latin typeface="+mn-lt"/>
                <a:ea typeface="+mn-ea"/>
                <a:cs typeface="+mn-cs"/>
              </a:rPr>
              <a:t>repeated on the other side. After curing, the coating is chemically removed in the</a:t>
            </a:r>
          </a:p>
          <a:p>
            <a:r>
              <a:rPr lang="en-US" sz="1200" kern="1200" baseline="0" dirty="0" smtClean="0">
                <a:solidFill>
                  <a:schemeClr val="tx1"/>
                </a:solidFill>
                <a:latin typeface="+mn-lt"/>
                <a:ea typeface="+mn-ea"/>
                <a:cs typeface="+mn-cs"/>
              </a:rPr>
              <a:t>exposed areas, and the underlying metal etched with a standard printed circuit</a:t>
            </a:r>
          </a:p>
          <a:p>
            <a:r>
              <a:rPr lang="en-US" sz="1200" kern="1200" baseline="0" dirty="0" smtClean="0">
                <a:solidFill>
                  <a:schemeClr val="tx1"/>
                </a:solidFill>
                <a:latin typeface="+mn-lt"/>
                <a:ea typeface="+mn-ea"/>
                <a:cs typeface="+mn-cs"/>
              </a:rPr>
              <a:t>technology. The foil is then immersed in a polymer solvent to open the channels in the</a:t>
            </a:r>
          </a:p>
          <a:p>
            <a:r>
              <a:rPr lang="en-US" sz="1200" kern="1200" baseline="0" dirty="0" smtClean="0">
                <a:solidFill>
                  <a:schemeClr val="tx1"/>
                </a:solidFill>
                <a:latin typeface="+mn-lt"/>
                <a:ea typeface="+mn-ea"/>
                <a:cs typeface="+mn-cs"/>
              </a:rPr>
              <a:t>regions not protected by the metal; due to the wet etching process, the holes in the</a:t>
            </a:r>
          </a:p>
          <a:p>
            <a:r>
              <a:rPr lang="en-US" sz="1200" kern="1200" baseline="0" dirty="0" smtClean="0">
                <a:solidFill>
                  <a:schemeClr val="tx1"/>
                </a:solidFill>
                <a:latin typeface="+mn-lt"/>
                <a:ea typeface="+mn-ea"/>
                <a:cs typeface="+mn-cs"/>
              </a:rPr>
              <a:t>polymer tend to have a double-conical shape, with the minimum diameter in the</a:t>
            </a:r>
          </a:p>
          <a:p>
            <a:r>
              <a:rPr lang="it-IT" sz="1200" kern="1200" baseline="0" dirty="0" smtClean="0">
                <a:solidFill>
                  <a:schemeClr val="tx1"/>
                </a:solidFill>
                <a:latin typeface="+mn-lt"/>
                <a:ea typeface="+mn-ea"/>
                <a:cs typeface="+mn-cs"/>
              </a:rPr>
              <a:t>centre</a:t>
            </a:r>
            <a:endParaRPr lang="it-IT"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1"/>
            <a:ext cx="5486308" cy="276999"/>
          </a:xfrm>
        </p:spPr>
        <p:txBody>
          <a:bodyPr>
            <a:spAutoFit/>
          </a:bodyPr>
          <a:lstStyle/>
          <a:p>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8F4C30D-BB9F-4315-955D-0C69964C14EC}" type="slidenum">
              <a:rPr lang="it-IT" smtClean="0">
                <a:latin typeface="Arial" pitchFamily="34" charset="0"/>
              </a:rPr>
              <a:pPr/>
              <a:t>45</a:t>
            </a:fld>
            <a:endParaRPr lang="it-IT" smtClean="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E6C3DD0-C4D2-46E8-B46C-58994850CB93}" type="slidenum">
              <a:rPr lang="en-US" smtClean="0">
                <a:latin typeface="Arial" pitchFamily="34" charset="0"/>
              </a:rPr>
              <a:pPr/>
              <a:t>49</a:t>
            </a:fld>
            <a:endParaRPr lang="en-US" smtClean="0">
              <a:latin typeface="Arial" pitchFamily="34" charset="0"/>
            </a:endParaRPr>
          </a:p>
        </p:txBody>
      </p:sp>
      <p:sp>
        <p:nvSpPr>
          <p:cNvPr id="40963" name="Rectangle 2"/>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40964" name="Rectangle 3"/>
          <p:cNvSpPr>
            <a:spLocks noGrp="1"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07356FC-22DD-4187-B413-7A6E45D86CF7}" type="slidenum">
              <a:rPr lang="en-US" smtClean="0">
                <a:latin typeface="Arial" pitchFamily="34" charset="0"/>
              </a:rPr>
              <a:pPr/>
              <a:t>50</a:t>
            </a:fld>
            <a:endParaRPr lang="en-US" smtClean="0">
              <a:latin typeface="Arial" pitchFamily="34" charset="0"/>
            </a:endParaRPr>
          </a:p>
        </p:txBody>
      </p:sp>
      <p:sp>
        <p:nvSpPr>
          <p:cNvPr id="41987" name="Rectangle 2"/>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41988" name="Rectangle 3"/>
          <p:cNvSpPr>
            <a:spLocks noGrp="1"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7A5291-A186-4E30-858C-CFBEDB09AA68}" type="slidenum">
              <a:rPr lang="en-US" smtClean="0">
                <a:latin typeface="Arial" pitchFamily="34" charset="0"/>
              </a:rPr>
              <a:pPr/>
              <a:t>51</a:t>
            </a:fld>
            <a:endParaRPr lang="en-US" smtClean="0">
              <a:latin typeface="Arial" pitchFamily="34" charset="0"/>
            </a:endParaRPr>
          </a:p>
        </p:txBody>
      </p:sp>
      <p:sp>
        <p:nvSpPr>
          <p:cNvPr id="43011" name="Rectangle 2"/>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43012" name="Rectangle 3"/>
          <p:cNvSpPr>
            <a:spLocks noGrp="1"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A62341E-1FC8-4A38-969E-F0C803EADCD1}" type="slidenum">
              <a:rPr lang="en-US" smtClean="0">
                <a:latin typeface="Arial" pitchFamily="34" charset="0"/>
              </a:rPr>
              <a:pPr/>
              <a:t>52</a:t>
            </a:fld>
            <a:endParaRPr lang="en-US" smtClean="0">
              <a:latin typeface="Arial" pitchFamily="34" charset="0"/>
            </a:endParaRPr>
          </a:p>
        </p:txBody>
      </p:sp>
      <p:sp>
        <p:nvSpPr>
          <p:cNvPr id="44035" name="Rectangle 2"/>
          <p:cNvSpPr>
            <a:spLocks noGrp="1" noRot="1" noChangeAspect="1" noChangeArrowheads="1" noTextEdit="1"/>
          </p:cNvSpPr>
          <p:nvPr>
            <p:ph type="sldImg"/>
          </p:nvPr>
        </p:nvSpPr>
        <p:spPr bwMode="auto">
          <a:xfrm>
            <a:off x="1143000" y="693738"/>
            <a:ext cx="4572000" cy="3429000"/>
          </a:xfrm>
          <a:noFill/>
          <a:ln>
            <a:solidFill>
              <a:srgbClr val="000000"/>
            </a:solidFill>
            <a:miter lim="800000"/>
            <a:headEnd/>
            <a:tailEnd/>
          </a:ln>
        </p:spPr>
      </p:sp>
      <p:sp>
        <p:nvSpPr>
          <p:cNvPr id="44036" name="Rectangle 3"/>
          <p:cNvSpPr>
            <a:spLocks noGrp="1" noChangeArrowheads="1"/>
          </p:cNvSpPr>
          <p:nvPr>
            <p:ph type="body" idx="1"/>
          </p:nvPr>
        </p:nvSpPr>
        <p:spPr bwMode="auto">
          <a:xfrm>
            <a:off x="685800" y="4341813"/>
            <a:ext cx="5487988" cy="4032250"/>
          </a:xfrm>
          <a:noFill/>
        </p:spPr>
        <p:txBody>
          <a:bodyPr wrap="none" numCol="1" anchor="ctr"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r>
              <a:rPr lang="en-US" smtClean="0"/>
              <a:t>No visible displacement in Y  within 40 microns</a:t>
            </a:r>
          </a:p>
        </p:txBody>
      </p:sp>
      <p:sp>
        <p:nvSpPr>
          <p:cNvPr id="450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5633DCA-EBDE-4297-8AA8-18A04C4C33A8}" type="slidenum">
              <a:rPr lang="en-US" smtClean="0">
                <a:latin typeface="Arial" pitchFamily="34" charset="0"/>
              </a:rPr>
              <a:pPr/>
              <a:t>53</a:t>
            </a:fld>
            <a:endParaRPr lang="en-US"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1"/>
            <a:ext cx="5486308" cy="276999"/>
          </a:xfrm>
        </p:spPr>
        <p:txBody>
          <a:bodyPr>
            <a:spAutoFit/>
          </a:bodyPr>
          <a:lstStyle/>
          <a:p>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30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solidFill>
                  <a:schemeClr val="accent2"/>
                </a:solidFill>
                <a:cs typeface="Arial" pitchFamily="34" charset="0"/>
              </a:rPr>
              <a:t>For </a:t>
            </a:r>
            <a:r>
              <a:rPr lang="en-US" smtClean="0">
                <a:solidFill>
                  <a:schemeClr val="accent2"/>
                </a:solidFill>
              </a:rPr>
              <a:t>CPT violation from </a:t>
            </a:r>
            <a:r>
              <a:rPr lang="en-US" smtClean="0">
                <a:solidFill>
                  <a:srgbClr val="FF0000"/>
                </a:solidFill>
              </a:rPr>
              <a:t>K</a:t>
            </a:r>
            <a:r>
              <a:rPr lang="en-US" baseline="-25000" smtClean="0">
                <a:solidFill>
                  <a:srgbClr val="FF0000"/>
                </a:solidFill>
              </a:rPr>
              <a:t>0</a:t>
            </a:r>
            <a:r>
              <a:rPr lang="en-US" smtClean="0">
                <a:solidFill>
                  <a:srgbClr val="FF0000"/>
                </a:solidFill>
              </a:rPr>
              <a:t> interference</a:t>
            </a:r>
            <a:r>
              <a:rPr lang="en-US" smtClean="0">
                <a:solidFill>
                  <a:schemeClr val="accent2"/>
                </a:solidFill>
              </a:rPr>
              <a:t> an improvement of a </a:t>
            </a:r>
            <a:r>
              <a:rPr lang="en-US" smtClean="0">
                <a:solidFill>
                  <a:srgbClr val="FF0000"/>
                </a:solidFill>
              </a:rPr>
              <a:t>factor of 10</a:t>
            </a:r>
            <a:r>
              <a:rPr lang="en-US" smtClean="0">
                <a:solidFill>
                  <a:schemeClr val="accent2"/>
                </a:solidFill>
              </a:rPr>
              <a:t> of present error with</a:t>
            </a:r>
            <a:r>
              <a:rPr lang="en-US" smtClean="0">
                <a:solidFill>
                  <a:srgbClr val="0070C0"/>
                </a:solidFill>
              </a:rPr>
              <a:t> </a:t>
            </a:r>
            <a:r>
              <a:rPr lang="en-US" smtClean="0">
                <a:solidFill>
                  <a:srgbClr val="FF0000"/>
                </a:solidFill>
              </a:rPr>
              <a:t>20 fb-1</a:t>
            </a:r>
            <a:r>
              <a:rPr lang="en-US" b="1" smtClean="0">
                <a:solidFill>
                  <a:srgbClr val="FF0000"/>
                </a:solidFill>
              </a:rPr>
              <a:t> </a:t>
            </a:r>
            <a:r>
              <a:rPr lang="en-US" smtClean="0">
                <a:solidFill>
                  <a:schemeClr val="accent2"/>
                </a:solidFill>
              </a:rPr>
              <a:t>(100 fb-1 needed without IT) is achievable.</a:t>
            </a:r>
          </a:p>
          <a:p>
            <a:pPr eaLnBrk="1" hangingPunct="1"/>
            <a:endParaRPr lang="en-US" smtClean="0"/>
          </a:p>
        </p:txBody>
      </p:sp>
      <p:sp>
        <p:nvSpPr>
          <p:cNvPr id="430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C4C9507-A692-4FAA-94E5-020C614D2DDD}" type="slidenum">
              <a:rPr lang="en-US" smtClean="0">
                <a:latin typeface="Arial" pitchFamily="34" charset="0"/>
              </a:rPr>
              <a:pPr/>
              <a:t>10</a:t>
            </a:fld>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1"/>
            <a:ext cx="5486308" cy="276999"/>
          </a:xfrm>
        </p:spPr>
        <p:txBody>
          <a:bodyPr>
            <a:spAutoFit/>
          </a:bodyPr>
          <a:lstStyle/>
          <a:p>
            <a:r>
              <a:rPr lang="en-US" sz="1200" kern="1200" baseline="0" dirty="0" smtClean="0">
                <a:solidFill>
                  <a:schemeClr val="tx1"/>
                </a:solidFill>
                <a:latin typeface="+mn-lt"/>
                <a:ea typeface="+mn-ea"/>
                <a:cs typeface="+mn-cs"/>
              </a:rPr>
              <a:t>A copper-clad polyimide foil is</a:t>
            </a:r>
          </a:p>
          <a:p>
            <a:r>
              <a:rPr lang="en-US" sz="1200" kern="1200" baseline="0" dirty="0" smtClean="0">
                <a:solidFill>
                  <a:schemeClr val="tx1"/>
                </a:solidFill>
                <a:latin typeface="+mn-lt"/>
                <a:ea typeface="+mn-ea"/>
                <a:cs typeface="+mn-cs"/>
              </a:rPr>
              <a:t>laminated on one side with a photosensitive coating (usually named photo resist) and</a:t>
            </a:r>
          </a:p>
          <a:p>
            <a:r>
              <a:rPr lang="en-US" sz="1200" kern="1200" baseline="0" dirty="0" smtClean="0">
                <a:solidFill>
                  <a:schemeClr val="tx1"/>
                </a:solidFill>
                <a:latin typeface="+mn-lt"/>
                <a:ea typeface="+mn-ea"/>
                <a:cs typeface="+mn-cs"/>
              </a:rPr>
              <a:t>exposed to UV light through a mask with the desired holes’ pattern; the process is</a:t>
            </a:r>
          </a:p>
          <a:p>
            <a:r>
              <a:rPr lang="en-US" sz="1200" kern="1200" baseline="0" dirty="0" smtClean="0">
                <a:solidFill>
                  <a:schemeClr val="tx1"/>
                </a:solidFill>
                <a:latin typeface="+mn-lt"/>
                <a:ea typeface="+mn-ea"/>
                <a:cs typeface="+mn-cs"/>
              </a:rPr>
              <a:t>repeated on the other side. After curing, the coating is chemically removed in the</a:t>
            </a:r>
          </a:p>
          <a:p>
            <a:r>
              <a:rPr lang="en-US" sz="1200" kern="1200" baseline="0" dirty="0" smtClean="0">
                <a:solidFill>
                  <a:schemeClr val="tx1"/>
                </a:solidFill>
                <a:latin typeface="+mn-lt"/>
                <a:ea typeface="+mn-ea"/>
                <a:cs typeface="+mn-cs"/>
              </a:rPr>
              <a:t>exposed areas, and the underlying metal etched with a standard printed circuit</a:t>
            </a:r>
          </a:p>
          <a:p>
            <a:r>
              <a:rPr lang="en-US" sz="1200" kern="1200" baseline="0" dirty="0" smtClean="0">
                <a:solidFill>
                  <a:schemeClr val="tx1"/>
                </a:solidFill>
                <a:latin typeface="+mn-lt"/>
                <a:ea typeface="+mn-ea"/>
                <a:cs typeface="+mn-cs"/>
              </a:rPr>
              <a:t>technology. The foil is then immersed in a polymer solvent to open the channels in the</a:t>
            </a:r>
          </a:p>
          <a:p>
            <a:r>
              <a:rPr lang="en-US" sz="1200" kern="1200" baseline="0" dirty="0" smtClean="0">
                <a:solidFill>
                  <a:schemeClr val="tx1"/>
                </a:solidFill>
                <a:latin typeface="+mn-lt"/>
                <a:ea typeface="+mn-ea"/>
                <a:cs typeface="+mn-cs"/>
              </a:rPr>
              <a:t>regions not protected by the metal; due to the wet etching process, the holes in the</a:t>
            </a:r>
          </a:p>
          <a:p>
            <a:r>
              <a:rPr lang="en-US" sz="1200" kern="1200" baseline="0" dirty="0" smtClean="0">
                <a:solidFill>
                  <a:schemeClr val="tx1"/>
                </a:solidFill>
                <a:latin typeface="+mn-lt"/>
                <a:ea typeface="+mn-ea"/>
                <a:cs typeface="+mn-cs"/>
              </a:rPr>
              <a:t>polymer tend to have a double-conical shape, with the minimum diameter in the</a:t>
            </a:r>
          </a:p>
          <a:p>
            <a:r>
              <a:rPr lang="it-IT" sz="1200" kern="1200" baseline="0" dirty="0" smtClean="0">
                <a:solidFill>
                  <a:schemeClr val="tx1"/>
                </a:solidFill>
                <a:latin typeface="+mn-lt"/>
                <a:ea typeface="+mn-ea"/>
                <a:cs typeface="+mn-cs"/>
              </a:rPr>
              <a:t>centre</a:t>
            </a:r>
            <a:endParaRPr lang="it-IT"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Segnaposto note 2"/>
          <p:cNvSpPr txBox="1">
            <a:spLocks noGrp="1"/>
          </p:cNvSpPr>
          <p:nvPr>
            <p:ph type="body" sz="quarter" idx="1"/>
          </p:nvPr>
        </p:nvSpPr>
        <p:spPr>
          <a:xfrm>
            <a:off x="685830" y="4343321"/>
            <a:ext cx="5486308" cy="276999"/>
          </a:xfrm>
        </p:spPr>
        <p:txBody>
          <a:bodyPr>
            <a:spAutoFit/>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 name="Segnaposto note 2"/>
          <p:cNvSpPr>
            <a:spLocks noGrp="1"/>
          </p:cNvSpPr>
          <p:nvPr>
            <p:ph type="body" idx="1"/>
          </p:nvPr>
        </p:nvSpPr>
        <p:spPr/>
        <p:txBody>
          <a:bodyPr/>
          <a:lstStyle/>
          <a:p>
            <a:pPr>
              <a:defRPr/>
            </a:pPr>
            <a:r>
              <a:rPr lang="it-IT" sz="800" dirty="0" err="1" smtClean="0">
                <a:solidFill>
                  <a:schemeClr val="tx1">
                    <a:lumMod val="50000"/>
                    <a:lumOff val="50000"/>
                  </a:schemeClr>
                </a:solidFill>
              </a:rPr>
              <a:t>Epoxy</a:t>
            </a:r>
            <a:r>
              <a:rPr lang="it-IT" sz="800" dirty="0" smtClean="0">
                <a:solidFill>
                  <a:schemeClr val="tx1">
                    <a:lumMod val="50000"/>
                    <a:lumOff val="50000"/>
                  </a:schemeClr>
                </a:solidFill>
              </a:rPr>
              <a:t> </a:t>
            </a:r>
            <a:r>
              <a:rPr lang="it-IT" sz="800" dirty="0" err="1" smtClean="0">
                <a:solidFill>
                  <a:schemeClr val="tx1">
                    <a:lumMod val="50000"/>
                    <a:lumOff val="50000"/>
                  </a:schemeClr>
                </a:solidFill>
              </a:rPr>
              <a:t>glue</a:t>
            </a:r>
            <a:r>
              <a:rPr lang="it-IT" sz="800" dirty="0" smtClean="0">
                <a:solidFill>
                  <a:schemeClr val="tx1">
                    <a:lumMod val="50000"/>
                    <a:lumOff val="50000"/>
                  </a:schemeClr>
                </a:solidFill>
              </a:rPr>
              <a:t> (</a:t>
            </a:r>
            <a:r>
              <a:rPr lang="it-IT" sz="800" dirty="0" err="1" smtClean="0">
                <a:solidFill>
                  <a:schemeClr val="tx1">
                    <a:lumMod val="50000"/>
                    <a:lumOff val="50000"/>
                  </a:schemeClr>
                </a:solidFill>
              </a:rPr>
              <a:t>Araldite</a:t>
            </a:r>
            <a:r>
              <a:rPr lang="it-IT" sz="800" dirty="0" smtClean="0">
                <a:solidFill>
                  <a:schemeClr val="tx1">
                    <a:lumMod val="50000"/>
                    <a:lumOff val="50000"/>
                  </a:schemeClr>
                </a:solidFill>
              </a:rPr>
              <a:t> 2011) </a:t>
            </a:r>
          </a:p>
          <a:p>
            <a:pPr>
              <a:defRPr/>
            </a:pPr>
            <a:r>
              <a:rPr lang="it-IT" sz="1000" dirty="0" smtClean="0">
                <a:solidFill>
                  <a:schemeClr val="tx1">
                    <a:lumMod val="50000"/>
                    <a:lumOff val="50000"/>
                  </a:schemeClr>
                </a:solidFill>
              </a:rPr>
              <a:t>3 GEM </a:t>
            </a:r>
            <a:r>
              <a:rPr lang="it-IT" sz="1000" dirty="0" err="1" smtClean="0">
                <a:solidFill>
                  <a:schemeClr val="tx1">
                    <a:lumMod val="50000"/>
                    <a:lumOff val="50000"/>
                  </a:schemeClr>
                </a:solidFill>
              </a:rPr>
              <a:t>foils</a:t>
            </a:r>
            <a:r>
              <a:rPr lang="it-IT" sz="1000" dirty="0" smtClean="0">
                <a:solidFill>
                  <a:schemeClr val="tx1">
                    <a:lumMod val="50000"/>
                    <a:lumOff val="50000"/>
                  </a:schemeClr>
                </a:solidFill>
              </a:rPr>
              <a:t> are </a:t>
            </a:r>
            <a:r>
              <a:rPr lang="it-IT" sz="1000" dirty="0" err="1" smtClean="0">
                <a:solidFill>
                  <a:schemeClr val="tx1">
                    <a:lumMod val="50000"/>
                    <a:lumOff val="50000"/>
                  </a:schemeClr>
                </a:solidFill>
              </a:rPr>
              <a:t>spliced</a:t>
            </a:r>
            <a:r>
              <a:rPr lang="it-IT" sz="1000" dirty="0" smtClean="0">
                <a:solidFill>
                  <a:schemeClr val="tx1">
                    <a:lumMod val="50000"/>
                    <a:lumOff val="50000"/>
                  </a:schemeClr>
                </a:solidFill>
              </a:rPr>
              <a:t> </a:t>
            </a:r>
            <a:r>
              <a:rPr lang="it-IT" sz="1000" dirty="0" err="1" smtClean="0">
                <a:solidFill>
                  <a:schemeClr val="tx1">
                    <a:lumMod val="50000"/>
                    <a:lumOff val="50000"/>
                  </a:schemeClr>
                </a:solidFill>
              </a:rPr>
              <a:t>together</a:t>
            </a:r>
            <a:r>
              <a:rPr lang="it-IT" sz="1000" dirty="0" smtClean="0">
                <a:solidFill>
                  <a:schemeClr val="tx1">
                    <a:lumMod val="50000"/>
                    <a:lumOff val="50000"/>
                  </a:schemeClr>
                </a:solidFill>
              </a:rPr>
              <a:t> </a:t>
            </a:r>
            <a:r>
              <a:rPr lang="it-IT" sz="1000" dirty="0" err="1" smtClean="0">
                <a:solidFill>
                  <a:schemeClr val="tx1">
                    <a:lumMod val="50000"/>
                    <a:lumOff val="50000"/>
                  </a:schemeClr>
                </a:solidFill>
              </a:rPr>
              <a:t>with</a:t>
            </a:r>
            <a:r>
              <a:rPr lang="it-IT" sz="1000" dirty="0" smtClean="0">
                <a:solidFill>
                  <a:schemeClr val="tx1">
                    <a:lumMod val="50000"/>
                    <a:lumOff val="50000"/>
                  </a:schemeClr>
                </a:solidFill>
              </a:rPr>
              <a:t> a 3 mm </a:t>
            </a:r>
            <a:r>
              <a:rPr lang="it-IT" sz="1000" dirty="0" err="1" smtClean="0">
                <a:solidFill>
                  <a:schemeClr val="tx1">
                    <a:lumMod val="50000"/>
                    <a:lumOff val="50000"/>
                  </a:schemeClr>
                </a:solidFill>
              </a:rPr>
              <a:t>overlap</a:t>
            </a:r>
            <a:r>
              <a:rPr lang="it-IT" sz="1000" dirty="0" smtClean="0">
                <a:solidFill>
                  <a:schemeClr val="tx1">
                    <a:lumMod val="50000"/>
                    <a:lumOff val="50000"/>
                  </a:schemeClr>
                </a:solidFill>
              </a:rPr>
              <a:t> and </a:t>
            </a:r>
            <a:r>
              <a:rPr lang="it-IT" sz="1000" dirty="0" err="1" smtClean="0">
                <a:solidFill>
                  <a:schemeClr val="tx1">
                    <a:lumMod val="50000"/>
                    <a:lumOff val="50000"/>
                  </a:schemeClr>
                </a:solidFill>
              </a:rPr>
              <a:t>closed</a:t>
            </a:r>
            <a:r>
              <a:rPr lang="it-IT" sz="1000" dirty="0" smtClean="0">
                <a:solidFill>
                  <a:schemeClr val="tx1">
                    <a:lumMod val="50000"/>
                    <a:lumOff val="50000"/>
                  </a:schemeClr>
                </a:solidFill>
              </a:rPr>
              <a:t> in a </a:t>
            </a:r>
            <a:r>
              <a:rPr lang="it-IT" sz="1000" dirty="0" err="1" smtClean="0">
                <a:solidFill>
                  <a:schemeClr val="tx1">
                    <a:lumMod val="50000"/>
                    <a:lumOff val="50000"/>
                  </a:schemeClr>
                </a:solidFill>
              </a:rPr>
              <a:t>vacuum</a:t>
            </a:r>
            <a:r>
              <a:rPr lang="it-IT" sz="1000" dirty="0" smtClean="0">
                <a:solidFill>
                  <a:schemeClr val="tx1">
                    <a:lumMod val="50000"/>
                    <a:lumOff val="50000"/>
                  </a:schemeClr>
                </a:solidFill>
              </a:rPr>
              <a:t> bag (0.9 bar)</a:t>
            </a:r>
          </a:p>
          <a:p>
            <a:pPr>
              <a:defRPr/>
            </a:pPr>
            <a:r>
              <a:rPr lang="en-US" dirty="0" smtClean="0"/>
              <a:t>curing cycle</a:t>
            </a:r>
            <a:r>
              <a:rPr lang="en-US" baseline="0" dirty="0" smtClean="0"/>
              <a:t> several hours up to 12 h</a:t>
            </a:r>
            <a:endParaRPr lang="en-US" dirty="0"/>
          </a:p>
        </p:txBody>
      </p:sp>
      <p:sp>
        <p:nvSpPr>
          <p:cNvPr id="440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8237838-7986-45F3-ABEA-52F31697C462}" type="slidenum">
              <a:rPr lang="en-US" smtClean="0">
                <a:latin typeface="Arial" pitchFamily="34" charset="0"/>
              </a:rPr>
              <a:pPr/>
              <a:t>18</a:t>
            </a:fld>
            <a:endParaRPr lang="en-US"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r>
              <a:rPr lang="en-US" smtClean="0"/>
              <a:t>the </a:t>
            </a:r>
            <a:r>
              <a:rPr lang="en-US" b="1" smtClean="0"/>
              <a:t>length</a:t>
            </a:r>
            <a:r>
              <a:rPr lang="en-US" smtClean="0"/>
              <a:t> of the transmission line and hence a possible damage in it is evaluated by measuring the </a:t>
            </a:r>
            <a:r>
              <a:rPr lang="en-US" b="1" smtClean="0"/>
              <a:t>delay</a:t>
            </a:r>
            <a:r>
              <a:rPr lang="en-US" smtClean="0"/>
              <a:t> of </a:t>
            </a:r>
            <a:r>
              <a:rPr lang="en-US" b="1" smtClean="0"/>
              <a:t>reflected</a:t>
            </a:r>
            <a:r>
              <a:rPr lang="en-US" smtClean="0"/>
              <a:t> </a:t>
            </a:r>
            <a:r>
              <a:rPr lang="en-US" b="1" smtClean="0"/>
              <a:t>signal</a:t>
            </a:r>
          </a:p>
          <a:p>
            <a:r>
              <a:rPr lang="en-US" b="1" smtClean="0"/>
              <a:t>100 ps = DeltaLength 1 cm</a:t>
            </a:r>
            <a:endParaRPr lang="en-US" smtClean="0"/>
          </a:p>
        </p:txBody>
      </p:sp>
      <p:sp>
        <p:nvSpPr>
          <p:cNvPr id="450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BC3C69B-27DA-4601-B96A-7BC99A9B815F}" type="slidenum">
              <a:rPr lang="en-US" smtClean="0">
                <a:latin typeface="Arial" pitchFamily="34" charset="0"/>
              </a:rPr>
              <a:pPr/>
              <a:t>19</a:t>
            </a:fld>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3" name="Segnaposto note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60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18530C-EBD1-4FDF-B44A-F22BB3862164}" type="slidenum">
              <a:rPr lang="en-US" smtClean="0">
                <a:latin typeface="Arial" pitchFamily="34" charset="0"/>
              </a:rPr>
              <a:pPr/>
              <a:t>22</a:t>
            </a:fld>
            <a:endParaRPr lang="en-US" smtClean="0">
              <a:latin typeface="Arial"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481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607888-6DEC-4616-851F-B42CAD64C11F}" type="slidenum">
              <a:rPr lang="it-IT" smtClean="0">
                <a:latin typeface="Arial" pitchFamily="34" charset="0"/>
              </a:rPr>
              <a:pPr/>
              <a:t>25</a:t>
            </a:fld>
            <a:endParaRPr lang="it-IT"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it-IT" smtClean="0"/>
          </a:p>
        </p:txBody>
      </p:sp>
      <p:sp>
        <p:nvSpPr>
          <p:cNvPr id="491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CBFA88-4BA0-4B67-B63A-2D2618173810}" type="slidenum">
              <a:rPr lang="it-IT" smtClean="0">
                <a:latin typeface="Arial" pitchFamily="34" charset="0"/>
              </a:rPr>
              <a:pPr/>
              <a:t>26</a:t>
            </a:fld>
            <a:endParaRPr lang="it-IT"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en-US"/>
          </a:p>
        </p:txBody>
      </p:sp>
      <p:sp>
        <p:nvSpPr>
          <p:cNvPr id="4" name="Segnaposto data 3"/>
          <p:cNvSpPr>
            <a:spLocks noGrp="1"/>
          </p:cNvSpPr>
          <p:nvPr>
            <p:ph type="dt" sz="half" idx="10"/>
          </p:nvPr>
        </p:nvSpPr>
        <p:spPr/>
        <p:txBody>
          <a:bodyPr/>
          <a:lstStyle>
            <a:lvl1pPr>
              <a:defRPr/>
            </a:lvl1pPr>
          </a:lstStyle>
          <a:p>
            <a:pPr>
              <a:defRPr/>
            </a:pPr>
            <a:endParaRPr lang="en-US"/>
          </a:p>
        </p:txBody>
      </p:sp>
      <p:sp>
        <p:nvSpPr>
          <p:cNvPr id="5" name="Segnaposto piè di pagina 4"/>
          <p:cNvSpPr>
            <a:spLocks noGrp="1"/>
          </p:cNvSpPr>
          <p:nvPr>
            <p:ph type="ftr" sz="quarter" idx="11"/>
          </p:nvPr>
        </p:nvSpPr>
        <p:spPr/>
        <p:txBody>
          <a:bodyPr/>
          <a:lstStyle>
            <a:lvl1pPr>
              <a:defRPr/>
            </a:lvl1pPr>
          </a:lstStyle>
          <a:p>
            <a:pPr>
              <a:defRPr/>
            </a:pPr>
            <a:r>
              <a:rPr lang="en-US" smtClean="0"/>
              <a:t>Erika De Lucia --  Symposium at Jagiellonian University,  June 04 2013 Krakow</a:t>
            </a:r>
            <a:endParaRPr lang="en-US"/>
          </a:p>
        </p:txBody>
      </p:sp>
      <p:sp>
        <p:nvSpPr>
          <p:cNvPr id="6" name="Segnaposto numero diapositiva 5"/>
          <p:cNvSpPr>
            <a:spLocks noGrp="1"/>
          </p:cNvSpPr>
          <p:nvPr>
            <p:ph type="sldNum" sz="quarter" idx="12"/>
          </p:nvPr>
        </p:nvSpPr>
        <p:spPr/>
        <p:txBody>
          <a:bodyPr/>
          <a:lstStyle>
            <a:lvl1pPr>
              <a:defRPr/>
            </a:lvl1pPr>
          </a:lstStyle>
          <a:p>
            <a:pPr>
              <a:defRPr/>
            </a:pPr>
            <a:fld id="{6D66F886-65F7-4DED-90C2-6B78B1BD1451}" type="slidenum">
              <a:rPr lang="en-US"/>
              <a:pPr>
                <a:defRPr/>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estazione sezione">
    <p:bg>
      <p:bgPr>
        <a:solidFill>
          <a:schemeClr val="tx1"/>
        </a:solidFill>
        <a:effectLst/>
      </p:bgPr>
    </p:bg>
    <p:spTree>
      <p:nvGrpSpPr>
        <p:cNvPr id="1" name=""/>
        <p:cNvGrpSpPr/>
        <p:nvPr/>
      </p:nvGrpSpPr>
      <p:grpSpPr>
        <a:xfrm>
          <a:off x="0" y="0"/>
          <a:ext cx="0" cy="0"/>
          <a:chOff x="0" y="0"/>
          <a:chExt cx="0" cy="0"/>
        </a:xfrm>
      </p:grpSpPr>
      <p:sp>
        <p:nvSpPr>
          <p:cNvPr id="5" name="Rettangolo arrotondato 4"/>
          <p:cNvSpPr/>
          <p:nvPr userDrawn="1"/>
        </p:nvSpPr>
        <p:spPr>
          <a:xfrm>
            <a:off x="250825" y="4797425"/>
            <a:ext cx="8642350" cy="1511300"/>
          </a:xfrm>
          <a:prstGeom prst="roundRect">
            <a:avLst/>
          </a:prstGeom>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dirty="0">
              <a:latin typeface="Bradley Hand ITC" pitchFamily="66" charset="0"/>
            </a:endParaRPr>
          </a:p>
        </p:txBody>
      </p:sp>
      <p:sp>
        <p:nvSpPr>
          <p:cNvPr id="6" name="Rettangolo arrotondato 5"/>
          <p:cNvSpPr/>
          <p:nvPr userDrawn="1"/>
        </p:nvSpPr>
        <p:spPr>
          <a:xfrm>
            <a:off x="250825" y="3903663"/>
            <a:ext cx="3673475" cy="749300"/>
          </a:xfrm>
          <a:prstGeom prst="roundRect">
            <a:avLst>
              <a:gd name="adj" fmla="val 11871"/>
            </a:avLst>
          </a:prstGeom>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Segnaposto testo 2"/>
          <p:cNvSpPr>
            <a:spLocks noGrp="1"/>
          </p:cNvSpPr>
          <p:nvPr>
            <p:ph type="body" idx="1"/>
          </p:nvPr>
        </p:nvSpPr>
        <p:spPr>
          <a:xfrm>
            <a:off x="251520" y="3861048"/>
            <a:ext cx="3667944" cy="792088"/>
          </a:xfrm>
        </p:spPr>
        <p:txBody>
          <a:bodyPr anchor="b"/>
          <a:lstStyle>
            <a:lvl1pPr marL="0" indent="0">
              <a:buNone/>
              <a:defRPr sz="2800" b="1" i="0" baseline="0">
                <a:solidFill>
                  <a:schemeClr val="bg1"/>
                </a:solidFill>
                <a:latin typeface="Bradley Hand ITC"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Fare clic per modificare stili del testo dello schema</a:t>
            </a:r>
          </a:p>
        </p:txBody>
      </p:sp>
      <p:sp>
        <p:nvSpPr>
          <p:cNvPr id="12" name="Segnaposto testo 2"/>
          <p:cNvSpPr>
            <a:spLocks noGrp="1"/>
          </p:cNvSpPr>
          <p:nvPr>
            <p:ph type="body" idx="10"/>
          </p:nvPr>
        </p:nvSpPr>
        <p:spPr>
          <a:xfrm>
            <a:off x="2738028" y="5517232"/>
            <a:ext cx="3667944" cy="792088"/>
          </a:xfrm>
        </p:spPr>
        <p:txBody>
          <a:bodyPr anchor="b"/>
          <a:lstStyle>
            <a:lvl1pPr marL="0" indent="0" algn="ctr">
              <a:buNone/>
              <a:defRPr sz="2400" b="1" i="0" baseline="0">
                <a:solidFill>
                  <a:schemeClr val="bg1"/>
                </a:solidFill>
                <a:latin typeface="Bradley Hand ITC"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13" name="Segnaposto testo 2"/>
          <p:cNvSpPr>
            <a:spLocks noGrp="1"/>
          </p:cNvSpPr>
          <p:nvPr>
            <p:ph type="body" idx="11"/>
          </p:nvPr>
        </p:nvSpPr>
        <p:spPr>
          <a:xfrm>
            <a:off x="323528" y="4797152"/>
            <a:ext cx="8496944" cy="792088"/>
          </a:xfrm>
        </p:spPr>
        <p:txBody>
          <a:bodyPr anchor="b"/>
          <a:lstStyle>
            <a:lvl1pPr marL="0" indent="0" algn="ctr">
              <a:buNone/>
              <a:defRPr sz="4000" b="1" i="0" baseline="0">
                <a:solidFill>
                  <a:schemeClr val="bg1"/>
                </a:solidFill>
                <a:latin typeface="Bradley Hand ITC"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estazione sezione">
    <p:bg>
      <p:bgPr>
        <a:solidFill>
          <a:schemeClr val="tx1"/>
        </a:solidFill>
        <a:effectLst/>
      </p:bgPr>
    </p:bg>
    <p:spTree>
      <p:nvGrpSpPr>
        <p:cNvPr id="1" name=""/>
        <p:cNvGrpSpPr/>
        <p:nvPr/>
      </p:nvGrpSpPr>
      <p:grpSpPr>
        <a:xfrm>
          <a:off x="0" y="0"/>
          <a:ext cx="0" cy="0"/>
          <a:chOff x="0" y="0"/>
          <a:chExt cx="0" cy="0"/>
        </a:xfrm>
      </p:grpSpPr>
      <p:sp>
        <p:nvSpPr>
          <p:cNvPr id="3" name="Rettangolo arrotondato 2"/>
          <p:cNvSpPr/>
          <p:nvPr userDrawn="1"/>
        </p:nvSpPr>
        <p:spPr>
          <a:xfrm>
            <a:off x="250825" y="2492375"/>
            <a:ext cx="8642350" cy="1511300"/>
          </a:xfrm>
          <a:prstGeom prst="roundRect">
            <a:avLst/>
          </a:prstGeom>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b="1" dirty="0">
              <a:latin typeface="Bradley Hand ITC" pitchFamily="66" charset="0"/>
            </a:endParaRPr>
          </a:p>
        </p:txBody>
      </p:sp>
      <p:sp>
        <p:nvSpPr>
          <p:cNvPr id="13" name="Segnaposto testo 2"/>
          <p:cNvSpPr>
            <a:spLocks noGrp="1"/>
          </p:cNvSpPr>
          <p:nvPr>
            <p:ph type="body" idx="11"/>
          </p:nvPr>
        </p:nvSpPr>
        <p:spPr>
          <a:xfrm>
            <a:off x="323528" y="2924671"/>
            <a:ext cx="8496944" cy="792088"/>
          </a:xfrm>
        </p:spPr>
        <p:txBody>
          <a:bodyPr anchor="b"/>
          <a:lstStyle>
            <a:lvl1pPr marL="0" indent="0" algn="ctr">
              <a:buNone/>
              <a:defRPr sz="4000" b="1" i="0" baseline="0">
                <a:solidFill>
                  <a:schemeClr val="bg1"/>
                </a:solidFill>
                <a:latin typeface="Bradley Hand ITC" pitchFamily="66"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dirty="0" smtClean="0"/>
              <a:t>Fare clic per modificare stili del testo dello schema</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 name="Rettangolo 2"/>
          <p:cNvSpPr/>
          <p:nvPr userDrawn="1"/>
        </p:nvSpPr>
        <p:spPr>
          <a:xfrm>
            <a:off x="0" y="6597650"/>
            <a:ext cx="9144000" cy="260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 name="Rettangolo arrotondato 3"/>
          <p:cNvSpPr/>
          <p:nvPr userDrawn="1"/>
        </p:nvSpPr>
        <p:spPr>
          <a:xfrm>
            <a:off x="36513" y="44450"/>
            <a:ext cx="9072562" cy="936625"/>
          </a:xfrm>
          <a:prstGeom prst="roundRect">
            <a:avLst>
              <a:gd name="adj" fmla="val 25949"/>
            </a:avLst>
          </a:prstGeom>
          <a:solidFill>
            <a:schemeClr val="tx2">
              <a:lumMod val="60000"/>
              <a:lumOff val="40000"/>
            </a:schemeClr>
          </a:solidFill>
          <a:ln w="508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Titolo 1"/>
          <p:cNvSpPr>
            <a:spLocks noGrp="1"/>
          </p:cNvSpPr>
          <p:nvPr>
            <p:ph type="title"/>
          </p:nvPr>
        </p:nvSpPr>
        <p:spPr>
          <a:xfrm>
            <a:off x="-36512" y="144016"/>
            <a:ext cx="9217024" cy="764704"/>
          </a:xfrm>
        </p:spPr>
        <p:txBody>
          <a:bodyPr/>
          <a:lstStyle>
            <a:lvl1pPr>
              <a:defRPr sz="4000" b="1">
                <a:solidFill>
                  <a:schemeClr val="bg1"/>
                </a:solidFill>
                <a:latin typeface="Bradley Hand ITC" pitchFamily="66" charset="0"/>
              </a:defRPr>
            </a:lvl1pPr>
          </a:lstStyle>
          <a:p>
            <a:r>
              <a:rPr lang="it-IT" dirty="0" smtClean="0"/>
              <a:t>Fare clic per modificare lo stile del titolo</a:t>
            </a:r>
            <a:endParaRPr lang="en-US" dirty="0"/>
          </a:p>
        </p:txBody>
      </p:sp>
      <p:sp>
        <p:nvSpPr>
          <p:cNvPr id="5" name="Segnaposto piè di pagina 4"/>
          <p:cNvSpPr>
            <a:spLocks noGrp="1"/>
          </p:cNvSpPr>
          <p:nvPr>
            <p:ph type="ftr" sz="quarter" idx="10"/>
          </p:nvPr>
        </p:nvSpPr>
        <p:spPr>
          <a:xfrm>
            <a:off x="0" y="6519863"/>
            <a:ext cx="6948488" cy="365125"/>
          </a:xfrm>
        </p:spPr>
        <p:txBody>
          <a:bodyPr/>
          <a:lstStyle>
            <a:lvl1pPr algn="l">
              <a:defRPr sz="1400" b="1" baseline="0">
                <a:solidFill>
                  <a:schemeClr val="bg1"/>
                </a:solidFill>
                <a:latin typeface="Bradley Hand ITC" pitchFamily="66" charset="0"/>
              </a:defRPr>
            </a:lvl1pPr>
          </a:lstStyle>
          <a:p>
            <a:pPr>
              <a:defRPr/>
            </a:pPr>
            <a:r>
              <a:rPr lang="en-US" smtClean="0"/>
              <a:t>Erika De Lucia --  Symposium at Jagiellonian University,  June 04 2013 Krakow</a:t>
            </a:r>
            <a:endParaRPr lang="en-US"/>
          </a:p>
        </p:txBody>
      </p:sp>
      <p:sp>
        <p:nvSpPr>
          <p:cNvPr id="6" name="Segnaposto numero diapositiva 5"/>
          <p:cNvSpPr>
            <a:spLocks noGrp="1"/>
          </p:cNvSpPr>
          <p:nvPr>
            <p:ph type="sldNum" sz="quarter" idx="11"/>
          </p:nvPr>
        </p:nvSpPr>
        <p:spPr>
          <a:xfrm>
            <a:off x="6975475" y="6519863"/>
            <a:ext cx="2133600" cy="365125"/>
          </a:xfrm>
        </p:spPr>
        <p:txBody>
          <a:bodyPr/>
          <a:lstStyle>
            <a:lvl1pPr>
              <a:defRPr sz="1600" b="1" baseline="0">
                <a:solidFill>
                  <a:schemeClr val="bg1"/>
                </a:solidFill>
                <a:latin typeface="Bradley Hand ITC" pitchFamily="66" charset="0"/>
              </a:defRPr>
            </a:lvl1pPr>
          </a:lstStyle>
          <a:p>
            <a:pPr>
              <a:defRPr/>
            </a:pPr>
            <a:fld id="{E458A581-5F90-4D95-9D9D-0FA7F9D5B3D1}" type="slidenum">
              <a:rPr lang="en-US"/>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pPr lvl="0"/>
            <a:endParaRPr lang="it-IT"/>
          </a:p>
        </p:txBody>
      </p:sp>
      <p:sp>
        <p:nvSpPr>
          <p:cNvPr id="3" name="Segnaposto piè di pagina 2"/>
          <p:cNvSpPr>
            <a:spLocks noGrp="1"/>
          </p:cNvSpPr>
          <p:nvPr>
            <p:ph type="ftr" sz="quarter" idx="11"/>
          </p:nvPr>
        </p:nvSpPr>
        <p:spPr/>
        <p:txBody>
          <a:bodyPr/>
          <a:lstStyle/>
          <a:p>
            <a:pPr lvl="0"/>
            <a:r>
              <a:rPr lang="en-US" smtClean="0"/>
              <a:t>Erika De Lucia --  Symposium at Jagiellonian University,  June 04 2013 Krakow</a:t>
            </a:r>
            <a:endParaRPr lang="it-IT"/>
          </a:p>
        </p:txBody>
      </p:sp>
      <p:sp>
        <p:nvSpPr>
          <p:cNvPr id="4" name="Segnaposto numero diapositiva 3"/>
          <p:cNvSpPr>
            <a:spLocks noGrp="1"/>
          </p:cNvSpPr>
          <p:nvPr>
            <p:ph type="sldNum" sz="quarter" idx="12"/>
          </p:nvPr>
        </p:nvSpPr>
        <p:spPr/>
        <p:txBody>
          <a:bodyPr/>
          <a:lstStyle/>
          <a:p>
            <a:pPr lvl="0"/>
            <a:fld id="{98AEE625-C23F-41D4-850F-289F3A136DDB}" type="slidenum">
              <a:rPr/>
              <a:pPr lvl="0"/>
              <a:t>‹N›</a:t>
            </a:fld>
            <a:endParaRPr lang="it-IT"/>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23528" y="44624"/>
            <a:ext cx="8496944" cy="778098"/>
          </a:xfrm>
        </p:spPr>
        <p:txBody>
          <a:bodyPr>
            <a:normAutofit/>
          </a:bodyPr>
          <a:lstStyle>
            <a:lvl1pPr algn="ctr">
              <a:defRPr kumimoji="0" lang="en-US" sz="4400" b="1" kern="1200" cap="none" baseline="0" smtClean="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latin typeface="Maiandra GD" pitchFamily="34" charset="0"/>
                <a:ea typeface="+mj-ea"/>
                <a:cs typeface="+mj-cs"/>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67544" y="1412776"/>
            <a:ext cx="8363272" cy="4525963"/>
          </a:xfrm>
        </p:spPr>
        <p:txBody>
          <a:bodyPr/>
          <a:lstStyle>
            <a:lvl1pPr>
              <a:defRPr>
                <a:latin typeface="Maiandra GD" pitchFamily="34" charset="0"/>
              </a:defRPr>
            </a:lvl1pPr>
            <a:lvl2pPr>
              <a:defRPr>
                <a:latin typeface="Maiandra GD" pitchFamily="34" charset="0"/>
              </a:defRPr>
            </a:lvl2pPr>
            <a:lvl3pPr>
              <a:defRPr>
                <a:latin typeface="Maiandra GD" pitchFamily="34" charset="0"/>
              </a:defRPr>
            </a:lvl3pPr>
            <a:lvl4pPr>
              <a:defRPr>
                <a:latin typeface="Maiandra GD" pitchFamily="34" charset="0"/>
              </a:defRPr>
            </a:lvl4pPr>
            <a:lvl5pPr>
              <a:defRPr>
                <a:latin typeface="Maiandra GD" pitchFamily="34" charset="0"/>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lvl1pPr>
              <a:defRPr sz="1100">
                <a:latin typeface="Maiandra GD" pitchFamily="34" charset="0"/>
              </a:defRPr>
            </a:lvl1pPr>
          </a:lstStyle>
          <a:p>
            <a:r>
              <a:rPr lang="it-IT" smtClean="0"/>
              <a:t>VCI 2013 – 12/02/2013</a:t>
            </a:r>
            <a:endParaRPr lang="en-US" dirty="0"/>
          </a:p>
        </p:txBody>
      </p:sp>
      <p:sp>
        <p:nvSpPr>
          <p:cNvPr id="5" name="Footer Placeholder 4"/>
          <p:cNvSpPr>
            <a:spLocks noGrp="1"/>
          </p:cNvSpPr>
          <p:nvPr>
            <p:ph type="ftr" sz="quarter" idx="11"/>
          </p:nvPr>
        </p:nvSpPr>
        <p:spPr>
          <a:xfrm>
            <a:off x="5940152" y="6448251"/>
            <a:ext cx="2895600" cy="365125"/>
          </a:xfrm>
        </p:spPr>
        <p:txBody>
          <a:bodyPr/>
          <a:lstStyle>
            <a:lvl1pPr algn="r">
              <a:defRPr sz="1100">
                <a:latin typeface="Maiandra GD" pitchFamily="34" charset="0"/>
              </a:defRPr>
            </a:lvl1pPr>
          </a:lstStyle>
          <a:p>
            <a:r>
              <a:rPr lang="en-US" smtClean="0"/>
              <a:t>D. Domenici – INFN-LNF</a:t>
            </a:r>
            <a:endParaRPr lang="en-US" dirty="0"/>
          </a:p>
        </p:txBody>
      </p:sp>
      <p:sp>
        <p:nvSpPr>
          <p:cNvPr id="6" name="Slide Number Placeholder 5"/>
          <p:cNvSpPr>
            <a:spLocks noGrp="1"/>
          </p:cNvSpPr>
          <p:nvPr>
            <p:ph type="sldNum" sz="quarter" idx="12"/>
          </p:nvPr>
        </p:nvSpPr>
        <p:spPr>
          <a:xfrm>
            <a:off x="4242048" y="6422064"/>
            <a:ext cx="762000" cy="365125"/>
          </a:xfrm>
        </p:spPr>
        <p:txBody>
          <a:bodyPr/>
          <a:lstStyle>
            <a:lvl1pPr algn="ctr">
              <a:defRPr sz="1100">
                <a:latin typeface="Maiandra GD" pitchFamily="34" charset="0"/>
              </a:defRPr>
            </a:lvl1pPr>
          </a:lstStyle>
          <a:p>
            <a:fld id="{2AA957AF-53C0-420B-9C2D-77DB1416566C}" type="slidenum">
              <a:rPr lang="en-US" smtClean="0"/>
              <a:pPr/>
              <a:t>‹N›</a:t>
            </a:fld>
            <a:endParaRPr lang="en-US"/>
          </a:p>
        </p:txBody>
      </p:sp>
      <p:grpSp>
        <p:nvGrpSpPr>
          <p:cNvPr id="7" name="Group 6"/>
          <p:cNvGrpSpPr/>
          <p:nvPr userDrawn="1"/>
        </p:nvGrpSpPr>
        <p:grpSpPr>
          <a:xfrm>
            <a:off x="7875512" y="707"/>
            <a:ext cx="1274415" cy="877596"/>
            <a:chOff x="6228183" y="2924945"/>
            <a:chExt cx="1274415" cy="877596"/>
          </a:xfrm>
        </p:grpSpPr>
        <p:pic>
          <p:nvPicPr>
            <p:cNvPr id="10" name="Picture 4" descr="C:\Users\Danilo\Documents\Dropbox\LNF\kloe2\IT\CAD_IT\fig_07.gif"/>
            <p:cNvPicPr>
              <a:picLocks noChangeAspect="1" noChangeArrowheads="1"/>
            </p:cNvPicPr>
            <p:nvPr userDrawn="1"/>
          </p:nvPicPr>
          <p:blipFill rotWithShape="1">
            <a:blip r:embed="rId2" cstate="screen">
              <a:extLst>
                <a:ext uri="{28A0092B-C50C-407E-A947-70E740481C1C}">
                  <a14:useLocalDpi xmlns:a14="http://schemas.microsoft.com/office/drawing/2010/main" xmlns=""/>
                </a:ext>
              </a:extLst>
            </a:blip>
            <a:srcRect l="39203" t="38226" r="8537" b="8070"/>
            <a:stretch/>
          </p:blipFill>
          <p:spPr bwMode="auto">
            <a:xfrm flipH="1">
              <a:off x="6228183" y="2924945"/>
              <a:ext cx="1270857" cy="87759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Rectangle 11"/>
            <p:cNvSpPr/>
            <p:nvPr userDrawn="1"/>
          </p:nvSpPr>
          <p:spPr>
            <a:xfrm rot="19946246">
              <a:off x="6599742" y="3063857"/>
              <a:ext cx="902856" cy="276999"/>
            </a:xfrm>
            <a:prstGeom prst="rect">
              <a:avLst/>
            </a:prstGeom>
            <a:noFill/>
          </p:spPr>
          <p:txBody>
            <a:bodyPr wrap="square" lIns="91440" tIns="45720" rIns="91440" bIns="45720">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n-US" sz="1200" b="1" cap="none" spc="0" dirty="0" smtClean="0">
                  <a:ln w="50800"/>
                  <a:solidFill>
                    <a:schemeClr val="bg1">
                      <a:shade val="50000"/>
                    </a:schemeClr>
                  </a:solidFill>
                  <a:effectLst/>
                  <a:latin typeface="Maiandra GD" pitchFamily="34" charset="0"/>
                </a:rPr>
                <a:t>KLOE2-IT</a:t>
              </a:r>
              <a:endParaRPr lang="en-US" sz="1200" b="1" cap="none" spc="0" dirty="0">
                <a:ln w="50800"/>
                <a:solidFill>
                  <a:schemeClr val="bg1">
                    <a:shade val="50000"/>
                  </a:schemeClr>
                </a:solidFill>
                <a:effectLst/>
                <a:latin typeface="Maiandra GD" pitchFamily="34" charset="0"/>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endParaRPr lang="en-US" smtClean="0"/>
          </a:p>
        </p:txBody>
      </p:sp>
      <p:sp>
        <p:nvSpPr>
          <p:cNvPr id="205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endParaRPr lang="en-US"/>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smtClean="0"/>
              <a:t>Erika De Lucia --  Symposium at Jagiellonian University,  June 04 2013 Krakow</a:t>
            </a:r>
            <a:endParaRPr lang="en-US"/>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CBEBD7C3-F40C-4679-A1F6-2111A180B260}"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Lst>
  <p:hf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4.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7.jpeg"/><Relationship Id="rId1" Type="http://schemas.openxmlformats.org/officeDocument/2006/relationships/slideLayout" Target="../slideLayouts/slideLayout4.xml"/><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gif"/><Relationship Id="rId2" Type="http://schemas.openxmlformats.org/officeDocument/2006/relationships/image" Target="../media/image33.png"/><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gif"/><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4.gi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5.gif"/><Relationship Id="rId2" Type="http://schemas.openxmlformats.org/officeDocument/2006/relationships/image" Target="../media/image66.gi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image" Target="../media/image70.gif"/><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72.gi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image" Target="../media/image7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jpeg"/><Relationship Id="rId1" Type="http://schemas.openxmlformats.org/officeDocument/2006/relationships/slideLayout" Target="../slideLayouts/slideLayout5.xml"/><Relationship Id="rId5" Type="http://schemas.openxmlformats.org/officeDocument/2006/relationships/image" Target="../media/image81.jpeg"/><Relationship Id="rId4" Type="http://schemas.openxmlformats.org/officeDocument/2006/relationships/image" Target="../media/image8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oleObject" Target="../embeddings/oleObject2.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jpe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30.png"/><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4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2.jpeg"/><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00.jpe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12.jpeg"/><Relationship Id="rId4" Type="http://schemas.openxmlformats.org/officeDocument/2006/relationships/image" Target="../media/image11.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4.xml"/><Relationship Id="rId1" Type="http://schemas.openxmlformats.org/officeDocument/2006/relationships/vmlDrawing" Target="../drawings/vmlDrawing4.v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ottotitolo 2"/>
          <p:cNvSpPr>
            <a:spLocks noGrp="1"/>
          </p:cNvSpPr>
          <p:nvPr>
            <p:ph type="body" idx="1"/>
          </p:nvPr>
        </p:nvSpPr>
        <p:spPr>
          <a:xfrm>
            <a:off x="250825" y="3860800"/>
            <a:ext cx="4033838" cy="792163"/>
          </a:xfrm>
        </p:spPr>
        <p:txBody>
          <a:bodyPr>
            <a:normAutofit lnSpcReduction="10000"/>
          </a:bodyPr>
          <a:lstStyle/>
          <a:p>
            <a:pPr eaLnBrk="1" hangingPunct="1">
              <a:defRPr/>
            </a:pPr>
            <a:r>
              <a:rPr lang="en-US" dirty="0" smtClean="0"/>
              <a:t>E. De Lucia </a:t>
            </a:r>
          </a:p>
          <a:p>
            <a:pPr eaLnBrk="1" hangingPunct="1">
              <a:defRPr/>
            </a:pPr>
            <a:r>
              <a:rPr lang="en-US" sz="1800" dirty="0" smtClean="0"/>
              <a:t>LNF-INFN</a:t>
            </a:r>
          </a:p>
        </p:txBody>
      </p:sp>
      <p:sp>
        <p:nvSpPr>
          <p:cNvPr id="8195" name="Segnaposto testo 6"/>
          <p:cNvSpPr>
            <a:spLocks noGrp="1"/>
          </p:cNvSpPr>
          <p:nvPr>
            <p:ph type="body" idx="10"/>
          </p:nvPr>
        </p:nvSpPr>
        <p:spPr>
          <a:xfrm>
            <a:off x="107950" y="6178550"/>
            <a:ext cx="8891588" cy="792163"/>
          </a:xfrm>
        </p:spPr>
        <p:txBody>
          <a:bodyPr/>
          <a:lstStyle/>
          <a:p>
            <a:endParaRPr lang="en-US" sz="2000" dirty="0" smtClean="0"/>
          </a:p>
          <a:p>
            <a:r>
              <a:rPr lang="en-US" sz="2000" dirty="0" smtClean="0"/>
              <a:t>June 4</a:t>
            </a:r>
            <a:r>
              <a:rPr lang="en-US" sz="2000" baseline="30000" dirty="0" smtClean="0"/>
              <a:t> </a:t>
            </a:r>
            <a:r>
              <a:rPr lang="en-US" sz="2000" baseline="30000" dirty="0" err="1" smtClean="0"/>
              <a:t>th</a:t>
            </a:r>
            <a:r>
              <a:rPr lang="en-US" sz="2000" dirty="0" smtClean="0"/>
              <a:t> 2013   </a:t>
            </a:r>
            <a:r>
              <a:rPr lang="en-US" sz="2000" dirty="0" err="1" smtClean="0"/>
              <a:t>Jagiellonian</a:t>
            </a:r>
            <a:r>
              <a:rPr lang="en-US" sz="2000" dirty="0" smtClean="0"/>
              <a:t> University Krakow</a:t>
            </a:r>
          </a:p>
        </p:txBody>
      </p:sp>
      <p:sp>
        <p:nvSpPr>
          <p:cNvPr id="8196" name="Segnaposto testo 7"/>
          <p:cNvSpPr>
            <a:spLocks noGrp="1"/>
          </p:cNvSpPr>
          <p:nvPr>
            <p:ph type="body" idx="11"/>
          </p:nvPr>
        </p:nvSpPr>
        <p:spPr>
          <a:xfrm>
            <a:off x="323850" y="5300663"/>
            <a:ext cx="8496300" cy="792162"/>
          </a:xfrm>
        </p:spPr>
        <p:txBody>
          <a:bodyPr>
            <a:noAutofit/>
          </a:bodyPr>
          <a:lstStyle/>
          <a:p>
            <a:r>
              <a:rPr lang="en-US" dirty="0" smtClean="0"/>
              <a:t>Development of CGEM technology for ultra-light tracking detectors </a:t>
            </a:r>
          </a:p>
        </p:txBody>
      </p:sp>
      <p:grpSp>
        <p:nvGrpSpPr>
          <p:cNvPr id="12" name="Gruppo 11"/>
          <p:cNvGrpSpPr/>
          <p:nvPr/>
        </p:nvGrpSpPr>
        <p:grpSpPr>
          <a:xfrm>
            <a:off x="6372225" y="260499"/>
            <a:ext cx="2520950" cy="1800225"/>
            <a:chOff x="6372225" y="260350"/>
            <a:chExt cx="2520950" cy="1800225"/>
          </a:xfrm>
        </p:grpSpPr>
        <p:sp>
          <p:nvSpPr>
            <p:cNvPr id="6" name="Rettangolo arrotondato 5"/>
            <p:cNvSpPr/>
            <p:nvPr/>
          </p:nvSpPr>
          <p:spPr bwMode="auto">
            <a:xfrm>
              <a:off x="6372225" y="260350"/>
              <a:ext cx="2520950" cy="1800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8199" name="Picture 5" descr="C:\Documents and Settings\erika\Desktop\KLOE-2\HowTo-2\k2_545x360.png"/>
            <p:cNvPicPr>
              <a:picLocks noChangeAspect="1" noChangeArrowheads="1"/>
            </p:cNvPicPr>
            <p:nvPr/>
          </p:nvPicPr>
          <p:blipFill>
            <a:blip r:embed="rId2" cstate="print"/>
            <a:srcRect/>
            <a:stretch>
              <a:fillRect/>
            </a:stretch>
          </p:blipFill>
          <p:spPr bwMode="auto">
            <a:xfrm>
              <a:off x="6588330" y="446900"/>
              <a:ext cx="2161054" cy="1427125"/>
            </a:xfrm>
            <a:prstGeom prst="rect">
              <a:avLst/>
            </a:prstGeom>
            <a:noFill/>
            <a:ln w="9525">
              <a:noFill/>
              <a:miter lim="800000"/>
              <a:headEnd/>
              <a:tailEnd/>
            </a:ln>
          </p:spPr>
        </p:pic>
      </p:grpSp>
      <p:grpSp>
        <p:nvGrpSpPr>
          <p:cNvPr id="11" name="Gruppo 10"/>
          <p:cNvGrpSpPr/>
          <p:nvPr/>
        </p:nvGrpSpPr>
        <p:grpSpPr>
          <a:xfrm>
            <a:off x="179512" y="260499"/>
            <a:ext cx="2520950" cy="1800225"/>
            <a:chOff x="3707904" y="1844824"/>
            <a:chExt cx="2520950" cy="1800225"/>
          </a:xfrm>
        </p:grpSpPr>
        <p:sp>
          <p:nvSpPr>
            <p:cNvPr id="10" name="Rettangolo arrotondato 9"/>
            <p:cNvSpPr/>
            <p:nvPr/>
          </p:nvSpPr>
          <p:spPr bwMode="auto">
            <a:xfrm>
              <a:off x="3707904" y="1844824"/>
              <a:ext cx="2520950" cy="18002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073" name="Picture 1" descr="C:\Documents and Settings\erika\Desktop\KLOE-2\Conferences\KrakowSeminar\logo_fnp_en.jpg"/>
            <p:cNvPicPr>
              <a:picLocks noChangeAspect="1" noChangeArrowheads="1"/>
            </p:cNvPicPr>
            <p:nvPr/>
          </p:nvPicPr>
          <p:blipFill>
            <a:blip r:embed="rId3" cstate="print"/>
            <a:srcRect/>
            <a:stretch>
              <a:fillRect/>
            </a:stretch>
          </p:blipFill>
          <p:spPr bwMode="auto">
            <a:xfrm>
              <a:off x="3707904" y="2060848"/>
              <a:ext cx="2470570" cy="1368000"/>
            </a:xfrm>
            <a:prstGeom prst="rect">
              <a:avLst/>
            </a:prstGeom>
            <a:noFill/>
          </p:spPr>
        </p:pic>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22"/>
          <p:cNvSpPr>
            <a:spLocks noGrp="1"/>
          </p:cNvSpPr>
          <p:nvPr>
            <p:ph type="title"/>
          </p:nvPr>
        </p:nvSpPr>
        <p:spPr>
          <a:xfrm>
            <a:off x="-36513" y="144463"/>
            <a:ext cx="9217026" cy="763587"/>
          </a:xfrm>
        </p:spPr>
        <p:txBody>
          <a:bodyPr/>
          <a:lstStyle/>
          <a:p>
            <a:pPr eaLnBrk="1" hangingPunct="1"/>
            <a:r>
              <a:rPr lang="en-US" smtClean="0"/>
              <a:t>KLOE-2 Inner Tracker Upgrade</a:t>
            </a:r>
          </a:p>
        </p:txBody>
      </p:sp>
      <p:sp>
        <p:nvSpPr>
          <p:cNvPr id="9221" name="Text Box 3"/>
          <p:cNvSpPr txBox="1">
            <a:spLocks noChangeArrowheads="1"/>
          </p:cNvSpPr>
          <p:nvPr/>
        </p:nvSpPr>
        <p:spPr bwMode="auto">
          <a:xfrm>
            <a:off x="-36512" y="1052736"/>
            <a:ext cx="6120680" cy="1846659"/>
          </a:xfrm>
          <a:prstGeom prst="rect">
            <a:avLst/>
          </a:prstGeom>
          <a:noFill/>
          <a:ln w="9525">
            <a:noFill/>
            <a:miter lim="800000"/>
            <a:headEnd/>
            <a:tailEnd/>
          </a:ln>
        </p:spPr>
        <p:txBody>
          <a:bodyPr wrap="square">
            <a:spAutoFit/>
          </a:bodyPr>
          <a:lstStyle/>
          <a:p>
            <a:pPr>
              <a:buClr>
                <a:schemeClr val="accent2"/>
              </a:buClr>
              <a:buSzPct val="100000"/>
            </a:pPr>
            <a:r>
              <a:rPr lang="en-US" sz="2200" dirty="0">
                <a:latin typeface="Calibri" pitchFamily="34" charset="0"/>
                <a:cs typeface="Arial" pitchFamily="34" charset="0"/>
              </a:rPr>
              <a:t>For fine vertex reconstruction of </a:t>
            </a:r>
            <a:r>
              <a:rPr lang="en-US" sz="2200" b="1" dirty="0">
                <a:solidFill>
                  <a:srgbClr val="006600"/>
                </a:solidFill>
                <a:latin typeface="Calibri" pitchFamily="34" charset="0"/>
                <a:cs typeface="Arial" pitchFamily="34" charset="0"/>
              </a:rPr>
              <a:t>K</a:t>
            </a:r>
            <a:r>
              <a:rPr lang="en-US" sz="2200" b="1" baseline="-25000" dirty="0">
                <a:solidFill>
                  <a:srgbClr val="006600"/>
                </a:solidFill>
                <a:latin typeface="Calibri" pitchFamily="34" charset="0"/>
                <a:cs typeface="Arial" pitchFamily="34" charset="0"/>
              </a:rPr>
              <a:t>s </a:t>
            </a:r>
            <a:r>
              <a:rPr lang="en-US" sz="2200" b="1" dirty="0">
                <a:solidFill>
                  <a:srgbClr val="006600"/>
                </a:solidFill>
                <a:latin typeface="Calibri" pitchFamily="34" charset="0"/>
                <a:cs typeface="Arial" pitchFamily="34" charset="0"/>
              </a:rPr>
              <a:t>, </a:t>
            </a:r>
            <a:r>
              <a:rPr lang="el-GR" sz="2200" b="1" dirty="0">
                <a:solidFill>
                  <a:srgbClr val="006600"/>
                </a:solidFill>
                <a:latin typeface="Calibri" pitchFamily="34" charset="0"/>
                <a:cs typeface="Arial" pitchFamily="34" charset="0"/>
              </a:rPr>
              <a:t>η</a:t>
            </a:r>
            <a:r>
              <a:rPr lang="it-IT" sz="2200" b="1" dirty="0">
                <a:solidFill>
                  <a:srgbClr val="006600"/>
                </a:solidFill>
                <a:latin typeface="Calibri" pitchFamily="34" charset="0"/>
                <a:cs typeface="Arial" pitchFamily="34" charset="0"/>
              </a:rPr>
              <a:t> and </a:t>
            </a:r>
            <a:r>
              <a:rPr lang="en-US" sz="2200" b="1" dirty="0">
                <a:solidFill>
                  <a:srgbClr val="006600"/>
                </a:solidFill>
                <a:latin typeface="Calibri" pitchFamily="34" charset="0"/>
                <a:cs typeface="Arial" pitchFamily="34" charset="0"/>
              </a:rPr>
              <a:t> </a:t>
            </a:r>
            <a:r>
              <a:rPr lang="el-GR" sz="2200" b="1" dirty="0">
                <a:solidFill>
                  <a:srgbClr val="006600"/>
                </a:solidFill>
                <a:latin typeface="Calibri" pitchFamily="34" charset="0"/>
                <a:cs typeface="Arial" pitchFamily="34" charset="0"/>
              </a:rPr>
              <a:t>η’ </a:t>
            </a:r>
            <a:endParaRPr lang="it-IT" sz="2200" b="1" dirty="0">
              <a:solidFill>
                <a:srgbClr val="006600"/>
              </a:solidFill>
              <a:latin typeface="Calibri" pitchFamily="34" charset="0"/>
              <a:cs typeface="Arial" pitchFamily="34" charset="0"/>
            </a:endParaRPr>
          </a:p>
          <a:p>
            <a:pPr>
              <a:buClr>
                <a:schemeClr val="accent2"/>
              </a:buClr>
              <a:buSzPct val="100000"/>
            </a:pPr>
            <a:r>
              <a:rPr lang="en-US" sz="2200" dirty="0">
                <a:latin typeface="Calibri" pitchFamily="34" charset="0"/>
                <a:cs typeface="Arial" pitchFamily="34" charset="0"/>
              </a:rPr>
              <a:t>rare decays and </a:t>
            </a:r>
            <a:r>
              <a:rPr lang="en-US" sz="2200" b="1" dirty="0">
                <a:solidFill>
                  <a:srgbClr val="006600"/>
                </a:solidFill>
                <a:latin typeface="Calibri" pitchFamily="34" charset="0"/>
                <a:cs typeface="Arial" pitchFamily="34" charset="0"/>
              </a:rPr>
              <a:t>K</a:t>
            </a:r>
            <a:r>
              <a:rPr lang="en-US" sz="2200" b="1" baseline="-25000" dirty="0">
                <a:solidFill>
                  <a:srgbClr val="006600"/>
                </a:solidFill>
                <a:latin typeface="Calibri" pitchFamily="34" charset="0"/>
                <a:cs typeface="Arial" pitchFamily="34" charset="0"/>
              </a:rPr>
              <a:t>s</a:t>
            </a:r>
            <a:r>
              <a:rPr lang="en-US" sz="2200" b="1" dirty="0">
                <a:solidFill>
                  <a:srgbClr val="006600"/>
                </a:solidFill>
                <a:latin typeface="Calibri" pitchFamily="34" charset="0"/>
                <a:cs typeface="Arial" pitchFamily="34" charset="0"/>
              </a:rPr>
              <a:t>- K</a:t>
            </a:r>
            <a:r>
              <a:rPr lang="en-US" sz="2200" b="1" baseline="-25000" dirty="0">
                <a:solidFill>
                  <a:srgbClr val="006600"/>
                </a:solidFill>
                <a:latin typeface="Calibri" pitchFamily="34" charset="0"/>
                <a:cs typeface="Arial" pitchFamily="34" charset="0"/>
              </a:rPr>
              <a:t>L</a:t>
            </a:r>
            <a:r>
              <a:rPr lang="en-US" sz="2200" dirty="0">
                <a:solidFill>
                  <a:srgbClr val="006600"/>
                </a:solidFill>
                <a:latin typeface="Calibri" pitchFamily="34" charset="0"/>
                <a:cs typeface="Arial" pitchFamily="34" charset="0"/>
              </a:rPr>
              <a:t> </a:t>
            </a:r>
            <a:r>
              <a:rPr lang="en-US" sz="2200" b="1" dirty="0">
                <a:solidFill>
                  <a:srgbClr val="006600"/>
                </a:solidFill>
                <a:latin typeface="Calibri" pitchFamily="34" charset="0"/>
                <a:cs typeface="Arial" pitchFamily="34" charset="0"/>
              </a:rPr>
              <a:t>interference </a:t>
            </a:r>
            <a:r>
              <a:rPr lang="en-US" sz="2200" b="1" dirty="0" smtClean="0">
                <a:solidFill>
                  <a:srgbClr val="006600"/>
                </a:solidFill>
                <a:latin typeface="Calibri" pitchFamily="34" charset="0"/>
                <a:cs typeface="Arial" pitchFamily="34" charset="0"/>
              </a:rPr>
              <a:t>and QM tests:</a:t>
            </a:r>
            <a:endParaRPr lang="en-US" sz="2200" b="1" dirty="0">
              <a:solidFill>
                <a:srgbClr val="006600"/>
              </a:solidFill>
              <a:latin typeface="Calibri" pitchFamily="34" charset="0"/>
              <a:cs typeface="Arial" pitchFamily="34" charset="0"/>
            </a:endParaRPr>
          </a:p>
          <a:p>
            <a:pPr lvl="1">
              <a:lnSpc>
                <a:spcPct val="150000"/>
              </a:lnSpc>
              <a:buClr>
                <a:schemeClr val="tx1"/>
              </a:buClr>
              <a:buSzPct val="100000"/>
              <a:buFont typeface="Wingdings" pitchFamily="2" charset="2"/>
              <a:buChar char="v"/>
            </a:pPr>
            <a:r>
              <a:rPr lang="en-US" sz="2000" b="1" dirty="0">
                <a:latin typeface="Calibri" pitchFamily="34" charset="0"/>
                <a:cs typeface="Arial" pitchFamily="34" charset="0"/>
                <a:sym typeface="Symbol" pitchFamily="18" charset="2"/>
              </a:rPr>
              <a:t> </a:t>
            </a:r>
            <a:r>
              <a:rPr lang="en-US" sz="2000" b="1" dirty="0">
                <a:solidFill>
                  <a:srgbClr val="006600"/>
                </a:solidFill>
                <a:latin typeface="Calibri" pitchFamily="34" charset="0"/>
                <a:cs typeface="Arial" pitchFamily="34" charset="0"/>
                <a:sym typeface="Symbol" pitchFamily="18" charset="2"/>
              </a:rPr>
              <a:t></a:t>
            </a:r>
            <a:r>
              <a:rPr lang="en-US" sz="2000" b="1" baseline="-25000" dirty="0">
                <a:solidFill>
                  <a:srgbClr val="006600"/>
                </a:solidFill>
                <a:latin typeface="Calibri" pitchFamily="34" charset="0"/>
                <a:cs typeface="Arial" pitchFamily="34" charset="0"/>
                <a:sym typeface="Symbol" pitchFamily="18" charset="2"/>
              </a:rPr>
              <a:t>r</a:t>
            </a:r>
            <a:r>
              <a:rPr lang="el-GR" sz="2000" b="1" baseline="-25000" dirty="0">
                <a:solidFill>
                  <a:srgbClr val="006600"/>
                </a:solidFill>
                <a:latin typeface="Calibri" pitchFamily="34" charset="0"/>
                <a:cs typeface="Arial" pitchFamily="34" charset="0"/>
                <a:sym typeface="Symbol" pitchFamily="18" charset="2"/>
              </a:rPr>
              <a:t>φ</a:t>
            </a:r>
            <a:r>
              <a:rPr lang="it-IT" sz="2000" b="1" baseline="-25000" dirty="0">
                <a:solidFill>
                  <a:srgbClr val="006600"/>
                </a:solidFill>
                <a:latin typeface="Calibri" pitchFamily="34" charset="0"/>
                <a:cs typeface="Arial" pitchFamily="34" charset="0"/>
                <a:sym typeface="Symbol" pitchFamily="18" charset="2"/>
              </a:rPr>
              <a:t> </a:t>
            </a:r>
            <a:r>
              <a:rPr lang="it-IT" sz="2000" b="1" dirty="0">
                <a:solidFill>
                  <a:srgbClr val="006600"/>
                </a:solidFill>
                <a:latin typeface="Calibri" pitchFamily="34" charset="0"/>
                <a:cs typeface="Arial" pitchFamily="34" charset="0"/>
                <a:sym typeface="Symbol" pitchFamily="18" charset="2"/>
              </a:rPr>
              <a:t> </a:t>
            </a:r>
            <a:r>
              <a:rPr lang="en-US" sz="2000" b="1" dirty="0">
                <a:solidFill>
                  <a:srgbClr val="006600"/>
                </a:solidFill>
                <a:latin typeface="Calibri" pitchFamily="34" charset="0"/>
                <a:cs typeface="Arial" pitchFamily="34" charset="0"/>
              </a:rPr>
              <a:t>200 µm and </a:t>
            </a:r>
            <a:r>
              <a:rPr lang="it-IT" sz="2000" b="1" dirty="0">
                <a:solidFill>
                  <a:srgbClr val="006600"/>
                </a:solidFill>
                <a:latin typeface="Calibri" pitchFamily="34" charset="0"/>
                <a:cs typeface="Arial" pitchFamily="34" charset="0"/>
                <a:sym typeface="Symbol" pitchFamily="18" charset="2"/>
              </a:rPr>
              <a:t> </a:t>
            </a:r>
            <a:r>
              <a:rPr lang="en-US" sz="2000" b="1" dirty="0">
                <a:solidFill>
                  <a:srgbClr val="006600"/>
                </a:solidFill>
                <a:latin typeface="Calibri" pitchFamily="34" charset="0"/>
                <a:cs typeface="Arial" pitchFamily="34" charset="0"/>
                <a:sym typeface="Symbol" pitchFamily="18" charset="2"/>
              </a:rPr>
              <a:t></a:t>
            </a:r>
            <a:r>
              <a:rPr lang="en-US" sz="2000" b="1" baseline="-25000" dirty="0">
                <a:solidFill>
                  <a:srgbClr val="006600"/>
                </a:solidFill>
                <a:latin typeface="Calibri" pitchFamily="34" charset="0"/>
                <a:cs typeface="Arial" pitchFamily="34" charset="0"/>
                <a:sym typeface="Symbol" pitchFamily="18" charset="2"/>
              </a:rPr>
              <a:t>z</a:t>
            </a:r>
            <a:r>
              <a:rPr lang="it-IT" sz="2000" b="1" baseline="-25000" dirty="0">
                <a:solidFill>
                  <a:srgbClr val="006600"/>
                </a:solidFill>
                <a:latin typeface="Calibri" pitchFamily="34" charset="0"/>
                <a:cs typeface="Arial" pitchFamily="34" charset="0"/>
                <a:sym typeface="Symbol" pitchFamily="18" charset="2"/>
              </a:rPr>
              <a:t> </a:t>
            </a:r>
            <a:r>
              <a:rPr lang="it-IT" sz="2000" b="1" dirty="0">
                <a:solidFill>
                  <a:srgbClr val="006600"/>
                </a:solidFill>
                <a:latin typeface="Calibri" pitchFamily="34" charset="0"/>
                <a:cs typeface="Arial" pitchFamily="34" charset="0"/>
                <a:sym typeface="Symbol" pitchFamily="18" charset="2"/>
              </a:rPr>
              <a:t> </a:t>
            </a:r>
            <a:r>
              <a:rPr lang="en-US" sz="2000" b="1" dirty="0">
                <a:solidFill>
                  <a:srgbClr val="006600"/>
                </a:solidFill>
                <a:latin typeface="Calibri" pitchFamily="34" charset="0"/>
                <a:cs typeface="Arial" pitchFamily="34" charset="0"/>
              </a:rPr>
              <a:t>500µm</a:t>
            </a:r>
            <a:r>
              <a:rPr lang="en-US" sz="2000" dirty="0">
                <a:solidFill>
                  <a:srgbClr val="006600"/>
                </a:solidFill>
                <a:latin typeface="Calibri" pitchFamily="34" charset="0"/>
                <a:cs typeface="Arial" pitchFamily="34" charset="0"/>
              </a:rPr>
              <a:t> </a:t>
            </a:r>
            <a:endParaRPr lang="en-US" sz="2000" b="1" dirty="0">
              <a:solidFill>
                <a:srgbClr val="006600"/>
              </a:solidFill>
              <a:latin typeface="Calibri" pitchFamily="34" charset="0"/>
              <a:cs typeface="Arial" pitchFamily="34" charset="0"/>
            </a:endParaRPr>
          </a:p>
          <a:p>
            <a:pPr lvl="1">
              <a:buClr>
                <a:schemeClr val="tx1"/>
              </a:buClr>
              <a:buSzPct val="100000"/>
              <a:buFont typeface="Wingdings" pitchFamily="2" charset="2"/>
              <a:buChar char="v"/>
            </a:pPr>
            <a:r>
              <a:rPr lang="en-US" sz="2000" b="1" dirty="0">
                <a:latin typeface="Calibri" pitchFamily="34" charset="0"/>
                <a:cs typeface="Arial" pitchFamily="34" charset="0"/>
              </a:rPr>
              <a:t> </a:t>
            </a:r>
            <a:r>
              <a:rPr lang="en-US" sz="2000" b="1" dirty="0">
                <a:solidFill>
                  <a:srgbClr val="006600"/>
                </a:solidFill>
                <a:latin typeface="Calibri" pitchFamily="34" charset="0"/>
                <a:cs typeface="Arial" pitchFamily="34" charset="0"/>
              </a:rPr>
              <a:t>low material budget</a:t>
            </a:r>
            <a:r>
              <a:rPr lang="en-US" sz="2000" dirty="0">
                <a:latin typeface="Calibri" pitchFamily="34" charset="0"/>
                <a:cs typeface="Arial" pitchFamily="34" charset="0"/>
              </a:rPr>
              <a:t>:&lt;2%X</a:t>
            </a:r>
            <a:r>
              <a:rPr lang="en-US" sz="2000" baseline="-25000" dirty="0">
                <a:latin typeface="Calibri" pitchFamily="34" charset="0"/>
                <a:cs typeface="Arial" pitchFamily="34" charset="0"/>
              </a:rPr>
              <a:t>0</a:t>
            </a:r>
          </a:p>
          <a:p>
            <a:pPr lvl="1">
              <a:buClr>
                <a:schemeClr val="tx1"/>
              </a:buClr>
              <a:buSzPct val="100000"/>
              <a:buFont typeface="Wingdings" pitchFamily="2" charset="2"/>
              <a:buChar char="v"/>
            </a:pPr>
            <a:r>
              <a:rPr lang="en-US" sz="2000" baseline="-25000" dirty="0">
                <a:latin typeface="Calibri" pitchFamily="34" charset="0"/>
                <a:cs typeface="Arial" pitchFamily="34" charset="0"/>
              </a:rPr>
              <a:t>  </a:t>
            </a:r>
            <a:r>
              <a:rPr lang="en-US" sz="2000" dirty="0">
                <a:latin typeface="Calibri" pitchFamily="34" charset="0"/>
                <a:cs typeface="Arial" pitchFamily="34" charset="0"/>
              </a:rPr>
              <a:t>5 kHz/cm</a:t>
            </a:r>
            <a:r>
              <a:rPr lang="en-US" sz="2000" baseline="30000" dirty="0">
                <a:latin typeface="Calibri" pitchFamily="34" charset="0"/>
                <a:cs typeface="Arial" pitchFamily="34" charset="0"/>
              </a:rPr>
              <a:t>2</a:t>
            </a:r>
            <a:r>
              <a:rPr lang="en-US" sz="2000" dirty="0">
                <a:latin typeface="Calibri" pitchFamily="34" charset="0"/>
                <a:cs typeface="Arial" pitchFamily="34" charset="0"/>
              </a:rPr>
              <a:t> rate capability</a:t>
            </a:r>
            <a:endParaRPr lang="en-US" sz="2000" baseline="-25000" dirty="0">
              <a:latin typeface="Calibri" pitchFamily="34" charset="0"/>
              <a:cs typeface="Arial" pitchFamily="34" charset="0"/>
            </a:endParaRPr>
          </a:p>
        </p:txBody>
      </p:sp>
      <p:sp>
        <p:nvSpPr>
          <p:cNvPr id="9222" name="Text Box 8"/>
          <p:cNvSpPr txBox="1">
            <a:spLocks noChangeArrowheads="1"/>
          </p:cNvSpPr>
          <p:nvPr/>
        </p:nvSpPr>
        <p:spPr bwMode="auto">
          <a:xfrm>
            <a:off x="34925" y="5951116"/>
            <a:ext cx="9175750" cy="430212"/>
          </a:xfrm>
          <a:prstGeom prst="rect">
            <a:avLst/>
          </a:prstGeom>
          <a:noFill/>
          <a:ln w="9525">
            <a:noFill/>
            <a:miter lim="800000"/>
            <a:headEnd/>
            <a:tailEnd/>
          </a:ln>
        </p:spPr>
        <p:txBody>
          <a:bodyPr>
            <a:spAutoFit/>
          </a:bodyPr>
          <a:lstStyle/>
          <a:p>
            <a:r>
              <a:rPr lang="en-US" sz="2200" dirty="0">
                <a:solidFill>
                  <a:srgbClr val="006600"/>
                </a:solidFill>
                <a:latin typeface="Calibri" pitchFamily="34" charset="0"/>
                <a:cs typeface="Arial" pitchFamily="34" charset="0"/>
              </a:rPr>
              <a:t>K</a:t>
            </a:r>
            <a:r>
              <a:rPr lang="en-US" sz="2200" baseline="-25000" dirty="0">
                <a:solidFill>
                  <a:srgbClr val="006600"/>
                </a:solidFill>
                <a:latin typeface="Calibri" pitchFamily="34" charset="0"/>
                <a:cs typeface="Arial" pitchFamily="34" charset="0"/>
              </a:rPr>
              <a:t>S</a:t>
            </a:r>
            <a:r>
              <a:rPr lang="en-US" sz="2200" dirty="0">
                <a:solidFill>
                  <a:srgbClr val="006600"/>
                </a:solidFill>
                <a:latin typeface="Calibri" pitchFamily="34" charset="0"/>
                <a:cs typeface="Arial" pitchFamily="34" charset="0"/>
              </a:rPr>
              <a:t> → </a:t>
            </a:r>
            <a:r>
              <a:rPr lang="en-US" sz="2200" dirty="0">
                <a:solidFill>
                  <a:srgbClr val="006600"/>
                </a:solidFill>
                <a:latin typeface="Symbol" pitchFamily="18" charset="2"/>
                <a:cs typeface="Arial" pitchFamily="34" charset="0"/>
              </a:rPr>
              <a:t>p </a:t>
            </a:r>
            <a:r>
              <a:rPr lang="en-US" sz="2200" dirty="0" err="1">
                <a:solidFill>
                  <a:srgbClr val="006600"/>
                </a:solidFill>
                <a:latin typeface="Symbol" pitchFamily="18" charset="2"/>
                <a:cs typeface="Arial" pitchFamily="34" charset="0"/>
              </a:rPr>
              <a:t>p</a:t>
            </a:r>
            <a:r>
              <a:rPr lang="en-US" sz="2200" dirty="0">
                <a:solidFill>
                  <a:srgbClr val="006600"/>
                </a:solidFill>
                <a:latin typeface="Symbol" pitchFamily="18" charset="2"/>
                <a:cs typeface="Arial" pitchFamily="34" charset="0"/>
              </a:rPr>
              <a:t>  </a:t>
            </a:r>
            <a:r>
              <a:rPr lang="it-IT" sz="2200" dirty="0" err="1">
                <a:solidFill>
                  <a:srgbClr val="006600"/>
                </a:solidFill>
                <a:latin typeface="Calibri" pitchFamily="34" charset="0"/>
              </a:rPr>
              <a:t>vertex</a:t>
            </a:r>
            <a:r>
              <a:rPr lang="it-IT" sz="2200" dirty="0">
                <a:solidFill>
                  <a:srgbClr val="006600"/>
                </a:solidFill>
                <a:latin typeface="Calibri" pitchFamily="34" charset="0"/>
              </a:rPr>
              <a:t> </a:t>
            </a:r>
            <a:r>
              <a:rPr lang="it-IT" sz="2200" dirty="0" err="1">
                <a:solidFill>
                  <a:srgbClr val="006600"/>
                </a:solidFill>
                <a:latin typeface="Calibri" pitchFamily="34" charset="0"/>
              </a:rPr>
              <a:t>resolution</a:t>
            </a:r>
            <a:r>
              <a:rPr lang="it-IT" sz="2200" dirty="0">
                <a:solidFill>
                  <a:srgbClr val="006600"/>
                </a:solidFill>
                <a:latin typeface="Calibri" pitchFamily="34" charset="0"/>
              </a:rPr>
              <a:t> </a:t>
            </a:r>
            <a:r>
              <a:rPr lang="it-IT" sz="2200" dirty="0" err="1">
                <a:solidFill>
                  <a:srgbClr val="006600"/>
                </a:solidFill>
                <a:latin typeface="Calibri" pitchFamily="34" charset="0"/>
              </a:rPr>
              <a:t>will</a:t>
            </a:r>
            <a:r>
              <a:rPr lang="it-IT" sz="2200" dirty="0">
                <a:solidFill>
                  <a:srgbClr val="006600"/>
                </a:solidFill>
                <a:latin typeface="Calibri" pitchFamily="34" charset="0"/>
              </a:rPr>
              <a:t> </a:t>
            </a:r>
            <a:r>
              <a:rPr lang="it-IT" sz="2200" dirty="0" err="1">
                <a:solidFill>
                  <a:srgbClr val="006600"/>
                </a:solidFill>
                <a:latin typeface="Calibri" pitchFamily="34" charset="0"/>
              </a:rPr>
              <a:t>improve</a:t>
            </a:r>
            <a:r>
              <a:rPr lang="it-IT" sz="2200" dirty="0">
                <a:solidFill>
                  <a:srgbClr val="006600"/>
                </a:solidFill>
                <a:latin typeface="Calibri" pitchFamily="34" charset="0"/>
              </a:rPr>
              <a:t> </a:t>
            </a:r>
            <a:r>
              <a:rPr lang="it-IT" sz="2200" dirty="0" err="1">
                <a:solidFill>
                  <a:srgbClr val="006600"/>
                </a:solidFill>
                <a:latin typeface="Calibri" pitchFamily="34" charset="0"/>
              </a:rPr>
              <a:t>of</a:t>
            </a:r>
            <a:r>
              <a:rPr lang="it-IT" sz="2200" dirty="0">
                <a:solidFill>
                  <a:srgbClr val="006600"/>
                </a:solidFill>
                <a:latin typeface="Calibri" pitchFamily="34" charset="0"/>
              </a:rPr>
              <a:t> </a:t>
            </a:r>
            <a:r>
              <a:rPr lang="it-IT" sz="2200" dirty="0" err="1">
                <a:solidFill>
                  <a:srgbClr val="006600"/>
                </a:solidFill>
                <a:latin typeface="Calibri" pitchFamily="34" charset="0"/>
              </a:rPr>
              <a:t>about</a:t>
            </a:r>
            <a:r>
              <a:rPr lang="it-IT" sz="2200" dirty="0">
                <a:solidFill>
                  <a:srgbClr val="006600"/>
                </a:solidFill>
                <a:latin typeface="Calibri" pitchFamily="34" charset="0"/>
              </a:rPr>
              <a:t> a </a:t>
            </a:r>
            <a:r>
              <a:rPr lang="it-IT" sz="2200" dirty="0" err="1">
                <a:solidFill>
                  <a:srgbClr val="006600"/>
                </a:solidFill>
                <a:latin typeface="Calibri" pitchFamily="34" charset="0"/>
              </a:rPr>
              <a:t>factor</a:t>
            </a:r>
            <a:r>
              <a:rPr lang="it-IT" sz="2200" dirty="0">
                <a:solidFill>
                  <a:srgbClr val="006600"/>
                </a:solidFill>
                <a:latin typeface="Calibri" pitchFamily="34" charset="0"/>
              </a:rPr>
              <a:t> 3 </a:t>
            </a:r>
            <a:r>
              <a:rPr lang="en-US" sz="2200" dirty="0">
                <a:solidFill>
                  <a:srgbClr val="006600"/>
                </a:solidFill>
                <a:latin typeface="Calibri" pitchFamily="34" charset="0"/>
                <a:cs typeface="Arial" pitchFamily="34" charset="0"/>
              </a:rPr>
              <a:t>from present 6mm   </a:t>
            </a:r>
          </a:p>
        </p:txBody>
      </p:sp>
      <p:sp>
        <p:nvSpPr>
          <p:cNvPr id="13" name="Text Box 69"/>
          <p:cNvSpPr txBox="1">
            <a:spLocks noChangeArrowheads="1"/>
          </p:cNvSpPr>
          <p:nvPr/>
        </p:nvSpPr>
        <p:spPr bwMode="auto">
          <a:xfrm>
            <a:off x="179512" y="3563938"/>
            <a:ext cx="5328592" cy="2169825"/>
          </a:xfrm>
          <a:prstGeom prst="rect">
            <a:avLst/>
          </a:prstGeom>
          <a:noFill/>
          <a:ln w="9525">
            <a:noFill/>
            <a:miter lim="800000"/>
            <a:headEnd/>
            <a:tailEnd/>
          </a:ln>
        </p:spPr>
        <p:txBody>
          <a:bodyPr wrap="square">
            <a:spAutoFit/>
          </a:bodyPr>
          <a:lstStyle/>
          <a:p>
            <a:pPr>
              <a:spcBef>
                <a:spcPts val="600"/>
              </a:spcBef>
              <a:buClr>
                <a:srgbClr val="7030A0"/>
              </a:buClr>
              <a:buSzPct val="90000"/>
              <a:buFont typeface="Symbol" pitchFamily="18" charset="2"/>
              <a:buChar char="¨"/>
              <a:defRPr/>
            </a:pPr>
            <a:r>
              <a:rPr lang="en-US" sz="2000" dirty="0">
                <a:solidFill>
                  <a:schemeClr val="tx2"/>
                </a:solidFill>
                <a:latin typeface="+mn-lt"/>
              </a:rPr>
              <a:t> </a:t>
            </a:r>
            <a:r>
              <a:rPr lang="en-US" sz="2000" b="1" dirty="0">
                <a:solidFill>
                  <a:srgbClr val="7030A0"/>
                </a:solidFill>
                <a:latin typeface="+mn-lt"/>
              </a:rPr>
              <a:t>4 CGEM </a:t>
            </a:r>
            <a:r>
              <a:rPr lang="en-US" sz="2000" dirty="0">
                <a:latin typeface="+mn-lt"/>
              </a:rPr>
              <a:t>layers with radii </a:t>
            </a:r>
            <a:r>
              <a:rPr lang="en-US" sz="2000" dirty="0" smtClean="0">
                <a:latin typeface="+mn-lt"/>
              </a:rPr>
              <a:t> </a:t>
            </a:r>
            <a:r>
              <a:rPr lang="en-US" sz="2000" b="1" dirty="0" smtClean="0">
                <a:solidFill>
                  <a:srgbClr val="7030A0"/>
                </a:solidFill>
                <a:latin typeface="+mn-lt"/>
              </a:rPr>
              <a:t>13/15.5/18/20.5 cm </a:t>
            </a:r>
            <a:r>
              <a:rPr lang="en-US" sz="2000" dirty="0">
                <a:latin typeface="+mn-lt"/>
              </a:rPr>
              <a:t>from IP and before DC Inner Wall</a:t>
            </a:r>
          </a:p>
          <a:p>
            <a:pPr>
              <a:spcBef>
                <a:spcPts val="600"/>
              </a:spcBef>
              <a:buClr>
                <a:srgbClr val="7030A0"/>
              </a:buClr>
              <a:buSzPct val="90000"/>
              <a:buFont typeface="Symbol" pitchFamily="18" charset="2"/>
              <a:buChar char=""/>
              <a:defRPr/>
            </a:pPr>
            <a:r>
              <a:rPr lang="en-US" sz="2000" b="1" dirty="0">
                <a:solidFill>
                  <a:srgbClr val="7030A0"/>
                </a:solidFill>
                <a:latin typeface="+mn-lt"/>
              </a:rPr>
              <a:t> 700 mm </a:t>
            </a:r>
            <a:r>
              <a:rPr lang="en-US" sz="2000" dirty="0">
                <a:latin typeface="+mn-lt"/>
              </a:rPr>
              <a:t>active length </a:t>
            </a:r>
            <a:endParaRPr lang="it-IT" sz="2000" b="1" dirty="0">
              <a:latin typeface="+mn-lt"/>
            </a:endParaRPr>
          </a:p>
          <a:p>
            <a:pPr>
              <a:spcBef>
                <a:spcPts val="600"/>
              </a:spcBef>
              <a:buClr>
                <a:srgbClr val="7030A0"/>
              </a:buClr>
              <a:buSzPct val="90000"/>
              <a:buFont typeface="Symbol" pitchFamily="18" charset="2"/>
              <a:buChar char=""/>
              <a:defRPr/>
            </a:pPr>
            <a:r>
              <a:rPr lang="it-IT" sz="2000" b="1" dirty="0">
                <a:solidFill>
                  <a:srgbClr val="FF0000"/>
                </a:solidFill>
                <a:latin typeface="+mn-lt"/>
              </a:rPr>
              <a:t> </a:t>
            </a:r>
            <a:r>
              <a:rPr lang="en-US" sz="2000" b="1" dirty="0">
                <a:solidFill>
                  <a:srgbClr val="7030A0"/>
                </a:solidFill>
                <a:latin typeface="+mn-lt"/>
              </a:rPr>
              <a:t>XV strips-pads readout  (</a:t>
            </a:r>
            <a:r>
              <a:rPr lang="en-US" sz="2000" b="1" dirty="0">
                <a:solidFill>
                  <a:srgbClr val="7030A0"/>
                </a:solidFill>
                <a:latin typeface="+mn-lt"/>
                <a:sym typeface="Symbol"/>
              </a:rPr>
              <a:t>25</a:t>
            </a:r>
            <a:r>
              <a:rPr lang="en-US" sz="2000" b="1" baseline="30000" dirty="0">
                <a:solidFill>
                  <a:srgbClr val="7030A0"/>
                </a:solidFill>
                <a:latin typeface="+mn-lt"/>
                <a:sym typeface="Symbol"/>
              </a:rPr>
              <a:t> </a:t>
            </a:r>
            <a:r>
              <a:rPr lang="en-US" sz="2000" b="1" dirty="0">
                <a:solidFill>
                  <a:srgbClr val="7030A0"/>
                </a:solidFill>
                <a:latin typeface="+mn-lt"/>
                <a:sym typeface="Symbol"/>
              </a:rPr>
              <a:t>stereo angle</a:t>
            </a:r>
            <a:r>
              <a:rPr lang="en-US" sz="2000" b="1" dirty="0">
                <a:solidFill>
                  <a:srgbClr val="7030A0"/>
                </a:solidFill>
                <a:latin typeface="+mn-lt"/>
              </a:rPr>
              <a:t>)</a:t>
            </a:r>
            <a:endParaRPr lang="en-US" sz="2000" dirty="0">
              <a:solidFill>
                <a:srgbClr val="7030A0"/>
              </a:solidFill>
              <a:latin typeface="+mn-lt"/>
            </a:endParaRPr>
          </a:p>
          <a:p>
            <a:pPr>
              <a:spcBef>
                <a:spcPts val="600"/>
              </a:spcBef>
              <a:buClr>
                <a:srgbClr val="7030A0"/>
              </a:buClr>
              <a:buSzPct val="90000"/>
              <a:buFont typeface="Symbol" pitchFamily="18" charset="2"/>
              <a:buChar char=""/>
              <a:defRPr/>
            </a:pPr>
            <a:r>
              <a:rPr lang="en-US" sz="2000" dirty="0">
                <a:solidFill>
                  <a:schemeClr val="tx2"/>
                </a:solidFill>
                <a:latin typeface="+mn-lt"/>
              </a:rPr>
              <a:t> </a:t>
            </a:r>
            <a:r>
              <a:rPr lang="en-US" sz="2000" b="1" dirty="0">
                <a:solidFill>
                  <a:srgbClr val="7030A0"/>
                </a:solidFill>
                <a:latin typeface="+mn-lt"/>
              </a:rPr>
              <a:t>2% X</a:t>
            </a:r>
            <a:r>
              <a:rPr lang="en-US" sz="2000" b="1" baseline="-25000" dirty="0">
                <a:solidFill>
                  <a:srgbClr val="7030A0"/>
                </a:solidFill>
                <a:latin typeface="+mn-lt"/>
              </a:rPr>
              <a:t>0</a:t>
            </a:r>
            <a:r>
              <a:rPr lang="en-US" sz="2000" b="1" dirty="0">
                <a:solidFill>
                  <a:srgbClr val="7030A0"/>
                </a:solidFill>
                <a:latin typeface="+mn-lt"/>
              </a:rPr>
              <a:t> total radiation length </a:t>
            </a:r>
            <a:r>
              <a:rPr lang="en-US" sz="2000" dirty="0">
                <a:latin typeface="+mn-lt"/>
              </a:rPr>
              <a:t>in the active region with Carbon Fiber structure</a:t>
            </a:r>
          </a:p>
        </p:txBody>
      </p:sp>
      <p:grpSp>
        <p:nvGrpSpPr>
          <p:cNvPr id="9224" name="Gruppo 137"/>
          <p:cNvGrpSpPr>
            <a:grpSpLocks/>
          </p:cNvGrpSpPr>
          <p:nvPr/>
        </p:nvGrpSpPr>
        <p:grpSpPr bwMode="auto">
          <a:xfrm>
            <a:off x="5149973" y="3429000"/>
            <a:ext cx="4246563" cy="2516188"/>
            <a:chOff x="8397870" y="3270044"/>
            <a:chExt cx="4246624" cy="2516410"/>
          </a:xfrm>
        </p:grpSpPr>
        <p:grpSp>
          <p:nvGrpSpPr>
            <p:cNvPr id="9229" name="Group 4"/>
            <p:cNvGrpSpPr>
              <a:grpSpLocks/>
            </p:cNvGrpSpPr>
            <p:nvPr/>
          </p:nvGrpSpPr>
          <p:grpSpPr bwMode="auto">
            <a:xfrm>
              <a:off x="8397870" y="3464863"/>
              <a:ext cx="4246624" cy="2321591"/>
              <a:chOff x="2544" y="2543"/>
              <a:chExt cx="3168" cy="1825"/>
            </a:xfrm>
          </p:grpSpPr>
          <p:grpSp>
            <p:nvGrpSpPr>
              <p:cNvPr id="9231" name="Group 5"/>
              <p:cNvGrpSpPr>
                <a:grpSpLocks/>
              </p:cNvGrpSpPr>
              <p:nvPr/>
            </p:nvGrpSpPr>
            <p:grpSpPr bwMode="auto">
              <a:xfrm>
                <a:off x="2544" y="2543"/>
                <a:ext cx="3168" cy="1825"/>
                <a:chOff x="2496" y="529"/>
                <a:chExt cx="2832" cy="1529"/>
              </a:xfrm>
            </p:grpSpPr>
            <p:sp>
              <p:nvSpPr>
                <p:cNvPr id="9236" name="Rectangle 6"/>
                <p:cNvSpPr>
                  <a:spLocks noChangeArrowheads="1"/>
                </p:cNvSpPr>
                <p:nvPr/>
              </p:nvSpPr>
              <p:spPr bwMode="auto">
                <a:xfrm>
                  <a:off x="2592" y="624"/>
                  <a:ext cx="2592" cy="1296"/>
                </a:xfrm>
                <a:prstGeom prst="rect">
                  <a:avLst/>
                </a:prstGeom>
                <a:solidFill>
                  <a:srgbClr val="FFFFFF"/>
                </a:solidFill>
                <a:ln w="9525">
                  <a:noFill/>
                  <a:miter lim="800000"/>
                  <a:headEnd/>
                  <a:tailEnd/>
                </a:ln>
              </p:spPr>
              <p:txBody>
                <a:bodyPr wrap="none" anchor="ctr"/>
                <a:lstStyle/>
                <a:p>
                  <a:endParaRPr lang="en-US">
                    <a:latin typeface="Comic Sans MS" pitchFamily="66" charset="0"/>
                    <a:cs typeface="Arial" pitchFamily="34" charset="0"/>
                  </a:endParaRPr>
                </a:p>
              </p:txBody>
            </p:sp>
            <p:grpSp>
              <p:nvGrpSpPr>
                <p:cNvPr id="9237" name="Group 7"/>
                <p:cNvGrpSpPr>
                  <a:grpSpLocks/>
                </p:cNvGrpSpPr>
                <p:nvPr/>
              </p:nvGrpSpPr>
              <p:grpSpPr bwMode="auto">
                <a:xfrm>
                  <a:off x="2496" y="529"/>
                  <a:ext cx="2832" cy="1529"/>
                  <a:chOff x="2496" y="529"/>
                  <a:chExt cx="2832" cy="1529"/>
                </a:xfrm>
              </p:grpSpPr>
              <p:sp>
                <p:nvSpPr>
                  <p:cNvPr id="9238" name="Arc 8"/>
                  <p:cNvSpPr>
                    <a:spLocks/>
                  </p:cNvSpPr>
                  <p:nvPr/>
                </p:nvSpPr>
                <p:spPr bwMode="auto">
                  <a:xfrm rot="-2684492">
                    <a:off x="3599" y="1567"/>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76200">
                    <a:solidFill>
                      <a:srgbClr val="FFCC00"/>
                    </a:solidFill>
                    <a:round/>
                    <a:headEnd/>
                    <a:tailEnd/>
                  </a:ln>
                </p:spPr>
                <p:txBody>
                  <a:bodyPr wrap="none" anchor="ctr"/>
                  <a:lstStyle/>
                  <a:p>
                    <a:endParaRPr lang="en-US"/>
                  </a:p>
                </p:txBody>
              </p:sp>
              <p:sp>
                <p:nvSpPr>
                  <p:cNvPr id="9239" name="Arc 9"/>
                  <p:cNvSpPr>
                    <a:spLocks/>
                  </p:cNvSpPr>
                  <p:nvPr/>
                </p:nvSpPr>
                <p:spPr bwMode="auto">
                  <a:xfrm rot="-2684492">
                    <a:off x="3362" y="978"/>
                    <a:ext cx="972" cy="97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FFCC00"/>
                    </a:solidFill>
                    <a:round/>
                    <a:headEnd/>
                    <a:tailEnd/>
                  </a:ln>
                </p:spPr>
                <p:txBody>
                  <a:bodyPr wrap="none" anchor="ctr"/>
                  <a:lstStyle/>
                  <a:p>
                    <a:endParaRPr lang="en-US"/>
                  </a:p>
                </p:txBody>
              </p:sp>
              <p:sp>
                <p:nvSpPr>
                  <p:cNvPr id="9240" name="Arc 10"/>
                  <p:cNvSpPr>
                    <a:spLocks/>
                  </p:cNvSpPr>
                  <p:nvPr/>
                </p:nvSpPr>
                <p:spPr bwMode="auto">
                  <a:xfrm rot="-2684492">
                    <a:off x="3362" y="978"/>
                    <a:ext cx="972" cy="97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CC3300"/>
                    </a:solidFill>
                    <a:round/>
                    <a:headEnd/>
                    <a:tailEnd/>
                  </a:ln>
                </p:spPr>
                <p:txBody>
                  <a:bodyPr wrap="none" anchor="ctr"/>
                  <a:lstStyle/>
                  <a:p>
                    <a:endParaRPr lang="en-US"/>
                  </a:p>
                </p:txBody>
              </p:sp>
              <p:sp>
                <p:nvSpPr>
                  <p:cNvPr id="9241" name="Arc 11"/>
                  <p:cNvSpPr>
                    <a:spLocks/>
                  </p:cNvSpPr>
                  <p:nvPr/>
                </p:nvSpPr>
                <p:spPr bwMode="auto">
                  <a:xfrm rot="-2684492">
                    <a:off x="3432" y="1172"/>
                    <a:ext cx="816" cy="8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FFCC00"/>
                    </a:solidFill>
                    <a:round/>
                    <a:headEnd/>
                    <a:tailEnd/>
                  </a:ln>
                </p:spPr>
                <p:txBody>
                  <a:bodyPr wrap="none" anchor="ctr"/>
                  <a:lstStyle/>
                  <a:p>
                    <a:endParaRPr lang="en-US"/>
                  </a:p>
                </p:txBody>
              </p:sp>
              <p:sp>
                <p:nvSpPr>
                  <p:cNvPr id="9242" name="Arc 12"/>
                  <p:cNvSpPr>
                    <a:spLocks/>
                  </p:cNvSpPr>
                  <p:nvPr/>
                </p:nvSpPr>
                <p:spPr bwMode="auto">
                  <a:xfrm rot="-2684492">
                    <a:off x="3432" y="1172"/>
                    <a:ext cx="816" cy="81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CC3300"/>
                    </a:solidFill>
                    <a:round/>
                    <a:headEnd/>
                    <a:tailEnd/>
                  </a:ln>
                </p:spPr>
                <p:txBody>
                  <a:bodyPr wrap="none" anchor="ctr"/>
                  <a:lstStyle/>
                  <a:p>
                    <a:endParaRPr lang="en-US"/>
                  </a:p>
                </p:txBody>
              </p:sp>
              <p:sp>
                <p:nvSpPr>
                  <p:cNvPr id="9243" name="Line 13"/>
                  <p:cNvSpPr>
                    <a:spLocks noChangeShapeType="1"/>
                  </p:cNvSpPr>
                  <p:nvPr/>
                </p:nvSpPr>
                <p:spPr bwMode="auto">
                  <a:xfrm rot="18915508" flipV="1">
                    <a:off x="3225" y="1228"/>
                    <a:ext cx="31" cy="231"/>
                  </a:xfrm>
                  <a:prstGeom prst="line">
                    <a:avLst/>
                  </a:prstGeom>
                  <a:noFill/>
                  <a:ln w="38100">
                    <a:solidFill>
                      <a:srgbClr val="FFFFFF"/>
                    </a:solidFill>
                    <a:round/>
                    <a:headEnd/>
                    <a:tailEnd/>
                  </a:ln>
                </p:spPr>
                <p:txBody>
                  <a:bodyPr/>
                  <a:lstStyle/>
                  <a:p>
                    <a:endParaRPr lang="en-US"/>
                  </a:p>
                </p:txBody>
              </p:sp>
              <p:sp>
                <p:nvSpPr>
                  <p:cNvPr id="9244" name="Line 14"/>
                  <p:cNvSpPr>
                    <a:spLocks noChangeShapeType="1"/>
                  </p:cNvSpPr>
                  <p:nvPr/>
                </p:nvSpPr>
                <p:spPr bwMode="auto">
                  <a:xfrm rot="18915508" flipV="1">
                    <a:off x="3367" y="1120"/>
                    <a:ext cx="69" cy="215"/>
                  </a:xfrm>
                  <a:prstGeom prst="line">
                    <a:avLst/>
                  </a:prstGeom>
                  <a:noFill/>
                  <a:ln w="38100">
                    <a:solidFill>
                      <a:srgbClr val="FFFFFF"/>
                    </a:solidFill>
                    <a:round/>
                    <a:headEnd/>
                    <a:tailEnd/>
                  </a:ln>
                </p:spPr>
                <p:txBody>
                  <a:bodyPr/>
                  <a:lstStyle/>
                  <a:p>
                    <a:endParaRPr lang="en-US"/>
                  </a:p>
                </p:txBody>
              </p:sp>
              <p:sp>
                <p:nvSpPr>
                  <p:cNvPr id="9245" name="Line 15"/>
                  <p:cNvSpPr>
                    <a:spLocks noChangeShapeType="1"/>
                  </p:cNvSpPr>
                  <p:nvPr/>
                </p:nvSpPr>
                <p:spPr bwMode="auto">
                  <a:xfrm rot="18915508" flipV="1">
                    <a:off x="3538" y="1071"/>
                    <a:ext cx="123" cy="200"/>
                  </a:xfrm>
                  <a:prstGeom prst="line">
                    <a:avLst/>
                  </a:prstGeom>
                  <a:noFill/>
                  <a:ln w="38100">
                    <a:solidFill>
                      <a:srgbClr val="FFFFFF"/>
                    </a:solidFill>
                    <a:round/>
                    <a:headEnd/>
                    <a:tailEnd/>
                  </a:ln>
                </p:spPr>
                <p:txBody>
                  <a:bodyPr/>
                  <a:lstStyle/>
                  <a:p>
                    <a:endParaRPr lang="en-US"/>
                  </a:p>
                </p:txBody>
              </p:sp>
              <p:sp>
                <p:nvSpPr>
                  <p:cNvPr id="9246" name="Line 16"/>
                  <p:cNvSpPr>
                    <a:spLocks noChangeShapeType="1"/>
                  </p:cNvSpPr>
                  <p:nvPr/>
                </p:nvSpPr>
                <p:spPr bwMode="auto">
                  <a:xfrm rot="18915508" flipV="1">
                    <a:off x="3714" y="1090"/>
                    <a:ext cx="145" cy="138"/>
                  </a:xfrm>
                  <a:prstGeom prst="line">
                    <a:avLst/>
                  </a:prstGeom>
                  <a:noFill/>
                  <a:ln w="38100">
                    <a:solidFill>
                      <a:srgbClr val="FFFFFF"/>
                    </a:solidFill>
                    <a:round/>
                    <a:headEnd/>
                    <a:tailEnd/>
                  </a:ln>
                </p:spPr>
                <p:txBody>
                  <a:bodyPr/>
                  <a:lstStyle/>
                  <a:p>
                    <a:endParaRPr lang="en-US"/>
                  </a:p>
                </p:txBody>
              </p:sp>
              <p:sp>
                <p:nvSpPr>
                  <p:cNvPr id="9247" name="Line 17"/>
                  <p:cNvSpPr>
                    <a:spLocks noChangeShapeType="1"/>
                  </p:cNvSpPr>
                  <p:nvPr/>
                </p:nvSpPr>
                <p:spPr bwMode="auto">
                  <a:xfrm rot="18915508" flipV="1">
                    <a:off x="3906" y="1129"/>
                    <a:ext cx="146" cy="100"/>
                  </a:xfrm>
                  <a:prstGeom prst="line">
                    <a:avLst/>
                  </a:prstGeom>
                  <a:noFill/>
                  <a:ln w="38100">
                    <a:solidFill>
                      <a:srgbClr val="FFFFFF"/>
                    </a:solidFill>
                    <a:round/>
                    <a:headEnd/>
                    <a:tailEnd/>
                  </a:ln>
                </p:spPr>
                <p:txBody>
                  <a:bodyPr/>
                  <a:lstStyle/>
                  <a:p>
                    <a:endParaRPr lang="en-US"/>
                  </a:p>
                </p:txBody>
              </p:sp>
              <p:sp>
                <p:nvSpPr>
                  <p:cNvPr id="9248" name="Line 18"/>
                  <p:cNvSpPr>
                    <a:spLocks noChangeShapeType="1"/>
                  </p:cNvSpPr>
                  <p:nvPr/>
                </p:nvSpPr>
                <p:spPr bwMode="auto">
                  <a:xfrm rot="18915508" flipV="1">
                    <a:off x="4067" y="1187"/>
                    <a:ext cx="161" cy="66"/>
                  </a:xfrm>
                  <a:prstGeom prst="line">
                    <a:avLst/>
                  </a:prstGeom>
                  <a:noFill/>
                  <a:ln w="38100">
                    <a:solidFill>
                      <a:srgbClr val="FFFFFF"/>
                    </a:solidFill>
                    <a:round/>
                    <a:headEnd/>
                    <a:tailEnd/>
                  </a:ln>
                </p:spPr>
                <p:txBody>
                  <a:bodyPr/>
                  <a:lstStyle/>
                  <a:p>
                    <a:endParaRPr lang="en-US"/>
                  </a:p>
                </p:txBody>
              </p:sp>
              <p:sp>
                <p:nvSpPr>
                  <p:cNvPr id="9249" name="Line 19"/>
                  <p:cNvSpPr>
                    <a:spLocks noChangeShapeType="1"/>
                  </p:cNvSpPr>
                  <p:nvPr/>
                </p:nvSpPr>
                <p:spPr bwMode="auto">
                  <a:xfrm rot="18915508" flipV="1">
                    <a:off x="4233" y="1291"/>
                    <a:ext cx="155" cy="42"/>
                  </a:xfrm>
                  <a:prstGeom prst="line">
                    <a:avLst/>
                  </a:prstGeom>
                  <a:noFill/>
                  <a:ln w="38100">
                    <a:solidFill>
                      <a:srgbClr val="FFFFFF"/>
                    </a:solidFill>
                    <a:round/>
                    <a:headEnd/>
                    <a:tailEnd/>
                  </a:ln>
                </p:spPr>
                <p:txBody>
                  <a:bodyPr/>
                  <a:lstStyle/>
                  <a:p>
                    <a:endParaRPr lang="en-US"/>
                  </a:p>
                </p:txBody>
              </p:sp>
              <p:sp>
                <p:nvSpPr>
                  <p:cNvPr id="9250" name="Line 20"/>
                  <p:cNvSpPr>
                    <a:spLocks noChangeShapeType="1"/>
                  </p:cNvSpPr>
                  <p:nvPr/>
                </p:nvSpPr>
                <p:spPr bwMode="auto">
                  <a:xfrm rot="18915508" flipV="1">
                    <a:off x="4374" y="1384"/>
                    <a:ext cx="169" cy="22"/>
                  </a:xfrm>
                  <a:prstGeom prst="line">
                    <a:avLst/>
                  </a:prstGeom>
                  <a:noFill/>
                  <a:ln w="38100">
                    <a:solidFill>
                      <a:srgbClr val="FFFFFF"/>
                    </a:solidFill>
                    <a:round/>
                    <a:headEnd/>
                    <a:tailEnd/>
                  </a:ln>
                </p:spPr>
                <p:txBody>
                  <a:bodyPr/>
                  <a:lstStyle/>
                  <a:p>
                    <a:endParaRPr lang="en-US"/>
                  </a:p>
                </p:txBody>
              </p:sp>
              <p:sp>
                <p:nvSpPr>
                  <p:cNvPr id="9251" name="Line 21"/>
                  <p:cNvSpPr>
                    <a:spLocks noChangeShapeType="1"/>
                  </p:cNvSpPr>
                  <p:nvPr/>
                </p:nvSpPr>
                <p:spPr bwMode="auto">
                  <a:xfrm rot="18915508" flipV="1">
                    <a:off x="3391" y="1391"/>
                    <a:ext cx="39" cy="216"/>
                  </a:xfrm>
                  <a:prstGeom prst="line">
                    <a:avLst/>
                  </a:prstGeom>
                  <a:noFill/>
                  <a:ln w="38100">
                    <a:solidFill>
                      <a:srgbClr val="FFFFFF"/>
                    </a:solidFill>
                    <a:round/>
                    <a:headEnd/>
                    <a:tailEnd/>
                  </a:ln>
                </p:spPr>
                <p:txBody>
                  <a:bodyPr/>
                  <a:lstStyle/>
                  <a:p>
                    <a:endParaRPr lang="en-US"/>
                  </a:p>
                </p:txBody>
              </p:sp>
              <p:sp>
                <p:nvSpPr>
                  <p:cNvPr id="9252" name="Line 22"/>
                  <p:cNvSpPr>
                    <a:spLocks noChangeShapeType="1"/>
                  </p:cNvSpPr>
                  <p:nvPr/>
                </p:nvSpPr>
                <p:spPr bwMode="auto">
                  <a:xfrm rot="18915508" flipV="1">
                    <a:off x="3512" y="1334"/>
                    <a:ext cx="85" cy="207"/>
                  </a:xfrm>
                  <a:prstGeom prst="line">
                    <a:avLst/>
                  </a:prstGeom>
                  <a:noFill/>
                  <a:ln w="38100">
                    <a:solidFill>
                      <a:srgbClr val="FFFFFF"/>
                    </a:solidFill>
                    <a:round/>
                    <a:headEnd/>
                    <a:tailEnd/>
                  </a:ln>
                </p:spPr>
                <p:txBody>
                  <a:bodyPr/>
                  <a:lstStyle/>
                  <a:p>
                    <a:endParaRPr lang="en-US"/>
                  </a:p>
                </p:txBody>
              </p:sp>
              <p:sp>
                <p:nvSpPr>
                  <p:cNvPr id="9253" name="Line 23"/>
                  <p:cNvSpPr>
                    <a:spLocks noChangeShapeType="1"/>
                  </p:cNvSpPr>
                  <p:nvPr/>
                </p:nvSpPr>
                <p:spPr bwMode="auto">
                  <a:xfrm rot="18915508" flipV="1">
                    <a:off x="3647" y="1315"/>
                    <a:ext cx="115" cy="154"/>
                  </a:xfrm>
                  <a:prstGeom prst="line">
                    <a:avLst/>
                  </a:prstGeom>
                  <a:noFill/>
                  <a:ln w="38100">
                    <a:solidFill>
                      <a:srgbClr val="FFFFFF"/>
                    </a:solidFill>
                    <a:round/>
                    <a:headEnd/>
                    <a:tailEnd/>
                  </a:ln>
                </p:spPr>
                <p:txBody>
                  <a:bodyPr/>
                  <a:lstStyle/>
                  <a:p>
                    <a:endParaRPr lang="en-US"/>
                  </a:p>
                </p:txBody>
              </p:sp>
              <p:sp>
                <p:nvSpPr>
                  <p:cNvPr id="9254" name="Line 24"/>
                  <p:cNvSpPr>
                    <a:spLocks noChangeShapeType="1"/>
                  </p:cNvSpPr>
                  <p:nvPr/>
                </p:nvSpPr>
                <p:spPr bwMode="auto">
                  <a:xfrm rot="18915508" flipV="1">
                    <a:off x="3780" y="1310"/>
                    <a:ext cx="131" cy="123"/>
                  </a:xfrm>
                  <a:prstGeom prst="line">
                    <a:avLst/>
                  </a:prstGeom>
                  <a:noFill/>
                  <a:ln w="38100">
                    <a:solidFill>
                      <a:srgbClr val="FFFFFF"/>
                    </a:solidFill>
                    <a:round/>
                    <a:headEnd/>
                    <a:tailEnd/>
                  </a:ln>
                </p:spPr>
                <p:txBody>
                  <a:bodyPr/>
                  <a:lstStyle/>
                  <a:p>
                    <a:endParaRPr lang="en-US"/>
                  </a:p>
                </p:txBody>
              </p:sp>
              <p:sp>
                <p:nvSpPr>
                  <p:cNvPr id="9255" name="Line 25"/>
                  <p:cNvSpPr>
                    <a:spLocks noChangeShapeType="1"/>
                  </p:cNvSpPr>
                  <p:nvPr/>
                </p:nvSpPr>
                <p:spPr bwMode="auto">
                  <a:xfrm rot="18915508" flipV="1">
                    <a:off x="3915" y="1348"/>
                    <a:ext cx="170" cy="108"/>
                  </a:xfrm>
                  <a:prstGeom prst="line">
                    <a:avLst/>
                  </a:prstGeom>
                  <a:noFill/>
                  <a:ln w="38100">
                    <a:solidFill>
                      <a:srgbClr val="FFFFFF"/>
                    </a:solidFill>
                    <a:round/>
                    <a:headEnd/>
                    <a:tailEnd/>
                  </a:ln>
                </p:spPr>
                <p:txBody>
                  <a:bodyPr/>
                  <a:lstStyle/>
                  <a:p>
                    <a:endParaRPr lang="en-US"/>
                  </a:p>
                </p:txBody>
              </p:sp>
              <p:sp>
                <p:nvSpPr>
                  <p:cNvPr id="9256" name="Line 26"/>
                  <p:cNvSpPr>
                    <a:spLocks noChangeShapeType="1"/>
                  </p:cNvSpPr>
                  <p:nvPr/>
                </p:nvSpPr>
                <p:spPr bwMode="auto">
                  <a:xfrm rot="18915508" flipV="1">
                    <a:off x="4049" y="1402"/>
                    <a:ext cx="169" cy="70"/>
                  </a:xfrm>
                  <a:prstGeom prst="line">
                    <a:avLst/>
                  </a:prstGeom>
                  <a:noFill/>
                  <a:ln w="38100">
                    <a:solidFill>
                      <a:srgbClr val="FFFFFF"/>
                    </a:solidFill>
                    <a:round/>
                    <a:headEnd/>
                    <a:tailEnd/>
                  </a:ln>
                </p:spPr>
                <p:txBody>
                  <a:bodyPr/>
                  <a:lstStyle/>
                  <a:p>
                    <a:endParaRPr lang="en-US"/>
                  </a:p>
                </p:txBody>
              </p:sp>
              <p:sp>
                <p:nvSpPr>
                  <p:cNvPr id="9257" name="Line 27"/>
                  <p:cNvSpPr>
                    <a:spLocks noChangeShapeType="1"/>
                  </p:cNvSpPr>
                  <p:nvPr/>
                </p:nvSpPr>
                <p:spPr bwMode="auto">
                  <a:xfrm rot="18915508" flipV="1">
                    <a:off x="4175" y="1493"/>
                    <a:ext cx="177" cy="31"/>
                  </a:xfrm>
                  <a:prstGeom prst="line">
                    <a:avLst/>
                  </a:prstGeom>
                  <a:noFill/>
                  <a:ln w="38100">
                    <a:solidFill>
                      <a:srgbClr val="FFFFFF"/>
                    </a:solidFill>
                    <a:round/>
                    <a:headEnd/>
                    <a:tailEnd/>
                  </a:ln>
                </p:spPr>
                <p:txBody>
                  <a:bodyPr/>
                  <a:lstStyle/>
                  <a:p>
                    <a:endParaRPr lang="en-US"/>
                  </a:p>
                </p:txBody>
              </p:sp>
              <p:grpSp>
                <p:nvGrpSpPr>
                  <p:cNvPr id="9258" name="Group 28"/>
                  <p:cNvGrpSpPr>
                    <a:grpSpLocks/>
                  </p:cNvGrpSpPr>
                  <p:nvPr/>
                </p:nvGrpSpPr>
                <p:grpSpPr bwMode="auto">
                  <a:xfrm rot="-2684492">
                    <a:off x="3266" y="767"/>
                    <a:ext cx="1152" cy="1152"/>
                    <a:chOff x="2256" y="1045"/>
                    <a:chExt cx="972" cy="971"/>
                  </a:xfrm>
                </p:grpSpPr>
                <p:sp>
                  <p:nvSpPr>
                    <p:cNvPr id="9287" name="Arc 29"/>
                    <p:cNvSpPr>
                      <a:spLocks/>
                    </p:cNvSpPr>
                    <p:nvPr/>
                  </p:nvSpPr>
                  <p:spPr bwMode="auto">
                    <a:xfrm>
                      <a:off x="2256" y="1045"/>
                      <a:ext cx="972" cy="97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0">
                      <a:solidFill>
                        <a:srgbClr val="FFCC00"/>
                      </a:solidFill>
                      <a:round/>
                      <a:headEnd/>
                      <a:tailEnd/>
                    </a:ln>
                  </p:spPr>
                  <p:txBody>
                    <a:bodyPr wrap="none" anchor="ctr"/>
                    <a:lstStyle/>
                    <a:p>
                      <a:endParaRPr lang="en-US"/>
                    </a:p>
                  </p:txBody>
                </p:sp>
                <p:sp>
                  <p:nvSpPr>
                    <p:cNvPr id="9288" name="Arc 30"/>
                    <p:cNvSpPr>
                      <a:spLocks/>
                    </p:cNvSpPr>
                    <p:nvPr/>
                  </p:nvSpPr>
                  <p:spPr bwMode="auto">
                    <a:xfrm>
                      <a:off x="2256" y="1045"/>
                      <a:ext cx="972" cy="97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CC3300"/>
                      </a:solidFill>
                      <a:round/>
                      <a:headEnd/>
                      <a:tailEnd/>
                    </a:ln>
                  </p:spPr>
                  <p:txBody>
                    <a:bodyPr wrap="none" anchor="ctr"/>
                    <a:lstStyle/>
                    <a:p>
                      <a:endParaRPr lang="en-US"/>
                    </a:p>
                  </p:txBody>
                </p:sp>
              </p:grpSp>
              <p:sp>
                <p:nvSpPr>
                  <p:cNvPr id="9259" name="Line 31"/>
                  <p:cNvSpPr>
                    <a:spLocks noChangeShapeType="1"/>
                  </p:cNvSpPr>
                  <p:nvPr/>
                </p:nvSpPr>
                <p:spPr bwMode="auto">
                  <a:xfrm rot="18915508" flipV="1">
                    <a:off x="3243" y="994"/>
                    <a:ext cx="77" cy="238"/>
                  </a:xfrm>
                  <a:prstGeom prst="line">
                    <a:avLst/>
                  </a:prstGeom>
                  <a:noFill/>
                  <a:ln w="38100">
                    <a:solidFill>
                      <a:srgbClr val="FFFFFF"/>
                    </a:solidFill>
                    <a:round/>
                    <a:headEnd/>
                    <a:tailEnd/>
                  </a:ln>
                </p:spPr>
                <p:txBody>
                  <a:bodyPr/>
                  <a:lstStyle/>
                  <a:p>
                    <a:endParaRPr lang="en-US"/>
                  </a:p>
                </p:txBody>
              </p:sp>
              <p:sp>
                <p:nvSpPr>
                  <p:cNvPr id="9260" name="Line 32"/>
                  <p:cNvSpPr>
                    <a:spLocks noChangeShapeType="1"/>
                  </p:cNvSpPr>
                  <p:nvPr/>
                </p:nvSpPr>
                <p:spPr bwMode="auto">
                  <a:xfrm rot="18915508" flipV="1">
                    <a:off x="3076" y="1136"/>
                    <a:ext cx="31" cy="223"/>
                  </a:xfrm>
                  <a:prstGeom prst="line">
                    <a:avLst/>
                  </a:prstGeom>
                  <a:noFill/>
                  <a:ln w="38100">
                    <a:solidFill>
                      <a:srgbClr val="FFFFFF"/>
                    </a:solidFill>
                    <a:round/>
                    <a:headEnd/>
                    <a:tailEnd/>
                  </a:ln>
                </p:spPr>
                <p:txBody>
                  <a:bodyPr/>
                  <a:lstStyle/>
                  <a:p>
                    <a:endParaRPr lang="en-US"/>
                  </a:p>
                </p:txBody>
              </p:sp>
              <p:sp>
                <p:nvSpPr>
                  <p:cNvPr id="9261" name="Line 33"/>
                  <p:cNvSpPr>
                    <a:spLocks noChangeShapeType="1"/>
                  </p:cNvSpPr>
                  <p:nvPr/>
                </p:nvSpPr>
                <p:spPr bwMode="auto">
                  <a:xfrm rot="18915508" flipV="1">
                    <a:off x="3444" y="940"/>
                    <a:ext cx="116" cy="192"/>
                  </a:xfrm>
                  <a:prstGeom prst="line">
                    <a:avLst/>
                  </a:prstGeom>
                  <a:noFill/>
                  <a:ln w="38100">
                    <a:solidFill>
                      <a:srgbClr val="FFFFFF"/>
                    </a:solidFill>
                    <a:round/>
                    <a:headEnd/>
                    <a:tailEnd/>
                  </a:ln>
                </p:spPr>
                <p:txBody>
                  <a:bodyPr/>
                  <a:lstStyle/>
                  <a:p>
                    <a:endParaRPr lang="en-US"/>
                  </a:p>
                </p:txBody>
              </p:sp>
              <p:sp>
                <p:nvSpPr>
                  <p:cNvPr id="9262" name="Line 34"/>
                  <p:cNvSpPr>
                    <a:spLocks noChangeShapeType="1"/>
                  </p:cNvSpPr>
                  <p:nvPr/>
                </p:nvSpPr>
                <p:spPr bwMode="auto">
                  <a:xfrm rot="18915508" flipV="1">
                    <a:off x="3644" y="895"/>
                    <a:ext cx="146" cy="169"/>
                  </a:xfrm>
                  <a:prstGeom prst="line">
                    <a:avLst/>
                  </a:prstGeom>
                  <a:noFill/>
                  <a:ln w="38100">
                    <a:solidFill>
                      <a:srgbClr val="FFFFFF"/>
                    </a:solidFill>
                    <a:round/>
                    <a:headEnd/>
                    <a:tailEnd/>
                  </a:ln>
                </p:spPr>
                <p:txBody>
                  <a:bodyPr/>
                  <a:lstStyle/>
                  <a:p>
                    <a:endParaRPr lang="en-US"/>
                  </a:p>
                </p:txBody>
              </p:sp>
              <p:sp>
                <p:nvSpPr>
                  <p:cNvPr id="9263" name="Line 35"/>
                  <p:cNvSpPr>
                    <a:spLocks noChangeShapeType="1"/>
                  </p:cNvSpPr>
                  <p:nvPr/>
                </p:nvSpPr>
                <p:spPr bwMode="auto">
                  <a:xfrm rot="18915508" flipV="1">
                    <a:off x="3860" y="943"/>
                    <a:ext cx="170" cy="130"/>
                  </a:xfrm>
                  <a:prstGeom prst="line">
                    <a:avLst/>
                  </a:prstGeom>
                  <a:noFill/>
                  <a:ln w="38100">
                    <a:solidFill>
                      <a:srgbClr val="FFFFFF"/>
                    </a:solidFill>
                    <a:round/>
                    <a:headEnd/>
                    <a:tailEnd/>
                  </a:ln>
                </p:spPr>
                <p:txBody>
                  <a:bodyPr/>
                  <a:lstStyle/>
                  <a:p>
                    <a:endParaRPr lang="en-US"/>
                  </a:p>
                </p:txBody>
              </p:sp>
              <p:sp>
                <p:nvSpPr>
                  <p:cNvPr id="9264" name="Line 36"/>
                  <p:cNvSpPr>
                    <a:spLocks noChangeShapeType="1"/>
                  </p:cNvSpPr>
                  <p:nvPr/>
                </p:nvSpPr>
                <p:spPr bwMode="auto">
                  <a:xfrm rot="18915508" flipV="1">
                    <a:off x="4055" y="982"/>
                    <a:ext cx="192" cy="108"/>
                  </a:xfrm>
                  <a:prstGeom prst="line">
                    <a:avLst/>
                  </a:prstGeom>
                  <a:noFill/>
                  <a:ln w="38100">
                    <a:solidFill>
                      <a:srgbClr val="FFFFFF"/>
                    </a:solidFill>
                    <a:round/>
                    <a:headEnd/>
                    <a:tailEnd/>
                  </a:ln>
                </p:spPr>
                <p:txBody>
                  <a:bodyPr/>
                  <a:lstStyle/>
                  <a:p>
                    <a:endParaRPr lang="en-US"/>
                  </a:p>
                </p:txBody>
              </p:sp>
              <p:sp>
                <p:nvSpPr>
                  <p:cNvPr id="9265" name="Line 37"/>
                  <p:cNvSpPr>
                    <a:spLocks noChangeShapeType="1"/>
                  </p:cNvSpPr>
                  <p:nvPr/>
                </p:nvSpPr>
                <p:spPr bwMode="auto">
                  <a:xfrm rot="18915508" flipV="1">
                    <a:off x="4243" y="1084"/>
                    <a:ext cx="185" cy="69"/>
                  </a:xfrm>
                  <a:prstGeom prst="line">
                    <a:avLst/>
                  </a:prstGeom>
                  <a:noFill/>
                  <a:ln w="38100">
                    <a:solidFill>
                      <a:srgbClr val="FFFFFF"/>
                    </a:solidFill>
                    <a:round/>
                    <a:headEnd/>
                    <a:tailEnd/>
                  </a:ln>
                </p:spPr>
                <p:txBody>
                  <a:bodyPr/>
                  <a:lstStyle/>
                  <a:p>
                    <a:endParaRPr lang="en-US"/>
                  </a:p>
                </p:txBody>
              </p:sp>
              <p:sp>
                <p:nvSpPr>
                  <p:cNvPr id="9266" name="Line 38"/>
                  <p:cNvSpPr>
                    <a:spLocks noChangeShapeType="1"/>
                  </p:cNvSpPr>
                  <p:nvPr/>
                </p:nvSpPr>
                <p:spPr bwMode="auto">
                  <a:xfrm rot="18915508" flipV="1">
                    <a:off x="4414" y="1201"/>
                    <a:ext cx="222" cy="31"/>
                  </a:xfrm>
                  <a:prstGeom prst="line">
                    <a:avLst/>
                  </a:prstGeom>
                  <a:noFill/>
                  <a:ln w="38100">
                    <a:solidFill>
                      <a:srgbClr val="FFFFFF"/>
                    </a:solidFill>
                    <a:round/>
                    <a:headEnd/>
                    <a:tailEnd/>
                  </a:ln>
                </p:spPr>
                <p:txBody>
                  <a:bodyPr/>
                  <a:lstStyle/>
                  <a:p>
                    <a:endParaRPr lang="en-US"/>
                  </a:p>
                </p:txBody>
              </p:sp>
              <p:sp>
                <p:nvSpPr>
                  <p:cNvPr id="9267" name="Arc 39"/>
                  <p:cNvSpPr>
                    <a:spLocks/>
                  </p:cNvSpPr>
                  <p:nvPr/>
                </p:nvSpPr>
                <p:spPr bwMode="auto">
                  <a:xfrm rot="-2684492">
                    <a:off x="3176" y="553"/>
                    <a:ext cx="1343" cy="1343"/>
                  </a:xfrm>
                  <a:custGeom>
                    <a:avLst/>
                    <a:gdLst>
                      <a:gd name="T0" fmla="*/ 0 w 21591"/>
                      <a:gd name="T1" fmla="*/ 0 h 21597"/>
                      <a:gd name="T2" fmla="*/ 0 w 21591"/>
                      <a:gd name="T3" fmla="*/ 0 h 21597"/>
                      <a:gd name="T4" fmla="*/ 0 w 21591"/>
                      <a:gd name="T5" fmla="*/ 0 h 21597"/>
                      <a:gd name="T6" fmla="*/ 0 60000 65536"/>
                      <a:gd name="T7" fmla="*/ 0 60000 65536"/>
                      <a:gd name="T8" fmla="*/ 0 60000 65536"/>
                      <a:gd name="T9" fmla="*/ 0 w 21591"/>
                      <a:gd name="T10" fmla="*/ 0 h 21597"/>
                      <a:gd name="T11" fmla="*/ 21591 w 21591"/>
                      <a:gd name="T12" fmla="*/ 21597 h 21597"/>
                    </a:gdLst>
                    <a:ahLst/>
                    <a:cxnLst>
                      <a:cxn ang="T6">
                        <a:pos x="T0" y="T1"/>
                      </a:cxn>
                      <a:cxn ang="T7">
                        <a:pos x="T2" y="T3"/>
                      </a:cxn>
                      <a:cxn ang="T8">
                        <a:pos x="T4" y="T5"/>
                      </a:cxn>
                    </a:cxnLst>
                    <a:rect l="T9" t="T10" r="T11" b="T12"/>
                    <a:pathLst>
                      <a:path w="21591" h="21597" fill="none" extrusionOk="0">
                        <a:moveTo>
                          <a:pt x="386" y="0"/>
                        </a:moveTo>
                        <a:cubicBezTo>
                          <a:pt x="11919" y="207"/>
                          <a:pt x="21255" y="9439"/>
                          <a:pt x="21590" y="20969"/>
                        </a:cubicBezTo>
                      </a:path>
                      <a:path w="21591" h="21597" stroke="0" extrusionOk="0">
                        <a:moveTo>
                          <a:pt x="386" y="0"/>
                        </a:moveTo>
                        <a:cubicBezTo>
                          <a:pt x="11919" y="207"/>
                          <a:pt x="21255" y="9439"/>
                          <a:pt x="21590" y="20969"/>
                        </a:cubicBezTo>
                        <a:lnTo>
                          <a:pt x="0" y="21597"/>
                        </a:lnTo>
                        <a:close/>
                      </a:path>
                    </a:pathLst>
                  </a:custGeom>
                  <a:noFill/>
                  <a:ln w="57150">
                    <a:solidFill>
                      <a:srgbClr val="FFCC00"/>
                    </a:solidFill>
                    <a:prstDash val="sysDot"/>
                    <a:round/>
                    <a:headEnd/>
                    <a:tailEnd/>
                  </a:ln>
                </p:spPr>
                <p:txBody>
                  <a:bodyPr wrap="none" anchor="ctr"/>
                  <a:lstStyle/>
                  <a:p>
                    <a:endParaRPr lang="en-US"/>
                  </a:p>
                </p:txBody>
              </p:sp>
              <p:sp>
                <p:nvSpPr>
                  <p:cNvPr id="9268" name="Arc 40"/>
                  <p:cNvSpPr>
                    <a:spLocks/>
                  </p:cNvSpPr>
                  <p:nvPr/>
                </p:nvSpPr>
                <p:spPr bwMode="auto">
                  <a:xfrm rot="-2684492">
                    <a:off x="3176" y="529"/>
                    <a:ext cx="1344" cy="1344"/>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CC3300"/>
                    </a:solidFill>
                    <a:round/>
                    <a:headEnd/>
                    <a:tailEnd/>
                  </a:ln>
                </p:spPr>
                <p:txBody>
                  <a:bodyPr wrap="none" anchor="ctr"/>
                  <a:lstStyle/>
                  <a:p>
                    <a:endParaRPr lang="en-US"/>
                  </a:p>
                </p:txBody>
              </p:sp>
              <p:sp>
                <p:nvSpPr>
                  <p:cNvPr id="9269" name="Arc 41"/>
                  <p:cNvSpPr>
                    <a:spLocks/>
                  </p:cNvSpPr>
                  <p:nvPr/>
                </p:nvSpPr>
                <p:spPr bwMode="auto">
                  <a:xfrm rot="-2684492">
                    <a:off x="3599" y="1578"/>
                    <a:ext cx="480" cy="480"/>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7150">
                    <a:solidFill>
                      <a:srgbClr val="CC3300"/>
                    </a:solidFill>
                    <a:round/>
                    <a:headEnd/>
                    <a:tailEnd/>
                  </a:ln>
                </p:spPr>
                <p:txBody>
                  <a:bodyPr wrap="none" anchor="ctr"/>
                  <a:lstStyle/>
                  <a:p>
                    <a:endParaRPr lang="en-US"/>
                  </a:p>
                </p:txBody>
              </p:sp>
              <p:sp>
                <p:nvSpPr>
                  <p:cNvPr id="9270" name="Line 42"/>
                  <p:cNvSpPr>
                    <a:spLocks noChangeShapeType="1"/>
                  </p:cNvSpPr>
                  <p:nvPr/>
                </p:nvSpPr>
                <p:spPr bwMode="auto">
                  <a:xfrm rot="-2684492">
                    <a:off x="3365" y="1604"/>
                    <a:ext cx="0" cy="288"/>
                  </a:xfrm>
                  <a:prstGeom prst="line">
                    <a:avLst/>
                  </a:prstGeom>
                  <a:noFill/>
                  <a:ln w="9525">
                    <a:solidFill>
                      <a:srgbClr val="000000"/>
                    </a:solidFill>
                    <a:round/>
                    <a:headEnd type="triangle" w="sm" len="med"/>
                    <a:tailEnd type="triangle" w="sm" len="med"/>
                  </a:ln>
                </p:spPr>
                <p:txBody>
                  <a:bodyPr/>
                  <a:lstStyle/>
                  <a:p>
                    <a:endParaRPr lang="en-US"/>
                  </a:p>
                </p:txBody>
              </p:sp>
              <p:sp>
                <p:nvSpPr>
                  <p:cNvPr id="9271" name="Line 43"/>
                  <p:cNvSpPr>
                    <a:spLocks noChangeShapeType="1"/>
                  </p:cNvSpPr>
                  <p:nvPr/>
                </p:nvSpPr>
                <p:spPr bwMode="auto">
                  <a:xfrm rot="-2684492">
                    <a:off x="2914" y="1221"/>
                    <a:ext cx="0" cy="144"/>
                  </a:xfrm>
                  <a:prstGeom prst="line">
                    <a:avLst/>
                  </a:prstGeom>
                  <a:noFill/>
                  <a:ln w="9525">
                    <a:solidFill>
                      <a:srgbClr val="000000"/>
                    </a:solidFill>
                    <a:round/>
                    <a:headEnd type="triangle" w="sm" len="med"/>
                    <a:tailEnd type="triangle" w="sm" len="med"/>
                  </a:ln>
                </p:spPr>
                <p:txBody>
                  <a:bodyPr/>
                  <a:lstStyle/>
                  <a:p>
                    <a:endParaRPr lang="en-US"/>
                  </a:p>
                </p:txBody>
              </p:sp>
              <p:sp>
                <p:nvSpPr>
                  <p:cNvPr id="9272" name="Line 44"/>
                  <p:cNvSpPr>
                    <a:spLocks noChangeShapeType="1"/>
                  </p:cNvSpPr>
                  <p:nvPr/>
                </p:nvSpPr>
                <p:spPr bwMode="auto">
                  <a:xfrm rot="-2684492">
                    <a:off x="3055" y="1363"/>
                    <a:ext cx="0" cy="144"/>
                  </a:xfrm>
                  <a:prstGeom prst="line">
                    <a:avLst/>
                  </a:prstGeom>
                  <a:noFill/>
                  <a:ln w="9525">
                    <a:solidFill>
                      <a:srgbClr val="000000"/>
                    </a:solidFill>
                    <a:round/>
                    <a:headEnd type="triangle" w="sm" len="med"/>
                    <a:tailEnd type="triangle" w="sm" len="med"/>
                  </a:ln>
                </p:spPr>
                <p:txBody>
                  <a:bodyPr/>
                  <a:lstStyle/>
                  <a:p>
                    <a:endParaRPr lang="en-US"/>
                  </a:p>
                </p:txBody>
              </p:sp>
              <p:sp>
                <p:nvSpPr>
                  <p:cNvPr id="9273" name="Line 45"/>
                  <p:cNvSpPr>
                    <a:spLocks noChangeShapeType="1"/>
                  </p:cNvSpPr>
                  <p:nvPr/>
                </p:nvSpPr>
                <p:spPr bwMode="auto">
                  <a:xfrm rot="-2684492">
                    <a:off x="3179" y="1488"/>
                    <a:ext cx="0" cy="144"/>
                  </a:xfrm>
                  <a:prstGeom prst="line">
                    <a:avLst/>
                  </a:prstGeom>
                  <a:noFill/>
                  <a:ln w="9525">
                    <a:solidFill>
                      <a:srgbClr val="000000"/>
                    </a:solidFill>
                    <a:round/>
                    <a:headEnd type="triangle" w="sm" len="med"/>
                    <a:tailEnd type="triangle" w="sm" len="med"/>
                  </a:ln>
                </p:spPr>
                <p:txBody>
                  <a:bodyPr/>
                  <a:lstStyle/>
                  <a:p>
                    <a:endParaRPr lang="en-US"/>
                  </a:p>
                </p:txBody>
              </p:sp>
              <p:sp>
                <p:nvSpPr>
                  <p:cNvPr id="9274" name="Text Box 46"/>
                  <p:cNvSpPr txBox="1">
                    <a:spLocks noChangeArrowheads="1"/>
                  </p:cNvSpPr>
                  <p:nvPr/>
                </p:nvSpPr>
                <p:spPr bwMode="auto">
                  <a:xfrm>
                    <a:off x="2928" y="1680"/>
                    <a:ext cx="432" cy="181"/>
                  </a:xfrm>
                  <a:prstGeom prst="rect">
                    <a:avLst/>
                  </a:prstGeom>
                  <a:noFill/>
                  <a:ln w="9525">
                    <a:noFill/>
                    <a:miter lim="800000"/>
                    <a:headEnd/>
                    <a:tailEnd/>
                  </a:ln>
                </p:spPr>
                <p:txBody>
                  <a:bodyPr>
                    <a:spAutoFit/>
                  </a:bodyPr>
                  <a:lstStyle/>
                  <a:p>
                    <a:pPr algn="r">
                      <a:spcBef>
                        <a:spcPct val="50000"/>
                      </a:spcBef>
                    </a:pPr>
                    <a:r>
                      <a:rPr lang="en-US" sz="1200">
                        <a:solidFill>
                          <a:srgbClr val="000000"/>
                        </a:solidFill>
                        <a:latin typeface="Calibri" pitchFamily="34" charset="0"/>
                        <a:cs typeface="Arial" pitchFamily="34" charset="0"/>
                      </a:rPr>
                      <a:t>3 mm</a:t>
                    </a:r>
                  </a:p>
                </p:txBody>
              </p:sp>
              <p:sp>
                <p:nvSpPr>
                  <p:cNvPr id="9275" name="Text Box 47"/>
                  <p:cNvSpPr txBox="1">
                    <a:spLocks noChangeArrowheads="1"/>
                  </p:cNvSpPr>
                  <p:nvPr/>
                </p:nvSpPr>
                <p:spPr bwMode="auto">
                  <a:xfrm>
                    <a:off x="2496" y="1247"/>
                    <a:ext cx="432" cy="181"/>
                  </a:xfrm>
                  <a:prstGeom prst="rect">
                    <a:avLst/>
                  </a:prstGeom>
                  <a:noFill/>
                  <a:ln w="9525">
                    <a:noFill/>
                    <a:miter lim="800000"/>
                    <a:headEnd/>
                    <a:tailEnd/>
                  </a:ln>
                </p:spPr>
                <p:txBody>
                  <a:bodyPr>
                    <a:spAutoFit/>
                  </a:bodyPr>
                  <a:lstStyle/>
                  <a:p>
                    <a:pPr algn="r">
                      <a:spcBef>
                        <a:spcPct val="50000"/>
                      </a:spcBef>
                    </a:pPr>
                    <a:r>
                      <a:rPr lang="en-US" sz="1200">
                        <a:solidFill>
                          <a:srgbClr val="000000"/>
                        </a:solidFill>
                        <a:latin typeface="Calibri" pitchFamily="34" charset="0"/>
                        <a:cs typeface="Arial" pitchFamily="34" charset="0"/>
                      </a:rPr>
                      <a:t>2 mm</a:t>
                    </a:r>
                  </a:p>
                </p:txBody>
              </p:sp>
              <p:sp>
                <p:nvSpPr>
                  <p:cNvPr id="9276" name="Text Box 48"/>
                  <p:cNvSpPr txBox="1">
                    <a:spLocks noChangeArrowheads="1"/>
                  </p:cNvSpPr>
                  <p:nvPr/>
                </p:nvSpPr>
                <p:spPr bwMode="auto">
                  <a:xfrm>
                    <a:off x="2640" y="1384"/>
                    <a:ext cx="432" cy="181"/>
                  </a:xfrm>
                  <a:prstGeom prst="rect">
                    <a:avLst/>
                  </a:prstGeom>
                  <a:noFill/>
                  <a:ln w="9525">
                    <a:noFill/>
                    <a:miter lim="800000"/>
                    <a:headEnd/>
                    <a:tailEnd/>
                  </a:ln>
                </p:spPr>
                <p:txBody>
                  <a:bodyPr>
                    <a:spAutoFit/>
                  </a:bodyPr>
                  <a:lstStyle/>
                  <a:p>
                    <a:pPr algn="r">
                      <a:spcBef>
                        <a:spcPct val="50000"/>
                      </a:spcBef>
                    </a:pPr>
                    <a:r>
                      <a:rPr lang="en-US" sz="1200">
                        <a:solidFill>
                          <a:srgbClr val="000000"/>
                        </a:solidFill>
                        <a:latin typeface="Calibri" pitchFamily="34" charset="0"/>
                        <a:cs typeface="Arial" pitchFamily="34" charset="0"/>
                      </a:rPr>
                      <a:t>2 mm</a:t>
                    </a:r>
                  </a:p>
                </p:txBody>
              </p:sp>
              <p:sp>
                <p:nvSpPr>
                  <p:cNvPr id="9277" name="Text Box 49"/>
                  <p:cNvSpPr txBox="1">
                    <a:spLocks noChangeArrowheads="1"/>
                  </p:cNvSpPr>
                  <p:nvPr/>
                </p:nvSpPr>
                <p:spPr bwMode="auto">
                  <a:xfrm>
                    <a:off x="2776" y="1523"/>
                    <a:ext cx="432" cy="180"/>
                  </a:xfrm>
                  <a:prstGeom prst="rect">
                    <a:avLst/>
                  </a:prstGeom>
                  <a:noFill/>
                  <a:ln w="9525">
                    <a:noFill/>
                    <a:miter lim="800000"/>
                    <a:headEnd/>
                    <a:tailEnd/>
                  </a:ln>
                </p:spPr>
                <p:txBody>
                  <a:bodyPr>
                    <a:spAutoFit/>
                  </a:bodyPr>
                  <a:lstStyle/>
                  <a:p>
                    <a:pPr algn="r">
                      <a:spcBef>
                        <a:spcPct val="50000"/>
                      </a:spcBef>
                    </a:pPr>
                    <a:r>
                      <a:rPr lang="en-US" sz="1200">
                        <a:solidFill>
                          <a:srgbClr val="000000"/>
                        </a:solidFill>
                        <a:latin typeface="Calibri" pitchFamily="34" charset="0"/>
                        <a:cs typeface="Arial" pitchFamily="34" charset="0"/>
                      </a:rPr>
                      <a:t>2 mm</a:t>
                    </a:r>
                  </a:p>
                </p:txBody>
              </p:sp>
              <p:sp>
                <p:nvSpPr>
                  <p:cNvPr id="9278" name="Text Box 50"/>
                  <p:cNvSpPr txBox="1">
                    <a:spLocks noChangeArrowheads="1"/>
                  </p:cNvSpPr>
                  <p:nvPr/>
                </p:nvSpPr>
                <p:spPr bwMode="auto">
                  <a:xfrm>
                    <a:off x="4176" y="1747"/>
                    <a:ext cx="528" cy="181"/>
                  </a:xfrm>
                  <a:prstGeom prst="rect">
                    <a:avLst/>
                  </a:prstGeom>
                  <a:noFill/>
                  <a:ln w="9525">
                    <a:noFill/>
                    <a:miter lim="800000"/>
                    <a:headEnd/>
                    <a:tailEnd/>
                  </a:ln>
                </p:spPr>
                <p:txBody>
                  <a:bodyPr>
                    <a:spAutoFit/>
                  </a:bodyPr>
                  <a:lstStyle/>
                  <a:p>
                    <a:pPr>
                      <a:spcBef>
                        <a:spcPct val="50000"/>
                      </a:spcBef>
                    </a:pPr>
                    <a:r>
                      <a:rPr lang="en-US" sz="1200">
                        <a:solidFill>
                          <a:srgbClr val="000000"/>
                        </a:solidFill>
                        <a:latin typeface="Calibri" pitchFamily="34" charset="0"/>
                        <a:cs typeface="Arial" pitchFamily="34" charset="0"/>
                      </a:rPr>
                      <a:t>Cathode</a:t>
                    </a:r>
                  </a:p>
                </p:txBody>
              </p:sp>
              <p:sp>
                <p:nvSpPr>
                  <p:cNvPr id="9279" name="Text Box 51"/>
                  <p:cNvSpPr txBox="1">
                    <a:spLocks noChangeArrowheads="1"/>
                  </p:cNvSpPr>
                  <p:nvPr/>
                </p:nvSpPr>
                <p:spPr bwMode="auto">
                  <a:xfrm>
                    <a:off x="4392" y="1560"/>
                    <a:ext cx="527" cy="181"/>
                  </a:xfrm>
                  <a:prstGeom prst="rect">
                    <a:avLst/>
                  </a:prstGeom>
                  <a:noFill/>
                  <a:ln w="9525">
                    <a:noFill/>
                    <a:miter lim="800000"/>
                    <a:headEnd/>
                    <a:tailEnd/>
                  </a:ln>
                </p:spPr>
                <p:txBody>
                  <a:bodyPr>
                    <a:spAutoFit/>
                  </a:bodyPr>
                  <a:lstStyle/>
                  <a:p>
                    <a:pPr>
                      <a:spcBef>
                        <a:spcPct val="50000"/>
                      </a:spcBef>
                    </a:pPr>
                    <a:r>
                      <a:rPr lang="en-US" sz="1200">
                        <a:solidFill>
                          <a:srgbClr val="000000"/>
                        </a:solidFill>
                        <a:latin typeface="Calibri" pitchFamily="34" charset="0"/>
                        <a:cs typeface="Arial" pitchFamily="34" charset="0"/>
                      </a:rPr>
                      <a:t>GEM 1</a:t>
                    </a:r>
                  </a:p>
                </p:txBody>
              </p:sp>
              <p:sp>
                <p:nvSpPr>
                  <p:cNvPr id="9280" name="Text Box 52"/>
                  <p:cNvSpPr txBox="1">
                    <a:spLocks noChangeArrowheads="1"/>
                  </p:cNvSpPr>
                  <p:nvPr/>
                </p:nvSpPr>
                <p:spPr bwMode="auto">
                  <a:xfrm>
                    <a:off x="4521" y="1432"/>
                    <a:ext cx="527" cy="180"/>
                  </a:xfrm>
                  <a:prstGeom prst="rect">
                    <a:avLst/>
                  </a:prstGeom>
                  <a:noFill/>
                  <a:ln w="9525">
                    <a:noFill/>
                    <a:miter lim="800000"/>
                    <a:headEnd/>
                    <a:tailEnd/>
                  </a:ln>
                </p:spPr>
                <p:txBody>
                  <a:bodyPr>
                    <a:spAutoFit/>
                  </a:bodyPr>
                  <a:lstStyle/>
                  <a:p>
                    <a:pPr>
                      <a:spcBef>
                        <a:spcPct val="50000"/>
                      </a:spcBef>
                    </a:pPr>
                    <a:r>
                      <a:rPr lang="en-US" sz="1200">
                        <a:solidFill>
                          <a:srgbClr val="000000"/>
                        </a:solidFill>
                        <a:latin typeface="Calibri" pitchFamily="34" charset="0"/>
                        <a:cs typeface="Arial" pitchFamily="34" charset="0"/>
                      </a:rPr>
                      <a:t>GEM 2</a:t>
                    </a:r>
                  </a:p>
                </p:txBody>
              </p:sp>
              <p:sp>
                <p:nvSpPr>
                  <p:cNvPr id="9281" name="Text Box 53"/>
                  <p:cNvSpPr txBox="1">
                    <a:spLocks noChangeArrowheads="1"/>
                  </p:cNvSpPr>
                  <p:nvPr/>
                </p:nvSpPr>
                <p:spPr bwMode="auto">
                  <a:xfrm>
                    <a:off x="4656" y="1296"/>
                    <a:ext cx="528" cy="181"/>
                  </a:xfrm>
                  <a:prstGeom prst="rect">
                    <a:avLst/>
                  </a:prstGeom>
                  <a:noFill/>
                  <a:ln w="9525">
                    <a:noFill/>
                    <a:miter lim="800000"/>
                    <a:headEnd/>
                    <a:tailEnd/>
                  </a:ln>
                </p:spPr>
                <p:txBody>
                  <a:bodyPr>
                    <a:spAutoFit/>
                  </a:bodyPr>
                  <a:lstStyle/>
                  <a:p>
                    <a:pPr>
                      <a:spcBef>
                        <a:spcPct val="50000"/>
                      </a:spcBef>
                    </a:pPr>
                    <a:r>
                      <a:rPr lang="en-US" sz="1200">
                        <a:solidFill>
                          <a:srgbClr val="000000"/>
                        </a:solidFill>
                        <a:latin typeface="Calibri" pitchFamily="34" charset="0"/>
                        <a:cs typeface="Arial" pitchFamily="34" charset="0"/>
                      </a:rPr>
                      <a:t>GEM 3</a:t>
                    </a:r>
                  </a:p>
                </p:txBody>
              </p:sp>
              <p:sp>
                <p:nvSpPr>
                  <p:cNvPr id="9282" name="Text Box 54"/>
                  <p:cNvSpPr txBox="1">
                    <a:spLocks noChangeArrowheads="1"/>
                  </p:cNvSpPr>
                  <p:nvPr/>
                </p:nvSpPr>
                <p:spPr bwMode="auto">
                  <a:xfrm>
                    <a:off x="4800" y="1123"/>
                    <a:ext cx="528" cy="181"/>
                  </a:xfrm>
                  <a:prstGeom prst="rect">
                    <a:avLst/>
                  </a:prstGeom>
                  <a:noFill/>
                  <a:ln w="9525">
                    <a:noFill/>
                    <a:miter lim="800000"/>
                    <a:headEnd/>
                    <a:tailEnd/>
                  </a:ln>
                </p:spPr>
                <p:txBody>
                  <a:bodyPr>
                    <a:spAutoFit/>
                  </a:bodyPr>
                  <a:lstStyle/>
                  <a:p>
                    <a:pPr>
                      <a:spcBef>
                        <a:spcPct val="50000"/>
                      </a:spcBef>
                    </a:pPr>
                    <a:r>
                      <a:rPr lang="en-US" sz="1200">
                        <a:solidFill>
                          <a:srgbClr val="000000"/>
                        </a:solidFill>
                        <a:latin typeface="Calibri" pitchFamily="34" charset="0"/>
                        <a:cs typeface="Arial" pitchFamily="34" charset="0"/>
                      </a:rPr>
                      <a:t>Anode</a:t>
                    </a:r>
                  </a:p>
                </p:txBody>
              </p:sp>
              <p:grpSp>
                <p:nvGrpSpPr>
                  <p:cNvPr id="9283" name="Group 55"/>
                  <p:cNvGrpSpPr>
                    <a:grpSpLocks/>
                  </p:cNvGrpSpPr>
                  <p:nvPr/>
                </p:nvGrpSpPr>
                <p:grpSpPr bwMode="auto">
                  <a:xfrm rot="-2298767">
                    <a:off x="3545" y="695"/>
                    <a:ext cx="240" cy="141"/>
                    <a:chOff x="4294" y="444"/>
                    <a:chExt cx="240" cy="141"/>
                  </a:xfrm>
                </p:grpSpPr>
                <p:sp>
                  <p:nvSpPr>
                    <p:cNvPr id="9285" name="Freeform 56"/>
                    <p:cNvSpPr>
                      <a:spLocks/>
                    </p:cNvSpPr>
                    <p:nvPr/>
                  </p:nvSpPr>
                  <p:spPr bwMode="auto">
                    <a:xfrm rot="12607043" flipH="1">
                      <a:off x="4294" y="485"/>
                      <a:ext cx="240" cy="100"/>
                    </a:xfrm>
                    <a:custGeom>
                      <a:avLst/>
                      <a:gdLst>
                        <a:gd name="T0" fmla="*/ 0 w 48"/>
                        <a:gd name="T1" fmla="*/ 0 h 240"/>
                        <a:gd name="T2" fmla="*/ 0 w 48"/>
                        <a:gd name="T3" fmla="*/ 0 h 240"/>
                        <a:gd name="T4" fmla="*/ 2147483647 w 48"/>
                        <a:gd name="T5" fmla="*/ 0 h 240"/>
                        <a:gd name="T6" fmla="*/ 0 60000 65536"/>
                        <a:gd name="T7" fmla="*/ 0 60000 65536"/>
                        <a:gd name="T8" fmla="*/ 0 60000 65536"/>
                        <a:gd name="T9" fmla="*/ 0 w 48"/>
                        <a:gd name="T10" fmla="*/ 0 h 240"/>
                        <a:gd name="T11" fmla="*/ 48 w 48"/>
                        <a:gd name="T12" fmla="*/ 240 h 240"/>
                      </a:gdLst>
                      <a:ahLst/>
                      <a:cxnLst>
                        <a:cxn ang="T6">
                          <a:pos x="T0" y="T1"/>
                        </a:cxn>
                        <a:cxn ang="T7">
                          <a:pos x="T2" y="T3"/>
                        </a:cxn>
                        <a:cxn ang="T8">
                          <a:pos x="T4" y="T5"/>
                        </a:cxn>
                      </a:cxnLst>
                      <a:rect l="T9" t="T10" r="T11" b="T12"/>
                      <a:pathLst>
                        <a:path w="48" h="240">
                          <a:moveTo>
                            <a:pt x="0" y="0"/>
                          </a:moveTo>
                          <a:lnTo>
                            <a:pt x="0" y="240"/>
                          </a:lnTo>
                          <a:lnTo>
                            <a:pt x="48" y="240"/>
                          </a:lnTo>
                        </a:path>
                      </a:pathLst>
                    </a:custGeom>
                    <a:noFill/>
                    <a:ln w="9525">
                      <a:solidFill>
                        <a:srgbClr val="000000"/>
                      </a:solidFill>
                      <a:round/>
                      <a:headEnd/>
                      <a:tailEnd/>
                    </a:ln>
                  </p:spPr>
                  <p:txBody>
                    <a:bodyPr rot="10800000"/>
                    <a:lstStyle/>
                    <a:p>
                      <a:endParaRPr lang="en-US"/>
                    </a:p>
                  </p:txBody>
                </p:sp>
                <p:sp>
                  <p:nvSpPr>
                    <p:cNvPr id="9286" name="AutoShape 57"/>
                    <p:cNvSpPr>
                      <a:spLocks noChangeArrowheads="1"/>
                    </p:cNvSpPr>
                    <p:nvPr/>
                  </p:nvSpPr>
                  <p:spPr bwMode="auto">
                    <a:xfrm rot="7207043" flipH="1">
                      <a:off x="4392" y="420"/>
                      <a:ext cx="96" cy="144"/>
                    </a:xfrm>
                    <a:prstGeom prst="triangle">
                      <a:avLst>
                        <a:gd name="adj" fmla="val 50000"/>
                      </a:avLst>
                    </a:prstGeom>
                    <a:solidFill>
                      <a:srgbClr val="FFFFFF"/>
                    </a:solidFill>
                    <a:ln w="9525">
                      <a:solidFill>
                        <a:srgbClr val="000000"/>
                      </a:solidFill>
                      <a:miter lim="800000"/>
                      <a:headEnd/>
                      <a:tailEnd/>
                    </a:ln>
                  </p:spPr>
                  <p:txBody>
                    <a:bodyPr rot="10800000" vert="eaVert" wrap="none" anchor="ctr"/>
                    <a:lstStyle/>
                    <a:p>
                      <a:endParaRPr lang="en-US">
                        <a:latin typeface="Comic Sans MS" pitchFamily="66" charset="0"/>
                        <a:cs typeface="Arial" pitchFamily="34" charset="0"/>
                      </a:endParaRPr>
                    </a:p>
                  </p:txBody>
                </p:sp>
              </p:grpSp>
              <p:sp>
                <p:nvSpPr>
                  <p:cNvPr id="9284" name="Text Box 58"/>
                  <p:cNvSpPr txBox="1">
                    <a:spLocks noChangeArrowheads="1"/>
                  </p:cNvSpPr>
                  <p:nvPr/>
                </p:nvSpPr>
                <p:spPr bwMode="auto">
                  <a:xfrm>
                    <a:off x="3744" y="627"/>
                    <a:ext cx="528" cy="302"/>
                  </a:xfrm>
                  <a:prstGeom prst="rect">
                    <a:avLst/>
                  </a:prstGeom>
                  <a:noFill/>
                  <a:ln w="9525">
                    <a:noFill/>
                    <a:miter lim="800000"/>
                    <a:headEnd/>
                    <a:tailEnd/>
                  </a:ln>
                </p:spPr>
                <p:txBody>
                  <a:bodyPr>
                    <a:spAutoFit/>
                  </a:bodyPr>
                  <a:lstStyle/>
                  <a:p>
                    <a:pPr algn="r">
                      <a:spcBef>
                        <a:spcPct val="50000"/>
                      </a:spcBef>
                    </a:pPr>
                    <a:r>
                      <a:rPr lang="en-US" sz="1200">
                        <a:solidFill>
                          <a:srgbClr val="000000"/>
                        </a:solidFill>
                        <a:latin typeface="Calibri" pitchFamily="34" charset="0"/>
                        <a:cs typeface="Arial" pitchFamily="34" charset="0"/>
                      </a:rPr>
                      <a:t>Read-out</a:t>
                    </a:r>
                  </a:p>
                </p:txBody>
              </p:sp>
            </p:grpSp>
          </p:grpSp>
          <p:sp>
            <p:nvSpPr>
              <p:cNvPr id="9232" name="WordArt 59"/>
              <p:cNvSpPr>
                <a:spLocks noChangeArrowheads="1" noChangeShapeType="1" noTextEdit="1"/>
              </p:cNvSpPr>
              <p:nvPr/>
            </p:nvSpPr>
            <p:spPr bwMode="auto">
              <a:xfrm>
                <a:off x="3696" y="3744"/>
                <a:ext cx="692" cy="240"/>
              </a:xfrm>
              <a:prstGeom prst="rect">
                <a:avLst/>
              </a:prstGeom>
            </p:spPr>
            <p:txBody>
              <a:bodyPr spcFirstLastPara="1" wrap="none" fromWordArt="1">
                <a:prstTxWarp prst="textArchUp">
                  <a:avLst>
                    <a:gd name="adj" fmla="val 11156580"/>
                  </a:avLst>
                </a:prstTxWarp>
              </a:bodyPr>
              <a:lstStyle/>
              <a:p>
                <a:pPr algn="ctr"/>
                <a:r>
                  <a:rPr lang="en-US" sz="1000" kern="10">
                    <a:ln w="9525">
                      <a:solidFill>
                        <a:srgbClr val="000000"/>
                      </a:solidFill>
                      <a:round/>
                      <a:headEnd/>
                      <a:tailEnd/>
                    </a:ln>
                    <a:solidFill>
                      <a:srgbClr val="000000"/>
                    </a:solidFill>
                    <a:latin typeface="DejaVu LGC Sans Condensed"/>
                  </a:rPr>
                  <a:t>Conversion &amp; Drift</a:t>
                </a:r>
              </a:p>
            </p:txBody>
          </p:sp>
          <p:sp>
            <p:nvSpPr>
              <p:cNvPr id="9233" name="WordArt 60"/>
              <p:cNvSpPr>
                <a:spLocks noChangeArrowheads="1" noChangeShapeType="1" noTextEdit="1"/>
              </p:cNvSpPr>
              <p:nvPr/>
            </p:nvSpPr>
            <p:spPr bwMode="auto">
              <a:xfrm>
                <a:off x="3840" y="3429"/>
                <a:ext cx="432" cy="82"/>
              </a:xfrm>
              <a:prstGeom prst="rect">
                <a:avLst/>
              </a:prstGeom>
            </p:spPr>
            <p:txBody>
              <a:bodyPr spcFirstLastPara="1" wrap="none" fromWordArt="1">
                <a:prstTxWarp prst="textArchUp">
                  <a:avLst>
                    <a:gd name="adj" fmla="val 11262828"/>
                  </a:avLst>
                </a:prstTxWarp>
              </a:bodyPr>
              <a:lstStyle/>
              <a:p>
                <a:pPr algn="ctr"/>
                <a:r>
                  <a:rPr lang="en-US" sz="1000" kern="10">
                    <a:ln w="9525">
                      <a:solidFill>
                        <a:srgbClr val="000000"/>
                      </a:solidFill>
                      <a:round/>
                      <a:headEnd/>
                      <a:tailEnd/>
                    </a:ln>
                    <a:solidFill>
                      <a:srgbClr val="000000"/>
                    </a:solidFill>
                    <a:latin typeface="DejaVu LGC Sans Condensed"/>
                  </a:rPr>
                  <a:t>Transfer 1</a:t>
                </a:r>
              </a:p>
            </p:txBody>
          </p:sp>
          <p:sp>
            <p:nvSpPr>
              <p:cNvPr id="9234" name="WordArt 61"/>
              <p:cNvSpPr>
                <a:spLocks noChangeArrowheads="1" noChangeShapeType="1" noTextEdit="1"/>
              </p:cNvSpPr>
              <p:nvPr/>
            </p:nvSpPr>
            <p:spPr bwMode="auto">
              <a:xfrm>
                <a:off x="3778" y="3223"/>
                <a:ext cx="528" cy="144"/>
              </a:xfrm>
              <a:prstGeom prst="rect">
                <a:avLst/>
              </a:prstGeom>
            </p:spPr>
            <p:txBody>
              <a:bodyPr spcFirstLastPara="1" wrap="none" fromWordArt="1">
                <a:prstTxWarp prst="textArchUp">
                  <a:avLst>
                    <a:gd name="adj" fmla="val 11778828"/>
                  </a:avLst>
                </a:prstTxWarp>
              </a:bodyPr>
              <a:lstStyle/>
              <a:p>
                <a:pPr algn="ctr"/>
                <a:r>
                  <a:rPr lang="en-US" sz="1200" kern="10">
                    <a:ln w="9525">
                      <a:solidFill>
                        <a:srgbClr val="000000"/>
                      </a:solidFill>
                      <a:round/>
                      <a:headEnd/>
                      <a:tailEnd/>
                    </a:ln>
                    <a:solidFill>
                      <a:srgbClr val="000000"/>
                    </a:solidFill>
                    <a:latin typeface="Arial"/>
                    <a:cs typeface="Arial"/>
                  </a:rPr>
                  <a:t>Transfer 2</a:t>
                </a:r>
              </a:p>
            </p:txBody>
          </p:sp>
          <p:sp>
            <p:nvSpPr>
              <p:cNvPr id="9235" name="WordArt 62"/>
              <p:cNvSpPr>
                <a:spLocks noChangeArrowheads="1" noChangeShapeType="1" noTextEdit="1"/>
              </p:cNvSpPr>
              <p:nvPr/>
            </p:nvSpPr>
            <p:spPr bwMode="auto">
              <a:xfrm>
                <a:off x="3744" y="3020"/>
                <a:ext cx="576" cy="144"/>
              </a:xfrm>
              <a:prstGeom prst="rect">
                <a:avLst/>
              </a:prstGeom>
            </p:spPr>
            <p:txBody>
              <a:bodyPr spcFirstLastPara="1" wrap="none" fromWordArt="1">
                <a:prstTxWarp prst="textArchUp">
                  <a:avLst>
                    <a:gd name="adj" fmla="val 11955068"/>
                  </a:avLst>
                </a:prstTxWarp>
              </a:bodyPr>
              <a:lstStyle/>
              <a:p>
                <a:pPr algn="ctr"/>
                <a:r>
                  <a:rPr lang="en-US" sz="1200" kern="10">
                    <a:ln w="9525">
                      <a:solidFill>
                        <a:srgbClr val="000000"/>
                      </a:solidFill>
                      <a:round/>
                      <a:headEnd/>
                      <a:tailEnd/>
                    </a:ln>
                    <a:solidFill>
                      <a:srgbClr val="000000"/>
                    </a:solidFill>
                    <a:latin typeface="Arial"/>
                    <a:cs typeface="Arial"/>
                  </a:rPr>
                  <a:t>Induction</a:t>
                </a:r>
              </a:p>
            </p:txBody>
          </p:sp>
        </p:grpSp>
        <p:sp>
          <p:nvSpPr>
            <p:cNvPr id="9230" name="Text Box 63"/>
            <p:cNvSpPr txBox="1">
              <a:spLocks noChangeArrowheads="1"/>
            </p:cNvSpPr>
            <p:nvPr/>
          </p:nvSpPr>
          <p:spPr bwMode="auto">
            <a:xfrm>
              <a:off x="9072325" y="3270044"/>
              <a:ext cx="2681034" cy="366023"/>
            </a:xfrm>
            <a:prstGeom prst="rect">
              <a:avLst/>
            </a:prstGeom>
            <a:solidFill>
              <a:srgbClr val="FFFFFF"/>
            </a:solidFill>
            <a:ln w="9525">
              <a:noFill/>
              <a:miter lim="800000"/>
              <a:headEnd/>
              <a:tailEnd/>
            </a:ln>
          </p:spPr>
          <p:txBody>
            <a:bodyPr>
              <a:spAutoFit/>
            </a:bodyPr>
            <a:lstStyle/>
            <a:p>
              <a:pPr algn="ctr">
                <a:spcBef>
                  <a:spcPct val="50000"/>
                </a:spcBef>
              </a:pPr>
              <a:r>
                <a:rPr lang="en-US" b="1">
                  <a:solidFill>
                    <a:srgbClr val="FF0000"/>
                  </a:solidFill>
                  <a:latin typeface="Calibri" pitchFamily="34" charset="0"/>
                  <a:cs typeface="Arial" pitchFamily="34" charset="0"/>
                </a:rPr>
                <a:t>Cylindrical Triple GEM</a:t>
              </a:r>
            </a:p>
          </p:txBody>
        </p:sp>
      </p:grpSp>
      <p:sp>
        <p:nvSpPr>
          <p:cNvPr id="139" name="CasellaDiTesto 138"/>
          <p:cNvSpPr txBox="1"/>
          <p:nvPr/>
        </p:nvSpPr>
        <p:spPr>
          <a:xfrm>
            <a:off x="-36512" y="3143250"/>
            <a:ext cx="6036781" cy="430887"/>
          </a:xfrm>
          <a:prstGeom prst="rect">
            <a:avLst/>
          </a:prstGeom>
          <a:noFill/>
        </p:spPr>
        <p:txBody>
          <a:bodyPr wrap="none">
            <a:spAutoFit/>
          </a:bodyPr>
          <a:lstStyle/>
          <a:p>
            <a:pPr>
              <a:defRPr/>
            </a:pPr>
            <a:r>
              <a:rPr lang="en-US" sz="2200" b="1" i="1" dirty="0">
                <a:solidFill>
                  <a:srgbClr val="7030A0"/>
                </a:solidFill>
                <a:effectLst>
                  <a:outerShdw blurRad="38100" dist="38100" dir="2700000" algn="tl">
                    <a:srgbClr val="000000">
                      <a:alpha val="43137"/>
                    </a:srgbClr>
                  </a:outerShdw>
                </a:effectLst>
                <a:latin typeface="+mn-lt"/>
              </a:rPr>
              <a:t>Cylindrical GEM </a:t>
            </a:r>
            <a:r>
              <a:rPr lang="en-US" sz="2200" b="1" i="1" dirty="0" smtClean="0">
                <a:solidFill>
                  <a:srgbClr val="7030A0"/>
                </a:solidFill>
                <a:effectLst>
                  <a:outerShdw blurRad="38100" dist="38100" dir="2700000" algn="tl">
                    <a:srgbClr val="000000">
                      <a:alpha val="43137"/>
                    </a:srgbClr>
                  </a:outerShdw>
                </a:effectLst>
                <a:latin typeface="+mn-lt"/>
              </a:rPr>
              <a:t> (CGEM ) detector </a:t>
            </a:r>
            <a:r>
              <a:rPr lang="en-US" sz="2200" b="1" i="1" dirty="0">
                <a:solidFill>
                  <a:srgbClr val="7030A0"/>
                </a:solidFill>
                <a:effectLst>
                  <a:outerShdw blurRad="38100" dist="38100" dir="2700000" algn="tl">
                    <a:srgbClr val="000000">
                      <a:alpha val="43137"/>
                    </a:srgbClr>
                  </a:outerShdw>
                </a:effectLst>
                <a:latin typeface="+mn-lt"/>
              </a:rPr>
              <a:t>is the solution   </a:t>
            </a:r>
          </a:p>
        </p:txBody>
      </p:sp>
      <p:pic>
        <p:nvPicPr>
          <p:cNvPr id="9228" name="Picture 68" descr="The image “file:///C:/Documents%20and%20Settings/giovanni%20bencivenni/Desktop/file%20cerioni%20agosto2008/assy7.jpg” cannot be displayed, because it contains errors."/>
          <p:cNvPicPr>
            <a:picLocks noChangeAspect="1" noChangeArrowheads="1"/>
          </p:cNvPicPr>
          <p:nvPr/>
        </p:nvPicPr>
        <p:blipFill>
          <a:blip r:embed="rId3" cstate="print"/>
          <a:srcRect/>
          <a:stretch>
            <a:fillRect/>
          </a:stretch>
        </p:blipFill>
        <p:spPr bwMode="auto">
          <a:xfrm>
            <a:off x="5831904" y="1038225"/>
            <a:ext cx="3276600" cy="2286000"/>
          </a:xfrm>
          <a:prstGeom prst="rect">
            <a:avLst/>
          </a:prstGeom>
          <a:noFill/>
          <a:ln w="9525">
            <a:noFill/>
            <a:miter lim="800000"/>
            <a:headEnd/>
            <a:tailEnd/>
          </a:ln>
        </p:spPr>
      </p:pic>
      <p:sp>
        <p:nvSpPr>
          <p:cNvPr id="72" name="Segnaposto piè di pagina 7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73" name="Segnaposto numero diapositiva 72"/>
          <p:cNvSpPr>
            <a:spLocks noGrp="1"/>
          </p:cNvSpPr>
          <p:nvPr>
            <p:ph type="sldNum" sz="quarter" idx="11"/>
          </p:nvPr>
        </p:nvSpPr>
        <p:spPr/>
        <p:txBody>
          <a:bodyPr/>
          <a:lstStyle/>
          <a:p>
            <a:pPr>
              <a:defRPr/>
            </a:pPr>
            <a:fld id="{E458A581-5F90-4D95-9D9D-0FA7F9D5B3D1}" type="slidenum">
              <a:rPr lang="en-US" smtClean="0"/>
              <a:pPr>
                <a:defRPr/>
              </a:pPr>
              <a:t>10</a:t>
            </a:fld>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igura a mano libera 4"/>
          <p:cNvSpPr/>
          <p:nvPr/>
        </p:nvSpPr>
        <p:spPr>
          <a:xfrm>
            <a:off x="35496" y="1231058"/>
            <a:ext cx="5565582" cy="1941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1" tIns="40816" rIns="81631" bIns="40816"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1304"/>
              </a:spcBef>
              <a:buNone/>
            </a:pPr>
            <a:r>
              <a:rPr lang="it-IT" sz="2200" dirty="0">
                <a:solidFill>
                  <a:srgbClr val="000000"/>
                </a:solidFill>
                <a:latin typeface="+mn-lt"/>
                <a:ea typeface="Arial Unicode MS" pitchFamily="2"/>
                <a:cs typeface="Tahoma" pitchFamily="2"/>
              </a:rPr>
              <a:t>The GEM </a:t>
            </a:r>
            <a:r>
              <a:rPr lang="it-IT" sz="2200" dirty="0" err="1" smtClean="0">
                <a:solidFill>
                  <a:srgbClr val="000000"/>
                </a:solidFill>
                <a:latin typeface="+mn-lt"/>
                <a:ea typeface="Arial Unicode MS" pitchFamily="2"/>
                <a:cs typeface="Tahoma" pitchFamily="2"/>
              </a:rPr>
              <a:t>is</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a </a:t>
            </a:r>
            <a:r>
              <a:rPr lang="it-IT" sz="2200" dirty="0" smtClean="0">
                <a:solidFill>
                  <a:srgbClr val="000000"/>
                </a:solidFill>
                <a:latin typeface="+mn-lt"/>
                <a:ea typeface="Arial Unicode MS" pitchFamily="2"/>
                <a:cs typeface="Tahoma" pitchFamily="2"/>
              </a:rPr>
              <a:t> 50 μm </a:t>
            </a:r>
            <a:r>
              <a:rPr lang="it-IT" sz="2200" dirty="0" err="1" smtClean="0">
                <a:solidFill>
                  <a:srgbClr val="000000"/>
                </a:solidFill>
                <a:latin typeface="+mn-lt"/>
                <a:ea typeface="Arial Unicode MS" pitchFamily="2"/>
                <a:cs typeface="Tahoma" pitchFamily="2"/>
              </a:rPr>
              <a:t>thick</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copper-</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coated</a:t>
            </a:r>
            <a:r>
              <a:rPr lang="it-IT" sz="2200" dirty="0" smtClean="0">
                <a:solidFill>
                  <a:srgbClr val="00000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kapton</a:t>
            </a:r>
            <a:r>
              <a:rPr lang="it-IT" sz="2200" dirty="0">
                <a:solidFill>
                  <a:srgbClr val="7030A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foil</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with</a:t>
            </a:r>
            <a:r>
              <a:rPr lang="it-IT" sz="2200" dirty="0" smtClean="0">
                <a:solidFill>
                  <a:srgbClr val="000000"/>
                </a:solidFill>
                <a:latin typeface="+mn-lt"/>
                <a:ea typeface="Arial Unicode MS" pitchFamily="2"/>
                <a:cs typeface="Tahoma" pitchFamily="2"/>
              </a:rPr>
              <a:t> </a:t>
            </a:r>
            <a:r>
              <a:rPr lang="it-IT" sz="2200" dirty="0">
                <a:solidFill>
                  <a:srgbClr val="7030A0"/>
                </a:solidFill>
                <a:latin typeface="+mn-lt"/>
                <a:ea typeface="Arial Unicode MS" pitchFamily="2"/>
                <a:cs typeface="Tahoma" pitchFamily="2"/>
              </a:rPr>
              <a:t>high density </a:t>
            </a:r>
            <a:r>
              <a:rPr lang="it-IT" sz="2200" dirty="0" err="1">
                <a:solidFill>
                  <a:srgbClr val="7030A0"/>
                </a:solidFill>
                <a:latin typeface="+mn-lt"/>
                <a:ea typeface="Arial Unicode MS" pitchFamily="2"/>
                <a:cs typeface="Tahoma" pitchFamily="2"/>
              </a:rPr>
              <a:t>of</a:t>
            </a:r>
            <a:r>
              <a:rPr lang="it-IT" sz="2200" dirty="0">
                <a:solidFill>
                  <a:srgbClr val="7030A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holes</a:t>
            </a:r>
            <a:r>
              <a:rPr lang="it-IT" sz="2200" dirty="0">
                <a:solidFill>
                  <a:srgbClr val="7030A0"/>
                </a:solidFill>
                <a:latin typeface="+mn-lt"/>
                <a:ea typeface="Arial Unicode MS" pitchFamily="2"/>
                <a:cs typeface="Tahoma" pitchFamily="2"/>
              </a:rPr>
              <a:t> </a:t>
            </a:r>
            <a:r>
              <a:rPr lang="it-IT" sz="2200" dirty="0" smtClean="0">
                <a:solidFill>
                  <a:srgbClr val="7030A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a:t>
            </a:r>
            <a:r>
              <a:rPr lang="it-IT" sz="2200" dirty="0">
                <a:solidFill>
                  <a:srgbClr val="000000"/>
                </a:solidFill>
                <a:latin typeface="+mn-lt"/>
                <a:ea typeface="Arial Unicode MS" pitchFamily="2"/>
                <a:cs typeface="Tahoma" pitchFamily="2"/>
              </a:rPr>
              <a:t>70 μm </a:t>
            </a:r>
            <a:r>
              <a:rPr lang="it-IT" sz="2200" dirty="0" smtClean="0">
                <a:solidFill>
                  <a:srgbClr val="000000"/>
                </a:solidFill>
                <a:latin typeface="+mn-lt"/>
                <a:ea typeface="Arial Unicode MS" pitchFamily="2"/>
                <a:cs typeface="Tahoma" pitchFamily="2"/>
                <a:sym typeface="Symbol"/>
              </a:rPr>
              <a:t></a:t>
            </a:r>
            <a:r>
              <a:rPr lang="it-IT" sz="2200" dirty="0" smtClean="0">
                <a:solidFill>
                  <a:srgbClr val="000000"/>
                </a:solidFill>
                <a:latin typeface="+mn-lt"/>
                <a:ea typeface="Arial Unicode MS" pitchFamily="2"/>
                <a:cs typeface="Tahoma" pitchFamily="2"/>
              </a:rPr>
              <a:t>,  140 μm </a:t>
            </a:r>
            <a:r>
              <a:rPr lang="it-IT" sz="2200" dirty="0" err="1" smtClean="0">
                <a:solidFill>
                  <a:srgbClr val="000000"/>
                </a:solidFill>
                <a:latin typeface="+mn-lt"/>
                <a:ea typeface="Arial Unicode MS" pitchFamily="2"/>
                <a:cs typeface="Tahoma" pitchFamily="2"/>
              </a:rPr>
              <a:t>pitch</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manufactured</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with</a:t>
            </a:r>
            <a:r>
              <a:rPr lang="it-IT" sz="2200" dirty="0" smtClean="0">
                <a:solidFill>
                  <a:srgbClr val="000000"/>
                </a:solidFill>
                <a:latin typeface="+mn-lt"/>
                <a:ea typeface="Arial Unicode MS" pitchFamily="2"/>
                <a:cs typeface="Tahoma" pitchFamily="2"/>
              </a:rPr>
              <a:t> standard </a:t>
            </a:r>
            <a:r>
              <a:rPr lang="it-IT" sz="2200" dirty="0" err="1">
                <a:solidFill>
                  <a:srgbClr val="000000"/>
                </a:solidFill>
                <a:latin typeface="+mn-lt"/>
                <a:ea typeface="Arial Unicode MS" pitchFamily="2"/>
                <a:cs typeface="Tahoma" pitchFamily="2"/>
              </a:rPr>
              <a:t>photo-lithographic</a:t>
            </a:r>
            <a:r>
              <a:rPr lang="it-IT" sz="2200" dirty="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technology</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                             </a:t>
            </a:r>
            <a:r>
              <a:rPr lang="pl-PL" sz="2200" dirty="0" smtClean="0">
                <a:solidFill>
                  <a:srgbClr val="000000"/>
                </a:solidFill>
                <a:latin typeface="+mn-lt"/>
                <a:ea typeface="Arial Unicode MS" pitchFamily="2"/>
                <a:cs typeface="Tahoma" pitchFamily="2"/>
              </a:rPr>
              <a:t>[F. Sauli, NIM A386 (1997) 531] </a:t>
            </a:r>
            <a:endParaRPr lang="it-IT" sz="2200" dirty="0">
              <a:solidFill>
                <a:srgbClr val="000000"/>
              </a:solidFill>
              <a:latin typeface="+mn-lt"/>
              <a:ea typeface="Arial Unicode MS" pitchFamily="2"/>
              <a:cs typeface="Tahoma" pitchFamily="2"/>
            </a:endParaRPr>
          </a:p>
        </p:txBody>
      </p:sp>
      <p:sp>
        <p:nvSpPr>
          <p:cNvPr id="7" name="Titolo 6"/>
          <p:cNvSpPr>
            <a:spLocks noGrp="1"/>
          </p:cNvSpPr>
          <p:nvPr>
            <p:ph type="title"/>
          </p:nvPr>
        </p:nvSpPr>
        <p:spPr/>
        <p:txBody>
          <a:bodyPr/>
          <a:lstStyle/>
          <a:p>
            <a:r>
              <a:rPr lang="en-US" dirty="0" smtClean="0"/>
              <a:t>Gas Electron Multiplier (GEM)</a:t>
            </a:r>
            <a:endParaRPr lang="en-US" dirty="0"/>
          </a:p>
        </p:txBody>
      </p:sp>
      <p:pic>
        <p:nvPicPr>
          <p:cNvPr id="62466" name="Picture 2"/>
          <p:cNvPicPr>
            <a:picLocks noChangeAspect="1" noChangeArrowheads="1"/>
          </p:cNvPicPr>
          <p:nvPr/>
        </p:nvPicPr>
        <p:blipFill>
          <a:blip r:embed="rId3" cstate="print"/>
          <a:srcRect t="25568" r="-660"/>
          <a:stretch>
            <a:fillRect/>
          </a:stretch>
        </p:blipFill>
        <p:spPr bwMode="auto">
          <a:xfrm>
            <a:off x="5360271" y="1196752"/>
            <a:ext cx="3765432" cy="2088232"/>
          </a:xfrm>
          <a:prstGeom prst="rect">
            <a:avLst/>
          </a:prstGeom>
          <a:noFill/>
          <a:ln w="9525">
            <a:noFill/>
            <a:miter lim="800000"/>
            <a:headEnd/>
            <a:tailEnd/>
          </a:ln>
        </p:spPr>
      </p:pic>
      <p:sp>
        <p:nvSpPr>
          <p:cNvPr id="41" name="Segnaposto piè di pagina 4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42" name="Segnaposto numero diapositiva 41"/>
          <p:cNvSpPr>
            <a:spLocks noGrp="1"/>
          </p:cNvSpPr>
          <p:nvPr>
            <p:ph type="sldNum" sz="quarter" idx="11"/>
          </p:nvPr>
        </p:nvSpPr>
        <p:spPr/>
        <p:txBody>
          <a:bodyPr/>
          <a:lstStyle/>
          <a:p>
            <a:pPr>
              <a:defRPr/>
            </a:pPr>
            <a:fld id="{E458A581-5F90-4D95-9D9D-0FA7F9D5B3D1}" type="slidenum">
              <a:rPr lang="en-US" smtClean="0"/>
              <a:pPr>
                <a:defRPr/>
              </a:pPr>
              <a:t>11</a:t>
            </a:fld>
            <a:endParaRPr lang="en-US" dirty="0"/>
          </a:p>
        </p:txBody>
      </p:sp>
      <p:sp>
        <p:nvSpPr>
          <p:cNvPr id="40" name="Figura a mano libera 39"/>
          <p:cNvSpPr/>
          <p:nvPr/>
        </p:nvSpPr>
        <p:spPr>
          <a:xfrm>
            <a:off x="33654" y="3863824"/>
            <a:ext cx="5796136" cy="2877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1" tIns="40816" rIns="81631" bIns="40816"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1304"/>
              </a:spcBef>
              <a:buNone/>
            </a:pPr>
            <a:r>
              <a:rPr lang="it-IT" sz="2200" dirty="0" err="1" smtClean="0">
                <a:solidFill>
                  <a:srgbClr val="000000"/>
                </a:solidFill>
                <a:latin typeface="+mn-lt"/>
                <a:ea typeface="Arial Unicode MS" pitchFamily="2"/>
                <a:cs typeface="Tahoma" pitchFamily="2"/>
              </a:rPr>
              <a:t>By</a:t>
            </a:r>
            <a:r>
              <a:rPr lang="it-IT" sz="2200" dirty="0" smtClean="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applying</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a </a:t>
            </a:r>
            <a:r>
              <a:rPr lang="it-IT" sz="2200" dirty="0" err="1" smtClean="0">
                <a:solidFill>
                  <a:srgbClr val="000000"/>
                </a:solidFill>
                <a:latin typeface="+mn-lt"/>
                <a:ea typeface="Arial Unicode MS" pitchFamily="2"/>
                <a:cs typeface="Tahoma" pitchFamily="2"/>
              </a:rPr>
              <a:t>difference</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of</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potential</a:t>
            </a:r>
            <a:r>
              <a:rPr lang="it-IT" sz="2200" dirty="0" smtClean="0">
                <a:solidFill>
                  <a:srgbClr val="000000"/>
                </a:solidFill>
                <a:latin typeface="+mn-lt"/>
                <a:ea typeface="Arial Unicode MS" pitchFamily="2"/>
                <a:cs typeface="Tahoma" pitchFamily="2"/>
              </a:rPr>
              <a:t>  (</a:t>
            </a:r>
            <a:r>
              <a:rPr lang="it-IT" sz="2200" dirty="0" smtClean="0">
                <a:solidFill>
                  <a:srgbClr val="008000"/>
                </a:solidFill>
                <a:latin typeface="+mn-lt"/>
                <a:ea typeface="Arial Unicode MS" pitchFamily="2"/>
                <a:cs typeface="Tahoma" pitchFamily="2"/>
              </a:rPr>
              <a:t>400-500 V)</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between</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the </a:t>
            </a:r>
            <a:r>
              <a:rPr lang="it-IT" sz="2200" dirty="0" err="1">
                <a:solidFill>
                  <a:srgbClr val="000000"/>
                </a:solidFill>
                <a:latin typeface="+mn-lt"/>
                <a:ea typeface="Arial Unicode MS" pitchFamily="2"/>
                <a:cs typeface="Tahoma" pitchFamily="2"/>
              </a:rPr>
              <a:t>two</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copper</a:t>
            </a:r>
            <a:r>
              <a:rPr lang="it-IT" sz="2200" dirty="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sides</a:t>
            </a:r>
            <a:r>
              <a:rPr lang="it-IT" sz="2200" dirty="0" smtClean="0">
                <a:solidFill>
                  <a:srgbClr val="000000"/>
                </a:solidFill>
                <a:latin typeface="+mn-lt"/>
                <a:ea typeface="Arial Unicode MS" pitchFamily="2"/>
                <a:cs typeface="Tahoma" pitchFamily="2"/>
              </a:rPr>
              <a:t>, in </a:t>
            </a:r>
            <a:r>
              <a:rPr lang="it-IT" sz="2200" dirty="0" err="1" smtClean="0">
                <a:solidFill>
                  <a:srgbClr val="000000"/>
                </a:solidFill>
                <a:latin typeface="+mn-lt"/>
                <a:ea typeface="Arial Unicode MS" pitchFamily="2"/>
                <a:cs typeface="Tahoma" pitchFamily="2"/>
              </a:rPr>
              <a:t>presence</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of</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external</a:t>
            </a:r>
            <a:r>
              <a:rPr lang="it-IT" sz="2200" dirty="0" smtClean="0">
                <a:solidFill>
                  <a:srgbClr val="000000"/>
                </a:solidFill>
                <a:latin typeface="+mn-lt"/>
                <a:ea typeface="Arial Unicode MS" pitchFamily="2"/>
                <a:cs typeface="Tahoma" pitchFamily="2"/>
              </a:rPr>
              <a:t>  </a:t>
            </a:r>
            <a:r>
              <a:rPr lang="it-IT" sz="2200" b="1" dirty="0" err="1" smtClean="0">
                <a:solidFill>
                  <a:srgbClr val="000000"/>
                </a:solidFill>
                <a:latin typeface="+mn-lt"/>
                <a:ea typeface="Arial Unicode MS" pitchFamily="2"/>
                <a:cs typeface="Tahoma" pitchFamily="2"/>
              </a:rPr>
              <a:t>Drift</a:t>
            </a:r>
            <a:r>
              <a:rPr lang="it-IT" sz="2200" dirty="0" smtClean="0">
                <a:solidFill>
                  <a:srgbClr val="000000"/>
                </a:solidFill>
                <a:latin typeface="+mn-lt"/>
                <a:ea typeface="Arial Unicode MS" pitchFamily="2"/>
                <a:cs typeface="Tahoma" pitchFamily="2"/>
              </a:rPr>
              <a:t> and </a:t>
            </a:r>
            <a:r>
              <a:rPr lang="it-IT" sz="2200" b="1" dirty="0" err="1" smtClean="0">
                <a:solidFill>
                  <a:srgbClr val="000000"/>
                </a:solidFill>
                <a:latin typeface="+mn-lt"/>
                <a:ea typeface="Arial Unicode MS" pitchFamily="2"/>
                <a:cs typeface="Tahoma" pitchFamily="2"/>
              </a:rPr>
              <a:t>Collection</a:t>
            </a:r>
            <a:r>
              <a:rPr lang="it-IT" sz="2200" b="1"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fields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an</a:t>
            </a:r>
            <a:r>
              <a:rPr lang="it-IT" sz="2200" dirty="0" smtClean="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electric</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field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as</a:t>
            </a:r>
            <a:r>
              <a:rPr lang="it-IT" sz="2200" dirty="0">
                <a:solidFill>
                  <a:srgbClr val="000000"/>
                </a:solidFill>
                <a:latin typeface="+mn-lt"/>
                <a:ea typeface="Arial Unicode MS" pitchFamily="2"/>
                <a:cs typeface="Tahoma" pitchFamily="2"/>
              </a:rPr>
              <a:t> high </a:t>
            </a:r>
            <a:r>
              <a:rPr lang="it-IT" sz="2200" dirty="0" err="1">
                <a:solidFill>
                  <a:srgbClr val="000000"/>
                </a:solidFill>
                <a:latin typeface="+mn-lt"/>
                <a:ea typeface="Arial Unicode MS" pitchFamily="2"/>
                <a:cs typeface="Tahoma" pitchFamily="2"/>
              </a:rPr>
              <a:t>as</a:t>
            </a:r>
            <a:r>
              <a:rPr lang="it-IT" sz="2200" dirty="0">
                <a:solidFill>
                  <a:srgbClr val="000000"/>
                </a:solidFill>
                <a:latin typeface="+mn-lt"/>
                <a:ea typeface="Arial Unicode MS" pitchFamily="2"/>
                <a:cs typeface="Tahoma" pitchFamily="2"/>
              </a:rPr>
              <a:t> </a:t>
            </a:r>
            <a:r>
              <a:rPr lang="it-IT" sz="2200" dirty="0">
                <a:solidFill>
                  <a:srgbClr val="008000"/>
                </a:solidFill>
                <a:latin typeface="+mn-lt"/>
                <a:ea typeface="Arial Unicode MS" pitchFamily="2"/>
                <a:cs typeface="Tahoma" pitchFamily="2"/>
              </a:rPr>
              <a:t>~100 </a:t>
            </a:r>
            <a:r>
              <a:rPr lang="it-IT" sz="2200" dirty="0" err="1">
                <a:solidFill>
                  <a:srgbClr val="008000"/>
                </a:solidFill>
                <a:latin typeface="+mn-lt"/>
                <a:ea typeface="Arial Unicode MS" pitchFamily="2"/>
                <a:cs typeface="Tahoma" pitchFamily="2"/>
              </a:rPr>
              <a:t>kV</a:t>
            </a:r>
            <a:r>
              <a:rPr lang="it-IT" sz="2200" dirty="0">
                <a:solidFill>
                  <a:srgbClr val="008000"/>
                </a:solidFill>
                <a:latin typeface="+mn-lt"/>
                <a:ea typeface="Arial Unicode MS" pitchFamily="2"/>
                <a:cs typeface="Tahoma" pitchFamily="2"/>
              </a:rPr>
              <a:t>/cm</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is</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produced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into</a:t>
            </a:r>
            <a:r>
              <a:rPr lang="it-IT" sz="2200" dirty="0">
                <a:solidFill>
                  <a:srgbClr val="000000"/>
                </a:solidFill>
                <a:latin typeface="+mn-lt"/>
                <a:ea typeface="Arial Unicode MS" pitchFamily="2"/>
                <a:cs typeface="Tahoma" pitchFamily="2"/>
              </a:rPr>
              <a:t> the </a:t>
            </a:r>
            <a:r>
              <a:rPr lang="it-IT" sz="2200" b="1" dirty="0" err="1" smtClean="0">
                <a:solidFill>
                  <a:srgbClr val="7030A0"/>
                </a:solidFill>
                <a:latin typeface="+mn-lt"/>
                <a:ea typeface="Arial Unicode MS" pitchFamily="2"/>
                <a:cs typeface="Tahoma" pitchFamily="2"/>
              </a:rPr>
              <a:t>Holes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acting</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as</a:t>
            </a:r>
            <a:r>
              <a:rPr lang="it-IT" sz="2200" dirty="0" smtClean="0">
                <a:solidFill>
                  <a:srgbClr val="000000"/>
                </a:solidFill>
                <a:latin typeface="+mn-lt"/>
                <a:ea typeface="Arial Unicode MS" pitchFamily="2"/>
                <a:cs typeface="Tahoma" pitchFamily="2"/>
              </a:rPr>
              <a:t> </a:t>
            </a:r>
            <a:r>
              <a:rPr lang="it-IT" sz="2200" b="1" dirty="0" err="1" smtClean="0">
                <a:solidFill>
                  <a:srgbClr val="7030A0"/>
                </a:solidFill>
                <a:latin typeface="+mn-lt"/>
                <a:ea typeface="Arial Unicode MS" pitchFamily="2"/>
                <a:cs typeface="Tahoma" pitchFamily="2"/>
              </a:rPr>
              <a:t>Multiplication</a:t>
            </a:r>
            <a:r>
              <a:rPr lang="it-IT" sz="2200" b="1" dirty="0" smtClean="0">
                <a:solidFill>
                  <a:srgbClr val="7030A0"/>
                </a:solidFill>
                <a:latin typeface="+mn-lt"/>
                <a:ea typeface="Arial Unicode MS" pitchFamily="2"/>
                <a:cs typeface="Tahoma" pitchFamily="2"/>
              </a:rPr>
              <a:t> </a:t>
            </a:r>
            <a:r>
              <a:rPr lang="it-IT" sz="2200" b="1" dirty="0" err="1" smtClean="0">
                <a:solidFill>
                  <a:srgbClr val="7030A0"/>
                </a:solidFill>
                <a:latin typeface="+mn-lt"/>
                <a:ea typeface="Arial Unicode MS" pitchFamily="2"/>
                <a:cs typeface="Tahoma" pitchFamily="2"/>
              </a:rPr>
              <a:t>Stages</a:t>
            </a:r>
            <a:r>
              <a:rPr lang="it-IT" sz="2200" b="1" dirty="0" smtClean="0">
                <a:solidFill>
                  <a:srgbClr val="7030A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for</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ionization</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electrons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released</a:t>
            </a:r>
            <a:r>
              <a:rPr lang="it-IT" sz="2200" dirty="0" smtClean="0">
                <a:solidFill>
                  <a:srgbClr val="000000"/>
                </a:solidFill>
                <a:latin typeface="+mn-lt"/>
                <a:ea typeface="Arial Unicode MS" pitchFamily="2"/>
                <a:cs typeface="Tahoma" pitchFamily="2"/>
              </a:rPr>
              <a:t> in the </a:t>
            </a:r>
            <a:r>
              <a:rPr lang="it-IT" sz="2200" dirty="0" err="1" smtClean="0">
                <a:solidFill>
                  <a:srgbClr val="000000"/>
                </a:solidFill>
                <a:latin typeface="+mn-lt"/>
                <a:ea typeface="Arial Unicode MS" pitchFamily="2"/>
                <a:cs typeface="Tahoma" pitchFamily="2"/>
              </a:rPr>
              <a:t>drift</a:t>
            </a:r>
            <a:r>
              <a:rPr lang="it-IT" sz="2200" dirty="0" smtClean="0">
                <a:solidFill>
                  <a:srgbClr val="000000"/>
                </a:solidFill>
                <a:latin typeface="+mn-lt"/>
                <a:ea typeface="Arial Unicode MS" pitchFamily="2"/>
                <a:cs typeface="Tahoma" pitchFamily="2"/>
              </a:rPr>
              <a:t> gas  gap </a:t>
            </a:r>
          </a:p>
        </p:txBody>
      </p:sp>
      <p:pic>
        <p:nvPicPr>
          <p:cNvPr id="43" name="Picture 2" descr="G:\gemfield.jpg"/>
          <p:cNvPicPr>
            <a:picLocks noChangeAspect="1" noChangeArrowheads="1"/>
          </p:cNvPicPr>
          <p:nvPr/>
        </p:nvPicPr>
        <p:blipFill>
          <a:blip r:embed="rId4" cstate="print"/>
          <a:srcRect/>
          <a:stretch>
            <a:fillRect/>
          </a:stretch>
        </p:blipFill>
        <p:spPr bwMode="auto">
          <a:xfrm>
            <a:off x="5674046" y="3477463"/>
            <a:ext cx="3290442" cy="3038001"/>
          </a:xfrm>
          <a:prstGeom prst="rect">
            <a:avLst/>
          </a:prstGeom>
          <a:noFill/>
        </p:spPr>
      </p:pic>
      <p:sp>
        <p:nvSpPr>
          <p:cNvPr id="44" name="CasellaDiTesto 43"/>
          <p:cNvSpPr txBox="1"/>
          <p:nvPr/>
        </p:nvSpPr>
        <p:spPr>
          <a:xfrm>
            <a:off x="6261838" y="3647800"/>
            <a:ext cx="2349874" cy="430887"/>
          </a:xfrm>
          <a:prstGeom prst="rect">
            <a:avLst/>
          </a:prstGeom>
          <a:noFill/>
        </p:spPr>
        <p:txBody>
          <a:bodyPr wrap="none" rtlCol="0">
            <a:spAutoFit/>
          </a:bodyPr>
          <a:lstStyle/>
          <a:p>
            <a:r>
              <a:rPr lang="en-US" sz="2200" b="1" dirty="0" smtClean="0">
                <a:latin typeface="+mn-lt"/>
              </a:rPr>
              <a:t>Conversion &amp; Drift</a:t>
            </a:r>
            <a:endParaRPr lang="en-US" sz="2200" b="1" dirty="0">
              <a:latin typeface="+mn-lt"/>
            </a:endParaRPr>
          </a:p>
        </p:txBody>
      </p:sp>
      <p:sp>
        <p:nvSpPr>
          <p:cNvPr id="45" name="CasellaDiTesto 44"/>
          <p:cNvSpPr txBox="1"/>
          <p:nvPr/>
        </p:nvSpPr>
        <p:spPr>
          <a:xfrm>
            <a:off x="6734430" y="6022449"/>
            <a:ext cx="1354858" cy="430887"/>
          </a:xfrm>
          <a:prstGeom prst="rect">
            <a:avLst/>
          </a:prstGeom>
          <a:noFill/>
        </p:spPr>
        <p:txBody>
          <a:bodyPr wrap="none" rtlCol="0">
            <a:spAutoFit/>
          </a:bodyPr>
          <a:lstStyle/>
          <a:p>
            <a:r>
              <a:rPr lang="en-US" sz="2200" b="1" dirty="0" smtClean="0">
                <a:latin typeface="+mn-lt"/>
              </a:rPr>
              <a:t>Collection</a:t>
            </a:r>
            <a:endParaRPr lang="en-US" sz="2200" b="1" dirty="0">
              <a:latin typeface="+mn-lt"/>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igura a mano libera 4"/>
          <p:cNvSpPr/>
          <p:nvPr/>
        </p:nvSpPr>
        <p:spPr>
          <a:xfrm>
            <a:off x="107504" y="980728"/>
            <a:ext cx="8208912" cy="2877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1" tIns="40816" rIns="81631" bIns="40816"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1304"/>
              </a:spcBef>
              <a:buClr>
                <a:srgbClr val="7030A0"/>
              </a:buClr>
              <a:buSzPct val="100000"/>
              <a:buFont typeface="Wingdings" pitchFamily="2" charset="2"/>
              <a:buChar char="v"/>
            </a:pP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Gains</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up </a:t>
            </a:r>
            <a:r>
              <a:rPr lang="it-IT" sz="2200" dirty="0" err="1">
                <a:solidFill>
                  <a:srgbClr val="000000"/>
                </a:solidFill>
                <a:latin typeface="+mn-lt"/>
                <a:ea typeface="Arial Unicode MS" pitchFamily="2"/>
                <a:cs typeface="Tahoma" pitchFamily="2"/>
              </a:rPr>
              <a:t>to</a:t>
            </a:r>
            <a:r>
              <a:rPr lang="it-IT" sz="2200" dirty="0">
                <a:solidFill>
                  <a:srgbClr val="000000"/>
                </a:solidFill>
                <a:latin typeface="+mn-lt"/>
                <a:ea typeface="Arial Unicode MS" pitchFamily="2"/>
                <a:cs typeface="Tahoma" pitchFamily="2"/>
              </a:rPr>
              <a:t> 1000 can </a:t>
            </a:r>
            <a:r>
              <a:rPr lang="it-IT" sz="2200" dirty="0" err="1">
                <a:solidFill>
                  <a:srgbClr val="000000"/>
                </a:solidFill>
                <a:latin typeface="+mn-lt"/>
                <a:ea typeface="Arial Unicode MS" pitchFamily="2"/>
                <a:cs typeface="Tahoma" pitchFamily="2"/>
              </a:rPr>
              <a:t>be</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easily</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reached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with</a:t>
            </a:r>
            <a:r>
              <a:rPr lang="it-IT" sz="2200" dirty="0">
                <a:solidFill>
                  <a:srgbClr val="000000"/>
                </a:solidFill>
                <a:latin typeface="+mn-lt"/>
                <a:ea typeface="Arial Unicode MS" pitchFamily="2"/>
                <a:cs typeface="Tahoma" pitchFamily="2"/>
              </a:rPr>
              <a:t> a single GEM </a:t>
            </a:r>
            <a:r>
              <a:rPr lang="it-IT" sz="2200" dirty="0" err="1">
                <a:solidFill>
                  <a:srgbClr val="000000"/>
                </a:solidFill>
                <a:latin typeface="+mn-lt"/>
                <a:ea typeface="Arial Unicode MS" pitchFamily="2"/>
                <a:cs typeface="Tahoma" pitchFamily="2"/>
              </a:rPr>
              <a:t>foil</a:t>
            </a:r>
            <a:r>
              <a:rPr lang="it-IT" sz="2200" dirty="0">
                <a:solidFill>
                  <a:srgbClr val="000000"/>
                </a:solidFill>
                <a:latin typeface="+mn-lt"/>
                <a:ea typeface="Arial Unicode MS" pitchFamily="2"/>
                <a:cs typeface="Tahoma" pitchFamily="2"/>
              </a:rPr>
              <a:t>.</a:t>
            </a:r>
            <a:r>
              <a:rPr lang="it-IT" sz="2200" dirty="0">
                <a:solidFill>
                  <a:srgbClr val="FF0000"/>
                </a:solidFill>
                <a:latin typeface="+mn-lt"/>
                <a:ea typeface="Arial Unicode MS" pitchFamily="2"/>
                <a:cs typeface="Tahoma" pitchFamily="2"/>
              </a:rPr>
              <a:t> </a:t>
            </a:r>
            <a:endParaRPr lang="it-IT" sz="2200" dirty="0" smtClean="0">
              <a:solidFill>
                <a:srgbClr val="FF0000"/>
              </a:solidFill>
              <a:latin typeface="+mn-lt"/>
              <a:ea typeface="Arial Unicode MS" pitchFamily="2"/>
              <a:cs typeface="Tahoma" pitchFamily="2"/>
            </a:endParaRPr>
          </a:p>
          <a:p>
            <a:pPr hangingPunct="0">
              <a:spcBef>
                <a:spcPts val="1304"/>
              </a:spcBef>
              <a:buClr>
                <a:srgbClr val="7030A0"/>
              </a:buClr>
              <a:buSzPct val="100000"/>
              <a:buFont typeface="Wingdings" pitchFamily="2" charset="2"/>
              <a:buChar char="v"/>
            </a:pPr>
            <a:r>
              <a:rPr lang="it-IT" sz="2200" dirty="0" smtClean="0">
                <a:solidFill>
                  <a:srgbClr val="006600"/>
                </a:solidFill>
                <a:latin typeface="+mn-lt"/>
                <a:ea typeface="Arial Unicode MS" pitchFamily="2"/>
                <a:cs typeface="Tahoma" pitchFamily="2"/>
              </a:rPr>
              <a:t> </a:t>
            </a:r>
            <a:r>
              <a:rPr lang="it-IT" sz="2200" dirty="0" err="1" smtClean="0">
                <a:solidFill>
                  <a:srgbClr val="006600"/>
                </a:solidFill>
                <a:latin typeface="+mn-lt"/>
                <a:ea typeface="Arial Unicode MS" pitchFamily="2"/>
                <a:cs typeface="Tahoma" pitchFamily="2"/>
              </a:rPr>
              <a:t>Higher</a:t>
            </a:r>
            <a:r>
              <a:rPr lang="it-IT" sz="2200" dirty="0" smtClean="0">
                <a:solidFill>
                  <a:srgbClr val="0066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gains</a:t>
            </a:r>
            <a:r>
              <a:rPr lang="it-IT" sz="2200" dirty="0">
                <a:solidFill>
                  <a:srgbClr val="0066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(and/or </a:t>
            </a:r>
            <a:r>
              <a:rPr lang="it-IT" sz="2200" dirty="0" err="1">
                <a:solidFill>
                  <a:srgbClr val="000000"/>
                </a:solidFill>
                <a:latin typeface="+mn-lt"/>
                <a:ea typeface="Arial Unicode MS" pitchFamily="2"/>
                <a:cs typeface="Tahoma" pitchFamily="2"/>
              </a:rPr>
              <a:t>safer</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working</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conditions</a:t>
            </a:r>
            <a:r>
              <a:rPr lang="it-IT" sz="2200" dirty="0">
                <a:solidFill>
                  <a:srgbClr val="000000"/>
                </a:solidFill>
                <a:latin typeface="+mn-lt"/>
                <a:ea typeface="Arial Unicode MS" pitchFamily="2"/>
                <a:cs typeface="Tahoma" pitchFamily="2"/>
              </a:rPr>
              <a:t>) are </a:t>
            </a:r>
            <a:r>
              <a:rPr lang="it-IT" sz="2200" dirty="0" err="1" smtClean="0">
                <a:solidFill>
                  <a:srgbClr val="000000"/>
                </a:solidFill>
                <a:latin typeface="+mn-lt"/>
                <a:ea typeface="Arial Unicode MS" pitchFamily="2"/>
                <a:cs typeface="Tahoma" pitchFamily="2"/>
              </a:rPr>
              <a:t>usually</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obtained</a:t>
            </a:r>
            <a:r>
              <a:rPr lang="it-IT" sz="2200" dirty="0" smtClean="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by</a:t>
            </a:r>
            <a:r>
              <a:rPr lang="it-IT" sz="2200" dirty="0">
                <a:solidFill>
                  <a:srgbClr val="0000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cascading</a:t>
            </a:r>
            <a:r>
              <a:rPr lang="it-IT" sz="2200" dirty="0">
                <a:solidFill>
                  <a:srgbClr val="0066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two</a:t>
            </a:r>
            <a:r>
              <a:rPr lang="it-IT" sz="2200" dirty="0">
                <a:solidFill>
                  <a:srgbClr val="006600"/>
                </a:solidFill>
                <a:latin typeface="+mn-lt"/>
                <a:ea typeface="Arial Unicode MS" pitchFamily="2"/>
                <a:cs typeface="Tahoma" pitchFamily="2"/>
              </a:rPr>
              <a:t> or </a:t>
            </a:r>
            <a:endParaRPr lang="it-IT" sz="2200" dirty="0" smtClean="0">
              <a:solidFill>
                <a:srgbClr val="006600"/>
              </a:solidFill>
              <a:latin typeface="+mn-lt"/>
              <a:ea typeface="Arial Unicode MS" pitchFamily="2"/>
              <a:cs typeface="Tahoma" pitchFamily="2"/>
            </a:endParaRPr>
          </a:p>
          <a:p>
            <a:pPr hangingPunct="0">
              <a:spcBef>
                <a:spcPts val="1304"/>
              </a:spcBef>
              <a:buNone/>
            </a:pPr>
            <a:r>
              <a:rPr lang="it-IT" sz="2200" dirty="0" err="1" smtClean="0">
                <a:solidFill>
                  <a:srgbClr val="006600"/>
                </a:solidFill>
                <a:latin typeface="+mn-lt"/>
                <a:ea typeface="Arial Unicode MS" pitchFamily="2"/>
                <a:cs typeface="Tahoma" pitchFamily="2"/>
              </a:rPr>
              <a:t>three</a:t>
            </a:r>
            <a:r>
              <a:rPr lang="it-IT" sz="2200" dirty="0" smtClean="0">
                <a:solidFill>
                  <a:srgbClr val="006600"/>
                </a:solidFill>
                <a:latin typeface="+mn-lt"/>
                <a:ea typeface="Arial Unicode MS" pitchFamily="2"/>
                <a:cs typeface="Tahoma" pitchFamily="2"/>
              </a:rPr>
              <a:t>  GEM </a:t>
            </a:r>
            <a:r>
              <a:rPr lang="it-IT" sz="2200" dirty="0" err="1" smtClean="0">
                <a:solidFill>
                  <a:srgbClr val="006600"/>
                </a:solidFill>
                <a:latin typeface="+mn-lt"/>
                <a:ea typeface="Arial Unicode MS" pitchFamily="2"/>
                <a:cs typeface="Tahoma" pitchFamily="2"/>
              </a:rPr>
              <a:t>foils</a:t>
            </a:r>
            <a:r>
              <a:rPr lang="it-IT" sz="2200" dirty="0" smtClean="0">
                <a:solidFill>
                  <a:srgbClr val="006600"/>
                </a:solidFill>
                <a:latin typeface="+mn-lt"/>
                <a:ea typeface="Arial Unicode MS" pitchFamily="2"/>
                <a:cs typeface="Tahoma" pitchFamily="2"/>
              </a:rPr>
              <a:t>    </a:t>
            </a:r>
          </a:p>
          <a:p>
            <a:pPr hangingPunct="0">
              <a:lnSpc>
                <a:spcPts val="100"/>
              </a:lnSpc>
              <a:spcBef>
                <a:spcPts val="1304"/>
              </a:spcBef>
              <a:buNone/>
            </a:pPr>
            <a:r>
              <a:rPr lang="it-IT" sz="2200" dirty="0" smtClean="0">
                <a:solidFill>
                  <a:srgbClr val="006600"/>
                </a:solidFill>
                <a:latin typeface="+mn-lt"/>
                <a:ea typeface="Arial Unicode MS" pitchFamily="2"/>
                <a:cs typeface="Tahoma" pitchFamily="2"/>
              </a:rPr>
              <a:t>                                                           </a:t>
            </a:r>
          </a:p>
          <a:p>
            <a:pPr hangingPunct="0">
              <a:lnSpc>
                <a:spcPts val="100"/>
              </a:lnSpc>
              <a:spcBef>
                <a:spcPts val="1304"/>
              </a:spcBef>
              <a:buNone/>
            </a:pPr>
            <a:endParaRPr lang="it-IT" sz="2200" dirty="0" smtClean="0">
              <a:solidFill>
                <a:srgbClr val="000000"/>
              </a:solidFill>
              <a:latin typeface="+mn-lt"/>
              <a:ea typeface="Arial Unicode MS" pitchFamily="2"/>
              <a:cs typeface="Tahoma" pitchFamily="2"/>
            </a:endParaRPr>
          </a:p>
          <a:p>
            <a:pPr hangingPunct="0">
              <a:lnSpc>
                <a:spcPts val="100"/>
              </a:lnSpc>
              <a:spcBef>
                <a:spcPts val="1304"/>
              </a:spcBef>
              <a:buNone/>
            </a:pPr>
            <a:endParaRPr lang="it-IT" sz="2200" dirty="0" smtClean="0">
              <a:solidFill>
                <a:srgbClr val="000000"/>
              </a:solidFill>
              <a:latin typeface="+mn-lt"/>
              <a:ea typeface="Arial Unicode MS" pitchFamily="2"/>
              <a:cs typeface="Tahoma" pitchFamily="2"/>
            </a:endParaRPr>
          </a:p>
          <a:p>
            <a:pPr hangingPunct="0">
              <a:lnSpc>
                <a:spcPts val="100"/>
              </a:lnSpc>
              <a:spcBef>
                <a:spcPts val="1304"/>
              </a:spcBef>
              <a:buNone/>
            </a:pPr>
            <a:r>
              <a:rPr lang="it-IT" sz="2200" dirty="0" smtClean="0">
                <a:solidFill>
                  <a:srgbClr val="000000"/>
                </a:solidFill>
                <a:latin typeface="+mn-lt"/>
                <a:ea typeface="Arial Unicode MS" pitchFamily="2"/>
                <a:cs typeface="Tahoma" pitchFamily="2"/>
              </a:rPr>
              <a:t>        G </a:t>
            </a:r>
            <a:r>
              <a:rPr lang="it-IT" sz="2200" dirty="0" smtClean="0">
                <a:solidFill>
                  <a:srgbClr val="000000"/>
                </a:solidFill>
                <a:latin typeface="+mn-lt"/>
                <a:ea typeface="Arial Unicode MS" pitchFamily="2"/>
                <a:cs typeface="Tahoma" pitchFamily="2"/>
                <a:sym typeface="Symbol"/>
              </a:rPr>
              <a:t> e </a:t>
            </a:r>
            <a:r>
              <a:rPr lang="it-IT" sz="2200" baseline="30000" dirty="0" smtClean="0">
                <a:solidFill>
                  <a:srgbClr val="000000"/>
                </a:solidFill>
                <a:latin typeface="+mn-lt"/>
                <a:ea typeface="Arial Unicode MS" pitchFamily="2"/>
                <a:cs typeface="Tahoma" pitchFamily="2"/>
                <a:sym typeface="Symbol"/>
              </a:rPr>
              <a:t>  </a:t>
            </a:r>
            <a:r>
              <a:rPr lang="it-IT" sz="2200" baseline="30000" dirty="0" err="1" smtClean="0">
                <a:solidFill>
                  <a:srgbClr val="000000"/>
                </a:solidFill>
                <a:latin typeface="+mn-lt"/>
                <a:ea typeface="Arial Unicode MS" pitchFamily="2"/>
                <a:cs typeface="Tahoma" pitchFamily="2"/>
                <a:sym typeface="Symbol"/>
              </a:rPr>
              <a:t>Vgem</a:t>
            </a:r>
            <a:endParaRPr lang="it-IT" sz="2200" baseline="30000" dirty="0">
              <a:solidFill>
                <a:srgbClr val="000000"/>
              </a:solidFill>
              <a:latin typeface="+mn-lt"/>
              <a:ea typeface="Arial Unicode MS" pitchFamily="2"/>
              <a:cs typeface="Tahoma" pitchFamily="2"/>
            </a:endParaRPr>
          </a:p>
        </p:txBody>
      </p:sp>
      <p:sp>
        <p:nvSpPr>
          <p:cNvPr id="7" name="Titolo 6"/>
          <p:cNvSpPr>
            <a:spLocks noGrp="1"/>
          </p:cNvSpPr>
          <p:nvPr>
            <p:ph type="title"/>
          </p:nvPr>
        </p:nvSpPr>
        <p:spPr/>
        <p:txBody>
          <a:bodyPr/>
          <a:lstStyle/>
          <a:p>
            <a:r>
              <a:rPr lang="en-US" dirty="0" smtClean="0"/>
              <a:t>Gas Electron Multiplier (GEM)</a:t>
            </a:r>
            <a:endParaRPr lang="en-US" dirty="0"/>
          </a:p>
        </p:txBody>
      </p:sp>
      <p:sp>
        <p:nvSpPr>
          <p:cNvPr id="12" name="Segnaposto piè di pagina 1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3" name="Segnaposto numero diapositiva 12"/>
          <p:cNvSpPr>
            <a:spLocks noGrp="1"/>
          </p:cNvSpPr>
          <p:nvPr>
            <p:ph type="sldNum" sz="quarter" idx="11"/>
          </p:nvPr>
        </p:nvSpPr>
        <p:spPr/>
        <p:txBody>
          <a:bodyPr/>
          <a:lstStyle/>
          <a:p>
            <a:pPr>
              <a:defRPr/>
            </a:pPr>
            <a:fld id="{E458A581-5F90-4D95-9D9D-0FA7F9D5B3D1}" type="slidenum">
              <a:rPr lang="en-US" smtClean="0"/>
              <a:pPr>
                <a:defRPr/>
              </a:pPr>
              <a:t>12</a:t>
            </a:fld>
            <a:endParaRPr lang="en-US" dirty="0"/>
          </a:p>
        </p:txBody>
      </p:sp>
      <p:pic>
        <p:nvPicPr>
          <p:cNvPr id="47" name="Picture 2"/>
          <p:cNvPicPr>
            <a:picLocks noChangeAspect="1"/>
          </p:cNvPicPr>
          <p:nvPr/>
        </p:nvPicPr>
        <p:blipFill>
          <a:blip r:embed="rId3" cstate="print">
            <a:alphaModFix/>
            <a:lum/>
          </a:blip>
          <a:srcRect l="-1062" t="4854" r="-309" b="5356"/>
          <a:stretch>
            <a:fillRect/>
          </a:stretch>
        </p:blipFill>
        <p:spPr>
          <a:xfrm>
            <a:off x="2699792" y="1854905"/>
            <a:ext cx="6408712" cy="4742447"/>
          </a:xfrm>
          <a:prstGeom prst="rect">
            <a:avLst/>
          </a:prstGeom>
          <a:noFill/>
          <a:ln>
            <a:noFill/>
          </a:ln>
        </p:spPr>
      </p:pic>
      <p:sp>
        <p:nvSpPr>
          <p:cNvPr id="48" name="Ovale 47"/>
          <p:cNvSpPr/>
          <p:nvPr/>
        </p:nvSpPr>
        <p:spPr>
          <a:xfrm>
            <a:off x="6660232" y="2720796"/>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e 48"/>
          <p:cNvSpPr/>
          <p:nvPr/>
        </p:nvSpPr>
        <p:spPr>
          <a:xfrm>
            <a:off x="6660232" y="2596586"/>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e 49"/>
          <p:cNvSpPr/>
          <p:nvPr/>
        </p:nvSpPr>
        <p:spPr>
          <a:xfrm>
            <a:off x="7068168" y="2576780"/>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e 50"/>
          <p:cNvSpPr/>
          <p:nvPr/>
        </p:nvSpPr>
        <p:spPr>
          <a:xfrm>
            <a:off x="6852310" y="242088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e 51"/>
          <p:cNvSpPr/>
          <p:nvPr/>
        </p:nvSpPr>
        <p:spPr>
          <a:xfrm>
            <a:off x="6824508" y="2771206"/>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e 52"/>
          <p:cNvSpPr/>
          <p:nvPr/>
        </p:nvSpPr>
        <p:spPr>
          <a:xfrm>
            <a:off x="5557823" y="3981211"/>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e 53"/>
          <p:cNvSpPr/>
          <p:nvPr/>
        </p:nvSpPr>
        <p:spPr>
          <a:xfrm>
            <a:off x="5148064" y="4643414"/>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5451998" y="4156930"/>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e 55"/>
          <p:cNvSpPr/>
          <p:nvPr/>
        </p:nvSpPr>
        <p:spPr>
          <a:xfrm>
            <a:off x="4907928" y="5217417"/>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4604934" y="5474546"/>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e 57"/>
          <p:cNvSpPr/>
          <p:nvPr/>
        </p:nvSpPr>
        <p:spPr>
          <a:xfrm>
            <a:off x="4514714" y="527689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e 58"/>
          <p:cNvSpPr/>
          <p:nvPr/>
        </p:nvSpPr>
        <p:spPr>
          <a:xfrm>
            <a:off x="4452128" y="549941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e 59"/>
          <p:cNvSpPr/>
          <p:nvPr/>
        </p:nvSpPr>
        <p:spPr>
          <a:xfrm>
            <a:off x="4512454" y="559517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e 60"/>
          <p:cNvSpPr/>
          <p:nvPr/>
        </p:nvSpPr>
        <p:spPr>
          <a:xfrm>
            <a:off x="4067944" y="6155582"/>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e 61"/>
          <p:cNvSpPr/>
          <p:nvPr/>
        </p:nvSpPr>
        <p:spPr>
          <a:xfrm>
            <a:off x="3779912" y="6165304"/>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e 62"/>
          <p:cNvSpPr/>
          <p:nvPr/>
        </p:nvSpPr>
        <p:spPr>
          <a:xfrm>
            <a:off x="4043832" y="5961350"/>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e 63"/>
          <p:cNvSpPr/>
          <p:nvPr/>
        </p:nvSpPr>
        <p:spPr>
          <a:xfrm>
            <a:off x="4187848" y="5867550"/>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e 64"/>
          <p:cNvSpPr/>
          <p:nvPr/>
        </p:nvSpPr>
        <p:spPr>
          <a:xfrm>
            <a:off x="6588224" y="305923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igura a mano libera 65"/>
          <p:cNvSpPr/>
          <p:nvPr/>
        </p:nvSpPr>
        <p:spPr>
          <a:xfrm>
            <a:off x="6339091" y="3124617"/>
            <a:ext cx="297288" cy="680874"/>
          </a:xfrm>
          <a:custGeom>
            <a:avLst/>
            <a:gdLst>
              <a:gd name="connsiteX0" fmla="*/ 85725 w 86108"/>
              <a:gd name="connsiteY0" fmla="*/ 0 h 259556"/>
              <a:gd name="connsiteX1" fmla="*/ 83344 w 86108"/>
              <a:gd name="connsiteY1" fmla="*/ 35718 h 259556"/>
              <a:gd name="connsiteX2" fmla="*/ 73819 w 86108"/>
              <a:gd name="connsiteY2" fmla="*/ 50006 h 259556"/>
              <a:gd name="connsiteX3" fmla="*/ 69056 w 86108"/>
              <a:gd name="connsiteY3" fmla="*/ 69056 h 259556"/>
              <a:gd name="connsiteX4" fmla="*/ 71437 w 86108"/>
              <a:gd name="connsiteY4" fmla="*/ 114300 h 259556"/>
              <a:gd name="connsiteX5" fmla="*/ 76200 w 86108"/>
              <a:gd name="connsiteY5" fmla="*/ 130968 h 259556"/>
              <a:gd name="connsiteX6" fmla="*/ 73819 w 86108"/>
              <a:gd name="connsiteY6" fmla="*/ 147637 h 259556"/>
              <a:gd name="connsiteX7" fmla="*/ 66675 w 86108"/>
              <a:gd name="connsiteY7" fmla="*/ 154781 h 259556"/>
              <a:gd name="connsiteX8" fmla="*/ 64294 w 86108"/>
              <a:gd name="connsiteY8" fmla="*/ 161925 h 259556"/>
              <a:gd name="connsiteX9" fmla="*/ 54769 w 86108"/>
              <a:gd name="connsiteY9" fmla="*/ 176212 h 259556"/>
              <a:gd name="connsiteX10" fmla="*/ 52387 w 86108"/>
              <a:gd name="connsiteY10" fmla="*/ 190500 h 259556"/>
              <a:gd name="connsiteX11" fmla="*/ 50006 w 86108"/>
              <a:gd name="connsiteY11" fmla="*/ 197643 h 259556"/>
              <a:gd name="connsiteX12" fmla="*/ 42862 w 86108"/>
              <a:gd name="connsiteY12" fmla="*/ 200025 h 259556"/>
              <a:gd name="connsiteX13" fmla="*/ 33337 w 86108"/>
              <a:gd name="connsiteY13" fmla="*/ 214312 h 259556"/>
              <a:gd name="connsiteX14" fmla="*/ 30956 w 86108"/>
              <a:gd name="connsiteY14" fmla="*/ 221456 h 259556"/>
              <a:gd name="connsiteX15" fmla="*/ 23812 w 86108"/>
              <a:gd name="connsiteY15" fmla="*/ 226218 h 259556"/>
              <a:gd name="connsiteX16" fmla="*/ 16669 w 86108"/>
              <a:gd name="connsiteY16" fmla="*/ 233362 h 259556"/>
              <a:gd name="connsiteX17" fmla="*/ 14287 w 86108"/>
              <a:gd name="connsiteY17" fmla="*/ 240506 h 259556"/>
              <a:gd name="connsiteX18" fmla="*/ 7144 w 86108"/>
              <a:gd name="connsiteY18" fmla="*/ 245268 h 259556"/>
              <a:gd name="connsiteX19" fmla="*/ 2381 w 86108"/>
              <a:gd name="connsiteY19" fmla="*/ 252412 h 259556"/>
              <a:gd name="connsiteX20" fmla="*/ 0 w 86108"/>
              <a:gd name="connsiteY20" fmla="*/ 259556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108" h="259556">
                <a:moveTo>
                  <a:pt x="85725" y="0"/>
                </a:moveTo>
                <a:cubicBezTo>
                  <a:pt x="84931" y="11906"/>
                  <a:pt x="86108" y="24110"/>
                  <a:pt x="83344" y="35718"/>
                </a:cubicBezTo>
                <a:cubicBezTo>
                  <a:pt x="82018" y="41286"/>
                  <a:pt x="75630" y="44576"/>
                  <a:pt x="73819" y="50006"/>
                </a:cubicBezTo>
                <a:cubicBezTo>
                  <a:pt x="70157" y="60989"/>
                  <a:pt x="71929" y="54689"/>
                  <a:pt x="69056" y="69056"/>
                </a:cubicBezTo>
                <a:cubicBezTo>
                  <a:pt x="69850" y="84137"/>
                  <a:pt x="70129" y="99255"/>
                  <a:pt x="71437" y="114300"/>
                </a:cubicBezTo>
                <a:cubicBezTo>
                  <a:pt x="71788" y="118342"/>
                  <a:pt x="74808" y="126792"/>
                  <a:pt x="76200" y="130968"/>
                </a:cubicBezTo>
                <a:cubicBezTo>
                  <a:pt x="75406" y="136524"/>
                  <a:pt x="75903" y="142426"/>
                  <a:pt x="73819" y="147637"/>
                </a:cubicBezTo>
                <a:cubicBezTo>
                  <a:pt x="72568" y="150764"/>
                  <a:pt x="68543" y="151979"/>
                  <a:pt x="66675" y="154781"/>
                </a:cubicBezTo>
                <a:cubicBezTo>
                  <a:pt x="65283" y="156870"/>
                  <a:pt x="65513" y="159731"/>
                  <a:pt x="64294" y="161925"/>
                </a:cubicBezTo>
                <a:cubicBezTo>
                  <a:pt x="61514" y="166928"/>
                  <a:pt x="54769" y="176212"/>
                  <a:pt x="54769" y="176212"/>
                </a:cubicBezTo>
                <a:cubicBezTo>
                  <a:pt x="53975" y="180975"/>
                  <a:pt x="53435" y="185787"/>
                  <a:pt x="52387" y="190500"/>
                </a:cubicBezTo>
                <a:cubicBezTo>
                  <a:pt x="51842" y="192950"/>
                  <a:pt x="51781" y="195868"/>
                  <a:pt x="50006" y="197643"/>
                </a:cubicBezTo>
                <a:cubicBezTo>
                  <a:pt x="48231" y="199418"/>
                  <a:pt x="45243" y="199231"/>
                  <a:pt x="42862" y="200025"/>
                </a:cubicBezTo>
                <a:cubicBezTo>
                  <a:pt x="39687" y="204787"/>
                  <a:pt x="35147" y="208882"/>
                  <a:pt x="33337" y="214312"/>
                </a:cubicBezTo>
                <a:cubicBezTo>
                  <a:pt x="32543" y="216693"/>
                  <a:pt x="32524" y="219496"/>
                  <a:pt x="30956" y="221456"/>
                </a:cubicBezTo>
                <a:cubicBezTo>
                  <a:pt x="29168" y="223691"/>
                  <a:pt x="26011" y="224386"/>
                  <a:pt x="23812" y="226218"/>
                </a:cubicBezTo>
                <a:cubicBezTo>
                  <a:pt x="21225" y="228374"/>
                  <a:pt x="19050" y="230981"/>
                  <a:pt x="16669" y="233362"/>
                </a:cubicBezTo>
                <a:cubicBezTo>
                  <a:pt x="15875" y="235743"/>
                  <a:pt x="15855" y="238546"/>
                  <a:pt x="14287" y="240506"/>
                </a:cubicBezTo>
                <a:cubicBezTo>
                  <a:pt x="12499" y="242741"/>
                  <a:pt x="9167" y="243245"/>
                  <a:pt x="7144" y="245268"/>
                </a:cubicBezTo>
                <a:cubicBezTo>
                  <a:pt x="5120" y="247292"/>
                  <a:pt x="3969" y="250031"/>
                  <a:pt x="2381" y="252412"/>
                </a:cubicBezTo>
                <a:lnTo>
                  <a:pt x="0" y="259556"/>
                </a:lnTo>
              </a:path>
            </a:pathLst>
          </a:cu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7" name="Ovale 66"/>
          <p:cNvSpPr/>
          <p:nvPr/>
        </p:nvSpPr>
        <p:spPr>
          <a:xfrm>
            <a:off x="6444208" y="3701805"/>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e 67"/>
          <p:cNvSpPr/>
          <p:nvPr/>
        </p:nvSpPr>
        <p:spPr>
          <a:xfrm>
            <a:off x="6372200" y="3806562"/>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e 68"/>
          <p:cNvSpPr/>
          <p:nvPr/>
        </p:nvSpPr>
        <p:spPr>
          <a:xfrm>
            <a:off x="6328078" y="3695702"/>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igura a mano libera 69"/>
          <p:cNvSpPr>
            <a:spLocks noChangeAspect="1"/>
          </p:cNvSpPr>
          <p:nvPr/>
        </p:nvSpPr>
        <p:spPr>
          <a:xfrm>
            <a:off x="6438221" y="3845146"/>
            <a:ext cx="254264" cy="603967"/>
          </a:xfrm>
          <a:custGeom>
            <a:avLst/>
            <a:gdLst>
              <a:gd name="connsiteX0" fmla="*/ 2621 w 125305"/>
              <a:gd name="connsiteY0" fmla="*/ 0 h 350044"/>
              <a:gd name="connsiteX1" fmla="*/ 12146 w 125305"/>
              <a:gd name="connsiteY1" fmla="*/ 16669 h 350044"/>
              <a:gd name="connsiteX2" fmla="*/ 14528 w 125305"/>
              <a:gd name="connsiteY2" fmla="*/ 23812 h 350044"/>
              <a:gd name="connsiteX3" fmla="*/ 19290 w 125305"/>
              <a:gd name="connsiteY3" fmla="*/ 30956 h 350044"/>
              <a:gd name="connsiteX4" fmla="*/ 21671 w 125305"/>
              <a:gd name="connsiteY4" fmla="*/ 38100 h 350044"/>
              <a:gd name="connsiteX5" fmla="*/ 35959 w 125305"/>
              <a:gd name="connsiteY5" fmla="*/ 47625 h 350044"/>
              <a:gd name="connsiteX6" fmla="*/ 33578 w 125305"/>
              <a:gd name="connsiteY6" fmla="*/ 71437 h 350044"/>
              <a:gd name="connsiteX7" fmla="*/ 26434 w 125305"/>
              <a:gd name="connsiteY7" fmla="*/ 76200 h 350044"/>
              <a:gd name="connsiteX8" fmla="*/ 24053 w 125305"/>
              <a:gd name="connsiteY8" fmla="*/ 83344 h 350044"/>
              <a:gd name="connsiteX9" fmla="*/ 26434 w 125305"/>
              <a:gd name="connsiteY9" fmla="*/ 104775 h 350044"/>
              <a:gd name="connsiteX10" fmla="*/ 38340 w 125305"/>
              <a:gd name="connsiteY10" fmla="*/ 114300 h 350044"/>
              <a:gd name="connsiteX11" fmla="*/ 45484 w 125305"/>
              <a:gd name="connsiteY11" fmla="*/ 119062 h 350044"/>
              <a:gd name="connsiteX12" fmla="*/ 52628 w 125305"/>
              <a:gd name="connsiteY12" fmla="*/ 121444 h 350044"/>
              <a:gd name="connsiteX13" fmla="*/ 66915 w 125305"/>
              <a:gd name="connsiteY13" fmla="*/ 128587 h 350044"/>
              <a:gd name="connsiteX14" fmla="*/ 69296 w 125305"/>
              <a:gd name="connsiteY14" fmla="*/ 135731 h 350044"/>
              <a:gd name="connsiteX15" fmla="*/ 78821 w 125305"/>
              <a:gd name="connsiteY15" fmla="*/ 138112 h 350044"/>
              <a:gd name="connsiteX16" fmla="*/ 85965 w 125305"/>
              <a:gd name="connsiteY16" fmla="*/ 142875 h 350044"/>
              <a:gd name="connsiteX17" fmla="*/ 93109 w 125305"/>
              <a:gd name="connsiteY17" fmla="*/ 145256 h 350044"/>
              <a:gd name="connsiteX18" fmla="*/ 112159 w 125305"/>
              <a:gd name="connsiteY18" fmla="*/ 161925 h 350044"/>
              <a:gd name="connsiteX19" fmla="*/ 119303 w 125305"/>
              <a:gd name="connsiteY19" fmla="*/ 166687 h 350044"/>
              <a:gd name="connsiteX20" fmla="*/ 124065 w 125305"/>
              <a:gd name="connsiteY20" fmla="*/ 173831 h 350044"/>
              <a:gd name="connsiteX21" fmla="*/ 114540 w 125305"/>
              <a:gd name="connsiteY21" fmla="*/ 185737 h 350044"/>
              <a:gd name="connsiteX22" fmla="*/ 100253 w 125305"/>
              <a:gd name="connsiteY22" fmla="*/ 195262 h 350044"/>
              <a:gd name="connsiteX23" fmla="*/ 71678 w 125305"/>
              <a:gd name="connsiteY23" fmla="*/ 219075 h 350044"/>
              <a:gd name="connsiteX24" fmla="*/ 64534 w 125305"/>
              <a:gd name="connsiteY24" fmla="*/ 221456 h 350044"/>
              <a:gd name="connsiteX25" fmla="*/ 50246 w 125305"/>
              <a:gd name="connsiteY25" fmla="*/ 228600 h 350044"/>
              <a:gd name="connsiteX26" fmla="*/ 35959 w 125305"/>
              <a:gd name="connsiteY26" fmla="*/ 240506 h 350044"/>
              <a:gd name="connsiteX27" fmla="*/ 28815 w 125305"/>
              <a:gd name="connsiteY27" fmla="*/ 245269 h 350044"/>
              <a:gd name="connsiteX28" fmla="*/ 26434 w 125305"/>
              <a:gd name="connsiteY28" fmla="*/ 257175 h 350044"/>
              <a:gd name="connsiteX29" fmla="*/ 21671 w 125305"/>
              <a:gd name="connsiteY29" fmla="*/ 271462 h 350044"/>
              <a:gd name="connsiteX30" fmla="*/ 24053 w 125305"/>
              <a:gd name="connsiteY30" fmla="*/ 278606 h 350044"/>
              <a:gd name="connsiteX31" fmla="*/ 28815 w 125305"/>
              <a:gd name="connsiteY31" fmla="*/ 285750 h 350044"/>
              <a:gd name="connsiteX32" fmla="*/ 31196 w 125305"/>
              <a:gd name="connsiteY32" fmla="*/ 297656 h 350044"/>
              <a:gd name="connsiteX33" fmla="*/ 35959 w 125305"/>
              <a:gd name="connsiteY33" fmla="*/ 304800 h 350044"/>
              <a:gd name="connsiteX34" fmla="*/ 50246 w 125305"/>
              <a:gd name="connsiteY34" fmla="*/ 316706 h 350044"/>
              <a:gd name="connsiteX35" fmla="*/ 62153 w 125305"/>
              <a:gd name="connsiteY35" fmla="*/ 338137 h 350044"/>
              <a:gd name="connsiteX36" fmla="*/ 66915 w 125305"/>
              <a:gd name="connsiteY36" fmla="*/ 345281 h 350044"/>
              <a:gd name="connsiteX37" fmla="*/ 76440 w 125305"/>
              <a:gd name="connsiteY37" fmla="*/ 350044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305" h="350044">
                <a:moveTo>
                  <a:pt x="2621" y="0"/>
                </a:moveTo>
                <a:cubicBezTo>
                  <a:pt x="7877" y="26271"/>
                  <a:pt x="0" y="1487"/>
                  <a:pt x="12146" y="16669"/>
                </a:cubicBezTo>
                <a:cubicBezTo>
                  <a:pt x="13714" y="18629"/>
                  <a:pt x="13405" y="21567"/>
                  <a:pt x="14528" y="23812"/>
                </a:cubicBezTo>
                <a:cubicBezTo>
                  <a:pt x="15808" y="26372"/>
                  <a:pt x="18010" y="28396"/>
                  <a:pt x="19290" y="30956"/>
                </a:cubicBezTo>
                <a:cubicBezTo>
                  <a:pt x="20412" y="33201"/>
                  <a:pt x="19896" y="36325"/>
                  <a:pt x="21671" y="38100"/>
                </a:cubicBezTo>
                <a:cubicBezTo>
                  <a:pt x="25718" y="42147"/>
                  <a:pt x="35959" y="47625"/>
                  <a:pt x="35959" y="47625"/>
                </a:cubicBezTo>
                <a:cubicBezTo>
                  <a:pt x="35165" y="55562"/>
                  <a:pt x="36101" y="63869"/>
                  <a:pt x="33578" y="71437"/>
                </a:cubicBezTo>
                <a:cubicBezTo>
                  <a:pt x="32673" y="74152"/>
                  <a:pt x="28222" y="73965"/>
                  <a:pt x="26434" y="76200"/>
                </a:cubicBezTo>
                <a:cubicBezTo>
                  <a:pt x="24866" y="78160"/>
                  <a:pt x="24847" y="80963"/>
                  <a:pt x="24053" y="83344"/>
                </a:cubicBezTo>
                <a:cubicBezTo>
                  <a:pt x="24847" y="90488"/>
                  <a:pt x="24691" y="97802"/>
                  <a:pt x="26434" y="104775"/>
                </a:cubicBezTo>
                <a:cubicBezTo>
                  <a:pt x="28728" y="113951"/>
                  <a:pt x="31867" y="111064"/>
                  <a:pt x="38340" y="114300"/>
                </a:cubicBezTo>
                <a:cubicBezTo>
                  <a:pt x="40900" y="115580"/>
                  <a:pt x="42924" y="117782"/>
                  <a:pt x="45484" y="119062"/>
                </a:cubicBezTo>
                <a:cubicBezTo>
                  <a:pt x="47729" y="120185"/>
                  <a:pt x="50383" y="120321"/>
                  <a:pt x="52628" y="121444"/>
                </a:cubicBezTo>
                <a:cubicBezTo>
                  <a:pt x="71085" y="130673"/>
                  <a:pt x="48964" y="122604"/>
                  <a:pt x="66915" y="128587"/>
                </a:cubicBezTo>
                <a:cubicBezTo>
                  <a:pt x="67709" y="130968"/>
                  <a:pt x="67336" y="134163"/>
                  <a:pt x="69296" y="135731"/>
                </a:cubicBezTo>
                <a:cubicBezTo>
                  <a:pt x="71852" y="137775"/>
                  <a:pt x="75813" y="136823"/>
                  <a:pt x="78821" y="138112"/>
                </a:cubicBezTo>
                <a:cubicBezTo>
                  <a:pt x="81452" y="139239"/>
                  <a:pt x="83405" y="141595"/>
                  <a:pt x="85965" y="142875"/>
                </a:cubicBezTo>
                <a:cubicBezTo>
                  <a:pt x="88210" y="143998"/>
                  <a:pt x="90728" y="144462"/>
                  <a:pt x="93109" y="145256"/>
                </a:cubicBezTo>
                <a:cubicBezTo>
                  <a:pt x="101046" y="157162"/>
                  <a:pt x="95490" y="150813"/>
                  <a:pt x="112159" y="161925"/>
                </a:cubicBezTo>
                <a:lnTo>
                  <a:pt x="119303" y="166687"/>
                </a:lnTo>
                <a:cubicBezTo>
                  <a:pt x="120890" y="169068"/>
                  <a:pt x="123595" y="171008"/>
                  <a:pt x="124065" y="173831"/>
                </a:cubicBezTo>
                <a:cubicBezTo>
                  <a:pt x="125305" y="181269"/>
                  <a:pt x="118613" y="182343"/>
                  <a:pt x="114540" y="185737"/>
                </a:cubicBezTo>
                <a:cubicBezTo>
                  <a:pt x="102647" y="195647"/>
                  <a:pt x="112807" y="191077"/>
                  <a:pt x="100253" y="195262"/>
                </a:cubicBezTo>
                <a:cubicBezTo>
                  <a:pt x="93623" y="201892"/>
                  <a:pt x="81622" y="215761"/>
                  <a:pt x="71678" y="219075"/>
                </a:cubicBezTo>
                <a:lnTo>
                  <a:pt x="64534" y="221456"/>
                </a:lnTo>
                <a:cubicBezTo>
                  <a:pt x="44065" y="235103"/>
                  <a:pt x="69960" y="218744"/>
                  <a:pt x="50246" y="228600"/>
                </a:cubicBezTo>
                <a:cubicBezTo>
                  <a:pt x="41380" y="233033"/>
                  <a:pt x="43857" y="233925"/>
                  <a:pt x="35959" y="240506"/>
                </a:cubicBezTo>
                <a:cubicBezTo>
                  <a:pt x="33760" y="242338"/>
                  <a:pt x="31196" y="243681"/>
                  <a:pt x="28815" y="245269"/>
                </a:cubicBezTo>
                <a:cubicBezTo>
                  <a:pt x="28021" y="249238"/>
                  <a:pt x="27499" y="253270"/>
                  <a:pt x="26434" y="257175"/>
                </a:cubicBezTo>
                <a:cubicBezTo>
                  <a:pt x="25113" y="262018"/>
                  <a:pt x="21671" y="271462"/>
                  <a:pt x="21671" y="271462"/>
                </a:cubicBezTo>
                <a:cubicBezTo>
                  <a:pt x="22465" y="273843"/>
                  <a:pt x="22930" y="276361"/>
                  <a:pt x="24053" y="278606"/>
                </a:cubicBezTo>
                <a:cubicBezTo>
                  <a:pt x="25333" y="281166"/>
                  <a:pt x="27810" y="283070"/>
                  <a:pt x="28815" y="285750"/>
                </a:cubicBezTo>
                <a:cubicBezTo>
                  <a:pt x="30236" y="289540"/>
                  <a:pt x="29775" y="293866"/>
                  <a:pt x="31196" y="297656"/>
                </a:cubicBezTo>
                <a:cubicBezTo>
                  <a:pt x="32201" y="300336"/>
                  <a:pt x="34127" y="302601"/>
                  <a:pt x="35959" y="304800"/>
                </a:cubicBezTo>
                <a:cubicBezTo>
                  <a:pt x="41689" y="311676"/>
                  <a:pt x="43222" y="312023"/>
                  <a:pt x="50246" y="316706"/>
                </a:cubicBezTo>
                <a:cubicBezTo>
                  <a:pt x="54439" y="329281"/>
                  <a:pt x="51235" y="321759"/>
                  <a:pt x="62153" y="338137"/>
                </a:cubicBezTo>
                <a:cubicBezTo>
                  <a:pt x="63740" y="340518"/>
                  <a:pt x="64200" y="344376"/>
                  <a:pt x="66915" y="345281"/>
                </a:cubicBezTo>
                <a:cubicBezTo>
                  <a:pt x="75124" y="348017"/>
                  <a:pt x="72284" y="345887"/>
                  <a:pt x="76440" y="350044"/>
                </a:cubicBezTo>
              </a:path>
            </a:pathLst>
          </a:cu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1" name="Ovale 70"/>
          <p:cNvSpPr/>
          <p:nvPr/>
        </p:nvSpPr>
        <p:spPr>
          <a:xfrm>
            <a:off x="6622030" y="4526642"/>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e 71"/>
          <p:cNvSpPr/>
          <p:nvPr/>
        </p:nvSpPr>
        <p:spPr>
          <a:xfrm>
            <a:off x="6536049" y="4458801"/>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e 72"/>
          <p:cNvSpPr/>
          <p:nvPr/>
        </p:nvSpPr>
        <p:spPr>
          <a:xfrm>
            <a:off x="6538430" y="4533692"/>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e 73"/>
          <p:cNvSpPr/>
          <p:nvPr/>
        </p:nvSpPr>
        <p:spPr>
          <a:xfrm>
            <a:off x="6596152" y="4454634"/>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Figura a mano libera 74"/>
          <p:cNvSpPr>
            <a:spLocks noChangeAspect="1"/>
          </p:cNvSpPr>
          <p:nvPr/>
        </p:nvSpPr>
        <p:spPr>
          <a:xfrm>
            <a:off x="6684084" y="4573177"/>
            <a:ext cx="322038" cy="1094244"/>
          </a:xfrm>
          <a:custGeom>
            <a:avLst/>
            <a:gdLst>
              <a:gd name="connsiteX0" fmla="*/ 0 w 181350"/>
              <a:gd name="connsiteY0" fmla="*/ 0 h 538162"/>
              <a:gd name="connsiteX1" fmla="*/ 9525 w 181350"/>
              <a:gd name="connsiteY1" fmla="*/ 16669 h 538162"/>
              <a:gd name="connsiteX2" fmla="*/ 23812 w 181350"/>
              <a:gd name="connsiteY2" fmla="*/ 26194 h 538162"/>
              <a:gd name="connsiteX3" fmla="*/ 28575 w 181350"/>
              <a:gd name="connsiteY3" fmla="*/ 40481 h 538162"/>
              <a:gd name="connsiteX4" fmla="*/ 35718 w 181350"/>
              <a:gd name="connsiteY4" fmla="*/ 54769 h 538162"/>
              <a:gd name="connsiteX5" fmla="*/ 42862 w 181350"/>
              <a:gd name="connsiteY5" fmla="*/ 57150 h 538162"/>
              <a:gd name="connsiteX6" fmla="*/ 54768 w 181350"/>
              <a:gd name="connsiteY6" fmla="*/ 69056 h 538162"/>
              <a:gd name="connsiteX7" fmla="*/ 59531 w 181350"/>
              <a:gd name="connsiteY7" fmla="*/ 76200 h 538162"/>
              <a:gd name="connsiteX8" fmla="*/ 61912 w 181350"/>
              <a:gd name="connsiteY8" fmla="*/ 83344 h 538162"/>
              <a:gd name="connsiteX9" fmla="*/ 66675 w 181350"/>
              <a:gd name="connsiteY9" fmla="*/ 90487 h 538162"/>
              <a:gd name="connsiteX10" fmla="*/ 61912 w 181350"/>
              <a:gd name="connsiteY10" fmla="*/ 159544 h 538162"/>
              <a:gd name="connsiteX11" fmla="*/ 59531 w 181350"/>
              <a:gd name="connsiteY11" fmla="*/ 166687 h 538162"/>
              <a:gd name="connsiteX12" fmla="*/ 59531 w 181350"/>
              <a:gd name="connsiteY12" fmla="*/ 219075 h 538162"/>
              <a:gd name="connsiteX13" fmla="*/ 66675 w 181350"/>
              <a:gd name="connsiteY13" fmla="*/ 223837 h 538162"/>
              <a:gd name="connsiteX14" fmla="*/ 69056 w 181350"/>
              <a:gd name="connsiteY14" fmla="*/ 230981 h 538162"/>
              <a:gd name="connsiteX15" fmla="*/ 83343 w 181350"/>
              <a:gd name="connsiteY15" fmla="*/ 240506 h 538162"/>
              <a:gd name="connsiteX16" fmla="*/ 92868 w 181350"/>
              <a:gd name="connsiteY16" fmla="*/ 250031 h 538162"/>
              <a:gd name="connsiteX17" fmla="*/ 107156 w 181350"/>
              <a:gd name="connsiteY17" fmla="*/ 259556 h 538162"/>
              <a:gd name="connsiteX18" fmla="*/ 111918 w 181350"/>
              <a:gd name="connsiteY18" fmla="*/ 266700 h 538162"/>
              <a:gd name="connsiteX19" fmla="*/ 119062 w 181350"/>
              <a:gd name="connsiteY19" fmla="*/ 271462 h 538162"/>
              <a:gd name="connsiteX20" fmla="*/ 128587 w 181350"/>
              <a:gd name="connsiteY20" fmla="*/ 280987 h 538162"/>
              <a:gd name="connsiteX21" fmla="*/ 135731 w 181350"/>
              <a:gd name="connsiteY21" fmla="*/ 285750 h 538162"/>
              <a:gd name="connsiteX22" fmla="*/ 140493 w 181350"/>
              <a:gd name="connsiteY22" fmla="*/ 292894 h 538162"/>
              <a:gd name="connsiteX23" fmla="*/ 147637 w 181350"/>
              <a:gd name="connsiteY23" fmla="*/ 295275 h 538162"/>
              <a:gd name="connsiteX24" fmla="*/ 157162 w 181350"/>
              <a:gd name="connsiteY24" fmla="*/ 309562 h 538162"/>
              <a:gd name="connsiteX25" fmla="*/ 161925 w 181350"/>
              <a:gd name="connsiteY25" fmla="*/ 316706 h 538162"/>
              <a:gd name="connsiteX26" fmla="*/ 169068 w 181350"/>
              <a:gd name="connsiteY26" fmla="*/ 321469 h 538162"/>
              <a:gd name="connsiteX27" fmla="*/ 169068 w 181350"/>
              <a:gd name="connsiteY27" fmla="*/ 335756 h 538162"/>
              <a:gd name="connsiteX28" fmla="*/ 169068 w 181350"/>
              <a:gd name="connsiteY28" fmla="*/ 538162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350" h="538162">
                <a:moveTo>
                  <a:pt x="0" y="0"/>
                </a:moveTo>
                <a:cubicBezTo>
                  <a:pt x="2485" y="7455"/>
                  <a:pt x="2695" y="10598"/>
                  <a:pt x="9525" y="16669"/>
                </a:cubicBezTo>
                <a:cubicBezTo>
                  <a:pt x="13803" y="20472"/>
                  <a:pt x="23812" y="26194"/>
                  <a:pt x="23812" y="26194"/>
                </a:cubicBezTo>
                <a:lnTo>
                  <a:pt x="28575" y="40481"/>
                </a:lnTo>
                <a:cubicBezTo>
                  <a:pt x="30144" y="45187"/>
                  <a:pt x="31522" y="51412"/>
                  <a:pt x="35718" y="54769"/>
                </a:cubicBezTo>
                <a:cubicBezTo>
                  <a:pt x="37678" y="56337"/>
                  <a:pt x="40481" y="56356"/>
                  <a:pt x="42862" y="57150"/>
                </a:cubicBezTo>
                <a:cubicBezTo>
                  <a:pt x="55564" y="76202"/>
                  <a:pt x="38893" y="53181"/>
                  <a:pt x="54768" y="69056"/>
                </a:cubicBezTo>
                <a:cubicBezTo>
                  <a:pt x="56792" y="71080"/>
                  <a:pt x="57943" y="73819"/>
                  <a:pt x="59531" y="76200"/>
                </a:cubicBezTo>
                <a:cubicBezTo>
                  <a:pt x="60325" y="78581"/>
                  <a:pt x="60789" y="81099"/>
                  <a:pt x="61912" y="83344"/>
                </a:cubicBezTo>
                <a:cubicBezTo>
                  <a:pt x="63192" y="85904"/>
                  <a:pt x="66569" y="87627"/>
                  <a:pt x="66675" y="90487"/>
                </a:cubicBezTo>
                <a:cubicBezTo>
                  <a:pt x="67389" y="109780"/>
                  <a:pt x="67339" y="137836"/>
                  <a:pt x="61912" y="159544"/>
                </a:cubicBezTo>
                <a:cubicBezTo>
                  <a:pt x="61303" y="161979"/>
                  <a:pt x="60325" y="164306"/>
                  <a:pt x="59531" y="166687"/>
                </a:cubicBezTo>
                <a:cubicBezTo>
                  <a:pt x="58083" y="182616"/>
                  <a:pt x="54630" y="203146"/>
                  <a:pt x="59531" y="219075"/>
                </a:cubicBezTo>
                <a:cubicBezTo>
                  <a:pt x="60373" y="221810"/>
                  <a:pt x="64294" y="222250"/>
                  <a:pt x="66675" y="223837"/>
                </a:cubicBezTo>
                <a:cubicBezTo>
                  <a:pt x="67469" y="226218"/>
                  <a:pt x="67281" y="229206"/>
                  <a:pt x="69056" y="230981"/>
                </a:cubicBezTo>
                <a:cubicBezTo>
                  <a:pt x="73103" y="235028"/>
                  <a:pt x="83343" y="240506"/>
                  <a:pt x="83343" y="240506"/>
                </a:cubicBezTo>
                <a:cubicBezTo>
                  <a:pt x="87880" y="254114"/>
                  <a:pt x="81982" y="242774"/>
                  <a:pt x="92868" y="250031"/>
                </a:cubicBezTo>
                <a:cubicBezTo>
                  <a:pt x="110703" y="261922"/>
                  <a:pt x="90171" y="253895"/>
                  <a:pt x="107156" y="259556"/>
                </a:cubicBezTo>
                <a:cubicBezTo>
                  <a:pt x="108743" y="261937"/>
                  <a:pt x="109894" y="264676"/>
                  <a:pt x="111918" y="266700"/>
                </a:cubicBezTo>
                <a:cubicBezTo>
                  <a:pt x="113942" y="268724"/>
                  <a:pt x="117274" y="269227"/>
                  <a:pt x="119062" y="271462"/>
                </a:cubicBezTo>
                <a:cubicBezTo>
                  <a:pt x="128299" y="283008"/>
                  <a:pt x="113000" y="275792"/>
                  <a:pt x="128587" y="280987"/>
                </a:cubicBezTo>
                <a:cubicBezTo>
                  <a:pt x="130968" y="282575"/>
                  <a:pt x="133707" y="283726"/>
                  <a:pt x="135731" y="285750"/>
                </a:cubicBezTo>
                <a:cubicBezTo>
                  <a:pt x="137755" y="287774"/>
                  <a:pt x="138258" y="291106"/>
                  <a:pt x="140493" y="292894"/>
                </a:cubicBezTo>
                <a:cubicBezTo>
                  <a:pt x="142453" y="294462"/>
                  <a:pt x="145256" y="294481"/>
                  <a:pt x="147637" y="295275"/>
                </a:cubicBezTo>
                <a:lnTo>
                  <a:pt x="157162" y="309562"/>
                </a:lnTo>
                <a:cubicBezTo>
                  <a:pt x="158750" y="311943"/>
                  <a:pt x="159544" y="315118"/>
                  <a:pt x="161925" y="316706"/>
                </a:cubicBezTo>
                <a:lnTo>
                  <a:pt x="169068" y="321469"/>
                </a:lnTo>
                <a:cubicBezTo>
                  <a:pt x="181350" y="339888"/>
                  <a:pt x="169487" y="317335"/>
                  <a:pt x="169068" y="335756"/>
                </a:cubicBezTo>
                <a:cubicBezTo>
                  <a:pt x="167535" y="403207"/>
                  <a:pt x="169068" y="470693"/>
                  <a:pt x="169068" y="538162"/>
                </a:cubicBezTo>
              </a:path>
            </a:pathLst>
          </a:custGeom>
          <a:ln w="3175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Ovale 75"/>
          <p:cNvSpPr/>
          <p:nvPr/>
        </p:nvSpPr>
        <p:spPr>
          <a:xfrm>
            <a:off x="6920337" y="5697818"/>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e 76"/>
          <p:cNvSpPr/>
          <p:nvPr/>
        </p:nvSpPr>
        <p:spPr>
          <a:xfrm>
            <a:off x="6961412" y="5694247"/>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e 77"/>
          <p:cNvSpPr/>
          <p:nvPr/>
        </p:nvSpPr>
        <p:spPr>
          <a:xfrm>
            <a:off x="7028200" y="5647817"/>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e 78"/>
          <p:cNvSpPr/>
          <p:nvPr/>
        </p:nvSpPr>
        <p:spPr>
          <a:xfrm>
            <a:off x="6896234" y="5630865"/>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e 79"/>
          <p:cNvSpPr/>
          <p:nvPr/>
        </p:nvSpPr>
        <p:spPr>
          <a:xfrm>
            <a:off x="6986053" y="5790533"/>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e 80"/>
          <p:cNvSpPr/>
          <p:nvPr/>
        </p:nvSpPr>
        <p:spPr>
          <a:xfrm>
            <a:off x="6907833" y="5769785"/>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Connettore 2 86"/>
          <p:cNvCxnSpPr/>
          <p:nvPr/>
        </p:nvCxnSpPr>
        <p:spPr>
          <a:xfrm flipH="1">
            <a:off x="7380312" y="1772816"/>
            <a:ext cx="216024" cy="216024"/>
          </a:xfrm>
          <a:prstGeom prst="straightConnector1">
            <a:avLst/>
          </a:prstGeom>
          <a:ln w="28575" cap="rnd">
            <a:solidFill>
              <a:schemeClr val="tx2">
                <a:lumMod val="60000"/>
                <a:lumOff val="40000"/>
              </a:schemeClr>
            </a:solidFill>
            <a:headEnd type="none"/>
            <a:tailEnd type="oval" w="lg" len="lg"/>
          </a:ln>
        </p:spPr>
        <p:style>
          <a:lnRef idx="1">
            <a:schemeClr val="accent1"/>
          </a:lnRef>
          <a:fillRef idx="0">
            <a:schemeClr val="accent1"/>
          </a:fillRef>
          <a:effectRef idx="0">
            <a:schemeClr val="accent1"/>
          </a:effectRef>
          <a:fontRef idx="minor">
            <a:schemeClr val="tx1"/>
          </a:fontRef>
        </p:style>
      </p:cxnSp>
      <p:grpSp>
        <p:nvGrpSpPr>
          <p:cNvPr id="85" name="Gruppo 84"/>
          <p:cNvGrpSpPr/>
          <p:nvPr/>
        </p:nvGrpSpPr>
        <p:grpSpPr>
          <a:xfrm>
            <a:off x="3914556" y="6381328"/>
            <a:ext cx="4938602" cy="114493"/>
            <a:chOff x="3914556" y="6381328"/>
            <a:chExt cx="4938602" cy="114493"/>
          </a:xfrm>
        </p:grpSpPr>
        <p:sp>
          <p:nvSpPr>
            <p:cNvPr id="96" name="Rettangolo 95"/>
            <p:cNvSpPr/>
            <p:nvPr/>
          </p:nvSpPr>
          <p:spPr>
            <a:xfrm>
              <a:off x="7242666" y="6381328"/>
              <a:ext cx="801460" cy="11449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ttangolo 96"/>
            <p:cNvSpPr/>
            <p:nvPr/>
          </p:nvSpPr>
          <p:spPr>
            <a:xfrm>
              <a:off x="8051698" y="6381328"/>
              <a:ext cx="801460" cy="114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ttangolo 97"/>
            <p:cNvSpPr/>
            <p:nvPr/>
          </p:nvSpPr>
          <p:spPr>
            <a:xfrm>
              <a:off x="6399562" y="6381328"/>
              <a:ext cx="801460" cy="114493"/>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ttangolo 98"/>
            <p:cNvSpPr/>
            <p:nvPr/>
          </p:nvSpPr>
          <p:spPr>
            <a:xfrm>
              <a:off x="5556457" y="6381328"/>
              <a:ext cx="801460" cy="1144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ttangolo 99"/>
            <p:cNvSpPr/>
            <p:nvPr/>
          </p:nvSpPr>
          <p:spPr>
            <a:xfrm>
              <a:off x="4716016" y="6381328"/>
              <a:ext cx="801460" cy="114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ttangolo 102"/>
            <p:cNvSpPr/>
            <p:nvPr/>
          </p:nvSpPr>
          <p:spPr>
            <a:xfrm>
              <a:off x="3914556" y="6381328"/>
              <a:ext cx="801460" cy="11449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Ovale 104"/>
          <p:cNvSpPr/>
          <p:nvPr/>
        </p:nvSpPr>
        <p:spPr>
          <a:xfrm>
            <a:off x="5532839" y="4309330"/>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Ovale 105"/>
          <p:cNvSpPr/>
          <p:nvPr/>
        </p:nvSpPr>
        <p:spPr>
          <a:xfrm>
            <a:off x="5123952" y="4797152"/>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e 106"/>
          <p:cNvSpPr/>
          <p:nvPr/>
        </p:nvSpPr>
        <p:spPr>
          <a:xfrm>
            <a:off x="5772024" y="4005064"/>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e 107"/>
          <p:cNvSpPr/>
          <p:nvPr/>
        </p:nvSpPr>
        <p:spPr>
          <a:xfrm>
            <a:off x="4805276" y="4941168"/>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e 108"/>
          <p:cNvSpPr/>
          <p:nvPr/>
        </p:nvSpPr>
        <p:spPr>
          <a:xfrm>
            <a:off x="7057776" y="5733256"/>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e 109"/>
          <p:cNvSpPr/>
          <p:nvPr/>
        </p:nvSpPr>
        <p:spPr>
          <a:xfrm>
            <a:off x="7020272" y="5750778"/>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e 110"/>
          <p:cNvSpPr/>
          <p:nvPr/>
        </p:nvSpPr>
        <p:spPr>
          <a:xfrm>
            <a:off x="7092280" y="5805264"/>
            <a:ext cx="64080" cy="5448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ttangolo arrotondato 81"/>
          <p:cNvSpPr/>
          <p:nvPr/>
        </p:nvSpPr>
        <p:spPr>
          <a:xfrm>
            <a:off x="7236296" y="4005064"/>
            <a:ext cx="1440160" cy="360040"/>
          </a:xfrm>
          <a:prstGeom prst="roundRect">
            <a:avLst/>
          </a:prstGeom>
          <a:noFill/>
          <a:ln>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00B0F0"/>
                </a:solidFill>
              </a:ln>
            </a:endParaRPr>
          </a:p>
        </p:txBody>
      </p:sp>
      <p:sp>
        <p:nvSpPr>
          <p:cNvPr id="83" name="Rettangolo arrotondato 82"/>
          <p:cNvSpPr/>
          <p:nvPr/>
        </p:nvSpPr>
        <p:spPr>
          <a:xfrm>
            <a:off x="7236296" y="4979268"/>
            <a:ext cx="1440160" cy="360040"/>
          </a:xfrm>
          <a:prstGeom prst="roundRect">
            <a:avLst/>
          </a:prstGeom>
          <a:noFill/>
          <a:ln>
            <a:solidFill>
              <a:srgbClr val="00B0F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00B0F0"/>
                </a:solidFill>
              </a:ln>
            </a:endParaRPr>
          </a:p>
        </p:txBody>
      </p:sp>
      <p:sp>
        <p:nvSpPr>
          <p:cNvPr id="84" name="Rettangolo arrotondato 83"/>
          <p:cNvSpPr/>
          <p:nvPr/>
        </p:nvSpPr>
        <p:spPr>
          <a:xfrm>
            <a:off x="7111330" y="5896322"/>
            <a:ext cx="1736576" cy="360040"/>
          </a:xfrm>
          <a:prstGeom prst="roundRect">
            <a:avLst/>
          </a:prstGeom>
          <a:noFill/>
          <a:ln>
            <a:solidFill>
              <a:srgbClr val="FF0000"/>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rgbClr val="00B0F0"/>
                </a:solidFill>
              </a:ln>
            </a:endParaRPr>
          </a:p>
        </p:txBody>
      </p:sp>
      <p:sp>
        <p:nvSpPr>
          <p:cNvPr id="86" name="Ovale 85"/>
          <p:cNvSpPr/>
          <p:nvPr/>
        </p:nvSpPr>
        <p:spPr>
          <a:xfrm>
            <a:off x="6516216" y="2860106"/>
            <a:ext cx="96120" cy="8173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43472 0.69727 L 2.22222E-6 2.25717E-6 " pathEditMode="relative" rAng="0" ptsTypes="AA">
                                      <p:cBhvr>
                                        <p:cTn id="6" dur="2000" spd="-100000" fill="hold"/>
                                        <p:tgtEl>
                                          <p:spTgt spid="87"/>
                                        </p:tgtEl>
                                        <p:attrNameLst>
                                          <p:attrName>ppt_x</p:attrName>
                                          <p:attrName>ppt_y</p:attrName>
                                        </p:attrNameLst>
                                      </p:cBhvr>
                                      <p:rCtr x="217" y="-349"/>
                                    </p:animMotion>
                                  </p:childTnLst>
                                </p:cTn>
                              </p:par>
                              <p:par>
                                <p:cTn id="7" presetID="10" presetClass="entr" presetSubtype="0" fill="hold" grpId="0" nodeType="withEffect">
                                  <p:stCondLst>
                                    <p:cond delay="0"/>
                                  </p:stCondLst>
                                  <p:childTnLst>
                                    <p:set>
                                      <p:cBhvr>
                                        <p:cTn id="8" dur="1" fill="hold">
                                          <p:stCondLst>
                                            <p:cond delay="0"/>
                                          </p:stCondLst>
                                        </p:cTn>
                                        <p:tgtEl>
                                          <p:spTgt spid="52"/>
                                        </p:tgtEl>
                                        <p:attrNameLst>
                                          <p:attrName>style.visibility</p:attrName>
                                        </p:attrNameLst>
                                      </p:cBhvr>
                                      <p:to>
                                        <p:strVal val="visible"/>
                                      </p:to>
                                    </p:set>
                                    <p:animEffect transition="in" filter="fade">
                                      <p:cBhvr>
                                        <p:cTn id="9" dur="1000"/>
                                        <p:tgtEl>
                                          <p:spTgt spid="52"/>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6"/>
                                        </p:tgtEl>
                                        <p:attrNameLst>
                                          <p:attrName>style.visibility</p:attrName>
                                        </p:attrNameLst>
                                      </p:cBhvr>
                                      <p:to>
                                        <p:strVal val="visible"/>
                                      </p:to>
                                    </p:set>
                                    <p:animEffect transition="in" filter="fade">
                                      <p:cBhvr>
                                        <p:cTn id="15" dur="1000"/>
                                        <p:tgtEl>
                                          <p:spTgt spid="8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
                                        </p:tgtEl>
                                        <p:attrNameLst>
                                          <p:attrName>style.visibility</p:attrName>
                                        </p:attrNameLst>
                                      </p:cBhvr>
                                      <p:to>
                                        <p:strVal val="visible"/>
                                      </p:to>
                                    </p:set>
                                    <p:animEffect transition="in" filter="fade">
                                      <p:cBhvr>
                                        <p:cTn id="18" dur="1000"/>
                                        <p:tgtEl>
                                          <p:spTgt spid="5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8"/>
                                        </p:tgtEl>
                                        <p:attrNameLst>
                                          <p:attrName>style.visibility</p:attrName>
                                        </p:attrNameLst>
                                      </p:cBhvr>
                                      <p:to>
                                        <p:strVal val="visible"/>
                                      </p:to>
                                    </p:set>
                                    <p:animEffect transition="in" filter="fade">
                                      <p:cBhvr>
                                        <p:cTn id="24" dur="1000"/>
                                        <p:tgtEl>
                                          <p:spTgt spid="48"/>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54"/>
                                        </p:tgtEl>
                                        <p:attrNameLst>
                                          <p:attrName>style.visibility</p:attrName>
                                        </p:attrNameLst>
                                      </p:cBhvr>
                                      <p:to>
                                        <p:strVal val="visible"/>
                                      </p:to>
                                    </p:set>
                                    <p:animEffect transition="in" filter="fade">
                                      <p:cBhvr>
                                        <p:cTn id="27" dur="500"/>
                                        <p:tgtEl>
                                          <p:spTgt spid="54"/>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1000"/>
                                        <p:tgtEl>
                                          <p:spTgt spid="53"/>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105"/>
                                        </p:tgtEl>
                                        <p:attrNameLst>
                                          <p:attrName>style.visibility</p:attrName>
                                        </p:attrNameLst>
                                      </p:cBhvr>
                                      <p:to>
                                        <p:strVal val="visible"/>
                                      </p:to>
                                    </p:set>
                                    <p:animEffect transition="in" filter="fade">
                                      <p:cBhvr>
                                        <p:cTn id="36" dur="1000"/>
                                        <p:tgtEl>
                                          <p:spTgt spid="105"/>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106"/>
                                        </p:tgtEl>
                                        <p:attrNameLst>
                                          <p:attrName>style.visibility</p:attrName>
                                        </p:attrNameLst>
                                      </p:cBhvr>
                                      <p:to>
                                        <p:strVal val="visible"/>
                                      </p:to>
                                    </p:set>
                                    <p:animEffect transition="in" filter="fade">
                                      <p:cBhvr>
                                        <p:cTn id="39" dur="500"/>
                                        <p:tgtEl>
                                          <p:spTgt spid="106"/>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07"/>
                                        </p:tgtEl>
                                        <p:attrNameLst>
                                          <p:attrName>style.visibility</p:attrName>
                                        </p:attrNameLst>
                                      </p:cBhvr>
                                      <p:to>
                                        <p:strVal val="visible"/>
                                      </p:to>
                                    </p:set>
                                    <p:animEffect transition="in" filter="fade">
                                      <p:cBhvr>
                                        <p:cTn id="42" dur="500"/>
                                        <p:tgtEl>
                                          <p:spTgt spid="107"/>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500"/>
                                        <p:tgtEl>
                                          <p:spTgt spid="108"/>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56"/>
                                        </p:tgtEl>
                                        <p:attrNameLst>
                                          <p:attrName>style.visibility</p:attrName>
                                        </p:attrNameLst>
                                      </p:cBhvr>
                                      <p:to>
                                        <p:strVal val="visible"/>
                                      </p:to>
                                    </p:set>
                                    <p:animEffect transition="in" filter="fade">
                                      <p:cBhvr>
                                        <p:cTn id="48" dur="500"/>
                                        <p:tgtEl>
                                          <p:spTgt spid="56"/>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1000"/>
                                        <p:tgtEl>
                                          <p:spTgt spid="57"/>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0"/>
                                        <p:tgtEl>
                                          <p:spTgt spid="58"/>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59"/>
                                        </p:tgtEl>
                                        <p:attrNameLst>
                                          <p:attrName>style.visibility</p:attrName>
                                        </p:attrNameLst>
                                      </p:cBhvr>
                                      <p:to>
                                        <p:strVal val="visible"/>
                                      </p:to>
                                    </p:set>
                                    <p:animEffect transition="in" filter="fade">
                                      <p:cBhvr>
                                        <p:cTn id="57" dur="1000"/>
                                        <p:tgtEl>
                                          <p:spTgt spid="59"/>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60"/>
                                        </p:tgtEl>
                                        <p:attrNameLst>
                                          <p:attrName>style.visibility</p:attrName>
                                        </p:attrNameLst>
                                      </p:cBhvr>
                                      <p:to>
                                        <p:strVal val="visible"/>
                                      </p:to>
                                    </p:set>
                                    <p:animEffect transition="in" filter="fade">
                                      <p:cBhvr>
                                        <p:cTn id="60" dur="1000"/>
                                        <p:tgtEl>
                                          <p:spTgt spid="60"/>
                                        </p:tgtEl>
                                      </p:cBhvr>
                                    </p:animEffect>
                                  </p:childTnLst>
                                </p:cTn>
                              </p:par>
                              <p:par>
                                <p:cTn id="61" presetID="10" presetClass="entr" presetSubtype="0" fill="hold" grpId="0" nodeType="withEffect">
                                  <p:stCondLst>
                                    <p:cond delay="500"/>
                                  </p:stCondLst>
                                  <p:childTnLst>
                                    <p:set>
                                      <p:cBhvr>
                                        <p:cTn id="62" dur="1" fill="hold">
                                          <p:stCondLst>
                                            <p:cond delay="0"/>
                                          </p:stCondLst>
                                        </p:cTn>
                                        <p:tgtEl>
                                          <p:spTgt spid="62"/>
                                        </p:tgtEl>
                                        <p:attrNameLst>
                                          <p:attrName>style.visibility</p:attrName>
                                        </p:attrNameLst>
                                      </p:cBhvr>
                                      <p:to>
                                        <p:strVal val="visible"/>
                                      </p:to>
                                    </p:set>
                                    <p:animEffect transition="in" filter="fade">
                                      <p:cBhvr>
                                        <p:cTn id="63" dur="1000"/>
                                        <p:tgtEl>
                                          <p:spTgt spid="62"/>
                                        </p:tgtEl>
                                      </p:cBhvr>
                                    </p:animEffect>
                                  </p:childTnLst>
                                </p:cTn>
                              </p:par>
                              <p:par>
                                <p:cTn id="64" presetID="10" presetClass="entr" presetSubtype="0" fill="hold" grpId="0" nodeType="withEffect">
                                  <p:stCondLst>
                                    <p:cond delay="500"/>
                                  </p:stCondLst>
                                  <p:childTnLst>
                                    <p:set>
                                      <p:cBhvr>
                                        <p:cTn id="65" dur="1" fill="hold">
                                          <p:stCondLst>
                                            <p:cond delay="0"/>
                                          </p:stCondLst>
                                        </p:cTn>
                                        <p:tgtEl>
                                          <p:spTgt spid="64"/>
                                        </p:tgtEl>
                                        <p:attrNameLst>
                                          <p:attrName>style.visibility</p:attrName>
                                        </p:attrNameLst>
                                      </p:cBhvr>
                                      <p:to>
                                        <p:strVal val="visible"/>
                                      </p:to>
                                    </p:set>
                                    <p:animEffect transition="in" filter="fade">
                                      <p:cBhvr>
                                        <p:cTn id="66" dur="1000"/>
                                        <p:tgtEl>
                                          <p:spTgt spid="64"/>
                                        </p:tgtEl>
                                      </p:cBhvr>
                                    </p:animEffect>
                                  </p:childTnLst>
                                </p:cTn>
                              </p:par>
                              <p:par>
                                <p:cTn id="67" presetID="10" presetClass="entr" presetSubtype="0" fill="hold" grpId="0" nodeType="withEffect">
                                  <p:stCondLst>
                                    <p:cond delay="50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1000"/>
                                        <p:tgtEl>
                                          <p:spTgt spid="63"/>
                                        </p:tgtEl>
                                      </p:cBhvr>
                                    </p:animEffect>
                                  </p:childTnLst>
                                </p:cTn>
                              </p:par>
                              <p:par>
                                <p:cTn id="70" presetID="10" presetClass="entr" presetSubtype="0" fill="hold" grpId="0" nodeType="withEffect">
                                  <p:stCondLst>
                                    <p:cond delay="500"/>
                                  </p:stCondLst>
                                  <p:childTnLst>
                                    <p:set>
                                      <p:cBhvr>
                                        <p:cTn id="71" dur="1" fill="hold">
                                          <p:stCondLst>
                                            <p:cond delay="0"/>
                                          </p:stCondLst>
                                        </p:cTn>
                                        <p:tgtEl>
                                          <p:spTgt spid="61"/>
                                        </p:tgtEl>
                                        <p:attrNameLst>
                                          <p:attrName>style.visibility</p:attrName>
                                        </p:attrNameLst>
                                      </p:cBhvr>
                                      <p:to>
                                        <p:strVal val="visible"/>
                                      </p:to>
                                    </p:set>
                                    <p:animEffect transition="in" filter="fade">
                                      <p:cBhvr>
                                        <p:cTn id="72" dur="1000"/>
                                        <p:tgtEl>
                                          <p:spTgt spid="61"/>
                                        </p:tgtEl>
                                      </p:cBhvr>
                                    </p:animEffect>
                                  </p:childTnLst>
                                </p:cTn>
                              </p:par>
                            </p:childTnLst>
                          </p:cTn>
                        </p:par>
                        <p:par>
                          <p:cTn id="73" fill="hold">
                            <p:stCondLst>
                              <p:cond delay="2000"/>
                            </p:stCondLst>
                            <p:childTnLst>
                              <p:par>
                                <p:cTn id="74" presetID="12" presetClass="exit" presetSubtype="4" fill="hold" nodeType="afterEffect">
                                  <p:stCondLst>
                                    <p:cond delay="0"/>
                                  </p:stCondLst>
                                  <p:childTnLst>
                                    <p:animEffect transition="out" filter="slide(fromBottom)">
                                      <p:cBhvr>
                                        <p:cTn id="75" dur="500"/>
                                        <p:tgtEl>
                                          <p:spTgt spid="87"/>
                                        </p:tgtEl>
                                      </p:cBhvr>
                                    </p:animEffect>
                                    <p:set>
                                      <p:cBhvr>
                                        <p:cTn id="76" dur="1" fill="hold">
                                          <p:stCondLst>
                                            <p:cond delay="499"/>
                                          </p:stCondLst>
                                        </p:cTn>
                                        <p:tgtEl>
                                          <p:spTgt spid="8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2" presetClass="entr" presetSubtype="4" fill="hold" grpId="0" nodeType="clickEffect">
                                  <p:stCondLst>
                                    <p:cond delay="0"/>
                                  </p:stCondLst>
                                  <p:childTnLst>
                                    <p:set>
                                      <p:cBhvr>
                                        <p:cTn id="80" dur="1" fill="hold">
                                          <p:stCondLst>
                                            <p:cond delay="0"/>
                                          </p:stCondLst>
                                        </p:cTn>
                                        <p:tgtEl>
                                          <p:spTgt spid="65"/>
                                        </p:tgtEl>
                                        <p:attrNameLst>
                                          <p:attrName>style.visibility</p:attrName>
                                        </p:attrNameLst>
                                      </p:cBhvr>
                                      <p:to>
                                        <p:strVal val="visible"/>
                                      </p:to>
                                    </p:set>
                                    <p:animEffect transition="in" filter="slide(fromBottom)">
                                      <p:cBhvr>
                                        <p:cTn id="81" dur="500"/>
                                        <p:tgtEl>
                                          <p:spTgt spid="65"/>
                                        </p:tgtEl>
                                      </p:cBhvr>
                                    </p:animEffect>
                                  </p:childTnLst>
                                </p:cTn>
                              </p:par>
                            </p:childTnLst>
                          </p:cTn>
                        </p:par>
                        <p:par>
                          <p:cTn id="82" fill="hold">
                            <p:stCondLst>
                              <p:cond delay="500"/>
                            </p:stCondLst>
                            <p:childTnLst>
                              <p:par>
                                <p:cTn id="83" presetID="1" presetClass="entr" presetSubtype="0" fill="hold" grpId="0" nodeType="afterEffect">
                                  <p:stCondLst>
                                    <p:cond delay="0"/>
                                  </p:stCondLst>
                                  <p:childTnLst>
                                    <p:set>
                                      <p:cBhvr>
                                        <p:cTn id="84" dur="1" fill="hold">
                                          <p:stCondLst>
                                            <p:cond delay="0"/>
                                          </p:stCondLst>
                                        </p:cTn>
                                        <p:tgtEl>
                                          <p:spTgt spid="66"/>
                                        </p:tgtEl>
                                        <p:attrNameLst>
                                          <p:attrName>style.visibility</p:attrName>
                                        </p:attrNameLst>
                                      </p:cBhvr>
                                      <p:to>
                                        <p:strVal val="visible"/>
                                      </p:to>
                                    </p:set>
                                  </p:childTnLst>
                                </p:cTn>
                              </p:par>
                              <p:par>
                                <p:cTn id="85" presetID="12" presetClass="entr" presetSubtype="4" fill="hold" nodeType="withEffect">
                                  <p:stCondLst>
                                    <p:cond delay="0"/>
                                  </p:stCondLst>
                                  <p:childTnLst>
                                    <p:set>
                                      <p:cBhvr>
                                        <p:cTn id="86" dur="1" fill="hold">
                                          <p:stCondLst>
                                            <p:cond delay="0"/>
                                          </p:stCondLst>
                                        </p:cTn>
                                        <p:tgtEl>
                                          <p:spTgt spid="69"/>
                                        </p:tgtEl>
                                        <p:attrNameLst>
                                          <p:attrName>style.visibility</p:attrName>
                                        </p:attrNameLst>
                                      </p:cBhvr>
                                      <p:to>
                                        <p:strVal val="visible"/>
                                      </p:to>
                                    </p:set>
                                    <p:animEffect transition="in" filter="slide(fromBottom)">
                                      <p:cBhvr>
                                        <p:cTn id="87" dur="500"/>
                                        <p:tgtEl>
                                          <p:spTgt spid="69"/>
                                        </p:tgtEl>
                                      </p:cBhvr>
                                    </p:animEffect>
                                  </p:childTnLst>
                                </p:cTn>
                              </p:par>
                              <p:par>
                                <p:cTn id="88" presetID="12" presetClass="entr" presetSubtype="4" fill="hold" nodeType="withEffect">
                                  <p:stCondLst>
                                    <p:cond delay="0"/>
                                  </p:stCondLst>
                                  <p:childTnLst>
                                    <p:set>
                                      <p:cBhvr>
                                        <p:cTn id="89" dur="1" fill="hold">
                                          <p:stCondLst>
                                            <p:cond delay="0"/>
                                          </p:stCondLst>
                                        </p:cTn>
                                        <p:tgtEl>
                                          <p:spTgt spid="67"/>
                                        </p:tgtEl>
                                        <p:attrNameLst>
                                          <p:attrName>style.visibility</p:attrName>
                                        </p:attrNameLst>
                                      </p:cBhvr>
                                      <p:to>
                                        <p:strVal val="visible"/>
                                      </p:to>
                                    </p:set>
                                    <p:animEffect transition="in" filter="slide(fromBottom)">
                                      <p:cBhvr>
                                        <p:cTn id="90" dur="500"/>
                                        <p:tgtEl>
                                          <p:spTgt spid="67"/>
                                        </p:tgtEl>
                                      </p:cBhvr>
                                    </p:animEffect>
                                  </p:childTnLst>
                                </p:cTn>
                              </p:par>
                              <p:par>
                                <p:cTn id="91" presetID="12" presetClass="entr" presetSubtype="4" fill="hold" nodeType="withEffect">
                                  <p:stCondLst>
                                    <p:cond delay="0"/>
                                  </p:stCondLst>
                                  <p:childTnLst>
                                    <p:set>
                                      <p:cBhvr>
                                        <p:cTn id="92" dur="1" fill="hold">
                                          <p:stCondLst>
                                            <p:cond delay="0"/>
                                          </p:stCondLst>
                                        </p:cTn>
                                        <p:tgtEl>
                                          <p:spTgt spid="68"/>
                                        </p:tgtEl>
                                        <p:attrNameLst>
                                          <p:attrName>style.visibility</p:attrName>
                                        </p:attrNameLst>
                                      </p:cBhvr>
                                      <p:to>
                                        <p:strVal val="visible"/>
                                      </p:to>
                                    </p:set>
                                    <p:animEffect transition="in" filter="slide(fromBottom)">
                                      <p:cBhvr>
                                        <p:cTn id="93" dur="500"/>
                                        <p:tgtEl>
                                          <p:spTgt spid="68"/>
                                        </p:tgtEl>
                                      </p:cBhvr>
                                    </p:animEffect>
                                  </p:childTnLst>
                                </p:cTn>
                              </p:par>
                            </p:childTnLst>
                          </p:cTn>
                        </p:par>
                        <p:par>
                          <p:cTn id="94" fill="hold">
                            <p:stCondLst>
                              <p:cond delay="1000"/>
                            </p:stCondLst>
                            <p:childTnLst>
                              <p:par>
                                <p:cTn id="95" presetID="10" presetClass="entr" presetSubtype="0" fill="hold" grpId="0" nodeType="afterEffect">
                                  <p:stCondLst>
                                    <p:cond delay="0"/>
                                  </p:stCondLst>
                                  <p:childTnLst>
                                    <p:set>
                                      <p:cBhvr>
                                        <p:cTn id="96" dur="1" fill="hold">
                                          <p:stCondLst>
                                            <p:cond delay="0"/>
                                          </p:stCondLst>
                                        </p:cTn>
                                        <p:tgtEl>
                                          <p:spTgt spid="70"/>
                                        </p:tgtEl>
                                        <p:attrNameLst>
                                          <p:attrName>style.visibility</p:attrName>
                                        </p:attrNameLst>
                                      </p:cBhvr>
                                      <p:to>
                                        <p:strVal val="visible"/>
                                      </p:to>
                                    </p:set>
                                    <p:animEffect transition="in" filter="fade">
                                      <p:cBhvr>
                                        <p:cTn id="97" dur="500"/>
                                        <p:tgtEl>
                                          <p:spTgt spid="70"/>
                                        </p:tgtEl>
                                      </p:cBhvr>
                                    </p:animEffect>
                                  </p:childTnLst>
                                </p:cTn>
                              </p:par>
                              <p:par>
                                <p:cTn id="98" presetID="12" presetClass="entr" presetSubtype="4" fill="hold" grpId="0" nodeType="withEffect">
                                  <p:stCondLst>
                                    <p:cond delay="0"/>
                                  </p:stCondLst>
                                  <p:childTnLst>
                                    <p:set>
                                      <p:cBhvr>
                                        <p:cTn id="99" dur="1" fill="hold">
                                          <p:stCondLst>
                                            <p:cond delay="0"/>
                                          </p:stCondLst>
                                        </p:cTn>
                                        <p:tgtEl>
                                          <p:spTgt spid="82"/>
                                        </p:tgtEl>
                                        <p:attrNameLst>
                                          <p:attrName>style.visibility</p:attrName>
                                        </p:attrNameLst>
                                      </p:cBhvr>
                                      <p:to>
                                        <p:strVal val="visible"/>
                                      </p:to>
                                    </p:set>
                                    <p:animEffect transition="in" filter="slide(fromBottom)">
                                      <p:cBhvr>
                                        <p:cTn id="100" dur="500"/>
                                        <p:tgtEl>
                                          <p:spTgt spid="82"/>
                                        </p:tgtEl>
                                      </p:cBhvr>
                                    </p:animEffect>
                                  </p:childTnLst>
                                </p:cTn>
                              </p:par>
                            </p:childTnLst>
                          </p:cTn>
                        </p:par>
                        <p:par>
                          <p:cTn id="101" fill="hold">
                            <p:stCondLst>
                              <p:cond delay="1500"/>
                            </p:stCondLst>
                            <p:childTnLst>
                              <p:par>
                                <p:cTn id="102" presetID="12" presetClass="entr" presetSubtype="4" fill="hold" grpId="0" nodeType="afterEffect">
                                  <p:stCondLst>
                                    <p:cond delay="0"/>
                                  </p:stCondLst>
                                  <p:childTnLst>
                                    <p:set>
                                      <p:cBhvr>
                                        <p:cTn id="103" dur="1" fill="hold">
                                          <p:stCondLst>
                                            <p:cond delay="0"/>
                                          </p:stCondLst>
                                        </p:cTn>
                                        <p:tgtEl>
                                          <p:spTgt spid="74"/>
                                        </p:tgtEl>
                                        <p:attrNameLst>
                                          <p:attrName>style.visibility</p:attrName>
                                        </p:attrNameLst>
                                      </p:cBhvr>
                                      <p:to>
                                        <p:strVal val="visible"/>
                                      </p:to>
                                    </p:set>
                                    <p:animEffect transition="in" filter="slide(fromBottom)">
                                      <p:cBhvr>
                                        <p:cTn id="104" dur="500"/>
                                        <p:tgtEl>
                                          <p:spTgt spid="74"/>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71"/>
                                        </p:tgtEl>
                                        <p:attrNameLst>
                                          <p:attrName>style.visibility</p:attrName>
                                        </p:attrNameLst>
                                      </p:cBhvr>
                                      <p:to>
                                        <p:strVal val="visible"/>
                                      </p:to>
                                    </p:set>
                                    <p:animEffect transition="in" filter="slide(fromBottom)">
                                      <p:cBhvr>
                                        <p:cTn id="107" dur="500"/>
                                        <p:tgtEl>
                                          <p:spTgt spid="71"/>
                                        </p:tgtEl>
                                      </p:cBhvr>
                                    </p:animEffect>
                                  </p:childTnLst>
                                </p:cTn>
                              </p:par>
                              <p:par>
                                <p:cTn id="108" presetID="12" presetClass="entr" presetSubtype="4" fill="hold" grpId="0" nodeType="withEffect">
                                  <p:stCondLst>
                                    <p:cond delay="0"/>
                                  </p:stCondLst>
                                  <p:childTnLst>
                                    <p:set>
                                      <p:cBhvr>
                                        <p:cTn id="109" dur="1" fill="hold">
                                          <p:stCondLst>
                                            <p:cond delay="0"/>
                                          </p:stCondLst>
                                        </p:cTn>
                                        <p:tgtEl>
                                          <p:spTgt spid="73"/>
                                        </p:tgtEl>
                                        <p:attrNameLst>
                                          <p:attrName>style.visibility</p:attrName>
                                        </p:attrNameLst>
                                      </p:cBhvr>
                                      <p:to>
                                        <p:strVal val="visible"/>
                                      </p:to>
                                    </p:set>
                                    <p:animEffect transition="in" filter="slide(fromBottom)">
                                      <p:cBhvr>
                                        <p:cTn id="110" dur="500"/>
                                        <p:tgtEl>
                                          <p:spTgt spid="73"/>
                                        </p:tgtEl>
                                      </p:cBhvr>
                                    </p:animEffect>
                                  </p:childTnLst>
                                </p:cTn>
                              </p:par>
                              <p:par>
                                <p:cTn id="111" presetID="12" presetClass="entr" presetSubtype="4" fill="hold" grpId="0" nodeType="withEffect">
                                  <p:stCondLst>
                                    <p:cond delay="0"/>
                                  </p:stCondLst>
                                  <p:childTnLst>
                                    <p:set>
                                      <p:cBhvr>
                                        <p:cTn id="112" dur="1" fill="hold">
                                          <p:stCondLst>
                                            <p:cond delay="0"/>
                                          </p:stCondLst>
                                        </p:cTn>
                                        <p:tgtEl>
                                          <p:spTgt spid="72"/>
                                        </p:tgtEl>
                                        <p:attrNameLst>
                                          <p:attrName>style.visibility</p:attrName>
                                        </p:attrNameLst>
                                      </p:cBhvr>
                                      <p:to>
                                        <p:strVal val="visible"/>
                                      </p:to>
                                    </p:set>
                                    <p:animEffect transition="in" filter="slide(fromBottom)">
                                      <p:cBhvr>
                                        <p:cTn id="113" dur="500"/>
                                        <p:tgtEl>
                                          <p:spTgt spid="72"/>
                                        </p:tgtEl>
                                      </p:cBhvr>
                                    </p:animEffect>
                                  </p:childTnLst>
                                </p:cTn>
                              </p:par>
                            </p:childTnLst>
                          </p:cTn>
                        </p:par>
                        <p:par>
                          <p:cTn id="114" fill="hold">
                            <p:stCondLst>
                              <p:cond delay="2000"/>
                            </p:stCondLst>
                            <p:childTnLst>
                              <p:par>
                                <p:cTn id="115" presetID="12" presetClass="exit" presetSubtype="4" fill="hold" grpId="1" nodeType="afterEffect">
                                  <p:stCondLst>
                                    <p:cond delay="0"/>
                                  </p:stCondLst>
                                  <p:childTnLst>
                                    <p:animEffect transition="out" filter="slide(fromBottom)">
                                      <p:cBhvr>
                                        <p:cTn id="116" dur="500"/>
                                        <p:tgtEl>
                                          <p:spTgt spid="82"/>
                                        </p:tgtEl>
                                      </p:cBhvr>
                                    </p:animEffect>
                                    <p:set>
                                      <p:cBhvr>
                                        <p:cTn id="117" dur="1" fill="hold">
                                          <p:stCondLst>
                                            <p:cond delay="499"/>
                                          </p:stCondLst>
                                        </p:cTn>
                                        <p:tgtEl>
                                          <p:spTgt spid="82"/>
                                        </p:tgtEl>
                                        <p:attrNameLst>
                                          <p:attrName>style.visibility</p:attrName>
                                        </p:attrNameLst>
                                      </p:cBhvr>
                                      <p:to>
                                        <p:strVal val="hidden"/>
                                      </p:to>
                                    </p:set>
                                  </p:childTnLst>
                                </p:cTn>
                              </p:par>
                            </p:childTnLst>
                          </p:cTn>
                        </p:par>
                        <p:par>
                          <p:cTn id="118" fill="hold">
                            <p:stCondLst>
                              <p:cond delay="2500"/>
                            </p:stCondLst>
                            <p:childTnLst>
                              <p:par>
                                <p:cTn id="119" presetID="10" presetClass="entr" presetSubtype="0" fill="hold" grpId="0" nodeType="afterEffect">
                                  <p:stCondLst>
                                    <p:cond delay="0"/>
                                  </p:stCondLst>
                                  <p:childTnLst>
                                    <p:set>
                                      <p:cBhvr>
                                        <p:cTn id="120" dur="1" fill="hold">
                                          <p:stCondLst>
                                            <p:cond delay="0"/>
                                          </p:stCondLst>
                                        </p:cTn>
                                        <p:tgtEl>
                                          <p:spTgt spid="75"/>
                                        </p:tgtEl>
                                        <p:attrNameLst>
                                          <p:attrName>style.visibility</p:attrName>
                                        </p:attrNameLst>
                                      </p:cBhvr>
                                      <p:to>
                                        <p:strVal val="visible"/>
                                      </p:to>
                                    </p:set>
                                    <p:animEffect transition="in" filter="fade">
                                      <p:cBhvr>
                                        <p:cTn id="121" dur="1000"/>
                                        <p:tgtEl>
                                          <p:spTgt spid="75"/>
                                        </p:tgtEl>
                                      </p:cBhvr>
                                    </p:animEffect>
                                  </p:childTnLst>
                                </p:cTn>
                              </p:par>
                              <p:par>
                                <p:cTn id="122" presetID="12" presetClass="entr" presetSubtype="4" fill="hold" grpId="0" nodeType="withEffect">
                                  <p:stCondLst>
                                    <p:cond delay="0"/>
                                  </p:stCondLst>
                                  <p:childTnLst>
                                    <p:set>
                                      <p:cBhvr>
                                        <p:cTn id="123" dur="1" fill="hold">
                                          <p:stCondLst>
                                            <p:cond delay="0"/>
                                          </p:stCondLst>
                                        </p:cTn>
                                        <p:tgtEl>
                                          <p:spTgt spid="83"/>
                                        </p:tgtEl>
                                        <p:attrNameLst>
                                          <p:attrName>style.visibility</p:attrName>
                                        </p:attrNameLst>
                                      </p:cBhvr>
                                      <p:to>
                                        <p:strVal val="visible"/>
                                      </p:to>
                                    </p:set>
                                    <p:animEffect transition="in" filter="slide(fromBottom)">
                                      <p:cBhvr>
                                        <p:cTn id="124" dur="500"/>
                                        <p:tgtEl>
                                          <p:spTgt spid="83"/>
                                        </p:tgtEl>
                                      </p:cBhvr>
                                    </p:animEffect>
                                  </p:childTnLst>
                                </p:cTn>
                              </p:par>
                            </p:childTnLst>
                          </p:cTn>
                        </p:par>
                        <p:par>
                          <p:cTn id="125" fill="hold">
                            <p:stCondLst>
                              <p:cond delay="3500"/>
                            </p:stCondLst>
                            <p:childTnLst>
                              <p:par>
                                <p:cTn id="126" presetID="12" presetClass="entr" presetSubtype="4" fill="hold" grpId="0" nodeType="afterEffect">
                                  <p:stCondLst>
                                    <p:cond delay="0"/>
                                  </p:stCondLst>
                                  <p:childTnLst>
                                    <p:set>
                                      <p:cBhvr>
                                        <p:cTn id="127" dur="1" fill="hold">
                                          <p:stCondLst>
                                            <p:cond delay="0"/>
                                          </p:stCondLst>
                                        </p:cTn>
                                        <p:tgtEl>
                                          <p:spTgt spid="79"/>
                                        </p:tgtEl>
                                        <p:attrNameLst>
                                          <p:attrName>style.visibility</p:attrName>
                                        </p:attrNameLst>
                                      </p:cBhvr>
                                      <p:to>
                                        <p:strVal val="visible"/>
                                      </p:to>
                                    </p:set>
                                    <p:animEffect transition="in" filter="slide(fromBottom)">
                                      <p:cBhvr>
                                        <p:cTn id="128" dur="500"/>
                                        <p:tgtEl>
                                          <p:spTgt spid="79"/>
                                        </p:tgtEl>
                                      </p:cBhvr>
                                    </p:animEffect>
                                  </p:childTnLst>
                                </p:cTn>
                              </p:par>
                              <p:par>
                                <p:cTn id="129" presetID="12" presetClass="entr" presetSubtype="4"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slide(fromBottom)">
                                      <p:cBhvr>
                                        <p:cTn id="131" dur="500"/>
                                        <p:tgtEl>
                                          <p:spTgt spid="78"/>
                                        </p:tgtEl>
                                      </p:cBhvr>
                                    </p:animEffect>
                                  </p:childTnLst>
                                </p:cTn>
                              </p:par>
                              <p:par>
                                <p:cTn id="132" presetID="12" presetClass="entr" presetSubtype="4" fill="hold" grpId="0" nodeType="withEffect">
                                  <p:stCondLst>
                                    <p:cond delay="0"/>
                                  </p:stCondLst>
                                  <p:childTnLst>
                                    <p:set>
                                      <p:cBhvr>
                                        <p:cTn id="133" dur="1" fill="hold">
                                          <p:stCondLst>
                                            <p:cond delay="0"/>
                                          </p:stCondLst>
                                        </p:cTn>
                                        <p:tgtEl>
                                          <p:spTgt spid="109"/>
                                        </p:tgtEl>
                                        <p:attrNameLst>
                                          <p:attrName>style.visibility</p:attrName>
                                        </p:attrNameLst>
                                      </p:cBhvr>
                                      <p:to>
                                        <p:strVal val="visible"/>
                                      </p:to>
                                    </p:set>
                                    <p:animEffect transition="in" filter="slide(fromBottom)">
                                      <p:cBhvr>
                                        <p:cTn id="134" dur="500"/>
                                        <p:tgtEl>
                                          <p:spTgt spid="109"/>
                                        </p:tgtEl>
                                      </p:cBhvr>
                                    </p:animEffect>
                                  </p:childTnLst>
                                </p:cTn>
                              </p:par>
                              <p:par>
                                <p:cTn id="135" presetID="12" presetClass="entr" presetSubtype="4" fill="hold" grpId="0" nodeType="withEffect">
                                  <p:stCondLst>
                                    <p:cond delay="0"/>
                                  </p:stCondLst>
                                  <p:childTnLst>
                                    <p:set>
                                      <p:cBhvr>
                                        <p:cTn id="136" dur="1" fill="hold">
                                          <p:stCondLst>
                                            <p:cond delay="0"/>
                                          </p:stCondLst>
                                        </p:cTn>
                                        <p:tgtEl>
                                          <p:spTgt spid="110"/>
                                        </p:tgtEl>
                                        <p:attrNameLst>
                                          <p:attrName>style.visibility</p:attrName>
                                        </p:attrNameLst>
                                      </p:cBhvr>
                                      <p:to>
                                        <p:strVal val="visible"/>
                                      </p:to>
                                    </p:set>
                                    <p:animEffect transition="in" filter="slide(fromBottom)">
                                      <p:cBhvr>
                                        <p:cTn id="137" dur="500"/>
                                        <p:tgtEl>
                                          <p:spTgt spid="110"/>
                                        </p:tgtEl>
                                      </p:cBhvr>
                                    </p:animEffect>
                                  </p:childTnLst>
                                </p:cTn>
                              </p:par>
                              <p:par>
                                <p:cTn id="138" presetID="12" presetClass="entr" presetSubtype="4" fill="hold" grpId="0" nodeType="withEffect">
                                  <p:stCondLst>
                                    <p:cond delay="0"/>
                                  </p:stCondLst>
                                  <p:childTnLst>
                                    <p:set>
                                      <p:cBhvr>
                                        <p:cTn id="139" dur="1" fill="hold">
                                          <p:stCondLst>
                                            <p:cond delay="0"/>
                                          </p:stCondLst>
                                        </p:cTn>
                                        <p:tgtEl>
                                          <p:spTgt spid="111"/>
                                        </p:tgtEl>
                                        <p:attrNameLst>
                                          <p:attrName>style.visibility</p:attrName>
                                        </p:attrNameLst>
                                      </p:cBhvr>
                                      <p:to>
                                        <p:strVal val="visible"/>
                                      </p:to>
                                    </p:set>
                                    <p:animEffect transition="in" filter="slide(fromBottom)">
                                      <p:cBhvr>
                                        <p:cTn id="140" dur="500"/>
                                        <p:tgtEl>
                                          <p:spTgt spid="111"/>
                                        </p:tgtEl>
                                      </p:cBhvr>
                                    </p:animEffect>
                                  </p:childTnLst>
                                </p:cTn>
                              </p:par>
                              <p:par>
                                <p:cTn id="141" presetID="12" presetClass="entr" presetSubtype="4" fill="hold" grpId="0" nodeType="with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slide(fromBottom)">
                                      <p:cBhvr>
                                        <p:cTn id="143" dur="500"/>
                                        <p:tgtEl>
                                          <p:spTgt spid="76"/>
                                        </p:tgtEl>
                                      </p:cBhvr>
                                    </p:animEffect>
                                  </p:childTnLst>
                                </p:cTn>
                              </p:par>
                              <p:par>
                                <p:cTn id="144" presetID="12" presetClass="entr" presetSubtype="4" fill="hold" grpId="0" nodeType="withEffect">
                                  <p:stCondLst>
                                    <p:cond delay="0"/>
                                  </p:stCondLst>
                                  <p:childTnLst>
                                    <p:set>
                                      <p:cBhvr>
                                        <p:cTn id="145" dur="1" fill="hold">
                                          <p:stCondLst>
                                            <p:cond delay="0"/>
                                          </p:stCondLst>
                                        </p:cTn>
                                        <p:tgtEl>
                                          <p:spTgt spid="77"/>
                                        </p:tgtEl>
                                        <p:attrNameLst>
                                          <p:attrName>style.visibility</p:attrName>
                                        </p:attrNameLst>
                                      </p:cBhvr>
                                      <p:to>
                                        <p:strVal val="visible"/>
                                      </p:to>
                                    </p:set>
                                    <p:animEffect transition="in" filter="slide(fromBottom)">
                                      <p:cBhvr>
                                        <p:cTn id="146" dur="500"/>
                                        <p:tgtEl>
                                          <p:spTgt spid="77"/>
                                        </p:tgtEl>
                                      </p:cBhvr>
                                    </p:animEffect>
                                  </p:childTnLst>
                                </p:cTn>
                              </p:par>
                              <p:par>
                                <p:cTn id="147" presetID="12" presetClass="entr" presetSubtype="4" fill="hold" nodeType="withEffect">
                                  <p:stCondLst>
                                    <p:cond delay="0"/>
                                  </p:stCondLst>
                                  <p:childTnLst>
                                    <p:set>
                                      <p:cBhvr>
                                        <p:cTn id="148" dur="1" fill="hold">
                                          <p:stCondLst>
                                            <p:cond delay="0"/>
                                          </p:stCondLst>
                                        </p:cTn>
                                        <p:tgtEl>
                                          <p:spTgt spid="81"/>
                                        </p:tgtEl>
                                        <p:attrNameLst>
                                          <p:attrName>style.visibility</p:attrName>
                                        </p:attrNameLst>
                                      </p:cBhvr>
                                      <p:to>
                                        <p:strVal val="visible"/>
                                      </p:to>
                                    </p:set>
                                    <p:animEffect transition="in" filter="slide(fromBottom)">
                                      <p:cBhvr>
                                        <p:cTn id="149" dur="500"/>
                                        <p:tgtEl>
                                          <p:spTgt spid="81"/>
                                        </p:tgtEl>
                                      </p:cBhvr>
                                    </p:animEffect>
                                  </p:childTnLst>
                                </p:cTn>
                              </p:par>
                              <p:par>
                                <p:cTn id="150" presetID="12" presetClass="entr" presetSubtype="4" fill="hold" nodeType="withEffect">
                                  <p:stCondLst>
                                    <p:cond delay="0"/>
                                  </p:stCondLst>
                                  <p:childTnLst>
                                    <p:set>
                                      <p:cBhvr>
                                        <p:cTn id="151" dur="1" fill="hold">
                                          <p:stCondLst>
                                            <p:cond delay="0"/>
                                          </p:stCondLst>
                                        </p:cTn>
                                        <p:tgtEl>
                                          <p:spTgt spid="80"/>
                                        </p:tgtEl>
                                        <p:attrNameLst>
                                          <p:attrName>style.visibility</p:attrName>
                                        </p:attrNameLst>
                                      </p:cBhvr>
                                      <p:to>
                                        <p:strVal val="visible"/>
                                      </p:to>
                                    </p:set>
                                    <p:animEffect transition="in" filter="slide(fromBottom)">
                                      <p:cBhvr>
                                        <p:cTn id="152" dur="500"/>
                                        <p:tgtEl>
                                          <p:spTgt spid="80"/>
                                        </p:tgtEl>
                                      </p:cBhvr>
                                    </p:animEffect>
                                  </p:childTnLst>
                                </p:cTn>
                              </p:par>
                              <p:par>
                                <p:cTn id="153" presetID="12" presetClass="exit" presetSubtype="4" fill="hold" grpId="1" nodeType="withEffect">
                                  <p:stCondLst>
                                    <p:cond delay="0"/>
                                  </p:stCondLst>
                                  <p:childTnLst>
                                    <p:animEffect transition="out" filter="slide(fromBottom)">
                                      <p:cBhvr>
                                        <p:cTn id="154" dur="500"/>
                                        <p:tgtEl>
                                          <p:spTgt spid="83"/>
                                        </p:tgtEl>
                                      </p:cBhvr>
                                    </p:animEffect>
                                    <p:set>
                                      <p:cBhvr>
                                        <p:cTn id="155" dur="1" fill="hold">
                                          <p:stCondLst>
                                            <p:cond delay="499"/>
                                          </p:stCondLst>
                                        </p:cTn>
                                        <p:tgtEl>
                                          <p:spTgt spid="83"/>
                                        </p:tgtEl>
                                        <p:attrNameLst>
                                          <p:attrName>style.visibility</p:attrName>
                                        </p:attrNameLst>
                                      </p:cBhvr>
                                      <p:to>
                                        <p:strVal val="hidden"/>
                                      </p:to>
                                    </p:set>
                                  </p:childTnLst>
                                </p:cTn>
                              </p:par>
                            </p:childTnLst>
                          </p:cTn>
                        </p:par>
                        <p:par>
                          <p:cTn id="156" fill="hold">
                            <p:stCondLst>
                              <p:cond delay="4000"/>
                            </p:stCondLst>
                            <p:childTnLst>
                              <p:par>
                                <p:cTn id="157" presetID="12" presetClass="entr" presetSubtype="4" fill="hold" nodeType="afterEffect">
                                  <p:stCondLst>
                                    <p:cond delay="0"/>
                                  </p:stCondLst>
                                  <p:childTnLst>
                                    <p:set>
                                      <p:cBhvr>
                                        <p:cTn id="158" dur="1" fill="hold">
                                          <p:stCondLst>
                                            <p:cond delay="0"/>
                                          </p:stCondLst>
                                        </p:cTn>
                                        <p:tgtEl>
                                          <p:spTgt spid="85"/>
                                        </p:tgtEl>
                                        <p:attrNameLst>
                                          <p:attrName>style.visibility</p:attrName>
                                        </p:attrNameLst>
                                      </p:cBhvr>
                                      <p:to>
                                        <p:strVal val="visible"/>
                                      </p:to>
                                    </p:set>
                                    <p:animEffect transition="in" filter="slide(fromBottom)">
                                      <p:cBhvr>
                                        <p:cTn id="159" dur="500"/>
                                        <p:tgtEl>
                                          <p:spTgt spid="85"/>
                                        </p:tgtEl>
                                      </p:cBhvr>
                                    </p:animEffect>
                                  </p:childTnLst>
                                </p:cTn>
                              </p:par>
                              <p:par>
                                <p:cTn id="160" presetID="12" presetClass="entr" presetSubtype="4" fill="hold" nodeType="withEffect">
                                  <p:stCondLst>
                                    <p:cond delay="0"/>
                                  </p:stCondLst>
                                  <p:childTnLst>
                                    <p:set>
                                      <p:cBhvr>
                                        <p:cTn id="161" dur="1" fill="hold">
                                          <p:stCondLst>
                                            <p:cond delay="0"/>
                                          </p:stCondLst>
                                        </p:cTn>
                                        <p:tgtEl>
                                          <p:spTgt spid="84"/>
                                        </p:tgtEl>
                                        <p:attrNameLst>
                                          <p:attrName>style.visibility</p:attrName>
                                        </p:attrNameLst>
                                      </p:cBhvr>
                                      <p:to>
                                        <p:strVal val="visible"/>
                                      </p:to>
                                    </p:set>
                                    <p:animEffect transition="in" filter="slide(fromBottom)">
                                      <p:cBhvr>
                                        <p:cTn id="16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105" grpId="0" animBg="1"/>
      <p:bldP spid="106" grpId="0" animBg="1"/>
      <p:bldP spid="107" grpId="0" animBg="1"/>
      <p:bldP spid="108" grpId="0" animBg="1"/>
      <p:bldP spid="109" grpId="0" animBg="1"/>
      <p:bldP spid="110" grpId="0" animBg="1"/>
      <p:bldP spid="111" grpId="0" animBg="1"/>
      <p:bldP spid="82" grpId="0" animBg="1"/>
      <p:bldP spid="82" grpId="1" animBg="1"/>
      <p:bldP spid="83" grpId="0" animBg="1"/>
      <p:bldP spid="83" grpId="1" animBg="1"/>
      <p:bldP spid="8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testo 1"/>
          <p:cNvSpPr>
            <a:spLocks noGrp="1"/>
          </p:cNvSpPr>
          <p:nvPr>
            <p:ph type="body" idx="11"/>
          </p:nvPr>
        </p:nvSpPr>
        <p:spPr>
          <a:xfrm>
            <a:off x="323850" y="2924175"/>
            <a:ext cx="8496300" cy="792163"/>
          </a:xfrm>
        </p:spPr>
        <p:txBody>
          <a:bodyPr/>
          <a:lstStyle/>
          <a:p>
            <a:r>
              <a:rPr lang="en-US" dirty="0" smtClean="0"/>
              <a:t>Novel Idea: a Cylindrical GEM detector</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6"/>
          <p:cNvSpPr>
            <a:spLocks noGrp="1"/>
          </p:cNvSpPr>
          <p:nvPr>
            <p:ph type="title"/>
          </p:nvPr>
        </p:nvSpPr>
        <p:spPr>
          <a:xfrm>
            <a:off x="-36513" y="144463"/>
            <a:ext cx="9217026" cy="763587"/>
          </a:xfrm>
        </p:spPr>
        <p:txBody>
          <a:bodyPr/>
          <a:lstStyle/>
          <a:p>
            <a:pPr eaLnBrk="1" hangingPunct="1"/>
            <a:r>
              <a:rPr lang="en-US" dirty="0" smtClean="0"/>
              <a:t>The CGEM  project : three years of  R &amp; D </a:t>
            </a:r>
          </a:p>
        </p:txBody>
      </p:sp>
      <p:sp>
        <p:nvSpPr>
          <p:cNvPr id="7" name="Figura a mano libera 6"/>
          <p:cNvSpPr/>
          <p:nvPr/>
        </p:nvSpPr>
        <p:spPr>
          <a:xfrm>
            <a:off x="34925" y="1700213"/>
            <a:ext cx="5976938" cy="1368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354013" indent="-354013">
              <a:buClr>
                <a:schemeClr val="tx1"/>
              </a:buClr>
              <a:buSzPct val="100000"/>
              <a:buFont typeface="+mj-lt"/>
              <a:buAutoNum type="arabicParenR"/>
              <a:defRPr/>
            </a:pP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Construction</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characterization</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of</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 CGEM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prototype</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built</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using</a:t>
            </a:r>
            <a:r>
              <a:rPr lang="it-IT" sz="2000" dirty="0">
                <a:solidFill>
                  <a:srgbClr val="0070C0"/>
                </a:solidFill>
                <a:latin typeface="+mn-lt"/>
                <a:ea typeface="Arial Unicode MS" pitchFamily="2"/>
                <a:cs typeface="Tahoma" pitchFamily="2"/>
              </a:rPr>
              <a:t> 3 GEM </a:t>
            </a:r>
            <a:r>
              <a:rPr lang="it-IT" sz="2000" dirty="0" err="1">
                <a:solidFill>
                  <a:srgbClr val="0070C0"/>
                </a:solidFill>
                <a:latin typeface="+mn-lt"/>
                <a:ea typeface="Arial Unicode MS" pitchFamily="2"/>
                <a:cs typeface="Tahoma" pitchFamily="2"/>
              </a:rPr>
              <a:t>foils</a:t>
            </a:r>
            <a:r>
              <a:rPr lang="it-IT" sz="2000" dirty="0">
                <a:solidFill>
                  <a:srgbClr val="0070C0"/>
                </a:solidFill>
                <a:latin typeface="+mn-lt"/>
                <a:ea typeface="Arial Unicode MS" pitchFamily="2"/>
                <a:cs typeface="Tahoma" pitchFamily="2"/>
              </a:rPr>
              <a:t> (354 x 330 mm</a:t>
            </a:r>
            <a:r>
              <a:rPr lang="it-IT" sz="2000" baseline="33000" dirty="0">
                <a:solidFill>
                  <a:srgbClr val="0070C0"/>
                </a:solidFill>
                <a:latin typeface="+mn-lt"/>
                <a:ea typeface="Arial Unicode MS" pitchFamily="2"/>
                <a:cs typeface="Tahoma" pitchFamily="2"/>
              </a:rPr>
              <a:t>2</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spliced</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together</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Axial</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strips</a:t>
            </a:r>
            <a:r>
              <a:rPr lang="it-IT" sz="2000" dirty="0">
                <a:solidFill>
                  <a:srgbClr val="0070C0"/>
                </a:solidFill>
                <a:latin typeface="+mn-lt"/>
                <a:ea typeface="Arial Unicode MS" pitchFamily="2"/>
                <a:cs typeface="Tahoma" pitchFamily="2"/>
              </a:rPr>
              <a:t> single </a:t>
            </a:r>
            <a:r>
              <a:rPr lang="it-IT" sz="2000" dirty="0" err="1">
                <a:solidFill>
                  <a:srgbClr val="0070C0"/>
                </a:solidFill>
                <a:latin typeface="+mn-lt"/>
                <a:ea typeface="Arial Unicode MS" pitchFamily="2"/>
                <a:cs typeface="Tahoma" pitchFamily="2"/>
              </a:rPr>
              <a:t>view</a:t>
            </a:r>
            <a:r>
              <a:rPr lang="it-IT" sz="2000" dirty="0">
                <a:solidFill>
                  <a:srgbClr val="0070C0"/>
                </a:solidFill>
                <a:latin typeface="+mn-lt"/>
                <a:ea typeface="Arial Unicode MS" pitchFamily="2"/>
                <a:cs typeface="Tahoma" pitchFamily="2"/>
              </a:rPr>
              <a:t> (TB 2008)   </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NSS </a:t>
            </a:r>
            <a:r>
              <a:rPr lang="it-IT" b="1" dirty="0" err="1">
                <a:effectLst>
                  <a:outerShdw blurRad="38100" dist="38100" dir="2700000" algn="tl">
                    <a:srgbClr val="000000">
                      <a:alpha val="43137"/>
                    </a:srgbClr>
                  </a:outerShdw>
                </a:effectLst>
                <a:latin typeface="Maiandra GD" pitchFamily="34" charset="0"/>
                <a:ea typeface="Arial Unicode MS" pitchFamily="2"/>
                <a:cs typeface="Tahoma" pitchFamily="2"/>
              </a:rPr>
              <a:t>Conf</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b="1" dirty="0" err="1">
                <a:effectLst>
                  <a:outerShdw blurRad="38100" dist="38100" dir="2700000" algn="tl">
                    <a:srgbClr val="000000">
                      <a:alpha val="43137"/>
                    </a:srgbClr>
                  </a:outerShdw>
                </a:effectLst>
                <a:latin typeface="Maiandra GD" pitchFamily="34" charset="0"/>
                <a:ea typeface="Arial Unicode MS" pitchFamily="2"/>
                <a:cs typeface="Tahoma" pitchFamily="2"/>
              </a:rPr>
              <a:t>Rec</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 Vol. I  (2009) 2268</a:t>
            </a:r>
          </a:p>
        </p:txBody>
      </p:sp>
      <p:sp>
        <p:nvSpPr>
          <p:cNvPr id="8" name="Figura a mano libera 7"/>
          <p:cNvSpPr/>
          <p:nvPr/>
        </p:nvSpPr>
        <p:spPr>
          <a:xfrm>
            <a:off x="3348038" y="3762375"/>
            <a:ext cx="5940425" cy="1368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273050" indent="-273050">
              <a:buClr>
                <a:schemeClr val="tx1"/>
              </a:buClr>
              <a:buSzPct val="100000"/>
              <a:buFont typeface="+mj-lt"/>
              <a:buAutoNum type="arabicParenR" startAt="2"/>
              <a:defRPr/>
            </a:pPr>
            <a:r>
              <a:rPr lang="it-IT" sz="2000" b="1" dirty="0">
                <a:solidFill>
                  <a:srgbClr val="00008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Construction</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of</a:t>
            </a:r>
            <a:r>
              <a:rPr lang="it-IT" sz="2000" dirty="0">
                <a:solidFill>
                  <a:srgbClr val="006600"/>
                </a:solidFill>
                <a:latin typeface="+mn-lt"/>
                <a:ea typeface="Arial Unicode MS" pitchFamily="2"/>
                <a:cs typeface="Tahoma" pitchFamily="2"/>
              </a:rPr>
              <a:t> 100 x 100 mm</a:t>
            </a:r>
            <a:r>
              <a:rPr lang="it-IT" sz="2000" baseline="33000" dirty="0">
                <a:solidFill>
                  <a:srgbClr val="006600"/>
                </a:solidFill>
                <a:latin typeface="+mn-lt"/>
                <a:ea typeface="Arial Unicode MS" pitchFamily="2"/>
                <a:cs typeface="Tahoma" pitchFamily="2"/>
              </a:rPr>
              <a:t>2</a:t>
            </a:r>
            <a:r>
              <a:rPr lang="it-IT" sz="2000" dirty="0">
                <a:solidFill>
                  <a:srgbClr val="006600"/>
                </a:solidFill>
                <a:latin typeface="+mn-lt"/>
                <a:ea typeface="Arial Unicode MS" pitchFamily="2"/>
                <a:cs typeface="Tahoma" pitchFamily="2"/>
              </a:rPr>
              <a:t> planar </a:t>
            </a:r>
            <a:r>
              <a:rPr lang="it-IT" sz="2000" dirty="0" err="1">
                <a:solidFill>
                  <a:srgbClr val="006600"/>
                </a:solidFill>
                <a:latin typeface="+mn-lt"/>
                <a:ea typeface="Arial Unicode MS" pitchFamily="2"/>
                <a:cs typeface="Tahoma" pitchFamily="2"/>
              </a:rPr>
              <a:t>chambers</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equipped</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with</a:t>
            </a:r>
            <a:r>
              <a:rPr lang="it-IT" sz="2000" dirty="0">
                <a:solidFill>
                  <a:srgbClr val="006600"/>
                </a:solidFill>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new</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concept</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for</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XV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readout</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study</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operation</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in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magnetic</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field</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a:solidFill>
                  <a:srgbClr val="006600"/>
                </a:solidFill>
                <a:latin typeface="+mn-lt"/>
                <a:ea typeface="Arial Unicode MS" pitchFamily="2"/>
                <a:cs typeface="Tahoma" pitchFamily="2"/>
              </a:rPr>
              <a:t>(TB 2009).</a:t>
            </a:r>
          </a:p>
          <a:p>
            <a:pPr>
              <a:defRPr/>
            </a:pP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NIMA 628 (2011) 194</a:t>
            </a:r>
          </a:p>
        </p:txBody>
      </p:sp>
      <p:sp>
        <p:nvSpPr>
          <p:cNvPr id="11" name="Figura a mano libera 10"/>
          <p:cNvSpPr/>
          <p:nvPr/>
        </p:nvSpPr>
        <p:spPr>
          <a:xfrm>
            <a:off x="34924" y="5262563"/>
            <a:ext cx="6193259" cy="20542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273050" indent="-273050">
              <a:buClr>
                <a:schemeClr val="tx1"/>
              </a:buClr>
              <a:buSzPct val="100000"/>
              <a:buFont typeface="+mj-lt"/>
              <a:buAutoNum type="arabicParenR" startAt="3"/>
              <a:defRPr/>
            </a:pPr>
            <a:r>
              <a:rPr lang="it-IT" sz="2000" b="1" dirty="0">
                <a:solidFill>
                  <a:srgbClr val="00008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Construction</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characterization</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of</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two</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large</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planar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chambers</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smtClean="0">
                <a:solidFill>
                  <a:srgbClr val="7030A0"/>
                </a:solidFill>
                <a:effectLst>
                  <a:outerShdw blurRad="38100" dist="38100" dir="2700000" algn="tl">
                    <a:srgbClr val="000000">
                      <a:alpha val="43137"/>
                    </a:srgbClr>
                  </a:outerShdw>
                </a:effectLst>
                <a:latin typeface="+mn-lt"/>
                <a:ea typeface="Arial Unicode MS" pitchFamily="2"/>
                <a:cs typeface="Tahoma" pitchFamily="2"/>
              </a:rPr>
              <a:t> 300x700 mm </a:t>
            </a:r>
            <a:r>
              <a:rPr lang="it-IT" sz="2000" b="1" dirty="0" err="1" smtClean="0">
                <a:solidFill>
                  <a:srgbClr val="7030A0"/>
                </a:solidFill>
                <a:effectLst>
                  <a:outerShdw blurRad="38100" dist="38100" dir="2700000" algn="tl">
                    <a:srgbClr val="000000">
                      <a:alpha val="43137"/>
                    </a:srgbClr>
                  </a:outerShdw>
                </a:effectLst>
                <a:latin typeface="+mn-lt"/>
                <a:ea typeface="Arial Unicode MS" pitchFamily="2"/>
                <a:cs typeface="Tahoma" pitchFamily="2"/>
              </a:rPr>
              <a:t>with</a:t>
            </a:r>
            <a:r>
              <a:rPr lang="it-IT" sz="2000" b="1" dirty="0" smtClean="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the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new</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single-mask</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photolitographic</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technique</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equipped</a:t>
            </a:r>
            <a:r>
              <a:rPr lang="it-IT" sz="2000" dirty="0">
                <a:solidFill>
                  <a:srgbClr val="7030A0"/>
                </a:solidFill>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with</a:t>
            </a:r>
            <a:r>
              <a:rPr lang="it-IT" sz="2000" dirty="0">
                <a:solidFill>
                  <a:srgbClr val="7030A0"/>
                </a:solidFill>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final</a:t>
            </a:r>
            <a:r>
              <a:rPr lang="it-IT" sz="2000" dirty="0">
                <a:solidFill>
                  <a:srgbClr val="7030A0"/>
                </a:solidFill>
                <a:latin typeface="+mn-lt"/>
                <a:ea typeface="Arial Unicode MS" pitchFamily="2"/>
                <a:cs typeface="Tahoma" pitchFamily="2"/>
              </a:rPr>
              <a:t> XV </a:t>
            </a:r>
            <a:r>
              <a:rPr lang="it-IT" sz="2000" dirty="0" err="1">
                <a:solidFill>
                  <a:srgbClr val="7030A0"/>
                </a:solidFill>
                <a:latin typeface="+mn-lt"/>
                <a:ea typeface="Arial Unicode MS" pitchFamily="2"/>
                <a:cs typeface="Tahoma" pitchFamily="2"/>
              </a:rPr>
              <a:t>readout</a:t>
            </a:r>
            <a:r>
              <a:rPr lang="it-IT" sz="2000" dirty="0">
                <a:solidFill>
                  <a:srgbClr val="7030A0"/>
                </a:solidFill>
                <a:latin typeface="+mn-lt"/>
                <a:ea typeface="Arial Unicode MS" pitchFamily="2"/>
                <a:cs typeface="Tahoma" pitchFamily="2"/>
              </a:rPr>
              <a:t> (TB 2010). </a:t>
            </a:r>
            <a:r>
              <a:rPr lang="it-IT" sz="2000" b="1" dirty="0" err="1">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Physics</a:t>
            </a: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sz="2000" b="1" dirty="0" err="1">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Procedia</a:t>
            </a: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37(2012) 522</a:t>
            </a:r>
            <a:endParaRPr lang="it-IT" sz="2000" dirty="0">
              <a:solidFill>
                <a:srgbClr val="000080"/>
              </a:solidFill>
              <a:latin typeface="+mn-lt"/>
              <a:ea typeface="Arial Unicode MS" pitchFamily="2"/>
              <a:cs typeface="Tahoma" pitchFamily="2"/>
            </a:endParaRPr>
          </a:p>
          <a:p>
            <a:pPr>
              <a:defRPr/>
            </a:pPr>
            <a:endParaRPr lang="it-IT" sz="2400" dirty="0">
              <a:solidFill>
                <a:srgbClr val="000080"/>
              </a:solidFill>
              <a:latin typeface="Apple LiGothic" pitchFamily="34"/>
              <a:ea typeface="Arial Unicode MS" pitchFamily="2"/>
              <a:cs typeface="Tahoma" pitchFamily="2"/>
            </a:endParaRPr>
          </a:p>
        </p:txBody>
      </p:sp>
      <p:pic>
        <p:nvPicPr>
          <p:cNvPr id="10248" name="Immagine 11"/>
          <p:cNvPicPr>
            <a:picLocks noChangeAspect="1"/>
          </p:cNvPicPr>
          <p:nvPr/>
        </p:nvPicPr>
        <p:blipFill>
          <a:blip r:embed="rId2" cstate="print"/>
          <a:srcRect t="9305"/>
          <a:stretch>
            <a:fillRect/>
          </a:stretch>
        </p:blipFill>
        <p:spPr bwMode="auto">
          <a:xfrm>
            <a:off x="6372225" y="4797425"/>
            <a:ext cx="2519363" cy="1757363"/>
          </a:xfrm>
          <a:prstGeom prst="rect">
            <a:avLst/>
          </a:prstGeom>
          <a:noFill/>
          <a:ln w="9525">
            <a:noFill/>
            <a:miter lim="800000"/>
            <a:headEnd/>
            <a:tailEnd/>
          </a:ln>
        </p:spPr>
      </p:pic>
      <p:sp>
        <p:nvSpPr>
          <p:cNvPr id="26" name="Rettangolo arrotondato 25"/>
          <p:cNvSpPr/>
          <p:nvPr/>
        </p:nvSpPr>
        <p:spPr bwMode="auto">
          <a:xfrm>
            <a:off x="5940425" y="1646238"/>
            <a:ext cx="2952750" cy="2070100"/>
          </a:xfrm>
          <a:prstGeom prst="roundRect">
            <a:avLst>
              <a:gd name="adj" fmla="val 1103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 name="Rettangolo arrotondato 30"/>
          <p:cNvSpPr/>
          <p:nvPr/>
        </p:nvSpPr>
        <p:spPr bwMode="auto">
          <a:xfrm>
            <a:off x="6156176" y="4724400"/>
            <a:ext cx="2915816" cy="1873250"/>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ttangolo arrotondato 26"/>
          <p:cNvSpPr/>
          <p:nvPr/>
        </p:nvSpPr>
        <p:spPr bwMode="auto">
          <a:xfrm>
            <a:off x="85725" y="3090863"/>
            <a:ext cx="3313113" cy="2232025"/>
          </a:xfrm>
          <a:prstGeom prst="roundRect">
            <a:avLst>
              <a:gd name="adj" fmla="val 8155"/>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 name="Immagine 32"/>
          <p:cNvPicPr>
            <a:picLocks noChangeAspect="1"/>
          </p:cNvPicPr>
          <p:nvPr/>
        </p:nvPicPr>
        <p:blipFill>
          <a:blip r:embed="rId3" cstate="print">
            <a:alphaModFix/>
            <a:lum/>
          </a:blip>
          <a:srcRect/>
          <a:stretch>
            <a:fillRect/>
          </a:stretch>
        </p:blipFill>
        <p:spPr>
          <a:xfrm>
            <a:off x="6075914" y="1699389"/>
            <a:ext cx="2744558" cy="1948121"/>
          </a:xfrm>
          <a:prstGeom prst="rect">
            <a:avLst/>
          </a:prstGeom>
          <a:noFill/>
          <a:ln>
            <a:noFill/>
          </a:ln>
        </p:spPr>
      </p:pic>
      <p:sp>
        <p:nvSpPr>
          <p:cNvPr id="15" name="Segnaposto piè di pagina 14"/>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6" name="Segnaposto numero diapositiva 15"/>
          <p:cNvSpPr>
            <a:spLocks noGrp="1"/>
          </p:cNvSpPr>
          <p:nvPr>
            <p:ph type="sldNum" sz="quarter" idx="11"/>
          </p:nvPr>
        </p:nvSpPr>
        <p:spPr/>
        <p:txBody>
          <a:bodyPr/>
          <a:lstStyle/>
          <a:p>
            <a:pPr>
              <a:defRPr/>
            </a:pPr>
            <a:fld id="{E458A581-5F90-4D95-9D9D-0FA7F9D5B3D1}" type="slidenum">
              <a:rPr lang="en-US" smtClean="0"/>
              <a:pPr>
                <a:defRPr/>
              </a:pPr>
              <a:t>14</a:t>
            </a:fld>
            <a:endParaRPr lang="en-US" dirty="0"/>
          </a:p>
        </p:txBody>
      </p:sp>
      <p:grpSp>
        <p:nvGrpSpPr>
          <p:cNvPr id="17" name="Gruppo 29"/>
          <p:cNvGrpSpPr>
            <a:grpSpLocks noChangeAspect="1"/>
          </p:cNvGrpSpPr>
          <p:nvPr/>
        </p:nvGrpSpPr>
        <p:grpSpPr bwMode="auto">
          <a:xfrm>
            <a:off x="309889" y="3123552"/>
            <a:ext cx="2965967" cy="2167585"/>
            <a:chOff x="5000381" y="3645024"/>
            <a:chExt cx="3744734" cy="2736304"/>
          </a:xfrm>
        </p:grpSpPr>
        <p:pic>
          <p:nvPicPr>
            <p:cNvPr id="18" name="Picture 3" descr="C:\Users\Danilo\Desktop\goodPads.jpg"/>
            <p:cNvPicPr>
              <a:picLocks noChangeAspect="1" noChangeArrowheads="1"/>
            </p:cNvPicPr>
            <p:nvPr/>
          </p:nvPicPr>
          <p:blipFill>
            <a:blip r:embed="rId4" cstate="print"/>
            <a:srcRect/>
            <a:stretch>
              <a:fillRect/>
            </a:stretch>
          </p:blipFill>
          <p:spPr bwMode="auto">
            <a:xfrm>
              <a:off x="5058850" y="3660896"/>
              <a:ext cx="3622502" cy="2720432"/>
            </a:xfrm>
            <a:prstGeom prst="rect">
              <a:avLst/>
            </a:prstGeom>
            <a:solidFill>
              <a:schemeClr val="bg1">
                <a:lumMod val="95000"/>
              </a:schemeClr>
            </a:solidFill>
            <a:ln w="9525">
              <a:noFill/>
              <a:miter lim="800000"/>
              <a:headEnd/>
              <a:tailEnd/>
            </a:ln>
          </p:spPr>
        </p:pic>
        <p:cxnSp>
          <p:nvCxnSpPr>
            <p:cNvPr id="19" name="Straight Arrow Connector 9"/>
            <p:cNvCxnSpPr/>
            <p:nvPr/>
          </p:nvCxnSpPr>
          <p:spPr>
            <a:xfrm flipH="1">
              <a:off x="5365225" y="4212416"/>
              <a:ext cx="60322" cy="752325"/>
            </a:xfrm>
            <a:prstGeom prst="straightConnector1">
              <a:avLst/>
            </a:prstGeom>
            <a:ln w="25400">
              <a:solidFill>
                <a:schemeClr val="bg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0" name="TextBox 18"/>
            <p:cNvSpPr txBox="1">
              <a:spLocks noChangeArrowheads="1"/>
            </p:cNvSpPr>
            <p:nvPr/>
          </p:nvSpPr>
          <p:spPr bwMode="auto">
            <a:xfrm>
              <a:off x="5563091" y="4212416"/>
              <a:ext cx="1944804" cy="369258"/>
            </a:xfrm>
            <a:prstGeom prst="rect">
              <a:avLst/>
            </a:prstGeom>
            <a:noFill/>
            <a:ln w="9525">
              <a:noFill/>
              <a:miter lim="800000"/>
              <a:headEnd/>
              <a:tailEnd/>
            </a:ln>
          </p:spPr>
          <p:txBody>
            <a:bodyPr>
              <a:spAutoFit/>
            </a:bodyPr>
            <a:lstStyle/>
            <a:p>
              <a:r>
                <a:rPr lang="it-IT" b="1" dirty="0">
                  <a:solidFill>
                    <a:schemeClr val="bg1"/>
                  </a:solidFill>
                  <a:latin typeface="Maiandra GD" pitchFamily="34" charset="0"/>
                </a:rPr>
                <a:t>X </a:t>
              </a:r>
              <a:r>
                <a:rPr lang="it-IT" b="1" dirty="0" err="1">
                  <a:solidFill>
                    <a:schemeClr val="bg1"/>
                  </a:solidFill>
                  <a:latin typeface="Maiandra GD" pitchFamily="34" charset="0"/>
                </a:rPr>
                <a:t>pitch</a:t>
              </a:r>
              <a:r>
                <a:rPr lang="it-IT" b="1" dirty="0">
                  <a:solidFill>
                    <a:schemeClr val="bg1"/>
                  </a:solidFill>
                  <a:latin typeface="Maiandra GD" pitchFamily="34" charset="0"/>
                </a:rPr>
                <a:t> 650µm </a:t>
              </a:r>
            </a:p>
          </p:txBody>
        </p:sp>
        <p:cxnSp>
          <p:nvCxnSpPr>
            <p:cNvPr id="21" name="Straight Arrow Connector 19"/>
            <p:cNvCxnSpPr/>
            <p:nvPr/>
          </p:nvCxnSpPr>
          <p:spPr>
            <a:xfrm flipH="1">
              <a:off x="7638706" y="5346666"/>
              <a:ext cx="374632" cy="492027"/>
            </a:xfrm>
            <a:prstGeom prst="straightConnector1">
              <a:avLst/>
            </a:prstGeom>
            <a:ln w="31750">
              <a:solidFill>
                <a:srgbClr val="FFFF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2" name="Straight Connector 16"/>
            <p:cNvCxnSpPr/>
            <p:nvPr/>
          </p:nvCxnSpPr>
          <p:spPr>
            <a:xfrm>
              <a:off x="6744986" y="5265720"/>
              <a:ext cx="1487417" cy="947548"/>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105331" y="4757822"/>
              <a:ext cx="1296925" cy="834857"/>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24" name="TextBox 24"/>
            <p:cNvSpPr txBox="1">
              <a:spLocks noChangeArrowheads="1"/>
            </p:cNvSpPr>
            <p:nvPr/>
          </p:nvSpPr>
          <p:spPr bwMode="auto">
            <a:xfrm>
              <a:off x="6079763" y="5485031"/>
              <a:ext cx="2028947" cy="369258"/>
            </a:xfrm>
            <a:prstGeom prst="rect">
              <a:avLst/>
            </a:prstGeom>
            <a:noFill/>
            <a:ln w="9525">
              <a:noFill/>
              <a:miter lim="800000"/>
              <a:headEnd/>
              <a:tailEnd/>
            </a:ln>
          </p:spPr>
          <p:txBody>
            <a:bodyPr>
              <a:spAutoFit/>
            </a:bodyPr>
            <a:lstStyle/>
            <a:p>
              <a:r>
                <a:rPr lang="it-IT" b="1" dirty="0">
                  <a:solidFill>
                    <a:srgbClr val="FFFF00"/>
                  </a:solidFill>
                  <a:latin typeface="Maiandra GD" pitchFamily="34" charset="0"/>
                </a:rPr>
                <a:t>V </a:t>
              </a:r>
              <a:r>
                <a:rPr lang="it-IT" b="1" dirty="0" err="1">
                  <a:solidFill>
                    <a:srgbClr val="FFFF00"/>
                  </a:solidFill>
                  <a:latin typeface="Maiandra GD" pitchFamily="34" charset="0"/>
                </a:rPr>
                <a:t>pitch</a:t>
              </a:r>
              <a:r>
                <a:rPr lang="it-IT" b="1" dirty="0">
                  <a:solidFill>
                    <a:srgbClr val="FFFF00"/>
                  </a:solidFill>
                  <a:latin typeface="Maiandra GD" pitchFamily="34" charset="0"/>
                </a:rPr>
                <a:t> </a:t>
              </a:r>
              <a:r>
                <a:rPr lang="it-IT" b="1" dirty="0" smtClean="0">
                  <a:solidFill>
                    <a:srgbClr val="FFFF00"/>
                  </a:solidFill>
                  <a:latin typeface="Maiandra GD" pitchFamily="34" charset="0"/>
                </a:rPr>
                <a:t>600µm </a:t>
              </a:r>
              <a:endParaRPr lang="it-IT" b="1" dirty="0">
                <a:solidFill>
                  <a:srgbClr val="FFFF00"/>
                </a:solidFill>
                <a:latin typeface="Maiandra GD" pitchFamily="34" charset="0"/>
              </a:endParaRPr>
            </a:p>
          </p:txBody>
        </p:sp>
        <p:sp>
          <p:nvSpPr>
            <p:cNvPr id="25" name="Rectangle 20"/>
            <p:cNvSpPr/>
            <p:nvPr/>
          </p:nvSpPr>
          <p:spPr>
            <a:xfrm>
              <a:off x="5000381" y="3645024"/>
              <a:ext cx="3744734" cy="466235"/>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fontAlgn="auto">
                <a:spcBef>
                  <a:spcPts val="0"/>
                </a:spcBef>
                <a:spcAft>
                  <a:spcPts val="0"/>
                </a:spcAft>
                <a:defRPr/>
              </a:pPr>
              <a:r>
                <a:rPr lang="it-IT" b="1" dirty="0">
                  <a:solidFill>
                    <a:schemeClr val="bg1"/>
                  </a:solidFill>
                  <a:effectLst>
                    <a:outerShdw blurRad="38100" dist="38100" dir="2700000" algn="tl">
                      <a:srgbClr val="000000">
                        <a:alpha val="43137"/>
                      </a:srgbClr>
                    </a:outerShdw>
                  </a:effectLst>
                  <a:latin typeface="Maiandra GD" pitchFamily="34" charset="0"/>
                </a:rPr>
                <a:t>XV </a:t>
              </a:r>
              <a:r>
                <a:rPr lang="it-IT" b="1" dirty="0" err="1">
                  <a:solidFill>
                    <a:schemeClr val="bg1"/>
                  </a:solidFill>
                  <a:effectLst>
                    <a:outerShdw blurRad="38100" dist="38100" dir="2700000" algn="tl">
                      <a:srgbClr val="000000">
                        <a:alpha val="43137"/>
                      </a:srgbClr>
                    </a:outerShdw>
                  </a:effectLst>
                  <a:latin typeface="Maiandra GD" pitchFamily="34" charset="0"/>
                </a:rPr>
                <a:t>strips</a:t>
              </a:r>
              <a:r>
                <a:rPr lang="it-IT" b="1" dirty="0">
                  <a:solidFill>
                    <a:schemeClr val="bg1"/>
                  </a:solidFill>
                  <a:effectLst>
                    <a:outerShdw blurRad="38100" dist="38100" dir="2700000" algn="tl">
                      <a:srgbClr val="000000">
                        <a:alpha val="43137"/>
                      </a:srgbClr>
                    </a:outerShdw>
                  </a:effectLst>
                  <a:latin typeface="Maiandra GD" pitchFamily="34" charset="0"/>
                </a:rPr>
                <a:t> on the same plane</a:t>
              </a:r>
            </a:p>
          </p:txBody>
        </p:sp>
      </p:grpSp>
      <p:sp>
        <p:nvSpPr>
          <p:cNvPr id="28" name="Text Box 6"/>
          <p:cNvSpPr txBox="1">
            <a:spLocks noChangeArrowheads="1"/>
          </p:cNvSpPr>
          <p:nvPr/>
        </p:nvSpPr>
        <p:spPr bwMode="auto">
          <a:xfrm>
            <a:off x="1" y="1052736"/>
            <a:ext cx="9144000" cy="430887"/>
          </a:xfrm>
          <a:prstGeom prst="rect">
            <a:avLst/>
          </a:prstGeom>
          <a:noFill/>
          <a:ln w="9525">
            <a:noFill/>
            <a:miter lim="800000"/>
            <a:headEnd/>
            <a:tailEnd/>
          </a:ln>
          <a:effectLst/>
        </p:spPr>
        <p:txBody>
          <a:bodyPr wrap="square">
            <a:spAutoFit/>
          </a:bodyPr>
          <a:lstStyle/>
          <a:p>
            <a:pPr algn="ctr" fontAlgn="auto">
              <a:spcBef>
                <a:spcPts val="0"/>
              </a:spcBef>
              <a:spcAft>
                <a:spcPts val="0"/>
              </a:spcAft>
              <a:buFont typeface="Wingdings" pitchFamily="2" charset="2"/>
              <a:buNone/>
              <a:defRPr/>
            </a:pPr>
            <a:r>
              <a:rPr lang="en-GB" sz="2200" dirty="0">
                <a:latin typeface="+mn-lt"/>
                <a:sym typeface="Wingdings" pitchFamily="2" charset="2"/>
              </a:rPr>
              <a:t>The </a:t>
            </a:r>
            <a:r>
              <a:rPr lang="en-GB" sz="2200" b="1" dirty="0">
                <a:effectLst>
                  <a:outerShdw blurRad="38100" dist="38100" dir="2700000" algn="tl">
                    <a:srgbClr val="C0C0C0"/>
                  </a:outerShdw>
                </a:effectLst>
                <a:latin typeface="+mn-lt"/>
              </a:rPr>
              <a:t>CGEM</a:t>
            </a:r>
            <a:r>
              <a:rPr lang="en-GB" sz="2200" dirty="0">
                <a:latin typeface="+mn-lt"/>
              </a:rPr>
              <a:t> is a </a:t>
            </a:r>
            <a:r>
              <a:rPr lang="en-GB" sz="2200" b="1" i="1" dirty="0">
                <a:latin typeface="+mn-lt"/>
              </a:rPr>
              <a:t>low-mass</a:t>
            </a:r>
            <a:r>
              <a:rPr lang="en-GB" sz="2200" i="1" dirty="0">
                <a:latin typeface="+mn-lt"/>
              </a:rPr>
              <a:t>, </a:t>
            </a:r>
            <a:r>
              <a:rPr lang="en-GB" sz="2200" b="1" i="1" dirty="0">
                <a:latin typeface="+mn-lt"/>
              </a:rPr>
              <a:t>fully cylindrical</a:t>
            </a:r>
            <a:r>
              <a:rPr lang="en-GB" sz="2200" dirty="0">
                <a:latin typeface="+mn-lt"/>
              </a:rPr>
              <a:t> and almost </a:t>
            </a:r>
            <a:r>
              <a:rPr lang="en-GB" sz="2200" b="1" i="1" dirty="0">
                <a:latin typeface="+mn-lt"/>
              </a:rPr>
              <a:t>dead-zone-free</a:t>
            </a:r>
            <a:r>
              <a:rPr lang="en-GB" sz="2200" dirty="0">
                <a:latin typeface="+mn-lt"/>
              </a:rPr>
              <a:t> </a:t>
            </a:r>
            <a:r>
              <a:rPr lang="en-GB" sz="2200" dirty="0" smtClean="0">
                <a:latin typeface="+mn-lt"/>
              </a:rPr>
              <a:t>detector</a:t>
            </a:r>
            <a:endParaRPr lang="en-US" sz="2200" b="1" dirty="0">
              <a:latin typeface="+mn-l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6"/>
          <p:cNvSpPr>
            <a:spLocks noGrp="1"/>
          </p:cNvSpPr>
          <p:nvPr>
            <p:ph type="title"/>
          </p:nvPr>
        </p:nvSpPr>
        <p:spPr>
          <a:xfrm>
            <a:off x="-36513" y="144463"/>
            <a:ext cx="9217026" cy="763587"/>
          </a:xfrm>
        </p:spPr>
        <p:txBody>
          <a:bodyPr/>
          <a:lstStyle/>
          <a:p>
            <a:pPr eaLnBrk="1" hangingPunct="1"/>
            <a:r>
              <a:rPr lang="en-US" dirty="0" smtClean="0"/>
              <a:t>The CGEM  project : three years of  R &amp; D  </a:t>
            </a:r>
          </a:p>
        </p:txBody>
      </p:sp>
      <p:sp>
        <p:nvSpPr>
          <p:cNvPr id="10243" name="Segnaposto piè di pagina 5"/>
          <p:cNvSpPr>
            <a:spLocks noGrp="1"/>
          </p:cNvSpPr>
          <p:nvPr>
            <p:ph type="ftr" sz="quarter" idx="10"/>
          </p:nvPr>
        </p:nvSpPr>
        <p:spPr bwMode="auto">
          <a:xfrm>
            <a:off x="0" y="6519863"/>
            <a:ext cx="752475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smtClean="0"/>
              <a:t>Erika De Lucia --  Symposium at Jagiellonian University,  June 04 2013 Krakow</a:t>
            </a:r>
          </a:p>
        </p:txBody>
      </p:sp>
      <p:sp>
        <p:nvSpPr>
          <p:cNvPr id="10244" name="Segnaposto numero diapositiva 2"/>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D46E152-3426-45D7-AC68-EF2370CBF8DB}" type="slidenum">
              <a:rPr lang="en-US" b="0" smtClean="0"/>
              <a:pPr fontAlgn="base">
                <a:spcBef>
                  <a:spcPct val="0"/>
                </a:spcBef>
                <a:spcAft>
                  <a:spcPct val="0"/>
                </a:spcAft>
              </a:pPr>
              <a:t>15</a:t>
            </a:fld>
            <a:endParaRPr lang="en-US" b="0" smtClean="0"/>
          </a:p>
        </p:txBody>
      </p:sp>
      <p:sp>
        <p:nvSpPr>
          <p:cNvPr id="7" name="Figura a mano libera 6"/>
          <p:cNvSpPr/>
          <p:nvPr/>
        </p:nvSpPr>
        <p:spPr>
          <a:xfrm>
            <a:off x="34925" y="1700213"/>
            <a:ext cx="5976938" cy="1368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354013" indent="-354013">
              <a:buClr>
                <a:schemeClr val="tx1"/>
              </a:buClr>
              <a:buSzPct val="100000"/>
              <a:buFont typeface="+mj-lt"/>
              <a:buAutoNum type="arabicParenR"/>
              <a:defRPr/>
            </a:pP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Construction</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characterization</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of</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 CGEM </a:t>
            </a:r>
            <a:r>
              <a:rPr lang="it-IT" sz="2000" b="1" dirty="0" err="1">
                <a:solidFill>
                  <a:srgbClr val="0070C0"/>
                </a:solidFill>
                <a:effectLst>
                  <a:outerShdw blurRad="38100" dist="38100" dir="2700000" algn="tl">
                    <a:srgbClr val="000000">
                      <a:alpha val="43137"/>
                    </a:srgbClr>
                  </a:outerShdw>
                </a:effectLst>
                <a:latin typeface="+mn-lt"/>
                <a:ea typeface="Arial Unicode MS" pitchFamily="2"/>
                <a:cs typeface="Tahoma" pitchFamily="2"/>
              </a:rPr>
              <a:t>prototype</a:t>
            </a:r>
            <a:r>
              <a:rPr lang="it-IT" sz="2000" b="1" dirty="0">
                <a:solidFill>
                  <a:srgbClr val="0070C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built</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using</a:t>
            </a:r>
            <a:r>
              <a:rPr lang="it-IT" sz="2000" dirty="0">
                <a:solidFill>
                  <a:srgbClr val="0070C0"/>
                </a:solidFill>
                <a:latin typeface="+mn-lt"/>
                <a:ea typeface="Arial Unicode MS" pitchFamily="2"/>
                <a:cs typeface="Tahoma" pitchFamily="2"/>
              </a:rPr>
              <a:t> 3 GEM </a:t>
            </a:r>
            <a:r>
              <a:rPr lang="it-IT" sz="2000" dirty="0" err="1">
                <a:solidFill>
                  <a:srgbClr val="0070C0"/>
                </a:solidFill>
                <a:latin typeface="+mn-lt"/>
                <a:ea typeface="Arial Unicode MS" pitchFamily="2"/>
                <a:cs typeface="Tahoma" pitchFamily="2"/>
              </a:rPr>
              <a:t>foils</a:t>
            </a:r>
            <a:r>
              <a:rPr lang="it-IT" sz="2000" dirty="0">
                <a:solidFill>
                  <a:srgbClr val="0070C0"/>
                </a:solidFill>
                <a:latin typeface="+mn-lt"/>
                <a:ea typeface="Arial Unicode MS" pitchFamily="2"/>
                <a:cs typeface="Tahoma" pitchFamily="2"/>
              </a:rPr>
              <a:t> (354 x 330 mm</a:t>
            </a:r>
            <a:r>
              <a:rPr lang="it-IT" sz="2000" baseline="33000" dirty="0">
                <a:solidFill>
                  <a:srgbClr val="0070C0"/>
                </a:solidFill>
                <a:latin typeface="+mn-lt"/>
                <a:ea typeface="Arial Unicode MS" pitchFamily="2"/>
                <a:cs typeface="Tahoma" pitchFamily="2"/>
              </a:rPr>
              <a:t>2</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spliced</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together</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Axial</a:t>
            </a:r>
            <a:r>
              <a:rPr lang="it-IT" sz="2000" dirty="0">
                <a:solidFill>
                  <a:srgbClr val="0070C0"/>
                </a:solidFill>
                <a:latin typeface="+mn-lt"/>
                <a:ea typeface="Arial Unicode MS" pitchFamily="2"/>
                <a:cs typeface="Tahoma" pitchFamily="2"/>
              </a:rPr>
              <a:t> </a:t>
            </a:r>
            <a:r>
              <a:rPr lang="it-IT" sz="2000" dirty="0" err="1">
                <a:solidFill>
                  <a:srgbClr val="0070C0"/>
                </a:solidFill>
                <a:latin typeface="+mn-lt"/>
                <a:ea typeface="Arial Unicode MS" pitchFamily="2"/>
                <a:cs typeface="Tahoma" pitchFamily="2"/>
              </a:rPr>
              <a:t>strips</a:t>
            </a:r>
            <a:r>
              <a:rPr lang="it-IT" sz="2000" dirty="0">
                <a:solidFill>
                  <a:srgbClr val="0070C0"/>
                </a:solidFill>
                <a:latin typeface="+mn-lt"/>
                <a:ea typeface="Arial Unicode MS" pitchFamily="2"/>
                <a:cs typeface="Tahoma" pitchFamily="2"/>
              </a:rPr>
              <a:t> single </a:t>
            </a:r>
            <a:r>
              <a:rPr lang="it-IT" sz="2000" dirty="0" err="1">
                <a:solidFill>
                  <a:srgbClr val="0070C0"/>
                </a:solidFill>
                <a:latin typeface="+mn-lt"/>
                <a:ea typeface="Arial Unicode MS" pitchFamily="2"/>
                <a:cs typeface="Tahoma" pitchFamily="2"/>
              </a:rPr>
              <a:t>view</a:t>
            </a:r>
            <a:r>
              <a:rPr lang="it-IT" sz="2000" dirty="0">
                <a:solidFill>
                  <a:srgbClr val="0070C0"/>
                </a:solidFill>
                <a:latin typeface="+mn-lt"/>
                <a:ea typeface="Arial Unicode MS" pitchFamily="2"/>
                <a:cs typeface="Tahoma" pitchFamily="2"/>
              </a:rPr>
              <a:t> (TB 2008)   </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NSS </a:t>
            </a:r>
            <a:r>
              <a:rPr lang="it-IT" b="1" dirty="0" err="1">
                <a:effectLst>
                  <a:outerShdw blurRad="38100" dist="38100" dir="2700000" algn="tl">
                    <a:srgbClr val="000000">
                      <a:alpha val="43137"/>
                    </a:srgbClr>
                  </a:outerShdw>
                </a:effectLst>
                <a:latin typeface="Maiandra GD" pitchFamily="34" charset="0"/>
                <a:ea typeface="Arial Unicode MS" pitchFamily="2"/>
                <a:cs typeface="Tahoma" pitchFamily="2"/>
              </a:rPr>
              <a:t>Conf</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b="1" dirty="0" err="1">
                <a:effectLst>
                  <a:outerShdw blurRad="38100" dist="38100" dir="2700000" algn="tl">
                    <a:srgbClr val="000000">
                      <a:alpha val="43137"/>
                    </a:srgbClr>
                  </a:outerShdw>
                </a:effectLst>
                <a:latin typeface="Maiandra GD" pitchFamily="34" charset="0"/>
                <a:ea typeface="Arial Unicode MS" pitchFamily="2"/>
                <a:cs typeface="Tahoma" pitchFamily="2"/>
              </a:rPr>
              <a:t>Rec</a:t>
            </a:r>
            <a:r>
              <a:rPr lang="it-IT" b="1" dirty="0">
                <a:effectLst>
                  <a:outerShdw blurRad="38100" dist="38100" dir="2700000" algn="tl">
                    <a:srgbClr val="000000">
                      <a:alpha val="43137"/>
                    </a:srgbClr>
                  </a:outerShdw>
                </a:effectLst>
                <a:latin typeface="Maiandra GD" pitchFamily="34" charset="0"/>
                <a:ea typeface="Arial Unicode MS" pitchFamily="2"/>
                <a:cs typeface="Tahoma" pitchFamily="2"/>
              </a:rPr>
              <a:t>. Vol. I  (2009) 2268</a:t>
            </a:r>
          </a:p>
        </p:txBody>
      </p:sp>
      <p:sp>
        <p:nvSpPr>
          <p:cNvPr id="8" name="Figura a mano libera 7"/>
          <p:cNvSpPr/>
          <p:nvPr/>
        </p:nvSpPr>
        <p:spPr>
          <a:xfrm>
            <a:off x="3348038" y="3762375"/>
            <a:ext cx="5940425" cy="13684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273050" indent="-273050">
              <a:buClr>
                <a:schemeClr val="tx1"/>
              </a:buClr>
              <a:buSzPct val="100000"/>
              <a:buFont typeface="+mj-lt"/>
              <a:buAutoNum type="arabicParenR" startAt="2"/>
              <a:defRPr/>
            </a:pPr>
            <a:r>
              <a:rPr lang="it-IT" sz="2000" b="1" dirty="0">
                <a:solidFill>
                  <a:srgbClr val="00008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Construction</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of</a:t>
            </a:r>
            <a:r>
              <a:rPr lang="it-IT" sz="2000" dirty="0">
                <a:solidFill>
                  <a:srgbClr val="006600"/>
                </a:solidFill>
                <a:latin typeface="+mn-lt"/>
                <a:ea typeface="Arial Unicode MS" pitchFamily="2"/>
                <a:cs typeface="Tahoma" pitchFamily="2"/>
              </a:rPr>
              <a:t> 100 x 100 mm</a:t>
            </a:r>
            <a:r>
              <a:rPr lang="it-IT" sz="2000" baseline="33000" dirty="0">
                <a:solidFill>
                  <a:srgbClr val="006600"/>
                </a:solidFill>
                <a:latin typeface="+mn-lt"/>
                <a:ea typeface="Arial Unicode MS" pitchFamily="2"/>
                <a:cs typeface="Tahoma" pitchFamily="2"/>
              </a:rPr>
              <a:t>2</a:t>
            </a:r>
            <a:r>
              <a:rPr lang="it-IT" sz="2000" dirty="0">
                <a:solidFill>
                  <a:srgbClr val="006600"/>
                </a:solidFill>
                <a:latin typeface="+mn-lt"/>
                <a:ea typeface="Arial Unicode MS" pitchFamily="2"/>
                <a:cs typeface="Tahoma" pitchFamily="2"/>
              </a:rPr>
              <a:t> planar </a:t>
            </a:r>
            <a:r>
              <a:rPr lang="it-IT" sz="2000" dirty="0" err="1">
                <a:solidFill>
                  <a:srgbClr val="006600"/>
                </a:solidFill>
                <a:latin typeface="+mn-lt"/>
                <a:ea typeface="Arial Unicode MS" pitchFamily="2"/>
                <a:cs typeface="Tahoma" pitchFamily="2"/>
              </a:rPr>
              <a:t>chambers</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equipped</a:t>
            </a:r>
            <a:r>
              <a:rPr lang="it-IT" sz="2000" dirty="0">
                <a:solidFill>
                  <a:srgbClr val="006600"/>
                </a:solidFill>
                <a:latin typeface="+mn-lt"/>
                <a:ea typeface="Arial Unicode MS" pitchFamily="2"/>
                <a:cs typeface="Tahoma" pitchFamily="2"/>
              </a:rPr>
              <a:t> </a:t>
            </a:r>
            <a:r>
              <a:rPr lang="it-IT" sz="2000" dirty="0" err="1">
                <a:solidFill>
                  <a:srgbClr val="006600"/>
                </a:solidFill>
                <a:latin typeface="+mn-lt"/>
                <a:ea typeface="Arial Unicode MS" pitchFamily="2"/>
                <a:cs typeface="Tahoma" pitchFamily="2"/>
              </a:rPr>
              <a:t>with</a:t>
            </a:r>
            <a:r>
              <a:rPr lang="it-IT" sz="2000" dirty="0">
                <a:solidFill>
                  <a:srgbClr val="006600"/>
                </a:solidFill>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new</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concept</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for</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XV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readout</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study</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operation</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in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magnetic</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006600"/>
                </a:solidFill>
                <a:effectLst>
                  <a:outerShdw blurRad="38100" dist="38100" dir="2700000" algn="tl">
                    <a:srgbClr val="000000">
                      <a:alpha val="43137"/>
                    </a:srgbClr>
                  </a:outerShdw>
                </a:effectLst>
                <a:latin typeface="+mn-lt"/>
                <a:ea typeface="Arial Unicode MS" pitchFamily="2"/>
                <a:cs typeface="Tahoma" pitchFamily="2"/>
              </a:rPr>
              <a:t>field</a:t>
            </a:r>
            <a:r>
              <a:rPr lang="it-IT" sz="2000" b="1" dirty="0">
                <a:solidFill>
                  <a:srgbClr val="00660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a:solidFill>
                  <a:srgbClr val="006600"/>
                </a:solidFill>
                <a:latin typeface="+mn-lt"/>
                <a:ea typeface="Arial Unicode MS" pitchFamily="2"/>
                <a:cs typeface="Tahoma" pitchFamily="2"/>
              </a:rPr>
              <a:t>(TB 2009).</a:t>
            </a:r>
          </a:p>
          <a:p>
            <a:pPr>
              <a:defRPr/>
            </a:pP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NIMA 628 (2011) 194</a:t>
            </a:r>
          </a:p>
        </p:txBody>
      </p:sp>
      <p:sp>
        <p:nvSpPr>
          <p:cNvPr id="11" name="Figura a mano libera 10"/>
          <p:cNvSpPr/>
          <p:nvPr/>
        </p:nvSpPr>
        <p:spPr>
          <a:xfrm>
            <a:off x="34925" y="5262563"/>
            <a:ext cx="5976938" cy="205422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lIns="90000" tIns="45000" rIns="90000" bIns="45000" compatLnSpc="0"/>
          <a:lstStyle/>
          <a:p>
            <a:pPr marL="273050" indent="-273050">
              <a:buClr>
                <a:schemeClr val="tx1"/>
              </a:buClr>
              <a:buSzPct val="100000"/>
              <a:buFont typeface="+mj-lt"/>
              <a:buAutoNum type="arabicParenR" startAt="3"/>
              <a:defRPr/>
            </a:pPr>
            <a:r>
              <a:rPr lang="it-IT" sz="2000" b="1" dirty="0">
                <a:solidFill>
                  <a:srgbClr val="00008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Construction</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and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characterization</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of</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two</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large</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planar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chambers</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with</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the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new</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single-mask</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photolitographic</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b="1" dirty="0" err="1">
                <a:solidFill>
                  <a:srgbClr val="7030A0"/>
                </a:solidFill>
                <a:effectLst>
                  <a:outerShdw blurRad="38100" dist="38100" dir="2700000" algn="tl">
                    <a:srgbClr val="000000">
                      <a:alpha val="43137"/>
                    </a:srgbClr>
                  </a:outerShdw>
                </a:effectLst>
                <a:latin typeface="+mn-lt"/>
                <a:ea typeface="Arial Unicode MS" pitchFamily="2"/>
                <a:cs typeface="Tahoma" pitchFamily="2"/>
              </a:rPr>
              <a:t>technique</a:t>
            </a:r>
            <a:r>
              <a:rPr lang="it-IT" sz="2000" b="1" dirty="0">
                <a:solidFill>
                  <a:srgbClr val="7030A0"/>
                </a:solidFill>
                <a:effectLst>
                  <a:outerShdw blurRad="38100" dist="38100" dir="2700000" algn="tl">
                    <a:srgbClr val="000000">
                      <a:alpha val="43137"/>
                    </a:srgbClr>
                  </a:outerShdw>
                </a:effectLst>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equipped</a:t>
            </a:r>
            <a:r>
              <a:rPr lang="it-IT" sz="2000" dirty="0">
                <a:solidFill>
                  <a:srgbClr val="7030A0"/>
                </a:solidFill>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with</a:t>
            </a:r>
            <a:r>
              <a:rPr lang="it-IT" sz="2000" dirty="0">
                <a:solidFill>
                  <a:srgbClr val="7030A0"/>
                </a:solidFill>
                <a:latin typeface="+mn-lt"/>
                <a:ea typeface="Arial Unicode MS" pitchFamily="2"/>
                <a:cs typeface="Tahoma" pitchFamily="2"/>
              </a:rPr>
              <a:t> </a:t>
            </a:r>
            <a:r>
              <a:rPr lang="it-IT" sz="2000" dirty="0" err="1">
                <a:solidFill>
                  <a:srgbClr val="7030A0"/>
                </a:solidFill>
                <a:latin typeface="+mn-lt"/>
                <a:ea typeface="Arial Unicode MS" pitchFamily="2"/>
                <a:cs typeface="Tahoma" pitchFamily="2"/>
              </a:rPr>
              <a:t>final</a:t>
            </a:r>
            <a:r>
              <a:rPr lang="it-IT" sz="2000" dirty="0">
                <a:solidFill>
                  <a:srgbClr val="7030A0"/>
                </a:solidFill>
                <a:latin typeface="+mn-lt"/>
                <a:ea typeface="Arial Unicode MS" pitchFamily="2"/>
                <a:cs typeface="Tahoma" pitchFamily="2"/>
              </a:rPr>
              <a:t> XV </a:t>
            </a:r>
            <a:r>
              <a:rPr lang="it-IT" sz="2000" dirty="0" err="1">
                <a:solidFill>
                  <a:srgbClr val="7030A0"/>
                </a:solidFill>
                <a:latin typeface="+mn-lt"/>
                <a:ea typeface="Arial Unicode MS" pitchFamily="2"/>
                <a:cs typeface="Tahoma" pitchFamily="2"/>
              </a:rPr>
              <a:t>readout</a:t>
            </a:r>
            <a:r>
              <a:rPr lang="it-IT" sz="2000" dirty="0">
                <a:solidFill>
                  <a:srgbClr val="7030A0"/>
                </a:solidFill>
                <a:latin typeface="+mn-lt"/>
                <a:ea typeface="Arial Unicode MS" pitchFamily="2"/>
                <a:cs typeface="Tahoma" pitchFamily="2"/>
              </a:rPr>
              <a:t> (TB 2010). </a:t>
            </a:r>
            <a:r>
              <a:rPr lang="it-IT" sz="2000" b="1" dirty="0" err="1">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Physics</a:t>
            </a: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a:t>
            </a:r>
            <a:r>
              <a:rPr lang="it-IT" sz="2000" b="1" dirty="0" err="1">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Procedia</a:t>
            </a:r>
            <a:r>
              <a:rPr lang="it-IT" sz="2000" b="1" dirty="0">
                <a:solidFill>
                  <a:srgbClr val="000000"/>
                </a:solidFill>
                <a:effectLst>
                  <a:outerShdw blurRad="38100" dist="38100" dir="2700000" algn="tl">
                    <a:srgbClr val="000000">
                      <a:alpha val="43137"/>
                    </a:srgbClr>
                  </a:outerShdw>
                </a:effectLst>
                <a:latin typeface="Maiandra GD" pitchFamily="34" charset="0"/>
                <a:ea typeface="Arial Unicode MS" pitchFamily="2"/>
                <a:cs typeface="Tahoma" pitchFamily="2"/>
              </a:rPr>
              <a:t> 37(2012) 522</a:t>
            </a:r>
            <a:endParaRPr lang="it-IT" sz="2000" dirty="0">
              <a:solidFill>
                <a:srgbClr val="000080"/>
              </a:solidFill>
              <a:latin typeface="+mn-lt"/>
              <a:ea typeface="Arial Unicode MS" pitchFamily="2"/>
              <a:cs typeface="Tahoma" pitchFamily="2"/>
            </a:endParaRPr>
          </a:p>
          <a:p>
            <a:pPr>
              <a:defRPr/>
            </a:pPr>
            <a:endParaRPr lang="it-IT" sz="2400" dirty="0">
              <a:solidFill>
                <a:srgbClr val="000080"/>
              </a:solidFill>
              <a:latin typeface="Apple LiGothic" pitchFamily="34"/>
              <a:ea typeface="Arial Unicode MS" pitchFamily="2"/>
              <a:cs typeface="Tahoma" pitchFamily="2"/>
            </a:endParaRPr>
          </a:p>
        </p:txBody>
      </p:sp>
      <p:pic>
        <p:nvPicPr>
          <p:cNvPr id="10248" name="Immagine 11"/>
          <p:cNvPicPr>
            <a:picLocks noChangeAspect="1"/>
          </p:cNvPicPr>
          <p:nvPr/>
        </p:nvPicPr>
        <p:blipFill>
          <a:blip r:embed="rId2" cstate="print"/>
          <a:srcRect t="9305"/>
          <a:stretch>
            <a:fillRect/>
          </a:stretch>
        </p:blipFill>
        <p:spPr bwMode="auto">
          <a:xfrm>
            <a:off x="6372225" y="4797425"/>
            <a:ext cx="2519363" cy="1757363"/>
          </a:xfrm>
          <a:prstGeom prst="rect">
            <a:avLst/>
          </a:prstGeom>
          <a:noFill/>
          <a:ln w="9525">
            <a:noFill/>
            <a:miter lim="800000"/>
            <a:headEnd/>
            <a:tailEnd/>
          </a:ln>
        </p:spPr>
      </p:pic>
      <p:sp>
        <p:nvSpPr>
          <p:cNvPr id="13" name="Text Box 6"/>
          <p:cNvSpPr txBox="1">
            <a:spLocks noChangeArrowheads="1"/>
          </p:cNvSpPr>
          <p:nvPr/>
        </p:nvSpPr>
        <p:spPr bwMode="auto">
          <a:xfrm>
            <a:off x="1" y="1052736"/>
            <a:ext cx="9144000" cy="430887"/>
          </a:xfrm>
          <a:prstGeom prst="rect">
            <a:avLst/>
          </a:prstGeom>
          <a:noFill/>
          <a:ln w="9525">
            <a:noFill/>
            <a:miter lim="800000"/>
            <a:headEnd/>
            <a:tailEnd/>
          </a:ln>
          <a:effectLst/>
        </p:spPr>
        <p:txBody>
          <a:bodyPr wrap="square">
            <a:spAutoFit/>
          </a:bodyPr>
          <a:lstStyle/>
          <a:p>
            <a:pPr algn="ctr" fontAlgn="auto">
              <a:spcBef>
                <a:spcPts val="0"/>
              </a:spcBef>
              <a:spcAft>
                <a:spcPts val="0"/>
              </a:spcAft>
              <a:buFont typeface="Wingdings" pitchFamily="2" charset="2"/>
              <a:buNone/>
              <a:defRPr/>
            </a:pPr>
            <a:r>
              <a:rPr lang="en-GB" sz="2200" dirty="0">
                <a:latin typeface="+mn-lt"/>
                <a:sym typeface="Wingdings" pitchFamily="2" charset="2"/>
              </a:rPr>
              <a:t>The </a:t>
            </a:r>
            <a:r>
              <a:rPr lang="en-GB" sz="2200" b="1" dirty="0">
                <a:effectLst>
                  <a:outerShdw blurRad="38100" dist="38100" dir="2700000" algn="tl">
                    <a:srgbClr val="C0C0C0"/>
                  </a:outerShdw>
                </a:effectLst>
                <a:latin typeface="+mn-lt"/>
              </a:rPr>
              <a:t>CGEM</a:t>
            </a:r>
            <a:r>
              <a:rPr lang="en-GB" sz="2200" dirty="0">
                <a:latin typeface="+mn-lt"/>
              </a:rPr>
              <a:t> is a </a:t>
            </a:r>
            <a:r>
              <a:rPr lang="en-GB" sz="2200" b="1" i="1" dirty="0">
                <a:latin typeface="+mn-lt"/>
              </a:rPr>
              <a:t>low-mass</a:t>
            </a:r>
            <a:r>
              <a:rPr lang="en-GB" sz="2200" i="1" dirty="0">
                <a:latin typeface="+mn-lt"/>
              </a:rPr>
              <a:t>, </a:t>
            </a:r>
            <a:r>
              <a:rPr lang="en-GB" sz="2200" b="1" i="1" dirty="0">
                <a:latin typeface="+mn-lt"/>
              </a:rPr>
              <a:t>fully cylindrical</a:t>
            </a:r>
            <a:r>
              <a:rPr lang="en-GB" sz="2200" dirty="0">
                <a:latin typeface="+mn-lt"/>
              </a:rPr>
              <a:t> and almost </a:t>
            </a:r>
            <a:r>
              <a:rPr lang="en-GB" sz="2200" b="1" i="1" dirty="0">
                <a:latin typeface="+mn-lt"/>
              </a:rPr>
              <a:t>dead-zone-free</a:t>
            </a:r>
            <a:r>
              <a:rPr lang="en-GB" sz="2200" dirty="0">
                <a:latin typeface="+mn-lt"/>
              </a:rPr>
              <a:t> </a:t>
            </a:r>
            <a:r>
              <a:rPr lang="en-GB" sz="2200" dirty="0" smtClean="0">
                <a:latin typeface="+mn-lt"/>
              </a:rPr>
              <a:t>detector</a:t>
            </a:r>
            <a:endParaRPr lang="en-US" sz="2200" b="1" dirty="0">
              <a:latin typeface="+mn-lt"/>
            </a:endParaRPr>
          </a:p>
        </p:txBody>
      </p:sp>
      <p:grpSp>
        <p:nvGrpSpPr>
          <p:cNvPr id="2" name="Gruppo 31"/>
          <p:cNvGrpSpPr>
            <a:grpSpLocks/>
          </p:cNvGrpSpPr>
          <p:nvPr/>
        </p:nvGrpSpPr>
        <p:grpSpPr bwMode="auto">
          <a:xfrm>
            <a:off x="5940425" y="1646238"/>
            <a:ext cx="2952750" cy="2070100"/>
            <a:chOff x="5940152" y="1646052"/>
            <a:chExt cx="2952328" cy="2070980"/>
          </a:xfrm>
        </p:grpSpPr>
        <p:grpSp>
          <p:nvGrpSpPr>
            <p:cNvPr id="3" name="Gruppo 22"/>
            <p:cNvGrpSpPr>
              <a:grpSpLocks/>
            </p:cNvGrpSpPr>
            <p:nvPr/>
          </p:nvGrpSpPr>
          <p:grpSpPr bwMode="auto">
            <a:xfrm>
              <a:off x="5940425" y="1700213"/>
              <a:ext cx="2879725" cy="2016125"/>
              <a:chOff x="5940152" y="1700808"/>
              <a:chExt cx="2880320" cy="2016224"/>
            </a:xfrm>
          </p:grpSpPr>
          <p:pic>
            <p:nvPicPr>
              <p:cNvPr id="10270" name="Picture 7" descr="The image “file:///C:/Documents%20and%20Settings/giovanni%20bencivenni/Desktop/marek-sept.2008/gem_res_Rgt5.gif” cannot be displayed, because it contains errors."/>
              <p:cNvPicPr>
                <a:picLocks noChangeAspect="1" noChangeArrowheads="1"/>
              </p:cNvPicPr>
              <p:nvPr/>
            </p:nvPicPr>
            <p:blipFill>
              <a:blip r:embed="rId3" cstate="print"/>
              <a:srcRect l="3368" t="8356" r="7661" b="5341"/>
              <a:stretch>
                <a:fillRect/>
              </a:stretch>
            </p:blipFill>
            <p:spPr bwMode="auto">
              <a:xfrm>
                <a:off x="5940152" y="1700808"/>
                <a:ext cx="2880320" cy="2016224"/>
              </a:xfrm>
              <a:prstGeom prst="rect">
                <a:avLst/>
              </a:prstGeom>
              <a:noFill/>
              <a:ln w="9525">
                <a:noFill/>
                <a:miter lim="800000"/>
                <a:headEnd/>
                <a:tailEnd/>
              </a:ln>
            </p:spPr>
          </p:pic>
          <p:sp>
            <p:nvSpPr>
              <p:cNvPr id="10271" name="Rectangle 10"/>
              <p:cNvSpPr>
                <a:spLocks noChangeArrowheads="1"/>
              </p:cNvSpPr>
              <p:nvPr/>
            </p:nvSpPr>
            <p:spPr bwMode="auto">
              <a:xfrm>
                <a:off x="6321116" y="1742276"/>
                <a:ext cx="1647959" cy="357851"/>
              </a:xfrm>
              <a:prstGeom prst="rect">
                <a:avLst/>
              </a:prstGeom>
              <a:noFill/>
              <a:ln w="9525">
                <a:noFill/>
                <a:miter lim="800000"/>
                <a:headEnd/>
                <a:tailEnd/>
              </a:ln>
            </p:spPr>
            <p:txBody>
              <a:bodyPr wrap="none">
                <a:spAutoFit/>
              </a:bodyPr>
              <a:lstStyle/>
              <a:p>
                <a:r>
                  <a:rPr lang="en-GB" b="1">
                    <a:solidFill>
                      <a:srgbClr val="7030A0"/>
                    </a:solidFill>
                    <a:latin typeface="Calibri" pitchFamily="34" charset="0"/>
                    <a:cs typeface="Arial" pitchFamily="34" charset="0"/>
                    <a:sym typeface="Symbol" pitchFamily="18" charset="2"/>
                  </a:rPr>
                  <a:t>(GEM)</a:t>
                </a:r>
                <a:r>
                  <a:rPr lang="en-GB" b="1" baseline="30000">
                    <a:solidFill>
                      <a:srgbClr val="7030A0"/>
                    </a:solidFill>
                    <a:latin typeface="Calibri" pitchFamily="34" charset="0"/>
                    <a:cs typeface="Arial" pitchFamily="34" charset="0"/>
                    <a:sym typeface="Symbol" pitchFamily="18" charset="2"/>
                  </a:rPr>
                  <a:t> </a:t>
                </a:r>
                <a:r>
                  <a:rPr lang="en-GB" b="1">
                    <a:solidFill>
                      <a:srgbClr val="7030A0"/>
                    </a:solidFill>
                    <a:latin typeface="Calibri" pitchFamily="34" charset="0"/>
                    <a:cs typeface="Arial" pitchFamily="34" charset="0"/>
                    <a:sym typeface="Symbol" pitchFamily="18" charset="2"/>
                  </a:rPr>
                  <a:t> 200</a:t>
                </a:r>
                <a:r>
                  <a:rPr lang="en-US" b="1">
                    <a:solidFill>
                      <a:srgbClr val="7030A0"/>
                    </a:solidFill>
                    <a:latin typeface="Calibri" pitchFamily="34" charset="0"/>
                    <a:cs typeface="Arial" pitchFamily="34" charset="0"/>
                    <a:sym typeface="Symbol" pitchFamily="18" charset="2"/>
                  </a:rPr>
                  <a:t>µm</a:t>
                </a:r>
              </a:p>
            </p:txBody>
          </p:sp>
        </p:grpSp>
        <p:sp>
          <p:nvSpPr>
            <p:cNvPr id="22" name="CasellaDiTesto 21"/>
            <p:cNvSpPr txBox="1"/>
            <p:nvPr/>
          </p:nvSpPr>
          <p:spPr>
            <a:xfrm>
              <a:off x="7524251" y="3285048"/>
              <a:ext cx="1330135" cy="308106"/>
            </a:xfrm>
            <a:prstGeom prst="rect">
              <a:avLst/>
            </a:prstGeom>
            <a:noFill/>
          </p:spPr>
          <p:txBody>
            <a:bodyPr wrap="none">
              <a:spAutoFit/>
            </a:bodyPr>
            <a:lstStyle/>
            <a:p>
              <a:pPr>
                <a:defRPr/>
              </a:pPr>
              <a:r>
                <a:rPr lang="en-US" sz="1400" dirty="0">
                  <a:latin typeface="+mn-lt"/>
                </a:rPr>
                <a:t>Residuals (mm)</a:t>
              </a:r>
            </a:p>
          </p:txBody>
        </p:sp>
        <p:sp>
          <p:nvSpPr>
            <p:cNvPr id="26" name="Rettangolo arrotondato 25"/>
            <p:cNvSpPr/>
            <p:nvPr/>
          </p:nvSpPr>
          <p:spPr>
            <a:xfrm>
              <a:off x="5940152" y="1646052"/>
              <a:ext cx="2952328" cy="2070980"/>
            </a:xfrm>
            <a:prstGeom prst="roundRect">
              <a:avLst>
                <a:gd name="adj" fmla="val 11031"/>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4" name="Gruppo 32"/>
          <p:cNvGrpSpPr>
            <a:grpSpLocks/>
          </p:cNvGrpSpPr>
          <p:nvPr/>
        </p:nvGrpSpPr>
        <p:grpSpPr bwMode="auto">
          <a:xfrm>
            <a:off x="6011863" y="4716463"/>
            <a:ext cx="3132137" cy="1881187"/>
            <a:chOff x="6011863" y="4716463"/>
            <a:chExt cx="3132137" cy="1880889"/>
          </a:xfrm>
        </p:grpSpPr>
        <p:pic>
          <p:nvPicPr>
            <p:cNvPr id="10263" name="Immagine 20"/>
            <p:cNvPicPr>
              <a:picLocks noChangeAspect="1"/>
            </p:cNvPicPr>
            <p:nvPr/>
          </p:nvPicPr>
          <p:blipFill>
            <a:blip r:embed="rId4" cstate="print"/>
            <a:srcRect l="5000" t="8057" r="4588" b="3432"/>
            <a:stretch>
              <a:fillRect/>
            </a:stretch>
          </p:blipFill>
          <p:spPr bwMode="auto">
            <a:xfrm>
              <a:off x="6318250" y="4716463"/>
              <a:ext cx="2820988" cy="1871662"/>
            </a:xfrm>
            <a:prstGeom prst="rect">
              <a:avLst/>
            </a:prstGeom>
            <a:noFill/>
            <a:ln w="9525">
              <a:noFill/>
              <a:miter lim="800000"/>
              <a:headEnd/>
              <a:tailEnd/>
            </a:ln>
          </p:spPr>
        </p:pic>
        <p:sp>
          <p:nvSpPr>
            <p:cNvPr id="10264" name="Rettangolo 28"/>
            <p:cNvSpPr>
              <a:spLocks noChangeArrowheads="1"/>
            </p:cNvSpPr>
            <p:nvPr/>
          </p:nvSpPr>
          <p:spPr bwMode="auto">
            <a:xfrm>
              <a:off x="8066088" y="6097588"/>
              <a:ext cx="858837" cy="338137"/>
            </a:xfrm>
            <a:prstGeom prst="rect">
              <a:avLst/>
            </a:prstGeom>
            <a:noFill/>
            <a:ln w="9525">
              <a:noFill/>
              <a:miter lim="800000"/>
              <a:headEnd/>
              <a:tailEnd/>
            </a:ln>
          </p:spPr>
          <p:txBody>
            <a:bodyPr wrap="none">
              <a:spAutoFit/>
            </a:bodyPr>
            <a:lstStyle/>
            <a:p>
              <a:r>
                <a:rPr lang="en-US" sz="1600">
                  <a:solidFill>
                    <a:srgbClr val="000000"/>
                  </a:solidFill>
                  <a:latin typeface="Calibri" pitchFamily="34" charset="0"/>
                </a:rPr>
                <a:t>V</a:t>
              </a:r>
              <a:r>
                <a:rPr lang="en-US" sz="1600" baseline="-25000">
                  <a:solidFill>
                    <a:srgbClr val="000000"/>
                  </a:solidFill>
                  <a:latin typeface="Calibri" pitchFamily="34" charset="0"/>
                </a:rPr>
                <a:t>GEM</a:t>
              </a:r>
              <a:r>
                <a:rPr lang="en-US" sz="1600">
                  <a:solidFill>
                    <a:srgbClr val="000000"/>
                  </a:solidFill>
                  <a:latin typeface="Calibri" pitchFamily="34" charset="0"/>
                </a:rPr>
                <a:t> (V)</a:t>
              </a:r>
            </a:p>
          </p:txBody>
        </p:sp>
        <p:sp>
          <p:nvSpPr>
            <p:cNvPr id="10265" name="Rettangolo 29"/>
            <p:cNvSpPr>
              <a:spLocks noChangeArrowheads="1"/>
            </p:cNvSpPr>
            <p:nvPr/>
          </p:nvSpPr>
          <p:spPr bwMode="auto">
            <a:xfrm rot="-5400000">
              <a:off x="5558632" y="5177631"/>
              <a:ext cx="1244600" cy="338137"/>
            </a:xfrm>
            <a:prstGeom prst="rect">
              <a:avLst/>
            </a:prstGeom>
            <a:noFill/>
            <a:ln w="9525">
              <a:noFill/>
              <a:miter lim="800000"/>
              <a:headEnd/>
              <a:tailEnd/>
            </a:ln>
          </p:spPr>
          <p:txBody>
            <a:bodyPr wrap="none">
              <a:spAutoFit/>
            </a:bodyPr>
            <a:lstStyle/>
            <a:p>
              <a:r>
                <a:rPr lang="en-US" sz="1600">
                  <a:solidFill>
                    <a:srgbClr val="000000"/>
                  </a:solidFill>
                  <a:latin typeface="Calibri" pitchFamily="34" charset="0"/>
                </a:rPr>
                <a:t>Efficiency(%)</a:t>
              </a:r>
            </a:p>
          </p:txBody>
        </p:sp>
        <p:sp>
          <p:nvSpPr>
            <p:cNvPr id="31" name="Rettangolo arrotondato 30"/>
            <p:cNvSpPr/>
            <p:nvPr/>
          </p:nvSpPr>
          <p:spPr>
            <a:xfrm>
              <a:off x="6011863" y="4724399"/>
              <a:ext cx="3132137" cy="1872953"/>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5" name="Gruppo 31"/>
          <p:cNvGrpSpPr>
            <a:grpSpLocks/>
          </p:cNvGrpSpPr>
          <p:nvPr/>
        </p:nvGrpSpPr>
        <p:grpSpPr bwMode="auto">
          <a:xfrm>
            <a:off x="85725" y="3090863"/>
            <a:ext cx="3313113" cy="2232025"/>
            <a:chOff x="85725" y="3090863"/>
            <a:chExt cx="3313113" cy="2232025"/>
          </a:xfrm>
        </p:grpSpPr>
        <p:grpSp>
          <p:nvGrpSpPr>
            <p:cNvPr id="6" name="Gruppo 42"/>
            <p:cNvGrpSpPr>
              <a:grpSpLocks/>
            </p:cNvGrpSpPr>
            <p:nvPr/>
          </p:nvGrpSpPr>
          <p:grpSpPr bwMode="auto">
            <a:xfrm>
              <a:off x="85725" y="3090863"/>
              <a:ext cx="3313113" cy="2232025"/>
              <a:chOff x="150036" y="3090226"/>
              <a:chExt cx="3313113" cy="2232025"/>
            </a:xfrm>
          </p:grpSpPr>
          <p:grpSp>
            <p:nvGrpSpPr>
              <p:cNvPr id="9" name="Gruppo 40"/>
              <p:cNvGrpSpPr>
                <a:grpSpLocks/>
              </p:cNvGrpSpPr>
              <p:nvPr/>
            </p:nvGrpSpPr>
            <p:grpSpPr bwMode="auto">
              <a:xfrm>
                <a:off x="150036" y="3090226"/>
                <a:ext cx="3313113" cy="2232025"/>
                <a:chOff x="139403" y="3090226"/>
                <a:chExt cx="3313113" cy="2232025"/>
              </a:xfrm>
            </p:grpSpPr>
            <p:sp>
              <p:nvSpPr>
                <p:cNvPr id="27" name="Rettangolo arrotondato 26"/>
                <p:cNvSpPr/>
                <p:nvPr/>
              </p:nvSpPr>
              <p:spPr bwMode="auto">
                <a:xfrm>
                  <a:off x="139403" y="3090226"/>
                  <a:ext cx="3313113" cy="2232025"/>
                </a:xfrm>
                <a:prstGeom prst="roundRect">
                  <a:avLst>
                    <a:gd name="adj" fmla="val 8155"/>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2" name="Picture 30"/>
                <p:cNvPicPr>
                  <a:picLocks noChangeAspect="1" noChangeArrowheads="1"/>
                </p:cNvPicPr>
                <p:nvPr/>
              </p:nvPicPr>
              <p:blipFill>
                <a:blip r:embed="rId5" cstate="print">
                  <a:clrChange>
                    <a:clrFrom>
                      <a:srgbClr val="F3F3F3"/>
                    </a:clrFrom>
                    <a:clrTo>
                      <a:srgbClr val="F3F3F3">
                        <a:alpha val="0"/>
                      </a:srgbClr>
                    </a:clrTo>
                  </a:clrChange>
                </a:blip>
                <a:srcRect t="6886" r="8347"/>
                <a:stretch>
                  <a:fillRect/>
                </a:stretch>
              </p:blipFill>
              <p:spPr bwMode="auto">
                <a:xfrm>
                  <a:off x="219332" y="3140720"/>
                  <a:ext cx="3143021" cy="2160240"/>
                </a:xfrm>
                <a:prstGeom prst="rect">
                  <a:avLst/>
                </a:prstGeom>
                <a:noFill/>
                <a:ln w="9525">
                  <a:noFill/>
                  <a:miter lim="800000"/>
                  <a:headEnd/>
                  <a:tailEnd/>
                </a:ln>
              </p:spPr>
            </p:pic>
          </p:grpSp>
          <p:grpSp>
            <p:nvGrpSpPr>
              <p:cNvPr id="10" name="Gruppo 41"/>
              <p:cNvGrpSpPr>
                <a:grpSpLocks/>
              </p:cNvGrpSpPr>
              <p:nvPr/>
            </p:nvGrpSpPr>
            <p:grpSpPr bwMode="auto">
              <a:xfrm>
                <a:off x="1539967" y="3860411"/>
                <a:ext cx="1512168" cy="519264"/>
                <a:chOff x="1539967" y="3860411"/>
                <a:chExt cx="1512168" cy="519264"/>
              </a:xfrm>
            </p:grpSpPr>
            <p:sp>
              <p:nvSpPr>
                <p:cNvPr id="10258" name="Text Box 9"/>
                <p:cNvSpPr txBox="1">
                  <a:spLocks noChangeArrowheads="1"/>
                </p:cNvSpPr>
                <p:nvPr/>
              </p:nvSpPr>
              <p:spPr bwMode="auto">
                <a:xfrm>
                  <a:off x="1784224" y="3860411"/>
                  <a:ext cx="1267911" cy="338554"/>
                </a:xfrm>
                <a:prstGeom prst="rect">
                  <a:avLst/>
                </a:prstGeom>
                <a:noFill/>
                <a:ln w="9525">
                  <a:noFill/>
                  <a:miter lim="800000"/>
                  <a:headEnd/>
                  <a:tailEnd/>
                </a:ln>
              </p:spPr>
              <p:txBody>
                <a:bodyPr wrap="none">
                  <a:spAutoFit/>
                </a:bodyPr>
                <a:lstStyle/>
                <a:p>
                  <a:r>
                    <a:rPr lang="it-IT" sz="1600" b="1">
                      <a:solidFill>
                        <a:srgbClr val="EE18C0"/>
                      </a:solidFill>
                      <a:latin typeface="Calibri" pitchFamily="34" charset="0"/>
                    </a:rPr>
                    <a:t>KLOE  B-field</a:t>
                  </a:r>
                  <a:endParaRPr lang="en-US" sz="1600" b="1">
                    <a:solidFill>
                      <a:srgbClr val="EE18C0"/>
                    </a:solidFill>
                    <a:latin typeface="Calibri" pitchFamily="34" charset="0"/>
                  </a:endParaRPr>
                </a:p>
              </p:txBody>
            </p:sp>
            <p:cxnSp>
              <p:nvCxnSpPr>
                <p:cNvPr id="34" name="Connettore 2 33"/>
                <p:cNvCxnSpPr/>
                <p:nvPr/>
              </p:nvCxnSpPr>
              <p:spPr>
                <a:xfrm flipH="1">
                  <a:off x="1572436" y="4091938"/>
                  <a:ext cx="287338" cy="287338"/>
                </a:xfrm>
                <a:prstGeom prst="straightConnector1">
                  <a:avLst/>
                </a:prstGeom>
                <a:ln w="19050">
                  <a:solidFill>
                    <a:srgbClr val="EE18C0"/>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ttore 2 34"/>
                <p:cNvCxnSpPr/>
                <p:nvPr/>
              </p:nvCxnSpPr>
              <p:spPr>
                <a:xfrm flipH="1" flipV="1">
                  <a:off x="1540686" y="3860163"/>
                  <a:ext cx="287338" cy="73025"/>
                </a:xfrm>
                <a:prstGeom prst="straightConnector1">
                  <a:avLst/>
                </a:prstGeom>
                <a:ln w="19050">
                  <a:solidFill>
                    <a:srgbClr val="EE18C0"/>
                  </a:solidFill>
                  <a:tailEnd type="arrow"/>
                </a:ln>
              </p:spPr>
              <p:style>
                <a:lnRef idx="1">
                  <a:schemeClr val="accent1"/>
                </a:lnRef>
                <a:fillRef idx="0">
                  <a:schemeClr val="accent1"/>
                </a:fillRef>
                <a:effectRef idx="0">
                  <a:schemeClr val="accent1"/>
                </a:effectRef>
                <a:fontRef idx="minor">
                  <a:schemeClr val="tx1"/>
                </a:fontRef>
              </p:style>
            </p:cxnSp>
          </p:grpSp>
        </p:grpSp>
        <p:sp>
          <p:nvSpPr>
            <p:cNvPr id="29" name="Rettangolo 28"/>
            <p:cNvSpPr/>
            <p:nvPr/>
          </p:nvSpPr>
          <p:spPr bwMode="auto">
            <a:xfrm>
              <a:off x="468313" y="4572000"/>
              <a:ext cx="1544637" cy="369888"/>
            </a:xfrm>
            <a:prstGeom prst="rect">
              <a:avLst/>
            </a:prstGeom>
          </p:spPr>
          <p:txBody>
            <a:bodyPr wrap="none">
              <a:spAutoFit/>
            </a:bodyPr>
            <a:lstStyle/>
            <a:p>
              <a:pPr>
                <a:defRPr/>
              </a:pPr>
              <a:r>
                <a:rPr lang="it-IT" b="1" dirty="0" err="1">
                  <a:latin typeface="+mn-lt"/>
                  <a:sym typeface="Symbol" pitchFamily="18" charset="2"/>
                </a:rPr>
                <a:t>ResX</a:t>
              </a:r>
              <a:r>
                <a:rPr lang="it-IT" b="1" dirty="0">
                  <a:latin typeface="+mn-lt"/>
                  <a:sym typeface="Symbol" pitchFamily="18" charset="2"/>
                </a:rPr>
                <a:t> </a:t>
              </a:r>
              <a:r>
                <a:rPr lang="it-IT" b="1" dirty="0">
                  <a:latin typeface="+mn-lt"/>
                  <a:sym typeface="Symbol"/>
                </a:rPr>
                <a:t></a:t>
              </a:r>
              <a:r>
                <a:rPr lang="it-IT" b="1" dirty="0">
                  <a:latin typeface="+mn-lt"/>
                  <a:sym typeface="Symbol" pitchFamily="18" charset="2"/>
                </a:rPr>
                <a:t>190</a:t>
              </a:r>
              <a:r>
                <a:rPr lang="it-IT" b="1" dirty="0">
                  <a:latin typeface="+mn-lt"/>
                </a:rPr>
                <a:t>µm</a:t>
              </a:r>
              <a:endParaRPr lang="en-US" dirty="0">
                <a:latin typeface="+mn-lt"/>
              </a:endParaRPr>
            </a:p>
          </p:txBody>
        </p:sp>
        <p:sp>
          <p:nvSpPr>
            <p:cNvPr id="30" name="Rettangolo 29"/>
            <p:cNvSpPr/>
            <p:nvPr/>
          </p:nvSpPr>
          <p:spPr bwMode="auto">
            <a:xfrm>
              <a:off x="611188" y="3357563"/>
              <a:ext cx="1539875" cy="368300"/>
            </a:xfrm>
            <a:prstGeom prst="rect">
              <a:avLst/>
            </a:prstGeom>
          </p:spPr>
          <p:txBody>
            <a:bodyPr wrap="none">
              <a:spAutoFit/>
            </a:bodyPr>
            <a:lstStyle/>
            <a:p>
              <a:pPr>
                <a:defRPr/>
              </a:pPr>
              <a:r>
                <a:rPr lang="it-IT" b="1" dirty="0" err="1">
                  <a:solidFill>
                    <a:srgbClr val="0070C0"/>
                  </a:solidFill>
                  <a:latin typeface="+mn-lt"/>
                  <a:sym typeface="Symbol" pitchFamily="18" charset="2"/>
                </a:rPr>
                <a:t>ResY</a:t>
              </a:r>
              <a:r>
                <a:rPr lang="it-IT" b="1" dirty="0">
                  <a:solidFill>
                    <a:srgbClr val="0070C0"/>
                  </a:solidFill>
                  <a:latin typeface="+mn-lt"/>
                  <a:sym typeface="Symbol" pitchFamily="18" charset="2"/>
                </a:rPr>
                <a:t>  </a:t>
              </a:r>
              <a:r>
                <a:rPr lang="it-IT" b="1" dirty="0">
                  <a:solidFill>
                    <a:srgbClr val="0070C0"/>
                  </a:solidFill>
                  <a:latin typeface="+mn-lt"/>
                  <a:sym typeface="Symbol"/>
                </a:rPr>
                <a:t></a:t>
              </a:r>
              <a:r>
                <a:rPr lang="it-IT" b="1" dirty="0">
                  <a:solidFill>
                    <a:srgbClr val="0070C0"/>
                  </a:solidFill>
                  <a:latin typeface="+mn-lt"/>
                  <a:sym typeface="Symbol" pitchFamily="18" charset="2"/>
                </a:rPr>
                <a:t>350</a:t>
              </a:r>
              <a:r>
                <a:rPr lang="it-IT" b="1" dirty="0">
                  <a:solidFill>
                    <a:srgbClr val="0070C0"/>
                  </a:solidFill>
                  <a:latin typeface="+mn-lt"/>
                </a:rPr>
                <a:t>µm</a:t>
              </a:r>
              <a:endParaRPr lang="en-US" dirty="0">
                <a:solidFill>
                  <a:srgbClr val="0070C0"/>
                </a:solidFill>
                <a:latin typeface="+mn-lt"/>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egnaposto testo 1"/>
          <p:cNvSpPr>
            <a:spLocks noGrp="1"/>
          </p:cNvSpPr>
          <p:nvPr>
            <p:ph type="body" idx="11"/>
          </p:nvPr>
        </p:nvSpPr>
        <p:spPr>
          <a:xfrm>
            <a:off x="323850" y="2924175"/>
            <a:ext cx="8496300" cy="792163"/>
          </a:xfrm>
        </p:spPr>
        <p:txBody>
          <a:bodyPr/>
          <a:lstStyle/>
          <a:p>
            <a:r>
              <a:rPr lang="en-US" smtClean="0"/>
              <a:t>Building the Final Detector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l"/>
            <a:r>
              <a:rPr lang="en-US" dirty="0" smtClean="0"/>
              <a:t>Quality  check s on  GEM foils</a:t>
            </a:r>
            <a:endParaRPr lang="en-US" dirty="0"/>
          </a:p>
        </p:txBody>
      </p:sp>
      <p:pic>
        <p:nvPicPr>
          <p:cNvPr id="5" name="Immagine 4"/>
          <p:cNvPicPr>
            <a:picLocks noChangeAspect="1"/>
          </p:cNvPicPr>
          <p:nvPr/>
        </p:nvPicPr>
        <p:blipFill>
          <a:blip r:embed="rId2" cstate="print">
            <a:alphaModFix/>
            <a:lum/>
          </a:blip>
          <a:srcRect/>
          <a:stretch>
            <a:fillRect/>
          </a:stretch>
        </p:blipFill>
        <p:spPr>
          <a:xfrm>
            <a:off x="4788504" y="1107048"/>
            <a:ext cx="4320000" cy="2754000"/>
          </a:xfrm>
          <a:prstGeom prst="rect">
            <a:avLst/>
          </a:prstGeom>
          <a:noFill/>
          <a:ln>
            <a:noFill/>
          </a:ln>
        </p:spPr>
      </p:pic>
      <p:pic>
        <p:nvPicPr>
          <p:cNvPr id="6" name="Immagine 5"/>
          <p:cNvPicPr>
            <a:picLocks noChangeAspect="1"/>
          </p:cNvPicPr>
          <p:nvPr/>
        </p:nvPicPr>
        <p:blipFill>
          <a:blip r:embed="rId3" cstate="print">
            <a:alphaModFix/>
            <a:lum/>
          </a:blip>
          <a:srcRect/>
          <a:stretch>
            <a:fillRect/>
          </a:stretch>
        </p:blipFill>
        <p:spPr>
          <a:xfrm>
            <a:off x="106710" y="1053817"/>
            <a:ext cx="3945331" cy="2214067"/>
          </a:xfrm>
          <a:prstGeom prst="rect">
            <a:avLst/>
          </a:prstGeom>
          <a:noFill/>
          <a:ln>
            <a:noFill/>
          </a:ln>
        </p:spPr>
      </p:pic>
      <p:sp>
        <p:nvSpPr>
          <p:cNvPr id="7" name="CasellaDiTesto 6"/>
          <p:cNvSpPr txBox="1"/>
          <p:nvPr/>
        </p:nvSpPr>
        <p:spPr>
          <a:xfrm>
            <a:off x="35496" y="980728"/>
            <a:ext cx="4608512" cy="675078"/>
          </a:xfrm>
          <a:prstGeom prst="rect">
            <a:avLst/>
          </a:prstGeom>
          <a:noFill/>
          <a:ln>
            <a:noFill/>
          </a:ln>
        </p:spPr>
        <p:txBody>
          <a:bodyPr vert="horz" wrap="square"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2200" b="1" dirty="0" smtClean="0">
                <a:solidFill>
                  <a:schemeClr val="bg1"/>
                </a:solidFill>
                <a:latin typeface="Maiandra GD" pitchFamily="34" charset="0"/>
                <a:ea typeface="Arial Unicode MS" pitchFamily="2"/>
                <a:cs typeface="Tahoma" pitchFamily="2"/>
              </a:rPr>
              <a:t>1</a:t>
            </a:r>
            <a:r>
              <a:rPr lang="it-IT" sz="2200" b="1" i="0" u="none" strike="noStrike" kern="1200" dirty="0" smtClean="0">
                <a:ln>
                  <a:noFill/>
                </a:ln>
                <a:solidFill>
                  <a:schemeClr val="bg1"/>
                </a:solidFill>
                <a:latin typeface="Maiandra GD" pitchFamily="34" charset="0"/>
                <a:ea typeface="Arial Unicode MS" pitchFamily="2"/>
                <a:cs typeface="Tahoma" pitchFamily="2"/>
              </a:rPr>
              <a:t>) HV </a:t>
            </a:r>
            <a:r>
              <a:rPr lang="it-IT" sz="2200" b="1" i="0" u="none" strike="noStrike" kern="1200" dirty="0">
                <a:ln>
                  <a:noFill/>
                </a:ln>
                <a:solidFill>
                  <a:schemeClr val="bg1"/>
                </a:solidFill>
                <a:latin typeface="Maiandra GD" pitchFamily="34" charset="0"/>
                <a:ea typeface="Arial Unicode MS" pitchFamily="2"/>
                <a:cs typeface="Tahoma" pitchFamily="2"/>
              </a:rPr>
              <a:t>test in N</a:t>
            </a:r>
            <a:r>
              <a:rPr lang="it-IT" sz="2200" b="1" i="0" u="none" strike="noStrike" kern="1200" baseline="-25000" dirty="0">
                <a:ln>
                  <a:noFill/>
                </a:ln>
                <a:solidFill>
                  <a:schemeClr val="bg1"/>
                </a:solidFill>
                <a:latin typeface="Maiandra GD" pitchFamily="34" charset="0"/>
                <a:ea typeface="Arial Unicode MS" pitchFamily="2"/>
                <a:cs typeface="Tahoma" pitchFamily="2"/>
              </a:rPr>
              <a:t>2</a:t>
            </a:r>
            <a:r>
              <a:rPr lang="it-IT" sz="2200" b="1" i="0" u="none" strike="noStrike" kern="1200" dirty="0">
                <a:ln>
                  <a:noFill/>
                </a:ln>
                <a:solidFill>
                  <a:schemeClr val="bg1"/>
                </a:solidFill>
                <a:latin typeface="Maiandra GD" pitchFamily="34" charset="0"/>
                <a:ea typeface="Arial Unicode MS" pitchFamily="2"/>
                <a:cs typeface="Tahoma" pitchFamily="2"/>
              </a:rPr>
              <a:t> </a:t>
            </a:r>
            <a:r>
              <a:rPr lang="it-IT" sz="2200" b="1" i="0" u="none" strike="noStrike" kern="1200" dirty="0" smtClean="0">
                <a:ln>
                  <a:noFill/>
                </a:ln>
                <a:solidFill>
                  <a:schemeClr val="bg1"/>
                </a:solidFill>
                <a:latin typeface="Maiandra GD" pitchFamily="34" charset="0"/>
                <a:ea typeface="Arial Unicode MS" pitchFamily="2"/>
                <a:cs typeface="Tahoma" pitchFamily="2"/>
              </a:rPr>
              <a:t>environment    </a:t>
            </a:r>
            <a:r>
              <a:rPr lang="it-IT" sz="1600" b="1" i="0" u="none" strike="noStrike" kern="1200" dirty="0" smtClean="0">
                <a:ln>
                  <a:noFill/>
                </a:ln>
                <a:solidFill>
                  <a:schemeClr val="bg1"/>
                </a:solidFill>
                <a:latin typeface="Maiandra GD" pitchFamily="34" charset="0"/>
                <a:ea typeface="Arial Unicode MS" pitchFamily="2"/>
                <a:cs typeface="Tahoma" pitchFamily="2"/>
              </a:rPr>
              <a:t>RH&lt;10%</a:t>
            </a:r>
            <a:endParaRPr lang="it-IT" sz="1600" b="1" i="0" u="none" strike="noStrike" kern="1200" dirty="0">
              <a:ln>
                <a:noFill/>
              </a:ln>
              <a:solidFill>
                <a:schemeClr val="bg1"/>
              </a:solidFill>
              <a:latin typeface="Maiandra GD" pitchFamily="34" charset="0"/>
              <a:ea typeface="Arial Unicode MS" pitchFamily="2"/>
              <a:cs typeface="Tahoma" pitchFamily="2"/>
            </a:endParaRPr>
          </a:p>
        </p:txBody>
      </p:sp>
      <p:sp>
        <p:nvSpPr>
          <p:cNvPr id="8" name="CasellaDiTesto 7"/>
          <p:cNvSpPr txBox="1"/>
          <p:nvPr/>
        </p:nvSpPr>
        <p:spPr>
          <a:xfrm>
            <a:off x="4788024" y="1055671"/>
            <a:ext cx="3924000" cy="429113"/>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2200" b="1" i="0" u="none" strike="noStrike" kern="1200" dirty="0" smtClean="0">
                <a:ln>
                  <a:noFill/>
                </a:ln>
                <a:solidFill>
                  <a:schemeClr val="bg1"/>
                </a:solidFill>
                <a:latin typeface="Maiandra GD" pitchFamily="34" charset="0"/>
                <a:ea typeface="Arial Unicode MS" pitchFamily="2"/>
                <a:cs typeface="Tahoma" pitchFamily="2"/>
              </a:rPr>
              <a:t>2) Optical inspection</a:t>
            </a:r>
            <a:endParaRPr lang="it-IT" sz="2200" b="1" i="0" u="none" strike="noStrike" kern="1200" dirty="0">
              <a:ln>
                <a:noFill/>
              </a:ln>
              <a:solidFill>
                <a:schemeClr val="bg1"/>
              </a:solidFill>
              <a:latin typeface="Maiandra GD" pitchFamily="34" charset="0"/>
              <a:ea typeface="Arial Unicode MS" pitchFamily="2"/>
              <a:cs typeface="Tahoma" pitchFamily="2"/>
            </a:endParaRPr>
          </a:p>
        </p:txBody>
      </p:sp>
      <p:sp>
        <p:nvSpPr>
          <p:cNvPr id="17" name="TextBox 2"/>
          <p:cNvSpPr txBox="1"/>
          <p:nvPr/>
        </p:nvSpPr>
        <p:spPr>
          <a:xfrm>
            <a:off x="61886" y="3356992"/>
            <a:ext cx="4366098" cy="707886"/>
          </a:xfrm>
          <a:prstGeom prst="rect">
            <a:avLst/>
          </a:prstGeom>
          <a:noFill/>
        </p:spPr>
        <p:txBody>
          <a:bodyPr wrap="square" rtlCol="0">
            <a:spAutoFit/>
          </a:bodyPr>
          <a:lstStyle/>
          <a:p>
            <a:pPr>
              <a:buFont typeface="Arial" pitchFamily="34" charset="0"/>
              <a:buChar char="•"/>
            </a:pPr>
            <a:r>
              <a:rPr lang="it-IT" sz="2000" dirty="0" smtClean="0">
                <a:solidFill>
                  <a:schemeClr val="accent2"/>
                </a:solidFill>
                <a:latin typeface="+mn-lt"/>
              </a:rPr>
              <a:t> </a:t>
            </a:r>
            <a:r>
              <a:rPr lang="it-IT" sz="2000" dirty="0" err="1" smtClean="0">
                <a:solidFill>
                  <a:schemeClr val="accent2"/>
                </a:solidFill>
                <a:latin typeface="+mn-lt"/>
              </a:rPr>
              <a:t>Good</a:t>
            </a:r>
            <a:r>
              <a:rPr lang="it-IT" sz="2000" dirty="0" smtClean="0">
                <a:solidFill>
                  <a:schemeClr val="accent2"/>
                </a:solidFill>
                <a:latin typeface="+mn-lt"/>
              </a:rPr>
              <a:t> HV </a:t>
            </a:r>
            <a:r>
              <a:rPr lang="it-IT" sz="2000" dirty="0" err="1" smtClean="0">
                <a:solidFill>
                  <a:schemeClr val="accent2"/>
                </a:solidFill>
                <a:latin typeface="+mn-lt"/>
              </a:rPr>
              <a:t>sector</a:t>
            </a:r>
            <a:r>
              <a:rPr lang="it-IT" sz="2000" dirty="0" smtClean="0">
                <a:solidFill>
                  <a:schemeClr val="accent2"/>
                </a:solidFill>
                <a:latin typeface="+mn-lt"/>
              </a:rPr>
              <a:t>  </a:t>
            </a:r>
            <a:r>
              <a:rPr lang="it-IT" sz="2000" dirty="0" err="1" smtClean="0">
                <a:solidFill>
                  <a:schemeClr val="accent2"/>
                </a:solidFill>
                <a:latin typeface="+mn-lt"/>
              </a:rPr>
              <a:t>have</a:t>
            </a:r>
            <a:r>
              <a:rPr lang="it-IT" sz="2000" dirty="0" smtClean="0">
                <a:solidFill>
                  <a:schemeClr val="accent2"/>
                </a:solidFill>
                <a:latin typeface="+mn-lt"/>
              </a:rPr>
              <a:t>  I &lt; 1nA @ 600V</a:t>
            </a:r>
          </a:p>
          <a:p>
            <a:pPr>
              <a:buFont typeface="Arial" pitchFamily="34" charset="0"/>
              <a:buChar char="•"/>
            </a:pPr>
            <a:r>
              <a:rPr lang="it-IT" sz="2000" dirty="0" smtClean="0">
                <a:solidFill>
                  <a:schemeClr val="accent2"/>
                </a:solidFill>
                <a:latin typeface="+mn-lt"/>
              </a:rPr>
              <a:t>  </a:t>
            </a:r>
            <a:r>
              <a:rPr lang="it-IT" sz="2000" dirty="0" err="1" smtClean="0">
                <a:solidFill>
                  <a:schemeClr val="accent2"/>
                </a:solidFill>
                <a:latin typeface="+mn-lt"/>
              </a:rPr>
              <a:t>Discharge</a:t>
            </a:r>
            <a:r>
              <a:rPr lang="it-IT" sz="2000" dirty="0" smtClean="0">
                <a:solidFill>
                  <a:schemeClr val="accent2"/>
                </a:solidFill>
                <a:latin typeface="+mn-lt"/>
              </a:rPr>
              <a:t> rate </a:t>
            </a:r>
            <a:r>
              <a:rPr lang="it-IT" sz="2000" dirty="0" err="1" smtClean="0">
                <a:solidFill>
                  <a:schemeClr val="accent2"/>
                </a:solidFill>
                <a:latin typeface="+mn-lt"/>
              </a:rPr>
              <a:t>measured</a:t>
            </a:r>
            <a:r>
              <a:rPr lang="it-IT" sz="2000" dirty="0" smtClean="0">
                <a:solidFill>
                  <a:schemeClr val="accent2"/>
                </a:solidFill>
                <a:latin typeface="+mn-lt"/>
              </a:rPr>
              <a:t> </a:t>
            </a:r>
            <a:r>
              <a:rPr lang="it-IT" sz="2000" dirty="0" err="1" smtClean="0">
                <a:solidFill>
                  <a:schemeClr val="accent2"/>
                </a:solidFill>
                <a:latin typeface="+mn-lt"/>
              </a:rPr>
              <a:t>over</a:t>
            </a:r>
            <a:r>
              <a:rPr lang="it-IT" sz="2000" dirty="0" smtClean="0">
                <a:solidFill>
                  <a:schemeClr val="accent2"/>
                </a:solidFill>
                <a:latin typeface="+mn-lt"/>
              </a:rPr>
              <a:t>  </a:t>
            </a:r>
            <a:r>
              <a:rPr lang="en-US" sz="2000" dirty="0" smtClean="0">
                <a:solidFill>
                  <a:schemeClr val="accent2"/>
                </a:solidFill>
                <a:latin typeface="+mn-lt"/>
              </a:rPr>
              <a:t>~1h</a:t>
            </a:r>
            <a:endParaRPr lang="it-IT" sz="2000" dirty="0">
              <a:solidFill>
                <a:schemeClr val="accent2"/>
              </a:solidFill>
              <a:latin typeface="+mn-lt"/>
            </a:endParaRPr>
          </a:p>
        </p:txBody>
      </p:sp>
      <p:grpSp>
        <p:nvGrpSpPr>
          <p:cNvPr id="35" name="Gruppo 34"/>
          <p:cNvGrpSpPr/>
          <p:nvPr/>
        </p:nvGrpSpPr>
        <p:grpSpPr>
          <a:xfrm>
            <a:off x="5076256" y="3861048"/>
            <a:ext cx="3816224" cy="2556152"/>
            <a:chOff x="5076256" y="3861048"/>
            <a:chExt cx="3816224" cy="2556152"/>
          </a:xfrm>
        </p:grpSpPr>
        <p:sp>
          <p:nvSpPr>
            <p:cNvPr id="16" name="TextBox 4"/>
            <p:cNvSpPr txBox="1"/>
            <p:nvPr/>
          </p:nvSpPr>
          <p:spPr>
            <a:xfrm>
              <a:off x="5076768" y="4089846"/>
              <a:ext cx="1872208" cy="923330"/>
            </a:xfrm>
            <a:prstGeom prst="rect">
              <a:avLst/>
            </a:prstGeom>
            <a:noFill/>
            <a:ln>
              <a:solidFill>
                <a:schemeClr val="accent3"/>
              </a:solid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it-IT" dirty="0" smtClean="0">
                  <a:solidFill>
                    <a:schemeClr val="accent2"/>
                  </a:solidFill>
                  <a:latin typeface="Maiandra GD" pitchFamily="34" charset="0"/>
                </a:rPr>
                <a:t>GEM holes have 70µm diameter and 140µm pitch</a:t>
              </a:r>
              <a:endParaRPr lang="it-IT" dirty="0">
                <a:solidFill>
                  <a:schemeClr val="accent2"/>
                </a:solidFill>
                <a:latin typeface="Maiandra GD" pitchFamily="34" charset="0"/>
              </a:endParaRPr>
            </a:p>
          </p:txBody>
        </p:sp>
        <p:pic>
          <p:nvPicPr>
            <p:cNvPr id="11" name="Picture 6" descr="C:\Users\danilo\Dropbox\Conferences\ieee11\foto\L2G1ES18.jpg"/>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l="16327" t="30762" r="21612" b="13625"/>
            <a:stretch/>
          </p:blipFill>
          <p:spPr bwMode="auto">
            <a:xfrm>
              <a:off x="7077156" y="3933056"/>
              <a:ext cx="1800000" cy="1165385"/>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 Box 47"/>
            <p:cNvSpPr txBox="1">
              <a:spLocks noChangeArrowheads="1"/>
            </p:cNvSpPr>
            <p:nvPr/>
          </p:nvSpPr>
          <p:spPr bwMode="auto">
            <a:xfrm>
              <a:off x="7005148" y="3861048"/>
              <a:ext cx="1851532" cy="430887"/>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eaLnBrk="0" hangingPunct="0">
                <a:defRPr/>
              </a:pPr>
              <a:r>
                <a:rPr lang="it-IT" sz="2200" b="1" dirty="0" err="1" smtClean="0">
                  <a:solidFill>
                    <a:schemeClr val="bg1"/>
                  </a:solidFill>
                  <a:latin typeface="Maiandra GD" pitchFamily="34" charset="0"/>
                </a:rPr>
                <a:t>Over-etching</a:t>
              </a:r>
              <a:endParaRPr lang="en-US" sz="2200" b="1" dirty="0">
                <a:solidFill>
                  <a:schemeClr val="bg1"/>
                </a:solidFill>
                <a:latin typeface="Maiandra GD" pitchFamily="34" charset="0"/>
              </a:endParaRPr>
            </a:p>
          </p:txBody>
        </p:sp>
        <p:pic>
          <p:nvPicPr>
            <p:cNvPr id="14" name="Picture 4" descr="L2G1ES1.jpg (2560×1920)"/>
            <p:cNvPicPr>
              <a:picLocks noChangeArrowheads="1"/>
            </p:cNvPicPr>
            <p:nvPr/>
          </p:nvPicPr>
          <p:blipFill>
            <a:blip r:embed="rId5" cstate="email"/>
            <a:srcRect l="22054" t="18713" r="10447" b="21699"/>
            <a:stretch>
              <a:fillRect/>
            </a:stretch>
          </p:blipFill>
          <p:spPr bwMode="auto">
            <a:xfrm>
              <a:off x="7056480" y="5229200"/>
              <a:ext cx="1836000" cy="1188000"/>
            </a:xfrm>
            <a:prstGeom prst="rect">
              <a:avLst/>
            </a:prstGeom>
            <a:noFill/>
          </p:spPr>
        </p:pic>
        <p:sp>
          <p:nvSpPr>
            <p:cNvPr id="15" name="Text Box 47"/>
            <p:cNvSpPr txBox="1">
              <a:spLocks noChangeArrowheads="1"/>
            </p:cNvSpPr>
            <p:nvPr/>
          </p:nvSpPr>
          <p:spPr bwMode="auto">
            <a:xfrm>
              <a:off x="6840456" y="5158353"/>
              <a:ext cx="1851532" cy="430887"/>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eaLnBrk="0" hangingPunct="0">
                <a:defRPr/>
              </a:pPr>
              <a:r>
                <a:rPr lang="it-IT" sz="2200" b="1" dirty="0" err="1" smtClean="0">
                  <a:solidFill>
                    <a:schemeClr val="bg1"/>
                  </a:solidFill>
                  <a:latin typeface="Maiandra GD" pitchFamily="34" charset="0"/>
                </a:rPr>
                <a:t>Scratches</a:t>
              </a:r>
              <a:endParaRPr lang="en-US" sz="2200" b="1" dirty="0">
                <a:solidFill>
                  <a:schemeClr val="bg1"/>
                </a:solidFill>
                <a:latin typeface="Maiandra GD" pitchFamily="34" charset="0"/>
              </a:endParaRPr>
            </a:p>
          </p:txBody>
        </p:sp>
        <p:pic>
          <p:nvPicPr>
            <p:cNvPr id="10" name="Picture 5" descr="C:\Users\danilo\Dropbox\Conferences\ieee11\foto\L2G1DS38.jpg"/>
            <p:cNvPicPr>
              <a:picLocks noChangeArrowheads="1"/>
            </p:cNvPicPr>
            <p:nvPr/>
          </p:nvPicPr>
          <p:blipFill rotWithShape="1">
            <a:blip r:embed="rId6" cstate="email">
              <a:extLst>
                <a:ext uri="{28A0092B-C50C-407E-A947-70E740481C1C}">
                  <a14:useLocalDpi xmlns="" xmlns:a14="http://schemas.microsoft.com/office/drawing/2010/main"/>
                </a:ext>
              </a:extLst>
            </a:blip>
            <a:srcRect l="17269" t="9660" r="11435" b="19171"/>
            <a:stretch/>
          </p:blipFill>
          <p:spPr bwMode="auto">
            <a:xfrm>
              <a:off x="5148264" y="5229200"/>
              <a:ext cx="1800000" cy="1188000"/>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Text Box 47"/>
            <p:cNvSpPr txBox="1">
              <a:spLocks noChangeArrowheads="1"/>
            </p:cNvSpPr>
            <p:nvPr/>
          </p:nvSpPr>
          <p:spPr bwMode="auto">
            <a:xfrm>
              <a:off x="5076256" y="5157192"/>
              <a:ext cx="1851532" cy="430887"/>
            </a:xfrm>
            <a:prstGeom prst="rect">
              <a:avLst/>
            </a:prstGeom>
            <a:noFill/>
            <a:ln>
              <a:noFill/>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eaLnBrk="0" hangingPunct="0">
                <a:defRPr/>
              </a:pPr>
              <a:r>
                <a:rPr lang="it-IT" sz="2200" b="1" dirty="0" err="1" smtClean="0">
                  <a:solidFill>
                    <a:schemeClr val="bg1"/>
                  </a:solidFill>
                  <a:latin typeface="Maiandra GD" pitchFamily="34" charset="0"/>
                </a:rPr>
                <a:t>Missing</a:t>
              </a:r>
              <a:r>
                <a:rPr lang="it-IT" sz="2200" b="1" dirty="0" smtClean="0">
                  <a:solidFill>
                    <a:schemeClr val="bg1"/>
                  </a:solidFill>
                  <a:latin typeface="Maiandra GD" pitchFamily="34" charset="0"/>
                </a:rPr>
                <a:t> </a:t>
              </a:r>
              <a:r>
                <a:rPr lang="it-IT" sz="2200" b="1" dirty="0" err="1" smtClean="0">
                  <a:solidFill>
                    <a:schemeClr val="bg1"/>
                  </a:solidFill>
                  <a:latin typeface="Maiandra GD" pitchFamily="34" charset="0"/>
                </a:rPr>
                <a:t>holes</a:t>
              </a:r>
              <a:endParaRPr lang="en-US" sz="2200" b="1" dirty="0">
                <a:solidFill>
                  <a:schemeClr val="bg1"/>
                </a:solidFill>
                <a:latin typeface="Maiandra GD" pitchFamily="34" charset="0"/>
              </a:endParaRPr>
            </a:p>
          </p:txBody>
        </p:sp>
      </p:grpSp>
      <p:grpSp>
        <p:nvGrpSpPr>
          <p:cNvPr id="32" name="Gruppo 31"/>
          <p:cNvGrpSpPr/>
          <p:nvPr/>
        </p:nvGrpSpPr>
        <p:grpSpPr>
          <a:xfrm>
            <a:off x="571504" y="4079704"/>
            <a:ext cx="3712464" cy="2517648"/>
            <a:chOff x="179512" y="4007696"/>
            <a:chExt cx="3712464" cy="2517648"/>
          </a:xfrm>
        </p:grpSpPr>
        <p:pic>
          <p:nvPicPr>
            <p:cNvPr id="26" name="Picture 6"/>
            <p:cNvPicPr>
              <a:picLocks noChangeAspect="1"/>
            </p:cNvPicPr>
            <p:nvPr/>
          </p:nvPicPr>
          <p:blipFill>
            <a:blip r:embed="rId7" cstate="screen">
              <a:extLst>
                <a:ext uri="{28A0092B-C50C-407E-A947-70E740481C1C}">
                  <a14:useLocalDpi xmlns="" xmlns:a14="http://schemas.microsoft.com/office/drawing/2010/main"/>
                </a:ext>
              </a:extLst>
            </a:blip>
            <a:stretch>
              <a:fillRect/>
            </a:stretch>
          </p:blipFill>
          <p:spPr>
            <a:xfrm>
              <a:off x="179512" y="4007696"/>
              <a:ext cx="3712464" cy="2517648"/>
            </a:xfrm>
            <a:prstGeom prst="rect">
              <a:avLst/>
            </a:prstGeom>
          </p:spPr>
        </p:pic>
        <p:sp>
          <p:nvSpPr>
            <p:cNvPr id="27" name="Rettangolo 10"/>
            <p:cNvSpPr/>
            <p:nvPr/>
          </p:nvSpPr>
          <p:spPr>
            <a:xfrm>
              <a:off x="628313" y="4778017"/>
              <a:ext cx="1639431" cy="83099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srgbClr val="6EA0B0"/>
                  </a:solidFill>
                  <a:effectLst/>
                  <a:uLnTx/>
                  <a:uFillTx/>
                  <a:latin typeface="Maiandra GD" pitchFamily="34" charset="0"/>
                </a:rPr>
                <a:t>few sectors with current    &gt; 1 </a:t>
              </a:r>
              <a:r>
                <a:rPr kumimoji="0" lang="en-US" sz="1600" b="0" i="0" u="none" strike="noStrike" kern="0" cap="none" spc="0" normalizeH="0" baseline="0" noProof="0" dirty="0" err="1" smtClean="0">
                  <a:ln>
                    <a:noFill/>
                  </a:ln>
                  <a:solidFill>
                    <a:srgbClr val="6EA0B0"/>
                  </a:solidFill>
                  <a:effectLst/>
                  <a:uLnTx/>
                  <a:uFillTx/>
                  <a:latin typeface="Maiandra GD" pitchFamily="34" charset="0"/>
                </a:rPr>
                <a:t>nA</a:t>
              </a:r>
              <a:r>
                <a:rPr kumimoji="0" lang="en-US" sz="1600" b="0" i="0" u="none" strike="noStrike" kern="0" cap="none" spc="0" normalizeH="0" baseline="0" noProof="0" dirty="0" smtClean="0">
                  <a:ln>
                    <a:noFill/>
                  </a:ln>
                  <a:solidFill>
                    <a:srgbClr val="6EA0B0"/>
                  </a:solidFill>
                  <a:effectLst/>
                  <a:uLnTx/>
                  <a:uFillTx/>
                  <a:latin typeface="Maiandra GD" pitchFamily="34" charset="0"/>
                </a:rPr>
                <a:t> @600 V</a:t>
              </a:r>
              <a:endParaRPr kumimoji="0" lang="it-IT" sz="1600" b="0" i="0" u="none" strike="noStrike" kern="0" cap="none" spc="0" normalizeH="0" baseline="0" noProof="0" dirty="0">
                <a:ln>
                  <a:noFill/>
                </a:ln>
                <a:solidFill>
                  <a:srgbClr val="6EA0B0"/>
                </a:solidFill>
                <a:effectLst/>
                <a:uLnTx/>
                <a:uFillTx/>
                <a:latin typeface="Maiandra GD" pitchFamily="34" charset="0"/>
              </a:endParaRPr>
            </a:p>
          </p:txBody>
        </p:sp>
      </p:grpSp>
      <p:sp>
        <p:nvSpPr>
          <p:cNvPr id="36" name="Segnaposto piè di pagina 35"/>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37" name="Segnaposto numero diapositiva 36"/>
          <p:cNvSpPr>
            <a:spLocks noGrp="1"/>
          </p:cNvSpPr>
          <p:nvPr>
            <p:ph type="sldNum" sz="quarter" idx="11"/>
          </p:nvPr>
        </p:nvSpPr>
        <p:spPr/>
        <p:txBody>
          <a:bodyPr/>
          <a:lstStyle/>
          <a:p>
            <a:pPr>
              <a:defRPr/>
            </a:pPr>
            <a:fld id="{E458A581-5F90-4D95-9D9D-0FA7F9D5B3D1}" type="slidenum">
              <a:rPr lang="en-US" smtClean="0"/>
              <a:pPr>
                <a:defRPr/>
              </a:pPr>
              <a:t>17</a:t>
            </a:fld>
            <a:endParaRPr lang="en-US" dirty="0"/>
          </a:p>
        </p:txBody>
      </p:sp>
      <p:pic>
        <p:nvPicPr>
          <p:cNvPr id="69634" name="Picture 2" descr="H:\KLOE-2\Conferences\KrakowSeminar\CylindricalTripleGEM.png"/>
          <p:cNvPicPr>
            <a:picLocks noChangeAspect="1" noChangeArrowheads="1"/>
          </p:cNvPicPr>
          <p:nvPr/>
        </p:nvPicPr>
        <p:blipFill>
          <a:blip r:embed="rId8" cstate="print"/>
          <a:srcRect l="4380" t="15706"/>
          <a:stretch>
            <a:fillRect/>
          </a:stretch>
        </p:blipFill>
        <p:spPr bwMode="auto">
          <a:xfrm>
            <a:off x="7281251" y="65890"/>
            <a:ext cx="1763688" cy="86718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a:xfrm>
            <a:off x="-36513" y="144463"/>
            <a:ext cx="9217026" cy="763587"/>
          </a:xfrm>
        </p:spPr>
        <p:txBody>
          <a:bodyPr/>
          <a:lstStyle/>
          <a:p>
            <a:pPr algn="l"/>
            <a:r>
              <a:rPr lang="en-US" dirty="0" smtClean="0"/>
              <a:t>Building the Cylindrical GEM</a:t>
            </a:r>
          </a:p>
        </p:txBody>
      </p:sp>
      <p:pic>
        <p:nvPicPr>
          <p:cNvPr id="12293" name="Picture 6" descr="C:\Users\Danilo\Pictures\L2\GEM Glue\IMG_0602.jpg"/>
          <p:cNvPicPr>
            <a:picLocks noChangeAspect="1" noChangeArrowheads="1"/>
          </p:cNvPicPr>
          <p:nvPr/>
        </p:nvPicPr>
        <p:blipFill>
          <a:blip r:embed="rId3" cstate="print"/>
          <a:srcRect/>
          <a:stretch>
            <a:fillRect/>
          </a:stretch>
        </p:blipFill>
        <p:spPr bwMode="auto">
          <a:xfrm>
            <a:off x="-14288" y="1341438"/>
            <a:ext cx="2590801" cy="4608512"/>
          </a:xfrm>
          <a:prstGeom prst="rect">
            <a:avLst/>
          </a:prstGeom>
          <a:noFill/>
          <a:ln w="9525">
            <a:noFill/>
            <a:miter lim="800000"/>
            <a:headEnd/>
            <a:tailEnd/>
          </a:ln>
        </p:spPr>
      </p:pic>
      <p:sp>
        <p:nvSpPr>
          <p:cNvPr id="6" name="TextBox 1"/>
          <p:cNvSpPr txBox="1">
            <a:spLocks noChangeArrowheads="1"/>
          </p:cNvSpPr>
          <p:nvPr/>
        </p:nvSpPr>
        <p:spPr bwMode="auto">
          <a:xfrm>
            <a:off x="0" y="5934670"/>
            <a:ext cx="3563888" cy="646331"/>
          </a:xfrm>
          <a:prstGeom prst="rect">
            <a:avLst/>
          </a:prstGeom>
          <a:noFill/>
          <a:ln w="9525">
            <a:noFill/>
            <a:miter lim="800000"/>
            <a:headEnd/>
            <a:tailEnd/>
          </a:ln>
        </p:spPr>
        <p:txBody>
          <a:bodyPr wrap="square">
            <a:spAutoFit/>
          </a:bodyPr>
          <a:lstStyle/>
          <a:p>
            <a:pPr>
              <a:defRPr/>
            </a:pPr>
            <a:r>
              <a:rPr lang="it-IT" dirty="0" smtClean="0">
                <a:solidFill>
                  <a:srgbClr val="7030A0"/>
                </a:solidFill>
              </a:rPr>
              <a:t>3 foils spliced - </a:t>
            </a:r>
            <a:r>
              <a:rPr lang="it-IT" dirty="0" smtClean="0">
                <a:solidFill>
                  <a:srgbClr val="7030A0"/>
                </a:solidFill>
                <a:latin typeface="+mn-lt"/>
              </a:rPr>
              <a:t>Epoxy </a:t>
            </a:r>
            <a:r>
              <a:rPr lang="it-IT" dirty="0">
                <a:solidFill>
                  <a:srgbClr val="7030A0"/>
                </a:solidFill>
                <a:latin typeface="+mn-lt"/>
              </a:rPr>
              <a:t>glue </a:t>
            </a:r>
            <a:r>
              <a:rPr lang="it-IT" dirty="0" smtClean="0">
                <a:solidFill>
                  <a:srgbClr val="7030A0"/>
                </a:solidFill>
                <a:latin typeface="+mn-lt"/>
              </a:rPr>
              <a:t>distributed on </a:t>
            </a:r>
            <a:r>
              <a:rPr lang="it-IT" dirty="0">
                <a:solidFill>
                  <a:srgbClr val="7030A0"/>
                </a:solidFill>
                <a:latin typeface="+mn-lt"/>
              </a:rPr>
              <a:t>a 2mm wide line</a:t>
            </a:r>
          </a:p>
        </p:txBody>
      </p:sp>
      <p:sp>
        <p:nvSpPr>
          <p:cNvPr id="7" name="TextBox 8"/>
          <p:cNvSpPr txBox="1">
            <a:spLocks noChangeArrowheads="1"/>
          </p:cNvSpPr>
          <p:nvPr/>
        </p:nvSpPr>
        <p:spPr bwMode="auto">
          <a:xfrm>
            <a:off x="2627784" y="5932488"/>
            <a:ext cx="3249612" cy="646331"/>
          </a:xfrm>
          <a:prstGeom prst="rect">
            <a:avLst/>
          </a:prstGeom>
          <a:noFill/>
          <a:ln w="9525">
            <a:noFill/>
            <a:miter lim="800000"/>
            <a:headEnd/>
            <a:tailEnd/>
          </a:ln>
        </p:spPr>
        <p:txBody>
          <a:bodyPr>
            <a:spAutoFit/>
          </a:bodyPr>
          <a:lstStyle/>
          <a:p>
            <a:pPr algn="ctr">
              <a:defRPr/>
            </a:pPr>
            <a:r>
              <a:rPr lang="it-IT" dirty="0" err="1">
                <a:solidFill>
                  <a:srgbClr val="7030A0"/>
                </a:solidFill>
                <a:latin typeface="+mj-lt"/>
              </a:rPr>
              <a:t>Vacuum</a:t>
            </a:r>
            <a:r>
              <a:rPr lang="it-IT" dirty="0">
                <a:solidFill>
                  <a:srgbClr val="7030A0"/>
                </a:solidFill>
                <a:latin typeface="+mj-lt"/>
              </a:rPr>
              <a:t> bag </a:t>
            </a:r>
            <a:r>
              <a:rPr lang="it-IT" dirty="0" err="1" smtClean="0">
                <a:solidFill>
                  <a:srgbClr val="7030A0"/>
                </a:solidFill>
                <a:latin typeface="+mj-lt"/>
              </a:rPr>
              <a:t>envelope</a:t>
            </a:r>
            <a:r>
              <a:rPr lang="it-IT" dirty="0" smtClean="0">
                <a:solidFill>
                  <a:srgbClr val="7030A0"/>
                </a:solidFill>
                <a:latin typeface="+mj-lt"/>
              </a:rPr>
              <a:t>                at 0.9 bar</a:t>
            </a:r>
            <a:endParaRPr lang="it-IT" dirty="0">
              <a:solidFill>
                <a:srgbClr val="7030A0"/>
              </a:solidFill>
              <a:latin typeface="+mj-lt"/>
            </a:endParaRPr>
          </a:p>
        </p:txBody>
      </p:sp>
      <p:sp>
        <p:nvSpPr>
          <p:cNvPr id="8" name="TextBox 9"/>
          <p:cNvSpPr txBox="1">
            <a:spLocks noChangeArrowheads="1"/>
          </p:cNvSpPr>
          <p:nvPr/>
        </p:nvSpPr>
        <p:spPr bwMode="auto">
          <a:xfrm>
            <a:off x="5724128" y="5949950"/>
            <a:ext cx="3405585" cy="646331"/>
          </a:xfrm>
          <a:prstGeom prst="rect">
            <a:avLst/>
          </a:prstGeom>
          <a:noFill/>
          <a:ln w="9525">
            <a:noFill/>
            <a:miter lim="800000"/>
            <a:headEnd/>
            <a:tailEnd/>
          </a:ln>
        </p:spPr>
        <p:txBody>
          <a:bodyPr wrap="square">
            <a:spAutoFit/>
          </a:bodyPr>
          <a:lstStyle/>
          <a:p>
            <a:pPr algn="ctr">
              <a:defRPr/>
            </a:pPr>
            <a:r>
              <a:rPr lang="it-IT" dirty="0" smtClean="0">
                <a:solidFill>
                  <a:srgbClr val="7030A0"/>
                </a:solidFill>
                <a:latin typeface="+mj-lt"/>
              </a:rPr>
              <a:t>CGEM </a:t>
            </a:r>
            <a:r>
              <a:rPr lang="it-IT" dirty="0">
                <a:solidFill>
                  <a:srgbClr val="7030A0"/>
                </a:solidFill>
                <a:latin typeface="+mj-lt"/>
              </a:rPr>
              <a:t>with </a:t>
            </a:r>
            <a:r>
              <a:rPr lang="it-IT" dirty="0" smtClean="0">
                <a:solidFill>
                  <a:srgbClr val="7030A0"/>
                </a:solidFill>
                <a:latin typeface="+mj-lt"/>
              </a:rPr>
              <a:t> </a:t>
            </a:r>
            <a:r>
              <a:rPr lang="it-IT" b="1" dirty="0" smtClean="0">
                <a:solidFill>
                  <a:srgbClr val="7030A0"/>
                </a:solidFill>
                <a:latin typeface="+mj-lt"/>
              </a:rPr>
              <a:t>fiberglass </a:t>
            </a:r>
            <a:r>
              <a:rPr lang="it-IT" b="1" dirty="0" err="1" smtClean="0">
                <a:solidFill>
                  <a:srgbClr val="7030A0"/>
                </a:solidFill>
                <a:latin typeface="+mj-lt"/>
              </a:rPr>
              <a:t>rings</a:t>
            </a:r>
            <a:r>
              <a:rPr lang="it-IT" b="1" dirty="0" smtClean="0">
                <a:solidFill>
                  <a:srgbClr val="7030A0"/>
                </a:solidFill>
                <a:latin typeface="+mj-lt"/>
              </a:rPr>
              <a:t>: gap </a:t>
            </a:r>
            <a:r>
              <a:rPr lang="it-IT" b="1" dirty="0" err="1" smtClean="0">
                <a:solidFill>
                  <a:srgbClr val="7030A0"/>
                </a:solidFill>
                <a:latin typeface="+mj-lt"/>
              </a:rPr>
              <a:t>spacers</a:t>
            </a:r>
            <a:r>
              <a:rPr lang="it-IT" b="1" dirty="0" smtClean="0">
                <a:solidFill>
                  <a:srgbClr val="7030A0"/>
                </a:solidFill>
                <a:latin typeface="+mj-lt"/>
              </a:rPr>
              <a:t> and  </a:t>
            </a:r>
            <a:r>
              <a:rPr lang="it-IT" b="1" dirty="0" err="1" smtClean="0">
                <a:solidFill>
                  <a:srgbClr val="7030A0"/>
                </a:solidFill>
                <a:latin typeface="+mj-lt"/>
              </a:rPr>
              <a:t>mechanical</a:t>
            </a:r>
            <a:r>
              <a:rPr lang="it-IT" b="1" dirty="0" smtClean="0">
                <a:solidFill>
                  <a:srgbClr val="7030A0"/>
                </a:solidFill>
                <a:latin typeface="+mj-lt"/>
              </a:rPr>
              <a:t> </a:t>
            </a:r>
            <a:r>
              <a:rPr lang="it-IT" b="1" dirty="0" err="1" smtClean="0">
                <a:solidFill>
                  <a:srgbClr val="7030A0"/>
                </a:solidFill>
                <a:latin typeface="+mj-lt"/>
              </a:rPr>
              <a:t>support</a:t>
            </a:r>
            <a:endParaRPr lang="it-IT" b="1" dirty="0">
              <a:solidFill>
                <a:srgbClr val="7030A0"/>
              </a:solidFill>
              <a:latin typeface="+mj-lt"/>
            </a:endParaRPr>
          </a:p>
        </p:txBody>
      </p:sp>
      <p:pic>
        <p:nvPicPr>
          <p:cNvPr id="12297" name="Picture 2" descr="C:\Users\Danilo\Pictures\L2\GEM Glue\IMG_0581.jpg"/>
          <p:cNvPicPr>
            <a:picLocks noChangeAspect="1" noChangeArrowheads="1"/>
          </p:cNvPicPr>
          <p:nvPr/>
        </p:nvPicPr>
        <p:blipFill>
          <a:blip r:embed="rId4" cstate="print"/>
          <a:srcRect/>
          <a:stretch>
            <a:fillRect/>
          </a:stretch>
        </p:blipFill>
        <p:spPr bwMode="auto">
          <a:xfrm>
            <a:off x="5889625" y="3897313"/>
            <a:ext cx="3238500" cy="2052637"/>
          </a:xfrm>
          <a:prstGeom prst="rect">
            <a:avLst/>
          </a:prstGeom>
          <a:noFill/>
          <a:ln w="9525">
            <a:noFill/>
            <a:miter lim="800000"/>
            <a:headEnd/>
            <a:tailEnd/>
          </a:ln>
        </p:spPr>
      </p:pic>
      <p:pic>
        <p:nvPicPr>
          <p:cNvPr id="12298" name="Picture 3" descr="C:\Users\Danilo\Pictures\L2\GEM Glue\IMG_0521.JPG"/>
          <p:cNvPicPr>
            <a:picLocks noChangeAspect="1" noChangeArrowheads="1"/>
          </p:cNvPicPr>
          <p:nvPr/>
        </p:nvPicPr>
        <p:blipFill>
          <a:blip r:embed="rId5" cstate="print"/>
          <a:srcRect/>
          <a:stretch>
            <a:fillRect/>
          </a:stretch>
        </p:blipFill>
        <p:spPr bwMode="auto">
          <a:xfrm>
            <a:off x="2557463" y="1341438"/>
            <a:ext cx="3233737" cy="2014537"/>
          </a:xfrm>
          <a:prstGeom prst="rect">
            <a:avLst/>
          </a:prstGeom>
          <a:noFill/>
          <a:ln w="9525">
            <a:noFill/>
            <a:miter lim="800000"/>
            <a:headEnd/>
            <a:tailEnd/>
          </a:ln>
        </p:spPr>
      </p:pic>
      <p:pic>
        <p:nvPicPr>
          <p:cNvPr id="12299" name="Picture 4" descr="C:\Users\Danilo\Pictures\L2\GEM Glue\IMG_0540.JPG"/>
          <p:cNvPicPr>
            <a:picLocks noChangeAspect="1" noChangeArrowheads="1"/>
          </p:cNvPicPr>
          <p:nvPr/>
        </p:nvPicPr>
        <p:blipFill>
          <a:blip r:embed="rId6" cstate="print"/>
          <a:srcRect/>
          <a:stretch>
            <a:fillRect/>
          </a:stretch>
        </p:blipFill>
        <p:spPr bwMode="auto">
          <a:xfrm>
            <a:off x="5889625" y="1346200"/>
            <a:ext cx="3238500" cy="2006600"/>
          </a:xfrm>
          <a:prstGeom prst="rect">
            <a:avLst/>
          </a:prstGeom>
          <a:noFill/>
          <a:ln w="9525">
            <a:noFill/>
            <a:miter lim="800000"/>
            <a:headEnd/>
            <a:tailEnd/>
          </a:ln>
        </p:spPr>
      </p:pic>
      <p:pic>
        <p:nvPicPr>
          <p:cNvPr id="12300" name="Picture 5" descr="C:\Users\Danilo\Pictures\L2\GEM Glue\IMG_0558.JPG"/>
          <p:cNvPicPr>
            <a:picLocks noChangeAspect="1" noChangeArrowheads="1"/>
          </p:cNvPicPr>
          <p:nvPr/>
        </p:nvPicPr>
        <p:blipFill>
          <a:blip r:embed="rId7" cstate="print"/>
          <a:srcRect/>
          <a:stretch>
            <a:fillRect/>
          </a:stretch>
        </p:blipFill>
        <p:spPr bwMode="auto">
          <a:xfrm>
            <a:off x="2562225" y="3892550"/>
            <a:ext cx="3287713" cy="2057400"/>
          </a:xfrm>
          <a:prstGeom prst="rect">
            <a:avLst/>
          </a:prstGeom>
          <a:noFill/>
          <a:ln w="9525">
            <a:noFill/>
            <a:miter lim="800000"/>
            <a:headEnd/>
            <a:tailEnd/>
          </a:ln>
        </p:spPr>
      </p:pic>
      <p:sp>
        <p:nvSpPr>
          <p:cNvPr id="14" name="TextBox 1"/>
          <p:cNvSpPr txBox="1">
            <a:spLocks noChangeArrowheads="1"/>
          </p:cNvSpPr>
          <p:nvPr/>
        </p:nvSpPr>
        <p:spPr bwMode="auto">
          <a:xfrm>
            <a:off x="2484438" y="3324225"/>
            <a:ext cx="3671738" cy="646331"/>
          </a:xfrm>
          <a:prstGeom prst="rect">
            <a:avLst/>
          </a:prstGeom>
          <a:noFill/>
          <a:ln w="9525">
            <a:noFill/>
            <a:miter lim="800000"/>
            <a:headEnd/>
            <a:tailEnd/>
          </a:ln>
        </p:spPr>
        <p:txBody>
          <a:bodyPr wrap="square">
            <a:spAutoFit/>
          </a:bodyPr>
          <a:lstStyle/>
          <a:p>
            <a:pPr algn="ctr">
              <a:defRPr/>
            </a:pPr>
            <a:r>
              <a:rPr lang="it-IT" dirty="0" err="1">
                <a:solidFill>
                  <a:srgbClr val="7030A0"/>
                </a:solidFill>
                <a:latin typeface="+mj-lt"/>
              </a:rPr>
              <a:t>Electrode</a:t>
            </a:r>
            <a:r>
              <a:rPr lang="it-IT" dirty="0">
                <a:solidFill>
                  <a:srgbClr val="7030A0"/>
                </a:solidFill>
                <a:latin typeface="+mj-lt"/>
              </a:rPr>
              <a:t>  </a:t>
            </a:r>
            <a:r>
              <a:rPr lang="it-IT" dirty="0" err="1" smtClean="0">
                <a:solidFill>
                  <a:srgbClr val="7030A0"/>
                </a:solidFill>
                <a:latin typeface="+mj-lt"/>
              </a:rPr>
              <a:t>wrapped</a:t>
            </a:r>
            <a:r>
              <a:rPr lang="it-IT" dirty="0" smtClean="0">
                <a:solidFill>
                  <a:srgbClr val="7030A0"/>
                </a:solidFill>
                <a:latin typeface="+mj-lt"/>
              </a:rPr>
              <a:t> on </a:t>
            </a:r>
            <a:r>
              <a:rPr lang="it-IT" dirty="0" err="1" smtClean="0">
                <a:solidFill>
                  <a:srgbClr val="7030A0"/>
                </a:solidFill>
                <a:latin typeface="+mj-lt"/>
              </a:rPr>
              <a:t>cylindrical</a:t>
            </a:r>
            <a:r>
              <a:rPr lang="it-IT" dirty="0" smtClean="0">
                <a:solidFill>
                  <a:srgbClr val="7030A0"/>
                </a:solidFill>
                <a:latin typeface="+mj-lt"/>
              </a:rPr>
              <a:t> </a:t>
            </a:r>
            <a:r>
              <a:rPr lang="it-IT" dirty="0" err="1" smtClean="0">
                <a:solidFill>
                  <a:srgbClr val="7030A0"/>
                </a:solidFill>
                <a:latin typeface="+mj-lt"/>
              </a:rPr>
              <a:t>mold</a:t>
            </a:r>
            <a:r>
              <a:rPr lang="it-IT" dirty="0" smtClean="0">
                <a:solidFill>
                  <a:srgbClr val="7030A0"/>
                </a:solidFill>
                <a:latin typeface="+mj-lt"/>
              </a:rPr>
              <a:t> </a:t>
            </a:r>
            <a:r>
              <a:rPr lang="it-IT" dirty="0" smtClean="0">
                <a:solidFill>
                  <a:srgbClr val="7030A0"/>
                </a:solidFill>
                <a:latin typeface="+mj-lt"/>
              </a:rPr>
              <a:t> &amp; </a:t>
            </a:r>
            <a:r>
              <a:rPr lang="it-IT" dirty="0" err="1" smtClean="0">
                <a:solidFill>
                  <a:srgbClr val="7030A0"/>
                </a:solidFill>
                <a:latin typeface="+mj-lt"/>
              </a:rPr>
              <a:t>covered</a:t>
            </a:r>
            <a:r>
              <a:rPr lang="it-IT" dirty="0" smtClean="0">
                <a:solidFill>
                  <a:srgbClr val="7030A0"/>
                </a:solidFill>
                <a:latin typeface="+mj-lt"/>
              </a:rPr>
              <a:t> </a:t>
            </a:r>
            <a:r>
              <a:rPr lang="it-IT" dirty="0" err="1">
                <a:solidFill>
                  <a:srgbClr val="7030A0"/>
                </a:solidFill>
                <a:latin typeface="+mj-lt"/>
              </a:rPr>
              <a:t>with</a:t>
            </a:r>
            <a:r>
              <a:rPr lang="it-IT" dirty="0">
                <a:solidFill>
                  <a:srgbClr val="7030A0"/>
                </a:solidFill>
                <a:latin typeface="+mj-lt"/>
              </a:rPr>
              <a:t> </a:t>
            </a:r>
            <a:r>
              <a:rPr lang="it-IT" dirty="0" err="1">
                <a:solidFill>
                  <a:srgbClr val="7030A0"/>
                </a:solidFill>
                <a:latin typeface="+mj-lt"/>
              </a:rPr>
              <a:t>Mylar</a:t>
            </a:r>
            <a:r>
              <a:rPr lang="it-IT" dirty="0">
                <a:solidFill>
                  <a:srgbClr val="7030A0"/>
                </a:solidFill>
                <a:latin typeface="+mj-lt"/>
              </a:rPr>
              <a:t> </a:t>
            </a:r>
          </a:p>
        </p:txBody>
      </p:sp>
      <p:sp>
        <p:nvSpPr>
          <p:cNvPr id="15" name="TextBox 7"/>
          <p:cNvSpPr txBox="1">
            <a:spLocks noChangeArrowheads="1"/>
          </p:cNvSpPr>
          <p:nvPr/>
        </p:nvSpPr>
        <p:spPr bwMode="auto">
          <a:xfrm>
            <a:off x="5892800" y="3309938"/>
            <a:ext cx="3251200" cy="646112"/>
          </a:xfrm>
          <a:prstGeom prst="rect">
            <a:avLst/>
          </a:prstGeom>
          <a:noFill/>
          <a:ln w="9525">
            <a:noFill/>
            <a:miter lim="800000"/>
            <a:headEnd/>
            <a:tailEnd/>
          </a:ln>
        </p:spPr>
        <p:txBody>
          <a:bodyPr>
            <a:spAutoFit/>
          </a:bodyPr>
          <a:lstStyle/>
          <a:p>
            <a:pPr algn="ctr">
              <a:defRPr/>
            </a:pPr>
            <a:r>
              <a:rPr lang="it-IT" dirty="0" err="1">
                <a:solidFill>
                  <a:srgbClr val="7030A0"/>
                </a:solidFill>
                <a:latin typeface="+mj-lt"/>
              </a:rPr>
              <a:t>Transpirant</a:t>
            </a:r>
            <a:r>
              <a:rPr lang="it-IT" dirty="0">
                <a:solidFill>
                  <a:srgbClr val="7030A0"/>
                </a:solidFill>
                <a:latin typeface="+mj-lt"/>
              </a:rPr>
              <a:t> </a:t>
            </a:r>
            <a:r>
              <a:rPr lang="it-IT" dirty="0" err="1">
                <a:solidFill>
                  <a:srgbClr val="7030A0"/>
                </a:solidFill>
                <a:latin typeface="+mj-lt"/>
              </a:rPr>
              <a:t>tissue</a:t>
            </a:r>
            <a:r>
              <a:rPr lang="it-IT" dirty="0">
                <a:solidFill>
                  <a:srgbClr val="7030A0"/>
                </a:solidFill>
                <a:latin typeface="+mj-lt"/>
              </a:rPr>
              <a:t> </a:t>
            </a:r>
            <a:r>
              <a:rPr lang="it-IT" dirty="0" err="1">
                <a:solidFill>
                  <a:srgbClr val="7030A0"/>
                </a:solidFill>
                <a:latin typeface="+mj-lt"/>
              </a:rPr>
              <a:t>is</a:t>
            </a:r>
            <a:r>
              <a:rPr lang="it-IT" dirty="0">
                <a:solidFill>
                  <a:srgbClr val="7030A0"/>
                </a:solidFill>
                <a:latin typeface="+mj-lt"/>
              </a:rPr>
              <a:t> </a:t>
            </a:r>
            <a:r>
              <a:rPr lang="it-IT" dirty="0" err="1">
                <a:solidFill>
                  <a:srgbClr val="7030A0"/>
                </a:solidFill>
                <a:latin typeface="+mj-lt"/>
              </a:rPr>
              <a:t>placed</a:t>
            </a:r>
            <a:r>
              <a:rPr lang="it-IT" dirty="0">
                <a:solidFill>
                  <a:srgbClr val="7030A0"/>
                </a:solidFill>
                <a:latin typeface="+mj-lt"/>
              </a:rPr>
              <a:t> </a:t>
            </a:r>
            <a:r>
              <a:rPr lang="it-IT" dirty="0" err="1">
                <a:solidFill>
                  <a:srgbClr val="7030A0"/>
                </a:solidFill>
                <a:latin typeface="+mj-lt"/>
              </a:rPr>
              <a:t>around</a:t>
            </a:r>
            <a:r>
              <a:rPr lang="it-IT" dirty="0">
                <a:solidFill>
                  <a:srgbClr val="7030A0"/>
                </a:solidFill>
                <a:latin typeface="+mj-lt"/>
              </a:rPr>
              <a:t> </a:t>
            </a:r>
            <a:r>
              <a:rPr lang="it-IT" dirty="0" err="1">
                <a:solidFill>
                  <a:srgbClr val="7030A0"/>
                </a:solidFill>
                <a:latin typeface="+mj-lt"/>
              </a:rPr>
              <a:t>to</a:t>
            </a:r>
            <a:r>
              <a:rPr lang="it-IT" dirty="0">
                <a:solidFill>
                  <a:srgbClr val="7030A0"/>
                </a:solidFill>
                <a:latin typeface="+mj-lt"/>
              </a:rPr>
              <a:t> </a:t>
            </a:r>
            <a:r>
              <a:rPr lang="it-IT" dirty="0" err="1">
                <a:solidFill>
                  <a:srgbClr val="7030A0"/>
                </a:solidFill>
                <a:latin typeface="+mj-lt"/>
              </a:rPr>
              <a:t>distribute</a:t>
            </a:r>
            <a:r>
              <a:rPr lang="it-IT" dirty="0">
                <a:solidFill>
                  <a:srgbClr val="7030A0"/>
                </a:solidFill>
                <a:latin typeface="+mj-lt"/>
              </a:rPr>
              <a:t> </a:t>
            </a:r>
            <a:r>
              <a:rPr lang="it-IT" dirty="0" err="1">
                <a:solidFill>
                  <a:srgbClr val="7030A0"/>
                </a:solidFill>
                <a:latin typeface="+mj-lt"/>
              </a:rPr>
              <a:t>vacuum</a:t>
            </a:r>
            <a:endParaRPr lang="it-IT" dirty="0">
              <a:solidFill>
                <a:srgbClr val="7030A0"/>
              </a:solidFill>
              <a:latin typeface="+mj-lt"/>
            </a:endParaRPr>
          </a:p>
        </p:txBody>
      </p:sp>
      <p:cxnSp>
        <p:nvCxnSpPr>
          <p:cNvPr id="16" name="Straight Arrow Connector 4"/>
          <p:cNvCxnSpPr/>
          <p:nvPr/>
        </p:nvCxnSpPr>
        <p:spPr>
          <a:xfrm flipV="1">
            <a:off x="8424863" y="5484813"/>
            <a:ext cx="87312" cy="561975"/>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7" name="Straight Arrow Connector 12"/>
          <p:cNvCxnSpPr/>
          <p:nvPr/>
        </p:nvCxnSpPr>
        <p:spPr>
          <a:xfrm flipH="1" flipV="1">
            <a:off x="6546850" y="5392738"/>
            <a:ext cx="1878013" cy="65405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2305" name="CasellaDiTesto 17"/>
          <p:cNvSpPr txBox="1">
            <a:spLocks noChangeArrowheads="1"/>
          </p:cNvSpPr>
          <p:nvPr/>
        </p:nvSpPr>
        <p:spPr bwMode="auto">
          <a:xfrm>
            <a:off x="-36513" y="5580063"/>
            <a:ext cx="390526" cy="369887"/>
          </a:xfrm>
          <a:prstGeom prst="rect">
            <a:avLst/>
          </a:prstGeom>
          <a:noFill/>
          <a:ln w="9525">
            <a:noFill/>
            <a:miter lim="800000"/>
            <a:headEnd/>
            <a:tailEnd/>
          </a:ln>
        </p:spPr>
        <p:txBody>
          <a:bodyPr wrap="none">
            <a:spAutoFit/>
          </a:bodyPr>
          <a:lstStyle/>
          <a:p>
            <a:r>
              <a:rPr lang="en-US">
                <a:solidFill>
                  <a:schemeClr val="bg1"/>
                </a:solidFill>
              </a:rPr>
              <a:t>1)</a:t>
            </a:r>
          </a:p>
        </p:txBody>
      </p:sp>
      <p:sp>
        <p:nvSpPr>
          <p:cNvPr id="12306" name="CasellaDiTesto 18"/>
          <p:cNvSpPr txBox="1">
            <a:spLocks noChangeArrowheads="1"/>
          </p:cNvSpPr>
          <p:nvPr/>
        </p:nvSpPr>
        <p:spPr bwMode="auto">
          <a:xfrm>
            <a:off x="2555875" y="1412875"/>
            <a:ext cx="390525" cy="369888"/>
          </a:xfrm>
          <a:prstGeom prst="rect">
            <a:avLst/>
          </a:prstGeom>
          <a:noFill/>
          <a:ln w="9525">
            <a:noFill/>
            <a:miter lim="800000"/>
            <a:headEnd/>
            <a:tailEnd/>
          </a:ln>
        </p:spPr>
        <p:txBody>
          <a:bodyPr wrap="none">
            <a:spAutoFit/>
          </a:bodyPr>
          <a:lstStyle/>
          <a:p>
            <a:r>
              <a:rPr lang="en-US">
                <a:solidFill>
                  <a:schemeClr val="bg1"/>
                </a:solidFill>
              </a:rPr>
              <a:t>2)</a:t>
            </a:r>
          </a:p>
        </p:txBody>
      </p:sp>
      <p:sp>
        <p:nvSpPr>
          <p:cNvPr id="12307" name="CasellaDiTesto 19"/>
          <p:cNvSpPr txBox="1">
            <a:spLocks noChangeArrowheads="1"/>
          </p:cNvSpPr>
          <p:nvPr/>
        </p:nvSpPr>
        <p:spPr bwMode="auto">
          <a:xfrm>
            <a:off x="6197600" y="1403350"/>
            <a:ext cx="390525" cy="369888"/>
          </a:xfrm>
          <a:prstGeom prst="rect">
            <a:avLst/>
          </a:prstGeom>
          <a:noFill/>
          <a:ln w="9525">
            <a:noFill/>
            <a:miter lim="800000"/>
            <a:headEnd/>
            <a:tailEnd/>
          </a:ln>
        </p:spPr>
        <p:txBody>
          <a:bodyPr wrap="none">
            <a:spAutoFit/>
          </a:bodyPr>
          <a:lstStyle/>
          <a:p>
            <a:r>
              <a:rPr lang="en-US">
                <a:solidFill>
                  <a:schemeClr val="bg1"/>
                </a:solidFill>
              </a:rPr>
              <a:t>3)</a:t>
            </a:r>
          </a:p>
        </p:txBody>
      </p:sp>
      <p:sp>
        <p:nvSpPr>
          <p:cNvPr id="12308" name="CasellaDiTesto 20"/>
          <p:cNvSpPr txBox="1">
            <a:spLocks noChangeArrowheads="1"/>
          </p:cNvSpPr>
          <p:nvPr/>
        </p:nvSpPr>
        <p:spPr bwMode="auto">
          <a:xfrm>
            <a:off x="2598738" y="4005263"/>
            <a:ext cx="388937" cy="369887"/>
          </a:xfrm>
          <a:prstGeom prst="rect">
            <a:avLst/>
          </a:prstGeom>
          <a:noFill/>
          <a:ln w="9525">
            <a:noFill/>
            <a:miter lim="800000"/>
            <a:headEnd/>
            <a:tailEnd/>
          </a:ln>
        </p:spPr>
        <p:txBody>
          <a:bodyPr wrap="none">
            <a:spAutoFit/>
          </a:bodyPr>
          <a:lstStyle/>
          <a:p>
            <a:r>
              <a:rPr lang="en-US">
                <a:solidFill>
                  <a:schemeClr val="bg1"/>
                </a:solidFill>
              </a:rPr>
              <a:t>4)</a:t>
            </a:r>
          </a:p>
        </p:txBody>
      </p:sp>
      <p:sp>
        <p:nvSpPr>
          <p:cNvPr id="12309" name="CasellaDiTesto 21"/>
          <p:cNvSpPr txBox="1">
            <a:spLocks noChangeArrowheads="1"/>
          </p:cNvSpPr>
          <p:nvPr/>
        </p:nvSpPr>
        <p:spPr bwMode="auto">
          <a:xfrm>
            <a:off x="5940425" y="3995738"/>
            <a:ext cx="388938" cy="369887"/>
          </a:xfrm>
          <a:prstGeom prst="rect">
            <a:avLst/>
          </a:prstGeom>
          <a:noFill/>
          <a:ln w="9525">
            <a:noFill/>
            <a:miter lim="800000"/>
            <a:headEnd/>
            <a:tailEnd/>
          </a:ln>
        </p:spPr>
        <p:txBody>
          <a:bodyPr wrap="none">
            <a:spAutoFit/>
          </a:bodyPr>
          <a:lstStyle/>
          <a:p>
            <a:r>
              <a:rPr lang="en-US">
                <a:solidFill>
                  <a:schemeClr val="bg1"/>
                </a:solidFill>
              </a:rPr>
              <a:t>5)</a:t>
            </a:r>
          </a:p>
        </p:txBody>
      </p:sp>
      <p:sp>
        <p:nvSpPr>
          <p:cNvPr id="22" name="Segnaposto piè di pagina 2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3" name="Segnaposto numero diapositiva 22"/>
          <p:cNvSpPr>
            <a:spLocks noGrp="1"/>
          </p:cNvSpPr>
          <p:nvPr>
            <p:ph type="sldNum" sz="quarter" idx="11"/>
          </p:nvPr>
        </p:nvSpPr>
        <p:spPr/>
        <p:txBody>
          <a:bodyPr/>
          <a:lstStyle/>
          <a:p>
            <a:pPr>
              <a:defRPr/>
            </a:pPr>
            <a:fld id="{E458A581-5F90-4D95-9D9D-0FA7F9D5B3D1}" type="slidenum">
              <a:rPr lang="en-US" smtClean="0"/>
              <a:pPr>
                <a:defRPr/>
              </a:pPr>
              <a:t>18</a:t>
            </a:fld>
            <a:endParaRPr lang="en-US" dirty="0"/>
          </a:p>
        </p:txBody>
      </p:sp>
      <p:pic>
        <p:nvPicPr>
          <p:cNvPr id="24" name="Picture 2" descr="H:\KLOE-2\Conferences\KrakowSeminar\CylindricalTripleGEM.png"/>
          <p:cNvPicPr>
            <a:picLocks noChangeAspect="1" noChangeArrowheads="1"/>
          </p:cNvPicPr>
          <p:nvPr/>
        </p:nvPicPr>
        <p:blipFill>
          <a:blip r:embed="rId8" cstate="print"/>
          <a:srcRect l="4380" t="15706"/>
          <a:stretch>
            <a:fillRect/>
          </a:stretch>
        </p:blipFill>
        <p:spPr bwMode="auto">
          <a:xfrm>
            <a:off x="7281251" y="65890"/>
            <a:ext cx="1763688" cy="867181"/>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a:xfrm>
            <a:off x="-36513" y="144463"/>
            <a:ext cx="9217026" cy="763587"/>
          </a:xfrm>
        </p:spPr>
        <p:txBody>
          <a:bodyPr/>
          <a:lstStyle/>
          <a:p>
            <a:pPr algn="l"/>
            <a:r>
              <a:rPr lang="en-US" dirty="0" smtClean="0"/>
              <a:t>Building the cylindrical  Anode</a:t>
            </a:r>
          </a:p>
        </p:txBody>
      </p:sp>
      <p:sp>
        <p:nvSpPr>
          <p:cNvPr id="10" name="TextBox 7"/>
          <p:cNvSpPr txBox="1">
            <a:spLocks noChangeArrowheads="1"/>
          </p:cNvSpPr>
          <p:nvPr/>
        </p:nvSpPr>
        <p:spPr bwMode="auto">
          <a:xfrm>
            <a:off x="4572000" y="6083300"/>
            <a:ext cx="4587875" cy="369888"/>
          </a:xfrm>
          <a:prstGeom prst="rect">
            <a:avLst/>
          </a:prstGeom>
          <a:noFill/>
          <a:ln w="9525">
            <a:noFill/>
            <a:miter lim="800000"/>
            <a:headEnd/>
            <a:tailEnd/>
          </a:ln>
        </p:spPr>
        <p:txBody>
          <a:bodyPr>
            <a:spAutoFit/>
          </a:bodyPr>
          <a:lstStyle/>
          <a:p>
            <a:pPr>
              <a:defRPr/>
            </a:pPr>
            <a:r>
              <a:rPr lang="it-IT" dirty="0" err="1">
                <a:solidFill>
                  <a:srgbClr val="7030A0"/>
                </a:solidFill>
                <a:latin typeface="+mj-lt"/>
              </a:rPr>
              <a:t>Foil</a:t>
            </a:r>
            <a:r>
              <a:rPr lang="it-IT" dirty="0">
                <a:solidFill>
                  <a:srgbClr val="7030A0"/>
                </a:solidFill>
                <a:latin typeface="+mj-lt"/>
              </a:rPr>
              <a:t> </a:t>
            </a:r>
            <a:r>
              <a:rPr lang="it-IT" dirty="0" err="1">
                <a:solidFill>
                  <a:srgbClr val="7030A0"/>
                </a:solidFill>
                <a:latin typeface="+mj-lt"/>
              </a:rPr>
              <a:t>wrapped</a:t>
            </a:r>
            <a:r>
              <a:rPr lang="it-IT" dirty="0">
                <a:solidFill>
                  <a:srgbClr val="7030A0"/>
                </a:solidFill>
                <a:latin typeface="+mj-lt"/>
              </a:rPr>
              <a:t> on the </a:t>
            </a:r>
            <a:r>
              <a:rPr lang="it-IT" dirty="0" err="1">
                <a:solidFill>
                  <a:srgbClr val="7030A0"/>
                </a:solidFill>
                <a:latin typeface="+mj-lt"/>
              </a:rPr>
              <a:t>mold</a:t>
            </a:r>
            <a:r>
              <a:rPr lang="it-IT" dirty="0">
                <a:solidFill>
                  <a:srgbClr val="7030A0"/>
                </a:solidFill>
                <a:latin typeface="+mj-lt"/>
              </a:rPr>
              <a:t> </a:t>
            </a:r>
            <a:r>
              <a:rPr lang="it-IT" dirty="0" err="1">
                <a:solidFill>
                  <a:srgbClr val="7030A0"/>
                </a:solidFill>
                <a:latin typeface="+mj-lt"/>
              </a:rPr>
              <a:t>for</a:t>
            </a:r>
            <a:r>
              <a:rPr lang="it-IT" dirty="0">
                <a:solidFill>
                  <a:srgbClr val="7030A0"/>
                </a:solidFill>
                <a:latin typeface="+mj-lt"/>
              </a:rPr>
              <a:t> </a:t>
            </a:r>
            <a:r>
              <a:rPr lang="it-IT" dirty="0" err="1">
                <a:solidFill>
                  <a:srgbClr val="7030A0"/>
                </a:solidFill>
                <a:latin typeface="+mj-lt"/>
              </a:rPr>
              <a:t>cylindrical</a:t>
            </a:r>
            <a:r>
              <a:rPr lang="it-IT" dirty="0">
                <a:solidFill>
                  <a:srgbClr val="7030A0"/>
                </a:solidFill>
                <a:latin typeface="+mj-lt"/>
              </a:rPr>
              <a:t> </a:t>
            </a:r>
            <a:r>
              <a:rPr lang="it-IT" dirty="0" err="1">
                <a:solidFill>
                  <a:srgbClr val="7030A0"/>
                </a:solidFill>
                <a:latin typeface="+mj-lt"/>
              </a:rPr>
              <a:t>shape</a:t>
            </a:r>
            <a:endParaRPr lang="it-IT" dirty="0">
              <a:solidFill>
                <a:srgbClr val="7030A0"/>
              </a:solidFill>
              <a:latin typeface="+mj-lt"/>
            </a:endParaRPr>
          </a:p>
        </p:txBody>
      </p:sp>
      <p:grpSp>
        <p:nvGrpSpPr>
          <p:cNvPr id="13318" name="Gruppo 29"/>
          <p:cNvGrpSpPr>
            <a:grpSpLocks/>
          </p:cNvGrpSpPr>
          <p:nvPr/>
        </p:nvGrpSpPr>
        <p:grpSpPr bwMode="auto">
          <a:xfrm>
            <a:off x="41275" y="1019175"/>
            <a:ext cx="3833813" cy="2736850"/>
            <a:chOff x="5058850" y="3645024"/>
            <a:chExt cx="3833630" cy="2736304"/>
          </a:xfrm>
        </p:grpSpPr>
        <p:pic>
          <p:nvPicPr>
            <p:cNvPr id="17" name="Picture 3" descr="C:\Users\Danilo\Desktop\goodPads.jpg"/>
            <p:cNvPicPr>
              <a:picLocks noChangeAspect="1" noChangeArrowheads="1"/>
            </p:cNvPicPr>
            <p:nvPr/>
          </p:nvPicPr>
          <p:blipFill>
            <a:blip r:embed="rId3" cstate="print"/>
            <a:srcRect/>
            <a:stretch>
              <a:fillRect/>
            </a:stretch>
          </p:blipFill>
          <p:spPr bwMode="auto">
            <a:xfrm>
              <a:off x="5058850" y="3660896"/>
              <a:ext cx="3622502" cy="2720432"/>
            </a:xfrm>
            <a:prstGeom prst="rect">
              <a:avLst/>
            </a:prstGeom>
            <a:solidFill>
              <a:schemeClr val="bg1">
                <a:lumMod val="95000"/>
              </a:schemeClr>
            </a:solidFill>
            <a:ln w="9525">
              <a:noFill/>
              <a:miter lim="800000"/>
              <a:headEnd/>
              <a:tailEnd/>
            </a:ln>
          </p:spPr>
        </p:pic>
        <p:cxnSp>
          <p:nvCxnSpPr>
            <p:cNvPr id="18" name="Straight Arrow Connector 9"/>
            <p:cNvCxnSpPr/>
            <p:nvPr/>
          </p:nvCxnSpPr>
          <p:spPr>
            <a:xfrm flipH="1">
              <a:off x="5365223" y="4365605"/>
              <a:ext cx="60322" cy="752325"/>
            </a:xfrm>
            <a:prstGeom prst="straightConnector1">
              <a:avLst/>
            </a:prstGeom>
            <a:ln w="25400">
              <a:solidFill>
                <a:schemeClr val="bg1"/>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13345" name="TextBox 18"/>
            <p:cNvSpPr txBox="1">
              <a:spLocks noChangeArrowheads="1"/>
            </p:cNvSpPr>
            <p:nvPr/>
          </p:nvSpPr>
          <p:spPr bwMode="auto">
            <a:xfrm>
              <a:off x="5485099" y="4533212"/>
              <a:ext cx="1944804" cy="369258"/>
            </a:xfrm>
            <a:prstGeom prst="rect">
              <a:avLst/>
            </a:prstGeom>
            <a:noFill/>
            <a:ln w="9525">
              <a:noFill/>
              <a:miter lim="800000"/>
              <a:headEnd/>
              <a:tailEnd/>
            </a:ln>
          </p:spPr>
          <p:txBody>
            <a:bodyPr>
              <a:spAutoFit/>
            </a:bodyPr>
            <a:lstStyle/>
            <a:p>
              <a:r>
                <a:rPr lang="it-IT" b="1" dirty="0">
                  <a:solidFill>
                    <a:schemeClr val="bg1"/>
                  </a:solidFill>
                  <a:latin typeface="Maiandra GD" pitchFamily="34" charset="0"/>
                </a:rPr>
                <a:t>X </a:t>
              </a:r>
              <a:r>
                <a:rPr lang="it-IT" b="1" dirty="0" err="1">
                  <a:solidFill>
                    <a:schemeClr val="bg1"/>
                  </a:solidFill>
                  <a:latin typeface="Maiandra GD" pitchFamily="34" charset="0"/>
                </a:rPr>
                <a:t>pitch</a:t>
              </a:r>
              <a:r>
                <a:rPr lang="it-IT" b="1" dirty="0">
                  <a:solidFill>
                    <a:schemeClr val="bg1"/>
                  </a:solidFill>
                  <a:latin typeface="Maiandra GD" pitchFamily="34" charset="0"/>
                </a:rPr>
                <a:t> 650µm </a:t>
              </a:r>
            </a:p>
          </p:txBody>
        </p:sp>
        <p:cxnSp>
          <p:nvCxnSpPr>
            <p:cNvPr id="20" name="Straight Arrow Connector 19"/>
            <p:cNvCxnSpPr/>
            <p:nvPr/>
          </p:nvCxnSpPr>
          <p:spPr>
            <a:xfrm flipH="1">
              <a:off x="7914627" y="5498854"/>
              <a:ext cx="374632" cy="492027"/>
            </a:xfrm>
            <a:prstGeom prst="straightConnector1">
              <a:avLst/>
            </a:prstGeom>
            <a:ln w="31750">
              <a:solidFill>
                <a:srgbClr val="FFFF00"/>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21" name="Straight Connector 16"/>
            <p:cNvCxnSpPr/>
            <p:nvPr/>
          </p:nvCxnSpPr>
          <p:spPr>
            <a:xfrm>
              <a:off x="7020906" y="5417908"/>
              <a:ext cx="1487417" cy="947548"/>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2"/>
            <p:cNvCxnSpPr/>
            <p:nvPr/>
          </p:nvCxnSpPr>
          <p:spPr>
            <a:xfrm>
              <a:off x="7381252" y="4910010"/>
              <a:ext cx="1296925" cy="834858"/>
            </a:xfrm>
            <a:prstGeom prst="line">
              <a:avLst/>
            </a:prstGeom>
            <a:ln w="22225">
              <a:solidFill>
                <a:srgbClr val="FFFF00"/>
              </a:solidFill>
              <a:prstDash val="dash"/>
            </a:ln>
          </p:spPr>
          <p:style>
            <a:lnRef idx="1">
              <a:schemeClr val="accent1"/>
            </a:lnRef>
            <a:fillRef idx="0">
              <a:schemeClr val="accent1"/>
            </a:fillRef>
            <a:effectRef idx="0">
              <a:schemeClr val="accent1"/>
            </a:effectRef>
            <a:fontRef idx="minor">
              <a:schemeClr val="tx1"/>
            </a:fontRef>
          </p:style>
        </p:cxnSp>
        <p:sp>
          <p:nvSpPr>
            <p:cNvPr id="13349" name="TextBox 24"/>
            <p:cNvSpPr txBox="1">
              <a:spLocks noChangeArrowheads="1"/>
            </p:cNvSpPr>
            <p:nvPr/>
          </p:nvSpPr>
          <p:spPr bwMode="auto">
            <a:xfrm>
              <a:off x="5580755" y="5589323"/>
              <a:ext cx="2028947" cy="369258"/>
            </a:xfrm>
            <a:prstGeom prst="rect">
              <a:avLst/>
            </a:prstGeom>
            <a:noFill/>
            <a:ln w="9525">
              <a:noFill/>
              <a:miter lim="800000"/>
              <a:headEnd/>
              <a:tailEnd/>
            </a:ln>
          </p:spPr>
          <p:txBody>
            <a:bodyPr>
              <a:spAutoFit/>
            </a:bodyPr>
            <a:lstStyle/>
            <a:p>
              <a:r>
                <a:rPr lang="it-IT" b="1" dirty="0">
                  <a:solidFill>
                    <a:srgbClr val="FFFF00"/>
                  </a:solidFill>
                  <a:latin typeface="Maiandra GD" pitchFamily="34" charset="0"/>
                </a:rPr>
                <a:t>V </a:t>
              </a:r>
              <a:r>
                <a:rPr lang="it-IT" b="1" dirty="0" err="1">
                  <a:solidFill>
                    <a:srgbClr val="FFFF00"/>
                  </a:solidFill>
                  <a:latin typeface="Maiandra GD" pitchFamily="34" charset="0"/>
                </a:rPr>
                <a:t>pitch</a:t>
              </a:r>
              <a:r>
                <a:rPr lang="it-IT" b="1" dirty="0">
                  <a:solidFill>
                    <a:srgbClr val="FFFF00"/>
                  </a:solidFill>
                  <a:latin typeface="Maiandra GD" pitchFamily="34" charset="0"/>
                </a:rPr>
                <a:t> </a:t>
              </a:r>
              <a:r>
                <a:rPr lang="it-IT" b="1" dirty="0" smtClean="0">
                  <a:solidFill>
                    <a:srgbClr val="FFFF00"/>
                  </a:solidFill>
                  <a:latin typeface="Maiandra GD" pitchFamily="34" charset="0"/>
                </a:rPr>
                <a:t>600µm </a:t>
              </a:r>
              <a:endParaRPr lang="it-IT" b="1" dirty="0">
                <a:solidFill>
                  <a:srgbClr val="FFFF00"/>
                </a:solidFill>
                <a:latin typeface="Maiandra GD" pitchFamily="34" charset="0"/>
              </a:endParaRPr>
            </a:p>
          </p:txBody>
        </p:sp>
        <p:sp>
          <p:nvSpPr>
            <p:cNvPr id="24" name="Rectangle 20"/>
            <p:cNvSpPr/>
            <p:nvPr/>
          </p:nvSpPr>
          <p:spPr>
            <a:xfrm>
              <a:off x="5147746" y="3645024"/>
              <a:ext cx="3744734" cy="430127"/>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a:spAutoFit/>
            </a:bodyPr>
            <a:lstStyle/>
            <a:p>
              <a:pPr fontAlgn="auto">
                <a:spcBef>
                  <a:spcPts val="0"/>
                </a:spcBef>
                <a:spcAft>
                  <a:spcPts val="0"/>
                </a:spcAft>
                <a:defRPr/>
              </a:pPr>
              <a:r>
                <a:rPr lang="it-IT" sz="2200" b="1" dirty="0">
                  <a:solidFill>
                    <a:schemeClr val="bg1"/>
                  </a:solidFill>
                  <a:effectLst>
                    <a:outerShdw blurRad="38100" dist="38100" dir="2700000" algn="tl">
                      <a:srgbClr val="000000">
                        <a:alpha val="43137"/>
                      </a:srgbClr>
                    </a:outerShdw>
                  </a:effectLst>
                  <a:latin typeface="Maiandra GD" pitchFamily="34" charset="0"/>
                </a:rPr>
                <a:t>XV </a:t>
              </a:r>
              <a:r>
                <a:rPr lang="it-IT" sz="2200" b="1" dirty="0" err="1">
                  <a:solidFill>
                    <a:schemeClr val="bg1"/>
                  </a:solidFill>
                  <a:effectLst>
                    <a:outerShdw blurRad="38100" dist="38100" dir="2700000" algn="tl">
                      <a:srgbClr val="000000">
                        <a:alpha val="43137"/>
                      </a:srgbClr>
                    </a:outerShdw>
                  </a:effectLst>
                  <a:latin typeface="Maiandra GD" pitchFamily="34" charset="0"/>
                </a:rPr>
                <a:t>strips</a:t>
              </a:r>
              <a:r>
                <a:rPr lang="it-IT" sz="2200" b="1" dirty="0">
                  <a:solidFill>
                    <a:schemeClr val="bg1"/>
                  </a:solidFill>
                  <a:effectLst>
                    <a:outerShdw blurRad="38100" dist="38100" dir="2700000" algn="tl">
                      <a:srgbClr val="000000">
                        <a:alpha val="43137"/>
                      </a:srgbClr>
                    </a:outerShdw>
                  </a:effectLst>
                  <a:latin typeface="Maiandra GD" pitchFamily="34" charset="0"/>
                </a:rPr>
                <a:t> on the same plane</a:t>
              </a:r>
            </a:p>
          </p:txBody>
        </p:sp>
      </p:grpSp>
      <p:grpSp>
        <p:nvGrpSpPr>
          <p:cNvPr id="13319" name="Gruppo 31"/>
          <p:cNvGrpSpPr>
            <a:grpSpLocks/>
          </p:cNvGrpSpPr>
          <p:nvPr/>
        </p:nvGrpSpPr>
        <p:grpSpPr bwMode="auto">
          <a:xfrm>
            <a:off x="4665663" y="3779838"/>
            <a:ext cx="4183062" cy="2351087"/>
            <a:chOff x="4737100" y="3717032"/>
            <a:chExt cx="4183063" cy="2351088"/>
          </a:xfrm>
        </p:grpSpPr>
        <p:pic>
          <p:nvPicPr>
            <p:cNvPr id="13341" name="Picture 3" descr="C:\Users\Danilo\Pictures\L2\ANODE\cylinder anode\check4 (4).JPG"/>
            <p:cNvPicPr>
              <a:picLocks noChangeAspect="1" noChangeArrowheads="1"/>
            </p:cNvPicPr>
            <p:nvPr/>
          </p:nvPicPr>
          <p:blipFill>
            <a:blip r:embed="rId4" cstate="print"/>
            <a:srcRect/>
            <a:stretch>
              <a:fillRect/>
            </a:stretch>
          </p:blipFill>
          <p:spPr bwMode="auto">
            <a:xfrm>
              <a:off x="4737100" y="3717032"/>
              <a:ext cx="4183063" cy="2351088"/>
            </a:xfrm>
            <a:prstGeom prst="rect">
              <a:avLst/>
            </a:prstGeom>
            <a:noFill/>
            <a:ln w="9525">
              <a:noFill/>
              <a:miter lim="800000"/>
              <a:headEnd/>
              <a:tailEnd/>
            </a:ln>
          </p:spPr>
        </p:pic>
        <p:sp>
          <p:nvSpPr>
            <p:cNvPr id="13342" name="CasellaDiTesto 25"/>
            <p:cNvSpPr txBox="1">
              <a:spLocks noChangeArrowheads="1"/>
            </p:cNvSpPr>
            <p:nvPr/>
          </p:nvSpPr>
          <p:spPr bwMode="auto">
            <a:xfrm>
              <a:off x="5508104" y="3741439"/>
              <a:ext cx="390525" cy="368300"/>
            </a:xfrm>
            <a:prstGeom prst="rect">
              <a:avLst/>
            </a:prstGeom>
            <a:noFill/>
            <a:ln w="9525">
              <a:noFill/>
              <a:miter lim="800000"/>
              <a:headEnd/>
              <a:tailEnd/>
            </a:ln>
          </p:spPr>
          <p:txBody>
            <a:bodyPr wrap="none">
              <a:spAutoFit/>
            </a:bodyPr>
            <a:lstStyle/>
            <a:p>
              <a:r>
                <a:rPr lang="en-US">
                  <a:solidFill>
                    <a:schemeClr val="bg1"/>
                  </a:solidFill>
                </a:rPr>
                <a:t>2)</a:t>
              </a:r>
            </a:p>
          </p:txBody>
        </p:sp>
      </p:grpSp>
      <p:grpSp>
        <p:nvGrpSpPr>
          <p:cNvPr id="13320" name="Gruppo 34"/>
          <p:cNvGrpSpPr>
            <a:grpSpLocks/>
          </p:cNvGrpSpPr>
          <p:nvPr/>
        </p:nvGrpSpPr>
        <p:grpSpPr bwMode="auto">
          <a:xfrm>
            <a:off x="26988" y="3779838"/>
            <a:ext cx="4545012" cy="2879725"/>
            <a:chOff x="27434" y="3779139"/>
            <a:chExt cx="4545012" cy="2879967"/>
          </a:xfrm>
        </p:grpSpPr>
        <p:grpSp>
          <p:nvGrpSpPr>
            <p:cNvPr id="13331" name="Gruppo 24"/>
            <p:cNvGrpSpPr>
              <a:grpSpLocks/>
            </p:cNvGrpSpPr>
            <p:nvPr/>
          </p:nvGrpSpPr>
          <p:grpSpPr bwMode="auto">
            <a:xfrm>
              <a:off x="27434" y="3779139"/>
              <a:ext cx="4545012" cy="2879967"/>
              <a:chOff x="4699446" y="1328461"/>
              <a:chExt cx="4545012" cy="2879967"/>
            </a:xfrm>
          </p:grpSpPr>
          <p:grpSp>
            <p:nvGrpSpPr>
              <p:cNvPr id="13336" name="Gruppo 31"/>
              <p:cNvGrpSpPr>
                <a:grpSpLocks/>
              </p:cNvGrpSpPr>
              <p:nvPr/>
            </p:nvGrpSpPr>
            <p:grpSpPr bwMode="auto">
              <a:xfrm>
                <a:off x="4699446" y="1328461"/>
                <a:ext cx="4545012" cy="2879967"/>
                <a:chOff x="63946" y="1328012"/>
                <a:chExt cx="4545012" cy="2881203"/>
              </a:xfrm>
            </p:grpSpPr>
            <p:sp>
              <p:nvSpPr>
                <p:cNvPr id="8" name="TextBox 2"/>
                <p:cNvSpPr txBox="1">
                  <a:spLocks noChangeArrowheads="1"/>
                </p:cNvSpPr>
                <p:nvPr/>
              </p:nvSpPr>
              <p:spPr bwMode="auto">
                <a:xfrm>
                  <a:off x="63946" y="3562770"/>
                  <a:ext cx="4545012" cy="646445"/>
                </a:xfrm>
                <a:prstGeom prst="rect">
                  <a:avLst/>
                </a:prstGeom>
                <a:noFill/>
                <a:ln w="9525">
                  <a:noFill/>
                  <a:miter lim="800000"/>
                  <a:headEnd/>
                  <a:tailEnd/>
                </a:ln>
              </p:spPr>
              <p:txBody>
                <a:bodyPr>
                  <a:spAutoFit/>
                </a:bodyPr>
                <a:lstStyle/>
                <a:p>
                  <a:pPr algn="ctr">
                    <a:defRPr/>
                  </a:pPr>
                  <a:r>
                    <a:rPr lang="it-IT" dirty="0">
                      <a:solidFill>
                        <a:srgbClr val="7030A0"/>
                      </a:solidFill>
                      <a:latin typeface="+mj-lt"/>
                    </a:rPr>
                    <a:t>3 </a:t>
                  </a:r>
                  <a:r>
                    <a:rPr lang="it-IT" dirty="0" err="1">
                      <a:solidFill>
                        <a:srgbClr val="7030A0"/>
                      </a:solidFill>
                      <a:latin typeface="+mj-lt"/>
                    </a:rPr>
                    <a:t>foils</a:t>
                  </a:r>
                  <a:r>
                    <a:rPr lang="it-IT" dirty="0">
                      <a:solidFill>
                        <a:srgbClr val="7030A0"/>
                      </a:solidFill>
                      <a:latin typeface="+mj-lt"/>
                    </a:rPr>
                    <a:t> </a:t>
                  </a:r>
                  <a:r>
                    <a:rPr lang="it-IT" dirty="0" err="1">
                      <a:solidFill>
                        <a:srgbClr val="7030A0"/>
                      </a:solidFill>
                      <a:latin typeface="+mj-lt"/>
                    </a:rPr>
                    <a:t>spliced</a:t>
                  </a:r>
                  <a:r>
                    <a:rPr lang="it-IT" dirty="0">
                      <a:solidFill>
                        <a:srgbClr val="7030A0"/>
                      </a:solidFill>
                      <a:latin typeface="+mj-lt"/>
                    </a:rPr>
                    <a:t> w/o </a:t>
                  </a:r>
                  <a:r>
                    <a:rPr lang="it-IT" dirty="0" err="1">
                      <a:solidFill>
                        <a:srgbClr val="7030A0"/>
                      </a:solidFill>
                      <a:latin typeface="+mj-lt"/>
                    </a:rPr>
                    <a:t>overlap</a:t>
                  </a:r>
                  <a:r>
                    <a:rPr lang="it-IT" dirty="0">
                      <a:solidFill>
                        <a:srgbClr val="7030A0"/>
                      </a:solidFill>
                      <a:latin typeface="+mj-lt"/>
                    </a:rPr>
                    <a:t>: 6 cm </a:t>
                  </a:r>
                  <a:r>
                    <a:rPr lang="it-IT" dirty="0" err="1">
                      <a:solidFill>
                        <a:srgbClr val="7030A0"/>
                      </a:solidFill>
                      <a:latin typeface="+mj-lt"/>
                    </a:rPr>
                    <a:t>kapton</a:t>
                  </a:r>
                  <a:r>
                    <a:rPr lang="it-IT" dirty="0">
                      <a:solidFill>
                        <a:srgbClr val="7030A0"/>
                      </a:solidFill>
                      <a:latin typeface="+mj-lt"/>
                    </a:rPr>
                    <a:t> </a:t>
                  </a:r>
                  <a:r>
                    <a:rPr lang="it-IT" dirty="0" err="1">
                      <a:solidFill>
                        <a:srgbClr val="7030A0"/>
                      </a:solidFill>
                      <a:latin typeface="+mj-lt"/>
                    </a:rPr>
                    <a:t>strips</a:t>
                  </a:r>
                  <a:r>
                    <a:rPr lang="it-IT" dirty="0">
                      <a:solidFill>
                        <a:srgbClr val="7030A0"/>
                      </a:solidFill>
                      <a:latin typeface="+mj-lt"/>
                    </a:rPr>
                    <a:t> are </a:t>
                  </a:r>
                  <a:r>
                    <a:rPr lang="it-IT" dirty="0" err="1">
                      <a:solidFill>
                        <a:srgbClr val="7030A0"/>
                      </a:solidFill>
                      <a:latin typeface="+mj-lt"/>
                    </a:rPr>
                    <a:t>glued</a:t>
                  </a:r>
                  <a:r>
                    <a:rPr lang="it-IT" dirty="0">
                      <a:solidFill>
                        <a:srgbClr val="7030A0"/>
                      </a:solidFill>
                      <a:latin typeface="+mj-lt"/>
                    </a:rPr>
                    <a:t> on the back </a:t>
                  </a:r>
                  <a:r>
                    <a:rPr lang="it-IT" dirty="0" err="1">
                      <a:solidFill>
                        <a:srgbClr val="7030A0"/>
                      </a:solidFill>
                      <a:latin typeface="+mj-lt"/>
                    </a:rPr>
                    <a:t>of</a:t>
                  </a:r>
                  <a:r>
                    <a:rPr lang="it-IT" dirty="0">
                      <a:solidFill>
                        <a:srgbClr val="7030A0"/>
                      </a:solidFill>
                      <a:latin typeface="+mj-lt"/>
                    </a:rPr>
                    <a:t>  </a:t>
                  </a:r>
                  <a:r>
                    <a:rPr lang="it-IT" dirty="0" err="1">
                      <a:solidFill>
                        <a:srgbClr val="7030A0"/>
                      </a:solidFill>
                      <a:latin typeface="+mj-lt"/>
                    </a:rPr>
                    <a:t>head-to-head</a:t>
                  </a:r>
                  <a:r>
                    <a:rPr lang="it-IT" dirty="0">
                      <a:solidFill>
                        <a:srgbClr val="7030A0"/>
                      </a:solidFill>
                      <a:latin typeface="+mj-lt"/>
                    </a:rPr>
                    <a:t> </a:t>
                  </a:r>
                  <a:r>
                    <a:rPr lang="it-IT" dirty="0" err="1">
                      <a:solidFill>
                        <a:srgbClr val="7030A0"/>
                      </a:solidFill>
                      <a:latin typeface="+mj-lt"/>
                    </a:rPr>
                    <a:t>joints</a:t>
                  </a:r>
                  <a:endParaRPr lang="it-IT" dirty="0">
                    <a:solidFill>
                      <a:srgbClr val="7030A0"/>
                    </a:solidFill>
                    <a:latin typeface="+mj-lt"/>
                  </a:endParaRPr>
                </a:p>
              </p:txBody>
            </p:sp>
            <p:pic>
              <p:nvPicPr>
                <p:cNvPr id="13340" name="Picture 4" descr="C:\Users\Danilo\Pictures\L2\ANODE\Palanner Anode\IMG_6093.JPG"/>
                <p:cNvPicPr>
                  <a:picLocks noChangeAspect="1" noChangeArrowheads="1"/>
                </p:cNvPicPr>
                <p:nvPr/>
              </p:nvPicPr>
              <p:blipFill>
                <a:blip r:embed="rId5" cstate="print"/>
                <a:srcRect/>
                <a:stretch>
                  <a:fillRect/>
                </a:stretch>
              </p:blipFill>
              <p:spPr bwMode="auto">
                <a:xfrm>
                  <a:off x="107950" y="1328012"/>
                  <a:ext cx="4103688" cy="2306637"/>
                </a:xfrm>
                <a:prstGeom prst="rect">
                  <a:avLst/>
                </a:prstGeom>
                <a:noFill/>
                <a:ln w="9525">
                  <a:noFill/>
                  <a:miter lim="800000"/>
                  <a:headEnd/>
                  <a:tailEnd/>
                </a:ln>
              </p:spPr>
            </p:pic>
          </p:grpSp>
          <p:sp>
            <p:nvSpPr>
              <p:cNvPr id="13" name="Rectangle 17"/>
              <p:cNvSpPr/>
              <p:nvPr/>
            </p:nvSpPr>
            <p:spPr>
              <a:xfrm>
                <a:off x="6213921" y="2276278"/>
                <a:ext cx="1023937" cy="64775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lgn="ctr" fontAlgn="auto">
                  <a:spcBef>
                    <a:spcPts val="0"/>
                  </a:spcBef>
                  <a:spcAft>
                    <a:spcPts val="0"/>
                  </a:spcAft>
                  <a:defRPr/>
                </a:pPr>
                <a:r>
                  <a:rPr lang="en-US" dirty="0">
                    <a:solidFill>
                      <a:schemeClr val="bg1"/>
                    </a:solidFill>
                    <a:latin typeface="Maiandra GD" pitchFamily="34" charset="0"/>
                  </a:rPr>
                  <a:t>1k strips</a:t>
                </a:r>
              </a:p>
              <a:p>
                <a:pPr algn="ctr" fontAlgn="auto">
                  <a:spcBef>
                    <a:spcPts val="0"/>
                  </a:spcBef>
                  <a:spcAft>
                    <a:spcPts val="0"/>
                  </a:spcAft>
                  <a:defRPr/>
                </a:pPr>
                <a:r>
                  <a:rPr lang="it-IT" dirty="0">
                    <a:solidFill>
                      <a:schemeClr val="bg1"/>
                    </a:solidFill>
                    <a:latin typeface="Maiandra GD" pitchFamily="34" charset="0"/>
                  </a:rPr>
                  <a:t>1M pads</a:t>
                </a:r>
                <a:endParaRPr lang="en-US" dirty="0">
                  <a:solidFill>
                    <a:schemeClr val="bg1"/>
                  </a:solidFill>
                  <a:latin typeface="Maiandra GD" pitchFamily="34" charset="0"/>
                </a:endParaRPr>
              </a:p>
            </p:txBody>
          </p:sp>
          <p:sp>
            <p:nvSpPr>
              <p:cNvPr id="13338" name="CasellaDiTesto 24"/>
              <p:cNvSpPr txBox="1">
                <a:spLocks noChangeArrowheads="1"/>
              </p:cNvSpPr>
              <p:nvPr/>
            </p:nvSpPr>
            <p:spPr bwMode="auto">
              <a:xfrm>
                <a:off x="4893047" y="1402110"/>
                <a:ext cx="390525" cy="368300"/>
              </a:xfrm>
              <a:prstGeom prst="rect">
                <a:avLst/>
              </a:prstGeom>
              <a:noFill/>
              <a:ln w="9525">
                <a:noFill/>
                <a:miter lim="800000"/>
                <a:headEnd/>
                <a:tailEnd/>
              </a:ln>
            </p:spPr>
            <p:txBody>
              <a:bodyPr wrap="none">
                <a:spAutoFit/>
              </a:bodyPr>
              <a:lstStyle/>
              <a:p>
                <a:r>
                  <a:rPr lang="en-US">
                    <a:solidFill>
                      <a:schemeClr val="bg1"/>
                    </a:solidFill>
                  </a:rPr>
                  <a:t>1)</a:t>
                </a:r>
              </a:p>
            </p:txBody>
          </p:sp>
        </p:grpSp>
        <p:sp>
          <p:nvSpPr>
            <p:cNvPr id="13332" name="Rettangolo 25"/>
            <p:cNvSpPr>
              <a:spLocks noChangeArrowheads="1"/>
            </p:cNvSpPr>
            <p:nvPr/>
          </p:nvSpPr>
          <p:spPr bwMode="auto">
            <a:xfrm>
              <a:off x="2828374" y="4798893"/>
              <a:ext cx="1311578" cy="646331"/>
            </a:xfrm>
            <a:prstGeom prst="rect">
              <a:avLst/>
            </a:prstGeom>
            <a:noFill/>
            <a:ln w="9525">
              <a:noFill/>
              <a:miter lim="800000"/>
              <a:headEnd/>
              <a:tailEnd/>
            </a:ln>
          </p:spPr>
          <p:txBody>
            <a:bodyPr wrap="none">
              <a:spAutoFit/>
            </a:bodyPr>
            <a:lstStyle/>
            <a:p>
              <a:r>
                <a:rPr lang="en-US">
                  <a:solidFill>
                    <a:schemeClr val="bg1"/>
                  </a:solidFill>
                  <a:latin typeface="Maiandra GD" pitchFamily="34" charset="0"/>
                </a:rPr>
                <a:t>~1mm </a:t>
              </a:r>
            </a:p>
            <a:p>
              <a:r>
                <a:rPr lang="en-US">
                  <a:solidFill>
                    <a:schemeClr val="bg1"/>
                  </a:solidFill>
                  <a:latin typeface="Maiandra GD" pitchFamily="34" charset="0"/>
                </a:rPr>
                <a:t>dead zones</a:t>
              </a:r>
            </a:p>
          </p:txBody>
        </p:sp>
        <p:cxnSp>
          <p:nvCxnSpPr>
            <p:cNvPr id="31" name="Connettore 2 30"/>
            <p:cNvCxnSpPr/>
            <p:nvPr/>
          </p:nvCxnSpPr>
          <p:spPr>
            <a:xfrm>
              <a:off x="900559" y="4652337"/>
              <a:ext cx="2447925"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334" name="Rettangolo 32"/>
            <p:cNvSpPr>
              <a:spLocks noChangeArrowheads="1"/>
            </p:cNvSpPr>
            <p:nvPr/>
          </p:nvSpPr>
          <p:spPr bwMode="auto">
            <a:xfrm>
              <a:off x="1030795" y="4355812"/>
              <a:ext cx="732893" cy="369332"/>
            </a:xfrm>
            <a:prstGeom prst="rect">
              <a:avLst/>
            </a:prstGeom>
            <a:noFill/>
            <a:ln w="9525">
              <a:noFill/>
              <a:miter lim="800000"/>
              <a:headEnd/>
              <a:tailEnd/>
            </a:ln>
          </p:spPr>
          <p:txBody>
            <a:bodyPr wrap="none">
              <a:spAutoFit/>
            </a:bodyPr>
            <a:lstStyle/>
            <a:p>
              <a:r>
                <a:rPr lang="en-US">
                  <a:solidFill>
                    <a:schemeClr val="bg1"/>
                  </a:solidFill>
                  <a:latin typeface="Maiandra GD" pitchFamily="34" charset="0"/>
                </a:rPr>
                <a:t>~1m </a:t>
              </a:r>
            </a:p>
          </p:txBody>
        </p:sp>
        <p:cxnSp>
          <p:nvCxnSpPr>
            <p:cNvPr id="34" name="Connettore 2 33"/>
            <p:cNvCxnSpPr/>
            <p:nvPr/>
          </p:nvCxnSpPr>
          <p:spPr>
            <a:xfrm>
              <a:off x="2664271" y="5085761"/>
              <a:ext cx="142875" cy="0"/>
            </a:xfrm>
            <a:prstGeom prst="straightConnector1">
              <a:avLst/>
            </a:prstGeom>
            <a:ln w="2540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13321" name="Gruppo 40"/>
          <p:cNvGrpSpPr>
            <a:grpSpLocks/>
          </p:cNvGrpSpPr>
          <p:nvPr/>
        </p:nvGrpSpPr>
        <p:grpSpPr bwMode="auto">
          <a:xfrm>
            <a:off x="5413375" y="1341438"/>
            <a:ext cx="3551238" cy="2447925"/>
            <a:chOff x="5413084" y="1340768"/>
            <a:chExt cx="3551404" cy="2448272"/>
          </a:xfrm>
        </p:grpSpPr>
        <p:pic>
          <p:nvPicPr>
            <p:cNvPr id="13328" name="Picture 25"/>
            <p:cNvPicPr>
              <a:picLocks noChangeAspect="1" noChangeArrowheads="1"/>
            </p:cNvPicPr>
            <p:nvPr/>
          </p:nvPicPr>
          <p:blipFill>
            <a:blip r:embed="rId6" cstate="print"/>
            <a:srcRect/>
            <a:stretch>
              <a:fillRect/>
            </a:stretch>
          </p:blipFill>
          <p:spPr bwMode="auto">
            <a:xfrm>
              <a:off x="5623118" y="1340768"/>
              <a:ext cx="3341370" cy="2361248"/>
            </a:xfrm>
            <a:prstGeom prst="rect">
              <a:avLst/>
            </a:prstGeom>
            <a:noFill/>
            <a:ln w="9525">
              <a:noFill/>
              <a:miter lim="800000"/>
              <a:headEnd/>
              <a:tailEnd/>
            </a:ln>
          </p:spPr>
        </p:pic>
        <p:sp>
          <p:nvSpPr>
            <p:cNvPr id="39" name="CasellaDiTesto 38"/>
            <p:cNvSpPr txBox="1"/>
            <p:nvPr/>
          </p:nvSpPr>
          <p:spPr>
            <a:xfrm rot="16200000">
              <a:off x="5032012" y="2428377"/>
              <a:ext cx="1132048" cy="369905"/>
            </a:xfrm>
            <a:prstGeom prst="rect">
              <a:avLst/>
            </a:prstGeom>
            <a:solidFill>
              <a:schemeClr val="bg1"/>
            </a:solidFill>
          </p:spPr>
          <p:txBody>
            <a:bodyPr wrap="none">
              <a:spAutoFit/>
            </a:bodyPr>
            <a:lstStyle/>
            <a:p>
              <a:pPr>
                <a:defRPr/>
              </a:pPr>
              <a:r>
                <a:rPr lang="en-US" b="1" dirty="0">
                  <a:latin typeface="+mn-lt"/>
                </a:rPr>
                <a:t>Delay (ns)</a:t>
              </a:r>
            </a:p>
          </p:txBody>
        </p:sp>
        <p:sp>
          <p:nvSpPr>
            <p:cNvPr id="40" name="CasellaDiTesto 39"/>
            <p:cNvSpPr txBox="1"/>
            <p:nvPr/>
          </p:nvSpPr>
          <p:spPr>
            <a:xfrm>
              <a:off x="7775394" y="3419100"/>
              <a:ext cx="939844" cy="369940"/>
            </a:xfrm>
            <a:prstGeom prst="rect">
              <a:avLst/>
            </a:prstGeom>
            <a:noFill/>
          </p:spPr>
          <p:txBody>
            <a:bodyPr wrap="none">
              <a:spAutoFit/>
            </a:bodyPr>
            <a:lstStyle/>
            <a:p>
              <a:pPr>
                <a:defRPr/>
              </a:pPr>
              <a:r>
                <a:rPr lang="en-US" b="1" dirty="0">
                  <a:latin typeface="+mn-lt"/>
                </a:rPr>
                <a:t>V Strip#</a:t>
              </a:r>
            </a:p>
          </p:txBody>
        </p:sp>
      </p:grpSp>
      <p:sp>
        <p:nvSpPr>
          <p:cNvPr id="42" name="CasellaDiTesto 41"/>
          <p:cNvSpPr txBox="1"/>
          <p:nvPr/>
        </p:nvSpPr>
        <p:spPr>
          <a:xfrm>
            <a:off x="6732588" y="1700213"/>
            <a:ext cx="793750" cy="369887"/>
          </a:xfrm>
          <a:prstGeom prst="rect">
            <a:avLst/>
          </a:prstGeom>
          <a:noFill/>
        </p:spPr>
        <p:txBody>
          <a:bodyPr wrap="none">
            <a:spAutoFit/>
          </a:bodyPr>
          <a:lstStyle/>
          <a:p>
            <a:pPr>
              <a:defRPr/>
            </a:pPr>
            <a:r>
              <a:rPr lang="en-US" b="1" dirty="0">
                <a:solidFill>
                  <a:srgbClr val="7030A0"/>
                </a:solidFill>
                <a:latin typeface="+mn-lt"/>
              </a:rPr>
              <a:t>Shorts</a:t>
            </a:r>
          </a:p>
        </p:txBody>
      </p:sp>
      <p:cxnSp>
        <p:nvCxnSpPr>
          <p:cNvPr id="44" name="Connettore 2 43"/>
          <p:cNvCxnSpPr/>
          <p:nvPr/>
        </p:nvCxnSpPr>
        <p:spPr>
          <a:xfrm flipH="1">
            <a:off x="6443663" y="1989138"/>
            <a:ext cx="360362" cy="144462"/>
          </a:xfrm>
          <a:prstGeom prst="straightConnector1">
            <a:avLst/>
          </a:prstGeom>
          <a:ln w="15875">
            <a:solidFill>
              <a:srgbClr val="7030A0"/>
            </a:solidFill>
            <a:tailEnd type="arrow"/>
          </a:ln>
        </p:spPr>
        <p:style>
          <a:lnRef idx="1">
            <a:schemeClr val="accent4"/>
          </a:lnRef>
          <a:fillRef idx="0">
            <a:schemeClr val="accent4"/>
          </a:fillRef>
          <a:effectRef idx="0">
            <a:schemeClr val="accent4"/>
          </a:effectRef>
          <a:fontRef idx="minor">
            <a:schemeClr val="tx1"/>
          </a:fontRef>
        </p:style>
      </p:cxnSp>
      <p:cxnSp>
        <p:nvCxnSpPr>
          <p:cNvPr id="47" name="Connettore 2 46"/>
          <p:cNvCxnSpPr>
            <a:stCxn id="42" idx="1"/>
          </p:cNvCxnSpPr>
          <p:nvPr/>
        </p:nvCxnSpPr>
        <p:spPr>
          <a:xfrm flipH="1">
            <a:off x="6257925" y="1885950"/>
            <a:ext cx="474663" cy="103188"/>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7" name="CasellaDiTesto 36"/>
          <p:cNvSpPr txBox="1"/>
          <p:nvPr/>
        </p:nvSpPr>
        <p:spPr>
          <a:xfrm>
            <a:off x="3721100" y="1065213"/>
            <a:ext cx="5761038" cy="708025"/>
          </a:xfrm>
          <a:prstGeom prst="rect">
            <a:avLst/>
          </a:prstGeom>
          <a:noFill/>
        </p:spPr>
        <p:txBody>
          <a:bodyPr>
            <a:spAutoFit/>
          </a:bodyPr>
          <a:lstStyle/>
          <a:p>
            <a:pPr>
              <a:buClr>
                <a:srgbClr val="7030A0"/>
              </a:buClr>
              <a:buFont typeface="Wingdings" pitchFamily="2" charset="2"/>
              <a:buChar char="v"/>
              <a:defRPr/>
            </a:pPr>
            <a:r>
              <a:rPr lang="en-US" sz="2000" dirty="0">
                <a:latin typeface="+mn-lt"/>
              </a:rPr>
              <a:t> </a:t>
            </a:r>
            <a:r>
              <a:rPr lang="en-US" sz="2000" b="1" dirty="0">
                <a:solidFill>
                  <a:srgbClr val="7030A0"/>
                </a:solidFill>
                <a:latin typeface="+mn-lt"/>
              </a:rPr>
              <a:t>Anode Quality Control </a:t>
            </a:r>
            <a:r>
              <a:rPr lang="en-US" sz="2000" dirty="0">
                <a:solidFill>
                  <a:srgbClr val="7030A0"/>
                </a:solidFill>
                <a:latin typeface="+mn-lt"/>
              </a:rPr>
              <a:t>with a  100 </a:t>
            </a:r>
            <a:r>
              <a:rPr lang="en-US" sz="2000" dirty="0" err="1">
                <a:solidFill>
                  <a:srgbClr val="7030A0"/>
                </a:solidFill>
                <a:latin typeface="+mn-lt"/>
              </a:rPr>
              <a:t>ps</a:t>
            </a:r>
            <a:r>
              <a:rPr lang="en-US" sz="2000" dirty="0">
                <a:solidFill>
                  <a:srgbClr val="7030A0"/>
                </a:solidFill>
                <a:latin typeface="+mn-lt"/>
              </a:rPr>
              <a:t> precision</a:t>
            </a:r>
          </a:p>
          <a:p>
            <a:pPr>
              <a:buClr>
                <a:srgbClr val="7030A0"/>
              </a:buClr>
              <a:defRPr/>
            </a:pPr>
            <a:r>
              <a:rPr lang="en-US" sz="2000" dirty="0">
                <a:solidFill>
                  <a:srgbClr val="7030A0"/>
                </a:solidFill>
                <a:latin typeface="+mn-lt"/>
              </a:rPr>
              <a:t>Time Domain </a:t>
            </a:r>
            <a:r>
              <a:rPr lang="en-US" sz="2000" dirty="0" err="1">
                <a:solidFill>
                  <a:srgbClr val="7030A0"/>
                </a:solidFill>
                <a:latin typeface="+mn-lt"/>
              </a:rPr>
              <a:t>Reflectometer</a:t>
            </a:r>
            <a:r>
              <a:rPr lang="en-US" sz="2000" dirty="0">
                <a:solidFill>
                  <a:srgbClr val="7030A0"/>
                </a:solidFill>
                <a:latin typeface="+mn-lt"/>
              </a:rPr>
              <a:t> </a:t>
            </a:r>
            <a:r>
              <a:rPr lang="en-US" sz="1500" b="1" dirty="0" smtClean="0">
                <a:latin typeface="Maiandra GD" pitchFamily="34" charset="0"/>
              </a:rPr>
              <a:t>NIMA 698 (2013)</a:t>
            </a:r>
            <a:r>
              <a:rPr lang="en-US" sz="1500" dirty="0" smtClean="0">
                <a:latin typeface="Apple LiGothic"/>
              </a:rPr>
              <a:t> </a:t>
            </a:r>
            <a:endParaRPr lang="en-US" sz="1500" dirty="0">
              <a:latin typeface="Apple LiGothic"/>
            </a:endParaRPr>
          </a:p>
        </p:txBody>
      </p:sp>
      <p:sp>
        <p:nvSpPr>
          <p:cNvPr id="54" name="Rettangolo 53"/>
          <p:cNvSpPr/>
          <p:nvPr/>
        </p:nvSpPr>
        <p:spPr>
          <a:xfrm>
            <a:off x="3851275" y="1700213"/>
            <a:ext cx="1800225" cy="2032000"/>
          </a:xfrm>
          <a:prstGeom prst="rect">
            <a:avLst/>
          </a:prstGeom>
        </p:spPr>
        <p:txBody>
          <a:bodyPr>
            <a:spAutoFit/>
          </a:bodyPr>
          <a:lstStyle/>
          <a:p>
            <a:pPr>
              <a:defRPr/>
            </a:pPr>
            <a:r>
              <a:rPr lang="en-US" dirty="0">
                <a:latin typeface="+mn-lt"/>
              </a:rPr>
              <a:t>Transmission line length and its damages  evaluated by measuring the delay of the reflected signal</a:t>
            </a:r>
          </a:p>
        </p:txBody>
      </p:sp>
      <p:sp>
        <p:nvSpPr>
          <p:cNvPr id="36" name="Rettangolo arrotondato 35"/>
          <p:cNvSpPr/>
          <p:nvPr/>
        </p:nvSpPr>
        <p:spPr>
          <a:xfrm>
            <a:off x="3686175" y="1052513"/>
            <a:ext cx="5430838" cy="26828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1" name="Segnaposto piè di pagina 4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43" name="Segnaposto numero diapositiva 42"/>
          <p:cNvSpPr>
            <a:spLocks noGrp="1"/>
          </p:cNvSpPr>
          <p:nvPr>
            <p:ph type="sldNum" sz="quarter" idx="11"/>
          </p:nvPr>
        </p:nvSpPr>
        <p:spPr/>
        <p:txBody>
          <a:bodyPr/>
          <a:lstStyle/>
          <a:p>
            <a:pPr>
              <a:defRPr/>
            </a:pPr>
            <a:fld id="{E458A581-5F90-4D95-9D9D-0FA7F9D5B3D1}" type="slidenum">
              <a:rPr lang="en-US" smtClean="0"/>
              <a:pPr>
                <a:defRPr/>
              </a:pPr>
              <a:t>19</a:t>
            </a:fld>
            <a:endParaRPr lang="en-US" dirty="0"/>
          </a:p>
        </p:txBody>
      </p:sp>
      <p:pic>
        <p:nvPicPr>
          <p:cNvPr id="45" name="Picture 2" descr="H:\KLOE-2\Conferences\KrakowSeminar\CylindricalTripleGEM.png"/>
          <p:cNvPicPr>
            <a:picLocks noChangeAspect="1" noChangeArrowheads="1"/>
          </p:cNvPicPr>
          <p:nvPr/>
        </p:nvPicPr>
        <p:blipFill>
          <a:blip r:embed="rId7" cstate="print"/>
          <a:srcRect l="4380" t="15706"/>
          <a:stretch>
            <a:fillRect/>
          </a:stretch>
        </p:blipFill>
        <p:spPr bwMode="auto">
          <a:xfrm>
            <a:off x="7281251" y="65890"/>
            <a:ext cx="1763688" cy="867181"/>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a:lstStyle/>
          <a:p>
            <a:r>
              <a:rPr lang="en-US" dirty="0" smtClean="0"/>
              <a:t>KLOE at DAFNE  </a:t>
            </a:r>
            <a:r>
              <a:rPr lang="en-US" dirty="0" smtClean="0">
                <a:latin typeface="Symbol" pitchFamily="18" charset="2"/>
              </a:rPr>
              <a:t>f</a:t>
            </a:r>
            <a:r>
              <a:rPr lang="en-US" dirty="0" smtClean="0"/>
              <a:t>-factory</a:t>
            </a:r>
            <a:endParaRPr lang="en-US" dirty="0"/>
          </a:p>
        </p:txBody>
      </p:sp>
      <p:pic>
        <p:nvPicPr>
          <p:cNvPr id="20485" name="Picture 9"/>
          <p:cNvPicPr>
            <a:picLocks noChangeAspect="1" noChangeArrowheads="1"/>
          </p:cNvPicPr>
          <p:nvPr/>
        </p:nvPicPr>
        <p:blipFill>
          <a:blip r:embed="rId2" cstate="print"/>
          <a:srcRect/>
          <a:stretch>
            <a:fillRect/>
          </a:stretch>
        </p:blipFill>
        <p:spPr bwMode="auto">
          <a:xfrm>
            <a:off x="4283968" y="3605651"/>
            <a:ext cx="4664583" cy="2559653"/>
          </a:xfrm>
          <a:prstGeom prst="rect">
            <a:avLst/>
          </a:prstGeom>
          <a:noFill/>
          <a:ln w="9525">
            <a:noFill/>
            <a:miter lim="800000"/>
            <a:headEnd/>
            <a:tailEnd/>
          </a:ln>
        </p:spPr>
      </p:pic>
      <p:pic>
        <p:nvPicPr>
          <p:cNvPr id="20491" name="Picture 14" descr="D:\fiore_folders\Desktop\KLOE_all_march06.jpg"/>
          <p:cNvPicPr>
            <a:picLocks noChangeAspect="1" noChangeArrowheads="1"/>
          </p:cNvPicPr>
          <p:nvPr/>
        </p:nvPicPr>
        <p:blipFill>
          <a:blip r:embed="rId3" cstate="print"/>
          <a:srcRect/>
          <a:stretch>
            <a:fillRect/>
          </a:stretch>
        </p:blipFill>
        <p:spPr bwMode="auto">
          <a:xfrm>
            <a:off x="250825" y="3695154"/>
            <a:ext cx="3567113" cy="2470150"/>
          </a:xfrm>
          <a:prstGeom prst="rect">
            <a:avLst/>
          </a:prstGeom>
          <a:noFill/>
          <a:ln w="9525">
            <a:noFill/>
            <a:miter lim="800000"/>
            <a:headEnd/>
            <a:tailEnd/>
          </a:ln>
        </p:spPr>
      </p:pic>
      <p:sp>
        <p:nvSpPr>
          <p:cNvPr id="15" name="Rettangolo 14"/>
          <p:cNvSpPr/>
          <p:nvPr/>
        </p:nvSpPr>
        <p:spPr>
          <a:xfrm>
            <a:off x="-36512" y="6197242"/>
            <a:ext cx="9433048" cy="400110"/>
          </a:xfrm>
          <a:prstGeom prst="rect">
            <a:avLst/>
          </a:prstGeom>
        </p:spPr>
        <p:txBody>
          <a:bodyPr wrap="square">
            <a:spAutoFit/>
          </a:bodyPr>
          <a:lstStyle/>
          <a:p>
            <a:r>
              <a:rPr lang="en-US" sz="2000" i="1" dirty="0" smtClean="0">
                <a:solidFill>
                  <a:srgbClr val="7030A0"/>
                </a:solidFill>
                <a:latin typeface="+mn-lt"/>
              </a:rPr>
              <a:t>Precision </a:t>
            </a:r>
            <a:r>
              <a:rPr lang="en-US" sz="2000" i="1" dirty="0" err="1" smtClean="0">
                <a:solidFill>
                  <a:srgbClr val="7030A0"/>
                </a:solidFill>
                <a:latin typeface="+mn-lt"/>
              </a:rPr>
              <a:t>Kaon</a:t>
            </a:r>
            <a:r>
              <a:rPr lang="en-US" sz="2000" i="1" dirty="0" smtClean="0">
                <a:solidFill>
                  <a:srgbClr val="7030A0"/>
                </a:solidFill>
                <a:latin typeface="+mn-lt"/>
              </a:rPr>
              <a:t> and </a:t>
            </a:r>
            <a:r>
              <a:rPr lang="en-US" sz="2000" i="1" dirty="0" err="1" smtClean="0">
                <a:solidFill>
                  <a:srgbClr val="7030A0"/>
                </a:solidFill>
                <a:latin typeface="+mn-lt"/>
              </a:rPr>
              <a:t>Hadron</a:t>
            </a:r>
            <a:r>
              <a:rPr lang="en-US" sz="2000" i="1" dirty="0" smtClean="0">
                <a:solidFill>
                  <a:srgbClr val="7030A0"/>
                </a:solidFill>
                <a:latin typeface="+mn-lt"/>
              </a:rPr>
              <a:t> Physics with KLOE </a:t>
            </a:r>
            <a:r>
              <a:rPr lang="it-IT" b="1" dirty="0" smtClean="0">
                <a:solidFill>
                  <a:srgbClr val="7030A0"/>
                </a:solidFill>
                <a:latin typeface="+mn-lt"/>
              </a:rPr>
              <a:t>Rivista del Nuovo Cimento Vol.31, N.10 (2008)</a:t>
            </a:r>
            <a:r>
              <a:rPr lang="en-US" b="1" dirty="0" smtClean="0">
                <a:solidFill>
                  <a:srgbClr val="7030A0"/>
                </a:solidFill>
                <a:latin typeface="+mn-lt"/>
              </a:rPr>
              <a:t> </a:t>
            </a:r>
            <a:endParaRPr lang="en-US" b="1" dirty="0">
              <a:solidFill>
                <a:srgbClr val="7030A0"/>
              </a:solidFill>
              <a:latin typeface="+mn-lt"/>
            </a:endParaRPr>
          </a:p>
        </p:txBody>
      </p:sp>
      <p:sp>
        <p:nvSpPr>
          <p:cNvPr id="14" name="Segnaposto piè di pagina 13"/>
          <p:cNvSpPr>
            <a:spLocks noGrp="1"/>
          </p:cNvSpPr>
          <p:nvPr>
            <p:ph type="ftr" sz="quarter" idx="10"/>
          </p:nvPr>
        </p:nvSpPr>
        <p:spPr/>
        <p:txBody>
          <a:bodyPr/>
          <a:lstStyle/>
          <a:p>
            <a:pPr>
              <a:defRPr/>
            </a:pPr>
            <a:r>
              <a:rPr lang="en-US" dirty="0" smtClean="0"/>
              <a:t>Erika De Lucia --  Symposium at </a:t>
            </a:r>
            <a:r>
              <a:rPr lang="en-US" dirty="0" err="1" smtClean="0"/>
              <a:t>Jagiellonian</a:t>
            </a:r>
            <a:r>
              <a:rPr lang="en-US" dirty="0" smtClean="0"/>
              <a:t> University,  June 04 2013 Krakow</a:t>
            </a:r>
            <a:endParaRPr lang="en-US" dirty="0"/>
          </a:p>
        </p:txBody>
      </p:sp>
      <p:sp>
        <p:nvSpPr>
          <p:cNvPr id="16" name="Segnaposto numero diapositiva 15"/>
          <p:cNvSpPr>
            <a:spLocks noGrp="1"/>
          </p:cNvSpPr>
          <p:nvPr>
            <p:ph type="sldNum" sz="quarter" idx="11"/>
          </p:nvPr>
        </p:nvSpPr>
        <p:spPr/>
        <p:txBody>
          <a:bodyPr/>
          <a:lstStyle/>
          <a:p>
            <a:pPr>
              <a:defRPr/>
            </a:pPr>
            <a:fld id="{E458A581-5F90-4D95-9D9D-0FA7F9D5B3D1}" type="slidenum">
              <a:rPr lang="en-US" smtClean="0"/>
              <a:pPr>
                <a:defRPr/>
              </a:pPr>
              <a:t>2</a:t>
            </a:fld>
            <a:endParaRPr lang="en-US" dirty="0"/>
          </a:p>
        </p:txBody>
      </p:sp>
      <p:sp>
        <p:nvSpPr>
          <p:cNvPr id="6" name="Content Placeholder 2"/>
          <p:cNvSpPr txBox="1">
            <a:spLocks/>
          </p:cNvSpPr>
          <p:nvPr/>
        </p:nvSpPr>
        <p:spPr>
          <a:xfrm>
            <a:off x="34925" y="980728"/>
            <a:ext cx="8805863" cy="4894262"/>
          </a:xfrm>
          <a:prstGeom prst="rect">
            <a:avLst/>
          </a:prstGeom>
        </p:spPr>
        <p:txBody>
          <a:bodyPr/>
          <a:lstStyle/>
          <a:p>
            <a:pPr marL="438150" indent="-319088" eaLnBrk="0" hangingPunct="0">
              <a:buClr>
                <a:schemeClr val="accent1"/>
              </a:buClr>
              <a:buSzPct val="80000"/>
              <a:defRPr/>
            </a:pPr>
            <a:r>
              <a:rPr lang="it-IT" sz="2000" i="1" dirty="0">
                <a:latin typeface="+mn-lt"/>
              </a:rPr>
              <a:t>Frascati </a:t>
            </a:r>
            <a:r>
              <a:rPr lang="el-GR" sz="2000" dirty="0">
                <a:latin typeface="+mn-lt"/>
              </a:rPr>
              <a:t>φ</a:t>
            </a:r>
            <a:r>
              <a:rPr lang="el-GR" sz="2000" i="1" dirty="0">
                <a:latin typeface="+mn-lt"/>
              </a:rPr>
              <a:t>-</a:t>
            </a:r>
            <a:r>
              <a:rPr lang="it-IT" sz="2000" i="1" dirty="0" err="1">
                <a:latin typeface="+mn-lt"/>
              </a:rPr>
              <a:t>factory</a:t>
            </a:r>
            <a:r>
              <a:rPr lang="it-IT" sz="2000" i="1" dirty="0">
                <a:latin typeface="+mn-lt"/>
              </a:rPr>
              <a:t> </a:t>
            </a:r>
            <a:r>
              <a:rPr lang="it-IT" sz="2000" b="1" i="1" dirty="0">
                <a:latin typeface="+mn-lt"/>
              </a:rPr>
              <a:t>DA</a:t>
            </a:r>
            <a:r>
              <a:rPr lang="el-GR" sz="2000" b="1" dirty="0">
                <a:latin typeface="+mn-lt"/>
              </a:rPr>
              <a:t>φ</a:t>
            </a:r>
            <a:r>
              <a:rPr lang="it-IT" sz="2000" b="1" i="1" dirty="0" smtClean="0">
                <a:latin typeface="+mn-lt"/>
              </a:rPr>
              <a:t>NE</a:t>
            </a:r>
            <a:r>
              <a:rPr lang="it-IT" sz="2000" dirty="0" smtClean="0">
                <a:latin typeface="+mn-lt"/>
              </a:rPr>
              <a:t>: </a:t>
            </a:r>
            <a:r>
              <a:rPr lang="it-IT" sz="2000" dirty="0" err="1" smtClean="0">
                <a:latin typeface="+mn-lt"/>
              </a:rPr>
              <a:t>an</a:t>
            </a:r>
            <a:r>
              <a:rPr lang="it-IT" sz="2000" dirty="0" smtClean="0">
                <a:latin typeface="+mn-lt"/>
              </a:rPr>
              <a:t> </a:t>
            </a:r>
            <a:r>
              <a:rPr lang="it-IT" sz="2000" b="1" dirty="0">
                <a:latin typeface="+mn-lt"/>
              </a:rPr>
              <a:t>e</a:t>
            </a:r>
            <a:r>
              <a:rPr lang="it-IT" sz="2000" b="1" baseline="30000" dirty="0">
                <a:latin typeface="+mn-lt"/>
              </a:rPr>
              <a:t>+</a:t>
            </a:r>
            <a:r>
              <a:rPr lang="it-IT" sz="2000" b="1" dirty="0">
                <a:latin typeface="+mn-lt"/>
              </a:rPr>
              <a:t>e</a:t>
            </a:r>
            <a:r>
              <a:rPr lang="it-IT" sz="2000" b="1" baseline="30000" dirty="0">
                <a:latin typeface="+mn-lt"/>
              </a:rPr>
              <a:t>-</a:t>
            </a:r>
            <a:r>
              <a:rPr lang="it-IT" sz="2000" b="1" dirty="0">
                <a:latin typeface="+mn-lt"/>
              </a:rPr>
              <a:t> collider @ √s =1019.4 </a:t>
            </a:r>
            <a:r>
              <a:rPr lang="it-IT" sz="2000" b="1" dirty="0" err="1">
                <a:latin typeface="+mn-lt"/>
              </a:rPr>
              <a:t>MeV</a:t>
            </a:r>
            <a:r>
              <a:rPr lang="it-IT" sz="2000" b="1" dirty="0">
                <a:latin typeface="+mn-lt"/>
              </a:rPr>
              <a:t> = M</a:t>
            </a:r>
            <a:r>
              <a:rPr lang="el-GR" sz="2000" b="1" baseline="-25000" dirty="0">
                <a:latin typeface="+mn-lt"/>
              </a:rPr>
              <a:t>φ</a:t>
            </a:r>
            <a:r>
              <a:rPr lang="el-GR" sz="2000" b="1" dirty="0">
                <a:latin typeface="+mn-lt"/>
              </a:rPr>
              <a:t> </a:t>
            </a:r>
          </a:p>
          <a:p>
            <a:pPr marL="895350" lvl="1" indent="-319088" eaLnBrk="0" hangingPunct="0">
              <a:buClr>
                <a:schemeClr val="accent1"/>
              </a:buClr>
              <a:buSzPct val="80000"/>
              <a:defRPr/>
            </a:pPr>
            <a:endParaRPr lang="it-IT" sz="2000" dirty="0" smtClean="0">
              <a:latin typeface="+mn-lt"/>
            </a:endParaRPr>
          </a:p>
          <a:p>
            <a:pPr marL="895350" lvl="1" indent="-319088" eaLnBrk="0" hangingPunct="0">
              <a:buClr>
                <a:schemeClr val="accent1"/>
              </a:buClr>
              <a:buSzPct val="80000"/>
              <a:defRPr/>
            </a:pPr>
            <a:r>
              <a:rPr lang="it-IT" sz="2000" dirty="0" smtClean="0">
                <a:latin typeface="+mn-lt"/>
              </a:rPr>
              <a:t>Best </a:t>
            </a:r>
            <a:r>
              <a:rPr lang="it-IT" sz="2000" dirty="0">
                <a:latin typeface="+mn-lt"/>
              </a:rPr>
              <a:t>performance in 2005:</a:t>
            </a:r>
          </a:p>
          <a:p>
            <a:pPr marL="895350" lvl="1" indent="-319088" eaLnBrk="0" hangingPunct="0">
              <a:buClr>
                <a:schemeClr val="accent1"/>
              </a:buClr>
              <a:buSzPct val="80000"/>
              <a:buFont typeface="Wingdings" pitchFamily="2" charset="2"/>
              <a:buChar char="ü"/>
              <a:defRPr/>
            </a:pPr>
            <a:r>
              <a:rPr lang="it-IT" sz="2000" dirty="0" err="1">
                <a:latin typeface="+mn-lt"/>
              </a:rPr>
              <a:t>L</a:t>
            </a:r>
            <a:r>
              <a:rPr lang="it-IT" sz="2000" baseline="-25000" dirty="0" err="1">
                <a:latin typeface="+mn-lt"/>
              </a:rPr>
              <a:t>peak</a:t>
            </a:r>
            <a:r>
              <a:rPr lang="it-IT" sz="2000" baseline="-25000" dirty="0">
                <a:latin typeface="+mn-lt"/>
              </a:rPr>
              <a:t> </a:t>
            </a:r>
            <a:r>
              <a:rPr lang="it-IT" sz="2000" dirty="0">
                <a:latin typeface="+mn-lt"/>
              </a:rPr>
              <a:t>= 1.4 × 10</a:t>
            </a:r>
            <a:r>
              <a:rPr lang="it-IT" sz="2000" baseline="30000" dirty="0">
                <a:latin typeface="+mn-lt"/>
              </a:rPr>
              <a:t>32</a:t>
            </a:r>
            <a:r>
              <a:rPr lang="it-IT" sz="2000" dirty="0">
                <a:latin typeface="+mn-lt"/>
              </a:rPr>
              <a:t> cm</a:t>
            </a:r>
            <a:r>
              <a:rPr lang="it-IT" sz="2000" baseline="30000" dirty="0">
                <a:latin typeface="+mn-lt"/>
              </a:rPr>
              <a:t>-2</a:t>
            </a:r>
            <a:r>
              <a:rPr lang="it-IT" sz="2000" dirty="0">
                <a:latin typeface="+mn-lt"/>
              </a:rPr>
              <a:t>s</a:t>
            </a:r>
            <a:r>
              <a:rPr lang="it-IT" sz="2000" baseline="30000" dirty="0">
                <a:latin typeface="+mn-lt"/>
              </a:rPr>
              <a:t>-1</a:t>
            </a:r>
          </a:p>
          <a:p>
            <a:pPr marL="895350" lvl="1" indent="-319088" eaLnBrk="0" hangingPunct="0">
              <a:buClr>
                <a:schemeClr val="accent1"/>
              </a:buClr>
              <a:buSzPct val="80000"/>
              <a:buFont typeface="Wingdings" pitchFamily="2" charset="2"/>
              <a:buChar char="ü"/>
              <a:defRPr/>
            </a:pPr>
            <a:r>
              <a:rPr lang="it-IT" sz="2000" dirty="0">
                <a:latin typeface="+mn-lt"/>
              </a:rPr>
              <a:t>∫ </a:t>
            </a:r>
            <a:r>
              <a:rPr lang="it-IT" sz="2000" dirty="0" err="1">
                <a:latin typeface="+mn-lt"/>
              </a:rPr>
              <a:t>Ldt</a:t>
            </a:r>
            <a:r>
              <a:rPr lang="it-IT" sz="2000" dirty="0">
                <a:latin typeface="+mn-lt"/>
              </a:rPr>
              <a:t> = 8.5 pb</a:t>
            </a:r>
            <a:r>
              <a:rPr lang="it-IT" sz="2000" baseline="30000" dirty="0">
                <a:latin typeface="+mn-lt"/>
              </a:rPr>
              <a:t>-1</a:t>
            </a:r>
            <a:r>
              <a:rPr lang="it-IT" sz="2000" dirty="0">
                <a:latin typeface="+mn-lt"/>
              </a:rPr>
              <a:t>/</a:t>
            </a:r>
            <a:r>
              <a:rPr lang="it-IT" sz="2000" dirty="0" err="1">
                <a:latin typeface="+mn-lt"/>
              </a:rPr>
              <a:t>day</a:t>
            </a:r>
            <a:endParaRPr lang="it-IT" sz="2000" dirty="0">
              <a:latin typeface="+mn-lt"/>
            </a:endParaRPr>
          </a:p>
          <a:p>
            <a:pPr marL="438150" indent="-319088" eaLnBrk="0" hangingPunct="0">
              <a:buClr>
                <a:schemeClr val="accent1"/>
              </a:buClr>
              <a:buSzPct val="80000"/>
              <a:buFont typeface="Wingdings" pitchFamily="2" charset="2"/>
              <a:buChar char="ü"/>
              <a:defRPr/>
            </a:pPr>
            <a:endParaRPr lang="it-IT" sz="2000" dirty="0">
              <a:latin typeface="+mn-lt"/>
            </a:endParaRPr>
          </a:p>
          <a:p>
            <a:pPr marL="438150" indent="-319088" eaLnBrk="0" hangingPunct="0">
              <a:buClr>
                <a:schemeClr val="accent1"/>
              </a:buClr>
              <a:buSzPct val="80000"/>
              <a:defRPr/>
            </a:pPr>
            <a:r>
              <a:rPr lang="en-US" sz="2000" b="1" dirty="0">
                <a:solidFill>
                  <a:srgbClr val="0070C0"/>
                </a:solidFill>
                <a:latin typeface="+mn-lt"/>
              </a:rPr>
              <a:t>KLOE</a:t>
            </a:r>
            <a:r>
              <a:rPr lang="en-US" sz="2000" dirty="0">
                <a:latin typeface="+mn-lt"/>
              </a:rPr>
              <a:t> has acquired 2.5 fb</a:t>
            </a:r>
            <a:r>
              <a:rPr lang="en-US" sz="2000" baseline="30000" dirty="0">
                <a:latin typeface="+mn-lt"/>
              </a:rPr>
              <a:t>-1</a:t>
            </a:r>
            <a:r>
              <a:rPr lang="en-US" sz="2000" dirty="0">
                <a:latin typeface="+mn-lt"/>
              </a:rPr>
              <a:t> @ √s=</a:t>
            </a:r>
            <a:r>
              <a:rPr lang="en-US" sz="2000" dirty="0" err="1">
                <a:latin typeface="+mn-lt"/>
              </a:rPr>
              <a:t>M</a:t>
            </a:r>
            <a:r>
              <a:rPr lang="en-US" sz="2000" baseline="-25000" dirty="0" err="1">
                <a:latin typeface="+mn-lt"/>
              </a:rPr>
              <a:t>φ</a:t>
            </a:r>
            <a:r>
              <a:rPr lang="en-US" sz="2000" dirty="0">
                <a:latin typeface="+mn-lt"/>
              </a:rPr>
              <a:t>  (2001-05)</a:t>
            </a:r>
          </a:p>
          <a:p>
            <a:pPr marL="438150" indent="-319088" eaLnBrk="0" hangingPunct="0">
              <a:buClr>
                <a:schemeClr val="accent1"/>
              </a:buClr>
              <a:buSzPct val="80000"/>
              <a:defRPr/>
            </a:pPr>
            <a:r>
              <a:rPr lang="en-US" sz="2000" dirty="0">
                <a:latin typeface="+mn-lt"/>
              </a:rPr>
              <a:t>+ 250 pb</a:t>
            </a:r>
            <a:r>
              <a:rPr lang="en-US" sz="2000" baseline="30000" dirty="0">
                <a:latin typeface="+mn-lt"/>
              </a:rPr>
              <a:t>-1</a:t>
            </a:r>
            <a:r>
              <a:rPr lang="en-US" sz="2000" dirty="0">
                <a:latin typeface="+mn-lt"/>
              </a:rPr>
              <a:t> </a:t>
            </a:r>
            <a:r>
              <a:rPr lang="en-US" sz="2000" i="1" dirty="0">
                <a:latin typeface="+mn-lt"/>
              </a:rPr>
              <a:t>off-peak</a:t>
            </a:r>
            <a:r>
              <a:rPr lang="en-US" sz="2000" dirty="0">
                <a:latin typeface="+mn-lt"/>
              </a:rPr>
              <a:t> @ √s=1 </a:t>
            </a:r>
            <a:r>
              <a:rPr lang="en-US" sz="2000" dirty="0" err="1">
                <a:latin typeface="+mn-lt"/>
              </a:rPr>
              <a:t>GeV</a:t>
            </a:r>
            <a:endParaRPr lang="en-US" sz="20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defRPr/>
            </a:pPr>
            <a:endParaRPr lang="it-IT" sz="3200" dirty="0">
              <a:latin typeface="+mn-lt"/>
            </a:endParaRPr>
          </a:p>
        </p:txBody>
      </p:sp>
      <p:grpSp>
        <p:nvGrpSpPr>
          <p:cNvPr id="18" name="Gruppo 16"/>
          <p:cNvGrpSpPr/>
          <p:nvPr/>
        </p:nvGrpSpPr>
        <p:grpSpPr>
          <a:xfrm>
            <a:off x="5436096" y="1490216"/>
            <a:ext cx="3305175" cy="2082800"/>
            <a:chOff x="5508625" y="1125190"/>
            <a:chExt cx="3305175" cy="2082800"/>
          </a:xfrm>
        </p:grpSpPr>
        <p:pic>
          <p:nvPicPr>
            <p:cNvPr id="19" name="Picture 7" descr="Daphne_aereo3"/>
            <p:cNvPicPr>
              <a:picLocks noChangeAspect="1" noChangeArrowheads="1"/>
            </p:cNvPicPr>
            <p:nvPr/>
          </p:nvPicPr>
          <p:blipFill>
            <a:blip r:embed="rId4" cstate="print"/>
            <a:srcRect/>
            <a:stretch>
              <a:fillRect/>
            </a:stretch>
          </p:blipFill>
          <p:spPr bwMode="auto">
            <a:xfrm>
              <a:off x="5508625" y="1125190"/>
              <a:ext cx="3305175" cy="2082800"/>
            </a:xfrm>
            <a:prstGeom prst="rect">
              <a:avLst/>
            </a:prstGeom>
            <a:noFill/>
            <a:ln w="9525">
              <a:noFill/>
              <a:miter lim="800000"/>
              <a:headEnd/>
              <a:tailEnd/>
            </a:ln>
          </p:spPr>
        </p:pic>
        <p:sp>
          <p:nvSpPr>
            <p:cNvPr id="20" name="Oval 8"/>
            <p:cNvSpPr>
              <a:spLocks noChangeArrowheads="1"/>
            </p:cNvSpPr>
            <p:nvPr/>
          </p:nvSpPr>
          <p:spPr bwMode="auto">
            <a:xfrm>
              <a:off x="6300788" y="1368078"/>
              <a:ext cx="647700" cy="520700"/>
            </a:xfrm>
            <a:prstGeom prst="ellipse">
              <a:avLst/>
            </a:prstGeom>
            <a:noFill/>
            <a:ln w="38100">
              <a:solidFill>
                <a:srgbClr val="FF0000"/>
              </a:solidFill>
              <a:round/>
              <a:headEnd/>
              <a:tailEnd/>
            </a:ln>
          </p:spPr>
          <p:txBody>
            <a:bodyPr anchor="ctr">
              <a:spAutoFit/>
            </a:bodyPr>
            <a:lstStyle/>
            <a:p>
              <a:endParaRPr lang="en-US">
                <a:latin typeface="Calibri" pitchFamily="34" charset="0"/>
              </a:endParaRPr>
            </a:p>
          </p:txBody>
        </p:sp>
        <p:sp>
          <p:nvSpPr>
            <p:cNvPr id="21" name="Oval 9"/>
            <p:cNvSpPr>
              <a:spLocks noChangeArrowheads="1"/>
            </p:cNvSpPr>
            <p:nvPr/>
          </p:nvSpPr>
          <p:spPr bwMode="auto">
            <a:xfrm>
              <a:off x="6230938" y="1379190"/>
              <a:ext cx="788987" cy="520700"/>
            </a:xfrm>
            <a:prstGeom prst="ellipse">
              <a:avLst/>
            </a:prstGeom>
            <a:noFill/>
            <a:ln w="38100">
              <a:solidFill>
                <a:srgbClr val="3366FF"/>
              </a:solidFill>
              <a:round/>
              <a:headEnd/>
              <a:tailEnd/>
            </a:ln>
          </p:spPr>
          <p:txBody>
            <a:bodyPr anchor="ctr">
              <a:spAutoFit/>
            </a:bodyPr>
            <a:lstStyle/>
            <a:p>
              <a:endParaRPr lang="en-US">
                <a:latin typeface="Calibri" pitchFamily="34" charset="0"/>
              </a:endParaRPr>
            </a:p>
          </p:txBody>
        </p:sp>
        <p:sp>
          <p:nvSpPr>
            <p:cNvPr id="22" name="Line 10"/>
            <p:cNvSpPr>
              <a:spLocks noChangeShapeType="1"/>
            </p:cNvSpPr>
            <p:nvPr/>
          </p:nvSpPr>
          <p:spPr bwMode="auto">
            <a:xfrm flipH="1" flipV="1">
              <a:off x="6499225" y="1996728"/>
              <a:ext cx="1249363" cy="839787"/>
            </a:xfrm>
            <a:prstGeom prst="line">
              <a:avLst/>
            </a:prstGeom>
            <a:noFill/>
            <a:ln w="38100">
              <a:solidFill>
                <a:srgbClr val="CC0099"/>
              </a:solidFill>
              <a:round/>
              <a:headEnd/>
              <a:tailEnd/>
            </a:ln>
          </p:spPr>
          <p:txBody>
            <a:bodyPr>
              <a:spAutoFit/>
            </a:bodyPr>
            <a:lstStyle/>
            <a:p>
              <a:endParaRPr lang="en-US"/>
            </a:p>
          </p:txBody>
        </p:sp>
        <p:sp>
          <p:nvSpPr>
            <p:cNvPr id="23" name="Line 11"/>
            <p:cNvSpPr>
              <a:spLocks noChangeShapeType="1"/>
            </p:cNvSpPr>
            <p:nvPr/>
          </p:nvSpPr>
          <p:spPr bwMode="auto">
            <a:xfrm flipV="1">
              <a:off x="6499225" y="1796703"/>
              <a:ext cx="61913" cy="200025"/>
            </a:xfrm>
            <a:prstGeom prst="line">
              <a:avLst/>
            </a:prstGeom>
            <a:noFill/>
            <a:ln w="38100">
              <a:solidFill>
                <a:srgbClr val="CC0099"/>
              </a:solidFill>
              <a:round/>
              <a:headEnd/>
              <a:tailEnd/>
            </a:ln>
          </p:spPr>
          <p:txBody>
            <a:bodyPr wrap="none">
              <a:spAutoFit/>
            </a:bodyPr>
            <a:lstStyle/>
            <a:p>
              <a:endParaRPr lang="en-US"/>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normAutofit/>
          </a:bodyPr>
          <a:lstStyle/>
          <a:p>
            <a:pPr algn="l"/>
            <a:r>
              <a:rPr lang="it-IT" dirty="0" smtClean="0"/>
              <a:t>Manufacturing a Cathode</a:t>
            </a:r>
          </a:p>
        </p:txBody>
      </p:sp>
      <p:sp>
        <p:nvSpPr>
          <p:cNvPr id="17" name="Segnaposto piè di pagina 16"/>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8" name="Segnaposto numero diapositiva 17"/>
          <p:cNvSpPr>
            <a:spLocks noGrp="1"/>
          </p:cNvSpPr>
          <p:nvPr>
            <p:ph type="sldNum" sz="quarter" idx="11"/>
          </p:nvPr>
        </p:nvSpPr>
        <p:spPr/>
        <p:txBody>
          <a:bodyPr/>
          <a:lstStyle/>
          <a:p>
            <a:pPr>
              <a:defRPr/>
            </a:pPr>
            <a:fld id="{E458A581-5F90-4D95-9D9D-0FA7F9D5B3D1}" type="slidenum">
              <a:rPr lang="en-US" smtClean="0"/>
              <a:pPr>
                <a:defRPr/>
              </a:pPr>
              <a:t>20</a:t>
            </a:fld>
            <a:endParaRPr lang="en-US" dirty="0"/>
          </a:p>
        </p:txBody>
      </p:sp>
      <p:pic>
        <p:nvPicPr>
          <p:cNvPr id="33796" name="Picture 2" descr="C:\Users\Danilo\Downloads\175371_1889738407224_1354396598_2188989_181510_o.jpg"/>
          <p:cNvPicPr>
            <a:picLocks noChangeAspect="1" noChangeArrowheads="1"/>
          </p:cNvPicPr>
          <p:nvPr/>
        </p:nvPicPr>
        <p:blipFill>
          <a:blip r:embed="rId2" cstate="print"/>
          <a:srcRect/>
          <a:stretch>
            <a:fillRect/>
          </a:stretch>
        </p:blipFill>
        <p:spPr bwMode="auto">
          <a:xfrm>
            <a:off x="5215633" y="3789363"/>
            <a:ext cx="2963862" cy="2222500"/>
          </a:xfrm>
          <a:prstGeom prst="rect">
            <a:avLst/>
          </a:prstGeom>
          <a:noFill/>
          <a:ln w="9525">
            <a:noFill/>
            <a:miter lim="800000"/>
            <a:headEnd/>
            <a:tailEnd/>
          </a:ln>
        </p:spPr>
      </p:pic>
      <p:pic>
        <p:nvPicPr>
          <p:cNvPr id="33797" name="Picture 2" descr="C:\Users\Danilo\Dropbox\LNF\kloe2\GMmar11\2011-03-23 10.37.29.jpg"/>
          <p:cNvPicPr>
            <a:picLocks noChangeAspect="1" noChangeArrowheads="1"/>
          </p:cNvPicPr>
          <p:nvPr/>
        </p:nvPicPr>
        <p:blipFill>
          <a:blip r:embed="rId3" cstate="print"/>
          <a:srcRect/>
          <a:stretch>
            <a:fillRect/>
          </a:stretch>
        </p:blipFill>
        <p:spPr bwMode="auto">
          <a:xfrm>
            <a:off x="683320" y="1028050"/>
            <a:ext cx="2879725" cy="2160588"/>
          </a:xfrm>
          <a:prstGeom prst="rect">
            <a:avLst/>
          </a:prstGeom>
          <a:noFill/>
          <a:ln w="9525">
            <a:noFill/>
            <a:miter lim="800000"/>
            <a:headEnd/>
            <a:tailEnd/>
          </a:ln>
        </p:spPr>
      </p:pic>
      <p:pic>
        <p:nvPicPr>
          <p:cNvPr id="33798" name="Picture 3" descr="C:\Users\Danilo\Dropbox\LNF\kloe2\GMmar11\2011-03-23 10.37.38.jpg"/>
          <p:cNvPicPr>
            <a:picLocks noChangeAspect="1" noChangeArrowheads="1"/>
          </p:cNvPicPr>
          <p:nvPr/>
        </p:nvPicPr>
        <p:blipFill>
          <a:blip r:embed="rId4" cstate="print"/>
          <a:srcRect/>
          <a:stretch>
            <a:fillRect/>
          </a:stretch>
        </p:blipFill>
        <p:spPr bwMode="auto">
          <a:xfrm>
            <a:off x="5299770" y="1017431"/>
            <a:ext cx="2879725" cy="2159000"/>
          </a:xfrm>
          <a:prstGeom prst="rect">
            <a:avLst/>
          </a:prstGeom>
          <a:noFill/>
          <a:ln w="9525">
            <a:noFill/>
            <a:miter lim="800000"/>
            <a:headEnd/>
            <a:tailEnd/>
          </a:ln>
        </p:spPr>
      </p:pic>
      <p:pic>
        <p:nvPicPr>
          <p:cNvPr id="33799" name="Picture 4" descr="C:\Users\Danilo\Dropbox\LNF\kloe2\GMmar11\2011-03-23 16.23.55.jpg"/>
          <p:cNvPicPr>
            <a:picLocks noChangeAspect="1" noChangeArrowheads="1"/>
          </p:cNvPicPr>
          <p:nvPr/>
        </p:nvPicPr>
        <p:blipFill>
          <a:blip r:embed="rId5" cstate="print"/>
          <a:srcRect/>
          <a:stretch>
            <a:fillRect/>
          </a:stretch>
        </p:blipFill>
        <p:spPr bwMode="auto">
          <a:xfrm>
            <a:off x="683320" y="3831927"/>
            <a:ext cx="2879725" cy="2159000"/>
          </a:xfrm>
          <a:prstGeom prst="rect">
            <a:avLst/>
          </a:prstGeom>
          <a:noFill/>
          <a:ln w="9525">
            <a:noFill/>
            <a:miter lim="800000"/>
            <a:headEnd/>
            <a:tailEnd/>
          </a:ln>
        </p:spPr>
      </p:pic>
      <p:sp>
        <p:nvSpPr>
          <p:cNvPr id="10" name="Rectangle 9"/>
          <p:cNvSpPr/>
          <p:nvPr/>
        </p:nvSpPr>
        <p:spPr>
          <a:xfrm>
            <a:off x="251520" y="3158693"/>
            <a:ext cx="3743325" cy="646113"/>
          </a:xfrm>
          <a:prstGeom prst="rect">
            <a:avLst/>
          </a:prstGeom>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dirty="0">
                <a:solidFill>
                  <a:srgbClr val="7030A0"/>
                </a:solidFill>
                <a:latin typeface="+mj-lt"/>
              </a:rPr>
              <a:t>We place an inner cylindrical </a:t>
            </a:r>
            <a:r>
              <a:rPr lang="en-US" dirty="0" err="1">
                <a:solidFill>
                  <a:srgbClr val="7030A0"/>
                </a:solidFill>
                <a:latin typeface="+mj-lt"/>
              </a:rPr>
              <a:t>kapton</a:t>
            </a:r>
            <a:r>
              <a:rPr lang="en-US" dirty="0">
                <a:solidFill>
                  <a:srgbClr val="7030A0"/>
                </a:solidFill>
                <a:latin typeface="+mj-lt"/>
              </a:rPr>
              <a:t> layer on the mold </a:t>
            </a:r>
            <a:endParaRPr lang="it-IT" dirty="0">
              <a:solidFill>
                <a:srgbClr val="7030A0"/>
              </a:solidFill>
              <a:latin typeface="+mj-lt"/>
            </a:endParaRPr>
          </a:p>
        </p:txBody>
      </p:sp>
      <p:sp>
        <p:nvSpPr>
          <p:cNvPr id="14" name="Rectangle 13"/>
          <p:cNvSpPr/>
          <p:nvPr/>
        </p:nvSpPr>
        <p:spPr>
          <a:xfrm>
            <a:off x="4644133" y="3179606"/>
            <a:ext cx="4319587"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dirty="0" err="1">
                <a:solidFill>
                  <a:srgbClr val="7030A0"/>
                </a:solidFill>
                <a:latin typeface="+mj-lt"/>
              </a:rPr>
              <a:t>Nomex</a:t>
            </a:r>
            <a:r>
              <a:rPr lang="en-US" dirty="0">
                <a:solidFill>
                  <a:srgbClr val="7030A0"/>
                </a:solidFill>
                <a:latin typeface="+mj-lt"/>
              </a:rPr>
              <a:t> honeycomb 3 mm thick is glued on the back of the cathode</a:t>
            </a:r>
            <a:endParaRPr lang="it-IT" dirty="0">
              <a:solidFill>
                <a:srgbClr val="7030A0"/>
              </a:solidFill>
              <a:latin typeface="+mj-lt"/>
            </a:endParaRPr>
          </a:p>
        </p:txBody>
      </p:sp>
      <p:sp>
        <p:nvSpPr>
          <p:cNvPr id="15" name="Rectangle 14"/>
          <p:cNvSpPr/>
          <p:nvPr/>
        </p:nvSpPr>
        <p:spPr>
          <a:xfrm>
            <a:off x="251520" y="5982553"/>
            <a:ext cx="4392042" cy="64633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a:defRPr/>
            </a:pPr>
            <a:r>
              <a:rPr lang="en-US" dirty="0">
                <a:solidFill>
                  <a:srgbClr val="7030A0"/>
                </a:solidFill>
                <a:latin typeface="+mj-lt"/>
              </a:rPr>
              <a:t>Cathode (made by 3 foils) is wrapped around the mold and closed with a vacuum bag</a:t>
            </a:r>
            <a:endParaRPr lang="it-IT" dirty="0">
              <a:solidFill>
                <a:srgbClr val="7030A0"/>
              </a:solidFill>
              <a:latin typeface="+mj-lt"/>
            </a:endParaRPr>
          </a:p>
        </p:txBody>
      </p:sp>
      <p:sp>
        <p:nvSpPr>
          <p:cNvPr id="16" name="Rectangle 15"/>
          <p:cNvSpPr/>
          <p:nvPr/>
        </p:nvSpPr>
        <p:spPr>
          <a:xfrm>
            <a:off x="4931470" y="6022975"/>
            <a:ext cx="3744913" cy="646113"/>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en-US" dirty="0">
                <a:solidFill>
                  <a:srgbClr val="7030A0"/>
                </a:solidFill>
                <a:latin typeface="+mj-lt"/>
              </a:rPr>
              <a:t>Final cathode is ready with both internal and external </a:t>
            </a:r>
            <a:r>
              <a:rPr lang="en-US" dirty="0" smtClean="0">
                <a:solidFill>
                  <a:srgbClr val="7030A0"/>
                </a:solidFill>
                <a:latin typeface="+mj-lt"/>
              </a:rPr>
              <a:t> fiberglass rings</a:t>
            </a:r>
            <a:endParaRPr lang="it-IT" dirty="0">
              <a:solidFill>
                <a:srgbClr val="7030A0"/>
              </a:solidFill>
              <a:latin typeface="+mj-lt"/>
            </a:endParaRPr>
          </a:p>
        </p:txBody>
      </p:sp>
      <p:pic>
        <p:nvPicPr>
          <p:cNvPr id="13" name="Picture 2" descr="H:\KLOE-2\Conferences\KrakowSeminar\CylindricalTripleGEM.png"/>
          <p:cNvPicPr>
            <a:picLocks noChangeAspect="1" noChangeArrowheads="1"/>
          </p:cNvPicPr>
          <p:nvPr/>
        </p:nvPicPr>
        <p:blipFill>
          <a:blip r:embed="rId6" cstate="print"/>
          <a:srcRect l="4380" t="15706"/>
          <a:stretch>
            <a:fillRect/>
          </a:stretch>
        </p:blipFill>
        <p:spPr bwMode="auto">
          <a:xfrm>
            <a:off x="7281251" y="65890"/>
            <a:ext cx="1763688" cy="867181"/>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p:cNvSpPr>
            <a:spLocks noGrp="1"/>
          </p:cNvSpPr>
          <p:nvPr>
            <p:ph type="title"/>
          </p:nvPr>
        </p:nvSpPr>
        <p:spPr>
          <a:xfrm>
            <a:off x="-36513" y="144463"/>
            <a:ext cx="9217026" cy="763587"/>
          </a:xfrm>
        </p:spPr>
        <p:txBody>
          <a:bodyPr>
            <a:normAutofit fontScale="90000"/>
          </a:bodyPr>
          <a:lstStyle/>
          <a:p>
            <a:r>
              <a:rPr lang="en-US" dirty="0" smtClean="0"/>
              <a:t>Detector </a:t>
            </a:r>
            <a:r>
              <a:rPr lang="en-US" dirty="0" smtClean="0"/>
              <a:t>assembly: Anode+GEM3+GEM2+GEM1+Cathode</a:t>
            </a:r>
            <a:endParaRPr lang="en-US" dirty="0" smtClean="0"/>
          </a:p>
        </p:txBody>
      </p:sp>
      <p:grpSp>
        <p:nvGrpSpPr>
          <p:cNvPr id="14341" name="Gruppo 4"/>
          <p:cNvGrpSpPr>
            <a:grpSpLocks/>
          </p:cNvGrpSpPr>
          <p:nvPr/>
        </p:nvGrpSpPr>
        <p:grpSpPr bwMode="auto">
          <a:xfrm>
            <a:off x="34925" y="1139825"/>
            <a:ext cx="9074150" cy="5465763"/>
            <a:chOff x="34925" y="1139825"/>
            <a:chExt cx="9074150" cy="5465426"/>
          </a:xfrm>
        </p:grpSpPr>
        <p:pic>
          <p:nvPicPr>
            <p:cNvPr id="14344" name="Picture 2" descr="C:\Users\Danilo\Pictures\L2\InsertionL2-1\P1030820.JPG"/>
            <p:cNvPicPr>
              <a:picLocks noChangeAspect="1" noChangeArrowheads="1"/>
            </p:cNvPicPr>
            <p:nvPr/>
          </p:nvPicPr>
          <p:blipFill>
            <a:blip r:embed="rId2" cstate="print"/>
            <a:srcRect/>
            <a:stretch>
              <a:fillRect/>
            </a:stretch>
          </p:blipFill>
          <p:spPr bwMode="auto">
            <a:xfrm>
              <a:off x="2555875" y="1192213"/>
              <a:ext cx="3211513" cy="4283075"/>
            </a:xfrm>
            <a:prstGeom prst="rect">
              <a:avLst/>
            </a:prstGeom>
            <a:noFill/>
            <a:ln w="9525">
              <a:noFill/>
              <a:miter lim="800000"/>
              <a:headEnd/>
              <a:tailEnd/>
            </a:ln>
          </p:spPr>
        </p:pic>
        <p:pic>
          <p:nvPicPr>
            <p:cNvPr id="14345" name="Picture 3" descr="C:\Users\Danilo\Pictures\L2\InsertionL2-1\P1030995.JPG"/>
            <p:cNvPicPr>
              <a:picLocks noChangeAspect="1" noChangeArrowheads="1"/>
            </p:cNvPicPr>
            <p:nvPr/>
          </p:nvPicPr>
          <p:blipFill>
            <a:blip r:embed="rId3" cstate="print"/>
            <a:srcRect/>
            <a:stretch>
              <a:fillRect/>
            </a:stretch>
          </p:blipFill>
          <p:spPr bwMode="auto">
            <a:xfrm>
              <a:off x="5830888" y="1192213"/>
              <a:ext cx="3278187" cy="4370387"/>
            </a:xfrm>
            <a:prstGeom prst="rect">
              <a:avLst/>
            </a:prstGeom>
            <a:noFill/>
            <a:ln w="9525">
              <a:noFill/>
              <a:miter lim="800000"/>
              <a:headEnd/>
              <a:tailEnd/>
            </a:ln>
          </p:spPr>
        </p:pic>
        <p:pic>
          <p:nvPicPr>
            <p:cNvPr id="14346" name="Picture 4" descr="C:\Users\Danilo\Pictures\L2\InsertionL2-2\IMG_3810.JPG"/>
            <p:cNvPicPr>
              <a:picLocks noChangeAspect="1" noChangeArrowheads="1"/>
            </p:cNvPicPr>
            <p:nvPr/>
          </p:nvPicPr>
          <p:blipFill>
            <a:blip r:embed="rId4" cstate="print"/>
            <a:srcRect/>
            <a:stretch>
              <a:fillRect/>
            </a:stretch>
          </p:blipFill>
          <p:spPr bwMode="auto">
            <a:xfrm>
              <a:off x="34925" y="1139825"/>
              <a:ext cx="2449513" cy="4356100"/>
            </a:xfrm>
            <a:prstGeom prst="rect">
              <a:avLst/>
            </a:prstGeom>
            <a:noFill/>
            <a:ln w="9525">
              <a:noFill/>
              <a:miter lim="800000"/>
              <a:headEnd/>
              <a:tailEnd/>
            </a:ln>
          </p:spPr>
        </p:pic>
        <p:sp>
          <p:nvSpPr>
            <p:cNvPr id="9" name="TextBox 4"/>
            <p:cNvSpPr txBox="1">
              <a:spLocks noChangeArrowheads="1"/>
            </p:cNvSpPr>
            <p:nvPr/>
          </p:nvSpPr>
          <p:spPr bwMode="auto">
            <a:xfrm>
              <a:off x="179388" y="5589314"/>
              <a:ext cx="2160587" cy="1015937"/>
            </a:xfrm>
            <a:prstGeom prst="rect">
              <a:avLst/>
            </a:prstGeom>
            <a:noFill/>
            <a:ln w="9525">
              <a:noFill/>
              <a:miter lim="800000"/>
              <a:headEnd/>
              <a:tailEnd/>
            </a:ln>
          </p:spPr>
          <p:txBody>
            <a:bodyPr>
              <a:spAutoFit/>
            </a:bodyPr>
            <a:lstStyle/>
            <a:p>
              <a:pPr algn="ctr">
                <a:defRPr/>
              </a:pPr>
              <a:r>
                <a:rPr lang="it-IT" sz="2000" dirty="0">
                  <a:solidFill>
                    <a:srgbClr val="7030A0"/>
                  </a:solidFill>
                  <a:latin typeface="+mj-lt"/>
                </a:rPr>
                <a:t>The GEM </a:t>
              </a:r>
              <a:r>
                <a:rPr lang="it-IT" sz="2000" dirty="0" err="1">
                  <a:solidFill>
                    <a:srgbClr val="7030A0"/>
                  </a:solidFill>
                  <a:latin typeface="+mj-lt"/>
                </a:rPr>
                <a:t>is</a:t>
              </a:r>
              <a:r>
                <a:rPr lang="it-IT" sz="2000" dirty="0">
                  <a:solidFill>
                    <a:srgbClr val="7030A0"/>
                  </a:solidFill>
                  <a:latin typeface="+mj-lt"/>
                </a:rPr>
                <a:t> </a:t>
              </a:r>
              <a:r>
                <a:rPr lang="it-IT" sz="2000" dirty="0" err="1">
                  <a:solidFill>
                    <a:srgbClr val="7030A0"/>
                  </a:solidFill>
                  <a:latin typeface="+mj-lt"/>
                </a:rPr>
                <a:t>placed</a:t>
              </a:r>
              <a:r>
                <a:rPr lang="it-IT" sz="2000" dirty="0">
                  <a:solidFill>
                    <a:srgbClr val="7030A0"/>
                  </a:solidFill>
                  <a:latin typeface="+mj-lt"/>
                </a:rPr>
                <a:t> on the </a:t>
              </a:r>
              <a:r>
                <a:rPr lang="it-IT" sz="2000" dirty="0" err="1">
                  <a:solidFill>
                    <a:srgbClr val="7030A0"/>
                  </a:solidFill>
                  <a:latin typeface="+mj-lt"/>
                </a:rPr>
                <a:t>Machine</a:t>
              </a:r>
              <a:r>
                <a:rPr lang="it-IT" sz="2000" dirty="0">
                  <a:solidFill>
                    <a:srgbClr val="7030A0"/>
                  </a:solidFill>
                  <a:latin typeface="+mj-lt"/>
                </a:rPr>
                <a:t> </a:t>
              </a:r>
              <a:r>
                <a:rPr lang="it-IT" sz="2000" dirty="0" err="1">
                  <a:solidFill>
                    <a:srgbClr val="7030A0"/>
                  </a:solidFill>
                  <a:latin typeface="+mj-lt"/>
                </a:rPr>
                <a:t>with</a:t>
              </a:r>
              <a:r>
                <a:rPr lang="it-IT" sz="2000" dirty="0">
                  <a:solidFill>
                    <a:srgbClr val="7030A0"/>
                  </a:solidFill>
                  <a:latin typeface="+mj-lt"/>
                </a:rPr>
                <a:t> </a:t>
              </a:r>
              <a:r>
                <a:rPr lang="it-IT" sz="2000" dirty="0" err="1">
                  <a:solidFill>
                    <a:srgbClr val="7030A0"/>
                  </a:solidFill>
                  <a:latin typeface="+mj-lt"/>
                </a:rPr>
                <a:t>its</a:t>
              </a:r>
              <a:r>
                <a:rPr lang="it-IT" sz="2000" dirty="0">
                  <a:solidFill>
                    <a:srgbClr val="7030A0"/>
                  </a:solidFill>
                  <a:latin typeface="+mj-lt"/>
                </a:rPr>
                <a:t> </a:t>
              </a:r>
              <a:r>
                <a:rPr lang="it-IT" sz="2000" dirty="0" err="1">
                  <a:solidFill>
                    <a:srgbClr val="7030A0"/>
                  </a:solidFill>
                  <a:latin typeface="+mj-lt"/>
                </a:rPr>
                <a:t>mold</a:t>
              </a:r>
              <a:endParaRPr lang="it-IT" sz="2000" dirty="0">
                <a:solidFill>
                  <a:srgbClr val="7030A0"/>
                </a:solidFill>
                <a:latin typeface="+mj-lt"/>
              </a:endParaRPr>
            </a:p>
          </p:txBody>
        </p:sp>
        <p:sp>
          <p:nvSpPr>
            <p:cNvPr id="10" name="TextBox 9"/>
            <p:cNvSpPr txBox="1">
              <a:spLocks noChangeArrowheads="1"/>
            </p:cNvSpPr>
            <p:nvPr/>
          </p:nvSpPr>
          <p:spPr bwMode="auto">
            <a:xfrm>
              <a:off x="2987675" y="5528992"/>
              <a:ext cx="2592388" cy="1015937"/>
            </a:xfrm>
            <a:prstGeom prst="rect">
              <a:avLst/>
            </a:prstGeom>
            <a:noFill/>
            <a:ln w="9525">
              <a:noFill/>
              <a:miter lim="800000"/>
              <a:headEnd/>
              <a:tailEnd/>
            </a:ln>
          </p:spPr>
          <p:txBody>
            <a:bodyPr>
              <a:spAutoFit/>
            </a:bodyPr>
            <a:lstStyle/>
            <a:p>
              <a:pPr algn="ctr">
                <a:defRPr/>
              </a:pPr>
              <a:r>
                <a:rPr lang="it-IT" sz="2000" dirty="0" err="1">
                  <a:solidFill>
                    <a:srgbClr val="7030A0"/>
                  </a:solidFill>
                  <a:latin typeface="+mj-lt"/>
                </a:rPr>
                <a:t>Everything</a:t>
              </a:r>
              <a:r>
                <a:rPr lang="it-IT" sz="2000" dirty="0">
                  <a:solidFill>
                    <a:srgbClr val="7030A0"/>
                  </a:solidFill>
                  <a:latin typeface="+mj-lt"/>
                </a:rPr>
                <a:t> </a:t>
              </a:r>
              <a:r>
                <a:rPr lang="it-IT" sz="2000" dirty="0" err="1">
                  <a:solidFill>
                    <a:srgbClr val="7030A0"/>
                  </a:solidFill>
                  <a:latin typeface="+mj-lt"/>
                </a:rPr>
                <a:t>is</a:t>
              </a:r>
              <a:r>
                <a:rPr lang="it-IT" sz="2000" dirty="0">
                  <a:solidFill>
                    <a:srgbClr val="7030A0"/>
                  </a:solidFill>
                  <a:latin typeface="+mj-lt"/>
                </a:rPr>
                <a:t> </a:t>
              </a:r>
              <a:r>
                <a:rPr lang="it-IT" sz="2000" dirty="0" err="1">
                  <a:solidFill>
                    <a:srgbClr val="7030A0"/>
                  </a:solidFill>
                  <a:latin typeface="+mj-lt"/>
                </a:rPr>
                <a:t>aligned</a:t>
              </a:r>
              <a:r>
                <a:rPr lang="it-IT" sz="2000" dirty="0">
                  <a:solidFill>
                    <a:srgbClr val="7030A0"/>
                  </a:solidFill>
                  <a:latin typeface="+mj-lt"/>
                </a:rPr>
                <a:t> </a:t>
              </a:r>
              <a:r>
                <a:rPr lang="it-IT" sz="2000" dirty="0" err="1">
                  <a:solidFill>
                    <a:srgbClr val="7030A0"/>
                  </a:solidFill>
                  <a:latin typeface="+mj-lt"/>
                </a:rPr>
                <a:t>with</a:t>
              </a:r>
              <a:r>
                <a:rPr lang="it-IT" sz="2000" dirty="0">
                  <a:solidFill>
                    <a:srgbClr val="7030A0"/>
                  </a:solidFill>
                  <a:latin typeface="+mj-lt"/>
                </a:rPr>
                <a:t> </a:t>
              </a:r>
              <a:r>
                <a:rPr lang="it-IT" sz="2000" dirty="0" err="1">
                  <a:solidFill>
                    <a:srgbClr val="7030A0"/>
                  </a:solidFill>
                  <a:latin typeface="+mj-lt"/>
                </a:rPr>
                <a:t>an</a:t>
              </a:r>
              <a:r>
                <a:rPr lang="it-IT" sz="2000" dirty="0">
                  <a:solidFill>
                    <a:srgbClr val="7030A0"/>
                  </a:solidFill>
                  <a:latin typeface="+mj-lt"/>
                </a:rPr>
                <a:t> </a:t>
              </a:r>
              <a:r>
                <a:rPr lang="it-IT" sz="2000" dirty="0" err="1">
                  <a:solidFill>
                    <a:srgbClr val="7030A0"/>
                  </a:solidFill>
                  <a:latin typeface="+mj-lt"/>
                </a:rPr>
                <a:t>axial</a:t>
              </a:r>
              <a:r>
                <a:rPr lang="it-IT" sz="2000" dirty="0">
                  <a:solidFill>
                    <a:srgbClr val="7030A0"/>
                  </a:solidFill>
                  <a:latin typeface="+mj-lt"/>
                </a:rPr>
                <a:t> </a:t>
              </a:r>
              <a:r>
                <a:rPr lang="it-IT" sz="2000" dirty="0" err="1">
                  <a:solidFill>
                    <a:srgbClr val="7030A0"/>
                  </a:solidFill>
                  <a:latin typeface="+mj-lt"/>
                </a:rPr>
                <a:t>precision</a:t>
              </a:r>
              <a:r>
                <a:rPr lang="it-IT" sz="2000" dirty="0">
                  <a:solidFill>
                    <a:srgbClr val="7030A0"/>
                  </a:solidFill>
                  <a:latin typeface="+mj-lt"/>
                </a:rPr>
                <a:t> </a:t>
              </a:r>
              <a:r>
                <a:rPr lang="it-IT" sz="2000" dirty="0" err="1">
                  <a:solidFill>
                    <a:srgbClr val="7030A0"/>
                  </a:solidFill>
                  <a:latin typeface="+mj-lt"/>
                </a:rPr>
                <a:t>of</a:t>
              </a:r>
              <a:r>
                <a:rPr lang="it-IT" sz="2000" dirty="0">
                  <a:solidFill>
                    <a:srgbClr val="7030A0"/>
                  </a:solidFill>
                  <a:latin typeface="+mj-lt"/>
                </a:rPr>
                <a:t> ≈0.1mm/1.5m</a:t>
              </a:r>
            </a:p>
          </p:txBody>
        </p:sp>
        <p:sp>
          <p:nvSpPr>
            <p:cNvPr id="11" name="TextBox 10"/>
            <p:cNvSpPr txBox="1">
              <a:spLocks noChangeArrowheads="1"/>
            </p:cNvSpPr>
            <p:nvPr/>
          </p:nvSpPr>
          <p:spPr bwMode="auto">
            <a:xfrm>
              <a:off x="6389688" y="5582964"/>
              <a:ext cx="2430462" cy="1015937"/>
            </a:xfrm>
            <a:prstGeom prst="rect">
              <a:avLst/>
            </a:prstGeom>
            <a:noFill/>
            <a:ln w="9525">
              <a:noFill/>
              <a:miter lim="800000"/>
              <a:headEnd/>
              <a:tailEnd/>
            </a:ln>
          </p:spPr>
          <p:txBody>
            <a:bodyPr>
              <a:spAutoFit/>
            </a:bodyPr>
            <a:lstStyle/>
            <a:p>
              <a:pPr algn="ctr">
                <a:defRPr/>
              </a:pPr>
              <a:r>
                <a:rPr lang="it-IT" sz="2000" dirty="0">
                  <a:solidFill>
                    <a:srgbClr val="7030A0"/>
                  </a:solidFill>
                  <a:latin typeface="+mj-lt"/>
                </a:rPr>
                <a:t>The  </a:t>
              </a:r>
              <a:r>
                <a:rPr lang="it-IT" sz="2000" dirty="0" err="1">
                  <a:solidFill>
                    <a:srgbClr val="7030A0"/>
                  </a:solidFill>
                  <a:latin typeface="+mj-lt"/>
                </a:rPr>
                <a:t>Anode</a:t>
              </a:r>
              <a:r>
                <a:rPr lang="it-IT" sz="2000" dirty="0">
                  <a:solidFill>
                    <a:srgbClr val="7030A0"/>
                  </a:solidFill>
                  <a:latin typeface="+mj-lt"/>
                </a:rPr>
                <a:t> </a:t>
              </a:r>
              <a:r>
                <a:rPr lang="it-IT" sz="2000" dirty="0" err="1">
                  <a:solidFill>
                    <a:srgbClr val="7030A0"/>
                  </a:solidFill>
                  <a:latin typeface="+mj-lt"/>
                </a:rPr>
                <a:t>Readout</a:t>
              </a:r>
              <a:r>
                <a:rPr lang="it-IT" sz="2000" dirty="0">
                  <a:solidFill>
                    <a:srgbClr val="7030A0"/>
                  </a:solidFill>
                  <a:latin typeface="+mj-lt"/>
                </a:rPr>
                <a:t> </a:t>
              </a:r>
              <a:r>
                <a:rPr lang="it-IT" sz="2000" dirty="0" err="1">
                  <a:solidFill>
                    <a:srgbClr val="7030A0"/>
                  </a:solidFill>
                  <a:latin typeface="+mj-lt"/>
                </a:rPr>
                <a:t>is</a:t>
              </a:r>
              <a:r>
                <a:rPr lang="it-IT" sz="2000" dirty="0">
                  <a:solidFill>
                    <a:srgbClr val="7030A0"/>
                  </a:solidFill>
                  <a:latin typeface="+mj-lt"/>
                </a:rPr>
                <a:t> </a:t>
              </a:r>
              <a:r>
                <a:rPr lang="it-IT" sz="2000" dirty="0" err="1">
                  <a:solidFill>
                    <a:srgbClr val="7030A0"/>
                  </a:solidFill>
                  <a:latin typeface="+mj-lt"/>
                </a:rPr>
                <a:t>moved</a:t>
              </a:r>
              <a:r>
                <a:rPr lang="it-IT" sz="2000" dirty="0">
                  <a:solidFill>
                    <a:srgbClr val="7030A0"/>
                  </a:solidFill>
                  <a:latin typeface="+mj-lt"/>
                </a:rPr>
                <a:t> down </a:t>
              </a:r>
              <a:r>
                <a:rPr lang="it-IT" sz="2000" dirty="0" err="1">
                  <a:solidFill>
                    <a:srgbClr val="7030A0"/>
                  </a:solidFill>
                  <a:latin typeface="+mj-lt"/>
                </a:rPr>
                <a:t>around</a:t>
              </a:r>
              <a:r>
                <a:rPr lang="it-IT" sz="2000" dirty="0">
                  <a:solidFill>
                    <a:srgbClr val="7030A0"/>
                  </a:solidFill>
                  <a:latin typeface="+mj-lt"/>
                </a:rPr>
                <a:t> the GEM</a:t>
              </a:r>
            </a:p>
          </p:txBody>
        </p:sp>
      </p:grpSp>
      <p:sp>
        <p:nvSpPr>
          <p:cNvPr id="14342" name="CasellaDiTesto 11"/>
          <p:cNvSpPr txBox="1">
            <a:spLocks noChangeArrowheads="1"/>
          </p:cNvSpPr>
          <p:nvPr/>
        </p:nvSpPr>
        <p:spPr bwMode="auto">
          <a:xfrm>
            <a:off x="1258888" y="1844675"/>
            <a:ext cx="923925" cy="400050"/>
          </a:xfrm>
          <a:prstGeom prst="rect">
            <a:avLst/>
          </a:prstGeom>
          <a:noFill/>
          <a:ln w="9525">
            <a:noFill/>
            <a:miter lim="800000"/>
            <a:headEnd/>
            <a:tailEnd/>
          </a:ln>
        </p:spPr>
        <p:txBody>
          <a:bodyPr wrap="none">
            <a:spAutoFit/>
          </a:bodyPr>
          <a:lstStyle/>
          <a:p>
            <a:pPr eaLnBrk="0" hangingPunct="0"/>
            <a:r>
              <a:rPr lang="en-US" sz="2000">
                <a:solidFill>
                  <a:schemeClr val="bg1"/>
                </a:solidFill>
                <a:latin typeface="Calibri" pitchFamily="34" charset="0"/>
              </a:rPr>
              <a:t>Anode </a:t>
            </a:r>
          </a:p>
        </p:txBody>
      </p:sp>
      <p:sp>
        <p:nvSpPr>
          <p:cNvPr id="14343" name="CasellaDiTesto 12"/>
          <p:cNvSpPr txBox="1">
            <a:spLocks noChangeArrowheads="1"/>
          </p:cNvSpPr>
          <p:nvPr/>
        </p:nvSpPr>
        <p:spPr bwMode="auto">
          <a:xfrm>
            <a:off x="295275" y="3284538"/>
            <a:ext cx="747713" cy="400050"/>
          </a:xfrm>
          <a:prstGeom prst="rect">
            <a:avLst/>
          </a:prstGeom>
          <a:noFill/>
          <a:ln w="9525">
            <a:noFill/>
            <a:miter lim="800000"/>
            <a:headEnd/>
            <a:tailEnd/>
          </a:ln>
        </p:spPr>
        <p:txBody>
          <a:bodyPr wrap="none">
            <a:spAutoFit/>
          </a:bodyPr>
          <a:lstStyle/>
          <a:p>
            <a:pPr eaLnBrk="0" hangingPunct="0"/>
            <a:r>
              <a:rPr lang="en-US" sz="2000">
                <a:solidFill>
                  <a:schemeClr val="bg1"/>
                </a:solidFill>
                <a:latin typeface="Calibri" pitchFamily="34" charset="0"/>
              </a:rPr>
              <a:t>GEM </a:t>
            </a:r>
          </a:p>
        </p:txBody>
      </p:sp>
      <p:sp>
        <p:nvSpPr>
          <p:cNvPr id="14" name="Segnaposto piè di pagina 1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5" name="Segnaposto numero diapositiva 14"/>
          <p:cNvSpPr>
            <a:spLocks noGrp="1"/>
          </p:cNvSpPr>
          <p:nvPr>
            <p:ph type="sldNum" sz="quarter" idx="11"/>
          </p:nvPr>
        </p:nvSpPr>
        <p:spPr/>
        <p:txBody>
          <a:bodyPr/>
          <a:lstStyle/>
          <a:p>
            <a:pPr>
              <a:defRPr/>
            </a:pPr>
            <a:fld id="{E458A581-5F90-4D95-9D9D-0FA7F9D5B3D1}" type="slidenum">
              <a:rPr lang="en-US" smtClean="0"/>
              <a:pPr>
                <a:defRPr/>
              </a:pPr>
              <a:t>21</a:t>
            </a:fld>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36513" y="144463"/>
            <a:ext cx="9217026" cy="763587"/>
          </a:xfrm>
        </p:spPr>
        <p:txBody>
          <a:bodyPr/>
          <a:lstStyle/>
          <a:p>
            <a:r>
              <a:rPr lang="en-US" smtClean="0"/>
              <a:t>The  1</a:t>
            </a:r>
            <a:r>
              <a:rPr lang="en-US" baseline="30000" smtClean="0"/>
              <a:t>st</a:t>
            </a:r>
            <a:r>
              <a:rPr lang="en-US" smtClean="0"/>
              <a:t>  CGEM layer completed </a:t>
            </a:r>
          </a:p>
        </p:txBody>
      </p:sp>
      <p:pic>
        <p:nvPicPr>
          <p:cNvPr id="15365" name="Picture 5" descr="C:\Users\Danilo\Pictures\L2\InsertionL2-2\IMG_3847.JPG"/>
          <p:cNvPicPr>
            <a:picLocks noChangeAspect="1" noChangeArrowheads="1"/>
          </p:cNvPicPr>
          <p:nvPr/>
        </p:nvPicPr>
        <p:blipFill>
          <a:blip r:embed="rId3" cstate="print"/>
          <a:srcRect l="3470" t="8511" b="12038"/>
          <a:stretch>
            <a:fillRect/>
          </a:stretch>
        </p:blipFill>
        <p:spPr bwMode="auto">
          <a:xfrm>
            <a:off x="1547813" y="1052513"/>
            <a:ext cx="5884862" cy="2376487"/>
          </a:xfrm>
          <a:prstGeom prst="rect">
            <a:avLst/>
          </a:prstGeom>
          <a:noFill/>
          <a:ln w="9525">
            <a:noFill/>
            <a:miter lim="800000"/>
            <a:headEnd/>
            <a:tailEnd/>
          </a:ln>
        </p:spPr>
      </p:pic>
      <p:grpSp>
        <p:nvGrpSpPr>
          <p:cNvPr id="15366" name="Gruppo 43"/>
          <p:cNvGrpSpPr>
            <a:grpSpLocks/>
          </p:cNvGrpSpPr>
          <p:nvPr/>
        </p:nvGrpSpPr>
        <p:grpSpPr bwMode="auto">
          <a:xfrm>
            <a:off x="107950" y="3422650"/>
            <a:ext cx="5759450" cy="3175000"/>
            <a:chOff x="1763688" y="3278891"/>
            <a:chExt cx="5760640" cy="3174445"/>
          </a:xfrm>
        </p:grpSpPr>
        <p:pic>
          <p:nvPicPr>
            <p:cNvPr id="15373" name="Picture 6" descr="C:\Users\Danilo\Pictures\L2\InsertionL2-2\IMG_3842.JPG"/>
            <p:cNvPicPr>
              <a:picLocks noChangeAspect="1" noChangeArrowheads="1"/>
            </p:cNvPicPr>
            <p:nvPr/>
          </p:nvPicPr>
          <p:blipFill>
            <a:blip r:embed="rId4" cstate="print"/>
            <a:srcRect l="2444" b="4340"/>
            <a:stretch>
              <a:fillRect/>
            </a:stretch>
          </p:blipFill>
          <p:spPr bwMode="auto">
            <a:xfrm>
              <a:off x="1763688" y="3278891"/>
              <a:ext cx="5760640" cy="3174445"/>
            </a:xfrm>
            <a:prstGeom prst="rect">
              <a:avLst/>
            </a:prstGeom>
            <a:noFill/>
            <a:ln w="9525">
              <a:noFill/>
              <a:miter lim="800000"/>
              <a:headEnd/>
              <a:tailEnd/>
            </a:ln>
          </p:spPr>
        </p:pic>
        <p:sp>
          <p:nvSpPr>
            <p:cNvPr id="9" name="TextBox 1"/>
            <p:cNvSpPr txBox="1"/>
            <p:nvPr/>
          </p:nvSpPr>
          <p:spPr>
            <a:xfrm>
              <a:off x="6371565" y="3574114"/>
              <a:ext cx="1081311" cy="922177"/>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pPr algn="ctr" fontAlgn="auto">
                <a:spcBef>
                  <a:spcPts val="0"/>
                </a:spcBef>
                <a:spcAft>
                  <a:spcPts val="0"/>
                </a:spcAft>
                <a:defRPr/>
              </a:pPr>
              <a:r>
                <a:rPr lang="it-IT" dirty="0">
                  <a:solidFill>
                    <a:schemeClr val="accent3"/>
                  </a:solidFill>
                  <a:latin typeface="+mj-lt"/>
                </a:rPr>
                <a:t>FEE tails</a:t>
              </a:r>
            </a:p>
            <a:p>
              <a:pPr algn="ctr" fontAlgn="auto">
                <a:spcBef>
                  <a:spcPts val="0"/>
                </a:spcBef>
                <a:spcAft>
                  <a:spcPts val="0"/>
                </a:spcAft>
                <a:defRPr/>
              </a:pPr>
              <a:r>
                <a:rPr lang="it-IT" dirty="0">
                  <a:solidFill>
                    <a:schemeClr val="accent3"/>
                  </a:solidFill>
                  <a:latin typeface="+mj-lt"/>
                </a:rPr>
                <a:t>21 on each side</a:t>
              </a:r>
            </a:p>
          </p:txBody>
        </p:sp>
        <p:cxnSp>
          <p:nvCxnSpPr>
            <p:cNvPr id="10" name="Straight Arrow Connector 4"/>
            <p:cNvCxnSpPr>
              <a:stCxn id="9" idx="1"/>
            </p:cNvCxnSpPr>
            <p:nvPr/>
          </p:nvCxnSpPr>
          <p:spPr>
            <a:xfrm flipH="1">
              <a:off x="6011128" y="4034409"/>
              <a:ext cx="360436" cy="619017"/>
            </a:xfrm>
            <a:prstGeom prst="straightConnector1">
              <a:avLst/>
            </a:prstGeom>
            <a:ln w="22225">
              <a:solidFill>
                <a:schemeClr val="bg1"/>
              </a:solidFill>
              <a:tailEnd type="arrow"/>
            </a:ln>
          </p:spPr>
          <p:style>
            <a:lnRef idx="1">
              <a:schemeClr val="accent3"/>
            </a:lnRef>
            <a:fillRef idx="0">
              <a:schemeClr val="accent3"/>
            </a:fillRef>
            <a:effectRef idx="0">
              <a:schemeClr val="accent3"/>
            </a:effectRef>
            <a:fontRef idx="minor">
              <a:schemeClr val="tx1"/>
            </a:fontRef>
          </p:style>
        </p:cxnSp>
        <p:cxnSp>
          <p:nvCxnSpPr>
            <p:cNvPr id="11" name="Straight Arrow Connector 11"/>
            <p:cNvCxnSpPr>
              <a:stCxn id="9" idx="1"/>
            </p:cNvCxnSpPr>
            <p:nvPr/>
          </p:nvCxnSpPr>
          <p:spPr>
            <a:xfrm flipH="1">
              <a:off x="5939676" y="4034409"/>
              <a:ext cx="431889" cy="242846"/>
            </a:xfrm>
            <a:prstGeom prst="straightConnector1">
              <a:avLst/>
            </a:prstGeom>
            <a:ln w="22225">
              <a:solidFill>
                <a:schemeClr val="bg1"/>
              </a:solidFill>
              <a:tailEnd type="arrow"/>
            </a:ln>
          </p:spPr>
          <p:style>
            <a:lnRef idx="1">
              <a:schemeClr val="accent3"/>
            </a:lnRef>
            <a:fillRef idx="0">
              <a:schemeClr val="accent3"/>
            </a:fillRef>
            <a:effectRef idx="0">
              <a:schemeClr val="accent3"/>
            </a:effectRef>
            <a:fontRef idx="minor">
              <a:schemeClr val="tx1"/>
            </a:fontRef>
          </p:style>
        </p:cxnSp>
        <p:cxnSp>
          <p:nvCxnSpPr>
            <p:cNvPr id="12" name="Straight Arrow Connector 13"/>
            <p:cNvCxnSpPr>
              <a:stCxn id="9" idx="1"/>
            </p:cNvCxnSpPr>
            <p:nvPr/>
          </p:nvCxnSpPr>
          <p:spPr>
            <a:xfrm flipH="1">
              <a:off x="6084169" y="4034409"/>
              <a:ext cx="287396" cy="1115818"/>
            </a:xfrm>
            <a:prstGeom prst="straightConnector1">
              <a:avLst/>
            </a:prstGeom>
            <a:ln w="22225">
              <a:solidFill>
                <a:schemeClr val="bg1"/>
              </a:solidFill>
              <a:tailEnd type="arrow"/>
            </a:ln>
          </p:spPr>
          <p:style>
            <a:lnRef idx="1">
              <a:schemeClr val="accent3"/>
            </a:lnRef>
            <a:fillRef idx="0">
              <a:schemeClr val="accent3"/>
            </a:fillRef>
            <a:effectRef idx="0">
              <a:schemeClr val="accent3"/>
            </a:effectRef>
            <a:fontRef idx="minor">
              <a:schemeClr val="tx1"/>
            </a:fontRef>
          </p:style>
        </p:cxnSp>
        <p:sp>
          <p:nvSpPr>
            <p:cNvPr id="13" name="TextBox 15"/>
            <p:cNvSpPr txBox="1"/>
            <p:nvPr/>
          </p:nvSpPr>
          <p:spPr>
            <a:xfrm>
              <a:off x="1835141" y="3356665"/>
              <a:ext cx="1008270" cy="1477704"/>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gn="ctr" fontAlgn="auto">
                <a:spcBef>
                  <a:spcPts val="0"/>
                </a:spcBef>
                <a:spcAft>
                  <a:spcPts val="0"/>
                </a:spcAft>
                <a:defRPr/>
              </a:pPr>
              <a:r>
                <a:rPr lang="it-IT" dirty="0">
                  <a:solidFill>
                    <a:schemeClr val="accent2"/>
                  </a:solidFill>
                  <a:latin typeface="+mj-lt"/>
                </a:rPr>
                <a:t>HV tails</a:t>
              </a:r>
            </a:p>
            <a:p>
              <a:pPr algn="ctr" fontAlgn="auto">
                <a:spcBef>
                  <a:spcPts val="0"/>
                </a:spcBef>
                <a:spcAft>
                  <a:spcPts val="0"/>
                </a:spcAft>
                <a:defRPr/>
              </a:pPr>
              <a:r>
                <a:rPr lang="it-IT" dirty="0">
                  <a:solidFill>
                    <a:schemeClr val="accent2"/>
                  </a:solidFill>
                  <a:latin typeface="+mj-lt"/>
                </a:rPr>
                <a:t>18+21 on the two sides</a:t>
              </a:r>
            </a:p>
          </p:txBody>
        </p:sp>
        <p:cxnSp>
          <p:nvCxnSpPr>
            <p:cNvPr id="14" name="Straight Arrow Connector 8"/>
            <p:cNvCxnSpPr>
              <a:stCxn id="13" idx="3"/>
            </p:cNvCxnSpPr>
            <p:nvPr/>
          </p:nvCxnSpPr>
          <p:spPr>
            <a:xfrm>
              <a:off x="2843411" y="4096311"/>
              <a:ext cx="720874" cy="268240"/>
            </a:xfrm>
            <a:prstGeom prst="straightConnector1">
              <a:avLst/>
            </a:prstGeom>
            <a:ln w="22225">
              <a:solidFill>
                <a:schemeClr val="bg1"/>
              </a:solidFill>
              <a:tailEnd type="arrow"/>
            </a:ln>
          </p:spPr>
          <p:style>
            <a:lnRef idx="1">
              <a:schemeClr val="accent2"/>
            </a:lnRef>
            <a:fillRef idx="0">
              <a:schemeClr val="accent2"/>
            </a:fillRef>
            <a:effectRef idx="0">
              <a:schemeClr val="accent2"/>
            </a:effectRef>
            <a:fontRef idx="minor">
              <a:schemeClr val="tx1"/>
            </a:fontRef>
          </p:style>
        </p:cxnSp>
        <p:cxnSp>
          <p:nvCxnSpPr>
            <p:cNvPr id="15" name="Straight Arrow Connector 18"/>
            <p:cNvCxnSpPr>
              <a:stCxn id="13" idx="3"/>
            </p:cNvCxnSpPr>
            <p:nvPr/>
          </p:nvCxnSpPr>
          <p:spPr>
            <a:xfrm>
              <a:off x="2843411" y="4096311"/>
              <a:ext cx="720874" cy="628540"/>
            </a:xfrm>
            <a:prstGeom prst="straightConnector1">
              <a:avLst/>
            </a:prstGeom>
            <a:ln w="22225">
              <a:solidFill>
                <a:schemeClr val="bg1"/>
              </a:solidFill>
              <a:tailEnd type="arrow"/>
            </a:ln>
          </p:spPr>
          <p:style>
            <a:lnRef idx="1">
              <a:schemeClr val="accent2"/>
            </a:lnRef>
            <a:fillRef idx="0">
              <a:schemeClr val="accent2"/>
            </a:fillRef>
            <a:effectRef idx="0">
              <a:schemeClr val="accent2"/>
            </a:effectRef>
            <a:fontRef idx="minor">
              <a:schemeClr val="tx1"/>
            </a:fontRef>
          </p:style>
        </p:cxnSp>
        <p:cxnSp>
          <p:nvCxnSpPr>
            <p:cNvPr id="16" name="Straight Arrow Connector 20"/>
            <p:cNvCxnSpPr>
              <a:stCxn id="13" idx="3"/>
            </p:cNvCxnSpPr>
            <p:nvPr/>
          </p:nvCxnSpPr>
          <p:spPr>
            <a:xfrm flipV="1">
              <a:off x="2843411" y="4005839"/>
              <a:ext cx="906650" cy="90472"/>
            </a:xfrm>
            <a:prstGeom prst="straightConnector1">
              <a:avLst/>
            </a:prstGeom>
            <a:ln w="22225">
              <a:solidFill>
                <a:schemeClr val="bg1"/>
              </a:solidFill>
              <a:tailEnd type="arrow"/>
            </a:ln>
          </p:spPr>
          <p:style>
            <a:lnRef idx="1">
              <a:schemeClr val="accent2"/>
            </a:lnRef>
            <a:fillRef idx="0">
              <a:schemeClr val="accent2"/>
            </a:fillRef>
            <a:effectRef idx="0">
              <a:schemeClr val="accent2"/>
            </a:effectRef>
            <a:fontRef idx="minor">
              <a:schemeClr val="tx1"/>
            </a:fontRef>
          </p:style>
        </p:cxnSp>
      </p:grpSp>
      <p:pic>
        <p:nvPicPr>
          <p:cNvPr id="15367" name="Picture 2" descr="C:\Users\danilo\Dropbox\LNF\kloe2\GMfeb12\L2pix\2012-03-26 14.44.08.jpg"/>
          <p:cNvPicPr>
            <a:picLocks noChangeAspect="1" noChangeArrowheads="1"/>
          </p:cNvPicPr>
          <p:nvPr/>
        </p:nvPicPr>
        <p:blipFill>
          <a:blip r:embed="rId5" cstate="print"/>
          <a:srcRect r="6245" b="-798"/>
          <a:stretch>
            <a:fillRect/>
          </a:stretch>
        </p:blipFill>
        <p:spPr bwMode="auto">
          <a:xfrm>
            <a:off x="5867400" y="3716338"/>
            <a:ext cx="3276600" cy="2881312"/>
          </a:xfrm>
          <a:prstGeom prst="rect">
            <a:avLst/>
          </a:prstGeom>
          <a:noFill/>
          <a:ln w="9525">
            <a:noFill/>
            <a:miter lim="800000"/>
            <a:headEnd/>
            <a:tailEnd/>
          </a:ln>
        </p:spPr>
      </p:pic>
      <p:cxnSp>
        <p:nvCxnSpPr>
          <p:cNvPr id="46" name="Connettore 2 45"/>
          <p:cNvCxnSpPr>
            <a:stCxn id="9" idx="3"/>
          </p:cNvCxnSpPr>
          <p:nvPr/>
        </p:nvCxnSpPr>
        <p:spPr>
          <a:xfrm>
            <a:off x="5795963" y="4179888"/>
            <a:ext cx="1944687" cy="1697037"/>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50" name="Rettangolo 49"/>
          <p:cNvSpPr/>
          <p:nvPr/>
        </p:nvSpPr>
        <p:spPr>
          <a:xfrm>
            <a:off x="5903913" y="3500438"/>
            <a:ext cx="3240087" cy="769441"/>
          </a:xfrm>
          <a:prstGeom prst="rect">
            <a:avLst/>
          </a:prstGeom>
          <a:solidFill>
            <a:schemeClr val="bg1"/>
          </a:solidFill>
          <a:ln w="22225">
            <a:solidFill>
              <a:srgbClr val="7030A0"/>
            </a:solidFill>
          </a:ln>
        </p:spPr>
        <p:txBody>
          <a:bodyPr wrap="square">
            <a:spAutoFit/>
          </a:bodyPr>
          <a:lstStyle/>
          <a:p>
            <a:pPr algn="r">
              <a:defRPr/>
            </a:pPr>
            <a:r>
              <a:rPr lang="en-US" sz="2200" b="1" dirty="0">
                <a:latin typeface="+mn-lt"/>
              </a:rPr>
              <a:t>Layer2 </a:t>
            </a:r>
            <a:r>
              <a:rPr lang="en-US" sz="2200" b="1" dirty="0" smtClean="0">
                <a:latin typeface="+mn-lt"/>
              </a:rPr>
              <a:t>w Custom </a:t>
            </a:r>
            <a:r>
              <a:rPr lang="en-US" sz="2200" b="1" dirty="0" err="1" smtClean="0">
                <a:latin typeface="+mn-lt"/>
              </a:rPr>
              <a:t>Gastone</a:t>
            </a:r>
            <a:r>
              <a:rPr lang="en-US" sz="2200" b="1" dirty="0" smtClean="0">
                <a:latin typeface="+mn-lt"/>
              </a:rPr>
              <a:t> </a:t>
            </a:r>
            <a:r>
              <a:rPr lang="en-US" sz="2200" b="1" dirty="0">
                <a:latin typeface="+mn-lt"/>
              </a:rPr>
              <a:t>FEE</a:t>
            </a:r>
          </a:p>
        </p:txBody>
      </p:sp>
      <p:sp>
        <p:nvSpPr>
          <p:cNvPr id="19" name="TextBox 13"/>
          <p:cNvSpPr txBox="1"/>
          <p:nvPr/>
        </p:nvSpPr>
        <p:spPr>
          <a:xfrm>
            <a:off x="7481888" y="1268413"/>
            <a:ext cx="1619250" cy="1200150"/>
          </a:xfrm>
          <a:prstGeom prst="rect">
            <a:avLst/>
          </a:prstGeom>
        </p:spPr>
        <p:style>
          <a:lnRef idx="2">
            <a:schemeClr val="accent1"/>
          </a:lnRef>
          <a:fillRef idx="1">
            <a:schemeClr val="lt1"/>
          </a:fillRef>
          <a:effectRef idx="0">
            <a:schemeClr val="accent1"/>
          </a:effectRef>
          <a:fontRef idx="minor">
            <a:schemeClr val="dk1"/>
          </a:fontRef>
        </p:style>
        <p:txBody>
          <a:bodyPr>
            <a:spAutoFit/>
          </a:bodyPr>
          <a:lstStyle/>
          <a:p>
            <a:pPr algn="ctr">
              <a:defRPr/>
            </a:pPr>
            <a:r>
              <a:rPr lang="it-IT" dirty="0">
                <a:solidFill>
                  <a:schemeClr val="tx1">
                    <a:lumMod val="50000"/>
                    <a:lumOff val="50000"/>
                  </a:schemeClr>
                </a:solidFill>
                <a:latin typeface="+mj-lt"/>
              </a:rPr>
              <a:t>FEE is </a:t>
            </a:r>
            <a:r>
              <a:rPr lang="it-IT" dirty="0" err="1">
                <a:solidFill>
                  <a:schemeClr val="tx1">
                    <a:lumMod val="50000"/>
                    <a:lumOff val="50000"/>
                  </a:schemeClr>
                </a:solidFill>
                <a:latin typeface="+mj-lt"/>
              </a:rPr>
              <a:t>supported</a:t>
            </a:r>
            <a:r>
              <a:rPr lang="it-IT" dirty="0">
                <a:solidFill>
                  <a:schemeClr val="tx1">
                    <a:lumMod val="50000"/>
                    <a:lumOff val="50000"/>
                  </a:schemeClr>
                </a:solidFill>
                <a:latin typeface="+mj-lt"/>
              </a:rPr>
              <a:t> </a:t>
            </a:r>
            <a:r>
              <a:rPr lang="it-IT" dirty="0" err="1">
                <a:solidFill>
                  <a:schemeClr val="tx1">
                    <a:lumMod val="50000"/>
                    <a:lumOff val="50000"/>
                  </a:schemeClr>
                </a:solidFill>
                <a:latin typeface="+mj-lt"/>
              </a:rPr>
              <a:t>by</a:t>
            </a:r>
            <a:r>
              <a:rPr lang="it-IT" dirty="0">
                <a:solidFill>
                  <a:schemeClr val="tx1">
                    <a:lumMod val="50000"/>
                    <a:lumOff val="50000"/>
                  </a:schemeClr>
                </a:solidFill>
                <a:latin typeface="+mj-lt"/>
              </a:rPr>
              <a:t>  2 fiberglass outer rings</a:t>
            </a:r>
          </a:p>
        </p:txBody>
      </p:sp>
      <p:cxnSp>
        <p:nvCxnSpPr>
          <p:cNvPr id="23" name="Connettore 2 22"/>
          <p:cNvCxnSpPr/>
          <p:nvPr/>
        </p:nvCxnSpPr>
        <p:spPr>
          <a:xfrm flipH="1">
            <a:off x="2195513" y="1484313"/>
            <a:ext cx="5256212" cy="50482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25" name="Connettore 2 24"/>
          <p:cNvCxnSpPr/>
          <p:nvPr/>
        </p:nvCxnSpPr>
        <p:spPr>
          <a:xfrm flipH="1">
            <a:off x="7019925" y="1484313"/>
            <a:ext cx="504825" cy="288925"/>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Segnaposto piè di pagina 2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4" name="Segnaposto numero diapositiva 23"/>
          <p:cNvSpPr>
            <a:spLocks noGrp="1"/>
          </p:cNvSpPr>
          <p:nvPr>
            <p:ph type="sldNum" sz="quarter" idx="11"/>
          </p:nvPr>
        </p:nvSpPr>
        <p:spPr/>
        <p:txBody>
          <a:bodyPr/>
          <a:lstStyle/>
          <a:p>
            <a:pPr>
              <a:defRPr/>
            </a:pPr>
            <a:fld id="{E458A581-5F90-4D95-9D9D-0FA7F9D5B3D1}" type="slidenum">
              <a:rPr lang="en-US" smtClean="0"/>
              <a:pPr>
                <a:defRPr/>
              </a:pPr>
              <a:t>22</a:t>
            </a:fld>
            <a:endParaRPr lang="en-US" dirty="0"/>
          </a:p>
        </p:txBody>
      </p:sp>
      <p:pic>
        <p:nvPicPr>
          <p:cNvPr id="27" name="Picture 2" descr="H:\KLOE-2\Conferences\KrakowSeminar\CylindricalTripleGEM.png"/>
          <p:cNvPicPr>
            <a:picLocks noChangeAspect="1" noChangeArrowheads="1"/>
          </p:cNvPicPr>
          <p:nvPr/>
        </p:nvPicPr>
        <p:blipFill>
          <a:blip r:embed="rId6" cstate="print"/>
          <a:srcRect l="4380" t="15706"/>
          <a:stretch>
            <a:fillRect/>
          </a:stretch>
        </p:blipFill>
        <p:spPr bwMode="auto">
          <a:xfrm>
            <a:off x="7416824" y="2564904"/>
            <a:ext cx="1763688" cy="867181"/>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The four CGEM </a:t>
            </a:r>
            <a:r>
              <a:rPr lang="en-US" dirty="0" smtClean="0"/>
              <a:t>Layers of Inner Tracker </a:t>
            </a:r>
            <a:endParaRPr lang="en-US" dirty="0"/>
          </a:p>
        </p:txBody>
      </p:sp>
      <p:pic>
        <p:nvPicPr>
          <p:cNvPr id="5" name="Immagine 4"/>
          <p:cNvPicPr>
            <a:picLocks noChangeAspect="1"/>
          </p:cNvPicPr>
          <p:nvPr/>
        </p:nvPicPr>
        <p:blipFill>
          <a:blip r:embed="rId2" cstate="print">
            <a:alphaModFix/>
            <a:lum/>
          </a:blip>
          <a:srcRect/>
          <a:stretch>
            <a:fillRect/>
          </a:stretch>
        </p:blipFill>
        <p:spPr>
          <a:xfrm>
            <a:off x="822881" y="1036862"/>
            <a:ext cx="7480955" cy="5524805"/>
          </a:xfrm>
          <a:prstGeom prst="rect">
            <a:avLst/>
          </a:prstGeom>
          <a:noFill/>
          <a:ln>
            <a:noFill/>
          </a:ln>
        </p:spPr>
      </p:pic>
      <p:sp>
        <p:nvSpPr>
          <p:cNvPr id="6" name="Segnaposto piè di pagina 5"/>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7" name="Segnaposto numero diapositiva 6"/>
          <p:cNvSpPr>
            <a:spLocks noGrp="1"/>
          </p:cNvSpPr>
          <p:nvPr>
            <p:ph type="sldNum" sz="quarter" idx="11"/>
          </p:nvPr>
        </p:nvSpPr>
        <p:spPr/>
        <p:txBody>
          <a:bodyPr/>
          <a:lstStyle/>
          <a:p>
            <a:pPr>
              <a:defRPr/>
            </a:pPr>
            <a:fld id="{E458A581-5F90-4D95-9D9D-0FA7F9D5B3D1}" type="slidenum">
              <a:rPr lang="en-US" smtClean="0"/>
              <a:pPr>
                <a:defRPr/>
              </a:pPr>
              <a:t>23</a:t>
            </a:fld>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egnaposto testo 1"/>
          <p:cNvSpPr>
            <a:spLocks noGrp="1"/>
          </p:cNvSpPr>
          <p:nvPr>
            <p:ph type="body" idx="11"/>
          </p:nvPr>
        </p:nvSpPr>
        <p:spPr>
          <a:xfrm>
            <a:off x="323850" y="2924175"/>
            <a:ext cx="8496300" cy="792163"/>
          </a:xfrm>
        </p:spPr>
        <p:txBody>
          <a:bodyPr/>
          <a:lstStyle/>
          <a:p>
            <a:r>
              <a:rPr lang="en-US" dirty="0" smtClean="0"/>
              <a:t>CGEM Layers Validation </a:t>
            </a:r>
            <a:r>
              <a:rPr lang="en-US" dirty="0" smtClean="0"/>
              <a:t>Tests</a:t>
            </a:r>
            <a:endParaRPr lang="en-US" dirty="0"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36513" y="144463"/>
            <a:ext cx="9217026" cy="763587"/>
          </a:xfrm>
        </p:spPr>
        <p:txBody>
          <a:bodyPr>
            <a:normAutofit fontScale="90000"/>
          </a:bodyPr>
          <a:lstStyle/>
          <a:p>
            <a:pPr>
              <a:defRPr/>
            </a:pPr>
            <a:r>
              <a:rPr lang="it-IT" dirty="0" err="1" smtClean="0"/>
              <a:t>Setup</a:t>
            </a:r>
            <a:r>
              <a:rPr lang="it-IT" dirty="0" smtClean="0"/>
              <a:t>  </a:t>
            </a:r>
            <a:r>
              <a:rPr lang="it-IT" dirty="0" err="1" smtClean="0"/>
              <a:t>for</a:t>
            </a:r>
            <a:r>
              <a:rPr lang="it-IT" dirty="0" smtClean="0"/>
              <a:t>  </a:t>
            </a:r>
            <a:r>
              <a:rPr lang="it-IT" dirty="0" err="1" smtClean="0"/>
              <a:t>cosmic-ray</a:t>
            </a:r>
            <a:r>
              <a:rPr lang="it-IT" dirty="0" smtClean="0"/>
              <a:t> </a:t>
            </a:r>
            <a:r>
              <a:rPr lang="it-IT" dirty="0" err="1" smtClean="0"/>
              <a:t>muons</a:t>
            </a:r>
            <a:r>
              <a:rPr lang="it-IT" dirty="0" smtClean="0"/>
              <a:t>  &amp;  </a:t>
            </a:r>
            <a:r>
              <a:rPr lang="it-IT" baseline="30000" dirty="0" smtClean="0"/>
              <a:t>90</a:t>
            </a:r>
            <a:r>
              <a:rPr lang="it-IT" dirty="0" smtClean="0"/>
              <a:t>Sr </a:t>
            </a:r>
            <a:r>
              <a:rPr lang="it-IT" dirty="0" smtClean="0">
                <a:latin typeface="Arial" pitchFamily="34" charset="0"/>
                <a:cs typeface="Arial" pitchFamily="34" charset="0"/>
              </a:rPr>
              <a:t> </a:t>
            </a:r>
            <a:r>
              <a:rPr lang="it-IT" dirty="0" err="1" smtClean="0"/>
              <a:t>Tests</a:t>
            </a:r>
            <a:r>
              <a:rPr lang="it-IT" dirty="0" smtClean="0"/>
              <a:t> </a:t>
            </a:r>
          </a:p>
        </p:txBody>
      </p:sp>
      <p:sp>
        <p:nvSpPr>
          <p:cNvPr id="21509" name="Rectangle 8"/>
          <p:cNvSpPr>
            <a:spLocks noChangeArrowheads="1"/>
          </p:cNvSpPr>
          <p:nvPr/>
        </p:nvSpPr>
        <p:spPr bwMode="auto">
          <a:xfrm>
            <a:off x="-107950" y="1065213"/>
            <a:ext cx="9144000" cy="6011902"/>
          </a:xfrm>
          <a:prstGeom prst="rect">
            <a:avLst/>
          </a:prstGeom>
          <a:noFill/>
          <a:ln w="9525">
            <a:noFill/>
            <a:miter lim="800000"/>
            <a:headEnd/>
            <a:tailEnd/>
          </a:ln>
        </p:spPr>
        <p:txBody>
          <a:bodyPr>
            <a:spAutoFit/>
          </a:bodyPr>
          <a:lstStyle/>
          <a:p>
            <a:pPr marL="263525" indent="-227013">
              <a:spcBef>
                <a:spcPct val="20000"/>
              </a:spcBef>
              <a:buClr>
                <a:srgbClr val="7030A0"/>
              </a:buClr>
              <a:buSzPct val="100000"/>
              <a:buFont typeface="Wingdings" pitchFamily="2" charset="2"/>
              <a:buChar char="v"/>
              <a:defRPr/>
            </a:pPr>
            <a:r>
              <a:rPr lang="it-IT" sz="2000" dirty="0">
                <a:latin typeface="+mn-lt"/>
              </a:rPr>
              <a:t> </a:t>
            </a:r>
            <a:r>
              <a:rPr lang="it-IT" sz="2000" dirty="0" err="1" smtClean="0">
                <a:latin typeface="+mn-lt"/>
              </a:rPr>
              <a:t>Each</a:t>
            </a:r>
            <a:r>
              <a:rPr lang="it-IT" sz="2000" dirty="0" smtClean="0">
                <a:latin typeface="+mn-lt"/>
              </a:rPr>
              <a:t> </a:t>
            </a:r>
            <a:r>
              <a:rPr lang="it-IT" sz="2000" dirty="0" err="1" smtClean="0">
                <a:latin typeface="+mn-lt"/>
              </a:rPr>
              <a:t>layer</a:t>
            </a:r>
            <a:r>
              <a:rPr lang="it-IT" sz="2000" dirty="0" smtClean="0">
                <a:latin typeface="+mn-lt"/>
              </a:rPr>
              <a:t>  </a:t>
            </a:r>
            <a:r>
              <a:rPr lang="it-IT" sz="2000" dirty="0" err="1">
                <a:latin typeface="+mn-lt"/>
              </a:rPr>
              <a:t>instrumented</a:t>
            </a:r>
            <a:r>
              <a:rPr lang="it-IT" sz="2000" dirty="0">
                <a:latin typeface="+mn-lt"/>
              </a:rPr>
              <a:t> </a:t>
            </a:r>
            <a:r>
              <a:rPr lang="it-IT" sz="2000" dirty="0" err="1">
                <a:latin typeface="+mn-lt"/>
              </a:rPr>
              <a:t>with</a:t>
            </a:r>
            <a:r>
              <a:rPr lang="it-IT" sz="2000" dirty="0">
                <a:latin typeface="+mn-lt"/>
              </a:rPr>
              <a:t>:</a:t>
            </a:r>
          </a:p>
          <a:p>
            <a:pPr marL="263525" indent="-227013">
              <a:lnSpc>
                <a:spcPts val="1800"/>
              </a:lnSpc>
              <a:spcBef>
                <a:spcPct val="20000"/>
              </a:spcBef>
              <a:buClr>
                <a:srgbClr val="006600"/>
              </a:buClr>
              <a:buSzPct val="80000"/>
              <a:defRPr/>
            </a:pPr>
            <a:endParaRPr lang="it-IT" sz="2000" dirty="0">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1800"/>
              </a:lnSpc>
              <a:spcBef>
                <a:spcPct val="20000"/>
              </a:spcBef>
              <a:buClr>
                <a:srgbClr val="006600"/>
              </a:buClr>
              <a:buSzPct val="80000"/>
              <a:defRPr/>
            </a:pPr>
            <a:endParaRPr lang="it-IT" sz="2000" dirty="0">
              <a:solidFill>
                <a:srgbClr val="7030A0"/>
              </a:solidFill>
              <a:latin typeface="+mn-lt"/>
            </a:endParaRPr>
          </a:p>
          <a:p>
            <a:pPr marL="263525" indent="-227013">
              <a:lnSpc>
                <a:spcPts val="3200"/>
              </a:lnSpc>
              <a:spcBef>
                <a:spcPct val="20000"/>
              </a:spcBef>
              <a:buClr>
                <a:srgbClr val="006600"/>
              </a:buClr>
              <a:buSzPct val="80000"/>
              <a:defRPr/>
            </a:pPr>
            <a:endParaRPr lang="it-IT" sz="2000" dirty="0">
              <a:solidFill>
                <a:srgbClr val="7030A0"/>
              </a:solidFill>
              <a:latin typeface="+mn-lt"/>
            </a:endParaRPr>
          </a:p>
          <a:p>
            <a:pPr marL="263525" indent="-227013">
              <a:spcBef>
                <a:spcPct val="20000"/>
              </a:spcBef>
              <a:buClr>
                <a:srgbClr val="7030A0"/>
              </a:buClr>
              <a:buSzPct val="100000"/>
              <a:buFont typeface="Wingdings" pitchFamily="2" charset="2"/>
              <a:buChar char="v"/>
              <a:defRPr/>
            </a:pPr>
            <a:r>
              <a:rPr lang="it-IT" sz="2000" dirty="0">
                <a:solidFill>
                  <a:srgbClr val="006600"/>
                </a:solidFill>
                <a:latin typeface="+mn-lt"/>
              </a:rPr>
              <a:t>The DAQ  System uses the </a:t>
            </a:r>
            <a:r>
              <a:rPr lang="it-IT" sz="2000" dirty="0">
                <a:solidFill>
                  <a:srgbClr val="006600"/>
                </a:solidFill>
                <a:effectLst>
                  <a:outerShdw blurRad="38100" dist="38100" dir="2700000" algn="tl">
                    <a:srgbClr val="000000">
                      <a:alpha val="43137"/>
                    </a:srgbClr>
                  </a:outerShdw>
                </a:effectLst>
                <a:latin typeface="+mn-lt"/>
              </a:rPr>
              <a:t>Final custom Global Interface Boards (GIB) and Transition Boards (TB) </a:t>
            </a:r>
            <a:r>
              <a:rPr lang="it-IT" sz="2000" dirty="0" smtClean="0">
                <a:solidFill>
                  <a:srgbClr val="006600"/>
                </a:solidFill>
                <a:effectLst>
                  <a:outerShdw blurRad="38100" dist="38100" dir="2700000" algn="tl">
                    <a:srgbClr val="000000">
                      <a:alpha val="43137"/>
                    </a:srgbClr>
                  </a:outerShdw>
                </a:effectLst>
                <a:latin typeface="+mn-lt"/>
              </a:rPr>
              <a:t> and ROD  </a:t>
            </a:r>
            <a:r>
              <a:rPr lang="it-IT" sz="1600" b="1" dirty="0" smtClean="0">
                <a:latin typeface="Maiandra GD" pitchFamily="34" charset="0"/>
              </a:rPr>
              <a:t>JINST 8 T04004 (2013)</a:t>
            </a:r>
          </a:p>
          <a:p>
            <a:pPr marL="263525" indent="-227013">
              <a:spcBef>
                <a:spcPct val="20000"/>
              </a:spcBef>
              <a:buClr>
                <a:srgbClr val="7030A0"/>
              </a:buClr>
              <a:buSzPct val="100000"/>
              <a:buFont typeface="Wingdings" pitchFamily="2" charset="2"/>
              <a:buChar char="v"/>
              <a:defRPr/>
            </a:pPr>
            <a:endParaRPr lang="en-US" sz="2000" b="1" i="1" dirty="0">
              <a:solidFill>
                <a:srgbClr val="006600"/>
              </a:solidFill>
              <a:effectLst>
                <a:outerShdw blurRad="38100" dist="38100" dir="2700000" algn="tl">
                  <a:srgbClr val="000000">
                    <a:alpha val="43137"/>
                  </a:srgbClr>
                </a:outerShdw>
              </a:effectLst>
              <a:latin typeface="+mn-lt"/>
            </a:endParaRPr>
          </a:p>
        </p:txBody>
      </p:sp>
      <p:sp>
        <p:nvSpPr>
          <p:cNvPr id="20486" name="Rettangolo 7"/>
          <p:cNvSpPr>
            <a:spLocks noChangeArrowheads="1"/>
          </p:cNvSpPr>
          <p:nvPr/>
        </p:nvSpPr>
        <p:spPr bwMode="auto">
          <a:xfrm>
            <a:off x="3347864" y="1074738"/>
            <a:ext cx="5796136" cy="769441"/>
          </a:xfrm>
          <a:prstGeom prst="rect">
            <a:avLst/>
          </a:prstGeom>
          <a:noFill/>
          <a:ln w="9525">
            <a:noFill/>
            <a:miter lim="800000"/>
            <a:headEnd/>
            <a:tailEnd/>
          </a:ln>
        </p:spPr>
        <p:txBody>
          <a:bodyPr wrap="square">
            <a:spAutoFit/>
          </a:bodyPr>
          <a:lstStyle/>
          <a:p>
            <a:pPr marL="222250" indent="-185738">
              <a:spcBef>
                <a:spcPct val="20000"/>
              </a:spcBef>
              <a:buClr>
                <a:srgbClr val="7030A0"/>
              </a:buClr>
              <a:buSzPct val="100000"/>
              <a:buFont typeface="Wingdings" pitchFamily="2" charset="2"/>
              <a:buChar char="ü"/>
              <a:defRPr/>
            </a:pPr>
            <a:r>
              <a:rPr lang="it-IT" sz="2000" dirty="0">
                <a:solidFill>
                  <a:srgbClr val="000000"/>
                </a:solidFill>
                <a:latin typeface="Calibri" pitchFamily="34" charset="0"/>
              </a:rPr>
              <a:t> </a:t>
            </a:r>
            <a:r>
              <a:rPr lang="it-IT" sz="2000" dirty="0" err="1">
                <a:solidFill>
                  <a:srgbClr val="000000"/>
                </a:solidFill>
                <a:effectLst>
                  <a:outerShdw blurRad="38100" dist="38100" dir="2700000" algn="tl">
                    <a:srgbClr val="000000">
                      <a:alpha val="43137"/>
                    </a:srgbClr>
                  </a:outerShdw>
                </a:effectLst>
                <a:latin typeface="Calibri" pitchFamily="34" charset="0"/>
              </a:rPr>
              <a:t>Final</a:t>
            </a:r>
            <a:r>
              <a:rPr lang="it-IT" sz="2000" dirty="0">
                <a:solidFill>
                  <a:srgbClr val="000000"/>
                </a:solidFill>
                <a:effectLst>
                  <a:outerShdw blurRad="38100" dist="38100" dir="2700000" algn="tl">
                    <a:srgbClr val="000000">
                      <a:alpha val="43137"/>
                    </a:srgbClr>
                  </a:outerShdw>
                </a:effectLst>
                <a:latin typeface="Calibri" pitchFamily="34" charset="0"/>
              </a:rPr>
              <a:t> </a:t>
            </a:r>
            <a:r>
              <a:rPr lang="it-IT" sz="2000" dirty="0" smtClean="0">
                <a:solidFill>
                  <a:srgbClr val="000000"/>
                </a:solidFill>
                <a:effectLst>
                  <a:outerShdw blurRad="38100" dist="38100" dir="2700000" algn="tl">
                    <a:srgbClr val="000000">
                      <a:alpha val="43137"/>
                    </a:srgbClr>
                  </a:outerShdw>
                </a:effectLst>
                <a:latin typeface="Calibri" pitchFamily="34" charset="0"/>
              </a:rPr>
              <a:t>HV </a:t>
            </a:r>
            <a:r>
              <a:rPr lang="it-IT" sz="2000" dirty="0" err="1">
                <a:solidFill>
                  <a:srgbClr val="000000"/>
                </a:solidFill>
                <a:effectLst>
                  <a:outerShdw blurRad="38100" dist="38100" dir="2700000" algn="tl">
                    <a:srgbClr val="000000">
                      <a:alpha val="43137"/>
                    </a:srgbClr>
                  </a:outerShdw>
                </a:effectLst>
                <a:latin typeface="Calibri" pitchFamily="34" charset="0"/>
              </a:rPr>
              <a:t>cables</a:t>
            </a:r>
            <a:r>
              <a:rPr lang="it-IT" sz="2000" dirty="0">
                <a:solidFill>
                  <a:srgbClr val="000000"/>
                </a:solidFill>
                <a:effectLst>
                  <a:outerShdw blurRad="38100" dist="38100" dir="2700000" algn="tl">
                    <a:srgbClr val="000000">
                      <a:alpha val="43137"/>
                    </a:srgbClr>
                  </a:outerShdw>
                </a:effectLst>
                <a:latin typeface="Calibri" pitchFamily="34" charset="0"/>
              </a:rPr>
              <a:t> and </a:t>
            </a:r>
            <a:r>
              <a:rPr lang="it-IT" sz="2000" dirty="0" smtClean="0">
                <a:solidFill>
                  <a:srgbClr val="000000"/>
                </a:solidFill>
                <a:effectLst>
                  <a:outerShdw blurRad="38100" dist="38100" dir="2700000" algn="tl">
                    <a:srgbClr val="000000">
                      <a:alpha val="43137"/>
                    </a:srgbClr>
                  </a:outerShdw>
                </a:effectLst>
                <a:latin typeface="Calibri" pitchFamily="34" charset="0"/>
              </a:rPr>
              <a:t>Custom HV </a:t>
            </a:r>
            <a:r>
              <a:rPr lang="it-IT" sz="2000" dirty="0" err="1" smtClean="0">
                <a:solidFill>
                  <a:srgbClr val="000000"/>
                </a:solidFill>
                <a:effectLst>
                  <a:outerShdw blurRad="38100" dist="38100" dir="2700000" algn="tl">
                    <a:srgbClr val="000000">
                      <a:alpha val="43137"/>
                    </a:srgbClr>
                  </a:outerShdw>
                </a:effectLst>
                <a:latin typeface="Calibri" pitchFamily="34" charset="0"/>
              </a:rPr>
              <a:t>distribution</a:t>
            </a:r>
            <a:r>
              <a:rPr lang="it-IT" sz="2000" dirty="0" smtClean="0">
                <a:solidFill>
                  <a:srgbClr val="000000"/>
                </a:solidFill>
                <a:effectLst>
                  <a:outerShdw blurRad="38100" dist="38100" dir="2700000" algn="tl">
                    <a:srgbClr val="000000">
                      <a:alpha val="43137"/>
                    </a:srgbClr>
                  </a:outerShdw>
                </a:effectLst>
                <a:latin typeface="Calibri" pitchFamily="34" charset="0"/>
              </a:rPr>
              <a:t> </a:t>
            </a:r>
            <a:endParaRPr lang="it-IT" sz="2000" dirty="0">
              <a:solidFill>
                <a:srgbClr val="000000"/>
              </a:solidFill>
              <a:effectLst>
                <a:outerShdw blurRad="38100" dist="38100" dir="2700000" algn="tl">
                  <a:srgbClr val="000000">
                    <a:alpha val="43137"/>
                  </a:srgbClr>
                </a:outerShdw>
              </a:effectLst>
              <a:latin typeface="Calibri" pitchFamily="34" charset="0"/>
            </a:endParaRPr>
          </a:p>
          <a:p>
            <a:pPr marL="222250" indent="-185738">
              <a:spcBef>
                <a:spcPct val="20000"/>
              </a:spcBef>
              <a:buClr>
                <a:srgbClr val="7030A0"/>
              </a:buClr>
              <a:buSzPct val="100000"/>
              <a:buFont typeface="Wingdings" pitchFamily="2" charset="2"/>
              <a:buChar char="ü"/>
              <a:defRPr/>
            </a:pPr>
            <a:r>
              <a:rPr lang="it-IT" sz="2000" dirty="0" smtClean="0">
                <a:solidFill>
                  <a:srgbClr val="000000"/>
                </a:solidFill>
                <a:effectLst>
                  <a:outerShdw blurRad="38100" dist="38100" dir="2700000" algn="tl">
                    <a:srgbClr val="000000">
                      <a:alpha val="43137"/>
                    </a:srgbClr>
                  </a:outerShdw>
                </a:effectLst>
                <a:latin typeface="Calibri" pitchFamily="34" charset="0"/>
              </a:rPr>
              <a:t> </a:t>
            </a:r>
            <a:r>
              <a:rPr lang="it-IT" sz="2000" dirty="0" err="1" smtClean="0">
                <a:solidFill>
                  <a:srgbClr val="000000"/>
                </a:solidFill>
                <a:effectLst>
                  <a:outerShdw blurRad="38100" dist="38100" dir="2700000" algn="tl">
                    <a:srgbClr val="000000">
                      <a:alpha val="43137"/>
                    </a:srgbClr>
                  </a:outerShdw>
                </a:effectLst>
                <a:latin typeface="Calibri" pitchFamily="34" charset="0"/>
              </a:rPr>
              <a:t>Final</a:t>
            </a:r>
            <a:r>
              <a:rPr lang="it-IT" sz="2000" dirty="0" smtClean="0">
                <a:solidFill>
                  <a:srgbClr val="000000"/>
                </a:solidFill>
                <a:effectLst>
                  <a:outerShdw blurRad="38100" dist="38100" dir="2700000" algn="tl">
                    <a:srgbClr val="000000">
                      <a:alpha val="43137"/>
                    </a:srgbClr>
                  </a:outerShdw>
                </a:effectLst>
                <a:latin typeface="Calibri" pitchFamily="34" charset="0"/>
              </a:rPr>
              <a:t>  </a:t>
            </a:r>
            <a:r>
              <a:rPr lang="it-IT" sz="2000" dirty="0" err="1" smtClean="0">
                <a:solidFill>
                  <a:srgbClr val="000000"/>
                </a:solidFill>
                <a:effectLst>
                  <a:outerShdw blurRad="38100" dist="38100" dir="2700000" algn="tl">
                    <a:srgbClr val="000000">
                      <a:alpha val="43137"/>
                    </a:srgbClr>
                  </a:outerShdw>
                </a:effectLst>
                <a:latin typeface="Calibri" pitchFamily="34" charset="0"/>
              </a:rPr>
              <a:t>Signal</a:t>
            </a:r>
            <a:r>
              <a:rPr lang="it-IT" sz="2000" dirty="0" smtClean="0">
                <a:solidFill>
                  <a:srgbClr val="000000"/>
                </a:solidFill>
                <a:effectLst>
                  <a:outerShdw blurRad="38100" dist="38100" dir="2700000" algn="tl">
                    <a:srgbClr val="000000">
                      <a:alpha val="43137"/>
                    </a:srgbClr>
                  </a:outerShdw>
                </a:effectLst>
                <a:latin typeface="Calibri" pitchFamily="34" charset="0"/>
              </a:rPr>
              <a:t> </a:t>
            </a:r>
            <a:r>
              <a:rPr lang="it-IT" sz="2000" dirty="0" err="1" smtClean="0">
                <a:solidFill>
                  <a:srgbClr val="000000"/>
                </a:solidFill>
                <a:effectLst>
                  <a:outerShdw blurRad="38100" dist="38100" dir="2700000" algn="tl">
                    <a:srgbClr val="000000">
                      <a:alpha val="43137"/>
                    </a:srgbClr>
                  </a:outerShdw>
                </a:effectLst>
                <a:latin typeface="Calibri" pitchFamily="34" charset="0"/>
              </a:rPr>
              <a:t>cables</a:t>
            </a:r>
            <a:r>
              <a:rPr lang="it-IT" sz="2000" dirty="0" smtClean="0">
                <a:solidFill>
                  <a:srgbClr val="000000"/>
                </a:solidFill>
                <a:effectLst>
                  <a:outerShdw blurRad="38100" dist="38100" dir="2700000" algn="tl">
                    <a:srgbClr val="000000">
                      <a:alpha val="43137"/>
                    </a:srgbClr>
                  </a:outerShdw>
                </a:effectLst>
                <a:latin typeface="Calibri" pitchFamily="34" charset="0"/>
              </a:rPr>
              <a:t> &amp; Gastone </a:t>
            </a:r>
            <a:r>
              <a:rPr lang="it-IT" sz="2000" dirty="0">
                <a:solidFill>
                  <a:srgbClr val="000000"/>
                </a:solidFill>
                <a:effectLst>
                  <a:outerShdw blurRad="38100" dist="38100" dir="2700000" algn="tl">
                    <a:srgbClr val="000000">
                      <a:alpha val="43137"/>
                    </a:srgbClr>
                  </a:outerShdw>
                </a:effectLst>
                <a:latin typeface="Calibri" pitchFamily="34" charset="0"/>
              </a:rPr>
              <a:t>FEE </a:t>
            </a:r>
            <a:r>
              <a:rPr lang="it-IT" sz="1600" b="1" dirty="0" smtClean="0">
                <a:solidFill>
                  <a:srgbClr val="7030A0"/>
                </a:solidFill>
                <a:latin typeface="Maiandra GD" pitchFamily="34" charset="0"/>
              </a:rPr>
              <a:t>NIMA 604 (2009)</a:t>
            </a:r>
            <a:r>
              <a:rPr lang="it-IT" sz="2000" dirty="0" smtClean="0">
                <a:solidFill>
                  <a:srgbClr val="7030A0"/>
                </a:solidFill>
                <a:effectLst>
                  <a:outerShdw blurRad="38100" dist="38100" dir="2700000" algn="tl">
                    <a:srgbClr val="000000">
                      <a:alpha val="43137"/>
                    </a:srgbClr>
                  </a:outerShdw>
                </a:effectLst>
                <a:latin typeface="Calibri" pitchFamily="34" charset="0"/>
              </a:rPr>
              <a:t> </a:t>
            </a:r>
            <a:endParaRPr lang="it-IT" sz="2000" dirty="0">
              <a:solidFill>
                <a:srgbClr val="7030A0"/>
              </a:solidFill>
              <a:effectLst>
                <a:outerShdw blurRad="38100" dist="38100" dir="2700000" algn="tl">
                  <a:srgbClr val="000000">
                    <a:alpha val="43137"/>
                  </a:srgbClr>
                </a:outerShdw>
              </a:effectLst>
              <a:latin typeface="Calibri" pitchFamily="34" charset="0"/>
            </a:endParaRPr>
          </a:p>
        </p:txBody>
      </p:sp>
      <p:pic>
        <p:nvPicPr>
          <p:cNvPr id="19463" name="Picture 2" descr="C:\Users\danilo\Dropbox\LNF\kloe2\GMfeb12\2012-02-14 17.04.08.jpg"/>
          <p:cNvPicPr>
            <a:picLocks noChangeAspect="1" noChangeArrowheads="1"/>
          </p:cNvPicPr>
          <p:nvPr/>
        </p:nvPicPr>
        <p:blipFill>
          <a:blip r:embed="rId3" cstate="print"/>
          <a:srcRect/>
          <a:stretch>
            <a:fillRect/>
          </a:stretch>
        </p:blipFill>
        <p:spPr bwMode="auto">
          <a:xfrm>
            <a:off x="1258888" y="1844675"/>
            <a:ext cx="6046787" cy="4108450"/>
          </a:xfrm>
          <a:prstGeom prst="rect">
            <a:avLst/>
          </a:prstGeom>
          <a:noFill/>
          <a:ln w="9525">
            <a:noFill/>
            <a:miter lim="800000"/>
            <a:headEnd/>
            <a:tailEnd/>
          </a:ln>
        </p:spPr>
      </p:pic>
      <p:sp>
        <p:nvSpPr>
          <p:cNvPr id="19464" name="CasellaDiTesto 8"/>
          <p:cNvSpPr txBox="1">
            <a:spLocks noChangeArrowheads="1"/>
          </p:cNvSpPr>
          <p:nvPr/>
        </p:nvSpPr>
        <p:spPr bwMode="auto">
          <a:xfrm>
            <a:off x="0" y="2420938"/>
            <a:ext cx="2124075" cy="923925"/>
          </a:xfrm>
          <a:prstGeom prst="rect">
            <a:avLst/>
          </a:prstGeom>
          <a:noFill/>
          <a:ln w="9525">
            <a:noFill/>
            <a:miter lim="800000"/>
            <a:headEnd/>
            <a:tailEnd/>
          </a:ln>
        </p:spPr>
        <p:txBody>
          <a:bodyPr>
            <a:spAutoFit/>
          </a:bodyPr>
          <a:lstStyle/>
          <a:p>
            <a:r>
              <a:rPr lang="en-US">
                <a:solidFill>
                  <a:srgbClr val="0070C0"/>
                </a:solidFill>
              </a:rPr>
              <a:t>Trigger:</a:t>
            </a:r>
          </a:p>
          <a:p>
            <a:r>
              <a:rPr lang="en-US">
                <a:solidFill>
                  <a:srgbClr val="0070C0"/>
                </a:solidFill>
              </a:rPr>
              <a:t>2 scintillators</a:t>
            </a:r>
          </a:p>
          <a:p>
            <a:r>
              <a:rPr lang="en-US">
                <a:solidFill>
                  <a:srgbClr val="0070C0"/>
                </a:solidFill>
              </a:rPr>
              <a:t>(Top - Bottom)</a:t>
            </a:r>
          </a:p>
        </p:txBody>
      </p:sp>
      <p:cxnSp>
        <p:nvCxnSpPr>
          <p:cNvPr id="11" name="Connettore 2 10"/>
          <p:cNvCxnSpPr/>
          <p:nvPr/>
        </p:nvCxnSpPr>
        <p:spPr>
          <a:xfrm>
            <a:off x="1042988" y="2636838"/>
            <a:ext cx="4033837" cy="4318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5" name="Connettore 2 14"/>
          <p:cNvCxnSpPr/>
          <p:nvPr/>
        </p:nvCxnSpPr>
        <p:spPr>
          <a:xfrm flipH="1">
            <a:off x="5940425" y="3284538"/>
            <a:ext cx="1295400" cy="2889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H="1">
            <a:off x="5292725" y="3429000"/>
            <a:ext cx="1943100" cy="2232025"/>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468" name="Rettangolo 12"/>
          <p:cNvSpPr>
            <a:spLocks noChangeArrowheads="1"/>
          </p:cNvSpPr>
          <p:nvPr/>
        </p:nvSpPr>
        <p:spPr bwMode="auto">
          <a:xfrm>
            <a:off x="7235825" y="2924175"/>
            <a:ext cx="2016125" cy="2031325"/>
          </a:xfrm>
          <a:prstGeom prst="rect">
            <a:avLst/>
          </a:prstGeom>
          <a:noFill/>
          <a:ln w="9525">
            <a:noFill/>
            <a:miter lim="800000"/>
            <a:headEnd/>
            <a:tailEnd/>
          </a:ln>
        </p:spPr>
        <p:txBody>
          <a:bodyPr>
            <a:spAutoFit/>
          </a:bodyPr>
          <a:lstStyle/>
          <a:p>
            <a:r>
              <a:rPr lang="en-US" dirty="0">
                <a:solidFill>
                  <a:srgbClr val="7030A0"/>
                </a:solidFill>
              </a:rPr>
              <a:t>External Tracking System provided by </a:t>
            </a:r>
            <a:r>
              <a:rPr lang="en-US" dirty="0" smtClean="0">
                <a:solidFill>
                  <a:srgbClr val="7030A0"/>
                </a:solidFill>
              </a:rPr>
              <a:t>three</a:t>
            </a:r>
            <a:r>
              <a:rPr lang="en-US" dirty="0">
                <a:solidFill>
                  <a:srgbClr val="7030A0"/>
                </a:solidFill>
              </a:rPr>
              <a:t> </a:t>
            </a:r>
            <a:r>
              <a:rPr lang="en-US" dirty="0" smtClean="0">
                <a:solidFill>
                  <a:srgbClr val="7030A0"/>
                </a:solidFill>
              </a:rPr>
              <a:t>Planar Triple-GEM  chambers</a:t>
            </a:r>
            <a:endParaRPr lang="en-US" dirty="0">
              <a:solidFill>
                <a:srgbClr val="7030A0"/>
              </a:solidFill>
            </a:endParaRPr>
          </a:p>
          <a:p>
            <a:r>
              <a:rPr lang="en-US" dirty="0">
                <a:solidFill>
                  <a:srgbClr val="7030A0"/>
                </a:solidFill>
              </a:rPr>
              <a:t> </a:t>
            </a:r>
            <a:r>
              <a:rPr lang="en-US" b="1" dirty="0">
                <a:solidFill>
                  <a:srgbClr val="7030A0"/>
                </a:solidFill>
              </a:rPr>
              <a:t>PGEMs</a:t>
            </a:r>
          </a:p>
          <a:p>
            <a:r>
              <a:rPr lang="en-US" dirty="0">
                <a:solidFill>
                  <a:srgbClr val="7030A0"/>
                </a:solidFill>
              </a:rPr>
              <a:t>(Top - 2 Bottom)</a:t>
            </a:r>
            <a:endParaRPr lang="en-US" dirty="0"/>
          </a:p>
        </p:txBody>
      </p:sp>
      <p:cxnSp>
        <p:nvCxnSpPr>
          <p:cNvPr id="23" name="Connettore 2 22"/>
          <p:cNvCxnSpPr/>
          <p:nvPr/>
        </p:nvCxnSpPr>
        <p:spPr>
          <a:xfrm>
            <a:off x="1195388" y="2789238"/>
            <a:ext cx="3160712" cy="3087687"/>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Segnaposto piè di pagina 1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6" name="Segnaposto numero diapositiva 15"/>
          <p:cNvSpPr>
            <a:spLocks noGrp="1"/>
          </p:cNvSpPr>
          <p:nvPr>
            <p:ph type="sldNum" sz="quarter" idx="11"/>
          </p:nvPr>
        </p:nvSpPr>
        <p:spPr/>
        <p:txBody>
          <a:bodyPr/>
          <a:lstStyle/>
          <a:p>
            <a:pPr>
              <a:defRPr/>
            </a:pPr>
            <a:fld id="{E458A581-5F90-4D95-9D9D-0FA7F9D5B3D1}" type="slidenum">
              <a:rPr lang="en-US" smtClean="0"/>
              <a:pPr>
                <a:defRPr/>
              </a:pPr>
              <a:t>25</a:t>
            </a:fld>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6513" y="144463"/>
            <a:ext cx="9217026" cy="763587"/>
          </a:xfrm>
        </p:spPr>
        <p:txBody>
          <a:bodyPr>
            <a:normAutofit/>
          </a:bodyPr>
          <a:lstStyle/>
          <a:p>
            <a:pPr>
              <a:defRPr/>
            </a:pPr>
            <a:r>
              <a:rPr lang="it-IT" dirty="0" err="1" smtClean="0"/>
              <a:t>Validation</a:t>
            </a:r>
            <a:r>
              <a:rPr lang="it-IT" dirty="0" smtClean="0"/>
              <a:t> Test   </a:t>
            </a:r>
            <a:r>
              <a:rPr lang="it-IT" dirty="0" err="1" smtClean="0"/>
              <a:t>with</a:t>
            </a:r>
            <a:r>
              <a:rPr lang="it-IT" dirty="0" smtClean="0"/>
              <a:t>   </a:t>
            </a:r>
            <a:r>
              <a:rPr lang="it-IT" baseline="30000" dirty="0" smtClean="0"/>
              <a:t>90</a:t>
            </a:r>
            <a:r>
              <a:rPr lang="it-IT" dirty="0" smtClean="0"/>
              <a:t>Sr </a:t>
            </a:r>
            <a:r>
              <a:rPr lang="it-IT" dirty="0" smtClean="0">
                <a:latin typeface="Arial" pitchFamily="34" charset="0"/>
                <a:cs typeface="Arial" pitchFamily="34" charset="0"/>
              </a:rPr>
              <a:t> </a:t>
            </a:r>
            <a:r>
              <a:rPr lang="it-IT" dirty="0" smtClean="0"/>
              <a:t>Source (I)  </a:t>
            </a:r>
          </a:p>
        </p:txBody>
      </p:sp>
      <p:grpSp>
        <p:nvGrpSpPr>
          <p:cNvPr id="20485" name="Gruppo 106"/>
          <p:cNvGrpSpPr>
            <a:grpSpLocks/>
          </p:cNvGrpSpPr>
          <p:nvPr/>
        </p:nvGrpSpPr>
        <p:grpSpPr bwMode="auto">
          <a:xfrm>
            <a:off x="4556125" y="2133600"/>
            <a:ext cx="2052638" cy="4175125"/>
            <a:chOff x="3244680" y="419400"/>
            <a:chExt cx="1436760" cy="3060000"/>
          </a:xfrm>
        </p:grpSpPr>
        <p:sp>
          <p:nvSpPr>
            <p:cNvPr id="108" name="Rettangolo 107"/>
            <p:cNvSpPr/>
            <p:nvPr/>
          </p:nvSpPr>
          <p:spPr>
            <a:xfrm>
              <a:off x="3244680"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09" name="Rettangolo 108"/>
            <p:cNvSpPr/>
            <p:nvPr/>
          </p:nvSpPr>
          <p:spPr>
            <a:xfrm>
              <a:off x="3289127"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0" name="Rettangolo 109"/>
            <p:cNvSpPr/>
            <p:nvPr/>
          </p:nvSpPr>
          <p:spPr>
            <a:xfrm>
              <a:off x="3355798"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1" name="Rettangolo 110"/>
            <p:cNvSpPr/>
            <p:nvPr/>
          </p:nvSpPr>
          <p:spPr>
            <a:xfrm>
              <a:off x="3400246"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2" name="Rettangolo 111"/>
            <p:cNvSpPr/>
            <p:nvPr/>
          </p:nvSpPr>
          <p:spPr>
            <a:xfrm>
              <a:off x="3465806" y="419400"/>
              <a:ext cx="43336"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3" name="Rettangolo 112"/>
            <p:cNvSpPr/>
            <p:nvPr/>
          </p:nvSpPr>
          <p:spPr>
            <a:xfrm>
              <a:off x="3509142"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4" name="Rettangolo 113"/>
            <p:cNvSpPr/>
            <p:nvPr/>
          </p:nvSpPr>
          <p:spPr>
            <a:xfrm>
              <a:off x="3576924"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5" name="Rettangolo 114"/>
            <p:cNvSpPr/>
            <p:nvPr/>
          </p:nvSpPr>
          <p:spPr>
            <a:xfrm>
              <a:off x="3621371" y="419400"/>
              <a:ext cx="65559"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6" name="Rettangolo 115"/>
            <p:cNvSpPr/>
            <p:nvPr/>
          </p:nvSpPr>
          <p:spPr>
            <a:xfrm>
              <a:off x="3685820" y="419400"/>
              <a:ext cx="43336"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7" name="Rettangolo 116"/>
            <p:cNvSpPr/>
            <p:nvPr/>
          </p:nvSpPr>
          <p:spPr>
            <a:xfrm>
              <a:off x="3729156"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8" name="Rettangolo 117"/>
            <p:cNvSpPr/>
            <p:nvPr/>
          </p:nvSpPr>
          <p:spPr>
            <a:xfrm>
              <a:off x="3796938" y="419400"/>
              <a:ext cx="43336"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19" name="Rettangolo 118"/>
            <p:cNvSpPr/>
            <p:nvPr/>
          </p:nvSpPr>
          <p:spPr>
            <a:xfrm>
              <a:off x="3840274" y="419400"/>
              <a:ext cx="6667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0" name="Rettangolo 119"/>
            <p:cNvSpPr/>
            <p:nvPr/>
          </p:nvSpPr>
          <p:spPr>
            <a:xfrm>
              <a:off x="3905834"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1" name="Rettangolo 120"/>
            <p:cNvSpPr/>
            <p:nvPr/>
          </p:nvSpPr>
          <p:spPr>
            <a:xfrm>
              <a:off x="3950282" y="419400"/>
              <a:ext cx="65559"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2" name="Rettangolo 121"/>
            <p:cNvSpPr/>
            <p:nvPr/>
          </p:nvSpPr>
          <p:spPr>
            <a:xfrm>
              <a:off x="4016953"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3" name="Rettangolo 122"/>
            <p:cNvSpPr/>
            <p:nvPr/>
          </p:nvSpPr>
          <p:spPr>
            <a:xfrm>
              <a:off x="4061400" y="419400"/>
              <a:ext cx="6667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4" name="Rettangolo 123"/>
            <p:cNvSpPr/>
            <p:nvPr/>
          </p:nvSpPr>
          <p:spPr>
            <a:xfrm>
              <a:off x="4125848"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5" name="Rettangolo 124"/>
            <p:cNvSpPr/>
            <p:nvPr/>
          </p:nvSpPr>
          <p:spPr>
            <a:xfrm>
              <a:off x="4170296" y="419400"/>
              <a:ext cx="65559"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6" name="Rettangolo 125"/>
            <p:cNvSpPr/>
            <p:nvPr/>
          </p:nvSpPr>
          <p:spPr>
            <a:xfrm>
              <a:off x="4236967"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7" name="Rettangolo 126"/>
            <p:cNvSpPr/>
            <p:nvPr/>
          </p:nvSpPr>
          <p:spPr>
            <a:xfrm>
              <a:off x="4281414" y="419400"/>
              <a:ext cx="6667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8" name="Rettangolo 127"/>
            <p:cNvSpPr/>
            <p:nvPr/>
          </p:nvSpPr>
          <p:spPr>
            <a:xfrm>
              <a:off x="4345863"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29" name="Rettangolo 128"/>
            <p:cNvSpPr/>
            <p:nvPr/>
          </p:nvSpPr>
          <p:spPr>
            <a:xfrm>
              <a:off x="4390310" y="419400"/>
              <a:ext cx="6667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0" name="Rettangolo 129"/>
            <p:cNvSpPr/>
            <p:nvPr/>
          </p:nvSpPr>
          <p:spPr>
            <a:xfrm>
              <a:off x="4458092"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1" name="Rettangolo 130"/>
            <p:cNvSpPr/>
            <p:nvPr/>
          </p:nvSpPr>
          <p:spPr>
            <a:xfrm>
              <a:off x="4502539"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2" name="Rettangolo 131"/>
            <p:cNvSpPr/>
            <p:nvPr/>
          </p:nvSpPr>
          <p:spPr>
            <a:xfrm>
              <a:off x="4571433" y="419400"/>
              <a:ext cx="4444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3" name="Rettangolo 132"/>
            <p:cNvSpPr/>
            <p:nvPr/>
          </p:nvSpPr>
          <p:spPr>
            <a:xfrm>
              <a:off x="4615880" y="419400"/>
              <a:ext cx="65560"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grpSp>
      <p:grpSp>
        <p:nvGrpSpPr>
          <p:cNvPr id="20486" name="Gruppo 133"/>
          <p:cNvGrpSpPr>
            <a:grpSpLocks/>
          </p:cNvGrpSpPr>
          <p:nvPr/>
        </p:nvGrpSpPr>
        <p:grpSpPr bwMode="auto">
          <a:xfrm>
            <a:off x="6694488" y="2133600"/>
            <a:ext cx="2047875" cy="4175125"/>
            <a:chOff x="4741560" y="419400"/>
            <a:chExt cx="1433520" cy="3060000"/>
          </a:xfrm>
        </p:grpSpPr>
        <p:sp>
          <p:nvSpPr>
            <p:cNvPr id="135" name="Rettangolo 134"/>
            <p:cNvSpPr/>
            <p:nvPr/>
          </p:nvSpPr>
          <p:spPr>
            <a:xfrm>
              <a:off x="4741560"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6" name="Rettangolo 135"/>
            <p:cNvSpPr/>
            <p:nvPr/>
          </p:nvSpPr>
          <p:spPr>
            <a:xfrm>
              <a:off x="4786010"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7" name="Rettangolo 136"/>
            <p:cNvSpPr/>
            <p:nvPr/>
          </p:nvSpPr>
          <p:spPr>
            <a:xfrm>
              <a:off x="4852686"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8" name="Rettangolo 137"/>
            <p:cNvSpPr/>
            <p:nvPr/>
          </p:nvSpPr>
          <p:spPr>
            <a:xfrm>
              <a:off x="4897136"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39" name="Rettangolo 138"/>
            <p:cNvSpPr/>
            <p:nvPr/>
          </p:nvSpPr>
          <p:spPr>
            <a:xfrm>
              <a:off x="4962700" y="419400"/>
              <a:ext cx="43339"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0" name="Rettangolo 139"/>
            <p:cNvSpPr/>
            <p:nvPr/>
          </p:nvSpPr>
          <p:spPr>
            <a:xfrm>
              <a:off x="5006039"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1" name="Rettangolo 140"/>
            <p:cNvSpPr/>
            <p:nvPr/>
          </p:nvSpPr>
          <p:spPr>
            <a:xfrm>
              <a:off x="5073825"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2" name="Rettangolo 141"/>
            <p:cNvSpPr/>
            <p:nvPr/>
          </p:nvSpPr>
          <p:spPr>
            <a:xfrm>
              <a:off x="5118275"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3" name="Rettangolo 142"/>
            <p:cNvSpPr/>
            <p:nvPr/>
          </p:nvSpPr>
          <p:spPr>
            <a:xfrm>
              <a:off x="5182728" y="419400"/>
              <a:ext cx="43339"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4" name="Rettangolo 143"/>
            <p:cNvSpPr/>
            <p:nvPr/>
          </p:nvSpPr>
          <p:spPr>
            <a:xfrm>
              <a:off x="5226068"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5" name="Rettangolo 144"/>
            <p:cNvSpPr/>
            <p:nvPr/>
          </p:nvSpPr>
          <p:spPr>
            <a:xfrm>
              <a:off x="5293854" y="419400"/>
              <a:ext cx="43339"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6" name="Rettangolo 145"/>
            <p:cNvSpPr/>
            <p:nvPr/>
          </p:nvSpPr>
          <p:spPr>
            <a:xfrm>
              <a:off x="5337193" y="419400"/>
              <a:ext cx="66675"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7" name="Rettangolo 146"/>
            <p:cNvSpPr/>
            <p:nvPr/>
          </p:nvSpPr>
          <p:spPr>
            <a:xfrm>
              <a:off x="5402757"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8" name="Rettangolo 147"/>
            <p:cNvSpPr/>
            <p:nvPr/>
          </p:nvSpPr>
          <p:spPr>
            <a:xfrm>
              <a:off x="5447207"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49" name="Rettangolo 148"/>
            <p:cNvSpPr/>
            <p:nvPr/>
          </p:nvSpPr>
          <p:spPr>
            <a:xfrm>
              <a:off x="5513882"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0" name="Rettangolo 149"/>
            <p:cNvSpPr/>
            <p:nvPr/>
          </p:nvSpPr>
          <p:spPr>
            <a:xfrm>
              <a:off x="5558333" y="419400"/>
              <a:ext cx="66675"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1" name="Rettangolo 150"/>
            <p:cNvSpPr/>
            <p:nvPr/>
          </p:nvSpPr>
          <p:spPr>
            <a:xfrm>
              <a:off x="5622786"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2" name="Rettangolo 151"/>
            <p:cNvSpPr/>
            <p:nvPr/>
          </p:nvSpPr>
          <p:spPr>
            <a:xfrm>
              <a:off x="5667236"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3" name="Rettangolo 152"/>
            <p:cNvSpPr/>
            <p:nvPr/>
          </p:nvSpPr>
          <p:spPr>
            <a:xfrm>
              <a:off x="5733911"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4" name="Rettangolo 153"/>
            <p:cNvSpPr/>
            <p:nvPr/>
          </p:nvSpPr>
          <p:spPr>
            <a:xfrm>
              <a:off x="5778361" y="419400"/>
              <a:ext cx="66675"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5" name="Rettangolo 154"/>
            <p:cNvSpPr/>
            <p:nvPr/>
          </p:nvSpPr>
          <p:spPr>
            <a:xfrm>
              <a:off x="5842814"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6" name="Rettangolo 155"/>
            <p:cNvSpPr/>
            <p:nvPr/>
          </p:nvSpPr>
          <p:spPr>
            <a:xfrm>
              <a:off x="5887264" y="419400"/>
              <a:ext cx="66675"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7" name="Rettangolo 156"/>
            <p:cNvSpPr/>
            <p:nvPr/>
          </p:nvSpPr>
          <p:spPr>
            <a:xfrm>
              <a:off x="5955051"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8" name="Rettangolo 157"/>
            <p:cNvSpPr/>
            <p:nvPr/>
          </p:nvSpPr>
          <p:spPr>
            <a:xfrm>
              <a:off x="5999502"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59" name="Rettangolo 158"/>
            <p:cNvSpPr/>
            <p:nvPr/>
          </p:nvSpPr>
          <p:spPr>
            <a:xfrm>
              <a:off x="6065065" y="419400"/>
              <a:ext cx="44450"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0" name="Rettangolo 159"/>
            <p:cNvSpPr/>
            <p:nvPr/>
          </p:nvSpPr>
          <p:spPr>
            <a:xfrm>
              <a:off x="6109516" y="419400"/>
              <a:ext cx="65564"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grpSp>
      <p:grpSp>
        <p:nvGrpSpPr>
          <p:cNvPr id="20487" name="Gruppo 160"/>
          <p:cNvGrpSpPr>
            <a:grpSpLocks/>
          </p:cNvGrpSpPr>
          <p:nvPr/>
        </p:nvGrpSpPr>
        <p:grpSpPr bwMode="auto">
          <a:xfrm>
            <a:off x="2417763" y="2133600"/>
            <a:ext cx="2051050" cy="4175125"/>
            <a:chOff x="1747080" y="419400"/>
            <a:chExt cx="1435680" cy="3060000"/>
          </a:xfrm>
        </p:grpSpPr>
        <p:sp>
          <p:nvSpPr>
            <p:cNvPr id="162" name="Rettangolo 161"/>
            <p:cNvSpPr/>
            <p:nvPr/>
          </p:nvSpPr>
          <p:spPr>
            <a:xfrm>
              <a:off x="1747080"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3" name="Rettangolo 162"/>
            <p:cNvSpPr/>
            <p:nvPr/>
          </p:nvSpPr>
          <p:spPr>
            <a:xfrm>
              <a:off x="1791528" y="419400"/>
              <a:ext cx="6556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4" name="Rettangolo 163"/>
            <p:cNvSpPr/>
            <p:nvPr/>
          </p:nvSpPr>
          <p:spPr>
            <a:xfrm>
              <a:off x="1858201"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5" name="Rettangolo 164"/>
            <p:cNvSpPr/>
            <p:nvPr/>
          </p:nvSpPr>
          <p:spPr>
            <a:xfrm>
              <a:off x="1902649" y="419400"/>
              <a:ext cx="6667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6" name="Rettangolo 165"/>
            <p:cNvSpPr/>
            <p:nvPr/>
          </p:nvSpPr>
          <p:spPr>
            <a:xfrm>
              <a:off x="1968210" y="419400"/>
              <a:ext cx="4333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7" name="Rettangolo 166"/>
            <p:cNvSpPr/>
            <p:nvPr/>
          </p:nvSpPr>
          <p:spPr>
            <a:xfrm>
              <a:off x="2011547" y="419400"/>
              <a:ext cx="6667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8" name="Rettangolo 167"/>
            <p:cNvSpPr/>
            <p:nvPr/>
          </p:nvSpPr>
          <p:spPr>
            <a:xfrm>
              <a:off x="2079331"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69" name="Rettangolo 168"/>
            <p:cNvSpPr/>
            <p:nvPr/>
          </p:nvSpPr>
          <p:spPr>
            <a:xfrm>
              <a:off x="2123779" y="419400"/>
              <a:ext cx="6556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0" name="Rettangolo 169"/>
            <p:cNvSpPr/>
            <p:nvPr/>
          </p:nvSpPr>
          <p:spPr>
            <a:xfrm>
              <a:off x="2188229" y="419400"/>
              <a:ext cx="4333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1" name="Rettangolo 170"/>
            <p:cNvSpPr/>
            <p:nvPr/>
          </p:nvSpPr>
          <p:spPr>
            <a:xfrm>
              <a:off x="2231566" y="419400"/>
              <a:ext cx="6667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2" name="Rettangolo 171"/>
            <p:cNvSpPr/>
            <p:nvPr/>
          </p:nvSpPr>
          <p:spPr>
            <a:xfrm>
              <a:off x="2299350" y="419400"/>
              <a:ext cx="4333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3" name="Rettangolo 172"/>
            <p:cNvSpPr/>
            <p:nvPr/>
          </p:nvSpPr>
          <p:spPr>
            <a:xfrm>
              <a:off x="2342687" y="419400"/>
              <a:ext cx="6667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4" name="Rettangolo 173"/>
            <p:cNvSpPr/>
            <p:nvPr/>
          </p:nvSpPr>
          <p:spPr>
            <a:xfrm>
              <a:off x="2408248"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5" name="Rettangolo 174"/>
            <p:cNvSpPr/>
            <p:nvPr/>
          </p:nvSpPr>
          <p:spPr>
            <a:xfrm>
              <a:off x="2452696" y="419400"/>
              <a:ext cx="6556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6" name="Rettangolo 175"/>
            <p:cNvSpPr/>
            <p:nvPr/>
          </p:nvSpPr>
          <p:spPr>
            <a:xfrm>
              <a:off x="2519369"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7" name="Rettangolo 176"/>
            <p:cNvSpPr/>
            <p:nvPr/>
          </p:nvSpPr>
          <p:spPr>
            <a:xfrm>
              <a:off x="2563817" y="419400"/>
              <a:ext cx="6667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8" name="Rettangolo 177"/>
            <p:cNvSpPr/>
            <p:nvPr/>
          </p:nvSpPr>
          <p:spPr>
            <a:xfrm>
              <a:off x="2628267"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79" name="Rettangolo 178"/>
            <p:cNvSpPr/>
            <p:nvPr/>
          </p:nvSpPr>
          <p:spPr>
            <a:xfrm>
              <a:off x="2672715" y="419400"/>
              <a:ext cx="6556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0" name="Rettangolo 179"/>
            <p:cNvSpPr/>
            <p:nvPr/>
          </p:nvSpPr>
          <p:spPr>
            <a:xfrm>
              <a:off x="2740499" y="419400"/>
              <a:ext cx="43337"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1" name="Rettangolo 180"/>
            <p:cNvSpPr/>
            <p:nvPr/>
          </p:nvSpPr>
          <p:spPr>
            <a:xfrm>
              <a:off x="2783836" y="419400"/>
              <a:ext cx="6556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2" name="Rettangolo 181"/>
            <p:cNvSpPr/>
            <p:nvPr/>
          </p:nvSpPr>
          <p:spPr>
            <a:xfrm>
              <a:off x="2849398"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3" name="Rettangolo 182"/>
            <p:cNvSpPr/>
            <p:nvPr/>
          </p:nvSpPr>
          <p:spPr>
            <a:xfrm>
              <a:off x="2893846" y="419400"/>
              <a:ext cx="6556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4" name="Rettangolo 183"/>
            <p:cNvSpPr/>
            <p:nvPr/>
          </p:nvSpPr>
          <p:spPr>
            <a:xfrm>
              <a:off x="2960519"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5" name="Rettangolo 184"/>
            <p:cNvSpPr/>
            <p:nvPr/>
          </p:nvSpPr>
          <p:spPr>
            <a:xfrm>
              <a:off x="3004967" y="419400"/>
              <a:ext cx="65561"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6" name="Rettangolo 185"/>
            <p:cNvSpPr/>
            <p:nvPr/>
          </p:nvSpPr>
          <p:spPr>
            <a:xfrm>
              <a:off x="3072750" y="419400"/>
              <a:ext cx="44448" cy="3060000"/>
            </a:xfrm>
            <a:prstGeom prst="rect">
              <a:avLst/>
            </a:prstGeom>
            <a:solidFill>
              <a:srgbClr val="B3B300"/>
            </a:solidFill>
            <a:ln w="0">
              <a:solidFill>
                <a:srgbClr val="B3B300"/>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sp>
          <p:nvSpPr>
            <p:cNvPr id="187" name="Rettangolo 186"/>
            <p:cNvSpPr/>
            <p:nvPr/>
          </p:nvSpPr>
          <p:spPr>
            <a:xfrm>
              <a:off x="3117198" y="419400"/>
              <a:ext cx="65562" cy="3060000"/>
            </a:xfrm>
            <a:prstGeom prst="rect">
              <a:avLst/>
            </a:prstGeom>
            <a:solidFill>
              <a:srgbClr val="804C19"/>
            </a:solidFill>
            <a:ln w="0">
              <a:solidFill>
                <a:srgbClr val="804C19"/>
              </a:solidFill>
              <a:prstDash val="solid"/>
            </a:ln>
          </p:spPr>
          <p:txBody>
            <a:bodyPr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Font typeface="StarSymbol"/>
                <a:buNone/>
                <a:defRPr/>
              </a:pPr>
              <a:endParaRPr lang="it-IT">
                <a:latin typeface="Arial" pitchFamily="18"/>
                <a:ea typeface="Arial Unicode MS" pitchFamily="2"/>
                <a:cs typeface="Tahoma" pitchFamily="2"/>
              </a:endParaRPr>
            </a:p>
          </p:txBody>
        </p:sp>
      </p:grpSp>
      <p:sp>
        <p:nvSpPr>
          <p:cNvPr id="188" name="Rettangolo 187"/>
          <p:cNvSpPr/>
          <p:nvPr/>
        </p:nvSpPr>
        <p:spPr>
          <a:xfrm>
            <a:off x="241141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a:t>
            </a:r>
          </a:p>
        </p:txBody>
      </p:sp>
      <p:sp>
        <p:nvSpPr>
          <p:cNvPr id="189" name="Rettangolo 188"/>
          <p:cNvSpPr/>
          <p:nvPr/>
        </p:nvSpPr>
        <p:spPr>
          <a:xfrm>
            <a:off x="292576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S2</a:t>
            </a:r>
          </a:p>
        </p:txBody>
      </p:sp>
      <p:sp>
        <p:nvSpPr>
          <p:cNvPr id="190" name="Rettangolo 189"/>
          <p:cNvSpPr/>
          <p:nvPr/>
        </p:nvSpPr>
        <p:spPr>
          <a:xfrm>
            <a:off x="344011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S3</a:t>
            </a:r>
          </a:p>
        </p:txBody>
      </p:sp>
      <p:sp>
        <p:nvSpPr>
          <p:cNvPr id="191" name="Rettangolo 190"/>
          <p:cNvSpPr/>
          <p:nvPr/>
        </p:nvSpPr>
        <p:spPr>
          <a:xfrm>
            <a:off x="395446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S4</a:t>
            </a:r>
          </a:p>
        </p:txBody>
      </p:sp>
      <p:sp>
        <p:nvSpPr>
          <p:cNvPr id="192" name="Rettangolo 191"/>
          <p:cNvSpPr/>
          <p:nvPr/>
        </p:nvSpPr>
        <p:spPr>
          <a:xfrm>
            <a:off x="4554538"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S5</a:t>
            </a:r>
          </a:p>
        </p:txBody>
      </p:sp>
      <p:sp>
        <p:nvSpPr>
          <p:cNvPr id="193" name="Rettangolo 192"/>
          <p:cNvSpPr/>
          <p:nvPr/>
        </p:nvSpPr>
        <p:spPr>
          <a:xfrm>
            <a:off x="5068888"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S6</a:t>
            </a:r>
          </a:p>
        </p:txBody>
      </p:sp>
      <p:sp>
        <p:nvSpPr>
          <p:cNvPr id="194" name="Rettangolo 193"/>
          <p:cNvSpPr/>
          <p:nvPr/>
        </p:nvSpPr>
        <p:spPr>
          <a:xfrm>
            <a:off x="5583238"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S7</a:t>
            </a:r>
          </a:p>
        </p:txBody>
      </p:sp>
      <p:sp>
        <p:nvSpPr>
          <p:cNvPr id="195" name="Rettangolo 194"/>
          <p:cNvSpPr/>
          <p:nvPr/>
        </p:nvSpPr>
        <p:spPr>
          <a:xfrm>
            <a:off x="6097588"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S8</a:t>
            </a:r>
          </a:p>
        </p:txBody>
      </p:sp>
      <p:sp>
        <p:nvSpPr>
          <p:cNvPr id="196" name="Rettangolo 195"/>
          <p:cNvSpPr/>
          <p:nvPr/>
        </p:nvSpPr>
        <p:spPr>
          <a:xfrm>
            <a:off x="669131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S9</a:t>
            </a:r>
          </a:p>
        </p:txBody>
      </p:sp>
      <p:sp>
        <p:nvSpPr>
          <p:cNvPr id="197" name="Rettangolo 196"/>
          <p:cNvSpPr/>
          <p:nvPr/>
        </p:nvSpPr>
        <p:spPr>
          <a:xfrm>
            <a:off x="720566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S10 </a:t>
            </a:r>
          </a:p>
        </p:txBody>
      </p:sp>
      <p:sp>
        <p:nvSpPr>
          <p:cNvPr id="198" name="Rettangolo 197"/>
          <p:cNvSpPr/>
          <p:nvPr/>
        </p:nvSpPr>
        <p:spPr>
          <a:xfrm>
            <a:off x="772001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S11</a:t>
            </a:r>
          </a:p>
        </p:txBody>
      </p:sp>
      <p:sp>
        <p:nvSpPr>
          <p:cNvPr id="199" name="Rettangolo 198"/>
          <p:cNvSpPr/>
          <p:nvPr/>
        </p:nvSpPr>
        <p:spPr>
          <a:xfrm>
            <a:off x="8234363" y="4017963"/>
            <a:ext cx="514350" cy="49053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S12</a:t>
            </a:r>
          </a:p>
        </p:txBody>
      </p:sp>
      <p:sp>
        <p:nvSpPr>
          <p:cNvPr id="205" name="CasellaDiTesto 204"/>
          <p:cNvSpPr txBox="1"/>
          <p:nvPr/>
        </p:nvSpPr>
        <p:spPr>
          <a:xfrm>
            <a:off x="34925" y="1052513"/>
            <a:ext cx="5195525" cy="1015663"/>
          </a:xfrm>
          <a:prstGeom prst="rect">
            <a:avLst/>
          </a:prstGeom>
          <a:noFill/>
        </p:spPr>
        <p:txBody>
          <a:bodyPr wrap="none">
            <a:spAutoFit/>
          </a:bodyPr>
          <a:lstStyle/>
          <a:p>
            <a:pPr>
              <a:buClr>
                <a:srgbClr val="7030A0"/>
              </a:buClr>
              <a:buFont typeface="Wingdings" pitchFamily="2" charset="2"/>
              <a:buChar char="v"/>
              <a:defRPr/>
            </a:pPr>
            <a:r>
              <a:rPr lang="en-US" dirty="0"/>
              <a:t> </a:t>
            </a:r>
            <a:r>
              <a:rPr lang="en-US" sz="2000" dirty="0">
                <a:latin typeface="+mn-lt"/>
              </a:rPr>
              <a:t>S1-S12 HV Sectors</a:t>
            </a:r>
          </a:p>
          <a:p>
            <a:pPr>
              <a:buClr>
                <a:srgbClr val="7030A0"/>
              </a:buClr>
              <a:buFont typeface="Wingdings" pitchFamily="2" charset="2"/>
              <a:buChar char="v"/>
              <a:defRPr/>
            </a:pPr>
            <a:r>
              <a:rPr lang="en-US" sz="2000" dirty="0">
                <a:latin typeface="+mn-lt"/>
              </a:rPr>
              <a:t> Source Scan positioning </a:t>
            </a:r>
            <a:r>
              <a:rPr lang="en-US" sz="2000" baseline="30000" dirty="0">
                <a:latin typeface="+mn-lt"/>
              </a:rPr>
              <a:t>90</a:t>
            </a:r>
            <a:r>
              <a:rPr lang="en-US" sz="2000" dirty="0">
                <a:latin typeface="+mn-lt"/>
              </a:rPr>
              <a:t>Sr </a:t>
            </a:r>
            <a:r>
              <a:rPr lang="en-US" sz="2000" dirty="0" smtClean="0">
                <a:latin typeface="+mn-lt"/>
              </a:rPr>
              <a:t> inside CGEM on </a:t>
            </a:r>
          </a:p>
          <a:p>
            <a:pPr>
              <a:buClr>
                <a:srgbClr val="7030A0"/>
              </a:buClr>
              <a:defRPr/>
            </a:pPr>
            <a:r>
              <a:rPr lang="en-US" sz="2000" dirty="0" smtClean="0">
                <a:latin typeface="+mn-lt"/>
              </a:rPr>
              <a:t> </a:t>
            </a:r>
            <a:r>
              <a:rPr lang="en-US" sz="2000" dirty="0" smtClean="0">
                <a:latin typeface="+mn-lt"/>
              </a:rPr>
              <a:t>    </a:t>
            </a:r>
            <a:r>
              <a:rPr lang="en-US" sz="2000" dirty="0" smtClean="0">
                <a:latin typeface="+mn-lt"/>
              </a:rPr>
              <a:t>each </a:t>
            </a:r>
            <a:r>
              <a:rPr lang="en-US" sz="2000" dirty="0">
                <a:latin typeface="+mn-lt"/>
              </a:rPr>
              <a:t>HV sector</a:t>
            </a:r>
          </a:p>
        </p:txBody>
      </p:sp>
      <p:sp>
        <p:nvSpPr>
          <p:cNvPr id="202" name="Rettangolo 201"/>
          <p:cNvSpPr/>
          <p:nvPr/>
        </p:nvSpPr>
        <p:spPr>
          <a:xfrm>
            <a:off x="2484438" y="2133600"/>
            <a:ext cx="77787" cy="417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5" name="Gruppo 216"/>
          <p:cNvGrpSpPr>
            <a:grpSpLocks/>
          </p:cNvGrpSpPr>
          <p:nvPr/>
        </p:nvGrpSpPr>
        <p:grpSpPr bwMode="auto">
          <a:xfrm>
            <a:off x="107950" y="3068638"/>
            <a:ext cx="2265363" cy="801687"/>
            <a:chOff x="107504" y="4221088"/>
            <a:chExt cx="2265109" cy="801380"/>
          </a:xfrm>
        </p:grpSpPr>
        <p:sp>
          <p:nvSpPr>
            <p:cNvPr id="20526" name="Rettangolo 205"/>
            <p:cNvSpPr>
              <a:spLocks noChangeArrowheads="1"/>
            </p:cNvSpPr>
            <p:nvPr/>
          </p:nvSpPr>
          <p:spPr bwMode="auto">
            <a:xfrm>
              <a:off x="107504" y="4221088"/>
              <a:ext cx="1582484" cy="369332"/>
            </a:xfrm>
            <a:prstGeom prst="rect">
              <a:avLst/>
            </a:prstGeom>
            <a:noFill/>
            <a:ln w="9525">
              <a:noFill/>
              <a:miter lim="800000"/>
              <a:headEnd/>
              <a:tailEnd/>
            </a:ln>
          </p:spPr>
          <p:txBody>
            <a:bodyPr wrap="none">
              <a:spAutoFit/>
            </a:bodyPr>
            <a:lstStyle/>
            <a:p>
              <a:r>
                <a:rPr lang="en-US"/>
                <a:t>Source on S1</a:t>
              </a:r>
            </a:p>
          </p:txBody>
        </p:sp>
        <p:sp>
          <p:nvSpPr>
            <p:cNvPr id="208" name="Rettangolo 207"/>
            <p:cNvSpPr/>
            <p:nvPr/>
          </p:nvSpPr>
          <p:spPr>
            <a:xfrm rot="16200000">
              <a:off x="168624" y="4736009"/>
              <a:ext cx="57128" cy="17936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8" name="CasellaDiTesto 208"/>
            <p:cNvSpPr txBox="1">
              <a:spLocks noChangeArrowheads="1"/>
            </p:cNvSpPr>
            <p:nvPr/>
          </p:nvSpPr>
          <p:spPr bwMode="auto">
            <a:xfrm>
              <a:off x="251520" y="4653136"/>
              <a:ext cx="2121093" cy="369332"/>
            </a:xfrm>
            <a:prstGeom prst="rect">
              <a:avLst/>
            </a:prstGeom>
            <a:noFill/>
            <a:ln w="9525">
              <a:noFill/>
              <a:miter lim="800000"/>
              <a:headEnd/>
              <a:tailEnd/>
            </a:ln>
          </p:spPr>
          <p:txBody>
            <a:bodyPr wrap="none">
              <a:spAutoFit/>
            </a:bodyPr>
            <a:lstStyle/>
            <a:p>
              <a:r>
                <a:rPr lang="en-US"/>
                <a:t>X-view Fired Strips</a:t>
              </a:r>
            </a:p>
          </p:txBody>
        </p:sp>
      </p:grpSp>
      <p:sp>
        <p:nvSpPr>
          <p:cNvPr id="213" name="CasellaDiTesto 212"/>
          <p:cNvSpPr txBox="1"/>
          <p:nvPr/>
        </p:nvSpPr>
        <p:spPr>
          <a:xfrm>
            <a:off x="5430838" y="1546945"/>
            <a:ext cx="3678237" cy="369887"/>
          </a:xfrm>
          <a:prstGeom prst="rect">
            <a:avLst/>
          </a:prstGeom>
          <a:noFill/>
        </p:spPr>
        <p:txBody>
          <a:bodyPr wrap="none">
            <a:spAutoFit/>
          </a:bodyPr>
          <a:lstStyle/>
          <a:p>
            <a:pPr>
              <a:defRPr/>
            </a:pPr>
            <a:r>
              <a:rPr lang="en-US" i="1" dirty="0">
                <a:solidFill>
                  <a:srgbClr val="006600"/>
                </a:solidFill>
                <a:effectLst>
                  <a:outerShdw blurRad="38100" dist="38100" dir="2700000" algn="tl">
                    <a:srgbClr val="000000">
                      <a:alpha val="43137"/>
                    </a:srgbClr>
                  </a:outerShdw>
                </a:effectLst>
              </a:rPr>
              <a:t>Unrolled Anode Foil: X-view Strips</a:t>
            </a:r>
          </a:p>
        </p:txBody>
      </p:sp>
      <p:sp>
        <p:nvSpPr>
          <p:cNvPr id="215" name="Rettangolo 214"/>
          <p:cNvSpPr/>
          <p:nvPr/>
        </p:nvSpPr>
        <p:spPr>
          <a:xfrm>
            <a:off x="2644775" y="2125663"/>
            <a:ext cx="77788" cy="417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6" name="Rettangolo 215"/>
          <p:cNvSpPr/>
          <p:nvPr/>
        </p:nvSpPr>
        <p:spPr>
          <a:xfrm>
            <a:off x="2795588" y="2125663"/>
            <a:ext cx="79375" cy="417671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4" name="Rettangolo 213"/>
          <p:cNvSpPr/>
          <p:nvPr/>
        </p:nvSpPr>
        <p:spPr>
          <a:xfrm>
            <a:off x="2411413" y="4005263"/>
            <a:ext cx="514350" cy="490537"/>
          </a:xfrm>
          <a:prstGeom prst="rect">
            <a:avLst/>
          </a:prstGeom>
          <a:noFill/>
          <a:ln w="18000">
            <a:solidFill>
              <a:schemeClr val="tx1"/>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a:t>
            </a:r>
          </a:p>
        </p:txBody>
      </p:sp>
      <p:sp>
        <p:nvSpPr>
          <p:cNvPr id="218" name="Rettangolo 217"/>
          <p:cNvSpPr/>
          <p:nvPr/>
        </p:nvSpPr>
        <p:spPr>
          <a:xfrm>
            <a:off x="2965450" y="2133600"/>
            <a:ext cx="77788" cy="417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9" name="Rettangolo 218"/>
          <p:cNvSpPr/>
          <p:nvPr/>
        </p:nvSpPr>
        <p:spPr>
          <a:xfrm>
            <a:off x="3116263" y="2133600"/>
            <a:ext cx="79375" cy="417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1" name="Rettangolo 220"/>
          <p:cNvSpPr/>
          <p:nvPr/>
        </p:nvSpPr>
        <p:spPr>
          <a:xfrm>
            <a:off x="3276600" y="2133600"/>
            <a:ext cx="77788" cy="4175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2" name="Rettangolo 221"/>
          <p:cNvSpPr/>
          <p:nvPr/>
        </p:nvSpPr>
        <p:spPr>
          <a:xfrm>
            <a:off x="2916238" y="4005263"/>
            <a:ext cx="514350" cy="490537"/>
          </a:xfrm>
          <a:prstGeom prst="rect">
            <a:avLst/>
          </a:prstGeom>
          <a:solidFill>
            <a:srgbClr val="B3B300">
              <a:alpha val="0"/>
            </a:srgbClr>
          </a:solidFill>
          <a:ln w="18000">
            <a:solidFill>
              <a:schemeClr val="tx1"/>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S2</a:t>
            </a:r>
          </a:p>
        </p:txBody>
      </p:sp>
      <p:grpSp>
        <p:nvGrpSpPr>
          <p:cNvPr id="6" name="Gruppo 222"/>
          <p:cNvGrpSpPr>
            <a:grpSpLocks/>
          </p:cNvGrpSpPr>
          <p:nvPr/>
        </p:nvGrpSpPr>
        <p:grpSpPr bwMode="auto">
          <a:xfrm>
            <a:off x="74613" y="5148263"/>
            <a:ext cx="2265362" cy="801687"/>
            <a:chOff x="107504" y="4221088"/>
            <a:chExt cx="2265109" cy="801380"/>
          </a:xfrm>
        </p:grpSpPr>
        <p:sp>
          <p:nvSpPr>
            <p:cNvPr id="20523" name="Rettangolo 223"/>
            <p:cNvSpPr>
              <a:spLocks noChangeArrowheads="1"/>
            </p:cNvSpPr>
            <p:nvPr/>
          </p:nvSpPr>
          <p:spPr bwMode="auto">
            <a:xfrm>
              <a:off x="107504" y="4221088"/>
              <a:ext cx="1582484" cy="369332"/>
            </a:xfrm>
            <a:prstGeom prst="rect">
              <a:avLst/>
            </a:prstGeom>
            <a:noFill/>
            <a:ln w="9525">
              <a:noFill/>
              <a:miter lim="800000"/>
              <a:headEnd/>
              <a:tailEnd/>
            </a:ln>
          </p:spPr>
          <p:txBody>
            <a:bodyPr wrap="none">
              <a:spAutoFit/>
            </a:bodyPr>
            <a:lstStyle/>
            <a:p>
              <a:r>
                <a:rPr lang="en-US"/>
                <a:t>Source on S2</a:t>
              </a:r>
            </a:p>
          </p:txBody>
        </p:sp>
        <p:sp>
          <p:nvSpPr>
            <p:cNvPr id="225" name="Rettangolo 224"/>
            <p:cNvSpPr/>
            <p:nvPr/>
          </p:nvSpPr>
          <p:spPr>
            <a:xfrm rot="16200000">
              <a:off x="168624" y="4736009"/>
              <a:ext cx="57128" cy="17936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0525" name="CasellaDiTesto 225"/>
            <p:cNvSpPr txBox="1">
              <a:spLocks noChangeArrowheads="1"/>
            </p:cNvSpPr>
            <p:nvPr/>
          </p:nvSpPr>
          <p:spPr bwMode="auto">
            <a:xfrm>
              <a:off x="251520" y="4653136"/>
              <a:ext cx="2121093" cy="369332"/>
            </a:xfrm>
            <a:prstGeom prst="rect">
              <a:avLst/>
            </a:prstGeom>
            <a:noFill/>
            <a:ln w="9525">
              <a:noFill/>
              <a:miter lim="800000"/>
              <a:headEnd/>
              <a:tailEnd/>
            </a:ln>
          </p:spPr>
          <p:txBody>
            <a:bodyPr wrap="none">
              <a:spAutoFit/>
            </a:bodyPr>
            <a:lstStyle/>
            <a:p>
              <a:r>
                <a:rPr lang="en-US"/>
                <a:t>X-view Fired Strips</a:t>
              </a:r>
            </a:p>
          </p:txBody>
        </p:sp>
      </p:grpSp>
      <p:sp>
        <p:nvSpPr>
          <p:cNvPr id="20512" name="CasellaDiTesto 226"/>
          <p:cNvSpPr txBox="1">
            <a:spLocks noChangeArrowheads="1"/>
          </p:cNvSpPr>
          <p:nvPr/>
        </p:nvSpPr>
        <p:spPr bwMode="auto">
          <a:xfrm>
            <a:off x="251520" y="2051000"/>
            <a:ext cx="1428750" cy="369888"/>
          </a:xfrm>
          <a:prstGeom prst="rect">
            <a:avLst/>
          </a:prstGeom>
          <a:noFill/>
          <a:ln w="9525">
            <a:noFill/>
            <a:miter lim="800000"/>
            <a:headEnd/>
            <a:tailEnd/>
          </a:ln>
        </p:spPr>
        <p:txBody>
          <a:bodyPr wrap="none">
            <a:spAutoFit/>
          </a:bodyPr>
          <a:lstStyle/>
          <a:p>
            <a:r>
              <a:rPr lang="en-US" dirty="0">
                <a:solidFill>
                  <a:schemeClr val="tx2"/>
                </a:solidFill>
              </a:rPr>
              <a:t>FEE Boards</a:t>
            </a:r>
          </a:p>
        </p:txBody>
      </p:sp>
      <p:sp>
        <p:nvSpPr>
          <p:cNvPr id="230" name="Rettangolo 229"/>
          <p:cNvSpPr/>
          <p:nvPr/>
        </p:nvSpPr>
        <p:spPr>
          <a:xfrm>
            <a:off x="2411413" y="1916113"/>
            <a:ext cx="2016125"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1" name="Rettangolo 230"/>
          <p:cNvSpPr/>
          <p:nvPr/>
        </p:nvSpPr>
        <p:spPr>
          <a:xfrm>
            <a:off x="4572000" y="1916113"/>
            <a:ext cx="2016125"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2" name="Rettangolo 231"/>
          <p:cNvSpPr/>
          <p:nvPr/>
        </p:nvSpPr>
        <p:spPr>
          <a:xfrm>
            <a:off x="6732588" y="1916113"/>
            <a:ext cx="2016125"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3" name="Rettangolo 232"/>
          <p:cNvSpPr/>
          <p:nvPr/>
        </p:nvSpPr>
        <p:spPr>
          <a:xfrm>
            <a:off x="2411413" y="6381750"/>
            <a:ext cx="2016125"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4" name="Rettangolo 233"/>
          <p:cNvSpPr/>
          <p:nvPr/>
        </p:nvSpPr>
        <p:spPr>
          <a:xfrm>
            <a:off x="4572000" y="6381750"/>
            <a:ext cx="2016125"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5" name="Rettangolo 234"/>
          <p:cNvSpPr/>
          <p:nvPr/>
        </p:nvSpPr>
        <p:spPr>
          <a:xfrm>
            <a:off x="6732588" y="6381750"/>
            <a:ext cx="2016125"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37" name="Connettore 2 236"/>
          <p:cNvCxnSpPr>
            <a:stCxn id="20512" idx="3"/>
          </p:cNvCxnSpPr>
          <p:nvPr/>
        </p:nvCxnSpPr>
        <p:spPr>
          <a:xfrm flipV="1">
            <a:off x="1680270" y="1916832"/>
            <a:ext cx="587474" cy="319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2" name="CasellaDiTesto 241"/>
          <p:cNvSpPr txBox="1">
            <a:spLocks noChangeArrowheads="1"/>
          </p:cNvSpPr>
          <p:nvPr/>
        </p:nvSpPr>
        <p:spPr bwMode="auto">
          <a:xfrm>
            <a:off x="52388" y="4160838"/>
            <a:ext cx="2324100" cy="708025"/>
          </a:xfrm>
          <a:prstGeom prst="rect">
            <a:avLst/>
          </a:prstGeom>
          <a:noFill/>
          <a:ln w="9525">
            <a:noFill/>
            <a:miter lim="800000"/>
            <a:headEnd/>
            <a:tailEnd/>
          </a:ln>
        </p:spPr>
        <p:txBody>
          <a:bodyPr wrap="none">
            <a:spAutoFit/>
          </a:bodyPr>
          <a:lstStyle/>
          <a:p>
            <a:pPr>
              <a:defRPr/>
            </a:pPr>
            <a:r>
              <a:rPr lang="en-US" sz="2000" dirty="0">
                <a:solidFill>
                  <a:srgbClr val="006600"/>
                </a:solidFill>
                <a:effectLst>
                  <a:outerShdw blurRad="38100" dist="38100" dir="2700000" algn="tl">
                    <a:srgbClr val="000000">
                      <a:alpha val="43137"/>
                    </a:srgbClr>
                  </a:outerShdw>
                </a:effectLst>
                <a:latin typeface="+mn-lt"/>
              </a:rPr>
              <a:t>All X-view Strip</a:t>
            </a:r>
          </a:p>
          <a:p>
            <a:pPr>
              <a:defRPr/>
            </a:pPr>
            <a:r>
              <a:rPr lang="en-US" sz="2000" dirty="0">
                <a:solidFill>
                  <a:srgbClr val="006600"/>
                </a:solidFill>
                <a:effectLst>
                  <a:outerShdw blurRad="38100" dist="38100" dir="2700000" algn="tl">
                    <a:srgbClr val="000000">
                      <a:alpha val="43137"/>
                    </a:srgbClr>
                  </a:outerShdw>
                </a:effectLst>
                <a:latin typeface="+mn-lt"/>
              </a:rPr>
              <a:t>illuminated with </a:t>
            </a:r>
            <a:r>
              <a:rPr lang="en-US" sz="2000" baseline="30000" dirty="0">
                <a:solidFill>
                  <a:srgbClr val="006600"/>
                </a:solidFill>
                <a:effectLst>
                  <a:outerShdw blurRad="38100" dist="38100" dir="2700000" algn="tl">
                    <a:srgbClr val="000000">
                      <a:alpha val="43137"/>
                    </a:srgbClr>
                  </a:outerShdw>
                </a:effectLst>
                <a:latin typeface="+mn-lt"/>
              </a:rPr>
              <a:t>90</a:t>
            </a:r>
            <a:r>
              <a:rPr lang="en-US" sz="2000" dirty="0">
                <a:solidFill>
                  <a:srgbClr val="006600"/>
                </a:solidFill>
                <a:effectLst>
                  <a:outerShdw blurRad="38100" dist="38100" dir="2700000" algn="tl">
                    <a:srgbClr val="000000">
                      <a:alpha val="43137"/>
                    </a:srgbClr>
                  </a:outerShdw>
                </a:effectLst>
                <a:latin typeface="+mn-lt"/>
              </a:rPr>
              <a:t>Sr</a:t>
            </a:r>
          </a:p>
        </p:txBody>
      </p:sp>
      <p:grpSp>
        <p:nvGrpSpPr>
          <p:cNvPr id="207" name="Gruppo 206"/>
          <p:cNvGrpSpPr/>
          <p:nvPr/>
        </p:nvGrpSpPr>
        <p:grpSpPr>
          <a:xfrm>
            <a:off x="1979712" y="2024625"/>
            <a:ext cx="7121734" cy="4500719"/>
            <a:chOff x="1979712" y="2024625"/>
            <a:chExt cx="7121734" cy="4500719"/>
          </a:xfrm>
        </p:grpSpPr>
        <p:cxnSp>
          <p:nvCxnSpPr>
            <p:cNvPr id="201" name="Connettore 2 200"/>
            <p:cNvCxnSpPr/>
            <p:nvPr/>
          </p:nvCxnSpPr>
          <p:spPr>
            <a:xfrm>
              <a:off x="2339752" y="6525344"/>
              <a:ext cx="6696744"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03" name="Connettore 2 202"/>
            <p:cNvCxnSpPr/>
            <p:nvPr/>
          </p:nvCxnSpPr>
          <p:spPr>
            <a:xfrm rot="16200000">
              <a:off x="89753" y="4274625"/>
              <a:ext cx="4500000"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 name="CasellaDiTesto 203"/>
            <p:cNvSpPr txBox="1"/>
            <p:nvPr/>
          </p:nvSpPr>
          <p:spPr>
            <a:xfrm>
              <a:off x="1979712" y="2132856"/>
              <a:ext cx="336952" cy="461665"/>
            </a:xfrm>
            <a:prstGeom prst="rect">
              <a:avLst/>
            </a:prstGeom>
            <a:noFill/>
          </p:spPr>
          <p:txBody>
            <a:bodyPr wrap="none" rtlCol="0">
              <a:spAutoFit/>
            </a:bodyPr>
            <a:lstStyle/>
            <a:p>
              <a:r>
                <a:rPr lang="en-US" sz="2400" b="1" dirty="0" smtClean="0">
                  <a:sym typeface="Symbol"/>
                </a:rPr>
                <a:t></a:t>
              </a:r>
              <a:endParaRPr lang="en-US" sz="2400" b="1" dirty="0"/>
            </a:p>
          </p:txBody>
        </p:sp>
        <p:sp>
          <p:nvSpPr>
            <p:cNvPr id="206" name="CasellaDiTesto 205"/>
            <p:cNvSpPr txBox="1"/>
            <p:nvPr/>
          </p:nvSpPr>
          <p:spPr>
            <a:xfrm>
              <a:off x="8748464" y="5991671"/>
              <a:ext cx="352982" cy="461665"/>
            </a:xfrm>
            <a:prstGeom prst="rect">
              <a:avLst/>
            </a:prstGeom>
            <a:noFill/>
          </p:spPr>
          <p:txBody>
            <a:bodyPr wrap="none" rtlCol="0">
              <a:spAutoFit/>
            </a:bodyPr>
            <a:lstStyle/>
            <a:p>
              <a:r>
                <a:rPr lang="en-US" sz="2400" b="1" dirty="0" smtClean="0">
                  <a:sym typeface="Symbol"/>
                </a:rPr>
                <a:t></a:t>
              </a:r>
              <a:endParaRPr lang="en-US" sz="2400" b="1" dirty="0"/>
            </a:p>
          </p:txBody>
        </p:sp>
      </p:grpSp>
      <p:sp>
        <p:nvSpPr>
          <p:cNvPr id="134" name="Segnaposto piè di pagina 13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61" name="Segnaposto numero diapositiva 160"/>
          <p:cNvSpPr>
            <a:spLocks noGrp="1"/>
          </p:cNvSpPr>
          <p:nvPr>
            <p:ph type="sldNum" sz="quarter" idx="11"/>
          </p:nvPr>
        </p:nvSpPr>
        <p:spPr/>
        <p:txBody>
          <a:bodyPr/>
          <a:lstStyle/>
          <a:p>
            <a:pPr>
              <a:defRPr/>
            </a:pPr>
            <a:fld id="{E458A581-5F90-4D95-9D9D-0FA7F9D5B3D1}" type="slidenum">
              <a:rPr lang="en-US" smtClean="0"/>
              <a:pPr>
                <a:defRPr/>
              </a:pPr>
              <a:t>26</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2"/>
                                        </p:tgtEl>
                                        <p:attrNameLst>
                                          <p:attrName>style.visibility</p:attrName>
                                        </p:attrNameLst>
                                      </p:cBhvr>
                                      <p:to>
                                        <p:strVal val="visible"/>
                                      </p:to>
                                    </p:set>
                                    <p:animEffect transition="in" filter="strips(downLeft)">
                                      <p:cBhvr>
                                        <p:cTn id="7" dur="500"/>
                                        <p:tgtEl>
                                          <p:spTgt spid="202"/>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16"/>
                                        </p:tgtEl>
                                        <p:attrNameLst>
                                          <p:attrName>style.visibility</p:attrName>
                                        </p:attrNameLst>
                                      </p:cBhvr>
                                      <p:to>
                                        <p:strVal val="visible"/>
                                      </p:to>
                                    </p:set>
                                    <p:animEffect transition="in" filter="strips(downLeft)">
                                      <p:cBhvr>
                                        <p:cTn id="13" dur="500"/>
                                        <p:tgtEl>
                                          <p:spTgt spid="216"/>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15"/>
                                        </p:tgtEl>
                                        <p:attrNameLst>
                                          <p:attrName>style.visibility</p:attrName>
                                        </p:attrNameLst>
                                      </p:cBhvr>
                                      <p:to>
                                        <p:strVal val="visible"/>
                                      </p:to>
                                    </p:set>
                                    <p:animEffect transition="in" filter="strips(downLeft)">
                                      <p:cBhvr>
                                        <p:cTn id="16" dur="500"/>
                                        <p:tgtEl>
                                          <p:spTgt spid="215"/>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xit" presetSubtype="0" fill="hold" nodeType="clickEffect">
                                  <p:stCondLst>
                                    <p:cond delay="0"/>
                                  </p:stCondLst>
                                  <p:childTnLst>
                                    <p:anim calcmode="lin" valueType="num">
                                      <p:cBhvr>
                                        <p:cTn id="20" dur="1000"/>
                                        <p:tgtEl>
                                          <p:spTgt spid="5"/>
                                        </p:tgtEl>
                                        <p:attrNameLst>
                                          <p:attrName>ppt_x</p:attrName>
                                        </p:attrNameLst>
                                      </p:cBhvr>
                                      <p:tavLst>
                                        <p:tav tm="0">
                                          <p:val>
                                            <p:strVal val="ppt_x"/>
                                          </p:val>
                                        </p:tav>
                                        <p:tav tm="100000">
                                          <p:val>
                                            <p:strVal val="ppt_x-.2"/>
                                          </p:val>
                                        </p:tav>
                                      </p:tavLst>
                                    </p:anim>
                                    <p:anim calcmode="lin" valueType="num">
                                      <p:cBhvr>
                                        <p:cTn id="21" dur="1000"/>
                                        <p:tgtEl>
                                          <p:spTgt spid="5"/>
                                        </p:tgtEl>
                                        <p:attrNameLst>
                                          <p:attrName>ppt_y</p:attrName>
                                        </p:attrNameLst>
                                      </p:cBhvr>
                                      <p:tavLst>
                                        <p:tav tm="0">
                                          <p:val>
                                            <p:strVal val="ppt_y"/>
                                          </p:val>
                                        </p:tav>
                                        <p:tav tm="100000">
                                          <p:val>
                                            <p:strVal val="ppt_y"/>
                                          </p:val>
                                        </p:tav>
                                      </p:tavLst>
                                    </p:anim>
                                    <p:animEffect transition="out" filter="fade">
                                      <p:cBhvr>
                                        <p:cTn id="22" dur="1000"/>
                                        <p:tgtEl>
                                          <p:spTgt spid="5"/>
                                        </p:tgtEl>
                                      </p:cBhvr>
                                    </p:animEffect>
                                    <p:set>
                                      <p:cBhvr>
                                        <p:cTn id="23" dur="1" fill="hold">
                                          <p:stCondLst>
                                            <p:cond delay="999"/>
                                          </p:stCondLst>
                                        </p:cTn>
                                        <p:tgtEl>
                                          <p:spTgt spid="5"/>
                                        </p:tgtEl>
                                        <p:attrNameLst>
                                          <p:attrName>style.visibility</p:attrName>
                                        </p:attrNameLst>
                                      </p:cBhvr>
                                      <p:to>
                                        <p:strVal val="hidden"/>
                                      </p:to>
                                    </p:set>
                                  </p:childTnLst>
                                </p:cTn>
                              </p:par>
                              <p:par>
                                <p:cTn id="24" presetID="29" presetClass="exit" presetSubtype="0" fill="hold" grpId="0" nodeType="withEffect">
                                  <p:stCondLst>
                                    <p:cond delay="0"/>
                                  </p:stCondLst>
                                  <p:childTnLst>
                                    <p:anim calcmode="lin" valueType="num">
                                      <p:cBhvr>
                                        <p:cTn id="25" dur="1000"/>
                                        <p:tgtEl>
                                          <p:spTgt spid="214"/>
                                        </p:tgtEl>
                                        <p:attrNameLst>
                                          <p:attrName>ppt_x</p:attrName>
                                        </p:attrNameLst>
                                      </p:cBhvr>
                                      <p:tavLst>
                                        <p:tav tm="0">
                                          <p:val>
                                            <p:strVal val="ppt_x"/>
                                          </p:val>
                                        </p:tav>
                                        <p:tav tm="100000">
                                          <p:val>
                                            <p:strVal val="ppt_x-.2"/>
                                          </p:val>
                                        </p:tav>
                                      </p:tavLst>
                                    </p:anim>
                                    <p:anim calcmode="lin" valueType="num">
                                      <p:cBhvr>
                                        <p:cTn id="26" dur="1000"/>
                                        <p:tgtEl>
                                          <p:spTgt spid="214"/>
                                        </p:tgtEl>
                                        <p:attrNameLst>
                                          <p:attrName>ppt_y</p:attrName>
                                        </p:attrNameLst>
                                      </p:cBhvr>
                                      <p:tavLst>
                                        <p:tav tm="0">
                                          <p:val>
                                            <p:strVal val="ppt_y"/>
                                          </p:val>
                                        </p:tav>
                                        <p:tav tm="100000">
                                          <p:val>
                                            <p:strVal val="ppt_y"/>
                                          </p:val>
                                        </p:tav>
                                      </p:tavLst>
                                    </p:anim>
                                    <p:animEffect transition="out" filter="fade">
                                      <p:cBhvr>
                                        <p:cTn id="27" dur="1000"/>
                                        <p:tgtEl>
                                          <p:spTgt spid="214"/>
                                        </p:tgtEl>
                                      </p:cBhvr>
                                    </p:animEffect>
                                    <p:set>
                                      <p:cBhvr>
                                        <p:cTn id="28" dur="1" fill="hold">
                                          <p:stCondLst>
                                            <p:cond delay="999"/>
                                          </p:stCondLst>
                                        </p:cTn>
                                        <p:tgtEl>
                                          <p:spTgt spid="214"/>
                                        </p:tgtEl>
                                        <p:attrNameLst>
                                          <p:attrName>style.visibility</p:attrName>
                                        </p:attrNameLst>
                                      </p:cBhvr>
                                      <p:to>
                                        <p:strVal val="hidden"/>
                                      </p:to>
                                    </p:set>
                                  </p:childTnLst>
                                </p:cTn>
                              </p:par>
                              <p:par>
                                <p:cTn id="29" presetID="29" presetClass="exit" presetSubtype="0" fill="hold" grpId="1" nodeType="withEffect">
                                  <p:stCondLst>
                                    <p:cond delay="0"/>
                                  </p:stCondLst>
                                  <p:childTnLst>
                                    <p:anim calcmode="lin" valueType="num">
                                      <p:cBhvr>
                                        <p:cTn id="30" dur="1000"/>
                                        <p:tgtEl>
                                          <p:spTgt spid="216"/>
                                        </p:tgtEl>
                                        <p:attrNameLst>
                                          <p:attrName>ppt_x</p:attrName>
                                        </p:attrNameLst>
                                      </p:cBhvr>
                                      <p:tavLst>
                                        <p:tav tm="0">
                                          <p:val>
                                            <p:strVal val="ppt_x"/>
                                          </p:val>
                                        </p:tav>
                                        <p:tav tm="100000">
                                          <p:val>
                                            <p:strVal val="ppt_x-.2"/>
                                          </p:val>
                                        </p:tav>
                                      </p:tavLst>
                                    </p:anim>
                                    <p:anim calcmode="lin" valueType="num">
                                      <p:cBhvr>
                                        <p:cTn id="31" dur="1000"/>
                                        <p:tgtEl>
                                          <p:spTgt spid="216"/>
                                        </p:tgtEl>
                                        <p:attrNameLst>
                                          <p:attrName>ppt_y</p:attrName>
                                        </p:attrNameLst>
                                      </p:cBhvr>
                                      <p:tavLst>
                                        <p:tav tm="0">
                                          <p:val>
                                            <p:strVal val="ppt_y"/>
                                          </p:val>
                                        </p:tav>
                                        <p:tav tm="100000">
                                          <p:val>
                                            <p:strVal val="ppt_y"/>
                                          </p:val>
                                        </p:tav>
                                      </p:tavLst>
                                    </p:anim>
                                    <p:animEffect transition="out" filter="fade">
                                      <p:cBhvr>
                                        <p:cTn id="32" dur="1000"/>
                                        <p:tgtEl>
                                          <p:spTgt spid="216"/>
                                        </p:tgtEl>
                                      </p:cBhvr>
                                    </p:animEffect>
                                    <p:set>
                                      <p:cBhvr>
                                        <p:cTn id="33" dur="1" fill="hold">
                                          <p:stCondLst>
                                            <p:cond delay="999"/>
                                          </p:stCondLst>
                                        </p:cTn>
                                        <p:tgtEl>
                                          <p:spTgt spid="216"/>
                                        </p:tgtEl>
                                        <p:attrNameLst>
                                          <p:attrName>style.visibility</p:attrName>
                                        </p:attrNameLst>
                                      </p:cBhvr>
                                      <p:to>
                                        <p:strVal val="hidden"/>
                                      </p:to>
                                    </p:set>
                                  </p:childTnLst>
                                </p:cTn>
                              </p:par>
                              <p:par>
                                <p:cTn id="34" presetID="29" presetClass="exit" presetSubtype="0" fill="hold" grpId="1" nodeType="withEffect">
                                  <p:stCondLst>
                                    <p:cond delay="0"/>
                                  </p:stCondLst>
                                  <p:childTnLst>
                                    <p:anim calcmode="lin" valueType="num">
                                      <p:cBhvr>
                                        <p:cTn id="35" dur="1000"/>
                                        <p:tgtEl>
                                          <p:spTgt spid="215"/>
                                        </p:tgtEl>
                                        <p:attrNameLst>
                                          <p:attrName>ppt_x</p:attrName>
                                        </p:attrNameLst>
                                      </p:cBhvr>
                                      <p:tavLst>
                                        <p:tav tm="0">
                                          <p:val>
                                            <p:strVal val="ppt_x"/>
                                          </p:val>
                                        </p:tav>
                                        <p:tav tm="100000">
                                          <p:val>
                                            <p:strVal val="ppt_x-.2"/>
                                          </p:val>
                                        </p:tav>
                                      </p:tavLst>
                                    </p:anim>
                                    <p:anim calcmode="lin" valueType="num">
                                      <p:cBhvr>
                                        <p:cTn id="36" dur="1000"/>
                                        <p:tgtEl>
                                          <p:spTgt spid="215"/>
                                        </p:tgtEl>
                                        <p:attrNameLst>
                                          <p:attrName>ppt_y</p:attrName>
                                        </p:attrNameLst>
                                      </p:cBhvr>
                                      <p:tavLst>
                                        <p:tav tm="0">
                                          <p:val>
                                            <p:strVal val="ppt_y"/>
                                          </p:val>
                                        </p:tav>
                                        <p:tav tm="100000">
                                          <p:val>
                                            <p:strVal val="ppt_y"/>
                                          </p:val>
                                        </p:tav>
                                      </p:tavLst>
                                    </p:anim>
                                    <p:animEffect transition="out" filter="fade">
                                      <p:cBhvr>
                                        <p:cTn id="37" dur="1000"/>
                                        <p:tgtEl>
                                          <p:spTgt spid="215"/>
                                        </p:tgtEl>
                                      </p:cBhvr>
                                    </p:animEffect>
                                    <p:set>
                                      <p:cBhvr>
                                        <p:cTn id="38" dur="1" fill="hold">
                                          <p:stCondLst>
                                            <p:cond delay="999"/>
                                          </p:stCondLst>
                                        </p:cTn>
                                        <p:tgtEl>
                                          <p:spTgt spid="215"/>
                                        </p:tgtEl>
                                        <p:attrNameLst>
                                          <p:attrName>style.visibility</p:attrName>
                                        </p:attrNameLst>
                                      </p:cBhvr>
                                      <p:to>
                                        <p:strVal val="hidden"/>
                                      </p:to>
                                    </p:set>
                                  </p:childTnLst>
                                </p:cTn>
                              </p:par>
                              <p:par>
                                <p:cTn id="39" presetID="29" presetClass="exit" presetSubtype="0" fill="hold" grpId="1" nodeType="withEffect">
                                  <p:stCondLst>
                                    <p:cond delay="0"/>
                                  </p:stCondLst>
                                  <p:childTnLst>
                                    <p:anim calcmode="lin" valueType="num">
                                      <p:cBhvr>
                                        <p:cTn id="40" dur="1000"/>
                                        <p:tgtEl>
                                          <p:spTgt spid="202"/>
                                        </p:tgtEl>
                                        <p:attrNameLst>
                                          <p:attrName>ppt_x</p:attrName>
                                        </p:attrNameLst>
                                      </p:cBhvr>
                                      <p:tavLst>
                                        <p:tav tm="0">
                                          <p:val>
                                            <p:strVal val="ppt_x"/>
                                          </p:val>
                                        </p:tav>
                                        <p:tav tm="100000">
                                          <p:val>
                                            <p:strVal val="ppt_x-.2"/>
                                          </p:val>
                                        </p:tav>
                                      </p:tavLst>
                                    </p:anim>
                                    <p:anim calcmode="lin" valueType="num">
                                      <p:cBhvr>
                                        <p:cTn id="41" dur="1000"/>
                                        <p:tgtEl>
                                          <p:spTgt spid="202"/>
                                        </p:tgtEl>
                                        <p:attrNameLst>
                                          <p:attrName>ppt_y</p:attrName>
                                        </p:attrNameLst>
                                      </p:cBhvr>
                                      <p:tavLst>
                                        <p:tav tm="0">
                                          <p:val>
                                            <p:strVal val="ppt_y"/>
                                          </p:val>
                                        </p:tav>
                                        <p:tav tm="100000">
                                          <p:val>
                                            <p:strVal val="ppt_y"/>
                                          </p:val>
                                        </p:tav>
                                      </p:tavLst>
                                    </p:anim>
                                    <p:animEffect transition="out" filter="fade">
                                      <p:cBhvr>
                                        <p:cTn id="42" dur="1000"/>
                                        <p:tgtEl>
                                          <p:spTgt spid="202"/>
                                        </p:tgtEl>
                                      </p:cBhvr>
                                    </p:animEffect>
                                    <p:set>
                                      <p:cBhvr>
                                        <p:cTn id="43" dur="1" fill="hold">
                                          <p:stCondLst>
                                            <p:cond delay="999"/>
                                          </p:stCondLst>
                                        </p:cTn>
                                        <p:tgtEl>
                                          <p:spTgt spid="202"/>
                                        </p:tgtEl>
                                        <p:attrNameLst>
                                          <p:attrName>style.visibility</p:attrName>
                                        </p:attrNameLst>
                                      </p:cBhvr>
                                      <p:to>
                                        <p:strVal val="hidden"/>
                                      </p:to>
                                    </p:set>
                                  </p:childTnLst>
                                </p:cTn>
                              </p:par>
                              <p:par>
                                <p:cTn id="44" presetID="18" presetClass="entr" presetSubtype="12"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strips(downLeft)">
                                      <p:cBhvr>
                                        <p:cTn id="46" dur="500"/>
                                        <p:tgtEl>
                                          <p:spTgt spid="6"/>
                                        </p:tgtEl>
                                      </p:cBhvr>
                                    </p:animEffect>
                                  </p:childTnLst>
                                </p:cTn>
                              </p:par>
                              <p:par>
                                <p:cTn id="47" presetID="18" presetClass="entr" presetSubtype="12" fill="hold" grpId="0" nodeType="withEffect">
                                  <p:stCondLst>
                                    <p:cond delay="0"/>
                                  </p:stCondLst>
                                  <p:childTnLst>
                                    <p:set>
                                      <p:cBhvr>
                                        <p:cTn id="48" dur="1" fill="hold">
                                          <p:stCondLst>
                                            <p:cond delay="0"/>
                                          </p:stCondLst>
                                        </p:cTn>
                                        <p:tgtEl>
                                          <p:spTgt spid="221"/>
                                        </p:tgtEl>
                                        <p:attrNameLst>
                                          <p:attrName>style.visibility</p:attrName>
                                        </p:attrNameLst>
                                      </p:cBhvr>
                                      <p:to>
                                        <p:strVal val="visible"/>
                                      </p:to>
                                    </p:set>
                                    <p:animEffect transition="in" filter="strips(downLeft)">
                                      <p:cBhvr>
                                        <p:cTn id="49" dur="500"/>
                                        <p:tgtEl>
                                          <p:spTgt spid="221"/>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18"/>
                                        </p:tgtEl>
                                        <p:attrNameLst>
                                          <p:attrName>style.visibility</p:attrName>
                                        </p:attrNameLst>
                                      </p:cBhvr>
                                      <p:to>
                                        <p:strVal val="visible"/>
                                      </p:to>
                                    </p:set>
                                    <p:animEffect transition="in" filter="strips(downLeft)">
                                      <p:cBhvr>
                                        <p:cTn id="52" dur="500"/>
                                        <p:tgtEl>
                                          <p:spTgt spid="218"/>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22"/>
                                        </p:tgtEl>
                                        <p:attrNameLst>
                                          <p:attrName>style.visibility</p:attrName>
                                        </p:attrNameLst>
                                      </p:cBhvr>
                                      <p:to>
                                        <p:strVal val="visible"/>
                                      </p:to>
                                    </p:set>
                                    <p:animEffect transition="in" filter="strips(downLeft)">
                                      <p:cBhvr>
                                        <p:cTn id="55" dur="500"/>
                                        <p:tgtEl>
                                          <p:spTgt spid="222"/>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219"/>
                                        </p:tgtEl>
                                        <p:attrNameLst>
                                          <p:attrName>style.visibility</p:attrName>
                                        </p:attrNameLst>
                                      </p:cBhvr>
                                      <p:to>
                                        <p:strVal val="visible"/>
                                      </p:to>
                                    </p:set>
                                    <p:animEffect transition="in" filter="strips(downLeft)">
                                      <p:cBhvr>
                                        <p:cTn id="58" dur="500"/>
                                        <p:tgtEl>
                                          <p:spTgt spid="219"/>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nodeType="clickEffect">
                                  <p:stCondLst>
                                    <p:cond delay="0"/>
                                  </p:stCondLst>
                                  <p:childTnLst>
                                    <p:anim calcmode="lin" valueType="num">
                                      <p:cBhvr>
                                        <p:cTn id="62" dur="1000"/>
                                        <p:tgtEl>
                                          <p:spTgt spid="6"/>
                                        </p:tgtEl>
                                        <p:attrNameLst>
                                          <p:attrName>ppt_x</p:attrName>
                                        </p:attrNameLst>
                                      </p:cBhvr>
                                      <p:tavLst>
                                        <p:tav tm="0">
                                          <p:val>
                                            <p:strVal val="ppt_x"/>
                                          </p:val>
                                        </p:tav>
                                        <p:tav tm="100000">
                                          <p:val>
                                            <p:strVal val="ppt_x-.2"/>
                                          </p:val>
                                        </p:tav>
                                      </p:tavLst>
                                    </p:anim>
                                    <p:anim calcmode="lin" valueType="num">
                                      <p:cBhvr>
                                        <p:cTn id="63" dur="1000"/>
                                        <p:tgtEl>
                                          <p:spTgt spid="6"/>
                                        </p:tgtEl>
                                        <p:attrNameLst>
                                          <p:attrName>ppt_y</p:attrName>
                                        </p:attrNameLst>
                                      </p:cBhvr>
                                      <p:tavLst>
                                        <p:tav tm="0">
                                          <p:val>
                                            <p:strVal val="ppt_y"/>
                                          </p:val>
                                        </p:tav>
                                        <p:tav tm="100000">
                                          <p:val>
                                            <p:strVal val="ppt_y"/>
                                          </p:val>
                                        </p:tav>
                                      </p:tavLst>
                                    </p:anim>
                                    <p:animEffect transition="out" filter="fade">
                                      <p:cBhvr>
                                        <p:cTn id="64" dur="1000"/>
                                        <p:tgtEl>
                                          <p:spTgt spid="6"/>
                                        </p:tgtEl>
                                      </p:cBhvr>
                                    </p:animEffect>
                                    <p:set>
                                      <p:cBhvr>
                                        <p:cTn id="65" dur="1" fill="hold">
                                          <p:stCondLst>
                                            <p:cond delay="999"/>
                                          </p:stCondLst>
                                        </p:cTn>
                                        <p:tgtEl>
                                          <p:spTgt spid="6"/>
                                        </p:tgtEl>
                                        <p:attrNameLst>
                                          <p:attrName>style.visibility</p:attrName>
                                        </p:attrNameLst>
                                      </p:cBhvr>
                                      <p:to>
                                        <p:strVal val="hidden"/>
                                      </p:to>
                                    </p:set>
                                  </p:childTnLst>
                                </p:cTn>
                              </p:par>
                              <p:par>
                                <p:cTn id="66" presetID="29" presetClass="exit" presetSubtype="0" fill="hold" grpId="1" nodeType="withEffect">
                                  <p:stCondLst>
                                    <p:cond delay="0"/>
                                  </p:stCondLst>
                                  <p:childTnLst>
                                    <p:anim calcmode="lin" valueType="num">
                                      <p:cBhvr>
                                        <p:cTn id="67" dur="1000"/>
                                        <p:tgtEl>
                                          <p:spTgt spid="222"/>
                                        </p:tgtEl>
                                        <p:attrNameLst>
                                          <p:attrName>ppt_x</p:attrName>
                                        </p:attrNameLst>
                                      </p:cBhvr>
                                      <p:tavLst>
                                        <p:tav tm="0">
                                          <p:val>
                                            <p:strVal val="ppt_x"/>
                                          </p:val>
                                        </p:tav>
                                        <p:tav tm="100000">
                                          <p:val>
                                            <p:strVal val="ppt_x-.2"/>
                                          </p:val>
                                        </p:tav>
                                      </p:tavLst>
                                    </p:anim>
                                    <p:anim calcmode="lin" valueType="num">
                                      <p:cBhvr>
                                        <p:cTn id="68" dur="1000"/>
                                        <p:tgtEl>
                                          <p:spTgt spid="222"/>
                                        </p:tgtEl>
                                        <p:attrNameLst>
                                          <p:attrName>ppt_y</p:attrName>
                                        </p:attrNameLst>
                                      </p:cBhvr>
                                      <p:tavLst>
                                        <p:tav tm="0">
                                          <p:val>
                                            <p:strVal val="ppt_y"/>
                                          </p:val>
                                        </p:tav>
                                        <p:tav tm="100000">
                                          <p:val>
                                            <p:strVal val="ppt_y"/>
                                          </p:val>
                                        </p:tav>
                                      </p:tavLst>
                                    </p:anim>
                                    <p:animEffect transition="out" filter="fade">
                                      <p:cBhvr>
                                        <p:cTn id="69" dur="1000"/>
                                        <p:tgtEl>
                                          <p:spTgt spid="222"/>
                                        </p:tgtEl>
                                      </p:cBhvr>
                                    </p:animEffect>
                                    <p:set>
                                      <p:cBhvr>
                                        <p:cTn id="70" dur="1" fill="hold">
                                          <p:stCondLst>
                                            <p:cond delay="999"/>
                                          </p:stCondLst>
                                        </p:cTn>
                                        <p:tgtEl>
                                          <p:spTgt spid="222"/>
                                        </p:tgtEl>
                                        <p:attrNameLst>
                                          <p:attrName>style.visibility</p:attrName>
                                        </p:attrNameLst>
                                      </p:cBhvr>
                                      <p:to>
                                        <p:strVal val="hidden"/>
                                      </p:to>
                                    </p:set>
                                  </p:childTnLst>
                                </p:cTn>
                              </p:par>
                              <p:par>
                                <p:cTn id="71" presetID="29" presetClass="exit" presetSubtype="0" fill="hold" grpId="1" nodeType="withEffect">
                                  <p:stCondLst>
                                    <p:cond delay="0"/>
                                  </p:stCondLst>
                                  <p:childTnLst>
                                    <p:anim calcmode="lin" valueType="num">
                                      <p:cBhvr>
                                        <p:cTn id="72" dur="1000"/>
                                        <p:tgtEl>
                                          <p:spTgt spid="221"/>
                                        </p:tgtEl>
                                        <p:attrNameLst>
                                          <p:attrName>ppt_x</p:attrName>
                                        </p:attrNameLst>
                                      </p:cBhvr>
                                      <p:tavLst>
                                        <p:tav tm="0">
                                          <p:val>
                                            <p:strVal val="ppt_x"/>
                                          </p:val>
                                        </p:tav>
                                        <p:tav tm="100000">
                                          <p:val>
                                            <p:strVal val="ppt_x-.2"/>
                                          </p:val>
                                        </p:tav>
                                      </p:tavLst>
                                    </p:anim>
                                    <p:anim calcmode="lin" valueType="num">
                                      <p:cBhvr>
                                        <p:cTn id="73" dur="1000"/>
                                        <p:tgtEl>
                                          <p:spTgt spid="221"/>
                                        </p:tgtEl>
                                        <p:attrNameLst>
                                          <p:attrName>ppt_y</p:attrName>
                                        </p:attrNameLst>
                                      </p:cBhvr>
                                      <p:tavLst>
                                        <p:tav tm="0">
                                          <p:val>
                                            <p:strVal val="ppt_y"/>
                                          </p:val>
                                        </p:tav>
                                        <p:tav tm="100000">
                                          <p:val>
                                            <p:strVal val="ppt_y"/>
                                          </p:val>
                                        </p:tav>
                                      </p:tavLst>
                                    </p:anim>
                                    <p:animEffect transition="out" filter="fade">
                                      <p:cBhvr>
                                        <p:cTn id="74" dur="1000"/>
                                        <p:tgtEl>
                                          <p:spTgt spid="221"/>
                                        </p:tgtEl>
                                      </p:cBhvr>
                                    </p:animEffect>
                                    <p:set>
                                      <p:cBhvr>
                                        <p:cTn id="75" dur="1" fill="hold">
                                          <p:stCondLst>
                                            <p:cond delay="999"/>
                                          </p:stCondLst>
                                        </p:cTn>
                                        <p:tgtEl>
                                          <p:spTgt spid="221"/>
                                        </p:tgtEl>
                                        <p:attrNameLst>
                                          <p:attrName>style.visibility</p:attrName>
                                        </p:attrNameLst>
                                      </p:cBhvr>
                                      <p:to>
                                        <p:strVal val="hidden"/>
                                      </p:to>
                                    </p:set>
                                  </p:childTnLst>
                                </p:cTn>
                              </p:par>
                              <p:par>
                                <p:cTn id="76" presetID="29" presetClass="exit" presetSubtype="0" fill="hold" grpId="1" nodeType="withEffect">
                                  <p:stCondLst>
                                    <p:cond delay="0"/>
                                  </p:stCondLst>
                                  <p:childTnLst>
                                    <p:anim calcmode="lin" valueType="num">
                                      <p:cBhvr>
                                        <p:cTn id="77" dur="1000"/>
                                        <p:tgtEl>
                                          <p:spTgt spid="219"/>
                                        </p:tgtEl>
                                        <p:attrNameLst>
                                          <p:attrName>ppt_x</p:attrName>
                                        </p:attrNameLst>
                                      </p:cBhvr>
                                      <p:tavLst>
                                        <p:tav tm="0">
                                          <p:val>
                                            <p:strVal val="ppt_x"/>
                                          </p:val>
                                        </p:tav>
                                        <p:tav tm="100000">
                                          <p:val>
                                            <p:strVal val="ppt_x-.2"/>
                                          </p:val>
                                        </p:tav>
                                      </p:tavLst>
                                    </p:anim>
                                    <p:anim calcmode="lin" valueType="num">
                                      <p:cBhvr>
                                        <p:cTn id="78" dur="1000"/>
                                        <p:tgtEl>
                                          <p:spTgt spid="219"/>
                                        </p:tgtEl>
                                        <p:attrNameLst>
                                          <p:attrName>ppt_y</p:attrName>
                                        </p:attrNameLst>
                                      </p:cBhvr>
                                      <p:tavLst>
                                        <p:tav tm="0">
                                          <p:val>
                                            <p:strVal val="ppt_y"/>
                                          </p:val>
                                        </p:tav>
                                        <p:tav tm="100000">
                                          <p:val>
                                            <p:strVal val="ppt_y"/>
                                          </p:val>
                                        </p:tav>
                                      </p:tavLst>
                                    </p:anim>
                                    <p:animEffect transition="out" filter="fade">
                                      <p:cBhvr>
                                        <p:cTn id="79" dur="1000"/>
                                        <p:tgtEl>
                                          <p:spTgt spid="219"/>
                                        </p:tgtEl>
                                      </p:cBhvr>
                                    </p:animEffect>
                                    <p:set>
                                      <p:cBhvr>
                                        <p:cTn id="80" dur="1" fill="hold">
                                          <p:stCondLst>
                                            <p:cond delay="999"/>
                                          </p:stCondLst>
                                        </p:cTn>
                                        <p:tgtEl>
                                          <p:spTgt spid="219"/>
                                        </p:tgtEl>
                                        <p:attrNameLst>
                                          <p:attrName>style.visibility</p:attrName>
                                        </p:attrNameLst>
                                      </p:cBhvr>
                                      <p:to>
                                        <p:strVal val="hidden"/>
                                      </p:to>
                                    </p:set>
                                  </p:childTnLst>
                                </p:cTn>
                              </p:par>
                              <p:par>
                                <p:cTn id="81" presetID="29" presetClass="exit" presetSubtype="0" fill="hold" grpId="1" nodeType="withEffect">
                                  <p:stCondLst>
                                    <p:cond delay="0"/>
                                  </p:stCondLst>
                                  <p:childTnLst>
                                    <p:anim calcmode="lin" valueType="num">
                                      <p:cBhvr>
                                        <p:cTn id="82" dur="1000"/>
                                        <p:tgtEl>
                                          <p:spTgt spid="218"/>
                                        </p:tgtEl>
                                        <p:attrNameLst>
                                          <p:attrName>ppt_x</p:attrName>
                                        </p:attrNameLst>
                                      </p:cBhvr>
                                      <p:tavLst>
                                        <p:tav tm="0">
                                          <p:val>
                                            <p:strVal val="ppt_x"/>
                                          </p:val>
                                        </p:tav>
                                        <p:tav tm="100000">
                                          <p:val>
                                            <p:strVal val="ppt_x-.2"/>
                                          </p:val>
                                        </p:tav>
                                      </p:tavLst>
                                    </p:anim>
                                    <p:anim calcmode="lin" valueType="num">
                                      <p:cBhvr>
                                        <p:cTn id="83" dur="1000"/>
                                        <p:tgtEl>
                                          <p:spTgt spid="218"/>
                                        </p:tgtEl>
                                        <p:attrNameLst>
                                          <p:attrName>ppt_y</p:attrName>
                                        </p:attrNameLst>
                                      </p:cBhvr>
                                      <p:tavLst>
                                        <p:tav tm="0">
                                          <p:val>
                                            <p:strVal val="ppt_y"/>
                                          </p:val>
                                        </p:tav>
                                        <p:tav tm="100000">
                                          <p:val>
                                            <p:strVal val="ppt_y"/>
                                          </p:val>
                                        </p:tav>
                                      </p:tavLst>
                                    </p:anim>
                                    <p:animEffect transition="out" filter="fade">
                                      <p:cBhvr>
                                        <p:cTn id="84" dur="1000"/>
                                        <p:tgtEl>
                                          <p:spTgt spid="218"/>
                                        </p:tgtEl>
                                      </p:cBhvr>
                                    </p:animEffect>
                                    <p:set>
                                      <p:cBhvr>
                                        <p:cTn id="85" dur="1" fill="hold">
                                          <p:stCondLst>
                                            <p:cond delay="999"/>
                                          </p:stCondLst>
                                        </p:cTn>
                                        <p:tgtEl>
                                          <p:spTgt spid="218"/>
                                        </p:tgtEl>
                                        <p:attrNameLst>
                                          <p:attrName>style.visibility</p:attrName>
                                        </p:attrNameLst>
                                      </p:cBhvr>
                                      <p:to>
                                        <p:strVal val="hidden"/>
                                      </p:to>
                                    </p:set>
                                  </p:childTnLst>
                                </p:cTn>
                              </p:par>
                              <p:par>
                                <p:cTn id="86" presetID="18" presetClass="entr" presetSubtype="12" fill="hold" grpId="0" nodeType="withEffect">
                                  <p:stCondLst>
                                    <p:cond delay="0"/>
                                  </p:stCondLst>
                                  <p:childTnLst>
                                    <p:set>
                                      <p:cBhvr>
                                        <p:cTn id="87" dur="1" fill="hold">
                                          <p:stCondLst>
                                            <p:cond delay="0"/>
                                          </p:stCondLst>
                                        </p:cTn>
                                        <p:tgtEl>
                                          <p:spTgt spid="242"/>
                                        </p:tgtEl>
                                        <p:attrNameLst>
                                          <p:attrName>style.visibility</p:attrName>
                                        </p:attrNameLst>
                                      </p:cBhvr>
                                      <p:to>
                                        <p:strVal val="visible"/>
                                      </p:to>
                                    </p:set>
                                    <p:animEffect transition="in" filter="strips(downLeft)">
                                      <p:cBhvr>
                                        <p:cTn id="88"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 grpId="0" animBg="1"/>
      <p:bldP spid="202" grpId="1" animBg="1"/>
      <p:bldP spid="215" grpId="0" animBg="1"/>
      <p:bldP spid="215" grpId="1" animBg="1"/>
      <p:bldP spid="216" grpId="0" animBg="1"/>
      <p:bldP spid="216" grpId="1" animBg="1"/>
      <p:bldP spid="214" grpId="0" animBg="1"/>
      <p:bldP spid="218" grpId="0" animBg="1"/>
      <p:bldP spid="218" grpId="1" animBg="1"/>
      <p:bldP spid="219" grpId="0" animBg="1"/>
      <p:bldP spid="219" grpId="1" animBg="1"/>
      <p:bldP spid="221" grpId="0" animBg="1"/>
      <p:bldP spid="221" grpId="1" animBg="1"/>
      <p:bldP spid="222" grpId="0" animBg="1"/>
      <p:bldP spid="222" grpId="1" animBg="1"/>
      <p:bldP spid="24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err="1" smtClean="0"/>
              <a:t>Validation</a:t>
            </a:r>
            <a:r>
              <a:rPr lang="it-IT" dirty="0" smtClean="0"/>
              <a:t> Test   </a:t>
            </a:r>
            <a:r>
              <a:rPr lang="it-IT" dirty="0" err="1" smtClean="0"/>
              <a:t>with</a:t>
            </a:r>
            <a:r>
              <a:rPr lang="it-IT" dirty="0" smtClean="0"/>
              <a:t>   </a:t>
            </a:r>
            <a:r>
              <a:rPr lang="it-IT" baseline="30000" dirty="0" smtClean="0"/>
              <a:t>90</a:t>
            </a:r>
            <a:r>
              <a:rPr lang="it-IT" dirty="0" smtClean="0"/>
              <a:t>Sr </a:t>
            </a:r>
            <a:r>
              <a:rPr lang="it-IT" dirty="0" smtClean="0">
                <a:latin typeface="Arial" pitchFamily="34" charset="0"/>
                <a:cs typeface="Arial" pitchFamily="34" charset="0"/>
              </a:rPr>
              <a:t> </a:t>
            </a:r>
            <a:r>
              <a:rPr lang="it-IT" dirty="0" smtClean="0"/>
              <a:t>Source (II) </a:t>
            </a:r>
            <a:endParaRPr lang="it-IT" dirty="0"/>
          </a:p>
        </p:txBody>
      </p:sp>
      <p:pic>
        <p:nvPicPr>
          <p:cNvPr id="2050" name="Picture 2" descr="C:\Users\danilo\Dropbox\conferences\vienna13\Source_Layer1_CsiRho_allHVSectors_Colz.gif"/>
          <p:cNvPicPr>
            <a:picLocks noChangeAspect="1" noChangeArrowheads="1"/>
          </p:cNvPicPr>
          <p:nvPr/>
        </p:nvPicPr>
        <p:blipFill>
          <a:blip r:embed="rId2" cstate="screen">
            <a:extLst>
              <a:ext uri="{28A0092B-C50C-407E-A947-70E740481C1C}">
                <a14:useLocalDpi xmlns:a14="http://schemas.microsoft.com/office/drawing/2010/main" xmlns=""/>
              </a:ext>
            </a:extLst>
          </a:blip>
          <a:srcRect/>
          <a:stretch>
            <a:fillRect/>
          </a:stretch>
        </p:blipFill>
        <p:spPr bwMode="auto">
          <a:xfrm>
            <a:off x="0" y="1412776"/>
            <a:ext cx="5432040" cy="3744416"/>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5436096" y="2177569"/>
            <a:ext cx="3312368" cy="132343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it-IT" sz="2000" dirty="0" smtClean="0">
                <a:latin typeface="Maiandra GD" pitchFamily="34" charset="0"/>
              </a:rPr>
              <a:t>The profile of the source </a:t>
            </a:r>
            <a:r>
              <a:rPr lang="it-IT" sz="2000" dirty="0">
                <a:latin typeface="Maiandra GD" pitchFamily="34" charset="0"/>
              </a:rPr>
              <a:t>in </a:t>
            </a:r>
            <a:r>
              <a:rPr lang="it-IT" sz="2000" dirty="0" smtClean="0">
                <a:latin typeface="Maiandra GD" pitchFamily="34" charset="0"/>
              </a:rPr>
              <a:t>6 different </a:t>
            </a:r>
            <a:r>
              <a:rPr lang="it-IT" sz="2000" dirty="0">
                <a:latin typeface="Maiandra GD" pitchFamily="34" charset="0"/>
              </a:rPr>
              <a:t>positions </a:t>
            </a:r>
            <a:r>
              <a:rPr lang="it-IT" sz="2000" dirty="0" smtClean="0">
                <a:latin typeface="Maiandra GD" pitchFamily="34" charset="0"/>
              </a:rPr>
              <a:t>is reconstructed by triggering the DAQ with a clock signal</a:t>
            </a:r>
            <a:endParaRPr lang="it-IT" sz="2000" dirty="0">
              <a:latin typeface="Maiandra GD" pitchFamily="34" charset="0"/>
            </a:endParaRPr>
          </a:p>
        </p:txBody>
      </p:sp>
      <p:sp>
        <p:nvSpPr>
          <p:cNvPr id="9" name="TextBox 8"/>
          <p:cNvSpPr txBox="1"/>
          <p:nvPr/>
        </p:nvSpPr>
        <p:spPr>
          <a:xfrm>
            <a:off x="1475656" y="5229200"/>
            <a:ext cx="3096344" cy="1015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2000" dirty="0" smtClean="0">
                <a:latin typeface="Maiandra GD" pitchFamily="34" charset="0"/>
              </a:rPr>
              <a:t>This fast test allows to check the cabling and the uniformity of the detector</a:t>
            </a:r>
            <a:endParaRPr lang="it-IT" sz="2000" dirty="0">
              <a:latin typeface="Maiandra GD" pitchFamily="34" charset="0"/>
            </a:endParaRPr>
          </a:p>
        </p:txBody>
      </p:sp>
      <p:sp>
        <p:nvSpPr>
          <p:cNvPr id="10" name="Segnaposto piè di pagina 9"/>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1" name="Segnaposto numero diapositiva 10"/>
          <p:cNvSpPr>
            <a:spLocks noGrp="1"/>
          </p:cNvSpPr>
          <p:nvPr>
            <p:ph type="sldNum" sz="quarter" idx="11"/>
          </p:nvPr>
        </p:nvSpPr>
        <p:spPr/>
        <p:txBody>
          <a:bodyPr/>
          <a:lstStyle/>
          <a:p>
            <a:pPr>
              <a:defRPr/>
            </a:pPr>
            <a:fld id="{E458A581-5F90-4D95-9D9D-0FA7F9D5B3D1}" type="slidenum">
              <a:rPr lang="en-US" smtClean="0"/>
              <a:pPr>
                <a:defRPr/>
              </a:pPr>
              <a:t>27</a:t>
            </a:fld>
            <a:endParaRPr lang="en-US" dirty="0"/>
          </a:p>
        </p:txBody>
      </p:sp>
      <p:sp>
        <p:nvSpPr>
          <p:cNvPr id="12" name="TextBox 11"/>
          <p:cNvSpPr txBox="1"/>
          <p:nvPr/>
        </p:nvSpPr>
        <p:spPr>
          <a:xfrm>
            <a:off x="35496" y="6228020"/>
            <a:ext cx="2901243" cy="369332"/>
          </a:xfrm>
          <a:prstGeom prst="rect">
            <a:avLst/>
          </a:prstGeom>
          <a:noFill/>
        </p:spPr>
        <p:txBody>
          <a:bodyPr wrap="none" rtlCol="0">
            <a:spAutoFit/>
          </a:bodyPr>
          <a:lstStyle/>
          <a:p>
            <a:r>
              <a:rPr lang="it-IT" i="1" dirty="0" smtClean="0">
                <a:solidFill>
                  <a:srgbClr val="7030A0"/>
                </a:solidFill>
                <a:latin typeface="+mn-lt"/>
              </a:rPr>
              <a:t>Layer 1 has 6 HV sectors only</a:t>
            </a:r>
            <a:endParaRPr lang="it-IT" i="1" dirty="0">
              <a:solidFill>
                <a:srgbClr val="7030A0"/>
              </a:solidFill>
              <a:latin typeface="+mn-lt"/>
            </a:endParaRPr>
          </a:p>
        </p:txBody>
      </p:sp>
      <p:pic>
        <p:nvPicPr>
          <p:cNvPr id="13" name="Picture 3" descr="C:\Users\danilo\Dropbox\conferences\vienna13\sectors_superimposed_Xview.gif"/>
          <p:cNvPicPr>
            <a:picLocks noChangeAspect="1" noChangeArrowheads="1"/>
          </p:cNvPicPr>
          <p:nvPr/>
        </p:nvPicPr>
        <p:blipFill>
          <a:blip r:embed="rId3" cstate="screen">
            <a:extLst>
              <a:ext uri="{28A0092B-C50C-407E-A947-70E740481C1C}">
                <a14:useLocalDpi xmlns:a14="http://schemas.microsoft.com/office/drawing/2010/main" xmlns=""/>
              </a:ext>
            </a:extLst>
          </a:blip>
          <a:srcRect l="1653" t="4710" r="7427" b="3456"/>
          <a:stretch>
            <a:fillRect/>
          </a:stretch>
        </p:blipFill>
        <p:spPr bwMode="auto">
          <a:xfrm>
            <a:off x="5165480" y="4653136"/>
            <a:ext cx="3960440" cy="191315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Rettangolo 13"/>
          <p:cNvSpPr/>
          <p:nvPr/>
        </p:nvSpPr>
        <p:spPr>
          <a:xfrm>
            <a:off x="1331640" y="1052736"/>
            <a:ext cx="2874185" cy="461665"/>
          </a:xfrm>
          <a:prstGeom prst="rect">
            <a:avLst/>
          </a:prstGeom>
        </p:spPr>
        <p:txBody>
          <a:bodyPr wrap="none">
            <a:spAutoFit/>
          </a:bodyPr>
          <a:lstStyle/>
          <a:p>
            <a:pPr marL="222250" indent="-185738">
              <a:spcBef>
                <a:spcPct val="20000"/>
              </a:spcBef>
              <a:buClr>
                <a:srgbClr val="7030A0"/>
              </a:buClr>
              <a:buSzPct val="100000"/>
              <a:defRPr/>
            </a:pPr>
            <a:r>
              <a:rPr lang="it-IT" sz="2400" b="1" dirty="0" err="1" smtClean="0">
                <a:solidFill>
                  <a:srgbClr val="7030A0"/>
                </a:solidFill>
                <a:latin typeface="Maiandra GD" pitchFamily="34" charset="0"/>
              </a:rPr>
              <a:t>Layer</a:t>
            </a:r>
            <a:r>
              <a:rPr lang="it-IT" sz="2400" b="1" dirty="0" smtClean="0">
                <a:solidFill>
                  <a:srgbClr val="7030A0"/>
                </a:solidFill>
                <a:latin typeface="Maiandra GD" pitchFamily="34" charset="0"/>
              </a:rPr>
              <a:t> 1 Source </a:t>
            </a:r>
            <a:r>
              <a:rPr lang="it-IT" sz="2400" b="1" dirty="0" err="1" smtClean="0">
                <a:solidFill>
                  <a:srgbClr val="7030A0"/>
                </a:solidFill>
                <a:latin typeface="Maiandra GD" pitchFamily="34" charset="0"/>
              </a:rPr>
              <a:t>Scan</a:t>
            </a:r>
            <a:r>
              <a:rPr lang="it-IT" sz="2400" dirty="0" smtClean="0">
                <a:solidFill>
                  <a:srgbClr val="7030A0"/>
                </a:solidFill>
                <a:effectLst>
                  <a:outerShdw blurRad="38100" dist="38100" dir="2700000" algn="tl">
                    <a:srgbClr val="000000">
                      <a:alpha val="43137"/>
                    </a:srgbClr>
                  </a:outerShdw>
                </a:effectLst>
                <a:latin typeface="Calibri" pitchFamily="34" charset="0"/>
              </a:rPr>
              <a:t> </a:t>
            </a:r>
            <a:endParaRPr lang="it-IT" sz="2400" dirty="0">
              <a:solidFill>
                <a:srgbClr val="7030A0"/>
              </a:solidFill>
              <a:effectLst>
                <a:outerShdw blurRad="38100" dist="38100" dir="2700000" algn="tl">
                  <a:srgbClr val="000000">
                    <a:alpha val="43137"/>
                  </a:srgbClr>
                </a:outerShdw>
              </a:effectLst>
              <a:latin typeface="Calibri" pitchFamily="34" charset="0"/>
            </a:endParaRPr>
          </a:p>
        </p:txBody>
      </p:sp>
    </p:spTree>
    <p:extLst>
      <p:ext uri="{BB962C8B-B14F-4D97-AF65-F5344CB8AC3E}">
        <p14:creationId xmlns:p14="http://schemas.microsoft.com/office/powerpoint/2010/main" xmlns="" val="10277952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Cosmic-ray </a:t>
            </a:r>
            <a:r>
              <a:rPr lang="en-US" dirty="0" err="1" smtClean="0"/>
              <a:t>muons</a:t>
            </a:r>
            <a:r>
              <a:rPr lang="en-US" dirty="0" smtClean="0"/>
              <a:t>  setup</a:t>
            </a:r>
            <a:endParaRPr lang="en-US" dirty="0"/>
          </a:p>
        </p:txBody>
      </p:sp>
      <p:pic>
        <p:nvPicPr>
          <p:cNvPr id="5" name="Picture 2"/>
          <p:cNvPicPr>
            <a:picLocks noChangeAspect="1" noChangeArrowheads="1"/>
          </p:cNvPicPr>
          <p:nvPr/>
        </p:nvPicPr>
        <p:blipFill>
          <a:blip r:embed="rId2" cstate="print"/>
          <a:srcRect/>
          <a:stretch>
            <a:fillRect/>
          </a:stretch>
        </p:blipFill>
        <p:spPr bwMode="auto">
          <a:xfrm>
            <a:off x="611560" y="2276872"/>
            <a:ext cx="3476625" cy="3905250"/>
          </a:xfrm>
          <a:prstGeom prst="rect">
            <a:avLst/>
          </a:prstGeom>
          <a:noFill/>
          <a:ln w="9525">
            <a:noFill/>
            <a:miter lim="800000"/>
            <a:headEnd/>
            <a:tailEnd/>
          </a:ln>
        </p:spPr>
      </p:pic>
      <p:pic>
        <p:nvPicPr>
          <p:cNvPr id="63490" name="Picture 2"/>
          <p:cNvPicPr>
            <a:picLocks noChangeAspect="1" noChangeArrowheads="1"/>
          </p:cNvPicPr>
          <p:nvPr/>
        </p:nvPicPr>
        <p:blipFill>
          <a:blip r:embed="rId3" cstate="print"/>
          <a:srcRect/>
          <a:stretch>
            <a:fillRect/>
          </a:stretch>
        </p:blipFill>
        <p:spPr bwMode="auto">
          <a:xfrm>
            <a:off x="4113405" y="2437716"/>
            <a:ext cx="4851083" cy="3059430"/>
          </a:xfrm>
          <a:prstGeom prst="rect">
            <a:avLst/>
          </a:prstGeom>
          <a:noFill/>
          <a:ln w="9525">
            <a:noFill/>
            <a:miter lim="800000"/>
            <a:headEnd/>
            <a:tailEnd/>
          </a:ln>
        </p:spPr>
      </p:pic>
      <p:sp>
        <p:nvSpPr>
          <p:cNvPr id="8" name="CasellaDiTesto 7"/>
          <p:cNvSpPr txBox="1"/>
          <p:nvPr/>
        </p:nvSpPr>
        <p:spPr>
          <a:xfrm>
            <a:off x="34925" y="1052513"/>
            <a:ext cx="9142888" cy="1107996"/>
          </a:xfrm>
          <a:prstGeom prst="rect">
            <a:avLst/>
          </a:prstGeom>
          <a:noFill/>
        </p:spPr>
        <p:txBody>
          <a:bodyPr wrap="none">
            <a:spAutoFit/>
          </a:bodyPr>
          <a:lstStyle/>
          <a:p>
            <a:pPr marL="457200" indent="-457200">
              <a:buClr>
                <a:srgbClr val="7030A0"/>
              </a:buClr>
              <a:buFont typeface="+mj-lt"/>
              <a:buAutoNum type="arabicPeriod"/>
              <a:defRPr/>
            </a:pPr>
            <a:r>
              <a:rPr lang="en-US" sz="2200" dirty="0" smtClean="0">
                <a:latin typeface="+mn-lt"/>
              </a:rPr>
              <a:t>Trigger  with Coincidence of 2 </a:t>
            </a:r>
            <a:r>
              <a:rPr lang="en-US" sz="2200" dirty="0" err="1" smtClean="0">
                <a:latin typeface="+mn-lt"/>
              </a:rPr>
              <a:t>scintillators</a:t>
            </a:r>
            <a:r>
              <a:rPr lang="en-US" sz="2200" dirty="0" smtClean="0">
                <a:latin typeface="+mn-lt"/>
              </a:rPr>
              <a:t> Top  AND  2 </a:t>
            </a:r>
            <a:r>
              <a:rPr lang="en-US" sz="2200" dirty="0" err="1" smtClean="0">
                <a:latin typeface="+mn-lt"/>
              </a:rPr>
              <a:t>scintillators</a:t>
            </a:r>
            <a:r>
              <a:rPr lang="en-US" sz="2200" dirty="0" smtClean="0">
                <a:latin typeface="+mn-lt"/>
              </a:rPr>
              <a:t> Bottom</a:t>
            </a:r>
          </a:p>
          <a:p>
            <a:pPr marL="457200" indent="-457200">
              <a:buClr>
                <a:srgbClr val="7030A0"/>
              </a:buClr>
              <a:buFont typeface="+mj-lt"/>
              <a:buAutoNum type="arabicPeriod"/>
              <a:defRPr/>
            </a:pPr>
            <a:r>
              <a:rPr lang="en-US" sz="2200" dirty="0" smtClean="0">
                <a:latin typeface="+mn-lt"/>
              </a:rPr>
              <a:t>Require External </a:t>
            </a:r>
            <a:r>
              <a:rPr lang="en-US" sz="2200" dirty="0">
                <a:latin typeface="+mn-lt"/>
              </a:rPr>
              <a:t>Tracking provided by 3 Planar </a:t>
            </a:r>
            <a:r>
              <a:rPr lang="en-US" sz="2200" dirty="0" smtClean="0">
                <a:latin typeface="+mn-lt"/>
              </a:rPr>
              <a:t>Triple-GEM 10x10 cm</a:t>
            </a:r>
            <a:r>
              <a:rPr lang="en-US" sz="2200" baseline="30000" dirty="0" smtClean="0">
                <a:latin typeface="+mn-lt"/>
              </a:rPr>
              <a:t>2</a:t>
            </a:r>
            <a:r>
              <a:rPr lang="en-US" sz="2200" dirty="0" smtClean="0">
                <a:latin typeface="+mn-lt"/>
              </a:rPr>
              <a:t>  </a:t>
            </a:r>
          </a:p>
          <a:p>
            <a:pPr marL="457200" indent="-457200">
              <a:buClr>
                <a:srgbClr val="7030A0"/>
              </a:buClr>
              <a:buFont typeface="+mj-lt"/>
              <a:buAutoNum type="arabicPeriod"/>
              <a:defRPr/>
            </a:pPr>
            <a:r>
              <a:rPr lang="en-US" sz="2200" dirty="0" smtClean="0">
                <a:latin typeface="+mn-lt"/>
              </a:rPr>
              <a:t>Select events in CGEM</a:t>
            </a:r>
            <a:endParaRPr lang="en-US" sz="2200" dirty="0">
              <a:latin typeface="+mn-lt"/>
            </a:endParaRPr>
          </a:p>
        </p:txBody>
      </p:sp>
      <p:sp>
        <p:nvSpPr>
          <p:cNvPr id="9" name="Segnaposto piè di pagina 8"/>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0" name="Segnaposto numero diapositiva 9"/>
          <p:cNvSpPr>
            <a:spLocks noGrp="1"/>
          </p:cNvSpPr>
          <p:nvPr>
            <p:ph type="sldNum" sz="quarter" idx="11"/>
          </p:nvPr>
        </p:nvSpPr>
        <p:spPr/>
        <p:txBody>
          <a:bodyPr/>
          <a:lstStyle/>
          <a:p>
            <a:pPr>
              <a:defRPr/>
            </a:pPr>
            <a:fld id="{E458A581-5F90-4D95-9D9D-0FA7F9D5B3D1}" type="slidenum">
              <a:rPr lang="en-US" smtClean="0"/>
              <a:pPr>
                <a:defRPr/>
              </a:pPr>
              <a:t>28</a:t>
            </a:fld>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dirty="0" smtClean="0"/>
              <a:t>Layer</a:t>
            </a:r>
            <a:r>
              <a:rPr lang="en-US" dirty="0" smtClean="0"/>
              <a:t> 1 validation with cosmic-ray </a:t>
            </a:r>
            <a:r>
              <a:rPr lang="en-US" dirty="0" err="1" smtClean="0"/>
              <a:t>muons</a:t>
            </a:r>
            <a:endParaRPr lang="en-US" dirty="0"/>
          </a:p>
        </p:txBody>
      </p:sp>
      <p:pic>
        <p:nvPicPr>
          <p:cNvPr id="61442" name="Picture 2" descr="C:\Documents and Settings\erika\Desktop\KLOE-2\Conferences\KrakowSeminar\CosmicsPlot\3DCosmicsLayer1.gif"/>
          <p:cNvPicPr>
            <a:picLocks noChangeAspect="1" noChangeArrowheads="1"/>
          </p:cNvPicPr>
          <p:nvPr/>
        </p:nvPicPr>
        <p:blipFill>
          <a:blip r:embed="rId2" cstate="print"/>
          <a:srcRect l="5422" t="11406" r="10345" b="7866"/>
          <a:stretch>
            <a:fillRect/>
          </a:stretch>
        </p:blipFill>
        <p:spPr bwMode="auto">
          <a:xfrm>
            <a:off x="-36512" y="1916829"/>
            <a:ext cx="5184588" cy="4131483"/>
          </a:xfrm>
          <a:prstGeom prst="rect">
            <a:avLst/>
          </a:prstGeom>
          <a:noFill/>
        </p:spPr>
      </p:pic>
      <p:pic>
        <p:nvPicPr>
          <p:cNvPr id="10" name="Picture 6" descr="C:\Documents and Settings\erika\Desktop\KLOE-2\Conferences\KrakowSeminar\CosmicsPlot\2DCosmicsLayer1LegoViolet.gif"/>
          <p:cNvPicPr>
            <a:picLocks noChangeAspect="1" noChangeArrowheads="1"/>
          </p:cNvPicPr>
          <p:nvPr/>
        </p:nvPicPr>
        <p:blipFill>
          <a:blip r:embed="rId3" cstate="print"/>
          <a:srcRect l="19227" t="13147" r="15636" b="19585"/>
          <a:stretch>
            <a:fillRect/>
          </a:stretch>
        </p:blipFill>
        <p:spPr bwMode="auto">
          <a:xfrm>
            <a:off x="5059579" y="1844824"/>
            <a:ext cx="4048925" cy="3981481"/>
          </a:xfrm>
          <a:prstGeom prst="rect">
            <a:avLst/>
          </a:prstGeom>
          <a:noFill/>
        </p:spPr>
      </p:pic>
      <p:sp>
        <p:nvSpPr>
          <p:cNvPr id="11" name="CasellaDiTesto 10"/>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sp>
        <p:nvSpPr>
          <p:cNvPr id="12" name="CasellaDiTesto 11"/>
          <p:cNvSpPr txBox="1"/>
          <p:nvPr/>
        </p:nvSpPr>
        <p:spPr>
          <a:xfrm>
            <a:off x="5220072" y="1844824"/>
            <a:ext cx="1427570" cy="430887"/>
          </a:xfrm>
          <a:prstGeom prst="rect">
            <a:avLst/>
          </a:prstGeom>
          <a:noFill/>
        </p:spPr>
        <p:txBody>
          <a:bodyPr wrap="none" rtlCol="0">
            <a:spAutoFit/>
          </a:bodyPr>
          <a:lstStyle/>
          <a:p>
            <a:r>
              <a:rPr lang="en-US" sz="2200" b="1" dirty="0" smtClean="0">
                <a:effectLst>
                  <a:outerShdw blurRad="38100" dist="38100" dir="2700000" algn="tl">
                    <a:srgbClr val="000000">
                      <a:alpha val="43137"/>
                    </a:srgbClr>
                  </a:outerShdw>
                </a:effectLst>
                <a:latin typeface="+mn-lt"/>
              </a:rPr>
              <a:t>Front view</a:t>
            </a:r>
            <a:endParaRPr lang="en-US" sz="2200" b="1" dirty="0">
              <a:effectLst>
                <a:outerShdw blurRad="38100" dist="38100" dir="2700000" algn="tl">
                  <a:srgbClr val="000000">
                    <a:alpha val="43137"/>
                  </a:srgbClr>
                </a:outerShdw>
              </a:effectLst>
              <a:latin typeface="+mn-lt"/>
            </a:endParaRPr>
          </a:p>
        </p:txBody>
      </p:sp>
      <p:sp>
        <p:nvSpPr>
          <p:cNvPr id="13" name="CasellaDiTesto 12"/>
          <p:cNvSpPr txBox="1"/>
          <p:nvPr/>
        </p:nvSpPr>
        <p:spPr>
          <a:xfrm>
            <a:off x="120094" y="1997224"/>
            <a:ext cx="1122680" cy="430887"/>
          </a:xfrm>
          <a:prstGeom prst="rect">
            <a:avLst/>
          </a:prstGeom>
          <a:noFill/>
        </p:spPr>
        <p:txBody>
          <a:bodyPr wrap="none" rtlCol="0">
            <a:spAutoFit/>
          </a:bodyPr>
          <a:lstStyle/>
          <a:p>
            <a:r>
              <a:rPr lang="en-US" sz="2200" b="1" dirty="0" smtClean="0">
                <a:effectLst>
                  <a:outerShdw blurRad="38100" dist="38100" dir="2700000" algn="tl">
                    <a:srgbClr val="000000">
                      <a:alpha val="43137"/>
                    </a:srgbClr>
                  </a:outerShdw>
                </a:effectLst>
                <a:latin typeface="+mn-lt"/>
              </a:rPr>
              <a:t>3D view</a:t>
            </a:r>
            <a:endParaRPr lang="en-US" sz="2200" b="1" dirty="0">
              <a:effectLst>
                <a:outerShdw blurRad="38100" dist="38100" dir="2700000" algn="tl">
                  <a:srgbClr val="000000">
                    <a:alpha val="43137"/>
                  </a:srgbClr>
                </a:outerShdw>
              </a:effectLst>
              <a:latin typeface="+mn-lt"/>
            </a:endParaRPr>
          </a:p>
        </p:txBody>
      </p:sp>
      <p:sp>
        <p:nvSpPr>
          <p:cNvPr id="14" name="Segnaposto piè di pagina 1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5" name="Segnaposto numero diapositiva 14"/>
          <p:cNvSpPr>
            <a:spLocks noGrp="1"/>
          </p:cNvSpPr>
          <p:nvPr>
            <p:ph type="sldNum" sz="quarter" idx="11"/>
          </p:nvPr>
        </p:nvSpPr>
        <p:spPr/>
        <p:txBody>
          <a:bodyPr/>
          <a:lstStyle/>
          <a:p>
            <a:pPr>
              <a:defRPr/>
            </a:pPr>
            <a:fld id="{E458A581-5F90-4D95-9D9D-0FA7F9D5B3D1}" type="slidenum">
              <a:rPr lang="en-US" smtClean="0"/>
              <a:pPr>
                <a:defRPr/>
              </a:pPr>
              <a:t>29</a:t>
            </a:fld>
            <a:endParaRPr lang="en-US" dirty="0"/>
          </a:p>
        </p:txBody>
      </p:sp>
      <p:sp>
        <p:nvSpPr>
          <p:cNvPr id="16" name="TextBox 15"/>
          <p:cNvSpPr txBox="1"/>
          <p:nvPr/>
        </p:nvSpPr>
        <p:spPr>
          <a:xfrm>
            <a:off x="35496" y="6165304"/>
            <a:ext cx="3588675" cy="338554"/>
          </a:xfrm>
          <a:prstGeom prst="rect">
            <a:avLst/>
          </a:prstGeom>
          <a:noFill/>
        </p:spPr>
        <p:txBody>
          <a:bodyPr wrap="none" rtlCol="0">
            <a:spAutoFit/>
          </a:bodyPr>
          <a:lstStyle/>
          <a:p>
            <a:r>
              <a:rPr lang="it-IT" sz="1600" i="1" dirty="0" smtClean="0">
                <a:solidFill>
                  <a:srgbClr val="7030A0"/>
                </a:solidFill>
                <a:latin typeface="+mn-lt"/>
              </a:rPr>
              <a:t>GASTONE Board Threshold not optimized</a:t>
            </a:r>
            <a:endParaRPr lang="it-IT" sz="1600" i="1" dirty="0">
              <a:solidFill>
                <a:srgbClr val="7030A0"/>
              </a:solidFill>
              <a:latin typeface="+mn-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olo 12"/>
          <p:cNvSpPr>
            <a:spLocks noGrp="1"/>
          </p:cNvSpPr>
          <p:nvPr>
            <p:ph type="title"/>
          </p:nvPr>
        </p:nvSpPr>
        <p:spPr/>
        <p:txBody>
          <a:bodyPr/>
          <a:lstStyle/>
          <a:p>
            <a:r>
              <a:rPr lang="en-US" dirty="0" smtClean="0"/>
              <a:t>KLOE at DAFNE  </a:t>
            </a:r>
            <a:r>
              <a:rPr lang="en-US" dirty="0" smtClean="0">
                <a:latin typeface="Symbol" pitchFamily="18" charset="2"/>
              </a:rPr>
              <a:t>f</a:t>
            </a:r>
            <a:r>
              <a:rPr lang="en-US" dirty="0" smtClean="0"/>
              <a:t>-factory</a:t>
            </a:r>
            <a:endParaRPr lang="en-US" dirty="0"/>
          </a:p>
        </p:txBody>
      </p:sp>
      <p:pic>
        <p:nvPicPr>
          <p:cNvPr id="20485" name="Picture 9"/>
          <p:cNvPicPr>
            <a:picLocks noChangeAspect="1" noChangeArrowheads="1"/>
          </p:cNvPicPr>
          <p:nvPr/>
        </p:nvPicPr>
        <p:blipFill>
          <a:blip r:embed="rId2" cstate="print"/>
          <a:srcRect/>
          <a:stretch>
            <a:fillRect/>
          </a:stretch>
        </p:blipFill>
        <p:spPr bwMode="auto">
          <a:xfrm>
            <a:off x="4283968" y="3605651"/>
            <a:ext cx="4664583" cy="2559653"/>
          </a:xfrm>
          <a:prstGeom prst="rect">
            <a:avLst/>
          </a:prstGeom>
          <a:noFill/>
          <a:ln w="9525">
            <a:noFill/>
            <a:miter lim="800000"/>
            <a:headEnd/>
            <a:tailEnd/>
          </a:ln>
        </p:spPr>
      </p:pic>
      <p:pic>
        <p:nvPicPr>
          <p:cNvPr id="20491" name="Picture 14" descr="D:\fiore_folders\Desktop\KLOE_all_march06.jpg"/>
          <p:cNvPicPr>
            <a:picLocks noChangeAspect="1" noChangeArrowheads="1"/>
          </p:cNvPicPr>
          <p:nvPr/>
        </p:nvPicPr>
        <p:blipFill>
          <a:blip r:embed="rId3" cstate="print"/>
          <a:srcRect/>
          <a:stretch>
            <a:fillRect/>
          </a:stretch>
        </p:blipFill>
        <p:spPr bwMode="auto">
          <a:xfrm>
            <a:off x="250825" y="3695154"/>
            <a:ext cx="3567113" cy="2470150"/>
          </a:xfrm>
          <a:prstGeom prst="rect">
            <a:avLst/>
          </a:prstGeom>
          <a:noFill/>
          <a:ln w="9525">
            <a:noFill/>
            <a:miter lim="800000"/>
            <a:headEnd/>
            <a:tailEnd/>
          </a:ln>
        </p:spPr>
      </p:pic>
      <p:sp>
        <p:nvSpPr>
          <p:cNvPr id="15" name="Rettangolo 14"/>
          <p:cNvSpPr/>
          <p:nvPr/>
        </p:nvSpPr>
        <p:spPr>
          <a:xfrm>
            <a:off x="-36512" y="6197242"/>
            <a:ext cx="9433048" cy="400110"/>
          </a:xfrm>
          <a:prstGeom prst="rect">
            <a:avLst/>
          </a:prstGeom>
        </p:spPr>
        <p:txBody>
          <a:bodyPr wrap="square">
            <a:spAutoFit/>
          </a:bodyPr>
          <a:lstStyle/>
          <a:p>
            <a:r>
              <a:rPr lang="en-US" sz="2000" i="1" dirty="0" smtClean="0">
                <a:solidFill>
                  <a:srgbClr val="7030A0"/>
                </a:solidFill>
                <a:latin typeface="+mn-lt"/>
              </a:rPr>
              <a:t>Precision </a:t>
            </a:r>
            <a:r>
              <a:rPr lang="en-US" sz="2000" i="1" dirty="0" err="1" smtClean="0">
                <a:solidFill>
                  <a:srgbClr val="7030A0"/>
                </a:solidFill>
                <a:latin typeface="+mn-lt"/>
              </a:rPr>
              <a:t>Kaon</a:t>
            </a:r>
            <a:r>
              <a:rPr lang="en-US" sz="2000" i="1" dirty="0" smtClean="0">
                <a:solidFill>
                  <a:srgbClr val="7030A0"/>
                </a:solidFill>
                <a:latin typeface="+mn-lt"/>
              </a:rPr>
              <a:t> and </a:t>
            </a:r>
            <a:r>
              <a:rPr lang="en-US" sz="2000" i="1" dirty="0" err="1" smtClean="0">
                <a:solidFill>
                  <a:srgbClr val="7030A0"/>
                </a:solidFill>
                <a:latin typeface="+mn-lt"/>
              </a:rPr>
              <a:t>Hadron</a:t>
            </a:r>
            <a:r>
              <a:rPr lang="en-US" sz="2000" i="1" dirty="0" smtClean="0">
                <a:solidFill>
                  <a:srgbClr val="7030A0"/>
                </a:solidFill>
                <a:latin typeface="+mn-lt"/>
              </a:rPr>
              <a:t> Physics with KLOE </a:t>
            </a:r>
            <a:r>
              <a:rPr lang="it-IT" b="1" dirty="0" smtClean="0">
                <a:solidFill>
                  <a:srgbClr val="7030A0"/>
                </a:solidFill>
                <a:latin typeface="+mn-lt"/>
              </a:rPr>
              <a:t>Rivista del Nuovo Cimento Vol.31, N.10 (2008)</a:t>
            </a:r>
            <a:r>
              <a:rPr lang="en-US" b="1" dirty="0" smtClean="0">
                <a:solidFill>
                  <a:srgbClr val="7030A0"/>
                </a:solidFill>
                <a:latin typeface="+mn-lt"/>
              </a:rPr>
              <a:t> </a:t>
            </a:r>
            <a:endParaRPr lang="en-US" b="1" dirty="0">
              <a:solidFill>
                <a:srgbClr val="7030A0"/>
              </a:solidFill>
              <a:latin typeface="+mn-lt"/>
            </a:endParaRPr>
          </a:p>
        </p:txBody>
      </p:sp>
      <p:sp>
        <p:nvSpPr>
          <p:cNvPr id="14" name="Segnaposto piè di pagina 13"/>
          <p:cNvSpPr>
            <a:spLocks noGrp="1"/>
          </p:cNvSpPr>
          <p:nvPr>
            <p:ph type="ftr" sz="quarter" idx="10"/>
          </p:nvPr>
        </p:nvSpPr>
        <p:spPr/>
        <p:txBody>
          <a:bodyPr/>
          <a:lstStyle/>
          <a:p>
            <a:pPr>
              <a:defRPr/>
            </a:pPr>
            <a:r>
              <a:rPr lang="en-US" dirty="0" smtClean="0"/>
              <a:t>Erika De Lucia --  Symposium at </a:t>
            </a:r>
            <a:r>
              <a:rPr lang="en-US" dirty="0" err="1" smtClean="0"/>
              <a:t>Jagiellonian</a:t>
            </a:r>
            <a:r>
              <a:rPr lang="en-US" dirty="0" smtClean="0"/>
              <a:t> University,  June 04 2013 Krakow</a:t>
            </a:r>
            <a:endParaRPr lang="en-US" dirty="0"/>
          </a:p>
        </p:txBody>
      </p:sp>
      <p:sp>
        <p:nvSpPr>
          <p:cNvPr id="16" name="Segnaposto numero diapositiva 15"/>
          <p:cNvSpPr>
            <a:spLocks noGrp="1"/>
          </p:cNvSpPr>
          <p:nvPr>
            <p:ph type="sldNum" sz="quarter" idx="11"/>
          </p:nvPr>
        </p:nvSpPr>
        <p:spPr/>
        <p:txBody>
          <a:bodyPr/>
          <a:lstStyle/>
          <a:p>
            <a:pPr>
              <a:defRPr/>
            </a:pPr>
            <a:fld id="{E458A581-5F90-4D95-9D9D-0FA7F9D5B3D1}" type="slidenum">
              <a:rPr lang="en-US" smtClean="0"/>
              <a:pPr>
                <a:defRPr/>
              </a:pPr>
              <a:t>3</a:t>
            </a:fld>
            <a:endParaRPr lang="en-US" dirty="0"/>
          </a:p>
        </p:txBody>
      </p:sp>
      <p:pic>
        <p:nvPicPr>
          <p:cNvPr id="2049" name="Picture 1"/>
          <p:cNvPicPr>
            <a:picLocks noChangeAspect="1" noChangeArrowheads="1"/>
          </p:cNvPicPr>
          <p:nvPr/>
        </p:nvPicPr>
        <p:blipFill>
          <a:blip r:embed="rId4" cstate="print"/>
          <a:srcRect/>
          <a:stretch>
            <a:fillRect/>
          </a:stretch>
        </p:blipFill>
        <p:spPr bwMode="auto">
          <a:xfrm>
            <a:off x="4499992" y="1052736"/>
            <a:ext cx="4600575" cy="2686050"/>
          </a:xfrm>
          <a:prstGeom prst="rect">
            <a:avLst/>
          </a:prstGeom>
          <a:noFill/>
          <a:ln w="9525">
            <a:noFill/>
            <a:miter lim="800000"/>
            <a:headEnd/>
            <a:tailEnd/>
          </a:ln>
        </p:spPr>
      </p:pic>
      <p:sp>
        <p:nvSpPr>
          <p:cNvPr id="6" name="Content Placeholder 2"/>
          <p:cNvSpPr txBox="1">
            <a:spLocks/>
          </p:cNvSpPr>
          <p:nvPr/>
        </p:nvSpPr>
        <p:spPr>
          <a:xfrm>
            <a:off x="34925" y="980728"/>
            <a:ext cx="8805863" cy="4894262"/>
          </a:xfrm>
          <a:prstGeom prst="rect">
            <a:avLst/>
          </a:prstGeom>
        </p:spPr>
        <p:txBody>
          <a:bodyPr/>
          <a:lstStyle/>
          <a:p>
            <a:pPr marL="438150" indent="-319088" eaLnBrk="0" hangingPunct="0">
              <a:buClr>
                <a:schemeClr val="accent1"/>
              </a:buClr>
              <a:buSzPct val="80000"/>
              <a:defRPr/>
            </a:pPr>
            <a:r>
              <a:rPr lang="it-IT" sz="2000" i="1" dirty="0">
                <a:latin typeface="+mn-lt"/>
              </a:rPr>
              <a:t>Frascati </a:t>
            </a:r>
            <a:r>
              <a:rPr lang="el-GR" sz="2000" dirty="0">
                <a:latin typeface="+mn-lt"/>
              </a:rPr>
              <a:t>φ</a:t>
            </a:r>
            <a:r>
              <a:rPr lang="el-GR" sz="2000" i="1" dirty="0">
                <a:latin typeface="+mn-lt"/>
              </a:rPr>
              <a:t>-</a:t>
            </a:r>
            <a:r>
              <a:rPr lang="it-IT" sz="2000" i="1" dirty="0" err="1">
                <a:latin typeface="+mn-lt"/>
              </a:rPr>
              <a:t>factory</a:t>
            </a:r>
            <a:r>
              <a:rPr lang="it-IT" sz="2000" i="1" dirty="0">
                <a:latin typeface="+mn-lt"/>
              </a:rPr>
              <a:t> </a:t>
            </a:r>
            <a:r>
              <a:rPr lang="it-IT" sz="2000" b="1" i="1" dirty="0">
                <a:latin typeface="+mn-lt"/>
              </a:rPr>
              <a:t>DA</a:t>
            </a:r>
            <a:r>
              <a:rPr lang="el-GR" sz="2000" b="1" dirty="0">
                <a:latin typeface="+mn-lt"/>
              </a:rPr>
              <a:t>φ</a:t>
            </a:r>
            <a:r>
              <a:rPr lang="it-IT" sz="2000" b="1" i="1" dirty="0" smtClean="0">
                <a:latin typeface="+mn-lt"/>
              </a:rPr>
              <a:t>NE</a:t>
            </a:r>
            <a:r>
              <a:rPr lang="it-IT" sz="2000" dirty="0" smtClean="0">
                <a:latin typeface="+mn-lt"/>
              </a:rPr>
              <a:t>: </a:t>
            </a:r>
            <a:r>
              <a:rPr lang="it-IT" sz="2000" dirty="0" err="1" smtClean="0">
                <a:latin typeface="+mn-lt"/>
              </a:rPr>
              <a:t>an</a:t>
            </a:r>
            <a:r>
              <a:rPr lang="it-IT" sz="2000" dirty="0" smtClean="0">
                <a:latin typeface="+mn-lt"/>
              </a:rPr>
              <a:t> </a:t>
            </a:r>
            <a:r>
              <a:rPr lang="it-IT" sz="2000" b="1" dirty="0">
                <a:latin typeface="+mn-lt"/>
              </a:rPr>
              <a:t>e</a:t>
            </a:r>
            <a:r>
              <a:rPr lang="it-IT" sz="2000" b="1" baseline="30000" dirty="0">
                <a:latin typeface="+mn-lt"/>
              </a:rPr>
              <a:t>+</a:t>
            </a:r>
            <a:r>
              <a:rPr lang="it-IT" sz="2000" b="1" dirty="0">
                <a:latin typeface="+mn-lt"/>
              </a:rPr>
              <a:t>e</a:t>
            </a:r>
            <a:r>
              <a:rPr lang="it-IT" sz="2000" b="1" baseline="30000" dirty="0">
                <a:latin typeface="+mn-lt"/>
              </a:rPr>
              <a:t>-</a:t>
            </a:r>
            <a:r>
              <a:rPr lang="it-IT" sz="2000" b="1" dirty="0">
                <a:latin typeface="+mn-lt"/>
              </a:rPr>
              <a:t> collider @ √s =1019.4 </a:t>
            </a:r>
            <a:r>
              <a:rPr lang="it-IT" sz="2000" b="1" dirty="0" err="1">
                <a:latin typeface="+mn-lt"/>
              </a:rPr>
              <a:t>MeV</a:t>
            </a:r>
            <a:r>
              <a:rPr lang="it-IT" sz="2000" b="1" dirty="0">
                <a:latin typeface="+mn-lt"/>
              </a:rPr>
              <a:t> = M</a:t>
            </a:r>
            <a:r>
              <a:rPr lang="el-GR" sz="2000" b="1" baseline="-25000" dirty="0">
                <a:latin typeface="+mn-lt"/>
              </a:rPr>
              <a:t>φ</a:t>
            </a:r>
            <a:r>
              <a:rPr lang="el-GR" sz="2000" b="1" dirty="0">
                <a:latin typeface="+mn-lt"/>
              </a:rPr>
              <a:t> </a:t>
            </a:r>
          </a:p>
          <a:p>
            <a:pPr marL="895350" lvl="1" indent="-319088" eaLnBrk="0" hangingPunct="0">
              <a:buClr>
                <a:schemeClr val="accent1"/>
              </a:buClr>
              <a:buSzPct val="80000"/>
              <a:defRPr/>
            </a:pPr>
            <a:endParaRPr lang="it-IT" sz="2000" dirty="0" smtClean="0">
              <a:latin typeface="+mn-lt"/>
            </a:endParaRPr>
          </a:p>
          <a:p>
            <a:pPr marL="895350" lvl="1" indent="-319088" eaLnBrk="0" hangingPunct="0">
              <a:buClr>
                <a:schemeClr val="accent1"/>
              </a:buClr>
              <a:buSzPct val="80000"/>
              <a:defRPr/>
            </a:pPr>
            <a:r>
              <a:rPr lang="it-IT" sz="2000" dirty="0" smtClean="0">
                <a:latin typeface="+mn-lt"/>
              </a:rPr>
              <a:t>Best </a:t>
            </a:r>
            <a:r>
              <a:rPr lang="it-IT" sz="2000" dirty="0">
                <a:latin typeface="+mn-lt"/>
              </a:rPr>
              <a:t>performance in 2005:</a:t>
            </a:r>
          </a:p>
          <a:p>
            <a:pPr marL="895350" lvl="1" indent="-319088" eaLnBrk="0" hangingPunct="0">
              <a:buClr>
                <a:schemeClr val="accent1"/>
              </a:buClr>
              <a:buSzPct val="80000"/>
              <a:buFont typeface="Wingdings" pitchFamily="2" charset="2"/>
              <a:buChar char="ü"/>
              <a:defRPr/>
            </a:pPr>
            <a:r>
              <a:rPr lang="it-IT" sz="2000" dirty="0" err="1">
                <a:latin typeface="+mn-lt"/>
              </a:rPr>
              <a:t>L</a:t>
            </a:r>
            <a:r>
              <a:rPr lang="it-IT" sz="2000" baseline="-25000" dirty="0" err="1">
                <a:latin typeface="+mn-lt"/>
              </a:rPr>
              <a:t>peak</a:t>
            </a:r>
            <a:r>
              <a:rPr lang="it-IT" sz="2000" baseline="-25000" dirty="0">
                <a:latin typeface="+mn-lt"/>
              </a:rPr>
              <a:t> </a:t>
            </a:r>
            <a:r>
              <a:rPr lang="it-IT" sz="2000" dirty="0">
                <a:latin typeface="+mn-lt"/>
              </a:rPr>
              <a:t>= 1.4 × 10</a:t>
            </a:r>
            <a:r>
              <a:rPr lang="it-IT" sz="2000" baseline="30000" dirty="0">
                <a:latin typeface="+mn-lt"/>
              </a:rPr>
              <a:t>32</a:t>
            </a:r>
            <a:r>
              <a:rPr lang="it-IT" sz="2000" dirty="0">
                <a:latin typeface="+mn-lt"/>
              </a:rPr>
              <a:t> cm</a:t>
            </a:r>
            <a:r>
              <a:rPr lang="it-IT" sz="2000" baseline="30000" dirty="0">
                <a:latin typeface="+mn-lt"/>
              </a:rPr>
              <a:t>-2</a:t>
            </a:r>
            <a:r>
              <a:rPr lang="it-IT" sz="2000" dirty="0">
                <a:latin typeface="+mn-lt"/>
              </a:rPr>
              <a:t>s</a:t>
            </a:r>
            <a:r>
              <a:rPr lang="it-IT" sz="2000" baseline="30000" dirty="0">
                <a:latin typeface="+mn-lt"/>
              </a:rPr>
              <a:t>-1</a:t>
            </a:r>
          </a:p>
          <a:p>
            <a:pPr marL="895350" lvl="1" indent="-319088" eaLnBrk="0" hangingPunct="0">
              <a:buClr>
                <a:schemeClr val="accent1"/>
              </a:buClr>
              <a:buSzPct val="80000"/>
              <a:buFont typeface="Wingdings" pitchFamily="2" charset="2"/>
              <a:buChar char="ü"/>
              <a:defRPr/>
            </a:pPr>
            <a:r>
              <a:rPr lang="it-IT" sz="2000" dirty="0">
                <a:latin typeface="+mn-lt"/>
              </a:rPr>
              <a:t>∫ </a:t>
            </a:r>
            <a:r>
              <a:rPr lang="it-IT" sz="2000" dirty="0" err="1">
                <a:latin typeface="+mn-lt"/>
              </a:rPr>
              <a:t>Ldt</a:t>
            </a:r>
            <a:r>
              <a:rPr lang="it-IT" sz="2000" dirty="0">
                <a:latin typeface="+mn-lt"/>
              </a:rPr>
              <a:t> = 8.5 pb</a:t>
            </a:r>
            <a:r>
              <a:rPr lang="it-IT" sz="2000" baseline="30000" dirty="0">
                <a:latin typeface="+mn-lt"/>
              </a:rPr>
              <a:t>-1</a:t>
            </a:r>
            <a:r>
              <a:rPr lang="it-IT" sz="2000" dirty="0">
                <a:latin typeface="+mn-lt"/>
              </a:rPr>
              <a:t>/</a:t>
            </a:r>
            <a:r>
              <a:rPr lang="it-IT" sz="2000" dirty="0" err="1">
                <a:latin typeface="+mn-lt"/>
              </a:rPr>
              <a:t>day</a:t>
            </a:r>
            <a:endParaRPr lang="it-IT" sz="2000" dirty="0">
              <a:latin typeface="+mn-lt"/>
            </a:endParaRPr>
          </a:p>
          <a:p>
            <a:pPr marL="438150" indent="-319088" eaLnBrk="0" hangingPunct="0">
              <a:buClr>
                <a:schemeClr val="accent1"/>
              </a:buClr>
              <a:buSzPct val="80000"/>
              <a:buFont typeface="Wingdings" pitchFamily="2" charset="2"/>
              <a:buChar char="ü"/>
              <a:defRPr/>
            </a:pPr>
            <a:endParaRPr lang="it-IT" sz="2000" dirty="0">
              <a:latin typeface="+mn-lt"/>
            </a:endParaRPr>
          </a:p>
          <a:p>
            <a:pPr marL="438150" indent="-319088" eaLnBrk="0" hangingPunct="0">
              <a:buClr>
                <a:schemeClr val="accent1"/>
              </a:buClr>
              <a:buSzPct val="80000"/>
              <a:defRPr/>
            </a:pPr>
            <a:r>
              <a:rPr lang="en-US" sz="2000" b="1" dirty="0">
                <a:solidFill>
                  <a:srgbClr val="0070C0"/>
                </a:solidFill>
                <a:latin typeface="+mn-lt"/>
              </a:rPr>
              <a:t>KLOE</a:t>
            </a:r>
            <a:r>
              <a:rPr lang="en-US" sz="2000" dirty="0">
                <a:latin typeface="+mn-lt"/>
              </a:rPr>
              <a:t> has acquired 2.5 fb</a:t>
            </a:r>
            <a:r>
              <a:rPr lang="en-US" sz="2000" baseline="30000" dirty="0">
                <a:latin typeface="+mn-lt"/>
              </a:rPr>
              <a:t>-1</a:t>
            </a:r>
            <a:r>
              <a:rPr lang="en-US" sz="2000" dirty="0">
                <a:latin typeface="+mn-lt"/>
              </a:rPr>
              <a:t> @ √s=</a:t>
            </a:r>
            <a:r>
              <a:rPr lang="en-US" sz="2000" dirty="0" err="1">
                <a:latin typeface="+mn-lt"/>
              </a:rPr>
              <a:t>M</a:t>
            </a:r>
            <a:r>
              <a:rPr lang="en-US" sz="2000" baseline="-25000" dirty="0" err="1">
                <a:latin typeface="+mn-lt"/>
              </a:rPr>
              <a:t>φ</a:t>
            </a:r>
            <a:r>
              <a:rPr lang="en-US" sz="2000" dirty="0">
                <a:latin typeface="+mn-lt"/>
              </a:rPr>
              <a:t>  (2001-05)</a:t>
            </a:r>
          </a:p>
          <a:p>
            <a:pPr marL="438150" indent="-319088" eaLnBrk="0" hangingPunct="0">
              <a:buClr>
                <a:schemeClr val="accent1"/>
              </a:buClr>
              <a:buSzPct val="80000"/>
              <a:defRPr/>
            </a:pPr>
            <a:r>
              <a:rPr lang="en-US" sz="2000" dirty="0">
                <a:latin typeface="+mn-lt"/>
              </a:rPr>
              <a:t>+ 250 pb</a:t>
            </a:r>
            <a:r>
              <a:rPr lang="en-US" sz="2000" baseline="30000" dirty="0">
                <a:latin typeface="+mn-lt"/>
              </a:rPr>
              <a:t>-1</a:t>
            </a:r>
            <a:r>
              <a:rPr lang="en-US" sz="2000" dirty="0">
                <a:latin typeface="+mn-lt"/>
              </a:rPr>
              <a:t> </a:t>
            </a:r>
            <a:r>
              <a:rPr lang="en-US" sz="2000" i="1" dirty="0">
                <a:latin typeface="+mn-lt"/>
              </a:rPr>
              <a:t>off-peak</a:t>
            </a:r>
            <a:r>
              <a:rPr lang="en-US" sz="2000" dirty="0">
                <a:latin typeface="+mn-lt"/>
              </a:rPr>
              <a:t> @ √s=1 </a:t>
            </a:r>
            <a:r>
              <a:rPr lang="en-US" sz="2000" dirty="0" err="1">
                <a:latin typeface="+mn-lt"/>
              </a:rPr>
              <a:t>GeV</a:t>
            </a:r>
            <a:endParaRPr lang="en-US" sz="20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buFont typeface="Wingdings 2" pitchFamily="18" charset="2"/>
              <a:buChar char=""/>
              <a:defRPr/>
            </a:pPr>
            <a:endParaRPr lang="it-IT" sz="3200" dirty="0">
              <a:latin typeface="+mn-lt"/>
            </a:endParaRPr>
          </a:p>
          <a:p>
            <a:pPr marL="438150" indent="-319088" eaLnBrk="0" hangingPunct="0">
              <a:buClr>
                <a:schemeClr val="accent1"/>
              </a:buClr>
              <a:buSzPct val="80000"/>
              <a:defRPr/>
            </a:pPr>
            <a:endParaRPr lang="it-IT" sz="3200" dirty="0">
              <a:latin typeface="+mn-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dirty="0" smtClean="0"/>
              <a:t>Layer</a:t>
            </a:r>
            <a:r>
              <a:rPr lang="en-US" dirty="0" smtClean="0"/>
              <a:t> 1 validation with cosmic-ray </a:t>
            </a:r>
            <a:r>
              <a:rPr lang="en-US" dirty="0" err="1" smtClean="0"/>
              <a:t>muons</a:t>
            </a:r>
            <a:endParaRPr lang="en-US" dirty="0"/>
          </a:p>
        </p:txBody>
      </p:sp>
      <p:sp>
        <p:nvSpPr>
          <p:cNvPr id="11" name="CasellaDiTesto 10"/>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pic>
        <p:nvPicPr>
          <p:cNvPr id="64514" name="Picture 2" descr="C:\Documents and Settings\erika\Desktop\KLOE-2\Conferences\KrakowSeminar\CsivsRho_cut20hits_surf_layer1.gif"/>
          <p:cNvPicPr>
            <a:picLocks noChangeAspect="1" noChangeArrowheads="1"/>
          </p:cNvPicPr>
          <p:nvPr/>
        </p:nvPicPr>
        <p:blipFill>
          <a:blip r:embed="rId2" cstate="print"/>
          <a:srcRect l="3121" t="7961" r="7217" b="4224"/>
          <a:stretch>
            <a:fillRect/>
          </a:stretch>
        </p:blipFill>
        <p:spPr bwMode="auto">
          <a:xfrm>
            <a:off x="2591757" y="1488174"/>
            <a:ext cx="6156707" cy="4900690"/>
          </a:xfrm>
          <a:prstGeom prst="rect">
            <a:avLst/>
          </a:prstGeom>
          <a:noFill/>
        </p:spPr>
      </p:pic>
      <p:sp>
        <p:nvSpPr>
          <p:cNvPr id="13" name="Rettangolo 12"/>
          <p:cNvSpPr/>
          <p:nvPr/>
        </p:nvSpPr>
        <p:spPr>
          <a:xfrm>
            <a:off x="0" y="1556792"/>
            <a:ext cx="5220072" cy="707886"/>
          </a:xfrm>
          <a:prstGeom prst="rect">
            <a:avLst/>
          </a:prstGeom>
        </p:spPr>
        <p:txBody>
          <a:bodyPr wrap="square">
            <a:spAutoFit/>
          </a:bodyPr>
          <a:lstStyle/>
          <a:p>
            <a:pPr>
              <a:defRPr/>
            </a:pPr>
            <a:r>
              <a:rPr lang="en-US" sz="2000" i="1" dirty="0" smtClean="0">
                <a:solidFill>
                  <a:srgbClr val="006600"/>
                </a:solidFill>
                <a:effectLst>
                  <a:outerShdw blurRad="38100" dist="38100" dir="2700000" algn="tl">
                    <a:srgbClr val="000000">
                      <a:alpha val="43137"/>
                    </a:srgbClr>
                  </a:outerShdw>
                </a:effectLst>
                <a:latin typeface="+mn-lt"/>
              </a:rPr>
              <a:t>Unrolled Anode Foil </a:t>
            </a:r>
          </a:p>
          <a:p>
            <a:pPr>
              <a:defRPr/>
            </a:pPr>
            <a:r>
              <a:rPr lang="en-US" sz="2000" i="1" dirty="0" smtClean="0">
                <a:solidFill>
                  <a:srgbClr val="006600"/>
                </a:solidFill>
                <a:effectLst>
                  <a:outerShdw blurRad="38100" dist="38100" dir="2700000" algn="tl">
                    <a:srgbClr val="000000">
                      <a:alpha val="43137"/>
                    </a:srgbClr>
                  </a:outerShdw>
                </a:effectLst>
                <a:latin typeface="+mn-lt"/>
              </a:rPr>
              <a:t> (</a:t>
            </a:r>
            <a:r>
              <a:rPr lang="en-US" sz="2000" i="1" dirty="0" smtClean="0">
                <a:solidFill>
                  <a:srgbClr val="006600"/>
                </a:solidFill>
                <a:effectLst>
                  <a:outerShdw blurRad="38100" dist="38100" dir="2700000" algn="tl">
                    <a:srgbClr val="000000">
                      <a:alpha val="43137"/>
                    </a:srgbClr>
                  </a:outerShdw>
                </a:effectLst>
                <a:sym typeface="Symbol"/>
              </a:rPr>
              <a:t>,  ) </a:t>
            </a:r>
            <a:r>
              <a:rPr lang="en-US" sz="2000" i="1" dirty="0" smtClean="0">
                <a:solidFill>
                  <a:srgbClr val="006600"/>
                </a:solidFill>
                <a:effectLst>
                  <a:outerShdw blurRad="38100" dist="38100" dir="2700000" algn="tl">
                    <a:srgbClr val="000000">
                      <a:alpha val="43137"/>
                    </a:srgbClr>
                  </a:outerShdw>
                </a:effectLst>
                <a:latin typeface="+mn-lt"/>
                <a:sym typeface="Symbol"/>
              </a:rPr>
              <a:t>coordinate system</a:t>
            </a:r>
            <a:endParaRPr lang="en-US" sz="2000" i="1" dirty="0">
              <a:solidFill>
                <a:srgbClr val="006600"/>
              </a:solidFill>
              <a:effectLst>
                <a:outerShdw blurRad="38100" dist="38100" dir="2700000" algn="tl">
                  <a:srgbClr val="000000">
                    <a:alpha val="43137"/>
                  </a:srgbClr>
                </a:outerShdw>
              </a:effectLst>
              <a:latin typeface="+mn-lt"/>
            </a:endParaRPr>
          </a:p>
        </p:txBody>
      </p:sp>
      <p:sp>
        <p:nvSpPr>
          <p:cNvPr id="14" name="Segnaposto piè di pagina 1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5" name="Segnaposto numero diapositiva 14"/>
          <p:cNvSpPr>
            <a:spLocks noGrp="1"/>
          </p:cNvSpPr>
          <p:nvPr>
            <p:ph type="sldNum" sz="quarter" idx="11"/>
          </p:nvPr>
        </p:nvSpPr>
        <p:spPr/>
        <p:txBody>
          <a:bodyPr/>
          <a:lstStyle/>
          <a:p>
            <a:pPr>
              <a:defRPr/>
            </a:pPr>
            <a:fld id="{E458A581-5F90-4D95-9D9D-0FA7F9D5B3D1}" type="slidenum">
              <a:rPr lang="en-US" smtClean="0"/>
              <a:pPr>
                <a:defRPr/>
              </a:pPr>
              <a:t>30</a:t>
            </a:fld>
            <a:endParaRPr lang="en-US" dirty="0"/>
          </a:p>
        </p:txBody>
      </p:sp>
      <p:sp>
        <p:nvSpPr>
          <p:cNvPr id="8" name="TextBox 7"/>
          <p:cNvSpPr txBox="1"/>
          <p:nvPr/>
        </p:nvSpPr>
        <p:spPr>
          <a:xfrm>
            <a:off x="-36512" y="5733256"/>
            <a:ext cx="3168352" cy="923330"/>
          </a:xfrm>
          <a:prstGeom prst="rect">
            <a:avLst/>
          </a:prstGeom>
          <a:noFill/>
        </p:spPr>
        <p:txBody>
          <a:bodyPr wrap="square" rtlCol="0">
            <a:spAutoFit/>
          </a:bodyPr>
          <a:lstStyle/>
          <a:p>
            <a:pPr algn="ctr"/>
            <a:r>
              <a:rPr lang="it-IT" i="1" dirty="0" smtClean="0">
                <a:solidFill>
                  <a:srgbClr val="7030A0"/>
                </a:solidFill>
              </a:rPr>
              <a:t>1 </a:t>
            </a:r>
            <a:r>
              <a:rPr lang="it-IT" i="1" baseline="30000" dirty="0" smtClean="0">
                <a:solidFill>
                  <a:srgbClr val="7030A0"/>
                </a:solidFill>
              </a:rPr>
              <a:t>st </a:t>
            </a:r>
            <a:r>
              <a:rPr lang="it-IT" i="1" dirty="0" smtClean="0">
                <a:solidFill>
                  <a:srgbClr val="7030A0"/>
                </a:solidFill>
              </a:rPr>
              <a:t> X and V strip positions are not at the edge of trigger-illuminated area </a:t>
            </a:r>
            <a:endParaRPr lang="it-IT" i="1" baseline="30000" dirty="0">
              <a:solidFill>
                <a:srgbClr val="7030A0"/>
              </a:solidFill>
            </a:endParaRPr>
          </a:p>
        </p:txBody>
      </p:sp>
      <p:grpSp>
        <p:nvGrpSpPr>
          <p:cNvPr id="22" name="Group 21"/>
          <p:cNvGrpSpPr/>
          <p:nvPr/>
        </p:nvGrpSpPr>
        <p:grpSpPr>
          <a:xfrm>
            <a:off x="323528" y="2780928"/>
            <a:ext cx="1800200" cy="2878917"/>
            <a:chOff x="323528" y="2780928"/>
            <a:chExt cx="1800200" cy="2878917"/>
          </a:xfrm>
        </p:grpSpPr>
        <p:pic>
          <p:nvPicPr>
            <p:cNvPr id="9" name="Picture 6" descr="C:\Documents and Settings\erika\Desktop\KLOE-2\Conferences\KrakowSeminar\CosmicsPlot\2DCosmicsLayer1LegoViolet.gif"/>
            <p:cNvPicPr>
              <a:picLocks noChangeAspect="1" noChangeArrowheads="1"/>
            </p:cNvPicPr>
            <p:nvPr/>
          </p:nvPicPr>
          <p:blipFill>
            <a:blip r:embed="rId3" cstate="print"/>
            <a:srcRect l="29206" t="13147" r="30742" b="19585"/>
            <a:stretch>
              <a:fillRect/>
            </a:stretch>
          </p:blipFill>
          <p:spPr bwMode="auto">
            <a:xfrm>
              <a:off x="323528" y="2780928"/>
              <a:ext cx="1800200" cy="2878917"/>
            </a:xfrm>
            <a:prstGeom prst="rect">
              <a:avLst/>
            </a:prstGeom>
            <a:noFill/>
          </p:spPr>
        </p:pic>
        <p:cxnSp>
          <p:nvCxnSpPr>
            <p:cNvPr id="12" name="Straight Connector 11"/>
            <p:cNvCxnSpPr>
              <a:endCxn id="9" idx="0"/>
            </p:cNvCxnSpPr>
            <p:nvPr/>
          </p:nvCxnSpPr>
          <p:spPr>
            <a:xfrm flipH="1" flipV="1">
              <a:off x="1223628" y="2780928"/>
              <a:ext cx="36004" cy="1512168"/>
            </a:xfrm>
            <a:prstGeom prst="line">
              <a:avLst/>
            </a:prstGeom>
            <a:ln w="3810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Arc 16"/>
            <p:cNvSpPr/>
            <p:nvPr/>
          </p:nvSpPr>
          <p:spPr>
            <a:xfrm flipH="1">
              <a:off x="549077" y="3717032"/>
              <a:ext cx="1368152" cy="1368152"/>
            </a:xfrm>
            <a:prstGeom prst="arc">
              <a:avLst>
                <a:gd name="adj1" fmla="val 16200000"/>
                <a:gd name="adj2" fmla="val 19046766"/>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19" name="Rectangle 18"/>
            <p:cNvSpPr/>
            <p:nvPr/>
          </p:nvSpPr>
          <p:spPr>
            <a:xfrm>
              <a:off x="827584" y="3789040"/>
              <a:ext cx="288032" cy="369332"/>
            </a:xfrm>
            <a:prstGeom prst="rect">
              <a:avLst/>
            </a:prstGeom>
          </p:spPr>
          <p:txBody>
            <a:bodyPr wrap="square">
              <a:spAutoFit/>
            </a:bodyPr>
            <a:lstStyle/>
            <a:p>
              <a:r>
                <a:rPr lang="en-US" i="1" dirty="0" smtClean="0">
                  <a:solidFill>
                    <a:srgbClr val="FF0000"/>
                  </a:solidFill>
                  <a:effectLst>
                    <a:outerShdw blurRad="38100" dist="38100" dir="2700000" algn="tl">
                      <a:srgbClr val="000000">
                        <a:alpha val="43137"/>
                      </a:srgbClr>
                    </a:outerShdw>
                  </a:effectLst>
                  <a:sym typeface="Symbol"/>
                </a:rPr>
                <a:t></a:t>
              </a:r>
              <a:endParaRPr lang="it-IT" dirty="0">
                <a:solidFill>
                  <a:srgbClr val="FF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barn(inVertical)">
                                      <p:cBhvr>
                                        <p:cTn id="7" dur="3000"/>
                                        <p:tgtEl>
                                          <p:spTgt spid="64514"/>
                                        </p:tgtEl>
                                      </p:cBhvr>
                                    </p:animEffect>
                                  </p:childTnLst>
                                </p:cTn>
                              </p:par>
                              <p:par>
                                <p:cTn id="8" presetID="2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edge">
                                      <p:cBhvr>
                                        <p:cTn id="10" dur="3000"/>
                                        <p:tgtEl>
                                          <p:spTgt spid="22"/>
                                        </p:tgtEl>
                                      </p:cBhvr>
                                    </p:animEffect>
                                  </p:childTnLst>
                                </p:cTn>
                              </p:par>
                            </p:childTnLst>
                          </p:cTn>
                        </p:par>
                        <p:par>
                          <p:cTn id="11" fill="hold">
                            <p:stCondLst>
                              <p:cond delay="3000"/>
                            </p:stCondLst>
                            <p:childTnLst>
                              <p:par>
                                <p:cTn id="12" presetID="1"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olo 1"/>
          <p:cNvSpPr>
            <a:spLocks noGrp="1"/>
          </p:cNvSpPr>
          <p:nvPr>
            <p:ph type="title"/>
          </p:nvPr>
        </p:nvSpPr>
        <p:spPr/>
        <p:txBody>
          <a:bodyPr>
            <a:normAutofit fontScale="90000"/>
          </a:bodyPr>
          <a:lstStyle/>
          <a:p>
            <a:pPr>
              <a:defRPr/>
            </a:pPr>
            <a:r>
              <a:rPr lang="en-US" dirty="0" smtClean="0"/>
              <a:t>Layer 2 Validation with cosmic-ray </a:t>
            </a:r>
            <a:r>
              <a:rPr lang="en-US" dirty="0" err="1" smtClean="0"/>
              <a:t>muons</a:t>
            </a:r>
            <a:endParaRPr lang="en-US" dirty="0" smtClean="0"/>
          </a:p>
        </p:txBody>
      </p:sp>
      <p:pic>
        <p:nvPicPr>
          <p:cNvPr id="26629" name="Picture 5" descr="C:\DOCUME~1\erika\IMPOST~1\Temp\Rar$DR03.172\XvsZ_cont4_linz.gif"/>
          <p:cNvPicPr>
            <a:picLocks noChangeAspect="1" noChangeArrowheads="1"/>
          </p:cNvPicPr>
          <p:nvPr/>
        </p:nvPicPr>
        <p:blipFill>
          <a:blip r:embed="rId2" cstate="print"/>
          <a:srcRect l="4819" t="2014"/>
          <a:stretch>
            <a:fillRect/>
          </a:stretch>
        </p:blipFill>
        <p:spPr bwMode="auto">
          <a:xfrm>
            <a:off x="4537075" y="1773238"/>
            <a:ext cx="4572000" cy="4516437"/>
          </a:xfrm>
          <a:prstGeom prst="rect">
            <a:avLst/>
          </a:prstGeom>
          <a:noFill/>
          <a:ln w="9525">
            <a:noFill/>
            <a:miter lim="800000"/>
            <a:headEnd/>
            <a:tailEnd/>
          </a:ln>
        </p:spPr>
      </p:pic>
      <p:sp>
        <p:nvSpPr>
          <p:cNvPr id="13" name="CasellaDiTesto 12"/>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pic>
        <p:nvPicPr>
          <p:cNvPr id="26631" name="Picture 8" descr="C:\DOCUME~1\erika\IMPOST~1\Temp\Rar$DR04.750\CGEM_3Dxyz_CosmicAug2012.gif"/>
          <p:cNvPicPr>
            <a:picLocks noChangeAspect="1" noChangeArrowheads="1"/>
          </p:cNvPicPr>
          <p:nvPr/>
        </p:nvPicPr>
        <p:blipFill>
          <a:blip r:embed="rId3" cstate="print"/>
          <a:srcRect/>
          <a:stretch>
            <a:fillRect/>
          </a:stretch>
        </p:blipFill>
        <p:spPr bwMode="auto">
          <a:xfrm>
            <a:off x="-36513" y="1577975"/>
            <a:ext cx="4537076" cy="4946650"/>
          </a:xfrm>
          <a:prstGeom prst="rect">
            <a:avLst/>
          </a:prstGeom>
          <a:noFill/>
          <a:ln w="9525">
            <a:noFill/>
            <a:miter lim="800000"/>
            <a:headEnd/>
            <a:tailEnd/>
          </a:ln>
        </p:spPr>
      </p:pic>
      <p:sp>
        <p:nvSpPr>
          <p:cNvPr id="26632" name="CasellaDiTesto 8"/>
          <p:cNvSpPr txBox="1">
            <a:spLocks noChangeArrowheads="1"/>
          </p:cNvSpPr>
          <p:nvPr/>
        </p:nvSpPr>
        <p:spPr bwMode="auto">
          <a:xfrm>
            <a:off x="2987675" y="1916113"/>
            <a:ext cx="1004888" cy="369887"/>
          </a:xfrm>
          <a:prstGeom prst="rect">
            <a:avLst/>
          </a:prstGeom>
          <a:noFill/>
          <a:ln w="9525">
            <a:noFill/>
            <a:miter lim="800000"/>
            <a:headEnd/>
            <a:tailEnd/>
          </a:ln>
        </p:spPr>
        <p:txBody>
          <a:bodyPr wrap="none">
            <a:spAutoFit/>
          </a:bodyPr>
          <a:lstStyle/>
          <a:p>
            <a:r>
              <a:rPr lang="en-US">
                <a:solidFill>
                  <a:srgbClr val="FF0000"/>
                </a:solidFill>
              </a:rPr>
              <a:t>3D view</a:t>
            </a:r>
          </a:p>
        </p:txBody>
      </p:sp>
      <p:sp>
        <p:nvSpPr>
          <p:cNvPr id="9" name="Segnaposto piè di pagina 8"/>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0" name="Segnaposto numero diapositiva 9"/>
          <p:cNvSpPr>
            <a:spLocks noGrp="1"/>
          </p:cNvSpPr>
          <p:nvPr>
            <p:ph type="sldNum" sz="quarter" idx="11"/>
          </p:nvPr>
        </p:nvSpPr>
        <p:spPr/>
        <p:txBody>
          <a:bodyPr/>
          <a:lstStyle/>
          <a:p>
            <a:pPr>
              <a:defRPr/>
            </a:pPr>
            <a:fld id="{E458A581-5F90-4D95-9D9D-0FA7F9D5B3D1}" type="slidenum">
              <a:rPr lang="en-US" smtClean="0"/>
              <a:pPr>
                <a:defRPr/>
              </a:pPr>
              <a:t>31</a:t>
            </a:fld>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olo 1"/>
          <p:cNvSpPr>
            <a:spLocks noGrp="1"/>
          </p:cNvSpPr>
          <p:nvPr>
            <p:ph type="title"/>
          </p:nvPr>
        </p:nvSpPr>
        <p:spPr>
          <a:xfrm>
            <a:off x="-36513" y="144463"/>
            <a:ext cx="9217026" cy="763587"/>
          </a:xfrm>
        </p:spPr>
        <p:txBody>
          <a:bodyPr>
            <a:normAutofit fontScale="90000"/>
          </a:bodyPr>
          <a:lstStyle/>
          <a:p>
            <a:pPr>
              <a:defRPr/>
            </a:pPr>
            <a:r>
              <a:rPr lang="en-US" dirty="0" smtClean="0"/>
              <a:t>Layer 2 Validation with cosmic-ray </a:t>
            </a:r>
            <a:r>
              <a:rPr lang="en-US" dirty="0" err="1" smtClean="0"/>
              <a:t>muons</a:t>
            </a:r>
            <a:endParaRPr lang="en-US" dirty="0" smtClean="0"/>
          </a:p>
        </p:txBody>
      </p:sp>
      <p:sp>
        <p:nvSpPr>
          <p:cNvPr id="13" name="CasellaDiTesto 12"/>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pic>
        <p:nvPicPr>
          <p:cNvPr id="27654" name="Picture 8" descr="C:\DOCUME~1\erika\IMPOST~1\Temp\Rar$DR04.750\CGEM_3Dxyz_CosmicAug2012.gif"/>
          <p:cNvPicPr>
            <a:picLocks noChangeAspect="1" noChangeArrowheads="1"/>
          </p:cNvPicPr>
          <p:nvPr/>
        </p:nvPicPr>
        <p:blipFill>
          <a:blip r:embed="rId2" cstate="print"/>
          <a:srcRect/>
          <a:stretch>
            <a:fillRect/>
          </a:stretch>
        </p:blipFill>
        <p:spPr bwMode="auto">
          <a:xfrm>
            <a:off x="-36513" y="1577975"/>
            <a:ext cx="4537076" cy="4946650"/>
          </a:xfrm>
          <a:prstGeom prst="rect">
            <a:avLst/>
          </a:prstGeom>
          <a:noFill/>
          <a:ln w="9525">
            <a:noFill/>
            <a:miter lim="800000"/>
            <a:headEnd/>
            <a:tailEnd/>
          </a:ln>
        </p:spPr>
      </p:pic>
      <p:pic>
        <p:nvPicPr>
          <p:cNvPr id="27655" name="Picture 3" descr="C:\Documents and Settings\erika\Desktop\KLOE-2\Conferences\MiniWorkshop24Oct2012\Plots dai Cosmici\ZvsX_Cool.gif"/>
          <p:cNvPicPr>
            <a:picLocks noChangeAspect="1" noChangeArrowheads="1"/>
          </p:cNvPicPr>
          <p:nvPr/>
        </p:nvPicPr>
        <p:blipFill>
          <a:blip r:embed="rId3" cstate="print"/>
          <a:srcRect l="20625" t="20329" r="16904" b="18217"/>
          <a:stretch>
            <a:fillRect/>
          </a:stretch>
        </p:blipFill>
        <p:spPr bwMode="auto">
          <a:xfrm>
            <a:off x="4572000" y="1844675"/>
            <a:ext cx="4500563" cy="4248150"/>
          </a:xfrm>
          <a:prstGeom prst="rect">
            <a:avLst/>
          </a:prstGeom>
          <a:noFill/>
          <a:ln w="9525">
            <a:noFill/>
            <a:miter lim="800000"/>
            <a:headEnd/>
            <a:tailEnd/>
          </a:ln>
        </p:spPr>
      </p:pic>
      <p:sp>
        <p:nvSpPr>
          <p:cNvPr id="9" name="CasellaDiTesto 8"/>
          <p:cNvSpPr txBox="1"/>
          <p:nvPr/>
        </p:nvSpPr>
        <p:spPr>
          <a:xfrm>
            <a:off x="4500563" y="1804988"/>
            <a:ext cx="2092325" cy="400050"/>
          </a:xfrm>
          <a:prstGeom prst="rect">
            <a:avLst/>
          </a:prstGeom>
          <a:noFill/>
        </p:spPr>
        <p:txBody>
          <a:bodyPr wrap="none">
            <a:spAutoFit/>
          </a:bodyPr>
          <a:lstStyle/>
          <a:p>
            <a:pPr>
              <a:defRPr/>
            </a:pPr>
            <a:r>
              <a:rPr lang="en-US" sz="2000" b="1" dirty="0">
                <a:latin typeface="+mn-lt"/>
              </a:rPr>
              <a:t>Z </a:t>
            </a:r>
            <a:r>
              <a:rPr lang="en-US" sz="2000" b="1" dirty="0" err="1">
                <a:latin typeface="+mn-lt"/>
              </a:rPr>
              <a:t>vs</a:t>
            </a:r>
            <a:r>
              <a:rPr lang="en-US" sz="2000" b="1" dirty="0">
                <a:latin typeface="+mn-lt"/>
              </a:rPr>
              <a:t> X (Lego View)</a:t>
            </a:r>
          </a:p>
        </p:txBody>
      </p:sp>
      <p:sp>
        <p:nvSpPr>
          <p:cNvPr id="27657" name="CasellaDiTesto 9"/>
          <p:cNvSpPr txBox="1">
            <a:spLocks noChangeArrowheads="1"/>
          </p:cNvSpPr>
          <p:nvPr/>
        </p:nvSpPr>
        <p:spPr bwMode="auto">
          <a:xfrm>
            <a:off x="2987675" y="1916113"/>
            <a:ext cx="1004888" cy="369887"/>
          </a:xfrm>
          <a:prstGeom prst="rect">
            <a:avLst/>
          </a:prstGeom>
          <a:noFill/>
          <a:ln w="9525">
            <a:noFill/>
            <a:miter lim="800000"/>
            <a:headEnd/>
            <a:tailEnd/>
          </a:ln>
        </p:spPr>
        <p:txBody>
          <a:bodyPr wrap="none">
            <a:spAutoFit/>
          </a:bodyPr>
          <a:lstStyle/>
          <a:p>
            <a:r>
              <a:rPr lang="en-US">
                <a:solidFill>
                  <a:srgbClr val="FF0000"/>
                </a:solidFill>
              </a:rPr>
              <a:t>3D view</a:t>
            </a:r>
          </a:p>
        </p:txBody>
      </p:sp>
      <p:sp>
        <p:nvSpPr>
          <p:cNvPr id="11" name="CasellaDiTesto 10"/>
          <p:cNvSpPr txBox="1"/>
          <p:nvPr/>
        </p:nvSpPr>
        <p:spPr>
          <a:xfrm>
            <a:off x="3419475" y="5807075"/>
            <a:ext cx="4384675" cy="584200"/>
          </a:xfrm>
          <a:prstGeom prst="rect">
            <a:avLst/>
          </a:prstGeom>
          <a:noFill/>
        </p:spPr>
        <p:txBody>
          <a:bodyPr>
            <a:spAutoFit/>
          </a:bodyPr>
          <a:lstStyle/>
          <a:p>
            <a:pPr algn="ctr">
              <a:defRPr/>
            </a:pPr>
            <a:r>
              <a:rPr lang="en-US" sz="1600" dirty="0">
                <a:latin typeface="+mn-lt"/>
              </a:rPr>
              <a:t>PGEMs misalignment   </a:t>
            </a:r>
          </a:p>
          <a:p>
            <a:pPr algn="ctr">
              <a:defRPr/>
            </a:pPr>
            <a:r>
              <a:rPr lang="en-US" sz="1600" dirty="0">
                <a:latin typeface="+mn-lt"/>
              </a:rPr>
              <a:t>&amp;  Masked  Channels</a:t>
            </a:r>
          </a:p>
        </p:txBody>
      </p:sp>
      <p:cxnSp>
        <p:nvCxnSpPr>
          <p:cNvPr id="14" name="Connettore 2 13"/>
          <p:cNvCxnSpPr/>
          <p:nvPr/>
        </p:nvCxnSpPr>
        <p:spPr>
          <a:xfrm flipV="1">
            <a:off x="5940425" y="5445125"/>
            <a:ext cx="360363" cy="36036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Segnaposto piè di pagina 14"/>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6" name="Segnaposto numero diapositiva 15"/>
          <p:cNvSpPr>
            <a:spLocks noGrp="1"/>
          </p:cNvSpPr>
          <p:nvPr>
            <p:ph type="sldNum" sz="quarter" idx="11"/>
          </p:nvPr>
        </p:nvSpPr>
        <p:spPr/>
        <p:txBody>
          <a:bodyPr/>
          <a:lstStyle/>
          <a:p>
            <a:pPr>
              <a:defRPr/>
            </a:pPr>
            <a:fld id="{E458A581-5F90-4D95-9D9D-0FA7F9D5B3D1}" type="slidenum">
              <a:rPr lang="en-US" smtClean="0"/>
              <a:pPr>
                <a:defRPr/>
              </a:pPr>
              <a:t>32</a:t>
            </a:fld>
            <a:endParaRPr lang="en-US" dirty="0"/>
          </a:p>
        </p:txBody>
      </p:sp>
      <p:sp>
        <p:nvSpPr>
          <p:cNvPr id="12" name="TextBox 11"/>
          <p:cNvSpPr txBox="1"/>
          <p:nvPr/>
        </p:nvSpPr>
        <p:spPr>
          <a:xfrm>
            <a:off x="5173197" y="6300028"/>
            <a:ext cx="3588675" cy="338554"/>
          </a:xfrm>
          <a:prstGeom prst="rect">
            <a:avLst/>
          </a:prstGeom>
          <a:noFill/>
        </p:spPr>
        <p:txBody>
          <a:bodyPr wrap="none" rtlCol="0">
            <a:spAutoFit/>
          </a:bodyPr>
          <a:lstStyle/>
          <a:p>
            <a:r>
              <a:rPr lang="it-IT" sz="1600" i="1" dirty="0" smtClean="0">
                <a:solidFill>
                  <a:srgbClr val="7030A0"/>
                </a:solidFill>
                <a:latin typeface="+mn-lt"/>
              </a:rPr>
              <a:t>GASTONE Board Threshold not optimized</a:t>
            </a:r>
            <a:endParaRPr lang="it-IT" sz="1600" i="1" dirty="0">
              <a:solidFill>
                <a:srgbClr val="7030A0"/>
              </a:solidFill>
              <a:latin typeface="+mn-lt"/>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dirty="0" smtClean="0"/>
              <a:t>Layer 3 validation with cosmic-ray </a:t>
            </a:r>
            <a:r>
              <a:rPr lang="en-US" sz="3600" dirty="0" err="1" smtClean="0"/>
              <a:t>muons</a:t>
            </a:r>
            <a:endParaRPr lang="en-US" sz="3600" dirty="0"/>
          </a:p>
        </p:txBody>
      </p:sp>
      <p:pic>
        <p:nvPicPr>
          <p:cNvPr id="62467" name="Picture 3" descr="C:\Documents and Settings\erika\Desktop\KLOE-2\Conferences\KrakowSeminar\CosmicsPlot\2DCosmicsLayer3LegoViolet.gif"/>
          <p:cNvPicPr>
            <a:picLocks noChangeAspect="1" noChangeArrowheads="1"/>
          </p:cNvPicPr>
          <p:nvPr/>
        </p:nvPicPr>
        <p:blipFill>
          <a:blip r:embed="rId2" cstate="print"/>
          <a:srcRect l="27939" t="25727" r="25133" b="24069"/>
          <a:stretch>
            <a:fillRect/>
          </a:stretch>
        </p:blipFill>
        <p:spPr bwMode="auto">
          <a:xfrm>
            <a:off x="5076056" y="1916832"/>
            <a:ext cx="4067944" cy="4104456"/>
          </a:xfrm>
          <a:prstGeom prst="rect">
            <a:avLst/>
          </a:prstGeom>
          <a:noFill/>
        </p:spPr>
      </p:pic>
      <p:sp>
        <p:nvSpPr>
          <p:cNvPr id="7" name="CasellaDiTesto 6"/>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pic>
        <p:nvPicPr>
          <p:cNvPr id="61442" name="Picture 2" descr="C:\Documents and Settings\erika\Desktop\KLOE-2\Conferences\KrakowSeminar\3Dview_cut20.gif"/>
          <p:cNvPicPr>
            <a:picLocks noChangeAspect="1" noChangeArrowheads="1"/>
          </p:cNvPicPr>
          <p:nvPr/>
        </p:nvPicPr>
        <p:blipFill>
          <a:blip r:embed="rId3" cstate="print"/>
          <a:srcRect l="4410" t="11490" r="9944" b="7682"/>
          <a:stretch>
            <a:fillRect/>
          </a:stretch>
        </p:blipFill>
        <p:spPr bwMode="auto">
          <a:xfrm>
            <a:off x="-36512" y="1737280"/>
            <a:ext cx="5133442" cy="4212000"/>
          </a:xfrm>
          <a:prstGeom prst="rect">
            <a:avLst/>
          </a:prstGeom>
          <a:noFill/>
        </p:spPr>
      </p:pic>
      <p:sp>
        <p:nvSpPr>
          <p:cNvPr id="8" name="CasellaDiTesto 7"/>
          <p:cNvSpPr txBox="1"/>
          <p:nvPr/>
        </p:nvSpPr>
        <p:spPr>
          <a:xfrm>
            <a:off x="5016638" y="1844824"/>
            <a:ext cx="1427570" cy="430887"/>
          </a:xfrm>
          <a:prstGeom prst="rect">
            <a:avLst/>
          </a:prstGeom>
          <a:noFill/>
        </p:spPr>
        <p:txBody>
          <a:bodyPr wrap="none" rtlCol="0">
            <a:spAutoFit/>
          </a:bodyPr>
          <a:lstStyle/>
          <a:p>
            <a:r>
              <a:rPr lang="en-US" sz="2200" b="1" dirty="0" smtClean="0">
                <a:effectLst>
                  <a:outerShdw blurRad="38100" dist="38100" dir="2700000" algn="tl">
                    <a:srgbClr val="000000">
                      <a:alpha val="43137"/>
                    </a:srgbClr>
                  </a:outerShdw>
                </a:effectLst>
                <a:latin typeface="+mn-lt"/>
              </a:rPr>
              <a:t>Front view</a:t>
            </a:r>
            <a:endParaRPr lang="en-US" sz="2200" b="1" dirty="0">
              <a:effectLst>
                <a:outerShdw blurRad="38100" dist="38100" dir="2700000" algn="tl">
                  <a:srgbClr val="000000">
                    <a:alpha val="43137"/>
                  </a:srgbClr>
                </a:outerShdw>
              </a:effectLst>
              <a:latin typeface="+mn-lt"/>
            </a:endParaRPr>
          </a:p>
        </p:txBody>
      </p:sp>
      <p:sp>
        <p:nvSpPr>
          <p:cNvPr id="9" name="CasellaDiTesto 8"/>
          <p:cNvSpPr txBox="1"/>
          <p:nvPr/>
        </p:nvSpPr>
        <p:spPr>
          <a:xfrm>
            <a:off x="107504" y="1844824"/>
            <a:ext cx="1122680" cy="430887"/>
          </a:xfrm>
          <a:prstGeom prst="rect">
            <a:avLst/>
          </a:prstGeom>
          <a:noFill/>
        </p:spPr>
        <p:txBody>
          <a:bodyPr wrap="none" rtlCol="0">
            <a:spAutoFit/>
          </a:bodyPr>
          <a:lstStyle/>
          <a:p>
            <a:r>
              <a:rPr lang="en-US" sz="2200" b="1" dirty="0" smtClean="0">
                <a:effectLst>
                  <a:outerShdw blurRad="38100" dist="38100" dir="2700000" algn="tl">
                    <a:srgbClr val="000000">
                      <a:alpha val="43137"/>
                    </a:srgbClr>
                  </a:outerShdw>
                </a:effectLst>
                <a:latin typeface="+mn-lt"/>
              </a:rPr>
              <a:t>3D view</a:t>
            </a:r>
            <a:endParaRPr lang="en-US" sz="2200" b="1" dirty="0">
              <a:effectLst>
                <a:outerShdw blurRad="38100" dist="38100" dir="2700000" algn="tl">
                  <a:srgbClr val="000000">
                    <a:alpha val="43137"/>
                  </a:srgbClr>
                </a:outerShdw>
              </a:effectLst>
              <a:latin typeface="+mn-lt"/>
            </a:endParaRPr>
          </a:p>
        </p:txBody>
      </p:sp>
      <p:sp>
        <p:nvSpPr>
          <p:cNvPr id="10" name="Segnaposto piè di pagina 9"/>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1" name="Segnaposto numero diapositiva 10"/>
          <p:cNvSpPr>
            <a:spLocks noGrp="1"/>
          </p:cNvSpPr>
          <p:nvPr>
            <p:ph type="sldNum" sz="quarter" idx="11"/>
          </p:nvPr>
        </p:nvSpPr>
        <p:spPr/>
        <p:txBody>
          <a:bodyPr/>
          <a:lstStyle/>
          <a:p>
            <a:pPr>
              <a:defRPr/>
            </a:pPr>
            <a:fld id="{E458A581-5F90-4D95-9D9D-0FA7F9D5B3D1}" type="slidenum">
              <a:rPr lang="en-US" smtClean="0"/>
              <a:pPr>
                <a:defRPr/>
              </a:pPr>
              <a:t>33</a:t>
            </a:fld>
            <a:endParaRPr lang="en-US" dirty="0"/>
          </a:p>
        </p:txBody>
      </p:sp>
      <p:sp>
        <p:nvSpPr>
          <p:cNvPr id="12" name="TextBox 11"/>
          <p:cNvSpPr txBox="1"/>
          <p:nvPr/>
        </p:nvSpPr>
        <p:spPr>
          <a:xfrm>
            <a:off x="-36512" y="6300028"/>
            <a:ext cx="3588675" cy="338554"/>
          </a:xfrm>
          <a:prstGeom prst="rect">
            <a:avLst/>
          </a:prstGeom>
          <a:noFill/>
        </p:spPr>
        <p:txBody>
          <a:bodyPr wrap="none" rtlCol="0">
            <a:spAutoFit/>
          </a:bodyPr>
          <a:lstStyle/>
          <a:p>
            <a:r>
              <a:rPr lang="it-IT" sz="1600" i="1" dirty="0" smtClean="0">
                <a:solidFill>
                  <a:srgbClr val="7030A0"/>
                </a:solidFill>
                <a:latin typeface="+mn-lt"/>
              </a:rPr>
              <a:t>GASTONE Board Threshold not optimized</a:t>
            </a:r>
            <a:endParaRPr lang="it-IT" sz="1600" i="1" dirty="0">
              <a:solidFill>
                <a:srgbClr val="7030A0"/>
              </a:solidFill>
              <a:latin typeface="+mn-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Layer</a:t>
            </a:r>
            <a:r>
              <a:rPr lang="it-IT" dirty="0" smtClean="0"/>
              <a:t> 3 </a:t>
            </a:r>
            <a:r>
              <a:rPr lang="it-IT" dirty="0" err="1" smtClean="0"/>
              <a:t>validation</a:t>
            </a:r>
            <a:r>
              <a:rPr lang="it-IT" dirty="0" smtClean="0"/>
              <a:t>  </a:t>
            </a:r>
            <a:r>
              <a:rPr lang="it-IT" dirty="0" err="1" smtClean="0"/>
              <a:t>with</a:t>
            </a:r>
            <a:r>
              <a:rPr lang="it-IT" dirty="0" smtClean="0"/>
              <a:t> </a:t>
            </a:r>
            <a:r>
              <a:rPr lang="it-IT" dirty="0" err="1" smtClean="0"/>
              <a:t>Cosmic-ray</a:t>
            </a:r>
            <a:r>
              <a:rPr lang="it-IT" dirty="0" smtClean="0"/>
              <a:t> </a:t>
            </a:r>
            <a:r>
              <a:rPr lang="it-IT" dirty="0" err="1" smtClean="0"/>
              <a:t>muons</a:t>
            </a:r>
            <a:endParaRPr lang="en-US" dirty="0"/>
          </a:p>
        </p:txBody>
      </p:sp>
      <p:pic>
        <p:nvPicPr>
          <p:cNvPr id="61442" name="Picture 2" descr="C:\Documents and Settings\erika\Desktop\KLOE-2\Conferences\KrakowSeminar\Layer3Cosmics.gif"/>
          <p:cNvPicPr>
            <a:picLocks noChangeAspect="1" noChangeArrowheads="1"/>
          </p:cNvPicPr>
          <p:nvPr/>
        </p:nvPicPr>
        <p:blipFill>
          <a:blip r:embed="rId2" cstate="print"/>
          <a:srcRect l="2201" t="8001" r="2934" b="4000"/>
          <a:stretch>
            <a:fillRect/>
          </a:stretch>
        </p:blipFill>
        <p:spPr bwMode="auto">
          <a:xfrm>
            <a:off x="1043608" y="1628800"/>
            <a:ext cx="6984776" cy="4752528"/>
          </a:xfrm>
          <a:prstGeom prst="rect">
            <a:avLst/>
          </a:prstGeom>
          <a:noFill/>
        </p:spPr>
      </p:pic>
      <p:sp>
        <p:nvSpPr>
          <p:cNvPr id="6" name="Rettangolo 5"/>
          <p:cNvSpPr/>
          <p:nvPr/>
        </p:nvSpPr>
        <p:spPr>
          <a:xfrm>
            <a:off x="0" y="1556792"/>
            <a:ext cx="5220072" cy="400110"/>
          </a:xfrm>
          <a:prstGeom prst="rect">
            <a:avLst/>
          </a:prstGeom>
        </p:spPr>
        <p:txBody>
          <a:bodyPr wrap="square">
            <a:spAutoFit/>
          </a:bodyPr>
          <a:lstStyle/>
          <a:p>
            <a:pPr>
              <a:defRPr/>
            </a:pPr>
            <a:r>
              <a:rPr lang="en-US" sz="2000" i="1" dirty="0" smtClean="0">
                <a:solidFill>
                  <a:srgbClr val="006600"/>
                </a:solidFill>
                <a:effectLst>
                  <a:outerShdw blurRad="38100" dist="38100" dir="2700000" algn="tl">
                    <a:srgbClr val="000000">
                      <a:alpha val="43137"/>
                    </a:srgbClr>
                  </a:outerShdw>
                </a:effectLst>
                <a:latin typeface="+mn-lt"/>
              </a:rPr>
              <a:t>Unrolled Anode Foil </a:t>
            </a:r>
            <a:r>
              <a:rPr lang="en-US" sz="2000" i="1" dirty="0" smtClean="0">
                <a:solidFill>
                  <a:srgbClr val="006600"/>
                </a:solidFill>
                <a:effectLst>
                  <a:outerShdw blurRad="38100" dist="38100" dir="2700000" algn="tl">
                    <a:srgbClr val="000000">
                      <a:alpha val="43137"/>
                    </a:srgbClr>
                  </a:outerShdw>
                </a:effectLst>
                <a:sym typeface="Symbol"/>
              </a:rPr>
              <a:t>,  </a:t>
            </a:r>
            <a:r>
              <a:rPr lang="en-US" sz="2000" i="1" dirty="0" smtClean="0">
                <a:solidFill>
                  <a:srgbClr val="006600"/>
                </a:solidFill>
                <a:effectLst>
                  <a:outerShdw blurRad="38100" dist="38100" dir="2700000" algn="tl">
                    <a:srgbClr val="000000">
                      <a:alpha val="43137"/>
                    </a:srgbClr>
                  </a:outerShdw>
                </a:effectLst>
                <a:latin typeface="+mn-lt"/>
                <a:sym typeface="Symbol"/>
              </a:rPr>
              <a:t>coordinate system</a:t>
            </a:r>
            <a:endParaRPr lang="en-US" sz="2000" i="1" dirty="0">
              <a:solidFill>
                <a:srgbClr val="006600"/>
              </a:solidFill>
              <a:effectLst>
                <a:outerShdw blurRad="38100" dist="38100" dir="2700000" algn="tl">
                  <a:srgbClr val="000000">
                    <a:alpha val="43137"/>
                  </a:srgbClr>
                </a:outerShdw>
              </a:effectLst>
              <a:latin typeface="+mn-lt"/>
            </a:endParaRPr>
          </a:p>
        </p:txBody>
      </p:sp>
      <p:sp>
        <p:nvSpPr>
          <p:cNvPr id="7" name="CasellaDiTesto 6"/>
          <p:cNvSpPr txBox="1"/>
          <p:nvPr/>
        </p:nvSpPr>
        <p:spPr>
          <a:xfrm>
            <a:off x="34925" y="1052513"/>
            <a:ext cx="8780463" cy="430212"/>
          </a:xfrm>
          <a:prstGeom prst="rect">
            <a:avLst/>
          </a:prstGeom>
          <a:noFill/>
        </p:spPr>
        <p:txBody>
          <a:bodyPr wrap="none">
            <a:spAutoFit/>
          </a:bodyPr>
          <a:lstStyle/>
          <a:p>
            <a:pPr>
              <a:buFont typeface="Wingdings" pitchFamily="2" charset="2"/>
              <a:buChar char="v"/>
              <a:defRPr/>
            </a:pPr>
            <a:r>
              <a:rPr lang="en-US" sz="2200" dirty="0">
                <a:latin typeface="+mn-lt"/>
              </a:rPr>
              <a:t> Selecting events using External Tracking provided by 3 Planar Triple-GEM</a:t>
            </a:r>
          </a:p>
        </p:txBody>
      </p:sp>
      <p:sp>
        <p:nvSpPr>
          <p:cNvPr id="8" name="Segnaposto piè di pagina 7"/>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9" name="Segnaposto numero diapositiva 8"/>
          <p:cNvSpPr>
            <a:spLocks noGrp="1"/>
          </p:cNvSpPr>
          <p:nvPr>
            <p:ph type="sldNum" sz="quarter" idx="11"/>
          </p:nvPr>
        </p:nvSpPr>
        <p:spPr/>
        <p:txBody>
          <a:bodyPr/>
          <a:lstStyle/>
          <a:p>
            <a:pPr>
              <a:defRPr/>
            </a:pPr>
            <a:fld id="{E458A581-5F90-4D95-9D9D-0FA7F9D5B3D1}" type="slidenum">
              <a:rPr lang="en-US" smtClean="0"/>
              <a:pPr>
                <a:defRPr/>
              </a:pPr>
              <a:t>34</a:t>
            </a:fld>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KLOE-2 Inner Tracker assembled</a:t>
            </a:r>
            <a:endParaRPr lang="en-US" dirty="0"/>
          </a:p>
        </p:txBody>
      </p:sp>
      <p:pic>
        <p:nvPicPr>
          <p:cNvPr id="5" name="Immagine 4"/>
          <p:cNvPicPr>
            <a:picLocks noChangeAspect="1"/>
          </p:cNvPicPr>
          <p:nvPr/>
        </p:nvPicPr>
        <p:blipFill>
          <a:blip r:embed="rId2" cstate="print">
            <a:alphaModFix/>
            <a:lum/>
          </a:blip>
          <a:srcRect/>
          <a:stretch>
            <a:fillRect/>
          </a:stretch>
        </p:blipFill>
        <p:spPr>
          <a:xfrm>
            <a:off x="800738" y="1050436"/>
            <a:ext cx="7299654" cy="5474908"/>
          </a:xfrm>
          <a:prstGeom prst="rect">
            <a:avLst/>
          </a:prstGeom>
          <a:noFill/>
          <a:ln>
            <a:noFill/>
          </a:ln>
        </p:spPr>
      </p:pic>
      <p:sp>
        <p:nvSpPr>
          <p:cNvPr id="6" name="Segnaposto piè di pagina 5"/>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7" name="Segnaposto numero diapositiva 6"/>
          <p:cNvSpPr>
            <a:spLocks noGrp="1"/>
          </p:cNvSpPr>
          <p:nvPr>
            <p:ph type="sldNum" sz="quarter" idx="11"/>
          </p:nvPr>
        </p:nvSpPr>
        <p:spPr/>
        <p:txBody>
          <a:bodyPr/>
          <a:lstStyle/>
          <a:p>
            <a:pPr>
              <a:defRPr/>
            </a:pPr>
            <a:fld id="{E458A581-5F90-4D95-9D9D-0FA7F9D5B3D1}" type="slidenum">
              <a:rPr lang="en-US" smtClean="0"/>
              <a:pPr>
                <a:defRPr/>
              </a:pPr>
              <a:t>35</a:t>
            </a:fld>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Inner Tracker Integration on Beam Pipe</a:t>
            </a:r>
            <a:endParaRPr lang="en-US" dirty="0"/>
          </a:p>
        </p:txBody>
      </p:sp>
      <p:sp>
        <p:nvSpPr>
          <p:cNvPr id="3" name="Segnaposto piè di pagina 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4" name="Segnaposto numero diapositiva 3"/>
          <p:cNvSpPr>
            <a:spLocks noGrp="1"/>
          </p:cNvSpPr>
          <p:nvPr>
            <p:ph type="sldNum" sz="quarter" idx="11"/>
          </p:nvPr>
        </p:nvSpPr>
        <p:spPr/>
        <p:txBody>
          <a:bodyPr/>
          <a:lstStyle/>
          <a:p>
            <a:pPr>
              <a:defRPr/>
            </a:pPr>
            <a:fld id="{E458A581-5F90-4D95-9D9D-0FA7F9D5B3D1}" type="slidenum">
              <a:rPr lang="en-US" smtClean="0"/>
              <a:pPr>
                <a:defRPr/>
              </a:pPr>
              <a:t>36</a:t>
            </a:fld>
            <a:endParaRPr lang="en-US" dirty="0"/>
          </a:p>
        </p:txBody>
      </p:sp>
      <p:pic>
        <p:nvPicPr>
          <p:cNvPr id="7" name="Picture 6"/>
          <p:cNvPicPr>
            <a:picLocks noChangeAspect="1" noChangeArrowheads="1"/>
          </p:cNvPicPr>
          <p:nvPr/>
        </p:nvPicPr>
        <p:blipFill>
          <a:blip r:embed="rId2" cstate="print"/>
          <a:srcRect t="5892" b="2986"/>
          <a:stretch>
            <a:fillRect/>
          </a:stretch>
        </p:blipFill>
        <p:spPr bwMode="auto">
          <a:xfrm>
            <a:off x="4916616" y="980728"/>
            <a:ext cx="4241486" cy="2952328"/>
          </a:xfrm>
          <a:prstGeom prst="rect">
            <a:avLst/>
          </a:prstGeom>
          <a:noFill/>
          <a:ln w="9525">
            <a:noFill/>
            <a:round/>
            <a:headEnd/>
            <a:tailEnd/>
          </a:ln>
          <a:effectLst/>
        </p:spPr>
      </p:pic>
      <p:pic>
        <p:nvPicPr>
          <p:cNvPr id="8" name="Picture 7"/>
          <p:cNvPicPr>
            <a:picLocks noChangeAspect="1" noChangeArrowheads="1"/>
          </p:cNvPicPr>
          <p:nvPr/>
        </p:nvPicPr>
        <p:blipFill>
          <a:blip r:embed="rId3" cstate="print"/>
          <a:srcRect t="17915" r="24997" b="26919"/>
          <a:stretch>
            <a:fillRect/>
          </a:stretch>
        </p:blipFill>
        <p:spPr bwMode="auto">
          <a:xfrm>
            <a:off x="-29766" y="3861048"/>
            <a:ext cx="4961806" cy="2736304"/>
          </a:xfrm>
          <a:prstGeom prst="rect">
            <a:avLst/>
          </a:prstGeom>
          <a:noFill/>
          <a:ln w="9525">
            <a:noFill/>
            <a:round/>
            <a:headEnd/>
            <a:tailEnd/>
          </a:ln>
          <a:effectLst/>
        </p:spPr>
      </p:pic>
      <p:pic>
        <p:nvPicPr>
          <p:cNvPr id="9" name="Picture 8"/>
          <p:cNvPicPr>
            <a:picLocks noChangeAspect="1" noChangeArrowheads="1"/>
          </p:cNvPicPr>
          <p:nvPr/>
        </p:nvPicPr>
        <p:blipFill>
          <a:blip r:embed="rId4" cstate="print"/>
          <a:srcRect b="16049"/>
          <a:stretch>
            <a:fillRect/>
          </a:stretch>
        </p:blipFill>
        <p:spPr bwMode="auto">
          <a:xfrm>
            <a:off x="4932040" y="3933056"/>
            <a:ext cx="4227313" cy="2664296"/>
          </a:xfrm>
          <a:prstGeom prst="rect">
            <a:avLst/>
          </a:prstGeom>
          <a:noFill/>
          <a:ln w="9525">
            <a:noFill/>
            <a:round/>
            <a:headEnd/>
            <a:tailEnd/>
          </a:ln>
          <a:effectLst/>
        </p:spPr>
      </p:pic>
      <p:pic>
        <p:nvPicPr>
          <p:cNvPr id="10" name="Picture 7"/>
          <p:cNvPicPr>
            <a:picLocks noChangeAspect="1" noChangeArrowheads="1"/>
          </p:cNvPicPr>
          <p:nvPr/>
        </p:nvPicPr>
        <p:blipFill>
          <a:blip r:embed="rId5" cstate="print"/>
          <a:srcRect t="20013"/>
          <a:stretch>
            <a:fillRect/>
          </a:stretch>
        </p:blipFill>
        <p:spPr bwMode="auto">
          <a:xfrm>
            <a:off x="8626" y="980728"/>
            <a:ext cx="4910137" cy="293687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Conclusions</a:t>
            </a:r>
            <a:endParaRPr lang="en-US" dirty="0"/>
          </a:p>
        </p:txBody>
      </p:sp>
      <p:sp>
        <p:nvSpPr>
          <p:cNvPr id="5" name="CasellaDiTesto 4"/>
          <p:cNvSpPr txBox="1"/>
          <p:nvPr/>
        </p:nvSpPr>
        <p:spPr>
          <a:xfrm>
            <a:off x="144016" y="1124744"/>
            <a:ext cx="8892480" cy="5509200"/>
          </a:xfrm>
          <a:prstGeom prst="rect">
            <a:avLst/>
          </a:prstGeom>
          <a:noFill/>
        </p:spPr>
        <p:txBody>
          <a:bodyPr wrap="square" rtlCol="0">
            <a:spAutoFit/>
          </a:bodyPr>
          <a:lstStyle/>
          <a:p>
            <a:pPr marL="355600" indent="-355600">
              <a:buClr>
                <a:srgbClr val="7030A0"/>
              </a:buClr>
              <a:buFont typeface="Wingdings" pitchFamily="2" charset="2"/>
              <a:buChar char="v"/>
            </a:pPr>
            <a:r>
              <a:rPr lang="en-US" sz="2200" dirty="0" smtClean="0">
                <a:latin typeface="+mn-lt"/>
              </a:rPr>
              <a:t>The GEM-based  detector lightness and flexibility have been exploited to build  a low-mass (X</a:t>
            </a:r>
            <a:r>
              <a:rPr lang="en-US" sz="2200" baseline="-25000" dirty="0" smtClean="0">
                <a:latin typeface="+mn-lt"/>
              </a:rPr>
              <a:t>0</a:t>
            </a:r>
            <a:r>
              <a:rPr lang="en-US" sz="2200" dirty="0" smtClean="0">
                <a:latin typeface="+mn-lt"/>
              </a:rPr>
              <a:t> ≈ 2%) , fully cylindrical and almost dead-zone-free Inner Tracker as an upgrade of the KLOE detector</a:t>
            </a:r>
          </a:p>
          <a:p>
            <a:pPr marL="355600" indent="-355600">
              <a:buClr>
                <a:srgbClr val="7030A0"/>
              </a:buClr>
              <a:buFont typeface="Wingdings" pitchFamily="2" charset="2"/>
              <a:buChar char="v"/>
            </a:pPr>
            <a:endParaRPr lang="en-US" sz="2200" dirty="0" smtClean="0">
              <a:latin typeface="+mn-lt"/>
            </a:endParaRPr>
          </a:p>
          <a:p>
            <a:pPr marL="355600" indent="-355600">
              <a:buClr>
                <a:srgbClr val="7030A0"/>
              </a:buClr>
              <a:buFont typeface="Wingdings" pitchFamily="2" charset="2"/>
              <a:buChar char="v"/>
            </a:pPr>
            <a:r>
              <a:rPr lang="en-US" sz="2200" dirty="0" smtClean="0">
                <a:latin typeface="+mn-lt"/>
              </a:rPr>
              <a:t>After three years of R&amp;D and more than one year of construction we have completed the 4 Cylindrical GEM layers of KLOE-2 Inner Tracker</a:t>
            </a:r>
          </a:p>
          <a:p>
            <a:pPr marL="355600" indent="-355600">
              <a:buClr>
                <a:srgbClr val="7030A0"/>
              </a:buClr>
              <a:buFont typeface="Wingdings" pitchFamily="2" charset="2"/>
              <a:buChar char="v"/>
            </a:pPr>
            <a:endParaRPr lang="en-US" sz="2200" dirty="0" smtClean="0">
              <a:latin typeface="+mn-lt"/>
            </a:endParaRPr>
          </a:p>
          <a:p>
            <a:pPr marL="355600" lvl="0" indent="-355600">
              <a:buClr>
                <a:srgbClr val="7030A0"/>
              </a:buClr>
              <a:buFont typeface="Wingdings" pitchFamily="2" charset="2"/>
              <a:buChar char="v"/>
            </a:pPr>
            <a:r>
              <a:rPr lang="en-US" sz="2200" dirty="0" smtClean="0">
                <a:latin typeface="+mn-lt"/>
              </a:rPr>
              <a:t>The detectors have been extensively tested showing good operational stability and fulfilling the expected performance </a:t>
            </a:r>
          </a:p>
          <a:p>
            <a:pPr marL="355600" lvl="0" indent="-355600">
              <a:buClr>
                <a:srgbClr val="7030A0"/>
              </a:buClr>
              <a:buFont typeface="Wingdings" pitchFamily="2" charset="2"/>
              <a:buChar char="v"/>
            </a:pPr>
            <a:endParaRPr lang="en-US" sz="2200" dirty="0" smtClean="0">
              <a:latin typeface="+mn-lt"/>
            </a:endParaRPr>
          </a:p>
          <a:p>
            <a:pPr marL="355600" lvl="0" indent="-355600" algn="ctr">
              <a:buClr>
                <a:srgbClr val="7030A0"/>
              </a:buClr>
            </a:pPr>
            <a:r>
              <a:rPr lang="en-US" sz="2200" b="1" dirty="0" smtClean="0">
                <a:solidFill>
                  <a:srgbClr val="7030A0"/>
                </a:solidFill>
                <a:latin typeface="Maiandra GD" pitchFamily="34" charset="0"/>
              </a:rPr>
              <a:t>The final assembly of the KLOE-2 Inner Tracker, the first Cylindrical GEM ever built, has been completed on March, 14th. </a:t>
            </a:r>
          </a:p>
          <a:p>
            <a:pPr marL="355600" indent="-355600">
              <a:buClr>
                <a:srgbClr val="7030A0"/>
              </a:buClr>
              <a:buFont typeface="Wingdings" pitchFamily="2" charset="2"/>
              <a:buChar char="v"/>
            </a:pPr>
            <a:endParaRPr lang="en-US" sz="2200" dirty="0" smtClean="0">
              <a:latin typeface="+mn-lt"/>
            </a:endParaRPr>
          </a:p>
          <a:p>
            <a:pPr marL="355600" indent="-355600">
              <a:buClr>
                <a:srgbClr val="7030A0"/>
              </a:buClr>
              <a:buFont typeface="Wingdings" pitchFamily="2" charset="2"/>
              <a:buChar char="v"/>
            </a:pPr>
            <a:r>
              <a:rPr lang="en-US" sz="2200" dirty="0" smtClean="0">
                <a:latin typeface="+mn-lt"/>
              </a:rPr>
              <a:t>Detectors Integrated on DAFNE beam-pipe, cabling ongoing these days</a:t>
            </a:r>
          </a:p>
          <a:p>
            <a:pPr marL="355600" indent="-355600">
              <a:buClr>
                <a:srgbClr val="7030A0"/>
              </a:buClr>
              <a:buFont typeface="Wingdings" pitchFamily="2" charset="2"/>
              <a:buChar char="v"/>
            </a:pPr>
            <a:r>
              <a:rPr lang="en-US" sz="2200" dirty="0" smtClean="0">
                <a:latin typeface="+mn-lt"/>
              </a:rPr>
              <a:t>Commissioning of the Inner Tracker will start soon after, together with DAFNE commissioning</a:t>
            </a:r>
            <a:endParaRPr lang="en-US" sz="2200" dirty="0">
              <a:latin typeface="+mn-lt"/>
            </a:endParaRPr>
          </a:p>
        </p:txBody>
      </p:sp>
      <p:sp>
        <p:nvSpPr>
          <p:cNvPr id="7" name="Segnaposto piè di pagina 6"/>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8" name="Segnaposto numero diapositiva 7"/>
          <p:cNvSpPr>
            <a:spLocks noGrp="1"/>
          </p:cNvSpPr>
          <p:nvPr>
            <p:ph type="sldNum" sz="quarter" idx="11"/>
          </p:nvPr>
        </p:nvSpPr>
        <p:spPr/>
        <p:txBody>
          <a:bodyPr/>
          <a:lstStyle/>
          <a:p>
            <a:pPr>
              <a:defRPr/>
            </a:pPr>
            <a:fld id="{E458A581-5F90-4D95-9D9D-0FA7F9D5B3D1}" type="slidenum">
              <a:rPr lang="en-US" smtClean="0"/>
              <a:pPr>
                <a:defRPr/>
              </a:pPr>
              <a:t>37</a:t>
            </a:fld>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egnaposto piè di pagina 9"/>
          <p:cNvSpPr>
            <a:spLocks noGrp="1"/>
          </p:cNvSpPr>
          <p:nvPr>
            <p:ph type="ftr" sz="quarter" idx="11"/>
          </p:nvPr>
        </p:nvSpPr>
        <p:spPr/>
        <p:txBody>
          <a:bodyPr/>
          <a:lstStyle/>
          <a:p>
            <a:pPr>
              <a:defRPr/>
            </a:pPr>
            <a:r>
              <a:rPr lang="en-US" smtClean="0"/>
              <a:t>Erika De Lucia --  Symposium at Jagiellonian University,  June 04 2013 Krakow</a:t>
            </a:r>
            <a:endParaRPr lang="en-US" dirty="0"/>
          </a:p>
        </p:txBody>
      </p:sp>
      <p:sp>
        <p:nvSpPr>
          <p:cNvPr id="11" name="Segnaposto numero diapositiva 10"/>
          <p:cNvSpPr>
            <a:spLocks noGrp="1"/>
          </p:cNvSpPr>
          <p:nvPr>
            <p:ph type="sldNum" sz="quarter" idx="12"/>
          </p:nvPr>
        </p:nvSpPr>
        <p:spPr/>
        <p:txBody>
          <a:bodyPr/>
          <a:lstStyle/>
          <a:p>
            <a:pPr>
              <a:defRPr/>
            </a:pPr>
            <a:fld id="{E458A581-5F90-4D95-9D9D-0FA7F9D5B3D1}" type="slidenum">
              <a:rPr lang="en-US" smtClean="0"/>
              <a:pPr>
                <a:defRPr/>
              </a:pPr>
              <a:t>38</a:t>
            </a:fld>
            <a:endParaRPr lang="en-US" dirty="0"/>
          </a:p>
        </p:txBody>
      </p:sp>
      <p:grpSp>
        <p:nvGrpSpPr>
          <p:cNvPr id="9" name="Gruppo 8"/>
          <p:cNvGrpSpPr>
            <a:grpSpLocks noChangeAspect="1"/>
          </p:cNvGrpSpPr>
          <p:nvPr/>
        </p:nvGrpSpPr>
        <p:grpSpPr>
          <a:xfrm>
            <a:off x="-252536" y="-77684"/>
            <a:ext cx="9505056" cy="7030965"/>
            <a:chOff x="763559" y="756000"/>
            <a:chExt cx="8632440" cy="6483959"/>
          </a:xfrm>
        </p:grpSpPr>
        <p:pic>
          <p:nvPicPr>
            <p:cNvPr id="5" name="Immagine 4"/>
            <p:cNvPicPr>
              <a:picLocks noChangeAspect="1"/>
            </p:cNvPicPr>
            <p:nvPr/>
          </p:nvPicPr>
          <p:blipFill>
            <a:blip r:embed="rId2" cstate="print">
              <a:alphaModFix/>
              <a:lum/>
            </a:blip>
            <a:srcRect/>
            <a:stretch>
              <a:fillRect/>
            </a:stretch>
          </p:blipFill>
          <p:spPr>
            <a:xfrm>
              <a:off x="763559" y="3989880"/>
              <a:ext cx="4320000" cy="3240000"/>
            </a:xfrm>
            <a:prstGeom prst="rect">
              <a:avLst/>
            </a:prstGeom>
            <a:noFill/>
            <a:ln>
              <a:noFill/>
            </a:ln>
          </p:spPr>
        </p:pic>
        <p:pic>
          <p:nvPicPr>
            <p:cNvPr id="6" name="Immagine 5"/>
            <p:cNvPicPr>
              <a:picLocks noChangeAspect="1"/>
            </p:cNvPicPr>
            <p:nvPr/>
          </p:nvPicPr>
          <p:blipFill>
            <a:blip r:embed="rId3" cstate="print">
              <a:alphaModFix/>
              <a:lum/>
            </a:blip>
            <a:srcRect/>
            <a:stretch>
              <a:fillRect/>
            </a:stretch>
          </p:blipFill>
          <p:spPr>
            <a:xfrm>
              <a:off x="763559" y="757799"/>
              <a:ext cx="4320000" cy="3240000"/>
            </a:xfrm>
            <a:prstGeom prst="rect">
              <a:avLst/>
            </a:prstGeom>
            <a:noFill/>
            <a:ln>
              <a:noFill/>
            </a:ln>
          </p:spPr>
        </p:pic>
        <p:pic>
          <p:nvPicPr>
            <p:cNvPr id="7" name="Immagine 6"/>
            <p:cNvPicPr>
              <a:picLocks noChangeAspect="1"/>
            </p:cNvPicPr>
            <p:nvPr/>
          </p:nvPicPr>
          <p:blipFill>
            <a:blip r:embed="rId4" cstate="print">
              <a:alphaModFix/>
              <a:lum/>
            </a:blip>
            <a:srcRect/>
            <a:stretch>
              <a:fillRect/>
            </a:stretch>
          </p:blipFill>
          <p:spPr>
            <a:xfrm>
              <a:off x="5075999" y="3999959"/>
              <a:ext cx="4320000" cy="3240000"/>
            </a:xfrm>
            <a:prstGeom prst="rect">
              <a:avLst/>
            </a:prstGeom>
            <a:noFill/>
            <a:ln>
              <a:noFill/>
            </a:ln>
          </p:spPr>
        </p:pic>
        <p:pic>
          <p:nvPicPr>
            <p:cNvPr id="8" name="Immagine 7"/>
            <p:cNvPicPr>
              <a:picLocks noChangeAspect="1"/>
            </p:cNvPicPr>
            <p:nvPr/>
          </p:nvPicPr>
          <p:blipFill>
            <a:blip r:embed="rId5" cstate="print">
              <a:alphaModFix/>
              <a:lum/>
            </a:blip>
            <a:srcRect/>
            <a:stretch>
              <a:fillRect/>
            </a:stretch>
          </p:blipFill>
          <p:spPr>
            <a:xfrm>
              <a:off x="5075999" y="756000"/>
              <a:ext cx="4320000" cy="3240000"/>
            </a:xfrm>
            <a:prstGeom prst="rect">
              <a:avLst/>
            </a:prstGeom>
            <a:noFill/>
            <a:ln>
              <a:noFill/>
            </a:ln>
          </p:spPr>
        </p:pic>
      </p:grpSp>
      <p:sp>
        <p:nvSpPr>
          <p:cNvPr id="13" name="Rectangle 12"/>
          <p:cNvSpPr/>
          <p:nvPr/>
        </p:nvSpPr>
        <p:spPr>
          <a:xfrm>
            <a:off x="2123728" y="6165304"/>
            <a:ext cx="2343910" cy="646331"/>
          </a:xfrm>
          <a:prstGeom prst="rect">
            <a:avLst/>
          </a:prstGeom>
        </p:spPr>
        <p:txBody>
          <a:bodyPr wrap="none">
            <a:spAutoFit/>
          </a:bodyPr>
          <a:lstStyle/>
          <a:p>
            <a:pPr lvl="0" algn="ctr" eaLnBrk="0" hangingPunct="0">
              <a:spcBef>
                <a:spcPct val="20000"/>
              </a:spcBef>
            </a:pPr>
            <a:r>
              <a:rPr lang="en-US" sz="3600" i="1" dirty="0" smtClean="0">
                <a:solidFill>
                  <a:prstClr val="white"/>
                </a:solidFill>
                <a:latin typeface="Bradley Hand ITC" pitchFamily="66" charset="0"/>
              </a:rPr>
              <a:t>Thank you</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it-IT" dirty="0" smtClean="0"/>
              <a:t>CGEM Material Budget</a:t>
            </a:r>
            <a:endParaRPr lang="it-IT" dirty="0"/>
          </a:p>
        </p:txBody>
      </p:sp>
      <p:sp>
        <p:nvSpPr>
          <p:cNvPr id="6" name="Slide Number Placeholder 5"/>
          <p:cNvSpPr>
            <a:spLocks noGrp="1"/>
          </p:cNvSpPr>
          <p:nvPr>
            <p:ph type="sldNum" sz="quarter" idx="11"/>
          </p:nvPr>
        </p:nvSpPr>
        <p:spPr/>
        <p:txBody>
          <a:bodyPr/>
          <a:lstStyle/>
          <a:p>
            <a:fld id="{2AA957AF-53C0-420B-9C2D-77DB1416566C}" type="slidenum">
              <a:rPr lang="en-US" smtClean="0"/>
              <a:pPr/>
              <a:t>39</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xmlns="" val="4271789256"/>
              </p:ext>
            </p:extLst>
          </p:nvPr>
        </p:nvGraphicFramePr>
        <p:xfrm>
          <a:off x="1187624" y="1700808"/>
          <a:ext cx="2443584" cy="2824517"/>
        </p:xfrm>
        <a:graphic>
          <a:graphicData uri="http://schemas.openxmlformats.org/drawingml/2006/table">
            <a:tbl>
              <a:tblPr>
                <a:tableStyleId>{5C22544A-7EE6-4342-B048-85BDC9FD1C3A}</a:tableStyleId>
              </a:tblPr>
              <a:tblGrid>
                <a:gridCol w="1656184"/>
                <a:gridCol w="787400"/>
              </a:tblGrid>
              <a:tr h="412063">
                <a:tc>
                  <a:txBody>
                    <a:bodyPr/>
                    <a:lstStyle/>
                    <a:p>
                      <a:pPr algn="ctr" fontAlgn="ctr"/>
                      <a:r>
                        <a:rPr lang="it-IT" sz="1200" u="none" strike="noStrike" dirty="0">
                          <a:effectLst/>
                          <a:latin typeface="Candara" pitchFamily="34" charset="0"/>
                        </a:rPr>
                        <a:t>Material</a:t>
                      </a:r>
                      <a:endParaRPr lang="it-IT" sz="1200" b="0" i="0" u="none" strike="noStrike" dirty="0">
                        <a:solidFill>
                          <a:srgbClr val="000000"/>
                        </a:solidFill>
                        <a:effectLst/>
                        <a:latin typeface="Candara" pitchFamily="34" charset="0"/>
                      </a:endParaRPr>
                    </a:p>
                  </a:txBody>
                  <a:tcPr marL="9525" marR="9525" marT="9525" marB="0" anchor="ctr"/>
                </a:tc>
                <a:tc>
                  <a:txBody>
                    <a:bodyPr/>
                    <a:lstStyle/>
                    <a:p>
                      <a:pPr algn="ctr" fontAlgn="ctr"/>
                      <a:r>
                        <a:rPr lang="it-IT" sz="1200" u="none" strike="noStrike" dirty="0">
                          <a:effectLst/>
                          <a:latin typeface="Candara" pitchFamily="34" charset="0"/>
                        </a:rPr>
                        <a:t>Radiation Length (cm)</a:t>
                      </a:r>
                      <a:endParaRPr lang="it-IT" sz="1200" b="0" i="0" u="none" strike="noStrike" dirty="0">
                        <a:solidFill>
                          <a:srgbClr val="000000"/>
                        </a:solidFill>
                        <a:effectLst/>
                        <a:latin typeface="Candara" pitchFamily="34" charset="0"/>
                      </a:endParaRPr>
                    </a:p>
                  </a:txBody>
                  <a:tcPr marL="9525" marR="9525" marT="9525" marB="0" anchor="ctr"/>
                </a:tc>
              </a:tr>
              <a:tr h="206032">
                <a:tc>
                  <a:txBody>
                    <a:bodyPr/>
                    <a:lstStyle/>
                    <a:p>
                      <a:pPr algn="l" fontAlgn="b"/>
                      <a:r>
                        <a:rPr lang="it-IT" sz="1200" u="none" strike="noStrike">
                          <a:effectLst/>
                          <a:latin typeface="Candara" pitchFamily="34" charset="0"/>
                        </a:rPr>
                        <a:t>Copper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1,43</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Polyimide - Kapton</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28,6</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Carbon fiber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28</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Argon</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14000</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b="0" i="0" u="none" strike="noStrike" dirty="0" smtClean="0">
                          <a:solidFill>
                            <a:schemeClr val="dk1"/>
                          </a:solidFill>
                          <a:effectLst/>
                          <a:latin typeface="Candara" pitchFamily="34" charset="0"/>
                        </a:rPr>
                        <a:t>Isobuthane</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17000</a:t>
                      </a:r>
                      <a:endParaRPr lang="it-IT" sz="1200" b="0" i="0" u="none" strike="noStrike" dirty="0">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Epoxy - Araldite 2011</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33,5</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Honeycomb - Nomex</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1250</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Fiberglass - FR4</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16</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a:effectLst/>
                          <a:latin typeface="Candara" pitchFamily="34" charset="0"/>
                        </a:rPr>
                        <a:t>Air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30500</a:t>
                      </a:r>
                      <a:endParaRPr lang="it-IT" sz="1200" b="0" i="0" u="none" strike="noStrike">
                        <a:solidFill>
                          <a:srgbClr val="000000"/>
                        </a:solidFill>
                        <a:effectLst/>
                        <a:latin typeface="Candara" pitchFamily="34" charset="0"/>
                      </a:endParaRPr>
                    </a:p>
                  </a:txBody>
                  <a:tcPr marL="9525" marR="9525" marT="9525" marB="0" anchor="b"/>
                </a:tc>
              </a:tr>
              <a:tr h="206032">
                <a:tc>
                  <a:txBody>
                    <a:bodyPr/>
                    <a:lstStyle/>
                    <a:p>
                      <a:pPr algn="l" fontAlgn="b"/>
                      <a:r>
                        <a:rPr lang="it-IT" sz="1200" u="none" strike="noStrike" dirty="0">
                          <a:effectLst/>
                          <a:latin typeface="Candara" pitchFamily="34" charset="0"/>
                        </a:rPr>
                        <a:t>Aluminum</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a:effectLst/>
                          <a:latin typeface="Candara" pitchFamily="34" charset="0"/>
                        </a:rPr>
                        <a:t>8</a:t>
                      </a:r>
                      <a:endParaRPr lang="it-IT" sz="1200" b="0" i="0" u="none" strike="noStrike" dirty="0">
                        <a:solidFill>
                          <a:srgbClr val="000000"/>
                        </a:solidFill>
                        <a:effectLst/>
                        <a:latin typeface="Candara" pitchFamily="34" charset="0"/>
                      </a:endParaRPr>
                    </a:p>
                  </a:txBody>
                  <a:tcPr marL="9525" marR="9525" marT="9525" marB="0" anchor="b"/>
                </a:tc>
              </a:tr>
              <a:tr h="206032">
                <a:tc>
                  <a:txBody>
                    <a:bodyPr/>
                    <a:lstStyle/>
                    <a:p>
                      <a:pPr algn="l" fontAlgn="b"/>
                      <a:r>
                        <a:rPr lang="it-IT" sz="1200" b="0" i="0" u="none" strike="noStrike" dirty="0" smtClean="0">
                          <a:solidFill>
                            <a:srgbClr val="000000"/>
                          </a:solidFill>
                          <a:effectLst/>
                          <a:latin typeface="Candara" pitchFamily="34" charset="0"/>
                        </a:rPr>
                        <a:t>Gold</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b="0" i="0" u="none" strike="noStrike" dirty="0" smtClean="0">
                          <a:solidFill>
                            <a:srgbClr val="000000"/>
                          </a:solidFill>
                          <a:effectLst/>
                          <a:latin typeface="Candara" pitchFamily="34" charset="0"/>
                        </a:rPr>
                        <a:t>0,33</a:t>
                      </a:r>
                      <a:endParaRPr lang="it-IT" sz="1200" b="0" i="0" u="none" strike="noStrike" dirty="0">
                        <a:solidFill>
                          <a:srgbClr val="000000"/>
                        </a:solidFill>
                        <a:effectLst/>
                        <a:latin typeface="Candara" pitchFamily="34" charset="0"/>
                      </a:endParaRPr>
                    </a:p>
                  </a:txBody>
                  <a:tcPr marL="9525" marR="9525" marT="9525" marB="0" anchor="b"/>
                </a:tc>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xmlns="" val="3459127107"/>
              </p:ext>
            </p:extLst>
          </p:nvPr>
        </p:nvGraphicFramePr>
        <p:xfrm>
          <a:off x="5239832" y="34744"/>
          <a:ext cx="3888432" cy="1273676"/>
        </p:xfrm>
        <a:graphic>
          <a:graphicData uri="http://schemas.openxmlformats.org/drawingml/2006/table">
            <a:tbl>
              <a:tblPr>
                <a:tableStyleId>{F5AB1C69-6EDB-4FF4-983F-18BD219EF322}</a:tableStyleId>
              </a:tblPr>
              <a:tblGrid>
                <a:gridCol w="1869438"/>
                <a:gridCol w="866866"/>
                <a:gridCol w="1152128"/>
              </a:tblGrid>
              <a:tr h="504056">
                <a:tc>
                  <a:txBody>
                    <a:bodyPr/>
                    <a:lstStyle/>
                    <a:p>
                      <a:pPr algn="l" fontAlgn="b"/>
                      <a:endParaRPr lang="it-IT" sz="1200" b="0" i="0" u="none" strike="noStrike" dirty="0">
                        <a:solidFill>
                          <a:srgbClr val="000000"/>
                        </a:solidFill>
                        <a:effectLst/>
                        <a:latin typeface="Candara" pitchFamily="34" charset="0"/>
                      </a:endParaRPr>
                    </a:p>
                  </a:txBody>
                  <a:tcPr marL="9525" marR="9525" marT="9525" marB="0" anchor="ctr" anchorCtr="1">
                    <a:solidFill>
                      <a:schemeClr val="accent3"/>
                    </a:solidFill>
                  </a:tcPr>
                </a:tc>
                <a:tc>
                  <a:txBody>
                    <a:bodyPr/>
                    <a:lstStyle/>
                    <a:p>
                      <a:pPr algn="r" fontAlgn="b"/>
                      <a:r>
                        <a:rPr lang="it-IT" sz="1200" b="0" i="0" u="none" strike="noStrike" dirty="0" smtClean="0">
                          <a:solidFill>
                            <a:srgbClr val="000000"/>
                          </a:solidFill>
                          <a:effectLst/>
                          <a:latin typeface="Candara" pitchFamily="34" charset="0"/>
                        </a:rPr>
                        <a:t>Thickness</a:t>
                      </a:r>
                      <a:r>
                        <a:rPr lang="it-IT" sz="1200" b="0" i="0" u="none" strike="noStrike" baseline="0" dirty="0" smtClean="0">
                          <a:solidFill>
                            <a:srgbClr val="000000"/>
                          </a:solidFill>
                          <a:effectLst/>
                          <a:latin typeface="Candara" pitchFamily="34" charset="0"/>
                        </a:rPr>
                        <a:t> (µm)</a:t>
                      </a:r>
                      <a:endParaRPr lang="it-IT" sz="1200" b="0" i="0" u="none" strike="noStrike" dirty="0">
                        <a:solidFill>
                          <a:srgbClr val="000000"/>
                        </a:solidFill>
                        <a:effectLst/>
                        <a:latin typeface="Candara" pitchFamily="34" charset="0"/>
                      </a:endParaRPr>
                    </a:p>
                  </a:txBody>
                  <a:tcPr marL="9525" marR="9525" marT="9525" marB="0" anchor="ctr" anchorCtr="1">
                    <a:solidFill>
                      <a:schemeClr val="accent3"/>
                    </a:solidFill>
                  </a:tcPr>
                </a:tc>
                <a:tc>
                  <a:txBody>
                    <a:bodyPr/>
                    <a:lstStyle/>
                    <a:p>
                      <a:pPr algn="l" fontAlgn="b"/>
                      <a:r>
                        <a:rPr lang="it-IT" sz="1200" b="0" i="0" u="none" strike="noStrike" dirty="0" smtClean="0">
                          <a:solidFill>
                            <a:srgbClr val="000000"/>
                          </a:solidFill>
                          <a:effectLst/>
                          <a:latin typeface="Candara" pitchFamily="34" charset="0"/>
                        </a:rPr>
                        <a:t>Radiation Length (%)</a:t>
                      </a:r>
                      <a:endParaRPr lang="it-IT" sz="1200" b="0" i="0" u="none" strike="noStrike" dirty="0">
                        <a:solidFill>
                          <a:srgbClr val="000000"/>
                        </a:solidFill>
                        <a:effectLst/>
                        <a:latin typeface="Candara" pitchFamily="34" charset="0"/>
                      </a:endParaRPr>
                    </a:p>
                  </a:txBody>
                  <a:tcPr marL="9525" marR="9525" marT="9525" marB="0" anchor="ctr" anchorCtr="1">
                    <a:solidFill>
                      <a:schemeClr val="accent3"/>
                    </a:solidFill>
                  </a:tcPr>
                </a:tc>
              </a:tr>
              <a:tr h="190500">
                <a:tc>
                  <a:txBody>
                    <a:bodyPr/>
                    <a:lstStyle/>
                    <a:p>
                      <a:pPr algn="l" fontAlgn="b"/>
                      <a:r>
                        <a:rPr lang="it-IT" sz="1200" u="none" strike="noStrike" dirty="0">
                          <a:effectLst/>
                          <a:latin typeface="Candara" pitchFamily="34" charset="0"/>
                        </a:rPr>
                        <a:t>Copper</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1,68E-04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dirty="0">
                          <a:effectLst/>
                          <a:latin typeface="Candara" pitchFamily="34" charset="0"/>
                        </a:rPr>
                        <a:t>Polyimide</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1,40E-04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Copper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1,68E-04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it-IT" sz="1200" b="1" u="none" strike="noStrike" dirty="0" smtClean="0">
                          <a:effectLst/>
                          <a:latin typeface="Candara" pitchFamily="34" charset="0"/>
                        </a:rPr>
                        <a:t>GEM foil</a:t>
                      </a:r>
                      <a:endParaRPr lang="it-IT" sz="1200" b="1" i="0" u="none" strike="noStrike" kern="1200" dirty="0" smtClean="0">
                        <a:solidFill>
                          <a:srgbClr val="000000"/>
                        </a:solidFill>
                        <a:effectLst/>
                        <a:latin typeface="Candara" pitchFamily="34" charset="0"/>
                        <a:ea typeface="+mn-ea"/>
                        <a:cs typeface="+mn-cs"/>
                      </a:endParaRPr>
                    </a:p>
                  </a:txBody>
                  <a:tcPr marL="9525" marR="9525" marT="9525" marB="0" anchor="b">
                    <a:solidFill>
                      <a:schemeClr val="accent3">
                        <a:lumMod val="40000"/>
                        <a:lumOff val="60000"/>
                      </a:schemeClr>
                    </a:solidFill>
                  </a:tcPr>
                </a:tc>
                <a:tc>
                  <a:txBody>
                    <a:bodyPr/>
                    <a:lstStyle/>
                    <a:p>
                      <a:pPr algn="r" fontAlgn="b"/>
                      <a:r>
                        <a:rPr lang="it-IT" sz="1200" b="1" u="none" strike="noStrike" dirty="0">
                          <a:effectLst/>
                          <a:latin typeface="Candara" pitchFamily="34" charset="0"/>
                        </a:rPr>
                        <a:t>56</a:t>
                      </a:r>
                      <a:endParaRPr lang="it-IT" sz="1200" b="1" i="0" u="none" strike="noStrike" dirty="0">
                        <a:solidFill>
                          <a:srgbClr val="000000"/>
                        </a:solidFill>
                        <a:effectLst/>
                        <a:latin typeface="Candara" pitchFamily="34" charset="0"/>
                      </a:endParaRPr>
                    </a:p>
                  </a:txBody>
                  <a:tcPr marL="9525" marR="9525" marT="9525" marB="0" anchor="b">
                    <a:solidFill>
                      <a:schemeClr val="accent3">
                        <a:lumMod val="40000"/>
                        <a:lumOff val="60000"/>
                      </a:schemeClr>
                    </a:solidFill>
                  </a:tcPr>
                </a:tc>
                <a:tc>
                  <a:txBody>
                    <a:bodyPr/>
                    <a:lstStyle/>
                    <a:p>
                      <a:pPr algn="r" fontAlgn="b"/>
                      <a:r>
                        <a:rPr lang="it-IT" sz="1200" b="1" u="none" strike="noStrike" dirty="0">
                          <a:effectLst/>
                          <a:latin typeface="Candara" pitchFamily="34" charset="0"/>
                        </a:rPr>
                        <a:t>4,76E-04</a:t>
                      </a:r>
                      <a:endParaRPr lang="it-IT" sz="1200" b="1" i="0" u="none" strike="noStrike" dirty="0">
                        <a:solidFill>
                          <a:srgbClr val="000000"/>
                        </a:solidFill>
                        <a:effectLst/>
                        <a:latin typeface="Candara" pitchFamily="34" charset="0"/>
                      </a:endParaRPr>
                    </a:p>
                  </a:txBody>
                  <a:tcPr marL="9525" marR="9525" marT="9525" marB="0" anchor="b">
                    <a:solidFill>
                      <a:schemeClr val="accent3">
                        <a:lumMod val="40000"/>
                        <a:lumOff val="60000"/>
                      </a:schemeClr>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xmlns="" val="3851420076"/>
              </p:ext>
            </p:extLst>
          </p:nvPr>
        </p:nvGraphicFramePr>
        <p:xfrm>
          <a:off x="5239832" y="1375600"/>
          <a:ext cx="3888432" cy="1154430"/>
        </p:xfrm>
        <a:graphic>
          <a:graphicData uri="http://schemas.openxmlformats.org/drawingml/2006/table">
            <a:tbl>
              <a:tblPr>
                <a:tableStyleId>{7DF18680-E054-41AD-8BC1-D1AEF772440D}</a:tableStyleId>
              </a:tblPr>
              <a:tblGrid>
                <a:gridCol w="1872208"/>
                <a:gridCol w="842358"/>
                <a:gridCol w="1173866"/>
              </a:tblGrid>
              <a:tr h="190500">
                <a:tc>
                  <a:txBody>
                    <a:bodyPr/>
                    <a:lstStyle/>
                    <a:p>
                      <a:pPr algn="l" fontAlgn="b"/>
                      <a:r>
                        <a:rPr lang="it-IT" sz="1200" u="none" strike="noStrike" dirty="0">
                          <a:effectLst/>
                          <a:latin typeface="Candara" pitchFamily="34" charset="0"/>
                        </a:rPr>
                        <a:t>Copper</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2,10E-04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Polyimide</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1,75E-04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Honeycomb</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3000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2,40E-04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Polyimide</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1,75E-04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Copper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2,10E-04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b="1" u="none" strike="noStrike" dirty="0" smtClean="0">
                          <a:effectLst/>
                          <a:latin typeface="Candara" pitchFamily="34" charset="0"/>
                        </a:rPr>
                        <a:t>Cathode foil</a:t>
                      </a:r>
                      <a:endParaRPr lang="it-IT" sz="1200" b="1" i="0" u="none" strike="noStrike" dirty="0">
                        <a:solidFill>
                          <a:srgbClr val="000000"/>
                        </a:solidFill>
                        <a:effectLst/>
                        <a:latin typeface="Candara" pitchFamily="34" charset="0"/>
                      </a:endParaRPr>
                    </a:p>
                  </a:txBody>
                  <a:tcPr marL="9525" marR="9525" marT="9525" marB="0" anchor="b">
                    <a:solidFill>
                      <a:schemeClr val="accent5">
                        <a:lumMod val="20000"/>
                        <a:lumOff val="80000"/>
                      </a:schemeClr>
                    </a:solidFill>
                  </a:tcPr>
                </a:tc>
                <a:tc>
                  <a:txBody>
                    <a:bodyPr/>
                    <a:lstStyle/>
                    <a:p>
                      <a:pPr algn="r" fontAlgn="b"/>
                      <a:r>
                        <a:rPr lang="it-IT" sz="1200" b="1" u="none" strike="noStrike" dirty="0" smtClean="0">
                          <a:effectLst/>
                          <a:latin typeface="Candara" pitchFamily="34" charset="0"/>
                        </a:rPr>
                        <a:t>3106</a:t>
                      </a:r>
                      <a:endParaRPr lang="it-IT" sz="1200" b="1" i="0" u="none" strike="noStrike" dirty="0">
                        <a:solidFill>
                          <a:srgbClr val="000000"/>
                        </a:solidFill>
                        <a:effectLst/>
                        <a:latin typeface="Candara" pitchFamily="34" charset="0"/>
                      </a:endParaRPr>
                    </a:p>
                  </a:txBody>
                  <a:tcPr marL="9525" marR="9525" marT="9525" marB="0" anchor="b">
                    <a:solidFill>
                      <a:schemeClr val="accent5">
                        <a:lumMod val="20000"/>
                        <a:lumOff val="80000"/>
                      </a:schemeClr>
                    </a:solidFill>
                  </a:tcPr>
                </a:tc>
                <a:tc>
                  <a:txBody>
                    <a:bodyPr/>
                    <a:lstStyle/>
                    <a:p>
                      <a:pPr algn="r" fontAlgn="b"/>
                      <a:r>
                        <a:rPr lang="it-IT" sz="1200" b="1" u="none" strike="noStrike" dirty="0" smtClean="0">
                          <a:effectLst/>
                          <a:latin typeface="Candara" pitchFamily="34" charset="0"/>
                        </a:rPr>
                        <a:t>1,01E-03</a:t>
                      </a:r>
                      <a:endParaRPr lang="it-IT" sz="1200" b="1" i="0" u="none" strike="noStrike" dirty="0">
                        <a:solidFill>
                          <a:srgbClr val="000000"/>
                        </a:solidFill>
                        <a:effectLst/>
                        <a:latin typeface="Candara" pitchFamily="34" charset="0"/>
                      </a:endParaRPr>
                    </a:p>
                  </a:txBody>
                  <a:tcPr marL="9525" marR="9525" marT="9525" marB="0" anchor="b">
                    <a:solidFill>
                      <a:schemeClr val="accent5">
                        <a:lumMod val="20000"/>
                        <a:lumOff val="80000"/>
                      </a:schemeClr>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xmlns="" val="3706513906"/>
              </p:ext>
            </p:extLst>
          </p:nvPr>
        </p:nvGraphicFramePr>
        <p:xfrm>
          <a:off x="5239832" y="2599736"/>
          <a:ext cx="3888432" cy="2116455"/>
        </p:xfrm>
        <a:graphic>
          <a:graphicData uri="http://schemas.openxmlformats.org/drawingml/2006/table">
            <a:tbl>
              <a:tblPr>
                <a:tableStyleId>{00A15C55-8517-42AA-B614-E9B94910E393}</a:tableStyleId>
              </a:tblPr>
              <a:tblGrid>
                <a:gridCol w="1872208"/>
                <a:gridCol w="864096"/>
                <a:gridCol w="1152128"/>
              </a:tblGrid>
              <a:tr h="190500">
                <a:tc>
                  <a:txBody>
                    <a:bodyPr/>
                    <a:lstStyle/>
                    <a:p>
                      <a:pPr algn="l" fontAlgn="b"/>
                      <a:r>
                        <a:rPr lang="it-IT" sz="1200" u="none" strike="noStrike" dirty="0" smtClean="0">
                          <a:effectLst/>
                          <a:latin typeface="Candara" pitchFamily="34" charset="0"/>
                        </a:rPr>
                        <a:t>Gold</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0,1</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3,03E-05</a:t>
                      </a:r>
                      <a:endParaRPr lang="it-IT" sz="1200" b="0" i="0" u="none" strike="noStrike" dirty="0">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Copper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2,45E-04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dirty="0">
                          <a:effectLst/>
                          <a:latin typeface="Candara" pitchFamily="34" charset="0"/>
                        </a:rPr>
                        <a:t>Polyimide</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1,75E-04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Copper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1,05E-04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Epoxy</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12,5</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3,73E-05</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Polyimide</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125</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4,37E-04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Epoxy</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12,5</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3,73E-05</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Polyimide</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50</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1,75E-04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dirty="0">
                          <a:effectLst/>
                          <a:latin typeface="Candara" pitchFamily="34" charset="0"/>
                        </a:rPr>
                        <a:t>Copper</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3</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2,10E-04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dirty="0" smtClean="0">
                          <a:effectLst/>
                          <a:latin typeface="Candara" pitchFamily="34" charset="0"/>
                        </a:rPr>
                        <a:t>Gold</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0,1</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3,03E-05</a:t>
                      </a:r>
                      <a:endParaRPr lang="it-IT" sz="1200" b="0" i="0" u="none" strike="noStrike" dirty="0">
                        <a:solidFill>
                          <a:srgbClr val="000000"/>
                        </a:solidFill>
                        <a:effectLst/>
                        <a:latin typeface="Candara" pitchFamily="34" charset="0"/>
                      </a:endParaRPr>
                    </a:p>
                  </a:txBody>
                  <a:tcPr marL="9525" marR="9525" marT="9525" marB="0" anchor="b"/>
                </a:tc>
              </a:tr>
              <a:tr h="190500">
                <a:tc>
                  <a:txBody>
                    <a:bodyPr/>
                    <a:lstStyle/>
                    <a:p>
                      <a:pPr algn="l" fontAlgn="b"/>
                      <a:r>
                        <a:rPr lang="it-IT" sz="1200" b="1" u="none" strike="noStrike" dirty="0" smtClean="0">
                          <a:effectLst/>
                          <a:latin typeface="Candara" pitchFamily="34" charset="0"/>
                        </a:rPr>
                        <a:t>Anode Foil</a:t>
                      </a:r>
                      <a:endParaRPr lang="it-IT" sz="1200" b="1" i="0" u="none" strike="noStrike" dirty="0">
                        <a:solidFill>
                          <a:srgbClr val="000000"/>
                        </a:solidFill>
                        <a:effectLst/>
                        <a:latin typeface="Candara" pitchFamily="34" charset="0"/>
                      </a:endParaRPr>
                    </a:p>
                  </a:txBody>
                  <a:tcPr marL="9525" marR="9525" marT="9525" marB="0" anchor="b">
                    <a:solidFill>
                      <a:schemeClr val="accent2">
                        <a:lumMod val="20000"/>
                        <a:lumOff val="80000"/>
                      </a:schemeClr>
                    </a:solidFill>
                  </a:tcPr>
                </a:tc>
                <a:tc>
                  <a:txBody>
                    <a:bodyPr/>
                    <a:lstStyle/>
                    <a:p>
                      <a:pPr algn="r" fontAlgn="b"/>
                      <a:r>
                        <a:rPr lang="it-IT" sz="1200" b="1" u="none" strike="noStrike" dirty="0">
                          <a:effectLst/>
                          <a:latin typeface="Candara" pitchFamily="34" charset="0"/>
                        </a:rPr>
                        <a:t>263</a:t>
                      </a:r>
                      <a:endParaRPr lang="it-IT" sz="1200" b="1" i="0" u="none" strike="noStrike" dirty="0">
                        <a:solidFill>
                          <a:srgbClr val="000000"/>
                        </a:solidFill>
                        <a:effectLst/>
                        <a:latin typeface="Candara" pitchFamily="34" charset="0"/>
                      </a:endParaRPr>
                    </a:p>
                  </a:txBody>
                  <a:tcPr marL="9525" marR="9525" marT="9525" marB="0" anchor="b">
                    <a:solidFill>
                      <a:schemeClr val="accent2">
                        <a:lumMod val="20000"/>
                        <a:lumOff val="80000"/>
                      </a:schemeClr>
                    </a:solidFill>
                  </a:tcPr>
                </a:tc>
                <a:tc>
                  <a:txBody>
                    <a:bodyPr/>
                    <a:lstStyle/>
                    <a:p>
                      <a:pPr algn="r" fontAlgn="b"/>
                      <a:r>
                        <a:rPr lang="it-IT" sz="1200" b="1" u="none" strike="noStrike" dirty="0" smtClean="0">
                          <a:effectLst/>
                          <a:latin typeface="Candara" pitchFamily="34" charset="0"/>
                        </a:rPr>
                        <a:t>1,48E-03</a:t>
                      </a:r>
                      <a:endParaRPr lang="it-IT" sz="1200" b="1" i="0" u="none" strike="noStrike" dirty="0">
                        <a:solidFill>
                          <a:srgbClr val="000000"/>
                        </a:solidFill>
                        <a:effectLst/>
                        <a:latin typeface="Candara" pitchFamily="34" charset="0"/>
                      </a:endParaRPr>
                    </a:p>
                  </a:txBody>
                  <a:tcPr marL="9525" marR="9525" marT="9525" marB="0" anchor="b">
                    <a:solidFill>
                      <a:schemeClr val="accent2">
                        <a:lumMod val="20000"/>
                        <a:lumOff val="80000"/>
                      </a:schemeClr>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xmlns="" val="3553578278"/>
              </p:ext>
            </p:extLst>
          </p:nvPr>
        </p:nvGraphicFramePr>
        <p:xfrm>
          <a:off x="5239832" y="4793748"/>
          <a:ext cx="3888432" cy="769620"/>
        </p:xfrm>
        <a:graphic>
          <a:graphicData uri="http://schemas.openxmlformats.org/drawingml/2006/table">
            <a:tbl>
              <a:tblPr>
                <a:tableStyleId>{00A15C55-8517-42AA-B614-E9B94910E393}</a:tableStyleId>
              </a:tblPr>
              <a:tblGrid>
                <a:gridCol w="1872208"/>
                <a:gridCol w="864096"/>
                <a:gridCol w="1152128"/>
              </a:tblGrid>
              <a:tr h="190500">
                <a:tc>
                  <a:txBody>
                    <a:bodyPr/>
                    <a:lstStyle/>
                    <a:p>
                      <a:pPr algn="l" fontAlgn="b"/>
                      <a:r>
                        <a:rPr lang="it-IT" sz="1200" u="none" strike="noStrike" dirty="0">
                          <a:effectLst/>
                          <a:latin typeface="Candara" pitchFamily="34" charset="0"/>
                        </a:rPr>
                        <a:t>Carbon fiber</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90</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3,21E-04</a:t>
                      </a:r>
                      <a:endParaRPr lang="it-IT" sz="1200" b="0" i="0" u="none" strike="noStrike" dirty="0">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Honeycomb</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dirty="0">
                          <a:effectLst/>
                          <a:latin typeface="Candara" pitchFamily="34" charset="0"/>
                        </a:rPr>
                        <a:t>5</a:t>
                      </a:r>
                      <a:r>
                        <a:rPr lang="it-IT" sz="1200" u="none" strike="noStrike" dirty="0" smtClean="0">
                          <a:effectLst/>
                          <a:latin typeface="Candara" pitchFamily="34" charset="0"/>
                        </a:rPr>
                        <a:t>000</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a:effectLst/>
                          <a:latin typeface="Candara" pitchFamily="34" charset="0"/>
                        </a:rPr>
                        <a:t>2,40E-04</a:t>
                      </a:r>
                      <a:endParaRPr lang="it-IT" sz="1200" b="0" i="0" u="none" strike="noStrike">
                        <a:solidFill>
                          <a:srgbClr val="000000"/>
                        </a:solidFill>
                        <a:effectLst/>
                        <a:latin typeface="Candara" pitchFamily="34" charset="0"/>
                      </a:endParaRPr>
                    </a:p>
                  </a:txBody>
                  <a:tcPr marL="9525" marR="9525" marT="9525" marB="0" anchor="b"/>
                </a:tc>
              </a:tr>
              <a:tr h="190500">
                <a:tc>
                  <a:txBody>
                    <a:bodyPr/>
                    <a:lstStyle/>
                    <a:p>
                      <a:pPr algn="l" fontAlgn="b"/>
                      <a:r>
                        <a:rPr lang="it-IT" sz="1200" u="none" strike="noStrike">
                          <a:effectLst/>
                          <a:latin typeface="Candara" pitchFamily="34" charset="0"/>
                        </a:rPr>
                        <a:t>Carbon fiber</a:t>
                      </a:r>
                      <a:endParaRPr lang="it-IT" sz="1200" b="0" i="0" u="none" strike="noStrike">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90</a:t>
                      </a:r>
                      <a:endParaRPr lang="it-IT" sz="1200" b="0"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3,21E-04</a:t>
                      </a:r>
                      <a:endParaRPr lang="it-IT" sz="1200" b="0" i="0" u="none" strike="noStrike" dirty="0">
                        <a:solidFill>
                          <a:srgbClr val="000000"/>
                        </a:solidFill>
                        <a:effectLst/>
                        <a:latin typeface="Candara" pitchFamily="34" charset="0"/>
                      </a:endParaRPr>
                    </a:p>
                  </a:txBody>
                  <a:tcPr marL="9525" marR="9525" marT="9525" marB="0" anchor="b"/>
                </a:tc>
              </a:tr>
              <a:tr h="190500">
                <a:tc>
                  <a:txBody>
                    <a:bodyPr/>
                    <a:lstStyle/>
                    <a:p>
                      <a:pPr algn="l" fontAlgn="b"/>
                      <a:r>
                        <a:rPr lang="it-IT" sz="1200" b="1" i="0" u="none" strike="noStrike" dirty="0" smtClean="0">
                          <a:solidFill>
                            <a:srgbClr val="000000"/>
                          </a:solidFill>
                          <a:effectLst/>
                          <a:latin typeface="Candara" pitchFamily="34" charset="0"/>
                        </a:rPr>
                        <a:t>CF Shield</a:t>
                      </a:r>
                      <a:endParaRPr lang="it-IT" sz="1200" b="1" i="0" u="none" strike="noStrike" dirty="0">
                        <a:solidFill>
                          <a:srgbClr val="000000"/>
                        </a:solidFill>
                        <a:effectLst/>
                        <a:latin typeface="Candara" pitchFamily="34" charset="0"/>
                      </a:endParaRPr>
                    </a:p>
                  </a:txBody>
                  <a:tcPr marL="9525" marR="9525" marT="9525" marB="0" anchor="b">
                    <a:solidFill>
                      <a:schemeClr val="tx2">
                        <a:lumMod val="20000"/>
                        <a:lumOff val="80000"/>
                      </a:schemeClr>
                    </a:solidFill>
                  </a:tcPr>
                </a:tc>
                <a:tc>
                  <a:txBody>
                    <a:bodyPr/>
                    <a:lstStyle/>
                    <a:p>
                      <a:pPr algn="r" fontAlgn="b"/>
                      <a:r>
                        <a:rPr lang="it-IT" sz="1200" b="1" u="none" strike="noStrike" dirty="0" smtClean="0">
                          <a:effectLst/>
                          <a:latin typeface="Candara" pitchFamily="34" charset="0"/>
                        </a:rPr>
                        <a:t>3200</a:t>
                      </a:r>
                      <a:endParaRPr lang="it-IT" sz="1200" b="1" i="0" u="none" strike="noStrike" dirty="0">
                        <a:solidFill>
                          <a:srgbClr val="000000"/>
                        </a:solidFill>
                        <a:effectLst/>
                        <a:latin typeface="Candara" pitchFamily="34" charset="0"/>
                      </a:endParaRPr>
                    </a:p>
                  </a:txBody>
                  <a:tcPr marL="9525" marR="9525" marT="9525" marB="0" anchor="b">
                    <a:solidFill>
                      <a:schemeClr val="tx2">
                        <a:lumMod val="20000"/>
                        <a:lumOff val="80000"/>
                      </a:schemeClr>
                    </a:solidFill>
                  </a:tcPr>
                </a:tc>
                <a:tc>
                  <a:txBody>
                    <a:bodyPr/>
                    <a:lstStyle/>
                    <a:p>
                      <a:pPr algn="r" fontAlgn="b"/>
                      <a:r>
                        <a:rPr lang="it-IT" sz="1200" b="1" u="none" strike="noStrike" dirty="0" smtClean="0">
                          <a:effectLst/>
                          <a:latin typeface="Candara" pitchFamily="34" charset="0"/>
                        </a:rPr>
                        <a:t>9,54E-04</a:t>
                      </a:r>
                      <a:endParaRPr lang="it-IT" sz="1200" b="1" i="0" u="none" strike="noStrike" dirty="0">
                        <a:solidFill>
                          <a:srgbClr val="000000"/>
                        </a:solidFill>
                        <a:effectLst/>
                        <a:latin typeface="Candara" pitchFamily="34" charset="0"/>
                      </a:endParaRPr>
                    </a:p>
                  </a:txBody>
                  <a:tcPr marL="9525" marR="9525" marT="9525" marB="0" anchor="b">
                    <a:solidFill>
                      <a:schemeClr val="tx2">
                        <a:lumMod val="20000"/>
                        <a:lumOff val="80000"/>
                      </a:schemeClr>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xmlns="" val="4046206041"/>
              </p:ext>
            </p:extLst>
          </p:nvPr>
        </p:nvGraphicFramePr>
        <p:xfrm>
          <a:off x="5239832" y="6011408"/>
          <a:ext cx="3888432" cy="445770"/>
        </p:xfrm>
        <a:graphic>
          <a:graphicData uri="http://schemas.openxmlformats.org/drawingml/2006/table">
            <a:tbl>
              <a:tblPr>
                <a:tableStyleId>{5C22544A-7EE6-4342-B048-85BDC9FD1C3A}</a:tableStyleId>
              </a:tblPr>
              <a:tblGrid>
                <a:gridCol w="1944216"/>
                <a:gridCol w="1051317"/>
                <a:gridCol w="892899"/>
              </a:tblGrid>
              <a:tr h="190500">
                <a:tc>
                  <a:txBody>
                    <a:bodyPr/>
                    <a:lstStyle/>
                    <a:p>
                      <a:pPr algn="l" fontAlgn="b"/>
                      <a:r>
                        <a:rPr lang="it-IT" sz="1400" b="1" u="none" strike="noStrike" dirty="0">
                          <a:effectLst/>
                          <a:latin typeface="Candara" pitchFamily="34" charset="0"/>
                        </a:rPr>
                        <a:t>Total 1 Layer</a:t>
                      </a:r>
                      <a:endParaRPr lang="it-IT" sz="1400" b="1" i="0" u="none" strike="noStrike" dirty="0">
                        <a:solidFill>
                          <a:srgbClr val="FF0000"/>
                        </a:solidFill>
                        <a:effectLst/>
                        <a:latin typeface="Candara" pitchFamily="34" charset="0"/>
                      </a:endParaRPr>
                    </a:p>
                  </a:txBody>
                  <a:tcPr marL="9525" marR="9525" marT="9525" marB="0" anchor="b">
                    <a:solidFill>
                      <a:schemeClr val="tx2">
                        <a:lumMod val="60000"/>
                        <a:lumOff val="40000"/>
                      </a:schemeClr>
                    </a:solidFill>
                  </a:tcPr>
                </a:tc>
                <a:tc>
                  <a:txBody>
                    <a:bodyPr/>
                    <a:lstStyle/>
                    <a:p>
                      <a:pPr algn="r" fontAlgn="b"/>
                      <a:endParaRPr lang="it-IT" sz="1400" b="1" i="0" u="none" strike="noStrike">
                        <a:solidFill>
                          <a:srgbClr val="FF0000"/>
                        </a:solidFill>
                        <a:effectLst/>
                        <a:latin typeface="Candara" pitchFamily="34" charset="0"/>
                      </a:endParaRPr>
                    </a:p>
                  </a:txBody>
                  <a:tcPr marL="9525" marR="9525" marT="9525" marB="0" anchor="b">
                    <a:solidFill>
                      <a:schemeClr val="tx2">
                        <a:lumMod val="60000"/>
                        <a:lumOff val="40000"/>
                      </a:schemeClr>
                    </a:solidFill>
                  </a:tcPr>
                </a:tc>
                <a:tc>
                  <a:txBody>
                    <a:bodyPr/>
                    <a:lstStyle/>
                    <a:p>
                      <a:pPr algn="r" fontAlgn="b"/>
                      <a:r>
                        <a:rPr lang="it-IT" sz="1400" b="1" u="none" strike="noStrike" dirty="0" smtClean="0">
                          <a:effectLst/>
                          <a:latin typeface="Candara" pitchFamily="34" charset="0"/>
                        </a:rPr>
                        <a:t>4,93E-03</a:t>
                      </a:r>
                      <a:endParaRPr lang="it-IT" sz="1400" b="1" i="0" u="none" strike="noStrike" dirty="0">
                        <a:solidFill>
                          <a:srgbClr val="FF0000"/>
                        </a:solidFill>
                        <a:effectLst/>
                        <a:latin typeface="Candara" pitchFamily="34" charset="0"/>
                      </a:endParaRPr>
                    </a:p>
                  </a:txBody>
                  <a:tcPr marL="9525" marR="9525" marT="9525" marB="0" anchor="b">
                    <a:solidFill>
                      <a:schemeClr val="tx2">
                        <a:lumMod val="60000"/>
                        <a:lumOff val="40000"/>
                      </a:schemeClr>
                    </a:solidFill>
                  </a:tcPr>
                </a:tc>
              </a:tr>
              <a:tr h="190500">
                <a:tc>
                  <a:txBody>
                    <a:bodyPr/>
                    <a:lstStyle/>
                    <a:p>
                      <a:pPr algn="l" fontAlgn="b"/>
                      <a:r>
                        <a:rPr lang="it-IT" sz="1400" b="1" u="none" strike="noStrike" dirty="0">
                          <a:effectLst/>
                          <a:latin typeface="Candara" pitchFamily="34" charset="0"/>
                        </a:rPr>
                        <a:t>Total 4 Layers</a:t>
                      </a:r>
                      <a:endParaRPr lang="it-IT" sz="1400" b="1" i="0" u="none" strike="noStrike" dirty="0">
                        <a:solidFill>
                          <a:srgbClr val="FF0000"/>
                        </a:solidFill>
                        <a:effectLst/>
                        <a:latin typeface="Candara" pitchFamily="34" charset="0"/>
                      </a:endParaRPr>
                    </a:p>
                  </a:txBody>
                  <a:tcPr marL="9525" marR="9525" marT="9525" marB="0" anchor="b">
                    <a:solidFill>
                      <a:schemeClr val="tx2">
                        <a:lumMod val="60000"/>
                        <a:lumOff val="40000"/>
                      </a:schemeClr>
                    </a:solidFill>
                  </a:tcPr>
                </a:tc>
                <a:tc>
                  <a:txBody>
                    <a:bodyPr/>
                    <a:lstStyle/>
                    <a:p>
                      <a:pPr algn="r" fontAlgn="b"/>
                      <a:endParaRPr lang="it-IT" sz="1400" b="1" i="0" u="none" strike="noStrike">
                        <a:solidFill>
                          <a:srgbClr val="FF0000"/>
                        </a:solidFill>
                        <a:effectLst/>
                        <a:latin typeface="Candara" pitchFamily="34" charset="0"/>
                      </a:endParaRPr>
                    </a:p>
                  </a:txBody>
                  <a:tcPr marL="9525" marR="9525" marT="9525" marB="0" anchor="b">
                    <a:solidFill>
                      <a:schemeClr val="tx2">
                        <a:lumMod val="60000"/>
                        <a:lumOff val="40000"/>
                      </a:schemeClr>
                    </a:solidFill>
                  </a:tcPr>
                </a:tc>
                <a:tc>
                  <a:txBody>
                    <a:bodyPr/>
                    <a:lstStyle/>
                    <a:p>
                      <a:pPr algn="r" fontAlgn="b"/>
                      <a:r>
                        <a:rPr lang="it-IT" sz="1400" b="1" u="none" strike="noStrike" dirty="0" smtClean="0">
                          <a:effectLst/>
                          <a:latin typeface="Candara" pitchFamily="34" charset="0"/>
                        </a:rPr>
                        <a:t>1,97E-02</a:t>
                      </a:r>
                      <a:endParaRPr lang="it-IT" sz="1400" b="1" i="0" u="none" strike="noStrike" dirty="0">
                        <a:solidFill>
                          <a:srgbClr val="FF0000"/>
                        </a:solidFill>
                        <a:effectLst/>
                        <a:latin typeface="Candara" pitchFamily="34" charset="0"/>
                      </a:endParaRPr>
                    </a:p>
                  </a:txBody>
                  <a:tcPr marL="9525" marR="9525" marT="9525" marB="0" anchor="b">
                    <a:solidFill>
                      <a:schemeClr val="tx2">
                        <a:lumMod val="60000"/>
                        <a:lumOff val="40000"/>
                      </a:schemeClr>
                    </a:solidFill>
                  </a:tcPr>
                </a:tc>
              </a:tr>
            </a:tbl>
          </a:graphicData>
        </a:graphic>
      </p:graphicFrame>
      <p:sp>
        <p:nvSpPr>
          <p:cNvPr id="13" name="TextBox 12"/>
          <p:cNvSpPr txBox="1"/>
          <p:nvPr/>
        </p:nvSpPr>
        <p:spPr>
          <a:xfrm>
            <a:off x="1115616" y="4869160"/>
            <a:ext cx="2520280" cy="13234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it-IT" sz="2000" dirty="0" smtClean="0">
                <a:solidFill>
                  <a:schemeClr val="bg1"/>
                </a:solidFill>
                <a:latin typeface="Candara" pitchFamily="34" charset="0"/>
              </a:rPr>
              <a:t>The KLOE-2 requirement of         X0 &lt; 2%                            is fulfilled</a:t>
            </a:r>
            <a:endParaRPr lang="it-IT" sz="2000" dirty="0">
              <a:solidFill>
                <a:schemeClr val="bg1"/>
              </a:solidFill>
              <a:latin typeface="Candara" pitchFamily="34" charset="0"/>
            </a:endParaRPr>
          </a:p>
        </p:txBody>
      </p:sp>
      <p:cxnSp>
        <p:nvCxnSpPr>
          <p:cNvPr id="14" name="Straight Arrow Connector 13"/>
          <p:cNvCxnSpPr/>
          <p:nvPr/>
        </p:nvCxnSpPr>
        <p:spPr>
          <a:xfrm>
            <a:off x="3707904" y="5733256"/>
            <a:ext cx="1440160" cy="576064"/>
          </a:xfrm>
          <a:prstGeom prst="straightConnector1">
            <a:avLst/>
          </a:prstGeom>
          <a:ln w="25400">
            <a:solidFill>
              <a:schemeClr val="accent1"/>
            </a:solidFill>
            <a:tailEnd type="arrow"/>
          </a:ln>
        </p:spPr>
        <p:style>
          <a:lnRef idx="1">
            <a:schemeClr val="accent6"/>
          </a:lnRef>
          <a:fillRef idx="0">
            <a:schemeClr val="accent6"/>
          </a:fillRef>
          <a:effectRef idx="0">
            <a:schemeClr val="accent6"/>
          </a:effectRef>
          <a:fontRef idx="minor">
            <a:schemeClr val="tx1"/>
          </a:fontRef>
        </p:style>
      </p:cxnSp>
      <p:graphicFrame>
        <p:nvGraphicFramePr>
          <p:cNvPr id="15" name="Table 14"/>
          <p:cNvGraphicFramePr>
            <a:graphicFrameLocks noGrp="1"/>
          </p:cNvGraphicFramePr>
          <p:nvPr>
            <p:extLst>
              <p:ext uri="{D42A27DB-BD31-4B8C-83A1-F6EECF244321}">
                <p14:modId xmlns:p14="http://schemas.microsoft.com/office/powerpoint/2010/main" xmlns="" val="1389918741"/>
              </p:ext>
            </p:extLst>
          </p:nvPr>
        </p:nvGraphicFramePr>
        <p:xfrm>
          <a:off x="5239832" y="5630275"/>
          <a:ext cx="3888432" cy="192405"/>
        </p:xfrm>
        <a:graphic>
          <a:graphicData uri="http://schemas.openxmlformats.org/drawingml/2006/table">
            <a:tbl>
              <a:tblPr>
                <a:tableStyleId>{21E4AEA4-8DFA-4A89-87EB-49C32662AFE0}</a:tableStyleId>
              </a:tblPr>
              <a:tblGrid>
                <a:gridCol w="1872208"/>
                <a:gridCol w="864096"/>
                <a:gridCol w="1152128"/>
              </a:tblGrid>
              <a:tr h="190500">
                <a:tc>
                  <a:txBody>
                    <a:bodyPr/>
                    <a:lstStyle/>
                    <a:p>
                      <a:pPr algn="l" fontAlgn="b"/>
                      <a:r>
                        <a:rPr lang="it-IT" sz="1200" u="none" strike="noStrike" dirty="0" smtClean="0">
                          <a:effectLst/>
                          <a:latin typeface="Candara" pitchFamily="34" charset="0"/>
                        </a:rPr>
                        <a:t>Gas</a:t>
                      </a:r>
                      <a:r>
                        <a:rPr lang="it-IT" sz="1200" u="none" strike="noStrike" baseline="0" dirty="0" smtClean="0">
                          <a:effectLst/>
                          <a:latin typeface="Candara" pitchFamily="34" charset="0"/>
                        </a:rPr>
                        <a:t> (90% Ar – 10% iC4H10)</a:t>
                      </a:r>
                      <a:endParaRPr lang="it-IT" sz="1200" b="1"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9000</a:t>
                      </a:r>
                      <a:endParaRPr lang="it-IT" sz="1200" b="1" i="0" u="none" strike="noStrike" dirty="0">
                        <a:solidFill>
                          <a:srgbClr val="000000"/>
                        </a:solidFill>
                        <a:effectLst/>
                        <a:latin typeface="Candara" pitchFamily="34" charset="0"/>
                      </a:endParaRPr>
                    </a:p>
                  </a:txBody>
                  <a:tcPr marL="9525" marR="9525" marT="9525" marB="0" anchor="b"/>
                </a:tc>
                <a:tc>
                  <a:txBody>
                    <a:bodyPr/>
                    <a:lstStyle/>
                    <a:p>
                      <a:pPr algn="r" fontAlgn="b"/>
                      <a:r>
                        <a:rPr lang="it-IT" sz="1200" u="none" strike="noStrike" dirty="0" smtClean="0">
                          <a:effectLst/>
                          <a:latin typeface="Candara" pitchFamily="34" charset="0"/>
                        </a:rPr>
                        <a:t>6,29E-05</a:t>
                      </a:r>
                      <a:endParaRPr lang="it-IT" sz="1200" b="1" i="0" u="none" strike="noStrike" dirty="0">
                        <a:solidFill>
                          <a:srgbClr val="000000"/>
                        </a:solidFill>
                        <a:effectLst/>
                        <a:latin typeface="Candara" pitchFamily="34" charset="0"/>
                      </a:endParaRPr>
                    </a:p>
                  </a:txBody>
                  <a:tcPr marL="9525" marR="9525" marT="9525" marB="0" anchor="b"/>
                </a:tc>
              </a:tr>
            </a:tbl>
          </a:graphicData>
        </a:graphic>
      </p:graphicFrame>
    </p:spTree>
    <p:extLst>
      <p:ext uri="{BB962C8B-B14F-4D97-AF65-F5344CB8AC3E}">
        <p14:creationId xmlns:p14="http://schemas.microsoft.com/office/powerpoint/2010/main" xmlns="" val="381147365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0" descr="KLOE00374"/>
          <p:cNvPicPr>
            <a:picLocks noChangeAspect="1" noChangeArrowheads="1"/>
          </p:cNvPicPr>
          <p:nvPr/>
        </p:nvPicPr>
        <p:blipFill>
          <a:blip r:embed="rId3" cstate="print"/>
          <a:srcRect/>
          <a:stretch>
            <a:fillRect/>
          </a:stretch>
        </p:blipFill>
        <p:spPr bwMode="auto">
          <a:xfrm>
            <a:off x="119063" y="2706688"/>
            <a:ext cx="3287712" cy="2838450"/>
          </a:xfrm>
          <a:prstGeom prst="rect">
            <a:avLst/>
          </a:prstGeom>
          <a:noFill/>
          <a:ln w="9525">
            <a:noFill/>
            <a:miter lim="800000"/>
            <a:headEnd/>
            <a:tailEnd/>
          </a:ln>
        </p:spPr>
      </p:pic>
      <p:sp>
        <p:nvSpPr>
          <p:cNvPr id="1029" name="Titolo 1"/>
          <p:cNvSpPr>
            <a:spLocks noGrp="1"/>
          </p:cNvSpPr>
          <p:nvPr>
            <p:ph type="title"/>
          </p:nvPr>
        </p:nvSpPr>
        <p:spPr>
          <a:xfrm>
            <a:off x="-36513" y="144463"/>
            <a:ext cx="9217026" cy="763587"/>
          </a:xfrm>
        </p:spPr>
        <p:txBody>
          <a:bodyPr/>
          <a:lstStyle/>
          <a:p>
            <a:pPr eaLnBrk="1" hangingPunct="1"/>
            <a:r>
              <a:rPr lang="en-US" dirty="0" smtClean="0"/>
              <a:t>KLOE at DA</a:t>
            </a:r>
            <a:r>
              <a:rPr lang="en-US" dirty="0" smtClean="0">
                <a:latin typeface="Symbol" pitchFamily="18" charset="2"/>
              </a:rPr>
              <a:t>F</a:t>
            </a:r>
            <a:r>
              <a:rPr lang="en-US" dirty="0" smtClean="0"/>
              <a:t>NE  </a:t>
            </a:r>
            <a:r>
              <a:rPr lang="en-US" dirty="0" smtClean="0">
                <a:latin typeface="Symbol" pitchFamily="18" charset="2"/>
              </a:rPr>
              <a:t>f</a:t>
            </a:r>
            <a:r>
              <a:rPr lang="en-US" dirty="0" smtClean="0"/>
              <a:t>-factory</a:t>
            </a:r>
          </a:p>
        </p:txBody>
      </p:sp>
      <p:grpSp>
        <p:nvGrpSpPr>
          <p:cNvPr id="1032" name="Group 2"/>
          <p:cNvGrpSpPr>
            <a:grpSpLocks/>
          </p:cNvGrpSpPr>
          <p:nvPr/>
        </p:nvGrpSpPr>
        <p:grpSpPr bwMode="auto">
          <a:xfrm>
            <a:off x="3286125" y="2476500"/>
            <a:ext cx="3081338" cy="3689350"/>
            <a:chOff x="2361" y="960"/>
            <a:chExt cx="2103" cy="2324"/>
          </a:xfrm>
        </p:grpSpPr>
        <p:pic>
          <p:nvPicPr>
            <p:cNvPr id="1043" name="Picture 3"/>
            <p:cNvPicPr>
              <a:picLocks noChangeAspect="1" noChangeArrowheads="1"/>
            </p:cNvPicPr>
            <p:nvPr/>
          </p:nvPicPr>
          <p:blipFill>
            <a:blip r:embed="rId4" cstate="print"/>
            <a:srcRect l="25726" t="10225" r="21649" b="7968"/>
            <a:stretch>
              <a:fillRect/>
            </a:stretch>
          </p:blipFill>
          <p:spPr bwMode="auto">
            <a:xfrm>
              <a:off x="2361" y="960"/>
              <a:ext cx="2103" cy="2208"/>
            </a:xfrm>
            <a:prstGeom prst="rect">
              <a:avLst/>
            </a:prstGeom>
            <a:noFill/>
            <a:ln w="19050">
              <a:noFill/>
              <a:miter lim="800000"/>
              <a:headEnd/>
              <a:tailEnd/>
            </a:ln>
          </p:spPr>
        </p:pic>
        <p:sp>
          <p:nvSpPr>
            <p:cNvPr id="26" name="Text Box 4"/>
            <p:cNvSpPr txBox="1">
              <a:spLocks noChangeArrowheads="1"/>
            </p:cNvSpPr>
            <p:nvPr/>
          </p:nvSpPr>
          <p:spPr bwMode="auto">
            <a:xfrm>
              <a:off x="2976" y="3072"/>
              <a:ext cx="480" cy="212"/>
            </a:xfrm>
            <a:prstGeom prst="rect">
              <a:avLst/>
            </a:prstGeom>
            <a:solidFill>
              <a:srgbClr val="FFFFFF"/>
            </a:solid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6 m</a:t>
              </a:r>
              <a:endParaRPr lang="en-GB" sz="1600" b="1" kern="0">
                <a:solidFill>
                  <a:sysClr val="windowText" lastClr="000000"/>
                </a:solidFill>
                <a:latin typeface="+mn-lt"/>
              </a:endParaRPr>
            </a:p>
          </p:txBody>
        </p:sp>
        <p:sp>
          <p:nvSpPr>
            <p:cNvPr id="27" name="Rectangle 5"/>
            <p:cNvSpPr>
              <a:spLocks noChangeArrowheads="1"/>
            </p:cNvSpPr>
            <p:nvPr/>
          </p:nvSpPr>
          <p:spPr bwMode="auto">
            <a:xfrm>
              <a:off x="4176" y="1872"/>
              <a:ext cx="144" cy="96"/>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sp>
          <p:nvSpPr>
            <p:cNvPr id="28" name="Text Box 6"/>
            <p:cNvSpPr txBox="1">
              <a:spLocks noChangeArrowheads="1"/>
            </p:cNvSpPr>
            <p:nvPr/>
          </p:nvSpPr>
          <p:spPr bwMode="auto">
            <a:xfrm>
              <a:off x="4056" y="1803"/>
              <a:ext cx="337" cy="212"/>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7m</a:t>
              </a:r>
              <a:endParaRPr lang="en-GB" sz="1600" b="1" kern="0">
                <a:solidFill>
                  <a:sysClr val="windowText" lastClr="000000"/>
                </a:solidFill>
                <a:latin typeface="+mn-lt"/>
              </a:endParaRPr>
            </a:p>
          </p:txBody>
        </p:sp>
        <p:sp>
          <p:nvSpPr>
            <p:cNvPr id="29" name="Rectangle 7"/>
            <p:cNvSpPr>
              <a:spLocks noChangeArrowheads="1"/>
            </p:cNvSpPr>
            <p:nvPr/>
          </p:nvSpPr>
          <p:spPr bwMode="auto">
            <a:xfrm>
              <a:off x="3312" y="3048"/>
              <a:ext cx="192" cy="70"/>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grpSp>
      <p:sp>
        <p:nvSpPr>
          <p:cNvPr id="30" name="Rectangle 8"/>
          <p:cNvSpPr>
            <a:spLocks noChangeAspect="1" noChangeArrowheads="1"/>
          </p:cNvSpPr>
          <p:nvPr/>
        </p:nvSpPr>
        <p:spPr bwMode="auto">
          <a:xfrm>
            <a:off x="5722938" y="1285875"/>
            <a:ext cx="3349625" cy="1422400"/>
          </a:xfrm>
          <a:prstGeom prst="rect">
            <a:avLst/>
          </a:prstGeom>
          <a:gradFill rotWithShape="1">
            <a:gsLst>
              <a:gs pos="0">
                <a:srgbClr val="FFFF00">
                  <a:gamma/>
                  <a:shade val="46275"/>
                  <a:invGamma/>
                </a:srgbClr>
              </a:gs>
              <a:gs pos="50000">
                <a:srgbClr val="FFFF00"/>
              </a:gs>
              <a:gs pos="100000">
                <a:srgbClr val="FFFF00">
                  <a:gamma/>
                  <a:shade val="46275"/>
                  <a:invGamma/>
                </a:srgbClr>
              </a:gs>
            </a:gsLst>
            <a:lin ang="18900000" scaled="1"/>
          </a:gradFill>
          <a:ln w="9525">
            <a:solidFill>
              <a:srgbClr val="FFCC00"/>
            </a:solidFill>
            <a:miter lim="800000"/>
            <a:headEnd/>
            <a:tailEnd/>
          </a:ln>
          <a:effectLst>
            <a:outerShdw dist="107763" dir="2700000" algn="ctr" rotWithShape="0">
              <a:srgbClr val="808080"/>
            </a:outerShdw>
          </a:effectLst>
        </p:spPr>
        <p:txBody>
          <a:bodyPr>
            <a:spAutoFit/>
          </a:bodyPr>
          <a:lstStyle/>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Lead/scintillating fiber</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98% coverage of solid angle</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88 modules (barrel + end-caps)</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4880 PMTs (two side read-out)</a:t>
            </a:r>
          </a:p>
        </p:txBody>
      </p:sp>
      <p:sp>
        <p:nvSpPr>
          <p:cNvPr id="31" name="Rectangle 10"/>
          <p:cNvSpPr>
            <a:spLocks noChangeAspect="1" noChangeArrowheads="1"/>
          </p:cNvSpPr>
          <p:nvPr/>
        </p:nvSpPr>
        <p:spPr bwMode="auto">
          <a:xfrm>
            <a:off x="107950" y="1296988"/>
            <a:ext cx="3178175" cy="1339850"/>
          </a:xfrm>
          <a:prstGeom prst="rect">
            <a:avLst/>
          </a:prstGeom>
          <a:gradFill rotWithShape="0">
            <a:gsLst>
              <a:gs pos="0">
                <a:srgbClr val="99CCFF">
                  <a:gamma/>
                  <a:shade val="76471"/>
                  <a:invGamma/>
                </a:srgbClr>
              </a:gs>
              <a:gs pos="50000">
                <a:srgbClr val="99CCFF"/>
              </a:gs>
              <a:gs pos="100000">
                <a:srgbClr val="99CCFF">
                  <a:gamma/>
                  <a:shade val="76471"/>
                  <a:invGamma/>
                </a:srgbClr>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eaLnBrk="0" fontAlgn="auto" hangingPunct="0">
              <a:lnSpc>
                <a:spcPct val="90000"/>
              </a:lnSpc>
              <a:spcBef>
                <a:spcPct val="30000"/>
              </a:spcBef>
              <a:spcAft>
                <a:spcPts val="0"/>
              </a:spcAft>
              <a:buFontTx/>
              <a:buChar char="•"/>
              <a:defRPr/>
            </a:pPr>
            <a:r>
              <a:rPr lang="en-US" kern="0" dirty="0">
                <a:solidFill>
                  <a:srgbClr val="333399"/>
                </a:solidFill>
                <a:latin typeface="+mn-lt"/>
              </a:rPr>
              <a:t>4 m </a:t>
            </a:r>
            <a:r>
              <a:rPr lang="en-US" kern="0" dirty="0">
                <a:solidFill>
                  <a:srgbClr val="333399"/>
                </a:solidFill>
                <a:latin typeface="+mn-lt"/>
                <a:sym typeface="ZapfDingbats BT" pitchFamily="18" charset="2"/>
              </a:rPr>
              <a:t>diameter </a:t>
            </a:r>
            <a:r>
              <a:rPr lang="en-US" kern="0" dirty="0">
                <a:solidFill>
                  <a:srgbClr val="333399"/>
                </a:solidFill>
                <a:latin typeface="+mn-lt"/>
                <a:cs typeface="Times New Roman" pitchFamily="18" charset="0"/>
                <a:sym typeface="ZapfDingbats BT" pitchFamily="18" charset="2"/>
              </a:rPr>
              <a:t>×</a:t>
            </a:r>
            <a:r>
              <a:rPr lang="en-US" kern="0" dirty="0">
                <a:solidFill>
                  <a:srgbClr val="333399"/>
                </a:solidFill>
                <a:latin typeface="+mn-lt"/>
                <a:sym typeface="ZapfDingbats BT" pitchFamily="18" charset="2"/>
              </a:rPr>
              <a:t> 3.3 m length</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90% helium, 10% </a:t>
            </a:r>
            <a:r>
              <a:rPr lang="en-US" kern="0" dirty="0" err="1">
                <a:solidFill>
                  <a:srgbClr val="333399"/>
                </a:solidFill>
                <a:latin typeface="+mn-lt"/>
                <a:sym typeface="ZapfDingbats BT" pitchFamily="18" charset="2"/>
              </a:rPr>
              <a:t>isobutane</a:t>
            </a:r>
            <a:endParaRPr lang="en-US" kern="0" dirty="0">
              <a:solidFill>
                <a:srgbClr val="333399"/>
              </a:solidFill>
              <a:latin typeface="+mn-lt"/>
              <a:sym typeface="ZapfDingbats BT" pitchFamily="18" charset="2"/>
            </a:endParaRP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12582/52140 sense/tot wires</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All-stereo geometry</a:t>
            </a:r>
          </a:p>
        </p:txBody>
      </p:sp>
      <p:pic>
        <p:nvPicPr>
          <p:cNvPr id="1035" name="Picture 11" descr="Kloecal"/>
          <p:cNvPicPr>
            <a:picLocks noChangeAspect="1" noChangeArrowheads="1"/>
          </p:cNvPicPr>
          <p:nvPr/>
        </p:nvPicPr>
        <p:blipFill>
          <a:blip r:embed="rId5" cstate="print"/>
          <a:srcRect l="16460" t="3125" r="2156" b="3134"/>
          <a:stretch>
            <a:fillRect/>
          </a:stretch>
        </p:blipFill>
        <p:spPr bwMode="auto">
          <a:xfrm>
            <a:off x="6286500" y="2776538"/>
            <a:ext cx="2781300" cy="2257425"/>
          </a:xfrm>
          <a:prstGeom prst="rect">
            <a:avLst/>
          </a:prstGeom>
          <a:noFill/>
          <a:ln w="9525">
            <a:noFill/>
            <a:miter lim="800000"/>
            <a:headEnd/>
            <a:tailEnd/>
          </a:ln>
        </p:spPr>
      </p:pic>
      <p:sp>
        <p:nvSpPr>
          <p:cNvPr id="33" name="Text Box 12"/>
          <p:cNvSpPr txBox="1">
            <a:spLocks noChangeArrowheads="1"/>
          </p:cNvSpPr>
          <p:nvPr/>
        </p:nvSpPr>
        <p:spPr bwMode="auto">
          <a:xfrm>
            <a:off x="6215063" y="4629150"/>
            <a:ext cx="3897312" cy="371475"/>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b="1" i="1" kern="0" dirty="0">
                <a:solidFill>
                  <a:schemeClr val="bg1"/>
                </a:solidFill>
                <a:effectLst>
                  <a:outerShdw blurRad="38100" dist="38100" dir="2700000" algn="tl">
                    <a:srgbClr val="C0C0C0"/>
                  </a:outerShdw>
                </a:effectLst>
                <a:latin typeface="+mn-lt"/>
              </a:rPr>
              <a:t>Electromagnetic Calorimeter</a:t>
            </a:r>
          </a:p>
        </p:txBody>
      </p:sp>
      <p:sp>
        <p:nvSpPr>
          <p:cNvPr id="34" name="Text Box 13"/>
          <p:cNvSpPr txBox="1">
            <a:spLocks noChangeArrowheads="1"/>
          </p:cNvSpPr>
          <p:nvPr/>
        </p:nvSpPr>
        <p:spPr bwMode="auto">
          <a:xfrm>
            <a:off x="71438" y="2571750"/>
            <a:ext cx="2743200" cy="401638"/>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sz="2000" b="1" i="1" kern="0" dirty="0">
                <a:solidFill>
                  <a:schemeClr val="bg1"/>
                </a:solidFill>
                <a:effectLst>
                  <a:outerShdw blurRad="38100" dist="38100" dir="2700000" algn="tl">
                    <a:srgbClr val="C0C0C0"/>
                  </a:outerShdw>
                </a:effectLst>
                <a:latin typeface="+mn-lt"/>
              </a:rPr>
              <a:t>Drift Chamber</a:t>
            </a:r>
          </a:p>
        </p:txBody>
      </p:sp>
      <p:sp>
        <p:nvSpPr>
          <p:cNvPr id="35" name="Text Box 14"/>
          <p:cNvSpPr txBox="1">
            <a:spLocks noChangeArrowheads="1"/>
          </p:cNvSpPr>
          <p:nvPr/>
        </p:nvSpPr>
        <p:spPr bwMode="auto">
          <a:xfrm>
            <a:off x="142875" y="5589240"/>
            <a:ext cx="3071813" cy="714375"/>
          </a:xfrm>
          <a:prstGeom prst="rect">
            <a:avLst/>
          </a:prstGeom>
          <a:gradFill rotWithShape="0">
            <a:gsLst>
              <a:gs pos="0">
                <a:srgbClr val="99CCFF">
                  <a:gamma/>
                  <a:shade val="76078"/>
                  <a:invGamma/>
                </a:srgbClr>
              </a:gs>
              <a:gs pos="100000">
                <a:srgbClr val="99CCFF"/>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kern="0" baseline="-25000" dirty="0" err="1">
                <a:solidFill>
                  <a:srgbClr val="333399"/>
                </a:solidFill>
                <a:effectLst>
                  <a:outerShdw blurRad="38100" dist="38100" dir="2700000" algn="tl">
                    <a:srgbClr val="000000"/>
                  </a:outerShdw>
                </a:effectLst>
                <a:latin typeface="+mn-lt"/>
              </a:rPr>
              <a:t>r</a:t>
            </a:r>
            <a:r>
              <a:rPr lang="en-US" b="1" kern="0" baseline="-25000" dirty="0">
                <a:solidFill>
                  <a:srgbClr val="333399"/>
                </a:solidFill>
                <a:effectLst>
                  <a:outerShdw blurRad="38100" dist="38100" dir="2700000" algn="tl">
                    <a:srgbClr val="000000"/>
                  </a:outerShdw>
                </a:effectLst>
                <a:latin typeface="+mn-lt"/>
              </a:rPr>
              <a:t> </a:t>
            </a:r>
            <a:r>
              <a:rPr lang="en-US" b="1" kern="0" baseline="-25000" dirty="0">
                <a:solidFill>
                  <a:srgbClr val="333399"/>
                </a:solidFill>
                <a:effectLst>
                  <a:outerShdw blurRad="38100" dist="38100" dir="2700000" algn="tl">
                    <a:srgbClr val="000000"/>
                  </a:outerShdw>
                </a:effectLst>
                <a:latin typeface="Symbol" pitchFamily="18" charset="2"/>
              </a:rPr>
              <a:t>f</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r>
              <a:rPr lang="en-US" b="1" kern="0" dirty="0">
                <a:solidFill>
                  <a:srgbClr val="333399"/>
                </a:solidFill>
                <a:effectLst>
                  <a:outerShdw blurRad="38100" dist="38100" dir="2700000" algn="tl">
                    <a:srgbClr val="000000"/>
                  </a:outerShdw>
                </a:effectLst>
                <a:latin typeface="+mn-lt"/>
                <a:sym typeface="SymbolProp BT" pitchFamily="2" charset="2"/>
              </a:rPr>
              <a:t>= 150 </a:t>
            </a:r>
            <a:r>
              <a:rPr lang="en-US" b="1" kern="0" dirty="0">
                <a:solidFill>
                  <a:srgbClr val="333399"/>
                </a:solidFill>
                <a:effectLst>
                  <a:outerShdw blurRad="38100" dist="38100" dir="2700000" algn="tl">
                    <a:srgbClr val="000000"/>
                  </a:outerShdw>
                </a:effectLst>
                <a:latin typeface="Symbol" pitchFamily="18" charset="2"/>
                <a:sym typeface="SymbolProp BT" pitchFamily="2" charset="2"/>
              </a:rPr>
              <a:t>m</a:t>
            </a:r>
            <a:r>
              <a:rPr lang="en-US" b="1" kern="0" dirty="0">
                <a:solidFill>
                  <a:srgbClr val="333399"/>
                </a:solidFill>
                <a:effectLst>
                  <a:outerShdw blurRad="38100" dist="38100" dir="2700000" algn="tl">
                    <a:srgbClr val="000000"/>
                  </a:outerShdw>
                </a:effectLst>
                <a:latin typeface="+mn-lt"/>
                <a:sym typeface="SymbolProp BT" pitchFamily="2" charset="2"/>
              </a:rPr>
              <a:t>m  </a:t>
            </a: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z</a:t>
            </a:r>
            <a:r>
              <a:rPr lang="en-US" b="1" kern="0" dirty="0">
                <a:solidFill>
                  <a:srgbClr val="333399"/>
                </a:solidFill>
                <a:effectLst>
                  <a:outerShdw blurRad="38100" dist="38100" dir="2700000" algn="tl">
                    <a:srgbClr val="000000"/>
                  </a:outerShdw>
                </a:effectLst>
                <a:latin typeface="+mn-lt"/>
              </a:rPr>
              <a:t> </a:t>
            </a:r>
            <a:r>
              <a:rPr lang="en-US" b="1" kern="0" dirty="0">
                <a:solidFill>
                  <a:srgbClr val="333399"/>
                </a:solidFill>
                <a:effectLst>
                  <a:outerShdw blurRad="38100" dist="38100" dir="2700000" algn="tl">
                    <a:srgbClr val="000000"/>
                  </a:outerShdw>
                </a:effectLst>
                <a:latin typeface="+mn-lt"/>
                <a:sym typeface="SymbolProp BT" pitchFamily="2" charset="2"/>
              </a:rPr>
              <a:t> = 2 mm</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p>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V</a:t>
            </a:r>
            <a:r>
              <a:rPr lang="en-US" b="1" kern="0" dirty="0">
                <a:solidFill>
                  <a:srgbClr val="333399"/>
                </a:solidFill>
                <a:effectLst>
                  <a:outerShdw blurRad="38100" dist="38100" dir="2700000" algn="tl">
                    <a:srgbClr val="000000"/>
                  </a:outerShdw>
                </a:effectLst>
                <a:latin typeface="+mn-lt"/>
                <a:sym typeface="SymbolProp BT" pitchFamily="2" charset="2"/>
              </a:rPr>
              <a:t>  = 3 mm   </a:t>
            </a:r>
            <a:r>
              <a:rPr lang="en-US" b="1" kern="0" dirty="0">
                <a:solidFill>
                  <a:srgbClr val="333399"/>
                </a:solidFill>
                <a:effectLst>
                  <a:outerShdw blurRad="38100" dist="38100" dir="2700000" algn="tl">
                    <a:srgbClr val="000000"/>
                  </a:outerShdw>
                </a:effectLst>
                <a:latin typeface="Symbol" pitchFamily="18" charset="2"/>
              </a:rPr>
              <a:t>s</a:t>
            </a:r>
            <a:r>
              <a:rPr lang="en-US" b="1" i="1" kern="0" baseline="-25000" dirty="0">
                <a:solidFill>
                  <a:srgbClr val="333399"/>
                </a:solidFill>
                <a:effectLst>
                  <a:outerShdw blurRad="38100" dist="38100" dir="2700000" algn="tl">
                    <a:srgbClr val="000000"/>
                  </a:outerShdw>
                </a:effectLst>
                <a:latin typeface="+mn-lt"/>
              </a:rPr>
              <a:t>p </a:t>
            </a:r>
            <a:r>
              <a:rPr lang="en-US" b="1" kern="0" dirty="0">
                <a:solidFill>
                  <a:srgbClr val="333399"/>
                </a:solidFill>
                <a:effectLst>
                  <a:outerShdw blurRad="38100" dist="38100" dir="2700000" algn="tl">
                    <a:srgbClr val="000000"/>
                  </a:outerShdw>
                </a:effectLst>
                <a:latin typeface="+mn-lt"/>
              </a:rPr>
              <a:t>/</a:t>
            </a:r>
            <a:r>
              <a:rPr lang="en-US" b="1" i="1" kern="0" dirty="0">
                <a:solidFill>
                  <a:srgbClr val="333399"/>
                </a:solidFill>
                <a:effectLst>
                  <a:outerShdw blurRad="38100" dist="38100" dir="2700000" algn="tl">
                    <a:srgbClr val="000000"/>
                  </a:outerShdw>
                </a:effectLst>
                <a:latin typeface="+mn-lt"/>
              </a:rPr>
              <a:t>p</a:t>
            </a:r>
            <a:r>
              <a:rPr lang="en-US" b="1" kern="0" dirty="0">
                <a:solidFill>
                  <a:srgbClr val="333399"/>
                </a:solidFill>
                <a:effectLst>
                  <a:outerShdw blurRad="38100" dist="38100" dir="2700000" algn="tl">
                    <a:srgbClr val="000000"/>
                  </a:outerShdw>
                </a:effectLst>
                <a:latin typeface="+mn-lt"/>
              </a:rPr>
              <a:t> = 0.4 %</a:t>
            </a:r>
            <a:endParaRPr lang="en-US" b="1" kern="0" dirty="0">
              <a:solidFill>
                <a:srgbClr val="333399"/>
              </a:solidFill>
              <a:effectLst>
                <a:outerShdw blurRad="38100" dist="38100" dir="2700000" algn="tl">
                  <a:srgbClr val="000000"/>
                </a:outerShdw>
              </a:effectLst>
              <a:latin typeface="+mn-lt"/>
              <a:sym typeface="SymbolProp BT" pitchFamily="2" charset="2"/>
            </a:endParaRPr>
          </a:p>
        </p:txBody>
      </p:sp>
      <p:sp>
        <p:nvSpPr>
          <p:cNvPr id="36" name="Text Box 15"/>
          <p:cNvSpPr txBox="1">
            <a:spLocks noChangeArrowheads="1"/>
          </p:cNvSpPr>
          <p:nvPr/>
        </p:nvSpPr>
        <p:spPr bwMode="auto">
          <a:xfrm>
            <a:off x="6234113" y="5083175"/>
            <a:ext cx="2767012" cy="1290638"/>
          </a:xfrm>
          <a:prstGeom prst="rect">
            <a:avLst/>
          </a:prstGeom>
          <a:gradFill rotWithShape="1">
            <a:gsLst>
              <a:gs pos="0">
                <a:srgbClr val="FFFF00">
                  <a:gamma/>
                  <a:shade val="56078"/>
                  <a:invGamma/>
                </a:srgbClr>
              </a:gs>
              <a:gs pos="50000">
                <a:srgbClr val="FFFF00"/>
              </a:gs>
              <a:gs pos="100000">
                <a:srgbClr val="FFFF00">
                  <a:gamma/>
                  <a:shade val="56078"/>
                  <a:invGamma/>
                </a:srgbClr>
              </a:gs>
            </a:gsLst>
            <a:lin ang="18900000" scaled="1"/>
          </a:gradFill>
          <a:ln w="9525">
            <a:solidFill>
              <a:srgbClr val="E4B900"/>
            </a:solidFill>
            <a:miter lim="800000"/>
            <a:headEnd/>
            <a:tailEnd/>
          </a:ln>
          <a:effectLst>
            <a:outerShdw dist="107763" dir="2700000" algn="ctr" rotWithShape="0">
              <a:srgbClr val="808080"/>
            </a:outerShdw>
          </a:effectLst>
        </p:spPr>
        <p:txBody>
          <a:bodyPr>
            <a:spAutoFit/>
          </a:bodyPr>
          <a:lstStyle/>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kern="0" baseline="-25000">
                <a:solidFill>
                  <a:sysClr val="windowText" lastClr="000000"/>
                </a:solidFill>
                <a:effectLst>
                  <a:outerShdw blurRad="38100" dist="38100" dir="2700000" algn="tl">
                    <a:srgbClr val="FFFFFF"/>
                  </a:outerShdw>
                </a:effectLst>
                <a:latin typeface="+mn-lt"/>
              </a:rPr>
              <a:t>E </a:t>
            </a:r>
            <a:r>
              <a:rPr lang="en-US" b="1" kern="0">
                <a:solidFill>
                  <a:sysClr val="windowText" lastClr="000000"/>
                </a:solidFill>
                <a:effectLst>
                  <a:outerShdw blurRad="38100" dist="38100" dir="2700000" algn="tl">
                    <a:srgbClr val="FFFFFF"/>
                  </a:outerShdw>
                </a:effectLst>
                <a:latin typeface="+mn-lt"/>
              </a:rPr>
              <a:t>/</a:t>
            </a:r>
            <a:r>
              <a:rPr lang="en-US" b="1" i="1" kern="0">
                <a:solidFill>
                  <a:sysClr val="windowText" lastClr="000000"/>
                </a:solidFill>
                <a:effectLst>
                  <a:outerShdw blurRad="38100" dist="38100" dir="2700000" algn="tl">
                    <a:srgbClr val="FFFFFF"/>
                  </a:outerShdw>
                </a:effectLst>
                <a:latin typeface="+mn-lt"/>
              </a:rPr>
              <a:t>E</a:t>
            </a:r>
            <a:r>
              <a:rPr lang="en-US" b="1" kern="0">
                <a:solidFill>
                  <a:sysClr val="windowText" lastClr="000000"/>
                </a:solidFill>
                <a:effectLst>
                  <a:outerShdw blurRad="38100" dist="38100" dir="2700000" algn="tl">
                    <a:srgbClr val="FFFFFF"/>
                  </a:outerShdw>
                </a:effectLst>
                <a:latin typeface="+mn-lt"/>
              </a:rPr>
              <a:t> =	5.4%/ </a:t>
            </a:r>
          </a:p>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i="1" kern="0" baseline="-25000">
                <a:solidFill>
                  <a:sysClr val="windowText" lastClr="000000"/>
                </a:solidFill>
                <a:effectLst>
                  <a:outerShdw blurRad="38100" dist="38100" dir="2700000" algn="tl">
                    <a:srgbClr val="FFFFFF"/>
                  </a:outerShdw>
                </a:effectLst>
                <a:latin typeface="+mn-lt"/>
              </a:rPr>
              <a:t>t</a:t>
            </a:r>
            <a:r>
              <a:rPr lang="en-US" b="1" kern="0">
                <a:solidFill>
                  <a:sysClr val="windowText" lastClr="000000"/>
                </a:solidFill>
                <a:effectLst>
                  <a:outerShdw blurRad="38100" dist="38100" dir="2700000" algn="tl">
                    <a:srgbClr val="FFFFFF"/>
                  </a:outerShdw>
                </a:effectLst>
                <a:latin typeface="+mn-lt"/>
              </a:rPr>
              <a:t> = 54 ps/</a:t>
            </a:r>
            <a:r>
              <a:rPr lang="en-US" sz="2400" b="1" kern="0">
                <a:solidFill>
                  <a:sysClr val="windowText" lastClr="000000"/>
                </a:solidFill>
                <a:effectLst>
                  <a:outerShdw blurRad="38100" dist="38100" dir="2700000" algn="tl">
                    <a:srgbClr val="FFFFFF"/>
                  </a:outerShdw>
                </a:effectLst>
                <a:latin typeface="+mn-lt"/>
              </a:rPr>
              <a:t>                              </a:t>
            </a:r>
            <a:r>
              <a:rPr lang="en-US" sz="1600" kern="0">
                <a:solidFill>
                  <a:sysClr val="windowText" lastClr="000000"/>
                </a:solidFill>
                <a:effectLst>
                  <a:outerShdw blurRad="38100" dist="38100" dir="2700000" algn="tl">
                    <a:srgbClr val="FFFFFF"/>
                  </a:outerShdw>
                </a:effectLst>
                <a:latin typeface="Tempus Sans ITC" pitchFamily="82" charset="0"/>
              </a:rPr>
              <a:t>  </a:t>
            </a:r>
          </a:p>
          <a:p>
            <a:pPr fontAlgn="auto">
              <a:lnSpc>
                <a:spcPct val="130000"/>
              </a:lnSpc>
              <a:spcBef>
                <a:spcPts val="0"/>
              </a:spcBef>
              <a:spcAft>
                <a:spcPts val="0"/>
              </a:spcAft>
              <a:tabLst>
                <a:tab pos="747713" algn="l"/>
              </a:tabLst>
              <a:defRPr/>
            </a:pPr>
            <a:r>
              <a:rPr lang="en-US" sz="1600" kern="0">
                <a:solidFill>
                  <a:sysClr val="windowText" lastClr="000000"/>
                </a:solidFill>
                <a:latin typeface="Tempus Sans ITC" pitchFamily="82" charset="0"/>
              </a:rPr>
              <a:t>                                               </a:t>
            </a:r>
          </a:p>
        </p:txBody>
      </p:sp>
      <p:graphicFrame>
        <p:nvGraphicFramePr>
          <p:cNvPr id="1026" name="Object 4"/>
          <p:cNvGraphicFramePr>
            <a:graphicFrameLocks noChangeAspect="1"/>
          </p:cNvGraphicFramePr>
          <p:nvPr/>
        </p:nvGraphicFramePr>
        <p:xfrm>
          <a:off x="7286625" y="5640388"/>
          <a:ext cx="903288" cy="376237"/>
        </p:xfrm>
        <a:graphic>
          <a:graphicData uri="http://schemas.openxmlformats.org/presentationml/2006/ole">
            <p:oleObj spid="_x0000_s1026" name="Equation" r:id="rId6" imgW="660240" imgH="253800" progId="Equation.3">
              <p:embed/>
            </p:oleObj>
          </a:graphicData>
        </a:graphic>
      </p:graphicFrame>
      <p:sp>
        <p:nvSpPr>
          <p:cNvPr id="38" name="Rectangle 17"/>
          <p:cNvSpPr>
            <a:spLocks noChangeArrowheads="1"/>
          </p:cNvSpPr>
          <p:nvPr/>
        </p:nvSpPr>
        <p:spPr bwMode="auto">
          <a:xfrm>
            <a:off x="6697663" y="5964238"/>
            <a:ext cx="1970087" cy="449262"/>
          </a:xfrm>
          <a:prstGeom prst="rect">
            <a:avLst/>
          </a:prstGeom>
          <a:noFill/>
          <a:ln w="9525">
            <a:noFill/>
            <a:miter lim="800000"/>
            <a:headEnd/>
            <a:tailEnd/>
          </a:ln>
          <a:effectLst/>
        </p:spPr>
        <p:txBody>
          <a:bodyPr>
            <a:spAutoFit/>
          </a:bodyPr>
          <a:lstStyle/>
          <a:p>
            <a:pPr fontAlgn="auto">
              <a:lnSpc>
                <a:spcPct val="130000"/>
              </a:lnSpc>
              <a:spcBef>
                <a:spcPct val="50000"/>
              </a:spcBef>
              <a:spcAft>
                <a:spcPts val="0"/>
              </a:spcAft>
              <a:buFont typeface="Symbol" pitchFamily="18" charset="2"/>
              <a:buChar char="Å"/>
              <a:defRPr/>
            </a:pPr>
            <a:r>
              <a:rPr lang="en-US" b="1" kern="0" dirty="0">
                <a:solidFill>
                  <a:sysClr val="windowText" lastClr="000000"/>
                </a:solidFill>
                <a:latin typeface="+mn-lt"/>
              </a:rPr>
              <a:t> </a:t>
            </a:r>
            <a:r>
              <a:rPr lang="en-US" b="1" kern="0" dirty="0">
                <a:solidFill>
                  <a:sysClr val="windowText" lastClr="000000"/>
                </a:solidFill>
                <a:effectLst>
                  <a:outerShdw blurRad="38100" dist="38100" dir="2700000" algn="tl">
                    <a:srgbClr val="C0C0C0"/>
                  </a:outerShdw>
                </a:effectLst>
                <a:latin typeface="+mn-lt"/>
              </a:rPr>
              <a:t>50 </a:t>
            </a:r>
            <a:r>
              <a:rPr lang="en-US" b="1" kern="0" dirty="0" err="1">
                <a:solidFill>
                  <a:sysClr val="windowText" lastClr="000000"/>
                </a:solidFill>
                <a:effectLst>
                  <a:outerShdw blurRad="38100" dist="38100" dir="2700000" algn="tl">
                    <a:srgbClr val="C0C0C0"/>
                  </a:outerShdw>
                </a:effectLst>
                <a:latin typeface="+mn-lt"/>
              </a:rPr>
              <a:t>ps</a:t>
            </a:r>
            <a:r>
              <a:rPr lang="en-US" kern="0" dirty="0">
                <a:solidFill>
                  <a:sysClr val="windowText" lastClr="000000"/>
                </a:solidFill>
                <a:effectLst>
                  <a:outerShdw blurRad="38100" dist="38100" dir="2700000" algn="tl">
                    <a:srgbClr val="C0C0C0"/>
                  </a:outerShdw>
                </a:effectLst>
                <a:latin typeface="+mn-lt"/>
              </a:rPr>
              <a:t>(</a:t>
            </a:r>
            <a:r>
              <a:rPr lang="en-US" kern="0" dirty="0" err="1">
                <a:solidFill>
                  <a:sysClr val="windowText" lastClr="000000"/>
                </a:solidFill>
                <a:effectLst>
                  <a:outerShdw blurRad="38100" dist="38100" dir="2700000" algn="tl">
                    <a:srgbClr val="C0C0C0"/>
                  </a:outerShdw>
                </a:effectLst>
                <a:latin typeface="+mn-lt"/>
              </a:rPr>
              <a:t>calib</a:t>
            </a:r>
            <a:r>
              <a:rPr lang="en-US" kern="0" dirty="0">
                <a:solidFill>
                  <a:sysClr val="windowText" lastClr="000000"/>
                </a:solidFill>
                <a:effectLst>
                  <a:outerShdw blurRad="38100" dist="38100" dir="2700000" algn="tl">
                    <a:srgbClr val="C0C0C0"/>
                  </a:outerShdw>
                </a:effectLst>
                <a:latin typeface="+mn-lt"/>
              </a:rPr>
              <a:t>)</a:t>
            </a:r>
            <a:endParaRPr lang="en-GB" kern="0" dirty="0">
              <a:solidFill>
                <a:sysClr val="windowText" lastClr="000000"/>
              </a:solidFill>
              <a:effectLst>
                <a:outerShdw blurRad="38100" dist="38100" dir="2700000" algn="tl">
                  <a:srgbClr val="C0C0C0"/>
                </a:outerShdw>
              </a:effectLst>
              <a:latin typeface="+mn-lt"/>
            </a:endParaRPr>
          </a:p>
        </p:txBody>
      </p:sp>
      <p:sp>
        <p:nvSpPr>
          <p:cNvPr id="39" name="Rectangle 18"/>
          <p:cNvSpPr>
            <a:spLocks noChangeArrowheads="1"/>
          </p:cNvSpPr>
          <p:nvPr/>
        </p:nvSpPr>
        <p:spPr bwMode="auto">
          <a:xfrm>
            <a:off x="3842322" y="1515687"/>
            <a:ext cx="1641475" cy="925512"/>
          </a:xfrm>
          <a:prstGeom prst="rect">
            <a:avLst/>
          </a:prstGeom>
          <a:solidFill>
            <a:srgbClr val="FFFFFF"/>
          </a:solidFill>
          <a:ln w="9525">
            <a:solidFill>
              <a:srgbClr val="339966"/>
            </a:solidFill>
            <a:miter lim="800000"/>
            <a:headEnd/>
            <a:tailEnd/>
          </a:ln>
          <a:effectLst>
            <a:outerShdw dist="107763" dir="2700000" algn="ctr" rotWithShape="0">
              <a:srgbClr val="808080"/>
            </a:outerShdw>
          </a:effectLst>
        </p:spPr>
        <p:txBody>
          <a:bodyPr lIns="90000" tIns="46800" rIns="90000" bIns="46800">
            <a:spAutoFit/>
          </a:bodyPr>
          <a:lstStyle/>
          <a:p>
            <a:pPr fontAlgn="auto">
              <a:spcBef>
                <a:spcPct val="50000"/>
              </a:spcBef>
              <a:spcAft>
                <a:spcPts val="0"/>
              </a:spcAft>
              <a:defRPr/>
            </a:pP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KS</a:t>
            </a:r>
            <a:r>
              <a:rPr lang="it-IT" b="1" kern="0" dirty="0">
                <a:solidFill>
                  <a:srgbClr val="009900"/>
                </a:solidFill>
                <a:latin typeface="+mn-lt"/>
                <a:sym typeface="Symbol" pitchFamily="18" charset="2"/>
              </a:rPr>
              <a:t> = 0.6  cm</a:t>
            </a:r>
            <a:r>
              <a:rPr lang="it-IT" b="1" kern="0" dirty="0">
                <a:solidFill>
                  <a:srgbClr val="009900"/>
                </a:solidFill>
                <a:latin typeface="Tempus Sans ITC" pitchFamily="82" charset="0"/>
                <a:sym typeface="Symbol" pitchFamily="18" charset="2"/>
              </a:rPr>
              <a:t>    </a:t>
            </a: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KL  </a:t>
            </a:r>
            <a:r>
              <a:rPr lang="it-IT" b="1" kern="0" dirty="0">
                <a:solidFill>
                  <a:srgbClr val="009900"/>
                </a:solidFill>
                <a:latin typeface="+mn-lt"/>
                <a:sym typeface="Symbol" pitchFamily="18" charset="2"/>
              </a:rPr>
              <a:t>= 340 cm   </a:t>
            </a:r>
            <a:r>
              <a:rPr lang="it-IT" b="1" kern="0" baseline="-25000" dirty="0">
                <a:solidFill>
                  <a:srgbClr val="009900"/>
                </a:solidFill>
                <a:latin typeface="+mn-lt"/>
                <a:sym typeface="Symbol" pitchFamily="18" charset="2"/>
              </a:rPr>
              <a:t>K  </a:t>
            </a:r>
            <a:r>
              <a:rPr lang="it-IT" b="1" kern="0" dirty="0">
                <a:solidFill>
                  <a:srgbClr val="009900"/>
                </a:solidFill>
                <a:latin typeface="+mn-lt"/>
                <a:sym typeface="Symbol" pitchFamily="18" charset="2"/>
              </a:rPr>
              <a:t>=  95 cm</a:t>
            </a:r>
            <a:endParaRPr lang="en-US" b="1" kern="0" dirty="0">
              <a:solidFill>
                <a:srgbClr val="009900"/>
              </a:solidFill>
              <a:latin typeface="+mn-lt"/>
              <a:sym typeface="Symbol" pitchFamily="18" charset="2"/>
            </a:endParaRPr>
          </a:p>
        </p:txBody>
      </p:sp>
      <p:graphicFrame>
        <p:nvGraphicFramePr>
          <p:cNvPr id="1027" name="Object 5"/>
          <p:cNvGraphicFramePr>
            <a:graphicFrameLocks noChangeAspect="1"/>
          </p:cNvGraphicFramePr>
          <p:nvPr/>
        </p:nvGraphicFramePr>
        <p:xfrm>
          <a:off x="7572375" y="5214938"/>
          <a:ext cx="933450" cy="388937"/>
        </p:xfrm>
        <a:graphic>
          <a:graphicData uri="http://schemas.openxmlformats.org/presentationml/2006/ole">
            <p:oleObj spid="_x0000_s1027" name="Equation" r:id="rId7" imgW="660240" imgH="253800" progId="Equation.3">
              <p:embed/>
            </p:oleObj>
          </a:graphicData>
        </a:graphic>
      </p:graphicFrame>
      <p:sp>
        <p:nvSpPr>
          <p:cNvPr id="42" name="Rectangle 22"/>
          <p:cNvSpPr>
            <a:spLocks noChangeArrowheads="1"/>
          </p:cNvSpPr>
          <p:nvPr/>
        </p:nvSpPr>
        <p:spPr bwMode="auto">
          <a:xfrm>
            <a:off x="4140200" y="6127750"/>
            <a:ext cx="1241425" cy="366713"/>
          </a:xfrm>
          <a:prstGeom prst="rect">
            <a:avLst/>
          </a:prstGeom>
          <a:noFill/>
          <a:ln w="25400" algn="ctr">
            <a:noFill/>
            <a:miter lim="800000"/>
            <a:headEnd/>
            <a:tailEnd/>
          </a:ln>
          <a:effectLst/>
        </p:spPr>
        <p:txBody>
          <a:bodyPr wrap="none" lIns="90000" tIns="46800" rIns="90000" bIns="46800">
            <a:spAutoFit/>
          </a:bodyPr>
          <a:lstStyle/>
          <a:p>
            <a:pPr algn="ctr" eaLnBrk="0" fontAlgn="auto" hangingPunct="0">
              <a:spcBef>
                <a:spcPts val="0"/>
              </a:spcBef>
              <a:spcAft>
                <a:spcPts val="0"/>
              </a:spcAft>
              <a:defRPr/>
            </a:pPr>
            <a:r>
              <a:rPr lang="en-US" kern="0">
                <a:solidFill>
                  <a:sysClr val="windowText" lastClr="000000"/>
                </a:solidFill>
                <a:latin typeface="+mn-lt"/>
                <a:sym typeface="SymbolProp BT" pitchFamily="2" charset="2"/>
              </a:rPr>
              <a:t>B = 0.52 T</a:t>
            </a:r>
          </a:p>
        </p:txBody>
      </p:sp>
      <p:sp>
        <p:nvSpPr>
          <p:cNvPr id="24" name="Segnaposto piè di pagina 2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5" name="Segnaposto numero diapositiva 24"/>
          <p:cNvSpPr>
            <a:spLocks noGrp="1"/>
          </p:cNvSpPr>
          <p:nvPr>
            <p:ph type="sldNum" sz="quarter" idx="11"/>
          </p:nvPr>
        </p:nvSpPr>
        <p:spPr/>
        <p:txBody>
          <a:bodyPr/>
          <a:lstStyle/>
          <a:p>
            <a:pPr>
              <a:defRPr/>
            </a:pPr>
            <a:fld id="{E458A581-5F90-4D95-9D9D-0FA7F9D5B3D1}" type="slidenum">
              <a:rPr lang="en-US" smtClean="0"/>
              <a:pPr>
                <a:defRPr/>
              </a:pPr>
              <a:t>4</a:t>
            </a:fld>
            <a:endParaRPr lang="en-US" dirty="0"/>
          </a:p>
        </p:txBody>
      </p:sp>
      <p:sp>
        <p:nvSpPr>
          <p:cNvPr id="32" name="CasellaDiTesto 31"/>
          <p:cNvSpPr txBox="1"/>
          <p:nvPr/>
        </p:nvSpPr>
        <p:spPr>
          <a:xfrm>
            <a:off x="3989740" y="1052736"/>
            <a:ext cx="1518364" cy="430887"/>
          </a:xfrm>
          <a:prstGeom prst="rect">
            <a:avLst/>
          </a:prstGeom>
          <a:noFill/>
        </p:spPr>
        <p:txBody>
          <a:bodyPr wrap="none" rtlCol="0">
            <a:spAutoFit/>
          </a:bodyPr>
          <a:lstStyle/>
          <a:p>
            <a:r>
              <a:rPr lang="en-US" sz="2200" dirty="0" smtClean="0">
                <a:latin typeface="Symbol" pitchFamily="18" charset="2"/>
              </a:rPr>
              <a:t>F</a:t>
            </a:r>
            <a:r>
              <a:rPr lang="en-US" sz="2200" dirty="0" smtClean="0"/>
              <a:t> </a:t>
            </a:r>
            <a:r>
              <a:rPr lang="en-US" sz="2200" dirty="0" smtClean="0">
                <a:sym typeface="Symbol"/>
              </a:rPr>
              <a:t> K</a:t>
            </a:r>
            <a:r>
              <a:rPr lang="en-US" sz="2200" baseline="-25000" dirty="0" smtClean="0">
                <a:sym typeface="Symbol"/>
              </a:rPr>
              <a:t>S</a:t>
            </a:r>
            <a:r>
              <a:rPr lang="en-US" sz="2200" dirty="0" smtClean="0">
                <a:sym typeface="Symbol"/>
              </a:rPr>
              <a:t> K</a:t>
            </a:r>
            <a:r>
              <a:rPr lang="en-US" sz="2200" baseline="-25000" dirty="0" smtClean="0">
                <a:sym typeface="Symbol"/>
              </a:rPr>
              <a:t>L</a:t>
            </a:r>
            <a:endParaRPr lang="en-US" sz="2200" baseline="-250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Large-area GEM  foils for KLOE-2 IT</a:t>
            </a:r>
            <a:endParaRPr lang="en-US" dirty="0"/>
          </a:p>
        </p:txBody>
      </p:sp>
      <p:sp>
        <p:nvSpPr>
          <p:cNvPr id="5" name="Rettangolo 4"/>
          <p:cNvSpPr/>
          <p:nvPr/>
        </p:nvSpPr>
        <p:spPr>
          <a:xfrm>
            <a:off x="0" y="980728"/>
            <a:ext cx="9144000" cy="1938992"/>
          </a:xfrm>
          <a:prstGeom prst="rect">
            <a:avLst/>
          </a:prstGeom>
        </p:spPr>
        <p:txBody>
          <a:bodyPr wrap="square">
            <a:spAutoFit/>
          </a:bodyPr>
          <a:lstStyle/>
          <a:p>
            <a:pPr>
              <a:buClr>
                <a:srgbClr val="7030A0"/>
              </a:buClr>
              <a:buFont typeface="Wingdings" pitchFamily="2" charset="2"/>
              <a:buChar char="v"/>
            </a:pPr>
            <a:r>
              <a:rPr lang="en-US" sz="2000" dirty="0" smtClean="0">
                <a:latin typeface="+mn-lt"/>
              </a:rPr>
              <a:t>The wide request of Large Detectors by the GEM community, including KLOE-2 Inner Tracker, started  the development of a new GEM production procedure</a:t>
            </a:r>
          </a:p>
          <a:p>
            <a:pPr>
              <a:buClr>
                <a:srgbClr val="7030A0"/>
              </a:buClr>
              <a:buFont typeface="Wingdings" pitchFamily="2" charset="2"/>
              <a:buChar char="v"/>
            </a:pPr>
            <a:endParaRPr lang="en-US" sz="2000" dirty="0" smtClean="0">
              <a:latin typeface="+mn-lt"/>
            </a:endParaRPr>
          </a:p>
          <a:p>
            <a:pPr>
              <a:buClr>
                <a:srgbClr val="7030A0"/>
              </a:buClr>
              <a:buFont typeface="Wingdings" pitchFamily="2" charset="2"/>
              <a:buChar char="v"/>
            </a:pPr>
            <a:r>
              <a:rPr lang="en-US" sz="2000" dirty="0" smtClean="0">
                <a:latin typeface="+mn-lt"/>
              </a:rPr>
              <a:t> A Single-Mask etching technique has been developed by TE-MPE-EM CERN workshop, allowing </a:t>
            </a:r>
            <a:r>
              <a:rPr lang="en-US" sz="2000" b="1" dirty="0" smtClean="0">
                <a:solidFill>
                  <a:srgbClr val="7030A0"/>
                </a:solidFill>
                <a:latin typeface="+mn-lt"/>
              </a:rPr>
              <a:t>GEM foils as large as 450x2000mm</a:t>
            </a:r>
            <a:r>
              <a:rPr lang="en-US" sz="2000" b="1" baseline="30000" dirty="0" smtClean="0">
                <a:solidFill>
                  <a:srgbClr val="7030A0"/>
                </a:solidFill>
                <a:latin typeface="+mn-lt"/>
              </a:rPr>
              <a:t>2 </a:t>
            </a:r>
            <a:r>
              <a:rPr lang="en-US" sz="2000" b="1" dirty="0" smtClean="0">
                <a:solidFill>
                  <a:srgbClr val="7030A0"/>
                </a:solidFill>
                <a:latin typeface="+mn-lt"/>
              </a:rPr>
              <a:t> </a:t>
            </a:r>
            <a:r>
              <a:rPr lang="en-US" sz="2000" dirty="0" smtClean="0">
                <a:latin typeface="+mn-lt"/>
              </a:rPr>
              <a:t>to be realized.</a:t>
            </a:r>
            <a:endParaRPr lang="en-US" sz="2000" dirty="0">
              <a:latin typeface="+mn-lt"/>
            </a:endParaRPr>
          </a:p>
          <a:p>
            <a:pPr>
              <a:buClr>
                <a:srgbClr val="7030A0"/>
              </a:buClr>
            </a:pPr>
            <a:r>
              <a:rPr lang="en-US" sz="2000" dirty="0" smtClean="0">
                <a:latin typeface="+mn-lt"/>
              </a:rPr>
              <a:t> </a:t>
            </a:r>
            <a:r>
              <a:rPr lang="en-US" sz="2000" dirty="0" smtClean="0">
                <a:solidFill>
                  <a:srgbClr val="7030A0"/>
                </a:solidFill>
                <a:latin typeface="+mn-lt"/>
              </a:rPr>
              <a:t>Larger foils are obtained  with GEM foils spliced together</a:t>
            </a:r>
          </a:p>
        </p:txBody>
      </p:sp>
      <p:grpSp>
        <p:nvGrpSpPr>
          <p:cNvPr id="6" name="Gruppo 5"/>
          <p:cNvGrpSpPr/>
          <p:nvPr/>
        </p:nvGrpSpPr>
        <p:grpSpPr>
          <a:xfrm>
            <a:off x="288032" y="3018539"/>
            <a:ext cx="8532440" cy="3668237"/>
            <a:chOff x="0" y="3001123"/>
            <a:chExt cx="8532440" cy="3668237"/>
          </a:xfrm>
        </p:grpSpPr>
        <p:sp>
          <p:nvSpPr>
            <p:cNvPr id="7" name="Rectangle 3"/>
            <p:cNvSpPr>
              <a:spLocks noChangeArrowheads="1"/>
            </p:cNvSpPr>
            <p:nvPr/>
          </p:nvSpPr>
          <p:spPr bwMode="auto">
            <a:xfrm rot="5400000">
              <a:off x="7235273" y="1778937"/>
              <a:ext cx="74981" cy="2519353"/>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8" name="Rectangle 4"/>
            <p:cNvSpPr>
              <a:spLocks noChangeArrowheads="1"/>
            </p:cNvSpPr>
            <p:nvPr/>
          </p:nvSpPr>
          <p:spPr bwMode="auto">
            <a:xfrm rot="5400000">
              <a:off x="7122802" y="1966390"/>
              <a:ext cx="299923" cy="2519353"/>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9" name="Rectangle 25"/>
            <p:cNvSpPr>
              <a:spLocks noChangeArrowheads="1"/>
            </p:cNvSpPr>
            <p:nvPr/>
          </p:nvSpPr>
          <p:spPr bwMode="auto">
            <a:xfrm rot="5400000">
              <a:off x="7235273" y="2153842"/>
              <a:ext cx="74981" cy="2519353"/>
            </a:xfrm>
            <a:prstGeom prst="rect">
              <a:avLst/>
            </a:prstGeom>
            <a:solidFill>
              <a:srgbClr val="FF0000"/>
            </a:solidFill>
            <a:ln w="9525">
              <a:solidFill>
                <a:schemeClr val="tx1"/>
              </a:solidFill>
              <a:miter lim="800000"/>
              <a:headEnd/>
              <a:tailEnd/>
            </a:ln>
          </p:spPr>
          <p:txBody>
            <a:bodyPr wrap="none" anchor="ctr"/>
            <a:lstStyle/>
            <a:p>
              <a:endParaRPr lang="it-IT"/>
            </a:p>
          </p:txBody>
        </p:sp>
        <p:grpSp>
          <p:nvGrpSpPr>
            <p:cNvPr id="10" name="Group 51"/>
            <p:cNvGrpSpPr>
              <a:grpSpLocks/>
            </p:cNvGrpSpPr>
            <p:nvPr/>
          </p:nvGrpSpPr>
          <p:grpSpPr bwMode="auto">
            <a:xfrm>
              <a:off x="6013087" y="3660955"/>
              <a:ext cx="2519353" cy="674827"/>
              <a:chOff x="5257800" y="1828800"/>
              <a:chExt cx="3200400" cy="857249"/>
            </a:xfrm>
          </p:grpSpPr>
          <p:sp>
            <p:nvSpPr>
              <p:cNvPr id="35" name="Rectangle 3"/>
              <p:cNvSpPr>
                <a:spLocks noChangeArrowheads="1"/>
              </p:cNvSpPr>
              <p:nvPr/>
            </p:nvSpPr>
            <p:spPr bwMode="auto">
              <a:xfrm rot="5400000">
                <a:off x="6810375" y="466724"/>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36" name="Rectangle 4"/>
              <p:cNvSpPr>
                <a:spLocks noChangeArrowheads="1"/>
              </p:cNvSpPr>
              <p:nvPr/>
            </p:nvSpPr>
            <p:spPr bwMode="auto">
              <a:xfrm rot="5400000">
                <a:off x="6667500" y="704849"/>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37" name="Rectangle 25"/>
              <p:cNvSpPr>
                <a:spLocks noChangeArrowheads="1"/>
              </p:cNvSpPr>
              <p:nvPr/>
            </p:nvSpPr>
            <p:spPr bwMode="auto">
              <a:xfrm rot="5400000">
                <a:off x="6810375" y="942974"/>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38" name="Rectangle 3"/>
              <p:cNvSpPr>
                <a:spLocks noChangeArrowheads="1"/>
              </p:cNvSpPr>
              <p:nvPr/>
            </p:nvSpPr>
            <p:spPr bwMode="auto">
              <a:xfrm rot="5400000">
                <a:off x="6810375" y="371475"/>
                <a:ext cx="95250" cy="3200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39" name="Rectangle 3"/>
              <p:cNvSpPr>
                <a:spLocks noChangeArrowheads="1"/>
              </p:cNvSpPr>
              <p:nvPr/>
            </p:nvSpPr>
            <p:spPr bwMode="auto">
              <a:xfrm rot="5400000">
                <a:off x="6810375" y="1038224"/>
                <a:ext cx="95250" cy="3200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40" name="Rectangle 3"/>
              <p:cNvSpPr>
                <a:spLocks noChangeArrowheads="1"/>
              </p:cNvSpPr>
              <p:nvPr/>
            </p:nvSpPr>
            <p:spPr bwMode="auto">
              <a:xfrm rot="5400000">
                <a:off x="5705475" y="138112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41" name="Rectangle 3"/>
              <p:cNvSpPr>
                <a:spLocks noChangeArrowheads="1"/>
              </p:cNvSpPr>
              <p:nvPr/>
            </p:nvSpPr>
            <p:spPr bwMode="auto">
              <a:xfrm rot="5400000">
                <a:off x="7915275" y="138112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grpSp>
        <p:grpSp>
          <p:nvGrpSpPr>
            <p:cNvPr id="11" name="Group 98"/>
            <p:cNvGrpSpPr>
              <a:grpSpLocks/>
            </p:cNvGrpSpPr>
            <p:nvPr/>
          </p:nvGrpSpPr>
          <p:grpSpPr bwMode="auto">
            <a:xfrm>
              <a:off x="6013087" y="5291788"/>
              <a:ext cx="2519353" cy="588599"/>
              <a:chOff x="5257800" y="3581400"/>
              <a:chExt cx="3200400" cy="748145"/>
            </a:xfrm>
          </p:grpSpPr>
          <p:sp>
            <p:nvSpPr>
              <p:cNvPr id="29" name="Rectangle 26"/>
              <p:cNvSpPr>
                <a:spLocks noChangeArrowheads="1"/>
              </p:cNvSpPr>
              <p:nvPr/>
            </p:nvSpPr>
            <p:spPr bwMode="auto">
              <a:xfrm rot="5400000">
                <a:off x="6810375" y="2115416"/>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30" name="Rectangle 27"/>
              <p:cNvSpPr>
                <a:spLocks noChangeArrowheads="1"/>
              </p:cNvSpPr>
              <p:nvPr/>
            </p:nvSpPr>
            <p:spPr bwMode="auto">
              <a:xfrm rot="5400000">
                <a:off x="6667500" y="2353541"/>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31" name="Rectangle 28"/>
              <p:cNvSpPr>
                <a:spLocks noChangeArrowheads="1"/>
              </p:cNvSpPr>
              <p:nvPr/>
            </p:nvSpPr>
            <p:spPr bwMode="auto">
              <a:xfrm rot="5400000">
                <a:off x="6810375" y="2591666"/>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32" name="Rectangle 29"/>
              <p:cNvSpPr>
                <a:spLocks noChangeArrowheads="1"/>
              </p:cNvSpPr>
              <p:nvPr/>
            </p:nvSpPr>
            <p:spPr bwMode="auto">
              <a:xfrm>
                <a:off x="6248400" y="3581400"/>
                <a:ext cx="1219200" cy="190500"/>
              </a:xfrm>
              <a:prstGeom prst="rect">
                <a:avLst/>
              </a:prstGeom>
              <a:solidFill>
                <a:schemeClr val="bg1"/>
              </a:solidFill>
              <a:ln w="9525">
                <a:noFill/>
                <a:miter lim="800000"/>
                <a:headEnd/>
                <a:tailEnd/>
              </a:ln>
            </p:spPr>
            <p:txBody>
              <a:bodyPr wrap="none" anchor="ctr"/>
              <a:lstStyle/>
              <a:p>
                <a:endParaRPr lang="it-IT"/>
              </a:p>
            </p:txBody>
          </p:sp>
          <p:sp>
            <p:nvSpPr>
              <p:cNvPr id="33" name="AutoShape 35"/>
              <p:cNvSpPr>
                <a:spLocks noChangeArrowheads="1"/>
              </p:cNvSpPr>
              <p:nvPr/>
            </p:nvSpPr>
            <p:spPr bwMode="auto">
              <a:xfrm>
                <a:off x="6248400" y="3744191"/>
                <a:ext cx="1219200" cy="401782"/>
              </a:xfrm>
              <a:custGeom>
                <a:avLst/>
                <a:gdLst>
                  <a:gd name="T0" fmla="*/ 63799161 w 21600"/>
                  <a:gd name="T1" fmla="*/ 3736777 h 21600"/>
                  <a:gd name="T2" fmla="*/ 34408535 w 21600"/>
                  <a:gd name="T3" fmla="*/ 7473554 h 21600"/>
                  <a:gd name="T4" fmla="*/ 5017911 w 21600"/>
                  <a:gd name="T5" fmla="*/ 3736777 h 21600"/>
                  <a:gd name="T6" fmla="*/ 34408535 w 21600"/>
                  <a:gd name="T7" fmla="*/ 0 h 21600"/>
                  <a:gd name="T8" fmla="*/ 0 60000 65536"/>
                  <a:gd name="T9" fmla="*/ 0 60000 65536"/>
                  <a:gd name="T10" fmla="*/ 0 60000 65536"/>
                  <a:gd name="T11" fmla="*/ 0 60000 65536"/>
                  <a:gd name="T12" fmla="*/ 3375 w 21600"/>
                  <a:gd name="T13" fmla="*/ 3375 h 21600"/>
                  <a:gd name="T14" fmla="*/ 18225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50" y="21600"/>
                    </a:lnTo>
                    <a:lnTo>
                      <a:pt x="18450" y="21600"/>
                    </a:lnTo>
                    <a:lnTo>
                      <a:pt x="21600" y="0"/>
                    </a:lnTo>
                    <a:close/>
                  </a:path>
                </a:pathLst>
              </a:custGeom>
              <a:solidFill>
                <a:schemeClr val="bg1"/>
              </a:solidFill>
              <a:ln w="9525">
                <a:noFill/>
                <a:miter lim="800000"/>
                <a:headEnd/>
                <a:tailEnd/>
              </a:ln>
            </p:spPr>
            <p:txBody>
              <a:bodyPr wrap="none" anchor="ctr"/>
              <a:lstStyle/>
              <a:p>
                <a:endParaRPr lang="it-IT"/>
              </a:p>
            </p:txBody>
          </p:sp>
          <p:sp>
            <p:nvSpPr>
              <p:cNvPr id="34" name="Rectangle 29"/>
              <p:cNvSpPr>
                <a:spLocks noChangeArrowheads="1"/>
              </p:cNvSpPr>
              <p:nvPr/>
            </p:nvSpPr>
            <p:spPr bwMode="auto">
              <a:xfrm>
                <a:off x="6248400" y="4139045"/>
                <a:ext cx="1219200" cy="190500"/>
              </a:xfrm>
              <a:prstGeom prst="rect">
                <a:avLst/>
              </a:prstGeom>
              <a:solidFill>
                <a:schemeClr val="bg1"/>
              </a:solidFill>
              <a:ln w="9525">
                <a:noFill/>
                <a:miter lim="800000"/>
                <a:headEnd/>
                <a:tailEnd/>
              </a:ln>
            </p:spPr>
            <p:txBody>
              <a:bodyPr wrap="none" anchor="ctr"/>
              <a:lstStyle/>
              <a:p>
                <a:endParaRPr lang="it-IT"/>
              </a:p>
            </p:txBody>
          </p:sp>
        </p:grpSp>
        <p:grpSp>
          <p:nvGrpSpPr>
            <p:cNvPr id="12" name="Group 97"/>
            <p:cNvGrpSpPr>
              <a:grpSpLocks/>
            </p:cNvGrpSpPr>
            <p:nvPr/>
          </p:nvGrpSpPr>
          <p:grpSpPr bwMode="auto">
            <a:xfrm>
              <a:off x="6013087" y="6060341"/>
              <a:ext cx="2519353" cy="539862"/>
              <a:chOff x="5257800" y="4419600"/>
              <a:chExt cx="3200400" cy="685800"/>
            </a:xfrm>
          </p:grpSpPr>
          <p:sp>
            <p:nvSpPr>
              <p:cNvPr id="25" name="Rectangle 26"/>
              <p:cNvSpPr>
                <a:spLocks noChangeArrowheads="1"/>
              </p:cNvSpPr>
              <p:nvPr/>
            </p:nvSpPr>
            <p:spPr bwMode="auto">
              <a:xfrm rot="5400000">
                <a:off x="6810375" y="2891271"/>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26" name="Rectangle 27"/>
              <p:cNvSpPr>
                <a:spLocks noChangeArrowheads="1"/>
              </p:cNvSpPr>
              <p:nvPr/>
            </p:nvSpPr>
            <p:spPr bwMode="auto">
              <a:xfrm rot="5400000">
                <a:off x="6667500" y="3129396"/>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27" name="Rectangle 28"/>
              <p:cNvSpPr>
                <a:spLocks noChangeArrowheads="1"/>
              </p:cNvSpPr>
              <p:nvPr/>
            </p:nvSpPr>
            <p:spPr bwMode="auto">
              <a:xfrm rot="5400000">
                <a:off x="6810375" y="3367521"/>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28" name="Rectangle 29"/>
              <p:cNvSpPr>
                <a:spLocks noChangeArrowheads="1"/>
              </p:cNvSpPr>
              <p:nvPr/>
            </p:nvSpPr>
            <p:spPr bwMode="auto">
              <a:xfrm>
                <a:off x="6248400" y="4419600"/>
                <a:ext cx="1219200" cy="685800"/>
              </a:xfrm>
              <a:prstGeom prst="rect">
                <a:avLst/>
              </a:prstGeom>
              <a:solidFill>
                <a:schemeClr val="bg1"/>
              </a:solidFill>
              <a:ln w="9525">
                <a:noFill/>
                <a:miter lim="800000"/>
                <a:headEnd/>
                <a:tailEnd/>
              </a:ln>
            </p:spPr>
            <p:txBody>
              <a:bodyPr wrap="none" anchor="ctr"/>
              <a:lstStyle/>
              <a:p>
                <a:endParaRPr lang="it-IT"/>
              </a:p>
            </p:txBody>
          </p:sp>
        </p:grpSp>
        <p:sp>
          <p:nvSpPr>
            <p:cNvPr id="13" name="Text Box 60"/>
            <p:cNvSpPr txBox="1">
              <a:spLocks noChangeArrowheads="1"/>
            </p:cNvSpPr>
            <p:nvPr/>
          </p:nvSpPr>
          <p:spPr bwMode="auto">
            <a:xfrm>
              <a:off x="0" y="3081154"/>
              <a:ext cx="5544616"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0070C0"/>
                  </a:solidFill>
                  <a:latin typeface="+mj-lt"/>
                </a:rPr>
                <a:t>Starting material                                                            50 </a:t>
              </a:r>
              <a:r>
                <a:rPr lang="el-GR" sz="2000" dirty="0" smtClean="0">
                  <a:solidFill>
                    <a:srgbClr val="0070C0"/>
                  </a:solidFill>
                  <a:latin typeface="+mj-lt"/>
                </a:rPr>
                <a:t>μ</a:t>
              </a:r>
              <a:r>
                <a:rPr lang="en-US" sz="2000" dirty="0">
                  <a:solidFill>
                    <a:srgbClr val="0070C0"/>
                  </a:solidFill>
                  <a:latin typeface="+mj-lt"/>
                </a:rPr>
                <a:t>m </a:t>
              </a:r>
              <a:r>
                <a:rPr lang="en-US" sz="2000" dirty="0" err="1">
                  <a:solidFill>
                    <a:srgbClr val="0070C0"/>
                  </a:solidFill>
                  <a:latin typeface="+mj-lt"/>
                </a:rPr>
                <a:t>Kapton</a:t>
              </a:r>
              <a:r>
                <a:rPr lang="en-US" sz="2000" dirty="0">
                  <a:solidFill>
                    <a:srgbClr val="0070C0"/>
                  </a:solidFill>
                  <a:latin typeface="+mj-lt"/>
                </a:rPr>
                <a:t>  foil with 5</a:t>
              </a:r>
              <a:r>
                <a:rPr lang="el-GR" sz="2000" dirty="0">
                  <a:solidFill>
                    <a:srgbClr val="0070C0"/>
                  </a:solidFill>
                  <a:latin typeface="+mj-lt"/>
                </a:rPr>
                <a:t>μ</a:t>
              </a:r>
              <a:r>
                <a:rPr lang="en-US" sz="2000" dirty="0">
                  <a:solidFill>
                    <a:srgbClr val="0070C0"/>
                  </a:solidFill>
                  <a:latin typeface="+mj-lt"/>
                </a:rPr>
                <a:t>m Copper clad</a:t>
              </a:r>
            </a:p>
          </p:txBody>
        </p:sp>
        <p:sp>
          <p:nvSpPr>
            <p:cNvPr id="14" name="Text Box 50"/>
            <p:cNvSpPr txBox="1">
              <a:spLocks noChangeArrowheads="1"/>
            </p:cNvSpPr>
            <p:nvPr/>
          </p:nvSpPr>
          <p:spPr bwMode="auto">
            <a:xfrm>
              <a:off x="0" y="4486623"/>
              <a:ext cx="5940152" cy="646331"/>
            </a:xfrm>
            <a:prstGeom prst="rect">
              <a:avLst/>
            </a:prstGeom>
            <a:noFill/>
            <a:ln w="9525">
              <a:noFill/>
              <a:miter lim="800000"/>
              <a:headEnd/>
              <a:tailEnd/>
            </a:ln>
          </p:spPr>
          <p:txBody>
            <a:bodyPr wrap="square">
              <a:spAutoFit/>
            </a:bodyPr>
            <a:lstStyle/>
            <a:p>
              <a:pPr algn="ctr" eaLnBrk="0" hangingPunct="0">
                <a:lnSpc>
                  <a:spcPct val="90000"/>
                </a:lnSpc>
                <a:defRPr/>
              </a:pPr>
              <a:r>
                <a:rPr lang="en-US" sz="2000" dirty="0">
                  <a:solidFill>
                    <a:srgbClr val="0070C0"/>
                  </a:solidFill>
                  <a:latin typeface="+mj-lt"/>
                </a:rPr>
                <a:t> Hole </a:t>
              </a:r>
              <a:r>
                <a:rPr lang="en-US" sz="2000" dirty="0" smtClean="0">
                  <a:solidFill>
                    <a:srgbClr val="0070C0"/>
                  </a:solidFill>
                  <a:latin typeface="+mj-lt"/>
                </a:rPr>
                <a:t>opened </a:t>
              </a:r>
              <a:r>
                <a:rPr lang="en-US" sz="2000" dirty="0">
                  <a:solidFill>
                    <a:srgbClr val="0070C0"/>
                  </a:solidFill>
                  <a:latin typeface="+mj-lt"/>
                </a:rPr>
                <a:t>with top side metal etching </a:t>
              </a:r>
              <a:r>
                <a:rPr lang="en-US" sz="2000" dirty="0" smtClean="0">
                  <a:solidFill>
                    <a:srgbClr val="0070C0"/>
                  </a:solidFill>
                  <a:latin typeface="+mj-lt"/>
                </a:rPr>
                <a:t>are used as self-mask for the  </a:t>
              </a:r>
              <a:r>
                <a:rPr lang="en-US" sz="2000" dirty="0" err="1">
                  <a:solidFill>
                    <a:srgbClr val="0070C0"/>
                  </a:solidFill>
                  <a:latin typeface="+mj-lt"/>
                </a:rPr>
                <a:t>kapton</a:t>
              </a:r>
              <a:r>
                <a:rPr lang="en-US" sz="2000" dirty="0">
                  <a:solidFill>
                    <a:srgbClr val="0070C0"/>
                  </a:solidFill>
                  <a:latin typeface="+mj-lt"/>
                </a:rPr>
                <a:t> etching</a:t>
              </a:r>
            </a:p>
          </p:txBody>
        </p:sp>
        <p:sp>
          <p:nvSpPr>
            <p:cNvPr id="15" name="Text Box 26"/>
            <p:cNvSpPr txBox="1">
              <a:spLocks noChangeArrowheads="1"/>
            </p:cNvSpPr>
            <p:nvPr/>
          </p:nvSpPr>
          <p:spPr bwMode="auto">
            <a:xfrm>
              <a:off x="0" y="5200561"/>
              <a:ext cx="5868143"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a:solidFill>
                    <a:srgbClr val="006600"/>
                  </a:solidFill>
                  <a:latin typeface="+mj-lt"/>
                </a:rPr>
                <a:t>Bottom side metal etching. Top side metal is preserved with </a:t>
              </a:r>
              <a:r>
                <a:rPr lang="en-US" sz="2000" dirty="0" err="1">
                  <a:solidFill>
                    <a:srgbClr val="006600"/>
                  </a:solidFill>
                  <a:latin typeface="+mj-lt"/>
                </a:rPr>
                <a:t>Cathodic</a:t>
              </a:r>
              <a:r>
                <a:rPr lang="en-US" sz="2000" dirty="0">
                  <a:solidFill>
                    <a:srgbClr val="006600"/>
                  </a:solidFill>
                  <a:latin typeface="+mj-lt"/>
                </a:rPr>
                <a:t> Protection technique</a:t>
              </a:r>
            </a:p>
          </p:txBody>
        </p:sp>
        <p:sp>
          <p:nvSpPr>
            <p:cNvPr id="16" name="TextBox 11"/>
            <p:cNvSpPr txBox="1">
              <a:spLocks noChangeArrowheads="1"/>
            </p:cNvSpPr>
            <p:nvPr/>
          </p:nvSpPr>
          <p:spPr bwMode="auto">
            <a:xfrm>
              <a:off x="0" y="6023029"/>
              <a:ext cx="5796136" cy="646331"/>
            </a:xfrm>
            <a:prstGeom prst="rect">
              <a:avLst/>
            </a:prstGeom>
            <a:noFill/>
            <a:ln w="9525">
              <a:noFill/>
              <a:miter lim="800000"/>
              <a:headEnd/>
              <a:tailEnd/>
            </a:ln>
          </p:spPr>
          <p:txBody>
            <a:bodyPr wrap="square">
              <a:spAutoFit/>
            </a:bodyPr>
            <a:lstStyle/>
            <a:p>
              <a:pPr algn="ctr" eaLnBrk="0" hangingPunct="0">
                <a:lnSpc>
                  <a:spcPct val="90000"/>
                </a:lnSpc>
                <a:defRPr/>
              </a:pPr>
              <a:r>
                <a:rPr lang="en-US" sz="2000" dirty="0">
                  <a:solidFill>
                    <a:srgbClr val="0070C0"/>
                  </a:solidFill>
                  <a:latin typeface="+mj-lt"/>
                </a:rPr>
                <a:t>Back to </a:t>
              </a:r>
              <a:r>
                <a:rPr lang="en-US" sz="2000" dirty="0" err="1">
                  <a:solidFill>
                    <a:srgbClr val="0070C0"/>
                  </a:solidFill>
                  <a:latin typeface="+mj-lt"/>
                </a:rPr>
                <a:t>kapton</a:t>
              </a:r>
              <a:r>
                <a:rPr lang="en-US" sz="2000" dirty="0">
                  <a:solidFill>
                    <a:srgbClr val="0070C0"/>
                  </a:solidFill>
                  <a:latin typeface="+mj-lt"/>
                </a:rPr>
                <a:t> etching for 30 s to get cylindrical shaped hole</a:t>
              </a:r>
            </a:p>
          </p:txBody>
        </p:sp>
        <p:sp>
          <p:nvSpPr>
            <p:cNvPr id="17" name="Text Box 31"/>
            <p:cNvSpPr txBox="1">
              <a:spLocks noChangeArrowheads="1"/>
            </p:cNvSpPr>
            <p:nvPr/>
          </p:nvSpPr>
          <p:spPr bwMode="auto">
            <a:xfrm>
              <a:off x="0" y="3820978"/>
              <a:ext cx="6156176"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err="1">
                  <a:solidFill>
                    <a:srgbClr val="006600"/>
                  </a:solidFill>
                  <a:latin typeface="+mj-lt"/>
                </a:rPr>
                <a:t>Photoresist</a:t>
              </a:r>
              <a:r>
                <a:rPr lang="en-US" sz="2000" dirty="0">
                  <a:solidFill>
                    <a:srgbClr val="006600"/>
                  </a:solidFill>
                  <a:latin typeface="+mj-lt"/>
                </a:rPr>
                <a:t> coating, </a:t>
              </a:r>
              <a:r>
                <a:rPr lang="en-US" sz="2000" b="1" dirty="0">
                  <a:solidFill>
                    <a:srgbClr val="006600"/>
                  </a:solidFill>
                  <a:latin typeface="+mj-lt"/>
                </a:rPr>
                <a:t>Single Mask</a:t>
              </a:r>
              <a:r>
                <a:rPr lang="en-US" sz="2000" dirty="0">
                  <a:solidFill>
                    <a:srgbClr val="006600"/>
                  </a:solidFill>
                  <a:latin typeface="+mj-lt"/>
                </a:rPr>
                <a:t> </a:t>
              </a:r>
              <a:r>
                <a:rPr lang="en-US" sz="2000" dirty="0" smtClean="0">
                  <a:solidFill>
                    <a:srgbClr val="006600"/>
                  </a:solidFill>
                  <a:latin typeface="+mj-lt"/>
                </a:rPr>
                <a:t>laid </a:t>
              </a:r>
              <a:r>
                <a:rPr lang="en-US" sz="2000" dirty="0">
                  <a:solidFill>
                    <a:srgbClr val="006600"/>
                  </a:solidFill>
                  <a:latin typeface="+mj-lt"/>
                </a:rPr>
                <a:t>down </a:t>
              </a:r>
              <a:r>
                <a:rPr lang="en-US" sz="2000" dirty="0" smtClean="0">
                  <a:solidFill>
                    <a:srgbClr val="006600"/>
                  </a:solidFill>
                  <a:latin typeface="+mj-lt"/>
                </a:rPr>
                <a:t> and     exposed to UV light</a:t>
              </a:r>
              <a:endParaRPr lang="en-US" sz="2000" dirty="0">
                <a:solidFill>
                  <a:srgbClr val="006600"/>
                </a:solidFill>
                <a:latin typeface="+mj-lt"/>
              </a:endParaRPr>
            </a:p>
          </p:txBody>
        </p:sp>
        <p:grpSp>
          <p:nvGrpSpPr>
            <p:cNvPr id="18" name="Group 52"/>
            <p:cNvGrpSpPr>
              <a:grpSpLocks/>
            </p:cNvGrpSpPr>
            <p:nvPr/>
          </p:nvGrpSpPr>
          <p:grpSpPr bwMode="auto">
            <a:xfrm>
              <a:off x="6013087" y="4500740"/>
              <a:ext cx="2519353" cy="588600"/>
              <a:chOff x="5257800" y="2923309"/>
              <a:chExt cx="3200400" cy="748146"/>
            </a:xfrm>
          </p:grpSpPr>
          <p:sp>
            <p:nvSpPr>
              <p:cNvPr id="19" name="Rectangle 26"/>
              <p:cNvSpPr>
                <a:spLocks noChangeArrowheads="1"/>
              </p:cNvSpPr>
              <p:nvPr/>
            </p:nvSpPr>
            <p:spPr bwMode="auto">
              <a:xfrm rot="5400000">
                <a:off x="6810375" y="1457325"/>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20" name="Rectangle 27"/>
              <p:cNvSpPr>
                <a:spLocks noChangeArrowheads="1"/>
              </p:cNvSpPr>
              <p:nvPr/>
            </p:nvSpPr>
            <p:spPr bwMode="auto">
              <a:xfrm rot="5400000">
                <a:off x="6667500" y="1695450"/>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21" name="Rectangle 28"/>
              <p:cNvSpPr>
                <a:spLocks noChangeArrowheads="1"/>
              </p:cNvSpPr>
              <p:nvPr/>
            </p:nvSpPr>
            <p:spPr bwMode="auto">
              <a:xfrm rot="5400000">
                <a:off x="6810375" y="1933575"/>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22" name="Rectangle 29"/>
              <p:cNvSpPr>
                <a:spLocks noChangeArrowheads="1"/>
              </p:cNvSpPr>
              <p:nvPr/>
            </p:nvSpPr>
            <p:spPr bwMode="auto">
              <a:xfrm>
                <a:off x="6248400" y="2923309"/>
                <a:ext cx="1219200" cy="190500"/>
              </a:xfrm>
              <a:prstGeom prst="rect">
                <a:avLst/>
              </a:prstGeom>
              <a:solidFill>
                <a:schemeClr val="bg1"/>
              </a:solidFill>
              <a:ln w="9525">
                <a:noFill/>
                <a:miter lim="800000"/>
                <a:headEnd/>
                <a:tailEnd/>
              </a:ln>
            </p:spPr>
            <p:txBody>
              <a:bodyPr wrap="none" anchor="ctr"/>
              <a:lstStyle/>
              <a:p>
                <a:endParaRPr lang="it-IT"/>
              </a:p>
            </p:txBody>
          </p:sp>
          <p:sp>
            <p:nvSpPr>
              <p:cNvPr id="23" name="AutoShape 35"/>
              <p:cNvSpPr>
                <a:spLocks noChangeArrowheads="1"/>
              </p:cNvSpPr>
              <p:nvPr/>
            </p:nvSpPr>
            <p:spPr bwMode="auto">
              <a:xfrm>
                <a:off x="6248400" y="3086100"/>
                <a:ext cx="1219200" cy="401782"/>
              </a:xfrm>
              <a:custGeom>
                <a:avLst/>
                <a:gdLst>
                  <a:gd name="T0" fmla="*/ 63799161 w 21600"/>
                  <a:gd name="T1" fmla="*/ 3736777 h 21600"/>
                  <a:gd name="T2" fmla="*/ 34408535 w 21600"/>
                  <a:gd name="T3" fmla="*/ 7473554 h 21600"/>
                  <a:gd name="T4" fmla="*/ 5017911 w 21600"/>
                  <a:gd name="T5" fmla="*/ 3736777 h 21600"/>
                  <a:gd name="T6" fmla="*/ 34408535 w 21600"/>
                  <a:gd name="T7" fmla="*/ 0 h 21600"/>
                  <a:gd name="T8" fmla="*/ 0 60000 65536"/>
                  <a:gd name="T9" fmla="*/ 0 60000 65536"/>
                  <a:gd name="T10" fmla="*/ 0 60000 65536"/>
                  <a:gd name="T11" fmla="*/ 0 60000 65536"/>
                  <a:gd name="T12" fmla="*/ 3375 w 21600"/>
                  <a:gd name="T13" fmla="*/ 3375 h 21600"/>
                  <a:gd name="T14" fmla="*/ 18225 w 21600"/>
                  <a:gd name="T15" fmla="*/ 18225 h 21600"/>
                </a:gdLst>
                <a:ahLst/>
                <a:cxnLst>
                  <a:cxn ang="T8">
                    <a:pos x="T0" y="T1"/>
                  </a:cxn>
                  <a:cxn ang="T9">
                    <a:pos x="T2" y="T3"/>
                  </a:cxn>
                  <a:cxn ang="T10">
                    <a:pos x="T4" y="T5"/>
                  </a:cxn>
                  <a:cxn ang="T11">
                    <a:pos x="T6" y="T7"/>
                  </a:cxn>
                </a:cxnLst>
                <a:rect l="T12" t="T13" r="T14" b="T15"/>
                <a:pathLst>
                  <a:path w="21600" h="21600">
                    <a:moveTo>
                      <a:pt x="0" y="0"/>
                    </a:moveTo>
                    <a:lnTo>
                      <a:pt x="3150" y="21600"/>
                    </a:lnTo>
                    <a:lnTo>
                      <a:pt x="18450" y="21600"/>
                    </a:lnTo>
                    <a:lnTo>
                      <a:pt x="21600" y="0"/>
                    </a:lnTo>
                    <a:close/>
                  </a:path>
                </a:pathLst>
              </a:custGeom>
              <a:solidFill>
                <a:schemeClr val="bg1"/>
              </a:solidFill>
              <a:ln w="9525">
                <a:noFill/>
                <a:miter lim="800000"/>
                <a:headEnd/>
                <a:tailEnd/>
              </a:ln>
            </p:spPr>
            <p:txBody>
              <a:bodyPr wrap="none" anchor="ctr"/>
              <a:lstStyle/>
              <a:p>
                <a:endParaRPr lang="it-IT"/>
              </a:p>
            </p:txBody>
          </p:sp>
          <p:sp>
            <p:nvSpPr>
              <p:cNvPr id="24" name="Rectangle 3"/>
              <p:cNvSpPr>
                <a:spLocks noChangeArrowheads="1"/>
              </p:cNvSpPr>
              <p:nvPr/>
            </p:nvSpPr>
            <p:spPr bwMode="auto">
              <a:xfrm rot="5400000">
                <a:off x="6810347" y="2023602"/>
                <a:ext cx="95305" cy="3200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defRPr/>
                </a:pPr>
                <a:endParaRPr lang="it-IT">
                  <a:latin typeface="Arial" charset="0"/>
                </a:endParaRPr>
              </a:p>
            </p:txBody>
          </p:sp>
        </p:grpSp>
      </p:grpSp>
      <p:sp>
        <p:nvSpPr>
          <p:cNvPr id="42" name="Segnaposto piè di pagina 4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43" name="Segnaposto numero diapositiva 42"/>
          <p:cNvSpPr>
            <a:spLocks noGrp="1"/>
          </p:cNvSpPr>
          <p:nvPr>
            <p:ph type="sldNum" sz="quarter" idx="11"/>
          </p:nvPr>
        </p:nvSpPr>
        <p:spPr/>
        <p:txBody>
          <a:bodyPr/>
          <a:lstStyle/>
          <a:p>
            <a:pPr>
              <a:defRPr/>
            </a:pPr>
            <a:fld id="{E458A581-5F90-4D95-9D9D-0FA7F9D5B3D1}" type="slidenum">
              <a:rPr lang="en-US" smtClean="0"/>
              <a:pPr>
                <a:defRPr/>
              </a:pPr>
              <a:t>40</a:t>
            </a:fld>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igura a mano libera 4"/>
          <p:cNvSpPr/>
          <p:nvPr/>
        </p:nvSpPr>
        <p:spPr>
          <a:xfrm>
            <a:off x="86538" y="1055512"/>
            <a:ext cx="5565582" cy="2877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1" tIns="40816" rIns="81631" bIns="40816"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1304"/>
              </a:spcBef>
              <a:buNone/>
            </a:pPr>
            <a:r>
              <a:rPr lang="it-IT" sz="2200" dirty="0">
                <a:solidFill>
                  <a:srgbClr val="000000"/>
                </a:solidFill>
                <a:latin typeface="+mn-lt"/>
                <a:ea typeface="Arial Unicode MS" pitchFamily="2"/>
                <a:cs typeface="Tahoma" pitchFamily="2"/>
              </a:rPr>
              <a:t>The GEM </a:t>
            </a:r>
            <a:r>
              <a:rPr lang="it-IT" sz="2200" dirty="0" err="1" smtClean="0">
                <a:solidFill>
                  <a:srgbClr val="000000"/>
                </a:solidFill>
                <a:latin typeface="+mn-lt"/>
                <a:ea typeface="Arial Unicode MS" pitchFamily="2"/>
                <a:cs typeface="Tahoma" pitchFamily="2"/>
              </a:rPr>
              <a:t>is</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a </a:t>
            </a:r>
            <a:r>
              <a:rPr lang="it-IT" sz="2200" dirty="0" smtClean="0">
                <a:solidFill>
                  <a:srgbClr val="000000"/>
                </a:solidFill>
                <a:latin typeface="+mn-lt"/>
                <a:ea typeface="Arial Unicode MS" pitchFamily="2"/>
                <a:cs typeface="Tahoma" pitchFamily="2"/>
              </a:rPr>
              <a:t> 50 μm </a:t>
            </a:r>
            <a:r>
              <a:rPr lang="it-IT" sz="2200" dirty="0" err="1" smtClean="0">
                <a:solidFill>
                  <a:srgbClr val="000000"/>
                </a:solidFill>
                <a:latin typeface="+mn-lt"/>
                <a:ea typeface="Arial Unicode MS" pitchFamily="2"/>
                <a:cs typeface="Tahoma" pitchFamily="2"/>
              </a:rPr>
              <a:t>thick</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copper-</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coated</a:t>
            </a:r>
            <a:r>
              <a:rPr lang="it-IT" sz="2200" dirty="0" smtClean="0">
                <a:solidFill>
                  <a:srgbClr val="00000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kapton</a:t>
            </a:r>
            <a:r>
              <a:rPr lang="it-IT" sz="2200" dirty="0">
                <a:solidFill>
                  <a:srgbClr val="7030A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foil</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with</a:t>
            </a:r>
            <a:r>
              <a:rPr lang="it-IT" sz="2200" dirty="0" smtClean="0">
                <a:solidFill>
                  <a:srgbClr val="000000"/>
                </a:solidFill>
                <a:latin typeface="+mn-lt"/>
                <a:ea typeface="Arial Unicode MS" pitchFamily="2"/>
                <a:cs typeface="Tahoma" pitchFamily="2"/>
              </a:rPr>
              <a:t> </a:t>
            </a:r>
            <a:r>
              <a:rPr lang="it-IT" sz="2200" dirty="0">
                <a:solidFill>
                  <a:srgbClr val="7030A0"/>
                </a:solidFill>
                <a:latin typeface="+mn-lt"/>
                <a:ea typeface="Arial Unicode MS" pitchFamily="2"/>
                <a:cs typeface="Tahoma" pitchFamily="2"/>
              </a:rPr>
              <a:t>high density </a:t>
            </a:r>
            <a:r>
              <a:rPr lang="it-IT" sz="2200" dirty="0" err="1">
                <a:solidFill>
                  <a:srgbClr val="7030A0"/>
                </a:solidFill>
                <a:latin typeface="+mn-lt"/>
                <a:ea typeface="Arial Unicode MS" pitchFamily="2"/>
                <a:cs typeface="Tahoma" pitchFamily="2"/>
              </a:rPr>
              <a:t>of</a:t>
            </a:r>
            <a:r>
              <a:rPr lang="it-IT" sz="2200" dirty="0">
                <a:solidFill>
                  <a:srgbClr val="7030A0"/>
                </a:solidFill>
                <a:latin typeface="+mn-lt"/>
                <a:ea typeface="Arial Unicode MS" pitchFamily="2"/>
                <a:cs typeface="Tahoma" pitchFamily="2"/>
              </a:rPr>
              <a:t> </a:t>
            </a:r>
            <a:r>
              <a:rPr lang="it-IT" sz="2200" dirty="0" err="1">
                <a:solidFill>
                  <a:srgbClr val="7030A0"/>
                </a:solidFill>
                <a:latin typeface="+mn-lt"/>
                <a:ea typeface="Arial Unicode MS" pitchFamily="2"/>
                <a:cs typeface="Tahoma" pitchFamily="2"/>
              </a:rPr>
              <a:t>holes</a:t>
            </a:r>
            <a:r>
              <a:rPr lang="it-IT" sz="2200" dirty="0">
                <a:solidFill>
                  <a:srgbClr val="7030A0"/>
                </a:solidFill>
                <a:latin typeface="+mn-lt"/>
                <a:ea typeface="Arial Unicode MS" pitchFamily="2"/>
                <a:cs typeface="Tahoma" pitchFamily="2"/>
              </a:rPr>
              <a:t> </a:t>
            </a:r>
            <a:r>
              <a:rPr lang="it-IT" sz="2200" dirty="0" smtClean="0">
                <a:solidFill>
                  <a:srgbClr val="7030A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a:t>
            </a:r>
            <a:r>
              <a:rPr lang="it-IT" sz="2200" dirty="0">
                <a:solidFill>
                  <a:srgbClr val="000000"/>
                </a:solidFill>
                <a:latin typeface="+mn-lt"/>
                <a:ea typeface="Arial Unicode MS" pitchFamily="2"/>
                <a:cs typeface="Tahoma" pitchFamily="2"/>
              </a:rPr>
              <a:t>70 μm </a:t>
            </a:r>
            <a:r>
              <a:rPr lang="it-IT" sz="2200" dirty="0" smtClean="0">
                <a:solidFill>
                  <a:srgbClr val="000000"/>
                </a:solidFill>
                <a:latin typeface="+mn-lt"/>
                <a:ea typeface="Arial Unicode MS" pitchFamily="2"/>
                <a:cs typeface="Tahoma" pitchFamily="2"/>
                <a:sym typeface="Symbol"/>
              </a:rPr>
              <a:t></a:t>
            </a:r>
            <a:r>
              <a:rPr lang="it-IT" sz="2200" dirty="0" smtClean="0">
                <a:solidFill>
                  <a:srgbClr val="000000"/>
                </a:solidFill>
                <a:latin typeface="+mn-lt"/>
                <a:ea typeface="Arial Unicode MS" pitchFamily="2"/>
                <a:cs typeface="Tahoma" pitchFamily="2"/>
              </a:rPr>
              <a:t>,  140 μm </a:t>
            </a:r>
            <a:r>
              <a:rPr lang="it-IT" sz="2200" dirty="0" err="1" smtClean="0">
                <a:solidFill>
                  <a:srgbClr val="000000"/>
                </a:solidFill>
                <a:latin typeface="+mn-lt"/>
                <a:ea typeface="Arial Unicode MS" pitchFamily="2"/>
                <a:cs typeface="Tahoma" pitchFamily="2"/>
              </a:rPr>
              <a:t>pitch</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manufactured</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with</a:t>
            </a:r>
            <a:r>
              <a:rPr lang="it-IT" sz="2200" dirty="0" smtClean="0">
                <a:solidFill>
                  <a:srgbClr val="000000"/>
                </a:solidFill>
                <a:latin typeface="+mn-lt"/>
                <a:ea typeface="Arial Unicode MS" pitchFamily="2"/>
                <a:cs typeface="Tahoma" pitchFamily="2"/>
              </a:rPr>
              <a:t> standard </a:t>
            </a:r>
            <a:r>
              <a:rPr lang="it-IT" sz="2200" dirty="0" err="1">
                <a:solidFill>
                  <a:srgbClr val="000000"/>
                </a:solidFill>
                <a:latin typeface="+mn-lt"/>
                <a:ea typeface="Arial Unicode MS" pitchFamily="2"/>
                <a:cs typeface="Tahoma" pitchFamily="2"/>
              </a:rPr>
              <a:t>photo-lithographic</a:t>
            </a:r>
            <a:r>
              <a:rPr lang="it-IT" sz="2200" dirty="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technology</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                             </a:t>
            </a:r>
            <a:r>
              <a:rPr lang="pl-PL" sz="2200" dirty="0" smtClean="0">
                <a:solidFill>
                  <a:srgbClr val="000000"/>
                </a:solidFill>
                <a:latin typeface="+mn-lt"/>
                <a:ea typeface="Arial Unicode MS" pitchFamily="2"/>
                <a:cs typeface="Tahoma" pitchFamily="2"/>
              </a:rPr>
              <a:t>[F. Sauli, NIM A386 (1997) 531] </a:t>
            </a:r>
            <a:endParaRPr lang="it-IT" sz="2200" dirty="0">
              <a:solidFill>
                <a:srgbClr val="000000"/>
              </a:solidFill>
              <a:latin typeface="+mn-lt"/>
              <a:ea typeface="Arial Unicode MS" pitchFamily="2"/>
              <a:cs typeface="Tahoma" pitchFamily="2"/>
            </a:endParaRPr>
          </a:p>
        </p:txBody>
      </p:sp>
      <p:sp>
        <p:nvSpPr>
          <p:cNvPr id="7" name="Titolo 6"/>
          <p:cNvSpPr>
            <a:spLocks noGrp="1"/>
          </p:cNvSpPr>
          <p:nvPr>
            <p:ph type="title"/>
          </p:nvPr>
        </p:nvSpPr>
        <p:spPr/>
        <p:txBody>
          <a:bodyPr/>
          <a:lstStyle/>
          <a:p>
            <a:r>
              <a:rPr lang="en-US" dirty="0" smtClean="0"/>
              <a:t>Gas Electron Multiplier (GEM)</a:t>
            </a:r>
            <a:endParaRPr lang="en-US" dirty="0"/>
          </a:p>
        </p:txBody>
      </p:sp>
      <p:pic>
        <p:nvPicPr>
          <p:cNvPr id="62466" name="Picture 2"/>
          <p:cNvPicPr>
            <a:picLocks noChangeAspect="1" noChangeArrowheads="1"/>
          </p:cNvPicPr>
          <p:nvPr/>
        </p:nvPicPr>
        <p:blipFill>
          <a:blip r:embed="rId3" cstate="print"/>
          <a:srcRect t="25568" r="-660"/>
          <a:stretch>
            <a:fillRect/>
          </a:stretch>
        </p:blipFill>
        <p:spPr bwMode="auto">
          <a:xfrm>
            <a:off x="5672213" y="1021206"/>
            <a:ext cx="3436291" cy="1905697"/>
          </a:xfrm>
          <a:prstGeom prst="rect">
            <a:avLst/>
          </a:prstGeom>
          <a:noFill/>
          <a:ln w="9525">
            <a:noFill/>
            <a:miter lim="800000"/>
            <a:headEnd/>
            <a:tailEnd/>
          </a:ln>
        </p:spPr>
      </p:pic>
      <p:grpSp>
        <p:nvGrpSpPr>
          <p:cNvPr id="84" name="Gruppo 83"/>
          <p:cNvGrpSpPr/>
          <p:nvPr/>
        </p:nvGrpSpPr>
        <p:grpSpPr>
          <a:xfrm>
            <a:off x="6084169" y="3023572"/>
            <a:ext cx="2240280" cy="3573780"/>
            <a:chOff x="6084169" y="3023572"/>
            <a:chExt cx="2240280" cy="3573780"/>
          </a:xfrm>
        </p:grpSpPr>
        <p:sp>
          <p:nvSpPr>
            <p:cNvPr id="47" name="Rectangle 3"/>
            <p:cNvSpPr>
              <a:spLocks noChangeArrowheads="1"/>
            </p:cNvSpPr>
            <p:nvPr/>
          </p:nvSpPr>
          <p:spPr bwMode="auto">
            <a:xfrm rot="5400000">
              <a:off x="7170971" y="1936770"/>
              <a:ext cx="66675" cy="224028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48" name="Rectangle 4"/>
            <p:cNvSpPr>
              <a:spLocks noChangeArrowheads="1"/>
            </p:cNvSpPr>
            <p:nvPr/>
          </p:nvSpPr>
          <p:spPr bwMode="auto">
            <a:xfrm rot="5400000">
              <a:off x="7070959" y="2103457"/>
              <a:ext cx="266700" cy="224028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49" name="Rectangle 25"/>
            <p:cNvSpPr>
              <a:spLocks noChangeArrowheads="1"/>
            </p:cNvSpPr>
            <p:nvPr/>
          </p:nvSpPr>
          <p:spPr bwMode="auto">
            <a:xfrm rot="5400000">
              <a:off x="7170971" y="2270145"/>
              <a:ext cx="66675" cy="2240280"/>
            </a:xfrm>
            <a:prstGeom prst="rect">
              <a:avLst/>
            </a:prstGeom>
            <a:solidFill>
              <a:srgbClr val="FF0000"/>
            </a:solidFill>
            <a:ln w="9525">
              <a:solidFill>
                <a:schemeClr val="tx1"/>
              </a:solidFill>
              <a:miter lim="800000"/>
              <a:headEnd/>
              <a:tailEnd/>
            </a:ln>
          </p:spPr>
          <p:txBody>
            <a:bodyPr wrap="none" anchor="ctr"/>
            <a:lstStyle/>
            <a:p>
              <a:endParaRPr lang="it-IT"/>
            </a:p>
          </p:txBody>
        </p:sp>
        <p:grpSp>
          <p:nvGrpSpPr>
            <p:cNvPr id="28" name="Group 94"/>
            <p:cNvGrpSpPr>
              <a:grpSpLocks/>
            </p:cNvGrpSpPr>
            <p:nvPr/>
          </p:nvGrpSpPr>
          <p:grpSpPr bwMode="auto">
            <a:xfrm>
              <a:off x="6084169" y="5056049"/>
              <a:ext cx="2240280" cy="527843"/>
              <a:chOff x="457200" y="2732810"/>
              <a:chExt cx="3200400" cy="753341"/>
            </a:xfrm>
          </p:grpSpPr>
          <p:sp>
            <p:nvSpPr>
              <p:cNvPr id="51" name="Rectangle 26"/>
              <p:cNvSpPr>
                <a:spLocks noChangeArrowheads="1"/>
              </p:cNvSpPr>
              <p:nvPr/>
            </p:nvSpPr>
            <p:spPr bwMode="auto">
              <a:xfrm rot="5400000">
                <a:off x="2009775" y="1266826"/>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52" name="Rectangle 27"/>
              <p:cNvSpPr>
                <a:spLocks noChangeArrowheads="1"/>
              </p:cNvSpPr>
              <p:nvPr/>
            </p:nvSpPr>
            <p:spPr bwMode="auto">
              <a:xfrm rot="5400000">
                <a:off x="1866900" y="1504951"/>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53" name="Rectangle 28"/>
              <p:cNvSpPr>
                <a:spLocks noChangeArrowheads="1"/>
              </p:cNvSpPr>
              <p:nvPr/>
            </p:nvSpPr>
            <p:spPr bwMode="auto">
              <a:xfrm rot="5400000">
                <a:off x="2009775" y="1743076"/>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54" name="Rectangle 29"/>
              <p:cNvSpPr>
                <a:spLocks noChangeArrowheads="1"/>
              </p:cNvSpPr>
              <p:nvPr/>
            </p:nvSpPr>
            <p:spPr bwMode="auto">
              <a:xfrm>
                <a:off x="1447800" y="2732810"/>
                <a:ext cx="1219200" cy="190500"/>
              </a:xfrm>
              <a:prstGeom prst="rect">
                <a:avLst/>
              </a:prstGeom>
              <a:solidFill>
                <a:schemeClr val="bg1"/>
              </a:solidFill>
              <a:ln w="9525">
                <a:noFill/>
                <a:miter lim="800000"/>
                <a:headEnd/>
                <a:tailEnd/>
              </a:ln>
            </p:spPr>
            <p:txBody>
              <a:bodyPr wrap="none" anchor="ctr"/>
              <a:lstStyle/>
              <a:p>
                <a:endParaRPr lang="it-IT"/>
              </a:p>
            </p:txBody>
          </p:sp>
          <p:sp>
            <p:nvSpPr>
              <p:cNvPr id="55" name="Rectangle 29"/>
              <p:cNvSpPr>
                <a:spLocks noChangeArrowheads="1"/>
              </p:cNvSpPr>
              <p:nvPr/>
            </p:nvSpPr>
            <p:spPr bwMode="auto">
              <a:xfrm>
                <a:off x="1447800" y="3295651"/>
                <a:ext cx="1219200" cy="190500"/>
              </a:xfrm>
              <a:prstGeom prst="rect">
                <a:avLst/>
              </a:prstGeom>
              <a:solidFill>
                <a:schemeClr val="bg1"/>
              </a:solidFill>
              <a:ln w="9525">
                <a:noFill/>
                <a:miter lim="800000"/>
                <a:headEnd/>
                <a:tailEnd/>
              </a:ln>
            </p:spPr>
            <p:txBody>
              <a:bodyPr wrap="none" anchor="ctr"/>
              <a:lstStyle/>
              <a:p>
                <a:endParaRPr lang="it-IT"/>
              </a:p>
            </p:txBody>
          </p:sp>
        </p:grpSp>
        <p:grpSp>
          <p:nvGrpSpPr>
            <p:cNvPr id="38" name="Group 108"/>
            <p:cNvGrpSpPr>
              <a:grpSpLocks/>
            </p:cNvGrpSpPr>
            <p:nvPr/>
          </p:nvGrpSpPr>
          <p:grpSpPr bwMode="auto">
            <a:xfrm>
              <a:off x="6084169" y="3903682"/>
              <a:ext cx="2240280" cy="666750"/>
              <a:chOff x="457200" y="2324100"/>
              <a:chExt cx="3200400" cy="952500"/>
            </a:xfrm>
          </p:grpSpPr>
          <p:sp>
            <p:nvSpPr>
              <p:cNvPr id="57" name="Rectangle 3"/>
              <p:cNvSpPr>
                <a:spLocks noChangeArrowheads="1"/>
              </p:cNvSpPr>
              <p:nvPr/>
            </p:nvSpPr>
            <p:spPr bwMode="auto">
              <a:xfrm rot="5400000">
                <a:off x="2009775" y="962024"/>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58" name="Rectangle 4"/>
              <p:cNvSpPr>
                <a:spLocks noChangeArrowheads="1"/>
              </p:cNvSpPr>
              <p:nvPr/>
            </p:nvSpPr>
            <p:spPr bwMode="auto">
              <a:xfrm rot="5400000">
                <a:off x="1866900" y="1200149"/>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sp>
            <p:nvSpPr>
              <p:cNvPr id="59" name="Rectangle 25"/>
              <p:cNvSpPr>
                <a:spLocks noChangeArrowheads="1"/>
              </p:cNvSpPr>
              <p:nvPr/>
            </p:nvSpPr>
            <p:spPr bwMode="auto">
              <a:xfrm rot="5400000">
                <a:off x="2009775" y="1438274"/>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60" name="Rectangle 3"/>
              <p:cNvSpPr>
                <a:spLocks noChangeArrowheads="1"/>
              </p:cNvSpPr>
              <p:nvPr/>
            </p:nvSpPr>
            <p:spPr bwMode="auto">
              <a:xfrm rot="5400000">
                <a:off x="2009775" y="866775"/>
                <a:ext cx="95250" cy="3200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61" name="Rectangle 3"/>
              <p:cNvSpPr>
                <a:spLocks noChangeArrowheads="1"/>
              </p:cNvSpPr>
              <p:nvPr/>
            </p:nvSpPr>
            <p:spPr bwMode="auto">
              <a:xfrm rot="5400000">
                <a:off x="2009775" y="1533525"/>
                <a:ext cx="95250" cy="3200400"/>
              </a:xfrm>
              <a:prstGeom prst="rect">
                <a:avLst/>
              </a:prstGeom>
              <a:solidFill>
                <a:schemeClr val="tx2">
                  <a:lumMod val="20000"/>
                  <a:lumOff val="80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62" name="Rectangle 3"/>
              <p:cNvSpPr>
                <a:spLocks noChangeArrowheads="1"/>
              </p:cNvSpPr>
              <p:nvPr/>
            </p:nvSpPr>
            <p:spPr bwMode="auto">
              <a:xfrm rot="5400000">
                <a:off x="904875" y="187642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63" name="Rectangle 3"/>
              <p:cNvSpPr>
                <a:spLocks noChangeArrowheads="1"/>
              </p:cNvSpPr>
              <p:nvPr/>
            </p:nvSpPr>
            <p:spPr bwMode="auto">
              <a:xfrm rot="5400000">
                <a:off x="904875" y="273367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64" name="Rectangle 3"/>
              <p:cNvSpPr>
                <a:spLocks noChangeArrowheads="1"/>
              </p:cNvSpPr>
              <p:nvPr/>
            </p:nvSpPr>
            <p:spPr bwMode="auto">
              <a:xfrm rot="5400000">
                <a:off x="3114675" y="273367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sp>
            <p:nvSpPr>
              <p:cNvPr id="65" name="Rectangle 3"/>
              <p:cNvSpPr>
                <a:spLocks noChangeArrowheads="1"/>
              </p:cNvSpPr>
              <p:nvPr/>
            </p:nvSpPr>
            <p:spPr bwMode="auto">
              <a:xfrm rot="5400000">
                <a:off x="3114675" y="1876425"/>
                <a:ext cx="95250" cy="990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p>
                <a:pPr>
                  <a:defRPr/>
                </a:pPr>
                <a:endParaRPr lang="it-IT">
                  <a:latin typeface="Arial" charset="0"/>
                </a:endParaRPr>
              </a:p>
            </p:txBody>
          </p:sp>
        </p:grpSp>
        <p:grpSp>
          <p:nvGrpSpPr>
            <p:cNvPr id="45" name="Group 93"/>
            <p:cNvGrpSpPr>
              <a:grpSpLocks/>
            </p:cNvGrpSpPr>
            <p:nvPr/>
          </p:nvGrpSpPr>
          <p:grpSpPr bwMode="auto">
            <a:xfrm>
              <a:off x="6084169" y="6069509"/>
              <a:ext cx="2240280" cy="527843"/>
              <a:chOff x="457200" y="3590060"/>
              <a:chExt cx="3200400" cy="753340"/>
            </a:xfrm>
          </p:grpSpPr>
          <p:sp>
            <p:nvSpPr>
              <p:cNvPr id="67" name="Rectangle 30"/>
              <p:cNvSpPr>
                <a:spLocks noChangeArrowheads="1"/>
              </p:cNvSpPr>
              <p:nvPr/>
            </p:nvSpPr>
            <p:spPr bwMode="auto">
              <a:xfrm rot="5400000">
                <a:off x="2009775" y="2124076"/>
                <a:ext cx="9525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68" name="Rectangle 33"/>
              <p:cNvSpPr>
                <a:spLocks noChangeArrowheads="1"/>
              </p:cNvSpPr>
              <p:nvPr/>
            </p:nvSpPr>
            <p:spPr bwMode="auto">
              <a:xfrm>
                <a:off x="1447800" y="3590060"/>
                <a:ext cx="1219200" cy="190500"/>
              </a:xfrm>
              <a:prstGeom prst="rect">
                <a:avLst/>
              </a:prstGeom>
              <a:solidFill>
                <a:schemeClr val="bg1"/>
              </a:solidFill>
              <a:ln w="9525">
                <a:noFill/>
                <a:miter lim="800000"/>
                <a:headEnd/>
                <a:tailEnd/>
              </a:ln>
            </p:spPr>
            <p:txBody>
              <a:bodyPr wrap="none" anchor="ctr"/>
              <a:lstStyle/>
              <a:p>
                <a:endParaRPr lang="it-IT"/>
              </a:p>
            </p:txBody>
          </p:sp>
          <p:sp>
            <p:nvSpPr>
              <p:cNvPr id="69" name="Rectangle 31"/>
              <p:cNvSpPr>
                <a:spLocks noChangeArrowheads="1"/>
              </p:cNvSpPr>
              <p:nvPr/>
            </p:nvSpPr>
            <p:spPr bwMode="auto">
              <a:xfrm rot="5400000">
                <a:off x="1866900" y="2362201"/>
                <a:ext cx="381000" cy="3200400"/>
              </a:xfrm>
              <a:prstGeom prst="rect">
                <a:avLst/>
              </a:prstGeom>
              <a:solidFill>
                <a:srgbClr val="FFCC66"/>
              </a:solidFill>
              <a:ln w="9525">
                <a:solidFill>
                  <a:schemeClr val="tx1"/>
                </a:solidFill>
                <a:miter lim="800000"/>
                <a:headEnd/>
                <a:tailEnd/>
              </a:ln>
            </p:spPr>
            <p:txBody>
              <a:bodyPr wrap="none" anchor="ctr"/>
              <a:lstStyle/>
              <a:p>
                <a:endParaRPr lang="it-IT"/>
              </a:p>
            </p:txBody>
          </p:sp>
          <p:grpSp>
            <p:nvGrpSpPr>
              <p:cNvPr id="46" name="Group 37"/>
              <p:cNvGrpSpPr>
                <a:grpSpLocks/>
              </p:cNvGrpSpPr>
              <p:nvPr/>
            </p:nvGrpSpPr>
            <p:grpSpPr bwMode="auto">
              <a:xfrm rot="10800000">
                <a:off x="457200" y="4152900"/>
                <a:ext cx="3200400" cy="190500"/>
                <a:chOff x="914400" y="5715000"/>
                <a:chExt cx="3200400" cy="304800"/>
              </a:xfrm>
            </p:grpSpPr>
            <p:sp>
              <p:nvSpPr>
                <p:cNvPr id="73" name="Rectangle 30"/>
                <p:cNvSpPr>
                  <a:spLocks noChangeArrowheads="1"/>
                </p:cNvSpPr>
                <p:nvPr/>
              </p:nvSpPr>
              <p:spPr bwMode="auto">
                <a:xfrm rot="5400000">
                  <a:off x="2438400" y="4329545"/>
                  <a:ext cx="152400" cy="3200400"/>
                </a:xfrm>
                <a:prstGeom prst="rect">
                  <a:avLst/>
                </a:prstGeom>
                <a:solidFill>
                  <a:srgbClr val="FF0000"/>
                </a:solidFill>
                <a:ln w="9525">
                  <a:solidFill>
                    <a:schemeClr val="tx1"/>
                  </a:solidFill>
                  <a:miter lim="800000"/>
                  <a:headEnd/>
                  <a:tailEnd/>
                </a:ln>
              </p:spPr>
              <p:txBody>
                <a:bodyPr wrap="none" anchor="ctr"/>
                <a:lstStyle/>
                <a:p>
                  <a:endParaRPr lang="it-IT"/>
                </a:p>
              </p:txBody>
            </p:sp>
            <p:sp>
              <p:nvSpPr>
                <p:cNvPr id="74" name="Rectangle 33"/>
                <p:cNvSpPr>
                  <a:spLocks noChangeArrowheads="1"/>
                </p:cNvSpPr>
                <p:nvPr/>
              </p:nvSpPr>
              <p:spPr bwMode="auto">
                <a:xfrm>
                  <a:off x="1905000" y="5715000"/>
                  <a:ext cx="1219200" cy="304800"/>
                </a:xfrm>
                <a:prstGeom prst="rect">
                  <a:avLst/>
                </a:prstGeom>
                <a:solidFill>
                  <a:schemeClr val="bg1"/>
                </a:solidFill>
                <a:ln w="9525">
                  <a:noFill/>
                  <a:miter lim="800000"/>
                  <a:headEnd/>
                  <a:tailEnd/>
                </a:ln>
              </p:spPr>
              <p:txBody>
                <a:bodyPr wrap="none" anchor="ctr"/>
                <a:lstStyle/>
                <a:p>
                  <a:endParaRPr lang="it-IT"/>
                </a:p>
              </p:txBody>
            </p:sp>
          </p:grpSp>
          <p:sp>
            <p:nvSpPr>
              <p:cNvPr id="71" name="Isosceles Triangle 91"/>
              <p:cNvSpPr/>
              <p:nvPr/>
            </p:nvSpPr>
            <p:spPr>
              <a:xfrm rot="10800000">
                <a:off x="1447800" y="3761346"/>
                <a:ext cx="1219200" cy="456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2" name="Isosceles Triangle 92"/>
              <p:cNvSpPr/>
              <p:nvPr/>
            </p:nvSpPr>
            <p:spPr>
              <a:xfrm>
                <a:off x="1447800" y="3705836"/>
                <a:ext cx="1219200" cy="456762"/>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grpSp>
      </p:grpSp>
      <p:sp>
        <p:nvSpPr>
          <p:cNvPr id="79" name="Text Box 60"/>
          <p:cNvSpPr txBox="1">
            <a:spLocks noChangeArrowheads="1"/>
          </p:cNvSpPr>
          <p:nvPr/>
        </p:nvSpPr>
        <p:spPr bwMode="auto">
          <a:xfrm>
            <a:off x="0" y="3081154"/>
            <a:ext cx="5544616"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0070C0"/>
                </a:solidFill>
                <a:latin typeface="+mj-lt"/>
              </a:rPr>
              <a:t>Starting material                                                            50 </a:t>
            </a:r>
            <a:r>
              <a:rPr lang="el-GR" sz="2000" dirty="0" smtClean="0">
                <a:solidFill>
                  <a:srgbClr val="0070C0"/>
                </a:solidFill>
                <a:latin typeface="+mj-lt"/>
              </a:rPr>
              <a:t>μ</a:t>
            </a:r>
            <a:r>
              <a:rPr lang="en-US" sz="2000" dirty="0">
                <a:solidFill>
                  <a:srgbClr val="0070C0"/>
                </a:solidFill>
                <a:latin typeface="+mj-lt"/>
              </a:rPr>
              <a:t>m </a:t>
            </a:r>
            <a:r>
              <a:rPr lang="en-US" sz="2000" dirty="0" err="1">
                <a:solidFill>
                  <a:srgbClr val="0070C0"/>
                </a:solidFill>
                <a:latin typeface="+mj-lt"/>
              </a:rPr>
              <a:t>Kapton</a:t>
            </a:r>
            <a:r>
              <a:rPr lang="en-US" sz="2000" dirty="0">
                <a:solidFill>
                  <a:srgbClr val="0070C0"/>
                </a:solidFill>
                <a:latin typeface="+mj-lt"/>
              </a:rPr>
              <a:t>  foil with 5</a:t>
            </a:r>
            <a:r>
              <a:rPr lang="el-GR" sz="2000" dirty="0">
                <a:solidFill>
                  <a:srgbClr val="0070C0"/>
                </a:solidFill>
                <a:latin typeface="+mj-lt"/>
              </a:rPr>
              <a:t>μ</a:t>
            </a:r>
            <a:r>
              <a:rPr lang="en-US" sz="2000" dirty="0">
                <a:solidFill>
                  <a:srgbClr val="0070C0"/>
                </a:solidFill>
                <a:latin typeface="+mj-lt"/>
              </a:rPr>
              <a:t>m Copper clad</a:t>
            </a:r>
          </a:p>
        </p:txBody>
      </p:sp>
      <p:sp>
        <p:nvSpPr>
          <p:cNvPr id="80" name="Text Box 50"/>
          <p:cNvSpPr txBox="1">
            <a:spLocks noChangeArrowheads="1"/>
          </p:cNvSpPr>
          <p:nvPr/>
        </p:nvSpPr>
        <p:spPr bwMode="auto">
          <a:xfrm>
            <a:off x="0" y="5219908"/>
            <a:ext cx="5940152" cy="646331"/>
          </a:xfrm>
          <a:prstGeom prst="rect">
            <a:avLst/>
          </a:prstGeom>
          <a:noFill/>
          <a:ln w="9525">
            <a:noFill/>
            <a:miter lim="800000"/>
            <a:headEnd/>
            <a:tailEnd/>
          </a:ln>
        </p:spPr>
        <p:txBody>
          <a:bodyPr wrap="square">
            <a:spAutoFit/>
          </a:bodyPr>
          <a:lstStyle/>
          <a:p>
            <a:pPr algn="ctr" eaLnBrk="0" hangingPunct="0">
              <a:lnSpc>
                <a:spcPct val="90000"/>
              </a:lnSpc>
              <a:defRPr/>
            </a:pPr>
            <a:r>
              <a:rPr lang="en-US" sz="2000" dirty="0">
                <a:solidFill>
                  <a:srgbClr val="0070C0"/>
                </a:solidFill>
                <a:latin typeface="+mj-lt"/>
              </a:rPr>
              <a:t> </a:t>
            </a:r>
            <a:r>
              <a:rPr lang="en-US" sz="2000" dirty="0" smtClean="0">
                <a:solidFill>
                  <a:srgbClr val="0070C0"/>
                </a:solidFill>
                <a:latin typeface="+mj-lt"/>
              </a:rPr>
              <a:t>Double </a:t>
            </a:r>
            <a:r>
              <a:rPr lang="en-US" sz="2000" dirty="0">
                <a:solidFill>
                  <a:srgbClr val="0070C0"/>
                </a:solidFill>
                <a:latin typeface="+mj-lt"/>
              </a:rPr>
              <a:t>side metal </a:t>
            </a:r>
            <a:r>
              <a:rPr lang="en-US" sz="2000" dirty="0" smtClean="0">
                <a:solidFill>
                  <a:srgbClr val="0070C0"/>
                </a:solidFill>
                <a:latin typeface="+mj-lt"/>
              </a:rPr>
              <a:t>etching with a standard printed circuit  technology </a:t>
            </a:r>
            <a:endParaRPr lang="en-US" sz="2000" dirty="0">
              <a:solidFill>
                <a:srgbClr val="0070C0"/>
              </a:solidFill>
              <a:latin typeface="+mj-lt"/>
            </a:endParaRPr>
          </a:p>
        </p:txBody>
      </p:sp>
      <p:sp>
        <p:nvSpPr>
          <p:cNvPr id="81" name="Text Box 26"/>
          <p:cNvSpPr txBox="1">
            <a:spLocks noChangeArrowheads="1"/>
          </p:cNvSpPr>
          <p:nvPr/>
        </p:nvSpPr>
        <p:spPr bwMode="auto">
          <a:xfrm>
            <a:off x="144017" y="5961474"/>
            <a:ext cx="5868143"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smtClean="0">
                <a:solidFill>
                  <a:srgbClr val="006600"/>
                </a:solidFill>
                <a:latin typeface="+mj-lt"/>
              </a:rPr>
              <a:t>Double side </a:t>
            </a:r>
            <a:r>
              <a:rPr lang="en-US" sz="2000" dirty="0" err="1" smtClean="0">
                <a:solidFill>
                  <a:srgbClr val="006600"/>
                </a:solidFill>
                <a:latin typeface="+mj-lt"/>
              </a:rPr>
              <a:t>kapton</a:t>
            </a:r>
            <a:r>
              <a:rPr lang="en-US" sz="2000" dirty="0" smtClean="0">
                <a:solidFill>
                  <a:srgbClr val="006600"/>
                </a:solidFill>
                <a:latin typeface="+mj-lt"/>
              </a:rPr>
              <a:t> etching with polymer solvent.    The hole has bi-conical shape</a:t>
            </a:r>
            <a:endParaRPr lang="en-US" sz="2000" dirty="0">
              <a:solidFill>
                <a:srgbClr val="006600"/>
              </a:solidFill>
              <a:latin typeface="+mj-lt"/>
            </a:endParaRPr>
          </a:p>
        </p:txBody>
      </p:sp>
      <p:sp>
        <p:nvSpPr>
          <p:cNvPr id="83" name="Text Box 31"/>
          <p:cNvSpPr txBox="1">
            <a:spLocks noChangeArrowheads="1"/>
          </p:cNvSpPr>
          <p:nvPr/>
        </p:nvSpPr>
        <p:spPr bwMode="auto">
          <a:xfrm>
            <a:off x="0" y="4149080"/>
            <a:ext cx="5076056" cy="707886"/>
          </a:xfrm>
          <a:prstGeom prst="rect">
            <a:avLst/>
          </a:prstGeom>
          <a:noFill/>
          <a:ln w="9525">
            <a:noFill/>
            <a:miter lim="800000"/>
            <a:headEnd/>
            <a:tailEnd/>
          </a:ln>
          <a:effectLst/>
        </p:spPr>
        <p:txBody>
          <a:bodyPr wrap="square">
            <a:spAutoFit/>
          </a:bodyPr>
          <a:lstStyle/>
          <a:p>
            <a:pPr algn="ctr">
              <a:spcBef>
                <a:spcPct val="50000"/>
              </a:spcBef>
              <a:defRPr/>
            </a:pPr>
            <a:r>
              <a:rPr lang="en-US" sz="2000" dirty="0" err="1">
                <a:solidFill>
                  <a:srgbClr val="006600"/>
                </a:solidFill>
                <a:latin typeface="+mj-lt"/>
              </a:rPr>
              <a:t>Photoresist</a:t>
            </a:r>
            <a:r>
              <a:rPr lang="en-US" sz="2000" dirty="0">
                <a:solidFill>
                  <a:srgbClr val="006600"/>
                </a:solidFill>
                <a:latin typeface="+mj-lt"/>
              </a:rPr>
              <a:t> coating, </a:t>
            </a:r>
            <a:r>
              <a:rPr lang="en-US" sz="2000" b="1" dirty="0" smtClean="0">
                <a:solidFill>
                  <a:srgbClr val="006600"/>
                </a:solidFill>
                <a:latin typeface="+mj-lt"/>
              </a:rPr>
              <a:t>Double </a:t>
            </a:r>
            <a:r>
              <a:rPr lang="en-US" sz="2000" b="1" dirty="0">
                <a:solidFill>
                  <a:srgbClr val="006600"/>
                </a:solidFill>
                <a:latin typeface="+mj-lt"/>
              </a:rPr>
              <a:t>Mask</a:t>
            </a:r>
            <a:r>
              <a:rPr lang="en-US" sz="2000" dirty="0">
                <a:solidFill>
                  <a:srgbClr val="006600"/>
                </a:solidFill>
                <a:latin typeface="+mj-lt"/>
              </a:rPr>
              <a:t> </a:t>
            </a:r>
            <a:r>
              <a:rPr lang="en-US" sz="2000" dirty="0" smtClean="0">
                <a:solidFill>
                  <a:srgbClr val="006600"/>
                </a:solidFill>
                <a:latin typeface="+mj-lt"/>
              </a:rPr>
              <a:t>laid </a:t>
            </a:r>
            <a:r>
              <a:rPr lang="en-US" sz="2000" dirty="0">
                <a:solidFill>
                  <a:srgbClr val="006600"/>
                </a:solidFill>
                <a:latin typeface="+mj-lt"/>
              </a:rPr>
              <a:t>down and </a:t>
            </a:r>
            <a:r>
              <a:rPr lang="en-US" sz="2000" dirty="0" smtClean="0">
                <a:solidFill>
                  <a:srgbClr val="006600"/>
                </a:solidFill>
                <a:latin typeface="+mj-lt"/>
              </a:rPr>
              <a:t>exposed to UV light</a:t>
            </a:r>
            <a:endParaRPr lang="en-US" sz="2000" dirty="0">
              <a:solidFill>
                <a:srgbClr val="006600"/>
              </a:solidFill>
              <a:latin typeface="+mj-lt"/>
            </a:endParaRPr>
          </a:p>
        </p:txBody>
      </p:sp>
      <p:sp>
        <p:nvSpPr>
          <p:cNvPr id="41" name="Segnaposto piè di pagina 4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42" name="Segnaposto numero diapositiva 41"/>
          <p:cNvSpPr>
            <a:spLocks noGrp="1"/>
          </p:cNvSpPr>
          <p:nvPr>
            <p:ph type="sldNum" sz="quarter" idx="11"/>
          </p:nvPr>
        </p:nvSpPr>
        <p:spPr/>
        <p:txBody>
          <a:bodyPr/>
          <a:lstStyle/>
          <a:p>
            <a:pPr>
              <a:defRPr/>
            </a:pPr>
            <a:fld id="{E458A581-5F90-4D95-9D9D-0FA7F9D5B3D1}" type="slidenum">
              <a:rPr lang="en-US" smtClean="0"/>
              <a:pPr>
                <a:defRPr/>
              </a:pPr>
              <a:t>41</a:t>
            </a:fld>
            <a:endParaRPr lang="en-US" dirty="0"/>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lum/>
          </a:blip>
          <a:srcRect l="-1062" t="4854" r="-309" b="5356"/>
          <a:stretch>
            <a:fillRect/>
          </a:stretch>
        </p:blipFill>
        <p:spPr>
          <a:xfrm>
            <a:off x="5508104" y="3933056"/>
            <a:ext cx="3600400" cy="2664296"/>
          </a:xfrm>
          <a:prstGeom prst="rect">
            <a:avLst/>
          </a:prstGeom>
          <a:noFill/>
          <a:ln>
            <a:noFill/>
          </a:ln>
        </p:spPr>
      </p:pic>
      <p:sp>
        <p:nvSpPr>
          <p:cNvPr id="5" name="Figura a mano libera 4"/>
          <p:cNvSpPr/>
          <p:nvPr/>
        </p:nvSpPr>
        <p:spPr>
          <a:xfrm>
            <a:off x="0" y="1340768"/>
            <a:ext cx="5796136" cy="287754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1" tIns="40816" rIns="81631" bIns="40816"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1304"/>
              </a:spcBef>
              <a:buNone/>
            </a:pPr>
            <a:r>
              <a:rPr lang="it-IT" sz="2200" dirty="0" err="1" smtClean="0">
                <a:solidFill>
                  <a:srgbClr val="000000"/>
                </a:solidFill>
                <a:latin typeface="+mn-lt"/>
                <a:ea typeface="Arial Unicode MS" pitchFamily="2"/>
                <a:cs typeface="Tahoma" pitchFamily="2"/>
              </a:rPr>
              <a:t>By</a:t>
            </a:r>
            <a:r>
              <a:rPr lang="it-IT" sz="2200" dirty="0" smtClean="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applying</a:t>
            </a:r>
            <a:r>
              <a:rPr lang="it-IT" sz="2200" dirty="0">
                <a:solidFill>
                  <a:srgbClr val="000000"/>
                </a:solidFill>
                <a:latin typeface="+mn-lt"/>
                <a:ea typeface="Arial Unicode MS" pitchFamily="2"/>
                <a:cs typeface="Tahoma" pitchFamily="2"/>
              </a:rPr>
              <a:t>  </a:t>
            </a:r>
            <a:r>
              <a:rPr lang="it-IT" sz="2200" dirty="0" smtClean="0">
                <a:solidFill>
                  <a:srgbClr val="000000"/>
                </a:solidFill>
                <a:latin typeface="+mn-lt"/>
                <a:ea typeface="Arial Unicode MS" pitchFamily="2"/>
                <a:cs typeface="Tahoma" pitchFamily="2"/>
              </a:rPr>
              <a:t>a </a:t>
            </a:r>
            <a:r>
              <a:rPr lang="it-IT" sz="2200" dirty="0" err="1" smtClean="0">
                <a:solidFill>
                  <a:srgbClr val="000000"/>
                </a:solidFill>
                <a:latin typeface="+mn-lt"/>
                <a:ea typeface="Arial Unicode MS" pitchFamily="2"/>
                <a:cs typeface="Tahoma" pitchFamily="2"/>
              </a:rPr>
              <a:t>difference</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of</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potential</a:t>
            </a:r>
            <a:r>
              <a:rPr lang="it-IT" sz="2200" dirty="0" smtClean="0">
                <a:solidFill>
                  <a:srgbClr val="000000"/>
                </a:solidFill>
                <a:latin typeface="+mn-lt"/>
                <a:ea typeface="Arial Unicode MS" pitchFamily="2"/>
                <a:cs typeface="Tahoma" pitchFamily="2"/>
              </a:rPr>
              <a:t>  (</a:t>
            </a:r>
            <a:r>
              <a:rPr lang="it-IT" sz="2200" dirty="0" smtClean="0">
                <a:solidFill>
                  <a:srgbClr val="008000"/>
                </a:solidFill>
                <a:latin typeface="+mn-lt"/>
                <a:ea typeface="Arial Unicode MS" pitchFamily="2"/>
                <a:cs typeface="Tahoma" pitchFamily="2"/>
              </a:rPr>
              <a:t>400-500 V)</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between</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the </a:t>
            </a:r>
            <a:r>
              <a:rPr lang="it-IT" sz="2200" dirty="0" err="1">
                <a:solidFill>
                  <a:srgbClr val="000000"/>
                </a:solidFill>
                <a:latin typeface="+mn-lt"/>
                <a:ea typeface="Arial Unicode MS" pitchFamily="2"/>
                <a:cs typeface="Tahoma" pitchFamily="2"/>
              </a:rPr>
              <a:t>two</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copper</a:t>
            </a:r>
            <a:r>
              <a:rPr lang="it-IT" sz="2200" dirty="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sides</a:t>
            </a:r>
            <a:r>
              <a:rPr lang="it-IT" sz="2200" dirty="0" smtClean="0">
                <a:solidFill>
                  <a:srgbClr val="000000"/>
                </a:solidFill>
                <a:latin typeface="+mn-lt"/>
                <a:ea typeface="Arial Unicode MS" pitchFamily="2"/>
                <a:cs typeface="Tahoma" pitchFamily="2"/>
              </a:rPr>
              <a:t>, in </a:t>
            </a:r>
            <a:r>
              <a:rPr lang="it-IT" sz="2200" dirty="0" err="1" smtClean="0">
                <a:solidFill>
                  <a:srgbClr val="000000"/>
                </a:solidFill>
                <a:latin typeface="+mn-lt"/>
                <a:ea typeface="Arial Unicode MS" pitchFamily="2"/>
                <a:cs typeface="Tahoma" pitchFamily="2"/>
              </a:rPr>
              <a:t>presence</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of</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external</a:t>
            </a:r>
            <a:r>
              <a:rPr lang="it-IT" sz="2200" dirty="0" smtClean="0">
                <a:solidFill>
                  <a:srgbClr val="000000"/>
                </a:solidFill>
                <a:latin typeface="+mn-lt"/>
                <a:ea typeface="Arial Unicode MS" pitchFamily="2"/>
                <a:cs typeface="Tahoma" pitchFamily="2"/>
              </a:rPr>
              <a:t>  </a:t>
            </a:r>
            <a:r>
              <a:rPr lang="it-IT" sz="2200" b="1" dirty="0" err="1" smtClean="0">
                <a:solidFill>
                  <a:srgbClr val="000000"/>
                </a:solidFill>
                <a:latin typeface="+mn-lt"/>
                <a:ea typeface="Arial Unicode MS" pitchFamily="2"/>
                <a:cs typeface="Tahoma" pitchFamily="2"/>
              </a:rPr>
              <a:t>Drift</a:t>
            </a:r>
            <a:r>
              <a:rPr lang="it-IT" sz="2200" dirty="0" smtClean="0">
                <a:solidFill>
                  <a:srgbClr val="000000"/>
                </a:solidFill>
                <a:latin typeface="+mn-lt"/>
                <a:ea typeface="Arial Unicode MS" pitchFamily="2"/>
                <a:cs typeface="Tahoma" pitchFamily="2"/>
              </a:rPr>
              <a:t> and </a:t>
            </a:r>
            <a:r>
              <a:rPr lang="it-IT" sz="2200" b="1" dirty="0" err="1" smtClean="0">
                <a:solidFill>
                  <a:srgbClr val="000000"/>
                </a:solidFill>
                <a:latin typeface="+mn-lt"/>
                <a:ea typeface="Arial Unicode MS" pitchFamily="2"/>
                <a:cs typeface="Tahoma" pitchFamily="2"/>
              </a:rPr>
              <a:t>Collection</a:t>
            </a:r>
            <a:r>
              <a:rPr lang="it-IT" sz="2200" b="1"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fields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an</a:t>
            </a:r>
            <a:r>
              <a:rPr lang="it-IT" sz="2200" dirty="0" smtClean="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electric</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field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as</a:t>
            </a:r>
            <a:r>
              <a:rPr lang="it-IT" sz="2200" dirty="0">
                <a:solidFill>
                  <a:srgbClr val="000000"/>
                </a:solidFill>
                <a:latin typeface="+mn-lt"/>
                <a:ea typeface="Arial Unicode MS" pitchFamily="2"/>
                <a:cs typeface="Tahoma" pitchFamily="2"/>
              </a:rPr>
              <a:t> high </a:t>
            </a:r>
            <a:r>
              <a:rPr lang="it-IT" sz="2200" dirty="0" err="1">
                <a:solidFill>
                  <a:srgbClr val="000000"/>
                </a:solidFill>
                <a:latin typeface="+mn-lt"/>
                <a:ea typeface="Arial Unicode MS" pitchFamily="2"/>
                <a:cs typeface="Tahoma" pitchFamily="2"/>
              </a:rPr>
              <a:t>as</a:t>
            </a:r>
            <a:r>
              <a:rPr lang="it-IT" sz="2200" dirty="0">
                <a:solidFill>
                  <a:srgbClr val="000000"/>
                </a:solidFill>
                <a:latin typeface="+mn-lt"/>
                <a:ea typeface="Arial Unicode MS" pitchFamily="2"/>
                <a:cs typeface="Tahoma" pitchFamily="2"/>
              </a:rPr>
              <a:t> </a:t>
            </a:r>
            <a:r>
              <a:rPr lang="it-IT" sz="2200" dirty="0">
                <a:solidFill>
                  <a:srgbClr val="008000"/>
                </a:solidFill>
                <a:latin typeface="+mn-lt"/>
                <a:ea typeface="Arial Unicode MS" pitchFamily="2"/>
                <a:cs typeface="Tahoma" pitchFamily="2"/>
              </a:rPr>
              <a:t>~100 </a:t>
            </a:r>
            <a:r>
              <a:rPr lang="it-IT" sz="2200" dirty="0" err="1">
                <a:solidFill>
                  <a:srgbClr val="008000"/>
                </a:solidFill>
                <a:latin typeface="+mn-lt"/>
                <a:ea typeface="Arial Unicode MS" pitchFamily="2"/>
                <a:cs typeface="Tahoma" pitchFamily="2"/>
              </a:rPr>
              <a:t>kV</a:t>
            </a:r>
            <a:r>
              <a:rPr lang="it-IT" sz="2200" dirty="0">
                <a:solidFill>
                  <a:srgbClr val="008000"/>
                </a:solidFill>
                <a:latin typeface="+mn-lt"/>
                <a:ea typeface="Arial Unicode MS" pitchFamily="2"/>
                <a:cs typeface="Tahoma" pitchFamily="2"/>
              </a:rPr>
              <a:t>/cm</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is</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produced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into</a:t>
            </a:r>
            <a:r>
              <a:rPr lang="it-IT" sz="2200" dirty="0">
                <a:solidFill>
                  <a:srgbClr val="000000"/>
                </a:solidFill>
                <a:latin typeface="+mn-lt"/>
                <a:ea typeface="Arial Unicode MS" pitchFamily="2"/>
                <a:cs typeface="Tahoma" pitchFamily="2"/>
              </a:rPr>
              <a:t> the </a:t>
            </a:r>
            <a:r>
              <a:rPr lang="it-IT" sz="2200" b="1" dirty="0" err="1" smtClean="0">
                <a:solidFill>
                  <a:srgbClr val="000000"/>
                </a:solidFill>
                <a:latin typeface="+mn-lt"/>
                <a:ea typeface="Arial Unicode MS" pitchFamily="2"/>
                <a:cs typeface="Tahoma" pitchFamily="2"/>
              </a:rPr>
              <a:t>holes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acting</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as</a:t>
            </a:r>
            <a:r>
              <a:rPr lang="it-IT" sz="2200" dirty="0" smtClean="0">
                <a:solidFill>
                  <a:srgbClr val="000000"/>
                </a:solidFill>
                <a:latin typeface="+mn-lt"/>
                <a:ea typeface="Arial Unicode MS" pitchFamily="2"/>
                <a:cs typeface="Tahoma" pitchFamily="2"/>
              </a:rPr>
              <a:t> </a:t>
            </a:r>
            <a:r>
              <a:rPr lang="it-IT" sz="2200" dirty="0" err="1" smtClean="0">
                <a:solidFill>
                  <a:srgbClr val="006600"/>
                </a:solidFill>
                <a:latin typeface="+mn-lt"/>
                <a:ea typeface="Arial Unicode MS" pitchFamily="2"/>
                <a:cs typeface="Tahoma" pitchFamily="2"/>
              </a:rPr>
              <a:t>multiplication</a:t>
            </a:r>
            <a:r>
              <a:rPr lang="it-IT" sz="2200" dirty="0" smtClean="0">
                <a:solidFill>
                  <a:srgbClr val="006600"/>
                </a:solidFill>
                <a:latin typeface="+mn-lt"/>
                <a:ea typeface="Arial Unicode MS" pitchFamily="2"/>
                <a:cs typeface="Tahoma" pitchFamily="2"/>
              </a:rPr>
              <a:t> </a:t>
            </a:r>
            <a:r>
              <a:rPr lang="it-IT" sz="2200" dirty="0" err="1" smtClean="0">
                <a:solidFill>
                  <a:srgbClr val="006600"/>
                </a:solidFill>
                <a:latin typeface="+mn-lt"/>
                <a:ea typeface="Arial Unicode MS" pitchFamily="2"/>
                <a:cs typeface="Tahoma" pitchFamily="2"/>
              </a:rPr>
              <a:t>stages</a:t>
            </a:r>
            <a:r>
              <a:rPr lang="it-IT" sz="2200" dirty="0" smtClean="0">
                <a:solidFill>
                  <a:srgbClr val="0066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for</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ionization</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electrons</a:t>
            </a:r>
            <a:r>
              <a:rPr lang="it-IT" sz="2200" dirty="0" smtClean="0">
                <a:solidFill>
                  <a:srgbClr val="000000"/>
                </a:solidFill>
                <a:latin typeface="+mn-lt"/>
                <a:ea typeface="Arial Unicode MS" pitchFamily="2"/>
                <a:cs typeface="Tahoma" pitchFamily="2"/>
              </a:rPr>
              <a:t> </a:t>
            </a:r>
            <a:r>
              <a:rPr lang="it-IT" sz="2200" dirty="0" err="1" smtClean="0">
                <a:solidFill>
                  <a:srgbClr val="000000"/>
                </a:solidFill>
                <a:latin typeface="+mn-lt"/>
                <a:ea typeface="Arial Unicode MS" pitchFamily="2"/>
                <a:cs typeface="Tahoma" pitchFamily="2"/>
              </a:rPr>
              <a:t>released</a:t>
            </a:r>
            <a:r>
              <a:rPr lang="it-IT" sz="2200" dirty="0" smtClean="0">
                <a:solidFill>
                  <a:srgbClr val="000000"/>
                </a:solidFill>
                <a:latin typeface="+mn-lt"/>
                <a:ea typeface="Arial Unicode MS" pitchFamily="2"/>
                <a:cs typeface="Tahoma" pitchFamily="2"/>
              </a:rPr>
              <a:t> in the </a:t>
            </a:r>
            <a:r>
              <a:rPr lang="it-IT" sz="2200" dirty="0" err="1" smtClean="0">
                <a:solidFill>
                  <a:srgbClr val="000000"/>
                </a:solidFill>
                <a:latin typeface="+mn-lt"/>
                <a:ea typeface="Arial Unicode MS" pitchFamily="2"/>
                <a:cs typeface="Tahoma" pitchFamily="2"/>
              </a:rPr>
              <a:t>drift</a:t>
            </a:r>
            <a:r>
              <a:rPr lang="it-IT" sz="2200" dirty="0" smtClean="0">
                <a:solidFill>
                  <a:srgbClr val="000000"/>
                </a:solidFill>
                <a:latin typeface="+mn-lt"/>
                <a:ea typeface="Arial Unicode MS" pitchFamily="2"/>
                <a:cs typeface="Tahoma" pitchFamily="2"/>
              </a:rPr>
              <a:t> gas  gap </a:t>
            </a:r>
          </a:p>
          <a:p>
            <a:pPr hangingPunct="0">
              <a:spcBef>
                <a:spcPts val="1304"/>
              </a:spcBef>
              <a:buNone/>
            </a:pPr>
            <a:endParaRPr lang="it-IT" sz="2200" dirty="0" smtClean="0">
              <a:solidFill>
                <a:srgbClr val="000000"/>
              </a:solidFill>
              <a:latin typeface="+mn-lt"/>
              <a:ea typeface="Arial Unicode MS" pitchFamily="2"/>
              <a:cs typeface="Tahoma" pitchFamily="2"/>
            </a:endParaRPr>
          </a:p>
          <a:p>
            <a:pPr hangingPunct="0">
              <a:spcBef>
                <a:spcPts val="1304"/>
              </a:spcBef>
              <a:buNone/>
            </a:pPr>
            <a:r>
              <a:rPr lang="it-IT" sz="2200" dirty="0" err="1" smtClean="0">
                <a:solidFill>
                  <a:srgbClr val="000000"/>
                </a:solidFill>
                <a:latin typeface="+mn-lt"/>
                <a:ea typeface="Arial Unicode MS" pitchFamily="2"/>
                <a:cs typeface="Tahoma" pitchFamily="2"/>
              </a:rPr>
              <a:t>Gains</a:t>
            </a:r>
            <a:r>
              <a:rPr lang="it-IT" sz="2200" dirty="0" smtClean="0">
                <a:solidFill>
                  <a:srgbClr val="0000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up </a:t>
            </a:r>
            <a:r>
              <a:rPr lang="it-IT" sz="2200" dirty="0" err="1">
                <a:solidFill>
                  <a:srgbClr val="000000"/>
                </a:solidFill>
                <a:latin typeface="+mn-lt"/>
                <a:ea typeface="Arial Unicode MS" pitchFamily="2"/>
                <a:cs typeface="Tahoma" pitchFamily="2"/>
              </a:rPr>
              <a:t>to</a:t>
            </a:r>
            <a:r>
              <a:rPr lang="it-IT" sz="2200" dirty="0">
                <a:solidFill>
                  <a:srgbClr val="000000"/>
                </a:solidFill>
                <a:latin typeface="+mn-lt"/>
                <a:ea typeface="Arial Unicode MS" pitchFamily="2"/>
                <a:cs typeface="Tahoma" pitchFamily="2"/>
              </a:rPr>
              <a:t> 1000 can </a:t>
            </a:r>
            <a:r>
              <a:rPr lang="it-IT" sz="2200" dirty="0" err="1">
                <a:solidFill>
                  <a:srgbClr val="000000"/>
                </a:solidFill>
                <a:latin typeface="+mn-lt"/>
                <a:ea typeface="Arial Unicode MS" pitchFamily="2"/>
                <a:cs typeface="Tahoma" pitchFamily="2"/>
              </a:rPr>
              <a:t>be</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easily</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reached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with</a:t>
            </a:r>
            <a:r>
              <a:rPr lang="it-IT" sz="2200" dirty="0">
                <a:solidFill>
                  <a:srgbClr val="000000"/>
                </a:solidFill>
                <a:latin typeface="+mn-lt"/>
                <a:ea typeface="Arial Unicode MS" pitchFamily="2"/>
                <a:cs typeface="Tahoma" pitchFamily="2"/>
              </a:rPr>
              <a:t> a single GEM </a:t>
            </a:r>
            <a:r>
              <a:rPr lang="it-IT" sz="2200" dirty="0" err="1">
                <a:solidFill>
                  <a:srgbClr val="000000"/>
                </a:solidFill>
                <a:latin typeface="+mn-lt"/>
                <a:ea typeface="Arial Unicode MS" pitchFamily="2"/>
                <a:cs typeface="Tahoma" pitchFamily="2"/>
              </a:rPr>
              <a:t>foil</a:t>
            </a:r>
            <a:r>
              <a:rPr lang="it-IT" sz="2200" dirty="0">
                <a:solidFill>
                  <a:srgbClr val="000000"/>
                </a:solidFill>
                <a:latin typeface="+mn-lt"/>
                <a:ea typeface="Arial Unicode MS" pitchFamily="2"/>
                <a:cs typeface="Tahoma" pitchFamily="2"/>
              </a:rPr>
              <a:t>.</a:t>
            </a:r>
            <a:r>
              <a:rPr lang="it-IT" sz="2200" dirty="0">
                <a:solidFill>
                  <a:srgbClr val="FF00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Higher</a:t>
            </a:r>
            <a:r>
              <a:rPr lang="it-IT" sz="2200" dirty="0">
                <a:solidFill>
                  <a:srgbClr val="0066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gains</a:t>
            </a:r>
            <a:r>
              <a:rPr lang="it-IT" sz="2200" dirty="0">
                <a:solidFill>
                  <a:srgbClr val="006600"/>
                </a:solidFill>
                <a:latin typeface="+mn-lt"/>
                <a:ea typeface="Arial Unicode MS" pitchFamily="2"/>
                <a:cs typeface="Tahoma" pitchFamily="2"/>
              </a:rPr>
              <a:t> </a:t>
            </a:r>
            <a:r>
              <a:rPr lang="it-IT" sz="2200" dirty="0">
                <a:solidFill>
                  <a:srgbClr val="000000"/>
                </a:solidFill>
                <a:latin typeface="+mn-lt"/>
                <a:ea typeface="Arial Unicode MS" pitchFamily="2"/>
                <a:cs typeface="Tahoma" pitchFamily="2"/>
              </a:rPr>
              <a:t>(and/or </a:t>
            </a:r>
            <a:r>
              <a:rPr lang="it-IT" sz="2200" dirty="0" err="1">
                <a:solidFill>
                  <a:srgbClr val="000000"/>
                </a:solidFill>
                <a:latin typeface="+mn-lt"/>
                <a:ea typeface="Arial Unicode MS" pitchFamily="2"/>
                <a:cs typeface="Tahoma" pitchFamily="2"/>
              </a:rPr>
              <a:t>safer</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working</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conditions</a:t>
            </a:r>
            <a:r>
              <a:rPr lang="it-IT" sz="2200" dirty="0">
                <a:solidFill>
                  <a:srgbClr val="000000"/>
                </a:solidFill>
                <a:latin typeface="+mn-lt"/>
                <a:ea typeface="Arial Unicode MS" pitchFamily="2"/>
                <a:cs typeface="Tahoma" pitchFamily="2"/>
              </a:rPr>
              <a:t>) are </a:t>
            </a:r>
            <a:r>
              <a:rPr lang="it-IT" sz="2200" dirty="0" err="1">
                <a:solidFill>
                  <a:srgbClr val="000000"/>
                </a:solidFill>
                <a:latin typeface="+mn-lt"/>
                <a:ea typeface="Arial Unicode MS" pitchFamily="2"/>
                <a:cs typeface="Tahoma" pitchFamily="2"/>
              </a:rPr>
              <a:t>usually</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obtained</a:t>
            </a:r>
            <a:r>
              <a:rPr lang="it-IT" sz="2200" dirty="0">
                <a:solidFill>
                  <a:srgbClr val="000000"/>
                </a:solidFill>
                <a:latin typeface="+mn-lt"/>
                <a:ea typeface="Arial Unicode MS" pitchFamily="2"/>
                <a:cs typeface="Tahoma" pitchFamily="2"/>
              </a:rPr>
              <a:t> </a:t>
            </a:r>
            <a:r>
              <a:rPr lang="it-IT" sz="2200" dirty="0" err="1">
                <a:solidFill>
                  <a:srgbClr val="000000"/>
                </a:solidFill>
                <a:latin typeface="+mn-lt"/>
                <a:ea typeface="Arial Unicode MS" pitchFamily="2"/>
                <a:cs typeface="Tahoma" pitchFamily="2"/>
              </a:rPr>
              <a:t>by</a:t>
            </a:r>
            <a:r>
              <a:rPr lang="it-IT" sz="2200" dirty="0">
                <a:solidFill>
                  <a:srgbClr val="0000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cascading</a:t>
            </a:r>
            <a:r>
              <a:rPr lang="it-IT" sz="2200" dirty="0">
                <a:solidFill>
                  <a:srgbClr val="006600"/>
                </a:solidFill>
                <a:latin typeface="+mn-lt"/>
                <a:ea typeface="Arial Unicode MS" pitchFamily="2"/>
                <a:cs typeface="Tahoma" pitchFamily="2"/>
              </a:rPr>
              <a:t> </a:t>
            </a:r>
            <a:r>
              <a:rPr lang="it-IT" sz="2200" dirty="0" err="1">
                <a:solidFill>
                  <a:srgbClr val="006600"/>
                </a:solidFill>
                <a:latin typeface="+mn-lt"/>
                <a:ea typeface="Arial Unicode MS" pitchFamily="2"/>
                <a:cs typeface="Tahoma" pitchFamily="2"/>
              </a:rPr>
              <a:t>two</a:t>
            </a:r>
            <a:r>
              <a:rPr lang="it-IT" sz="2200" dirty="0">
                <a:solidFill>
                  <a:srgbClr val="006600"/>
                </a:solidFill>
                <a:latin typeface="+mn-lt"/>
                <a:ea typeface="Arial Unicode MS" pitchFamily="2"/>
                <a:cs typeface="Tahoma" pitchFamily="2"/>
              </a:rPr>
              <a:t> or </a:t>
            </a:r>
            <a:r>
              <a:rPr lang="it-IT" sz="2200" dirty="0" err="1">
                <a:solidFill>
                  <a:srgbClr val="006600"/>
                </a:solidFill>
                <a:latin typeface="+mn-lt"/>
                <a:ea typeface="Arial Unicode MS" pitchFamily="2"/>
                <a:cs typeface="Tahoma" pitchFamily="2"/>
              </a:rPr>
              <a:t>three</a:t>
            </a:r>
            <a:r>
              <a:rPr lang="it-IT" sz="2200" dirty="0">
                <a:solidFill>
                  <a:srgbClr val="006600"/>
                </a:solidFill>
                <a:latin typeface="+mn-lt"/>
                <a:ea typeface="Arial Unicode MS" pitchFamily="2"/>
                <a:cs typeface="Tahoma" pitchFamily="2"/>
              </a:rPr>
              <a:t> GEM </a:t>
            </a:r>
            <a:r>
              <a:rPr lang="it-IT" sz="2200" dirty="0" err="1" smtClean="0">
                <a:solidFill>
                  <a:srgbClr val="006600"/>
                </a:solidFill>
                <a:latin typeface="+mn-lt"/>
                <a:ea typeface="Arial Unicode MS" pitchFamily="2"/>
                <a:cs typeface="Tahoma" pitchFamily="2"/>
              </a:rPr>
              <a:t>foils</a:t>
            </a:r>
            <a:r>
              <a:rPr lang="it-IT" sz="2200" dirty="0">
                <a:solidFill>
                  <a:srgbClr val="006600"/>
                </a:solidFill>
                <a:latin typeface="+mn-lt"/>
                <a:ea typeface="Arial Unicode MS" pitchFamily="2"/>
                <a:cs typeface="Tahoma" pitchFamily="2"/>
              </a:rPr>
              <a:t> </a:t>
            </a:r>
            <a:r>
              <a:rPr lang="it-IT" sz="2200" dirty="0" smtClean="0">
                <a:solidFill>
                  <a:srgbClr val="006600"/>
                </a:solidFill>
                <a:latin typeface="+mn-lt"/>
                <a:ea typeface="Arial Unicode MS" pitchFamily="2"/>
                <a:cs typeface="Tahoma" pitchFamily="2"/>
              </a:rPr>
              <a:t> </a:t>
            </a:r>
          </a:p>
          <a:p>
            <a:pPr algn="ctr" hangingPunct="0">
              <a:spcBef>
                <a:spcPts val="1304"/>
              </a:spcBef>
              <a:buNone/>
            </a:pPr>
            <a:r>
              <a:rPr lang="it-IT" sz="2200" dirty="0" smtClean="0">
                <a:solidFill>
                  <a:srgbClr val="000000"/>
                </a:solidFill>
                <a:latin typeface="+mn-lt"/>
                <a:ea typeface="Arial Unicode MS" pitchFamily="2"/>
                <a:cs typeface="Tahoma" pitchFamily="2"/>
              </a:rPr>
              <a:t>G </a:t>
            </a:r>
            <a:r>
              <a:rPr lang="it-IT" sz="2200" dirty="0" smtClean="0">
                <a:solidFill>
                  <a:srgbClr val="000000"/>
                </a:solidFill>
                <a:latin typeface="+mn-lt"/>
                <a:ea typeface="Arial Unicode MS" pitchFamily="2"/>
                <a:cs typeface="Tahoma" pitchFamily="2"/>
                <a:sym typeface="Symbol"/>
              </a:rPr>
              <a:t> e </a:t>
            </a:r>
            <a:r>
              <a:rPr lang="it-IT" sz="2200" baseline="30000" dirty="0" smtClean="0">
                <a:solidFill>
                  <a:srgbClr val="000000"/>
                </a:solidFill>
                <a:latin typeface="+mn-lt"/>
                <a:ea typeface="Arial Unicode MS" pitchFamily="2"/>
                <a:cs typeface="Tahoma" pitchFamily="2"/>
                <a:sym typeface="Symbol"/>
              </a:rPr>
              <a:t>  </a:t>
            </a:r>
            <a:r>
              <a:rPr lang="it-IT" sz="2200" baseline="30000" dirty="0" err="1" smtClean="0">
                <a:solidFill>
                  <a:srgbClr val="000000"/>
                </a:solidFill>
                <a:latin typeface="+mn-lt"/>
                <a:ea typeface="Arial Unicode MS" pitchFamily="2"/>
                <a:cs typeface="Tahoma" pitchFamily="2"/>
                <a:sym typeface="Symbol"/>
              </a:rPr>
              <a:t>Vgem</a:t>
            </a:r>
            <a:endParaRPr lang="it-IT" sz="2200" baseline="30000" dirty="0">
              <a:solidFill>
                <a:srgbClr val="000000"/>
              </a:solidFill>
              <a:latin typeface="+mn-lt"/>
              <a:ea typeface="Arial Unicode MS" pitchFamily="2"/>
              <a:cs typeface="Tahoma" pitchFamily="2"/>
            </a:endParaRPr>
          </a:p>
        </p:txBody>
      </p:sp>
      <p:sp>
        <p:nvSpPr>
          <p:cNvPr id="7" name="Titolo 6"/>
          <p:cNvSpPr>
            <a:spLocks noGrp="1"/>
          </p:cNvSpPr>
          <p:nvPr>
            <p:ph type="title"/>
          </p:nvPr>
        </p:nvSpPr>
        <p:spPr/>
        <p:txBody>
          <a:bodyPr/>
          <a:lstStyle/>
          <a:p>
            <a:r>
              <a:rPr lang="en-US" dirty="0" smtClean="0"/>
              <a:t>Gas Electron Multiplier (GEM)</a:t>
            </a:r>
            <a:endParaRPr lang="en-US" dirty="0"/>
          </a:p>
        </p:txBody>
      </p:sp>
      <p:pic>
        <p:nvPicPr>
          <p:cNvPr id="63490" name="Picture 2" descr="G:\gemfield.jpg"/>
          <p:cNvPicPr>
            <a:picLocks noChangeAspect="1" noChangeArrowheads="1"/>
          </p:cNvPicPr>
          <p:nvPr/>
        </p:nvPicPr>
        <p:blipFill>
          <a:blip r:embed="rId4" cstate="print"/>
          <a:srcRect/>
          <a:stretch>
            <a:fillRect/>
          </a:stretch>
        </p:blipFill>
        <p:spPr bwMode="auto">
          <a:xfrm>
            <a:off x="5810444" y="1036295"/>
            <a:ext cx="3120390" cy="2880995"/>
          </a:xfrm>
          <a:prstGeom prst="rect">
            <a:avLst/>
          </a:prstGeom>
          <a:noFill/>
        </p:spPr>
      </p:pic>
      <p:sp>
        <p:nvSpPr>
          <p:cNvPr id="10" name="CasellaDiTesto 9"/>
          <p:cNvSpPr txBox="1"/>
          <p:nvPr/>
        </p:nvSpPr>
        <p:spPr>
          <a:xfrm>
            <a:off x="6228184" y="1124744"/>
            <a:ext cx="2349874" cy="430887"/>
          </a:xfrm>
          <a:prstGeom prst="rect">
            <a:avLst/>
          </a:prstGeom>
          <a:noFill/>
        </p:spPr>
        <p:txBody>
          <a:bodyPr wrap="none" rtlCol="0">
            <a:spAutoFit/>
          </a:bodyPr>
          <a:lstStyle/>
          <a:p>
            <a:r>
              <a:rPr lang="en-US" sz="2200" dirty="0" smtClean="0">
                <a:latin typeface="+mn-lt"/>
              </a:rPr>
              <a:t>Conversion &amp; Drift</a:t>
            </a:r>
            <a:endParaRPr lang="en-US" sz="2200" dirty="0">
              <a:latin typeface="+mn-lt"/>
            </a:endParaRPr>
          </a:p>
        </p:txBody>
      </p:sp>
      <p:sp>
        <p:nvSpPr>
          <p:cNvPr id="11" name="CasellaDiTesto 10"/>
          <p:cNvSpPr txBox="1"/>
          <p:nvPr/>
        </p:nvSpPr>
        <p:spPr>
          <a:xfrm>
            <a:off x="6700776" y="3356992"/>
            <a:ext cx="1327608" cy="430887"/>
          </a:xfrm>
          <a:prstGeom prst="rect">
            <a:avLst/>
          </a:prstGeom>
          <a:noFill/>
        </p:spPr>
        <p:txBody>
          <a:bodyPr wrap="none" rtlCol="0">
            <a:spAutoFit/>
          </a:bodyPr>
          <a:lstStyle/>
          <a:p>
            <a:r>
              <a:rPr lang="en-US" sz="2200" dirty="0" smtClean="0">
                <a:latin typeface="+mn-lt"/>
              </a:rPr>
              <a:t>Collection</a:t>
            </a:r>
            <a:endParaRPr lang="en-US" sz="2200" dirty="0">
              <a:latin typeface="+mn-lt"/>
            </a:endParaRPr>
          </a:p>
        </p:txBody>
      </p:sp>
      <p:sp>
        <p:nvSpPr>
          <p:cNvPr id="12" name="Segnaposto piè di pagina 1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3" name="Segnaposto numero diapositiva 12"/>
          <p:cNvSpPr>
            <a:spLocks noGrp="1"/>
          </p:cNvSpPr>
          <p:nvPr>
            <p:ph type="sldNum" sz="quarter" idx="11"/>
          </p:nvPr>
        </p:nvSpPr>
        <p:spPr/>
        <p:txBody>
          <a:bodyPr/>
          <a:lstStyle/>
          <a:p>
            <a:pPr>
              <a:defRPr/>
            </a:pPr>
            <a:fld id="{E458A581-5F90-4D95-9D9D-0FA7F9D5B3D1}" type="slidenum">
              <a:rPr lang="en-US" smtClean="0"/>
              <a:pPr>
                <a:defRPr/>
              </a:pPr>
              <a:t>42</a:t>
            </a:fld>
            <a:endParaRPr lang="en-US" dirty="0"/>
          </a:p>
        </p:txBody>
      </p:sp>
      <p:sp>
        <p:nvSpPr>
          <p:cNvPr id="16" name="Ovale 15"/>
          <p:cNvSpPr/>
          <p:nvPr/>
        </p:nvSpPr>
        <p:spPr>
          <a:xfrm>
            <a:off x="7644034" y="446680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e 16"/>
          <p:cNvSpPr/>
          <p:nvPr/>
        </p:nvSpPr>
        <p:spPr>
          <a:xfrm>
            <a:off x="7746290" y="434259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e 17"/>
          <p:cNvSpPr/>
          <p:nvPr/>
        </p:nvSpPr>
        <p:spPr>
          <a:xfrm>
            <a:off x="7974190" y="432278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e 18"/>
          <p:cNvSpPr/>
          <p:nvPr/>
        </p:nvSpPr>
        <p:spPr>
          <a:xfrm>
            <a:off x="7836112" y="423890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e 19"/>
          <p:cNvSpPr/>
          <p:nvPr/>
        </p:nvSpPr>
        <p:spPr>
          <a:xfrm>
            <a:off x="7808310" y="4460864"/>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e 20"/>
          <p:cNvSpPr/>
          <p:nvPr/>
        </p:nvSpPr>
        <p:spPr>
          <a:xfrm>
            <a:off x="7116032" y="509112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e 21"/>
          <p:cNvSpPr/>
          <p:nvPr/>
        </p:nvSpPr>
        <p:spPr>
          <a:xfrm>
            <a:off x="7230358" y="516926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e 22"/>
          <p:cNvSpPr/>
          <p:nvPr/>
        </p:nvSpPr>
        <p:spPr>
          <a:xfrm>
            <a:off x="7049962" y="518688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e 23"/>
          <p:cNvSpPr/>
          <p:nvPr/>
        </p:nvSpPr>
        <p:spPr>
          <a:xfrm>
            <a:off x="6876256" y="5607248"/>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e 24"/>
          <p:cNvSpPr/>
          <p:nvPr/>
        </p:nvSpPr>
        <p:spPr>
          <a:xfrm>
            <a:off x="6732240" y="5823272"/>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e 25"/>
          <p:cNvSpPr/>
          <p:nvPr/>
        </p:nvSpPr>
        <p:spPr>
          <a:xfrm>
            <a:off x="6690116" y="564287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e 26"/>
          <p:cNvSpPr/>
          <p:nvPr/>
        </p:nvSpPr>
        <p:spPr>
          <a:xfrm>
            <a:off x="6516216" y="586539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e 27"/>
          <p:cNvSpPr/>
          <p:nvPr/>
        </p:nvSpPr>
        <p:spPr>
          <a:xfrm>
            <a:off x="6576542" y="596115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e 28"/>
          <p:cNvSpPr/>
          <p:nvPr/>
        </p:nvSpPr>
        <p:spPr>
          <a:xfrm>
            <a:off x="6300192" y="635757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e 29"/>
          <p:cNvSpPr/>
          <p:nvPr/>
        </p:nvSpPr>
        <p:spPr>
          <a:xfrm>
            <a:off x="6360324" y="622543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e 30"/>
          <p:cNvSpPr/>
          <p:nvPr/>
        </p:nvSpPr>
        <p:spPr>
          <a:xfrm>
            <a:off x="6113858" y="6327328"/>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e 31"/>
          <p:cNvSpPr/>
          <p:nvPr/>
        </p:nvSpPr>
        <p:spPr>
          <a:xfrm>
            <a:off x="6240060" y="6201126"/>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e 32"/>
          <p:cNvSpPr/>
          <p:nvPr/>
        </p:nvSpPr>
        <p:spPr>
          <a:xfrm>
            <a:off x="7686352" y="4645993"/>
            <a:ext cx="54000" cy="54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igura a mano libera 52"/>
          <p:cNvSpPr/>
          <p:nvPr/>
        </p:nvSpPr>
        <p:spPr>
          <a:xfrm>
            <a:off x="7617619" y="4729163"/>
            <a:ext cx="86108" cy="259556"/>
          </a:xfrm>
          <a:custGeom>
            <a:avLst/>
            <a:gdLst>
              <a:gd name="connsiteX0" fmla="*/ 85725 w 86108"/>
              <a:gd name="connsiteY0" fmla="*/ 0 h 259556"/>
              <a:gd name="connsiteX1" fmla="*/ 83344 w 86108"/>
              <a:gd name="connsiteY1" fmla="*/ 35718 h 259556"/>
              <a:gd name="connsiteX2" fmla="*/ 73819 w 86108"/>
              <a:gd name="connsiteY2" fmla="*/ 50006 h 259556"/>
              <a:gd name="connsiteX3" fmla="*/ 69056 w 86108"/>
              <a:gd name="connsiteY3" fmla="*/ 69056 h 259556"/>
              <a:gd name="connsiteX4" fmla="*/ 71437 w 86108"/>
              <a:gd name="connsiteY4" fmla="*/ 114300 h 259556"/>
              <a:gd name="connsiteX5" fmla="*/ 76200 w 86108"/>
              <a:gd name="connsiteY5" fmla="*/ 130968 h 259556"/>
              <a:gd name="connsiteX6" fmla="*/ 73819 w 86108"/>
              <a:gd name="connsiteY6" fmla="*/ 147637 h 259556"/>
              <a:gd name="connsiteX7" fmla="*/ 66675 w 86108"/>
              <a:gd name="connsiteY7" fmla="*/ 154781 h 259556"/>
              <a:gd name="connsiteX8" fmla="*/ 64294 w 86108"/>
              <a:gd name="connsiteY8" fmla="*/ 161925 h 259556"/>
              <a:gd name="connsiteX9" fmla="*/ 54769 w 86108"/>
              <a:gd name="connsiteY9" fmla="*/ 176212 h 259556"/>
              <a:gd name="connsiteX10" fmla="*/ 52387 w 86108"/>
              <a:gd name="connsiteY10" fmla="*/ 190500 h 259556"/>
              <a:gd name="connsiteX11" fmla="*/ 50006 w 86108"/>
              <a:gd name="connsiteY11" fmla="*/ 197643 h 259556"/>
              <a:gd name="connsiteX12" fmla="*/ 42862 w 86108"/>
              <a:gd name="connsiteY12" fmla="*/ 200025 h 259556"/>
              <a:gd name="connsiteX13" fmla="*/ 33337 w 86108"/>
              <a:gd name="connsiteY13" fmla="*/ 214312 h 259556"/>
              <a:gd name="connsiteX14" fmla="*/ 30956 w 86108"/>
              <a:gd name="connsiteY14" fmla="*/ 221456 h 259556"/>
              <a:gd name="connsiteX15" fmla="*/ 23812 w 86108"/>
              <a:gd name="connsiteY15" fmla="*/ 226218 h 259556"/>
              <a:gd name="connsiteX16" fmla="*/ 16669 w 86108"/>
              <a:gd name="connsiteY16" fmla="*/ 233362 h 259556"/>
              <a:gd name="connsiteX17" fmla="*/ 14287 w 86108"/>
              <a:gd name="connsiteY17" fmla="*/ 240506 h 259556"/>
              <a:gd name="connsiteX18" fmla="*/ 7144 w 86108"/>
              <a:gd name="connsiteY18" fmla="*/ 245268 h 259556"/>
              <a:gd name="connsiteX19" fmla="*/ 2381 w 86108"/>
              <a:gd name="connsiteY19" fmla="*/ 252412 h 259556"/>
              <a:gd name="connsiteX20" fmla="*/ 0 w 86108"/>
              <a:gd name="connsiteY20" fmla="*/ 259556 h 25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108" h="259556">
                <a:moveTo>
                  <a:pt x="85725" y="0"/>
                </a:moveTo>
                <a:cubicBezTo>
                  <a:pt x="84931" y="11906"/>
                  <a:pt x="86108" y="24110"/>
                  <a:pt x="83344" y="35718"/>
                </a:cubicBezTo>
                <a:cubicBezTo>
                  <a:pt x="82018" y="41286"/>
                  <a:pt x="75630" y="44576"/>
                  <a:pt x="73819" y="50006"/>
                </a:cubicBezTo>
                <a:cubicBezTo>
                  <a:pt x="70157" y="60989"/>
                  <a:pt x="71929" y="54689"/>
                  <a:pt x="69056" y="69056"/>
                </a:cubicBezTo>
                <a:cubicBezTo>
                  <a:pt x="69850" y="84137"/>
                  <a:pt x="70129" y="99255"/>
                  <a:pt x="71437" y="114300"/>
                </a:cubicBezTo>
                <a:cubicBezTo>
                  <a:pt x="71788" y="118342"/>
                  <a:pt x="74808" y="126792"/>
                  <a:pt x="76200" y="130968"/>
                </a:cubicBezTo>
                <a:cubicBezTo>
                  <a:pt x="75406" y="136524"/>
                  <a:pt x="75903" y="142426"/>
                  <a:pt x="73819" y="147637"/>
                </a:cubicBezTo>
                <a:cubicBezTo>
                  <a:pt x="72568" y="150764"/>
                  <a:pt x="68543" y="151979"/>
                  <a:pt x="66675" y="154781"/>
                </a:cubicBezTo>
                <a:cubicBezTo>
                  <a:pt x="65283" y="156870"/>
                  <a:pt x="65513" y="159731"/>
                  <a:pt x="64294" y="161925"/>
                </a:cubicBezTo>
                <a:cubicBezTo>
                  <a:pt x="61514" y="166928"/>
                  <a:pt x="54769" y="176212"/>
                  <a:pt x="54769" y="176212"/>
                </a:cubicBezTo>
                <a:cubicBezTo>
                  <a:pt x="53975" y="180975"/>
                  <a:pt x="53435" y="185787"/>
                  <a:pt x="52387" y="190500"/>
                </a:cubicBezTo>
                <a:cubicBezTo>
                  <a:pt x="51842" y="192950"/>
                  <a:pt x="51781" y="195868"/>
                  <a:pt x="50006" y="197643"/>
                </a:cubicBezTo>
                <a:cubicBezTo>
                  <a:pt x="48231" y="199418"/>
                  <a:pt x="45243" y="199231"/>
                  <a:pt x="42862" y="200025"/>
                </a:cubicBezTo>
                <a:cubicBezTo>
                  <a:pt x="39687" y="204787"/>
                  <a:pt x="35147" y="208882"/>
                  <a:pt x="33337" y="214312"/>
                </a:cubicBezTo>
                <a:cubicBezTo>
                  <a:pt x="32543" y="216693"/>
                  <a:pt x="32524" y="219496"/>
                  <a:pt x="30956" y="221456"/>
                </a:cubicBezTo>
                <a:cubicBezTo>
                  <a:pt x="29168" y="223691"/>
                  <a:pt x="26011" y="224386"/>
                  <a:pt x="23812" y="226218"/>
                </a:cubicBezTo>
                <a:cubicBezTo>
                  <a:pt x="21225" y="228374"/>
                  <a:pt x="19050" y="230981"/>
                  <a:pt x="16669" y="233362"/>
                </a:cubicBezTo>
                <a:cubicBezTo>
                  <a:pt x="15875" y="235743"/>
                  <a:pt x="15855" y="238546"/>
                  <a:pt x="14287" y="240506"/>
                </a:cubicBezTo>
                <a:cubicBezTo>
                  <a:pt x="12499" y="242741"/>
                  <a:pt x="9167" y="243245"/>
                  <a:pt x="7144" y="245268"/>
                </a:cubicBezTo>
                <a:cubicBezTo>
                  <a:pt x="5120" y="247292"/>
                  <a:pt x="3969" y="250031"/>
                  <a:pt x="2381" y="252412"/>
                </a:cubicBezTo>
                <a:lnTo>
                  <a:pt x="0" y="259556"/>
                </a:ln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4" name="Ovale 53"/>
          <p:cNvSpPr/>
          <p:nvPr/>
        </p:nvSpPr>
        <p:spPr>
          <a:xfrm>
            <a:off x="7596336" y="4959176"/>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e 54"/>
          <p:cNvSpPr/>
          <p:nvPr/>
        </p:nvSpPr>
        <p:spPr>
          <a:xfrm>
            <a:off x="7560336" y="5013176"/>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e 56"/>
          <p:cNvSpPr/>
          <p:nvPr/>
        </p:nvSpPr>
        <p:spPr>
          <a:xfrm>
            <a:off x="7543669" y="4953073"/>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igura a mano libera 57"/>
          <p:cNvSpPr/>
          <p:nvPr/>
        </p:nvSpPr>
        <p:spPr>
          <a:xfrm>
            <a:off x="7610235" y="5045869"/>
            <a:ext cx="125305" cy="350044"/>
          </a:xfrm>
          <a:custGeom>
            <a:avLst/>
            <a:gdLst>
              <a:gd name="connsiteX0" fmla="*/ 2621 w 125305"/>
              <a:gd name="connsiteY0" fmla="*/ 0 h 350044"/>
              <a:gd name="connsiteX1" fmla="*/ 12146 w 125305"/>
              <a:gd name="connsiteY1" fmla="*/ 16669 h 350044"/>
              <a:gd name="connsiteX2" fmla="*/ 14528 w 125305"/>
              <a:gd name="connsiteY2" fmla="*/ 23812 h 350044"/>
              <a:gd name="connsiteX3" fmla="*/ 19290 w 125305"/>
              <a:gd name="connsiteY3" fmla="*/ 30956 h 350044"/>
              <a:gd name="connsiteX4" fmla="*/ 21671 w 125305"/>
              <a:gd name="connsiteY4" fmla="*/ 38100 h 350044"/>
              <a:gd name="connsiteX5" fmla="*/ 35959 w 125305"/>
              <a:gd name="connsiteY5" fmla="*/ 47625 h 350044"/>
              <a:gd name="connsiteX6" fmla="*/ 33578 w 125305"/>
              <a:gd name="connsiteY6" fmla="*/ 71437 h 350044"/>
              <a:gd name="connsiteX7" fmla="*/ 26434 w 125305"/>
              <a:gd name="connsiteY7" fmla="*/ 76200 h 350044"/>
              <a:gd name="connsiteX8" fmla="*/ 24053 w 125305"/>
              <a:gd name="connsiteY8" fmla="*/ 83344 h 350044"/>
              <a:gd name="connsiteX9" fmla="*/ 26434 w 125305"/>
              <a:gd name="connsiteY9" fmla="*/ 104775 h 350044"/>
              <a:gd name="connsiteX10" fmla="*/ 38340 w 125305"/>
              <a:gd name="connsiteY10" fmla="*/ 114300 h 350044"/>
              <a:gd name="connsiteX11" fmla="*/ 45484 w 125305"/>
              <a:gd name="connsiteY11" fmla="*/ 119062 h 350044"/>
              <a:gd name="connsiteX12" fmla="*/ 52628 w 125305"/>
              <a:gd name="connsiteY12" fmla="*/ 121444 h 350044"/>
              <a:gd name="connsiteX13" fmla="*/ 66915 w 125305"/>
              <a:gd name="connsiteY13" fmla="*/ 128587 h 350044"/>
              <a:gd name="connsiteX14" fmla="*/ 69296 w 125305"/>
              <a:gd name="connsiteY14" fmla="*/ 135731 h 350044"/>
              <a:gd name="connsiteX15" fmla="*/ 78821 w 125305"/>
              <a:gd name="connsiteY15" fmla="*/ 138112 h 350044"/>
              <a:gd name="connsiteX16" fmla="*/ 85965 w 125305"/>
              <a:gd name="connsiteY16" fmla="*/ 142875 h 350044"/>
              <a:gd name="connsiteX17" fmla="*/ 93109 w 125305"/>
              <a:gd name="connsiteY17" fmla="*/ 145256 h 350044"/>
              <a:gd name="connsiteX18" fmla="*/ 112159 w 125305"/>
              <a:gd name="connsiteY18" fmla="*/ 161925 h 350044"/>
              <a:gd name="connsiteX19" fmla="*/ 119303 w 125305"/>
              <a:gd name="connsiteY19" fmla="*/ 166687 h 350044"/>
              <a:gd name="connsiteX20" fmla="*/ 124065 w 125305"/>
              <a:gd name="connsiteY20" fmla="*/ 173831 h 350044"/>
              <a:gd name="connsiteX21" fmla="*/ 114540 w 125305"/>
              <a:gd name="connsiteY21" fmla="*/ 185737 h 350044"/>
              <a:gd name="connsiteX22" fmla="*/ 100253 w 125305"/>
              <a:gd name="connsiteY22" fmla="*/ 195262 h 350044"/>
              <a:gd name="connsiteX23" fmla="*/ 71678 w 125305"/>
              <a:gd name="connsiteY23" fmla="*/ 219075 h 350044"/>
              <a:gd name="connsiteX24" fmla="*/ 64534 w 125305"/>
              <a:gd name="connsiteY24" fmla="*/ 221456 h 350044"/>
              <a:gd name="connsiteX25" fmla="*/ 50246 w 125305"/>
              <a:gd name="connsiteY25" fmla="*/ 228600 h 350044"/>
              <a:gd name="connsiteX26" fmla="*/ 35959 w 125305"/>
              <a:gd name="connsiteY26" fmla="*/ 240506 h 350044"/>
              <a:gd name="connsiteX27" fmla="*/ 28815 w 125305"/>
              <a:gd name="connsiteY27" fmla="*/ 245269 h 350044"/>
              <a:gd name="connsiteX28" fmla="*/ 26434 w 125305"/>
              <a:gd name="connsiteY28" fmla="*/ 257175 h 350044"/>
              <a:gd name="connsiteX29" fmla="*/ 21671 w 125305"/>
              <a:gd name="connsiteY29" fmla="*/ 271462 h 350044"/>
              <a:gd name="connsiteX30" fmla="*/ 24053 w 125305"/>
              <a:gd name="connsiteY30" fmla="*/ 278606 h 350044"/>
              <a:gd name="connsiteX31" fmla="*/ 28815 w 125305"/>
              <a:gd name="connsiteY31" fmla="*/ 285750 h 350044"/>
              <a:gd name="connsiteX32" fmla="*/ 31196 w 125305"/>
              <a:gd name="connsiteY32" fmla="*/ 297656 h 350044"/>
              <a:gd name="connsiteX33" fmla="*/ 35959 w 125305"/>
              <a:gd name="connsiteY33" fmla="*/ 304800 h 350044"/>
              <a:gd name="connsiteX34" fmla="*/ 50246 w 125305"/>
              <a:gd name="connsiteY34" fmla="*/ 316706 h 350044"/>
              <a:gd name="connsiteX35" fmla="*/ 62153 w 125305"/>
              <a:gd name="connsiteY35" fmla="*/ 338137 h 350044"/>
              <a:gd name="connsiteX36" fmla="*/ 66915 w 125305"/>
              <a:gd name="connsiteY36" fmla="*/ 345281 h 350044"/>
              <a:gd name="connsiteX37" fmla="*/ 76440 w 125305"/>
              <a:gd name="connsiteY37" fmla="*/ 350044 h 35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305" h="350044">
                <a:moveTo>
                  <a:pt x="2621" y="0"/>
                </a:moveTo>
                <a:cubicBezTo>
                  <a:pt x="7877" y="26271"/>
                  <a:pt x="0" y="1487"/>
                  <a:pt x="12146" y="16669"/>
                </a:cubicBezTo>
                <a:cubicBezTo>
                  <a:pt x="13714" y="18629"/>
                  <a:pt x="13405" y="21567"/>
                  <a:pt x="14528" y="23812"/>
                </a:cubicBezTo>
                <a:cubicBezTo>
                  <a:pt x="15808" y="26372"/>
                  <a:pt x="18010" y="28396"/>
                  <a:pt x="19290" y="30956"/>
                </a:cubicBezTo>
                <a:cubicBezTo>
                  <a:pt x="20412" y="33201"/>
                  <a:pt x="19896" y="36325"/>
                  <a:pt x="21671" y="38100"/>
                </a:cubicBezTo>
                <a:cubicBezTo>
                  <a:pt x="25718" y="42147"/>
                  <a:pt x="35959" y="47625"/>
                  <a:pt x="35959" y="47625"/>
                </a:cubicBezTo>
                <a:cubicBezTo>
                  <a:pt x="35165" y="55562"/>
                  <a:pt x="36101" y="63869"/>
                  <a:pt x="33578" y="71437"/>
                </a:cubicBezTo>
                <a:cubicBezTo>
                  <a:pt x="32673" y="74152"/>
                  <a:pt x="28222" y="73965"/>
                  <a:pt x="26434" y="76200"/>
                </a:cubicBezTo>
                <a:cubicBezTo>
                  <a:pt x="24866" y="78160"/>
                  <a:pt x="24847" y="80963"/>
                  <a:pt x="24053" y="83344"/>
                </a:cubicBezTo>
                <a:cubicBezTo>
                  <a:pt x="24847" y="90488"/>
                  <a:pt x="24691" y="97802"/>
                  <a:pt x="26434" y="104775"/>
                </a:cubicBezTo>
                <a:cubicBezTo>
                  <a:pt x="28728" y="113951"/>
                  <a:pt x="31867" y="111064"/>
                  <a:pt x="38340" y="114300"/>
                </a:cubicBezTo>
                <a:cubicBezTo>
                  <a:pt x="40900" y="115580"/>
                  <a:pt x="42924" y="117782"/>
                  <a:pt x="45484" y="119062"/>
                </a:cubicBezTo>
                <a:cubicBezTo>
                  <a:pt x="47729" y="120185"/>
                  <a:pt x="50383" y="120321"/>
                  <a:pt x="52628" y="121444"/>
                </a:cubicBezTo>
                <a:cubicBezTo>
                  <a:pt x="71085" y="130673"/>
                  <a:pt x="48964" y="122604"/>
                  <a:pt x="66915" y="128587"/>
                </a:cubicBezTo>
                <a:cubicBezTo>
                  <a:pt x="67709" y="130968"/>
                  <a:pt x="67336" y="134163"/>
                  <a:pt x="69296" y="135731"/>
                </a:cubicBezTo>
                <a:cubicBezTo>
                  <a:pt x="71852" y="137775"/>
                  <a:pt x="75813" y="136823"/>
                  <a:pt x="78821" y="138112"/>
                </a:cubicBezTo>
                <a:cubicBezTo>
                  <a:pt x="81452" y="139239"/>
                  <a:pt x="83405" y="141595"/>
                  <a:pt x="85965" y="142875"/>
                </a:cubicBezTo>
                <a:cubicBezTo>
                  <a:pt x="88210" y="143998"/>
                  <a:pt x="90728" y="144462"/>
                  <a:pt x="93109" y="145256"/>
                </a:cubicBezTo>
                <a:cubicBezTo>
                  <a:pt x="101046" y="157162"/>
                  <a:pt x="95490" y="150813"/>
                  <a:pt x="112159" y="161925"/>
                </a:cubicBezTo>
                <a:lnTo>
                  <a:pt x="119303" y="166687"/>
                </a:lnTo>
                <a:cubicBezTo>
                  <a:pt x="120890" y="169068"/>
                  <a:pt x="123595" y="171008"/>
                  <a:pt x="124065" y="173831"/>
                </a:cubicBezTo>
                <a:cubicBezTo>
                  <a:pt x="125305" y="181269"/>
                  <a:pt x="118613" y="182343"/>
                  <a:pt x="114540" y="185737"/>
                </a:cubicBezTo>
                <a:cubicBezTo>
                  <a:pt x="102647" y="195647"/>
                  <a:pt x="112807" y="191077"/>
                  <a:pt x="100253" y="195262"/>
                </a:cubicBezTo>
                <a:cubicBezTo>
                  <a:pt x="93623" y="201892"/>
                  <a:pt x="81622" y="215761"/>
                  <a:pt x="71678" y="219075"/>
                </a:cubicBezTo>
                <a:lnTo>
                  <a:pt x="64534" y="221456"/>
                </a:lnTo>
                <a:cubicBezTo>
                  <a:pt x="44065" y="235103"/>
                  <a:pt x="69960" y="218744"/>
                  <a:pt x="50246" y="228600"/>
                </a:cubicBezTo>
                <a:cubicBezTo>
                  <a:pt x="41380" y="233033"/>
                  <a:pt x="43857" y="233925"/>
                  <a:pt x="35959" y="240506"/>
                </a:cubicBezTo>
                <a:cubicBezTo>
                  <a:pt x="33760" y="242338"/>
                  <a:pt x="31196" y="243681"/>
                  <a:pt x="28815" y="245269"/>
                </a:cubicBezTo>
                <a:cubicBezTo>
                  <a:pt x="28021" y="249238"/>
                  <a:pt x="27499" y="253270"/>
                  <a:pt x="26434" y="257175"/>
                </a:cubicBezTo>
                <a:cubicBezTo>
                  <a:pt x="25113" y="262018"/>
                  <a:pt x="21671" y="271462"/>
                  <a:pt x="21671" y="271462"/>
                </a:cubicBezTo>
                <a:cubicBezTo>
                  <a:pt x="22465" y="273843"/>
                  <a:pt x="22930" y="276361"/>
                  <a:pt x="24053" y="278606"/>
                </a:cubicBezTo>
                <a:cubicBezTo>
                  <a:pt x="25333" y="281166"/>
                  <a:pt x="27810" y="283070"/>
                  <a:pt x="28815" y="285750"/>
                </a:cubicBezTo>
                <a:cubicBezTo>
                  <a:pt x="30236" y="289540"/>
                  <a:pt x="29775" y="293866"/>
                  <a:pt x="31196" y="297656"/>
                </a:cubicBezTo>
                <a:cubicBezTo>
                  <a:pt x="32201" y="300336"/>
                  <a:pt x="34127" y="302601"/>
                  <a:pt x="35959" y="304800"/>
                </a:cubicBezTo>
                <a:cubicBezTo>
                  <a:pt x="41689" y="311676"/>
                  <a:pt x="43222" y="312023"/>
                  <a:pt x="50246" y="316706"/>
                </a:cubicBezTo>
                <a:cubicBezTo>
                  <a:pt x="54439" y="329281"/>
                  <a:pt x="51235" y="321759"/>
                  <a:pt x="62153" y="338137"/>
                </a:cubicBezTo>
                <a:cubicBezTo>
                  <a:pt x="63740" y="340518"/>
                  <a:pt x="64200" y="344376"/>
                  <a:pt x="66915" y="345281"/>
                </a:cubicBezTo>
                <a:cubicBezTo>
                  <a:pt x="75124" y="348017"/>
                  <a:pt x="72284" y="345887"/>
                  <a:pt x="76440" y="350044"/>
                </a:cubicBez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9" name="Ovale 58"/>
          <p:cNvSpPr/>
          <p:nvPr/>
        </p:nvSpPr>
        <p:spPr>
          <a:xfrm>
            <a:off x="7726066" y="5445224"/>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e 59"/>
          <p:cNvSpPr/>
          <p:nvPr/>
        </p:nvSpPr>
        <p:spPr>
          <a:xfrm>
            <a:off x="7665963" y="5418748"/>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e 60"/>
          <p:cNvSpPr/>
          <p:nvPr/>
        </p:nvSpPr>
        <p:spPr>
          <a:xfrm>
            <a:off x="7668344" y="5485994"/>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e 61"/>
          <p:cNvSpPr/>
          <p:nvPr/>
        </p:nvSpPr>
        <p:spPr>
          <a:xfrm>
            <a:off x="7704352" y="5373216"/>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igura a mano libera 62"/>
          <p:cNvSpPr/>
          <p:nvPr/>
        </p:nvSpPr>
        <p:spPr>
          <a:xfrm>
            <a:off x="7748588" y="5503069"/>
            <a:ext cx="181350" cy="538162"/>
          </a:xfrm>
          <a:custGeom>
            <a:avLst/>
            <a:gdLst>
              <a:gd name="connsiteX0" fmla="*/ 0 w 181350"/>
              <a:gd name="connsiteY0" fmla="*/ 0 h 538162"/>
              <a:gd name="connsiteX1" fmla="*/ 9525 w 181350"/>
              <a:gd name="connsiteY1" fmla="*/ 16669 h 538162"/>
              <a:gd name="connsiteX2" fmla="*/ 23812 w 181350"/>
              <a:gd name="connsiteY2" fmla="*/ 26194 h 538162"/>
              <a:gd name="connsiteX3" fmla="*/ 28575 w 181350"/>
              <a:gd name="connsiteY3" fmla="*/ 40481 h 538162"/>
              <a:gd name="connsiteX4" fmla="*/ 35718 w 181350"/>
              <a:gd name="connsiteY4" fmla="*/ 54769 h 538162"/>
              <a:gd name="connsiteX5" fmla="*/ 42862 w 181350"/>
              <a:gd name="connsiteY5" fmla="*/ 57150 h 538162"/>
              <a:gd name="connsiteX6" fmla="*/ 54768 w 181350"/>
              <a:gd name="connsiteY6" fmla="*/ 69056 h 538162"/>
              <a:gd name="connsiteX7" fmla="*/ 59531 w 181350"/>
              <a:gd name="connsiteY7" fmla="*/ 76200 h 538162"/>
              <a:gd name="connsiteX8" fmla="*/ 61912 w 181350"/>
              <a:gd name="connsiteY8" fmla="*/ 83344 h 538162"/>
              <a:gd name="connsiteX9" fmla="*/ 66675 w 181350"/>
              <a:gd name="connsiteY9" fmla="*/ 90487 h 538162"/>
              <a:gd name="connsiteX10" fmla="*/ 61912 w 181350"/>
              <a:gd name="connsiteY10" fmla="*/ 159544 h 538162"/>
              <a:gd name="connsiteX11" fmla="*/ 59531 w 181350"/>
              <a:gd name="connsiteY11" fmla="*/ 166687 h 538162"/>
              <a:gd name="connsiteX12" fmla="*/ 59531 w 181350"/>
              <a:gd name="connsiteY12" fmla="*/ 219075 h 538162"/>
              <a:gd name="connsiteX13" fmla="*/ 66675 w 181350"/>
              <a:gd name="connsiteY13" fmla="*/ 223837 h 538162"/>
              <a:gd name="connsiteX14" fmla="*/ 69056 w 181350"/>
              <a:gd name="connsiteY14" fmla="*/ 230981 h 538162"/>
              <a:gd name="connsiteX15" fmla="*/ 83343 w 181350"/>
              <a:gd name="connsiteY15" fmla="*/ 240506 h 538162"/>
              <a:gd name="connsiteX16" fmla="*/ 92868 w 181350"/>
              <a:gd name="connsiteY16" fmla="*/ 250031 h 538162"/>
              <a:gd name="connsiteX17" fmla="*/ 107156 w 181350"/>
              <a:gd name="connsiteY17" fmla="*/ 259556 h 538162"/>
              <a:gd name="connsiteX18" fmla="*/ 111918 w 181350"/>
              <a:gd name="connsiteY18" fmla="*/ 266700 h 538162"/>
              <a:gd name="connsiteX19" fmla="*/ 119062 w 181350"/>
              <a:gd name="connsiteY19" fmla="*/ 271462 h 538162"/>
              <a:gd name="connsiteX20" fmla="*/ 128587 w 181350"/>
              <a:gd name="connsiteY20" fmla="*/ 280987 h 538162"/>
              <a:gd name="connsiteX21" fmla="*/ 135731 w 181350"/>
              <a:gd name="connsiteY21" fmla="*/ 285750 h 538162"/>
              <a:gd name="connsiteX22" fmla="*/ 140493 w 181350"/>
              <a:gd name="connsiteY22" fmla="*/ 292894 h 538162"/>
              <a:gd name="connsiteX23" fmla="*/ 147637 w 181350"/>
              <a:gd name="connsiteY23" fmla="*/ 295275 h 538162"/>
              <a:gd name="connsiteX24" fmla="*/ 157162 w 181350"/>
              <a:gd name="connsiteY24" fmla="*/ 309562 h 538162"/>
              <a:gd name="connsiteX25" fmla="*/ 161925 w 181350"/>
              <a:gd name="connsiteY25" fmla="*/ 316706 h 538162"/>
              <a:gd name="connsiteX26" fmla="*/ 169068 w 181350"/>
              <a:gd name="connsiteY26" fmla="*/ 321469 h 538162"/>
              <a:gd name="connsiteX27" fmla="*/ 169068 w 181350"/>
              <a:gd name="connsiteY27" fmla="*/ 335756 h 538162"/>
              <a:gd name="connsiteX28" fmla="*/ 169068 w 181350"/>
              <a:gd name="connsiteY28" fmla="*/ 538162 h 538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81350" h="538162">
                <a:moveTo>
                  <a:pt x="0" y="0"/>
                </a:moveTo>
                <a:cubicBezTo>
                  <a:pt x="2485" y="7455"/>
                  <a:pt x="2695" y="10598"/>
                  <a:pt x="9525" y="16669"/>
                </a:cubicBezTo>
                <a:cubicBezTo>
                  <a:pt x="13803" y="20472"/>
                  <a:pt x="23812" y="26194"/>
                  <a:pt x="23812" y="26194"/>
                </a:cubicBezTo>
                <a:lnTo>
                  <a:pt x="28575" y="40481"/>
                </a:lnTo>
                <a:cubicBezTo>
                  <a:pt x="30144" y="45187"/>
                  <a:pt x="31522" y="51412"/>
                  <a:pt x="35718" y="54769"/>
                </a:cubicBezTo>
                <a:cubicBezTo>
                  <a:pt x="37678" y="56337"/>
                  <a:pt x="40481" y="56356"/>
                  <a:pt x="42862" y="57150"/>
                </a:cubicBezTo>
                <a:cubicBezTo>
                  <a:pt x="55564" y="76202"/>
                  <a:pt x="38893" y="53181"/>
                  <a:pt x="54768" y="69056"/>
                </a:cubicBezTo>
                <a:cubicBezTo>
                  <a:pt x="56792" y="71080"/>
                  <a:pt x="57943" y="73819"/>
                  <a:pt x="59531" y="76200"/>
                </a:cubicBezTo>
                <a:cubicBezTo>
                  <a:pt x="60325" y="78581"/>
                  <a:pt x="60789" y="81099"/>
                  <a:pt x="61912" y="83344"/>
                </a:cubicBezTo>
                <a:cubicBezTo>
                  <a:pt x="63192" y="85904"/>
                  <a:pt x="66569" y="87627"/>
                  <a:pt x="66675" y="90487"/>
                </a:cubicBezTo>
                <a:cubicBezTo>
                  <a:pt x="67389" y="109780"/>
                  <a:pt x="67339" y="137836"/>
                  <a:pt x="61912" y="159544"/>
                </a:cubicBezTo>
                <a:cubicBezTo>
                  <a:pt x="61303" y="161979"/>
                  <a:pt x="60325" y="164306"/>
                  <a:pt x="59531" y="166687"/>
                </a:cubicBezTo>
                <a:cubicBezTo>
                  <a:pt x="58083" y="182616"/>
                  <a:pt x="54630" y="203146"/>
                  <a:pt x="59531" y="219075"/>
                </a:cubicBezTo>
                <a:cubicBezTo>
                  <a:pt x="60373" y="221810"/>
                  <a:pt x="64294" y="222250"/>
                  <a:pt x="66675" y="223837"/>
                </a:cubicBezTo>
                <a:cubicBezTo>
                  <a:pt x="67469" y="226218"/>
                  <a:pt x="67281" y="229206"/>
                  <a:pt x="69056" y="230981"/>
                </a:cubicBezTo>
                <a:cubicBezTo>
                  <a:pt x="73103" y="235028"/>
                  <a:pt x="83343" y="240506"/>
                  <a:pt x="83343" y="240506"/>
                </a:cubicBezTo>
                <a:cubicBezTo>
                  <a:pt x="87880" y="254114"/>
                  <a:pt x="81982" y="242774"/>
                  <a:pt x="92868" y="250031"/>
                </a:cubicBezTo>
                <a:cubicBezTo>
                  <a:pt x="110703" y="261922"/>
                  <a:pt x="90171" y="253895"/>
                  <a:pt x="107156" y="259556"/>
                </a:cubicBezTo>
                <a:cubicBezTo>
                  <a:pt x="108743" y="261937"/>
                  <a:pt x="109894" y="264676"/>
                  <a:pt x="111918" y="266700"/>
                </a:cubicBezTo>
                <a:cubicBezTo>
                  <a:pt x="113942" y="268724"/>
                  <a:pt x="117274" y="269227"/>
                  <a:pt x="119062" y="271462"/>
                </a:cubicBezTo>
                <a:cubicBezTo>
                  <a:pt x="128299" y="283008"/>
                  <a:pt x="113000" y="275792"/>
                  <a:pt x="128587" y="280987"/>
                </a:cubicBezTo>
                <a:cubicBezTo>
                  <a:pt x="130968" y="282575"/>
                  <a:pt x="133707" y="283726"/>
                  <a:pt x="135731" y="285750"/>
                </a:cubicBezTo>
                <a:cubicBezTo>
                  <a:pt x="137755" y="287774"/>
                  <a:pt x="138258" y="291106"/>
                  <a:pt x="140493" y="292894"/>
                </a:cubicBezTo>
                <a:cubicBezTo>
                  <a:pt x="142453" y="294462"/>
                  <a:pt x="145256" y="294481"/>
                  <a:pt x="147637" y="295275"/>
                </a:cubicBezTo>
                <a:lnTo>
                  <a:pt x="157162" y="309562"/>
                </a:lnTo>
                <a:cubicBezTo>
                  <a:pt x="158750" y="311943"/>
                  <a:pt x="159544" y="315118"/>
                  <a:pt x="161925" y="316706"/>
                </a:cubicBezTo>
                <a:lnTo>
                  <a:pt x="169068" y="321469"/>
                </a:lnTo>
                <a:cubicBezTo>
                  <a:pt x="181350" y="339888"/>
                  <a:pt x="169487" y="317335"/>
                  <a:pt x="169068" y="335756"/>
                </a:cubicBezTo>
                <a:cubicBezTo>
                  <a:pt x="167535" y="403207"/>
                  <a:pt x="169068" y="470693"/>
                  <a:pt x="169068" y="538162"/>
                </a:cubicBezTo>
              </a:path>
            </a:pathLst>
          </a:custGeom>
          <a:ln w="25400">
            <a:solidFill>
              <a:srgbClr val="00B0F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Ovale 64"/>
          <p:cNvSpPr/>
          <p:nvPr/>
        </p:nvSpPr>
        <p:spPr>
          <a:xfrm>
            <a:off x="7908471" y="6124249"/>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e 65"/>
          <p:cNvSpPr/>
          <p:nvPr/>
        </p:nvSpPr>
        <p:spPr>
          <a:xfrm>
            <a:off x="7975424" y="6129304"/>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e 66"/>
          <p:cNvSpPr/>
          <p:nvPr/>
        </p:nvSpPr>
        <p:spPr>
          <a:xfrm>
            <a:off x="7942090" y="6074248"/>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e 67"/>
          <p:cNvSpPr/>
          <p:nvPr/>
        </p:nvSpPr>
        <p:spPr>
          <a:xfrm>
            <a:off x="7884368" y="6057296"/>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e 68"/>
          <p:cNvSpPr/>
          <p:nvPr/>
        </p:nvSpPr>
        <p:spPr>
          <a:xfrm>
            <a:off x="7942383" y="6177209"/>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e 69"/>
          <p:cNvSpPr/>
          <p:nvPr/>
        </p:nvSpPr>
        <p:spPr>
          <a:xfrm>
            <a:off x="7852837" y="6127208"/>
            <a:ext cx="36000" cy="360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ttangolo 70"/>
          <p:cNvSpPr/>
          <p:nvPr/>
        </p:nvSpPr>
        <p:spPr>
          <a:xfrm>
            <a:off x="7956376" y="6467622"/>
            <a:ext cx="504056" cy="720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ttangolo 72"/>
          <p:cNvSpPr/>
          <p:nvPr/>
        </p:nvSpPr>
        <p:spPr>
          <a:xfrm>
            <a:off x="8465194" y="6467622"/>
            <a:ext cx="504056" cy="72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ttangolo 73"/>
          <p:cNvSpPr/>
          <p:nvPr/>
        </p:nvSpPr>
        <p:spPr>
          <a:xfrm>
            <a:off x="7426129" y="6467622"/>
            <a:ext cx="504056" cy="720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ttangolo 74"/>
          <p:cNvSpPr/>
          <p:nvPr/>
        </p:nvSpPr>
        <p:spPr>
          <a:xfrm>
            <a:off x="6895882" y="6467622"/>
            <a:ext cx="504056" cy="72008"/>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ttangolo 75"/>
          <p:cNvSpPr/>
          <p:nvPr/>
        </p:nvSpPr>
        <p:spPr>
          <a:xfrm>
            <a:off x="6367310" y="6467622"/>
            <a:ext cx="504056" cy="7200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5" name="Connettore 2 84"/>
          <p:cNvCxnSpPr/>
          <p:nvPr/>
        </p:nvCxnSpPr>
        <p:spPr>
          <a:xfrm flipH="1">
            <a:off x="8028384" y="4005064"/>
            <a:ext cx="144016" cy="144016"/>
          </a:xfrm>
          <a:prstGeom prst="straightConnector1">
            <a:avLst/>
          </a:prstGeom>
          <a:ln w="28575" cap="rnd">
            <a:solidFill>
              <a:schemeClr val="tx2">
                <a:lumMod val="60000"/>
                <a:lumOff val="40000"/>
              </a:schemeClr>
            </a:solidFill>
            <a:headEnd type="none"/>
            <a:tailEnd type="oval" w="lg"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0.22829 0.3676 L 0.0158 -0.02083 " pathEditMode="relative" rAng="0" ptsTypes="AA">
                                      <p:cBhvr>
                                        <p:cTn id="6" dur="2000" spd="-100000" fill="hold"/>
                                        <p:tgtEl>
                                          <p:spTgt spid="85"/>
                                        </p:tgtEl>
                                        <p:attrNameLst>
                                          <p:attrName>ppt_x</p:attrName>
                                          <p:attrName>ppt_y</p:attrName>
                                        </p:attrNameLst>
                                      </p:cBhvr>
                                      <p:rCtr x="122" y="-194"/>
                                    </p:animMotion>
                                  </p:childTnLst>
                                </p:cTn>
                              </p:par>
                              <p:par>
                                <p:cTn id="7" presetID="10"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1000"/>
                                        <p:tgtEl>
                                          <p:spTgt spid="2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par>
                                <p:cTn id="22" presetID="10" presetClass="entr" presetSubtype="0" fill="hold" grpId="0" nodeType="withEffect">
                                  <p:stCondLst>
                                    <p:cond delay="50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childTnLst>
                                </p:cTn>
                              </p:par>
                              <p:par>
                                <p:cTn id="28" presetID="10" presetClass="entr" presetSubtype="0" fill="hold" grpId="0" nodeType="withEffect">
                                  <p:stCondLst>
                                    <p:cond delay="50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1000"/>
                                        <p:tgtEl>
                                          <p:spTgt spid="23"/>
                                        </p:tgtEl>
                                      </p:cBhvr>
                                    </p:animEffect>
                                  </p:childTnLst>
                                </p:cTn>
                              </p:par>
                              <p:par>
                                <p:cTn id="31" presetID="10" presetClass="entr" presetSubtype="0" fill="hold" grpId="0" nodeType="withEffect">
                                  <p:stCondLst>
                                    <p:cond delay="50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grpId="0" nodeType="withEffect">
                                  <p:stCondLst>
                                    <p:cond delay="50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childTnLst>
                                </p:cTn>
                              </p:par>
                              <p:par>
                                <p:cTn id="37" presetID="10" presetClass="entr" presetSubtype="0" fill="hold" grpId="0" nodeType="with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1000"/>
                                        <p:tgtEl>
                                          <p:spTgt spid="26"/>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1000"/>
                                        <p:tgtEl>
                                          <p:spTgt spid="28"/>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1000"/>
                                        <p:tgtEl>
                                          <p:spTgt spid="30"/>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1000"/>
                                        <p:tgtEl>
                                          <p:spTgt spid="32"/>
                                        </p:tgtEl>
                                      </p:cBhvr>
                                    </p:animEffect>
                                  </p:childTnLst>
                                </p:cTn>
                              </p:par>
                              <p:par>
                                <p:cTn id="52" presetID="10" presetClass="entr" presetSubtype="0" fill="hold" grpId="0" nodeType="withEffect">
                                  <p:stCondLst>
                                    <p:cond delay="50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childTnLst>
                                </p:cTn>
                              </p:par>
                              <p:par>
                                <p:cTn id="55" presetID="10" presetClass="entr" presetSubtype="0" fill="hold" grpId="0" nodeType="withEffect">
                                  <p:stCondLst>
                                    <p:cond delay="50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childTnLst>
                                </p:cTn>
                              </p:par>
                            </p:childTnLst>
                          </p:cTn>
                        </p:par>
                        <p:par>
                          <p:cTn id="58" fill="hold">
                            <p:stCondLst>
                              <p:cond delay="2000"/>
                            </p:stCondLst>
                            <p:childTnLst>
                              <p:par>
                                <p:cTn id="59" presetID="12" presetClass="exit" presetSubtype="4" fill="hold" nodeType="afterEffect">
                                  <p:stCondLst>
                                    <p:cond delay="0"/>
                                  </p:stCondLst>
                                  <p:childTnLst>
                                    <p:animEffect transition="out" filter="slide(fromBottom)">
                                      <p:cBhvr>
                                        <p:cTn id="60" dur="500"/>
                                        <p:tgtEl>
                                          <p:spTgt spid="85"/>
                                        </p:tgtEl>
                                      </p:cBhvr>
                                    </p:animEffect>
                                    <p:set>
                                      <p:cBhvr>
                                        <p:cTn id="61" dur="1" fill="hold">
                                          <p:stCondLst>
                                            <p:cond delay="499"/>
                                          </p:stCondLst>
                                        </p:cTn>
                                        <p:tgtEl>
                                          <p:spTgt spid="8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slide(fromBottom)">
                                      <p:cBhvr>
                                        <p:cTn id="66" dur="500"/>
                                        <p:tgtEl>
                                          <p:spTgt spid="33"/>
                                        </p:tgtEl>
                                      </p:cBhvr>
                                    </p:animEffect>
                                  </p:childTnLst>
                                </p:cTn>
                              </p:par>
                            </p:childTnLst>
                          </p:cTn>
                        </p:par>
                        <p:par>
                          <p:cTn id="67" fill="hold">
                            <p:stCondLst>
                              <p:cond delay="500"/>
                            </p:stCondLst>
                            <p:childTnLst>
                              <p:par>
                                <p:cTn id="68" presetID="1" presetClass="entr" presetSubtype="0" fill="hold" grpId="0" nodeType="afterEffect">
                                  <p:stCondLst>
                                    <p:cond delay="0"/>
                                  </p:stCondLst>
                                  <p:childTnLst>
                                    <p:set>
                                      <p:cBhvr>
                                        <p:cTn id="69" dur="1" fill="hold">
                                          <p:stCondLst>
                                            <p:cond delay="0"/>
                                          </p:stCondLst>
                                        </p:cTn>
                                        <p:tgtEl>
                                          <p:spTgt spid="53"/>
                                        </p:tgtEl>
                                        <p:attrNameLst>
                                          <p:attrName>style.visibility</p:attrName>
                                        </p:attrNameLst>
                                      </p:cBhvr>
                                      <p:to>
                                        <p:strVal val="visible"/>
                                      </p:to>
                                    </p:set>
                                  </p:childTnLst>
                                </p:cTn>
                              </p:par>
                              <p:par>
                                <p:cTn id="70" presetID="12" presetClass="entr" presetSubtype="4" fill="hold" grpId="0" nodeType="withEffect">
                                  <p:stCondLst>
                                    <p:cond delay="0"/>
                                  </p:stCondLst>
                                  <p:childTnLst>
                                    <p:set>
                                      <p:cBhvr>
                                        <p:cTn id="71" dur="1" fill="hold">
                                          <p:stCondLst>
                                            <p:cond delay="0"/>
                                          </p:stCondLst>
                                        </p:cTn>
                                        <p:tgtEl>
                                          <p:spTgt spid="57"/>
                                        </p:tgtEl>
                                        <p:attrNameLst>
                                          <p:attrName>style.visibility</p:attrName>
                                        </p:attrNameLst>
                                      </p:cBhvr>
                                      <p:to>
                                        <p:strVal val="visible"/>
                                      </p:to>
                                    </p:set>
                                    <p:animEffect transition="in" filter="slide(fromBottom)">
                                      <p:cBhvr>
                                        <p:cTn id="72" dur="500"/>
                                        <p:tgtEl>
                                          <p:spTgt spid="57"/>
                                        </p:tgtEl>
                                      </p:cBhvr>
                                    </p:animEffect>
                                  </p:childTnLst>
                                </p:cTn>
                              </p:par>
                              <p:par>
                                <p:cTn id="73" presetID="12" presetClass="entr" presetSubtype="4" fill="hold" grpId="0" nodeType="withEffect">
                                  <p:stCondLst>
                                    <p:cond delay="0"/>
                                  </p:stCondLst>
                                  <p:childTnLst>
                                    <p:set>
                                      <p:cBhvr>
                                        <p:cTn id="74" dur="1" fill="hold">
                                          <p:stCondLst>
                                            <p:cond delay="0"/>
                                          </p:stCondLst>
                                        </p:cTn>
                                        <p:tgtEl>
                                          <p:spTgt spid="54"/>
                                        </p:tgtEl>
                                        <p:attrNameLst>
                                          <p:attrName>style.visibility</p:attrName>
                                        </p:attrNameLst>
                                      </p:cBhvr>
                                      <p:to>
                                        <p:strVal val="visible"/>
                                      </p:to>
                                    </p:set>
                                    <p:animEffect transition="in" filter="slide(fromBottom)">
                                      <p:cBhvr>
                                        <p:cTn id="75" dur="500"/>
                                        <p:tgtEl>
                                          <p:spTgt spid="54"/>
                                        </p:tgtEl>
                                      </p:cBhvr>
                                    </p:animEffect>
                                  </p:childTnLst>
                                </p:cTn>
                              </p:par>
                              <p:par>
                                <p:cTn id="76" presetID="12" presetClass="entr" presetSubtype="4" fill="hold" grpId="0" nodeType="withEffect">
                                  <p:stCondLst>
                                    <p:cond delay="0"/>
                                  </p:stCondLst>
                                  <p:childTnLst>
                                    <p:set>
                                      <p:cBhvr>
                                        <p:cTn id="77" dur="1" fill="hold">
                                          <p:stCondLst>
                                            <p:cond delay="0"/>
                                          </p:stCondLst>
                                        </p:cTn>
                                        <p:tgtEl>
                                          <p:spTgt spid="55"/>
                                        </p:tgtEl>
                                        <p:attrNameLst>
                                          <p:attrName>style.visibility</p:attrName>
                                        </p:attrNameLst>
                                      </p:cBhvr>
                                      <p:to>
                                        <p:strVal val="visible"/>
                                      </p:to>
                                    </p:set>
                                    <p:animEffect transition="in" filter="slide(fromBottom)">
                                      <p:cBhvr>
                                        <p:cTn id="78" dur="500"/>
                                        <p:tgtEl>
                                          <p:spTgt spid="55"/>
                                        </p:tgtEl>
                                      </p:cBhvr>
                                    </p:animEffect>
                                  </p:childTnLst>
                                </p:cTn>
                              </p:par>
                            </p:childTnLst>
                          </p:cTn>
                        </p:par>
                        <p:par>
                          <p:cTn id="79" fill="hold">
                            <p:stCondLst>
                              <p:cond delay="1000"/>
                            </p:stCondLst>
                            <p:childTnLst>
                              <p:par>
                                <p:cTn id="80" presetID="10" presetClass="entr" presetSubtype="0" fill="hold" grpId="0" nodeType="afterEffect">
                                  <p:stCondLst>
                                    <p:cond delay="0"/>
                                  </p:stCondLst>
                                  <p:childTnLst>
                                    <p:set>
                                      <p:cBhvr>
                                        <p:cTn id="81" dur="1" fill="hold">
                                          <p:stCondLst>
                                            <p:cond delay="0"/>
                                          </p:stCondLst>
                                        </p:cTn>
                                        <p:tgtEl>
                                          <p:spTgt spid="58"/>
                                        </p:tgtEl>
                                        <p:attrNameLst>
                                          <p:attrName>style.visibility</p:attrName>
                                        </p:attrNameLst>
                                      </p:cBhvr>
                                      <p:to>
                                        <p:strVal val="visible"/>
                                      </p:to>
                                    </p:set>
                                    <p:animEffect transition="in" filter="fade">
                                      <p:cBhvr>
                                        <p:cTn id="82" dur="500"/>
                                        <p:tgtEl>
                                          <p:spTgt spid="58"/>
                                        </p:tgtEl>
                                      </p:cBhvr>
                                    </p:animEffect>
                                  </p:childTnLst>
                                </p:cTn>
                              </p:par>
                            </p:childTnLst>
                          </p:cTn>
                        </p:par>
                        <p:par>
                          <p:cTn id="83" fill="hold">
                            <p:stCondLst>
                              <p:cond delay="1500"/>
                            </p:stCondLst>
                            <p:childTnLst>
                              <p:par>
                                <p:cTn id="84" presetID="12" presetClass="entr" presetSubtype="4" fill="hold" grpId="0" nodeType="afterEffect">
                                  <p:stCondLst>
                                    <p:cond delay="0"/>
                                  </p:stCondLst>
                                  <p:childTnLst>
                                    <p:set>
                                      <p:cBhvr>
                                        <p:cTn id="85" dur="1" fill="hold">
                                          <p:stCondLst>
                                            <p:cond delay="0"/>
                                          </p:stCondLst>
                                        </p:cTn>
                                        <p:tgtEl>
                                          <p:spTgt spid="62"/>
                                        </p:tgtEl>
                                        <p:attrNameLst>
                                          <p:attrName>style.visibility</p:attrName>
                                        </p:attrNameLst>
                                      </p:cBhvr>
                                      <p:to>
                                        <p:strVal val="visible"/>
                                      </p:to>
                                    </p:set>
                                    <p:animEffect transition="in" filter="slide(fromBottom)">
                                      <p:cBhvr>
                                        <p:cTn id="86" dur="500"/>
                                        <p:tgtEl>
                                          <p:spTgt spid="62"/>
                                        </p:tgtEl>
                                      </p:cBhvr>
                                    </p:animEffect>
                                  </p:childTnLst>
                                </p:cTn>
                              </p:par>
                              <p:par>
                                <p:cTn id="87" presetID="12" presetClass="entr" presetSubtype="4"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animEffect transition="in" filter="slide(fromBottom)">
                                      <p:cBhvr>
                                        <p:cTn id="89" dur="500"/>
                                        <p:tgtEl>
                                          <p:spTgt spid="59"/>
                                        </p:tgtEl>
                                      </p:cBhvr>
                                    </p:animEffect>
                                  </p:childTnLst>
                                </p:cTn>
                              </p:par>
                              <p:par>
                                <p:cTn id="90" presetID="12" presetClass="entr" presetSubtype="4" fill="hold" grpId="0" nodeType="withEffect">
                                  <p:stCondLst>
                                    <p:cond delay="0"/>
                                  </p:stCondLst>
                                  <p:childTnLst>
                                    <p:set>
                                      <p:cBhvr>
                                        <p:cTn id="91" dur="1" fill="hold">
                                          <p:stCondLst>
                                            <p:cond delay="0"/>
                                          </p:stCondLst>
                                        </p:cTn>
                                        <p:tgtEl>
                                          <p:spTgt spid="61"/>
                                        </p:tgtEl>
                                        <p:attrNameLst>
                                          <p:attrName>style.visibility</p:attrName>
                                        </p:attrNameLst>
                                      </p:cBhvr>
                                      <p:to>
                                        <p:strVal val="visible"/>
                                      </p:to>
                                    </p:set>
                                    <p:animEffect transition="in" filter="slide(fromBottom)">
                                      <p:cBhvr>
                                        <p:cTn id="92" dur="500"/>
                                        <p:tgtEl>
                                          <p:spTgt spid="61"/>
                                        </p:tgtEl>
                                      </p:cBhvr>
                                    </p:animEffect>
                                  </p:childTnLst>
                                </p:cTn>
                              </p:par>
                              <p:par>
                                <p:cTn id="93" presetID="12" presetClass="entr" presetSubtype="4" fill="hold" grpId="0" nodeType="withEffect">
                                  <p:stCondLst>
                                    <p:cond delay="0"/>
                                  </p:stCondLst>
                                  <p:childTnLst>
                                    <p:set>
                                      <p:cBhvr>
                                        <p:cTn id="94" dur="1" fill="hold">
                                          <p:stCondLst>
                                            <p:cond delay="0"/>
                                          </p:stCondLst>
                                        </p:cTn>
                                        <p:tgtEl>
                                          <p:spTgt spid="60"/>
                                        </p:tgtEl>
                                        <p:attrNameLst>
                                          <p:attrName>style.visibility</p:attrName>
                                        </p:attrNameLst>
                                      </p:cBhvr>
                                      <p:to>
                                        <p:strVal val="visible"/>
                                      </p:to>
                                    </p:set>
                                    <p:animEffect transition="in" filter="slide(fromBottom)">
                                      <p:cBhvr>
                                        <p:cTn id="95" dur="500"/>
                                        <p:tgtEl>
                                          <p:spTgt spid="60"/>
                                        </p:tgtEl>
                                      </p:cBhvr>
                                    </p:animEffec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1000"/>
                                        <p:tgtEl>
                                          <p:spTgt spid="63"/>
                                        </p:tgtEl>
                                      </p:cBhvr>
                                    </p:animEffect>
                                  </p:childTnLst>
                                </p:cTn>
                              </p:par>
                            </p:childTnLst>
                          </p:cTn>
                        </p:par>
                        <p:par>
                          <p:cTn id="100" fill="hold">
                            <p:stCondLst>
                              <p:cond delay="3000"/>
                            </p:stCondLst>
                            <p:childTnLst>
                              <p:par>
                                <p:cTn id="101" presetID="12" presetClass="entr" presetSubtype="4" fill="hold" grpId="0" nodeType="afterEffect">
                                  <p:stCondLst>
                                    <p:cond delay="0"/>
                                  </p:stCondLst>
                                  <p:childTnLst>
                                    <p:set>
                                      <p:cBhvr>
                                        <p:cTn id="102" dur="1" fill="hold">
                                          <p:stCondLst>
                                            <p:cond delay="0"/>
                                          </p:stCondLst>
                                        </p:cTn>
                                        <p:tgtEl>
                                          <p:spTgt spid="68"/>
                                        </p:tgtEl>
                                        <p:attrNameLst>
                                          <p:attrName>style.visibility</p:attrName>
                                        </p:attrNameLst>
                                      </p:cBhvr>
                                      <p:to>
                                        <p:strVal val="visible"/>
                                      </p:to>
                                    </p:set>
                                    <p:animEffect transition="in" filter="slide(fromBottom)">
                                      <p:cBhvr>
                                        <p:cTn id="103" dur="500"/>
                                        <p:tgtEl>
                                          <p:spTgt spid="68"/>
                                        </p:tgtEl>
                                      </p:cBhvr>
                                    </p:animEffect>
                                  </p:childTnLst>
                                </p:cTn>
                              </p:par>
                              <p:par>
                                <p:cTn id="104" presetID="12" presetClass="entr" presetSubtype="4" fill="hold" grpId="0" nodeType="withEffect">
                                  <p:stCondLst>
                                    <p:cond delay="0"/>
                                  </p:stCondLst>
                                  <p:childTnLst>
                                    <p:set>
                                      <p:cBhvr>
                                        <p:cTn id="105" dur="1" fill="hold">
                                          <p:stCondLst>
                                            <p:cond delay="0"/>
                                          </p:stCondLst>
                                        </p:cTn>
                                        <p:tgtEl>
                                          <p:spTgt spid="67"/>
                                        </p:tgtEl>
                                        <p:attrNameLst>
                                          <p:attrName>style.visibility</p:attrName>
                                        </p:attrNameLst>
                                      </p:cBhvr>
                                      <p:to>
                                        <p:strVal val="visible"/>
                                      </p:to>
                                    </p:set>
                                    <p:animEffect transition="in" filter="slide(fromBottom)">
                                      <p:cBhvr>
                                        <p:cTn id="106" dur="500"/>
                                        <p:tgtEl>
                                          <p:spTgt spid="67"/>
                                        </p:tgtEl>
                                      </p:cBhvr>
                                    </p:animEffect>
                                  </p:childTnLst>
                                </p:cTn>
                              </p:par>
                              <p:par>
                                <p:cTn id="107" presetID="12" presetClass="entr" presetSubtype="4"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animEffect transition="in" filter="slide(fromBottom)">
                                      <p:cBhvr>
                                        <p:cTn id="109" dur="500"/>
                                        <p:tgtEl>
                                          <p:spTgt spid="65"/>
                                        </p:tgtEl>
                                      </p:cBhvr>
                                    </p:animEffect>
                                  </p:childTnLst>
                                </p:cTn>
                              </p:par>
                              <p:par>
                                <p:cTn id="110" presetID="12" presetClass="entr" presetSubtype="4" fill="hold" grpId="0" nodeType="withEffect">
                                  <p:stCondLst>
                                    <p:cond delay="0"/>
                                  </p:stCondLst>
                                  <p:childTnLst>
                                    <p:set>
                                      <p:cBhvr>
                                        <p:cTn id="111" dur="1" fill="hold">
                                          <p:stCondLst>
                                            <p:cond delay="0"/>
                                          </p:stCondLst>
                                        </p:cTn>
                                        <p:tgtEl>
                                          <p:spTgt spid="66"/>
                                        </p:tgtEl>
                                        <p:attrNameLst>
                                          <p:attrName>style.visibility</p:attrName>
                                        </p:attrNameLst>
                                      </p:cBhvr>
                                      <p:to>
                                        <p:strVal val="visible"/>
                                      </p:to>
                                    </p:set>
                                    <p:animEffect transition="in" filter="slide(fromBottom)">
                                      <p:cBhvr>
                                        <p:cTn id="112" dur="500"/>
                                        <p:tgtEl>
                                          <p:spTgt spid="66"/>
                                        </p:tgtEl>
                                      </p:cBhvr>
                                    </p:animEffect>
                                  </p:childTnLst>
                                </p:cTn>
                              </p:par>
                              <p:par>
                                <p:cTn id="113" presetID="1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slide(fromBottom)">
                                      <p:cBhvr>
                                        <p:cTn id="115" dur="500"/>
                                        <p:tgtEl>
                                          <p:spTgt spid="70"/>
                                        </p:tgtEl>
                                      </p:cBhvr>
                                    </p:animEffect>
                                  </p:childTnLst>
                                </p:cTn>
                              </p:par>
                              <p:par>
                                <p:cTn id="116" presetID="12" presetClass="entr" presetSubtype="4" fill="hold" grpId="0" nodeType="withEffect">
                                  <p:stCondLst>
                                    <p:cond delay="0"/>
                                  </p:stCondLst>
                                  <p:childTnLst>
                                    <p:set>
                                      <p:cBhvr>
                                        <p:cTn id="117" dur="1" fill="hold">
                                          <p:stCondLst>
                                            <p:cond delay="0"/>
                                          </p:stCondLst>
                                        </p:cTn>
                                        <p:tgtEl>
                                          <p:spTgt spid="69"/>
                                        </p:tgtEl>
                                        <p:attrNameLst>
                                          <p:attrName>style.visibility</p:attrName>
                                        </p:attrNameLst>
                                      </p:cBhvr>
                                      <p:to>
                                        <p:strVal val="visible"/>
                                      </p:to>
                                    </p:set>
                                    <p:animEffect transition="in" filter="slide(fromBottom)">
                                      <p:cBhvr>
                                        <p:cTn id="118" dur="500"/>
                                        <p:tgtEl>
                                          <p:spTgt spid="69"/>
                                        </p:tgtEl>
                                      </p:cBhvr>
                                    </p:animEffect>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75"/>
                                        </p:tgtEl>
                                        <p:attrNameLst>
                                          <p:attrName>style.visibility</p:attrName>
                                        </p:attrNameLst>
                                      </p:cBhvr>
                                      <p:to>
                                        <p:strVal val="visible"/>
                                      </p:to>
                                    </p:set>
                                    <p:animEffect transition="in" filter="fade">
                                      <p:cBhvr>
                                        <p:cTn id="122" dur="500"/>
                                        <p:tgtEl>
                                          <p:spTgt spid="75"/>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76"/>
                                        </p:tgtEl>
                                        <p:attrNameLst>
                                          <p:attrName>style.visibility</p:attrName>
                                        </p:attrNameLst>
                                      </p:cBhvr>
                                      <p:to>
                                        <p:strVal val="visible"/>
                                      </p:to>
                                    </p:set>
                                    <p:animEffect transition="in" filter="fade">
                                      <p:cBhvr>
                                        <p:cTn id="125" dur="500"/>
                                        <p:tgtEl>
                                          <p:spTgt spid="76"/>
                                        </p:tgtEl>
                                      </p:cBhvr>
                                    </p:animEffect>
                                  </p:childTnLst>
                                </p:cTn>
                              </p:par>
                              <p:par>
                                <p:cTn id="126" presetID="10" presetClass="entr" presetSubtype="0" fill="hold" grpId="0" nodeType="withEffect">
                                  <p:stCondLst>
                                    <p:cond delay="0"/>
                                  </p:stCondLst>
                                  <p:childTnLst>
                                    <p:set>
                                      <p:cBhvr>
                                        <p:cTn id="127" dur="1" fill="hold">
                                          <p:stCondLst>
                                            <p:cond delay="0"/>
                                          </p:stCondLst>
                                        </p:cTn>
                                        <p:tgtEl>
                                          <p:spTgt spid="74"/>
                                        </p:tgtEl>
                                        <p:attrNameLst>
                                          <p:attrName>style.visibility</p:attrName>
                                        </p:attrNameLst>
                                      </p:cBhvr>
                                      <p:to>
                                        <p:strVal val="visible"/>
                                      </p:to>
                                    </p:set>
                                    <p:animEffect transition="in" filter="fade">
                                      <p:cBhvr>
                                        <p:cTn id="128" dur="500"/>
                                        <p:tgtEl>
                                          <p:spTgt spid="74"/>
                                        </p:tgtEl>
                                      </p:cBhvr>
                                    </p:animEffect>
                                  </p:childTnLst>
                                </p:cTn>
                              </p:par>
                              <p:par>
                                <p:cTn id="129" presetID="10" presetClass="entr" presetSubtype="0" fill="hold" grpId="0" nodeType="withEffect">
                                  <p:stCondLst>
                                    <p:cond delay="0"/>
                                  </p:stCondLst>
                                  <p:childTnLst>
                                    <p:set>
                                      <p:cBhvr>
                                        <p:cTn id="130" dur="1" fill="hold">
                                          <p:stCondLst>
                                            <p:cond delay="0"/>
                                          </p:stCondLst>
                                        </p:cTn>
                                        <p:tgtEl>
                                          <p:spTgt spid="71"/>
                                        </p:tgtEl>
                                        <p:attrNameLst>
                                          <p:attrName>style.visibility</p:attrName>
                                        </p:attrNameLst>
                                      </p:cBhvr>
                                      <p:to>
                                        <p:strVal val="visible"/>
                                      </p:to>
                                    </p:set>
                                    <p:animEffect transition="in" filter="fade">
                                      <p:cBhvr>
                                        <p:cTn id="131" dur="500"/>
                                        <p:tgtEl>
                                          <p:spTgt spid="71"/>
                                        </p:tgtEl>
                                      </p:cBhvr>
                                    </p:animEffect>
                                  </p:childTnLst>
                                </p:cTn>
                              </p:par>
                              <p:par>
                                <p:cTn id="132" presetID="10" presetClass="entr" presetSubtype="0" fill="hold" grpId="0" nodeType="withEffect">
                                  <p:stCondLst>
                                    <p:cond delay="0"/>
                                  </p:stCondLst>
                                  <p:childTnLst>
                                    <p:set>
                                      <p:cBhvr>
                                        <p:cTn id="133" dur="1" fill="hold">
                                          <p:stCondLst>
                                            <p:cond delay="0"/>
                                          </p:stCondLst>
                                        </p:cTn>
                                        <p:tgtEl>
                                          <p:spTgt spid="73"/>
                                        </p:tgtEl>
                                        <p:attrNameLst>
                                          <p:attrName>style.visibility</p:attrName>
                                        </p:attrNameLst>
                                      </p:cBhvr>
                                      <p:to>
                                        <p:strVal val="visible"/>
                                      </p:to>
                                    </p:set>
                                    <p:animEffect transition="in" filter="fade">
                                      <p:cBhvr>
                                        <p:cTn id="134"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53" grpId="0" animBg="1"/>
      <p:bldP spid="54" grpId="0" animBg="1"/>
      <p:bldP spid="55" grpId="0" animBg="1"/>
      <p:bldP spid="57" grpId="0" animBg="1"/>
      <p:bldP spid="58" grpId="0" animBg="1"/>
      <p:bldP spid="59" grpId="0" animBg="1"/>
      <p:bldP spid="60" grpId="0" animBg="1"/>
      <p:bldP spid="61" grpId="0" animBg="1"/>
      <p:bldP spid="62" grpId="0" animBg="1"/>
      <p:bldP spid="63" grpId="0" animBg="1"/>
      <p:bldP spid="65" grpId="0" animBg="1"/>
      <p:bldP spid="66" grpId="0" animBg="1"/>
      <p:bldP spid="67" grpId="0" animBg="1"/>
      <p:bldP spid="68" grpId="0" animBg="1"/>
      <p:bldP spid="69" grpId="0" animBg="1"/>
      <p:bldP spid="70" grpId="0" animBg="1"/>
      <p:bldP spid="71" grpId="0" animBg="1"/>
      <p:bldP spid="73" grpId="0" animBg="1"/>
      <p:bldP spid="74" grpId="0" animBg="1"/>
      <p:bldP spid="75" grpId="0" animBg="1"/>
      <p:bldP spid="7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smtClean="0"/>
              <a:t>IT  FEE:  Gastone  </a:t>
            </a:r>
            <a:r>
              <a:rPr lang="it-IT" dirty="0" err="1" smtClean="0"/>
              <a:t>Board</a:t>
            </a:r>
            <a:endParaRPr lang="it-IT" dirty="0"/>
          </a:p>
        </p:txBody>
      </p:sp>
      <p:sp>
        <p:nvSpPr>
          <p:cNvPr id="16" name="Content Placeholder 1"/>
          <p:cNvSpPr>
            <a:spLocks noGrp="1"/>
          </p:cNvSpPr>
          <p:nvPr>
            <p:ph idx="4294967295"/>
          </p:nvPr>
        </p:nvSpPr>
        <p:spPr>
          <a:xfrm>
            <a:off x="0" y="3573463"/>
            <a:ext cx="4824413" cy="2336800"/>
          </a:xfrm>
        </p:spPr>
        <p:txBody>
          <a:bodyPr>
            <a:noAutofit/>
          </a:bodyPr>
          <a:lstStyle/>
          <a:p>
            <a:r>
              <a:rPr lang="en-US" sz="2200" dirty="0">
                <a:solidFill>
                  <a:schemeClr val="tx1">
                    <a:lumMod val="75000"/>
                    <a:lumOff val="25000"/>
                  </a:schemeClr>
                </a:solidFill>
                <a:ea typeface="ＭＳ Ｐゴシック" pitchFamily="34" charset="-128"/>
              </a:rPr>
              <a:t>Mixed analog-digital circuit</a:t>
            </a:r>
          </a:p>
          <a:p>
            <a:r>
              <a:rPr lang="en-US" sz="2200" dirty="0">
                <a:solidFill>
                  <a:schemeClr val="tx1">
                    <a:lumMod val="75000"/>
                    <a:lumOff val="25000"/>
                  </a:schemeClr>
                </a:solidFill>
                <a:ea typeface="ＭＳ Ｐゴシック" pitchFamily="34" charset="-128"/>
              </a:rPr>
              <a:t>Low input equivalent noise, low power consumption and high integrated </a:t>
            </a:r>
            <a:r>
              <a:rPr lang="en-US" sz="2200" dirty="0" smtClean="0">
                <a:solidFill>
                  <a:schemeClr val="tx1">
                    <a:lumMod val="75000"/>
                    <a:lumOff val="25000"/>
                  </a:schemeClr>
                </a:solidFill>
                <a:ea typeface="ＭＳ Ｐゴシック" pitchFamily="34" charset="-128"/>
              </a:rPr>
              <a:t>chip</a:t>
            </a:r>
          </a:p>
          <a:p>
            <a:r>
              <a:rPr lang="en-US" sz="2200" dirty="0">
                <a:solidFill>
                  <a:schemeClr val="tx1">
                    <a:lumMod val="75000"/>
                    <a:lumOff val="25000"/>
                  </a:schemeClr>
                </a:solidFill>
                <a:ea typeface="ＭＳ Ｐゴシック" pitchFamily="34" charset="-128"/>
                <a:sym typeface="Wingdings" pitchFamily="2" charset="2"/>
              </a:rPr>
              <a:t>4 blocks:</a:t>
            </a:r>
          </a:p>
          <a:p>
            <a:pPr marL="800100" lvl="1" indent="-342900" eaLnBrk="0" hangingPunct="0">
              <a:lnSpc>
                <a:spcPts val="1800"/>
              </a:lnSpc>
              <a:buFont typeface="+mj-lt"/>
              <a:buAutoNum type="arabicPeriod"/>
            </a:pPr>
            <a:r>
              <a:rPr lang="en-US" sz="2200" dirty="0">
                <a:solidFill>
                  <a:schemeClr val="accent2"/>
                </a:solidFill>
                <a:ea typeface="MS PGothic" pitchFamily="34" charset="-128"/>
                <a:sym typeface="Wingdings" pitchFamily="2" charset="2"/>
              </a:rPr>
              <a:t> charge sensitive preamplifier</a:t>
            </a:r>
          </a:p>
          <a:p>
            <a:pPr marL="800100" lvl="1" indent="-342900" eaLnBrk="0" hangingPunct="0">
              <a:lnSpc>
                <a:spcPts val="1800"/>
              </a:lnSpc>
              <a:buFont typeface="+mj-lt"/>
              <a:buAutoNum type="arabicPeriod"/>
            </a:pPr>
            <a:r>
              <a:rPr lang="en-US" sz="2200" dirty="0">
                <a:solidFill>
                  <a:schemeClr val="accent2"/>
                </a:solidFill>
                <a:ea typeface="MS PGothic" pitchFamily="34" charset="-128"/>
                <a:sym typeface="Wingdings" pitchFamily="2" charset="2"/>
              </a:rPr>
              <a:t> shaper</a:t>
            </a:r>
          </a:p>
          <a:p>
            <a:pPr marL="800100" lvl="1" indent="-342900" eaLnBrk="0" hangingPunct="0">
              <a:lnSpc>
                <a:spcPts val="1800"/>
              </a:lnSpc>
              <a:buFont typeface="+mj-lt"/>
              <a:buAutoNum type="arabicPeriod"/>
            </a:pPr>
            <a:r>
              <a:rPr lang="en-US" sz="2200" dirty="0">
                <a:solidFill>
                  <a:schemeClr val="accent2"/>
                </a:solidFill>
                <a:ea typeface="MS PGothic" pitchFamily="34" charset="-128"/>
                <a:sym typeface="Wingdings" pitchFamily="2" charset="2"/>
              </a:rPr>
              <a:t> leading-edge discriminator</a:t>
            </a:r>
          </a:p>
          <a:p>
            <a:pPr marL="800100" lvl="1" indent="-342900" eaLnBrk="0" hangingPunct="0">
              <a:lnSpc>
                <a:spcPts val="1800"/>
              </a:lnSpc>
              <a:buFont typeface="+mj-lt"/>
              <a:buAutoNum type="arabicPeriod"/>
            </a:pPr>
            <a:r>
              <a:rPr lang="en-US" sz="2200" dirty="0">
                <a:solidFill>
                  <a:schemeClr val="accent2"/>
                </a:solidFill>
                <a:ea typeface="MS PGothic" pitchFamily="34" charset="-128"/>
                <a:sym typeface="Wingdings" pitchFamily="2" charset="2"/>
              </a:rPr>
              <a:t> </a:t>
            </a:r>
            <a:r>
              <a:rPr lang="en-US" sz="2200" dirty="0" err="1" smtClean="0">
                <a:solidFill>
                  <a:schemeClr val="accent2"/>
                </a:solidFill>
                <a:ea typeface="MS PGothic" pitchFamily="34" charset="-128"/>
                <a:sym typeface="Wingdings" pitchFamily="2" charset="2"/>
              </a:rPr>
              <a:t>monostable</a:t>
            </a:r>
            <a:endParaRPr lang="en-US" sz="2200" dirty="0">
              <a:solidFill>
                <a:schemeClr val="accent2"/>
              </a:solidFill>
              <a:ea typeface="MS PGothic" pitchFamily="34" charset="-128"/>
            </a:endParaRPr>
          </a:p>
        </p:txBody>
      </p:sp>
      <p:pic>
        <p:nvPicPr>
          <p:cNvPr id="7" name="Picture 37" descr="gastone-1"/>
          <p:cNvPicPr>
            <a:picLocks noChangeAspect="1" noChangeArrowheads="1"/>
          </p:cNvPicPr>
          <p:nvPr/>
        </p:nvPicPr>
        <p:blipFill rotWithShape="1">
          <a:blip r:embed="rId2" cstate="screen">
            <a:extLst>
              <a:ext uri="{28A0092B-C50C-407E-A947-70E740481C1C}">
                <a14:useLocalDpi xmlns:a14="http://schemas.microsoft.com/office/drawing/2010/main" xmlns=""/>
              </a:ext>
            </a:extLst>
          </a:blip>
          <a:srcRect/>
          <a:stretch/>
        </p:blipFill>
        <p:spPr bwMode="auto">
          <a:xfrm>
            <a:off x="6444208" y="1916832"/>
            <a:ext cx="1091882" cy="1446966"/>
          </a:xfrm>
          <a:prstGeom prst="rect">
            <a:avLst/>
          </a:prstGeom>
          <a:noFill/>
          <a:ln w="9525">
            <a:noFill/>
            <a:miter lim="800000"/>
            <a:headEnd/>
            <a:tailEnd/>
          </a:ln>
        </p:spPr>
      </p:pic>
      <p:graphicFrame>
        <p:nvGraphicFramePr>
          <p:cNvPr id="9" name="Group 46"/>
          <p:cNvGraphicFramePr>
            <a:graphicFrameLocks noGrp="1"/>
          </p:cNvGraphicFramePr>
          <p:nvPr>
            <p:extLst>
              <p:ext uri="{D42A27DB-BD31-4B8C-83A1-F6EECF244321}">
                <p14:modId xmlns:p14="http://schemas.microsoft.com/office/powerpoint/2010/main" xmlns="" val="2490615823"/>
              </p:ext>
            </p:extLst>
          </p:nvPr>
        </p:nvGraphicFramePr>
        <p:xfrm>
          <a:off x="4814312" y="3579832"/>
          <a:ext cx="4320480" cy="3017520"/>
        </p:xfrm>
        <a:graphic>
          <a:graphicData uri="http://schemas.openxmlformats.org/drawingml/2006/table">
            <a:tbl>
              <a:tblPr>
                <a:tableStyleId>{69CF1AB2-1976-4502-BF36-3FF5EA218861}</a:tableStyleId>
              </a:tblPr>
              <a:tblGrid>
                <a:gridCol w="1584176"/>
                <a:gridCol w="2736304"/>
              </a:tblGrid>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Technology</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it-IT" sz="1600" b="1" dirty="0" smtClean="0">
                          <a:solidFill>
                            <a:srgbClr val="7030A0"/>
                          </a:solidFill>
                          <a:latin typeface="Maiandra GD" pitchFamily="34" charset="0"/>
                        </a:rPr>
                        <a:t>0.35 CMOS -no radhard</a:t>
                      </a:r>
                      <a:endParaRPr lang="en-US" sz="1600" b="1" dirty="0" smtClean="0">
                        <a:solidFill>
                          <a:srgbClr val="7030A0"/>
                        </a:solidFill>
                        <a:latin typeface="Maiandra GD"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Sensitivity (pF)</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20 </a:t>
                      </a:r>
                      <a:r>
                        <a:rPr kumimoji="0" lang="it-IT" sz="1600" b="1" u="none" strike="noStrike" cap="none" normalizeH="0" baseline="0" dirty="0" err="1" smtClean="0">
                          <a:ln>
                            <a:noFill/>
                          </a:ln>
                          <a:solidFill>
                            <a:srgbClr val="7030A0"/>
                          </a:solidFill>
                          <a:effectLst/>
                          <a:latin typeface="Maiandra GD" pitchFamily="34" charset="0"/>
                        </a:rPr>
                        <a:t>mV</a:t>
                      </a:r>
                      <a:r>
                        <a:rPr kumimoji="0" lang="it-IT" sz="1600" b="1" u="none" strike="noStrike" cap="none" normalizeH="0" baseline="0" dirty="0" smtClean="0">
                          <a:ln>
                            <a:noFill/>
                          </a:ln>
                          <a:solidFill>
                            <a:srgbClr val="7030A0"/>
                          </a:solidFill>
                          <a:effectLst/>
                          <a:latin typeface="Maiandra GD" pitchFamily="34" charset="0"/>
                        </a:rPr>
                        <a:t>/</a:t>
                      </a:r>
                      <a:r>
                        <a:rPr kumimoji="0" lang="it-IT" sz="1600" b="1" u="none" strike="noStrike" cap="none" normalizeH="0" baseline="0" dirty="0" err="1" smtClean="0">
                          <a:ln>
                            <a:noFill/>
                          </a:ln>
                          <a:solidFill>
                            <a:srgbClr val="7030A0"/>
                          </a:solidFill>
                          <a:effectLst/>
                          <a:latin typeface="Maiandra GD" pitchFamily="34" charset="0"/>
                        </a:rPr>
                        <a:t>fC</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Z</a:t>
                      </a:r>
                      <a:r>
                        <a:rPr kumimoji="0" lang="en-US" sz="1600" b="1" u="none" strike="noStrike" cap="none" normalizeH="0" baseline="-25000" dirty="0" smtClean="0">
                          <a:ln>
                            <a:noFill/>
                          </a:ln>
                          <a:solidFill>
                            <a:srgbClr val="7030A0"/>
                          </a:solidFill>
                          <a:effectLst/>
                          <a:latin typeface="Maiandra GD" pitchFamily="34" charset="0"/>
                        </a:rPr>
                        <a:t>IN</a:t>
                      </a:r>
                      <a:endParaRPr kumimoji="0" lang="en-US" sz="1600" b="1" i="0" u="none" strike="noStrike" cap="none" normalizeH="0" baseline="-2500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400 Ω (low frequency)</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C</a:t>
                      </a:r>
                      <a:r>
                        <a:rPr kumimoji="0" lang="en-US" sz="1600" b="1" u="none" strike="noStrike" cap="none" normalizeH="0" baseline="-25000" dirty="0" smtClean="0">
                          <a:ln>
                            <a:noFill/>
                          </a:ln>
                          <a:solidFill>
                            <a:srgbClr val="7030A0"/>
                          </a:solidFill>
                          <a:effectLst/>
                          <a:latin typeface="Maiandra GD" pitchFamily="34" charset="0"/>
                        </a:rPr>
                        <a:t>DET</a:t>
                      </a:r>
                      <a:endParaRPr kumimoji="0" lang="en-US" sz="1600" b="1" i="0" u="none" strike="noStrike" cap="none" normalizeH="0" baseline="-2500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1 </a:t>
                      </a:r>
                      <a:r>
                        <a:rPr kumimoji="0" lang="en-US" sz="1600" b="1" u="none" strike="noStrike" cap="none" normalizeH="0" baseline="0" dirty="0" smtClean="0">
                          <a:ln>
                            <a:noFill/>
                          </a:ln>
                          <a:solidFill>
                            <a:srgbClr val="7030A0"/>
                          </a:solidFill>
                          <a:effectLst/>
                          <a:latin typeface="Maiandra GD" pitchFamily="34" charset="0"/>
                        </a:rPr>
                        <a:t>–</a:t>
                      </a:r>
                      <a:r>
                        <a:rPr kumimoji="0" lang="it-IT" sz="1600" b="1" u="none" strike="noStrike" cap="none" normalizeH="0" baseline="0" dirty="0" smtClean="0">
                          <a:ln>
                            <a:noFill/>
                          </a:ln>
                          <a:solidFill>
                            <a:srgbClr val="7030A0"/>
                          </a:solidFill>
                          <a:effectLst/>
                          <a:latin typeface="Maiandra GD" pitchFamily="34" charset="0"/>
                        </a:rPr>
                        <a:t> 50 pF</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Peaking time</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90 – 200 </a:t>
                      </a:r>
                      <a:r>
                        <a:rPr kumimoji="0" lang="it-IT" sz="1600" b="1" u="none" strike="noStrike" cap="none" normalizeH="0" baseline="0" dirty="0" err="1" smtClean="0">
                          <a:ln>
                            <a:noFill/>
                          </a:ln>
                          <a:solidFill>
                            <a:srgbClr val="7030A0"/>
                          </a:solidFill>
                          <a:effectLst/>
                          <a:latin typeface="Maiandra GD" pitchFamily="34" charset="0"/>
                        </a:rPr>
                        <a:t>ns</a:t>
                      </a:r>
                      <a:r>
                        <a:rPr kumimoji="0" lang="it-IT" sz="1600" b="1" u="none" strike="noStrike" cap="none" normalizeH="0" baseline="0" dirty="0" smtClean="0">
                          <a:ln>
                            <a:noFill/>
                          </a:ln>
                          <a:solidFill>
                            <a:srgbClr val="7030A0"/>
                          </a:solidFill>
                          <a:effectLst/>
                          <a:latin typeface="Maiandra GD" pitchFamily="34" charset="0"/>
                        </a:rPr>
                        <a:t> (1-50 </a:t>
                      </a:r>
                      <a:r>
                        <a:rPr kumimoji="0" lang="it-IT" sz="1600" b="1" u="none" strike="noStrike" cap="none" normalizeH="0" baseline="0" dirty="0" err="1" smtClean="0">
                          <a:ln>
                            <a:noFill/>
                          </a:ln>
                          <a:solidFill>
                            <a:srgbClr val="7030A0"/>
                          </a:solidFill>
                          <a:effectLst/>
                          <a:latin typeface="Maiandra GD" pitchFamily="34" charset="0"/>
                        </a:rPr>
                        <a:t>pF</a:t>
                      </a:r>
                      <a:r>
                        <a:rPr kumimoji="0" lang="it-IT" sz="1600" b="1" u="none" strike="noStrike" cap="none" normalizeH="0" baseline="0" dirty="0" smtClean="0">
                          <a:ln>
                            <a:noFill/>
                          </a:ln>
                          <a:solidFill>
                            <a:srgbClr val="7030A0"/>
                          </a:solidFill>
                          <a:effectLst/>
                          <a:latin typeface="Maiandra GD" pitchFamily="34" charset="0"/>
                        </a:rPr>
                        <a:t>)</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Noise (</a:t>
                      </a:r>
                      <a:r>
                        <a:rPr kumimoji="0" lang="en-US" sz="1600" b="1" u="none" strike="noStrike" cap="none" normalizeH="0" baseline="0" dirty="0" err="1" smtClean="0">
                          <a:ln>
                            <a:noFill/>
                          </a:ln>
                          <a:solidFill>
                            <a:srgbClr val="7030A0"/>
                          </a:solidFill>
                          <a:effectLst/>
                          <a:latin typeface="Maiandra GD" pitchFamily="34" charset="0"/>
                        </a:rPr>
                        <a:t>erms</a:t>
                      </a:r>
                      <a:r>
                        <a:rPr kumimoji="0" lang="en-US" sz="1600" b="1" u="none" strike="noStrike" cap="none" normalizeH="0" baseline="0" dirty="0" smtClean="0">
                          <a:ln>
                            <a:noFill/>
                          </a:ln>
                          <a:solidFill>
                            <a:srgbClr val="7030A0"/>
                          </a:solidFill>
                          <a:effectLst/>
                          <a:latin typeface="Maiandra GD" pitchFamily="34" charset="0"/>
                        </a:rPr>
                        <a:t>)</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800 e</a:t>
                      </a:r>
                      <a:r>
                        <a:rPr kumimoji="0" lang="it-IT" sz="1600" b="1" u="none" strike="noStrike" cap="none" normalizeH="0" baseline="30000" dirty="0" smtClean="0">
                          <a:ln>
                            <a:noFill/>
                          </a:ln>
                          <a:solidFill>
                            <a:srgbClr val="7030A0"/>
                          </a:solidFill>
                          <a:effectLst/>
                          <a:latin typeface="Maiandra GD" pitchFamily="34" charset="0"/>
                          <a:sym typeface="Symbol" pitchFamily="18" charset="2"/>
                        </a:rPr>
                        <a:t>-</a:t>
                      </a:r>
                      <a:r>
                        <a:rPr kumimoji="0" lang="it-IT" sz="1600" b="1" u="none" strike="noStrike" cap="none" normalizeH="0" baseline="0" dirty="0" smtClean="0">
                          <a:ln>
                            <a:noFill/>
                          </a:ln>
                          <a:solidFill>
                            <a:srgbClr val="7030A0"/>
                          </a:solidFill>
                          <a:effectLst/>
                          <a:latin typeface="Maiandra GD" pitchFamily="34" charset="0"/>
                        </a:rPr>
                        <a:t> + 40 e</a:t>
                      </a:r>
                      <a:r>
                        <a:rPr kumimoji="0" lang="it-IT" sz="1600" b="1" u="none" strike="noStrike" cap="none" normalizeH="0" baseline="30000" dirty="0" smtClean="0">
                          <a:ln>
                            <a:noFill/>
                          </a:ln>
                          <a:solidFill>
                            <a:srgbClr val="7030A0"/>
                          </a:solidFill>
                          <a:effectLst/>
                          <a:latin typeface="Maiandra GD" pitchFamily="34" charset="0"/>
                        </a:rPr>
                        <a:t>-</a:t>
                      </a:r>
                      <a:r>
                        <a:rPr kumimoji="0" lang="it-IT" sz="1600" b="1" u="none" strike="noStrike" cap="none" normalizeH="0" baseline="0" dirty="0" smtClean="0">
                          <a:ln>
                            <a:noFill/>
                          </a:ln>
                          <a:solidFill>
                            <a:srgbClr val="7030A0"/>
                          </a:solidFill>
                          <a:effectLst/>
                          <a:latin typeface="Maiandra GD" pitchFamily="34" charset="0"/>
                        </a:rPr>
                        <a:t>/pF</a:t>
                      </a:r>
                      <a:endParaRPr kumimoji="0" lang="it-IT" sz="1600" b="1" i="0" u="none" strike="noStrike" cap="none" normalizeH="0" baseline="0" dirty="0" smtClean="0">
                        <a:ln>
                          <a:noFill/>
                        </a:ln>
                        <a:solidFill>
                          <a:srgbClr val="7030A0"/>
                        </a:solidFill>
                        <a:effectLst/>
                        <a:latin typeface="Maiandra GD" pitchFamily="34" charset="0"/>
                        <a:ea typeface="ＭＳ Ｐゴシック" pitchFamily="34" charset="-128"/>
                        <a:cs typeface="Tahoma"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Channels/chip</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64</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Readout</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LVDS/Serial</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r h="29527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600" b="1" u="none" strike="noStrike" cap="none" normalizeH="0" baseline="0" dirty="0" smtClean="0">
                          <a:ln>
                            <a:noFill/>
                          </a:ln>
                          <a:solidFill>
                            <a:srgbClr val="7030A0"/>
                          </a:solidFill>
                          <a:effectLst/>
                          <a:latin typeface="Maiandra GD" pitchFamily="34" charset="0"/>
                        </a:rPr>
                        <a:t>Power </a:t>
                      </a:r>
                      <a:r>
                        <a:rPr kumimoji="0" lang="en-US" sz="1600" b="1" u="none" strike="noStrike" cap="none" normalizeH="0" baseline="0" dirty="0" err="1" smtClean="0">
                          <a:ln>
                            <a:noFill/>
                          </a:ln>
                          <a:solidFill>
                            <a:srgbClr val="7030A0"/>
                          </a:solidFill>
                          <a:effectLst/>
                          <a:latin typeface="Maiandra GD" pitchFamily="34" charset="0"/>
                        </a:rPr>
                        <a:t>consum</a:t>
                      </a:r>
                      <a:r>
                        <a:rPr kumimoji="0" lang="en-US" sz="1600" b="1" u="none" strike="noStrike" cap="none" normalizeH="0" baseline="0" dirty="0" smtClean="0">
                          <a:ln>
                            <a:noFill/>
                          </a:ln>
                          <a:solidFill>
                            <a:srgbClr val="7030A0"/>
                          </a:solidFill>
                          <a:effectLst/>
                          <a:latin typeface="Maiandra GD" pitchFamily="34" charset="0"/>
                        </a:rPr>
                        <a:t>.</a:t>
                      </a:r>
                      <a:endParaRPr kumimoji="0" lang="en-US"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it-IT" sz="1600" b="1" u="none" strike="noStrike" cap="none" normalizeH="0" baseline="0" dirty="0" smtClean="0">
                          <a:ln>
                            <a:noFill/>
                          </a:ln>
                          <a:solidFill>
                            <a:srgbClr val="7030A0"/>
                          </a:solidFill>
                          <a:effectLst/>
                          <a:latin typeface="Maiandra GD" pitchFamily="34" charset="0"/>
                        </a:rPr>
                        <a:t>≈ 0.6 </a:t>
                      </a:r>
                      <a:r>
                        <a:rPr kumimoji="0" lang="it-IT" sz="1600" b="1" u="none" strike="noStrike" cap="none" normalizeH="0" baseline="0" dirty="0" err="1" smtClean="0">
                          <a:ln>
                            <a:noFill/>
                          </a:ln>
                          <a:solidFill>
                            <a:srgbClr val="7030A0"/>
                          </a:solidFill>
                          <a:effectLst/>
                          <a:latin typeface="Maiandra GD" pitchFamily="34" charset="0"/>
                        </a:rPr>
                        <a:t>mA</a:t>
                      </a:r>
                      <a:r>
                        <a:rPr kumimoji="0" lang="it-IT" sz="1600" b="1" u="none" strike="noStrike" cap="none" normalizeH="0" baseline="0" dirty="0" smtClean="0">
                          <a:ln>
                            <a:noFill/>
                          </a:ln>
                          <a:solidFill>
                            <a:srgbClr val="7030A0"/>
                          </a:solidFill>
                          <a:effectLst/>
                          <a:latin typeface="Maiandra GD" pitchFamily="34" charset="0"/>
                        </a:rPr>
                        <a:t>/ch</a:t>
                      </a:r>
                      <a:endParaRPr kumimoji="0" lang="it-IT" sz="1600" b="1" i="0" u="none" strike="noStrike" cap="none" normalizeH="0" baseline="0" dirty="0" smtClean="0">
                        <a:ln>
                          <a:noFill/>
                        </a:ln>
                        <a:solidFill>
                          <a:srgbClr val="7030A0"/>
                        </a:solidFill>
                        <a:effectLst/>
                        <a:latin typeface="Maiandra GD" pitchFamily="34" charset="0"/>
                        <a:cs typeface="Arial" pitchFamily="34" charset="0"/>
                      </a:endParaRPr>
                    </a:p>
                  </a:txBody>
                  <a:tcPr horzOverflow="overflow"/>
                </a:tc>
              </a:tr>
            </a:tbl>
          </a:graphicData>
        </a:graphic>
      </p:graphicFrame>
      <p:sp>
        <p:nvSpPr>
          <p:cNvPr id="10" name="TextBox 9"/>
          <p:cNvSpPr txBox="1">
            <a:spLocks noChangeArrowheads="1"/>
          </p:cNvSpPr>
          <p:nvPr/>
        </p:nvSpPr>
        <p:spPr bwMode="auto">
          <a:xfrm>
            <a:off x="5724128" y="1124744"/>
            <a:ext cx="2736304" cy="646331"/>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eaLnBrk="0" fontAlgn="auto" hangingPunct="0">
              <a:spcBef>
                <a:spcPts val="0"/>
              </a:spcBef>
              <a:spcAft>
                <a:spcPts val="0"/>
              </a:spcAft>
              <a:defRPr/>
            </a:pPr>
            <a:r>
              <a:rPr lang="it-IT" dirty="0" smtClean="0">
                <a:solidFill>
                  <a:schemeClr val="tx1"/>
                </a:solidFill>
                <a:latin typeface="Maiandra GD" pitchFamily="34" charset="0"/>
                <a:cs typeface="Arial" pitchFamily="34" charset="0"/>
              </a:rPr>
              <a:t>128-channel Custom </a:t>
            </a:r>
          </a:p>
          <a:p>
            <a:pPr algn="ctr" eaLnBrk="0" fontAlgn="auto" hangingPunct="0">
              <a:spcBef>
                <a:spcPts val="0"/>
              </a:spcBef>
              <a:spcAft>
                <a:spcPts val="0"/>
              </a:spcAft>
              <a:defRPr/>
            </a:pPr>
            <a:r>
              <a:rPr lang="it-IT" dirty="0" smtClean="0">
                <a:solidFill>
                  <a:schemeClr val="tx1"/>
                </a:solidFill>
                <a:latin typeface="Maiandra GD" pitchFamily="34" charset="0"/>
                <a:cs typeface="Arial" pitchFamily="34" charset="0"/>
              </a:rPr>
              <a:t>GASTONE Board</a:t>
            </a:r>
            <a:endParaRPr lang="it-IT" dirty="0">
              <a:solidFill>
                <a:schemeClr val="tx1"/>
              </a:solidFill>
              <a:latin typeface="Maiandra GD" pitchFamily="34" charset="0"/>
              <a:cs typeface="Arial" pitchFamily="34" charset="0"/>
            </a:endParaRPr>
          </a:p>
        </p:txBody>
      </p:sp>
      <p:pic>
        <p:nvPicPr>
          <p:cNvPr id="15" name="Picture 2" descr="C:\Users\gem\Dropbox\2012-05-15 10.33.02.jpg"/>
          <p:cNvPicPr>
            <a:picLocks noChangeAspect="1" noChangeArrowheads="1"/>
          </p:cNvPicPr>
          <p:nvPr/>
        </p:nvPicPr>
        <p:blipFill rotWithShape="1">
          <a:blip r:embed="rId3" cstate="screen">
            <a:extLst>
              <a:ext uri="{28A0092B-C50C-407E-A947-70E740481C1C}">
                <a14:useLocalDpi xmlns:a14="http://schemas.microsoft.com/office/drawing/2010/main" xmlns=""/>
              </a:ext>
            </a:extLst>
          </a:blip>
          <a:srcRect l="4006" t="12841" r="6525" b="15847"/>
          <a:stretch/>
        </p:blipFill>
        <p:spPr bwMode="auto">
          <a:xfrm>
            <a:off x="35496" y="980728"/>
            <a:ext cx="4824536" cy="2592288"/>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ttangolo 10"/>
          <p:cNvSpPr/>
          <p:nvPr/>
        </p:nvSpPr>
        <p:spPr>
          <a:xfrm>
            <a:off x="7409230" y="3140968"/>
            <a:ext cx="1734770" cy="338554"/>
          </a:xfrm>
          <a:prstGeom prst="rect">
            <a:avLst/>
          </a:prstGeom>
        </p:spPr>
        <p:txBody>
          <a:bodyPr wrap="none">
            <a:spAutoFit/>
          </a:bodyPr>
          <a:lstStyle/>
          <a:p>
            <a:r>
              <a:rPr lang="it-IT" sz="1600" dirty="0" smtClean="0">
                <a:solidFill>
                  <a:srgbClr val="8064A2">
                    <a:lumMod val="50000"/>
                  </a:srgbClr>
                </a:solidFill>
                <a:effectLst>
                  <a:outerShdw blurRad="38100" dist="38100" dir="2700000" algn="tl">
                    <a:srgbClr val="000000">
                      <a:alpha val="43137"/>
                    </a:srgbClr>
                  </a:outerShdw>
                </a:effectLst>
                <a:latin typeface="Calibri" pitchFamily="34" charset="0"/>
              </a:rPr>
              <a:t>[NIMA 604 (2009)]</a:t>
            </a:r>
            <a:endParaRPr lang="en-US" dirty="0"/>
          </a:p>
        </p:txBody>
      </p:sp>
      <p:sp>
        <p:nvSpPr>
          <p:cNvPr id="13" name="Segnaposto piè di pagina 1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4" name="Segnaposto numero diapositiva 13"/>
          <p:cNvSpPr>
            <a:spLocks noGrp="1"/>
          </p:cNvSpPr>
          <p:nvPr>
            <p:ph type="sldNum" sz="quarter" idx="11"/>
          </p:nvPr>
        </p:nvSpPr>
        <p:spPr/>
        <p:txBody>
          <a:bodyPr/>
          <a:lstStyle/>
          <a:p>
            <a:pPr>
              <a:defRPr/>
            </a:pPr>
            <a:fld id="{E458A581-5F90-4D95-9D9D-0FA7F9D5B3D1}" type="slidenum">
              <a:rPr lang="en-US" smtClean="0"/>
              <a:pPr>
                <a:defRPr/>
              </a:pPr>
              <a:t>43</a:t>
            </a:fld>
            <a:endParaRPr lang="en-US" dirty="0"/>
          </a:p>
        </p:txBody>
      </p:sp>
    </p:spTree>
    <p:extLst>
      <p:ext uri="{BB962C8B-B14F-4D97-AF65-F5344CB8AC3E}">
        <p14:creationId xmlns:p14="http://schemas.microsoft.com/office/powerpoint/2010/main" xmlns="" val="260874959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smtClean="0"/>
              <a:t>Off-detector electronics and DAQ  </a:t>
            </a:r>
            <a:endParaRPr lang="en-US" dirty="0"/>
          </a:p>
        </p:txBody>
      </p:sp>
      <p:pic>
        <p:nvPicPr>
          <p:cNvPr id="61442" name="Picture 2"/>
          <p:cNvPicPr>
            <a:picLocks noChangeAspect="1" noChangeArrowheads="1"/>
          </p:cNvPicPr>
          <p:nvPr/>
        </p:nvPicPr>
        <p:blipFill>
          <a:blip r:embed="rId2" cstate="print"/>
          <a:srcRect r="454" b="18172"/>
          <a:stretch>
            <a:fillRect/>
          </a:stretch>
        </p:blipFill>
        <p:spPr bwMode="auto">
          <a:xfrm>
            <a:off x="755576" y="1052736"/>
            <a:ext cx="7632848" cy="4824536"/>
          </a:xfrm>
          <a:prstGeom prst="rect">
            <a:avLst/>
          </a:prstGeom>
          <a:noFill/>
          <a:ln w="9525">
            <a:noFill/>
            <a:miter lim="800000"/>
            <a:headEnd/>
            <a:tailEnd/>
          </a:ln>
        </p:spPr>
      </p:pic>
      <p:sp>
        <p:nvSpPr>
          <p:cNvPr id="6" name="Rettangolo 5"/>
          <p:cNvSpPr/>
          <p:nvPr/>
        </p:nvSpPr>
        <p:spPr>
          <a:xfrm>
            <a:off x="6428513" y="6165304"/>
            <a:ext cx="2762295" cy="369332"/>
          </a:xfrm>
          <a:prstGeom prst="rect">
            <a:avLst/>
          </a:prstGeom>
        </p:spPr>
        <p:txBody>
          <a:bodyPr wrap="none">
            <a:spAutoFit/>
          </a:bodyPr>
          <a:lstStyle/>
          <a:p>
            <a:r>
              <a:rPr lang="en-US" b="1" dirty="0" smtClean="0">
                <a:solidFill>
                  <a:srgbClr val="7030A0"/>
                </a:solidFill>
              </a:rPr>
              <a:t>[JINST 8 T04004 (2013)]</a:t>
            </a:r>
            <a:endParaRPr lang="en-US" b="1" dirty="0">
              <a:solidFill>
                <a:srgbClr val="7030A0"/>
              </a:solidFill>
            </a:endParaRPr>
          </a:p>
        </p:txBody>
      </p:sp>
      <p:sp>
        <p:nvSpPr>
          <p:cNvPr id="7" name="Rettangolo 6"/>
          <p:cNvSpPr/>
          <p:nvPr/>
        </p:nvSpPr>
        <p:spPr>
          <a:xfrm>
            <a:off x="0" y="2060848"/>
            <a:ext cx="2915816" cy="1631216"/>
          </a:xfrm>
          <a:prstGeom prst="rect">
            <a:avLst/>
          </a:prstGeom>
        </p:spPr>
        <p:txBody>
          <a:bodyPr wrap="square">
            <a:spAutoFit/>
          </a:bodyPr>
          <a:lstStyle/>
          <a:p>
            <a:r>
              <a:rPr lang="en-US" sz="2000" dirty="0" smtClean="0">
                <a:latin typeface="+mn-lt"/>
              </a:rPr>
              <a:t>Data from the detector are collected using the front-end  </a:t>
            </a:r>
            <a:r>
              <a:rPr lang="en-US" sz="2000" b="1" dirty="0" err="1" smtClean="0">
                <a:latin typeface="+mn-lt"/>
              </a:rPr>
              <a:t>Gastone</a:t>
            </a:r>
            <a:r>
              <a:rPr lang="en-US" sz="2000" b="1" dirty="0" smtClean="0">
                <a:latin typeface="+mn-lt"/>
              </a:rPr>
              <a:t> boards </a:t>
            </a:r>
            <a:r>
              <a:rPr lang="en-US" sz="2000" dirty="0" smtClean="0">
                <a:latin typeface="+mn-lt"/>
              </a:rPr>
              <a:t>interconnected to the </a:t>
            </a:r>
            <a:r>
              <a:rPr lang="en-US" sz="2000" b="1" dirty="0" smtClean="0">
                <a:latin typeface="+mn-lt"/>
              </a:rPr>
              <a:t>GIB Boards</a:t>
            </a:r>
            <a:r>
              <a:rPr lang="en-US" sz="2000" dirty="0" smtClean="0">
                <a:latin typeface="+mn-lt"/>
              </a:rPr>
              <a:t>. </a:t>
            </a:r>
          </a:p>
        </p:txBody>
      </p:sp>
      <p:sp>
        <p:nvSpPr>
          <p:cNvPr id="8" name="Rettangolo 7"/>
          <p:cNvSpPr/>
          <p:nvPr/>
        </p:nvSpPr>
        <p:spPr>
          <a:xfrm>
            <a:off x="251520" y="5867980"/>
            <a:ext cx="5256584" cy="400110"/>
          </a:xfrm>
          <a:prstGeom prst="rect">
            <a:avLst/>
          </a:prstGeom>
        </p:spPr>
        <p:txBody>
          <a:bodyPr wrap="square">
            <a:spAutoFit/>
          </a:bodyPr>
          <a:lstStyle/>
          <a:p>
            <a:r>
              <a:rPr lang="en-US" sz="2000" dirty="0" smtClean="0">
                <a:latin typeface="+mn-lt"/>
              </a:rPr>
              <a:t>Finally, the data are written to the storage disks</a:t>
            </a:r>
            <a:r>
              <a:rPr lang="en-US" dirty="0" smtClean="0"/>
              <a:t>.</a:t>
            </a:r>
            <a:endParaRPr lang="en-US" dirty="0"/>
          </a:p>
        </p:txBody>
      </p:sp>
      <p:sp>
        <p:nvSpPr>
          <p:cNvPr id="9" name="Rettangolo 8"/>
          <p:cNvSpPr/>
          <p:nvPr/>
        </p:nvSpPr>
        <p:spPr>
          <a:xfrm>
            <a:off x="5184576" y="4437112"/>
            <a:ext cx="4067944" cy="1631216"/>
          </a:xfrm>
          <a:prstGeom prst="rect">
            <a:avLst/>
          </a:prstGeom>
        </p:spPr>
        <p:txBody>
          <a:bodyPr wrap="square">
            <a:spAutoFit/>
          </a:bodyPr>
          <a:lstStyle/>
          <a:p>
            <a:r>
              <a:rPr lang="en-US" sz="2000" dirty="0" smtClean="0">
                <a:latin typeface="+mn-lt"/>
              </a:rPr>
              <a:t>The data are then delivered to the </a:t>
            </a:r>
            <a:r>
              <a:rPr lang="en-US" sz="2000" b="1" dirty="0" smtClean="0">
                <a:latin typeface="+mn-lt"/>
              </a:rPr>
              <a:t>ROD</a:t>
            </a:r>
            <a:r>
              <a:rPr lang="en-US" sz="2000" dirty="0" smtClean="0">
                <a:latin typeface="+mn-lt"/>
              </a:rPr>
              <a:t> using </a:t>
            </a:r>
            <a:r>
              <a:rPr lang="en-US" sz="2000" b="1" dirty="0" smtClean="0">
                <a:latin typeface="+mn-lt"/>
              </a:rPr>
              <a:t>Optical fiber</a:t>
            </a:r>
            <a:r>
              <a:rPr lang="en-US" sz="2000" dirty="0" smtClean="0">
                <a:latin typeface="+mn-lt"/>
              </a:rPr>
              <a:t>s connection. A </a:t>
            </a:r>
            <a:r>
              <a:rPr lang="en-US" sz="2000" b="1" dirty="0" smtClean="0">
                <a:latin typeface="+mn-lt"/>
              </a:rPr>
              <a:t>VME CPU </a:t>
            </a:r>
            <a:r>
              <a:rPr lang="en-US" sz="2000" dirty="0" smtClean="0">
                <a:latin typeface="+mn-lt"/>
              </a:rPr>
              <a:t>board collects data from the ROD and sends them to the Farm on-line system through TCP/IP</a:t>
            </a:r>
          </a:p>
        </p:txBody>
      </p:sp>
      <p:sp>
        <p:nvSpPr>
          <p:cNvPr id="10" name="Segnaposto piè di pagina 9"/>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1" name="Segnaposto numero diapositiva 10"/>
          <p:cNvSpPr>
            <a:spLocks noGrp="1"/>
          </p:cNvSpPr>
          <p:nvPr>
            <p:ph type="sldNum" sz="quarter" idx="11"/>
          </p:nvPr>
        </p:nvSpPr>
        <p:spPr/>
        <p:txBody>
          <a:bodyPr/>
          <a:lstStyle/>
          <a:p>
            <a:pPr>
              <a:defRPr/>
            </a:pPr>
            <a:fld id="{E458A581-5F90-4D95-9D9D-0FA7F9D5B3D1}"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xfrm>
            <a:off x="-36513" y="144463"/>
            <a:ext cx="9217026" cy="763587"/>
          </a:xfrm>
        </p:spPr>
        <p:txBody>
          <a:bodyPr>
            <a:normAutofit/>
          </a:bodyPr>
          <a:lstStyle/>
          <a:p>
            <a:pPr>
              <a:defRPr/>
            </a:pPr>
            <a:r>
              <a:rPr lang="it-IT" dirty="0" smtClean="0"/>
              <a:t>Test  </a:t>
            </a:r>
            <a:r>
              <a:rPr lang="it-IT" dirty="0" err="1" smtClean="0"/>
              <a:t>with</a:t>
            </a:r>
            <a:r>
              <a:rPr lang="it-IT" dirty="0" smtClean="0"/>
              <a:t>  </a:t>
            </a:r>
            <a:r>
              <a:rPr lang="it-IT" baseline="30000" dirty="0" smtClean="0"/>
              <a:t>90</a:t>
            </a:r>
            <a:r>
              <a:rPr lang="it-IT" dirty="0" smtClean="0"/>
              <a:t>Sr </a:t>
            </a:r>
            <a:r>
              <a:rPr lang="it-IT" dirty="0" smtClean="0">
                <a:latin typeface="Arial" pitchFamily="34" charset="0"/>
                <a:cs typeface="Arial" pitchFamily="34" charset="0"/>
              </a:rPr>
              <a:t> </a:t>
            </a:r>
            <a:r>
              <a:rPr lang="it-IT" dirty="0" smtClean="0"/>
              <a:t>Source (III) </a:t>
            </a:r>
          </a:p>
        </p:txBody>
      </p:sp>
      <p:sp>
        <p:nvSpPr>
          <p:cNvPr id="205" name="CasellaDiTesto 204"/>
          <p:cNvSpPr txBox="1"/>
          <p:nvPr/>
        </p:nvSpPr>
        <p:spPr>
          <a:xfrm>
            <a:off x="34925" y="1052513"/>
            <a:ext cx="5327650" cy="708025"/>
          </a:xfrm>
          <a:prstGeom prst="rect">
            <a:avLst/>
          </a:prstGeom>
          <a:noFill/>
        </p:spPr>
        <p:txBody>
          <a:bodyPr wrap="none">
            <a:spAutoFit/>
          </a:bodyPr>
          <a:lstStyle/>
          <a:p>
            <a:pPr>
              <a:buClr>
                <a:srgbClr val="7030A0"/>
              </a:buClr>
              <a:buFont typeface="Wingdings" pitchFamily="2" charset="2"/>
              <a:buChar char="v"/>
              <a:defRPr/>
            </a:pPr>
            <a:r>
              <a:rPr lang="en-US" dirty="0"/>
              <a:t> </a:t>
            </a:r>
            <a:r>
              <a:rPr lang="en-US" sz="2000" dirty="0">
                <a:latin typeface="+mn-lt"/>
              </a:rPr>
              <a:t>S1-S12 HV Sectors</a:t>
            </a:r>
          </a:p>
          <a:p>
            <a:pPr>
              <a:buClr>
                <a:srgbClr val="7030A0"/>
              </a:buClr>
              <a:buFont typeface="Wingdings" pitchFamily="2" charset="2"/>
              <a:buChar char="v"/>
              <a:defRPr/>
            </a:pPr>
            <a:r>
              <a:rPr lang="en-US" sz="2000" dirty="0">
                <a:latin typeface="+mn-lt"/>
              </a:rPr>
              <a:t> Source Scan positioning </a:t>
            </a:r>
            <a:r>
              <a:rPr lang="en-US" sz="2000" baseline="30000" dirty="0">
                <a:latin typeface="+mn-lt"/>
              </a:rPr>
              <a:t>90</a:t>
            </a:r>
            <a:r>
              <a:rPr lang="en-US" sz="2000" dirty="0">
                <a:latin typeface="+mn-lt"/>
              </a:rPr>
              <a:t>Sr on each HV sector</a:t>
            </a:r>
          </a:p>
        </p:txBody>
      </p:sp>
      <p:grpSp>
        <p:nvGrpSpPr>
          <p:cNvPr id="21510" name="Gruppo 245"/>
          <p:cNvGrpSpPr>
            <a:grpSpLocks noChangeAspect="1"/>
          </p:cNvGrpSpPr>
          <p:nvPr/>
        </p:nvGrpSpPr>
        <p:grpSpPr bwMode="auto">
          <a:xfrm>
            <a:off x="2566889" y="2097088"/>
            <a:ext cx="6107112" cy="4211637"/>
            <a:chOff x="1743119" y="3857400"/>
            <a:chExt cx="4437361" cy="3060359"/>
          </a:xfrm>
        </p:grpSpPr>
        <p:pic>
          <p:nvPicPr>
            <p:cNvPr id="21577" name="Immagine 246"/>
            <p:cNvPicPr>
              <a:picLocks noChangeAspect="1"/>
            </p:cNvPicPr>
            <p:nvPr/>
          </p:nvPicPr>
          <p:blipFill>
            <a:blip r:embed="rId3" cstate="print"/>
            <a:srcRect l="38924" t="29242" r="38979" b="29242"/>
            <a:stretch>
              <a:fillRect/>
            </a:stretch>
          </p:blipFill>
          <p:spPr bwMode="auto">
            <a:xfrm>
              <a:off x="1752479" y="3857400"/>
              <a:ext cx="1440000" cy="3059640"/>
            </a:xfrm>
            <a:prstGeom prst="rect">
              <a:avLst/>
            </a:prstGeom>
            <a:noFill/>
            <a:ln w="9525">
              <a:noFill/>
              <a:miter lim="800000"/>
              <a:headEnd/>
              <a:tailEnd/>
            </a:ln>
          </p:spPr>
        </p:pic>
        <p:pic>
          <p:nvPicPr>
            <p:cNvPr id="21578" name="Immagine 247"/>
            <p:cNvPicPr>
              <a:picLocks noChangeAspect="1"/>
            </p:cNvPicPr>
            <p:nvPr/>
          </p:nvPicPr>
          <p:blipFill>
            <a:blip r:embed="rId3" cstate="print"/>
            <a:srcRect l="38924" t="29242" r="38979" b="29242"/>
            <a:stretch>
              <a:fillRect/>
            </a:stretch>
          </p:blipFill>
          <p:spPr bwMode="auto">
            <a:xfrm>
              <a:off x="3249360" y="3857759"/>
              <a:ext cx="1440000" cy="3059640"/>
            </a:xfrm>
            <a:prstGeom prst="rect">
              <a:avLst/>
            </a:prstGeom>
            <a:noFill/>
            <a:ln w="9525">
              <a:noFill/>
              <a:miter lim="800000"/>
              <a:headEnd/>
              <a:tailEnd/>
            </a:ln>
          </p:spPr>
        </p:pic>
        <p:pic>
          <p:nvPicPr>
            <p:cNvPr id="21579" name="Immagine 248"/>
            <p:cNvPicPr>
              <a:picLocks noChangeAspect="1"/>
            </p:cNvPicPr>
            <p:nvPr/>
          </p:nvPicPr>
          <p:blipFill>
            <a:blip r:embed="rId3" cstate="print"/>
            <a:srcRect l="38924" t="29242" r="38979" b="29242"/>
            <a:stretch>
              <a:fillRect/>
            </a:stretch>
          </p:blipFill>
          <p:spPr bwMode="auto">
            <a:xfrm>
              <a:off x="4740480" y="3858119"/>
              <a:ext cx="1440000" cy="3059640"/>
            </a:xfrm>
            <a:prstGeom prst="rect">
              <a:avLst/>
            </a:prstGeom>
            <a:noFill/>
            <a:ln w="9525">
              <a:noFill/>
              <a:miter lim="800000"/>
              <a:headEnd/>
              <a:tailEnd/>
            </a:ln>
          </p:spPr>
        </p:pic>
        <p:sp>
          <p:nvSpPr>
            <p:cNvPr id="250" name="Rettangolo 249"/>
            <p:cNvSpPr/>
            <p:nvPr/>
          </p:nvSpPr>
          <p:spPr>
            <a:xfrm>
              <a:off x="1743119" y="5243963"/>
              <a:ext cx="359880" cy="359907"/>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a:t>
              </a:r>
            </a:p>
          </p:txBody>
        </p:sp>
        <p:sp>
          <p:nvSpPr>
            <p:cNvPr id="251" name="Rettangolo 250"/>
            <p:cNvSpPr/>
            <p:nvPr/>
          </p:nvSpPr>
          <p:spPr>
            <a:xfrm>
              <a:off x="2102999"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S2</a:t>
              </a:r>
            </a:p>
          </p:txBody>
        </p:sp>
        <p:sp>
          <p:nvSpPr>
            <p:cNvPr id="252" name="Rettangolo 251"/>
            <p:cNvSpPr/>
            <p:nvPr/>
          </p:nvSpPr>
          <p:spPr>
            <a:xfrm>
              <a:off x="2462878"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S3</a:t>
              </a:r>
            </a:p>
          </p:txBody>
        </p:sp>
        <p:sp>
          <p:nvSpPr>
            <p:cNvPr id="253" name="Rettangolo 252"/>
            <p:cNvSpPr/>
            <p:nvPr/>
          </p:nvSpPr>
          <p:spPr>
            <a:xfrm>
              <a:off x="2822758"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S4</a:t>
              </a:r>
            </a:p>
          </p:txBody>
        </p:sp>
        <p:sp>
          <p:nvSpPr>
            <p:cNvPr id="254" name="Rettangolo 253"/>
            <p:cNvSpPr/>
            <p:nvPr/>
          </p:nvSpPr>
          <p:spPr>
            <a:xfrm>
              <a:off x="3243770"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S5</a:t>
              </a:r>
            </a:p>
          </p:txBody>
        </p:sp>
        <p:sp>
          <p:nvSpPr>
            <p:cNvPr id="255" name="Rettangolo 254"/>
            <p:cNvSpPr/>
            <p:nvPr/>
          </p:nvSpPr>
          <p:spPr>
            <a:xfrm>
              <a:off x="3603650"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S6</a:t>
              </a:r>
            </a:p>
          </p:txBody>
        </p:sp>
        <p:sp>
          <p:nvSpPr>
            <p:cNvPr id="256" name="Rettangolo 255"/>
            <p:cNvSpPr/>
            <p:nvPr/>
          </p:nvSpPr>
          <p:spPr>
            <a:xfrm>
              <a:off x="3963530"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S7</a:t>
              </a:r>
            </a:p>
          </p:txBody>
        </p:sp>
        <p:sp>
          <p:nvSpPr>
            <p:cNvPr id="257" name="Rettangolo 256"/>
            <p:cNvSpPr/>
            <p:nvPr/>
          </p:nvSpPr>
          <p:spPr>
            <a:xfrm>
              <a:off x="4323409"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S8</a:t>
              </a:r>
            </a:p>
          </p:txBody>
        </p:sp>
        <p:sp>
          <p:nvSpPr>
            <p:cNvPr id="258" name="Rettangolo 257"/>
            <p:cNvSpPr/>
            <p:nvPr/>
          </p:nvSpPr>
          <p:spPr>
            <a:xfrm>
              <a:off x="4738655"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S9</a:t>
              </a:r>
            </a:p>
          </p:txBody>
        </p:sp>
        <p:sp>
          <p:nvSpPr>
            <p:cNvPr id="259" name="Rettangolo 258"/>
            <p:cNvSpPr/>
            <p:nvPr/>
          </p:nvSpPr>
          <p:spPr>
            <a:xfrm>
              <a:off x="5098534" y="5255499"/>
              <a:ext cx="361033"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S10</a:t>
              </a:r>
            </a:p>
          </p:txBody>
        </p:sp>
        <p:sp>
          <p:nvSpPr>
            <p:cNvPr id="260" name="Rettangolo 259"/>
            <p:cNvSpPr/>
            <p:nvPr/>
          </p:nvSpPr>
          <p:spPr>
            <a:xfrm>
              <a:off x="5459568"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S11</a:t>
              </a:r>
            </a:p>
          </p:txBody>
        </p:sp>
        <p:sp>
          <p:nvSpPr>
            <p:cNvPr id="261" name="Rettangolo 260"/>
            <p:cNvSpPr/>
            <p:nvPr/>
          </p:nvSpPr>
          <p:spPr>
            <a:xfrm>
              <a:off x="5819447" y="5255499"/>
              <a:ext cx="359880" cy="361060"/>
            </a:xfrm>
            <a:prstGeom prst="rect">
              <a:avLst/>
            </a:prstGeom>
            <a:solidFill>
              <a:srgbClr val="B3B300">
                <a:alpha val="0"/>
              </a:srgbClr>
            </a:solidFill>
            <a:ln w="18000">
              <a:solidFill>
                <a:srgbClr val="FFFFFF"/>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S12</a:t>
              </a:r>
            </a:p>
          </p:txBody>
        </p:sp>
      </p:grpSp>
      <p:sp>
        <p:nvSpPr>
          <p:cNvPr id="262" name="CasellaDiTesto 261"/>
          <p:cNvSpPr txBox="1"/>
          <p:nvPr/>
        </p:nvSpPr>
        <p:spPr>
          <a:xfrm>
            <a:off x="5295900" y="1557338"/>
            <a:ext cx="3668713" cy="368300"/>
          </a:xfrm>
          <a:prstGeom prst="rect">
            <a:avLst/>
          </a:prstGeom>
          <a:noFill/>
        </p:spPr>
        <p:txBody>
          <a:bodyPr wrap="none">
            <a:spAutoFit/>
          </a:bodyPr>
          <a:lstStyle/>
          <a:p>
            <a:pPr>
              <a:defRPr/>
            </a:pPr>
            <a:r>
              <a:rPr lang="en-US" i="1" dirty="0">
                <a:solidFill>
                  <a:srgbClr val="006600"/>
                </a:solidFill>
                <a:effectLst>
                  <a:outerShdw blurRad="38100" dist="38100" dir="2700000" algn="tl">
                    <a:srgbClr val="000000">
                      <a:alpha val="43137"/>
                    </a:srgbClr>
                  </a:outerShdw>
                </a:effectLst>
              </a:rPr>
              <a:t>Unrolled Anode Foil: V-view Strips</a:t>
            </a:r>
          </a:p>
        </p:txBody>
      </p:sp>
      <p:sp>
        <p:nvSpPr>
          <p:cNvPr id="263" name="Rettangolo 262"/>
          <p:cNvSpPr/>
          <p:nvPr/>
        </p:nvSpPr>
        <p:spPr>
          <a:xfrm rot="1500000">
            <a:off x="3268564" y="1954213"/>
            <a:ext cx="79375" cy="26289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4" name="Rettangolo 263"/>
          <p:cNvSpPr/>
          <p:nvPr/>
        </p:nvSpPr>
        <p:spPr>
          <a:xfrm rot="1500000">
            <a:off x="3125689" y="1982788"/>
            <a:ext cx="79375" cy="24479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5" name="Rettangolo 264"/>
          <p:cNvSpPr/>
          <p:nvPr/>
        </p:nvSpPr>
        <p:spPr>
          <a:xfrm rot="1500000">
            <a:off x="3028851" y="1976438"/>
            <a:ext cx="79375" cy="216058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6" name="Rettangolo 265"/>
          <p:cNvSpPr/>
          <p:nvPr/>
        </p:nvSpPr>
        <p:spPr>
          <a:xfrm rot="1500000">
            <a:off x="3609876" y="2239963"/>
            <a:ext cx="77788" cy="4211637"/>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9" name="Rettangolo 268"/>
          <p:cNvSpPr/>
          <p:nvPr/>
        </p:nvSpPr>
        <p:spPr>
          <a:xfrm rot="1500000">
            <a:off x="3698776" y="2532063"/>
            <a:ext cx="79375" cy="39592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0" name="Rettangolo 269"/>
          <p:cNvSpPr/>
          <p:nvPr/>
        </p:nvSpPr>
        <p:spPr>
          <a:xfrm rot="1500000">
            <a:off x="3794026" y="2936875"/>
            <a:ext cx="79375" cy="349250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18" name="CasellaDiTesto 270"/>
          <p:cNvSpPr txBox="1">
            <a:spLocks noChangeArrowheads="1"/>
          </p:cNvSpPr>
          <p:nvPr/>
        </p:nvSpPr>
        <p:spPr bwMode="auto">
          <a:xfrm>
            <a:off x="550863" y="1835150"/>
            <a:ext cx="1428750" cy="369888"/>
          </a:xfrm>
          <a:prstGeom prst="rect">
            <a:avLst/>
          </a:prstGeom>
          <a:noFill/>
          <a:ln w="9525">
            <a:noFill/>
            <a:miter lim="800000"/>
            <a:headEnd/>
            <a:tailEnd/>
          </a:ln>
        </p:spPr>
        <p:txBody>
          <a:bodyPr wrap="none">
            <a:spAutoFit/>
          </a:bodyPr>
          <a:lstStyle/>
          <a:p>
            <a:r>
              <a:rPr lang="en-US"/>
              <a:t>FEE Boards</a:t>
            </a:r>
          </a:p>
        </p:txBody>
      </p:sp>
      <p:sp>
        <p:nvSpPr>
          <p:cNvPr id="272" name="Rettangolo 271"/>
          <p:cNvSpPr/>
          <p:nvPr/>
        </p:nvSpPr>
        <p:spPr>
          <a:xfrm>
            <a:off x="2566889" y="1916113"/>
            <a:ext cx="1943100"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3" name="Rettangolo 272"/>
          <p:cNvSpPr/>
          <p:nvPr/>
        </p:nvSpPr>
        <p:spPr>
          <a:xfrm>
            <a:off x="4654451" y="1916113"/>
            <a:ext cx="1908175"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4" name="Rettangolo 273"/>
          <p:cNvSpPr/>
          <p:nvPr/>
        </p:nvSpPr>
        <p:spPr>
          <a:xfrm>
            <a:off x="6670576" y="1916113"/>
            <a:ext cx="2016125" cy="7302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75" name="Connettore 2 274"/>
          <p:cNvCxnSpPr>
            <a:stCxn id="21518" idx="3"/>
          </p:cNvCxnSpPr>
          <p:nvPr/>
        </p:nvCxnSpPr>
        <p:spPr>
          <a:xfrm flipV="1">
            <a:off x="1979613" y="1916832"/>
            <a:ext cx="576163" cy="1032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2" name="Rettangolo 281"/>
          <p:cNvSpPr/>
          <p:nvPr/>
        </p:nvSpPr>
        <p:spPr>
          <a:xfrm>
            <a:off x="2555776" y="6381750"/>
            <a:ext cx="1943100"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3" name="Rettangolo 282"/>
          <p:cNvSpPr/>
          <p:nvPr/>
        </p:nvSpPr>
        <p:spPr>
          <a:xfrm>
            <a:off x="4643339" y="6381750"/>
            <a:ext cx="1908175"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84" name="Rettangolo 283"/>
          <p:cNvSpPr/>
          <p:nvPr/>
        </p:nvSpPr>
        <p:spPr>
          <a:xfrm>
            <a:off x="6659464" y="6381750"/>
            <a:ext cx="2016125" cy="7143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nvGrpSpPr>
          <p:cNvPr id="3" name="Gruppo 285"/>
          <p:cNvGrpSpPr>
            <a:grpSpLocks/>
          </p:cNvGrpSpPr>
          <p:nvPr/>
        </p:nvGrpSpPr>
        <p:grpSpPr bwMode="auto">
          <a:xfrm>
            <a:off x="250825" y="3068638"/>
            <a:ext cx="2252663" cy="801687"/>
            <a:chOff x="107504" y="4221088"/>
            <a:chExt cx="2252350" cy="801380"/>
          </a:xfrm>
        </p:grpSpPr>
        <p:sp>
          <p:nvSpPr>
            <p:cNvPr id="21574" name="Rettangolo 286"/>
            <p:cNvSpPr>
              <a:spLocks noChangeArrowheads="1"/>
            </p:cNvSpPr>
            <p:nvPr/>
          </p:nvSpPr>
          <p:spPr bwMode="auto">
            <a:xfrm>
              <a:off x="107504" y="4221088"/>
              <a:ext cx="1582484" cy="369332"/>
            </a:xfrm>
            <a:prstGeom prst="rect">
              <a:avLst/>
            </a:prstGeom>
            <a:noFill/>
            <a:ln w="9525">
              <a:noFill/>
              <a:miter lim="800000"/>
              <a:headEnd/>
              <a:tailEnd/>
            </a:ln>
          </p:spPr>
          <p:txBody>
            <a:bodyPr wrap="none">
              <a:spAutoFit/>
            </a:bodyPr>
            <a:lstStyle/>
            <a:p>
              <a:r>
                <a:rPr lang="en-US"/>
                <a:t>Source on S1</a:t>
              </a:r>
            </a:p>
          </p:txBody>
        </p:sp>
        <p:sp>
          <p:nvSpPr>
            <p:cNvPr id="288" name="Rettangolo 287"/>
            <p:cNvSpPr/>
            <p:nvPr/>
          </p:nvSpPr>
          <p:spPr>
            <a:xfrm rot="16200000">
              <a:off x="168621" y="4736012"/>
              <a:ext cx="57128" cy="17936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76" name="CasellaDiTesto 288"/>
            <p:cNvSpPr txBox="1">
              <a:spLocks noChangeArrowheads="1"/>
            </p:cNvSpPr>
            <p:nvPr/>
          </p:nvSpPr>
          <p:spPr bwMode="auto">
            <a:xfrm>
              <a:off x="251520" y="4653136"/>
              <a:ext cx="2108334" cy="369332"/>
            </a:xfrm>
            <a:prstGeom prst="rect">
              <a:avLst/>
            </a:prstGeom>
            <a:noFill/>
            <a:ln w="9525">
              <a:noFill/>
              <a:miter lim="800000"/>
              <a:headEnd/>
              <a:tailEnd/>
            </a:ln>
          </p:spPr>
          <p:txBody>
            <a:bodyPr wrap="none">
              <a:spAutoFit/>
            </a:bodyPr>
            <a:lstStyle/>
            <a:p>
              <a:r>
                <a:rPr lang="en-US"/>
                <a:t>V-view Fired Strips</a:t>
              </a:r>
            </a:p>
          </p:txBody>
        </p:sp>
      </p:grpSp>
      <p:sp>
        <p:nvSpPr>
          <p:cNvPr id="290" name="Rettangolo 289"/>
          <p:cNvSpPr/>
          <p:nvPr/>
        </p:nvSpPr>
        <p:spPr>
          <a:xfrm>
            <a:off x="2574826" y="4005263"/>
            <a:ext cx="495300" cy="495300"/>
          </a:xfrm>
          <a:prstGeom prst="rect">
            <a:avLst/>
          </a:prstGeom>
          <a:noFill/>
          <a:ln w="18000">
            <a:solidFill>
              <a:schemeClr val="tx1"/>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S1</a:t>
            </a:r>
          </a:p>
        </p:txBody>
      </p:sp>
      <p:grpSp>
        <p:nvGrpSpPr>
          <p:cNvPr id="4" name="Gruppo 290"/>
          <p:cNvGrpSpPr>
            <a:grpSpLocks/>
          </p:cNvGrpSpPr>
          <p:nvPr/>
        </p:nvGrpSpPr>
        <p:grpSpPr bwMode="auto">
          <a:xfrm>
            <a:off x="303213" y="5157788"/>
            <a:ext cx="2252662" cy="800100"/>
            <a:chOff x="107504" y="4221088"/>
            <a:chExt cx="2252350" cy="801380"/>
          </a:xfrm>
        </p:grpSpPr>
        <p:sp>
          <p:nvSpPr>
            <p:cNvPr id="21571" name="Rettangolo 291"/>
            <p:cNvSpPr>
              <a:spLocks noChangeArrowheads="1"/>
            </p:cNvSpPr>
            <p:nvPr/>
          </p:nvSpPr>
          <p:spPr bwMode="auto">
            <a:xfrm>
              <a:off x="107504" y="4221088"/>
              <a:ext cx="1582484" cy="369332"/>
            </a:xfrm>
            <a:prstGeom prst="rect">
              <a:avLst/>
            </a:prstGeom>
            <a:noFill/>
            <a:ln w="9525">
              <a:noFill/>
              <a:miter lim="800000"/>
              <a:headEnd/>
              <a:tailEnd/>
            </a:ln>
          </p:spPr>
          <p:txBody>
            <a:bodyPr wrap="none">
              <a:spAutoFit/>
            </a:bodyPr>
            <a:lstStyle/>
            <a:p>
              <a:r>
                <a:rPr lang="en-US"/>
                <a:t>Source on S3</a:t>
              </a:r>
            </a:p>
          </p:txBody>
        </p:sp>
        <p:sp>
          <p:nvSpPr>
            <p:cNvPr id="293" name="Rettangolo 292"/>
            <p:cNvSpPr/>
            <p:nvPr/>
          </p:nvSpPr>
          <p:spPr>
            <a:xfrm rot="16200000">
              <a:off x="167770" y="4736417"/>
              <a:ext cx="58831" cy="17936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573" name="CasellaDiTesto 293"/>
            <p:cNvSpPr txBox="1">
              <a:spLocks noChangeArrowheads="1"/>
            </p:cNvSpPr>
            <p:nvPr/>
          </p:nvSpPr>
          <p:spPr bwMode="auto">
            <a:xfrm>
              <a:off x="251520" y="4653136"/>
              <a:ext cx="2108334" cy="369332"/>
            </a:xfrm>
            <a:prstGeom prst="rect">
              <a:avLst/>
            </a:prstGeom>
            <a:noFill/>
            <a:ln w="9525">
              <a:noFill/>
              <a:miter lim="800000"/>
              <a:headEnd/>
              <a:tailEnd/>
            </a:ln>
          </p:spPr>
          <p:txBody>
            <a:bodyPr wrap="none">
              <a:spAutoFit/>
            </a:bodyPr>
            <a:lstStyle/>
            <a:p>
              <a:r>
                <a:rPr lang="en-US"/>
                <a:t>V-view Fired Strips</a:t>
              </a:r>
            </a:p>
          </p:txBody>
        </p:sp>
      </p:grpSp>
      <p:sp>
        <p:nvSpPr>
          <p:cNvPr id="295" name="Rettangolo 294"/>
          <p:cNvSpPr/>
          <p:nvPr/>
        </p:nvSpPr>
        <p:spPr>
          <a:xfrm>
            <a:off x="3554314" y="4019550"/>
            <a:ext cx="495300" cy="495300"/>
          </a:xfrm>
          <a:prstGeom prst="rect">
            <a:avLst/>
          </a:prstGeom>
          <a:noFill/>
          <a:ln w="18000">
            <a:solidFill>
              <a:schemeClr val="tx1"/>
            </a:solidFill>
            <a:custDash>
              <a:ds d="102000" sp="102000"/>
              <a:ds d="102000" sp="102000"/>
            </a:custDash>
          </a:ln>
        </p:spPr>
        <p:txBody>
          <a:bodyPr lIns="99000" tIns="54000" rIns="99000" bIns="54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lgn="ctr" hangingPunct="0">
              <a:spcBef>
                <a:spcPts val="0"/>
              </a:spcBef>
              <a:spcAft>
                <a:spcPts val="0"/>
              </a:spcAft>
              <a:buFont typeface="StarSymbol"/>
              <a:buNone/>
              <a:defRPr>
                <a:solidFill>
                  <a:srgbClr val="FFFFFF"/>
                </a:solidFill>
              </a:defRPr>
            </a:pPr>
            <a:r>
              <a:rPr lang="it-IT" sz="1300" dirty="0">
                <a:solidFill>
                  <a:srgbClr val="FFFFFF"/>
                </a:solidFill>
                <a:latin typeface="+mn-lt"/>
                <a:ea typeface="Arial Unicode MS" pitchFamily="2"/>
                <a:cs typeface="Tahoma" pitchFamily="2"/>
              </a:rPr>
              <a:t>S3</a:t>
            </a:r>
          </a:p>
        </p:txBody>
      </p:sp>
      <p:grpSp>
        <p:nvGrpSpPr>
          <p:cNvPr id="5" name="Gruppo 305"/>
          <p:cNvGrpSpPr>
            <a:grpSpLocks/>
          </p:cNvGrpSpPr>
          <p:nvPr/>
        </p:nvGrpSpPr>
        <p:grpSpPr bwMode="auto">
          <a:xfrm>
            <a:off x="4103589" y="4460875"/>
            <a:ext cx="422275" cy="1917700"/>
            <a:chOff x="4237347" y="4461597"/>
            <a:chExt cx="422332" cy="1916827"/>
          </a:xfrm>
        </p:grpSpPr>
        <p:sp>
          <p:nvSpPr>
            <p:cNvPr id="296" name="Rettangolo 295"/>
            <p:cNvSpPr/>
            <p:nvPr/>
          </p:nvSpPr>
          <p:spPr>
            <a:xfrm rot="1500000">
              <a:off x="4237347" y="4461597"/>
              <a:ext cx="79386" cy="1907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7" name="Rettangolo 296"/>
            <p:cNvSpPr/>
            <p:nvPr/>
          </p:nvSpPr>
          <p:spPr>
            <a:xfrm rot="1500000">
              <a:off x="4343723" y="4794820"/>
              <a:ext cx="79386" cy="1583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8" name="Rettangolo 297"/>
            <p:cNvSpPr/>
            <p:nvPr/>
          </p:nvSpPr>
          <p:spPr>
            <a:xfrm rot="1500000">
              <a:off x="4426284" y="5164540"/>
              <a:ext cx="79386" cy="1188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9" name="Rettangolo 298"/>
            <p:cNvSpPr/>
            <p:nvPr/>
          </p:nvSpPr>
          <p:spPr>
            <a:xfrm rot="1500000">
              <a:off x="4496144" y="5610424"/>
              <a:ext cx="79386" cy="718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0" name="Rettangolo 299"/>
            <p:cNvSpPr/>
            <p:nvPr/>
          </p:nvSpPr>
          <p:spPr>
            <a:xfrm rot="1500000">
              <a:off x="4580293" y="5948408"/>
              <a:ext cx="79386" cy="3601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6" name="Gruppo 318"/>
          <p:cNvGrpSpPr>
            <a:grpSpLocks/>
          </p:cNvGrpSpPr>
          <p:nvPr/>
        </p:nvGrpSpPr>
        <p:grpSpPr bwMode="auto">
          <a:xfrm>
            <a:off x="4652864" y="1987550"/>
            <a:ext cx="407987" cy="1908175"/>
            <a:chOff x="4787066" y="1988202"/>
            <a:chExt cx="407618" cy="1908000"/>
          </a:xfrm>
        </p:grpSpPr>
        <p:sp>
          <p:nvSpPr>
            <p:cNvPr id="301" name="Rettangolo 300"/>
            <p:cNvSpPr/>
            <p:nvPr/>
          </p:nvSpPr>
          <p:spPr>
            <a:xfrm rot="1500000">
              <a:off x="4787066" y="2046935"/>
              <a:ext cx="79303" cy="2873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2" name="Rettangolo 301"/>
            <p:cNvSpPr/>
            <p:nvPr/>
          </p:nvSpPr>
          <p:spPr>
            <a:xfrm rot="1500000">
              <a:off x="4856853" y="2043760"/>
              <a:ext cx="79303" cy="720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3" name="Rettangolo 302"/>
            <p:cNvSpPr/>
            <p:nvPr/>
          </p:nvSpPr>
          <p:spPr>
            <a:xfrm rot="1500000">
              <a:off x="4931397" y="2021537"/>
              <a:ext cx="79303" cy="11889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4" name="Rettangolo 303"/>
            <p:cNvSpPr/>
            <p:nvPr/>
          </p:nvSpPr>
          <p:spPr>
            <a:xfrm rot="1500000">
              <a:off x="5017045" y="2004076"/>
              <a:ext cx="79303" cy="15825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5" name="Rettangolo 304"/>
            <p:cNvSpPr/>
            <p:nvPr/>
          </p:nvSpPr>
          <p:spPr>
            <a:xfrm rot="1500000">
              <a:off x="5115381" y="1988202"/>
              <a:ext cx="79303" cy="19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7" name="Gruppo 306"/>
          <p:cNvGrpSpPr>
            <a:grpSpLocks/>
          </p:cNvGrpSpPr>
          <p:nvPr/>
        </p:nvGrpSpPr>
        <p:grpSpPr bwMode="auto">
          <a:xfrm>
            <a:off x="6153051" y="4475163"/>
            <a:ext cx="422275" cy="1916112"/>
            <a:chOff x="4237347" y="4461597"/>
            <a:chExt cx="422332" cy="1916827"/>
          </a:xfrm>
        </p:grpSpPr>
        <p:sp>
          <p:nvSpPr>
            <p:cNvPr id="308" name="Rettangolo 307"/>
            <p:cNvSpPr/>
            <p:nvPr/>
          </p:nvSpPr>
          <p:spPr>
            <a:xfrm rot="1500000">
              <a:off x="4237347" y="4461597"/>
              <a:ext cx="79386" cy="19072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9" name="Rettangolo 308"/>
            <p:cNvSpPr/>
            <p:nvPr/>
          </p:nvSpPr>
          <p:spPr>
            <a:xfrm rot="1500000">
              <a:off x="4343724" y="4795096"/>
              <a:ext cx="79386" cy="158332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0" name="Rettangolo 309"/>
            <p:cNvSpPr/>
            <p:nvPr/>
          </p:nvSpPr>
          <p:spPr>
            <a:xfrm rot="1500000">
              <a:off x="4426286" y="5165121"/>
              <a:ext cx="79386" cy="118789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1" name="Rettangolo 310"/>
            <p:cNvSpPr/>
            <p:nvPr/>
          </p:nvSpPr>
          <p:spPr>
            <a:xfrm rot="1500000">
              <a:off x="4496145" y="5609787"/>
              <a:ext cx="79386" cy="7194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2" name="Rettangolo 311"/>
            <p:cNvSpPr/>
            <p:nvPr/>
          </p:nvSpPr>
          <p:spPr>
            <a:xfrm rot="1500000">
              <a:off x="4580293" y="5949639"/>
              <a:ext cx="79386" cy="3589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8" name="Gruppo 312"/>
          <p:cNvGrpSpPr>
            <a:grpSpLocks/>
          </p:cNvGrpSpPr>
          <p:nvPr/>
        </p:nvGrpSpPr>
        <p:grpSpPr bwMode="auto">
          <a:xfrm>
            <a:off x="8221564" y="4464050"/>
            <a:ext cx="422275" cy="1917700"/>
            <a:chOff x="4237347" y="4461597"/>
            <a:chExt cx="422332" cy="1916827"/>
          </a:xfrm>
        </p:grpSpPr>
        <p:sp>
          <p:nvSpPr>
            <p:cNvPr id="314" name="Rettangolo 313"/>
            <p:cNvSpPr/>
            <p:nvPr/>
          </p:nvSpPr>
          <p:spPr>
            <a:xfrm rot="1500000">
              <a:off x="4237347" y="4461597"/>
              <a:ext cx="79386" cy="190730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5" name="Rettangolo 314"/>
            <p:cNvSpPr/>
            <p:nvPr/>
          </p:nvSpPr>
          <p:spPr>
            <a:xfrm rot="1500000">
              <a:off x="4343723" y="4794820"/>
              <a:ext cx="79386" cy="15836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6" name="Rettangolo 315"/>
            <p:cNvSpPr/>
            <p:nvPr/>
          </p:nvSpPr>
          <p:spPr>
            <a:xfrm rot="1500000">
              <a:off x="4426284" y="5164540"/>
              <a:ext cx="79386" cy="118849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7" name="Rettangolo 316"/>
            <p:cNvSpPr/>
            <p:nvPr/>
          </p:nvSpPr>
          <p:spPr>
            <a:xfrm rot="1500000">
              <a:off x="4496144" y="5610424"/>
              <a:ext cx="79386" cy="7188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18" name="Rettangolo 317"/>
            <p:cNvSpPr/>
            <p:nvPr/>
          </p:nvSpPr>
          <p:spPr>
            <a:xfrm rot="1500000">
              <a:off x="4580293" y="5948408"/>
              <a:ext cx="79386" cy="3601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9" name="Gruppo 319"/>
          <p:cNvGrpSpPr>
            <a:grpSpLocks/>
          </p:cNvGrpSpPr>
          <p:nvPr/>
        </p:nvGrpSpPr>
        <p:grpSpPr bwMode="auto">
          <a:xfrm>
            <a:off x="6703914" y="2009775"/>
            <a:ext cx="407987" cy="1906588"/>
            <a:chOff x="4787066" y="1988202"/>
            <a:chExt cx="407618" cy="1908000"/>
          </a:xfrm>
        </p:grpSpPr>
        <p:sp>
          <p:nvSpPr>
            <p:cNvPr id="321" name="Rettangolo 320"/>
            <p:cNvSpPr/>
            <p:nvPr/>
          </p:nvSpPr>
          <p:spPr>
            <a:xfrm rot="1500000">
              <a:off x="4787066" y="2046984"/>
              <a:ext cx="79303" cy="2875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2" name="Rettangolo 321"/>
            <p:cNvSpPr/>
            <p:nvPr/>
          </p:nvSpPr>
          <p:spPr>
            <a:xfrm rot="1500000">
              <a:off x="4856853" y="2043806"/>
              <a:ext cx="79303" cy="71967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3" name="Rettangolo 322"/>
            <p:cNvSpPr/>
            <p:nvPr/>
          </p:nvSpPr>
          <p:spPr>
            <a:xfrm rot="1500000">
              <a:off x="4931397" y="2021565"/>
              <a:ext cx="79303" cy="11883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4" name="Rettangolo 323"/>
            <p:cNvSpPr/>
            <p:nvPr/>
          </p:nvSpPr>
          <p:spPr>
            <a:xfrm rot="1500000">
              <a:off x="5017045" y="2004089"/>
              <a:ext cx="79303" cy="15839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5" name="Rettangolo 324"/>
            <p:cNvSpPr/>
            <p:nvPr/>
          </p:nvSpPr>
          <p:spPr>
            <a:xfrm rot="1500000">
              <a:off x="5115381" y="1988202"/>
              <a:ext cx="79303" cy="19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0" name="Gruppo 325"/>
          <p:cNvGrpSpPr>
            <a:grpSpLocks/>
          </p:cNvGrpSpPr>
          <p:nvPr/>
        </p:nvGrpSpPr>
        <p:grpSpPr bwMode="auto">
          <a:xfrm>
            <a:off x="2590701" y="1989138"/>
            <a:ext cx="407988" cy="1908175"/>
            <a:chOff x="4787066" y="1988202"/>
            <a:chExt cx="407618" cy="1908000"/>
          </a:xfrm>
        </p:grpSpPr>
        <p:sp>
          <p:nvSpPr>
            <p:cNvPr id="327" name="Rettangolo 326"/>
            <p:cNvSpPr/>
            <p:nvPr/>
          </p:nvSpPr>
          <p:spPr>
            <a:xfrm rot="1500000">
              <a:off x="4787066" y="2046934"/>
              <a:ext cx="79303" cy="2873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8" name="Rettangolo 327"/>
            <p:cNvSpPr/>
            <p:nvPr/>
          </p:nvSpPr>
          <p:spPr>
            <a:xfrm rot="1500000">
              <a:off x="4856853" y="2043759"/>
              <a:ext cx="79303" cy="7206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9" name="Rettangolo 328"/>
            <p:cNvSpPr/>
            <p:nvPr/>
          </p:nvSpPr>
          <p:spPr>
            <a:xfrm rot="1500000">
              <a:off x="4931398" y="2021536"/>
              <a:ext cx="79303" cy="118892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0" name="Rettangolo 329"/>
            <p:cNvSpPr/>
            <p:nvPr/>
          </p:nvSpPr>
          <p:spPr>
            <a:xfrm rot="1500000">
              <a:off x="5017045" y="2004076"/>
              <a:ext cx="79303" cy="15825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1" name="Rettangolo 330"/>
            <p:cNvSpPr/>
            <p:nvPr/>
          </p:nvSpPr>
          <p:spPr>
            <a:xfrm rot="1500000">
              <a:off x="5115381" y="1988202"/>
              <a:ext cx="79303" cy="190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grpSp>
        <p:nvGrpSpPr>
          <p:cNvPr id="11" name="Gruppo 335"/>
          <p:cNvGrpSpPr>
            <a:grpSpLocks/>
          </p:cNvGrpSpPr>
          <p:nvPr/>
        </p:nvGrpSpPr>
        <p:grpSpPr bwMode="auto">
          <a:xfrm>
            <a:off x="107950" y="3933825"/>
            <a:ext cx="2520950" cy="706438"/>
            <a:chOff x="179512" y="5229200"/>
            <a:chExt cx="2520280" cy="708126"/>
          </a:xfrm>
        </p:grpSpPr>
        <p:sp>
          <p:nvSpPr>
            <p:cNvPr id="334" name="Rettangolo 333"/>
            <p:cNvSpPr/>
            <p:nvPr/>
          </p:nvSpPr>
          <p:spPr>
            <a:xfrm rot="16200000">
              <a:off x="240539" y="5312981"/>
              <a:ext cx="57287" cy="1793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64" name="CasellaDiTesto 334"/>
            <p:cNvSpPr txBox="1">
              <a:spLocks noChangeArrowheads="1"/>
            </p:cNvSpPr>
            <p:nvPr/>
          </p:nvSpPr>
          <p:spPr bwMode="auto">
            <a:xfrm>
              <a:off x="323937" y="5229200"/>
              <a:ext cx="2375855" cy="708126"/>
            </a:xfrm>
            <a:prstGeom prst="rect">
              <a:avLst/>
            </a:prstGeom>
            <a:noFill/>
            <a:ln w="9525">
              <a:noFill/>
              <a:miter lim="800000"/>
              <a:headEnd/>
              <a:tailEnd/>
            </a:ln>
          </p:spPr>
          <p:txBody>
            <a:bodyPr>
              <a:spAutoFit/>
            </a:bodyPr>
            <a:lstStyle/>
            <a:p>
              <a:pPr>
                <a:defRPr/>
              </a:pPr>
              <a:r>
                <a:rPr lang="en-US" sz="2000" dirty="0">
                  <a:solidFill>
                    <a:srgbClr val="006600"/>
                  </a:solidFill>
                  <a:effectLst>
                    <a:outerShdw blurRad="38100" dist="38100" dir="2700000" algn="tl">
                      <a:srgbClr val="000000">
                        <a:alpha val="43137"/>
                      </a:srgbClr>
                    </a:outerShdw>
                  </a:effectLst>
                  <a:latin typeface="+mn-lt"/>
                </a:rPr>
                <a:t>V-view Strips not illuminated with </a:t>
              </a:r>
              <a:r>
                <a:rPr lang="en-US" sz="2000" baseline="30000" dirty="0">
                  <a:solidFill>
                    <a:srgbClr val="006600"/>
                  </a:solidFill>
                  <a:effectLst>
                    <a:outerShdw blurRad="38100" dist="38100" dir="2700000" algn="tl">
                      <a:srgbClr val="000000">
                        <a:alpha val="43137"/>
                      </a:srgbClr>
                    </a:outerShdw>
                  </a:effectLst>
                  <a:latin typeface="+mn-lt"/>
                </a:rPr>
                <a:t>90</a:t>
              </a:r>
              <a:r>
                <a:rPr lang="en-US" sz="2000" dirty="0">
                  <a:solidFill>
                    <a:srgbClr val="006600"/>
                  </a:solidFill>
                  <a:effectLst>
                    <a:outerShdw blurRad="38100" dist="38100" dir="2700000" algn="tl">
                      <a:srgbClr val="000000">
                        <a:alpha val="43137"/>
                      </a:srgbClr>
                    </a:outerShdw>
                  </a:effectLst>
                  <a:latin typeface="+mn-lt"/>
                </a:rPr>
                <a:t>Sr</a:t>
              </a:r>
            </a:p>
          </p:txBody>
        </p:sp>
      </p:grpSp>
      <p:grpSp>
        <p:nvGrpSpPr>
          <p:cNvPr id="88" name="Gruppo 87"/>
          <p:cNvGrpSpPr/>
          <p:nvPr/>
        </p:nvGrpSpPr>
        <p:grpSpPr>
          <a:xfrm>
            <a:off x="2051720" y="2024625"/>
            <a:ext cx="7121734" cy="4500719"/>
            <a:chOff x="1979712" y="2024625"/>
            <a:chExt cx="7121734" cy="4500719"/>
          </a:xfrm>
        </p:grpSpPr>
        <p:cxnSp>
          <p:nvCxnSpPr>
            <p:cNvPr id="89" name="Connettore 2 88"/>
            <p:cNvCxnSpPr/>
            <p:nvPr/>
          </p:nvCxnSpPr>
          <p:spPr>
            <a:xfrm>
              <a:off x="2339752" y="6525344"/>
              <a:ext cx="6696744"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0" name="Connettore 2 89"/>
            <p:cNvCxnSpPr/>
            <p:nvPr/>
          </p:nvCxnSpPr>
          <p:spPr>
            <a:xfrm rot="16200000">
              <a:off x="89753" y="4274625"/>
              <a:ext cx="4500000" cy="0"/>
            </a:xfrm>
            <a:prstGeom prst="straightConnector1">
              <a:avLst/>
            </a:prstGeom>
            <a:ln w="25400" cmpd="sng">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1" name="CasellaDiTesto 90"/>
            <p:cNvSpPr txBox="1"/>
            <p:nvPr/>
          </p:nvSpPr>
          <p:spPr>
            <a:xfrm>
              <a:off x="1979712" y="2132856"/>
              <a:ext cx="336952" cy="461665"/>
            </a:xfrm>
            <a:prstGeom prst="rect">
              <a:avLst/>
            </a:prstGeom>
            <a:noFill/>
          </p:spPr>
          <p:txBody>
            <a:bodyPr wrap="none" rtlCol="0">
              <a:spAutoFit/>
            </a:bodyPr>
            <a:lstStyle/>
            <a:p>
              <a:r>
                <a:rPr lang="en-US" sz="2400" b="1" dirty="0" smtClean="0">
                  <a:sym typeface="Symbol"/>
                </a:rPr>
                <a:t></a:t>
              </a:r>
              <a:endParaRPr lang="en-US" sz="2400" b="1" dirty="0"/>
            </a:p>
          </p:txBody>
        </p:sp>
        <p:sp>
          <p:nvSpPr>
            <p:cNvPr id="92" name="CasellaDiTesto 91"/>
            <p:cNvSpPr txBox="1"/>
            <p:nvPr/>
          </p:nvSpPr>
          <p:spPr>
            <a:xfrm>
              <a:off x="8748464" y="5991671"/>
              <a:ext cx="352982" cy="461665"/>
            </a:xfrm>
            <a:prstGeom prst="rect">
              <a:avLst/>
            </a:prstGeom>
            <a:noFill/>
          </p:spPr>
          <p:txBody>
            <a:bodyPr wrap="none" rtlCol="0">
              <a:spAutoFit/>
            </a:bodyPr>
            <a:lstStyle/>
            <a:p>
              <a:r>
                <a:rPr lang="en-US" sz="2400" b="1" dirty="0" smtClean="0">
                  <a:sym typeface="Symbol"/>
                </a:rPr>
                <a:t></a:t>
              </a:r>
              <a:endParaRPr lang="en-US" sz="2400" b="1" dirty="0"/>
            </a:p>
          </p:txBody>
        </p:sp>
      </p:grpSp>
      <p:sp>
        <p:nvSpPr>
          <p:cNvPr id="93" name="Segnaposto piè di pagina 9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94" name="Segnaposto numero diapositiva 93"/>
          <p:cNvSpPr>
            <a:spLocks noGrp="1"/>
          </p:cNvSpPr>
          <p:nvPr>
            <p:ph type="sldNum" sz="quarter" idx="11"/>
          </p:nvPr>
        </p:nvSpPr>
        <p:spPr/>
        <p:txBody>
          <a:bodyPr/>
          <a:lstStyle/>
          <a:p>
            <a:pPr>
              <a:defRPr/>
            </a:pPr>
            <a:fld id="{E458A581-5F90-4D95-9D9D-0FA7F9D5B3D1}" type="slidenum">
              <a:rPr lang="en-US" smtClean="0"/>
              <a:pPr>
                <a:defRPr/>
              </a:pPr>
              <a:t>45</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trips(downLeft)">
                                      <p:cBhvr>
                                        <p:cTn id="7" dur="500"/>
                                        <p:tgtEl>
                                          <p:spTgt spid="3"/>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290"/>
                                        </p:tgtEl>
                                        <p:attrNameLst>
                                          <p:attrName>style.visibility</p:attrName>
                                        </p:attrNameLst>
                                      </p:cBhvr>
                                      <p:to>
                                        <p:strVal val="visible"/>
                                      </p:to>
                                    </p:set>
                                    <p:animEffect transition="in" filter="strips(downLeft)">
                                      <p:cBhvr>
                                        <p:cTn id="10" dur="500"/>
                                        <p:tgtEl>
                                          <p:spTgt spid="290"/>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63"/>
                                        </p:tgtEl>
                                        <p:attrNameLst>
                                          <p:attrName>style.visibility</p:attrName>
                                        </p:attrNameLst>
                                      </p:cBhvr>
                                      <p:to>
                                        <p:strVal val="visible"/>
                                      </p:to>
                                    </p:set>
                                    <p:animEffect transition="in" filter="strips(downLeft)">
                                      <p:cBhvr>
                                        <p:cTn id="13" dur="500"/>
                                        <p:tgtEl>
                                          <p:spTgt spid="263"/>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264"/>
                                        </p:tgtEl>
                                        <p:attrNameLst>
                                          <p:attrName>style.visibility</p:attrName>
                                        </p:attrNameLst>
                                      </p:cBhvr>
                                      <p:to>
                                        <p:strVal val="visible"/>
                                      </p:to>
                                    </p:set>
                                    <p:animEffect transition="in" filter="strips(downLeft)">
                                      <p:cBhvr>
                                        <p:cTn id="16" dur="500"/>
                                        <p:tgtEl>
                                          <p:spTgt spid="264"/>
                                        </p:tgtEl>
                                      </p:cBhvr>
                                    </p:animEffect>
                                  </p:childTnLst>
                                </p:cTn>
                              </p:par>
                              <p:par>
                                <p:cTn id="17" presetID="18" presetClass="entr" presetSubtype="12" fill="hold" grpId="0" nodeType="withEffect">
                                  <p:stCondLst>
                                    <p:cond delay="0"/>
                                  </p:stCondLst>
                                  <p:childTnLst>
                                    <p:set>
                                      <p:cBhvr>
                                        <p:cTn id="18" dur="1" fill="hold">
                                          <p:stCondLst>
                                            <p:cond delay="0"/>
                                          </p:stCondLst>
                                        </p:cTn>
                                        <p:tgtEl>
                                          <p:spTgt spid="265"/>
                                        </p:tgtEl>
                                        <p:attrNameLst>
                                          <p:attrName>style.visibility</p:attrName>
                                        </p:attrNameLst>
                                      </p:cBhvr>
                                      <p:to>
                                        <p:strVal val="visible"/>
                                      </p:to>
                                    </p:set>
                                    <p:animEffect transition="in" filter="strips(downLeft)">
                                      <p:cBhvr>
                                        <p:cTn id="19" dur="500"/>
                                        <p:tgtEl>
                                          <p:spTgt spid="265"/>
                                        </p:tgtEl>
                                      </p:cBhvr>
                                    </p:animEffect>
                                  </p:childTnLst>
                                </p:cTn>
                              </p:par>
                            </p:childTnLst>
                          </p:cTn>
                        </p:par>
                      </p:childTnLst>
                    </p:cTn>
                  </p:par>
                  <p:par>
                    <p:cTn id="20" fill="hold">
                      <p:stCondLst>
                        <p:cond delay="indefinite"/>
                      </p:stCondLst>
                      <p:childTnLst>
                        <p:par>
                          <p:cTn id="21" fill="hold">
                            <p:stCondLst>
                              <p:cond delay="0"/>
                            </p:stCondLst>
                            <p:childTnLst>
                              <p:par>
                                <p:cTn id="22" presetID="29" presetClass="exit" presetSubtype="0" fill="hold" nodeType="clickEffect">
                                  <p:stCondLst>
                                    <p:cond delay="0"/>
                                  </p:stCondLst>
                                  <p:childTnLst>
                                    <p:anim calcmode="lin" valueType="num">
                                      <p:cBhvr>
                                        <p:cTn id="23" dur="1000"/>
                                        <p:tgtEl>
                                          <p:spTgt spid="3"/>
                                        </p:tgtEl>
                                        <p:attrNameLst>
                                          <p:attrName>ppt_x</p:attrName>
                                        </p:attrNameLst>
                                      </p:cBhvr>
                                      <p:tavLst>
                                        <p:tav tm="0">
                                          <p:val>
                                            <p:strVal val="ppt_x"/>
                                          </p:val>
                                        </p:tav>
                                        <p:tav tm="100000">
                                          <p:val>
                                            <p:strVal val="ppt_x-.2"/>
                                          </p:val>
                                        </p:tav>
                                      </p:tavLst>
                                    </p:anim>
                                    <p:anim calcmode="lin" valueType="num">
                                      <p:cBhvr>
                                        <p:cTn id="24" dur="1000"/>
                                        <p:tgtEl>
                                          <p:spTgt spid="3"/>
                                        </p:tgtEl>
                                        <p:attrNameLst>
                                          <p:attrName>ppt_y</p:attrName>
                                        </p:attrNameLst>
                                      </p:cBhvr>
                                      <p:tavLst>
                                        <p:tav tm="0">
                                          <p:val>
                                            <p:strVal val="ppt_y"/>
                                          </p:val>
                                        </p:tav>
                                        <p:tav tm="100000">
                                          <p:val>
                                            <p:strVal val="ppt_y"/>
                                          </p:val>
                                        </p:tav>
                                      </p:tavLst>
                                    </p:anim>
                                    <p:animEffect transition="out" filter="fade">
                                      <p:cBhvr>
                                        <p:cTn id="25" dur="1000"/>
                                        <p:tgtEl>
                                          <p:spTgt spid="3"/>
                                        </p:tgtEl>
                                      </p:cBhvr>
                                    </p:animEffect>
                                    <p:set>
                                      <p:cBhvr>
                                        <p:cTn id="26" dur="1" fill="hold">
                                          <p:stCondLst>
                                            <p:cond delay="999"/>
                                          </p:stCondLst>
                                        </p:cTn>
                                        <p:tgtEl>
                                          <p:spTgt spid="3"/>
                                        </p:tgtEl>
                                        <p:attrNameLst>
                                          <p:attrName>style.visibility</p:attrName>
                                        </p:attrNameLst>
                                      </p:cBhvr>
                                      <p:to>
                                        <p:strVal val="hidden"/>
                                      </p:to>
                                    </p:set>
                                  </p:childTnLst>
                                </p:cTn>
                              </p:par>
                              <p:par>
                                <p:cTn id="27" presetID="29" presetClass="exit" presetSubtype="0" fill="hold" grpId="1" nodeType="withEffect">
                                  <p:stCondLst>
                                    <p:cond delay="0"/>
                                  </p:stCondLst>
                                  <p:childTnLst>
                                    <p:anim calcmode="lin" valueType="num">
                                      <p:cBhvr>
                                        <p:cTn id="28" dur="1000"/>
                                        <p:tgtEl>
                                          <p:spTgt spid="290"/>
                                        </p:tgtEl>
                                        <p:attrNameLst>
                                          <p:attrName>ppt_x</p:attrName>
                                        </p:attrNameLst>
                                      </p:cBhvr>
                                      <p:tavLst>
                                        <p:tav tm="0">
                                          <p:val>
                                            <p:strVal val="ppt_x"/>
                                          </p:val>
                                        </p:tav>
                                        <p:tav tm="100000">
                                          <p:val>
                                            <p:strVal val="ppt_x-.2"/>
                                          </p:val>
                                        </p:tav>
                                      </p:tavLst>
                                    </p:anim>
                                    <p:anim calcmode="lin" valueType="num">
                                      <p:cBhvr>
                                        <p:cTn id="29" dur="1000"/>
                                        <p:tgtEl>
                                          <p:spTgt spid="290"/>
                                        </p:tgtEl>
                                        <p:attrNameLst>
                                          <p:attrName>ppt_y</p:attrName>
                                        </p:attrNameLst>
                                      </p:cBhvr>
                                      <p:tavLst>
                                        <p:tav tm="0">
                                          <p:val>
                                            <p:strVal val="ppt_y"/>
                                          </p:val>
                                        </p:tav>
                                        <p:tav tm="100000">
                                          <p:val>
                                            <p:strVal val="ppt_y"/>
                                          </p:val>
                                        </p:tav>
                                      </p:tavLst>
                                    </p:anim>
                                    <p:animEffect transition="out" filter="fade">
                                      <p:cBhvr>
                                        <p:cTn id="30" dur="1000"/>
                                        <p:tgtEl>
                                          <p:spTgt spid="290"/>
                                        </p:tgtEl>
                                      </p:cBhvr>
                                    </p:animEffect>
                                    <p:set>
                                      <p:cBhvr>
                                        <p:cTn id="31" dur="1" fill="hold">
                                          <p:stCondLst>
                                            <p:cond delay="999"/>
                                          </p:stCondLst>
                                        </p:cTn>
                                        <p:tgtEl>
                                          <p:spTgt spid="290"/>
                                        </p:tgtEl>
                                        <p:attrNameLst>
                                          <p:attrName>style.visibility</p:attrName>
                                        </p:attrNameLst>
                                      </p:cBhvr>
                                      <p:to>
                                        <p:strVal val="hidden"/>
                                      </p:to>
                                    </p:set>
                                  </p:childTnLst>
                                </p:cTn>
                              </p:par>
                              <p:par>
                                <p:cTn id="32" presetID="29" presetClass="exit" presetSubtype="0" fill="hold" grpId="1" nodeType="withEffect">
                                  <p:stCondLst>
                                    <p:cond delay="0"/>
                                  </p:stCondLst>
                                  <p:childTnLst>
                                    <p:anim calcmode="lin" valueType="num">
                                      <p:cBhvr>
                                        <p:cTn id="33" dur="1000"/>
                                        <p:tgtEl>
                                          <p:spTgt spid="263"/>
                                        </p:tgtEl>
                                        <p:attrNameLst>
                                          <p:attrName>ppt_x</p:attrName>
                                        </p:attrNameLst>
                                      </p:cBhvr>
                                      <p:tavLst>
                                        <p:tav tm="0">
                                          <p:val>
                                            <p:strVal val="ppt_x"/>
                                          </p:val>
                                        </p:tav>
                                        <p:tav tm="100000">
                                          <p:val>
                                            <p:strVal val="ppt_x-.2"/>
                                          </p:val>
                                        </p:tav>
                                      </p:tavLst>
                                    </p:anim>
                                    <p:anim calcmode="lin" valueType="num">
                                      <p:cBhvr>
                                        <p:cTn id="34" dur="1000"/>
                                        <p:tgtEl>
                                          <p:spTgt spid="263"/>
                                        </p:tgtEl>
                                        <p:attrNameLst>
                                          <p:attrName>ppt_y</p:attrName>
                                        </p:attrNameLst>
                                      </p:cBhvr>
                                      <p:tavLst>
                                        <p:tav tm="0">
                                          <p:val>
                                            <p:strVal val="ppt_y"/>
                                          </p:val>
                                        </p:tav>
                                        <p:tav tm="100000">
                                          <p:val>
                                            <p:strVal val="ppt_y"/>
                                          </p:val>
                                        </p:tav>
                                      </p:tavLst>
                                    </p:anim>
                                    <p:animEffect transition="out" filter="fade">
                                      <p:cBhvr>
                                        <p:cTn id="35" dur="1000"/>
                                        <p:tgtEl>
                                          <p:spTgt spid="263"/>
                                        </p:tgtEl>
                                      </p:cBhvr>
                                    </p:animEffect>
                                    <p:set>
                                      <p:cBhvr>
                                        <p:cTn id="36" dur="1" fill="hold">
                                          <p:stCondLst>
                                            <p:cond delay="999"/>
                                          </p:stCondLst>
                                        </p:cTn>
                                        <p:tgtEl>
                                          <p:spTgt spid="263"/>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264"/>
                                        </p:tgtEl>
                                        <p:attrNameLst>
                                          <p:attrName>ppt_x</p:attrName>
                                        </p:attrNameLst>
                                      </p:cBhvr>
                                      <p:tavLst>
                                        <p:tav tm="0">
                                          <p:val>
                                            <p:strVal val="ppt_x"/>
                                          </p:val>
                                        </p:tav>
                                        <p:tav tm="100000">
                                          <p:val>
                                            <p:strVal val="ppt_x-.2"/>
                                          </p:val>
                                        </p:tav>
                                      </p:tavLst>
                                    </p:anim>
                                    <p:anim calcmode="lin" valueType="num">
                                      <p:cBhvr>
                                        <p:cTn id="39" dur="1000"/>
                                        <p:tgtEl>
                                          <p:spTgt spid="264"/>
                                        </p:tgtEl>
                                        <p:attrNameLst>
                                          <p:attrName>ppt_y</p:attrName>
                                        </p:attrNameLst>
                                      </p:cBhvr>
                                      <p:tavLst>
                                        <p:tav tm="0">
                                          <p:val>
                                            <p:strVal val="ppt_y"/>
                                          </p:val>
                                        </p:tav>
                                        <p:tav tm="100000">
                                          <p:val>
                                            <p:strVal val="ppt_y"/>
                                          </p:val>
                                        </p:tav>
                                      </p:tavLst>
                                    </p:anim>
                                    <p:animEffect transition="out" filter="fade">
                                      <p:cBhvr>
                                        <p:cTn id="40" dur="1000"/>
                                        <p:tgtEl>
                                          <p:spTgt spid="264"/>
                                        </p:tgtEl>
                                      </p:cBhvr>
                                    </p:animEffect>
                                    <p:set>
                                      <p:cBhvr>
                                        <p:cTn id="41" dur="1" fill="hold">
                                          <p:stCondLst>
                                            <p:cond delay="999"/>
                                          </p:stCondLst>
                                        </p:cTn>
                                        <p:tgtEl>
                                          <p:spTgt spid="264"/>
                                        </p:tgtEl>
                                        <p:attrNameLst>
                                          <p:attrName>style.visibility</p:attrName>
                                        </p:attrNameLst>
                                      </p:cBhvr>
                                      <p:to>
                                        <p:strVal val="hidden"/>
                                      </p:to>
                                    </p:set>
                                  </p:childTnLst>
                                </p:cTn>
                              </p:par>
                              <p:par>
                                <p:cTn id="42" presetID="29" presetClass="exit" presetSubtype="0" fill="hold" grpId="1" nodeType="withEffect">
                                  <p:stCondLst>
                                    <p:cond delay="0"/>
                                  </p:stCondLst>
                                  <p:childTnLst>
                                    <p:anim calcmode="lin" valueType="num">
                                      <p:cBhvr>
                                        <p:cTn id="43" dur="1000"/>
                                        <p:tgtEl>
                                          <p:spTgt spid="265"/>
                                        </p:tgtEl>
                                        <p:attrNameLst>
                                          <p:attrName>ppt_x</p:attrName>
                                        </p:attrNameLst>
                                      </p:cBhvr>
                                      <p:tavLst>
                                        <p:tav tm="0">
                                          <p:val>
                                            <p:strVal val="ppt_x"/>
                                          </p:val>
                                        </p:tav>
                                        <p:tav tm="100000">
                                          <p:val>
                                            <p:strVal val="ppt_x-.2"/>
                                          </p:val>
                                        </p:tav>
                                      </p:tavLst>
                                    </p:anim>
                                    <p:anim calcmode="lin" valueType="num">
                                      <p:cBhvr>
                                        <p:cTn id="44" dur="1000"/>
                                        <p:tgtEl>
                                          <p:spTgt spid="265"/>
                                        </p:tgtEl>
                                        <p:attrNameLst>
                                          <p:attrName>ppt_y</p:attrName>
                                        </p:attrNameLst>
                                      </p:cBhvr>
                                      <p:tavLst>
                                        <p:tav tm="0">
                                          <p:val>
                                            <p:strVal val="ppt_y"/>
                                          </p:val>
                                        </p:tav>
                                        <p:tav tm="100000">
                                          <p:val>
                                            <p:strVal val="ppt_y"/>
                                          </p:val>
                                        </p:tav>
                                      </p:tavLst>
                                    </p:anim>
                                    <p:animEffect transition="out" filter="fade">
                                      <p:cBhvr>
                                        <p:cTn id="45" dur="1000"/>
                                        <p:tgtEl>
                                          <p:spTgt spid="265"/>
                                        </p:tgtEl>
                                      </p:cBhvr>
                                    </p:animEffect>
                                    <p:set>
                                      <p:cBhvr>
                                        <p:cTn id="46" dur="1" fill="hold">
                                          <p:stCondLst>
                                            <p:cond delay="999"/>
                                          </p:stCondLst>
                                        </p:cTn>
                                        <p:tgtEl>
                                          <p:spTgt spid="265"/>
                                        </p:tgtEl>
                                        <p:attrNameLst>
                                          <p:attrName>style.visibility</p:attrName>
                                        </p:attrNameLst>
                                      </p:cBhvr>
                                      <p:to>
                                        <p:strVal val="hidden"/>
                                      </p:to>
                                    </p:set>
                                  </p:childTnLst>
                                </p:cTn>
                              </p:par>
                              <p:par>
                                <p:cTn id="47" presetID="18" presetClass="entr" presetSubtype="12"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strips(downLeft)">
                                      <p:cBhvr>
                                        <p:cTn id="49" dur="500"/>
                                        <p:tgtEl>
                                          <p:spTgt spid="4"/>
                                        </p:tgtEl>
                                      </p:cBhvr>
                                    </p:animEffect>
                                  </p:childTnLst>
                                </p:cTn>
                              </p:par>
                              <p:par>
                                <p:cTn id="50" presetID="18" presetClass="entr" presetSubtype="12" fill="hold" grpId="0" nodeType="withEffect">
                                  <p:stCondLst>
                                    <p:cond delay="0"/>
                                  </p:stCondLst>
                                  <p:childTnLst>
                                    <p:set>
                                      <p:cBhvr>
                                        <p:cTn id="51" dur="1" fill="hold">
                                          <p:stCondLst>
                                            <p:cond delay="0"/>
                                          </p:stCondLst>
                                        </p:cTn>
                                        <p:tgtEl>
                                          <p:spTgt spid="295"/>
                                        </p:tgtEl>
                                        <p:attrNameLst>
                                          <p:attrName>style.visibility</p:attrName>
                                        </p:attrNameLst>
                                      </p:cBhvr>
                                      <p:to>
                                        <p:strVal val="visible"/>
                                      </p:to>
                                    </p:set>
                                    <p:animEffect transition="in" filter="strips(downLeft)">
                                      <p:cBhvr>
                                        <p:cTn id="52" dur="500"/>
                                        <p:tgtEl>
                                          <p:spTgt spid="295"/>
                                        </p:tgtEl>
                                      </p:cBhvr>
                                    </p:animEffect>
                                  </p:childTnLst>
                                </p:cTn>
                              </p:par>
                              <p:par>
                                <p:cTn id="53" presetID="18" presetClass="entr" presetSubtype="12" fill="hold" grpId="0" nodeType="withEffect">
                                  <p:stCondLst>
                                    <p:cond delay="0"/>
                                  </p:stCondLst>
                                  <p:childTnLst>
                                    <p:set>
                                      <p:cBhvr>
                                        <p:cTn id="54" dur="1" fill="hold">
                                          <p:stCondLst>
                                            <p:cond delay="0"/>
                                          </p:stCondLst>
                                        </p:cTn>
                                        <p:tgtEl>
                                          <p:spTgt spid="270"/>
                                        </p:tgtEl>
                                        <p:attrNameLst>
                                          <p:attrName>style.visibility</p:attrName>
                                        </p:attrNameLst>
                                      </p:cBhvr>
                                      <p:to>
                                        <p:strVal val="visible"/>
                                      </p:to>
                                    </p:set>
                                    <p:animEffect transition="in" filter="strips(downLeft)">
                                      <p:cBhvr>
                                        <p:cTn id="55" dur="500"/>
                                        <p:tgtEl>
                                          <p:spTgt spid="270"/>
                                        </p:tgtEl>
                                      </p:cBhvr>
                                    </p:animEffect>
                                  </p:childTnLst>
                                </p:cTn>
                              </p:par>
                              <p:par>
                                <p:cTn id="56" presetID="18" presetClass="entr" presetSubtype="12" fill="hold" grpId="0" nodeType="withEffect">
                                  <p:stCondLst>
                                    <p:cond delay="0"/>
                                  </p:stCondLst>
                                  <p:childTnLst>
                                    <p:set>
                                      <p:cBhvr>
                                        <p:cTn id="57" dur="1" fill="hold">
                                          <p:stCondLst>
                                            <p:cond delay="0"/>
                                          </p:stCondLst>
                                        </p:cTn>
                                        <p:tgtEl>
                                          <p:spTgt spid="269"/>
                                        </p:tgtEl>
                                        <p:attrNameLst>
                                          <p:attrName>style.visibility</p:attrName>
                                        </p:attrNameLst>
                                      </p:cBhvr>
                                      <p:to>
                                        <p:strVal val="visible"/>
                                      </p:to>
                                    </p:set>
                                    <p:animEffect transition="in" filter="strips(downLeft)">
                                      <p:cBhvr>
                                        <p:cTn id="58" dur="500"/>
                                        <p:tgtEl>
                                          <p:spTgt spid="269"/>
                                        </p:tgtEl>
                                      </p:cBhvr>
                                    </p:animEffect>
                                  </p:childTnLst>
                                </p:cTn>
                              </p:par>
                              <p:par>
                                <p:cTn id="59" presetID="18" presetClass="entr" presetSubtype="12" fill="hold" grpId="0" nodeType="withEffect">
                                  <p:stCondLst>
                                    <p:cond delay="0"/>
                                  </p:stCondLst>
                                  <p:childTnLst>
                                    <p:set>
                                      <p:cBhvr>
                                        <p:cTn id="60" dur="1" fill="hold">
                                          <p:stCondLst>
                                            <p:cond delay="0"/>
                                          </p:stCondLst>
                                        </p:cTn>
                                        <p:tgtEl>
                                          <p:spTgt spid="266"/>
                                        </p:tgtEl>
                                        <p:attrNameLst>
                                          <p:attrName>style.visibility</p:attrName>
                                        </p:attrNameLst>
                                      </p:cBhvr>
                                      <p:to>
                                        <p:strVal val="visible"/>
                                      </p:to>
                                    </p:set>
                                    <p:animEffect transition="in" filter="strips(downLeft)">
                                      <p:cBhvr>
                                        <p:cTn id="61" dur="500"/>
                                        <p:tgtEl>
                                          <p:spTgt spid="266"/>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xit" presetSubtype="0" fill="hold" nodeType="clickEffect">
                                  <p:stCondLst>
                                    <p:cond delay="0"/>
                                  </p:stCondLst>
                                  <p:childTnLst>
                                    <p:anim calcmode="lin" valueType="num">
                                      <p:cBhvr>
                                        <p:cTn id="65" dur="1000"/>
                                        <p:tgtEl>
                                          <p:spTgt spid="4"/>
                                        </p:tgtEl>
                                        <p:attrNameLst>
                                          <p:attrName>ppt_x</p:attrName>
                                        </p:attrNameLst>
                                      </p:cBhvr>
                                      <p:tavLst>
                                        <p:tav tm="0">
                                          <p:val>
                                            <p:strVal val="ppt_x"/>
                                          </p:val>
                                        </p:tav>
                                        <p:tav tm="100000">
                                          <p:val>
                                            <p:strVal val="ppt_x-.2"/>
                                          </p:val>
                                        </p:tav>
                                      </p:tavLst>
                                    </p:anim>
                                    <p:anim calcmode="lin" valueType="num">
                                      <p:cBhvr>
                                        <p:cTn id="66" dur="1000"/>
                                        <p:tgtEl>
                                          <p:spTgt spid="4"/>
                                        </p:tgtEl>
                                        <p:attrNameLst>
                                          <p:attrName>ppt_y</p:attrName>
                                        </p:attrNameLst>
                                      </p:cBhvr>
                                      <p:tavLst>
                                        <p:tav tm="0">
                                          <p:val>
                                            <p:strVal val="ppt_y"/>
                                          </p:val>
                                        </p:tav>
                                        <p:tav tm="100000">
                                          <p:val>
                                            <p:strVal val="ppt_y"/>
                                          </p:val>
                                        </p:tav>
                                      </p:tavLst>
                                    </p:anim>
                                    <p:animEffect transition="out" filter="fade">
                                      <p:cBhvr>
                                        <p:cTn id="67" dur="1000"/>
                                        <p:tgtEl>
                                          <p:spTgt spid="4"/>
                                        </p:tgtEl>
                                      </p:cBhvr>
                                    </p:animEffect>
                                    <p:set>
                                      <p:cBhvr>
                                        <p:cTn id="68" dur="1" fill="hold">
                                          <p:stCondLst>
                                            <p:cond delay="999"/>
                                          </p:stCondLst>
                                        </p:cTn>
                                        <p:tgtEl>
                                          <p:spTgt spid="4"/>
                                        </p:tgtEl>
                                        <p:attrNameLst>
                                          <p:attrName>style.visibility</p:attrName>
                                        </p:attrNameLst>
                                      </p:cBhvr>
                                      <p:to>
                                        <p:strVal val="hidden"/>
                                      </p:to>
                                    </p:set>
                                  </p:childTnLst>
                                </p:cTn>
                              </p:par>
                              <p:par>
                                <p:cTn id="69" presetID="29" presetClass="exit" presetSubtype="0" fill="hold" grpId="1" nodeType="withEffect">
                                  <p:stCondLst>
                                    <p:cond delay="0"/>
                                  </p:stCondLst>
                                  <p:childTnLst>
                                    <p:anim calcmode="lin" valueType="num">
                                      <p:cBhvr>
                                        <p:cTn id="70" dur="1000"/>
                                        <p:tgtEl>
                                          <p:spTgt spid="295"/>
                                        </p:tgtEl>
                                        <p:attrNameLst>
                                          <p:attrName>ppt_x</p:attrName>
                                        </p:attrNameLst>
                                      </p:cBhvr>
                                      <p:tavLst>
                                        <p:tav tm="0">
                                          <p:val>
                                            <p:strVal val="ppt_x"/>
                                          </p:val>
                                        </p:tav>
                                        <p:tav tm="100000">
                                          <p:val>
                                            <p:strVal val="ppt_x-.2"/>
                                          </p:val>
                                        </p:tav>
                                      </p:tavLst>
                                    </p:anim>
                                    <p:anim calcmode="lin" valueType="num">
                                      <p:cBhvr>
                                        <p:cTn id="71" dur="1000"/>
                                        <p:tgtEl>
                                          <p:spTgt spid="295"/>
                                        </p:tgtEl>
                                        <p:attrNameLst>
                                          <p:attrName>ppt_y</p:attrName>
                                        </p:attrNameLst>
                                      </p:cBhvr>
                                      <p:tavLst>
                                        <p:tav tm="0">
                                          <p:val>
                                            <p:strVal val="ppt_y"/>
                                          </p:val>
                                        </p:tav>
                                        <p:tav tm="100000">
                                          <p:val>
                                            <p:strVal val="ppt_y"/>
                                          </p:val>
                                        </p:tav>
                                      </p:tavLst>
                                    </p:anim>
                                    <p:animEffect transition="out" filter="fade">
                                      <p:cBhvr>
                                        <p:cTn id="72" dur="1000"/>
                                        <p:tgtEl>
                                          <p:spTgt spid="295"/>
                                        </p:tgtEl>
                                      </p:cBhvr>
                                    </p:animEffect>
                                    <p:set>
                                      <p:cBhvr>
                                        <p:cTn id="73" dur="1" fill="hold">
                                          <p:stCondLst>
                                            <p:cond delay="999"/>
                                          </p:stCondLst>
                                        </p:cTn>
                                        <p:tgtEl>
                                          <p:spTgt spid="295"/>
                                        </p:tgtEl>
                                        <p:attrNameLst>
                                          <p:attrName>style.visibility</p:attrName>
                                        </p:attrNameLst>
                                      </p:cBhvr>
                                      <p:to>
                                        <p:strVal val="hidden"/>
                                      </p:to>
                                    </p:set>
                                  </p:childTnLst>
                                </p:cTn>
                              </p:par>
                              <p:par>
                                <p:cTn id="74" presetID="29" presetClass="exit" presetSubtype="0" fill="hold" grpId="1" nodeType="withEffect">
                                  <p:stCondLst>
                                    <p:cond delay="0"/>
                                  </p:stCondLst>
                                  <p:childTnLst>
                                    <p:anim calcmode="lin" valueType="num">
                                      <p:cBhvr>
                                        <p:cTn id="75" dur="1000"/>
                                        <p:tgtEl>
                                          <p:spTgt spid="270"/>
                                        </p:tgtEl>
                                        <p:attrNameLst>
                                          <p:attrName>ppt_x</p:attrName>
                                        </p:attrNameLst>
                                      </p:cBhvr>
                                      <p:tavLst>
                                        <p:tav tm="0">
                                          <p:val>
                                            <p:strVal val="ppt_x"/>
                                          </p:val>
                                        </p:tav>
                                        <p:tav tm="100000">
                                          <p:val>
                                            <p:strVal val="ppt_x-.2"/>
                                          </p:val>
                                        </p:tav>
                                      </p:tavLst>
                                    </p:anim>
                                    <p:anim calcmode="lin" valueType="num">
                                      <p:cBhvr>
                                        <p:cTn id="76" dur="1000"/>
                                        <p:tgtEl>
                                          <p:spTgt spid="270"/>
                                        </p:tgtEl>
                                        <p:attrNameLst>
                                          <p:attrName>ppt_y</p:attrName>
                                        </p:attrNameLst>
                                      </p:cBhvr>
                                      <p:tavLst>
                                        <p:tav tm="0">
                                          <p:val>
                                            <p:strVal val="ppt_y"/>
                                          </p:val>
                                        </p:tav>
                                        <p:tav tm="100000">
                                          <p:val>
                                            <p:strVal val="ppt_y"/>
                                          </p:val>
                                        </p:tav>
                                      </p:tavLst>
                                    </p:anim>
                                    <p:animEffect transition="out" filter="fade">
                                      <p:cBhvr>
                                        <p:cTn id="77" dur="1000"/>
                                        <p:tgtEl>
                                          <p:spTgt spid="270"/>
                                        </p:tgtEl>
                                      </p:cBhvr>
                                    </p:animEffect>
                                    <p:set>
                                      <p:cBhvr>
                                        <p:cTn id="78" dur="1" fill="hold">
                                          <p:stCondLst>
                                            <p:cond delay="999"/>
                                          </p:stCondLst>
                                        </p:cTn>
                                        <p:tgtEl>
                                          <p:spTgt spid="270"/>
                                        </p:tgtEl>
                                        <p:attrNameLst>
                                          <p:attrName>style.visibility</p:attrName>
                                        </p:attrNameLst>
                                      </p:cBhvr>
                                      <p:to>
                                        <p:strVal val="hidden"/>
                                      </p:to>
                                    </p:set>
                                  </p:childTnLst>
                                </p:cTn>
                              </p:par>
                              <p:par>
                                <p:cTn id="79" presetID="29" presetClass="exit" presetSubtype="0" fill="hold" grpId="1" nodeType="withEffect">
                                  <p:stCondLst>
                                    <p:cond delay="0"/>
                                  </p:stCondLst>
                                  <p:childTnLst>
                                    <p:anim calcmode="lin" valueType="num">
                                      <p:cBhvr>
                                        <p:cTn id="80" dur="1000"/>
                                        <p:tgtEl>
                                          <p:spTgt spid="269"/>
                                        </p:tgtEl>
                                        <p:attrNameLst>
                                          <p:attrName>ppt_x</p:attrName>
                                        </p:attrNameLst>
                                      </p:cBhvr>
                                      <p:tavLst>
                                        <p:tav tm="0">
                                          <p:val>
                                            <p:strVal val="ppt_x"/>
                                          </p:val>
                                        </p:tav>
                                        <p:tav tm="100000">
                                          <p:val>
                                            <p:strVal val="ppt_x-.2"/>
                                          </p:val>
                                        </p:tav>
                                      </p:tavLst>
                                    </p:anim>
                                    <p:anim calcmode="lin" valueType="num">
                                      <p:cBhvr>
                                        <p:cTn id="81" dur="1000"/>
                                        <p:tgtEl>
                                          <p:spTgt spid="269"/>
                                        </p:tgtEl>
                                        <p:attrNameLst>
                                          <p:attrName>ppt_y</p:attrName>
                                        </p:attrNameLst>
                                      </p:cBhvr>
                                      <p:tavLst>
                                        <p:tav tm="0">
                                          <p:val>
                                            <p:strVal val="ppt_y"/>
                                          </p:val>
                                        </p:tav>
                                        <p:tav tm="100000">
                                          <p:val>
                                            <p:strVal val="ppt_y"/>
                                          </p:val>
                                        </p:tav>
                                      </p:tavLst>
                                    </p:anim>
                                    <p:animEffect transition="out" filter="fade">
                                      <p:cBhvr>
                                        <p:cTn id="82" dur="1000"/>
                                        <p:tgtEl>
                                          <p:spTgt spid="269"/>
                                        </p:tgtEl>
                                      </p:cBhvr>
                                    </p:animEffect>
                                    <p:set>
                                      <p:cBhvr>
                                        <p:cTn id="83" dur="1" fill="hold">
                                          <p:stCondLst>
                                            <p:cond delay="999"/>
                                          </p:stCondLst>
                                        </p:cTn>
                                        <p:tgtEl>
                                          <p:spTgt spid="269"/>
                                        </p:tgtEl>
                                        <p:attrNameLst>
                                          <p:attrName>style.visibility</p:attrName>
                                        </p:attrNameLst>
                                      </p:cBhvr>
                                      <p:to>
                                        <p:strVal val="hidden"/>
                                      </p:to>
                                    </p:set>
                                  </p:childTnLst>
                                </p:cTn>
                              </p:par>
                              <p:par>
                                <p:cTn id="84" presetID="29" presetClass="exit" presetSubtype="0" fill="hold" grpId="1" nodeType="withEffect">
                                  <p:stCondLst>
                                    <p:cond delay="0"/>
                                  </p:stCondLst>
                                  <p:childTnLst>
                                    <p:anim calcmode="lin" valueType="num">
                                      <p:cBhvr>
                                        <p:cTn id="85" dur="1000"/>
                                        <p:tgtEl>
                                          <p:spTgt spid="266"/>
                                        </p:tgtEl>
                                        <p:attrNameLst>
                                          <p:attrName>ppt_x</p:attrName>
                                        </p:attrNameLst>
                                      </p:cBhvr>
                                      <p:tavLst>
                                        <p:tav tm="0">
                                          <p:val>
                                            <p:strVal val="ppt_x"/>
                                          </p:val>
                                        </p:tav>
                                        <p:tav tm="100000">
                                          <p:val>
                                            <p:strVal val="ppt_x-.2"/>
                                          </p:val>
                                        </p:tav>
                                      </p:tavLst>
                                    </p:anim>
                                    <p:anim calcmode="lin" valueType="num">
                                      <p:cBhvr>
                                        <p:cTn id="86" dur="1000"/>
                                        <p:tgtEl>
                                          <p:spTgt spid="266"/>
                                        </p:tgtEl>
                                        <p:attrNameLst>
                                          <p:attrName>ppt_y</p:attrName>
                                        </p:attrNameLst>
                                      </p:cBhvr>
                                      <p:tavLst>
                                        <p:tav tm="0">
                                          <p:val>
                                            <p:strVal val="ppt_y"/>
                                          </p:val>
                                        </p:tav>
                                        <p:tav tm="100000">
                                          <p:val>
                                            <p:strVal val="ppt_y"/>
                                          </p:val>
                                        </p:tav>
                                      </p:tavLst>
                                    </p:anim>
                                    <p:animEffect transition="out" filter="fade">
                                      <p:cBhvr>
                                        <p:cTn id="87" dur="1000"/>
                                        <p:tgtEl>
                                          <p:spTgt spid="266"/>
                                        </p:tgtEl>
                                      </p:cBhvr>
                                    </p:animEffect>
                                    <p:set>
                                      <p:cBhvr>
                                        <p:cTn id="88" dur="1" fill="hold">
                                          <p:stCondLst>
                                            <p:cond delay="999"/>
                                          </p:stCondLst>
                                        </p:cTn>
                                        <p:tgtEl>
                                          <p:spTgt spid="266"/>
                                        </p:tgtEl>
                                        <p:attrNameLst>
                                          <p:attrName>style.visibility</p:attrName>
                                        </p:attrNameLst>
                                      </p:cBhvr>
                                      <p:to>
                                        <p:strVal val="hidden"/>
                                      </p:to>
                                    </p:set>
                                  </p:childTnLst>
                                </p:cTn>
                              </p:par>
                              <p:par>
                                <p:cTn id="89" presetID="18" presetClass="entr" presetSubtype="12" fill="hold" nodeType="withEffect">
                                  <p:stCondLst>
                                    <p:cond delay="0"/>
                                  </p:stCondLst>
                                  <p:childTnLst>
                                    <p:set>
                                      <p:cBhvr>
                                        <p:cTn id="90" dur="1" fill="hold">
                                          <p:stCondLst>
                                            <p:cond delay="0"/>
                                          </p:stCondLst>
                                        </p:cTn>
                                        <p:tgtEl>
                                          <p:spTgt spid="10"/>
                                        </p:tgtEl>
                                        <p:attrNameLst>
                                          <p:attrName>style.visibility</p:attrName>
                                        </p:attrNameLst>
                                      </p:cBhvr>
                                      <p:to>
                                        <p:strVal val="visible"/>
                                      </p:to>
                                    </p:set>
                                    <p:animEffect transition="in" filter="strips(downLeft)">
                                      <p:cBhvr>
                                        <p:cTn id="91" dur="500"/>
                                        <p:tgtEl>
                                          <p:spTgt spid="10"/>
                                        </p:tgtEl>
                                      </p:cBhvr>
                                    </p:animEffect>
                                  </p:childTnLst>
                                </p:cTn>
                              </p:par>
                              <p:par>
                                <p:cTn id="92" presetID="18" presetClass="entr" presetSubtype="12" fill="hold" nodeType="withEffect">
                                  <p:stCondLst>
                                    <p:cond delay="0"/>
                                  </p:stCondLst>
                                  <p:childTnLst>
                                    <p:set>
                                      <p:cBhvr>
                                        <p:cTn id="93" dur="1" fill="hold">
                                          <p:stCondLst>
                                            <p:cond delay="0"/>
                                          </p:stCondLst>
                                        </p:cTn>
                                        <p:tgtEl>
                                          <p:spTgt spid="6"/>
                                        </p:tgtEl>
                                        <p:attrNameLst>
                                          <p:attrName>style.visibility</p:attrName>
                                        </p:attrNameLst>
                                      </p:cBhvr>
                                      <p:to>
                                        <p:strVal val="visible"/>
                                      </p:to>
                                    </p:set>
                                    <p:animEffect transition="in" filter="strips(downLeft)">
                                      <p:cBhvr>
                                        <p:cTn id="94" dur="500"/>
                                        <p:tgtEl>
                                          <p:spTgt spid="6"/>
                                        </p:tgtEl>
                                      </p:cBhvr>
                                    </p:animEffect>
                                  </p:childTnLst>
                                </p:cTn>
                              </p:par>
                              <p:par>
                                <p:cTn id="95" presetID="18" presetClass="entr" presetSubtype="12" fill="hold" nodeType="withEffect">
                                  <p:stCondLst>
                                    <p:cond delay="0"/>
                                  </p:stCondLst>
                                  <p:childTnLst>
                                    <p:set>
                                      <p:cBhvr>
                                        <p:cTn id="96" dur="1" fill="hold">
                                          <p:stCondLst>
                                            <p:cond delay="0"/>
                                          </p:stCondLst>
                                        </p:cTn>
                                        <p:tgtEl>
                                          <p:spTgt spid="9"/>
                                        </p:tgtEl>
                                        <p:attrNameLst>
                                          <p:attrName>style.visibility</p:attrName>
                                        </p:attrNameLst>
                                      </p:cBhvr>
                                      <p:to>
                                        <p:strVal val="visible"/>
                                      </p:to>
                                    </p:set>
                                    <p:animEffect transition="in" filter="strips(downLeft)">
                                      <p:cBhvr>
                                        <p:cTn id="97" dur="500"/>
                                        <p:tgtEl>
                                          <p:spTgt spid="9"/>
                                        </p:tgtEl>
                                      </p:cBhvr>
                                    </p:animEffect>
                                  </p:childTnLst>
                                </p:cTn>
                              </p:par>
                              <p:par>
                                <p:cTn id="98" presetID="18" presetClass="entr" presetSubtype="12" fill="hold" nodeType="withEffect">
                                  <p:stCondLst>
                                    <p:cond delay="0"/>
                                  </p:stCondLst>
                                  <p:childTnLst>
                                    <p:set>
                                      <p:cBhvr>
                                        <p:cTn id="99" dur="1" fill="hold">
                                          <p:stCondLst>
                                            <p:cond delay="0"/>
                                          </p:stCondLst>
                                        </p:cTn>
                                        <p:tgtEl>
                                          <p:spTgt spid="5"/>
                                        </p:tgtEl>
                                        <p:attrNameLst>
                                          <p:attrName>style.visibility</p:attrName>
                                        </p:attrNameLst>
                                      </p:cBhvr>
                                      <p:to>
                                        <p:strVal val="visible"/>
                                      </p:to>
                                    </p:set>
                                    <p:animEffect transition="in" filter="strips(downLeft)">
                                      <p:cBhvr>
                                        <p:cTn id="100" dur="500"/>
                                        <p:tgtEl>
                                          <p:spTgt spid="5"/>
                                        </p:tgtEl>
                                      </p:cBhvr>
                                    </p:animEffect>
                                  </p:childTnLst>
                                </p:cTn>
                              </p:par>
                              <p:par>
                                <p:cTn id="101" presetID="18" presetClass="entr" presetSubtype="12" fill="hold" nodeType="with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strips(downLeft)">
                                      <p:cBhvr>
                                        <p:cTn id="103" dur="500"/>
                                        <p:tgtEl>
                                          <p:spTgt spid="7"/>
                                        </p:tgtEl>
                                      </p:cBhvr>
                                    </p:animEffect>
                                  </p:childTnLst>
                                </p:cTn>
                              </p:par>
                              <p:par>
                                <p:cTn id="104" presetID="18" presetClass="entr" presetSubtype="12" fill="hold" nodeType="withEffect">
                                  <p:stCondLst>
                                    <p:cond delay="0"/>
                                  </p:stCondLst>
                                  <p:childTnLst>
                                    <p:set>
                                      <p:cBhvr>
                                        <p:cTn id="105" dur="1" fill="hold">
                                          <p:stCondLst>
                                            <p:cond delay="0"/>
                                          </p:stCondLst>
                                        </p:cTn>
                                        <p:tgtEl>
                                          <p:spTgt spid="8"/>
                                        </p:tgtEl>
                                        <p:attrNameLst>
                                          <p:attrName>style.visibility</p:attrName>
                                        </p:attrNameLst>
                                      </p:cBhvr>
                                      <p:to>
                                        <p:strVal val="visible"/>
                                      </p:to>
                                    </p:set>
                                    <p:animEffect transition="in" filter="strips(downLeft)">
                                      <p:cBhvr>
                                        <p:cTn id="106" dur="500"/>
                                        <p:tgtEl>
                                          <p:spTgt spid="8"/>
                                        </p:tgtEl>
                                      </p:cBhvr>
                                    </p:animEffect>
                                  </p:childTnLst>
                                </p:cTn>
                              </p:par>
                              <p:par>
                                <p:cTn id="107" presetID="18" presetClass="entr" presetSubtype="12" fill="hold" nodeType="withEffect">
                                  <p:stCondLst>
                                    <p:cond delay="0"/>
                                  </p:stCondLst>
                                  <p:childTnLst>
                                    <p:set>
                                      <p:cBhvr>
                                        <p:cTn id="108" dur="1" fill="hold">
                                          <p:stCondLst>
                                            <p:cond delay="0"/>
                                          </p:stCondLst>
                                        </p:cTn>
                                        <p:tgtEl>
                                          <p:spTgt spid="11"/>
                                        </p:tgtEl>
                                        <p:attrNameLst>
                                          <p:attrName>style.visibility</p:attrName>
                                        </p:attrNameLst>
                                      </p:cBhvr>
                                      <p:to>
                                        <p:strVal val="visible"/>
                                      </p:to>
                                    </p:set>
                                    <p:animEffect transition="in" filter="strips(downLeft)">
                                      <p:cBhvr>
                                        <p:cTn id="10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animBg="1"/>
      <p:bldP spid="263" grpId="1" animBg="1"/>
      <p:bldP spid="264" grpId="0" animBg="1"/>
      <p:bldP spid="264" grpId="1" animBg="1"/>
      <p:bldP spid="265" grpId="0" animBg="1"/>
      <p:bldP spid="265" grpId="1" animBg="1"/>
      <p:bldP spid="266" grpId="0" animBg="1"/>
      <p:bldP spid="266" grpId="1" animBg="1"/>
      <p:bldP spid="269" grpId="0" animBg="1"/>
      <p:bldP spid="269" grpId="1" animBg="1"/>
      <p:bldP spid="270" grpId="0" animBg="1"/>
      <p:bldP spid="270" grpId="1" animBg="1"/>
      <p:bldP spid="290" grpId="0" animBg="1"/>
      <p:bldP spid="290" grpId="1" animBg="1"/>
      <p:bldP spid="295" grpId="0" animBg="1"/>
      <p:bldP spid="295"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6"/>
          <p:cNvSpPr>
            <a:spLocks noGrp="1"/>
          </p:cNvSpPr>
          <p:nvPr>
            <p:ph type="title"/>
          </p:nvPr>
        </p:nvSpPr>
        <p:spPr>
          <a:xfrm>
            <a:off x="-36513" y="144463"/>
            <a:ext cx="9217026" cy="763587"/>
          </a:xfrm>
        </p:spPr>
        <p:txBody>
          <a:bodyPr/>
          <a:lstStyle/>
          <a:p>
            <a:pPr eaLnBrk="1" hangingPunct="1"/>
            <a:r>
              <a:rPr lang="en-US" dirty="0" smtClean="0"/>
              <a:t>(1) CGEM prototype: test-beam </a:t>
            </a:r>
          </a:p>
        </p:txBody>
      </p:sp>
      <p:pic>
        <p:nvPicPr>
          <p:cNvPr id="8197" name="Picture 7" descr="The image “file:///C:/Documents%20and%20Settings/giovanni%20bencivenni/Desktop/marek-sept.2008/gem_res_Rgt5.gif” cannot be displayed, because it contains errors."/>
          <p:cNvPicPr>
            <a:picLocks noChangeAspect="1" noChangeArrowheads="1"/>
          </p:cNvPicPr>
          <p:nvPr/>
        </p:nvPicPr>
        <p:blipFill>
          <a:blip r:embed="rId2" cstate="print"/>
          <a:srcRect l="3368" t="8356" r="7661"/>
          <a:stretch>
            <a:fillRect/>
          </a:stretch>
        </p:blipFill>
        <p:spPr bwMode="auto">
          <a:xfrm>
            <a:off x="4835525" y="3500438"/>
            <a:ext cx="4308475" cy="3008312"/>
          </a:xfrm>
          <a:prstGeom prst="rect">
            <a:avLst/>
          </a:prstGeom>
          <a:noFill/>
          <a:ln w="9525">
            <a:noFill/>
            <a:miter lim="800000"/>
            <a:headEnd/>
            <a:tailEnd/>
          </a:ln>
        </p:spPr>
      </p:pic>
      <p:grpSp>
        <p:nvGrpSpPr>
          <p:cNvPr id="2" name="Gruppo 20"/>
          <p:cNvGrpSpPr>
            <a:grpSpLocks/>
          </p:cNvGrpSpPr>
          <p:nvPr/>
        </p:nvGrpSpPr>
        <p:grpSpPr bwMode="auto">
          <a:xfrm>
            <a:off x="169863" y="1641475"/>
            <a:ext cx="4572000" cy="1643063"/>
            <a:chOff x="128552" y="1408118"/>
            <a:chExt cx="7677150" cy="2735262"/>
          </a:xfrm>
        </p:grpSpPr>
        <p:grpSp>
          <p:nvGrpSpPr>
            <p:cNvPr id="3" name="Group 14"/>
            <p:cNvGrpSpPr>
              <a:grpSpLocks/>
            </p:cNvGrpSpPr>
            <p:nvPr/>
          </p:nvGrpSpPr>
          <p:grpSpPr bwMode="auto">
            <a:xfrm>
              <a:off x="128552" y="1408118"/>
              <a:ext cx="7677150" cy="2735262"/>
              <a:chOff x="395" y="405"/>
              <a:chExt cx="4836" cy="1723"/>
            </a:xfrm>
          </p:grpSpPr>
          <p:pic>
            <p:nvPicPr>
              <p:cNvPr id="8210" name="Picture 15" descr="evd1a_carioca"/>
              <p:cNvPicPr>
                <a:picLocks noChangeAspect="1" noChangeArrowheads="1"/>
              </p:cNvPicPr>
              <p:nvPr/>
            </p:nvPicPr>
            <p:blipFill>
              <a:blip r:embed="rId3" cstate="print"/>
              <a:srcRect/>
              <a:stretch>
                <a:fillRect/>
              </a:stretch>
            </p:blipFill>
            <p:spPr bwMode="auto">
              <a:xfrm>
                <a:off x="395" y="857"/>
                <a:ext cx="4836" cy="804"/>
              </a:xfrm>
              <a:prstGeom prst="rect">
                <a:avLst/>
              </a:prstGeom>
              <a:noFill/>
              <a:ln w="9525">
                <a:noFill/>
                <a:miter lim="800000"/>
                <a:headEnd/>
                <a:tailEnd/>
              </a:ln>
            </p:spPr>
          </p:pic>
          <p:sp>
            <p:nvSpPr>
              <p:cNvPr id="8211" name="Oval 16"/>
              <p:cNvSpPr>
                <a:spLocks noChangeArrowheads="1"/>
              </p:cNvSpPr>
              <p:nvPr/>
            </p:nvSpPr>
            <p:spPr bwMode="auto">
              <a:xfrm>
                <a:off x="1927" y="405"/>
                <a:ext cx="1769" cy="1723"/>
              </a:xfrm>
              <a:prstGeom prst="ellipse">
                <a:avLst/>
              </a:prstGeom>
              <a:noFill/>
              <a:ln w="9525">
                <a:solidFill>
                  <a:schemeClr val="tx1"/>
                </a:solidFill>
                <a:prstDash val="dash"/>
                <a:round/>
                <a:headEnd/>
                <a:tailEnd/>
              </a:ln>
            </p:spPr>
            <p:txBody>
              <a:bodyPr wrap="none" anchor="ctr"/>
              <a:lstStyle/>
              <a:p>
                <a:endParaRPr lang="en-US">
                  <a:latin typeface="Calibri" pitchFamily="34" charset="0"/>
                </a:endParaRPr>
              </a:p>
            </p:txBody>
          </p:sp>
        </p:grpSp>
        <p:sp>
          <p:nvSpPr>
            <p:cNvPr id="8208" name="Text Box 17"/>
            <p:cNvSpPr txBox="1">
              <a:spLocks noChangeArrowheads="1"/>
            </p:cNvSpPr>
            <p:nvPr/>
          </p:nvSpPr>
          <p:spPr bwMode="auto">
            <a:xfrm>
              <a:off x="390490" y="1668468"/>
              <a:ext cx="996950" cy="457200"/>
            </a:xfrm>
            <a:prstGeom prst="rect">
              <a:avLst/>
            </a:prstGeom>
            <a:noFill/>
            <a:ln w="9525">
              <a:noFill/>
              <a:miter lim="800000"/>
              <a:headEnd/>
              <a:tailEnd/>
            </a:ln>
          </p:spPr>
          <p:txBody>
            <a:bodyPr wrap="none">
              <a:spAutoFit/>
            </a:bodyPr>
            <a:lstStyle/>
            <a:p>
              <a:r>
                <a:rPr lang="it-IT" sz="2400">
                  <a:solidFill>
                    <a:schemeClr val="accent2"/>
                  </a:solidFill>
                  <a:latin typeface="Calibri" pitchFamily="34" charset="0"/>
                </a:rPr>
                <a:t>MDTs</a:t>
              </a:r>
              <a:endParaRPr lang="en-US" sz="2400">
                <a:solidFill>
                  <a:schemeClr val="accent2"/>
                </a:solidFill>
                <a:latin typeface="Calibri" pitchFamily="34" charset="0"/>
              </a:endParaRPr>
            </a:p>
          </p:txBody>
        </p:sp>
        <p:sp>
          <p:nvSpPr>
            <p:cNvPr id="8209" name="Text Box 18"/>
            <p:cNvSpPr txBox="1">
              <a:spLocks noChangeArrowheads="1"/>
            </p:cNvSpPr>
            <p:nvPr/>
          </p:nvSpPr>
          <p:spPr bwMode="auto">
            <a:xfrm>
              <a:off x="6451565" y="1665293"/>
              <a:ext cx="996950" cy="457200"/>
            </a:xfrm>
            <a:prstGeom prst="rect">
              <a:avLst/>
            </a:prstGeom>
            <a:noFill/>
            <a:ln w="9525">
              <a:noFill/>
              <a:miter lim="800000"/>
              <a:headEnd/>
              <a:tailEnd/>
            </a:ln>
          </p:spPr>
          <p:txBody>
            <a:bodyPr wrap="none">
              <a:spAutoFit/>
            </a:bodyPr>
            <a:lstStyle/>
            <a:p>
              <a:r>
                <a:rPr lang="it-IT" sz="2400">
                  <a:solidFill>
                    <a:schemeClr val="accent2"/>
                  </a:solidFill>
                  <a:latin typeface="Calibri" pitchFamily="34" charset="0"/>
                </a:rPr>
                <a:t>MDTs</a:t>
              </a:r>
              <a:endParaRPr lang="en-US" sz="2400">
                <a:solidFill>
                  <a:schemeClr val="accent2"/>
                </a:solidFill>
                <a:latin typeface="Calibri" pitchFamily="34" charset="0"/>
              </a:endParaRPr>
            </a:p>
          </p:txBody>
        </p:sp>
      </p:grpSp>
      <p:pic>
        <p:nvPicPr>
          <p:cNvPr id="8199" name="Picture 2"/>
          <p:cNvPicPr>
            <a:picLocks noChangeAspect="1" noChangeArrowheads="1"/>
          </p:cNvPicPr>
          <p:nvPr/>
        </p:nvPicPr>
        <p:blipFill>
          <a:blip r:embed="rId4" cstate="print"/>
          <a:srcRect l="5634" t="18622" r="16241" b="4964"/>
          <a:stretch>
            <a:fillRect/>
          </a:stretch>
        </p:blipFill>
        <p:spPr bwMode="auto">
          <a:xfrm>
            <a:off x="4841875" y="1271588"/>
            <a:ext cx="4267200" cy="2657475"/>
          </a:xfrm>
          <a:prstGeom prst="rect">
            <a:avLst/>
          </a:prstGeom>
          <a:noFill/>
          <a:ln w="9525">
            <a:noFill/>
            <a:miter lim="800000"/>
            <a:headEnd/>
            <a:tailEnd/>
          </a:ln>
        </p:spPr>
      </p:pic>
      <p:sp>
        <p:nvSpPr>
          <p:cNvPr id="8200" name="Rectangle 11"/>
          <p:cNvSpPr>
            <a:spLocks noChangeArrowheads="1"/>
          </p:cNvSpPr>
          <p:nvPr/>
        </p:nvSpPr>
        <p:spPr bwMode="auto">
          <a:xfrm>
            <a:off x="6429375" y="2928938"/>
            <a:ext cx="2260600" cy="400050"/>
          </a:xfrm>
          <a:prstGeom prst="rect">
            <a:avLst/>
          </a:prstGeom>
          <a:noFill/>
          <a:ln w="9525">
            <a:noFill/>
            <a:miter lim="800000"/>
            <a:headEnd/>
            <a:tailEnd/>
          </a:ln>
        </p:spPr>
        <p:txBody>
          <a:bodyPr wrap="none">
            <a:spAutoFit/>
          </a:bodyPr>
          <a:lstStyle/>
          <a:p>
            <a:pPr algn="ctr"/>
            <a:r>
              <a:rPr lang="en-GB" sz="2000" b="1">
                <a:solidFill>
                  <a:srgbClr val="7030A0"/>
                </a:solidFill>
                <a:latin typeface="Calibri" pitchFamily="34" charset="0"/>
                <a:cs typeface="Arial" pitchFamily="34" charset="0"/>
                <a:sym typeface="Symbol" pitchFamily="18" charset="2"/>
              </a:rPr>
              <a:t>Efficiency </a:t>
            </a:r>
            <a:r>
              <a:rPr lang="el-GR" sz="2000" b="1">
                <a:solidFill>
                  <a:srgbClr val="7030A0"/>
                </a:solidFill>
                <a:latin typeface="Calibri" pitchFamily="34" charset="0"/>
                <a:cs typeface="Arial" pitchFamily="34" charset="0"/>
                <a:sym typeface="Symbol" pitchFamily="18" charset="2"/>
              </a:rPr>
              <a:t>ε</a:t>
            </a:r>
            <a:r>
              <a:rPr lang="it-IT" sz="2000" b="1">
                <a:solidFill>
                  <a:srgbClr val="7030A0"/>
                </a:solidFill>
                <a:latin typeface="Calibri" pitchFamily="34" charset="0"/>
                <a:cs typeface="Arial" pitchFamily="34" charset="0"/>
                <a:sym typeface="Symbol" pitchFamily="18" charset="2"/>
              </a:rPr>
              <a:t> = 99.6%</a:t>
            </a:r>
            <a:endParaRPr lang="en-GB" sz="2000" b="1">
              <a:solidFill>
                <a:srgbClr val="7030A0"/>
              </a:solidFill>
              <a:latin typeface="Calibri" pitchFamily="34" charset="0"/>
              <a:cs typeface="Arial" pitchFamily="34" charset="0"/>
              <a:sym typeface="Symbol" pitchFamily="18" charset="2"/>
            </a:endParaRPr>
          </a:p>
        </p:txBody>
      </p:sp>
      <p:sp>
        <p:nvSpPr>
          <p:cNvPr id="8201" name="Rectangle 10"/>
          <p:cNvSpPr>
            <a:spLocks noChangeArrowheads="1"/>
          </p:cNvSpPr>
          <p:nvPr/>
        </p:nvSpPr>
        <p:spPr bwMode="auto">
          <a:xfrm>
            <a:off x="357188" y="5792788"/>
            <a:ext cx="4522787" cy="708025"/>
          </a:xfrm>
          <a:prstGeom prst="rect">
            <a:avLst/>
          </a:prstGeom>
          <a:noFill/>
          <a:ln w="9525">
            <a:noFill/>
            <a:miter lim="800000"/>
            <a:headEnd/>
            <a:tailEnd/>
          </a:ln>
        </p:spPr>
        <p:txBody>
          <a:bodyPr wrap="none">
            <a:spAutoFit/>
          </a:bodyPr>
          <a:lstStyle/>
          <a:p>
            <a:r>
              <a:rPr lang="en-GB" sz="2000" b="1">
                <a:solidFill>
                  <a:srgbClr val="7030A0"/>
                </a:solidFill>
                <a:latin typeface="Calibri" pitchFamily="34" charset="0"/>
                <a:cs typeface="Arial" pitchFamily="34" charset="0"/>
                <a:sym typeface="Symbol" pitchFamily="18" charset="2"/>
              </a:rPr>
              <a:t>Spatial Resolution </a:t>
            </a:r>
          </a:p>
          <a:p>
            <a:r>
              <a:rPr lang="en-GB" sz="2000" b="1">
                <a:solidFill>
                  <a:srgbClr val="7030A0"/>
                </a:solidFill>
                <a:latin typeface="Calibri" pitchFamily="34" charset="0"/>
                <a:cs typeface="Arial" pitchFamily="34" charset="0"/>
                <a:sym typeface="Symbol" pitchFamily="18" charset="2"/>
              </a:rPr>
              <a:t>(GEM)</a:t>
            </a:r>
            <a:r>
              <a:rPr lang="en-GB" sz="2000" b="1" baseline="30000">
                <a:solidFill>
                  <a:srgbClr val="7030A0"/>
                </a:solidFill>
                <a:latin typeface="Calibri" pitchFamily="34" charset="0"/>
                <a:cs typeface="Arial" pitchFamily="34" charset="0"/>
                <a:sym typeface="Symbol" pitchFamily="18" charset="2"/>
              </a:rPr>
              <a:t> </a:t>
            </a:r>
            <a:r>
              <a:rPr lang="en-GB" sz="2000" b="1">
                <a:solidFill>
                  <a:srgbClr val="7030A0"/>
                </a:solidFill>
                <a:latin typeface="Calibri" pitchFamily="34" charset="0"/>
                <a:cs typeface="Arial" pitchFamily="34" charset="0"/>
                <a:sym typeface="Symbol" pitchFamily="18" charset="2"/>
              </a:rPr>
              <a:t>=(250</a:t>
            </a:r>
            <a:r>
              <a:rPr lang="en-US" sz="2000" b="1">
                <a:solidFill>
                  <a:srgbClr val="7030A0"/>
                </a:solidFill>
                <a:latin typeface="Calibri" pitchFamily="34" charset="0"/>
                <a:cs typeface="Arial" pitchFamily="34" charset="0"/>
                <a:sym typeface="Symbol" pitchFamily="18" charset="2"/>
              </a:rPr>
              <a:t>µm)</a:t>
            </a:r>
            <a:r>
              <a:rPr lang="en-GB" sz="2000" b="1" baseline="30000">
                <a:solidFill>
                  <a:srgbClr val="7030A0"/>
                </a:solidFill>
                <a:latin typeface="Calibri" pitchFamily="34" charset="0"/>
                <a:cs typeface="Arial" pitchFamily="34" charset="0"/>
                <a:sym typeface="Symbol" pitchFamily="18" charset="2"/>
              </a:rPr>
              <a:t>2</a:t>
            </a:r>
            <a:r>
              <a:rPr lang="en-GB" sz="2000" b="1">
                <a:solidFill>
                  <a:srgbClr val="7030A0"/>
                </a:solidFill>
                <a:latin typeface="Calibri" pitchFamily="34" charset="0"/>
                <a:cs typeface="Arial" pitchFamily="34" charset="0"/>
                <a:sym typeface="Symbol" pitchFamily="18" charset="2"/>
              </a:rPr>
              <a:t> – (140</a:t>
            </a:r>
            <a:r>
              <a:rPr lang="en-US" sz="2000" b="1">
                <a:solidFill>
                  <a:srgbClr val="7030A0"/>
                </a:solidFill>
                <a:latin typeface="Calibri" pitchFamily="34" charset="0"/>
                <a:cs typeface="Arial" pitchFamily="34" charset="0"/>
                <a:sym typeface="Symbol" pitchFamily="18" charset="2"/>
              </a:rPr>
              <a:t>µm)</a:t>
            </a:r>
            <a:r>
              <a:rPr lang="en-GB" sz="2000" b="1" baseline="30000">
                <a:solidFill>
                  <a:srgbClr val="7030A0"/>
                </a:solidFill>
                <a:latin typeface="Calibri" pitchFamily="34" charset="0"/>
                <a:cs typeface="Arial" pitchFamily="34" charset="0"/>
                <a:sym typeface="Symbol" pitchFamily="18" charset="2"/>
              </a:rPr>
              <a:t>2 </a:t>
            </a:r>
            <a:r>
              <a:rPr lang="en-GB" sz="2000" b="1">
                <a:solidFill>
                  <a:srgbClr val="7030A0"/>
                </a:solidFill>
                <a:latin typeface="Calibri" pitchFamily="34" charset="0"/>
                <a:cs typeface="Arial" pitchFamily="34" charset="0"/>
                <a:sym typeface="Symbol" pitchFamily="18" charset="2"/>
              </a:rPr>
              <a:t> 200</a:t>
            </a:r>
            <a:r>
              <a:rPr lang="en-US" sz="2000" b="1">
                <a:solidFill>
                  <a:srgbClr val="7030A0"/>
                </a:solidFill>
                <a:latin typeface="Calibri" pitchFamily="34" charset="0"/>
                <a:cs typeface="Arial" pitchFamily="34" charset="0"/>
                <a:sym typeface="Symbol" pitchFamily="18" charset="2"/>
              </a:rPr>
              <a:t>µm</a:t>
            </a:r>
          </a:p>
        </p:txBody>
      </p:sp>
      <p:sp>
        <p:nvSpPr>
          <p:cNvPr id="21514" name="Text Box 11"/>
          <p:cNvSpPr txBox="1">
            <a:spLocks noChangeArrowheads="1"/>
          </p:cNvSpPr>
          <p:nvPr/>
        </p:nvSpPr>
        <p:spPr bwMode="auto">
          <a:xfrm>
            <a:off x="34925" y="3792538"/>
            <a:ext cx="5286375" cy="1939925"/>
          </a:xfrm>
          <a:prstGeom prst="rect">
            <a:avLst/>
          </a:prstGeom>
          <a:noFill/>
          <a:ln w="9525">
            <a:noFill/>
            <a:round/>
            <a:headEnd/>
            <a:tailEnd/>
          </a:ln>
        </p:spPr>
        <p:txBody>
          <a:bodyPr lIns="81639" tIns="56821" rIns="81639" bIns="40820"/>
          <a:lstStyle/>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defRPr/>
            </a:pPr>
            <a:r>
              <a:rPr lang="it-IT" sz="2000" b="1" dirty="0">
                <a:solidFill>
                  <a:srgbClr val="333399"/>
                </a:solidFill>
                <a:latin typeface="Calibri" pitchFamily="34" charset="0"/>
              </a:rPr>
              <a:t>Gas: </a:t>
            </a:r>
            <a:r>
              <a:rPr lang="it-IT" sz="2000" dirty="0">
                <a:solidFill>
                  <a:srgbClr val="333399"/>
                </a:solidFill>
                <a:latin typeface="Calibri" pitchFamily="34" charset="0"/>
              </a:rPr>
              <a:t>Ar/CO</a:t>
            </a:r>
            <a:r>
              <a:rPr lang="it-IT" sz="2000" baseline="-33000" dirty="0">
                <a:solidFill>
                  <a:srgbClr val="333399"/>
                </a:solidFill>
                <a:latin typeface="Calibri" pitchFamily="34" charset="0"/>
              </a:rPr>
              <a:t>2</a:t>
            </a:r>
            <a:r>
              <a:rPr lang="it-IT" sz="2000" dirty="0">
                <a:solidFill>
                  <a:srgbClr val="333399"/>
                </a:solidFill>
                <a:latin typeface="Calibri" pitchFamily="34" charset="0"/>
              </a:rPr>
              <a:t> = 70/30</a:t>
            </a: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defRPr/>
            </a:pPr>
            <a:r>
              <a:rPr lang="it-IT" sz="2000" b="1" dirty="0" err="1">
                <a:solidFill>
                  <a:srgbClr val="333399"/>
                </a:solidFill>
                <a:latin typeface="Calibri" pitchFamily="34" charset="0"/>
              </a:rPr>
              <a:t>Fields</a:t>
            </a:r>
            <a:r>
              <a:rPr lang="it-IT" sz="2000" b="1" dirty="0">
                <a:solidFill>
                  <a:srgbClr val="333399"/>
                </a:solidFill>
                <a:latin typeface="Calibri" pitchFamily="34" charset="0"/>
              </a:rPr>
              <a:t>: </a:t>
            </a:r>
            <a:r>
              <a:rPr lang="it-IT" sz="2000" dirty="0">
                <a:solidFill>
                  <a:srgbClr val="333399"/>
                </a:solidFill>
                <a:latin typeface="Calibri" pitchFamily="34" charset="0"/>
              </a:rPr>
              <a:t>1.5/2.5/</a:t>
            </a:r>
            <a:r>
              <a:rPr lang="it-IT" sz="2000" dirty="0" err="1">
                <a:solidFill>
                  <a:srgbClr val="333399"/>
                </a:solidFill>
                <a:latin typeface="Calibri" pitchFamily="34" charset="0"/>
              </a:rPr>
              <a:t>2.5</a:t>
            </a:r>
            <a:r>
              <a:rPr lang="it-IT" sz="2000" dirty="0">
                <a:solidFill>
                  <a:srgbClr val="333399"/>
                </a:solidFill>
                <a:latin typeface="Calibri" pitchFamily="34" charset="0"/>
              </a:rPr>
              <a:t> /4 </a:t>
            </a:r>
            <a:r>
              <a:rPr lang="it-IT" sz="2000" dirty="0" err="1">
                <a:solidFill>
                  <a:srgbClr val="333399"/>
                </a:solidFill>
                <a:latin typeface="Calibri" pitchFamily="34" charset="0"/>
              </a:rPr>
              <a:t>kV</a:t>
            </a:r>
            <a:r>
              <a:rPr lang="it-IT" sz="2000" dirty="0">
                <a:solidFill>
                  <a:srgbClr val="333399"/>
                </a:solidFill>
                <a:latin typeface="Calibri" pitchFamily="34" charset="0"/>
              </a:rPr>
              <a:t>/cm</a:t>
            </a: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defRPr/>
            </a:pPr>
            <a:r>
              <a:rPr lang="it-IT" sz="2000" b="1" dirty="0">
                <a:solidFill>
                  <a:srgbClr val="333399"/>
                </a:solidFill>
                <a:latin typeface="Calibri" pitchFamily="34" charset="0"/>
              </a:rPr>
              <a:t> V</a:t>
            </a:r>
            <a:r>
              <a:rPr lang="it-IT" sz="2000" b="1" baseline="-33000" dirty="0">
                <a:solidFill>
                  <a:srgbClr val="333399"/>
                </a:solidFill>
                <a:latin typeface="Calibri" pitchFamily="34" charset="0"/>
              </a:rPr>
              <a:t>GEM</a:t>
            </a:r>
            <a:r>
              <a:rPr lang="it-IT" sz="2000" b="1" dirty="0">
                <a:solidFill>
                  <a:srgbClr val="333399"/>
                </a:solidFill>
                <a:latin typeface="Calibri" pitchFamily="34" charset="0"/>
              </a:rPr>
              <a:t>: </a:t>
            </a:r>
            <a:r>
              <a:rPr lang="it-IT" sz="2000" dirty="0">
                <a:solidFill>
                  <a:srgbClr val="333399"/>
                </a:solidFill>
                <a:latin typeface="Calibri" pitchFamily="34" charset="0"/>
              </a:rPr>
              <a:t>390-380-370 =1140V, gain~2</a:t>
            </a:r>
            <a:r>
              <a:rPr lang="it-IT" sz="2000" dirty="0">
                <a:solidFill>
                  <a:srgbClr val="333399"/>
                </a:solidFill>
                <a:latin typeface="Calibri" pitchFamily="34" charset="0"/>
                <a:cs typeface="Arial" pitchFamily="34" charset="0"/>
              </a:rPr>
              <a:t>·10</a:t>
            </a:r>
            <a:r>
              <a:rPr lang="it-IT" sz="2000" baseline="33000" dirty="0">
                <a:solidFill>
                  <a:srgbClr val="333399"/>
                </a:solidFill>
                <a:latin typeface="Calibri" pitchFamily="34" charset="0"/>
                <a:cs typeface="Arial" pitchFamily="34" charset="0"/>
              </a:rPr>
              <a:t>4</a:t>
            </a:r>
            <a:endParaRPr lang="it-IT" sz="2000" b="1" dirty="0">
              <a:solidFill>
                <a:srgbClr val="333399"/>
              </a:solidFill>
              <a:latin typeface="Calibri" pitchFamily="34" charset="0"/>
            </a:endParaRPr>
          </a:p>
          <a:p>
            <a:pPr defTabSz="414338" hangingPunct="0">
              <a:lnSpc>
                <a:spcPts val="2000"/>
              </a:lnSpc>
              <a:buClr>
                <a:srgbClr val="000000"/>
              </a:buClr>
              <a:buSzPct val="100000"/>
              <a:buFont typeface="Times New Roman" pitchFamily="18" charset="0"/>
              <a:buNone/>
              <a:tabLst>
                <a:tab pos="657225" algn="l"/>
                <a:tab pos="1312863" algn="l"/>
                <a:tab pos="1970088" algn="l"/>
                <a:tab pos="2627313" algn="l"/>
                <a:tab pos="3282950" algn="l"/>
                <a:tab pos="3940175" algn="l"/>
              </a:tabLst>
              <a:defRPr/>
            </a:pPr>
            <a:endParaRPr lang="it-IT" sz="2000" b="1" dirty="0">
              <a:solidFill>
                <a:srgbClr val="333399"/>
              </a:solidFill>
              <a:latin typeface="Calibri" pitchFamily="34" charset="0"/>
            </a:endParaRPr>
          </a:p>
          <a:p>
            <a:pPr defTabSz="414338" hangingPunct="0">
              <a:lnSpc>
                <a:spcPts val="2000"/>
              </a:lnSpc>
              <a:buClr>
                <a:srgbClr val="000000"/>
              </a:buClr>
              <a:buSzPct val="100000"/>
              <a:buFont typeface="Times New Roman" pitchFamily="18" charset="0"/>
              <a:buNone/>
              <a:tabLst>
                <a:tab pos="657225" algn="l"/>
                <a:tab pos="1312863" algn="l"/>
                <a:tab pos="1970088" algn="l"/>
                <a:tab pos="2627313" algn="l"/>
                <a:tab pos="3282950" algn="l"/>
                <a:tab pos="3940175" algn="l"/>
              </a:tabLst>
              <a:defRPr/>
            </a:pPr>
            <a:r>
              <a:rPr lang="it-IT" sz="2000" b="1" dirty="0">
                <a:solidFill>
                  <a:srgbClr val="333399"/>
                </a:solidFill>
                <a:latin typeface="Calibri" pitchFamily="34" charset="0"/>
              </a:rPr>
              <a:t>FEE: </a:t>
            </a:r>
            <a:r>
              <a:rPr lang="it-IT" sz="2000" dirty="0">
                <a:solidFill>
                  <a:srgbClr val="333399"/>
                </a:solidFill>
                <a:latin typeface="Calibri" pitchFamily="34" charset="0"/>
              </a:rPr>
              <a:t>16-channels GASTONE </a:t>
            </a:r>
            <a:r>
              <a:rPr lang="it-IT" sz="1600" dirty="0">
                <a:solidFill>
                  <a:schemeClr val="accent4">
                    <a:lumMod val="50000"/>
                  </a:schemeClr>
                </a:solidFill>
                <a:effectLst>
                  <a:outerShdw blurRad="38100" dist="38100" dir="2700000" algn="tl">
                    <a:srgbClr val="000000">
                      <a:alpha val="43137"/>
                    </a:srgbClr>
                  </a:outerShdw>
                </a:effectLst>
                <a:latin typeface="Calibri" pitchFamily="34" charset="0"/>
              </a:rPr>
              <a:t>[NIMA 604 (2009)]</a:t>
            </a:r>
          </a:p>
          <a:p>
            <a:pPr defTabSz="414338" hangingPunct="0">
              <a:lnSpc>
                <a:spcPts val="2000"/>
              </a:lnSpc>
              <a:spcBef>
                <a:spcPts val="600"/>
              </a:spcBef>
              <a:buClr>
                <a:srgbClr val="000000"/>
              </a:buClr>
              <a:buSzPct val="100000"/>
              <a:buFont typeface="Times New Roman" pitchFamily="18" charset="0"/>
              <a:buNone/>
              <a:tabLst>
                <a:tab pos="657225" algn="l"/>
                <a:tab pos="1312863" algn="l"/>
                <a:tab pos="1970088" algn="l"/>
                <a:tab pos="2627313" algn="l"/>
                <a:tab pos="3282950" algn="l"/>
                <a:tab pos="3940175" algn="l"/>
              </a:tabLst>
              <a:defRPr/>
            </a:pPr>
            <a:r>
              <a:rPr lang="it-IT" sz="2000" b="1" dirty="0">
                <a:solidFill>
                  <a:srgbClr val="333399"/>
                </a:solidFill>
                <a:latin typeface="Calibri" pitchFamily="34" charset="0"/>
              </a:rPr>
              <a:t>Trigger:  </a:t>
            </a:r>
            <a:r>
              <a:rPr lang="it-IT" sz="2000" dirty="0">
                <a:solidFill>
                  <a:srgbClr val="333399"/>
                </a:solidFill>
                <a:latin typeface="Calibri" pitchFamily="34" charset="0"/>
              </a:rPr>
              <a:t>2x8-MDT </a:t>
            </a:r>
            <a:r>
              <a:rPr lang="it-IT" sz="2000" dirty="0" err="1">
                <a:solidFill>
                  <a:srgbClr val="333399"/>
                </a:solidFill>
                <a:latin typeface="Calibri" pitchFamily="34" charset="0"/>
              </a:rPr>
              <a:t>stations</a:t>
            </a:r>
            <a:r>
              <a:rPr lang="it-IT" sz="2000" dirty="0">
                <a:solidFill>
                  <a:srgbClr val="333399"/>
                </a:solidFill>
                <a:latin typeface="Calibri" pitchFamily="34" charset="0"/>
              </a:rPr>
              <a:t>  </a:t>
            </a:r>
            <a:r>
              <a:rPr lang="it-IT" sz="2000" dirty="0" err="1">
                <a:solidFill>
                  <a:srgbClr val="333399"/>
                </a:solidFill>
                <a:latin typeface="Calibri" pitchFamily="34" charset="0"/>
              </a:rPr>
              <a:t>--</a:t>
            </a:r>
            <a:r>
              <a:rPr lang="it-IT" sz="2000" dirty="0">
                <a:solidFill>
                  <a:srgbClr val="333399"/>
                </a:solidFill>
                <a:latin typeface="Calibri" pitchFamily="34" charset="0"/>
              </a:rPr>
              <a:t> </a:t>
            </a:r>
            <a:r>
              <a:rPr lang="it-IT" sz="2000" dirty="0" err="1">
                <a:solidFill>
                  <a:srgbClr val="333399"/>
                </a:solidFill>
                <a:latin typeface="Calibri" pitchFamily="34" charset="0"/>
              </a:rPr>
              <a:t>External</a:t>
            </a:r>
            <a:r>
              <a:rPr lang="it-IT" sz="2000" dirty="0">
                <a:solidFill>
                  <a:srgbClr val="333399"/>
                </a:solidFill>
                <a:latin typeface="Calibri" pitchFamily="34" charset="0"/>
              </a:rPr>
              <a:t> </a:t>
            </a:r>
            <a:r>
              <a:rPr lang="it-IT" sz="2000" dirty="0" err="1">
                <a:solidFill>
                  <a:srgbClr val="333399"/>
                </a:solidFill>
                <a:latin typeface="Calibri" pitchFamily="34" charset="0"/>
              </a:rPr>
              <a:t>Tracking</a:t>
            </a:r>
            <a:endParaRPr lang="it-IT" sz="2000" dirty="0">
              <a:solidFill>
                <a:srgbClr val="333399"/>
              </a:solidFill>
              <a:latin typeface="Calibri" pitchFamily="34" charset="0"/>
            </a:endParaRPr>
          </a:p>
        </p:txBody>
      </p:sp>
      <p:sp>
        <p:nvSpPr>
          <p:cNvPr id="21515" name="CasellaDiTesto 18"/>
          <p:cNvSpPr txBox="1">
            <a:spLocks noChangeArrowheads="1"/>
          </p:cNvSpPr>
          <p:nvPr/>
        </p:nvSpPr>
        <p:spPr bwMode="auto">
          <a:xfrm>
            <a:off x="-36513" y="2998788"/>
            <a:ext cx="1920876" cy="646112"/>
          </a:xfrm>
          <a:prstGeom prst="rect">
            <a:avLst/>
          </a:prstGeom>
          <a:noFill/>
          <a:ln w="9525">
            <a:noFill/>
            <a:miter lim="800000"/>
            <a:headEnd/>
            <a:tailEnd/>
          </a:ln>
        </p:spPr>
        <p:txBody>
          <a:bodyPr wrap="none">
            <a:spAutoFit/>
          </a:bodyPr>
          <a:lstStyle/>
          <a:p>
            <a:pPr>
              <a:defRPr/>
            </a:pPr>
            <a:r>
              <a:rPr lang="en-US" dirty="0">
                <a:latin typeface="+mn-lt"/>
              </a:rPr>
              <a:t>10 </a:t>
            </a:r>
            <a:r>
              <a:rPr lang="en-US" dirty="0" err="1">
                <a:latin typeface="+mn-lt"/>
              </a:rPr>
              <a:t>GeV</a:t>
            </a:r>
            <a:r>
              <a:rPr lang="en-US" dirty="0">
                <a:latin typeface="+mn-lt"/>
              </a:rPr>
              <a:t> </a:t>
            </a:r>
            <a:r>
              <a:rPr lang="en-US" dirty="0" err="1">
                <a:latin typeface="+mn-lt"/>
              </a:rPr>
              <a:t>pion</a:t>
            </a:r>
            <a:r>
              <a:rPr lang="en-US" dirty="0">
                <a:latin typeface="+mn-lt"/>
              </a:rPr>
              <a:t> beam</a:t>
            </a:r>
          </a:p>
          <a:p>
            <a:pPr>
              <a:defRPr/>
            </a:pPr>
            <a:r>
              <a:rPr lang="en-US" dirty="0">
                <a:latin typeface="+mn-lt"/>
              </a:rPr>
              <a:t>CERN-PS  T9 area</a:t>
            </a:r>
          </a:p>
        </p:txBody>
      </p:sp>
      <p:cxnSp>
        <p:nvCxnSpPr>
          <p:cNvPr id="19" name="Connettore 2 18"/>
          <p:cNvCxnSpPr/>
          <p:nvPr/>
        </p:nvCxnSpPr>
        <p:spPr>
          <a:xfrm>
            <a:off x="98425" y="2927350"/>
            <a:ext cx="571500" cy="1588"/>
          </a:xfrm>
          <a:prstGeom prst="straightConnector1">
            <a:avLst/>
          </a:prstGeom>
          <a:ln w="19050">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20" name="Rettangolo 19"/>
          <p:cNvSpPr/>
          <p:nvPr/>
        </p:nvSpPr>
        <p:spPr>
          <a:xfrm>
            <a:off x="2357438" y="5786438"/>
            <a:ext cx="2085975" cy="338137"/>
          </a:xfrm>
          <a:prstGeom prst="rect">
            <a:avLst/>
          </a:prstGeom>
        </p:spPr>
        <p:txBody>
          <a:bodyPr wrap="none">
            <a:spAutoFit/>
          </a:bodyPr>
          <a:lstStyle/>
          <a:p>
            <a:pPr>
              <a:defRPr/>
            </a:pPr>
            <a:r>
              <a:rPr lang="it-IT" sz="1600" dirty="0">
                <a:solidFill>
                  <a:srgbClr val="6BB76D">
                    <a:lumMod val="50000"/>
                  </a:srgbClr>
                </a:solidFill>
                <a:effectLst>
                  <a:outerShdw blurRad="38100" dist="38100" dir="2700000" algn="tl">
                    <a:srgbClr val="000000">
                      <a:alpha val="43137"/>
                    </a:srgbClr>
                  </a:outerShdw>
                </a:effectLst>
                <a:latin typeface="Calibri" pitchFamily="34" charset="0"/>
              </a:rPr>
              <a:t>[NSS  </a:t>
            </a:r>
            <a:r>
              <a:rPr lang="it-IT" sz="1600" dirty="0" err="1">
                <a:solidFill>
                  <a:srgbClr val="6BB76D">
                    <a:lumMod val="50000"/>
                  </a:srgbClr>
                </a:solidFill>
                <a:effectLst>
                  <a:outerShdw blurRad="38100" dist="38100" dir="2700000" algn="tl">
                    <a:srgbClr val="000000">
                      <a:alpha val="43137"/>
                    </a:srgbClr>
                  </a:outerShdw>
                </a:effectLst>
                <a:latin typeface="Calibri" pitchFamily="34" charset="0"/>
              </a:rPr>
              <a:t>Conf</a:t>
            </a:r>
            <a:r>
              <a:rPr lang="it-IT" sz="1600" dirty="0">
                <a:solidFill>
                  <a:srgbClr val="6BB76D">
                    <a:lumMod val="50000"/>
                  </a:srgbClr>
                </a:solidFill>
                <a:effectLst>
                  <a:outerShdw blurRad="38100" dist="38100" dir="2700000" algn="tl">
                    <a:srgbClr val="000000">
                      <a:alpha val="43137"/>
                    </a:srgbClr>
                  </a:outerShdw>
                </a:effectLst>
                <a:latin typeface="Calibri" pitchFamily="34" charset="0"/>
              </a:rPr>
              <a:t>. </a:t>
            </a:r>
            <a:r>
              <a:rPr lang="it-IT" sz="1600" dirty="0" err="1">
                <a:solidFill>
                  <a:srgbClr val="6BB76D">
                    <a:lumMod val="50000"/>
                  </a:srgbClr>
                </a:solidFill>
                <a:effectLst>
                  <a:outerShdw blurRad="38100" dist="38100" dir="2700000" algn="tl">
                    <a:srgbClr val="000000">
                      <a:alpha val="43137"/>
                    </a:srgbClr>
                  </a:outerShdw>
                </a:effectLst>
                <a:latin typeface="Calibri" pitchFamily="34" charset="0"/>
              </a:rPr>
              <a:t>Rec</a:t>
            </a:r>
            <a:r>
              <a:rPr lang="it-IT" sz="1600" dirty="0">
                <a:solidFill>
                  <a:srgbClr val="6BB76D">
                    <a:lumMod val="50000"/>
                  </a:srgbClr>
                </a:solidFill>
                <a:effectLst>
                  <a:outerShdw blurRad="38100" dist="38100" dir="2700000" algn="tl">
                    <a:srgbClr val="000000">
                      <a:alpha val="43137"/>
                    </a:srgbClr>
                  </a:outerShdw>
                </a:effectLst>
                <a:latin typeface="Calibri" pitchFamily="34" charset="0"/>
              </a:rPr>
              <a:t>.(2009)]</a:t>
            </a:r>
            <a:endParaRPr lang="en-US" dirty="0"/>
          </a:p>
        </p:txBody>
      </p:sp>
      <p:sp>
        <p:nvSpPr>
          <p:cNvPr id="21" name="Text Box 79"/>
          <p:cNvSpPr txBox="1">
            <a:spLocks noChangeArrowheads="1"/>
          </p:cNvSpPr>
          <p:nvPr/>
        </p:nvSpPr>
        <p:spPr bwMode="auto">
          <a:xfrm>
            <a:off x="0" y="981075"/>
            <a:ext cx="8820150" cy="461963"/>
          </a:xfrm>
          <a:prstGeom prst="rect">
            <a:avLst/>
          </a:prstGeom>
          <a:noFill/>
          <a:ln w="9525">
            <a:noFill/>
            <a:miter lim="800000"/>
            <a:headEnd/>
            <a:tailEnd/>
          </a:ln>
          <a:effectLst/>
        </p:spPr>
        <p:txBody>
          <a:bodyPr>
            <a:spAutoFit/>
          </a:bodyPr>
          <a:lstStyle/>
          <a:p>
            <a:pPr fontAlgn="auto">
              <a:spcBef>
                <a:spcPts val="0"/>
              </a:spcBef>
              <a:spcAft>
                <a:spcPts val="0"/>
              </a:spcAft>
              <a:defRPr/>
            </a:pPr>
            <a:r>
              <a:rPr lang="it-IT" sz="2400" dirty="0">
                <a:solidFill>
                  <a:srgbClr val="7030A0"/>
                </a:solidFill>
                <a:effectLst>
                  <a:outerShdw blurRad="38100" dist="38100" dir="2700000" algn="tl">
                    <a:srgbClr val="C0C0C0"/>
                  </a:outerShdw>
                </a:effectLst>
                <a:latin typeface="+mn-lt"/>
                <a:cs typeface="Arial" pitchFamily="34" charset="0"/>
              </a:rPr>
              <a:t>Proto0.1: </a:t>
            </a:r>
            <a:r>
              <a:rPr lang="en-US" sz="2400" dirty="0">
                <a:solidFill>
                  <a:srgbClr val="7030A0"/>
                </a:solidFill>
                <a:effectLst>
                  <a:outerShdw blurRad="38100" dist="38100" dir="2700000" algn="tl">
                    <a:srgbClr val="C0C0C0"/>
                  </a:outerShdw>
                </a:effectLst>
                <a:latin typeface="+mn-lt"/>
                <a:cs typeface="Arial" pitchFamily="34" charset="0"/>
              </a:rPr>
              <a:t>Ø=300mm,L=350mm;  1538 </a:t>
            </a:r>
            <a:r>
              <a:rPr lang="en-US" sz="2400" u="sng" dirty="0">
                <a:solidFill>
                  <a:srgbClr val="7030A0"/>
                </a:solidFill>
                <a:effectLst>
                  <a:outerShdw blurRad="38100" dist="38100" dir="2700000" algn="tl">
                    <a:srgbClr val="C0C0C0"/>
                  </a:outerShdw>
                </a:effectLst>
                <a:latin typeface="+mn-lt"/>
                <a:cs typeface="Arial" pitchFamily="34" charset="0"/>
              </a:rPr>
              <a:t>axial strips</a:t>
            </a:r>
            <a:r>
              <a:rPr lang="en-US" sz="2400" dirty="0">
                <a:solidFill>
                  <a:srgbClr val="7030A0"/>
                </a:solidFill>
                <a:effectLst>
                  <a:outerShdw blurRad="38100" dist="38100" dir="2700000" algn="tl">
                    <a:srgbClr val="C0C0C0"/>
                  </a:outerShdw>
                </a:effectLst>
                <a:latin typeface="+mn-lt"/>
                <a:cs typeface="Arial" pitchFamily="34" charset="0"/>
              </a:rPr>
              <a:t>, 650 µm pitch</a:t>
            </a:r>
          </a:p>
        </p:txBody>
      </p:sp>
      <p:sp>
        <p:nvSpPr>
          <p:cNvPr id="22" name="Segnaposto piè di pagina 2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3" name="Segnaposto numero diapositiva 22"/>
          <p:cNvSpPr>
            <a:spLocks noGrp="1"/>
          </p:cNvSpPr>
          <p:nvPr>
            <p:ph type="sldNum" sz="quarter" idx="11"/>
          </p:nvPr>
        </p:nvSpPr>
        <p:spPr/>
        <p:txBody>
          <a:bodyPr/>
          <a:lstStyle/>
          <a:p>
            <a:pPr>
              <a:defRPr/>
            </a:pPr>
            <a:fld id="{E458A581-5F90-4D95-9D9D-0FA7F9D5B3D1}" type="slidenum">
              <a:rPr lang="en-US" smtClean="0"/>
              <a:pPr>
                <a:defRPr/>
              </a:pPr>
              <a:t>46</a:t>
            </a:fld>
            <a:endParaRPr lang="en-US"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34"/>
          <p:cNvSpPr>
            <a:spLocks noGrp="1"/>
          </p:cNvSpPr>
          <p:nvPr>
            <p:ph type="title"/>
          </p:nvPr>
        </p:nvSpPr>
        <p:spPr>
          <a:xfrm>
            <a:off x="-36513" y="144463"/>
            <a:ext cx="9217026" cy="763587"/>
          </a:xfrm>
        </p:spPr>
        <p:txBody>
          <a:bodyPr/>
          <a:lstStyle/>
          <a:p>
            <a:pPr eaLnBrk="1" hangingPunct="1"/>
            <a:r>
              <a:rPr lang="en-US" dirty="0" smtClean="0"/>
              <a:t>(2) XV readout  and magnetic field </a:t>
            </a:r>
          </a:p>
        </p:txBody>
      </p:sp>
      <p:grpSp>
        <p:nvGrpSpPr>
          <p:cNvPr id="2" name="Group 31"/>
          <p:cNvGrpSpPr>
            <a:grpSpLocks/>
          </p:cNvGrpSpPr>
          <p:nvPr/>
        </p:nvGrpSpPr>
        <p:grpSpPr bwMode="auto">
          <a:xfrm>
            <a:off x="5311650" y="3501008"/>
            <a:ext cx="3652838" cy="2870200"/>
            <a:chOff x="297" y="1123"/>
            <a:chExt cx="2301" cy="1808"/>
          </a:xfrm>
        </p:grpSpPr>
        <p:sp>
          <p:nvSpPr>
            <p:cNvPr id="9225" name="Oval 9"/>
            <p:cNvSpPr>
              <a:spLocks noChangeArrowheads="1"/>
            </p:cNvSpPr>
            <p:nvPr/>
          </p:nvSpPr>
          <p:spPr bwMode="auto">
            <a:xfrm>
              <a:off x="592" y="1379"/>
              <a:ext cx="25"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26" name="Oval 10"/>
            <p:cNvSpPr>
              <a:spLocks noChangeArrowheads="1"/>
            </p:cNvSpPr>
            <p:nvPr/>
          </p:nvSpPr>
          <p:spPr bwMode="auto">
            <a:xfrm>
              <a:off x="1117" y="1881"/>
              <a:ext cx="25"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27" name="Oval 11"/>
            <p:cNvSpPr>
              <a:spLocks noChangeArrowheads="1"/>
            </p:cNvSpPr>
            <p:nvPr/>
          </p:nvSpPr>
          <p:spPr bwMode="auto">
            <a:xfrm>
              <a:off x="1627" y="2371"/>
              <a:ext cx="26" cy="21"/>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28" name="Oval 12"/>
            <p:cNvSpPr>
              <a:spLocks noChangeArrowheads="1"/>
            </p:cNvSpPr>
            <p:nvPr/>
          </p:nvSpPr>
          <p:spPr bwMode="auto">
            <a:xfrm>
              <a:off x="2094" y="2807"/>
              <a:ext cx="25"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29" name="Oval 14"/>
            <p:cNvSpPr>
              <a:spLocks noChangeArrowheads="1"/>
            </p:cNvSpPr>
            <p:nvPr/>
          </p:nvSpPr>
          <p:spPr bwMode="auto">
            <a:xfrm>
              <a:off x="1128" y="1280"/>
              <a:ext cx="25"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30" name="Oval 15"/>
            <p:cNvSpPr>
              <a:spLocks noChangeArrowheads="1"/>
            </p:cNvSpPr>
            <p:nvPr/>
          </p:nvSpPr>
          <p:spPr bwMode="auto">
            <a:xfrm>
              <a:off x="1627" y="1763"/>
              <a:ext cx="26"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31" name="Oval 16"/>
            <p:cNvSpPr>
              <a:spLocks noChangeArrowheads="1"/>
            </p:cNvSpPr>
            <p:nvPr/>
          </p:nvSpPr>
          <p:spPr bwMode="auto">
            <a:xfrm>
              <a:off x="2145" y="2265"/>
              <a:ext cx="26"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32" name="Text Box 24"/>
            <p:cNvSpPr txBox="1">
              <a:spLocks noChangeArrowheads="1"/>
            </p:cNvSpPr>
            <p:nvPr/>
          </p:nvSpPr>
          <p:spPr bwMode="auto">
            <a:xfrm>
              <a:off x="1068" y="2112"/>
              <a:ext cx="363" cy="231"/>
            </a:xfrm>
            <a:prstGeom prst="rect">
              <a:avLst/>
            </a:prstGeom>
            <a:noFill/>
            <a:ln w="9525">
              <a:noFill/>
              <a:miter lim="800000"/>
              <a:headEnd/>
              <a:tailEnd/>
            </a:ln>
          </p:spPr>
          <p:txBody>
            <a:bodyPr>
              <a:spAutoFit/>
            </a:bodyPr>
            <a:lstStyle/>
            <a:p>
              <a:pPr algn="ctr">
                <a:spcBef>
                  <a:spcPct val="50000"/>
                </a:spcBef>
              </a:pPr>
              <a:r>
                <a:rPr lang="en-US">
                  <a:latin typeface="Calibri" pitchFamily="34" charset="0"/>
                  <a:cs typeface="Arial" pitchFamily="34" charset="0"/>
                </a:rPr>
                <a:t>40°</a:t>
              </a:r>
            </a:p>
          </p:txBody>
        </p:sp>
        <p:sp>
          <p:nvSpPr>
            <p:cNvPr id="9233" name="Oval 18"/>
            <p:cNvSpPr>
              <a:spLocks noChangeArrowheads="1"/>
            </p:cNvSpPr>
            <p:nvPr/>
          </p:nvSpPr>
          <p:spPr bwMode="auto">
            <a:xfrm>
              <a:off x="1642" y="1171"/>
              <a:ext cx="26"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34" name="Oval 19"/>
            <p:cNvSpPr>
              <a:spLocks noChangeArrowheads="1"/>
            </p:cNvSpPr>
            <p:nvPr/>
          </p:nvSpPr>
          <p:spPr bwMode="auto">
            <a:xfrm>
              <a:off x="2149" y="1572"/>
              <a:ext cx="25" cy="22"/>
            </a:xfrm>
            <a:prstGeom prst="ellipse">
              <a:avLst/>
            </a:prstGeom>
            <a:solidFill>
              <a:srgbClr val="FF0000"/>
            </a:solidFill>
            <a:ln w="9525">
              <a:solidFill>
                <a:schemeClr val="tx1"/>
              </a:solidFill>
              <a:round/>
              <a:headEnd/>
              <a:tailEnd/>
            </a:ln>
          </p:spPr>
          <p:txBody>
            <a:bodyPr wrap="none" anchor="ctr"/>
            <a:lstStyle/>
            <a:p>
              <a:endParaRPr lang="en-US">
                <a:latin typeface="Comic Sans MS" pitchFamily="66" charset="0"/>
                <a:cs typeface="Arial" pitchFamily="34" charset="0"/>
              </a:endParaRPr>
            </a:p>
          </p:txBody>
        </p:sp>
        <p:sp>
          <p:nvSpPr>
            <p:cNvPr id="9235" name="Arc 23"/>
            <p:cNvSpPr>
              <a:spLocks/>
            </p:cNvSpPr>
            <p:nvPr/>
          </p:nvSpPr>
          <p:spPr bwMode="auto">
            <a:xfrm rot="-4897005">
              <a:off x="1191" y="2308"/>
              <a:ext cx="44" cy="51"/>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9525">
              <a:solidFill>
                <a:schemeClr val="tx1"/>
              </a:solidFill>
              <a:round/>
              <a:headEnd/>
              <a:tailEnd/>
            </a:ln>
          </p:spPr>
          <p:txBody>
            <a:bodyPr vert="eaVert" wrap="none" anchor="ctr"/>
            <a:lstStyle/>
            <a:p>
              <a:endParaRPr lang="en-US"/>
            </a:p>
          </p:txBody>
        </p:sp>
        <p:sp>
          <p:nvSpPr>
            <p:cNvPr id="9236" name="Line 25"/>
            <p:cNvSpPr>
              <a:spLocks noChangeShapeType="1"/>
            </p:cNvSpPr>
            <p:nvPr/>
          </p:nvSpPr>
          <p:spPr bwMode="auto">
            <a:xfrm flipV="1">
              <a:off x="2316" y="2110"/>
              <a:ext cx="0" cy="651"/>
            </a:xfrm>
            <a:prstGeom prst="line">
              <a:avLst/>
            </a:prstGeom>
            <a:noFill/>
            <a:ln w="9525">
              <a:solidFill>
                <a:schemeClr val="tx1"/>
              </a:solidFill>
              <a:round/>
              <a:headEnd type="triangle" w="med" len="med"/>
              <a:tailEnd type="triangle" w="med" len="med"/>
            </a:ln>
          </p:spPr>
          <p:txBody>
            <a:bodyPr/>
            <a:lstStyle/>
            <a:p>
              <a:endParaRPr lang="en-US"/>
            </a:p>
          </p:txBody>
        </p:sp>
        <p:pic>
          <p:nvPicPr>
            <p:cNvPr id="9237" name="Picture 7" descr="readout_plane"/>
            <p:cNvPicPr>
              <a:picLocks noChangeAspect="1" noChangeArrowheads="1"/>
            </p:cNvPicPr>
            <p:nvPr/>
          </p:nvPicPr>
          <p:blipFill>
            <a:blip r:embed="rId2" cstate="print"/>
            <a:srcRect/>
            <a:stretch>
              <a:fillRect/>
            </a:stretch>
          </p:blipFill>
          <p:spPr bwMode="auto">
            <a:xfrm>
              <a:off x="297" y="1222"/>
              <a:ext cx="2271" cy="1706"/>
            </a:xfrm>
            <a:prstGeom prst="rect">
              <a:avLst/>
            </a:prstGeom>
            <a:noFill/>
            <a:ln w="9525">
              <a:noFill/>
              <a:miter lim="800000"/>
              <a:headEnd/>
              <a:tailEnd/>
            </a:ln>
          </p:spPr>
        </p:pic>
        <p:sp>
          <p:nvSpPr>
            <p:cNvPr id="9238" name="Line 20"/>
            <p:cNvSpPr>
              <a:spLocks noChangeShapeType="1"/>
            </p:cNvSpPr>
            <p:nvPr/>
          </p:nvSpPr>
          <p:spPr bwMode="auto">
            <a:xfrm>
              <a:off x="425" y="1885"/>
              <a:ext cx="485" cy="0"/>
            </a:xfrm>
            <a:prstGeom prst="line">
              <a:avLst/>
            </a:prstGeom>
            <a:noFill/>
            <a:ln w="9525">
              <a:solidFill>
                <a:schemeClr val="tx1"/>
              </a:solidFill>
              <a:round/>
              <a:headEnd type="triangle" w="med" len="med"/>
              <a:tailEnd type="triangle" w="med" len="med"/>
            </a:ln>
          </p:spPr>
          <p:txBody>
            <a:bodyPr/>
            <a:lstStyle/>
            <a:p>
              <a:endParaRPr lang="en-US"/>
            </a:p>
          </p:txBody>
        </p:sp>
        <p:sp>
          <p:nvSpPr>
            <p:cNvPr id="9239" name="Text Box 21"/>
            <p:cNvSpPr txBox="1">
              <a:spLocks noChangeArrowheads="1"/>
            </p:cNvSpPr>
            <p:nvPr/>
          </p:nvSpPr>
          <p:spPr bwMode="auto">
            <a:xfrm>
              <a:off x="388" y="1976"/>
              <a:ext cx="716" cy="404"/>
            </a:xfrm>
            <a:prstGeom prst="rect">
              <a:avLst/>
            </a:prstGeom>
            <a:noFill/>
            <a:ln w="9525">
              <a:noFill/>
              <a:miter lim="800000"/>
              <a:headEnd/>
              <a:tailEnd/>
            </a:ln>
          </p:spPr>
          <p:txBody>
            <a:bodyPr>
              <a:spAutoFit/>
            </a:bodyPr>
            <a:lstStyle/>
            <a:p>
              <a:pPr algn="ctr">
                <a:spcBef>
                  <a:spcPct val="50000"/>
                </a:spcBef>
              </a:pPr>
              <a:r>
                <a:rPr lang="en-US" b="1" dirty="0">
                  <a:latin typeface="Calibri" pitchFamily="34" charset="0"/>
                  <a:cs typeface="Arial" pitchFamily="34" charset="0"/>
                </a:rPr>
                <a:t> X pitch 650 µm</a:t>
              </a:r>
              <a:r>
                <a:rPr lang="en-US" dirty="0">
                  <a:latin typeface="Calibri" pitchFamily="34" charset="0"/>
                  <a:cs typeface="Arial" pitchFamily="34" charset="0"/>
                </a:rPr>
                <a:t> </a:t>
              </a:r>
            </a:p>
          </p:txBody>
        </p:sp>
        <p:sp>
          <p:nvSpPr>
            <p:cNvPr id="9240" name="Text Box 22"/>
            <p:cNvSpPr txBox="1">
              <a:spLocks noChangeArrowheads="1"/>
            </p:cNvSpPr>
            <p:nvPr/>
          </p:nvSpPr>
          <p:spPr bwMode="auto">
            <a:xfrm rot="-2720835">
              <a:off x="1486" y="2152"/>
              <a:ext cx="726" cy="404"/>
            </a:xfrm>
            <a:prstGeom prst="rect">
              <a:avLst/>
            </a:prstGeom>
            <a:noFill/>
            <a:ln w="9525">
              <a:noFill/>
              <a:miter lim="800000"/>
              <a:headEnd/>
              <a:tailEnd/>
            </a:ln>
          </p:spPr>
          <p:txBody>
            <a:bodyPr>
              <a:spAutoFit/>
            </a:bodyPr>
            <a:lstStyle/>
            <a:p>
              <a:pPr algn="ctr">
                <a:spcBef>
                  <a:spcPct val="50000"/>
                </a:spcBef>
              </a:pPr>
              <a:r>
                <a:rPr lang="en-US" b="1">
                  <a:latin typeface="Calibri" pitchFamily="34" charset="0"/>
                  <a:cs typeface="Arial" pitchFamily="34" charset="0"/>
                </a:rPr>
                <a:t> V pitch 650 µm </a:t>
              </a:r>
            </a:p>
          </p:txBody>
        </p:sp>
        <p:sp>
          <p:nvSpPr>
            <p:cNvPr id="9241" name="Text Box 26"/>
            <p:cNvSpPr txBox="1">
              <a:spLocks noChangeArrowheads="1"/>
            </p:cNvSpPr>
            <p:nvPr/>
          </p:nvSpPr>
          <p:spPr bwMode="auto">
            <a:xfrm rot="-5400000">
              <a:off x="2130" y="2367"/>
              <a:ext cx="706" cy="231"/>
            </a:xfrm>
            <a:prstGeom prst="rect">
              <a:avLst/>
            </a:prstGeom>
            <a:solidFill>
              <a:schemeClr val="bg1"/>
            </a:solidFill>
            <a:ln w="9525">
              <a:noFill/>
              <a:miter lim="800000"/>
              <a:headEnd/>
              <a:tailEnd/>
            </a:ln>
          </p:spPr>
          <p:txBody>
            <a:bodyPr>
              <a:spAutoFit/>
            </a:bodyPr>
            <a:lstStyle/>
            <a:p>
              <a:pPr>
                <a:spcBef>
                  <a:spcPct val="50000"/>
                </a:spcBef>
              </a:pPr>
              <a:r>
                <a:rPr lang="en-US" b="1">
                  <a:latin typeface="Calibri" pitchFamily="34" charset="0"/>
                  <a:cs typeface="Arial" pitchFamily="34" charset="0"/>
                </a:rPr>
                <a:t>1000 µm</a:t>
              </a:r>
              <a:r>
                <a:rPr lang="en-US">
                  <a:latin typeface="Calibri" pitchFamily="34" charset="0"/>
                  <a:cs typeface="Arial" pitchFamily="34" charset="0"/>
                </a:rPr>
                <a:t> </a:t>
              </a:r>
            </a:p>
          </p:txBody>
        </p:sp>
        <p:sp>
          <p:nvSpPr>
            <p:cNvPr id="9242" name="Freeform 8"/>
            <p:cNvSpPr>
              <a:spLocks/>
            </p:cNvSpPr>
            <p:nvPr/>
          </p:nvSpPr>
          <p:spPr bwMode="auto">
            <a:xfrm>
              <a:off x="654" y="1131"/>
              <a:ext cx="1506" cy="1800"/>
            </a:xfrm>
            <a:custGeom>
              <a:avLst/>
              <a:gdLst>
                <a:gd name="T0" fmla="*/ 1 w 2832"/>
                <a:gd name="T1" fmla="*/ 0 h 3984"/>
                <a:gd name="T2" fmla="*/ 0 w 2832"/>
                <a:gd name="T3" fmla="*/ 0 h 3984"/>
                <a:gd name="T4" fmla="*/ 0 w 2832"/>
                <a:gd name="T5" fmla="*/ 0 h 3984"/>
                <a:gd name="T6" fmla="*/ 0 60000 65536"/>
                <a:gd name="T7" fmla="*/ 0 60000 65536"/>
                <a:gd name="T8" fmla="*/ 0 60000 65536"/>
                <a:gd name="T9" fmla="*/ 0 w 2832"/>
                <a:gd name="T10" fmla="*/ 0 h 3984"/>
                <a:gd name="T11" fmla="*/ 2832 w 2832"/>
                <a:gd name="T12" fmla="*/ 3984 h 3984"/>
              </a:gdLst>
              <a:ahLst/>
              <a:cxnLst>
                <a:cxn ang="T6">
                  <a:pos x="T0" y="T1"/>
                </a:cxn>
                <a:cxn ang="T7">
                  <a:pos x="T2" y="T3"/>
                </a:cxn>
                <a:cxn ang="T8">
                  <a:pos x="T4" y="T5"/>
                </a:cxn>
              </a:cxnLst>
              <a:rect l="T9" t="T10" r="T11" b="T12"/>
              <a:pathLst>
                <a:path w="2832" h="3984">
                  <a:moveTo>
                    <a:pt x="2832" y="3984"/>
                  </a:moveTo>
                  <a:lnTo>
                    <a:pt x="0" y="816"/>
                  </a:lnTo>
                  <a:lnTo>
                    <a:pt x="0" y="0"/>
                  </a:lnTo>
                </a:path>
              </a:pathLst>
            </a:custGeom>
            <a:noFill/>
            <a:ln w="9525">
              <a:solidFill>
                <a:srgbClr val="FF0000"/>
              </a:solidFill>
              <a:round/>
              <a:headEnd/>
              <a:tailEnd type="triangle" w="med" len="med"/>
            </a:ln>
          </p:spPr>
          <p:txBody>
            <a:bodyPr/>
            <a:lstStyle/>
            <a:p>
              <a:endParaRPr lang="en-US"/>
            </a:p>
          </p:txBody>
        </p:sp>
        <p:sp>
          <p:nvSpPr>
            <p:cNvPr id="9243" name="Freeform 13"/>
            <p:cNvSpPr>
              <a:spLocks/>
            </p:cNvSpPr>
            <p:nvPr/>
          </p:nvSpPr>
          <p:spPr bwMode="auto">
            <a:xfrm>
              <a:off x="1142" y="1123"/>
              <a:ext cx="1021" cy="1258"/>
            </a:xfrm>
            <a:custGeom>
              <a:avLst/>
              <a:gdLst>
                <a:gd name="T0" fmla="*/ 0 w 2832"/>
                <a:gd name="T1" fmla="*/ 0 h 3984"/>
                <a:gd name="T2" fmla="*/ 0 w 2832"/>
                <a:gd name="T3" fmla="*/ 0 h 3984"/>
                <a:gd name="T4" fmla="*/ 0 w 2832"/>
                <a:gd name="T5" fmla="*/ 0 h 3984"/>
                <a:gd name="T6" fmla="*/ 0 60000 65536"/>
                <a:gd name="T7" fmla="*/ 0 60000 65536"/>
                <a:gd name="T8" fmla="*/ 0 60000 65536"/>
                <a:gd name="T9" fmla="*/ 0 w 2832"/>
                <a:gd name="T10" fmla="*/ 0 h 3984"/>
                <a:gd name="T11" fmla="*/ 2832 w 2832"/>
                <a:gd name="T12" fmla="*/ 3984 h 3984"/>
              </a:gdLst>
              <a:ahLst/>
              <a:cxnLst>
                <a:cxn ang="T6">
                  <a:pos x="T0" y="T1"/>
                </a:cxn>
                <a:cxn ang="T7">
                  <a:pos x="T2" y="T3"/>
                </a:cxn>
                <a:cxn ang="T8">
                  <a:pos x="T4" y="T5"/>
                </a:cxn>
              </a:cxnLst>
              <a:rect l="T9" t="T10" r="T11" b="T12"/>
              <a:pathLst>
                <a:path w="2832" h="3984">
                  <a:moveTo>
                    <a:pt x="2832" y="3984"/>
                  </a:moveTo>
                  <a:lnTo>
                    <a:pt x="0" y="816"/>
                  </a:lnTo>
                  <a:lnTo>
                    <a:pt x="0" y="0"/>
                  </a:lnTo>
                </a:path>
              </a:pathLst>
            </a:custGeom>
            <a:noFill/>
            <a:ln w="9525">
              <a:solidFill>
                <a:srgbClr val="FF0000"/>
              </a:solidFill>
              <a:round/>
              <a:headEnd/>
              <a:tailEnd type="triangle" w="med" len="med"/>
            </a:ln>
          </p:spPr>
          <p:txBody>
            <a:bodyPr/>
            <a:lstStyle/>
            <a:p>
              <a:endParaRPr lang="en-US"/>
            </a:p>
          </p:txBody>
        </p:sp>
        <p:sp>
          <p:nvSpPr>
            <p:cNvPr id="9244" name="Freeform 17"/>
            <p:cNvSpPr>
              <a:spLocks/>
            </p:cNvSpPr>
            <p:nvPr/>
          </p:nvSpPr>
          <p:spPr bwMode="auto">
            <a:xfrm>
              <a:off x="1653" y="1123"/>
              <a:ext cx="510" cy="564"/>
            </a:xfrm>
            <a:custGeom>
              <a:avLst/>
              <a:gdLst>
                <a:gd name="T0" fmla="*/ 1 w 960"/>
                <a:gd name="T1" fmla="*/ 0 h 1248"/>
                <a:gd name="T2" fmla="*/ 0 w 960"/>
                <a:gd name="T3" fmla="*/ 0 h 1248"/>
                <a:gd name="T4" fmla="*/ 0 w 960"/>
                <a:gd name="T5" fmla="*/ 0 h 1248"/>
                <a:gd name="T6" fmla="*/ 0 60000 65536"/>
                <a:gd name="T7" fmla="*/ 0 60000 65536"/>
                <a:gd name="T8" fmla="*/ 0 60000 65536"/>
                <a:gd name="T9" fmla="*/ 0 w 960"/>
                <a:gd name="T10" fmla="*/ 0 h 1248"/>
                <a:gd name="T11" fmla="*/ 960 w 960"/>
                <a:gd name="T12" fmla="*/ 1248 h 1248"/>
              </a:gdLst>
              <a:ahLst/>
              <a:cxnLst>
                <a:cxn ang="T6">
                  <a:pos x="T0" y="T1"/>
                </a:cxn>
                <a:cxn ang="T7">
                  <a:pos x="T2" y="T3"/>
                </a:cxn>
                <a:cxn ang="T8">
                  <a:pos x="T4" y="T5"/>
                </a:cxn>
              </a:cxnLst>
              <a:rect l="T9" t="T10" r="T11" b="T12"/>
              <a:pathLst>
                <a:path w="960" h="1248">
                  <a:moveTo>
                    <a:pt x="960" y="1248"/>
                  </a:moveTo>
                  <a:lnTo>
                    <a:pt x="0" y="336"/>
                  </a:lnTo>
                  <a:lnTo>
                    <a:pt x="0" y="0"/>
                  </a:lnTo>
                </a:path>
              </a:pathLst>
            </a:custGeom>
            <a:noFill/>
            <a:ln w="9525">
              <a:solidFill>
                <a:srgbClr val="FF0000"/>
              </a:solidFill>
              <a:round/>
              <a:headEnd/>
              <a:tailEnd type="triangle" w="med" len="med"/>
            </a:ln>
          </p:spPr>
          <p:txBody>
            <a:bodyPr/>
            <a:lstStyle/>
            <a:p>
              <a:endParaRPr lang="en-US"/>
            </a:p>
          </p:txBody>
        </p:sp>
        <p:sp>
          <p:nvSpPr>
            <p:cNvPr id="9245" name="Line 27"/>
            <p:cNvSpPr>
              <a:spLocks noChangeShapeType="1"/>
            </p:cNvSpPr>
            <p:nvPr/>
          </p:nvSpPr>
          <p:spPr bwMode="auto">
            <a:xfrm flipV="1">
              <a:off x="1474" y="2020"/>
              <a:ext cx="306" cy="282"/>
            </a:xfrm>
            <a:prstGeom prst="line">
              <a:avLst/>
            </a:prstGeom>
            <a:noFill/>
            <a:ln w="9525">
              <a:solidFill>
                <a:schemeClr val="tx1"/>
              </a:solidFill>
              <a:round/>
              <a:headEnd type="triangle" w="med" len="med"/>
              <a:tailEnd type="triangle" w="med" len="med"/>
            </a:ln>
          </p:spPr>
          <p:txBody>
            <a:bodyPr/>
            <a:lstStyle/>
            <a:p>
              <a:endParaRPr lang="en-US"/>
            </a:p>
          </p:txBody>
        </p:sp>
      </p:grpSp>
      <p:pic>
        <p:nvPicPr>
          <p:cNvPr id="9223" name="Picture 29" descr="IMG_9111"/>
          <p:cNvPicPr>
            <a:picLocks noChangeAspect="1" noChangeArrowheads="1"/>
          </p:cNvPicPr>
          <p:nvPr/>
        </p:nvPicPr>
        <p:blipFill>
          <a:blip r:embed="rId3" cstate="print"/>
          <a:srcRect/>
          <a:stretch>
            <a:fillRect/>
          </a:stretch>
        </p:blipFill>
        <p:spPr bwMode="auto">
          <a:xfrm>
            <a:off x="590932" y="3895987"/>
            <a:ext cx="3909060" cy="2629357"/>
          </a:xfrm>
          <a:prstGeom prst="rect">
            <a:avLst/>
          </a:prstGeom>
          <a:noFill/>
          <a:ln w="9525">
            <a:noFill/>
            <a:miter lim="800000"/>
            <a:headEnd/>
            <a:tailEnd/>
          </a:ln>
        </p:spPr>
      </p:pic>
      <p:sp>
        <p:nvSpPr>
          <p:cNvPr id="9224" name="Text Box 30"/>
          <p:cNvSpPr txBox="1">
            <a:spLocks noChangeArrowheads="1"/>
          </p:cNvSpPr>
          <p:nvPr/>
        </p:nvSpPr>
        <p:spPr bwMode="auto">
          <a:xfrm>
            <a:off x="-14288" y="1052736"/>
            <a:ext cx="8978776" cy="2862322"/>
          </a:xfrm>
          <a:prstGeom prst="rect">
            <a:avLst/>
          </a:prstGeom>
          <a:noFill/>
          <a:ln w="9525">
            <a:noFill/>
            <a:miter lim="800000"/>
            <a:headEnd/>
            <a:tailEnd/>
          </a:ln>
        </p:spPr>
        <p:txBody>
          <a:bodyPr wrap="square">
            <a:spAutoFit/>
          </a:bodyPr>
          <a:lstStyle/>
          <a:p>
            <a:r>
              <a:rPr lang="en-GB" sz="2000" b="1" dirty="0">
                <a:solidFill>
                  <a:srgbClr val="333399"/>
                </a:solidFill>
                <a:latin typeface="Calibri" pitchFamily="34" charset="0"/>
              </a:rPr>
              <a:t>A 10x10 cm</a:t>
            </a:r>
            <a:r>
              <a:rPr lang="en-GB" sz="2000" b="1" baseline="30000" dirty="0">
                <a:solidFill>
                  <a:srgbClr val="333399"/>
                </a:solidFill>
                <a:latin typeface="Calibri" pitchFamily="34" charset="0"/>
              </a:rPr>
              <a:t>2</a:t>
            </a:r>
            <a:r>
              <a:rPr lang="en-GB" sz="2000" b="1" dirty="0">
                <a:solidFill>
                  <a:srgbClr val="333399"/>
                </a:solidFill>
                <a:latin typeface="Calibri" pitchFamily="34" charset="0"/>
              </a:rPr>
              <a:t> Planar GEM </a:t>
            </a:r>
            <a:r>
              <a:rPr lang="en-GB" sz="2000" dirty="0">
                <a:solidFill>
                  <a:srgbClr val="333399"/>
                </a:solidFill>
                <a:latin typeface="Calibri" pitchFamily="34" charset="0"/>
              </a:rPr>
              <a:t>w/650 </a:t>
            </a:r>
            <a:r>
              <a:rPr lang="en-US" sz="2000" dirty="0">
                <a:solidFill>
                  <a:srgbClr val="333399"/>
                </a:solidFill>
                <a:latin typeface="Calibri" pitchFamily="34" charset="0"/>
              </a:rPr>
              <a:t>µ</a:t>
            </a:r>
            <a:r>
              <a:rPr lang="en-GB" sz="2000" dirty="0">
                <a:solidFill>
                  <a:srgbClr val="333399"/>
                </a:solidFill>
                <a:latin typeface="Calibri" pitchFamily="34" charset="0"/>
              </a:rPr>
              <a:t>m pitch</a:t>
            </a:r>
            <a:r>
              <a:rPr lang="en-GB" sz="2000" b="1" dirty="0">
                <a:solidFill>
                  <a:srgbClr val="333399"/>
                </a:solidFill>
                <a:latin typeface="Calibri" pitchFamily="34" charset="0"/>
              </a:rPr>
              <a:t> XV </a:t>
            </a:r>
            <a:r>
              <a:rPr lang="en-GB" sz="2000" b="1" dirty="0" smtClean="0">
                <a:solidFill>
                  <a:srgbClr val="333399"/>
                </a:solidFill>
                <a:latin typeface="Calibri" pitchFamily="34" charset="0"/>
              </a:rPr>
              <a:t>strips  </a:t>
            </a:r>
            <a:r>
              <a:rPr lang="en-GB" sz="2000" dirty="0" smtClean="0">
                <a:solidFill>
                  <a:srgbClr val="333399"/>
                </a:solidFill>
                <a:latin typeface="Calibri" pitchFamily="34" charset="0"/>
              </a:rPr>
              <a:t>has </a:t>
            </a:r>
            <a:r>
              <a:rPr lang="en-GB" sz="2000" dirty="0">
                <a:solidFill>
                  <a:srgbClr val="333399"/>
                </a:solidFill>
                <a:latin typeface="Calibri" pitchFamily="34" charset="0"/>
              </a:rPr>
              <a:t>been realized and tested in magnetic </a:t>
            </a:r>
            <a:r>
              <a:rPr lang="en-GB" sz="2000" dirty="0" smtClean="0">
                <a:solidFill>
                  <a:srgbClr val="333399"/>
                </a:solidFill>
                <a:latin typeface="Calibri" pitchFamily="34" charset="0"/>
              </a:rPr>
              <a:t>field.</a:t>
            </a:r>
          </a:p>
          <a:p>
            <a:r>
              <a:rPr lang="en-US" sz="2000" dirty="0" smtClean="0">
                <a:solidFill>
                  <a:srgbClr val="333399"/>
                </a:solidFill>
                <a:latin typeface="Calibri" pitchFamily="34" charset="0"/>
              </a:rPr>
              <a:t>The readout is a </a:t>
            </a:r>
            <a:r>
              <a:rPr lang="en-US" sz="2000" b="1" dirty="0" err="1" smtClean="0">
                <a:solidFill>
                  <a:srgbClr val="333399"/>
                </a:solidFill>
                <a:latin typeface="Calibri" pitchFamily="34" charset="0"/>
              </a:rPr>
              <a:t>kapton</a:t>
            </a:r>
            <a:r>
              <a:rPr lang="en-US" sz="2000" b="1" dirty="0" smtClean="0">
                <a:solidFill>
                  <a:srgbClr val="333399"/>
                </a:solidFill>
                <a:latin typeface="Calibri" pitchFamily="34" charset="0"/>
              </a:rPr>
              <a:t>/copper multilayer                                                                  flexible circuit:</a:t>
            </a:r>
            <a:endParaRPr lang="en-GB" sz="2000" dirty="0">
              <a:solidFill>
                <a:srgbClr val="333399"/>
              </a:solidFill>
              <a:latin typeface="Calibri" pitchFamily="34" charset="0"/>
            </a:endParaRPr>
          </a:p>
          <a:p>
            <a:pPr>
              <a:buFont typeface="Arial" pitchFamily="34" charset="0"/>
              <a:buChar char="•"/>
            </a:pPr>
            <a:r>
              <a:rPr lang="it-IT" sz="2000" dirty="0">
                <a:solidFill>
                  <a:schemeClr val="accent2"/>
                </a:solidFill>
                <a:latin typeface="Calibri" pitchFamily="34" charset="0"/>
              </a:rPr>
              <a:t> </a:t>
            </a:r>
            <a:r>
              <a:rPr lang="it-IT" sz="2000" dirty="0" err="1">
                <a:latin typeface="Calibri" pitchFamily="34" charset="0"/>
              </a:rPr>
              <a:t>X-view</a:t>
            </a:r>
            <a:r>
              <a:rPr lang="it-IT" sz="2000" dirty="0">
                <a:latin typeface="Calibri" pitchFamily="34" charset="0"/>
              </a:rPr>
              <a:t>  </a:t>
            </a:r>
            <a:r>
              <a:rPr lang="it-IT" sz="2000" dirty="0" err="1">
                <a:latin typeface="Calibri" pitchFamily="34" charset="0"/>
              </a:rPr>
              <a:t>will</a:t>
            </a:r>
            <a:r>
              <a:rPr lang="it-IT" sz="2000" dirty="0">
                <a:latin typeface="Calibri" pitchFamily="34" charset="0"/>
              </a:rPr>
              <a:t> </a:t>
            </a:r>
            <a:r>
              <a:rPr lang="it-IT" sz="2000" dirty="0" err="1">
                <a:latin typeface="Calibri" pitchFamily="34" charset="0"/>
              </a:rPr>
              <a:t>provide</a:t>
            </a:r>
            <a:r>
              <a:rPr lang="it-IT" sz="2000" dirty="0">
                <a:latin typeface="Calibri" pitchFamily="34" charset="0"/>
              </a:rPr>
              <a:t> r-</a:t>
            </a:r>
            <a:r>
              <a:rPr lang="el-GR" sz="2000" dirty="0">
                <a:latin typeface="Calibri" pitchFamily="34" charset="0"/>
                <a:cs typeface="Arial" pitchFamily="34" charset="0"/>
              </a:rPr>
              <a:t>φ</a:t>
            </a:r>
            <a:r>
              <a:rPr lang="it-IT" sz="2000" dirty="0">
                <a:latin typeface="Calibri" pitchFamily="34" charset="0"/>
                <a:cs typeface="Arial" pitchFamily="34" charset="0"/>
              </a:rPr>
              <a:t> coordinate </a:t>
            </a:r>
            <a:r>
              <a:rPr lang="it-IT" sz="2000" dirty="0">
                <a:latin typeface="Calibri" pitchFamily="34" charset="0"/>
              </a:rPr>
              <a:t>in CGEM</a:t>
            </a:r>
            <a:endParaRPr lang="it-IT" sz="2000" dirty="0">
              <a:latin typeface="Calibri" pitchFamily="34" charset="0"/>
              <a:cs typeface="Arial" pitchFamily="34" charset="0"/>
            </a:endParaRPr>
          </a:p>
          <a:p>
            <a:pPr>
              <a:buFont typeface="Arial" pitchFamily="34" charset="0"/>
              <a:buChar char="•"/>
            </a:pPr>
            <a:r>
              <a:rPr lang="it-IT" sz="2000" dirty="0">
                <a:solidFill>
                  <a:schemeClr val="accent2"/>
                </a:solidFill>
                <a:latin typeface="Calibri" pitchFamily="34" charset="0"/>
                <a:cs typeface="Arial" pitchFamily="34" charset="0"/>
              </a:rPr>
              <a:t> </a:t>
            </a:r>
            <a:r>
              <a:rPr lang="en-GB" sz="2000" dirty="0" smtClean="0">
                <a:solidFill>
                  <a:srgbClr val="333399"/>
                </a:solidFill>
                <a:latin typeface="Calibri" pitchFamily="34" charset="0"/>
              </a:rPr>
              <a:t>V-view: pads </a:t>
            </a:r>
            <a:r>
              <a:rPr lang="en-GB" sz="2000" dirty="0">
                <a:solidFill>
                  <a:srgbClr val="333399"/>
                </a:solidFill>
                <a:latin typeface="Calibri" pitchFamily="34" charset="0"/>
              </a:rPr>
              <a:t>connected by internal </a:t>
            </a:r>
            <a:r>
              <a:rPr lang="en-GB" sz="2000" dirty="0" err="1">
                <a:solidFill>
                  <a:srgbClr val="333399"/>
                </a:solidFill>
                <a:latin typeface="Calibri" pitchFamily="34" charset="0"/>
              </a:rPr>
              <a:t>vias</a:t>
            </a:r>
            <a:r>
              <a:rPr lang="en-GB" sz="2000" dirty="0">
                <a:solidFill>
                  <a:srgbClr val="333399"/>
                </a:solidFill>
                <a:latin typeface="Calibri" pitchFamily="34" charset="0"/>
              </a:rPr>
              <a:t>  and </a:t>
            </a:r>
            <a:r>
              <a:rPr lang="en-GB" sz="2000" dirty="0" smtClean="0">
                <a:solidFill>
                  <a:srgbClr val="333399"/>
                </a:solidFill>
                <a:latin typeface="Calibri" pitchFamily="34" charset="0"/>
              </a:rPr>
              <a:t>                                                              </a:t>
            </a:r>
          </a:p>
          <a:p>
            <a:r>
              <a:rPr lang="en-GB" sz="2000" dirty="0" smtClean="0">
                <a:solidFill>
                  <a:srgbClr val="333399"/>
                </a:solidFill>
                <a:latin typeface="Calibri" pitchFamily="34" charset="0"/>
              </a:rPr>
              <a:t>                 with </a:t>
            </a:r>
            <a:r>
              <a:rPr lang="en-US" sz="2000" dirty="0">
                <a:solidFill>
                  <a:srgbClr val="333399"/>
                </a:solidFill>
                <a:latin typeface="Calibri" pitchFamily="34" charset="0"/>
                <a:cs typeface="Arial" pitchFamily="34" charset="0"/>
              </a:rPr>
              <a:t>~</a:t>
            </a:r>
            <a:r>
              <a:rPr lang="en-GB" sz="2000" dirty="0">
                <a:solidFill>
                  <a:srgbClr val="333399"/>
                </a:solidFill>
                <a:latin typeface="Calibri" pitchFamily="34" charset="0"/>
              </a:rPr>
              <a:t>40°stereo angle</a:t>
            </a:r>
            <a:endParaRPr lang="it-IT" sz="2000" dirty="0">
              <a:solidFill>
                <a:schemeClr val="accent2"/>
              </a:solidFill>
              <a:latin typeface="Calibri" pitchFamily="34" charset="0"/>
              <a:cs typeface="Arial" pitchFamily="34" charset="0"/>
            </a:endParaRPr>
          </a:p>
          <a:p>
            <a:pPr>
              <a:buFont typeface="Arial" pitchFamily="34" charset="0"/>
              <a:buChar char="•"/>
            </a:pPr>
            <a:r>
              <a:rPr lang="it-IT" sz="2000" dirty="0">
                <a:solidFill>
                  <a:schemeClr val="accent2"/>
                </a:solidFill>
                <a:latin typeface="Calibri" pitchFamily="34" charset="0"/>
                <a:cs typeface="Arial" pitchFamily="34" charset="0"/>
              </a:rPr>
              <a:t> </a:t>
            </a:r>
            <a:r>
              <a:rPr lang="it-IT" sz="2000" dirty="0">
                <a:latin typeface="Calibri" pitchFamily="34" charset="0"/>
                <a:cs typeface="Arial" pitchFamily="34" charset="0"/>
              </a:rPr>
              <a:t>XV </a:t>
            </a:r>
            <a:r>
              <a:rPr lang="it-IT" sz="2000" dirty="0" err="1">
                <a:latin typeface="Calibri" pitchFamily="34" charset="0"/>
                <a:cs typeface="Arial" pitchFamily="34" charset="0"/>
              </a:rPr>
              <a:t>crossing</a:t>
            </a:r>
            <a:r>
              <a:rPr lang="it-IT" sz="2000" dirty="0">
                <a:latin typeface="Calibri" pitchFamily="34" charset="0"/>
                <a:cs typeface="Arial" pitchFamily="34" charset="0"/>
              </a:rPr>
              <a:t> </a:t>
            </a:r>
            <a:r>
              <a:rPr lang="it-IT" sz="2000" dirty="0" err="1">
                <a:latin typeface="Calibri" pitchFamily="34" charset="0"/>
                <a:cs typeface="Arial" pitchFamily="34" charset="0"/>
              </a:rPr>
              <a:t>will</a:t>
            </a:r>
            <a:r>
              <a:rPr lang="it-IT" sz="2000" dirty="0">
                <a:latin typeface="Calibri" pitchFamily="34" charset="0"/>
                <a:cs typeface="Arial" pitchFamily="34" charset="0"/>
              </a:rPr>
              <a:t> </a:t>
            </a:r>
            <a:r>
              <a:rPr lang="it-IT" sz="2000" dirty="0" err="1">
                <a:latin typeface="Calibri" pitchFamily="34" charset="0"/>
                <a:cs typeface="Arial" pitchFamily="34" charset="0"/>
              </a:rPr>
              <a:t>provide</a:t>
            </a:r>
            <a:r>
              <a:rPr lang="it-IT" sz="2000" dirty="0">
                <a:latin typeface="Calibri" pitchFamily="34" charset="0"/>
                <a:cs typeface="Arial" pitchFamily="34" charset="0"/>
              </a:rPr>
              <a:t> z coordinate in CGEM </a:t>
            </a:r>
          </a:p>
          <a:p>
            <a:pPr>
              <a:buFont typeface="Arial" pitchFamily="34" charset="0"/>
              <a:buChar char="•"/>
            </a:pPr>
            <a:r>
              <a:rPr lang="it-IT" sz="2000" dirty="0">
                <a:solidFill>
                  <a:schemeClr val="accent2"/>
                </a:solidFill>
                <a:latin typeface="Calibri" pitchFamily="34" charset="0"/>
                <a:cs typeface="Arial" pitchFamily="34" charset="0"/>
              </a:rPr>
              <a:t> </a:t>
            </a:r>
            <a:r>
              <a:rPr lang="it-IT" sz="2000" dirty="0">
                <a:solidFill>
                  <a:schemeClr val="bg2"/>
                </a:solidFill>
                <a:latin typeface="Calibri" pitchFamily="34" charset="0"/>
                <a:cs typeface="Arial" pitchFamily="34" charset="0"/>
              </a:rPr>
              <a:t> </a:t>
            </a:r>
            <a:r>
              <a:rPr lang="en-GB" sz="2000" dirty="0">
                <a:solidFill>
                  <a:srgbClr val="7030A0"/>
                </a:solidFill>
                <a:latin typeface="Calibri" pitchFamily="34" charset="0"/>
              </a:rPr>
              <a:t>readout</a:t>
            </a:r>
            <a:r>
              <a:rPr lang="it-IT" sz="2000" dirty="0">
                <a:solidFill>
                  <a:srgbClr val="7030A0"/>
                </a:solidFill>
                <a:latin typeface="Calibri" pitchFamily="34" charset="0"/>
                <a:cs typeface="Arial" pitchFamily="34" charset="0"/>
              </a:rPr>
              <a:t> w/</a:t>
            </a:r>
            <a:r>
              <a:rPr lang="en-GB" sz="2000" dirty="0" smtClean="0">
                <a:solidFill>
                  <a:srgbClr val="7030A0"/>
                </a:solidFill>
                <a:latin typeface="Calibri" pitchFamily="34" charset="0"/>
              </a:rPr>
              <a:t>GASTONE FEE prototype</a:t>
            </a:r>
            <a:endParaRPr lang="en-GB" sz="2000" dirty="0">
              <a:solidFill>
                <a:srgbClr val="7030A0"/>
              </a:solidFill>
              <a:latin typeface="Calibri" pitchFamily="34" charset="0"/>
            </a:endParaRPr>
          </a:p>
        </p:txBody>
      </p:sp>
      <p:grpSp>
        <p:nvGrpSpPr>
          <p:cNvPr id="32" name="Gruppo 31"/>
          <p:cNvGrpSpPr/>
          <p:nvPr/>
        </p:nvGrpSpPr>
        <p:grpSpPr>
          <a:xfrm>
            <a:off x="5076056" y="1484784"/>
            <a:ext cx="4247696" cy="1800200"/>
            <a:chOff x="4715999" y="720000"/>
            <a:chExt cx="4824000" cy="2279879"/>
          </a:xfrm>
        </p:grpSpPr>
        <p:sp>
          <p:nvSpPr>
            <p:cNvPr id="34" name="Rettangolo 33"/>
            <p:cNvSpPr/>
            <p:nvPr/>
          </p:nvSpPr>
          <p:spPr>
            <a:xfrm>
              <a:off x="4760279" y="1091879"/>
              <a:ext cx="578519"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35" name="Rettangolo 34"/>
            <p:cNvSpPr/>
            <p:nvPr/>
          </p:nvSpPr>
          <p:spPr>
            <a:xfrm>
              <a:off x="5532120" y="1091879"/>
              <a:ext cx="578880"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36" name="Rettangolo 35"/>
            <p:cNvSpPr/>
            <p:nvPr/>
          </p:nvSpPr>
          <p:spPr>
            <a:xfrm>
              <a:off x="6303600" y="1091879"/>
              <a:ext cx="579239"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37" name="Rettangolo 36"/>
            <p:cNvSpPr/>
            <p:nvPr/>
          </p:nvSpPr>
          <p:spPr>
            <a:xfrm>
              <a:off x="7075440" y="1091879"/>
              <a:ext cx="579239"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38" name="Rettangolo 37"/>
            <p:cNvSpPr/>
            <p:nvPr/>
          </p:nvSpPr>
          <p:spPr>
            <a:xfrm>
              <a:off x="7847639" y="1091879"/>
              <a:ext cx="578880"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39" name="Rettangolo 38"/>
            <p:cNvSpPr/>
            <p:nvPr/>
          </p:nvSpPr>
          <p:spPr>
            <a:xfrm>
              <a:off x="8619479" y="1091879"/>
              <a:ext cx="578519" cy="33192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0" name="Rettangolo 39"/>
            <p:cNvSpPr/>
            <p:nvPr/>
          </p:nvSpPr>
          <p:spPr>
            <a:xfrm>
              <a:off x="4760279" y="1423799"/>
              <a:ext cx="4437719" cy="483120"/>
            </a:xfrm>
            <a:prstGeom prst="rect">
              <a:avLst/>
            </a:prstGeom>
            <a:solidFill>
              <a:srgbClr val="B84700"/>
            </a:solidFill>
            <a:ln w="0">
              <a:solidFill>
                <a:srgbClr val="B847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1" name="Rettangolo 40"/>
            <p:cNvSpPr/>
            <p:nvPr/>
          </p:nvSpPr>
          <p:spPr>
            <a:xfrm>
              <a:off x="4760279" y="1906919"/>
              <a:ext cx="4437719" cy="24156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2" name="Rettangolo 41"/>
            <p:cNvSpPr/>
            <p:nvPr/>
          </p:nvSpPr>
          <p:spPr>
            <a:xfrm>
              <a:off x="4760279" y="2148479"/>
              <a:ext cx="4437719" cy="482759"/>
            </a:xfrm>
            <a:prstGeom prst="rect">
              <a:avLst/>
            </a:prstGeom>
            <a:solidFill>
              <a:srgbClr val="B84700"/>
            </a:solidFill>
            <a:ln w="0">
              <a:solidFill>
                <a:srgbClr val="B847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3" name="Rettangolo 42"/>
            <p:cNvSpPr/>
            <p:nvPr/>
          </p:nvSpPr>
          <p:spPr>
            <a:xfrm>
              <a:off x="4760279" y="2631240"/>
              <a:ext cx="4437719" cy="241560"/>
            </a:xfrm>
            <a:prstGeom prst="rect">
              <a:avLst/>
            </a:prstGeom>
            <a:solidFill>
              <a:srgbClr val="FFFF00"/>
            </a:solidFill>
            <a:ln w="0">
              <a:solidFill>
                <a:srgbClr val="FFFF00"/>
              </a:solidFill>
              <a:prstDash val="solid"/>
            </a:ln>
          </p:spPr>
          <p:txBody>
            <a:bodyPr vert="horz" lIns="90000" tIns="45000" rIns="90000" bIns="45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4" name="Connettore 1 43"/>
            <p:cNvSpPr/>
            <p:nvPr/>
          </p:nvSpPr>
          <p:spPr>
            <a:xfrm>
              <a:off x="4760279" y="2951999"/>
              <a:ext cx="4438081" cy="0"/>
            </a:xfrm>
            <a:prstGeom prst="line">
              <a:avLst/>
            </a:prstGeom>
            <a:noFill/>
            <a:ln w="108000">
              <a:solidFill>
                <a:srgbClr val="B84700"/>
              </a:solidFill>
              <a:prstDash val="solid"/>
            </a:ln>
          </p:spPr>
          <p:txBody>
            <a:bodyPr vert="horz" lIns="144000" tIns="99000" rIns="144000" bIns="99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5" name="Connettore 1 44"/>
            <p:cNvSpPr/>
            <p:nvPr/>
          </p:nvSpPr>
          <p:spPr>
            <a:xfrm>
              <a:off x="5840640" y="1423799"/>
              <a:ext cx="0" cy="483120"/>
            </a:xfrm>
            <a:prstGeom prst="line">
              <a:avLst/>
            </a:prstGeom>
            <a:noFill/>
            <a:ln w="36000">
              <a:solidFill>
                <a:srgbClr val="FFFF00"/>
              </a:solidFill>
              <a:prstDash val="solid"/>
            </a:ln>
          </p:spPr>
          <p:txBody>
            <a:bodyPr vert="horz" lIns="108000" tIns="63000" rIns="10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6" name="Connettore 1 45"/>
            <p:cNvSpPr/>
            <p:nvPr/>
          </p:nvSpPr>
          <p:spPr>
            <a:xfrm>
              <a:off x="7384320" y="1423799"/>
              <a:ext cx="0" cy="483120"/>
            </a:xfrm>
            <a:prstGeom prst="line">
              <a:avLst/>
            </a:prstGeom>
            <a:noFill/>
            <a:ln w="36000">
              <a:solidFill>
                <a:srgbClr val="FFFF00"/>
              </a:solidFill>
              <a:prstDash val="solid"/>
            </a:ln>
          </p:spPr>
          <p:txBody>
            <a:bodyPr vert="horz" lIns="108000" tIns="63000" rIns="10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7" name="Connettore 1 46"/>
            <p:cNvSpPr/>
            <p:nvPr/>
          </p:nvSpPr>
          <p:spPr>
            <a:xfrm>
              <a:off x="8928000" y="1423799"/>
              <a:ext cx="0" cy="483120"/>
            </a:xfrm>
            <a:prstGeom prst="line">
              <a:avLst/>
            </a:prstGeom>
            <a:noFill/>
            <a:ln w="36000">
              <a:solidFill>
                <a:srgbClr val="FFFF00"/>
              </a:solidFill>
              <a:prstDash val="solid"/>
            </a:ln>
          </p:spPr>
          <p:txBody>
            <a:bodyPr vert="horz" lIns="108000" tIns="63000" rIns="108000" bIns="63000" anchor="ctr" anchorCtr="1"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8" name="CasellaDiTesto 47"/>
            <p:cNvSpPr txBox="1"/>
            <p:nvPr/>
          </p:nvSpPr>
          <p:spPr>
            <a:xfrm>
              <a:off x="4715999" y="720000"/>
              <a:ext cx="1736639" cy="736559"/>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latin typeface="Georgia" pitchFamily="18"/>
                  <a:ea typeface="Arial Unicode MS" pitchFamily="2"/>
                  <a:cs typeface="Tahoma" pitchFamily="2"/>
                </a:rPr>
                <a:t>X strip</a:t>
              </a:r>
            </a:p>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49" name="CasellaDiTesto 48"/>
            <p:cNvSpPr txBox="1"/>
            <p:nvPr/>
          </p:nvSpPr>
          <p:spPr>
            <a:xfrm>
              <a:off x="6259679" y="720359"/>
              <a:ext cx="1736639" cy="736559"/>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latin typeface="Georgia" pitchFamily="18"/>
                  <a:ea typeface="Arial Unicode MS" pitchFamily="2"/>
                  <a:cs typeface="Tahoma" pitchFamily="2"/>
                </a:rPr>
                <a:t>X strip</a:t>
              </a:r>
            </a:p>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50" name="CasellaDiTesto 49"/>
            <p:cNvSpPr txBox="1"/>
            <p:nvPr/>
          </p:nvSpPr>
          <p:spPr>
            <a:xfrm>
              <a:off x="7803360" y="720719"/>
              <a:ext cx="1736639" cy="736559"/>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latin typeface="Georgia" pitchFamily="18"/>
                  <a:ea typeface="Arial Unicode MS" pitchFamily="2"/>
                  <a:cs typeface="Tahoma" pitchFamily="2"/>
                </a:rPr>
                <a:t>X strip</a:t>
              </a:r>
            </a:p>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51" name="CasellaDiTesto 50"/>
            <p:cNvSpPr txBox="1"/>
            <p:nvPr/>
          </p:nvSpPr>
          <p:spPr>
            <a:xfrm>
              <a:off x="5487839" y="721799"/>
              <a:ext cx="1736639" cy="735840"/>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latin typeface="Georgia" pitchFamily="18"/>
                  <a:ea typeface="Arial Unicode MS" pitchFamily="2"/>
                  <a:cs typeface="Tahoma" pitchFamily="2"/>
                </a:rPr>
                <a:t>V pad</a:t>
              </a:r>
            </a:p>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52" name="CasellaDiTesto 51"/>
            <p:cNvSpPr txBox="1"/>
            <p:nvPr/>
          </p:nvSpPr>
          <p:spPr>
            <a:xfrm>
              <a:off x="7031520" y="722159"/>
              <a:ext cx="1736279" cy="736559"/>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latin typeface="Georgia" pitchFamily="18"/>
                  <a:ea typeface="Arial Unicode MS" pitchFamily="2"/>
                  <a:cs typeface="Tahoma" pitchFamily="2"/>
                </a:rPr>
                <a:t>V pad</a:t>
              </a:r>
            </a:p>
            <a:p>
              <a:pPr marL="0" marR="0" lvl="0" indent="0" rtl="0" hangingPunct="0">
                <a:lnSpc>
                  <a:spcPct val="100000"/>
                </a:lnSpc>
                <a:spcBef>
                  <a:spcPts val="0"/>
                </a:spcBef>
                <a:spcAft>
                  <a:spcPts val="0"/>
                </a:spcAft>
                <a:buNone/>
                <a:tabLst/>
              </a:pPr>
              <a:endParaRPr lang="it-IT" sz="1800" b="0" i="0" u="none" strike="noStrike" kern="1200">
                <a:ln>
                  <a:noFill/>
                </a:ln>
                <a:latin typeface="Arial" pitchFamily="18"/>
                <a:ea typeface="Arial Unicode MS" pitchFamily="2"/>
                <a:cs typeface="Tahoma" pitchFamily="2"/>
              </a:endParaRPr>
            </a:p>
          </p:txBody>
        </p:sp>
        <p:sp>
          <p:nvSpPr>
            <p:cNvPr id="53" name="CasellaDiTesto 52"/>
            <p:cNvSpPr txBox="1"/>
            <p:nvPr/>
          </p:nvSpPr>
          <p:spPr>
            <a:xfrm>
              <a:off x="5377679" y="1423799"/>
              <a:ext cx="964439" cy="393120"/>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solidFill>
                    <a:srgbClr val="FFFFFF"/>
                  </a:solidFill>
                  <a:latin typeface="Georgia" pitchFamily="18"/>
                  <a:ea typeface="Arial Unicode MS" pitchFamily="2"/>
                  <a:cs typeface="Tahoma" pitchFamily="2"/>
                </a:rPr>
                <a:t>vias</a:t>
              </a:r>
            </a:p>
          </p:txBody>
        </p:sp>
        <p:sp>
          <p:nvSpPr>
            <p:cNvPr id="54" name="CasellaDiTesto 53"/>
            <p:cNvSpPr txBox="1"/>
            <p:nvPr/>
          </p:nvSpPr>
          <p:spPr>
            <a:xfrm>
              <a:off x="6921359" y="1423799"/>
              <a:ext cx="964800" cy="393120"/>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solidFill>
                    <a:srgbClr val="FFFFFF"/>
                  </a:solidFill>
                  <a:latin typeface="Georgia" pitchFamily="18"/>
                  <a:ea typeface="Arial Unicode MS" pitchFamily="2"/>
                  <a:cs typeface="Tahoma" pitchFamily="2"/>
                </a:rPr>
                <a:t>vias</a:t>
              </a:r>
            </a:p>
          </p:txBody>
        </p:sp>
        <p:sp>
          <p:nvSpPr>
            <p:cNvPr id="55" name="CasellaDiTesto 54"/>
            <p:cNvSpPr txBox="1"/>
            <p:nvPr/>
          </p:nvSpPr>
          <p:spPr>
            <a:xfrm>
              <a:off x="8464680" y="1423799"/>
              <a:ext cx="964800" cy="393120"/>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solidFill>
                    <a:srgbClr val="FFFFFF"/>
                  </a:solidFill>
                  <a:latin typeface="Georgia" pitchFamily="18"/>
                  <a:ea typeface="Arial Unicode MS" pitchFamily="2"/>
                  <a:cs typeface="Tahoma" pitchFamily="2"/>
                </a:rPr>
                <a:t>vias</a:t>
              </a:r>
            </a:p>
          </p:txBody>
        </p:sp>
        <p:sp>
          <p:nvSpPr>
            <p:cNvPr id="56" name="CasellaDiTesto 55"/>
            <p:cNvSpPr txBox="1"/>
            <p:nvPr/>
          </p:nvSpPr>
          <p:spPr>
            <a:xfrm>
              <a:off x="6134040" y="1846439"/>
              <a:ext cx="2315520" cy="393120"/>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solidFill>
                    <a:srgbClr val="000000"/>
                  </a:solidFill>
                  <a:latin typeface="Georgia" pitchFamily="18"/>
                  <a:ea typeface="Arial Unicode MS" pitchFamily="2"/>
                  <a:cs typeface="Tahoma" pitchFamily="2"/>
                </a:rPr>
                <a:t>common V backplane</a:t>
              </a:r>
            </a:p>
          </p:txBody>
        </p:sp>
        <p:sp>
          <p:nvSpPr>
            <p:cNvPr id="57" name="CasellaDiTesto 56"/>
            <p:cNvSpPr txBox="1"/>
            <p:nvPr/>
          </p:nvSpPr>
          <p:spPr>
            <a:xfrm>
              <a:off x="6761879" y="2606400"/>
              <a:ext cx="2315160" cy="393479"/>
            </a:xfrm>
            <a:prstGeom prst="rect">
              <a:avLst/>
            </a:prstGeom>
            <a:noFill/>
            <a:ln>
              <a:noFill/>
            </a:ln>
          </p:spPr>
          <p:txBody>
            <a:bodyPr vert="horz" lIns="90000" tIns="45000" rIns="90000" bIns="4500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0" marR="0" lvl="0" indent="0" rtl="0" hangingPunct="0">
                <a:lnSpc>
                  <a:spcPct val="100000"/>
                </a:lnSpc>
                <a:spcBef>
                  <a:spcPts val="0"/>
                </a:spcBef>
                <a:spcAft>
                  <a:spcPts val="0"/>
                </a:spcAft>
                <a:buNone/>
                <a:tabLst/>
              </a:pPr>
              <a:r>
                <a:rPr lang="it-IT" sz="1400" b="0" i="0" u="none" strike="noStrike" kern="1200">
                  <a:ln>
                    <a:noFill/>
                  </a:ln>
                  <a:solidFill>
                    <a:srgbClr val="000000"/>
                  </a:solidFill>
                  <a:latin typeface="Georgia" pitchFamily="18"/>
                  <a:ea typeface="Arial Unicode MS" pitchFamily="2"/>
                  <a:cs typeface="Tahoma" pitchFamily="2"/>
                </a:rPr>
                <a:t>ground</a:t>
              </a:r>
            </a:p>
          </p:txBody>
        </p:sp>
      </p:grpSp>
      <p:sp>
        <p:nvSpPr>
          <p:cNvPr id="59" name="Segnaposto piè di pagina 58"/>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60" name="Segnaposto numero diapositiva 59"/>
          <p:cNvSpPr>
            <a:spLocks noGrp="1"/>
          </p:cNvSpPr>
          <p:nvPr>
            <p:ph type="sldNum" sz="quarter" idx="11"/>
          </p:nvPr>
        </p:nvSpPr>
        <p:spPr/>
        <p:txBody>
          <a:bodyPr/>
          <a:lstStyle/>
          <a:p>
            <a:pPr>
              <a:defRPr/>
            </a:pPr>
            <a:fld id="{E458A581-5F90-4D95-9D9D-0FA7F9D5B3D1}" type="slidenum">
              <a:rPr lang="en-US" smtClean="0"/>
              <a:pPr>
                <a:defRPr/>
              </a:pPr>
              <a:t>47</a:t>
            </a:fld>
            <a:endParaRPr lang="en-US"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34"/>
          <p:cNvSpPr>
            <a:spLocks noGrp="1"/>
          </p:cNvSpPr>
          <p:nvPr>
            <p:ph type="title"/>
          </p:nvPr>
        </p:nvSpPr>
        <p:spPr>
          <a:xfrm>
            <a:off x="-36513" y="144463"/>
            <a:ext cx="9217026" cy="763587"/>
          </a:xfrm>
        </p:spPr>
        <p:txBody>
          <a:bodyPr/>
          <a:lstStyle/>
          <a:p>
            <a:pPr eaLnBrk="1" hangingPunct="1"/>
            <a:r>
              <a:rPr lang="en-US" dirty="0" smtClean="0"/>
              <a:t>(2) XV readout  and magnetic field </a:t>
            </a:r>
          </a:p>
        </p:txBody>
      </p:sp>
      <p:sp>
        <p:nvSpPr>
          <p:cNvPr id="23556" name="Text Box 2"/>
          <p:cNvSpPr txBox="1">
            <a:spLocks noChangeArrowheads="1"/>
          </p:cNvSpPr>
          <p:nvPr/>
        </p:nvSpPr>
        <p:spPr bwMode="auto">
          <a:xfrm>
            <a:off x="4572000" y="2343150"/>
            <a:ext cx="3888432" cy="728663"/>
          </a:xfrm>
          <a:prstGeom prst="rect">
            <a:avLst/>
          </a:prstGeom>
          <a:noFill/>
          <a:ln w="22225" algn="ctr">
            <a:solidFill>
              <a:schemeClr val="accent4">
                <a:lumMod val="50000"/>
              </a:schemeClr>
            </a:solidFill>
            <a:miter lim="800000"/>
            <a:headEnd/>
            <a:tailEnd/>
          </a:ln>
        </p:spPr>
        <p:txBody>
          <a:bodyPr wrap="square" lIns="90000" tIns="64440" rIns="90000" bIns="46800">
            <a:spAutoFit/>
          </a:bodyPr>
          <a:lstStyle/>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000" b="1" dirty="0">
                <a:solidFill>
                  <a:schemeClr val="accent4">
                    <a:lumMod val="50000"/>
                  </a:schemeClr>
                </a:solidFill>
                <a:latin typeface="Calibri" pitchFamily="34" charset="0"/>
                <a:ea typeface="DejaVu Sans"/>
                <a:cs typeface="DejaVu Sans"/>
              </a:rPr>
              <a:t>Ar/CO</a:t>
            </a:r>
            <a:r>
              <a:rPr lang="it-IT" sz="2000" b="1" baseline="-25000" dirty="0">
                <a:solidFill>
                  <a:schemeClr val="accent4">
                    <a:lumMod val="50000"/>
                  </a:schemeClr>
                </a:solidFill>
                <a:latin typeface="Calibri" pitchFamily="34" charset="0"/>
                <a:ea typeface="DejaVu Sans"/>
                <a:cs typeface="DejaVu Sans"/>
              </a:rPr>
              <a:t>2</a:t>
            </a:r>
            <a:r>
              <a:rPr lang="it-IT" sz="2000" b="1" dirty="0">
                <a:solidFill>
                  <a:schemeClr val="accent4">
                    <a:lumMod val="50000"/>
                  </a:schemeClr>
                </a:solidFill>
                <a:latin typeface="Calibri" pitchFamily="34" charset="0"/>
                <a:ea typeface="DejaVu Sans"/>
                <a:cs typeface="DejaVu Sans"/>
              </a:rPr>
              <a:t>=70/30  and  B=0.5 T</a:t>
            </a:r>
          </a:p>
          <a:p>
            <a:pPr algn="ct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it-IT" sz="2000" b="1" dirty="0" err="1">
                <a:solidFill>
                  <a:schemeClr val="accent4">
                    <a:lumMod val="50000"/>
                  </a:schemeClr>
                </a:solidFill>
                <a:latin typeface="Calibri" pitchFamily="34" charset="0"/>
                <a:ea typeface="DejaVu Sans"/>
                <a:cs typeface="DejaVu Sans"/>
              </a:rPr>
              <a:t>average</a:t>
            </a:r>
            <a:r>
              <a:rPr lang="it-IT" sz="2000" b="1" dirty="0">
                <a:solidFill>
                  <a:schemeClr val="accent4">
                    <a:lumMod val="50000"/>
                  </a:schemeClr>
                </a:solidFill>
                <a:latin typeface="Calibri" pitchFamily="34" charset="0"/>
                <a:ea typeface="DejaVu Sans"/>
                <a:cs typeface="DejaVu Sans"/>
              </a:rPr>
              <a:t> </a:t>
            </a:r>
            <a:r>
              <a:rPr lang="it-IT" sz="2000" b="1" dirty="0" err="1">
                <a:solidFill>
                  <a:schemeClr val="accent4">
                    <a:lumMod val="50000"/>
                  </a:schemeClr>
                </a:solidFill>
                <a:latin typeface="Calibri" pitchFamily="34" charset="0"/>
                <a:ea typeface="DejaVu Sans"/>
                <a:cs typeface="DejaVu Sans"/>
              </a:rPr>
              <a:t>Lorentz</a:t>
            </a:r>
            <a:r>
              <a:rPr lang="it-IT" sz="2000" b="1" dirty="0">
                <a:solidFill>
                  <a:schemeClr val="accent4">
                    <a:lumMod val="50000"/>
                  </a:schemeClr>
                </a:solidFill>
                <a:latin typeface="Calibri" pitchFamily="34" charset="0"/>
                <a:ea typeface="DejaVu Sans"/>
                <a:cs typeface="DejaVu Sans"/>
              </a:rPr>
              <a:t> angle </a:t>
            </a:r>
            <a:r>
              <a:rPr lang="it-IT" sz="2000" b="1" dirty="0" err="1">
                <a:solidFill>
                  <a:schemeClr val="accent4">
                    <a:lumMod val="50000"/>
                  </a:schemeClr>
                </a:solidFill>
                <a:latin typeface="Calibri" pitchFamily="34" charset="0"/>
                <a:cs typeface="Arial" pitchFamily="34" charset="0"/>
              </a:rPr>
              <a:t>α</a:t>
            </a:r>
            <a:r>
              <a:rPr lang="it-IT" sz="2000" b="1" baseline="-33000" dirty="0" err="1">
                <a:solidFill>
                  <a:schemeClr val="accent4">
                    <a:lumMod val="50000"/>
                  </a:schemeClr>
                </a:solidFill>
                <a:latin typeface="Calibri" pitchFamily="34" charset="0"/>
                <a:cs typeface="Arial" pitchFamily="34" charset="0"/>
              </a:rPr>
              <a:t>L</a:t>
            </a:r>
            <a:r>
              <a:rPr lang="en-US" sz="2000" b="1" dirty="0">
                <a:solidFill>
                  <a:schemeClr val="accent4">
                    <a:lumMod val="50000"/>
                  </a:schemeClr>
                </a:solidFill>
                <a:latin typeface="Calibri" pitchFamily="34" charset="0"/>
                <a:ea typeface="DejaVu Sans"/>
                <a:cs typeface="DejaVu Sans"/>
              </a:rPr>
              <a:t> = 8°- 9°</a:t>
            </a:r>
          </a:p>
        </p:txBody>
      </p:sp>
      <p:sp>
        <p:nvSpPr>
          <p:cNvPr id="10246" name="Text Box 13"/>
          <p:cNvSpPr txBox="1">
            <a:spLocks noChangeArrowheads="1"/>
          </p:cNvSpPr>
          <p:nvPr/>
        </p:nvSpPr>
        <p:spPr bwMode="auto">
          <a:xfrm>
            <a:off x="0" y="1116013"/>
            <a:ext cx="9144000" cy="800100"/>
          </a:xfrm>
          <a:prstGeom prst="rect">
            <a:avLst/>
          </a:prstGeom>
          <a:noFill/>
          <a:ln w="9525">
            <a:noFill/>
            <a:miter lim="800000"/>
            <a:headEnd/>
            <a:tailEnd/>
          </a:ln>
        </p:spPr>
        <p:txBody>
          <a:bodyPr>
            <a:spAutoFit/>
          </a:bodyPr>
          <a:lstStyle/>
          <a:p>
            <a:pPr>
              <a:buClr>
                <a:srgbClr val="7030A0"/>
              </a:buClr>
              <a:buFont typeface="Wingdings" pitchFamily="2" charset="2"/>
              <a:buChar char="v"/>
            </a:pPr>
            <a:r>
              <a:rPr lang="it-IT" sz="2200">
                <a:latin typeface="Calibri" pitchFamily="34" charset="0"/>
              </a:rPr>
              <a:t>The effect of the magnetic field is </a:t>
            </a:r>
            <a:r>
              <a:rPr lang="it-IT" sz="2200" i="1">
                <a:latin typeface="Calibri" pitchFamily="34" charset="0"/>
              </a:rPr>
              <a:t>twofold</a:t>
            </a:r>
            <a:r>
              <a:rPr lang="it-IT" sz="2200">
                <a:latin typeface="Calibri" pitchFamily="34" charset="0"/>
              </a:rPr>
              <a:t>: a </a:t>
            </a:r>
            <a:r>
              <a:rPr lang="it-IT" sz="2200" b="1" i="1">
                <a:latin typeface="Calibri" pitchFamily="34" charset="0"/>
              </a:rPr>
              <a:t>displacement</a:t>
            </a:r>
            <a:r>
              <a:rPr lang="it-IT" sz="2200">
                <a:latin typeface="Calibri" pitchFamily="34" charset="0"/>
              </a:rPr>
              <a:t>  (</a:t>
            </a:r>
            <a:r>
              <a:rPr lang="it-IT" sz="2200" b="1">
                <a:latin typeface="Calibri" pitchFamily="34" charset="0"/>
              </a:rPr>
              <a:t>dx</a:t>
            </a:r>
            <a:r>
              <a:rPr lang="it-IT" sz="2200">
                <a:latin typeface="Calibri" pitchFamily="34" charset="0"/>
              </a:rPr>
              <a:t>) and a </a:t>
            </a:r>
            <a:r>
              <a:rPr lang="it-IT" sz="2200" b="1" i="1">
                <a:latin typeface="Calibri" pitchFamily="34" charset="0"/>
              </a:rPr>
              <a:t>spread</a:t>
            </a:r>
            <a:r>
              <a:rPr lang="it-IT" sz="2200">
                <a:latin typeface="Calibri" pitchFamily="34" charset="0"/>
              </a:rPr>
              <a:t> of the charge over the readout plane</a:t>
            </a:r>
            <a:r>
              <a:rPr lang="it-IT" sz="2400">
                <a:latin typeface="Calibri" pitchFamily="34" charset="0"/>
              </a:rPr>
              <a:t> </a:t>
            </a:r>
            <a:r>
              <a:rPr lang="it-IT" sz="2000">
                <a:latin typeface="Calibri" pitchFamily="34" charset="0"/>
              </a:rPr>
              <a:t>(effect visible only on the “</a:t>
            </a:r>
            <a:r>
              <a:rPr lang="it-IT" sz="2000" i="1">
                <a:latin typeface="Calibri" pitchFamily="34" charset="0"/>
              </a:rPr>
              <a:t>bending plane</a:t>
            </a:r>
            <a:r>
              <a:rPr lang="it-IT" sz="2000">
                <a:latin typeface="Calibri" pitchFamily="34" charset="0"/>
              </a:rPr>
              <a:t>”)</a:t>
            </a:r>
            <a:endParaRPr lang="en-US" sz="2000">
              <a:latin typeface="Calibri" pitchFamily="34" charset="0"/>
            </a:endParaRPr>
          </a:p>
        </p:txBody>
      </p:sp>
      <p:pic>
        <p:nvPicPr>
          <p:cNvPr id="10247" name="Picture 14"/>
          <p:cNvPicPr>
            <a:picLocks noChangeAspect="1" noChangeArrowheads="1"/>
          </p:cNvPicPr>
          <p:nvPr/>
        </p:nvPicPr>
        <p:blipFill>
          <a:blip r:embed="rId2" cstate="print"/>
          <a:srcRect l="1241" t="7317" r="9422" b="2440"/>
          <a:stretch>
            <a:fillRect/>
          </a:stretch>
        </p:blipFill>
        <p:spPr bwMode="auto">
          <a:xfrm>
            <a:off x="428625" y="2571750"/>
            <a:ext cx="3673475" cy="3776663"/>
          </a:xfrm>
          <a:prstGeom prst="rect">
            <a:avLst/>
          </a:prstGeom>
          <a:noFill/>
          <a:ln w="9525">
            <a:noFill/>
            <a:miter lim="800000"/>
            <a:headEnd/>
            <a:tailEnd/>
          </a:ln>
        </p:spPr>
      </p:pic>
      <p:pic>
        <p:nvPicPr>
          <p:cNvPr id="10248" name="Picture 15"/>
          <p:cNvPicPr>
            <a:picLocks noChangeAspect="1" noChangeArrowheads="1"/>
          </p:cNvPicPr>
          <p:nvPr/>
        </p:nvPicPr>
        <p:blipFill>
          <a:blip r:embed="rId3" cstate="print"/>
          <a:srcRect/>
          <a:stretch>
            <a:fillRect/>
          </a:stretch>
        </p:blipFill>
        <p:spPr bwMode="auto">
          <a:xfrm>
            <a:off x="4214813" y="3214688"/>
            <a:ext cx="4857750" cy="3286125"/>
          </a:xfrm>
          <a:prstGeom prst="rect">
            <a:avLst/>
          </a:prstGeom>
          <a:noFill/>
          <a:ln w="9525">
            <a:noFill/>
            <a:miter lim="800000"/>
            <a:headEnd/>
            <a:tailEnd/>
          </a:ln>
        </p:spPr>
      </p:pic>
      <p:sp>
        <p:nvSpPr>
          <p:cNvPr id="23561" name="CasellaDiTesto 8"/>
          <p:cNvSpPr txBox="1">
            <a:spLocks noChangeArrowheads="1"/>
          </p:cNvSpPr>
          <p:nvPr/>
        </p:nvSpPr>
        <p:spPr bwMode="auto">
          <a:xfrm>
            <a:off x="1301750" y="2201863"/>
            <a:ext cx="2198688" cy="369887"/>
          </a:xfrm>
          <a:prstGeom prst="rect">
            <a:avLst/>
          </a:prstGeom>
          <a:noFill/>
          <a:ln w="9525">
            <a:noFill/>
            <a:miter lim="800000"/>
            <a:headEnd/>
            <a:tailEnd/>
          </a:ln>
        </p:spPr>
        <p:txBody>
          <a:bodyPr wrap="none">
            <a:spAutoFit/>
          </a:bodyPr>
          <a:lstStyle/>
          <a:p>
            <a:pPr>
              <a:defRPr/>
            </a:pPr>
            <a:r>
              <a:rPr lang="en-US" i="1" dirty="0">
                <a:solidFill>
                  <a:schemeClr val="accent4">
                    <a:lumMod val="50000"/>
                  </a:schemeClr>
                </a:solidFill>
              </a:rPr>
              <a:t>Garfield Simulation </a:t>
            </a:r>
          </a:p>
        </p:txBody>
      </p:sp>
      <p:sp>
        <p:nvSpPr>
          <p:cNvPr id="23562" name="CasellaDiTesto 9"/>
          <p:cNvSpPr txBox="1">
            <a:spLocks noChangeArrowheads="1"/>
          </p:cNvSpPr>
          <p:nvPr/>
        </p:nvSpPr>
        <p:spPr bwMode="auto">
          <a:xfrm>
            <a:off x="4924425" y="3721100"/>
            <a:ext cx="1603375" cy="708025"/>
          </a:xfrm>
          <a:prstGeom prst="rect">
            <a:avLst/>
          </a:prstGeom>
          <a:noFill/>
          <a:ln w="9525">
            <a:noFill/>
            <a:miter lim="800000"/>
            <a:headEnd/>
            <a:tailEnd/>
          </a:ln>
        </p:spPr>
        <p:txBody>
          <a:bodyPr wrap="none">
            <a:spAutoFit/>
          </a:bodyPr>
          <a:lstStyle/>
          <a:p>
            <a:pPr>
              <a:defRPr/>
            </a:pPr>
            <a:r>
              <a:rPr lang="en-US" sz="2000" b="1" dirty="0">
                <a:solidFill>
                  <a:schemeClr val="accent4">
                    <a:lumMod val="50000"/>
                  </a:schemeClr>
                </a:solidFill>
                <a:effectLst>
                  <a:outerShdw blurRad="38100" dist="38100" dir="2700000" algn="tl">
                    <a:srgbClr val="000000">
                      <a:alpha val="43137"/>
                    </a:srgbClr>
                  </a:outerShdw>
                </a:effectLst>
                <a:latin typeface="+mn-lt"/>
              </a:rPr>
              <a:t>  </a:t>
            </a:r>
            <a:r>
              <a:rPr lang="en-US" sz="2000" b="1" dirty="0" err="1">
                <a:solidFill>
                  <a:schemeClr val="accent4">
                    <a:lumMod val="50000"/>
                  </a:schemeClr>
                </a:solidFill>
                <a:effectLst>
                  <a:outerShdw blurRad="38100" dist="38100" dir="2700000" algn="tl">
                    <a:srgbClr val="000000">
                      <a:alpha val="43137"/>
                    </a:srgbClr>
                  </a:outerShdw>
                </a:effectLst>
                <a:latin typeface="+mn-lt"/>
              </a:rPr>
              <a:t>dx</a:t>
            </a:r>
            <a:r>
              <a:rPr lang="en-US" sz="2000" b="1" dirty="0">
                <a:solidFill>
                  <a:schemeClr val="accent4">
                    <a:lumMod val="50000"/>
                  </a:schemeClr>
                </a:solidFill>
                <a:effectLst>
                  <a:outerShdw blurRad="38100" dist="38100" dir="2700000" algn="tl">
                    <a:srgbClr val="000000">
                      <a:alpha val="43137"/>
                    </a:srgbClr>
                  </a:outerShdw>
                </a:effectLst>
                <a:latin typeface="+mn-lt"/>
              </a:rPr>
              <a:t> = 700 </a:t>
            </a:r>
            <a:r>
              <a:rPr lang="en-US" sz="2000" b="1" dirty="0">
                <a:solidFill>
                  <a:schemeClr val="accent4">
                    <a:lumMod val="50000"/>
                  </a:schemeClr>
                </a:solidFill>
                <a:effectLst>
                  <a:outerShdw blurRad="38100" dist="38100" dir="2700000" algn="tl">
                    <a:srgbClr val="000000">
                      <a:alpha val="43137"/>
                    </a:srgbClr>
                  </a:outerShdw>
                </a:effectLst>
                <a:latin typeface="Symbol" pitchFamily="18" charset="2"/>
              </a:rPr>
              <a:t>m</a:t>
            </a:r>
            <a:r>
              <a:rPr lang="en-US" sz="2000" b="1" dirty="0">
                <a:solidFill>
                  <a:schemeClr val="accent4">
                    <a:lumMod val="50000"/>
                  </a:schemeClr>
                </a:solidFill>
                <a:effectLst>
                  <a:outerShdw blurRad="38100" dist="38100" dir="2700000" algn="tl">
                    <a:srgbClr val="000000">
                      <a:alpha val="43137"/>
                    </a:srgbClr>
                  </a:outerShdw>
                </a:effectLst>
                <a:latin typeface="+mn-lt"/>
              </a:rPr>
              <a:t>m</a:t>
            </a:r>
          </a:p>
          <a:p>
            <a:pPr>
              <a:defRPr/>
            </a:pPr>
            <a:r>
              <a:rPr lang="en-US" sz="2000" b="1" dirty="0" err="1">
                <a:solidFill>
                  <a:schemeClr val="accent4">
                    <a:lumMod val="50000"/>
                  </a:schemeClr>
                </a:solidFill>
                <a:effectLst>
                  <a:outerShdw blurRad="38100" dist="38100" dir="2700000" algn="tl">
                    <a:srgbClr val="000000">
                      <a:alpha val="43137"/>
                    </a:srgbClr>
                  </a:outerShdw>
                </a:effectLst>
                <a:latin typeface="Symbol" pitchFamily="18" charset="2"/>
              </a:rPr>
              <a:t>s</a:t>
            </a:r>
            <a:r>
              <a:rPr lang="en-US" sz="2000" b="1" baseline="-25000" dirty="0" err="1">
                <a:solidFill>
                  <a:schemeClr val="accent4">
                    <a:lumMod val="50000"/>
                  </a:schemeClr>
                </a:solidFill>
                <a:effectLst>
                  <a:outerShdw blurRad="38100" dist="38100" dir="2700000" algn="tl">
                    <a:srgbClr val="000000">
                      <a:alpha val="43137"/>
                    </a:srgbClr>
                  </a:outerShdw>
                </a:effectLst>
                <a:latin typeface="+mn-lt"/>
              </a:rPr>
              <a:t>dx</a:t>
            </a:r>
            <a:r>
              <a:rPr lang="en-US" sz="2000" b="1" baseline="-25000" dirty="0">
                <a:solidFill>
                  <a:schemeClr val="accent4">
                    <a:lumMod val="50000"/>
                  </a:schemeClr>
                </a:solidFill>
                <a:effectLst>
                  <a:outerShdw blurRad="38100" dist="38100" dir="2700000" algn="tl">
                    <a:srgbClr val="000000">
                      <a:alpha val="43137"/>
                    </a:srgbClr>
                  </a:outerShdw>
                </a:effectLst>
                <a:latin typeface="+mn-lt"/>
              </a:rPr>
              <a:t>  </a:t>
            </a:r>
            <a:r>
              <a:rPr lang="en-US" sz="2000" b="1" dirty="0">
                <a:solidFill>
                  <a:schemeClr val="accent4">
                    <a:lumMod val="50000"/>
                  </a:schemeClr>
                </a:solidFill>
                <a:effectLst>
                  <a:outerShdw blurRad="38100" dist="38100" dir="2700000" algn="tl">
                    <a:srgbClr val="000000">
                      <a:alpha val="43137"/>
                    </a:srgbClr>
                  </a:outerShdw>
                </a:effectLst>
                <a:latin typeface="+mn-lt"/>
              </a:rPr>
              <a:t>= 200 </a:t>
            </a:r>
            <a:r>
              <a:rPr lang="en-US" sz="2000" b="1" dirty="0">
                <a:solidFill>
                  <a:schemeClr val="accent4">
                    <a:lumMod val="50000"/>
                  </a:schemeClr>
                </a:solidFill>
                <a:effectLst>
                  <a:outerShdw blurRad="38100" dist="38100" dir="2700000" algn="tl">
                    <a:srgbClr val="000000">
                      <a:alpha val="43137"/>
                    </a:srgbClr>
                  </a:outerShdw>
                </a:effectLst>
                <a:latin typeface="Symbol" pitchFamily="18" charset="2"/>
              </a:rPr>
              <a:t>m</a:t>
            </a:r>
            <a:r>
              <a:rPr lang="en-US" sz="2000" b="1" dirty="0">
                <a:solidFill>
                  <a:schemeClr val="accent4">
                    <a:lumMod val="50000"/>
                  </a:schemeClr>
                </a:solidFill>
                <a:effectLst>
                  <a:outerShdw blurRad="38100" dist="38100" dir="2700000" algn="tl">
                    <a:srgbClr val="000000">
                      <a:alpha val="43137"/>
                    </a:srgbClr>
                  </a:outerShdw>
                </a:effectLst>
                <a:latin typeface="+mn-lt"/>
              </a:rPr>
              <a:t>m</a:t>
            </a:r>
            <a:endParaRPr lang="en-US" sz="2000" b="1" baseline="-25000" dirty="0">
              <a:solidFill>
                <a:schemeClr val="accent4">
                  <a:lumMod val="50000"/>
                </a:schemeClr>
              </a:solidFill>
              <a:effectLst>
                <a:outerShdw blurRad="38100" dist="38100" dir="2700000" algn="tl">
                  <a:srgbClr val="000000">
                    <a:alpha val="43137"/>
                  </a:srgbClr>
                </a:outerShdw>
              </a:effectLst>
              <a:latin typeface="+mn-lt"/>
            </a:endParaRPr>
          </a:p>
        </p:txBody>
      </p:sp>
      <p:sp>
        <p:nvSpPr>
          <p:cNvPr id="11" name="Segnaposto piè di pagina 1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3" name="Segnaposto numero diapositiva 12"/>
          <p:cNvSpPr>
            <a:spLocks noGrp="1"/>
          </p:cNvSpPr>
          <p:nvPr>
            <p:ph type="sldNum" sz="quarter" idx="11"/>
          </p:nvPr>
        </p:nvSpPr>
        <p:spPr/>
        <p:txBody>
          <a:bodyPr/>
          <a:lstStyle/>
          <a:p>
            <a:pPr>
              <a:defRPr/>
            </a:pPr>
            <a:fld id="{E458A581-5F90-4D95-9D9D-0FA7F9D5B3D1}" type="slidenum">
              <a:rPr lang="en-US" smtClean="0"/>
              <a:pPr>
                <a:defRPr/>
              </a:pPr>
              <a:t>48</a:t>
            </a:fld>
            <a:endParaRPr lang="en-US"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22"/>
          <p:cNvSpPr>
            <a:spLocks noGrp="1"/>
          </p:cNvSpPr>
          <p:nvPr>
            <p:ph type="title"/>
          </p:nvPr>
        </p:nvSpPr>
        <p:spPr/>
        <p:txBody>
          <a:bodyPr/>
          <a:lstStyle/>
          <a:p>
            <a:pPr eaLnBrk="1" hangingPunct="1"/>
            <a:r>
              <a:rPr lang="en-US" dirty="0" smtClean="0"/>
              <a:t>(2) XV readout : test beam</a:t>
            </a:r>
          </a:p>
        </p:txBody>
      </p:sp>
      <p:sp>
        <p:nvSpPr>
          <p:cNvPr id="11269" name="Text Box 11"/>
          <p:cNvSpPr txBox="1">
            <a:spLocks noChangeArrowheads="1"/>
          </p:cNvSpPr>
          <p:nvPr/>
        </p:nvSpPr>
        <p:spPr bwMode="auto">
          <a:xfrm>
            <a:off x="12700" y="2636838"/>
            <a:ext cx="4071938" cy="3021012"/>
          </a:xfrm>
          <a:prstGeom prst="rect">
            <a:avLst/>
          </a:prstGeom>
          <a:noFill/>
          <a:ln w="9525">
            <a:noFill/>
            <a:round/>
            <a:headEnd/>
            <a:tailEnd/>
          </a:ln>
        </p:spPr>
        <p:txBody>
          <a:bodyPr lIns="81639" tIns="56821" rIns="81639" bIns="40820"/>
          <a:lstStyle/>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a:solidFill>
                  <a:srgbClr val="333399"/>
                </a:solidFill>
                <a:latin typeface="Calibri" pitchFamily="34" charset="0"/>
              </a:rPr>
              <a:t>Gas: </a:t>
            </a:r>
            <a:r>
              <a:rPr lang="it-IT" sz="2000" dirty="0">
                <a:solidFill>
                  <a:srgbClr val="333399"/>
                </a:solidFill>
                <a:latin typeface="Calibri" pitchFamily="34" charset="0"/>
              </a:rPr>
              <a:t>Ar/CO</a:t>
            </a:r>
            <a:r>
              <a:rPr lang="it-IT" sz="2000" baseline="-33000" dirty="0">
                <a:solidFill>
                  <a:srgbClr val="333399"/>
                </a:solidFill>
                <a:latin typeface="Calibri" pitchFamily="34" charset="0"/>
              </a:rPr>
              <a:t>2</a:t>
            </a:r>
            <a:r>
              <a:rPr lang="it-IT" sz="2000" dirty="0">
                <a:solidFill>
                  <a:srgbClr val="333399"/>
                </a:solidFill>
                <a:latin typeface="Calibri" pitchFamily="34" charset="0"/>
              </a:rPr>
              <a:t> = 70/30</a:t>
            </a: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err="1">
                <a:solidFill>
                  <a:srgbClr val="333399"/>
                </a:solidFill>
                <a:latin typeface="Calibri" pitchFamily="34" charset="0"/>
              </a:rPr>
              <a:t>Fields</a:t>
            </a:r>
            <a:r>
              <a:rPr lang="it-IT" sz="2000" b="1" dirty="0">
                <a:solidFill>
                  <a:srgbClr val="333399"/>
                </a:solidFill>
                <a:latin typeface="Calibri" pitchFamily="34" charset="0"/>
              </a:rPr>
              <a:t>: </a:t>
            </a:r>
            <a:r>
              <a:rPr lang="it-IT" sz="2000" dirty="0">
                <a:solidFill>
                  <a:srgbClr val="333399"/>
                </a:solidFill>
                <a:latin typeface="Calibri" pitchFamily="34" charset="0"/>
              </a:rPr>
              <a:t>1.5 - 3.0 - </a:t>
            </a:r>
            <a:r>
              <a:rPr lang="it-IT" sz="2000" dirty="0" err="1">
                <a:solidFill>
                  <a:srgbClr val="333399"/>
                </a:solidFill>
                <a:latin typeface="Calibri" pitchFamily="34" charset="0"/>
              </a:rPr>
              <a:t>3.0</a:t>
            </a:r>
            <a:r>
              <a:rPr lang="it-IT" sz="2000" dirty="0">
                <a:solidFill>
                  <a:srgbClr val="333399"/>
                </a:solidFill>
                <a:latin typeface="Calibri" pitchFamily="34" charset="0"/>
              </a:rPr>
              <a:t> - 5.0 </a:t>
            </a:r>
            <a:r>
              <a:rPr lang="it-IT" sz="2000" dirty="0" err="1">
                <a:solidFill>
                  <a:srgbClr val="333399"/>
                </a:solidFill>
                <a:latin typeface="Calibri" pitchFamily="34" charset="0"/>
              </a:rPr>
              <a:t>kV</a:t>
            </a:r>
            <a:r>
              <a:rPr lang="it-IT" sz="2000" dirty="0">
                <a:solidFill>
                  <a:srgbClr val="333399"/>
                </a:solidFill>
                <a:latin typeface="Calibri" pitchFamily="34" charset="0"/>
              </a:rPr>
              <a:t>/cm</a:t>
            </a: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a:solidFill>
                  <a:srgbClr val="333399"/>
                </a:solidFill>
                <a:latin typeface="Calibri" pitchFamily="34" charset="0"/>
              </a:rPr>
              <a:t>V</a:t>
            </a:r>
            <a:r>
              <a:rPr lang="it-IT" sz="2000" b="1" baseline="-33000" dirty="0">
                <a:solidFill>
                  <a:srgbClr val="333399"/>
                </a:solidFill>
                <a:latin typeface="Calibri" pitchFamily="34" charset="0"/>
              </a:rPr>
              <a:t>GEM</a:t>
            </a:r>
            <a:r>
              <a:rPr lang="it-IT" sz="2000" b="1" dirty="0">
                <a:solidFill>
                  <a:srgbClr val="333399"/>
                </a:solidFill>
                <a:latin typeface="Calibri" pitchFamily="34" charset="0"/>
              </a:rPr>
              <a:t>: </a:t>
            </a:r>
            <a:r>
              <a:rPr lang="it-IT" sz="2000" dirty="0">
                <a:solidFill>
                  <a:srgbClr val="333399"/>
                </a:solidFill>
                <a:latin typeface="Calibri" pitchFamily="34" charset="0"/>
              </a:rPr>
              <a:t>390-380-370 =1140V, gain~2</a:t>
            </a:r>
            <a:r>
              <a:rPr lang="it-IT" sz="2000" dirty="0">
                <a:solidFill>
                  <a:srgbClr val="333399"/>
                </a:solidFill>
                <a:latin typeface="Calibri" pitchFamily="34" charset="0"/>
                <a:cs typeface="Arial" pitchFamily="34" charset="0"/>
              </a:rPr>
              <a:t>·10</a:t>
            </a:r>
            <a:r>
              <a:rPr lang="it-IT" sz="2000" baseline="33000" dirty="0">
                <a:solidFill>
                  <a:srgbClr val="333399"/>
                </a:solidFill>
                <a:latin typeface="Calibri" pitchFamily="34" charset="0"/>
                <a:cs typeface="Arial" pitchFamily="34" charset="0"/>
              </a:rPr>
              <a:t>4</a:t>
            </a: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endParaRPr lang="it-IT" sz="2000" b="1" dirty="0">
              <a:solidFill>
                <a:srgbClr val="333399"/>
              </a:solidFill>
              <a:latin typeface="Calibri" pitchFamily="34" charset="0"/>
            </a:endParaRPr>
          </a:p>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a:solidFill>
                  <a:srgbClr val="333399"/>
                </a:solidFill>
                <a:latin typeface="Calibri" pitchFamily="34" charset="0"/>
              </a:rPr>
              <a:t>FEE: </a:t>
            </a:r>
            <a:r>
              <a:rPr lang="it-IT" sz="2000" dirty="0" err="1">
                <a:solidFill>
                  <a:srgbClr val="333399"/>
                </a:solidFill>
                <a:latin typeface="Calibri" pitchFamily="34" charset="0"/>
              </a:rPr>
              <a:t>GEMs</a:t>
            </a:r>
            <a:r>
              <a:rPr lang="it-IT" sz="2000" dirty="0">
                <a:solidFill>
                  <a:srgbClr val="333399"/>
                </a:solidFill>
                <a:latin typeface="Calibri" pitchFamily="34" charset="0"/>
              </a:rPr>
              <a:t> </a:t>
            </a:r>
            <a:r>
              <a:rPr lang="it-IT" sz="2000" dirty="0" err="1">
                <a:solidFill>
                  <a:srgbClr val="333399"/>
                </a:solidFill>
                <a:latin typeface="Calibri" pitchFamily="34" charset="0"/>
              </a:rPr>
              <a:t>partially</a:t>
            </a:r>
            <a:r>
              <a:rPr lang="it-IT" sz="2000" dirty="0">
                <a:solidFill>
                  <a:srgbClr val="333399"/>
                </a:solidFill>
                <a:latin typeface="Calibri" pitchFamily="34" charset="0"/>
              </a:rPr>
              <a:t> </a:t>
            </a:r>
            <a:r>
              <a:rPr lang="it-IT" sz="2000" dirty="0" err="1">
                <a:solidFill>
                  <a:srgbClr val="333399"/>
                </a:solidFill>
                <a:latin typeface="Calibri" pitchFamily="34" charset="0"/>
              </a:rPr>
              <a:t>equipped</a:t>
            </a:r>
            <a:r>
              <a:rPr lang="it-IT" sz="2000" dirty="0">
                <a:solidFill>
                  <a:srgbClr val="333399"/>
                </a:solidFill>
                <a:latin typeface="Calibri" pitchFamily="34" charset="0"/>
              </a:rPr>
              <a:t> </a:t>
            </a:r>
            <a:r>
              <a:rPr lang="it-IT" sz="2000" dirty="0" err="1">
                <a:solidFill>
                  <a:srgbClr val="333399"/>
                </a:solidFill>
                <a:latin typeface="Calibri" pitchFamily="34" charset="0"/>
              </a:rPr>
              <a:t>with</a:t>
            </a:r>
            <a:r>
              <a:rPr lang="it-IT" sz="2000" dirty="0">
                <a:solidFill>
                  <a:srgbClr val="333399"/>
                </a:solidFill>
                <a:latin typeface="Calibri" pitchFamily="34" charset="0"/>
              </a:rPr>
              <a:t> 22 GASTONE </a:t>
            </a:r>
            <a:r>
              <a:rPr lang="it-IT" sz="2000" dirty="0" err="1">
                <a:solidFill>
                  <a:srgbClr val="333399"/>
                </a:solidFill>
                <a:latin typeface="Calibri" pitchFamily="34" charset="0"/>
              </a:rPr>
              <a:t>boards</a:t>
            </a:r>
            <a:endParaRPr lang="it-IT" sz="2000" dirty="0">
              <a:solidFill>
                <a:srgbClr val="333399"/>
              </a:solidFill>
              <a:latin typeface="Calibri" pitchFamily="34" charset="0"/>
            </a:endParaRPr>
          </a:p>
          <a:p>
            <a:pPr defTabSz="414338" hangingPunct="0">
              <a:spcBef>
                <a:spcPts val="600"/>
              </a:spcBef>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a:solidFill>
                  <a:srgbClr val="333399"/>
                </a:solidFill>
                <a:latin typeface="Calibri" pitchFamily="34" charset="0"/>
              </a:rPr>
              <a:t>Trigger: </a:t>
            </a:r>
            <a:r>
              <a:rPr lang="it-IT" sz="2000" dirty="0">
                <a:solidFill>
                  <a:srgbClr val="333399"/>
                </a:solidFill>
                <a:latin typeface="Calibri" pitchFamily="34" charset="0"/>
              </a:rPr>
              <a:t> 6 </a:t>
            </a:r>
            <a:r>
              <a:rPr lang="it-IT" sz="2000" dirty="0" err="1">
                <a:solidFill>
                  <a:srgbClr val="333399"/>
                </a:solidFill>
                <a:latin typeface="Calibri" pitchFamily="34" charset="0"/>
              </a:rPr>
              <a:t>scintillators</a:t>
            </a:r>
            <a:r>
              <a:rPr lang="it-IT" sz="2000" dirty="0">
                <a:solidFill>
                  <a:srgbClr val="333399"/>
                </a:solidFill>
                <a:latin typeface="Calibri" pitchFamily="34" charset="0"/>
              </a:rPr>
              <a:t> </a:t>
            </a:r>
            <a:r>
              <a:rPr lang="it-IT" sz="2000" dirty="0" err="1">
                <a:solidFill>
                  <a:srgbClr val="333399"/>
                </a:solidFill>
                <a:latin typeface="Calibri" pitchFamily="34" charset="0"/>
              </a:rPr>
              <a:t>with</a:t>
            </a:r>
            <a:r>
              <a:rPr lang="it-IT" sz="2000" dirty="0">
                <a:solidFill>
                  <a:srgbClr val="333399"/>
                </a:solidFill>
                <a:latin typeface="Calibri" pitchFamily="34" charset="0"/>
              </a:rPr>
              <a:t> </a:t>
            </a:r>
            <a:r>
              <a:rPr lang="it-IT" sz="2000" dirty="0" err="1">
                <a:solidFill>
                  <a:srgbClr val="333399"/>
                </a:solidFill>
                <a:latin typeface="Calibri" pitchFamily="34" charset="0"/>
              </a:rPr>
              <a:t>SiPM</a:t>
            </a:r>
            <a:r>
              <a:rPr lang="it-IT" sz="2000" dirty="0">
                <a:solidFill>
                  <a:srgbClr val="333399"/>
                </a:solidFill>
                <a:latin typeface="Calibri" pitchFamily="34" charset="0"/>
              </a:rPr>
              <a:t>      (3 </a:t>
            </a:r>
            <a:r>
              <a:rPr lang="it-IT" sz="2000" dirty="0" err="1">
                <a:solidFill>
                  <a:srgbClr val="333399"/>
                </a:solidFill>
                <a:latin typeface="Calibri" pitchFamily="34" charset="0"/>
              </a:rPr>
              <a:t>upstream</a:t>
            </a:r>
            <a:r>
              <a:rPr lang="it-IT" sz="2000" dirty="0">
                <a:solidFill>
                  <a:srgbClr val="333399"/>
                </a:solidFill>
                <a:latin typeface="Calibri" pitchFamily="34" charset="0"/>
              </a:rPr>
              <a:t>, 3 downstream)</a:t>
            </a:r>
          </a:p>
          <a:p>
            <a:pPr defTabSz="414338" hangingPunct="0">
              <a:spcBef>
                <a:spcPts val="600"/>
              </a:spcBef>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err="1">
                <a:solidFill>
                  <a:srgbClr val="333399"/>
                </a:solidFill>
                <a:latin typeface="Calibri" pitchFamily="34" charset="0"/>
              </a:rPr>
              <a:t>External</a:t>
            </a:r>
            <a:r>
              <a:rPr lang="it-IT" sz="2000" b="1" dirty="0">
                <a:solidFill>
                  <a:srgbClr val="333399"/>
                </a:solidFill>
                <a:latin typeface="Calibri" pitchFamily="34" charset="0"/>
              </a:rPr>
              <a:t> </a:t>
            </a:r>
            <a:r>
              <a:rPr lang="it-IT" sz="2000" b="1" dirty="0" err="1">
                <a:solidFill>
                  <a:srgbClr val="333399"/>
                </a:solidFill>
                <a:latin typeface="Calibri" pitchFamily="34" charset="0"/>
              </a:rPr>
              <a:t>Trackers</a:t>
            </a:r>
            <a:r>
              <a:rPr lang="it-IT" sz="2000" dirty="0">
                <a:solidFill>
                  <a:srgbClr val="333399"/>
                </a:solidFill>
                <a:latin typeface="Calibri" pitchFamily="34" charset="0"/>
              </a:rPr>
              <a:t>: </a:t>
            </a:r>
            <a:r>
              <a:rPr lang="en-GB" sz="2000" b="1" dirty="0">
                <a:solidFill>
                  <a:srgbClr val="7030A0"/>
                </a:solidFill>
                <a:latin typeface="Calibri" pitchFamily="34" charset="0"/>
              </a:rPr>
              <a:t>4 planar GEMs</a:t>
            </a:r>
            <a:r>
              <a:rPr lang="en-GB" sz="2000" dirty="0">
                <a:solidFill>
                  <a:srgbClr val="7030A0"/>
                </a:solidFill>
                <a:latin typeface="Calibri" pitchFamily="34" charset="0"/>
              </a:rPr>
              <a:t> w/650 </a:t>
            </a:r>
            <a:r>
              <a:rPr lang="en-US" sz="2000" dirty="0">
                <a:solidFill>
                  <a:srgbClr val="7030A0"/>
                </a:solidFill>
                <a:latin typeface="Calibri" pitchFamily="34" charset="0"/>
              </a:rPr>
              <a:t>µ</a:t>
            </a:r>
            <a:r>
              <a:rPr lang="en-GB" sz="2000" dirty="0">
                <a:solidFill>
                  <a:srgbClr val="7030A0"/>
                </a:solidFill>
                <a:latin typeface="Calibri" pitchFamily="34" charset="0"/>
              </a:rPr>
              <a:t>m pitch </a:t>
            </a:r>
            <a:r>
              <a:rPr lang="en-GB" sz="2000" b="1" dirty="0">
                <a:solidFill>
                  <a:srgbClr val="7030A0"/>
                </a:solidFill>
                <a:latin typeface="Calibri" pitchFamily="34" charset="0"/>
              </a:rPr>
              <a:t>XY strips</a:t>
            </a:r>
            <a:endParaRPr lang="it-IT" sz="2000" dirty="0">
              <a:solidFill>
                <a:srgbClr val="333399"/>
              </a:solidFill>
              <a:latin typeface="Calibri" pitchFamily="34" charset="0"/>
            </a:endParaRPr>
          </a:p>
        </p:txBody>
      </p:sp>
      <p:sp>
        <p:nvSpPr>
          <p:cNvPr id="11270" name="Line 10"/>
          <p:cNvSpPr>
            <a:spLocks noChangeShapeType="1"/>
          </p:cNvSpPr>
          <p:nvPr/>
        </p:nvSpPr>
        <p:spPr bwMode="auto">
          <a:xfrm flipV="1">
            <a:off x="5429250" y="5357813"/>
            <a:ext cx="1071563" cy="857250"/>
          </a:xfrm>
          <a:prstGeom prst="line">
            <a:avLst/>
          </a:prstGeom>
          <a:noFill/>
          <a:ln w="27360">
            <a:solidFill>
              <a:schemeClr val="bg1"/>
            </a:solidFill>
            <a:round/>
            <a:headEnd/>
            <a:tailEnd type="triangle" w="med" len="med"/>
          </a:ln>
        </p:spPr>
        <p:txBody>
          <a:bodyPr/>
          <a:lstStyle/>
          <a:p>
            <a:endParaRPr lang="en-US"/>
          </a:p>
        </p:txBody>
      </p:sp>
      <p:sp>
        <p:nvSpPr>
          <p:cNvPr id="25" name="TextBox 20"/>
          <p:cNvSpPr txBox="1"/>
          <p:nvPr/>
        </p:nvSpPr>
        <p:spPr>
          <a:xfrm>
            <a:off x="236538" y="1189038"/>
            <a:ext cx="7072312" cy="1016000"/>
          </a:xfrm>
          <a:prstGeom prst="rect">
            <a:avLst/>
          </a:prstGeom>
          <a:noFill/>
        </p:spPr>
        <p:txBody>
          <a:bodyPr>
            <a:spAutoFit/>
          </a:bodyPr>
          <a:lstStyle/>
          <a:p>
            <a:pPr>
              <a:buClr>
                <a:srgbClr val="7030A0"/>
              </a:buClr>
              <a:buFont typeface="Wingdings" pitchFamily="2" charset="2"/>
              <a:buChar char="v"/>
              <a:defRPr/>
            </a:pPr>
            <a:r>
              <a:rPr lang="en-US" sz="2000" dirty="0">
                <a:solidFill>
                  <a:schemeClr val="tx2"/>
                </a:solidFill>
                <a:latin typeface="+mj-lt"/>
              </a:rPr>
              <a:t> </a:t>
            </a:r>
            <a:r>
              <a:rPr lang="en-US" sz="2000" dirty="0">
                <a:latin typeface="+mn-lt"/>
              </a:rPr>
              <a:t>H4 beam-line at CERN-SPS: </a:t>
            </a:r>
            <a:r>
              <a:rPr lang="en-US" sz="2000" b="1" dirty="0">
                <a:solidFill>
                  <a:srgbClr val="0070C0"/>
                </a:solidFill>
                <a:latin typeface="+mn-lt"/>
              </a:rPr>
              <a:t>150 </a:t>
            </a:r>
            <a:r>
              <a:rPr lang="en-US" sz="2000" b="1" dirty="0" err="1">
                <a:solidFill>
                  <a:srgbClr val="0070C0"/>
                </a:solidFill>
                <a:latin typeface="+mn-lt"/>
              </a:rPr>
              <a:t>GeV</a:t>
            </a:r>
            <a:r>
              <a:rPr lang="en-US" sz="2000" b="1" dirty="0">
                <a:solidFill>
                  <a:srgbClr val="0070C0"/>
                </a:solidFill>
                <a:latin typeface="+mn-lt"/>
              </a:rPr>
              <a:t> </a:t>
            </a:r>
            <a:r>
              <a:rPr lang="en-US" sz="2000" b="1" dirty="0" err="1">
                <a:solidFill>
                  <a:srgbClr val="0070C0"/>
                </a:solidFill>
                <a:latin typeface="+mn-lt"/>
              </a:rPr>
              <a:t>pions</a:t>
            </a:r>
            <a:endParaRPr lang="en-US" sz="2000" b="1" dirty="0">
              <a:solidFill>
                <a:srgbClr val="0070C0"/>
              </a:solidFill>
              <a:latin typeface="+mn-lt"/>
            </a:endParaRPr>
          </a:p>
          <a:p>
            <a:pPr>
              <a:buClr>
                <a:srgbClr val="7030A0"/>
              </a:buClr>
              <a:buFont typeface="Wingdings" pitchFamily="2" charset="2"/>
              <a:buChar char="v"/>
              <a:defRPr/>
            </a:pPr>
            <a:r>
              <a:rPr lang="en-US" sz="2000" dirty="0">
                <a:solidFill>
                  <a:schemeClr val="tx2"/>
                </a:solidFill>
                <a:latin typeface="+mn-lt"/>
              </a:rPr>
              <a:t> </a:t>
            </a:r>
            <a:r>
              <a:rPr lang="en-US" sz="2000" dirty="0">
                <a:latin typeface="+mn-lt"/>
              </a:rPr>
              <a:t>Goliath Magnet: dipole field up to </a:t>
            </a:r>
            <a:r>
              <a:rPr lang="en-US" sz="2000" b="1" dirty="0">
                <a:solidFill>
                  <a:srgbClr val="00B050"/>
                </a:solidFill>
                <a:latin typeface="+mn-lt"/>
              </a:rPr>
              <a:t>1.5T</a:t>
            </a:r>
            <a:r>
              <a:rPr lang="en-US" sz="2000" dirty="0">
                <a:solidFill>
                  <a:schemeClr val="tx2"/>
                </a:solidFill>
                <a:latin typeface="+mn-lt"/>
              </a:rPr>
              <a:t> </a:t>
            </a:r>
            <a:r>
              <a:rPr lang="en-US" sz="2000" dirty="0">
                <a:latin typeface="+mn-lt"/>
              </a:rPr>
              <a:t>in a</a:t>
            </a:r>
            <a:r>
              <a:rPr lang="en-US" sz="2000" dirty="0">
                <a:solidFill>
                  <a:schemeClr val="tx2"/>
                </a:solidFill>
                <a:latin typeface="+mn-lt"/>
              </a:rPr>
              <a:t> </a:t>
            </a:r>
            <a:r>
              <a:rPr lang="en-US" sz="2000" b="1" dirty="0">
                <a:solidFill>
                  <a:srgbClr val="00B050"/>
                </a:solidFill>
                <a:latin typeface="+mn-lt"/>
              </a:rPr>
              <a:t>~3x3x1m</a:t>
            </a:r>
            <a:r>
              <a:rPr lang="en-US" sz="2000" b="1" baseline="30000" dirty="0">
                <a:solidFill>
                  <a:srgbClr val="00B050"/>
                </a:solidFill>
                <a:latin typeface="+mn-lt"/>
              </a:rPr>
              <a:t>3</a:t>
            </a:r>
          </a:p>
          <a:p>
            <a:pPr>
              <a:buClr>
                <a:srgbClr val="7030A0"/>
              </a:buClr>
              <a:buFont typeface="Wingdings" pitchFamily="2" charset="2"/>
              <a:buChar char="v"/>
              <a:defRPr/>
            </a:pPr>
            <a:r>
              <a:rPr lang="en-US" sz="2000" dirty="0">
                <a:solidFill>
                  <a:schemeClr val="tx2"/>
                </a:solidFill>
                <a:latin typeface="+mn-lt"/>
              </a:rPr>
              <a:t> </a:t>
            </a:r>
            <a:r>
              <a:rPr lang="en-US" sz="2000" dirty="0">
                <a:latin typeface="+mn-lt"/>
              </a:rPr>
              <a:t>Semi-permanent setup for RD51 users</a:t>
            </a:r>
          </a:p>
        </p:txBody>
      </p:sp>
      <p:grpSp>
        <p:nvGrpSpPr>
          <p:cNvPr id="2" name="Gruppo 21"/>
          <p:cNvGrpSpPr>
            <a:grpSpLocks/>
          </p:cNvGrpSpPr>
          <p:nvPr/>
        </p:nvGrpSpPr>
        <p:grpSpPr bwMode="auto">
          <a:xfrm>
            <a:off x="3708400" y="2432050"/>
            <a:ext cx="5435600" cy="4151313"/>
            <a:chOff x="4143375" y="2778125"/>
            <a:chExt cx="5000625" cy="3722688"/>
          </a:xfrm>
        </p:grpSpPr>
        <p:grpSp>
          <p:nvGrpSpPr>
            <p:cNvPr id="3" name="Group 20"/>
            <p:cNvGrpSpPr>
              <a:grpSpLocks/>
            </p:cNvGrpSpPr>
            <p:nvPr/>
          </p:nvGrpSpPr>
          <p:grpSpPr bwMode="auto">
            <a:xfrm>
              <a:off x="4143375" y="2778125"/>
              <a:ext cx="5000625" cy="3722688"/>
              <a:chOff x="2612" y="1960"/>
              <a:chExt cx="3149" cy="2360"/>
            </a:xfrm>
          </p:grpSpPr>
          <p:pic>
            <p:nvPicPr>
              <p:cNvPr id="11277" name="Picture 3"/>
              <p:cNvPicPr>
                <a:picLocks noChangeAspect="1" noChangeArrowheads="1"/>
              </p:cNvPicPr>
              <p:nvPr/>
            </p:nvPicPr>
            <p:blipFill>
              <a:blip r:embed="rId3" cstate="print"/>
              <a:srcRect/>
              <a:stretch>
                <a:fillRect/>
              </a:stretch>
            </p:blipFill>
            <p:spPr bwMode="auto">
              <a:xfrm>
                <a:off x="2612" y="1960"/>
                <a:ext cx="3148" cy="2360"/>
              </a:xfrm>
              <a:prstGeom prst="rect">
                <a:avLst/>
              </a:prstGeom>
              <a:noFill/>
              <a:ln w="9525">
                <a:noFill/>
                <a:round/>
                <a:headEnd/>
                <a:tailEnd/>
              </a:ln>
            </p:spPr>
          </p:pic>
          <p:sp>
            <p:nvSpPr>
              <p:cNvPr id="11278" name="Line 5"/>
              <p:cNvSpPr>
                <a:spLocks noChangeShapeType="1"/>
              </p:cNvSpPr>
              <p:nvPr/>
            </p:nvSpPr>
            <p:spPr bwMode="auto">
              <a:xfrm>
                <a:off x="3287" y="2191"/>
                <a:ext cx="239" cy="944"/>
              </a:xfrm>
              <a:prstGeom prst="line">
                <a:avLst/>
              </a:prstGeom>
              <a:noFill/>
              <a:ln w="25400">
                <a:solidFill>
                  <a:schemeClr val="bg1"/>
                </a:solidFill>
                <a:round/>
                <a:headEnd/>
                <a:tailEnd type="triangle" w="med" len="med"/>
              </a:ln>
            </p:spPr>
            <p:txBody>
              <a:bodyPr/>
              <a:lstStyle/>
              <a:p>
                <a:endParaRPr lang="en-US"/>
              </a:p>
            </p:txBody>
          </p:sp>
          <p:sp>
            <p:nvSpPr>
              <p:cNvPr id="11279" name="Line 6"/>
              <p:cNvSpPr>
                <a:spLocks noChangeShapeType="1"/>
              </p:cNvSpPr>
              <p:nvPr/>
            </p:nvSpPr>
            <p:spPr bwMode="auto">
              <a:xfrm>
                <a:off x="3287" y="2191"/>
                <a:ext cx="501" cy="944"/>
              </a:xfrm>
              <a:prstGeom prst="line">
                <a:avLst/>
              </a:prstGeom>
              <a:noFill/>
              <a:ln w="25400">
                <a:solidFill>
                  <a:schemeClr val="bg1"/>
                </a:solidFill>
                <a:round/>
                <a:headEnd/>
                <a:tailEnd type="triangle" w="med" len="med"/>
              </a:ln>
            </p:spPr>
            <p:txBody>
              <a:bodyPr/>
              <a:lstStyle/>
              <a:p>
                <a:endParaRPr lang="en-US"/>
              </a:p>
            </p:txBody>
          </p:sp>
          <p:sp>
            <p:nvSpPr>
              <p:cNvPr id="11280" name="Line 7"/>
              <p:cNvSpPr>
                <a:spLocks noChangeShapeType="1"/>
              </p:cNvSpPr>
              <p:nvPr/>
            </p:nvSpPr>
            <p:spPr bwMode="auto">
              <a:xfrm>
                <a:off x="3287" y="2191"/>
                <a:ext cx="1109" cy="1030"/>
              </a:xfrm>
              <a:prstGeom prst="line">
                <a:avLst/>
              </a:prstGeom>
              <a:noFill/>
              <a:ln w="22225">
                <a:solidFill>
                  <a:schemeClr val="bg1"/>
                </a:solidFill>
                <a:round/>
                <a:headEnd/>
                <a:tailEnd type="triangle" w="med" len="med"/>
              </a:ln>
            </p:spPr>
            <p:txBody>
              <a:bodyPr/>
              <a:lstStyle/>
              <a:p>
                <a:endParaRPr lang="en-US"/>
              </a:p>
            </p:txBody>
          </p:sp>
          <p:sp>
            <p:nvSpPr>
              <p:cNvPr id="11281" name="Line 8"/>
              <p:cNvSpPr>
                <a:spLocks noChangeShapeType="1"/>
              </p:cNvSpPr>
              <p:nvPr/>
            </p:nvSpPr>
            <p:spPr bwMode="auto">
              <a:xfrm>
                <a:off x="3287" y="2191"/>
                <a:ext cx="1305" cy="906"/>
              </a:xfrm>
              <a:prstGeom prst="line">
                <a:avLst/>
              </a:prstGeom>
              <a:noFill/>
              <a:ln w="22225">
                <a:solidFill>
                  <a:schemeClr val="bg1"/>
                </a:solidFill>
                <a:round/>
                <a:headEnd/>
                <a:tailEnd type="triangle" w="med" len="med"/>
              </a:ln>
            </p:spPr>
            <p:txBody>
              <a:bodyPr/>
              <a:lstStyle/>
              <a:p>
                <a:endParaRPr lang="en-US"/>
              </a:p>
            </p:txBody>
          </p:sp>
          <p:sp>
            <p:nvSpPr>
              <p:cNvPr id="11282" name="Line 12"/>
              <p:cNvSpPr>
                <a:spLocks noChangeShapeType="1"/>
              </p:cNvSpPr>
              <p:nvPr/>
            </p:nvSpPr>
            <p:spPr bwMode="auto">
              <a:xfrm flipH="1" flipV="1">
                <a:off x="5252" y="3461"/>
                <a:ext cx="509" cy="87"/>
              </a:xfrm>
              <a:prstGeom prst="line">
                <a:avLst/>
              </a:prstGeom>
              <a:noFill/>
              <a:ln w="57150">
                <a:solidFill>
                  <a:schemeClr val="bg1"/>
                </a:solidFill>
                <a:round/>
                <a:headEnd/>
                <a:tailEnd type="triangle" w="med" len="med"/>
              </a:ln>
            </p:spPr>
            <p:txBody>
              <a:bodyPr/>
              <a:lstStyle/>
              <a:p>
                <a:endParaRPr lang="en-US"/>
              </a:p>
            </p:txBody>
          </p:sp>
          <p:sp>
            <p:nvSpPr>
              <p:cNvPr id="11283" name="Text Box 13"/>
              <p:cNvSpPr txBox="1">
                <a:spLocks noChangeArrowheads="1"/>
              </p:cNvSpPr>
              <p:nvPr/>
            </p:nvSpPr>
            <p:spPr bwMode="auto">
              <a:xfrm rot="600000">
                <a:off x="5226" y="3599"/>
                <a:ext cx="478" cy="224"/>
              </a:xfrm>
              <a:prstGeom prst="rect">
                <a:avLst/>
              </a:prstGeom>
              <a:solidFill>
                <a:srgbClr val="CCCCFF"/>
              </a:solidFill>
              <a:ln w="9525">
                <a:noFill/>
                <a:round/>
                <a:headEnd/>
                <a:tailEnd/>
              </a:ln>
            </p:spPr>
            <p:txBody>
              <a:bodyPr lIns="81639" tIns="55221" rIns="81639" bIns="40820"/>
              <a:lstStyle/>
              <a:p>
                <a:pPr defTabSz="414338" hangingPunct="0">
                  <a:lnSpc>
                    <a:spcPct val="93000"/>
                  </a:lnSpc>
                  <a:buClr>
                    <a:srgbClr val="000000"/>
                  </a:buClr>
                  <a:buSzPct val="100000"/>
                  <a:buFont typeface="Times New Roman" pitchFamily="18" charset="0"/>
                  <a:buNone/>
                  <a:tabLst>
                    <a:tab pos="657225" algn="l"/>
                  </a:tabLst>
                </a:pPr>
                <a:r>
                  <a:rPr lang="en-US" sz="1600" b="1">
                    <a:latin typeface="Calibri" pitchFamily="34" charset="0"/>
                  </a:rPr>
                  <a:t>BEAM</a:t>
                </a:r>
              </a:p>
            </p:txBody>
          </p:sp>
          <p:sp>
            <p:nvSpPr>
              <p:cNvPr id="11284" name="Line 16"/>
              <p:cNvSpPr>
                <a:spLocks noChangeShapeType="1"/>
              </p:cNvSpPr>
              <p:nvPr/>
            </p:nvSpPr>
            <p:spPr bwMode="auto">
              <a:xfrm flipV="1">
                <a:off x="5088" y="2016"/>
                <a:ext cx="0" cy="624"/>
              </a:xfrm>
              <a:prstGeom prst="line">
                <a:avLst/>
              </a:prstGeom>
              <a:noFill/>
              <a:ln w="57150">
                <a:solidFill>
                  <a:srgbClr val="FFFF00"/>
                </a:solidFill>
                <a:round/>
                <a:headEnd/>
                <a:tailEnd type="triangle" w="med" len="med"/>
              </a:ln>
            </p:spPr>
            <p:txBody>
              <a:bodyPr/>
              <a:lstStyle/>
              <a:p>
                <a:endParaRPr lang="en-US"/>
              </a:p>
            </p:txBody>
          </p:sp>
          <p:sp>
            <p:nvSpPr>
              <p:cNvPr id="11285" name="Line 17"/>
              <p:cNvSpPr>
                <a:spLocks noChangeShapeType="1"/>
              </p:cNvSpPr>
              <p:nvPr/>
            </p:nvSpPr>
            <p:spPr bwMode="auto">
              <a:xfrm>
                <a:off x="5088" y="2640"/>
                <a:ext cx="240" cy="0"/>
              </a:xfrm>
              <a:prstGeom prst="line">
                <a:avLst/>
              </a:prstGeom>
              <a:noFill/>
              <a:ln w="38100">
                <a:solidFill>
                  <a:srgbClr val="FFFF00"/>
                </a:solidFill>
                <a:round/>
                <a:headEnd/>
                <a:tailEnd type="triangle" w="med" len="med"/>
              </a:ln>
            </p:spPr>
            <p:txBody>
              <a:bodyPr/>
              <a:lstStyle/>
              <a:p>
                <a:endParaRPr lang="en-US"/>
              </a:p>
            </p:txBody>
          </p:sp>
          <p:sp>
            <p:nvSpPr>
              <p:cNvPr id="11286" name="Text Box 18"/>
              <p:cNvSpPr txBox="1">
                <a:spLocks noChangeArrowheads="1"/>
              </p:cNvSpPr>
              <p:nvPr/>
            </p:nvSpPr>
            <p:spPr bwMode="auto">
              <a:xfrm>
                <a:off x="5414" y="2663"/>
                <a:ext cx="212" cy="231"/>
              </a:xfrm>
              <a:prstGeom prst="rect">
                <a:avLst/>
              </a:prstGeom>
              <a:noFill/>
              <a:ln w="9525">
                <a:noFill/>
                <a:miter lim="800000"/>
                <a:headEnd/>
                <a:tailEnd/>
              </a:ln>
            </p:spPr>
            <p:txBody>
              <a:bodyPr wrap="none">
                <a:spAutoFit/>
              </a:bodyPr>
              <a:lstStyle/>
              <a:p>
                <a:r>
                  <a:rPr lang="it-IT" b="1">
                    <a:solidFill>
                      <a:srgbClr val="FFFF00"/>
                    </a:solidFill>
                    <a:latin typeface="Calibri" pitchFamily="34" charset="0"/>
                  </a:rPr>
                  <a:t>X</a:t>
                </a:r>
                <a:endParaRPr lang="en-US" b="1">
                  <a:solidFill>
                    <a:srgbClr val="FFFF00"/>
                  </a:solidFill>
                  <a:latin typeface="Calibri" pitchFamily="34" charset="0"/>
                </a:endParaRPr>
              </a:p>
            </p:txBody>
          </p:sp>
          <p:sp>
            <p:nvSpPr>
              <p:cNvPr id="11287" name="Text Box 19"/>
              <p:cNvSpPr txBox="1">
                <a:spLocks noChangeArrowheads="1"/>
              </p:cNvSpPr>
              <p:nvPr/>
            </p:nvSpPr>
            <p:spPr bwMode="auto">
              <a:xfrm>
                <a:off x="4752" y="2016"/>
                <a:ext cx="212" cy="231"/>
              </a:xfrm>
              <a:prstGeom prst="rect">
                <a:avLst/>
              </a:prstGeom>
              <a:noFill/>
              <a:ln w="9525">
                <a:noFill/>
                <a:miter lim="800000"/>
                <a:headEnd/>
                <a:tailEnd/>
              </a:ln>
            </p:spPr>
            <p:txBody>
              <a:bodyPr wrap="none">
                <a:spAutoFit/>
              </a:bodyPr>
              <a:lstStyle/>
              <a:p>
                <a:r>
                  <a:rPr lang="it-IT" b="1">
                    <a:solidFill>
                      <a:srgbClr val="FFFF00"/>
                    </a:solidFill>
                    <a:latin typeface="Calibri" pitchFamily="34" charset="0"/>
                  </a:rPr>
                  <a:t>Y</a:t>
                </a:r>
                <a:endParaRPr lang="en-US" b="1">
                  <a:solidFill>
                    <a:srgbClr val="FFFF00"/>
                  </a:solidFill>
                  <a:latin typeface="Calibri" pitchFamily="34" charset="0"/>
                </a:endParaRPr>
              </a:p>
            </p:txBody>
          </p:sp>
        </p:grpSp>
        <p:sp>
          <p:nvSpPr>
            <p:cNvPr id="11275" name="Text Box 4"/>
            <p:cNvSpPr txBox="1">
              <a:spLocks noChangeArrowheads="1"/>
            </p:cNvSpPr>
            <p:nvPr/>
          </p:nvSpPr>
          <p:spPr bwMode="auto">
            <a:xfrm>
              <a:off x="4364038" y="2786063"/>
              <a:ext cx="1565275" cy="441325"/>
            </a:xfrm>
            <a:prstGeom prst="rect">
              <a:avLst/>
            </a:prstGeom>
            <a:noFill/>
            <a:ln w="9525">
              <a:noFill/>
              <a:round/>
              <a:headEnd/>
              <a:tailEnd/>
            </a:ln>
          </p:spPr>
          <p:txBody>
            <a:bodyPr lIns="81639" tIns="60020" rIns="81639" bIns="40820"/>
            <a:lstStyle/>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Lst>
              </a:pPr>
              <a:r>
                <a:rPr lang="en-US" sz="2200" b="1">
                  <a:solidFill>
                    <a:schemeClr val="bg1"/>
                  </a:solidFill>
                  <a:latin typeface="Calibri" pitchFamily="34" charset="0"/>
                </a:rPr>
                <a:t>X-Y GEMs</a:t>
              </a:r>
            </a:p>
          </p:txBody>
        </p:sp>
        <p:sp>
          <p:nvSpPr>
            <p:cNvPr id="11276" name="Text Box 9"/>
            <p:cNvSpPr txBox="1">
              <a:spLocks noChangeArrowheads="1"/>
            </p:cNvSpPr>
            <p:nvPr/>
          </p:nvSpPr>
          <p:spPr bwMode="auto">
            <a:xfrm>
              <a:off x="4235450" y="6000750"/>
              <a:ext cx="1193800" cy="431800"/>
            </a:xfrm>
            <a:prstGeom prst="rect">
              <a:avLst/>
            </a:prstGeom>
            <a:noFill/>
            <a:ln w="9525">
              <a:noFill/>
              <a:round/>
              <a:headEnd/>
              <a:tailEnd/>
            </a:ln>
          </p:spPr>
          <p:txBody>
            <a:bodyPr lIns="81639" tIns="60020" rIns="81639" bIns="40820"/>
            <a:lstStyle/>
            <a:p>
              <a:pPr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Lst>
              </a:pPr>
              <a:r>
                <a:rPr lang="en-US" sz="2200" b="1">
                  <a:solidFill>
                    <a:schemeClr val="bg1"/>
                  </a:solidFill>
                  <a:latin typeface="Calibri" pitchFamily="34" charset="0"/>
                </a:rPr>
                <a:t>X-V GEM</a:t>
              </a:r>
            </a:p>
          </p:txBody>
        </p:sp>
      </p:grpSp>
      <p:cxnSp>
        <p:nvCxnSpPr>
          <p:cNvPr id="24" name="Connettore 2 23"/>
          <p:cNvCxnSpPr/>
          <p:nvPr/>
        </p:nvCxnSpPr>
        <p:spPr>
          <a:xfrm flipV="1">
            <a:off x="5003800" y="5300663"/>
            <a:ext cx="936625" cy="792162"/>
          </a:xfrm>
          <a:prstGeom prst="straightConnector1">
            <a:avLst/>
          </a:prstGeom>
          <a:ln w="2222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6" name="Segnaposto piè di pagina 25"/>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7" name="Segnaposto numero diapositiva 26"/>
          <p:cNvSpPr>
            <a:spLocks noGrp="1"/>
          </p:cNvSpPr>
          <p:nvPr>
            <p:ph type="sldNum" sz="quarter" idx="11"/>
          </p:nvPr>
        </p:nvSpPr>
        <p:spPr/>
        <p:txBody>
          <a:bodyPr/>
          <a:lstStyle/>
          <a:p>
            <a:pPr>
              <a:defRPr/>
            </a:pPr>
            <a:fld id="{E458A581-5F90-4D95-9D9D-0FA7F9D5B3D1}" type="slidenum">
              <a:rPr lang="en-US" smtClean="0"/>
              <a:pPr>
                <a:defRPr/>
              </a:pPr>
              <a:t>49</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0" descr="KLOE00374"/>
          <p:cNvPicPr>
            <a:picLocks noChangeAspect="1" noChangeArrowheads="1"/>
          </p:cNvPicPr>
          <p:nvPr/>
        </p:nvPicPr>
        <p:blipFill>
          <a:blip r:embed="rId3" cstate="print"/>
          <a:srcRect/>
          <a:stretch>
            <a:fillRect/>
          </a:stretch>
        </p:blipFill>
        <p:spPr bwMode="auto">
          <a:xfrm>
            <a:off x="119063" y="2706688"/>
            <a:ext cx="3287712" cy="2838450"/>
          </a:xfrm>
          <a:prstGeom prst="rect">
            <a:avLst/>
          </a:prstGeom>
          <a:noFill/>
          <a:ln w="9525">
            <a:noFill/>
            <a:miter lim="800000"/>
            <a:headEnd/>
            <a:tailEnd/>
          </a:ln>
        </p:spPr>
      </p:pic>
      <p:sp>
        <p:nvSpPr>
          <p:cNvPr id="1029" name="Titolo 1"/>
          <p:cNvSpPr>
            <a:spLocks noGrp="1"/>
          </p:cNvSpPr>
          <p:nvPr>
            <p:ph type="title"/>
          </p:nvPr>
        </p:nvSpPr>
        <p:spPr>
          <a:xfrm>
            <a:off x="-36513" y="144463"/>
            <a:ext cx="9217026" cy="763587"/>
          </a:xfrm>
        </p:spPr>
        <p:txBody>
          <a:bodyPr/>
          <a:lstStyle/>
          <a:p>
            <a:pPr eaLnBrk="1" hangingPunct="1"/>
            <a:r>
              <a:rPr lang="en-US" smtClean="0"/>
              <a:t>KLOE at DA</a:t>
            </a:r>
            <a:r>
              <a:rPr lang="en-US" smtClean="0">
                <a:latin typeface="Symbol" pitchFamily="18" charset="2"/>
              </a:rPr>
              <a:t>F</a:t>
            </a:r>
            <a:r>
              <a:rPr lang="en-US" smtClean="0"/>
              <a:t>NE  </a:t>
            </a:r>
            <a:r>
              <a:rPr lang="en-US" smtClean="0">
                <a:latin typeface="Symbol" pitchFamily="18" charset="2"/>
              </a:rPr>
              <a:t>f</a:t>
            </a:r>
            <a:r>
              <a:rPr lang="en-US" smtClean="0"/>
              <a:t>-factory</a:t>
            </a:r>
          </a:p>
        </p:txBody>
      </p:sp>
      <p:grpSp>
        <p:nvGrpSpPr>
          <p:cNvPr id="2" name="Group 2"/>
          <p:cNvGrpSpPr>
            <a:grpSpLocks/>
          </p:cNvGrpSpPr>
          <p:nvPr/>
        </p:nvGrpSpPr>
        <p:grpSpPr bwMode="auto">
          <a:xfrm>
            <a:off x="3286125" y="2476500"/>
            <a:ext cx="3081338" cy="3689350"/>
            <a:chOff x="2361" y="960"/>
            <a:chExt cx="2103" cy="2324"/>
          </a:xfrm>
        </p:grpSpPr>
        <p:pic>
          <p:nvPicPr>
            <p:cNvPr id="1043" name="Picture 3"/>
            <p:cNvPicPr>
              <a:picLocks noChangeAspect="1" noChangeArrowheads="1"/>
            </p:cNvPicPr>
            <p:nvPr/>
          </p:nvPicPr>
          <p:blipFill>
            <a:blip r:embed="rId4" cstate="print"/>
            <a:srcRect l="25726" t="10225" r="21649" b="7968"/>
            <a:stretch>
              <a:fillRect/>
            </a:stretch>
          </p:blipFill>
          <p:spPr bwMode="auto">
            <a:xfrm>
              <a:off x="2361" y="960"/>
              <a:ext cx="2103" cy="2208"/>
            </a:xfrm>
            <a:prstGeom prst="rect">
              <a:avLst/>
            </a:prstGeom>
            <a:noFill/>
            <a:ln w="19050">
              <a:noFill/>
              <a:miter lim="800000"/>
              <a:headEnd/>
              <a:tailEnd/>
            </a:ln>
          </p:spPr>
        </p:pic>
        <p:sp>
          <p:nvSpPr>
            <p:cNvPr id="26" name="Text Box 4"/>
            <p:cNvSpPr txBox="1">
              <a:spLocks noChangeArrowheads="1"/>
            </p:cNvSpPr>
            <p:nvPr/>
          </p:nvSpPr>
          <p:spPr bwMode="auto">
            <a:xfrm>
              <a:off x="2976" y="3072"/>
              <a:ext cx="480" cy="212"/>
            </a:xfrm>
            <a:prstGeom prst="rect">
              <a:avLst/>
            </a:prstGeom>
            <a:solidFill>
              <a:srgbClr val="FFFFFF"/>
            </a:solid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6 m</a:t>
              </a:r>
              <a:endParaRPr lang="en-GB" sz="1600" b="1" kern="0">
                <a:solidFill>
                  <a:sysClr val="windowText" lastClr="000000"/>
                </a:solidFill>
                <a:latin typeface="+mn-lt"/>
              </a:endParaRPr>
            </a:p>
          </p:txBody>
        </p:sp>
        <p:sp>
          <p:nvSpPr>
            <p:cNvPr id="27" name="Rectangle 5"/>
            <p:cNvSpPr>
              <a:spLocks noChangeArrowheads="1"/>
            </p:cNvSpPr>
            <p:nvPr/>
          </p:nvSpPr>
          <p:spPr bwMode="auto">
            <a:xfrm>
              <a:off x="4176" y="1872"/>
              <a:ext cx="144" cy="96"/>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sp>
          <p:nvSpPr>
            <p:cNvPr id="28" name="Text Box 6"/>
            <p:cNvSpPr txBox="1">
              <a:spLocks noChangeArrowheads="1"/>
            </p:cNvSpPr>
            <p:nvPr/>
          </p:nvSpPr>
          <p:spPr bwMode="auto">
            <a:xfrm>
              <a:off x="4056" y="1803"/>
              <a:ext cx="337" cy="212"/>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7m</a:t>
              </a:r>
              <a:endParaRPr lang="en-GB" sz="1600" b="1" kern="0">
                <a:solidFill>
                  <a:sysClr val="windowText" lastClr="000000"/>
                </a:solidFill>
                <a:latin typeface="+mn-lt"/>
              </a:endParaRPr>
            </a:p>
          </p:txBody>
        </p:sp>
        <p:sp>
          <p:nvSpPr>
            <p:cNvPr id="29" name="Rectangle 7"/>
            <p:cNvSpPr>
              <a:spLocks noChangeArrowheads="1"/>
            </p:cNvSpPr>
            <p:nvPr/>
          </p:nvSpPr>
          <p:spPr bwMode="auto">
            <a:xfrm>
              <a:off x="3312" y="3048"/>
              <a:ext cx="192" cy="70"/>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grpSp>
      <p:sp>
        <p:nvSpPr>
          <p:cNvPr id="30" name="Rectangle 8"/>
          <p:cNvSpPr>
            <a:spLocks noChangeAspect="1" noChangeArrowheads="1"/>
          </p:cNvSpPr>
          <p:nvPr/>
        </p:nvSpPr>
        <p:spPr bwMode="auto">
          <a:xfrm>
            <a:off x="5722938" y="1285875"/>
            <a:ext cx="3349625" cy="1422400"/>
          </a:xfrm>
          <a:prstGeom prst="rect">
            <a:avLst/>
          </a:prstGeom>
          <a:gradFill rotWithShape="1">
            <a:gsLst>
              <a:gs pos="0">
                <a:srgbClr val="FFFF00">
                  <a:gamma/>
                  <a:shade val="46275"/>
                  <a:invGamma/>
                </a:srgbClr>
              </a:gs>
              <a:gs pos="50000">
                <a:srgbClr val="FFFF00"/>
              </a:gs>
              <a:gs pos="100000">
                <a:srgbClr val="FFFF00">
                  <a:gamma/>
                  <a:shade val="46275"/>
                  <a:invGamma/>
                </a:srgbClr>
              </a:gs>
            </a:gsLst>
            <a:lin ang="18900000" scaled="1"/>
          </a:gradFill>
          <a:ln w="9525">
            <a:solidFill>
              <a:srgbClr val="FFCC00"/>
            </a:solidFill>
            <a:miter lim="800000"/>
            <a:headEnd/>
            <a:tailEnd/>
          </a:ln>
          <a:effectLst>
            <a:outerShdw dist="107763" dir="2700000" algn="ctr" rotWithShape="0">
              <a:srgbClr val="808080"/>
            </a:outerShdw>
          </a:effectLst>
        </p:spPr>
        <p:txBody>
          <a:bodyPr>
            <a:spAutoFit/>
          </a:bodyPr>
          <a:lstStyle/>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Lead/scintillating fiber</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98% coverage of solid angle</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88 modules (barrel + end-caps)</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4880 PMTs (two side read-out)</a:t>
            </a:r>
          </a:p>
        </p:txBody>
      </p:sp>
      <p:sp>
        <p:nvSpPr>
          <p:cNvPr id="31" name="Rectangle 10"/>
          <p:cNvSpPr>
            <a:spLocks noChangeAspect="1" noChangeArrowheads="1"/>
          </p:cNvSpPr>
          <p:nvPr/>
        </p:nvSpPr>
        <p:spPr bwMode="auto">
          <a:xfrm>
            <a:off x="107950" y="1296988"/>
            <a:ext cx="3178175" cy="1339850"/>
          </a:xfrm>
          <a:prstGeom prst="rect">
            <a:avLst/>
          </a:prstGeom>
          <a:gradFill rotWithShape="0">
            <a:gsLst>
              <a:gs pos="0">
                <a:srgbClr val="99CCFF">
                  <a:gamma/>
                  <a:shade val="76471"/>
                  <a:invGamma/>
                </a:srgbClr>
              </a:gs>
              <a:gs pos="50000">
                <a:srgbClr val="99CCFF"/>
              </a:gs>
              <a:gs pos="100000">
                <a:srgbClr val="99CCFF">
                  <a:gamma/>
                  <a:shade val="76471"/>
                  <a:invGamma/>
                </a:srgbClr>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eaLnBrk="0" fontAlgn="auto" hangingPunct="0">
              <a:lnSpc>
                <a:spcPct val="90000"/>
              </a:lnSpc>
              <a:spcBef>
                <a:spcPct val="30000"/>
              </a:spcBef>
              <a:spcAft>
                <a:spcPts val="0"/>
              </a:spcAft>
              <a:buFontTx/>
              <a:buChar char="•"/>
              <a:defRPr/>
            </a:pPr>
            <a:r>
              <a:rPr lang="en-US" kern="0" dirty="0">
                <a:solidFill>
                  <a:srgbClr val="333399"/>
                </a:solidFill>
                <a:latin typeface="+mn-lt"/>
              </a:rPr>
              <a:t>4 m </a:t>
            </a:r>
            <a:r>
              <a:rPr lang="en-US" kern="0" dirty="0">
                <a:solidFill>
                  <a:srgbClr val="333399"/>
                </a:solidFill>
                <a:latin typeface="+mn-lt"/>
                <a:sym typeface="ZapfDingbats BT" pitchFamily="18" charset="2"/>
              </a:rPr>
              <a:t>diameter </a:t>
            </a:r>
            <a:r>
              <a:rPr lang="en-US" kern="0" dirty="0">
                <a:solidFill>
                  <a:srgbClr val="333399"/>
                </a:solidFill>
                <a:latin typeface="+mn-lt"/>
                <a:cs typeface="Times New Roman" pitchFamily="18" charset="0"/>
                <a:sym typeface="ZapfDingbats BT" pitchFamily="18" charset="2"/>
              </a:rPr>
              <a:t>×</a:t>
            </a:r>
            <a:r>
              <a:rPr lang="en-US" kern="0" dirty="0">
                <a:solidFill>
                  <a:srgbClr val="333399"/>
                </a:solidFill>
                <a:latin typeface="+mn-lt"/>
                <a:sym typeface="ZapfDingbats BT" pitchFamily="18" charset="2"/>
              </a:rPr>
              <a:t> 3.3 m length</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90% helium, 10% </a:t>
            </a:r>
            <a:r>
              <a:rPr lang="en-US" kern="0" dirty="0" err="1">
                <a:solidFill>
                  <a:srgbClr val="333399"/>
                </a:solidFill>
                <a:latin typeface="+mn-lt"/>
                <a:sym typeface="ZapfDingbats BT" pitchFamily="18" charset="2"/>
              </a:rPr>
              <a:t>isobutane</a:t>
            </a:r>
            <a:endParaRPr lang="en-US" kern="0" dirty="0">
              <a:solidFill>
                <a:srgbClr val="333399"/>
              </a:solidFill>
              <a:latin typeface="+mn-lt"/>
              <a:sym typeface="ZapfDingbats BT" pitchFamily="18" charset="2"/>
            </a:endParaRP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12582/52140 sense/tot wires</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All-stereo geometry</a:t>
            </a:r>
          </a:p>
        </p:txBody>
      </p:sp>
      <p:pic>
        <p:nvPicPr>
          <p:cNvPr id="1035" name="Picture 11" descr="Kloecal"/>
          <p:cNvPicPr>
            <a:picLocks noChangeAspect="1" noChangeArrowheads="1"/>
          </p:cNvPicPr>
          <p:nvPr/>
        </p:nvPicPr>
        <p:blipFill>
          <a:blip r:embed="rId5" cstate="print"/>
          <a:srcRect l="16460" t="3125" r="2156" b="3134"/>
          <a:stretch>
            <a:fillRect/>
          </a:stretch>
        </p:blipFill>
        <p:spPr bwMode="auto">
          <a:xfrm>
            <a:off x="6286500" y="2776538"/>
            <a:ext cx="2781300" cy="2257425"/>
          </a:xfrm>
          <a:prstGeom prst="rect">
            <a:avLst/>
          </a:prstGeom>
          <a:noFill/>
          <a:ln w="9525">
            <a:noFill/>
            <a:miter lim="800000"/>
            <a:headEnd/>
            <a:tailEnd/>
          </a:ln>
        </p:spPr>
      </p:pic>
      <p:sp>
        <p:nvSpPr>
          <p:cNvPr id="33" name="Text Box 12"/>
          <p:cNvSpPr txBox="1">
            <a:spLocks noChangeArrowheads="1"/>
          </p:cNvSpPr>
          <p:nvPr/>
        </p:nvSpPr>
        <p:spPr bwMode="auto">
          <a:xfrm>
            <a:off x="6215063" y="4629150"/>
            <a:ext cx="3897312" cy="371475"/>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b="1" i="1" kern="0" dirty="0">
                <a:solidFill>
                  <a:schemeClr val="bg1"/>
                </a:solidFill>
                <a:effectLst>
                  <a:outerShdw blurRad="38100" dist="38100" dir="2700000" algn="tl">
                    <a:srgbClr val="C0C0C0"/>
                  </a:outerShdw>
                </a:effectLst>
                <a:latin typeface="+mn-lt"/>
              </a:rPr>
              <a:t>Electromagnetic Calorimeter</a:t>
            </a:r>
          </a:p>
        </p:txBody>
      </p:sp>
      <p:sp>
        <p:nvSpPr>
          <p:cNvPr id="34" name="Text Box 13"/>
          <p:cNvSpPr txBox="1">
            <a:spLocks noChangeArrowheads="1"/>
          </p:cNvSpPr>
          <p:nvPr/>
        </p:nvSpPr>
        <p:spPr bwMode="auto">
          <a:xfrm>
            <a:off x="71438" y="2571750"/>
            <a:ext cx="2743200" cy="401638"/>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sz="2000" b="1" i="1" kern="0" dirty="0">
                <a:solidFill>
                  <a:schemeClr val="bg1"/>
                </a:solidFill>
                <a:effectLst>
                  <a:outerShdw blurRad="38100" dist="38100" dir="2700000" algn="tl">
                    <a:srgbClr val="C0C0C0"/>
                  </a:outerShdw>
                </a:effectLst>
                <a:latin typeface="+mn-lt"/>
              </a:rPr>
              <a:t>Drift Chamber</a:t>
            </a:r>
          </a:p>
        </p:txBody>
      </p:sp>
      <p:sp>
        <p:nvSpPr>
          <p:cNvPr id="35" name="Text Box 14"/>
          <p:cNvSpPr txBox="1">
            <a:spLocks noChangeArrowheads="1"/>
          </p:cNvSpPr>
          <p:nvPr/>
        </p:nvSpPr>
        <p:spPr bwMode="auto">
          <a:xfrm>
            <a:off x="142875" y="5738961"/>
            <a:ext cx="3071813" cy="714375"/>
          </a:xfrm>
          <a:prstGeom prst="rect">
            <a:avLst/>
          </a:prstGeom>
          <a:gradFill rotWithShape="0">
            <a:gsLst>
              <a:gs pos="0">
                <a:srgbClr val="99CCFF">
                  <a:gamma/>
                  <a:shade val="76078"/>
                  <a:invGamma/>
                </a:srgbClr>
              </a:gs>
              <a:gs pos="100000">
                <a:srgbClr val="99CCFF"/>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kern="0" baseline="-25000" dirty="0" err="1">
                <a:solidFill>
                  <a:srgbClr val="333399"/>
                </a:solidFill>
                <a:effectLst>
                  <a:outerShdw blurRad="38100" dist="38100" dir="2700000" algn="tl">
                    <a:srgbClr val="000000"/>
                  </a:outerShdw>
                </a:effectLst>
                <a:latin typeface="+mn-lt"/>
              </a:rPr>
              <a:t>r</a:t>
            </a:r>
            <a:r>
              <a:rPr lang="en-US" b="1" kern="0" baseline="-25000" dirty="0">
                <a:solidFill>
                  <a:srgbClr val="333399"/>
                </a:solidFill>
                <a:effectLst>
                  <a:outerShdw blurRad="38100" dist="38100" dir="2700000" algn="tl">
                    <a:srgbClr val="000000"/>
                  </a:outerShdw>
                </a:effectLst>
                <a:latin typeface="+mn-lt"/>
              </a:rPr>
              <a:t> </a:t>
            </a:r>
            <a:r>
              <a:rPr lang="en-US" b="1" kern="0" baseline="-25000" dirty="0">
                <a:solidFill>
                  <a:srgbClr val="333399"/>
                </a:solidFill>
                <a:effectLst>
                  <a:outerShdw blurRad="38100" dist="38100" dir="2700000" algn="tl">
                    <a:srgbClr val="000000"/>
                  </a:outerShdw>
                </a:effectLst>
                <a:latin typeface="Symbol" pitchFamily="18" charset="2"/>
              </a:rPr>
              <a:t>f</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r>
              <a:rPr lang="en-US" b="1" kern="0" dirty="0">
                <a:solidFill>
                  <a:srgbClr val="333399"/>
                </a:solidFill>
                <a:effectLst>
                  <a:outerShdw blurRad="38100" dist="38100" dir="2700000" algn="tl">
                    <a:srgbClr val="000000"/>
                  </a:outerShdw>
                </a:effectLst>
                <a:latin typeface="+mn-lt"/>
                <a:sym typeface="SymbolProp BT" pitchFamily="2" charset="2"/>
              </a:rPr>
              <a:t>= 150 </a:t>
            </a:r>
            <a:r>
              <a:rPr lang="en-US" b="1" kern="0" dirty="0">
                <a:solidFill>
                  <a:srgbClr val="333399"/>
                </a:solidFill>
                <a:effectLst>
                  <a:outerShdw blurRad="38100" dist="38100" dir="2700000" algn="tl">
                    <a:srgbClr val="000000"/>
                  </a:outerShdw>
                </a:effectLst>
                <a:latin typeface="Symbol" pitchFamily="18" charset="2"/>
                <a:sym typeface="SymbolProp BT" pitchFamily="2" charset="2"/>
              </a:rPr>
              <a:t>m</a:t>
            </a:r>
            <a:r>
              <a:rPr lang="en-US" b="1" kern="0" dirty="0">
                <a:solidFill>
                  <a:srgbClr val="333399"/>
                </a:solidFill>
                <a:effectLst>
                  <a:outerShdw blurRad="38100" dist="38100" dir="2700000" algn="tl">
                    <a:srgbClr val="000000"/>
                  </a:outerShdw>
                </a:effectLst>
                <a:latin typeface="+mn-lt"/>
                <a:sym typeface="SymbolProp BT" pitchFamily="2" charset="2"/>
              </a:rPr>
              <a:t>m  </a:t>
            </a: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z</a:t>
            </a:r>
            <a:r>
              <a:rPr lang="en-US" b="1" kern="0" dirty="0">
                <a:solidFill>
                  <a:srgbClr val="333399"/>
                </a:solidFill>
                <a:effectLst>
                  <a:outerShdw blurRad="38100" dist="38100" dir="2700000" algn="tl">
                    <a:srgbClr val="000000"/>
                  </a:outerShdw>
                </a:effectLst>
                <a:latin typeface="+mn-lt"/>
              </a:rPr>
              <a:t> </a:t>
            </a:r>
            <a:r>
              <a:rPr lang="en-US" b="1" kern="0" dirty="0">
                <a:solidFill>
                  <a:srgbClr val="333399"/>
                </a:solidFill>
                <a:effectLst>
                  <a:outerShdw blurRad="38100" dist="38100" dir="2700000" algn="tl">
                    <a:srgbClr val="000000"/>
                  </a:outerShdw>
                </a:effectLst>
                <a:latin typeface="+mn-lt"/>
                <a:sym typeface="SymbolProp BT" pitchFamily="2" charset="2"/>
              </a:rPr>
              <a:t> = 2 mm</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p>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V</a:t>
            </a:r>
            <a:r>
              <a:rPr lang="en-US" b="1" kern="0" dirty="0">
                <a:solidFill>
                  <a:srgbClr val="333399"/>
                </a:solidFill>
                <a:effectLst>
                  <a:outerShdw blurRad="38100" dist="38100" dir="2700000" algn="tl">
                    <a:srgbClr val="000000"/>
                  </a:outerShdw>
                </a:effectLst>
                <a:latin typeface="+mn-lt"/>
                <a:sym typeface="SymbolProp BT" pitchFamily="2" charset="2"/>
              </a:rPr>
              <a:t>  = 3 mm   </a:t>
            </a:r>
            <a:r>
              <a:rPr lang="en-US" b="1" kern="0" dirty="0">
                <a:solidFill>
                  <a:srgbClr val="333399"/>
                </a:solidFill>
                <a:effectLst>
                  <a:outerShdw blurRad="38100" dist="38100" dir="2700000" algn="tl">
                    <a:srgbClr val="000000"/>
                  </a:outerShdw>
                </a:effectLst>
                <a:latin typeface="Symbol" pitchFamily="18" charset="2"/>
              </a:rPr>
              <a:t>s</a:t>
            </a:r>
            <a:r>
              <a:rPr lang="en-US" b="1" i="1" kern="0" baseline="-25000" dirty="0">
                <a:solidFill>
                  <a:srgbClr val="333399"/>
                </a:solidFill>
                <a:effectLst>
                  <a:outerShdw blurRad="38100" dist="38100" dir="2700000" algn="tl">
                    <a:srgbClr val="000000"/>
                  </a:outerShdw>
                </a:effectLst>
                <a:latin typeface="+mn-lt"/>
              </a:rPr>
              <a:t>p </a:t>
            </a:r>
            <a:r>
              <a:rPr lang="en-US" b="1" kern="0" dirty="0">
                <a:solidFill>
                  <a:srgbClr val="333399"/>
                </a:solidFill>
                <a:effectLst>
                  <a:outerShdw blurRad="38100" dist="38100" dir="2700000" algn="tl">
                    <a:srgbClr val="000000"/>
                  </a:outerShdw>
                </a:effectLst>
                <a:latin typeface="+mn-lt"/>
              </a:rPr>
              <a:t>/</a:t>
            </a:r>
            <a:r>
              <a:rPr lang="en-US" b="1" i="1" kern="0" dirty="0">
                <a:solidFill>
                  <a:srgbClr val="333399"/>
                </a:solidFill>
                <a:effectLst>
                  <a:outerShdw blurRad="38100" dist="38100" dir="2700000" algn="tl">
                    <a:srgbClr val="000000"/>
                  </a:outerShdw>
                </a:effectLst>
                <a:latin typeface="+mn-lt"/>
              </a:rPr>
              <a:t>p</a:t>
            </a:r>
            <a:r>
              <a:rPr lang="en-US" b="1" kern="0" dirty="0">
                <a:solidFill>
                  <a:srgbClr val="333399"/>
                </a:solidFill>
                <a:effectLst>
                  <a:outerShdw blurRad="38100" dist="38100" dir="2700000" algn="tl">
                    <a:srgbClr val="000000"/>
                  </a:outerShdw>
                </a:effectLst>
                <a:latin typeface="+mn-lt"/>
              </a:rPr>
              <a:t> = 0.4 %</a:t>
            </a:r>
            <a:endParaRPr lang="en-US" b="1" kern="0" dirty="0">
              <a:solidFill>
                <a:srgbClr val="333399"/>
              </a:solidFill>
              <a:effectLst>
                <a:outerShdw blurRad="38100" dist="38100" dir="2700000" algn="tl">
                  <a:srgbClr val="000000"/>
                </a:outerShdw>
              </a:effectLst>
              <a:latin typeface="+mn-lt"/>
              <a:sym typeface="SymbolProp BT" pitchFamily="2" charset="2"/>
            </a:endParaRPr>
          </a:p>
        </p:txBody>
      </p:sp>
      <p:sp>
        <p:nvSpPr>
          <p:cNvPr id="36" name="Text Box 15"/>
          <p:cNvSpPr txBox="1">
            <a:spLocks noChangeArrowheads="1"/>
          </p:cNvSpPr>
          <p:nvPr/>
        </p:nvSpPr>
        <p:spPr bwMode="auto">
          <a:xfrm>
            <a:off x="6234113" y="5083175"/>
            <a:ext cx="2767012" cy="1290638"/>
          </a:xfrm>
          <a:prstGeom prst="rect">
            <a:avLst/>
          </a:prstGeom>
          <a:gradFill rotWithShape="1">
            <a:gsLst>
              <a:gs pos="0">
                <a:srgbClr val="FFFF00">
                  <a:gamma/>
                  <a:shade val="56078"/>
                  <a:invGamma/>
                </a:srgbClr>
              </a:gs>
              <a:gs pos="50000">
                <a:srgbClr val="FFFF00"/>
              </a:gs>
              <a:gs pos="100000">
                <a:srgbClr val="FFFF00">
                  <a:gamma/>
                  <a:shade val="56078"/>
                  <a:invGamma/>
                </a:srgbClr>
              </a:gs>
            </a:gsLst>
            <a:lin ang="18900000" scaled="1"/>
          </a:gradFill>
          <a:ln w="9525">
            <a:solidFill>
              <a:srgbClr val="E4B900"/>
            </a:solidFill>
            <a:miter lim="800000"/>
            <a:headEnd/>
            <a:tailEnd/>
          </a:ln>
          <a:effectLst>
            <a:outerShdw dist="107763" dir="2700000" algn="ctr" rotWithShape="0">
              <a:srgbClr val="808080"/>
            </a:outerShdw>
          </a:effectLst>
        </p:spPr>
        <p:txBody>
          <a:bodyPr>
            <a:spAutoFit/>
          </a:bodyPr>
          <a:lstStyle/>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kern="0" baseline="-25000">
                <a:solidFill>
                  <a:sysClr val="windowText" lastClr="000000"/>
                </a:solidFill>
                <a:effectLst>
                  <a:outerShdw blurRad="38100" dist="38100" dir="2700000" algn="tl">
                    <a:srgbClr val="FFFFFF"/>
                  </a:outerShdw>
                </a:effectLst>
                <a:latin typeface="+mn-lt"/>
              </a:rPr>
              <a:t>E </a:t>
            </a:r>
            <a:r>
              <a:rPr lang="en-US" b="1" kern="0">
                <a:solidFill>
                  <a:sysClr val="windowText" lastClr="000000"/>
                </a:solidFill>
                <a:effectLst>
                  <a:outerShdw blurRad="38100" dist="38100" dir="2700000" algn="tl">
                    <a:srgbClr val="FFFFFF"/>
                  </a:outerShdw>
                </a:effectLst>
                <a:latin typeface="+mn-lt"/>
              </a:rPr>
              <a:t>/</a:t>
            </a:r>
            <a:r>
              <a:rPr lang="en-US" b="1" i="1" kern="0">
                <a:solidFill>
                  <a:sysClr val="windowText" lastClr="000000"/>
                </a:solidFill>
                <a:effectLst>
                  <a:outerShdw blurRad="38100" dist="38100" dir="2700000" algn="tl">
                    <a:srgbClr val="FFFFFF"/>
                  </a:outerShdw>
                </a:effectLst>
                <a:latin typeface="+mn-lt"/>
              </a:rPr>
              <a:t>E</a:t>
            </a:r>
            <a:r>
              <a:rPr lang="en-US" b="1" kern="0">
                <a:solidFill>
                  <a:sysClr val="windowText" lastClr="000000"/>
                </a:solidFill>
                <a:effectLst>
                  <a:outerShdw blurRad="38100" dist="38100" dir="2700000" algn="tl">
                    <a:srgbClr val="FFFFFF"/>
                  </a:outerShdw>
                </a:effectLst>
                <a:latin typeface="+mn-lt"/>
              </a:rPr>
              <a:t> =	5.4%/ </a:t>
            </a:r>
          </a:p>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i="1" kern="0" baseline="-25000">
                <a:solidFill>
                  <a:sysClr val="windowText" lastClr="000000"/>
                </a:solidFill>
                <a:effectLst>
                  <a:outerShdw blurRad="38100" dist="38100" dir="2700000" algn="tl">
                    <a:srgbClr val="FFFFFF"/>
                  </a:outerShdw>
                </a:effectLst>
                <a:latin typeface="+mn-lt"/>
              </a:rPr>
              <a:t>t</a:t>
            </a:r>
            <a:r>
              <a:rPr lang="en-US" b="1" kern="0">
                <a:solidFill>
                  <a:sysClr val="windowText" lastClr="000000"/>
                </a:solidFill>
                <a:effectLst>
                  <a:outerShdw blurRad="38100" dist="38100" dir="2700000" algn="tl">
                    <a:srgbClr val="FFFFFF"/>
                  </a:outerShdw>
                </a:effectLst>
                <a:latin typeface="+mn-lt"/>
              </a:rPr>
              <a:t> = 54 ps/</a:t>
            </a:r>
            <a:r>
              <a:rPr lang="en-US" sz="2400" b="1" kern="0">
                <a:solidFill>
                  <a:sysClr val="windowText" lastClr="000000"/>
                </a:solidFill>
                <a:effectLst>
                  <a:outerShdw blurRad="38100" dist="38100" dir="2700000" algn="tl">
                    <a:srgbClr val="FFFFFF"/>
                  </a:outerShdw>
                </a:effectLst>
                <a:latin typeface="+mn-lt"/>
              </a:rPr>
              <a:t>                              </a:t>
            </a:r>
            <a:r>
              <a:rPr lang="en-US" sz="1600" kern="0">
                <a:solidFill>
                  <a:sysClr val="windowText" lastClr="000000"/>
                </a:solidFill>
                <a:effectLst>
                  <a:outerShdw blurRad="38100" dist="38100" dir="2700000" algn="tl">
                    <a:srgbClr val="FFFFFF"/>
                  </a:outerShdw>
                </a:effectLst>
                <a:latin typeface="Tempus Sans ITC" pitchFamily="82" charset="0"/>
              </a:rPr>
              <a:t>  </a:t>
            </a:r>
          </a:p>
          <a:p>
            <a:pPr fontAlgn="auto">
              <a:lnSpc>
                <a:spcPct val="130000"/>
              </a:lnSpc>
              <a:spcBef>
                <a:spcPts val="0"/>
              </a:spcBef>
              <a:spcAft>
                <a:spcPts val="0"/>
              </a:spcAft>
              <a:tabLst>
                <a:tab pos="747713" algn="l"/>
              </a:tabLst>
              <a:defRPr/>
            </a:pPr>
            <a:r>
              <a:rPr lang="en-US" sz="1600" kern="0">
                <a:solidFill>
                  <a:sysClr val="windowText" lastClr="000000"/>
                </a:solidFill>
                <a:latin typeface="Tempus Sans ITC" pitchFamily="82" charset="0"/>
              </a:rPr>
              <a:t>                                               </a:t>
            </a:r>
          </a:p>
        </p:txBody>
      </p:sp>
      <p:graphicFrame>
        <p:nvGraphicFramePr>
          <p:cNvPr id="1026" name="Object 4"/>
          <p:cNvGraphicFramePr>
            <a:graphicFrameLocks noChangeAspect="1"/>
          </p:cNvGraphicFramePr>
          <p:nvPr/>
        </p:nvGraphicFramePr>
        <p:xfrm>
          <a:off x="7286625" y="5640388"/>
          <a:ext cx="903288" cy="376237"/>
        </p:xfrm>
        <a:graphic>
          <a:graphicData uri="http://schemas.openxmlformats.org/presentationml/2006/ole">
            <p:oleObj spid="_x0000_s69634" name="Equation" r:id="rId6" imgW="660240" imgH="253800" progId="Equation.3">
              <p:embed/>
            </p:oleObj>
          </a:graphicData>
        </a:graphic>
      </p:graphicFrame>
      <p:sp>
        <p:nvSpPr>
          <p:cNvPr id="38" name="Rectangle 17"/>
          <p:cNvSpPr>
            <a:spLocks noChangeArrowheads="1"/>
          </p:cNvSpPr>
          <p:nvPr/>
        </p:nvSpPr>
        <p:spPr bwMode="auto">
          <a:xfrm>
            <a:off x="6697663" y="5964238"/>
            <a:ext cx="1970087" cy="449262"/>
          </a:xfrm>
          <a:prstGeom prst="rect">
            <a:avLst/>
          </a:prstGeom>
          <a:noFill/>
          <a:ln w="9525">
            <a:noFill/>
            <a:miter lim="800000"/>
            <a:headEnd/>
            <a:tailEnd/>
          </a:ln>
          <a:effectLst/>
        </p:spPr>
        <p:txBody>
          <a:bodyPr>
            <a:spAutoFit/>
          </a:bodyPr>
          <a:lstStyle/>
          <a:p>
            <a:pPr fontAlgn="auto">
              <a:lnSpc>
                <a:spcPct val="130000"/>
              </a:lnSpc>
              <a:spcBef>
                <a:spcPct val="50000"/>
              </a:spcBef>
              <a:spcAft>
                <a:spcPts val="0"/>
              </a:spcAft>
              <a:buFont typeface="Symbol" pitchFamily="18" charset="2"/>
              <a:buChar char="Å"/>
              <a:defRPr/>
            </a:pPr>
            <a:r>
              <a:rPr lang="en-US" b="1" kern="0" dirty="0">
                <a:solidFill>
                  <a:sysClr val="windowText" lastClr="000000"/>
                </a:solidFill>
                <a:latin typeface="+mn-lt"/>
              </a:rPr>
              <a:t> </a:t>
            </a:r>
            <a:r>
              <a:rPr lang="en-US" b="1" kern="0" dirty="0">
                <a:solidFill>
                  <a:sysClr val="windowText" lastClr="000000"/>
                </a:solidFill>
                <a:effectLst>
                  <a:outerShdw blurRad="38100" dist="38100" dir="2700000" algn="tl">
                    <a:srgbClr val="C0C0C0"/>
                  </a:outerShdw>
                </a:effectLst>
                <a:latin typeface="+mn-lt"/>
              </a:rPr>
              <a:t>50 </a:t>
            </a:r>
            <a:r>
              <a:rPr lang="en-US" b="1" kern="0" dirty="0" err="1">
                <a:solidFill>
                  <a:sysClr val="windowText" lastClr="000000"/>
                </a:solidFill>
                <a:effectLst>
                  <a:outerShdw blurRad="38100" dist="38100" dir="2700000" algn="tl">
                    <a:srgbClr val="C0C0C0"/>
                  </a:outerShdw>
                </a:effectLst>
                <a:latin typeface="+mn-lt"/>
              </a:rPr>
              <a:t>ps</a:t>
            </a:r>
            <a:r>
              <a:rPr lang="en-US" kern="0" dirty="0">
                <a:solidFill>
                  <a:sysClr val="windowText" lastClr="000000"/>
                </a:solidFill>
                <a:effectLst>
                  <a:outerShdw blurRad="38100" dist="38100" dir="2700000" algn="tl">
                    <a:srgbClr val="C0C0C0"/>
                  </a:outerShdw>
                </a:effectLst>
                <a:latin typeface="+mn-lt"/>
              </a:rPr>
              <a:t>(</a:t>
            </a:r>
            <a:r>
              <a:rPr lang="en-US" kern="0" dirty="0" err="1">
                <a:solidFill>
                  <a:sysClr val="windowText" lastClr="000000"/>
                </a:solidFill>
                <a:effectLst>
                  <a:outerShdw blurRad="38100" dist="38100" dir="2700000" algn="tl">
                    <a:srgbClr val="C0C0C0"/>
                  </a:outerShdw>
                </a:effectLst>
                <a:latin typeface="+mn-lt"/>
              </a:rPr>
              <a:t>calib</a:t>
            </a:r>
            <a:r>
              <a:rPr lang="en-US" kern="0" dirty="0">
                <a:solidFill>
                  <a:sysClr val="windowText" lastClr="000000"/>
                </a:solidFill>
                <a:effectLst>
                  <a:outerShdw blurRad="38100" dist="38100" dir="2700000" algn="tl">
                    <a:srgbClr val="C0C0C0"/>
                  </a:outerShdw>
                </a:effectLst>
                <a:latin typeface="+mn-lt"/>
              </a:rPr>
              <a:t>)</a:t>
            </a:r>
            <a:endParaRPr lang="en-GB" kern="0" dirty="0">
              <a:solidFill>
                <a:sysClr val="windowText" lastClr="000000"/>
              </a:solidFill>
              <a:effectLst>
                <a:outerShdw blurRad="38100" dist="38100" dir="2700000" algn="tl">
                  <a:srgbClr val="C0C0C0"/>
                </a:outerShdw>
              </a:effectLst>
              <a:latin typeface="+mn-lt"/>
            </a:endParaRPr>
          </a:p>
        </p:txBody>
      </p:sp>
      <p:graphicFrame>
        <p:nvGraphicFramePr>
          <p:cNvPr id="1027" name="Object 5"/>
          <p:cNvGraphicFramePr>
            <a:graphicFrameLocks noChangeAspect="1"/>
          </p:cNvGraphicFramePr>
          <p:nvPr/>
        </p:nvGraphicFramePr>
        <p:xfrm>
          <a:off x="7572375" y="5214938"/>
          <a:ext cx="933450" cy="388937"/>
        </p:xfrm>
        <a:graphic>
          <a:graphicData uri="http://schemas.openxmlformats.org/presentationml/2006/ole">
            <p:oleObj spid="_x0000_s69635" name="Equation" r:id="rId7" imgW="660240" imgH="253800" progId="Equation.3">
              <p:embed/>
            </p:oleObj>
          </a:graphicData>
        </a:graphic>
      </p:graphicFrame>
      <p:sp>
        <p:nvSpPr>
          <p:cNvPr id="42" name="Rectangle 22"/>
          <p:cNvSpPr>
            <a:spLocks noChangeArrowheads="1"/>
          </p:cNvSpPr>
          <p:nvPr/>
        </p:nvSpPr>
        <p:spPr bwMode="auto">
          <a:xfrm>
            <a:off x="4140200" y="6127750"/>
            <a:ext cx="1241425" cy="366713"/>
          </a:xfrm>
          <a:prstGeom prst="rect">
            <a:avLst/>
          </a:prstGeom>
          <a:noFill/>
          <a:ln w="25400" algn="ctr">
            <a:noFill/>
            <a:miter lim="800000"/>
            <a:headEnd/>
            <a:tailEnd/>
          </a:ln>
          <a:effectLst/>
        </p:spPr>
        <p:txBody>
          <a:bodyPr wrap="none" lIns="90000" tIns="46800" rIns="90000" bIns="46800">
            <a:spAutoFit/>
          </a:bodyPr>
          <a:lstStyle/>
          <a:p>
            <a:pPr algn="ctr" eaLnBrk="0" fontAlgn="auto" hangingPunct="0">
              <a:spcBef>
                <a:spcPts val="0"/>
              </a:spcBef>
              <a:spcAft>
                <a:spcPts val="0"/>
              </a:spcAft>
              <a:defRPr/>
            </a:pPr>
            <a:r>
              <a:rPr lang="en-US" kern="0">
                <a:solidFill>
                  <a:sysClr val="windowText" lastClr="000000"/>
                </a:solidFill>
                <a:latin typeface="+mn-lt"/>
                <a:sym typeface="SymbolProp BT" pitchFamily="2" charset="2"/>
              </a:rPr>
              <a:t>B = 0.52 T</a:t>
            </a:r>
          </a:p>
        </p:txBody>
      </p:sp>
      <p:sp>
        <p:nvSpPr>
          <p:cNvPr id="24" name="Segnaposto piè di pagina 2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5" name="Segnaposto numero diapositiva 24"/>
          <p:cNvSpPr>
            <a:spLocks noGrp="1"/>
          </p:cNvSpPr>
          <p:nvPr>
            <p:ph type="sldNum" sz="quarter" idx="11"/>
          </p:nvPr>
        </p:nvSpPr>
        <p:spPr/>
        <p:txBody>
          <a:bodyPr/>
          <a:lstStyle/>
          <a:p>
            <a:pPr>
              <a:defRPr/>
            </a:pPr>
            <a:fld id="{E458A581-5F90-4D95-9D9D-0FA7F9D5B3D1}" type="slidenum">
              <a:rPr lang="en-US" smtClean="0"/>
              <a:pPr>
                <a:defRPr/>
              </a:pPr>
              <a:t>5</a:t>
            </a:fld>
            <a:endParaRPr lang="en-US" dirty="0"/>
          </a:p>
        </p:txBody>
      </p:sp>
      <p:pic>
        <p:nvPicPr>
          <p:cNvPr id="69636" name="Picture 4"/>
          <p:cNvPicPr>
            <a:picLocks noChangeAspect="1" noChangeArrowheads="1"/>
          </p:cNvPicPr>
          <p:nvPr/>
        </p:nvPicPr>
        <p:blipFill>
          <a:blip r:embed="rId8" cstate="print"/>
          <a:srcRect/>
          <a:stretch>
            <a:fillRect/>
          </a:stretch>
        </p:blipFill>
        <p:spPr bwMode="auto">
          <a:xfrm>
            <a:off x="121152" y="2665228"/>
            <a:ext cx="3173730" cy="3141345"/>
          </a:xfrm>
          <a:prstGeom prst="rect">
            <a:avLst/>
          </a:prstGeom>
          <a:noFill/>
          <a:ln w="9525">
            <a:noFill/>
            <a:miter lim="800000"/>
            <a:headEnd/>
            <a:tailEnd/>
          </a:ln>
        </p:spPr>
      </p:pic>
      <p:sp>
        <p:nvSpPr>
          <p:cNvPr id="37" name="Arco 36"/>
          <p:cNvSpPr/>
          <p:nvPr/>
        </p:nvSpPr>
        <p:spPr>
          <a:xfrm rot="5400000">
            <a:off x="1836775" y="3468179"/>
            <a:ext cx="1296144" cy="459606"/>
          </a:xfrm>
          <a:prstGeom prst="arc">
            <a:avLst>
              <a:gd name="adj1" fmla="val 5563285"/>
              <a:gd name="adj2" fmla="val 10466127"/>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o 39"/>
          <p:cNvSpPr/>
          <p:nvPr/>
        </p:nvSpPr>
        <p:spPr>
          <a:xfrm>
            <a:off x="2214786" y="3037334"/>
            <a:ext cx="1368152" cy="957188"/>
          </a:xfrm>
          <a:prstGeom prst="arc">
            <a:avLst>
              <a:gd name="adj1" fmla="val 4478023"/>
              <a:gd name="adj2" fmla="val 9797017"/>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co 42"/>
          <p:cNvSpPr/>
          <p:nvPr/>
        </p:nvSpPr>
        <p:spPr>
          <a:xfrm rot="16200000">
            <a:off x="822252" y="3951089"/>
            <a:ext cx="1249536" cy="1594718"/>
          </a:xfrm>
          <a:prstGeom prst="arc">
            <a:avLst>
              <a:gd name="adj1" fmla="val 2617630"/>
              <a:gd name="adj2" fmla="val 9317619"/>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o 43"/>
          <p:cNvSpPr/>
          <p:nvPr/>
        </p:nvSpPr>
        <p:spPr>
          <a:xfrm rot="5400000" flipH="1">
            <a:off x="1070025" y="4122663"/>
            <a:ext cx="1728192" cy="1848842"/>
          </a:xfrm>
          <a:prstGeom prst="arc">
            <a:avLst>
              <a:gd name="adj1" fmla="val 1752633"/>
              <a:gd name="adj2" fmla="val 6123230"/>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Rectangle 18"/>
          <p:cNvSpPr>
            <a:spLocks noChangeArrowheads="1"/>
          </p:cNvSpPr>
          <p:nvPr/>
        </p:nvSpPr>
        <p:spPr bwMode="auto">
          <a:xfrm>
            <a:off x="3842322" y="1515687"/>
            <a:ext cx="1641475" cy="925512"/>
          </a:xfrm>
          <a:prstGeom prst="rect">
            <a:avLst/>
          </a:prstGeom>
          <a:solidFill>
            <a:srgbClr val="FFFFFF"/>
          </a:solidFill>
          <a:ln w="9525">
            <a:solidFill>
              <a:srgbClr val="339966"/>
            </a:solidFill>
            <a:miter lim="800000"/>
            <a:headEnd/>
            <a:tailEnd/>
          </a:ln>
          <a:effectLst>
            <a:outerShdw dist="107763" dir="2700000" algn="ctr" rotWithShape="0">
              <a:srgbClr val="808080"/>
            </a:outerShdw>
          </a:effectLst>
        </p:spPr>
        <p:txBody>
          <a:bodyPr lIns="90000" tIns="46800" rIns="90000" bIns="46800">
            <a:spAutoFit/>
          </a:bodyPr>
          <a:lstStyle/>
          <a:p>
            <a:pPr fontAlgn="auto">
              <a:spcBef>
                <a:spcPct val="50000"/>
              </a:spcBef>
              <a:spcAft>
                <a:spcPts val="0"/>
              </a:spcAft>
              <a:defRPr/>
            </a:pP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KS</a:t>
            </a:r>
            <a:r>
              <a:rPr lang="it-IT" b="1" kern="0" dirty="0">
                <a:solidFill>
                  <a:srgbClr val="009900"/>
                </a:solidFill>
                <a:latin typeface="+mn-lt"/>
                <a:sym typeface="Symbol" pitchFamily="18" charset="2"/>
              </a:rPr>
              <a:t> = 0.6  cm</a:t>
            </a:r>
            <a:r>
              <a:rPr lang="it-IT" b="1" kern="0" dirty="0">
                <a:solidFill>
                  <a:srgbClr val="009900"/>
                </a:solidFill>
                <a:latin typeface="Tempus Sans ITC" pitchFamily="82" charset="0"/>
                <a:sym typeface="Symbol" pitchFamily="18" charset="2"/>
              </a:rPr>
              <a:t>    </a:t>
            </a: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KL  </a:t>
            </a:r>
            <a:r>
              <a:rPr lang="it-IT" b="1" kern="0" dirty="0">
                <a:solidFill>
                  <a:srgbClr val="009900"/>
                </a:solidFill>
                <a:latin typeface="+mn-lt"/>
                <a:sym typeface="Symbol" pitchFamily="18" charset="2"/>
              </a:rPr>
              <a:t>= 340 cm   </a:t>
            </a:r>
            <a:r>
              <a:rPr lang="it-IT" b="1" kern="0" baseline="-25000" dirty="0">
                <a:solidFill>
                  <a:srgbClr val="009900"/>
                </a:solidFill>
                <a:latin typeface="+mn-lt"/>
                <a:sym typeface="Symbol" pitchFamily="18" charset="2"/>
              </a:rPr>
              <a:t>K  </a:t>
            </a:r>
            <a:r>
              <a:rPr lang="it-IT" b="1" kern="0" dirty="0">
                <a:solidFill>
                  <a:srgbClr val="009900"/>
                </a:solidFill>
                <a:latin typeface="+mn-lt"/>
                <a:sym typeface="Symbol" pitchFamily="18" charset="2"/>
              </a:rPr>
              <a:t>=  95 cm</a:t>
            </a:r>
            <a:endParaRPr lang="en-US" b="1" kern="0" dirty="0">
              <a:solidFill>
                <a:srgbClr val="009900"/>
              </a:solidFill>
              <a:latin typeface="+mn-lt"/>
              <a:sym typeface="Symbol" pitchFamily="18" charset="2"/>
            </a:endParaRPr>
          </a:p>
        </p:txBody>
      </p:sp>
      <p:sp>
        <p:nvSpPr>
          <p:cNvPr id="41" name="CasellaDiTesto 40"/>
          <p:cNvSpPr txBox="1"/>
          <p:nvPr/>
        </p:nvSpPr>
        <p:spPr>
          <a:xfrm>
            <a:off x="3989740" y="1052736"/>
            <a:ext cx="1518364" cy="430887"/>
          </a:xfrm>
          <a:prstGeom prst="rect">
            <a:avLst/>
          </a:prstGeom>
          <a:noFill/>
        </p:spPr>
        <p:txBody>
          <a:bodyPr wrap="none" rtlCol="0">
            <a:spAutoFit/>
          </a:bodyPr>
          <a:lstStyle/>
          <a:p>
            <a:r>
              <a:rPr lang="en-US" sz="2200" dirty="0" smtClean="0">
                <a:latin typeface="Symbol" pitchFamily="18" charset="2"/>
              </a:rPr>
              <a:t>F</a:t>
            </a:r>
            <a:r>
              <a:rPr lang="en-US" sz="2200" dirty="0" smtClean="0"/>
              <a:t> </a:t>
            </a:r>
            <a:r>
              <a:rPr lang="en-US" sz="2200" dirty="0" smtClean="0">
                <a:sym typeface="Symbol"/>
              </a:rPr>
              <a:t> K</a:t>
            </a:r>
            <a:r>
              <a:rPr lang="en-US" sz="2200" baseline="-25000" dirty="0" smtClean="0">
                <a:sym typeface="Symbol"/>
              </a:rPr>
              <a:t>S</a:t>
            </a:r>
            <a:r>
              <a:rPr lang="en-US" sz="2200" dirty="0" smtClean="0">
                <a:sym typeface="Symbol"/>
              </a:rPr>
              <a:t> K</a:t>
            </a:r>
            <a:r>
              <a:rPr lang="en-US" sz="2200" baseline="-25000" dirty="0" smtClean="0">
                <a:sym typeface="Symbol"/>
              </a:rPr>
              <a:t>L</a:t>
            </a:r>
            <a:endParaRPr lang="en-US" sz="22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strips(downLeft)">
                                      <p:cBhvr>
                                        <p:cTn id="7" dur="500"/>
                                        <p:tgtEl>
                                          <p:spTgt spid="44"/>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strips(downLeft)">
                                      <p:cBhvr>
                                        <p:cTn id="10" dur="500"/>
                                        <p:tgtEl>
                                          <p:spTgt spid="43"/>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strips(downLeft)">
                                      <p:cBhvr>
                                        <p:cTn id="13" dur="500"/>
                                        <p:tgtEl>
                                          <p:spTgt spid="40"/>
                                        </p:tgtEl>
                                      </p:cBhvr>
                                    </p:animEffect>
                                  </p:childTnLst>
                                </p:cTn>
                              </p:par>
                              <p:par>
                                <p:cTn id="14" presetID="18" presetClass="entr" presetSubtype="12"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trips(downLeft)">
                                      <p:cBhvr>
                                        <p:cTn id="16" dur="500"/>
                                        <p:tgtEl>
                                          <p:spTgt spid="37"/>
                                        </p:tgtEl>
                                      </p:cBhvr>
                                    </p:animEffect>
                                  </p:childTnLst>
                                </p:cTn>
                              </p:par>
                              <p:par>
                                <p:cTn id="17" presetID="18" presetClass="entr" presetSubtype="12"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strips(downLeft)">
                                      <p:cBhvr>
                                        <p:cTn id="19" dur="500"/>
                                        <p:tgtEl>
                                          <p:spTgt spid="44"/>
                                        </p:tgtEl>
                                      </p:cBhvr>
                                    </p:animEffect>
                                  </p:childTnLst>
                                </p:cTn>
                              </p:par>
                              <p:par>
                                <p:cTn id="20" presetID="18" presetClass="entr" presetSubtype="12"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trips(downLeft)">
                                      <p:cBhvr>
                                        <p:cTn id="22" dur="500"/>
                                        <p:tgtEl>
                                          <p:spTgt spid="43"/>
                                        </p:tgtEl>
                                      </p:cBhvr>
                                    </p:animEffect>
                                  </p:childTnLst>
                                </p:cTn>
                              </p:par>
                              <p:par>
                                <p:cTn id="23" presetID="18" presetClass="entr" presetSubtype="12" fill="hold"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strips(downLeft)">
                                      <p:cBhvr>
                                        <p:cTn id="25" dur="500"/>
                                        <p:tgtEl>
                                          <p:spTgt spid="40"/>
                                        </p:tgtEl>
                                      </p:cBhvr>
                                    </p:animEffect>
                                  </p:childTnLst>
                                </p:cTn>
                              </p:par>
                              <p:par>
                                <p:cTn id="26" presetID="18" presetClass="entr" presetSubtype="12"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animEffect transition="in" filter="strips(downLeft)">
                                      <p:cBhvr>
                                        <p:cTn id="2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0" grpId="0" animBg="1"/>
      <p:bldP spid="43" grpId="0" animBg="1"/>
      <p:bldP spid="4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1"/>
          <p:cNvSpPr>
            <a:spLocks noGrp="1"/>
          </p:cNvSpPr>
          <p:nvPr>
            <p:ph type="title"/>
          </p:nvPr>
        </p:nvSpPr>
        <p:spPr>
          <a:xfrm>
            <a:off x="-36513" y="144463"/>
            <a:ext cx="9217026" cy="763587"/>
          </a:xfrm>
        </p:spPr>
        <p:txBody>
          <a:bodyPr/>
          <a:lstStyle/>
          <a:p>
            <a:r>
              <a:rPr lang="en-US" dirty="0" smtClean="0"/>
              <a:t> (2) B-induced  displacement </a:t>
            </a:r>
          </a:p>
        </p:txBody>
      </p:sp>
      <p:sp>
        <p:nvSpPr>
          <p:cNvPr id="25603" name="Rectangle 3"/>
          <p:cNvSpPr>
            <a:spLocks noGrp="1" noChangeArrowheads="1"/>
          </p:cNvSpPr>
          <p:nvPr>
            <p:ph type="body" idx="4294967295"/>
          </p:nvPr>
        </p:nvSpPr>
        <p:spPr>
          <a:xfrm>
            <a:off x="428625" y="4786313"/>
            <a:ext cx="8715375" cy="1768475"/>
          </a:xfrm>
        </p:spPr>
        <p:txBody>
          <a:bodyPr lIns="0" tIns="14401" rIns="0" bIns="0"/>
          <a:lstStyle/>
          <a:p>
            <a:pPr marL="442913" indent="-334963" defTabSz="457200" eaLnBrk="1" hangingPunct="1">
              <a:buClr>
                <a:srgbClr val="006600"/>
              </a:buClr>
              <a:buFont typeface="+mj-lt"/>
              <a:buAutoNum type="romanL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Align the setup with B = 0</a:t>
            </a:r>
          </a:p>
          <a:p>
            <a:pPr marL="442913" indent="-334963" defTabSz="457200" eaLnBrk="1" hangingPunct="1">
              <a:buClr>
                <a:srgbClr val="006600"/>
              </a:buClr>
              <a:buFont typeface="+mj-lt"/>
              <a:buAutoNum type="romanL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Turn on B field</a:t>
            </a:r>
          </a:p>
          <a:p>
            <a:pPr marL="442913" indent="-334963" defTabSz="457200" eaLnBrk="1" hangingPunct="1">
              <a:buClr>
                <a:srgbClr val="006600"/>
              </a:buClr>
              <a:buFont typeface="+mj-lt"/>
              <a:buAutoNum type="romanL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Track reconstruction using the 4 X-Y GEMs (</a:t>
            </a:r>
            <a:r>
              <a:rPr lang="en-US" sz="2000" u="sng" dirty="0" smtClean="0"/>
              <a:t>likewise oriented</a:t>
            </a:r>
            <a:r>
              <a:rPr lang="en-US" sz="2000" dirty="0" smtClean="0"/>
              <a:t>) </a:t>
            </a:r>
          </a:p>
          <a:p>
            <a:pPr marL="442913" indent="-334963" defTabSz="457200" eaLnBrk="1" hangingPunct="1">
              <a:buClr>
                <a:srgbClr val="006600"/>
              </a:buClr>
              <a:buFont typeface="+mj-lt"/>
              <a:buAutoNum type="romanLcPeriod"/>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2000" dirty="0" smtClean="0"/>
              <a:t>Measure the displacement on the X-V GEM (</a:t>
            </a:r>
            <a:r>
              <a:rPr lang="en-US" sz="2000" u="sng" dirty="0" smtClean="0"/>
              <a:t>reversed </a:t>
            </a:r>
            <a:r>
              <a:rPr lang="en-US" sz="2000" u="sng" dirty="0" err="1" smtClean="0"/>
              <a:t>wrt</a:t>
            </a:r>
            <a:r>
              <a:rPr lang="en-US" sz="2000" u="sng" dirty="0" smtClean="0"/>
              <a:t> the other GEMs</a:t>
            </a:r>
            <a:r>
              <a:rPr lang="en-US" sz="2000" dirty="0" smtClean="0"/>
              <a:t>)</a:t>
            </a:r>
          </a:p>
          <a:p>
            <a:pPr marL="863600" lvl="1" indent="-323850" defTabSz="457200" eaLnBrk="1" hangingPunct="1">
              <a:buSzPct val="45000"/>
              <a:buFont typeface="Wingdings" pitchFamily="2" charset="2"/>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pPr>
            <a:r>
              <a:rPr lang="en-US" sz="1800" dirty="0" smtClean="0"/>
              <a:t>    </a:t>
            </a:r>
            <a:r>
              <a:rPr lang="en-US" sz="2000" dirty="0" smtClean="0"/>
              <a:t>        </a:t>
            </a:r>
            <a:r>
              <a:rPr lang="en-US" sz="2000" b="1" dirty="0" smtClean="0">
                <a:effectLst>
                  <a:outerShdw blurRad="38100" dist="38100" dir="2700000" algn="tl">
                    <a:srgbClr val="000000">
                      <a:alpha val="43137"/>
                    </a:srgbClr>
                  </a:outerShdw>
                </a:effectLst>
              </a:rPr>
              <a:t>D = 2 </a:t>
            </a:r>
            <a:r>
              <a:rPr lang="en-US" sz="2000" b="1" dirty="0" smtClean="0">
                <a:effectLst>
                  <a:outerShdw blurRad="38100" dist="38100" dir="2700000" algn="tl">
                    <a:srgbClr val="000000">
                      <a:alpha val="43137"/>
                    </a:srgbClr>
                  </a:outerShdw>
                </a:effectLst>
                <a:sym typeface="Symbol" pitchFamily="18" charset="2"/>
              </a:rPr>
              <a:t></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dx</a:t>
            </a:r>
            <a:r>
              <a:rPr lang="en-US" sz="2000" b="1" dirty="0" smtClean="0">
                <a:effectLst>
                  <a:outerShdw blurRad="38100" dist="38100" dir="2700000" algn="tl">
                    <a:srgbClr val="000000">
                      <a:alpha val="43137"/>
                    </a:srgbClr>
                  </a:outerShdw>
                </a:effectLst>
              </a:rPr>
              <a:t>   </a:t>
            </a:r>
            <a:r>
              <a:rPr lang="en-US" sz="2000" dirty="0" smtClean="0">
                <a:sym typeface="Wingdings" pitchFamily="2" charset="2"/>
              </a:rPr>
              <a:t></a:t>
            </a:r>
            <a:r>
              <a:rPr lang="en-US" sz="2000" dirty="0" smtClean="0"/>
              <a:t>  tan(</a:t>
            </a:r>
            <a:r>
              <a:rPr lang="el-GR" sz="2000" dirty="0" smtClean="0">
                <a:cs typeface="Arial" pitchFamily="34" charset="0"/>
              </a:rPr>
              <a:t>θ</a:t>
            </a:r>
            <a:r>
              <a:rPr lang="en-US" sz="2000" baseline="-33000" dirty="0" smtClean="0"/>
              <a:t>L</a:t>
            </a:r>
            <a:r>
              <a:rPr lang="en-US" sz="2000" dirty="0" smtClean="0"/>
              <a:t>) = </a:t>
            </a:r>
            <a:r>
              <a:rPr lang="en-US" sz="2000" b="1" dirty="0" smtClean="0"/>
              <a:t>D</a:t>
            </a:r>
            <a:r>
              <a:rPr lang="en-US" sz="2000" dirty="0" smtClean="0"/>
              <a:t> </a:t>
            </a:r>
            <a:r>
              <a:rPr lang="en-US" sz="2000" dirty="0" smtClean="0">
                <a:cs typeface="Arial" pitchFamily="34" charset="0"/>
              </a:rPr>
              <a:t>∕</a:t>
            </a:r>
            <a:r>
              <a:rPr lang="en-US" sz="2000" dirty="0" smtClean="0"/>
              <a:t> 2</a:t>
            </a:r>
            <a:r>
              <a:rPr lang="en-US" sz="2000" b="1" i="1" dirty="0" smtClean="0"/>
              <a:t>r</a:t>
            </a:r>
            <a:r>
              <a:rPr lang="en-US" sz="2000" dirty="0" smtClean="0"/>
              <a:t>    ( </a:t>
            </a:r>
            <a:r>
              <a:rPr lang="en-US" sz="2000" b="1" i="1" dirty="0" smtClean="0"/>
              <a:t>r</a:t>
            </a:r>
            <a:r>
              <a:rPr lang="en-US" sz="2000" dirty="0" smtClean="0"/>
              <a:t> = effective detector thickness)</a:t>
            </a:r>
          </a:p>
        </p:txBody>
      </p:sp>
      <p:sp>
        <p:nvSpPr>
          <p:cNvPr id="12294" name="Rettangolo 12"/>
          <p:cNvSpPr>
            <a:spLocks noChangeArrowheads="1"/>
          </p:cNvSpPr>
          <p:nvPr/>
        </p:nvSpPr>
        <p:spPr bwMode="auto">
          <a:xfrm>
            <a:off x="0" y="981075"/>
            <a:ext cx="9324975" cy="430213"/>
          </a:xfrm>
          <a:prstGeom prst="rect">
            <a:avLst/>
          </a:prstGeom>
          <a:noFill/>
          <a:ln w="9525">
            <a:noFill/>
            <a:miter lim="800000"/>
            <a:headEnd/>
            <a:tailEnd/>
          </a:ln>
        </p:spPr>
        <p:txBody>
          <a:bodyPr>
            <a:spAutoFit/>
          </a:bodyPr>
          <a:lstStyle/>
          <a:p>
            <a:pPr>
              <a:buClr>
                <a:srgbClr val="7030A0"/>
              </a:buClr>
              <a:buFont typeface="Wingdings" pitchFamily="2" charset="2"/>
              <a:buChar char="v"/>
            </a:pPr>
            <a:r>
              <a:rPr lang="it-IT" sz="2200">
                <a:latin typeface="Calibri" pitchFamily="34" charset="0"/>
              </a:rPr>
              <a:t>In our configuration the magnetic field effect is mainly  present on the X-view</a:t>
            </a:r>
            <a:endParaRPr lang="en-US" sz="2200"/>
          </a:p>
        </p:txBody>
      </p:sp>
      <p:pic>
        <p:nvPicPr>
          <p:cNvPr id="12295" name="Picture 13"/>
          <p:cNvPicPr>
            <a:picLocks noChangeAspect="1" noChangeArrowheads="1"/>
          </p:cNvPicPr>
          <p:nvPr/>
        </p:nvPicPr>
        <p:blipFill>
          <a:blip r:embed="rId3" cstate="print"/>
          <a:srcRect/>
          <a:stretch>
            <a:fillRect/>
          </a:stretch>
        </p:blipFill>
        <p:spPr bwMode="auto">
          <a:xfrm>
            <a:off x="887413" y="1362075"/>
            <a:ext cx="6869112" cy="3435350"/>
          </a:xfrm>
          <a:prstGeom prst="rect">
            <a:avLst/>
          </a:prstGeom>
          <a:noFill/>
          <a:ln w="9525">
            <a:noFill/>
            <a:miter lim="800000"/>
            <a:headEnd/>
            <a:tailEnd/>
          </a:ln>
        </p:spPr>
      </p:pic>
      <p:sp>
        <p:nvSpPr>
          <p:cNvPr id="9" name="Segnaposto piè di pagina 8"/>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0" name="Segnaposto numero diapositiva 9"/>
          <p:cNvSpPr>
            <a:spLocks noGrp="1"/>
          </p:cNvSpPr>
          <p:nvPr>
            <p:ph type="sldNum" sz="quarter" idx="11"/>
          </p:nvPr>
        </p:nvSpPr>
        <p:spPr/>
        <p:txBody>
          <a:bodyPr/>
          <a:lstStyle/>
          <a:p>
            <a:pPr>
              <a:defRPr/>
            </a:pPr>
            <a:fld id="{E458A581-5F90-4D95-9D9D-0FA7F9D5B3D1}" type="slidenum">
              <a:rPr lang="en-US" smtClean="0"/>
              <a:pPr>
                <a:defRPr/>
              </a:pPr>
              <a:t>50</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3"/>
          <p:cNvSpPr>
            <a:spLocks noGrp="1"/>
          </p:cNvSpPr>
          <p:nvPr>
            <p:ph type="title"/>
          </p:nvPr>
        </p:nvSpPr>
        <p:spPr/>
        <p:txBody>
          <a:bodyPr/>
          <a:lstStyle/>
          <a:p>
            <a:r>
              <a:rPr lang="en-US" dirty="0" smtClean="0"/>
              <a:t>(2) B-induced displacement</a:t>
            </a:r>
          </a:p>
        </p:txBody>
      </p:sp>
      <p:sp>
        <p:nvSpPr>
          <p:cNvPr id="10" name="Titolo 11"/>
          <p:cNvSpPr txBox="1">
            <a:spLocks/>
          </p:cNvSpPr>
          <p:nvPr/>
        </p:nvSpPr>
        <p:spPr>
          <a:xfrm>
            <a:off x="457200" y="155575"/>
            <a:ext cx="8229600" cy="1252538"/>
          </a:xfrm>
          <a:prstGeom prst="rect">
            <a:avLst/>
          </a:prstGeom>
        </p:spPr>
        <p:txBody>
          <a:bodyPr rIns="45720" anchor="ctr">
            <a:normAutofit/>
            <a:scene3d>
              <a:camera prst="orthographicFront"/>
              <a:lightRig rig="threePt" dir="t">
                <a:rot lat="0" lon="0" rev="4800000"/>
              </a:lightRig>
            </a:scene3d>
            <a:sp3d prstMaterial="matte">
              <a:bevelT w="50800" h="10160"/>
            </a:sp3d>
          </a:bodyPr>
          <a:lstStyle/>
          <a:p>
            <a:pPr eaLnBrk="0" hangingPunct="0">
              <a:defRPr/>
            </a:pPr>
            <a:endParaRPr lang="en-US" sz="4500" b="1" dirty="0">
              <a:solidFill>
                <a:srgbClr val="FFC800"/>
              </a:solidFill>
              <a:latin typeface="+mj-lt"/>
              <a:ea typeface="+mj-ea"/>
              <a:cs typeface="+mj-cs"/>
            </a:endParaRPr>
          </a:p>
        </p:txBody>
      </p:sp>
      <p:sp>
        <p:nvSpPr>
          <p:cNvPr id="13" name="Rettangolo 12"/>
          <p:cNvSpPr/>
          <p:nvPr/>
        </p:nvSpPr>
        <p:spPr>
          <a:xfrm>
            <a:off x="71438" y="1052513"/>
            <a:ext cx="9001125" cy="769937"/>
          </a:xfrm>
          <a:prstGeom prst="rect">
            <a:avLst/>
          </a:prstGeom>
        </p:spPr>
        <p:txBody>
          <a:bodyPr>
            <a:spAutoFit/>
          </a:bodyPr>
          <a:lstStyle/>
          <a:p>
            <a:pPr>
              <a:buClr>
                <a:srgbClr val="7030A0"/>
              </a:buClr>
              <a:buFont typeface="Wingdings" pitchFamily="2" charset="2"/>
              <a:buChar char="v"/>
              <a:defRPr/>
            </a:pPr>
            <a:r>
              <a:rPr lang="en-US" sz="2200" dirty="0">
                <a:solidFill>
                  <a:schemeClr val="accent4">
                    <a:lumMod val="50000"/>
                  </a:schemeClr>
                </a:solidFill>
                <a:latin typeface="+mn-lt"/>
              </a:rPr>
              <a:t> Distribution of </a:t>
            </a:r>
            <a:r>
              <a:rPr lang="en-US" sz="2200" b="1" dirty="0" err="1">
                <a:solidFill>
                  <a:schemeClr val="accent4">
                    <a:lumMod val="50000"/>
                  </a:schemeClr>
                </a:solidFill>
                <a:latin typeface="+mn-lt"/>
              </a:rPr>
              <a:t>dx</a:t>
            </a:r>
            <a:r>
              <a:rPr lang="en-US" sz="2200" b="1" dirty="0">
                <a:solidFill>
                  <a:schemeClr val="accent4">
                    <a:lumMod val="50000"/>
                  </a:schemeClr>
                </a:solidFill>
                <a:latin typeface="+mn-lt"/>
              </a:rPr>
              <a:t> = D (measured displacement)/2  </a:t>
            </a:r>
            <a:r>
              <a:rPr lang="en-US" sz="2200" dirty="0">
                <a:solidFill>
                  <a:schemeClr val="accent4">
                    <a:lumMod val="50000"/>
                  </a:schemeClr>
                </a:solidFill>
                <a:latin typeface="+mn-lt"/>
              </a:rPr>
              <a:t>as a function of  B field </a:t>
            </a:r>
            <a:br>
              <a:rPr lang="en-US" sz="2200" dirty="0">
                <a:solidFill>
                  <a:schemeClr val="accent4">
                    <a:lumMod val="50000"/>
                  </a:schemeClr>
                </a:solidFill>
                <a:latin typeface="+mn-lt"/>
              </a:rPr>
            </a:br>
            <a:r>
              <a:rPr lang="en-US" sz="2200" dirty="0">
                <a:solidFill>
                  <a:schemeClr val="accent4">
                    <a:lumMod val="50000"/>
                  </a:schemeClr>
                </a:solidFill>
                <a:latin typeface="+mn-lt"/>
              </a:rPr>
              <a:t>     The black open squares  are from GARFIELD simulation</a:t>
            </a:r>
          </a:p>
        </p:txBody>
      </p:sp>
      <p:pic>
        <p:nvPicPr>
          <p:cNvPr id="13319" name="Picture 11" descr="C:\Documents and Settings\erika\Desktop\KLOE-2\Conferences\MiniWorkshop24Oct2012\confronto_deltax.gif"/>
          <p:cNvPicPr>
            <a:picLocks noChangeAspect="1" noChangeArrowheads="1"/>
          </p:cNvPicPr>
          <p:nvPr/>
        </p:nvPicPr>
        <p:blipFill>
          <a:blip r:embed="rId3" cstate="print"/>
          <a:srcRect l="-5" t="5356" r="6198" b="1456"/>
          <a:stretch>
            <a:fillRect/>
          </a:stretch>
        </p:blipFill>
        <p:spPr bwMode="auto">
          <a:xfrm>
            <a:off x="1004888" y="1731963"/>
            <a:ext cx="7151687" cy="4816475"/>
          </a:xfrm>
          <a:prstGeom prst="rect">
            <a:avLst/>
          </a:prstGeom>
          <a:noFill/>
          <a:ln w="9525">
            <a:noFill/>
            <a:miter lim="800000"/>
            <a:headEnd/>
            <a:tailEnd/>
          </a:ln>
        </p:spPr>
      </p:pic>
      <p:sp>
        <p:nvSpPr>
          <p:cNvPr id="11" name="Segnaposto piè di pagina 1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2" name="Segnaposto numero diapositiva 11"/>
          <p:cNvSpPr>
            <a:spLocks noGrp="1"/>
          </p:cNvSpPr>
          <p:nvPr>
            <p:ph type="sldNum" sz="quarter" idx="11"/>
          </p:nvPr>
        </p:nvSpPr>
        <p:spPr/>
        <p:txBody>
          <a:bodyPr/>
          <a:lstStyle/>
          <a:p>
            <a:pPr>
              <a:defRPr/>
            </a:pPr>
            <a:fld id="{E458A581-5F90-4D95-9D9D-0FA7F9D5B3D1}" type="slidenum">
              <a:rPr lang="en-US" smtClean="0"/>
              <a:pPr>
                <a:defRPr/>
              </a:pPr>
              <a:t>51</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5" descr="C:\Documents and Settings\erika\Desktop\KLOE-2\Conferences\MiniWorkshop24Oct2012\ResX_tb2009_XVreadout.gif"/>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258888" y="1300163"/>
            <a:ext cx="6961187" cy="4721225"/>
          </a:xfrm>
          <a:prstGeom prst="rect">
            <a:avLst/>
          </a:prstGeom>
          <a:noFill/>
          <a:ln w="9525">
            <a:noFill/>
            <a:miter lim="800000"/>
            <a:headEnd/>
            <a:tailEnd/>
          </a:ln>
        </p:spPr>
      </p:pic>
      <p:sp>
        <p:nvSpPr>
          <p:cNvPr id="14339" name="Titolo 14"/>
          <p:cNvSpPr>
            <a:spLocks noGrp="1"/>
          </p:cNvSpPr>
          <p:nvPr>
            <p:ph type="title"/>
          </p:nvPr>
        </p:nvSpPr>
        <p:spPr>
          <a:xfrm>
            <a:off x="-36513" y="144463"/>
            <a:ext cx="9217026" cy="763587"/>
          </a:xfrm>
        </p:spPr>
        <p:txBody>
          <a:bodyPr/>
          <a:lstStyle/>
          <a:p>
            <a:r>
              <a:rPr lang="en-US" dirty="0" smtClean="0"/>
              <a:t>(2) Spatial resolution: X-view</a:t>
            </a:r>
          </a:p>
        </p:txBody>
      </p:sp>
      <p:sp>
        <p:nvSpPr>
          <p:cNvPr id="14342" name="Text Box 9"/>
          <p:cNvSpPr txBox="1">
            <a:spLocks noChangeArrowheads="1"/>
          </p:cNvSpPr>
          <p:nvPr/>
        </p:nvSpPr>
        <p:spPr bwMode="auto">
          <a:xfrm>
            <a:off x="4718050" y="4498975"/>
            <a:ext cx="1509713" cy="369888"/>
          </a:xfrm>
          <a:prstGeom prst="rect">
            <a:avLst/>
          </a:prstGeom>
          <a:noFill/>
          <a:ln w="9525">
            <a:noFill/>
            <a:miter lim="800000"/>
            <a:headEnd/>
            <a:tailEnd/>
          </a:ln>
        </p:spPr>
        <p:txBody>
          <a:bodyPr wrap="none">
            <a:spAutoFit/>
          </a:bodyPr>
          <a:lstStyle/>
          <a:p>
            <a:r>
              <a:rPr lang="it-IT" b="1">
                <a:solidFill>
                  <a:srgbClr val="CC3399"/>
                </a:solidFill>
                <a:latin typeface="Calibri" pitchFamily="34" charset="0"/>
              </a:rPr>
              <a:t>KLOE  B - field</a:t>
            </a:r>
            <a:endParaRPr lang="en-US" b="1">
              <a:solidFill>
                <a:srgbClr val="CC3399"/>
              </a:solidFill>
              <a:latin typeface="Calibri" pitchFamily="34" charset="0"/>
            </a:endParaRPr>
          </a:p>
        </p:txBody>
      </p:sp>
      <p:sp>
        <p:nvSpPr>
          <p:cNvPr id="14343" name="Line 10"/>
          <p:cNvSpPr>
            <a:spLocks noChangeShapeType="1"/>
          </p:cNvSpPr>
          <p:nvPr/>
        </p:nvSpPr>
        <p:spPr bwMode="auto">
          <a:xfrm flipH="1" flipV="1">
            <a:off x="4137025" y="3860800"/>
            <a:ext cx="647700" cy="576263"/>
          </a:xfrm>
          <a:prstGeom prst="line">
            <a:avLst/>
          </a:prstGeom>
          <a:noFill/>
          <a:ln w="25400">
            <a:solidFill>
              <a:srgbClr val="CC3399"/>
            </a:solidFill>
            <a:round/>
            <a:headEnd/>
            <a:tailEnd type="triangle" w="med" len="med"/>
          </a:ln>
        </p:spPr>
        <p:txBody>
          <a:bodyPr/>
          <a:lstStyle/>
          <a:p>
            <a:endParaRPr lang="en-US"/>
          </a:p>
        </p:txBody>
      </p:sp>
      <p:sp>
        <p:nvSpPr>
          <p:cNvPr id="27655" name="Text Box 11"/>
          <p:cNvSpPr txBox="1">
            <a:spLocks noChangeArrowheads="1"/>
          </p:cNvSpPr>
          <p:nvPr/>
        </p:nvSpPr>
        <p:spPr bwMode="auto">
          <a:xfrm>
            <a:off x="6286500" y="6092825"/>
            <a:ext cx="2820988" cy="461963"/>
          </a:xfrm>
          <a:prstGeom prst="rect">
            <a:avLst/>
          </a:prstGeom>
          <a:noFill/>
          <a:ln w="22225">
            <a:solidFill>
              <a:schemeClr val="accent4">
                <a:lumMod val="50000"/>
              </a:schemeClr>
            </a:solidFill>
            <a:miter lim="800000"/>
            <a:headEnd/>
            <a:tailEnd/>
          </a:ln>
        </p:spPr>
        <p:txBody>
          <a:bodyPr wrap="none">
            <a:spAutoFit/>
          </a:bodyPr>
          <a:lstStyle/>
          <a:p>
            <a:pPr>
              <a:defRPr/>
            </a:pPr>
            <a:r>
              <a:rPr lang="it-IT" sz="2400" b="1" i="1" dirty="0">
                <a:solidFill>
                  <a:schemeClr val="accent4">
                    <a:lumMod val="75000"/>
                  </a:schemeClr>
                </a:solidFill>
                <a:effectLst>
                  <a:outerShdw blurRad="38100" dist="38100" dir="2700000" algn="tl">
                    <a:srgbClr val="000000">
                      <a:alpha val="43137"/>
                    </a:srgbClr>
                  </a:outerShdw>
                </a:effectLst>
                <a:latin typeface="Calibri" pitchFamily="34" charset="0"/>
                <a:sym typeface="Wingdings" pitchFamily="2" charset="2"/>
              </a:rPr>
              <a:t>CGEM </a:t>
            </a:r>
            <a:r>
              <a:rPr lang="it-IT" sz="2400" b="1" i="1" dirty="0">
                <a:solidFill>
                  <a:schemeClr val="accent4">
                    <a:lumMod val="75000"/>
                  </a:schemeClr>
                </a:solidFill>
                <a:effectLst>
                  <a:outerShdw blurRad="38100" dist="38100" dir="2700000" algn="tl">
                    <a:srgbClr val="000000">
                      <a:alpha val="43137"/>
                    </a:srgbClr>
                  </a:outerShdw>
                </a:effectLst>
                <a:latin typeface="Calibri" pitchFamily="34" charset="0"/>
              </a:rPr>
              <a:t>r-</a:t>
            </a:r>
            <a:r>
              <a:rPr lang="el-GR" sz="2400" b="1" i="1" dirty="0">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rPr>
              <a:t>φ</a:t>
            </a:r>
            <a:r>
              <a:rPr lang="it-IT" sz="2400" b="1" i="1" dirty="0">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rPr>
              <a:t> </a:t>
            </a:r>
            <a:r>
              <a:rPr lang="it-IT" sz="2400" b="1" i="1" dirty="0" err="1">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rPr>
              <a:t>resolution</a:t>
            </a:r>
            <a:endParaRPr lang="el-GR" sz="2400" b="1" i="1" dirty="0">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endParaRPr>
          </a:p>
        </p:txBody>
      </p:sp>
      <p:sp>
        <p:nvSpPr>
          <p:cNvPr id="11" name="Segnaposto piè di pagina 10"/>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2" name="Segnaposto numero diapositiva 11"/>
          <p:cNvSpPr>
            <a:spLocks noGrp="1"/>
          </p:cNvSpPr>
          <p:nvPr>
            <p:ph type="sldNum" sz="quarter" idx="11"/>
          </p:nvPr>
        </p:nvSpPr>
        <p:spPr/>
        <p:txBody>
          <a:bodyPr/>
          <a:lstStyle/>
          <a:p>
            <a:pPr>
              <a:defRPr/>
            </a:pPr>
            <a:fld id="{E458A581-5F90-4D95-9D9D-0FA7F9D5B3D1}" type="slidenum">
              <a:rPr lang="en-US" smtClean="0"/>
              <a:pPr>
                <a:defRPr/>
              </a:pPr>
              <a:t>52</a:t>
            </a:fld>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olo 1"/>
          <p:cNvSpPr>
            <a:spLocks noGrp="1"/>
          </p:cNvSpPr>
          <p:nvPr>
            <p:ph type="title"/>
          </p:nvPr>
        </p:nvSpPr>
        <p:spPr>
          <a:xfrm>
            <a:off x="-36513" y="144463"/>
            <a:ext cx="9217026" cy="763587"/>
          </a:xfrm>
        </p:spPr>
        <p:txBody>
          <a:bodyPr/>
          <a:lstStyle/>
          <a:p>
            <a:pPr eaLnBrk="1" hangingPunct="1"/>
            <a:r>
              <a:rPr lang="en-US" dirty="0" smtClean="0"/>
              <a:t>(2) Spatial resolution : Y coordinate</a:t>
            </a:r>
          </a:p>
        </p:txBody>
      </p:sp>
      <p:sp>
        <p:nvSpPr>
          <p:cNvPr id="28677" name="CasellaDiTesto 8"/>
          <p:cNvSpPr txBox="1">
            <a:spLocks noChangeArrowheads="1"/>
          </p:cNvSpPr>
          <p:nvPr/>
        </p:nvSpPr>
        <p:spPr bwMode="auto">
          <a:xfrm>
            <a:off x="107950" y="981075"/>
            <a:ext cx="8083175" cy="430887"/>
          </a:xfrm>
          <a:prstGeom prst="rect">
            <a:avLst/>
          </a:prstGeom>
          <a:noFill/>
          <a:ln w="9525">
            <a:noFill/>
            <a:miter lim="800000"/>
            <a:headEnd/>
            <a:tailEnd/>
          </a:ln>
        </p:spPr>
        <p:txBody>
          <a:bodyPr wrap="none">
            <a:spAutoFit/>
          </a:bodyPr>
          <a:lstStyle/>
          <a:p>
            <a:pPr>
              <a:buClr>
                <a:srgbClr val="7030A0"/>
              </a:buClr>
              <a:buFont typeface="Wingdings" pitchFamily="2" charset="2"/>
              <a:buChar char="v"/>
              <a:defRPr/>
            </a:pPr>
            <a:r>
              <a:rPr lang="en-US" sz="2200" dirty="0">
                <a:latin typeface="+mn-lt"/>
              </a:rPr>
              <a:t> The Y coordinated is measured from the </a:t>
            </a:r>
            <a:r>
              <a:rPr lang="en-US" sz="2200" b="1" dirty="0">
                <a:latin typeface="+mn-lt"/>
              </a:rPr>
              <a:t>crossing of X and V views</a:t>
            </a:r>
          </a:p>
        </p:txBody>
      </p:sp>
      <p:sp>
        <p:nvSpPr>
          <p:cNvPr id="14" name="Text Box 11"/>
          <p:cNvSpPr txBox="1">
            <a:spLocks noChangeArrowheads="1"/>
          </p:cNvSpPr>
          <p:nvPr/>
        </p:nvSpPr>
        <p:spPr bwMode="auto">
          <a:xfrm>
            <a:off x="6535738" y="6135688"/>
            <a:ext cx="2573337" cy="461962"/>
          </a:xfrm>
          <a:prstGeom prst="rect">
            <a:avLst/>
          </a:prstGeom>
          <a:noFill/>
          <a:ln w="22225">
            <a:solidFill>
              <a:schemeClr val="accent4">
                <a:lumMod val="50000"/>
              </a:schemeClr>
            </a:solidFill>
            <a:miter lim="800000"/>
            <a:headEnd/>
            <a:tailEnd/>
          </a:ln>
        </p:spPr>
        <p:txBody>
          <a:bodyPr wrap="none">
            <a:spAutoFit/>
          </a:bodyPr>
          <a:lstStyle/>
          <a:p>
            <a:pPr>
              <a:defRPr/>
            </a:pPr>
            <a:r>
              <a:rPr lang="it-IT" sz="2400" b="1" i="1" dirty="0">
                <a:solidFill>
                  <a:schemeClr val="accent4">
                    <a:lumMod val="75000"/>
                  </a:schemeClr>
                </a:solidFill>
                <a:effectLst>
                  <a:outerShdw blurRad="38100" dist="38100" dir="2700000" algn="tl">
                    <a:srgbClr val="000000">
                      <a:alpha val="43137"/>
                    </a:srgbClr>
                  </a:outerShdw>
                </a:effectLst>
                <a:latin typeface="Calibri" pitchFamily="34" charset="0"/>
                <a:sym typeface="Wingdings" pitchFamily="2" charset="2"/>
              </a:rPr>
              <a:t>CGEM  z</a:t>
            </a:r>
            <a:r>
              <a:rPr lang="it-IT" sz="2400" b="1" i="1" dirty="0">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rPr>
              <a:t> </a:t>
            </a:r>
            <a:r>
              <a:rPr lang="it-IT" sz="2400" b="1" i="1" dirty="0" err="1">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rPr>
              <a:t>resolution</a:t>
            </a:r>
            <a:endParaRPr lang="el-GR" sz="2400" b="1" i="1" dirty="0">
              <a:solidFill>
                <a:schemeClr val="accent4">
                  <a:lumMod val="75000"/>
                </a:schemeClr>
              </a:solidFill>
              <a:effectLst>
                <a:outerShdw blurRad="38100" dist="38100" dir="2700000" algn="tl">
                  <a:srgbClr val="000000">
                    <a:alpha val="43137"/>
                  </a:srgbClr>
                </a:outerShdw>
              </a:effectLst>
              <a:latin typeface="Calibri" pitchFamily="34" charset="0"/>
              <a:cs typeface="Arial" pitchFamily="34" charset="0"/>
            </a:endParaRPr>
          </a:p>
        </p:txBody>
      </p:sp>
      <p:pic>
        <p:nvPicPr>
          <p:cNvPr id="15367" name="Picture 12" descr="C:\Documents and Settings\erika\Desktop\KLOE-2\Conferences\MiniWorkshop24Oct2012\ResY_tb2009_XVreadout.gif"/>
          <p:cNvPicPr>
            <a:picLocks noChangeAspect="1" noChangeArrowheads="1"/>
          </p:cNvPicPr>
          <p:nvPr/>
        </p:nvPicPr>
        <p:blipFill>
          <a:blip r:embed="rId3" cstate="print"/>
          <a:srcRect/>
          <a:stretch>
            <a:fillRect/>
          </a:stretch>
        </p:blipFill>
        <p:spPr bwMode="auto">
          <a:xfrm>
            <a:off x="1211263" y="1368425"/>
            <a:ext cx="6961187" cy="4721225"/>
          </a:xfrm>
          <a:prstGeom prst="rect">
            <a:avLst/>
          </a:prstGeom>
          <a:noFill/>
          <a:ln w="9525">
            <a:noFill/>
            <a:miter lim="800000"/>
            <a:headEnd/>
            <a:tailEnd/>
          </a:ln>
        </p:spPr>
      </p:pic>
      <p:sp>
        <p:nvSpPr>
          <p:cNvPr id="15368" name="Text Box 9"/>
          <p:cNvSpPr txBox="1">
            <a:spLocks noChangeArrowheads="1"/>
          </p:cNvSpPr>
          <p:nvPr/>
        </p:nvSpPr>
        <p:spPr bwMode="auto">
          <a:xfrm>
            <a:off x="4575175" y="3851275"/>
            <a:ext cx="1509713" cy="369888"/>
          </a:xfrm>
          <a:prstGeom prst="rect">
            <a:avLst/>
          </a:prstGeom>
          <a:noFill/>
          <a:ln w="9525">
            <a:noFill/>
            <a:miter lim="800000"/>
            <a:headEnd/>
            <a:tailEnd/>
          </a:ln>
        </p:spPr>
        <p:txBody>
          <a:bodyPr wrap="none">
            <a:spAutoFit/>
          </a:bodyPr>
          <a:lstStyle/>
          <a:p>
            <a:r>
              <a:rPr lang="it-IT" b="1">
                <a:solidFill>
                  <a:srgbClr val="CC3399"/>
                </a:solidFill>
                <a:latin typeface="Calibri" pitchFamily="34" charset="0"/>
              </a:rPr>
              <a:t>KLOE  B - field</a:t>
            </a:r>
            <a:endParaRPr lang="en-US" b="1">
              <a:solidFill>
                <a:srgbClr val="CC3399"/>
              </a:solidFill>
              <a:latin typeface="Calibri" pitchFamily="34" charset="0"/>
            </a:endParaRPr>
          </a:p>
        </p:txBody>
      </p:sp>
      <p:sp>
        <p:nvSpPr>
          <p:cNvPr id="15369" name="Line 10"/>
          <p:cNvSpPr>
            <a:spLocks noChangeShapeType="1"/>
          </p:cNvSpPr>
          <p:nvPr/>
        </p:nvSpPr>
        <p:spPr bwMode="auto">
          <a:xfrm flipH="1" flipV="1">
            <a:off x="3994150" y="3213100"/>
            <a:ext cx="647700" cy="576263"/>
          </a:xfrm>
          <a:prstGeom prst="line">
            <a:avLst/>
          </a:prstGeom>
          <a:noFill/>
          <a:ln w="25400">
            <a:solidFill>
              <a:srgbClr val="CC3399"/>
            </a:solidFill>
            <a:round/>
            <a:headEnd/>
            <a:tailEnd type="triangle" w="med" len="med"/>
          </a:ln>
        </p:spPr>
        <p:txBody>
          <a:bodyPr/>
          <a:lstStyle/>
          <a:p>
            <a:endParaRPr lang="en-US"/>
          </a:p>
        </p:txBody>
      </p:sp>
      <p:sp>
        <p:nvSpPr>
          <p:cNvPr id="12" name="Segnaposto piè di pagina 11"/>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3" name="Segnaposto numero diapositiva 12"/>
          <p:cNvSpPr>
            <a:spLocks noGrp="1"/>
          </p:cNvSpPr>
          <p:nvPr>
            <p:ph type="sldNum" sz="quarter" idx="11"/>
          </p:nvPr>
        </p:nvSpPr>
        <p:spPr/>
        <p:txBody>
          <a:bodyPr/>
          <a:lstStyle/>
          <a:p>
            <a:pPr>
              <a:defRPr/>
            </a:pPr>
            <a:fld id="{E458A581-5F90-4D95-9D9D-0FA7F9D5B3D1}" type="slidenum">
              <a:rPr lang="en-US" smtClean="0"/>
              <a:pPr>
                <a:defRPr/>
              </a:pPr>
              <a:t>53</a:t>
            </a:fld>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alphaModFix/>
            <a:lum/>
          </a:blip>
          <a:srcRect/>
          <a:stretch>
            <a:fillRect/>
          </a:stretch>
        </p:blipFill>
        <p:spPr>
          <a:xfrm>
            <a:off x="4604371" y="3858170"/>
            <a:ext cx="4044010" cy="2742338"/>
          </a:xfrm>
          <a:prstGeom prst="rect">
            <a:avLst/>
          </a:prstGeom>
          <a:noFill/>
          <a:ln>
            <a:noFill/>
          </a:ln>
        </p:spPr>
      </p:pic>
      <p:grpSp>
        <p:nvGrpSpPr>
          <p:cNvPr id="5" name="Gruppo 4"/>
          <p:cNvGrpSpPr/>
          <p:nvPr/>
        </p:nvGrpSpPr>
        <p:grpSpPr>
          <a:xfrm>
            <a:off x="-81638" y="3816366"/>
            <a:ext cx="3804321" cy="2805696"/>
            <a:chOff x="-90000" y="4185719"/>
            <a:chExt cx="4194000" cy="3092760"/>
          </a:xfrm>
        </p:grpSpPr>
        <p:pic>
          <p:nvPicPr>
            <p:cNvPr id="6" name="Immagine 5"/>
            <p:cNvPicPr>
              <a:picLocks noChangeAspect="1"/>
            </p:cNvPicPr>
            <p:nvPr/>
          </p:nvPicPr>
          <p:blipFill>
            <a:blip r:embed="rId4" cstate="print">
              <a:alphaModFix/>
              <a:lum/>
            </a:blip>
            <a:srcRect/>
            <a:stretch>
              <a:fillRect/>
            </a:stretch>
          </p:blipFill>
          <p:spPr>
            <a:xfrm>
              <a:off x="50400" y="4251959"/>
              <a:ext cx="4013279" cy="2978639"/>
            </a:xfrm>
            <a:prstGeom prst="rect">
              <a:avLst/>
            </a:prstGeom>
            <a:noFill/>
            <a:ln>
              <a:noFill/>
            </a:ln>
          </p:spPr>
        </p:pic>
        <p:pic>
          <p:nvPicPr>
            <p:cNvPr id="7" name="Immagine 6"/>
            <p:cNvPicPr>
              <a:picLocks noChangeAspect="1"/>
            </p:cNvPicPr>
            <p:nvPr/>
          </p:nvPicPr>
          <p:blipFill>
            <a:blip r:embed="rId5" cstate="print">
              <a:alphaModFix/>
              <a:lum/>
            </a:blip>
            <a:srcRect/>
            <a:stretch>
              <a:fillRect/>
            </a:stretch>
          </p:blipFill>
          <p:spPr>
            <a:xfrm>
              <a:off x="-90000" y="6849359"/>
              <a:ext cx="1174680" cy="429120"/>
            </a:xfrm>
            <a:prstGeom prst="rect">
              <a:avLst/>
            </a:prstGeom>
            <a:noFill/>
            <a:ln>
              <a:noFill/>
            </a:ln>
          </p:spPr>
        </p:pic>
        <p:cxnSp>
          <p:nvCxnSpPr>
            <p:cNvPr id="8" name="Connettore 2 7"/>
            <p:cNvCxnSpPr/>
            <p:nvPr/>
          </p:nvCxnSpPr>
          <p:spPr>
            <a:xfrm flipV="1">
              <a:off x="665639" y="6096599"/>
              <a:ext cx="858241" cy="776520"/>
            </a:xfrm>
            <a:prstGeom prst="straightConnector1">
              <a:avLst/>
            </a:prstGeom>
            <a:noFill/>
            <a:ln w="31680">
              <a:solidFill>
                <a:srgbClr val="FFFFFF"/>
              </a:solidFill>
              <a:prstDash val="solid"/>
              <a:miter/>
              <a:tailEnd type="arrow"/>
            </a:ln>
          </p:spPr>
        </p:cxnSp>
        <p:pic>
          <p:nvPicPr>
            <p:cNvPr id="9" name="Immagine 8"/>
            <p:cNvPicPr>
              <a:picLocks noChangeAspect="1"/>
            </p:cNvPicPr>
            <p:nvPr/>
          </p:nvPicPr>
          <p:blipFill>
            <a:blip r:embed="rId6" cstate="print">
              <a:alphaModFix/>
              <a:lum/>
            </a:blip>
            <a:srcRect/>
            <a:stretch>
              <a:fillRect/>
            </a:stretch>
          </p:blipFill>
          <p:spPr>
            <a:xfrm>
              <a:off x="72720" y="4185719"/>
              <a:ext cx="1256039" cy="429120"/>
            </a:xfrm>
            <a:prstGeom prst="rect">
              <a:avLst/>
            </a:prstGeom>
            <a:noFill/>
            <a:ln>
              <a:noFill/>
            </a:ln>
          </p:spPr>
        </p:pic>
        <p:cxnSp>
          <p:nvCxnSpPr>
            <p:cNvPr id="10" name="Connettore 2 9"/>
            <p:cNvCxnSpPr/>
            <p:nvPr/>
          </p:nvCxnSpPr>
          <p:spPr>
            <a:xfrm>
              <a:off x="667079" y="4590720"/>
              <a:ext cx="153001" cy="583200"/>
            </a:xfrm>
            <a:prstGeom prst="straightConnector1">
              <a:avLst/>
            </a:prstGeom>
            <a:noFill/>
            <a:ln w="31680">
              <a:solidFill>
                <a:srgbClr val="FFFFFF"/>
              </a:solidFill>
              <a:prstDash val="solid"/>
              <a:miter/>
              <a:tailEnd type="arrow"/>
            </a:ln>
          </p:spPr>
        </p:cxnSp>
        <p:cxnSp>
          <p:nvCxnSpPr>
            <p:cNvPr id="11" name="Connettore 2 10"/>
            <p:cNvCxnSpPr/>
            <p:nvPr/>
          </p:nvCxnSpPr>
          <p:spPr>
            <a:xfrm>
              <a:off x="667440" y="4590720"/>
              <a:ext cx="405719" cy="583200"/>
            </a:xfrm>
            <a:prstGeom prst="straightConnector1">
              <a:avLst/>
            </a:prstGeom>
            <a:noFill/>
            <a:ln w="31680">
              <a:solidFill>
                <a:srgbClr val="FFFFFF"/>
              </a:solidFill>
              <a:prstDash val="solid"/>
              <a:miter/>
              <a:tailEnd type="arrow"/>
            </a:ln>
          </p:spPr>
        </p:cxnSp>
        <p:cxnSp>
          <p:nvCxnSpPr>
            <p:cNvPr id="12" name="Connettore 2 11"/>
            <p:cNvCxnSpPr/>
            <p:nvPr/>
          </p:nvCxnSpPr>
          <p:spPr>
            <a:xfrm>
              <a:off x="667440" y="4590720"/>
              <a:ext cx="1465559" cy="583200"/>
            </a:xfrm>
            <a:prstGeom prst="straightConnector1">
              <a:avLst/>
            </a:prstGeom>
            <a:noFill/>
            <a:ln w="31680">
              <a:solidFill>
                <a:srgbClr val="FFFFFF"/>
              </a:solidFill>
              <a:prstDash val="solid"/>
              <a:miter/>
              <a:tailEnd type="arrow"/>
            </a:ln>
          </p:spPr>
        </p:cxnSp>
        <p:cxnSp>
          <p:nvCxnSpPr>
            <p:cNvPr id="13" name="Connettore 2 12"/>
            <p:cNvCxnSpPr/>
            <p:nvPr/>
          </p:nvCxnSpPr>
          <p:spPr>
            <a:xfrm>
              <a:off x="665639" y="4590720"/>
              <a:ext cx="1816200" cy="534239"/>
            </a:xfrm>
            <a:prstGeom prst="straightConnector1">
              <a:avLst/>
            </a:prstGeom>
            <a:noFill/>
            <a:ln w="31680">
              <a:solidFill>
                <a:srgbClr val="FFFFFF"/>
              </a:solidFill>
              <a:prstDash val="solid"/>
              <a:miter/>
              <a:tailEnd type="arrow"/>
            </a:ln>
          </p:spPr>
        </p:cxnSp>
        <p:sp>
          <p:nvSpPr>
            <p:cNvPr id="14" name="Connettore 1 13"/>
            <p:cNvSpPr/>
            <p:nvPr/>
          </p:nvSpPr>
          <p:spPr>
            <a:xfrm flipH="1" flipV="1">
              <a:off x="3470039" y="5852520"/>
              <a:ext cx="633961" cy="159120"/>
            </a:xfrm>
            <a:prstGeom prst="line">
              <a:avLst/>
            </a:prstGeom>
            <a:noFill/>
            <a:ln w="57240">
              <a:solidFill>
                <a:srgbClr val="FFFFFF"/>
              </a:solidFill>
              <a:prstDash val="solid"/>
              <a:miter/>
              <a:tailEnd type="arrow"/>
            </a:ln>
          </p:spPr>
          <p:txBody>
            <a:bodyPr vert="horz" wrap="square" lIns="90000" tIns="46800" rIns="90000" bIns="468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endParaRPr lang="it-IT" sz="1600" dirty="0">
                <a:latin typeface="Arial" pitchFamily="18"/>
                <a:ea typeface="Arial Unicode MS" pitchFamily="2"/>
                <a:cs typeface="Tahoma" pitchFamily="2"/>
              </a:endParaRPr>
            </a:p>
          </p:txBody>
        </p:sp>
        <p:sp>
          <p:nvSpPr>
            <p:cNvPr id="15" name="Connettore 1 14"/>
            <p:cNvSpPr/>
            <p:nvPr/>
          </p:nvSpPr>
          <p:spPr>
            <a:xfrm flipV="1">
              <a:off x="3446639" y="4789080"/>
              <a:ext cx="1440" cy="730800"/>
            </a:xfrm>
            <a:prstGeom prst="line">
              <a:avLst/>
            </a:prstGeom>
            <a:noFill/>
            <a:ln w="57240">
              <a:solidFill>
                <a:srgbClr val="FFFF00"/>
              </a:solidFill>
              <a:prstDash val="solid"/>
              <a:miter/>
              <a:tailEnd type="arrow"/>
            </a:ln>
          </p:spPr>
          <p:txBody>
            <a:bodyPr vert="horz" wrap="square" lIns="90000" tIns="46800" rIns="90000" bIns="468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endParaRPr lang="it-IT" sz="1600" dirty="0">
                <a:latin typeface="Arial" pitchFamily="18"/>
                <a:ea typeface="Arial Unicode MS" pitchFamily="2"/>
                <a:cs typeface="Tahoma" pitchFamily="2"/>
              </a:endParaRPr>
            </a:p>
          </p:txBody>
        </p:sp>
        <p:sp>
          <p:nvSpPr>
            <p:cNvPr id="16" name="Connettore 1 15"/>
            <p:cNvSpPr/>
            <p:nvPr/>
          </p:nvSpPr>
          <p:spPr>
            <a:xfrm>
              <a:off x="3446639" y="5486039"/>
              <a:ext cx="267840" cy="1800"/>
            </a:xfrm>
            <a:prstGeom prst="line">
              <a:avLst/>
            </a:prstGeom>
            <a:noFill/>
            <a:ln w="38160">
              <a:solidFill>
                <a:srgbClr val="FFFF00"/>
              </a:solidFill>
              <a:prstDash val="solid"/>
              <a:miter/>
              <a:tailEnd type="arrow"/>
            </a:ln>
          </p:spPr>
          <p:txBody>
            <a:bodyPr vert="horz" wrap="square" lIns="90000" tIns="46800" rIns="90000" bIns="4680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hangingPunct="0">
                <a:spcBef>
                  <a:spcPts val="0"/>
                </a:spcBef>
                <a:spcAft>
                  <a:spcPts val="0"/>
                </a:spcAft>
                <a:buNone/>
              </a:pPr>
              <a:endParaRPr lang="it-IT" sz="1600" dirty="0">
                <a:latin typeface="Arial" pitchFamily="18"/>
                <a:ea typeface="Arial Unicode MS" pitchFamily="2"/>
                <a:cs typeface="Tahoma" pitchFamily="2"/>
              </a:endParaRPr>
            </a:p>
          </p:txBody>
        </p:sp>
        <p:sp>
          <p:nvSpPr>
            <p:cNvPr id="17" name="Figura a mano libera 16"/>
            <p:cNvSpPr/>
            <p:nvPr/>
          </p:nvSpPr>
          <p:spPr>
            <a:xfrm>
              <a:off x="3578399" y="5457240"/>
              <a:ext cx="317789" cy="3802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None/>
              </a:pPr>
              <a:r>
                <a:rPr lang="it-IT" sz="1600" dirty="0">
                  <a:solidFill>
                    <a:srgbClr val="FFFF00"/>
                  </a:solidFill>
                  <a:latin typeface="Calibri" pitchFamily="34"/>
                  <a:ea typeface="Arial Unicode MS" pitchFamily="2"/>
                  <a:cs typeface="Tahoma" pitchFamily="2"/>
                </a:rPr>
                <a:t>X</a:t>
              </a:r>
            </a:p>
          </p:txBody>
        </p:sp>
        <p:sp>
          <p:nvSpPr>
            <p:cNvPr id="18" name="Figura a mano libera 17"/>
            <p:cNvSpPr/>
            <p:nvPr/>
          </p:nvSpPr>
          <p:spPr>
            <a:xfrm>
              <a:off x="3085200" y="4957199"/>
              <a:ext cx="310579" cy="3802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None/>
              </a:pPr>
              <a:r>
                <a:rPr lang="it-IT" sz="1600" dirty="0">
                  <a:solidFill>
                    <a:srgbClr val="FFFF00"/>
                  </a:solidFill>
                  <a:latin typeface="Calibri" pitchFamily="34"/>
                  <a:ea typeface="Arial Unicode MS" pitchFamily="2"/>
                  <a:cs typeface="Tahoma" pitchFamily="2"/>
                </a:rPr>
                <a:t>Y</a:t>
              </a:r>
            </a:p>
          </p:txBody>
        </p:sp>
      </p:grpSp>
      <p:sp>
        <p:nvSpPr>
          <p:cNvPr id="19" name="Figura a mano libera 18"/>
          <p:cNvSpPr/>
          <p:nvPr/>
        </p:nvSpPr>
        <p:spPr>
          <a:xfrm>
            <a:off x="2411760" y="1073074"/>
            <a:ext cx="6988521" cy="415612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81639" tIns="40820" rIns="81639" bIns="40820" anchor="t" anchorCtr="0" compatLnSpc="0"/>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a:spcBef>
                <a:spcPts val="0"/>
              </a:spcBef>
              <a:spcAft>
                <a:spcPts val="0"/>
              </a:spcAft>
              <a:buClr>
                <a:srgbClr val="000080"/>
              </a:buClr>
              <a:buNone/>
            </a:pPr>
            <a:r>
              <a:rPr lang="it-IT" sz="2000" dirty="0">
                <a:solidFill>
                  <a:srgbClr val="000000"/>
                </a:solidFill>
                <a:latin typeface="+mn-lt"/>
                <a:ea typeface="Arial Unicode MS" pitchFamily="2"/>
                <a:cs typeface="Tahoma" pitchFamily="2"/>
              </a:rPr>
              <a:t>The Large area planar prototype </a:t>
            </a:r>
            <a:r>
              <a:rPr lang="it-IT" sz="2000" b="1" dirty="0" smtClean="0">
                <a:solidFill>
                  <a:srgbClr val="000000"/>
                </a:solidFill>
                <a:latin typeface="+mn-lt"/>
                <a:ea typeface="Arial Unicode MS" pitchFamily="2"/>
                <a:cs typeface="Tahoma" pitchFamily="2"/>
              </a:rPr>
              <a:t>300x700 mm </a:t>
            </a:r>
            <a:r>
              <a:rPr lang="it-IT" sz="2000" dirty="0" smtClean="0">
                <a:solidFill>
                  <a:srgbClr val="000000"/>
                </a:solidFill>
                <a:latin typeface="+mn-lt"/>
                <a:ea typeface="Arial Unicode MS" pitchFamily="2"/>
                <a:cs typeface="Tahoma" pitchFamily="2"/>
              </a:rPr>
              <a:t>using new singl-mask technique was </a:t>
            </a:r>
            <a:r>
              <a:rPr lang="it-IT" sz="2000" dirty="0">
                <a:solidFill>
                  <a:srgbClr val="000000"/>
                </a:solidFill>
                <a:latin typeface="+mn-lt"/>
                <a:ea typeface="Arial Unicode MS" pitchFamily="2"/>
                <a:cs typeface="Tahoma" pitchFamily="2"/>
              </a:rPr>
              <a:t>tested at CERN-PS T9, equipped with the</a:t>
            </a:r>
            <a:r>
              <a:rPr lang="it-IT" sz="2000" dirty="0">
                <a:solidFill>
                  <a:srgbClr val="000080"/>
                </a:solidFill>
                <a:latin typeface="+mn-lt"/>
                <a:ea typeface="Arial Unicode MS" pitchFamily="2"/>
                <a:cs typeface="Tahoma" pitchFamily="2"/>
              </a:rPr>
              <a:t> </a:t>
            </a:r>
            <a:r>
              <a:rPr lang="it-IT" sz="2000" b="1" dirty="0">
                <a:solidFill>
                  <a:srgbClr val="7030A0"/>
                </a:solidFill>
                <a:latin typeface="+mn-lt"/>
                <a:ea typeface="Arial Unicode MS" pitchFamily="2"/>
                <a:cs typeface="Tahoma" pitchFamily="2"/>
              </a:rPr>
              <a:t>final X-V readout strips-pads</a:t>
            </a:r>
          </a:p>
          <a:p>
            <a:pPr lvl="1"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smtClean="0">
                <a:solidFill>
                  <a:srgbClr val="333399"/>
                </a:solidFill>
                <a:latin typeface="Calibri" pitchFamily="34" charset="0"/>
              </a:rPr>
              <a:t>Gas: </a:t>
            </a:r>
            <a:r>
              <a:rPr lang="it-IT" sz="2000" dirty="0" smtClean="0">
                <a:solidFill>
                  <a:srgbClr val="333399"/>
                </a:solidFill>
                <a:latin typeface="Calibri" pitchFamily="34" charset="0"/>
              </a:rPr>
              <a:t>Ar/CO</a:t>
            </a:r>
            <a:r>
              <a:rPr lang="it-IT" sz="2000" baseline="-33000" dirty="0" smtClean="0">
                <a:solidFill>
                  <a:srgbClr val="333399"/>
                </a:solidFill>
                <a:latin typeface="Calibri" pitchFamily="34" charset="0"/>
              </a:rPr>
              <a:t>2</a:t>
            </a:r>
            <a:r>
              <a:rPr lang="it-IT" sz="2000" dirty="0" smtClean="0">
                <a:solidFill>
                  <a:srgbClr val="333399"/>
                </a:solidFill>
                <a:latin typeface="Calibri" pitchFamily="34" charset="0"/>
              </a:rPr>
              <a:t> = 70/30</a:t>
            </a:r>
          </a:p>
          <a:p>
            <a:pPr lvl="1"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err="1" smtClean="0">
                <a:solidFill>
                  <a:srgbClr val="333399"/>
                </a:solidFill>
                <a:latin typeface="Calibri" pitchFamily="34" charset="0"/>
              </a:rPr>
              <a:t>Fields</a:t>
            </a:r>
            <a:r>
              <a:rPr lang="it-IT" sz="2000" b="1" dirty="0" smtClean="0">
                <a:solidFill>
                  <a:srgbClr val="333399"/>
                </a:solidFill>
                <a:latin typeface="Calibri" pitchFamily="34" charset="0"/>
              </a:rPr>
              <a:t>: </a:t>
            </a:r>
            <a:r>
              <a:rPr lang="it-IT" sz="2000" dirty="0" smtClean="0">
                <a:solidFill>
                  <a:srgbClr val="333399"/>
                </a:solidFill>
                <a:latin typeface="Calibri" pitchFamily="34" charset="0"/>
              </a:rPr>
              <a:t>1.5 - 3.0 - </a:t>
            </a:r>
            <a:r>
              <a:rPr lang="it-IT" sz="2000" dirty="0" err="1" smtClean="0">
                <a:solidFill>
                  <a:srgbClr val="333399"/>
                </a:solidFill>
                <a:latin typeface="Calibri" pitchFamily="34" charset="0"/>
              </a:rPr>
              <a:t>3.0</a:t>
            </a:r>
            <a:r>
              <a:rPr lang="it-IT" sz="2000" dirty="0" smtClean="0">
                <a:solidFill>
                  <a:srgbClr val="333399"/>
                </a:solidFill>
                <a:latin typeface="Calibri" pitchFamily="34" charset="0"/>
              </a:rPr>
              <a:t> - 5.0 </a:t>
            </a:r>
            <a:r>
              <a:rPr lang="it-IT" sz="2000" dirty="0" err="1" smtClean="0">
                <a:solidFill>
                  <a:srgbClr val="333399"/>
                </a:solidFill>
                <a:latin typeface="Calibri" pitchFamily="34" charset="0"/>
              </a:rPr>
              <a:t>kV</a:t>
            </a:r>
            <a:r>
              <a:rPr lang="it-IT" sz="2000" dirty="0" smtClean="0">
                <a:solidFill>
                  <a:srgbClr val="333399"/>
                </a:solidFill>
                <a:latin typeface="Calibri" pitchFamily="34" charset="0"/>
              </a:rPr>
              <a:t>/cm</a:t>
            </a:r>
          </a:p>
          <a:p>
            <a:pPr lvl="1" defTabSz="414338" hangingPunct="0">
              <a:lnSpc>
                <a:spcPct val="93000"/>
              </a:lnSpc>
              <a:buClr>
                <a:srgbClr val="000000"/>
              </a:buClr>
              <a:buSzPct val="100000"/>
              <a:buFont typeface="Times New Roman" pitchFamily="18" charset="0"/>
              <a:buNone/>
              <a:tabLst>
                <a:tab pos="657225" algn="l"/>
                <a:tab pos="1312863" algn="l"/>
                <a:tab pos="1970088" algn="l"/>
                <a:tab pos="2627313" algn="l"/>
                <a:tab pos="3282950" algn="l"/>
                <a:tab pos="3940175" algn="l"/>
              </a:tabLst>
            </a:pPr>
            <a:r>
              <a:rPr lang="it-IT" sz="2000" b="1" dirty="0" smtClean="0">
                <a:solidFill>
                  <a:srgbClr val="333399"/>
                </a:solidFill>
                <a:latin typeface="Calibri" pitchFamily="34" charset="0"/>
              </a:rPr>
              <a:t>V</a:t>
            </a:r>
            <a:r>
              <a:rPr lang="it-IT" sz="2000" b="1" baseline="-33000" dirty="0" smtClean="0">
                <a:solidFill>
                  <a:srgbClr val="333399"/>
                </a:solidFill>
                <a:latin typeface="Calibri" pitchFamily="34" charset="0"/>
              </a:rPr>
              <a:t>GEM</a:t>
            </a:r>
            <a:r>
              <a:rPr lang="it-IT" sz="2000" b="1" dirty="0" smtClean="0">
                <a:solidFill>
                  <a:srgbClr val="333399"/>
                </a:solidFill>
                <a:latin typeface="Calibri" pitchFamily="34" charset="0"/>
              </a:rPr>
              <a:t>: </a:t>
            </a:r>
            <a:r>
              <a:rPr lang="it-IT" sz="2000" dirty="0" smtClean="0">
                <a:solidFill>
                  <a:srgbClr val="333399"/>
                </a:solidFill>
                <a:latin typeface="Calibri" pitchFamily="34" charset="0"/>
              </a:rPr>
              <a:t>390-380-370 =1140V, gain~2</a:t>
            </a:r>
            <a:r>
              <a:rPr lang="it-IT" sz="2000" dirty="0" smtClean="0">
                <a:solidFill>
                  <a:srgbClr val="333399"/>
                </a:solidFill>
                <a:latin typeface="Calibri" pitchFamily="34" charset="0"/>
                <a:cs typeface="Arial" pitchFamily="34" charset="0"/>
              </a:rPr>
              <a:t>·10</a:t>
            </a:r>
            <a:r>
              <a:rPr lang="it-IT" sz="2000" baseline="33000" dirty="0" smtClean="0">
                <a:solidFill>
                  <a:srgbClr val="333399"/>
                </a:solidFill>
                <a:latin typeface="Calibri" pitchFamily="34" charset="0"/>
                <a:cs typeface="Arial" pitchFamily="34" charset="0"/>
              </a:rPr>
              <a:t>4</a:t>
            </a:r>
            <a:endParaRPr lang="it-IT" sz="2000" baseline="33000" dirty="0" smtClean="0">
              <a:solidFill>
                <a:srgbClr val="FF0000"/>
              </a:solidFill>
              <a:latin typeface="+mn-lt"/>
              <a:ea typeface="Arial Unicode MS" pitchFamily="2"/>
              <a:cs typeface="Tahoma" pitchFamily="2"/>
            </a:endParaRPr>
          </a:p>
          <a:p>
            <a:pPr lvl="1">
              <a:spcBef>
                <a:spcPts val="0"/>
              </a:spcBef>
              <a:spcAft>
                <a:spcPts val="0"/>
              </a:spcAft>
              <a:buNone/>
            </a:pPr>
            <a:r>
              <a:rPr lang="it-IT" sz="2000" b="1" dirty="0" smtClean="0">
                <a:solidFill>
                  <a:srgbClr val="7030A0"/>
                </a:solidFill>
                <a:latin typeface="+mn-lt"/>
                <a:ea typeface="Arial Unicode MS" pitchFamily="2"/>
                <a:cs typeface="Tahoma" pitchFamily="2"/>
              </a:rPr>
              <a:t>Final DAQ and electronics </a:t>
            </a:r>
            <a:r>
              <a:rPr lang="it-IT" sz="2000" b="1" dirty="0">
                <a:solidFill>
                  <a:srgbClr val="7030A0"/>
                </a:solidFill>
                <a:latin typeface="+mn-lt"/>
                <a:ea typeface="Arial Unicode MS" pitchFamily="2"/>
                <a:cs typeface="Tahoma" pitchFamily="2"/>
              </a:rPr>
              <a:t>chain </a:t>
            </a:r>
            <a:r>
              <a:rPr lang="it-IT" sz="2000" b="1" dirty="0" smtClean="0">
                <a:solidFill>
                  <a:srgbClr val="7030A0"/>
                </a:solidFill>
                <a:latin typeface="+mn-lt"/>
                <a:ea typeface="Arial Unicode MS" pitchFamily="2"/>
                <a:cs typeface="Tahoma" pitchFamily="2"/>
              </a:rPr>
              <a:t>test</a:t>
            </a:r>
            <a:endParaRPr lang="it-IT" sz="2000" b="1" dirty="0">
              <a:solidFill>
                <a:srgbClr val="7030A0"/>
              </a:solidFill>
              <a:latin typeface="+mn-lt"/>
              <a:ea typeface="Arial Unicode MS" pitchFamily="2"/>
              <a:cs typeface="Tahoma" pitchFamily="2"/>
            </a:endParaRPr>
          </a:p>
          <a:p>
            <a:pPr lvl="1">
              <a:spcBef>
                <a:spcPts val="0"/>
              </a:spcBef>
              <a:spcAft>
                <a:spcPts val="0"/>
              </a:spcAft>
              <a:buNone/>
            </a:pPr>
            <a:r>
              <a:rPr lang="it-IT" sz="2000" b="1" dirty="0" err="1" smtClean="0">
                <a:solidFill>
                  <a:srgbClr val="000000"/>
                </a:solidFill>
                <a:latin typeface="+mn-lt"/>
                <a:ea typeface="Arial Unicode MS" pitchFamily="2"/>
                <a:cs typeface="Tahoma" pitchFamily="2"/>
              </a:rPr>
              <a:t>External</a:t>
            </a:r>
            <a:r>
              <a:rPr lang="it-IT" sz="2000" b="1" dirty="0" smtClean="0">
                <a:solidFill>
                  <a:srgbClr val="000000"/>
                </a:solidFill>
                <a:latin typeface="+mn-lt"/>
                <a:ea typeface="Arial Unicode MS" pitchFamily="2"/>
                <a:cs typeface="Tahoma" pitchFamily="2"/>
              </a:rPr>
              <a:t> </a:t>
            </a:r>
            <a:r>
              <a:rPr lang="it-IT" sz="2000" b="1" dirty="0" err="1">
                <a:solidFill>
                  <a:srgbClr val="000000"/>
                </a:solidFill>
                <a:latin typeface="+mn-lt"/>
                <a:ea typeface="Arial Unicode MS" pitchFamily="2"/>
                <a:cs typeface="Tahoma" pitchFamily="2"/>
              </a:rPr>
              <a:t>tracking</a:t>
            </a:r>
            <a:r>
              <a:rPr lang="it-IT" sz="2000" dirty="0">
                <a:solidFill>
                  <a:srgbClr val="000000"/>
                </a:solidFill>
                <a:latin typeface="+mn-lt"/>
                <a:ea typeface="Arial Unicode MS" pitchFamily="2"/>
                <a:cs typeface="Tahoma" pitchFamily="2"/>
              </a:rPr>
              <a:t>: 4 planar </a:t>
            </a:r>
            <a:r>
              <a:rPr lang="it-IT" sz="2000" dirty="0" err="1">
                <a:solidFill>
                  <a:srgbClr val="000000"/>
                </a:solidFill>
                <a:latin typeface="+mn-lt"/>
                <a:ea typeface="Arial Unicode MS" pitchFamily="2"/>
                <a:cs typeface="Tahoma" pitchFamily="2"/>
              </a:rPr>
              <a:t>GEMs</a:t>
            </a:r>
            <a:r>
              <a:rPr lang="it-IT" sz="2000" dirty="0">
                <a:solidFill>
                  <a:srgbClr val="000000"/>
                </a:solidFill>
                <a:latin typeface="+mn-lt"/>
                <a:ea typeface="Arial Unicode MS" pitchFamily="2"/>
                <a:cs typeface="Tahoma" pitchFamily="2"/>
              </a:rPr>
              <a:t>, 650 </a:t>
            </a:r>
            <a:r>
              <a:rPr lang="it-IT" sz="2000" dirty="0">
                <a:solidFill>
                  <a:srgbClr val="000000"/>
                </a:solidFill>
                <a:latin typeface="+mn-lt"/>
                <a:ea typeface="Arial" pitchFamily="2"/>
                <a:cs typeface="Arial" pitchFamily="2"/>
              </a:rPr>
              <a:t>μ</a:t>
            </a:r>
            <a:r>
              <a:rPr lang="it-IT" sz="2000" dirty="0">
                <a:solidFill>
                  <a:srgbClr val="000000"/>
                </a:solidFill>
                <a:latin typeface="+mn-lt"/>
                <a:ea typeface="Arial Unicode MS" pitchFamily="2"/>
                <a:cs typeface="Tahoma" pitchFamily="2"/>
              </a:rPr>
              <a:t>m  </a:t>
            </a:r>
            <a:r>
              <a:rPr lang="it-IT" sz="2000" dirty="0" err="1">
                <a:solidFill>
                  <a:srgbClr val="000000"/>
                </a:solidFill>
                <a:latin typeface="+mn-lt"/>
                <a:ea typeface="Arial Unicode MS" pitchFamily="2"/>
                <a:cs typeface="Tahoma" pitchFamily="2"/>
              </a:rPr>
              <a:t>pitch</a:t>
            </a:r>
            <a:r>
              <a:rPr lang="it-IT" sz="2000" dirty="0">
                <a:solidFill>
                  <a:srgbClr val="000000"/>
                </a:solidFill>
                <a:latin typeface="+mn-lt"/>
                <a:ea typeface="Arial Unicode MS" pitchFamily="2"/>
                <a:cs typeface="Tahoma" pitchFamily="2"/>
              </a:rPr>
              <a:t> </a:t>
            </a:r>
            <a:r>
              <a:rPr lang="it-IT" sz="2000" dirty="0" smtClean="0">
                <a:solidFill>
                  <a:srgbClr val="000000"/>
                </a:solidFill>
                <a:latin typeface="+mn-lt"/>
                <a:ea typeface="Arial Unicode MS" pitchFamily="2"/>
                <a:cs typeface="Tahoma" pitchFamily="2"/>
              </a:rPr>
              <a:t>XY </a:t>
            </a:r>
            <a:r>
              <a:rPr lang="it-IT" sz="2000" dirty="0" err="1">
                <a:solidFill>
                  <a:srgbClr val="000000"/>
                </a:solidFill>
                <a:latin typeface="+mn-lt"/>
                <a:ea typeface="Arial Unicode MS" pitchFamily="2"/>
                <a:cs typeface="Tahoma" pitchFamily="2"/>
              </a:rPr>
              <a:t>strips</a:t>
            </a:r>
            <a:endParaRPr lang="it-IT" sz="2000" dirty="0">
              <a:solidFill>
                <a:srgbClr val="000000"/>
              </a:solidFill>
              <a:latin typeface="+mn-lt"/>
              <a:ea typeface="Arial Unicode MS" pitchFamily="2"/>
              <a:cs typeface="Tahoma" pitchFamily="2"/>
            </a:endParaRPr>
          </a:p>
          <a:p>
            <a:pPr lvl="1">
              <a:spcBef>
                <a:spcPts val="0"/>
              </a:spcBef>
              <a:spcAft>
                <a:spcPts val="0"/>
              </a:spcAft>
              <a:buNone/>
            </a:pPr>
            <a:r>
              <a:rPr lang="it-IT" sz="2000" b="1" dirty="0" smtClean="0">
                <a:solidFill>
                  <a:srgbClr val="000000"/>
                </a:solidFill>
                <a:latin typeface="+mn-lt"/>
                <a:ea typeface="Arial Unicode MS" pitchFamily="2"/>
                <a:cs typeface="Tahoma" pitchFamily="2"/>
              </a:rPr>
              <a:t>Trigger</a:t>
            </a:r>
            <a:r>
              <a:rPr lang="it-IT" sz="2000" dirty="0">
                <a:solidFill>
                  <a:srgbClr val="000000"/>
                </a:solidFill>
                <a:latin typeface="+mn-lt"/>
                <a:ea typeface="Arial Unicode MS" pitchFamily="2"/>
                <a:cs typeface="Tahoma" pitchFamily="2"/>
              </a:rPr>
              <a:t>: 4 </a:t>
            </a:r>
            <a:r>
              <a:rPr lang="it-IT" sz="2000" dirty="0" err="1">
                <a:solidFill>
                  <a:srgbClr val="000000"/>
                </a:solidFill>
                <a:latin typeface="+mn-lt"/>
                <a:ea typeface="Arial Unicode MS" pitchFamily="2"/>
                <a:cs typeface="Tahoma" pitchFamily="2"/>
              </a:rPr>
              <a:t>scintillators</a:t>
            </a:r>
            <a:r>
              <a:rPr lang="it-IT" sz="2000" dirty="0">
                <a:solidFill>
                  <a:srgbClr val="000000"/>
                </a:solidFill>
                <a:latin typeface="+mn-lt"/>
                <a:ea typeface="Arial Unicode MS" pitchFamily="2"/>
                <a:cs typeface="Tahoma" pitchFamily="2"/>
              </a:rPr>
              <a:t> (2 </a:t>
            </a:r>
            <a:r>
              <a:rPr lang="it-IT" sz="2000" dirty="0" err="1">
                <a:solidFill>
                  <a:srgbClr val="000000"/>
                </a:solidFill>
                <a:latin typeface="+mn-lt"/>
                <a:ea typeface="Arial Unicode MS" pitchFamily="2"/>
                <a:cs typeface="Tahoma" pitchFamily="2"/>
              </a:rPr>
              <a:t>upstream</a:t>
            </a:r>
            <a:r>
              <a:rPr lang="it-IT" sz="2000" dirty="0">
                <a:solidFill>
                  <a:srgbClr val="000000"/>
                </a:solidFill>
                <a:latin typeface="+mn-lt"/>
                <a:ea typeface="Arial Unicode MS" pitchFamily="2"/>
                <a:cs typeface="Tahoma" pitchFamily="2"/>
              </a:rPr>
              <a:t>, 2 downstream)</a:t>
            </a:r>
          </a:p>
        </p:txBody>
      </p:sp>
      <p:pic>
        <p:nvPicPr>
          <p:cNvPr id="20" name="Immagine 19"/>
          <p:cNvPicPr>
            <a:picLocks noChangeAspect="1"/>
          </p:cNvPicPr>
          <p:nvPr/>
        </p:nvPicPr>
        <p:blipFill>
          <a:blip r:embed="rId7" cstate="print">
            <a:alphaModFix/>
            <a:lum/>
          </a:blip>
          <a:srcRect/>
          <a:stretch>
            <a:fillRect/>
          </a:stretch>
        </p:blipFill>
        <p:spPr>
          <a:xfrm>
            <a:off x="32655" y="1048687"/>
            <a:ext cx="2319819" cy="2684532"/>
          </a:xfrm>
          <a:prstGeom prst="rect">
            <a:avLst/>
          </a:prstGeom>
          <a:noFill/>
          <a:ln>
            <a:noFill/>
          </a:ln>
        </p:spPr>
      </p:pic>
      <p:sp>
        <p:nvSpPr>
          <p:cNvPr id="21" name="Titolo 20"/>
          <p:cNvSpPr>
            <a:spLocks noGrp="1"/>
          </p:cNvSpPr>
          <p:nvPr>
            <p:ph type="title"/>
          </p:nvPr>
        </p:nvSpPr>
        <p:spPr/>
        <p:txBody>
          <a:bodyPr/>
          <a:lstStyle/>
          <a:p>
            <a:r>
              <a:rPr lang="en-US" dirty="0" smtClean="0"/>
              <a:t>(3) Large area XV chamber  </a:t>
            </a:r>
            <a:endParaRPr lang="en-US" dirty="0"/>
          </a:p>
        </p:txBody>
      </p:sp>
      <p:sp>
        <p:nvSpPr>
          <p:cNvPr id="22" name="Segnaposto numero diapositiva 21"/>
          <p:cNvSpPr>
            <a:spLocks noGrp="1"/>
          </p:cNvSpPr>
          <p:nvPr>
            <p:ph type="sldNum" sz="quarter" idx="11"/>
          </p:nvPr>
        </p:nvSpPr>
        <p:spPr/>
        <p:txBody>
          <a:bodyPr/>
          <a:lstStyle/>
          <a:p>
            <a:pPr>
              <a:defRPr/>
            </a:pPr>
            <a:fld id="{E458A581-5F90-4D95-9D9D-0FA7F9D5B3D1}" type="slidenum">
              <a:rPr lang="en-US" smtClean="0"/>
              <a:pPr>
                <a:defRPr/>
              </a:pPr>
              <a:t>54</a:t>
            </a:fld>
            <a:endParaRPr lang="en-US" dirty="0"/>
          </a:p>
        </p:txBody>
      </p:sp>
      <p:sp>
        <p:nvSpPr>
          <p:cNvPr id="23" name="Segnaposto piè di pagina 2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0" descr="KLOE00374"/>
          <p:cNvPicPr>
            <a:picLocks noChangeAspect="1" noChangeArrowheads="1"/>
          </p:cNvPicPr>
          <p:nvPr/>
        </p:nvPicPr>
        <p:blipFill>
          <a:blip r:embed="rId3" cstate="print"/>
          <a:srcRect/>
          <a:stretch>
            <a:fillRect/>
          </a:stretch>
        </p:blipFill>
        <p:spPr bwMode="auto">
          <a:xfrm>
            <a:off x="119063" y="2706688"/>
            <a:ext cx="3287712" cy="2838450"/>
          </a:xfrm>
          <a:prstGeom prst="rect">
            <a:avLst/>
          </a:prstGeom>
          <a:noFill/>
          <a:ln w="9525">
            <a:noFill/>
            <a:miter lim="800000"/>
            <a:headEnd/>
            <a:tailEnd/>
          </a:ln>
        </p:spPr>
      </p:pic>
      <p:sp>
        <p:nvSpPr>
          <p:cNvPr id="1029" name="Titolo 1"/>
          <p:cNvSpPr>
            <a:spLocks noGrp="1"/>
          </p:cNvSpPr>
          <p:nvPr>
            <p:ph type="title"/>
          </p:nvPr>
        </p:nvSpPr>
        <p:spPr>
          <a:xfrm>
            <a:off x="-36513" y="144463"/>
            <a:ext cx="9217026" cy="763587"/>
          </a:xfrm>
        </p:spPr>
        <p:txBody>
          <a:bodyPr/>
          <a:lstStyle/>
          <a:p>
            <a:pPr eaLnBrk="1" hangingPunct="1"/>
            <a:r>
              <a:rPr lang="en-US" smtClean="0"/>
              <a:t>KLOE at DA</a:t>
            </a:r>
            <a:r>
              <a:rPr lang="en-US" smtClean="0">
                <a:latin typeface="Symbol" pitchFamily="18" charset="2"/>
              </a:rPr>
              <a:t>F</a:t>
            </a:r>
            <a:r>
              <a:rPr lang="en-US" smtClean="0"/>
              <a:t>NE  </a:t>
            </a:r>
            <a:r>
              <a:rPr lang="en-US" smtClean="0">
                <a:latin typeface="Symbol" pitchFamily="18" charset="2"/>
              </a:rPr>
              <a:t>f</a:t>
            </a:r>
            <a:r>
              <a:rPr lang="en-US" smtClean="0"/>
              <a:t>-factory</a:t>
            </a:r>
          </a:p>
        </p:txBody>
      </p:sp>
      <p:grpSp>
        <p:nvGrpSpPr>
          <p:cNvPr id="2" name="Group 2"/>
          <p:cNvGrpSpPr>
            <a:grpSpLocks/>
          </p:cNvGrpSpPr>
          <p:nvPr/>
        </p:nvGrpSpPr>
        <p:grpSpPr bwMode="auto">
          <a:xfrm>
            <a:off x="3286125" y="2476500"/>
            <a:ext cx="3081338" cy="3689350"/>
            <a:chOff x="2361" y="960"/>
            <a:chExt cx="2103" cy="2324"/>
          </a:xfrm>
        </p:grpSpPr>
        <p:pic>
          <p:nvPicPr>
            <p:cNvPr id="1043" name="Picture 3"/>
            <p:cNvPicPr>
              <a:picLocks noChangeAspect="1" noChangeArrowheads="1"/>
            </p:cNvPicPr>
            <p:nvPr/>
          </p:nvPicPr>
          <p:blipFill>
            <a:blip r:embed="rId4" cstate="print"/>
            <a:srcRect l="25726" t="10225" r="21649" b="7968"/>
            <a:stretch>
              <a:fillRect/>
            </a:stretch>
          </p:blipFill>
          <p:spPr bwMode="auto">
            <a:xfrm>
              <a:off x="2361" y="960"/>
              <a:ext cx="2103" cy="2208"/>
            </a:xfrm>
            <a:prstGeom prst="rect">
              <a:avLst/>
            </a:prstGeom>
            <a:noFill/>
            <a:ln w="19050">
              <a:noFill/>
              <a:miter lim="800000"/>
              <a:headEnd/>
              <a:tailEnd/>
            </a:ln>
          </p:spPr>
        </p:pic>
        <p:sp>
          <p:nvSpPr>
            <p:cNvPr id="26" name="Text Box 4"/>
            <p:cNvSpPr txBox="1">
              <a:spLocks noChangeArrowheads="1"/>
            </p:cNvSpPr>
            <p:nvPr/>
          </p:nvSpPr>
          <p:spPr bwMode="auto">
            <a:xfrm>
              <a:off x="2976" y="3072"/>
              <a:ext cx="480" cy="212"/>
            </a:xfrm>
            <a:prstGeom prst="rect">
              <a:avLst/>
            </a:prstGeom>
            <a:solidFill>
              <a:srgbClr val="FFFFFF"/>
            </a:solid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6 m</a:t>
              </a:r>
              <a:endParaRPr lang="en-GB" sz="1600" b="1" kern="0">
                <a:solidFill>
                  <a:sysClr val="windowText" lastClr="000000"/>
                </a:solidFill>
                <a:latin typeface="+mn-lt"/>
              </a:endParaRPr>
            </a:p>
          </p:txBody>
        </p:sp>
        <p:sp>
          <p:nvSpPr>
            <p:cNvPr id="27" name="Rectangle 5"/>
            <p:cNvSpPr>
              <a:spLocks noChangeArrowheads="1"/>
            </p:cNvSpPr>
            <p:nvPr/>
          </p:nvSpPr>
          <p:spPr bwMode="auto">
            <a:xfrm>
              <a:off x="4176" y="1872"/>
              <a:ext cx="144" cy="96"/>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sp>
          <p:nvSpPr>
            <p:cNvPr id="28" name="Text Box 6"/>
            <p:cNvSpPr txBox="1">
              <a:spLocks noChangeArrowheads="1"/>
            </p:cNvSpPr>
            <p:nvPr/>
          </p:nvSpPr>
          <p:spPr bwMode="auto">
            <a:xfrm>
              <a:off x="4056" y="1803"/>
              <a:ext cx="337" cy="212"/>
            </a:xfrm>
            <a:prstGeom prst="rect">
              <a:avLst/>
            </a:prstGeom>
            <a:noFill/>
            <a:ln w="9525">
              <a:noFill/>
              <a:miter lim="800000"/>
              <a:headEnd/>
              <a:tailEnd/>
            </a:ln>
            <a:effectLst/>
          </p:spPr>
          <p:txBody>
            <a:bodyPr>
              <a:spAutoFit/>
            </a:bodyPr>
            <a:lstStyle/>
            <a:p>
              <a:pPr fontAlgn="auto">
                <a:spcBef>
                  <a:spcPct val="50000"/>
                </a:spcBef>
                <a:spcAft>
                  <a:spcPts val="0"/>
                </a:spcAft>
                <a:defRPr/>
              </a:pPr>
              <a:r>
                <a:rPr lang="en-US" sz="1600" b="1" kern="0">
                  <a:solidFill>
                    <a:sysClr val="windowText" lastClr="000000"/>
                  </a:solidFill>
                  <a:latin typeface="+mn-lt"/>
                </a:rPr>
                <a:t>7m</a:t>
              </a:r>
              <a:endParaRPr lang="en-GB" sz="1600" b="1" kern="0">
                <a:solidFill>
                  <a:sysClr val="windowText" lastClr="000000"/>
                </a:solidFill>
                <a:latin typeface="+mn-lt"/>
              </a:endParaRPr>
            </a:p>
          </p:txBody>
        </p:sp>
        <p:sp>
          <p:nvSpPr>
            <p:cNvPr id="29" name="Rectangle 7"/>
            <p:cNvSpPr>
              <a:spLocks noChangeArrowheads="1"/>
            </p:cNvSpPr>
            <p:nvPr/>
          </p:nvSpPr>
          <p:spPr bwMode="auto">
            <a:xfrm>
              <a:off x="3312" y="3048"/>
              <a:ext cx="192" cy="70"/>
            </a:xfrm>
            <a:prstGeom prst="rect">
              <a:avLst/>
            </a:prstGeom>
            <a:solidFill>
              <a:srgbClr val="FFFFFF"/>
            </a:solidFill>
            <a:ln w="9525">
              <a:noFill/>
              <a:miter lim="800000"/>
              <a:headEnd/>
              <a:tailEnd/>
            </a:ln>
            <a:effectLst/>
          </p:spPr>
          <p:txBody>
            <a:bodyPr wrap="none" anchor="ctr"/>
            <a:lstStyle/>
            <a:p>
              <a:pPr fontAlgn="auto">
                <a:spcBef>
                  <a:spcPts val="0"/>
                </a:spcBef>
                <a:spcAft>
                  <a:spcPts val="0"/>
                </a:spcAft>
                <a:defRPr/>
              </a:pPr>
              <a:endParaRPr lang="en-US" kern="0">
                <a:solidFill>
                  <a:sysClr val="windowText" lastClr="000000"/>
                </a:solidFill>
                <a:latin typeface="+mn-lt"/>
              </a:endParaRPr>
            </a:p>
          </p:txBody>
        </p:sp>
      </p:grpSp>
      <p:sp>
        <p:nvSpPr>
          <p:cNvPr id="30" name="Rectangle 8"/>
          <p:cNvSpPr>
            <a:spLocks noChangeAspect="1" noChangeArrowheads="1"/>
          </p:cNvSpPr>
          <p:nvPr/>
        </p:nvSpPr>
        <p:spPr bwMode="auto">
          <a:xfrm>
            <a:off x="5722938" y="1285875"/>
            <a:ext cx="3349625" cy="1422400"/>
          </a:xfrm>
          <a:prstGeom prst="rect">
            <a:avLst/>
          </a:prstGeom>
          <a:gradFill rotWithShape="1">
            <a:gsLst>
              <a:gs pos="0">
                <a:srgbClr val="FFFF00">
                  <a:gamma/>
                  <a:shade val="46275"/>
                  <a:invGamma/>
                </a:srgbClr>
              </a:gs>
              <a:gs pos="50000">
                <a:srgbClr val="FFFF00"/>
              </a:gs>
              <a:gs pos="100000">
                <a:srgbClr val="FFFF00">
                  <a:gamma/>
                  <a:shade val="46275"/>
                  <a:invGamma/>
                </a:srgbClr>
              </a:gs>
            </a:gsLst>
            <a:lin ang="18900000" scaled="1"/>
          </a:gradFill>
          <a:ln w="9525">
            <a:solidFill>
              <a:srgbClr val="FFCC00"/>
            </a:solidFill>
            <a:miter lim="800000"/>
            <a:headEnd/>
            <a:tailEnd/>
          </a:ln>
          <a:effectLst>
            <a:outerShdw dist="107763" dir="2700000" algn="ctr" rotWithShape="0">
              <a:srgbClr val="808080"/>
            </a:outerShdw>
          </a:effectLst>
        </p:spPr>
        <p:txBody>
          <a:bodyPr>
            <a:spAutoFit/>
          </a:bodyPr>
          <a:lstStyle/>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Lead/scintillating fiber</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98% coverage of solid angle</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88 modules (barrel + end-caps)</a:t>
            </a:r>
          </a:p>
          <a:p>
            <a:pPr eaLnBrk="0" fontAlgn="auto" hangingPunct="0">
              <a:lnSpc>
                <a:spcPct val="120000"/>
              </a:lnSpc>
              <a:spcBef>
                <a:spcPts val="0"/>
              </a:spcBef>
              <a:spcAft>
                <a:spcPts val="0"/>
              </a:spcAft>
              <a:buFontTx/>
              <a:buChar char="•"/>
              <a:defRPr/>
            </a:pPr>
            <a:r>
              <a:rPr lang="en-US" kern="0" dirty="0">
                <a:solidFill>
                  <a:sysClr val="windowText" lastClr="000000"/>
                </a:solidFill>
                <a:latin typeface="+mn-lt"/>
              </a:rPr>
              <a:t> 4880 PMTs (two side read-out)</a:t>
            </a:r>
          </a:p>
        </p:txBody>
      </p:sp>
      <p:sp>
        <p:nvSpPr>
          <p:cNvPr id="31" name="Rectangle 10"/>
          <p:cNvSpPr>
            <a:spLocks noChangeAspect="1" noChangeArrowheads="1"/>
          </p:cNvSpPr>
          <p:nvPr/>
        </p:nvSpPr>
        <p:spPr bwMode="auto">
          <a:xfrm>
            <a:off x="107950" y="1296988"/>
            <a:ext cx="3178175" cy="1339850"/>
          </a:xfrm>
          <a:prstGeom prst="rect">
            <a:avLst/>
          </a:prstGeom>
          <a:gradFill rotWithShape="0">
            <a:gsLst>
              <a:gs pos="0">
                <a:srgbClr val="99CCFF">
                  <a:gamma/>
                  <a:shade val="76471"/>
                  <a:invGamma/>
                </a:srgbClr>
              </a:gs>
              <a:gs pos="50000">
                <a:srgbClr val="99CCFF"/>
              </a:gs>
              <a:gs pos="100000">
                <a:srgbClr val="99CCFF">
                  <a:gamma/>
                  <a:shade val="76471"/>
                  <a:invGamma/>
                </a:srgbClr>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eaLnBrk="0" fontAlgn="auto" hangingPunct="0">
              <a:lnSpc>
                <a:spcPct val="90000"/>
              </a:lnSpc>
              <a:spcBef>
                <a:spcPct val="30000"/>
              </a:spcBef>
              <a:spcAft>
                <a:spcPts val="0"/>
              </a:spcAft>
              <a:buFontTx/>
              <a:buChar char="•"/>
              <a:defRPr/>
            </a:pPr>
            <a:r>
              <a:rPr lang="en-US" kern="0" dirty="0">
                <a:solidFill>
                  <a:srgbClr val="333399"/>
                </a:solidFill>
                <a:latin typeface="+mn-lt"/>
              </a:rPr>
              <a:t>4 m </a:t>
            </a:r>
            <a:r>
              <a:rPr lang="en-US" kern="0" dirty="0">
                <a:solidFill>
                  <a:srgbClr val="333399"/>
                </a:solidFill>
                <a:latin typeface="+mn-lt"/>
                <a:sym typeface="ZapfDingbats BT" pitchFamily="18" charset="2"/>
              </a:rPr>
              <a:t>diameter </a:t>
            </a:r>
            <a:r>
              <a:rPr lang="en-US" kern="0" dirty="0">
                <a:solidFill>
                  <a:srgbClr val="333399"/>
                </a:solidFill>
                <a:latin typeface="+mn-lt"/>
                <a:cs typeface="Times New Roman" pitchFamily="18" charset="0"/>
                <a:sym typeface="ZapfDingbats BT" pitchFamily="18" charset="2"/>
              </a:rPr>
              <a:t>×</a:t>
            </a:r>
            <a:r>
              <a:rPr lang="en-US" kern="0" dirty="0">
                <a:solidFill>
                  <a:srgbClr val="333399"/>
                </a:solidFill>
                <a:latin typeface="+mn-lt"/>
                <a:sym typeface="ZapfDingbats BT" pitchFamily="18" charset="2"/>
              </a:rPr>
              <a:t> 3.3 m length</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90% helium, 10% </a:t>
            </a:r>
            <a:r>
              <a:rPr lang="en-US" kern="0" dirty="0" err="1">
                <a:solidFill>
                  <a:srgbClr val="333399"/>
                </a:solidFill>
                <a:latin typeface="+mn-lt"/>
                <a:sym typeface="ZapfDingbats BT" pitchFamily="18" charset="2"/>
              </a:rPr>
              <a:t>isobutane</a:t>
            </a:r>
            <a:endParaRPr lang="en-US" kern="0" dirty="0">
              <a:solidFill>
                <a:srgbClr val="333399"/>
              </a:solidFill>
              <a:latin typeface="+mn-lt"/>
              <a:sym typeface="ZapfDingbats BT" pitchFamily="18" charset="2"/>
            </a:endParaRP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12582/52140 sense/tot wires</a:t>
            </a:r>
          </a:p>
          <a:p>
            <a:pPr eaLnBrk="0" fontAlgn="auto" hangingPunct="0">
              <a:lnSpc>
                <a:spcPct val="90000"/>
              </a:lnSpc>
              <a:spcBef>
                <a:spcPct val="30000"/>
              </a:spcBef>
              <a:spcAft>
                <a:spcPts val="0"/>
              </a:spcAft>
              <a:buFontTx/>
              <a:buChar char="•"/>
              <a:defRPr/>
            </a:pPr>
            <a:r>
              <a:rPr lang="en-US" kern="0" dirty="0">
                <a:solidFill>
                  <a:srgbClr val="333399"/>
                </a:solidFill>
                <a:latin typeface="+mn-lt"/>
                <a:sym typeface="ZapfDingbats BT" pitchFamily="18" charset="2"/>
              </a:rPr>
              <a:t>All-stereo geometry</a:t>
            </a:r>
          </a:p>
        </p:txBody>
      </p:sp>
      <p:pic>
        <p:nvPicPr>
          <p:cNvPr id="1035" name="Picture 11" descr="Kloecal"/>
          <p:cNvPicPr>
            <a:picLocks noChangeAspect="1" noChangeArrowheads="1"/>
          </p:cNvPicPr>
          <p:nvPr/>
        </p:nvPicPr>
        <p:blipFill>
          <a:blip r:embed="rId5" cstate="print"/>
          <a:srcRect l="16460" t="3125" r="2156" b="3134"/>
          <a:stretch>
            <a:fillRect/>
          </a:stretch>
        </p:blipFill>
        <p:spPr bwMode="auto">
          <a:xfrm>
            <a:off x="6286500" y="2776538"/>
            <a:ext cx="2781300" cy="2257425"/>
          </a:xfrm>
          <a:prstGeom prst="rect">
            <a:avLst/>
          </a:prstGeom>
          <a:noFill/>
          <a:ln w="9525">
            <a:noFill/>
            <a:miter lim="800000"/>
            <a:headEnd/>
            <a:tailEnd/>
          </a:ln>
        </p:spPr>
      </p:pic>
      <p:sp>
        <p:nvSpPr>
          <p:cNvPr id="33" name="Text Box 12"/>
          <p:cNvSpPr txBox="1">
            <a:spLocks noChangeArrowheads="1"/>
          </p:cNvSpPr>
          <p:nvPr/>
        </p:nvSpPr>
        <p:spPr bwMode="auto">
          <a:xfrm>
            <a:off x="6215063" y="4629150"/>
            <a:ext cx="3897312" cy="371475"/>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b="1" i="1" kern="0" dirty="0">
                <a:solidFill>
                  <a:schemeClr val="bg1"/>
                </a:solidFill>
                <a:effectLst>
                  <a:outerShdw blurRad="38100" dist="38100" dir="2700000" algn="tl">
                    <a:srgbClr val="C0C0C0"/>
                  </a:outerShdw>
                </a:effectLst>
                <a:latin typeface="+mn-lt"/>
              </a:rPr>
              <a:t>Electromagnetic Calorimeter</a:t>
            </a:r>
          </a:p>
        </p:txBody>
      </p:sp>
      <p:sp>
        <p:nvSpPr>
          <p:cNvPr id="34" name="Text Box 13"/>
          <p:cNvSpPr txBox="1">
            <a:spLocks noChangeArrowheads="1"/>
          </p:cNvSpPr>
          <p:nvPr/>
        </p:nvSpPr>
        <p:spPr bwMode="auto">
          <a:xfrm>
            <a:off x="71438" y="2571750"/>
            <a:ext cx="2743200" cy="401638"/>
          </a:xfrm>
          <a:prstGeom prst="rect">
            <a:avLst/>
          </a:prstGeom>
          <a:noFill/>
          <a:ln w="9525">
            <a:noFill/>
            <a:miter lim="800000"/>
            <a:headEnd/>
            <a:tailEnd/>
          </a:ln>
          <a:effectLst/>
        </p:spPr>
        <p:txBody>
          <a:bodyPr lIns="90000" tIns="46800" rIns="90000" bIns="46800">
            <a:spAutoFit/>
          </a:bodyPr>
          <a:lstStyle/>
          <a:p>
            <a:pPr fontAlgn="auto">
              <a:spcBef>
                <a:spcPct val="50000"/>
              </a:spcBef>
              <a:spcAft>
                <a:spcPts val="0"/>
              </a:spcAft>
              <a:defRPr/>
            </a:pPr>
            <a:r>
              <a:rPr lang="en-US" sz="2000" b="1" i="1" kern="0" dirty="0">
                <a:solidFill>
                  <a:schemeClr val="bg1"/>
                </a:solidFill>
                <a:effectLst>
                  <a:outerShdw blurRad="38100" dist="38100" dir="2700000" algn="tl">
                    <a:srgbClr val="C0C0C0"/>
                  </a:outerShdw>
                </a:effectLst>
                <a:latin typeface="+mn-lt"/>
              </a:rPr>
              <a:t>Drift Chamber</a:t>
            </a:r>
          </a:p>
        </p:txBody>
      </p:sp>
      <p:sp>
        <p:nvSpPr>
          <p:cNvPr id="35" name="Text Box 14"/>
          <p:cNvSpPr txBox="1">
            <a:spLocks noChangeArrowheads="1"/>
          </p:cNvSpPr>
          <p:nvPr/>
        </p:nvSpPr>
        <p:spPr bwMode="auto">
          <a:xfrm>
            <a:off x="142875" y="5738961"/>
            <a:ext cx="3071813" cy="714375"/>
          </a:xfrm>
          <a:prstGeom prst="rect">
            <a:avLst/>
          </a:prstGeom>
          <a:gradFill rotWithShape="0">
            <a:gsLst>
              <a:gs pos="0">
                <a:srgbClr val="99CCFF">
                  <a:gamma/>
                  <a:shade val="76078"/>
                  <a:invGamma/>
                </a:srgbClr>
              </a:gs>
              <a:gs pos="100000">
                <a:srgbClr val="99CCFF"/>
              </a:gs>
            </a:gsLst>
            <a:lin ang="18900000" scaled="1"/>
          </a:gradFill>
          <a:ln w="9525">
            <a:solidFill>
              <a:srgbClr val="333399"/>
            </a:solidFill>
            <a:miter lim="800000"/>
            <a:headEnd/>
            <a:tailEnd/>
          </a:ln>
          <a:effectLst>
            <a:outerShdw dist="107763" dir="2700000" algn="ctr" rotWithShape="0">
              <a:srgbClr val="808080"/>
            </a:outerShdw>
          </a:effectLst>
        </p:spPr>
        <p:txBody>
          <a:bodyPr>
            <a:spAutoFit/>
          </a:bodyPr>
          <a:lstStyle/>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kern="0" baseline="-25000" dirty="0" err="1">
                <a:solidFill>
                  <a:srgbClr val="333399"/>
                </a:solidFill>
                <a:effectLst>
                  <a:outerShdw blurRad="38100" dist="38100" dir="2700000" algn="tl">
                    <a:srgbClr val="000000"/>
                  </a:outerShdw>
                </a:effectLst>
                <a:latin typeface="+mn-lt"/>
              </a:rPr>
              <a:t>r</a:t>
            </a:r>
            <a:r>
              <a:rPr lang="en-US" b="1" kern="0" baseline="-25000" dirty="0">
                <a:solidFill>
                  <a:srgbClr val="333399"/>
                </a:solidFill>
                <a:effectLst>
                  <a:outerShdw blurRad="38100" dist="38100" dir="2700000" algn="tl">
                    <a:srgbClr val="000000"/>
                  </a:outerShdw>
                </a:effectLst>
                <a:latin typeface="+mn-lt"/>
              </a:rPr>
              <a:t> </a:t>
            </a:r>
            <a:r>
              <a:rPr lang="en-US" b="1" kern="0" baseline="-25000" dirty="0">
                <a:solidFill>
                  <a:srgbClr val="333399"/>
                </a:solidFill>
                <a:effectLst>
                  <a:outerShdw blurRad="38100" dist="38100" dir="2700000" algn="tl">
                    <a:srgbClr val="000000"/>
                  </a:outerShdw>
                </a:effectLst>
                <a:latin typeface="Symbol" pitchFamily="18" charset="2"/>
              </a:rPr>
              <a:t>f</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r>
              <a:rPr lang="en-US" b="1" kern="0" dirty="0">
                <a:solidFill>
                  <a:srgbClr val="333399"/>
                </a:solidFill>
                <a:effectLst>
                  <a:outerShdw blurRad="38100" dist="38100" dir="2700000" algn="tl">
                    <a:srgbClr val="000000"/>
                  </a:outerShdw>
                </a:effectLst>
                <a:latin typeface="+mn-lt"/>
                <a:sym typeface="SymbolProp BT" pitchFamily="2" charset="2"/>
              </a:rPr>
              <a:t>= 150 </a:t>
            </a:r>
            <a:r>
              <a:rPr lang="en-US" b="1" kern="0" dirty="0">
                <a:solidFill>
                  <a:srgbClr val="333399"/>
                </a:solidFill>
                <a:effectLst>
                  <a:outerShdw blurRad="38100" dist="38100" dir="2700000" algn="tl">
                    <a:srgbClr val="000000"/>
                  </a:outerShdw>
                </a:effectLst>
                <a:latin typeface="Symbol" pitchFamily="18" charset="2"/>
                <a:sym typeface="SymbolProp BT" pitchFamily="2" charset="2"/>
              </a:rPr>
              <a:t>m</a:t>
            </a:r>
            <a:r>
              <a:rPr lang="en-US" b="1" kern="0" dirty="0">
                <a:solidFill>
                  <a:srgbClr val="333399"/>
                </a:solidFill>
                <a:effectLst>
                  <a:outerShdw blurRad="38100" dist="38100" dir="2700000" algn="tl">
                    <a:srgbClr val="000000"/>
                  </a:outerShdw>
                </a:effectLst>
                <a:latin typeface="+mn-lt"/>
                <a:sym typeface="SymbolProp BT" pitchFamily="2" charset="2"/>
              </a:rPr>
              <a:t>m  </a:t>
            </a: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z</a:t>
            </a:r>
            <a:r>
              <a:rPr lang="en-US" b="1" kern="0" dirty="0">
                <a:solidFill>
                  <a:srgbClr val="333399"/>
                </a:solidFill>
                <a:effectLst>
                  <a:outerShdw blurRad="38100" dist="38100" dir="2700000" algn="tl">
                    <a:srgbClr val="000000"/>
                  </a:outerShdw>
                </a:effectLst>
                <a:latin typeface="+mn-lt"/>
              </a:rPr>
              <a:t> </a:t>
            </a:r>
            <a:r>
              <a:rPr lang="en-US" b="1" kern="0" dirty="0">
                <a:solidFill>
                  <a:srgbClr val="333399"/>
                </a:solidFill>
                <a:effectLst>
                  <a:outerShdw blurRad="38100" dist="38100" dir="2700000" algn="tl">
                    <a:srgbClr val="000000"/>
                  </a:outerShdw>
                </a:effectLst>
                <a:latin typeface="+mn-lt"/>
                <a:sym typeface="SymbolProp BT" pitchFamily="2" charset="2"/>
              </a:rPr>
              <a:t> = 2 mm</a:t>
            </a:r>
            <a:r>
              <a:rPr lang="en-US" b="1" kern="0" dirty="0">
                <a:solidFill>
                  <a:srgbClr val="333399"/>
                </a:solidFill>
                <a:effectLst>
                  <a:outerShdw blurRad="38100" dist="38100" dir="2700000" algn="tl">
                    <a:srgbClr val="000000"/>
                  </a:outerShdw>
                </a:effectLst>
                <a:latin typeface="Tempus Sans ITC" pitchFamily="82" charset="0"/>
                <a:sym typeface="SymbolProp BT" pitchFamily="2" charset="2"/>
              </a:rPr>
              <a:t>   </a:t>
            </a:r>
          </a:p>
          <a:p>
            <a:pPr fontAlgn="auto">
              <a:spcBef>
                <a:spcPct val="25000"/>
              </a:spcBef>
              <a:spcAft>
                <a:spcPts val="0"/>
              </a:spcAft>
              <a:tabLst>
                <a:tab pos="747713" algn="l"/>
              </a:tabLst>
              <a:defRPr/>
            </a:pPr>
            <a:r>
              <a:rPr lang="en-US" b="1" kern="0" dirty="0" err="1">
                <a:solidFill>
                  <a:srgbClr val="333399"/>
                </a:solidFill>
                <a:effectLst>
                  <a:outerShdw blurRad="38100" dist="38100" dir="2700000" algn="tl">
                    <a:srgbClr val="000000"/>
                  </a:outerShdw>
                </a:effectLst>
                <a:latin typeface="Symbol" pitchFamily="18" charset="2"/>
              </a:rPr>
              <a:t>s</a:t>
            </a:r>
            <a:r>
              <a:rPr lang="en-US" b="1" i="1" kern="0" baseline="-25000" dirty="0" err="1">
                <a:solidFill>
                  <a:srgbClr val="333399"/>
                </a:solidFill>
                <a:effectLst>
                  <a:outerShdw blurRad="38100" dist="38100" dir="2700000" algn="tl">
                    <a:srgbClr val="000000"/>
                  </a:outerShdw>
                </a:effectLst>
                <a:latin typeface="+mn-lt"/>
              </a:rPr>
              <a:t>V</a:t>
            </a:r>
            <a:r>
              <a:rPr lang="en-US" b="1" kern="0" dirty="0">
                <a:solidFill>
                  <a:srgbClr val="333399"/>
                </a:solidFill>
                <a:effectLst>
                  <a:outerShdw blurRad="38100" dist="38100" dir="2700000" algn="tl">
                    <a:srgbClr val="000000"/>
                  </a:outerShdw>
                </a:effectLst>
                <a:latin typeface="+mn-lt"/>
                <a:sym typeface="SymbolProp BT" pitchFamily="2" charset="2"/>
              </a:rPr>
              <a:t>  = 3 mm   </a:t>
            </a:r>
            <a:r>
              <a:rPr lang="en-US" b="1" kern="0" dirty="0">
                <a:solidFill>
                  <a:srgbClr val="333399"/>
                </a:solidFill>
                <a:effectLst>
                  <a:outerShdw blurRad="38100" dist="38100" dir="2700000" algn="tl">
                    <a:srgbClr val="000000"/>
                  </a:outerShdw>
                </a:effectLst>
                <a:latin typeface="Symbol" pitchFamily="18" charset="2"/>
              </a:rPr>
              <a:t>s</a:t>
            </a:r>
            <a:r>
              <a:rPr lang="en-US" b="1" i="1" kern="0" baseline="-25000" dirty="0">
                <a:solidFill>
                  <a:srgbClr val="333399"/>
                </a:solidFill>
                <a:effectLst>
                  <a:outerShdw blurRad="38100" dist="38100" dir="2700000" algn="tl">
                    <a:srgbClr val="000000"/>
                  </a:outerShdw>
                </a:effectLst>
                <a:latin typeface="+mn-lt"/>
              </a:rPr>
              <a:t>p </a:t>
            </a:r>
            <a:r>
              <a:rPr lang="en-US" b="1" kern="0" dirty="0">
                <a:solidFill>
                  <a:srgbClr val="333399"/>
                </a:solidFill>
                <a:effectLst>
                  <a:outerShdw blurRad="38100" dist="38100" dir="2700000" algn="tl">
                    <a:srgbClr val="000000"/>
                  </a:outerShdw>
                </a:effectLst>
                <a:latin typeface="+mn-lt"/>
              </a:rPr>
              <a:t>/</a:t>
            </a:r>
            <a:r>
              <a:rPr lang="en-US" b="1" i="1" kern="0" dirty="0">
                <a:solidFill>
                  <a:srgbClr val="333399"/>
                </a:solidFill>
                <a:effectLst>
                  <a:outerShdw blurRad="38100" dist="38100" dir="2700000" algn="tl">
                    <a:srgbClr val="000000"/>
                  </a:outerShdw>
                </a:effectLst>
                <a:latin typeface="+mn-lt"/>
              </a:rPr>
              <a:t>p</a:t>
            </a:r>
            <a:r>
              <a:rPr lang="en-US" b="1" kern="0" dirty="0">
                <a:solidFill>
                  <a:srgbClr val="333399"/>
                </a:solidFill>
                <a:effectLst>
                  <a:outerShdw blurRad="38100" dist="38100" dir="2700000" algn="tl">
                    <a:srgbClr val="000000"/>
                  </a:outerShdw>
                </a:effectLst>
                <a:latin typeface="+mn-lt"/>
              </a:rPr>
              <a:t> = 0.4 %</a:t>
            </a:r>
            <a:endParaRPr lang="en-US" b="1" kern="0" dirty="0">
              <a:solidFill>
                <a:srgbClr val="333399"/>
              </a:solidFill>
              <a:effectLst>
                <a:outerShdw blurRad="38100" dist="38100" dir="2700000" algn="tl">
                  <a:srgbClr val="000000"/>
                </a:outerShdw>
              </a:effectLst>
              <a:latin typeface="+mn-lt"/>
              <a:sym typeface="SymbolProp BT" pitchFamily="2" charset="2"/>
            </a:endParaRPr>
          </a:p>
        </p:txBody>
      </p:sp>
      <p:sp>
        <p:nvSpPr>
          <p:cNvPr id="36" name="Text Box 15"/>
          <p:cNvSpPr txBox="1">
            <a:spLocks noChangeArrowheads="1"/>
          </p:cNvSpPr>
          <p:nvPr/>
        </p:nvSpPr>
        <p:spPr bwMode="auto">
          <a:xfrm>
            <a:off x="6234113" y="5229200"/>
            <a:ext cx="2767012" cy="1290638"/>
          </a:xfrm>
          <a:prstGeom prst="rect">
            <a:avLst/>
          </a:prstGeom>
          <a:gradFill rotWithShape="1">
            <a:gsLst>
              <a:gs pos="0">
                <a:srgbClr val="FFFF00">
                  <a:gamma/>
                  <a:shade val="56078"/>
                  <a:invGamma/>
                </a:srgbClr>
              </a:gs>
              <a:gs pos="50000">
                <a:srgbClr val="FFFF00"/>
              </a:gs>
              <a:gs pos="100000">
                <a:srgbClr val="FFFF00">
                  <a:gamma/>
                  <a:shade val="56078"/>
                  <a:invGamma/>
                </a:srgbClr>
              </a:gs>
            </a:gsLst>
            <a:lin ang="18900000" scaled="1"/>
          </a:gradFill>
          <a:ln w="9525">
            <a:solidFill>
              <a:srgbClr val="E4B900"/>
            </a:solidFill>
            <a:miter lim="800000"/>
            <a:headEnd/>
            <a:tailEnd/>
          </a:ln>
          <a:effectLst>
            <a:outerShdw dist="107763" dir="2700000" algn="ctr" rotWithShape="0">
              <a:srgbClr val="808080"/>
            </a:outerShdw>
          </a:effectLst>
        </p:spPr>
        <p:txBody>
          <a:bodyPr>
            <a:spAutoFit/>
          </a:bodyPr>
          <a:lstStyle/>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kern="0" baseline="-25000">
                <a:solidFill>
                  <a:sysClr val="windowText" lastClr="000000"/>
                </a:solidFill>
                <a:effectLst>
                  <a:outerShdw blurRad="38100" dist="38100" dir="2700000" algn="tl">
                    <a:srgbClr val="FFFFFF"/>
                  </a:outerShdw>
                </a:effectLst>
                <a:latin typeface="+mn-lt"/>
              </a:rPr>
              <a:t>E </a:t>
            </a:r>
            <a:r>
              <a:rPr lang="en-US" b="1" kern="0">
                <a:solidFill>
                  <a:sysClr val="windowText" lastClr="000000"/>
                </a:solidFill>
                <a:effectLst>
                  <a:outerShdw blurRad="38100" dist="38100" dir="2700000" algn="tl">
                    <a:srgbClr val="FFFFFF"/>
                  </a:outerShdw>
                </a:effectLst>
                <a:latin typeface="+mn-lt"/>
              </a:rPr>
              <a:t>/</a:t>
            </a:r>
            <a:r>
              <a:rPr lang="en-US" b="1" i="1" kern="0">
                <a:solidFill>
                  <a:sysClr val="windowText" lastClr="000000"/>
                </a:solidFill>
                <a:effectLst>
                  <a:outerShdw blurRad="38100" dist="38100" dir="2700000" algn="tl">
                    <a:srgbClr val="FFFFFF"/>
                  </a:outerShdw>
                </a:effectLst>
                <a:latin typeface="+mn-lt"/>
              </a:rPr>
              <a:t>E</a:t>
            </a:r>
            <a:r>
              <a:rPr lang="en-US" b="1" kern="0">
                <a:solidFill>
                  <a:sysClr val="windowText" lastClr="000000"/>
                </a:solidFill>
                <a:effectLst>
                  <a:outerShdw blurRad="38100" dist="38100" dir="2700000" algn="tl">
                    <a:srgbClr val="FFFFFF"/>
                  </a:outerShdw>
                </a:effectLst>
                <a:latin typeface="+mn-lt"/>
              </a:rPr>
              <a:t> =	5.4%/ </a:t>
            </a:r>
          </a:p>
          <a:p>
            <a:pPr fontAlgn="auto">
              <a:lnSpc>
                <a:spcPct val="130000"/>
              </a:lnSpc>
              <a:spcBef>
                <a:spcPts val="0"/>
              </a:spcBef>
              <a:spcAft>
                <a:spcPts val="0"/>
              </a:spcAft>
              <a:tabLst>
                <a:tab pos="747713" algn="l"/>
              </a:tabLst>
              <a:defRPr/>
            </a:pPr>
            <a:r>
              <a:rPr lang="en-US" b="1" kern="0">
                <a:solidFill>
                  <a:sysClr val="windowText" lastClr="000000"/>
                </a:solidFill>
                <a:effectLst>
                  <a:outerShdw blurRad="38100" dist="38100" dir="2700000" algn="tl">
                    <a:srgbClr val="FFFFFF"/>
                  </a:outerShdw>
                </a:effectLst>
                <a:latin typeface="Symbol" pitchFamily="18" charset="2"/>
              </a:rPr>
              <a:t>s</a:t>
            </a:r>
            <a:r>
              <a:rPr lang="en-US" b="1" i="1" kern="0" baseline="-25000">
                <a:solidFill>
                  <a:sysClr val="windowText" lastClr="000000"/>
                </a:solidFill>
                <a:effectLst>
                  <a:outerShdw blurRad="38100" dist="38100" dir="2700000" algn="tl">
                    <a:srgbClr val="FFFFFF"/>
                  </a:outerShdw>
                </a:effectLst>
                <a:latin typeface="+mn-lt"/>
              </a:rPr>
              <a:t>t</a:t>
            </a:r>
            <a:r>
              <a:rPr lang="en-US" b="1" kern="0">
                <a:solidFill>
                  <a:sysClr val="windowText" lastClr="000000"/>
                </a:solidFill>
                <a:effectLst>
                  <a:outerShdw blurRad="38100" dist="38100" dir="2700000" algn="tl">
                    <a:srgbClr val="FFFFFF"/>
                  </a:outerShdw>
                </a:effectLst>
                <a:latin typeface="+mn-lt"/>
              </a:rPr>
              <a:t> = 54 ps/</a:t>
            </a:r>
            <a:r>
              <a:rPr lang="en-US" sz="2400" b="1" kern="0">
                <a:solidFill>
                  <a:sysClr val="windowText" lastClr="000000"/>
                </a:solidFill>
                <a:effectLst>
                  <a:outerShdw blurRad="38100" dist="38100" dir="2700000" algn="tl">
                    <a:srgbClr val="FFFFFF"/>
                  </a:outerShdw>
                </a:effectLst>
                <a:latin typeface="+mn-lt"/>
              </a:rPr>
              <a:t>                              </a:t>
            </a:r>
            <a:r>
              <a:rPr lang="en-US" sz="1600" kern="0">
                <a:solidFill>
                  <a:sysClr val="windowText" lastClr="000000"/>
                </a:solidFill>
                <a:effectLst>
                  <a:outerShdw blurRad="38100" dist="38100" dir="2700000" algn="tl">
                    <a:srgbClr val="FFFFFF"/>
                  </a:outerShdw>
                </a:effectLst>
                <a:latin typeface="Tempus Sans ITC" pitchFamily="82" charset="0"/>
              </a:rPr>
              <a:t>  </a:t>
            </a:r>
          </a:p>
          <a:p>
            <a:pPr fontAlgn="auto">
              <a:lnSpc>
                <a:spcPct val="130000"/>
              </a:lnSpc>
              <a:spcBef>
                <a:spcPts val="0"/>
              </a:spcBef>
              <a:spcAft>
                <a:spcPts val="0"/>
              </a:spcAft>
              <a:tabLst>
                <a:tab pos="747713" algn="l"/>
              </a:tabLst>
              <a:defRPr/>
            </a:pPr>
            <a:r>
              <a:rPr lang="en-US" sz="1600" kern="0">
                <a:solidFill>
                  <a:sysClr val="windowText" lastClr="000000"/>
                </a:solidFill>
                <a:latin typeface="Tempus Sans ITC" pitchFamily="82" charset="0"/>
              </a:rPr>
              <a:t>                                               </a:t>
            </a:r>
          </a:p>
        </p:txBody>
      </p:sp>
      <p:graphicFrame>
        <p:nvGraphicFramePr>
          <p:cNvPr id="1026" name="Object 4"/>
          <p:cNvGraphicFramePr>
            <a:graphicFrameLocks noChangeAspect="1"/>
          </p:cNvGraphicFramePr>
          <p:nvPr/>
        </p:nvGraphicFramePr>
        <p:xfrm>
          <a:off x="7286625" y="5774538"/>
          <a:ext cx="903288" cy="376237"/>
        </p:xfrm>
        <a:graphic>
          <a:graphicData uri="http://schemas.openxmlformats.org/presentationml/2006/ole">
            <p:oleObj spid="_x0000_s72706" name="Equation" r:id="rId6" imgW="660240" imgH="253800" progId="Equation.3">
              <p:embed/>
            </p:oleObj>
          </a:graphicData>
        </a:graphic>
      </p:graphicFrame>
      <p:sp>
        <p:nvSpPr>
          <p:cNvPr id="38" name="Rectangle 17"/>
          <p:cNvSpPr>
            <a:spLocks noChangeArrowheads="1"/>
          </p:cNvSpPr>
          <p:nvPr/>
        </p:nvSpPr>
        <p:spPr bwMode="auto">
          <a:xfrm>
            <a:off x="6697663" y="6098388"/>
            <a:ext cx="1970087" cy="449262"/>
          </a:xfrm>
          <a:prstGeom prst="rect">
            <a:avLst/>
          </a:prstGeom>
          <a:noFill/>
          <a:ln w="9525">
            <a:noFill/>
            <a:miter lim="800000"/>
            <a:headEnd/>
            <a:tailEnd/>
          </a:ln>
          <a:effectLst/>
        </p:spPr>
        <p:txBody>
          <a:bodyPr>
            <a:spAutoFit/>
          </a:bodyPr>
          <a:lstStyle/>
          <a:p>
            <a:pPr fontAlgn="auto">
              <a:lnSpc>
                <a:spcPct val="130000"/>
              </a:lnSpc>
              <a:spcBef>
                <a:spcPct val="50000"/>
              </a:spcBef>
              <a:spcAft>
                <a:spcPts val="0"/>
              </a:spcAft>
              <a:buFont typeface="Symbol" pitchFamily="18" charset="2"/>
              <a:buChar char="Å"/>
              <a:defRPr/>
            </a:pPr>
            <a:r>
              <a:rPr lang="en-US" b="1" kern="0" dirty="0">
                <a:solidFill>
                  <a:sysClr val="windowText" lastClr="000000"/>
                </a:solidFill>
                <a:latin typeface="+mn-lt"/>
              </a:rPr>
              <a:t> </a:t>
            </a:r>
            <a:r>
              <a:rPr lang="en-US" b="1" kern="0" dirty="0">
                <a:solidFill>
                  <a:sysClr val="windowText" lastClr="000000"/>
                </a:solidFill>
                <a:effectLst>
                  <a:outerShdw blurRad="38100" dist="38100" dir="2700000" algn="tl">
                    <a:srgbClr val="C0C0C0"/>
                  </a:outerShdw>
                </a:effectLst>
                <a:latin typeface="+mn-lt"/>
              </a:rPr>
              <a:t>50 </a:t>
            </a:r>
            <a:r>
              <a:rPr lang="en-US" b="1" kern="0" dirty="0" err="1">
                <a:solidFill>
                  <a:sysClr val="windowText" lastClr="000000"/>
                </a:solidFill>
                <a:effectLst>
                  <a:outerShdw blurRad="38100" dist="38100" dir="2700000" algn="tl">
                    <a:srgbClr val="C0C0C0"/>
                  </a:outerShdw>
                </a:effectLst>
                <a:latin typeface="+mn-lt"/>
              </a:rPr>
              <a:t>ps</a:t>
            </a:r>
            <a:r>
              <a:rPr lang="en-US" kern="0" dirty="0">
                <a:solidFill>
                  <a:sysClr val="windowText" lastClr="000000"/>
                </a:solidFill>
                <a:effectLst>
                  <a:outerShdw blurRad="38100" dist="38100" dir="2700000" algn="tl">
                    <a:srgbClr val="C0C0C0"/>
                  </a:outerShdw>
                </a:effectLst>
                <a:latin typeface="+mn-lt"/>
              </a:rPr>
              <a:t>(</a:t>
            </a:r>
            <a:r>
              <a:rPr lang="en-US" kern="0" dirty="0" err="1">
                <a:solidFill>
                  <a:sysClr val="windowText" lastClr="000000"/>
                </a:solidFill>
                <a:effectLst>
                  <a:outerShdw blurRad="38100" dist="38100" dir="2700000" algn="tl">
                    <a:srgbClr val="C0C0C0"/>
                  </a:outerShdw>
                </a:effectLst>
                <a:latin typeface="+mn-lt"/>
              </a:rPr>
              <a:t>calib</a:t>
            </a:r>
            <a:r>
              <a:rPr lang="en-US" kern="0" dirty="0">
                <a:solidFill>
                  <a:sysClr val="windowText" lastClr="000000"/>
                </a:solidFill>
                <a:effectLst>
                  <a:outerShdw blurRad="38100" dist="38100" dir="2700000" algn="tl">
                    <a:srgbClr val="C0C0C0"/>
                  </a:outerShdw>
                </a:effectLst>
                <a:latin typeface="+mn-lt"/>
              </a:rPr>
              <a:t>)</a:t>
            </a:r>
            <a:endParaRPr lang="en-GB" kern="0" dirty="0">
              <a:solidFill>
                <a:sysClr val="windowText" lastClr="000000"/>
              </a:solidFill>
              <a:effectLst>
                <a:outerShdw blurRad="38100" dist="38100" dir="2700000" algn="tl">
                  <a:srgbClr val="C0C0C0"/>
                </a:outerShdw>
              </a:effectLst>
              <a:latin typeface="+mn-lt"/>
            </a:endParaRPr>
          </a:p>
        </p:txBody>
      </p:sp>
      <p:graphicFrame>
        <p:nvGraphicFramePr>
          <p:cNvPr id="1027" name="Object 5"/>
          <p:cNvGraphicFramePr>
            <a:graphicFrameLocks noChangeAspect="1"/>
          </p:cNvGraphicFramePr>
          <p:nvPr/>
        </p:nvGraphicFramePr>
        <p:xfrm>
          <a:off x="7572375" y="5349088"/>
          <a:ext cx="933450" cy="388937"/>
        </p:xfrm>
        <a:graphic>
          <a:graphicData uri="http://schemas.openxmlformats.org/presentationml/2006/ole">
            <p:oleObj spid="_x0000_s72707" name="Equation" r:id="rId7" imgW="660240" imgH="253800" progId="Equation.3">
              <p:embed/>
            </p:oleObj>
          </a:graphicData>
        </a:graphic>
      </p:graphicFrame>
      <p:sp>
        <p:nvSpPr>
          <p:cNvPr id="42" name="Rectangle 22"/>
          <p:cNvSpPr>
            <a:spLocks noChangeArrowheads="1"/>
          </p:cNvSpPr>
          <p:nvPr/>
        </p:nvSpPr>
        <p:spPr bwMode="auto">
          <a:xfrm>
            <a:off x="4140200" y="6127750"/>
            <a:ext cx="1241425" cy="366713"/>
          </a:xfrm>
          <a:prstGeom prst="rect">
            <a:avLst/>
          </a:prstGeom>
          <a:noFill/>
          <a:ln w="25400" algn="ctr">
            <a:noFill/>
            <a:miter lim="800000"/>
            <a:headEnd/>
            <a:tailEnd/>
          </a:ln>
          <a:effectLst/>
        </p:spPr>
        <p:txBody>
          <a:bodyPr wrap="none" lIns="90000" tIns="46800" rIns="90000" bIns="46800">
            <a:spAutoFit/>
          </a:bodyPr>
          <a:lstStyle/>
          <a:p>
            <a:pPr algn="ctr" eaLnBrk="0" fontAlgn="auto" hangingPunct="0">
              <a:spcBef>
                <a:spcPts val="0"/>
              </a:spcBef>
              <a:spcAft>
                <a:spcPts val="0"/>
              </a:spcAft>
              <a:defRPr/>
            </a:pPr>
            <a:r>
              <a:rPr lang="en-US" kern="0">
                <a:solidFill>
                  <a:sysClr val="windowText" lastClr="000000"/>
                </a:solidFill>
                <a:latin typeface="+mn-lt"/>
                <a:sym typeface="SymbolProp BT" pitchFamily="2" charset="2"/>
              </a:rPr>
              <a:t>B = 0.52 T</a:t>
            </a:r>
          </a:p>
        </p:txBody>
      </p:sp>
      <p:sp>
        <p:nvSpPr>
          <p:cNvPr id="24" name="Segnaposto piè di pagina 23"/>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25" name="Segnaposto numero diapositiva 24"/>
          <p:cNvSpPr>
            <a:spLocks noGrp="1"/>
          </p:cNvSpPr>
          <p:nvPr>
            <p:ph type="sldNum" sz="quarter" idx="11"/>
          </p:nvPr>
        </p:nvSpPr>
        <p:spPr/>
        <p:txBody>
          <a:bodyPr/>
          <a:lstStyle/>
          <a:p>
            <a:pPr>
              <a:defRPr/>
            </a:pPr>
            <a:fld id="{E458A581-5F90-4D95-9D9D-0FA7F9D5B3D1}" type="slidenum">
              <a:rPr lang="en-US" smtClean="0"/>
              <a:pPr>
                <a:defRPr/>
              </a:pPr>
              <a:t>6</a:t>
            </a:fld>
            <a:endParaRPr lang="en-US" dirty="0"/>
          </a:p>
        </p:txBody>
      </p:sp>
      <p:pic>
        <p:nvPicPr>
          <p:cNvPr id="69636" name="Picture 4"/>
          <p:cNvPicPr>
            <a:picLocks noChangeAspect="1" noChangeArrowheads="1"/>
          </p:cNvPicPr>
          <p:nvPr/>
        </p:nvPicPr>
        <p:blipFill>
          <a:blip r:embed="rId8" cstate="print"/>
          <a:srcRect/>
          <a:stretch>
            <a:fillRect/>
          </a:stretch>
        </p:blipFill>
        <p:spPr bwMode="auto">
          <a:xfrm>
            <a:off x="121152" y="2665228"/>
            <a:ext cx="3173730" cy="3141345"/>
          </a:xfrm>
          <a:prstGeom prst="rect">
            <a:avLst/>
          </a:prstGeom>
          <a:noFill/>
          <a:ln w="9525">
            <a:noFill/>
            <a:miter lim="800000"/>
            <a:headEnd/>
            <a:tailEnd/>
          </a:ln>
        </p:spPr>
      </p:pic>
      <p:sp>
        <p:nvSpPr>
          <p:cNvPr id="37" name="Arco 36"/>
          <p:cNvSpPr/>
          <p:nvPr/>
        </p:nvSpPr>
        <p:spPr>
          <a:xfrm rot="5400000">
            <a:off x="1836775" y="3468179"/>
            <a:ext cx="1296144" cy="459606"/>
          </a:xfrm>
          <a:prstGeom prst="arc">
            <a:avLst>
              <a:gd name="adj1" fmla="val 5563285"/>
              <a:gd name="adj2" fmla="val 10466127"/>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Arco 39"/>
          <p:cNvSpPr/>
          <p:nvPr/>
        </p:nvSpPr>
        <p:spPr>
          <a:xfrm>
            <a:off x="2214786" y="3037334"/>
            <a:ext cx="1368152" cy="957188"/>
          </a:xfrm>
          <a:prstGeom prst="arc">
            <a:avLst>
              <a:gd name="adj1" fmla="val 4478023"/>
              <a:gd name="adj2" fmla="val 9797017"/>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Arco 42"/>
          <p:cNvSpPr/>
          <p:nvPr/>
        </p:nvSpPr>
        <p:spPr>
          <a:xfrm rot="16200000">
            <a:off x="822252" y="3951089"/>
            <a:ext cx="1249536" cy="1594718"/>
          </a:xfrm>
          <a:prstGeom prst="arc">
            <a:avLst>
              <a:gd name="adj1" fmla="val 2617630"/>
              <a:gd name="adj2" fmla="val 9317619"/>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Arco 43"/>
          <p:cNvSpPr/>
          <p:nvPr/>
        </p:nvSpPr>
        <p:spPr>
          <a:xfrm rot="5400000" flipH="1">
            <a:off x="1070025" y="4122663"/>
            <a:ext cx="1728192" cy="1848842"/>
          </a:xfrm>
          <a:prstGeom prst="arc">
            <a:avLst>
              <a:gd name="adj1" fmla="val 1752633"/>
              <a:gd name="adj2" fmla="val 6123230"/>
            </a:avLst>
          </a:prstGeom>
          <a:ln w="22225">
            <a:solidFill>
              <a:srgbClr val="FF0000"/>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2" name="Picture 5"/>
          <p:cNvPicPr>
            <a:picLocks noChangeAspect="1" noChangeArrowheads="1"/>
          </p:cNvPicPr>
          <p:nvPr/>
        </p:nvPicPr>
        <p:blipFill>
          <a:blip r:embed="rId9" cstate="print"/>
          <a:srcRect/>
          <a:stretch>
            <a:fillRect/>
          </a:stretch>
        </p:blipFill>
        <p:spPr bwMode="auto">
          <a:xfrm>
            <a:off x="6272896" y="2611158"/>
            <a:ext cx="2784348" cy="2684907"/>
          </a:xfrm>
          <a:prstGeom prst="rect">
            <a:avLst/>
          </a:prstGeom>
          <a:noFill/>
          <a:ln w="9525">
            <a:noFill/>
            <a:miter lim="800000"/>
            <a:headEnd/>
            <a:tailEnd/>
          </a:ln>
        </p:spPr>
      </p:pic>
      <p:sp>
        <p:nvSpPr>
          <p:cNvPr id="41" name="Ovale 40"/>
          <p:cNvSpPr/>
          <p:nvPr/>
        </p:nvSpPr>
        <p:spPr>
          <a:xfrm>
            <a:off x="7502383" y="2644227"/>
            <a:ext cx="180000" cy="18000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5" name="Ovale 44"/>
          <p:cNvSpPr/>
          <p:nvPr/>
        </p:nvSpPr>
        <p:spPr>
          <a:xfrm>
            <a:off x="7344328" y="3183716"/>
            <a:ext cx="180000" cy="18000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6" name="Ovale 45"/>
          <p:cNvSpPr/>
          <p:nvPr/>
        </p:nvSpPr>
        <p:spPr>
          <a:xfrm>
            <a:off x="7106910" y="4997995"/>
            <a:ext cx="180000" cy="18000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7" name="Ovale 46"/>
          <p:cNvSpPr/>
          <p:nvPr/>
        </p:nvSpPr>
        <p:spPr>
          <a:xfrm>
            <a:off x="7805045" y="3695678"/>
            <a:ext cx="180000" cy="18000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8" name="Ovale 47"/>
          <p:cNvSpPr/>
          <p:nvPr/>
        </p:nvSpPr>
        <p:spPr>
          <a:xfrm>
            <a:off x="7725722" y="5027255"/>
            <a:ext cx="180000" cy="180000"/>
          </a:xfrm>
          <a:prstGeom prst="ellipse">
            <a:avLst/>
          </a:prstGeom>
          <a:noFill/>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9" name="CasellaDiTesto 48"/>
          <p:cNvSpPr txBox="1"/>
          <p:nvPr/>
        </p:nvSpPr>
        <p:spPr>
          <a:xfrm>
            <a:off x="6729898" y="4078813"/>
            <a:ext cx="2018566" cy="646331"/>
          </a:xfrm>
          <a:prstGeom prst="rect">
            <a:avLst/>
          </a:prstGeom>
          <a:noFill/>
        </p:spPr>
        <p:txBody>
          <a:bodyPr wrap="none" rtlCol="0">
            <a:spAutoFit/>
          </a:bodyPr>
          <a:lstStyle/>
          <a:p>
            <a:r>
              <a:rPr lang="en-US" b="1" dirty="0" smtClean="0">
                <a:latin typeface="Times New Roman" pitchFamily="18" charset="0"/>
                <a:cs typeface="Times New Roman" pitchFamily="18" charset="0"/>
              </a:rPr>
              <a:t>K</a:t>
            </a:r>
            <a:r>
              <a:rPr lang="en-US" b="1" baseline="-25000" dirty="0" smtClean="0">
                <a:latin typeface="Times New Roman" pitchFamily="18" charset="0"/>
                <a:cs typeface="Times New Roman" pitchFamily="18" charset="0"/>
              </a:rPr>
              <a:t>L</a:t>
            </a:r>
            <a:r>
              <a:rPr lang="en-US" b="1" dirty="0" smtClean="0">
                <a:latin typeface="Times New Roman" pitchFamily="18" charset="0"/>
                <a:cs typeface="Times New Roman" pitchFamily="18" charset="0"/>
              </a:rPr>
              <a:t> in Calorimeter</a:t>
            </a:r>
          </a:p>
          <a:p>
            <a:r>
              <a:rPr lang="en-US" b="1" dirty="0" smtClean="0">
                <a:latin typeface="Times New Roman" pitchFamily="18" charset="0"/>
                <a:cs typeface="Times New Roman" pitchFamily="18" charset="0"/>
              </a:rPr>
              <a:t>K</a:t>
            </a:r>
            <a:r>
              <a:rPr lang="en-US" b="1" baseline="-25000" dirty="0" smtClean="0">
                <a:latin typeface="Times New Roman" pitchFamily="18" charset="0"/>
                <a:cs typeface="Times New Roman" pitchFamily="18" charset="0"/>
              </a:rPr>
              <a:t>S</a:t>
            </a:r>
            <a:r>
              <a:rPr lang="en-US" b="1" dirty="0" smtClean="0">
                <a:latin typeface="Times New Roman" pitchFamily="18" charset="0"/>
                <a:cs typeface="Times New Roman" pitchFamily="18" charset="0"/>
                <a:sym typeface="Symbol"/>
              </a:rPr>
              <a:t> </a:t>
            </a:r>
            <a:r>
              <a:rPr lang="en-US" b="1" baseline="30000" dirty="0" smtClean="0">
                <a:latin typeface="Times New Roman" pitchFamily="18" charset="0"/>
                <a:cs typeface="Times New Roman" pitchFamily="18" charset="0"/>
                <a:sym typeface="Symbol"/>
              </a:rPr>
              <a:t>0</a:t>
            </a:r>
            <a:r>
              <a:rPr lang="en-US" b="1" dirty="0" smtClean="0">
                <a:latin typeface="Times New Roman" pitchFamily="18" charset="0"/>
                <a:cs typeface="Times New Roman" pitchFamily="18" charset="0"/>
                <a:sym typeface="Symbol"/>
              </a:rPr>
              <a:t></a:t>
            </a:r>
            <a:r>
              <a:rPr lang="en-US" b="1" baseline="30000" dirty="0" smtClean="0">
                <a:latin typeface="Times New Roman" pitchFamily="18" charset="0"/>
                <a:cs typeface="Times New Roman" pitchFamily="18" charset="0"/>
                <a:sym typeface="Symbol"/>
              </a:rPr>
              <a:t>0</a:t>
            </a:r>
            <a:r>
              <a:rPr lang="en-US" b="1" dirty="0" smtClean="0">
                <a:latin typeface="Times New Roman" pitchFamily="18" charset="0"/>
                <a:cs typeface="Times New Roman" pitchFamily="18" charset="0"/>
                <a:sym typeface="Symbol"/>
              </a:rPr>
              <a:t></a:t>
            </a:r>
            <a:endParaRPr lang="en-US" b="1" dirty="0">
              <a:latin typeface="Times New Roman" pitchFamily="18" charset="0"/>
              <a:cs typeface="Times New Roman" pitchFamily="18" charset="0"/>
            </a:endParaRPr>
          </a:p>
        </p:txBody>
      </p:sp>
      <p:sp>
        <p:nvSpPr>
          <p:cNvPr id="50" name="Rectangle 18"/>
          <p:cNvSpPr>
            <a:spLocks noChangeArrowheads="1"/>
          </p:cNvSpPr>
          <p:nvPr/>
        </p:nvSpPr>
        <p:spPr bwMode="auto">
          <a:xfrm>
            <a:off x="3842322" y="1515687"/>
            <a:ext cx="1641475" cy="925512"/>
          </a:xfrm>
          <a:prstGeom prst="rect">
            <a:avLst/>
          </a:prstGeom>
          <a:solidFill>
            <a:srgbClr val="FFFFFF"/>
          </a:solidFill>
          <a:ln w="9525">
            <a:solidFill>
              <a:srgbClr val="339966"/>
            </a:solidFill>
            <a:miter lim="800000"/>
            <a:headEnd/>
            <a:tailEnd/>
          </a:ln>
          <a:effectLst>
            <a:outerShdw dist="107763" dir="2700000" algn="ctr" rotWithShape="0">
              <a:srgbClr val="808080"/>
            </a:outerShdw>
          </a:effectLst>
        </p:spPr>
        <p:txBody>
          <a:bodyPr lIns="90000" tIns="46800" rIns="90000" bIns="46800">
            <a:spAutoFit/>
          </a:bodyPr>
          <a:lstStyle/>
          <a:p>
            <a:pPr fontAlgn="auto">
              <a:spcBef>
                <a:spcPct val="50000"/>
              </a:spcBef>
              <a:spcAft>
                <a:spcPts val="0"/>
              </a:spcAft>
              <a:defRPr/>
            </a:pP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KS</a:t>
            </a:r>
            <a:r>
              <a:rPr lang="it-IT" b="1" kern="0" dirty="0">
                <a:solidFill>
                  <a:srgbClr val="009900"/>
                </a:solidFill>
                <a:latin typeface="+mn-lt"/>
                <a:sym typeface="Symbol" pitchFamily="18" charset="2"/>
              </a:rPr>
              <a:t> = 0.6  cm</a:t>
            </a:r>
            <a:r>
              <a:rPr lang="it-IT" b="1" kern="0" dirty="0">
                <a:solidFill>
                  <a:srgbClr val="009900"/>
                </a:solidFill>
                <a:latin typeface="Tempus Sans ITC" pitchFamily="82" charset="0"/>
                <a:sym typeface="Symbol" pitchFamily="18" charset="2"/>
              </a:rPr>
              <a:t>    </a:t>
            </a:r>
            <a:r>
              <a:rPr lang="it-IT" b="1" kern="0" dirty="0">
                <a:solidFill>
                  <a:srgbClr val="009900"/>
                </a:solidFill>
                <a:latin typeface="+mn-lt"/>
                <a:sym typeface="Symbol" pitchFamily="18" charset="2"/>
              </a:rPr>
              <a:t></a:t>
            </a:r>
            <a:r>
              <a:rPr lang="it-IT" b="1" kern="0" baseline="-25000" dirty="0">
                <a:solidFill>
                  <a:srgbClr val="009900"/>
                </a:solidFill>
                <a:latin typeface="+mn-lt"/>
                <a:sym typeface="Symbol" pitchFamily="18" charset="2"/>
              </a:rPr>
              <a:t>KL  </a:t>
            </a:r>
            <a:r>
              <a:rPr lang="it-IT" b="1" kern="0" dirty="0">
                <a:solidFill>
                  <a:srgbClr val="009900"/>
                </a:solidFill>
                <a:latin typeface="+mn-lt"/>
                <a:sym typeface="Symbol" pitchFamily="18" charset="2"/>
              </a:rPr>
              <a:t>= 340 cm   </a:t>
            </a:r>
            <a:r>
              <a:rPr lang="it-IT" b="1" kern="0" baseline="-25000" dirty="0">
                <a:solidFill>
                  <a:srgbClr val="009900"/>
                </a:solidFill>
                <a:latin typeface="+mn-lt"/>
                <a:sym typeface="Symbol" pitchFamily="18" charset="2"/>
              </a:rPr>
              <a:t>K  </a:t>
            </a:r>
            <a:r>
              <a:rPr lang="it-IT" b="1" kern="0" dirty="0">
                <a:solidFill>
                  <a:srgbClr val="009900"/>
                </a:solidFill>
                <a:latin typeface="+mn-lt"/>
                <a:sym typeface="Symbol" pitchFamily="18" charset="2"/>
              </a:rPr>
              <a:t>=  95 cm</a:t>
            </a:r>
            <a:endParaRPr lang="en-US" b="1" kern="0" dirty="0">
              <a:solidFill>
                <a:srgbClr val="009900"/>
              </a:solidFill>
              <a:latin typeface="+mn-lt"/>
              <a:sym typeface="Symbol" pitchFamily="18" charset="2"/>
            </a:endParaRPr>
          </a:p>
        </p:txBody>
      </p:sp>
      <p:sp>
        <p:nvSpPr>
          <p:cNvPr id="51" name="CasellaDiTesto 50"/>
          <p:cNvSpPr txBox="1"/>
          <p:nvPr/>
        </p:nvSpPr>
        <p:spPr>
          <a:xfrm>
            <a:off x="3989740" y="1052736"/>
            <a:ext cx="1518364" cy="430887"/>
          </a:xfrm>
          <a:prstGeom prst="rect">
            <a:avLst/>
          </a:prstGeom>
          <a:noFill/>
        </p:spPr>
        <p:txBody>
          <a:bodyPr wrap="none" rtlCol="0">
            <a:spAutoFit/>
          </a:bodyPr>
          <a:lstStyle/>
          <a:p>
            <a:r>
              <a:rPr lang="en-US" sz="2200" dirty="0" smtClean="0">
                <a:latin typeface="Symbol" pitchFamily="18" charset="2"/>
              </a:rPr>
              <a:t>F</a:t>
            </a:r>
            <a:r>
              <a:rPr lang="en-US" sz="2200" dirty="0" smtClean="0"/>
              <a:t> </a:t>
            </a:r>
            <a:r>
              <a:rPr lang="en-US" sz="2200" dirty="0" smtClean="0">
                <a:sym typeface="Symbol"/>
              </a:rPr>
              <a:t> K</a:t>
            </a:r>
            <a:r>
              <a:rPr lang="en-US" sz="2200" baseline="-25000" dirty="0" smtClean="0">
                <a:sym typeface="Symbol"/>
              </a:rPr>
              <a:t>S</a:t>
            </a:r>
            <a:r>
              <a:rPr lang="en-US" sz="2200" dirty="0" smtClean="0">
                <a:sym typeface="Symbol"/>
              </a:rPr>
              <a:t> K</a:t>
            </a:r>
            <a:r>
              <a:rPr lang="en-US" sz="2200" baseline="-25000" dirty="0" smtClean="0">
                <a:sym typeface="Symbol"/>
              </a:rPr>
              <a:t>L</a:t>
            </a:r>
            <a:endParaRPr lang="en-US" sz="2200" baseline="-25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slide(fromRight)">
                                      <p:cBhvr>
                                        <p:cTn id="7" dur="500"/>
                                        <p:tgtEl>
                                          <p:spTgt spid="47"/>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slide(fromRight)">
                                      <p:cBhvr>
                                        <p:cTn id="10" dur="500"/>
                                        <p:tgtEl>
                                          <p:spTgt spid="45"/>
                                        </p:tgtEl>
                                      </p:cBhvr>
                                    </p:animEffect>
                                  </p:childTnLst>
                                </p:cTn>
                              </p:par>
                              <p:par>
                                <p:cTn id="11" presetID="12" presetClass="entr" presetSubtype="2" fill="hold" grpId="0"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slide(fromRight)">
                                      <p:cBhvr>
                                        <p:cTn id="13" dur="500"/>
                                        <p:tgtEl>
                                          <p:spTgt spid="41"/>
                                        </p:tgtEl>
                                      </p:cBhvr>
                                    </p:animEffect>
                                  </p:childTnLst>
                                </p:cTn>
                              </p:par>
                              <p:par>
                                <p:cTn id="14" presetID="12" presetClass="entr" presetSubtype="2"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slide(fromRight)">
                                      <p:cBhvr>
                                        <p:cTn id="16" dur="500"/>
                                        <p:tgtEl>
                                          <p:spTgt spid="46"/>
                                        </p:tgtEl>
                                      </p:cBhvr>
                                    </p:animEffect>
                                  </p:childTnLst>
                                </p:cTn>
                              </p:par>
                              <p:par>
                                <p:cTn id="17" presetID="12" presetClass="entr" presetSubtype="2"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slide(fromRight)">
                                      <p:cBhvr>
                                        <p:cTn id="1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5" grpId="0" animBg="1"/>
      <p:bldP spid="46" grpId="0" animBg="1"/>
      <p:bldP spid="47" grpId="0" animBg="1"/>
      <p:bldP spid="4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dirty="0" smtClean="0"/>
              <a:t>The KLOE-2 Project: </a:t>
            </a:r>
            <a:r>
              <a:rPr lang="it-IT" dirty="0" err="1" smtClean="0"/>
              <a:t>Physics</a:t>
            </a:r>
            <a:r>
              <a:rPr lang="it-IT" dirty="0" smtClean="0"/>
              <a:t> &amp; Collider</a:t>
            </a:r>
            <a:endParaRPr lang="en-US" dirty="0"/>
          </a:p>
        </p:txBody>
      </p:sp>
      <p:sp>
        <p:nvSpPr>
          <p:cNvPr id="6" name="CasellaDiTesto 5"/>
          <p:cNvSpPr txBox="1"/>
          <p:nvPr/>
        </p:nvSpPr>
        <p:spPr>
          <a:xfrm>
            <a:off x="0" y="1052736"/>
            <a:ext cx="9144000" cy="6594113"/>
          </a:xfrm>
          <a:prstGeom prst="rect">
            <a:avLst/>
          </a:prstGeom>
          <a:noFill/>
        </p:spPr>
        <p:txBody>
          <a:bodyPr wrap="square">
            <a:spAutoFit/>
          </a:bodyPr>
          <a:lstStyle/>
          <a:p>
            <a:pPr>
              <a:buClr>
                <a:srgbClr val="7030A0"/>
              </a:buClr>
              <a:buFont typeface="Wingdings" pitchFamily="2" charset="2"/>
              <a:buChar char="v"/>
              <a:defRPr/>
            </a:pPr>
            <a:r>
              <a:rPr lang="en-US" sz="2000" dirty="0">
                <a:latin typeface="Calibri" pitchFamily="34" charset="0"/>
              </a:rPr>
              <a:t> </a:t>
            </a:r>
            <a:r>
              <a:rPr lang="en-US" sz="2000" dirty="0" smtClean="0">
                <a:latin typeface="+mn-lt"/>
              </a:rPr>
              <a:t>The KLOE-2 project aims at improving  the successful  and fruitful  results achieved by the KLOE Collaboration in </a:t>
            </a:r>
            <a:r>
              <a:rPr lang="en-US" sz="2000" dirty="0" err="1" smtClean="0">
                <a:latin typeface="+mn-lt"/>
              </a:rPr>
              <a:t>Kaon</a:t>
            </a:r>
            <a:r>
              <a:rPr lang="en-US" sz="2000" dirty="0" smtClean="0">
                <a:latin typeface="+mn-lt"/>
              </a:rPr>
              <a:t> and </a:t>
            </a:r>
            <a:r>
              <a:rPr lang="en-US" sz="2000" dirty="0" err="1" smtClean="0">
                <a:latin typeface="+mn-lt"/>
              </a:rPr>
              <a:t>Hadron</a:t>
            </a:r>
            <a:r>
              <a:rPr lang="en-US" sz="2000" dirty="0" smtClean="0">
                <a:latin typeface="+mn-lt"/>
              </a:rPr>
              <a:t> Physics and extending the physics program to :</a:t>
            </a:r>
          </a:p>
          <a:p>
            <a:pPr lvl="2">
              <a:buClr>
                <a:srgbClr val="7030A0"/>
              </a:buClr>
              <a:buFont typeface="Arial" pitchFamily="34" charset="0"/>
              <a:buChar char="•"/>
              <a:defRPr/>
            </a:pPr>
            <a:r>
              <a:rPr lang="it-IT" sz="2000" dirty="0" smtClean="0">
                <a:latin typeface="+mn-lt"/>
              </a:rPr>
              <a:t>  </a:t>
            </a:r>
            <a:r>
              <a:rPr lang="it-IT" sz="2000" dirty="0" err="1" smtClean="0">
                <a:latin typeface="Symbol" pitchFamily="18" charset="2"/>
              </a:rPr>
              <a:t>gg</a:t>
            </a:r>
            <a:r>
              <a:rPr lang="it-IT" sz="2000" dirty="0" err="1" smtClean="0">
                <a:latin typeface="+mn-lt"/>
              </a:rPr>
              <a:t>-physics</a:t>
            </a:r>
            <a:r>
              <a:rPr lang="it-IT" sz="2000" dirty="0" smtClean="0">
                <a:latin typeface="+mn-lt"/>
              </a:rPr>
              <a:t>  </a:t>
            </a:r>
            <a:r>
              <a:rPr lang="it-IT" sz="2000" dirty="0" err="1" smtClean="0">
                <a:latin typeface="+mn-lt"/>
              </a:rPr>
              <a:t>from</a:t>
            </a:r>
            <a:r>
              <a:rPr lang="it-IT" sz="2000" dirty="0" smtClean="0">
                <a:latin typeface="+mn-lt"/>
              </a:rPr>
              <a:t> </a:t>
            </a:r>
            <a:endParaRPr lang="en-US" sz="2000" dirty="0" smtClean="0">
              <a:latin typeface="+mn-lt"/>
            </a:endParaRPr>
          </a:p>
          <a:p>
            <a:pPr lvl="2">
              <a:buClr>
                <a:srgbClr val="7030A0"/>
              </a:buClr>
              <a:buFont typeface="Arial" pitchFamily="34" charset="0"/>
              <a:buChar char="•"/>
              <a:defRPr/>
            </a:pPr>
            <a:r>
              <a:rPr lang="en-US" sz="2000" dirty="0" smtClean="0">
                <a:latin typeface="+mn-lt"/>
              </a:rPr>
              <a:t> </a:t>
            </a:r>
            <a:r>
              <a:rPr lang="it-IT" sz="2000" dirty="0" smtClean="0">
                <a:latin typeface="+mn-lt"/>
              </a:rPr>
              <a:t>  </a:t>
            </a:r>
            <a:r>
              <a:rPr lang="it-IT" sz="2000" dirty="0" err="1" smtClean="0">
                <a:latin typeface="+mn-lt"/>
              </a:rPr>
              <a:t>search</a:t>
            </a:r>
            <a:r>
              <a:rPr lang="it-IT" sz="2000" dirty="0" smtClean="0">
                <a:latin typeface="+mn-lt"/>
              </a:rPr>
              <a:t> </a:t>
            </a:r>
            <a:r>
              <a:rPr lang="it-IT" sz="2000" dirty="0" err="1" smtClean="0">
                <a:latin typeface="+mn-lt"/>
              </a:rPr>
              <a:t>for</a:t>
            </a:r>
            <a:r>
              <a:rPr lang="it-IT" sz="2000" dirty="0" smtClean="0">
                <a:latin typeface="+mn-lt"/>
              </a:rPr>
              <a:t> </a:t>
            </a:r>
            <a:r>
              <a:rPr lang="it-IT" sz="2000" dirty="0" err="1" smtClean="0">
                <a:latin typeface="+mn-lt"/>
              </a:rPr>
              <a:t>particles</a:t>
            </a:r>
            <a:r>
              <a:rPr lang="it-IT" sz="2000" dirty="0" smtClean="0">
                <a:latin typeface="+mn-lt"/>
              </a:rPr>
              <a:t> </a:t>
            </a:r>
            <a:r>
              <a:rPr lang="it-IT" sz="2000" dirty="0" err="1" smtClean="0">
                <a:latin typeface="+mn-lt"/>
              </a:rPr>
              <a:t>from</a:t>
            </a:r>
            <a:r>
              <a:rPr lang="it-IT" sz="2000" dirty="0" smtClean="0">
                <a:latin typeface="+mn-lt"/>
              </a:rPr>
              <a:t> “</a:t>
            </a:r>
            <a:r>
              <a:rPr lang="it-IT" sz="2000" dirty="0" err="1" smtClean="0">
                <a:latin typeface="+mn-lt"/>
              </a:rPr>
              <a:t>hidden</a:t>
            </a:r>
            <a:r>
              <a:rPr lang="it-IT" sz="2000" dirty="0" smtClean="0">
                <a:latin typeface="+mn-lt"/>
              </a:rPr>
              <a:t> </a:t>
            </a:r>
            <a:r>
              <a:rPr lang="it-IT" sz="2000" dirty="0" err="1" smtClean="0">
                <a:latin typeface="+mn-lt"/>
              </a:rPr>
              <a:t>sectors</a:t>
            </a:r>
            <a:r>
              <a:rPr lang="it-IT" sz="2000" dirty="0" smtClean="0">
                <a:latin typeface="+mn-lt"/>
              </a:rPr>
              <a:t>” </a:t>
            </a:r>
            <a:r>
              <a:rPr lang="it-IT" sz="2000" dirty="0" err="1" smtClean="0">
                <a:latin typeface="+mn-lt"/>
              </a:rPr>
              <a:t>that</a:t>
            </a:r>
            <a:r>
              <a:rPr lang="it-IT" sz="2000" dirty="0" smtClean="0">
                <a:latin typeface="+mn-lt"/>
              </a:rPr>
              <a:t> </a:t>
            </a:r>
            <a:r>
              <a:rPr lang="it-IT" sz="2000" dirty="0" err="1" smtClean="0">
                <a:latin typeface="+mn-lt"/>
              </a:rPr>
              <a:t>might</a:t>
            </a:r>
            <a:r>
              <a:rPr lang="it-IT" sz="2000" dirty="0" smtClean="0">
                <a:latin typeface="+mn-lt"/>
              </a:rPr>
              <a:t> </a:t>
            </a:r>
            <a:r>
              <a:rPr lang="it-IT" sz="2000" dirty="0" err="1" smtClean="0">
                <a:latin typeface="+mn-lt"/>
              </a:rPr>
              <a:t>explain</a:t>
            </a:r>
            <a:r>
              <a:rPr lang="it-IT" sz="2000" dirty="0" smtClean="0">
                <a:latin typeface="+mn-lt"/>
              </a:rPr>
              <a:t> dark </a:t>
            </a:r>
            <a:r>
              <a:rPr lang="it-IT" sz="2000" dirty="0" err="1" smtClean="0">
                <a:latin typeface="+mn-lt"/>
              </a:rPr>
              <a:t>matter</a:t>
            </a: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en-US" sz="2000" dirty="0" smtClean="0">
              <a:latin typeface="+mn-lt"/>
            </a:endParaRPr>
          </a:p>
          <a:p>
            <a:pPr>
              <a:buClr>
                <a:srgbClr val="006600"/>
              </a:buClr>
              <a:buFont typeface="Wingdings" pitchFamily="2" charset="2"/>
              <a:buChar char="v"/>
              <a:defRPr/>
            </a:pPr>
            <a:r>
              <a:rPr lang="en-US" sz="2000" dirty="0" smtClean="0">
                <a:latin typeface="+mn-lt"/>
              </a:rPr>
              <a:t> The project will exploit  the new interaction scheme implemented on the </a:t>
            </a:r>
            <a:r>
              <a:rPr lang="en-US" sz="2000" dirty="0" err="1" smtClean="0">
                <a:latin typeface="+mn-lt"/>
              </a:rPr>
              <a:t>Frascati</a:t>
            </a:r>
            <a:r>
              <a:rPr lang="en-US" sz="2000" dirty="0" smtClean="0">
                <a:latin typeface="+mn-lt"/>
              </a:rPr>
              <a:t> DAFNE phi-factory collider  with the SIDDHARTA  experiment in 2008/09 with:</a:t>
            </a:r>
          </a:p>
          <a:p>
            <a:pPr lvl="2">
              <a:buClr>
                <a:srgbClr val="006600"/>
              </a:buClr>
              <a:buFont typeface="Arial" pitchFamily="34" charset="0"/>
              <a:buChar char="•"/>
              <a:defRPr/>
            </a:pPr>
            <a:r>
              <a:rPr lang="it-IT" sz="2000" dirty="0" smtClean="0">
                <a:latin typeface="+mn-lt"/>
              </a:rPr>
              <a:t>  </a:t>
            </a:r>
            <a:r>
              <a:rPr lang="it-IT" sz="2000" dirty="0" err="1" smtClean="0">
                <a:latin typeface="+mn-lt"/>
              </a:rPr>
              <a:t>Larger</a:t>
            </a:r>
            <a:r>
              <a:rPr lang="it-IT" sz="2000" dirty="0" smtClean="0">
                <a:latin typeface="+mn-lt"/>
              </a:rPr>
              <a:t> </a:t>
            </a:r>
            <a:r>
              <a:rPr lang="it-IT" sz="2000" dirty="0" err="1" smtClean="0">
                <a:latin typeface="+mn-lt"/>
              </a:rPr>
              <a:t>beam</a:t>
            </a:r>
            <a:r>
              <a:rPr lang="it-IT" sz="2000" dirty="0" smtClean="0">
                <a:latin typeface="+mn-lt"/>
              </a:rPr>
              <a:t> </a:t>
            </a:r>
            <a:r>
              <a:rPr lang="it-IT" sz="2000" dirty="0" err="1" smtClean="0">
                <a:latin typeface="+mn-lt"/>
              </a:rPr>
              <a:t>crossing</a:t>
            </a:r>
            <a:r>
              <a:rPr lang="it-IT" sz="2000" dirty="0" smtClean="0">
                <a:latin typeface="+mn-lt"/>
              </a:rPr>
              <a:t> angle and </a:t>
            </a:r>
            <a:r>
              <a:rPr lang="it-IT" sz="2000" dirty="0" err="1" smtClean="0">
                <a:latin typeface="+mn-lt"/>
              </a:rPr>
              <a:t>crab-waist</a:t>
            </a:r>
            <a:r>
              <a:rPr lang="it-IT" sz="2000" dirty="0" smtClean="0">
                <a:latin typeface="+mn-lt"/>
              </a:rPr>
              <a:t> </a:t>
            </a:r>
            <a:r>
              <a:rPr lang="it-IT" sz="2000" dirty="0" err="1" smtClean="0">
                <a:latin typeface="+mn-lt"/>
              </a:rPr>
              <a:t>sextupoles</a:t>
            </a:r>
            <a:endParaRPr lang="it-IT" sz="2000" dirty="0" smtClean="0">
              <a:latin typeface="+mn-lt"/>
            </a:endParaRPr>
          </a:p>
          <a:p>
            <a:pPr lvl="2">
              <a:buClr>
                <a:srgbClr val="006600"/>
              </a:buClr>
              <a:buFont typeface="Arial" pitchFamily="34" charset="0"/>
              <a:buChar char="•"/>
              <a:defRPr/>
            </a:pPr>
            <a:r>
              <a:rPr lang="it-IT" sz="2000" dirty="0" smtClean="0">
                <a:latin typeface="+mn-lt"/>
              </a:rPr>
              <a:t>  </a:t>
            </a:r>
            <a:r>
              <a:rPr lang="it-IT" sz="2000" dirty="0" err="1" smtClean="0">
                <a:latin typeface="+mn-lt"/>
              </a:rPr>
              <a:t>Luminosity</a:t>
            </a:r>
            <a:r>
              <a:rPr lang="it-IT" sz="2000" dirty="0" smtClean="0">
                <a:latin typeface="+mn-lt"/>
              </a:rPr>
              <a:t> </a:t>
            </a:r>
            <a:r>
              <a:rPr lang="it-IT" sz="2000" dirty="0" err="1" smtClean="0">
                <a:latin typeface="+mn-lt"/>
              </a:rPr>
              <a:t>increase</a:t>
            </a:r>
            <a:r>
              <a:rPr lang="it-IT" sz="2000" dirty="0" smtClean="0">
                <a:latin typeface="+mn-lt"/>
              </a:rPr>
              <a:t> up </a:t>
            </a:r>
            <a:r>
              <a:rPr lang="it-IT" sz="2000" dirty="0" err="1" smtClean="0">
                <a:latin typeface="+mn-lt"/>
              </a:rPr>
              <a:t>to</a:t>
            </a:r>
            <a:r>
              <a:rPr lang="it-IT" sz="2000" dirty="0" smtClean="0">
                <a:latin typeface="+mn-lt"/>
              </a:rPr>
              <a:t> a </a:t>
            </a:r>
            <a:r>
              <a:rPr lang="it-IT" sz="2000" dirty="0" err="1" smtClean="0">
                <a:latin typeface="+mn-lt"/>
              </a:rPr>
              <a:t>factor</a:t>
            </a:r>
            <a:r>
              <a:rPr lang="it-IT" sz="2000" dirty="0" smtClean="0">
                <a:latin typeface="+mn-lt"/>
              </a:rPr>
              <a:t> </a:t>
            </a:r>
            <a:r>
              <a:rPr lang="it-IT" sz="2000" dirty="0" err="1" smtClean="0">
                <a:latin typeface="+mn-lt"/>
              </a:rPr>
              <a:t>of</a:t>
            </a:r>
            <a:r>
              <a:rPr lang="it-IT" sz="2000" dirty="0" smtClean="0">
                <a:latin typeface="+mn-lt"/>
              </a:rPr>
              <a:t> </a:t>
            </a:r>
            <a:r>
              <a:rPr lang="it-IT" sz="2000" dirty="0" smtClean="0">
                <a:latin typeface="+mn-lt"/>
                <a:sym typeface="Symbol"/>
              </a:rPr>
              <a:t>3</a:t>
            </a:r>
            <a:endParaRPr lang="it-IT" sz="2000" dirty="0" smtClean="0">
              <a:latin typeface="+mn-lt"/>
            </a:endParaRPr>
          </a:p>
          <a:p>
            <a:pPr>
              <a:defRPr/>
            </a:pPr>
            <a:endParaRPr lang="en-US" sz="2000" dirty="0">
              <a:latin typeface="+mn-lt"/>
            </a:endParaRPr>
          </a:p>
          <a:p>
            <a:pPr>
              <a:lnSpc>
                <a:spcPts val="100"/>
              </a:lnSpc>
              <a:defRPr/>
            </a:pPr>
            <a:r>
              <a:rPr lang="en-US" sz="2000" dirty="0" smtClean="0">
                <a:latin typeface="+mn-lt"/>
              </a:rPr>
              <a:t>        </a:t>
            </a:r>
          </a:p>
          <a:p>
            <a:pPr>
              <a:lnSpc>
                <a:spcPts val="100"/>
              </a:lnSpc>
              <a:defRPr/>
            </a:pPr>
            <a:endParaRPr lang="en-US" sz="2000" i="1" dirty="0">
              <a:solidFill>
                <a:srgbClr val="0070C0"/>
              </a:solidFill>
              <a:effectLst>
                <a:outerShdw blurRad="38100" dist="38100" dir="2700000" algn="tl">
                  <a:srgbClr val="000000">
                    <a:alpha val="43137"/>
                  </a:srgbClr>
                </a:outerShdw>
              </a:effectLst>
              <a:latin typeface="+mn-lt"/>
            </a:endParaRPr>
          </a:p>
          <a:p>
            <a:pPr>
              <a:lnSpc>
                <a:spcPts val="100"/>
              </a:lnSpc>
              <a:defRPr/>
            </a:pPr>
            <a:endParaRPr lang="en-US" i="1" dirty="0">
              <a:solidFill>
                <a:prstClr val="black"/>
              </a:solidFill>
              <a:latin typeface="Calibri"/>
            </a:endParaRPr>
          </a:p>
          <a:p>
            <a:pPr>
              <a:defRPr/>
            </a:pPr>
            <a:r>
              <a:rPr lang="en-US" sz="2000" dirty="0" smtClean="0">
                <a:latin typeface="+mn-lt"/>
              </a:rPr>
              <a:t> </a:t>
            </a:r>
          </a:p>
          <a:p>
            <a:pPr algn="ctr">
              <a:defRPr/>
            </a:pPr>
            <a:endParaRPr lang="en-US" sz="2000" dirty="0">
              <a:latin typeface="+mn-lt"/>
            </a:endParaRPr>
          </a:p>
        </p:txBody>
      </p:sp>
      <p:graphicFrame>
        <p:nvGraphicFramePr>
          <p:cNvPr id="4098" name="Object 3"/>
          <p:cNvGraphicFramePr>
            <a:graphicFrameLocks noChangeAspect="1"/>
          </p:cNvGraphicFramePr>
          <p:nvPr/>
        </p:nvGraphicFramePr>
        <p:xfrm>
          <a:off x="2987675" y="1985696"/>
          <a:ext cx="2857500" cy="360362"/>
        </p:xfrm>
        <a:graphic>
          <a:graphicData uri="http://schemas.openxmlformats.org/presentationml/2006/ole">
            <p:oleObj spid="_x0000_s60418" name="Equation" r:id="rId3" imgW="1815840" imgH="228600" progId="Equation.3">
              <p:embed/>
            </p:oleObj>
          </a:graphicData>
        </a:graphic>
      </p:graphicFrame>
      <p:sp>
        <p:nvSpPr>
          <p:cNvPr id="13" name="Segnaposto piè di pagina 1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4" name="Segnaposto numero diapositiva 13"/>
          <p:cNvSpPr>
            <a:spLocks noGrp="1"/>
          </p:cNvSpPr>
          <p:nvPr>
            <p:ph type="sldNum" sz="quarter" idx="11"/>
          </p:nvPr>
        </p:nvSpPr>
        <p:spPr/>
        <p:txBody>
          <a:bodyPr/>
          <a:lstStyle/>
          <a:p>
            <a:pPr>
              <a:defRPr/>
            </a:pPr>
            <a:fld id="{E458A581-5F90-4D95-9D9D-0FA7F9D5B3D1}" type="slidenum">
              <a:rPr lang="en-US" smtClean="0"/>
              <a:pPr>
                <a:defRPr/>
              </a:pPr>
              <a:t>7</a:t>
            </a:fld>
            <a:endParaRPr lang="en-US" dirty="0"/>
          </a:p>
        </p:txBody>
      </p:sp>
      <p:pic>
        <p:nvPicPr>
          <p:cNvPr id="60419" name="Picture 3"/>
          <p:cNvPicPr>
            <a:picLocks noChangeAspect="1" noChangeArrowheads="1"/>
          </p:cNvPicPr>
          <p:nvPr/>
        </p:nvPicPr>
        <p:blipFill>
          <a:blip r:embed="rId4" cstate="print"/>
          <a:srcRect/>
          <a:stretch>
            <a:fillRect/>
          </a:stretch>
        </p:blipFill>
        <p:spPr bwMode="auto">
          <a:xfrm>
            <a:off x="683568" y="2625824"/>
            <a:ext cx="8896350"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pPr>
              <a:defRPr/>
            </a:pPr>
            <a:r>
              <a:rPr lang="it-IT" dirty="0" smtClean="0"/>
              <a:t>The KLOE-2 Project: </a:t>
            </a:r>
            <a:r>
              <a:rPr lang="it-IT" dirty="0" err="1" smtClean="0"/>
              <a:t>Physics</a:t>
            </a:r>
            <a:r>
              <a:rPr lang="it-IT" dirty="0" smtClean="0"/>
              <a:t> &amp; Collider</a:t>
            </a:r>
            <a:endParaRPr lang="en-US" dirty="0"/>
          </a:p>
        </p:txBody>
      </p:sp>
      <p:sp>
        <p:nvSpPr>
          <p:cNvPr id="6" name="CasellaDiTesto 5"/>
          <p:cNvSpPr txBox="1"/>
          <p:nvPr/>
        </p:nvSpPr>
        <p:spPr>
          <a:xfrm>
            <a:off x="0" y="1052736"/>
            <a:ext cx="9144000" cy="6594113"/>
          </a:xfrm>
          <a:prstGeom prst="rect">
            <a:avLst/>
          </a:prstGeom>
          <a:noFill/>
        </p:spPr>
        <p:txBody>
          <a:bodyPr wrap="square">
            <a:spAutoFit/>
          </a:bodyPr>
          <a:lstStyle/>
          <a:p>
            <a:pPr>
              <a:buClr>
                <a:srgbClr val="7030A0"/>
              </a:buClr>
              <a:buFont typeface="Wingdings" pitchFamily="2" charset="2"/>
              <a:buChar char="v"/>
              <a:defRPr/>
            </a:pPr>
            <a:r>
              <a:rPr lang="en-US" sz="2000" dirty="0">
                <a:latin typeface="Calibri" pitchFamily="34" charset="0"/>
              </a:rPr>
              <a:t> </a:t>
            </a:r>
            <a:r>
              <a:rPr lang="en-US" sz="2000" dirty="0" smtClean="0">
                <a:latin typeface="+mn-lt"/>
              </a:rPr>
              <a:t>The KLOE-2 project aims at improving  the successful  and fruitful  results achieved by the KLOE Collaboration in </a:t>
            </a:r>
            <a:r>
              <a:rPr lang="en-US" sz="2000" dirty="0" err="1" smtClean="0">
                <a:latin typeface="+mn-lt"/>
              </a:rPr>
              <a:t>Kaon</a:t>
            </a:r>
            <a:r>
              <a:rPr lang="en-US" sz="2000" dirty="0" smtClean="0">
                <a:latin typeface="+mn-lt"/>
              </a:rPr>
              <a:t> and </a:t>
            </a:r>
            <a:r>
              <a:rPr lang="en-US" sz="2000" dirty="0" err="1" smtClean="0">
                <a:latin typeface="+mn-lt"/>
              </a:rPr>
              <a:t>Hadron</a:t>
            </a:r>
            <a:r>
              <a:rPr lang="en-US" sz="2000" dirty="0" smtClean="0">
                <a:latin typeface="+mn-lt"/>
              </a:rPr>
              <a:t> Physics and extending the physics program to :</a:t>
            </a:r>
          </a:p>
          <a:p>
            <a:pPr lvl="2">
              <a:buClr>
                <a:srgbClr val="7030A0"/>
              </a:buClr>
              <a:buFont typeface="Arial" pitchFamily="34" charset="0"/>
              <a:buChar char="•"/>
              <a:defRPr/>
            </a:pPr>
            <a:r>
              <a:rPr lang="it-IT" sz="2000" dirty="0" smtClean="0">
                <a:latin typeface="+mn-lt"/>
              </a:rPr>
              <a:t>  </a:t>
            </a:r>
            <a:r>
              <a:rPr lang="it-IT" sz="2000" dirty="0" err="1" smtClean="0">
                <a:latin typeface="Symbol" pitchFamily="18" charset="2"/>
              </a:rPr>
              <a:t>gg</a:t>
            </a:r>
            <a:r>
              <a:rPr lang="it-IT" sz="2000" dirty="0" err="1" smtClean="0">
                <a:latin typeface="+mn-lt"/>
              </a:rPr>
              <a:t>-physics</a:t>
            </a:r>
            <a:r>
              <a:rPr lang="it-IT" sz="2000" dirty="0" smtClean="0">
                <a:latin typeface="+mn-lt"/>
              </a:rPr>
              <a:t>  </a:t>
            </a:r>
            <a:r>
              <a:rPr lang="it-IT" sz="2000" dirty="0" err="1" smtClean="0">
                <a:latin typeface="+mn-lt"/>
              </a:rPr>
              <a:t>from</a:t>
            </a:r>
            <a:r>
              <a:rPr lang="it-IT" sz="2000" dirty="0" smtClean="0">
                <a:latin typeface="+mn-lt"/>
              </a:rPr>
              <a:t> </a:t>
            </a:r>
            <a:endParaRPr lang="en-US" sz="2000" dirty="0" smtClean="0">
              <a:latin typeface="+mn-lt"/>
            </a:endParaRPr>
          </a:p>
          <a:p>
            <a:pPr lvl="2">
              <a:buClr>
                <a:srgbClr val="7030A0"/>
              </a:buClr>
              <a:buFont typeface="Arial" pitchFamily="34" charset="0"/>
              <a:buChar char="•"/>
              <a:defRPr/>
            </a:pPr>
            <a:r>
              <a:rPr lang="en-US" sz="2000" dirty="0" smtClean="0">
                <a:latin typeface="+mn-lt"/>
              </a:rPr>
              <a:t> </a:t>
            </a:r>
            <a:r>
              <a:rPr lang="it-IT" sz="2000" dirty="0" smtClean="0">
                <a:latin typeface="+mn-lt"/>
              </a:rPr>
              <a:t>  </a:t>
            </a:r>
            <a:r>
              <a:rPr lang="it-IT" sz="2000" dirty="0" err="1" smtClean="0">
                <a:latin typeface="+mn-lt"/>
              </a:rPr>
              <a:t>search</a:t>
            </a:r>
            <a:r>
              <a:rPr lang="it-IT" sz="2000" dirty="0" smtClean="0">
                <a:latin typeface="+mn-lt"/>
              </a:rPr>
              <a:t> </a:t>
            </a:r>
            <a:r>
              <a:rPr lang="it-IT" sz="2000" dirty="0" err="1" smtClean="0">
                <a:latin typeface="+mn-lt"/>
              </a:rPr>
              <a:t>for</a:t>
            </a:r>
            <a:r>
              <a:rPr lang="it-IT" sz="2000" dirty="0" smtClean="0">
                <a:latin typeface="+mn-lt"/>
              </a:rPr>
              <a:t> </a:t>
            </a:r>
            <a:r>
              <a:rPr lang="it-IT" sz="2000" dirty="0" err="1" smtClean="0">
                <a:latin typeface="+mn-lt"/>
              </a:rPr>
              <a:t>particles</a:t>
            </a:r>
            <a:r>
              <a:rPr lang="it-IT" sz="2000" dirty="0" smtClean="0">
                <a:latin typeface="+mn-lt"/>
              </a:rPr>
              <a:t> </a:t>
            </a:r>
            <a:r>
              <a:rPr lang="it-IT" sz="2000" dirty="0" err="1" smtClean="0">
                <a:latin typeface="+mn-lt"/>
              </a:rPr>
              <a:t>from</a:t>
            </a:r>
            <a:r>
              <a:rPr lang="it-IT" sz="2000" dirty="0" smtClean="0">
                <a:latin typeface="+mn-lt"/>
              </a:rPr>
              <a:t> “</a:t>
            </a:r>
            <a:r>
              <a:rPr lang="it-IT" sz="2000" dirty="0" err="1" smtClean="0">
                <a:latin typeface="+mn-lt"/>
              </a:rPr>
              <a:t>hidden</a:t>
            </a:r>
            <a:r>
              <a:rPr lang="it-IT" sz="2000" dirty="0" smtClean="0">
                <a:latin typeface="+mn-lt"/>
              </a:rPr>
              <a:t> </a:t>
            </a:r>
            <a:r>
              <a:rPr lang="it-IT" sz="2000" dirty="0" err="1" smtClean="0">
                <a:latin typeface="+mn-lt"/>
              </a:rPr>
              <a:t>sectors</a:t>
            </a:r>
            <a:r>
              <a:rPr lang="it-IT" sz="2000" dirty="0" smtClean="0">
                <a:latin typeface="+mn-lt"/>
              </a:rPr>
              <a:t>” </a:t>
            </a:r>
            <a:r>
              <a:rPr lang="it-IT" sz="2000" dirty="0" err="1" smtClean="0">
                <a:latin typeface="+mn-lt"/>
              </a:rPr>
              <a:t>that</a:t>
            </a:r>
            <a:r>
              <a:rPr lang="it-IT" sz="2000" dirty="0" smtClean="0">
                <a:latin typeface="+mn-lt"/>
              </a:rPr>
              <a:t> </a:t>
            </a:r>
            <a:r>
              <a:rPr lang="it-IT" sz="2000" dirty="0" err="1" smtClean="0">
                <a:latin typeface="+mn-lt"/>
              </a:rPr>
              <a:t>might</a:t>
            </a:r>
            <a:r>
              <a:rPr lang="it-IT" sz="2000" dirty="0" smtClean="0">
                <a:latin typeface="+mn-lt"/>
              </a:rPr>
              <a:t> </a:t>
            </a:r>
            <a:r>
              <a:rPr lang="it-IT" sz="2000" dirty="0" err="1" smtClean="0">
                <a:latin typeface="+mn-lt"/>
              </a:rPr>
              <a:t>explain</a:t>
            </a:r>
            <a:r>
              <a:rPr lang="it-IT" sz="2000" dirty="0" smtClean="0">
                <a:latin typeface="+mn-lt"/>
              </a:rPr>
              <a:t> dark </a:t>
            </a:r>
            <a:r>
              <a:rPr lang="it-IT" sz="2000" dirty="0" err="1" smtClean="0">
                <a:latin typeface="+mn-lt"/>
              </a:rPr>
              <a:t>matter</a:t>
            </a: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it-IT" sz="2000" dirty="0" smtClean="0">
              <a:latin typeface="+mn-lt"/>
            </a:endParaRPr>
          </a:p>
          <a:p>
            <a:pPr lvl="2">
              <a:buClr>
                <a:srgbClr val="7030A0"/>
              </a:buClr>
              <a:buFont typeface="Wingdings" pitchFamily="2" charset="2"/>
              <a:buChar char="v"/>
              <a:defRPr/>
            </a:pPr>
            <a:endParaRPr lang="en-US" sz="2000" dirty="0" smtClean="0">
              <a:latin typeface="+mn-lt"/>
            </a:endParaRPr>
          </a:p>
          <a:p>
            <a:pPr>
              <a:buClr>
                <a:srgbClr val="006600"/>
              </a:buClr>
              <a:buFont typeface="Wingdings" pitchFamily="2" charset="2"/>
              <a:buChar char="v"/>
              <a:defRPr/>
            </a:pPr>
            <a:r>
              <a:rPr lang="en-US" sz="2000" dirty="0" smtClean="0">
                <a:latin typeface="+mn-lt"/>
              </a:rPr>
              <a:t> The project will exploit  the new interaction scheme implemented on the </a:t>
            </a:r>
            <a:r>
              <a:rPr lang="en-US" sz="2000" dirty="0" err="1" smtClean="0">
                <a:latin typeface="+mn-lt"/>
              </a:rPr>
              <a:t>Frascati</a:t>
            </a:r>
            <a:r>
              <a:rPr lang="en-US" sz="2000" dirty="0" smtClean="0">
                <a:latin typeface="+mn-lt"/>
              </a:rPr>
              <a:t> DAFNE phi-factory collider  with the SIDDHARTA  experiment in 2008/09 with:</a:t>
            </a:r>
          </a:p>
          <a:p>
            <a:pPr lvl="2">
              <a:buClr>
                <a:srgbClr val="006600"/>
              </a:buClr>
              <a:buFont typeface="Arial" pitchFamily="34" charset="0"/>
              <a:buChar char="•"/>
              <a:defRPr/>
            </a:pPr>
            <a:r>
              <a:rPr lang="it-IT" sz="2000" dirty="0" smtClean="0">
                <a:latin typeface="+mn-lt"/>
              </a:rPr>
              <a:t>  </a:t>
            </a:r>
            <a:r>
              <a:rPr lang="it-IT" sz="2000" dirty="0" err="1" smtClean="0">
                <a:latin typeface="+mn-lt"/>
              </a:rPr>
              <a:t>Larger</a:t>
            </a:r>
            <a:r>
              <a:rPr lang="it-IT" sz="2000" dirty="0" smtClean="0">
                <a:latin typeface="+mn-lt"/>
              </a:rPr>
              <a:t> </a:t>
            </a:r>
            <a:r>
              <a:rPr lang="it-IT" sz="2000" dirty="0" err="1" smtClean="0">
                <a:latin typeface="+mn-lt"/>
              </a:rPr>
              <a:t>beam</a:t>
            </a:r>
            <a:r>
              <a:rPr lang="it-IT" sz="2000" dirty="0" smtClean="0">
                <a:latin typeface="+mn-lt"/>
              </a:rPr>
              <a:t> </a:t>
            </a:r>
            <a:r>
              <a:rPr lang="it-IT" sz="2000" dirty="0" err="1" smtClean="0">
                <a:latin typeface="+mn-lt"/>
              </a:rPr>
              <a:t>crossing</a:t>
            </a:r>
            <a:r>
              <a:rPr lang="it-IT" sz="2000" dirty="0" smtClean="0">
                <a:latin typeface="+mn-lt"/>
              </a:rPr>
              <a:t> angle and </a:t>
            </a:r>
            <a:r>
              <a:rPr lang="it-IT" sz="2000" dirty="0" err="1" smtClean="0">
                <a:latin typeface="+mn-lt"/>
              </a:rPr>
              <a:t>crab-waist</a:t>
            </a:r>
            <a:r>
              <a:rPr lang="it-IT" sz="2000" dirty="0" smtClean="0">
                <a:latin typeface="+mn-lt"/>
              </a:rPr>
              <a:t> </a:t>
            </a:r>
            <a:r>
              <a:rPr lang="it-IT" sz="2000" dirty="0" err="1" smtClean="0">
                <a:latin typeface="+mn-lt"/>
              </a:rPr>
              <a:t>sextupoles</a:t>
            </a:r>
            <a:endParaRPr lang="it-IT" sz="2000" dirty="0" smtClean="0">
              <a:latin typeface="+mn-lt"/>
            </a:endParaRPr>
          </a:p>
          <a:p>
            <a:pPr lvl="2">
              <a:buClr>
                <a:srgbClr val="006600"/>
              </a:buClr>
              <a:buFont typeface="Arial" pitchFamily="34" charset="0"/>
              <a:buChar char="•"/>
              <a:defRPr/>
            </a:pPr>
            <a:r>
              <a:rPr lang="it-IT" sz="2000" dirty="0" smtClean="0">
                <a:latin typeface="+mn-lt"/>
              </a:rPr>
              <a:t>  </a:t>
            </a:r>
            <a:r>
              <a:rPr lang="it-IT" sz="2000" dirty="0" err="1" smtClean="0">
                <a:latin typeface="+mn-lt"/>
              </a:rPr>
              <a:t>Luminosity</a:t>
            </a:r>
            <a:r>
              <a:rPr lang="it-IT" sz="2000" dirty="0" smtClean="0">
                <a:latin typeface="+mn-lt"/>
              </a:rPr>
              <a:t> </a:t>
            </a:r>
            <a:r>
              <a:rPr lang="it-IT" sz="2000" dirty="0" err="1" smtClean="0">
                <a:latin typeface="+mn-lt"/>
              </a:rPr>
              <a:t>increase</a:t>
            </a:r>
            <a:r>
              <a:rPr lang="it-IT" sz="2000" dirty="0" smtClean="0">
                <a:latin typeface="+mn-lt"/>
              </a:rPr>
              <a:t> up </a:t>
            </a:r>
            <a:r>
              <a:rPr lang="it-IT" sz="2000" dirty="0" err="1" smtClean="0">
                <a:latin typeface="+mn-lt"/>
              </a:rPr>
              <a:t>to</a:t>
            </a:r>
            <a:r>
              <a:rPr lang="it-IT" sz="2000" dirty="0" smtClean="0">
                <a:latin typeface="+mn-lt"/>
              </a:rPr>
              <a:t> a </a:t>
            </a:r>
            <a:r>
              <a:rPr lang="it-IT" sz="2000" dirty="0" err="1" smtClean="0">
                <a:latin typeface="+mn-lt"/>
              </a:rPr>
              <a:t>factor</a:t>
            </a:r>
            <a:r>
              <a:rPr lang="it-IT" sz="2000" dirty="0" smtClean="0">
                <a:latin typeface="+mn-lt"/>
              </a:rPr>
              <a:t> </a:t>
            </a:r>
            <a:r>
              <a:rPr lang="it-IT" sz="2000" dirty="0" err="1" smtClean="0">
                <a:latin typeface="+mn-lt"/>
              </a:rPr>
              <a:t>of</a:t>
            </a:r>
            <a:r>
              <a:rPr lang="it-IT" sz="2000" dirty="0" smtClean="0">
                <a:latin typeface="+mn-lt"/>
              </a:rPr>
              <a:t> </a:t>
            </a:r>
            <a:r>
              <a:rPr lang="it-IT" sz="2000" dirty="0" smtClean="0">
                <a:latin typeface="+mn-lt"/>
                <a:sym typeface="Symbol"/>
              </a:rPr>
              <a:t>3</a:t>
            </a:r>
            <a:endParaRPr lang="it-IT" sz="2000" dirty="0" smtClean="0">
              <a:latin typeface="+mn-lt"/>
            </a:endParaRPr>
          </a:p>
          <a:p>
            <a:pPr>
              <a:defRPr/>
            </a:pPr>
            <a:endParaRPr lang="en-US" sz="2000" dirty="0">
              <a:latin typeface="+mn-lt"/>
            </a:endParaRPr>
          </a:p>
          <a:p>
            <a:pPr>
              <a:lnSpc>
                <a:spcPts val="100"/>
              </a:lnSpc>
              <a:defRPr/>
            </a:pPr>
            <a:r>
              <a:rPr lang="en-US" sz="2000" dirty="0" smtClean="0">
                <a:latin typeface="+mn-lt"/>
              </a:rPr>
              <a:t>        </a:t>
            </a:r>
          </a:p>
          <a:p>
            <a:pPr>
              <a:lnSpc>
                <a:spcPts val="100"/>
              </a:lnSpc>
              <a:defRPr/>
            </a:pPr>
            <a:endParaRPr lang="en-US" sz="2000" i="1" dirty="0">
              <a:solidFill>
                <a:srgbClr val="0070C0"/>
              </a:solidFill>
              <a:effectLst>
                <a:outerShdw blurRad="38100" dist="38100" dir="2700000" algn="tl">
                  <a:srgbClr val="000000">
                    <a:alpha val="43137"/>
                  </a:srgbClr>
                </a:outerShdw>
              </a:effectLst>
              <a:latin typeface="+mn-lt"/>
            </a:endParaRPr>
          </a:p>
          <a:p>
            <a:pPr>
              <a:lnSpc>
                <a:spcPts val="100"/>
              </a:lnSpc>
              <a:defRPr/>
            </a:pPr>
            <a:endParaRPr lang="en-US" i="1" dirty="0">
              <a:solidFill>
                <a:prstClr val="black"/>
              </a:solidFill>
              <a:latin typeface="Calibri"/>
            </a:endParaRPr>
          </a:p>
          <a:p>
            <a:pPr>
              <a:defRPr/>
            </a:pPr>
            <a:r>
              <a:rPr lang="en-US" sz="2000" dirty="0" smtClean="0">
                <a:latin typeface="+mn-lt"/>
              </a:rPr>
              <a:t> </a:t>
            </a:r>
          </a:p>
          <a:p>
            <a:pPr algn="ctr">
              <a:defRPr/>
            </a:pPr>
            <a:endParaRPr lang="en-US" sz="2000" dirty="0">
              <a:latin typeface="+mn-lt"/>
            </a:endParaRPr>
          </a:p>
        </p:txBody>
      </p:sp>
      <p:graphicFrame>
        <p:nvGraphicFramePr>
          <p:cNvPr id="4098" name="Object 3"/>
          <p:cNvGraphicFramePr>
            <a:graphicFrameLocks noChangeAspect="1"/>
          </p:cNvGraphicFramePr>
          <p:nvPr/>
        </p:nvGraphicFramePr>
        <p:xfrm>
          <a:off x="2987675" y="1985696"/>
          <a:ext cx="2857500" cy="360362"/>
        </p:xfrm>
        <a:graphic>
          <a:graphicData uri="http://schemas.openxmlformats.org/presentationml/2006/ole">
            <p:oleObj spid="_x0000_s68610" name="Equation" r:id="rId3" imgW="1815840" imgH="228600" progId="Equation.3">
              <p:embed/>
            </p:oleObj>
          </a:graphicData>
        </a:graphic>
      </p:graphicFrame>
      <p:sp>
        <p:nvSpPr>
          <p:cNvPr id="13" name="Segnaposto piè di pagina 12"/>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14" name="Segnaposto numero diapositiva 13"/>
          <p:cNvSpPr>
            <a:spLocks noGrp="1"/>
          </p:cNvSpPr>
          <p:nvPr>
            <p:ph type="sldNum" sz="quarter" idx="11"/>
          </p:nvPr>
        </p:nvSpPr>
        <p:spPr/>
        <p:txBody>
          <a:bodyPr/>
          <a:lstStyle/>
          <a:p>
            <a:pPr>
              <a:defRPr/>
            </a:pPr>
            <a:fld id="{E458A581-5F90-4D95-9D9D-0FA7F9D5B3D1}" type="slidenum">
              <a:rPr lang="en-US" smtClean="0"/>
              <a:pPr>
                <a:defRPr/>
              </a:pPr>
              <a:t>8</a:t>
            </a:fld>
            <a:endParaRPr lang="en-US" dirty="0"/>
          </a:p>
        </p:txBody>
      </p:sp>
      <p:grpSp>
        <p:nvGrpSpPr>
          <p:cNvPr id="3" name="Gruppo 22"/>
          <p:cNvGrpSpPr/>
          <p:nvPr/>
        </p:nvGrpSpPr>
        <p:grpSpPr>
          <a:xfrm>
            <a:off x="683568" y="2625824"/>
            <a:ext cx="8896350" cy="2819400"/>
            <a:chOff x="683568" y="2625824"/>
            <a:chExt cx="8896350" cy="2819400"/>
          </a:xfrm>
        </p:grpSpPr>
        <p:pic>
          <p:nvPicPr>
            <p:cNvPr id="60419" name="Picture 3"/>
            <p:cNvPicPr>
              <a:picLocks noChangeAspect="1" noChangeArrowheads="1"/>
            </p:cNvPicPr>
            <p:nvPr/>
          </p:nvPicPr>
          <p:blipFill>
            <a:blip r:embed="rId4" cstate="print"/>
            <a:srcRect/>
            <a:stretch>
              <a:fillRect/>
            </a:stretch>
          </p:blipFill>
          <p:spPr bwMode="auto">
            <a:xfrm>
              <a:off x="683568" y="2625824"/>
              <a:ext cx="8896350" cy="2819400"/>
            </a:xfrm>
            <a:prstGeom prst="rect">
              <a:avLst/>
            </a:prstGeom>
            <a:noFill/>
            <a:ln w="9525">
              <a:noFill/>
              <a:miter lim="800000"/>
              <a:headEnd/>
              <a:tailEnd/>
            </a:ln>
          </p:spPr>
        </p:pic>
        <p:sp>
          <p:nvSpPr>
            <p:cNvPr id="15" name="Rettangolo arrotondato 14"/>
            <p:cNvSpPr/>
            <p:nvPr/>
          </p:nvSpPr>
          <p:spPr>
            <a:xfrm>
              <a:off x="5689624" y="3267732"/>
              <a:ext cx="1368152" cy="288032"/>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ttangolo arrotondato 16"/>
            <p:cNvSpPr/>
            <p:nvPr/>
          </p:nvSpPr>
          <p:spPr>
            <a:xfrm>
              <a:off x="1187624" y="3212976"/>
              <a:ext cx="3456384" cy="432048"/>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ttangolo arrotondato 18"/>
            <p:cNvSpPr/>
            <p:nvPr/>
          </p:nvSpPr>
          <p:spPr>
            <a:xfrm>
              <a:off x="1351650" y="3699780"/>
              <a:ext cx="3952056" cy="288032"/>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ttangolo arrotondato 20"/>
            <p:cNvSpPr/>
            <p:nvPr/>
          </p:nvSpPr>
          <p:spPr>
            <a:xfrm>
              <a:off x="1331640" y="3987812"/>
              <a:ext cx="1368152" cy="288032"/>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ttangolo arrotondato 21"/>
            <p:cNvSpPr/>
            <p:nvPr/>
          </p:nvSpPr>
          <p:spPr>
            <a:xfrm>
              <a:off x="1331640" y="4797152"/>
              <a:ext cx="3600400" cy="288032"/>
            </a:xfrm>
            <a:prstGeom prst="roundRect">
              <a:avLst/>
            </a:prstGeom>
            <a:no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7" descr="DAFNE-SIDD-edificio_pac"/>
          <p:cNvPicPr>
            <a:picLocks noChangeAspect="1" noChangeArrowheads="1"/>
          </p:cNvPicPr>
          <p:nvPr/>
        </p:nvPicPr>
        <p:blipFill>
          <a:blip r:embed="rId3" cstate="print"/>
          <a:srcRect t="38451"/>
          <a:stretch>
            <a:fillRect/>
          </a:stretch>
        </p:blipFill>
        <p:spPr bwMode="auto">
          <a:xfrm>
            <a:off x="0" y="2636838"/>
            <a:ext cx="9144000" cy="4221162"/>
          </a:xfrm>
          <a:prstGeom prst="rect">
            <a:avLst/>
          </a:prstGeom>
          <a:noFill/>
          <a:ln w="9525">
            <a:noFill/>
            <a:miter lim="800000"/>
            <a:headEnd/>
            <a:tailEnd/>
          </a:ln>
        </p:spPr>
      </p:pic>
      <p:sp>
        <p:nvSpPr>
          <p:cNvPr id="6" name="Title 5"/>
          <p:cNvSpPr>
            <a:spLocks noGrp="1"/>
          </p:cNvSpPr>
          <p:nvPr>
            <p:ph type="title"/>
          </p:nvPr>
        </p:nvSpPr>
        <p:spPr>
          <a:xfrm>
            <a:off x="0" y="152400"/>
            <a:ext cx="8686800" cy="1250950"/>
          </a:xfrm>
        </p:spPr>
        <p:txBody>
          <a:bodyPr>
            <a:normAutofit/>
          </a:bodyPr>
          <a:lstStyle/>
          <a:p>
            <a:pPr>
              <a:defRPr/>
            </a:pPr>
            <a:r>
              <a:rPr lang="it-IT" dirty="0" smtClean="0"/>
              <a:t>The KLOE-2 Project: detector upgrades</a:t>
            </a:r>
            <a:endParaRPr lang="it-IT" dirty="0"/>
          </a:p>
        </p:txBody>
      </p:sp>
      <p:pic>
        <p:nvPicPr>
          <p:cNvPr id="10" name="Picture 4"/>
          <p:cNvPicPr>
            <a:picLocks noChangeAspect="1"/>
          </p:cNvPicPr>
          <p:nvPr/>
        </p:nvPicPr>
        <p:blipFill>
          <a:blip r:embed="rId4" cstate="print"/>
          <a:srcRect l="26656"/>
          <a:stretch>
            <a:fillRect/>
          </a:stretch>
        </p:blipFill>
        <p:spPr bwMode="auto">
          <a:xfrm>
            <a:off x="5213350" y="1500188"/>
            <a:ext cx="3930650" cy="4143375"/>
          </a:xfrm>
          <a:prstGeom prst="rect">
            <a:avLst/>
          </a:prstGeom>
          <a:noFill/>
          <a:ln w="9525">
            <a:noFill/>
            <a:miter lim="800000"/>
            <a:headEnd/>
            <a:tailEnd/>
          </a:ln>
        </p:spPr>
      </p:pic>
      <p:sp>
        <p:nvSpPr>
          <p:cNvPr id="26634" name="TextBox 12"/>
          <p:cNvSpPr txBox="1">
            <a:spLocks noChangeArrowheads="1"/>
          </p:cNvSpPr>
          <p:nvPr/>
        </p:nvSpPr>
        <p:spPr bwMode="auto">
          <a:xfrm>
            <a:off x="0" y="2700338"/>
            <a:ext cx="4932363" cy="400050"/>
          </a:xfrm>
          <a:prstGeom prst="rect">
            <a:avLst/>
          </a:prstGeom>
          <a:noFill/>
          <a:ln w="9525">
            <a:noFill/>
            <a:miter lim="800000"/>
            <a:headEnd/>
            <a:tailEnd/>
          </a:ln>
        </p:spPr>
        <p:txBody>
          <a:bodyPr>
            <a:spAutoFit/>
          </a:bodyPr>
          <a:lstStyle/>
          <a:p>
            <a:pPr>
              <a:defRPr/>
            </a:pPr>
            <a:r>
              <a:rPr lang="it-IT" sz="2000" i="1" dirty="0">
                <a:effectLst>
                  <a:outerShdw blurRad="38100" dist="38100" dir="2700000" algn="tl">
                    <a:srgbClr val="000000">
                      <a:alpha val="43137"/>
                    </a:srgbClr>
                  </a:outerShdw>
                </a:effectLst>
                <a:latin typeface="Calibri" pitchFamily="34" charset="0"/>
              </a:rPr>
              <a:t>2nd </a:t>
            </a:r>
            <a:r>
              <a:rPr lang="it-IT" sz="2000" i="1" dirty="0" err="1">
                <a:effectLst>
                  <a:outerShdw blurRad="38100" dist="38100" dir="2700000" algn="tl">
                    <a:srgbClr val="000000">
                      <a:alpha val="43137"/>
                    </a:srgbClr>
                  </a:outerShdw>
                </a:effectLst>
                <a:latin typeface="Calibri" pitchFamily="34" charset="0"/>
              </a:rPr>
              <a:t>phase</a:t>
            </a:r>
            <a:r>
              <a:rPr lang="it-IT" sz="2000" i="1" dirty="0">
                <a:effectLst>
                  <a:outerShdw blurRad="38100" dist="38100" dir="2700000" algn="tl">
                    <a:srgbClr val="000000">
                      <a:alpha val="43137"/>
                    </a:srgbClr>
                  </a:outerShdw>
                </a:effectLst>
                <a:latin typeface="Calibri" pitchFamily="34" charset="0"/>
              </a:rPr>
              <a:t> /step-1</a:t>
            </a:r>
            <a:r>
              <a:rPr lang="it-IT" sz="2000" dirty="0">
                <a:latin typeface="Calibri" pitchFamily="34" charset="0"/>
              </a:rPr>
              <a:t> </a:t>
            </a:r>
            <a:r>
              <a:rPr lang="it-IT" sz="2000" dirty="0" err="1" smtClean="0">
                <a:latin typeface="Calibri" pitchFamily="34" charset="0"/>
              </a:rPr>
              <a:t>now</a:t>
            </a:r>
            <a:r>
              <a:rPr lang="it-IT" sz="2000" dirty="0" smtClean="0">
                <a:latin typeface="Calibri" pitchFamily="34" charset="0"/>
              </a:rPr>
              <a:t> :</a:t>
            </a:r>
            <a:endParaRPr lang="it-IT" sz="2000" dirty="0">
              <a:latin typeface="Calibri" pitchFamily="34" charset="0"/>
            </a:endParaRPr>
          </a:p>
        </p:txBody>
      </p:sp>
      <p:sp>
        <p:nvSpPr>
          <p:cNvPr id="25" name="TextBox 24"/>
          <p:cNvSpPr txBox="1">
            <a:spLocks noChangeArrowheads="1"/>
          </p:cNvSpPr>
          <p:nvPr/>
        </p:nvSpPr>
        <p:spPr bwMode="auto">
          <a:xfrm>
            <a:off x="0" y="3103563"/>
            <a:ext cx="3924300" cy="3421062"/>
          </a:xfrm>
          <a:prstGeom prst="rect">
            <a:avLst/>
          </a:prstGeom>
          <a:noFill/>
          <a:ln w="9525">
            <a:noFill/>
            <a:miter lim="800000"/>
            <a:headEnd/>
            <a:tailEnd/>
          </a:ln>
        </p:spPr>
        <p:txBody>
          <a:bodyPr>
            <a:spAutoFit/>
          </a:bodyPr>
          <a:lstStyle/>
          <a:p>
            <a:pPr marL="273050" indent="-273050">
              <a:defRPr/>
            </a:pPr>
            <a:r>
              <a:rPr lang="it-IT" b="1" dirty="0">
                <a:solidFill>
                  <a:schemeClr val="accent4">
                    <a:lumMod val="50000"/>
                  </a:schemeClr>
                </a:solidFill>
                <a:effectLst>
                  <a:outerShdw blurRad="38100" dist="38100" dir="2700000" algn="tl">
                    <a:srgbClr val="000000">
                      <a:alpha val="43137"/>
                    </a:srgbClr>
                  </a:outerShdw>
                </a:effectLst>
                <a:latin typeface="+mn-lt"/>
                <a:cs typeface="Arial" charset="0"/>
              </a:rPr>
              <a:t>CCAL</a:t>
            </a:r>
          </a:p>
          <a:p>
            <a:pPr marL="273050" indent="-273050">
              <a:buFont typeface="Wingdings" pitchFamily="2" charset="2"/>
              <a:buChar char="ü"/>
              <a:defRPr/>
            </a:pPr>
            <a:r>
              <a:rPr lang="it-IT" dirty="0">
                <a:solidFill>
                  <a:schemeClr val="accent4">
                    <a:lumMod val="50000"/>
                  </a:schemeClr>
                </a:solidFill>
                <a:latin typeface="+mn-lt"/>
                <a:cs typeface="Arial" charset="0"/>
              </a:rPr>
              <a:t>LYSO + APD</a:t>
            </a:r>
          </a:p>
          <a:p>
            <a:pPr marL="273050" indent="-273050">
              <a:buFont typeface="Wingdings" pitchFamily="2" charset="2"/>
              <a:buChar char="ü"/>
              <a:defRPr/>
            </a:pPr>
            <a:r>
              <a:rPr lang="en-US" dirty="0">
                <a:solidFill>
                  <a:schemeClr val="accent4">
                    <a:lumMod val="50000"/>
                  </a:schemeClr>
                </a:solidFill>
                <a:latin typeface="+mn-lt"/>
                <a:cs typeface="Arial" charset="0"/>
              </a:rPr>
              <a:t>Increase acceptance for </a:t>
            </a:r>
            <a:r>
              <a:rPr lang="en-US" dirty="0">
                <a:solidFill>
                  <a:schemeClr val="accent4">
                    <a:lumMod val="50000"/>
                  </a:schemeClr>
                </a:solidFill>
                <a:latin typeface="+mn-lt"/>
                <a:cs typeface="Arial" charset="0"/>
                <a:sym typeface="Symbol"/>
              </a:rPr>
              <a:t></a:t>
            </a:r>
            <a:r>
              <a:rPr lang="en-US" dirty="0">
                <a:solidFill>
                  <a:schemeClr val="accent4">
                    <a:lumMod val="50000"/>
                  </a:schemeClr>
                </a:solidFill>
                <a:latin typeface="+mn-lt"/>
                <a:cs typeface="Arial" charset="0"/>
              </a:rPr>
              <a:t>’s from IP</a:t>
            </a:r>
          </a:p>
          <a:p>
            <a:pPr marL="273050" indent="-273050">
              <a:defRPr/>
            </a:pPr>
            <a:r>
              <a:rPr lang="en-US" dirty="0">
                <a:solidFill>
                  <a:schemeClr val="accent4">
                    <a:lumMod val="50000"/>
                  </a:schemeClr>
                </a:solidFill>
                <a:latin typeface="+mn-lt"/>
                <a:cs typeface="Arial" charset="0"/>
              </a:rPr>
              <a:t>	(21°→10°)</a:t>
            </a:r>
            <a:endParaRPr lang="it-IT" dirty="0">
              <a:solidFill>
                <a:schemeClr val="accent4">
                  <a:lumMod val="50000"/>
                </a:schemeClr>
              </a:solidFill>
              <a:latin typeface="+mn-lt"/>
            </a:endParaRPr>
          </a:p>
          <a:p>
            <a:pPr>
              <a:lnSpc>
                <a:spcPts val="1100"/>
              </a:lnSpc>
              <a:defRPr/>
            </a:pPr>
            <a:endParaRPr lang="it-IT" dirty="0">
              <a:latin typeface="Calibri" pitchFamily="34" charset="0"/>
            </a:endParaRPr>
          </a:p>
          <a:p>
            <a:pPr>
              <a:defRPr/>
            </a:pPr>
            <a:r>
              <a:rPr lang="it-IT" b="1" dirty="0">
                <a:solidFill>
                  <a:srgbClr val="990099"/>
                </a:solidFill>
                <a:effectLst>
                  <a:outerShdw blurRad="38100" dist="38100" dir="2700000" algn="tl">
                    <a:srgbClr val="000000">
                      <a:alpha val="43137"/>
                    </a:srgbClr>
                  </a:outerShdw>
                </a:effectLst>
                <a:latin typeface="+mn-lt"/>
                <a:cs typeface="Arial" charset="0"/>
              </a:rPr>
              <a:t>INNER TRACKER</a:t>
            </a:r>
          </a:p>
          <a:p>
            <a:pPr marL="273050" indent="-273050">
              <a:buFont typeface="Wingdings" pitchFamily="2" charset="2"/>
              <a:buChar char="ü"/>
              <a:defRPr/>
            </a:pPr>
            <a:r>
              <a:rPr lang="en-US" dirty="0">
                <a:solidFill>
                  <a:srgbClr val="990099"/>
                </a:solidFill>
                <a:latin typeface="+mn-lt"/>
                <a:cs typeface="Arial" charset="0"/>
              </a:rPr>
              <a:t>4 layers of cylindrical triple GEM</a:t>
            </a:r>
          </a:p>
          <a:p>
            <a:pPr marL="273050" indent="-273050">
              <a:buFont typeface="Wingdings" pitchFamily="2" charset="2"/>
              <a:buChar char="ü"/>
              <a:defRPr/>
            </a:pPr>
            <a:r>
              <a:rPr lang="it-IT" dirty="0">
                <a:solidFill>
                  <a:srgbClr val="990099"/>
                </a:solidFill>
                <a:latin typeface="+mn-lt"/>
                <a:cs typeface="Arial" charset="0"/>
              </a:rPr>
              <a:t>Better vertex reconstruction near IP</a:t>
            </a:r>
          </a:p>
          <a:p>
            <a:pPr marL="273050" indent="-273050">
              <a:buFont typeface="Wingdings" pitchFamily="2" charset="2"/>
              <a:buChar char="ü"/>
              <a:defRPr/>
            </a:pPr>
            <a:r>
              <a:rPr lang="en-US" dirty="0">
                <a:solidFill>
                  <a:srgbClr val="990099"/>
                </a:solidFill>
                <a:latin typeface="+mn-lt"/>
                <a:cs typeface="Arial" charset="0"/>
              </a:rPr>
              <a:t>Larger acceptance for low pt tracks</a:t>
            </a:r>
          </a:p>
          <a:p>
            <a:pPr marL="273050" indent="-273050">
              <a:lnSpc>
                <a:spcPts val="1100"/>
              </a:lnSpc>
              <a:defRPr/>
            </a:pPr>
            <a:endParaRPr lang="en-US" dirty="0">
              <a:latin typeface="+mn-lt"/>
              <a:cs typeface="Arial" charset="0"/>
            </a:endParaRPr>
          </a:p>
          <a:p>
            <a:pPr marL="273050" indent="-273050">
              <a:defRPr/>
            </a:pPr>
            <a:r>
              <a:rPr lang="it-IT" b="1" dirty="0">
                <a:solidFill>
                  <a:srgbClr val="0000FF"/>
                </a:solidFill>
                <a:effectLst>
                  <a:outerShdw blurRad="38100" dist="38100" dir="2700000" algn="tl">
                    <a:srgbClr val="000000">
                      <a:alpha val="43137"/>
                    </a:srgbClr>
                  </a:outerShdw>
                </a:effectLst>
                <a:latin typeface="+mn-lt"/>
                <a:cs typeface="Arial" charset="0"/>
              </a:rPr>
              <a:t>QCALT</a:t>
            </a:r>
          </a:p>
          <a:p>
            <a:pPr marL="273050" indent="-273050">
              <a:buFont typeface="Wingdings" pitchFamily="2" charset="2"/>
              <a:buChar char="ü"/>
              <a:defRPr/>
            </a:pPr>
            <a:r>
              <a:rPr lang="it-IT" dirty="0">
                <a:solidFill>
                  <a:srgbClr val="0000FF"/>
                </a:solidFill>
                <a:latin typeface="+mn-lt"/>
                <a:cs typeface="Arial" charset="0"/>
              </a:rPr>
              <a:t>W + scintillator tiles + SiPM/WLS</a:t>
            </a:r>
          </a:p>
          <a:p>
            <a:pPr marL="273050" indent="-273050">
              <a:buFont typeface="Wingdings" pitchFamily="2" charset="2"/>
              <a:buChar char="ü"/>
              <a:defRPr/>
            </a:pPr>
            <a:r>
              <a:rPr lang="it-IT" dirty="0">
                <a:solidFill>
                  <a:srgbClr val="0000FF"/>
                </a:solidFill>
                <a:latin typeface="+mn-lt"/>
                <a:cs typeface="Arial" charset="0"/>
              </a:rPr>
              <a:t>quadrupoles coverage for K</a:t>
            </a:r>
            <a:r>
              <a:rPr lang="it-IT" baseline="-25000" dirty="0">
                <a:solidFill>
                  <a:srgbClr val="0000FF"/>
                </a:solidFill>
                <a:latin typeface="+mn-lt"/>
                <a:cs typeface="Arial" charset="0"/>
              </a:rPr>
              <a:t>L</a:t>
            </a:r>
            <a:r>
              <a:rPr lang="it-IT" dirty="0">
                <a:solidFill>
                  <a:srgbClr val="0000FF"/>
                </a:solidFill>
                <a:latin typeface="+mn-lt"/>
                <a:cs typeface="Arial" charset="0"/>
              </a:rPr>
              <a:t> </a:t>
            </a:r>
            <a:r>
              <a:rPr lang="it-IT" dirty="0" err="1">
                <a:solidFill>
                  <a:srgbClr val="0000FF"/>
                </a:solidFill>
                <a:latin typeface="+mn-lt"/>
                <a:cs typeface="Arial" charset="0"/>
              </a:rPr>
              <a:t>decays</a:t>
            </a:r>
            <a:endParaRPr lang="it-IT" dirty="0">
              <a:latin typeface="+mn-lt"/>
              <a:cs typeface="Arial" charset="0"/>
            </a:endParaRPr>
          </a:p>
        </p:txBody>
      </p:sp>
      <p:sp>
        <p:nvSpPr>
          <p:cNvPr id="17" name="TextBox 12"/>
          <p:cNvSpPr txBox="1">
            <a:spLocks noChangeArrowheads="1"/>
          </p:cNvSpPr>
          <p:nvPr/>
        </p:nvSpPr>
        <p:spPr bwMode="auto">
          <a:xfrm>
            <a:off x="-36513" y="1268413"/>
            <a:ext cx="4429126" cy="400050"/>
          </a:xfrm>
          <a:prstGeom prst="rect">
            <a:avLst/>
          </a:prstGeom>
          <a:noFill/>
          <a:ln w="9525">
            <a:noFill/>
            <a:miter lim="800000"/>
            <a:headEnd/>
            <a:tailEnd/>
          </a:ln>
        </p:spPr>
        <p:txBody>
          <a:bodyPr>
            <a:spAutoFit/>
          </a:bodyPr>
          <a:lstStyle/>
          <a:p>
            <a:pPr>
              <a:defRPr/>
            </a:pPr>
            <a:r>
              <a:rPr lang="it-IT" sz="2000" i="1" dirty="0">
                <a:effectLst>
                  <a:outerShdw blurRad="38100" dist="38100" dir="2700000" algn="tl">
                    <a:srgbClr val="000000">
                      <a:alpha val="43137"/>
                    </a:srgbClr>
                  </a:outerShdw>
                </a:effectLst>
                <a:latin typeface="Calibri" pitchFamily="34" charset="0"/>
              </a:rPr>
              <a:t>1st </a:t>
            </a:r>
            <a:r>
              <a:rPr lang="it-IT" sz="2000" i="1" dirty="0" err="1">
                <a:effectLst>
                  <a:outerShdw blurRad="38100" dist="38100" dir="2700000" algn="tl">
                    <a:srgbClr val="000000">
                      <a:alpha val="43137"/>
                    </a:srgbClr>
                  </a:outerShdw>
                </a:effectLst>
                <a:latin typeface="Calibri" pitchFamily="34" charset="0"/>
              </a:rPr>
              <a:t>phase</a:t>
            </a:r>
            <a:r>
              <a:rPr lang="it-IT" sz="2000" i="1" dirty="0">
                <a:effectLst>
                  <a:outerShdw blurRad="38100" dist="38100" dir="2700000" algn="tl">
                    <a:srgbClr val="000000">
                      <a:alpha val="43137"/>
                    </a:srgbClr>
                  </a:outerShdw>
                </a:effectLst>
                <a:latin typeface="Calibri" pitchFamily="34" charset="0"/>
              </a:rPr>
              <a:t>/step-0 </a:t>
            </a:r>
            <a:r>
              <a:rPr lang="it-IT" sz="2000" dirty="0" smtClean="0">
                <a:latin typeface="+mn-lt"/>
              </a:rPr>
              <a:t>:</a:t>
            </a:r>
            <a:endParaRPr lang="it-IT" sz="2000" dirty="0">
              <a:latin typeface="+mn-lt"/>
            </a:endParaRPr>
          </a:p>
        </p:txBody>
      </p:sp>
      <p:sp>
        <p:nvSpPr>
          <p:cNvPr id="18" name="CasellaDiTesto 17"/>
          <p:cNvSpPr txBox="1"/>
          <p:nvPr/>
        </p:nvSpPr>
        <p:spPr>
          <a:xfrm>
            <a:off x="128588" y="1628775"/>
            <a:ext cx="3165475" cy="923925"/>
          </a:xfrm>
          <a:prstGeom prst="rect">
            <a:avLst/>
          </a:prstGeom>
          <a:noFill/>
        </p:spPr>
        <p:txBody>
          <a:bodyPr wrap="none">
            <a:spAutoFit/>
          </a:bodyPr>
          <a:lstStyle/>
          <a:p>
            <a:pPr>
              <a:defRPr/>
            </a:pPr>
            <a:r>
              <a:rPr lang="it-IT" b="1" dirty="0">
                <a:effectLst>
                  <a:outerShdw blurRad="38100" dist="38100" dir="2700000" algn="tl">
                    <a:srgbClr val="000000">
                      <a:alpha val="43137"/>
                    </a:srgbClr>
                  </a:outerShdw>
                </a:effectLst>
                <a:latin typeface="+mn-lt"/>
              </a:rPr>
              <a:t>LET &amp; HET</a:t>
            </a:r>
          </a:p>
          <a:p>
            <a:pPr>
              <a:buFont typeface="Wingdings" pitchFamily="2" charset="2"/>
              <a:buChar char="ü"/>
              <a:defRPr/>
            </a:pPr>
            <a:r>
              <a:rPr lang="it-IT" dirty="0">
                <a:latin typeface="+mn-lt"/>
              </a:rPr>
              <a:t> </a:t>
            </a:r>
            <a:r>
              <a:rPr lang="it-IT" dirty="0" err="1">
                <a:latin typeface="+mn-lt"/>
              </a:rPr>
              <a:t>LYSO+SiPMs</a:t>
            </a:r>
            <a:r>
              <a:rPr lang="it-IT" dirty="0">
                <a:latin typeface="+mn-lt"/>
              </a:rPr>
              <a:t>  &amp; </a:t>
            </a:r>
            <a:r>
              <a:rPr lang="it-IT" dirty="0" err="1">
                <a:latin typeface="+mn-lt"/>
              </a:rPr>
              <a:t>Scint+PMTs</a:t>
            </a:r>
            <a:r>
              <a:rPr lang="it-IT" dirty="0">
                <a:latin typeface="+mn-lt"/>
              </a:rPr>
              <a:t> </a:t>
            </a:r>
          </a:p>
          <a:p>
            <a:pPr>
              <a:buFont typeface="Wingdings" pitchFamily="2" charset="2"/>
              <a:buChar char="ü"/>
              <a:defRPr/>
            </a:pPr>
            <a:r>
              <a:rPr lang="it-IT" dirty="0">
                <a:latin typeface="+mn-lt"/>
              </a:rPr>
              <a:t> </a:t>
            </a:r>
            <a:r>
              <a:rPr lang="it-IT" dirty="0" err="1">
                <a:latin typeface="+mn-lt"/>
              </a:rPr>
              <a:t>Lepton</a:t>
            </a:r>
            <a:r>
              <a:rPr lang="it-IT" dirty="0">
                <a:latin typeface="+mn-lt"/>
              </a:rPr>
              <a:t> </a:t>
            </a:r>
            <a:r>
              <a:rPr lang="it-IT" dirty="0" err="1">
                <a:latin typeface="+mn-lt"/>
              </a:rPr>
              <a:t>taggers</a:t>
            </a:r>
            <a:r>
              <a:rPr lang="it-IT" dirty="0">
                <a:latin typeface="+mn-lt"/>
              </a:rPr>
              <a:t> </a:t>
            </a:r>
            <a:r>
              <a:rPr lang="it-IT" dirty="0" err="1">
                <a:latin typeface="+mn-lt"/>
              </a:rPr>
              <a:t>for</a:t>
            </a:r>
            <a:r>
              <a:rPr lang="it-IT" dirty="0">
                <a:latin typeface="+mn-lt"/>
              </a:rPr>
              <a:t> </a:t>
            </a:r>
            <a:r>
              <a:rPr lang="it-IT" dirty="0" err="1">
                <a:latin typeface="Symbol" pitchFamily="18" charset="2"/>
              </a:rPr>
              <a:t>gg</a:t>
            </a:r>
            <a:r>
              <a:rPr lang="it-IT" dirty="0" err="1">
                <a:latin typeface="+mn-lt"/>
              </a:rPr>
              <a:t>-physics</a:t>
            </a:r>
            <a:r>
              <a:rPr lang="it-IT" dirty="0">
                <a:latin typeface="+mn-lt"/>
              </a:rPr>
              <a:t> </a:t>
            </a:r>
            <a:endParaRPr lang="en-US" dirty="0">
              <a:latin typeface="+mn-lt"/>
            </a:endParaRPr>
          </a:p>
        </p:txBody>
      </p:sp>
      <p:sp>
        <p:nvSpPr>
          <p:cNvPr id="24" name="Rettangolo 23"/>
          <p:cNvSpPr/>
          <p:nvPr/>
        </p:nvSpPr>
        <p:spPr>
          <a:xfrm>
            <a:off x="1547813" y="4365625"/>
            <a:ext cx="4392612" cy="338138"/>
          </a:xfrm>
          <a:prstGeom prst="rect">
            <a:avLst/>
          </a:prstGeom>
        </p:spPr>
        <p:txBody>
          <a:bodyPr>
            <a:spAutoFit/>
          </a:bodyPr>
          <a:lstStyle/>
          <a:p>
            <a:pPr>
              <a:defRPr/>
            </a:pPr>
            <a:r>
              <a:rPr lang="en-US" sz="1600" i="1" dirty="0">
                <a:solidFill>
                  <a:srgbClr val="7030A0"/>
                </a:solidFill>
                <a:latin typeface="LMSans10-Regular"/>
              </a:rPr>
              <a:t> </a:t>
            </a:r>
            <a:r>
              <a:rPr lang="en-US" sz="1600" i="1" dirty="0">
                <a:solidFill>
                  <a:srgbClr val="7030A0"/>
                </a:solidFill>
                <a:latin typeface="+mn-lt"/>
              </a:rPr>
              <a:t>Technical Design Report - </a:t>
            </a:r>
            <a:r>
              <a:rPr lang="en-US" sz="1600" b="1" i="1" dirty="0">
                <a:solidFill>
                  <a:srgbClr val="7030A0"/>
                </a:solidFill>
                <a:latin typeface="+mn-lt"/>
              </a:rPr>
              <a:t>arXiv:1002.2572</a:t>
            </a:r>
            <a:endParaRPr lang="en-US" sz="1600" i="1" dirty="0">
              <a:solidFill>
                <a:srgbClr val="7030A0"/>
              </a:solidFill>
              <a:latin typeface="+mn-lt"/>
            </a:endParaRPr>
          </a:p>
        </p:txBody>
      </p:sp>
      <p:sp>
        <p:nvSpPr>
          <p:cNvPr id="26" name="Rettangolo 25"/>
          <p:cNvSpPr/>
          <p:nvPr/>
        </p:nvSpPr>
        <p:spPr>
          <a:xfrm>
            <a:off x="1152525" y="1651000"/>
            <a:ext cx="4572000" cy="338138"/>
          </a:xfrm>
          <a:prstGeom prst="rect">
            <a:avLst/>
          </a:prstGeom>
        </p:spPr>
        <p:txBody>
          <a:bodyPr>
            <a:spAutoFit/>
          </a:bodyPr>
          <a:lstStyle/>
          <a:p>
            <a:pPr>
              <a:defRPr/>
            </a:pPr>
            <a:r>
              <a:rPr lang="en-US" sz="1600" i="1" dirty="0">
                <a:latin typeface="+mn-lt"/>
              </a:rPr>
              <a:t>Technical Design Report  </a:t>
            </a:r>
            <a:r>
              <a:rPr lang="en-US" sz="1600" b="1" i="1" dirty="0">
                <a:latin typeface="+mn-lt"/>
              </a:rPr>
              <a:t>LNF - 10/14(P)</a:t>
            </a:r>
          </a:p>
        </p:txBody>
      </p:sp>
      <p:pic>
        <p:nvPicPr>
          <p:cNvPr id="20" name="Picture 6"/>
          <p:cNvPicPr>
            <a:picLocks noChangeAspect="1"/>
          </p:cNvPicPr>
          <p:nvPr/>
        </p:nvPicPr>
        <p:blipFill>
          <a:blip r:embed="rId5" cstate="print"/>
          <a:srcRect l="10274"/>
          <a:stretch>
            <a:fillRect/>
          </a:stretch>
        </p:blipFill>
        <p:spPr bwMode="auto">
          <a:xfrm>
            <a:off x="4500563" y="2000250"/>
            <a:ext cx="4643437" cy="4000500"/>
          </a:xfrm>
          <a:prstGeom prst="rect">
            <a:avLst/>
          </a:prstGeom>
          <a:noFill/>
          <a:ln w="9525">
            <a:noFill/>
            <a:miter lim="800000"/>
            <a:headEnd/>
            <a:tailEnd/>
          </a:ln>
        </p:spPr>
      </p:pic>
      <p:grpSp>
        <p:nvGrpSpPr>
          <p:cNvPr id="2" name="Gruppo 20"/>
          <p:cNvGrpSpPr>
            <a:grpSpLocks/>
          </p:cNvGrpSpPr>
          <p:nvPr/>
        </p:nvGrpSpPr>
        <p:grpSpPr bwMode="auto">
          <a:xfrm>
            <a:off x="3779838" y="3429000"/>
            <a:ext cx="3578225" cy="2214563"/>
            <a:chOff x="3779912" y="3429000"/>
            <a:chExt cx="3578151" cy="2214563"/>
          </a:xfrm>
        </p:grpSpPr>
        <p:cxnSp>
          <p:nvCxnSpPr>
            <p:cNvPr id="26655" name="Straight Arrow Connector 14"/>
            <p:cNvCxnSpPr>
              <a:cxnSpLocks noChangeShapeType="1"/>
            </p:cNvCxnSpPr>
            <p:nvPr/>
          </p:nvCxnSpPr>
          <p:spPr bwMode="auto">
            <a:xfrm flipV="1">
              <a:off x="4143375" y="3786187"/>
              <a:ext cx="2071688" cy="571501"/>
            </a:xfrm>
            <a:prstGeom prst="straightConnector1">
              <a:avLst/>
            </a:prstGeom>
            <a:noFill/>
            <a:ln w="57150" algn="ctr">
              <a:solidFill>
                <a:srgbClr val="990099"/>
              </a:solidFill>
              <a:round/>
              <a:headEnd/>
              <a:tailEnd type="arrow" w="med" len="med"/>
            </a:ln>
          </p:spPr>
        </p:cxnSp>
        <p:cxnSp>
          <p:nvCxnSpPr>
            <p:cNvPr id="26641" name="Straight Arrow Connector 15"/>
            <p:cNvCxnSpPr>
              <a:cxnSpLocks noChangeShapeType="1"/>
            </p:cNvCxnSpPr>
            <p:nvPr/>
          </p:nvCxnSpPr>
          <p:spPr bwMode="auto">
            <a:xfrm flipV="1">
              <a:off x="3779912" y="3429000"/>
              <a:ext cx="2435175" cy="144463"/>
            </a:xfrm>
            <a:prstGeom prst="straightConnector1">
              <a:avLst/>
            </a:prstGeom>
            <a:noFill/>
            <a:ln w="57150" algn="ctr">
              <a:solidFill>
                <a:schemeClr val="accent4">
                  <a:lumMod val="50000"/>
                </a:schemeClr>
              </a:solidFill>
              <a:round/>
              <a:headEnd/>
              <a:tailEnd type="arrow" w="med" len="med"/>
            </a:ln>
          </p:spPr>
        </p:cxnSp>
        <p:cxnSp>
          <p:nvCxnSpPr>
            <p:cNvPr id="26657" name="Straight Arrow Connector 14"/>
            <p:cNvCxnSpPr>
              <a:cxnSpLocks noChangeShapeType="1"/>
            </p:cNvCxnSpPr>
            <p:nvPr/>
          </p:nvCxnSpPr>
          <p:spPr bwMode="auto">
            <a:xfrm flipV="1">
              <a:off x="4000500" y="4143374"/>
              <a:ext cx="3357563" cy="1500189"/>
            </a:xfrm>
            <a:prstGeom prst="straightConnector1">
              <a:avLst/>
            </a:prstGeom>
            <a:noFill/>
            <a:ln w="57150" algn="ctr">
              <a:solidFill>
                <a:srgbClr val="0000FF"/>
              </a:solidFill>
              <a:round/>
              <a:headEnd/>
              <a:tailEnd type="arrow" w="med" len="med"/>
            </a:ln>
          </p:spPr>
        </p:cxnSp>
      </p:grpSp>
      <p:grpSp>
        <p:nvGrpSpPr>
          <p:cNvPr id="3" name="Gruppo 29"/>
          <p:cNvGrpSpPr>
            <a:grpSpLocks/>
          </p:cNvGrpSpPr>
          <p:nvPr/>
        </p:nvGrpSpPr>
        <p:grpSpPr bwMode="auto">
          <a:xfrm>
            <a:off x="5724525" y="4448175"/>
            <a:ext cx="3384550" cy="1798638"/>
            <a:chOff x="5724525" y="4448175"/>
            <a:chExt cx="3384550" cy="1798429"/>
          </a:xfrm>
        </p:grpSpPr>
        <p:pic>
          <p:nvPicPr>
            <p:cNvPr id="26653" name="Picture 17"/>
            <p:cNvPicPr>
              <a:picLocks noChangeAspect="1" noChangeArrowheads="1"/>
            </p:cNvPicPr>
            <p:nvPr/>
          </p:nvPicPr>
          <p:blipFill>
            <a:blip r:embed="rId6" cstate="print"/>
            <a:srcRect/>
            <a:stretch>
              <a:fillRect/>
            </a:stretch>
          </p:blipFill>
          <p:spPr bwMode="auto">
            <a:xfrm>
              <a:off x="5724525" y="4448175"/>
              <a:ext cx="3384550" cy="1757363"/>
            </a:xfrm>
            <a:prstGeom prst="rect">
              <a:avLst/>
            </a:prstGeom>
            <a:noFill/>
            <a:ln w="9525">
              <a:noFill/>
              <a:miter lim="800000"/>
              <a:headEnd/>
              <a:tailEnd/>
            </a:ln>
          </p:spPr>
        </p:pic>
        <p:sp>
          <p:nvSpPr>
            <p:cNvPr id="28" name="CasellaDiTesto 27"/>
            <p:cNvSpPr txBox="1"/>
            <p:nvPr/>
          </p:nvSpPr>
          <p:spPr>
            <a:xfrm>
              <a:off x="7235825" y="5876759"/>
              <a:ext cx="1716088" cy="369845"/>
            </a:xfrm>
            <a:prstGeom prst="rect">
              <a:avLst/>
            </a:prstGeom>
            <a:noFill/>
          </p:spPr>
          <p:txBody>
            <a:bodyPr wrap="none">
              <a:spAutoFit/>
            </a:bodyPr>
            <a:lstStyle/>
            <a:p>
              <a:pPr>
                <a:defRPr/>
              </a:pPr>
              <a:r>
                <a:rPr lang="en-US" b="1" dirty="0">
                  <a:solidFill>
                    <a:srgbClr val="7030A0"/>
                  </a:solidFill>
                  <a:latin typeface="+mn-lt"/>
                </a:rPr>
                <a:t>INNER TRACKER</a:t>
              </a:r>
            </a:p>
          </p:txBody>
        </p:sp>
      </p:grpSp>
      <p:grpSp>
        <p:nvGrpSpPr>
          <p:cNvPr id="4" name="Gruppo 31"/>
          <p:cNvGrpSpPr>
            <a:grpSpLocks/>
          </p:cNvGrpSpPr>
          <p:nvPr/>
        </p:nvGrpSpPr>
        <p:grpSpPr bwMode="auto">
          <a:xfrm>
            <a:off x="5867400" y="2636838"/>
            <a:ext cx="3241675" cy="1871662"/>
            <a:chOff x="5867400" y="2636838"/>
            <a:chExt cx="3241675" cy="1871662"/>
          </a:xfrm>
        </p:grpSpPr>
        <p:pic>
          <p:nvPicPr>
            <p:cNvPr id="26651" name="Picture 20"/>
            <p:cNvPicPr>
              <a:picLocks noChangeAspect="1" noChangeArrowheads="1"/>
            </p:cNvPicPr>
            <p:nvPr/>
          </p:nvPicPr>
          <p:blipFill>
            <a:blip r:embed="rId7" cstate="print"/>
            <a:srcRect l="8163" t="-980"/>
            <a:stretch>
              <a:fillRect/>
            </a:stretch>
          </p:blipFill>
          <p:spPr bwMode="auto">
            <a:xfrm>
              <a:off x="5867400" y="2636838"/>
              <a:ext cx="3241675" cy="1871662"/>
            </a:xfrm>
            <a:prstGeom prst="rect">
              <a:avLst/>
            </a:prstGeom>
            <a:noFill/>
            <a:ln w="9525">
              <a:noFill/>
              <a:miter lim="800000"/>
              <a:headEnd/>
              <a:tailEnd/>
            </a:ln>
          </p:spPr>
        </p:pic>
        <p:sp>
          <p:nvSpPr>
            <p:cNvPr id="31" name="Rettangolo 30"/>
            <p:cNvSpPr/>
            <p:nvPr/>
          </p:nvSpPr>
          <p:spPr>
            <a:xfrm>
              <a:off x="8101013" y="2708275"/>
              <a:ext cx="825500" cy="369888"/>
            </a:xfrm>
            <a:prstGeom prst="rect">
              <a:avLst/>
            </a:prstGeom>
          </p:spPr>
          <p:txBody>
            <a:bodyPr wrap="none">
              <a:spAutoFit/>
            </a:bodyPr>
            <a:lstStyle/>
            <a:p>
              <a:pPr marL="273050" indent="-273050">
                <a:defRPr/>
              </a:pPr>
              <a:r>
                <a:rPr lang="it-IT" b="1" dirty="0">
                  <a:solidFill>
                    <a:schemeClr val="bg1"/>
                  </a:solidFill>
                  <a:effectLst>
                    <a:outerShdw blurRad="38100" dist="38100" dir="2700000" algn="tl">
                      <a:srgbClr val="000000">
                        <a:alpha val="43137"/>
                      </a:srgbClr>
                    </a:outerShdw>
                  </a:effectLst>
                  <a:cs typeface="Arial" charset="0"/>
                </a:rPr>
                <a:t>CCAL</a:t>
              </a:r>
            </a:p>
          </p:txBody>
        </p:sp>
      </p:grpSp>
      <p:grpSp>
        <p:nvGrpSpPr>
          <p:cNvPr id="7" name="Group 25"/>
          <p:cNvGrpSpPr>
            <a:grpSpLocks/>
          </p:cNvGrpSpPr>
          <p:nvPr/>
        </p:nvGrpSpPr>
        <p:grpSpPr bwMode="auto">
          <a:xfrm>
            <a:off x="642938" y="3000375"/>
            <a:ext cx="7715250" cy="2000250"/>
            <a:chOff x="642910" y="3000372"/>
            <a:chExt cx="7715304" cy="2000265"/>
          </a:xfrm>
        </p:grpSpPr>
        <p:cxnSp>
          <p:nvCxnSpPr>
            <p:cNvPr id="26648" name="Straight Arrow Connector 15"/>
            <p:cNvCxnSpPr>
              <a:cxnSpLocks noChangeShapeType="1"/>
            </p:cNvCxnSpPr>
            <p:nvPr/>
          </p:nvCxnSpPr>
          <p:spPr bwMode="auto">
            <a:xfrm flipV="1">
              <a:off x="642910" y="3571877"/>
              <a:ext cx="3786214" cy="1143007"/>
            </a:xfrm>
            <a:prstGeom prst="straightConnector1">
              <a:avLst/>
            </a:prstGeom>
            <a:noFill/>
            <a:ln w="57150" algn="ctr">
              <a:solidFill>
                <a:schemeClr val="tx1"/>
              </a:solidFill>
              <a:round/>
              <a:headEnd type="arrow" w="med" len="med"/>
              <a:tailEnd/>
            </a:ln>
          </p:spPr>
        </p:cxnSp>
        <p:cxnSp>
          <p:nvCxnSpPr>
            <p:cNvPr id="26649" name="Straight Arrow Connector 16"/>
            <p:cNvCxnSpPr>
              <a:cxnSpLocks noChangeShapeType="1"/>
            </p:cNvCxnSpPr>
            <p:nvPr/>
          </p:nvCxnSpPr>
          <p:spPr bwMode="auto">
            <a:xfrm rot="10800000">
              <a:off x="4581524" y="3571879"/>
              <a:ext cx="3776690" cy="1428758"/>
            </a:xfrm>
            <a:prstGeom prst="straightConnector1">
              <a:avLst/>
            </a:prstGeom>
            <a:noFill/>
            <a:ln w="57150" algn="ctr">
              <a:solidFill>
                <a:schemeClr val="tx1"/>
              </a:solidFill>
              <a:round/>
              <a:headEnd type="arrow" w="med" len="med"/>
              <a:tailEnd/>
            </a:ln>
          </p:spPr>
        </p:cxnSp>
        <p:sp>
          <p:nvSpPr>
            <p:cNvPr id="26650" name="TextBox 22"/>
            <p:cNvSpPr txBox="1">
              <a:spLocks noChangeArrowheads="1"/>
            </p:cNvSpPr>
            <p:nvPr/>
          </p:nvSpPr>
          <p:spPr bwMode="auto">
            <a:xfrm>
              <a:off x="4000497" y="3000372"/>
              <a:ext cx="4006702" cy="707891"/>
            </a:xfrm>
            <a:prstGeom prst="rect">
              <a:avLst/>
            </a:prstGeom>
            <a:noFill/>
            <a:ln w="9525">
              <a:noFill/>
              <a:miter lim="800000"/>
              <a:headEnd/>
              <a:tailEnd/>
            </a:ln>
          </p:spPr>
          <p:txBody>
            <a:bodyPr wrap="none">
              <a:spAutoFit/>
            </a:bodyPr>
            <a:lstStyle/>
            <a:p>
              <a:r>
                <a:rPr lang="it-IT" sz="4000" b="1">
                  <a:latin typeface="Calibri" pitchFamily="34" charset="0"/>
                </a:rPr>
                <a:t>HET </a:t>
              </a:r>
              <a:r>
                <a:rPr lang="it-IT" sz="2200" b="1">
                  <a:latin typeface="Calibri" pitchFamily="34" charset="0"/>
                </a:rPr>
                <a:t>E&gt;400MeV, 11m from IP </a:t>
              </a:r>
            </a:p>
          </p:txBody>
        </p:sp>
      </p:grpSp>
      <p:pic>
        <p:nvPicPr>
          <p:cNvPr id="60" name="Picture 8" descr="D:\fiore_folders\Documents\lavoro\let\Saputi\ShieldQCALT+LET\IR1_INTEGRATION_01.jpg"/>
          <p:cNvPicPr>
            <a:picLocks noChangeAspect="1" noChangeArrowheads="1"/>
          </p:cNvPicPr>
          <p:nvPr/>
        </p:nvPicPr>
        <p:blipFill>
          <a:blip r:embed="rId8" cstate="print">
            <a:clrChange>
              <a:clrFrom>
                <a:srgbClr val="346495"/>
              </a:clrFrom>
              <a:clrTo>
                <a:srgbClr val="346495">
                  <a:alpha val="0"/>
                </a:srgbClr>
              </a:clrTo>
            </a:clrChange>
          </a:blip>
          <a:srcRect l="21834" r="23582"/>
          <a:stretch>
            <a:fillRect/>
          </a:stretch>
        </p:blipFill>
        <p:spPr bwMode="auto">
          <a:xfrm rot="60000">
            <a:off x="3146265" y="4029944"/>
            <a:ext cx="2880316" cy="3350419"/>
          </a:xfrm>
          <a:prstGeom prst="rect">
            <a:avLst/>
          </a:prstGeom>
          <a:noFill/>
          <a:scene3d>
            <a:camera prst="perspectiveRelaxed" fov="7200000">
              <a:rot lat="19173601" lon="0" rev="0"/>
            </a:camera>
            <a:lightRig rig="threePt" dir="t"/>
          </a:scene3d>
        </p:spPr>
      </p:pic>
      <p:grpSp>
        <p:nvGrpSpPr>
          <p:cNvPr id="8" name="Group 24"/>
          <p:cNvGrpSpPr>
            <a:grpSpLocks/>
          </p:cNvGrpSpPr>
          <p:nvPr/>
        </p:nvGrpSpPr>
        <p:grpSpPr bwMode="auto">
          <a:xfrm>
            <a:off x="4067175" y="3786188"/>
            <a:ext cx="4068763" cy="1803400"/>
            <a:chOff x="4067939" y="3786190"/>
            <a:chExt cx="4065814" cy="1803066"/>
          </a:xfrm>
        </p:grpSpPr>
        <p:cxnSp>
          <p:nvCxnSpPr>
            <p:cNvPr id="26645" name="Straight Arrow Connector 12"/>
            <p:cNvCxnSpPr>
              <a:cxnSpLocks noChangeShapeType="1"/>
            </p:cNvCxnSpPr>
            <p:nvPr/>
          </p:nvCxnSpPr>
          <p:spPr bwMode="auto">
            <a:xfrm rot="5400000" flipH="1" flipV="1">
              <a:off x="3668469" y="4828603"/>
              <a:ext cx="1160123" cy="361183"/>
            </a:xfrm>
            <a:prstGeom prst="straightConnector1">
              <a:avLst/>
            </a:prstGeom>
            <a:noFill/>
            <a:ln w="57150" algn="ctr">
              <a:solidFill>
                <a:srgbClr val="990099"/>
              </a:solidFill>
              <a:round/>
              <a:headEnd type="arrow" w="med" len="med"/>
              <a:tailEnd/>
            </a:ln>
          </p:spPr>
        </p:cxnSp>
        <p:cxnSp>
          <p:nvCxnSpPr>
            <p:cNvPr id="26646" name="Straight Arrow Connector 13"/>
            <p:cNvCxnSpPr>
              <a:cxnSpLocks noChangeShapeType="1"/>
            </p:cNvCxnSpPr>
            <p:nvPr/>
          </p:nvCxnSpPr>
          <p:spPr bwMode="auto">
            <a:xfrm rot="16200000" flipV="1">
              <a:off x="4284736" y="4725923"/>
              <a:ext cx="1160123" cy="566541"/>
            </a:xfrm>
            <a:prstGeom prst="straightConnector1">
              <a:avLst/>
            </a:prstGeom>
            <a:noFill/>
            <a:ln w="57150" algn="ctr">
              <a:solidFill>
                <a:srgbClr val="990099"/>
              </a:solidFill>
              <a:round/>
              <a:headEnd type="arrow" w="med" len="med"/>
              <a:tailEnd/>
            </a:ln>
          </p:spPr>
        </p:cxnSp>
        <p:sp>
          <p:nvSpPr>
            <p:cNvPr id="26647" name="TextBox 21"/>
            <p:cNvSpPr txBox="1">
              <a:spLocks noChangeArrowheads="1"/>
            </p:cNvSpPr>
            <p:nvPr/>
          </p:nvSpPr>
          <p:spPr bwMode="auto">
            <a:xfrm>
              <a:off x="4071940" y="3786190"/>
              <a:ext cx="4061813" cy="707755"/>
            </a:xfrm>
            <a:prstGeom prst="rect">
              <a:avLst/>
            </a:prstGeom>
            <a:noFill/>
            <a:ln w="9525">
              <a:noFill/>
              <a:miter lim="800000"/>
              <a:headEnd/>
              <a:tailEnd/>
            </a:ln>
          </p:spPr>
          <p:txBody>
            <a:bodyPr wrap="none">
              <a:spAutoFit/>
            </a:bodyPr>
            <a:lstStyle/>
            <a:p>
              <a:r>
                <a:rPr lang="it-IT" sz="4000" b="1">
                  <a:solidFill>
                    <a:srgbClr val="990099"/>
                  </a:solidFill>
                  <a:latin typeface="Calibri" pitchFamily="34" charset="0"/>
                </a:rPr>
                <a:t>LET </a:t>
              </a:r>
              <a:r>
                <a:rPr lang="it-IT" sz="2200" b="1">
                  <a:solidFill>
                    <a:srgbClr val="990099"/>
                  </a:solidFill>
                  <a:latin typeface="Calibri" pitchFamily="34" charset="0"/>
                </a:rPr>
                <a:t>160-230 MeV inside KLOE</a:t>
              </a:r>
              <a:endParaRPr lang="it-IT" sz="4000" b="1">
                <a:solidFill>
                  <a:srgbClr val="990099"/>
                </a:solidFill>
                <a:latin typeface="Calibri" pitchFamily="34" charset="0"/>
              </a:endParaRPr>
            </a:p>
          </p:txBody>
        </p:sp>
      </p:grpSp>
      <p:sp>
        <p:nvSpPr>
          <p:cNvPr id="65" name="TextBox 19"/>
          <p:cNvSpPr txBox="1">
            <a:spLocks noChangeArrowheads="1"/>
          </p:cNvSpPr>
          <p:nvPr/>
        </p:nvSpPr>
        <p:spPr bwMode="auto">
          <a:xfrm rot="120000">
            <a:off x="4103688" y="6032500"/>
            <a:ext cx="944562" cy="522288"/>
          </a:xfrm>
          <a:prstGeom prst="rect">
            <a:avLst/>
          </a:prstGeom>
          <a:noFill/>
          <a:ln w="9525">
            <a:noFill/>
            <a:miter lim="800000"/>
            <a:headEnd/>
            <a:tailEnd/>
          </a:ln>
        </p:spPr>
        <p:txBody>
          <a:bodyPr wrap="none">
            <a:spAutoFit/>
          </a:bodyPr>
          <a:lstStyle/>
          <a:p>
            <a:r>
              <a:rPr lang="it-IT" sz="2800" b="1">
                <a:solidFill>
                  <a:schemeClr val="bg2"/>
                </a:solidFill>
                <a:latin typeface="Calibri" pitchFamily="34" charset="0"/>
              </a:rPr>
              <a:t>KLOE</a:t>
            </a:r>
          </a:p>
        </p:txBody>
      </p:sp>
      <p:sp>
        <p:nvSpPr>
          <p:cNvPr id="35" name="Segnaposto piè di pagina 34"/>
          <p:cNvSpPr>
            <a:spLocks noGrp="1"/>
          </p:cNvSpPr>
          <p:nvPr>
            <p:ph type="ftr" sz="quarter" idx="10"/>
          </p:nvPr>
        </p:nvSpPr>
        <p:spPr/>
        <p:txBody>
          <a:bodyPr/>
          <a:lstStyle/>
          <a:p>
            <a:pPr>
              <a:defRPr/>
            </a:pPr>
            <a:r>
              <a:rPr lang="en-US" smtClean="0"/>
              <a:t>Erika De Lucia --  Symposium at Jagiellonian University,  June 04 2013 Krakow</a:t>
            </a:r>
            <a:endParaRPr lang="en-US"/>
          </a:p>
        </p:txBody>
      </p:sp>
      <p:sp>
        <p:nvSpPr>
          <p:cNvPr id="36" name="Segnaposto numero diapositiva 35"/>
          <p:cNvSpPr>
            <a:spLocks noGrp="1"/>
          </p:cNvSpPr>
          <p:nvPr>
            <p:ph type="sldNum" sz="quarter" idx="11"/>
          </p:nvPr>
        </p:nvSpPr>
        <p:spPr/>
        <p:txBody>
          <a:bodyPr/>
          <a:lstStyle/>
          <a:p>
            <a:pPr>
              <a:defRPr/>
            </a:pPr>
            <a:fld id="{E458A581-5F90-4D95-9D9D-0FA7F9D5B3D1}" type="slidenum">
              <a:rPr lang="en-US" smtClean="0"/>
              <a:pPr>
                <a:defRPr/>
              </a:pPr>
              <a:t>9</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2000"/>
                                        <p:tgtEl>
                                          <p:spTgt spid="54"/>
                                        </p:tgtEl>
                                      </p:cBhvr>
                                    </p:animEffect>
                                  </p:childTnLst>
                                </p:cTn>
                              </p:par>
                              <p:par>
                                <p:cTn id="8" presetID="10" presetClass="entr" presetSubtype="0" fill="hold"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20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5"/>
                                        </p:tgtEl>
                                        <p:attrNameLst>
                                          <p:attrName>style.visibility</p:attrName>
                                        </p:attrNameLst>
                                      </p:cBhvr>
                                      <p:to>
                                        <p:strVal val="visible"/>
                                      </p:to>
                                    </p:set>
                                    <p:animEffect transition="in" filter="fade">
                                      <p:cBhvr>
                                        <p:cTn id="13" dur="2000"/>
                                        <p:tgtEl>
                                          <p:spTgt spid="65"/>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childTnLst>
                                </p:cTn>
                              </p:par>
                            </p:childTnLst>
                          </p:cTn>
                        </p:par>
                        <p:par>
                          <p:cTn id="18" fill="hold">
                            <p:stCondLst>
                              <p:cond delay="3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2000"/>
                                        <p:tgtEl>
                                          <p:spTgt spid="60"/>
                                        </p:tgtEl>
                                      </p:cBhvr>
                                    </p:animEffect>
                                    <p:set>
                                      <p:cBhvr>
                                        <p:cTn id="26" dur="1" fill="hold">
                                          <p:stCondLst>
                                            <p:cond delay="1999"/>
                                          </p:stCondLst>
                                        </p:cTn>
                                        <p:tgtEl>
                                          <p:spTgt spid="6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2000"/>
                                        <p:tgtEl>
                                          <p:spTgt spid="7"/>
                                        </p:tgtEl>
                                      </p:cBhvr>
                                    </p:animEffect>
                                    <p:set>
                                      <p:cBhvr>
                                        <p:cTn id="29" dur="1" fill="hold">
                                          <p:stCondLst>
                                            <p:cond delay="1999"/>
                                          </p:stCondLst>
                                        </p:cTn>
                                        <p:tgtEl>
                                          <p:spTgt spid="7"/>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2000"/>
                                        <p:tgtEl>
                                          <p:spTgt spid="8"/>
                                        </p:tgtEl>
                                      </p:cBhvr>
                                    </p:animEffect>
                                    <p:set>
                                      <p:cBhvr>
                                        <p:cTn id="32" dur="1" fill="hold">
                                          <p:stCondLst>
                                            <p:cond delay="1999"/>
                                          </p:stCondLst>
                                        </p:cTn>
                                        <p:tgtEl>
                                          <p:spTgt spid="8"/>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2000"/>
                                        <p:tgtEl>
                                          <p:spTgt spid="65"/>
                                        </p:tgtEl>
                                      </p:cBhvr>
                                    </p:animEffect>
                                    <p:set>
                                      <p:cBhvr>
                                        <p:cTn id="35" dur="1" fill="hold">
                                          <p:stCondLst>
                                            <p:cond delay="1999"/>
                                          </p:stCondLst>
                                        </p:cTn>
                                        <p:tgtEl>
                                          <p:spTgt spid="65"/>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54"/>
                                        </p:tgtEl>
                                      </p:cBhvr>
                                    </p:animEffect>
                                    <p:set>
                                      <p:cBhvr>
                                        <p:cTn id="38" dur="1" fill="hold">
                                          <p:stCondLst>
                                            <p:cond delay="1999"/>
                                          </p:stCondLst>
                                        </p:cTn>
                                        <p:tgtEl>
                                          <p:spTgt spid="54"/>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26634"/>
                                        </p:tgtEl>
                                        <p:attrNameLst>
                                          <p:attrName>style.visibility</p:attrName>
                                        </p:attrNameLst>
                                      </p:cBhvr>
                                      <p:to>
                                        <p:strVal val="visible"/>
                                      </p:to>
                                    </p:set>
                                    <p:animEffect transition="in" filter="fade">
                                      <p:cBhvr>
                                        <p:cTn id="41" dur="2000"/>
                                        <p:tgtEl>
                                          <p:spTgt spid="26634"/>
                                        </p:tgtEl>
                                      </p:cBhvr>
                                    </p:animEffect>
                                  </p:childTnLst>
                                </p:cTn>
                              </p:par>
                              <p:par>
                                <p:cTn id="42" presetID="10"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10"/>
                                        </p:tgtEl>
                                      </p:cBhvr>
                                    </p:animEffect>
                                    <p:set>
                                      <p:cBhvr>
                                        <p:cTn id="49" dur="1" fill="hold">
                                          <p:stCondLst>
                                            <p:cond delay="999"/>
                                          </p:stCondLst>
                                        </p:cTn>
                                        <p:tgtEl>
                                          <p:spTgt spid="1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fade">
                                      <p:cBhvr>
                                        <p:cTn id="52" dur="1000"/>
                                        <p:tgtEl>
                                          <p:spTgt spid="2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2000"/>
                                        <p:tgtEl>
                                          <p:spTgt spid="24"/>
                                        </p:tgtEl>
                                      </p:cBhvr>
                                    </p:animEffect>
                                  </p:childTnLst>
                                </p:cTn>
                              </p:par>
                              <p:par>
                                <p:cTn id="56" presetID="10" presetClass="entr" presetSubtype="0" fill="hold"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childTnLst>
                                </p:cTn>
                              </p:par>
                              <p:par>
                                <p:cTn id="59" presetID="10" presetClass="entr" presetSubtype="0" fill="hold" nodeType="with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fade">
                                      <p:cBhvr>
                                        <p:cTn id="61" dur="2000"/>
                                        <p:tgtEl>
                                          <p:spTgt spid="2"/>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xit" presetSubtype="0" fill="hold" nodeType="clickEffect">
                                  <p:stCondLst>
                                    <p:cond delay="0"/>
                                  </p:stCondLst>
                                  <p:childTnLst>
                                    <p:animEffect transition="out" filter="dissolve">
                                      <p:cBhvr>
                                        <p:cTn id="65" dur="500"/>
                                        <p:tgtEl>
                                          <p:spTgt spid="2"/>
                                        </p:tgtEl>
                                      </p:cBhvr>
                                    </p:animEffect>
                                    <p:set>
                                      <p:cBhvr>
                                        <p:cTn id="66" dur="1" fill="hold">
                                          <p:stCondLst>
                                            <p:cond delay="499"/>
                                          </p:stCondLst>
                                        </p:cTn>
                                        <p:tgtEl>
                                          <p:spTgt spid="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2000"/>
                                        <p:tgtEl>
                                          <p:spTgt spid="20"/>
                                        </p:tgtEl>
                                      </p:cBhvr>
                                    </p:animEffect>
                                    <p:set>
                                      <p:cBhvr>
                                        <p:cTn id="69" dur="1" fill="hold">
                                          <p:stCondLst>
                                            <p:cond delay="1999"/>
                                          </p:stCondLst>
                                        </p:cTn>
                                        <p:tgtEl>
                                          <p:spTgt spid="20"/>
                                        </p:tgtEl>
                                        <p:attrNameLst>
                                          <p:attrName>style.visibility</p:attrName>
                                        </p:attrNameLst>
                                      </p:cBhvr>
                                      <p:to>
                                        <p:strVal val="hidden"/>
                                      </p:to>
                                    </p:set>
                                  </p:childTnLst>
                                </p:cTn>
                              </p:par>
                              <p:par>
                                <p:cTn id="70" presetID="10" presetClass="entr" presetSubtype="0" fill="hold" nodeType="with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2000"/>
                                        <p:tgtEl>
                                          <p:spTgt spid="4"/>
                                        </p:tgtEl>
                                      </p:cBhvr>
                                    </p:animEffect>
                                  </p:childTnLst>
                                </p:cTn>
                              </p:par>
                              <p:par>
                                <p:cTn id="73" presetID="10" presetClass="entr" presetSubtype="0" fill="hold" nodeType="withEffect">
                                  <p:stCondLst>
                                    <p:cond delay="0"/>
                                  </p:stCondLst>
                                  <p:childTnLst>
                                    <p:set>
                                      <p:cBhvr>
                                        <p:cTn id="74" dur="1" fill="hold">
                                          <p:stCondLst>
                                            <p:cond delay="0"/>
                                          </p:stCondLst>
                                        </p:cTn>
                                        <p:tgtEl>
                                          <p:spTgt spid="3"/>
                                        </p:tgtEl>
                                        <p:attrNameLst>
                                          <p:attrName>style.visibility</p:attrName>
                                        </p:attrNameLst>
                                      </p:cBhvr>
                                      <p:to>
                                        <p:strVal val="visible"/>
                                      </p:to>
                                    </p:set>
                                    <p:animEffect transition="in" filter="fade">
                                      <p:cBhvr>
                                        <p:cTn id="7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65" grpId="1"/>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5571</TotalTime>
  <Words>4874</Words>
  <Application>Microsoft Office PowerPoint</Application>
  <PresentationFormat>Presentazione su schermo (4:3)</PresentationFormat>
  <Paragraphs>825</Paragraphs>
  <Slides>54</Slides>
  <Notes>19</Notes>
  <HiddenSlides>0</HiddenSlides>
  <MMClips>0</MMClips>
  <ScaleCrop>false</ScaleCrop>
  <HeadingPairs>
    <vt:vector size="6" baseType="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56" baseType="lpstr">
      <vt:lpstr>Tema di Office</vt:lpstr>
      <vt:lpstr>Equation</vt:lpstr>
      <vt:lpstr>Diapositiva 1</vt:lpstr>
      <vt:lpstr>KLOE at DAFNE  f-factory</vt:lpstr>
      <vt:lpstr>KLOE at DAFNE  f-factory</vt:lpstr>
      <vt:lpstr>KLOE at DAFNE  f-factory</vt:lpstr>
      <vt:lpstr>KLOE at DAFNE  f-factory</vt:lpstr>
      <vt:lpstr>KLOE at DAFNE  f-factory</vt:lpstr>
      <vt:lpstr>The KLOE-2 Project: Physics &amp; Collider</vt:lpstr>
      <vt:lpstr>The KLOE-2 Project: Physics &amp; Collider</vt:lpstr>
      <vt:lpstr>The KLOE-2 Project: detector upgrades</vt:lpstr>
      <vt:lpstr>KLOE-2 Inner Tracker Upgrade</vt:lpstr>
      <vt:lpstr>Gas Electron Multiplier (GEM)</vt:lpstr>
      <vt:lpstr>Gas Electron Multiplier (GEM)</vt:lpstr>
      <vt:lpstr>Diapositiva 13</vt:lpstr>
      <vt:lpstr>The CGEM  project : three years of  R &amp; D </vt:lpstr>
      <vt:lpstr>The CGEM  project : three years of  R &amp; D  </vt:lpstr>
      <vt:lpstr>Diapositiva 16</vt:lpstr>
      <vt:lpstr>Quality  check s on  GEM foils</vt:lpstr>
      <vt:lpstr>Building the Cylindrical GEM</vt:lpstr>
      <vt:lpstr>Building the cylindrical  Anode</vt:lpstr>
      <vt:lpstr>Manufacturing a Cathode</vt:lpstr>
      <vt:lpstr>Detector assembly: Anode+GEM3+GEM2+GEM1+Cathode</vt:lpstr>
      <vt:lpstr>The  1st  CGEM layer completed </vt:lpstr>
      <vt:lpstr>The four CGEM Layers of Inner Tracker </vt:lpstr>
      <vt:lpstr>Diapositiva 24</vt:lpstr>
      <vt:lpstr>Setup  for  cosmic-ray muons  &amp;  90Sr  Tests </vt:lpstr>
      <vt:lpstr>Validation Test   with   90Sr  Source (I)  </vt:lpstr>
      <vt:lpstr>Validation Test   with   90Sr  Source (II) </vt:lpstr>
      <vt:lpstr>Cosmic-ray muons  setup</vt:lpstr>
      <vt:lpstr>Layer 1 validation with cosmic-ray muons</vt:lpstr>
      <vt:lpstr>Layer 1 validation with cosmic-ray muons</vt:lpstr>
      <vt:lpstr>Layer 2 Validation with cosmic-ray muons</vt:lpstr>
      <vt:lpstr>Layer 2 Validation with cosmic-ray muons</vt:lpstr>
      <vt:lpstr>Layer 3 validation with cosmic-ray muons</vt:lpstr>
      <vt:lpstr>Layer 3 validation  with Cosmic-ray muons</vt:lpstr>
      <vt:lpstr>KLOE-2 Inner Tracker assembled</vt:lpstr>
      <vt:lpstr>Inner Tracker Integration on Beam Pipe</vt:lpstr>
      <vt:lpstr>Conclusions</vt:lpstr>
      <vt:lpstr>Diapositiva 38</vt:lpstr>
      <vt:lpstr>CGEM Material Budget</vt:lpstr>
      <vt:lpstr>Large-area GEM  foils for KLOE-2 IT</vt:lpstr>
      <vt:lpstr>Gas Electron Multiplier (GEM)</vt:lpstr>
      <vt:lpstr>Gas Electron Multiplier (GEM)</vt:lpstr>
      <vt:lpstr>IT  FEE:  Gastone  Board</vt:lpstr>
      <vt:lpstr>Off-detector electronics and DAQ  </vt:lpstr>
      <vt:lpstr>Test  with  90Sr  Source (III) </vt:lpstr>
      <vt:lpstr>(1) CGEM prototype: test-beam </vt:lpstr>
      <vt:lpstr>(2) XV readout  and magnetic field </vt:lpstr>
      <vt:lpstr>(2) XV readout  and magnetic field </vt:lpstr>
      <vt:lpstr>(2) XV readout : test beam</vt:lpstr>
      <vt:lpstr> (2) B-induced  displacement </vt:lpstr>
      <vt:lpstr>(2) B-induced displacement</vt:lpstr>
      <vt:lpstr>(2) Spatial resolution: X-view</vt:lpstr>
      <vt:lpstr>(2) Spatial resolution : Y coordinate</vt:lpstr>
      <vt:lpstr>(3) Large area XV chamber  </vt:lpstr>
    </vt:vector>
  </TitlesOfParts>
  <Company>INFN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Agenda next meeting within 2 weeks</dc:title>
  <dc:creator>Erika De Lucia</dc:creator>
  <cp:lastModifiedBy>Erika De Lucia</cp:lastModifiedBy>
  <cp:revision>703</cp:revision>
  <dcterms:created xsi:type="dcterms:W3CDTF">2011-09-08T15:30:46Z</dcterms:created>
  <dcterms:modified xsi:type="dcterms:W3CDTF">2013-06-03T15:44:51Z</dcterms:modified>
</cp:coreProperties>
</file>