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37"/>
  </p:notesMasterIdLst>
  <p:handoutMasterIdLst>
    <p:handoutMasterId r:id="rId38"/>
  </p:handoutMasterIdLst>
  <p:sldIdLst>
    <p:sldId id="335" r:id="rId2"/>
    <p:sldId id="677" r:id="rId3"/>
    <p:sldId id="763" r:id="rId4"/>
    <p:sldId id="764" r:id="rId5"/>
    <p:sldId id="765" r:id="rId6"/>
    <p:sldId id="766" r:id="rId7"/>
    <p:sldId id="767" r:id="rId8"/>
    <p:sldId id="738" r:id="rId9"/>
    <p:sldId id="739" r:id="rId10"/>
    <p:sldId id="740" r:id="rId11"/>
    <p:sldId id="768" r:id="rId12"/>
    <p:sldId id="741" r:id="rId13"/>
    <p:sldId id="710" r:id="rId14"/>
    <p:sldId id="700" r:id="rId15"/>
    <p:sldId id="781" r:id="rId16"/>
    <p:sldId id="782" r:id="rId17"/>
    <p:sldId id="783" r:id="rId18"/>
    <p:sldId id="742" r:id="rId19"/>
    <p:sldId id="638" r:id="rId20"/>
    <p:sldId id="762" r:id="rId21"/>
    <p:sldId id="780" r:id="rId22"/>
    <p:sldId id="689" r:id="rId23"/>
    <p:sldId id="772" r:id="rId24"/>
    <p:sldId id="773" r:id="rId25"/>
    <p:sldId id="774" r:id="rId26"/>
    <p:sldId id="775" r:id="rId27"/>
    <p:sldId id="776" r:id="rId28"/>
    <p:sldId id="722" r:id="rId29"/>
    <p:sldId id="548" r:id="rId30"/>
    <p:sldId id="784" r:id="rId31"/>
    <p:sldId id="785" r:id="rId32"/>
    <p:sldId id="786" r:id="rId33"/>
    <p:sldId id="777" r:id="rId34"/>
    <p:sldId id="778" r:id="rId35"/>
    <p:sldId id="779" r:id="rId3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shkano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27561"/>
    <a:srgbClr val="FF3300"/>
    <a:srgbClr val="009900"/>
    <a:srgbClr val="0000CC"/>
    <a:srgbClr val="0000FF"/>
    <a:srgbClr val="FF3399"/>
    <a:srgbClr val="FF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711" autoAdjust="0"/>
  </p:normalViewPr>
  <p:slideViewPr>
    <p:cSldViewPr>
      <p:cViewPr>
        <p:scale>
          <a:sx n="73" d="100"/>
          <a:sy n="73" d="100"/>
        </p:scale>
        <p:origin x="-104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37ECE03-7B16-4C3E-A43A-5CED2C11BB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8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ACF454-E8CC-4BF7-B5F9-39F1E0D168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1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4FCF2-C322-40E0-AF42-DFCDE022DBEE}" type="slidenum">
              <a:rPr lang="en-US"/>
              <a:pPr/>
              <a:t>1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04C-2435-4C55-91D9-7FE211846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7A42-B826-44FD-B1CF-8D409681E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2F60-F5EF-46B4-A3DA-E63C310B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23.06.2006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Mikhail Bashkanov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E65AF6-7410-4953-91DD-6AB1A807D1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1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23.06.2006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Mikhail Bashkanov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2B5D94-C559-43FB-BF99-782BCB7366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23.06.2006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Mikhail Bashkanov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1A605F-B5FD-4609-9D99-BE06169E9E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B92-C1C8-4880-B100-4C006F82E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D51-2112-46C7-886A-EEEFCFD9C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4CCB-0F9E-4AFF-A46F-BD515AFF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2CE5-0F34-440C-8C48-388A649A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8ED-7ABB-4B8B-B4D1-0D952E59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7DFB-5891-41B6-8DAB-166458D3E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CBD6B5-4C06-4AB7-9386-341DA1917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23.06.2006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Mikhail Bashkanov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E8719-7D2C-4329-82D5-ED12E2BDD5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90" r:id="rId13"/>
    <p:sldLayoutId id="2147483691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7" Type="http://schemas.openxmlformats.org/officeDocument/2006/relationships/image" Target="../media/image12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1.png"/><Relationship Id="rId5" Type="http://schemas.openxmlformats.org/officeDocument/2006/relationships/image" Target="../media/image33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image" Target="../media/image33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7" Type="http://schemas.openxmlformats.org/officeDocument/2006/relationships/image" Target="../media/image32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png"/><Relationship Id="rId5" Type="http://schemas.openxmlformats.org/officeDocument/2006/relationships/image" Target="../media/image33.w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e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74" name="Text Box 26"/>
          <p:cNvSpPr txBox="1">
            <a:spLocks noChangeArrowheads="1"/>
          </p:cNvSpPr>
          <p:nvPr/>
        </p:nvSpPr>
        <p:spPr bwMode="auto">
          <a:xfrm>
            <a:off x="3779838" y="6308725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Mikhail Bashkanov</a:t>
            </a:r>
          </a:p>
        </p:txBody>
      </p:sp>
      <p:sp>
        <p:nvSpPr>
          <p:cNvPr id="258075" name="Text Box 27"/>
          <p:cNvSpPr txBox="1">
            <a:spLocks noChangeArrowheads="1"/>
          </p:cNvSpPr>
          <p:nvPr/>
        </p:nvSpPr>
        <p:spPr bwMode="auto">
          <a:xfrm>
            <a:off x="250825" y="3068960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Investigations of the Basic double-</a:t>
            </a:r>
            <a:r>
              <a:rPr lang="en-US" sz="3600" dirty="0" err="1" smtClean="0"/>
              <a:t>pionic</a:t>
            </a:r>
            <a:r>
              <a:rPr lang="en-US" sz="3600" dirty="0" smtClean="0"/>
              <a:t> fusion in the region of the ABC effect</a:t>
            </a:r>
            <a:endParaRPr lang="en-US" sz="3600" dirty="0"/>
          </a:p>
        </p:txBody>
      </p:sp>
      <p:pic>
        <p:nvPicPr>
          <p:cNvPr id="258077" name="Picture 29" descr="AK-Bo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7575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081" name="Picture 33" descr="logo-uni-tuebingen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47738"/>
            <a:ext cx="3302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082" name="Text Box 34"/>
          <p:cNvSpPr txBox="1">
            <a:spLocks noChangeArrowheads="1"/>
          </p:cNvSpPr>
          <p:nvPr/>
        </p:nvSpPr>
        <p:spPr bwMode="auto">
          <a:xfrm>
            <a:off x="406400" y="1582738"/>
            <a:ext cx="2676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Wasa-</a:t>
            </a:r>
            <a:r>
              <a:rPr lang="en-US" sz="2800" b="1">
                <a:solidFill>
                  <a:srgbClr val="FF3300"/>
                </a:solidFill>
              </a:rPr>
              <a:t>at</a:t>
            </a:r>
            <a:r>
              <a:rPr lang="en-US" sz="2800" b="1"/>
              <a:t>-</a:t>
            </a:r>
            <a:r>
              <a:rPr lang="en-US" sz="2800" b="1">
                <a:solidFill>
                  <a:srgbClr val="0000FF"/>
                </a:solidFill>
              </a:rPr>
              <a:t>COSY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DC70-2E7F-4927-8B3C-A39AF1DBE5B7}" type="slidenum">
              <a:rPr lang="en-US"/>
              <a:pPr/>
              <a:t>10</a:t>
            </a:fld>
            <a:endParaRPr lang="en-US"/>
          </a:p>
        </p:txBody>
      </p:sp>
      <p:pic>
        <p:nvPicPr>
          <p:cNvPr id="664578" name="Picture 2" descr="ang_1200_peak_errors_legFi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908050"/>
            <a:ext cx="8569325" cy="5811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292100"/>
            <a:ext cx="8604448" cy="688975"/>
          </a:xfrm>
        </p:spPr>
        <p:txBody>
          <a:bodyPr/>
          <a:lstStyle/>
          <a:p>
            <a:r>
              <a:rPr lang="en-US" sz="3600" dirty="0"/>
              <a:t>Angular distribution in the peak</a:t>
            </a: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3759200" y="22066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3600">
              <a:latin typeface="Tahoma" pitchFamily="34" charset="0"/>
            </a:endParaRPr>
          </a:p>
        </p:txBody>
      </p:sp>
      <p:graphicFrame>
        <p:nvGraphicFramePr>
          <p:cNvPr id="664581" name="Object 5"/>
          <p:cNvGraphicFramePr>
            <a:graphicFrameLocks noChangeAspect="1"/>
          </p:cNvGraphicFramePr>
          <p:nvPr/>
        </p:nvGraphicFramePr>
        <p:xfrm>
          <a:off x="2376488" y="1557338"/>
          <a:ext cx="4081462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47" name="Формула" r:id="rId4" imgW="1295280" imgH="431640" progId="Equation.3">
                  <p:embed/>
                </p:oleObj>
              </mc:Choice>
              <mc:Fallback>
                <p:oleObj name="Формула" r:id="rId4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1557338"/>
                        <a:ext cx="4081462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4582" name="Text Box 6"/>
          <p:cNvSpPr txBox="1">
            <a:spLocks noChangeArrowheads="1"/>
          </p:cNvSpPr>
          <p:nvPr/>
        </p:nvSpPr>
        <p:spPr bwMode="auto">
          <a:xfrm>
            <a:off x="7864475" y="3973513"/>
            <a:ext cx="788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J=1</a:t>
            </a:r>
          </a:p>
        </p:txBody>
      </p:sp>
      <p:sp>
        <p:nvSpPr>
          <p:cNvPr id="664583" name="Text Box 7"/>
          <p:cNvSpPr txBox="1">
            <a:spLocks noChangeArrowheads="1"/>
          </p:cNvSpPr>
          <p:nvPr/>
        </p:nvSpPr>
        <p:spPr bwMode="auto">
          <a:xfrm>
            <a:off x="7956550" y="2781300"/>
            <a:ext cx="788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J=3</a:t>
            </a:r>
          </a:p>
        </p:txBody>
      </p:sp>
    </p:spTree>
    <p:extLst>
      <p:ext uri="{BB962C8B-B14F-4D97-AF65-F5344CB8AC3E}">
        <p14:creationId xmlns:p14="http://schemas.microsoft.com/office/powerpoint/2010/main" val="25986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AutoShape 2"/>
          <p:cNvSpPr>
            <a:spLocks noChangeArrowheads="1"/>
          </p:cNvSpPr>
          <p:nvPr/>
        </p:nvSpPr>
        <p:spPr bwMode="auto">
          <a:xfrm>
            <a:off x="7596188" y="5157788"/>
            <a:ext cx="1152525" cy="719137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889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688975"/>
          </a:xfrm>
        </p:spPr>
        <p:txBody>
          <a:bodyPr/>
          <a:lstStyle/>
          <a:p>
            <a:r>
              <a:rPr lang="en-US" sz="3600"/>
              <a:t>Quantum numbers of the structure</a:t>
            </a:r>
          </a:p>
        </p:txBody>
      </p:sp>
      <p:sp>
        <p:nvSpPr>
          <p:cNvPr id="516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720725"/>
          </a:xfrm>
        </p:spPr>
        <p:txBody>
          <a:bodyPr/>
          <a:lstStyle/>
          <a:p>
            <a:pPr lvl="1">
              <a:buFontTx/>
              <a:buNone/>
            </a:pPr>
            <a:r>
              <a:rPr lang="en-US"/>
              <a:t>Antisymmetrization:  J</a:t>
            </a:r>
            <a:r>
              <a:rPr lang="en-US" baseline="30000"/>
              <a:t>p</a:t>
            </a:r>
            <a:r>
              <a:rPr lang="en-US"/>
              <a:t>=1</a:t>
            </a:r>
            <a:r>
              <a:rPr lang="en-US" baseline="30000"/>
              <a:t>+</a:t>
            </a:r>
            <a:r>
              <a:rPr lang="en-US"/>
              <a:t>or 3</a:t>
            </a:r>
            <a:r>
              <a:rPr lang="en-US" baseline="30000"/>
              <a:t>+</a:t>
            </a:r>
            <a:r>
              <a:rPr lang="en-US"/>
              <a:t> : if  L</a:t>
            </a:r>
            <a:r>
              <a:rPr lang="el-GR" baseline="-25000"/>
              <a:t>ΔΔ</a:t>
            </a:r>
            <a:r>
              <a:rPr lang="en-US"/>
              <a:t>=0</a:t>
            </a:r>
          </a:p>
          <a:p>
            <a:pPr lvl="2"/>
            <a:endParaRPr lang="en-US"/>
          </a:p>
        </p:txBody>
      </p:sp>
      <p:sp>
        <p:nvSpPr>
          <p:cNvPr id="516104" name="Text Box 8"/>
          <p:cNvSpPr txBox="1">
            <a:spLocks noChangeArrowheads="1"/>
          </p:cNvSpPr>
          <p:nvPr/>
        </p:nvSpPr>
        <p:spPr bwMode="auto">
          <a:xfrm>
            <a:off x="2771775" y="836613"/>
            <a:ext cx="446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pn 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 R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 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</a:t>
            </a:r>
            <a:r>
              <a:rPr lang="en-US" sz="36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0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</a:t>
            </a:r>
            <a:r>
              <a:rPr lang="en-US" sz="36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0</a:t>
            </a:r>
          </a:p>
        </p:txBody>
      </p:sp>
      <p:sp>
        <p:nvSpPr>
          <p:cNvPr id="516108" name="Text Box 12"/>
          <p:cNvSpPr txBox="1">
            <a:spLocks noChangeArrowheads="1"/>
          </p:cNvSpPr>
          <p:nvPr/>
        </p:nvSpPr>
        <p:spPr bwMode="auto">
          <a:xfrm>
            <a:off x="1979613" y="4581525"/>
            <a:ext cx="5545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pn    </a:t>
            </a: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  </a:t>
            </a: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   </a:t>
            </a: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</a:t>
            </a:r>
            <a:r>
              <a:rPr lang="en-US" sz="36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0</a:t>
            </a: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</a:t>
            </a:r>
            <a:r>
              <a:rPr lang="en-US" sz="36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Symbol" pitchFamily="18" charset="2"/>
              </a:rPr>
              <a:t>0</a:t>
            </a:r>
          </a:p>
        </p:txBody>
      </p:sp>
      <p:sp>
        <p:nvSpPr>
          <p:cNvPr id="516109" name="AutoShape 13"/>
          <p:cNvSpPr>
            <a:spLocks/>
          </p:cNvSpPr>
          <p:nvPr/>
        </p:nvSpPr>
        <p:spPr bwMode="auto">
          <a:xfrm rot="-5400000">
            <a:off x="2590800" y="5049838"/>
            <a:ext cx="288925" cy="647700"/>
          </a:xfrm>
          <a:prstGeom prst="leftBrace">
            <a:avLst>
              <a:gd name="adj1" fmla="val 18681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10" name="AutoShape 14"/>
          <p:cNvSpPr>
            <a:spLocks/>
          </p:cNvSpPr>
          <p:nvPr/>
        </p:nvSpPr>
        <p:spPr bwMode="auto">
          <a:xfrm rot="-5400000">
            <a:off x="4464050" y="4978401"/>
            <a:ext cx="288925" cy="647700"/>
          </a:xfrm>
          <a:prstGeom prst="leftBrace">
            <a:avLst>
              <a:gd name="adj1" fmla="val 18681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11" name="AutoShape 15"/>
          <p:cNvSpPr>
            <a:spLocks/>
          </p:cNvSpPr>
          <p:nvPr/>
        </p:nvSpPr>
        <p:spPr bwMode="auto">
          <a:xfrm rot="-5400000">
            <a:off x="5399881" y="4906170"/>
            <a:ext cx="288925" cy="792162"/>
          </a:xfrm>
          <a:prstGeom prst="leftBrace">
            <a:avLst>
              <a:gd name="adj1" fmla="val 22848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12" name="Text Box 16"/>
          <p:cNvSpPr txBox="1">
            <a:spLocks noChangeArrowheads="1"/>
          </p:cNvSpPr>
          <p:nvPr/>
        </p:nvSpPr>
        <p:spPr bwMode="auto">
          <a:xfrm>
            <a:off x="827088" y="5661025"/>
            <a:ext cx="1366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ahoma" pitchFamily="34" charset="0"/>
              </a:rPr>
              <a:t>I=0,1</a:t>
            </a:r>
          </a:p>
        </p:txBody>
      </p:sp>
      <p:sp>
        <p:nvSpPr>
          <p:cNvPr id="516113" name="Line 17"/>
          <p:cNvSpPr>
            <a:spLocks noChangeShapeType="1"/>
          </p:cNvSpPr>
          <p:nvPr/>
        </p:nvSpPr>
        <p:spPr bwMode="auto">
          <a:xfrm flipH="1">
            <a:off x="1979613" y="5519738"/>
            <a:ext cx="758825" cy="214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114" name="Text Box 18"/>
          <p:cNvSpPr txBox="1">
            <a:spLocks noChangeArrowheads="1"/>
          </p:cNvSpPr>
          <p:nvPr/>
        </p:nvSpPr>
        <p:spPr bwMode="auto">
          <a:xfrm>
            <a:off x="3779838" y="5661025"/>
            <a:ext cx="1366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ahoma" pitchFamily="34" charset="0"/>
              </a:rPr>
              <a:t>I=0</a:t>
            </a:r>
          </a:p>
        </p:txBody>
      </p:sp>
      <p:sp>
        <p:nvSpPr>
          <p:cNvPr id="516115" name="Text Box 19"/>
          <p:cNvSpPr txBox="1">
            <a:spLocks noChangeArrowheads="1"/>
          </p:cNvSpPr>
          <p:nvPr/>
        </p:nvSpPr>
        <p:spPr bwMode="auto">
          <a:xfrm>
            <a:off x="5076825" y="5661025"/>
            <a:ext cx="136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ahoma" pitchFamily="34" charset="0"/>
              </a:rPr>
              <a:t>I=0,2</a:t>
            </a:r>
          </a:p>
        </p:txBody>
      </p:sp>
      <p:sp>
        <p:nvSpPr>
          <p:cNvPr id="516116" name="Line 20"/>
          <p:cNvSpPr>
            <a:spLocks noChangeShapeType="1"/>
          </p:cNvSpPr>
          <p:nvPr/>
        </p:nvSpPr>
        <p:spPr bwMode="auto">
          <a:xfrm flipH="1">
            <a:off x="4284663" y="5440363"/>
            <a:ext cx="319087" cy="365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117" name="Line 21"/>
          <p:cNvSpPr>
            <a:spLocks noChangeShapeType="1"/>
          </p:cNvSpPr>
          <p:nvPr/>
        </p:nvSpPr>
        <p:spPr bwMode="auto">
          <a:xfrm>
            <a:off x="5537200" y="5448300"/>
            <a:ext cx="42863" cy="357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118" name="AutoShape 22"/>
          <p:cNvSpPr>
            <a:spLocks/>
          </p:cNvSpPr>
          <p:nvPr/>
        </p:nvSpPr>
        <p:spPr bwMode="auto">
          <a:xfrm>
            <a:off x="6443663" y="4581525"/>
            <a:ext cx="433387" cy="1943100"/>
          </a:xfrm>
          <a:prstGeom prst="rightBrace">
            <a:avLst>
              <a:gd name="adj1" fmla="val 3736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19" name="AutoShape 23"/>
          <p:cNvSpPr>
            <a:spLocks noChangeArrowheads="1"/>
          </p:cNvSpPr>
          <p:nvPr/>
        </p:nvSpPr>
        <p:spPr bwMode="auto">
          <a:xfrm>
            <a:off x="6948488" y="5300663"/>
            <a:ext cx="576262" cy="433387"/>
          </a:xfrm>
          <a:prstGeom prst="chevron">
            <a:avLst>
              <a:gd name="adj" fmla="val 33242"/>
            </a:avLst>
          </a:prstGeom>
          <a:solidFill>
            <a:srgbClr val="FF3300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20" name="Text Box 24"/>
          <p:cNvSpPr txBox="1">
            <a:spLocks noChangeArrowheads="1"/>
          </p:cNvSpPr>
          <p:nvPr/>
        </p:nvSpPr>
        <p:spPr bwMode="auto">
          <a:xfrm>
            <a:off x="7596188" y="5157788"/>
            <a:ext cx="1366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Tahoma" pitchFamily="34" charset="0"/>
              </a:rPr>
              <a:t>I=0</a:t>
            </a:r>
          </a:p>
        </p:txBody>
      </p:sp>
      <p:grpSp>
        <p:nvGrpSpPr>
          <p:cNvPr id="516135" name="Group 39"/>
          <p:cNvGrpSpPr>
            <a:grpSpLocks/>
          </p:cNvGrpSpPr>
          <p:nvPr/>
        </p:nvGrpSpPr>
        <p:grpSpPr bwMode="auto">
          <a:xfrm>
            <a:off x="2339975" y="1916113"/>
            <a:ext cx="6618288" cy="2239962"/>
            <a:chOff x="253" y="1198"/>
            <a:chExt cx="4169" cy="1411"/>
          </a:xfrm>
        </p:grpSpPr>
        <p:sp>
          <p:nvSpPr>
            <p:cNvPr id="516134" name="AutoShape 38"/>
            <p:cNvSpPr>
              <a:spLocks/>
            </p:cNvSpPr>
            <p:nvPr/>
          </p:nvSpPr>
          <p:spPr bwMode="auto">
            <a:xfrm rot="16200000">
              <a:off x="2902" y="687"/>
              <a:ext cx="227" cy="2812"/>
            </a:xfrm>
            <a:prstGeom prst="leftBrace">
              <a:avLst>
                <a:gd name="adj1" fmla="val 103231"/>
                <a:gd name="adj2" fmla="val 50000"/>
              </a:avLst>
            </a:prstGeom>
            <a:noFill/>
            <a:ln w="1270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3600">
                <a:solidFill>
                  <a:srgbClr val="FFFF00"/>
                </a:solidFill>
                <a:latin typeface="Tahoma" pitchFamily="34" charset="0"/>
              </a:endParaRPr>
            </a:p>
          </p:txBody>
        </p:sp>
        <p:sp>
          <p:nvSpPr>
            <p:cNvPr id="516132" name="AutoShape 36"/>
            <p:cNvSpPr>
              <a:spLocks noChangeArrowheads="1"/>
            </p:cNvSpPr>
            <p:nvPr/>
          </p:nvSpPr>
          <p:spPr bwMode="auto">
            <a:xfrm>
              <a:off x="2671" y="2223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rgbClr val="FF3300"/>
            </a:solidFill>
            <a:ln w="889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05" name="Text Box 9"/>
            <p:cNvSpPr txBox="1">
              <a:spLocks noChangeArrowheads="1"/>
            </p:cNvSpPr>
            <p:nvPr/>
          </p:nvSpPr>
          <p:spPr bwMode="auto">
            <a:xfrm>
              <a:off x="2154" y="1706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1</a:t>
              </a:r>
              <a:r>
                <a:rPr lang="en-US" sz="3600" baseline="30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+</a:t>
              </a:r>
            </a:p>
          </p:txBody>
        </p:sp>
        <p:sp>
          <p:nvSpPr>
            <p:cNvPr id="516106" name="Text Box 10"/>
            <p:cNvSpPr txBox="1">
              <a:spLocks noChangeArrowheads="1"/>
            </p:cNvSpPr>
            <p:nvPr/>
          </p:nvSpPr>
          <p:spPr bwMode="auto">
            <a:xfrm>
              <a:off x="2835" y="2205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3</a:t>
              </a:r>
              <a:r>
                <a:rPr lang="en-US" sz="3600" baseline="30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+</a:t>
              </a:r>
            </a:p>
          </p:txBody>
        </p:sp>
        <p:sp>
          <p:nvSpPr>
            <p:cNvPr id="516107" name="AutoShape 11"/>
            <p:cNvSpPr>
              <a:spLocks/>
            </p:cNvSpPr>
            <p:nvPr/>
          </p:nvSpPr>
          <p:spPr bwMode="auto">
            <a:xfrm rot="16200000">
              <a:off x="2177" y="958"/>
              <a:ext cx="227" cy="1361"/>
            </a:xfrm>
            <a:prstGeom prst="leftBrace">
              <a:avLst>
                <a:gd name="adj1" fmla="val 49963"/>
                <a:gd name="adj2" fmla="val 50000"/>
              </a:avLst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3600">
                <a:solidFill>
                  <a:srgbClr val="FFFF00"/>
                </a:solidFill>
                <a:latin typeface="Tahoma" pitchFamily="34" charset="0"/>
              </a:endParaRPr>
            </a:p>
          </p:txBody>
        </p:sp>
        <p:graphicFrame>
          <p:nvGraphicFramePr>
            <p:cNvPr id="516125" name="Object 29"/>
            <p:cNvGraphicFramePr>
              <a:graphicFrameLocks noChangeAspect="1"/>
            </p:cNvGraphicFramePr>
            <p:nvPr/>
          </p:nvGraphicFramePr>
          <p:xfrm>
            <a:off x="253" y="1198"/>
            <a:ext cx="4165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487" name="Формула" r:id="rId3" imgW="2412720" imgH="241200" progId="Equation.3">
                    <p:embed/>
                  </p:oleObj>
                </mc:Choice>
                <mc:Fallback>
                  <p:oleObj name="Формула" r:id="rId3" imgW="24127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1198"/>
                          <a:ext cx="4165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127" name="AutoShape 31"/>
            <p:cNvSpPr>
              <a:spLocks/>
            </p:cNvSpPr>
            <p:nvPr/>
          </p:nvSpPr>
          <p:spPr bwMode="auto">
            <a:xfrm rot="16200000">
              <a:off x="2902" y="687"/>
              <a:ext cx="227" cy="2812"/>
            </a:xfrm>
            <a:prstGeom prst="leftBrace">
              <a:avLst>
                <a:gd name="adj1" fmla="val 103231"/>
                <a:gd name="adj2" fmla="val 50000"/>
              </a:avLst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3600">
                <a:solidFill>
                  <a:srgbClr val="FFFF00"/>
                </a:solidFill>
                <a:latin typeface="Tahoma" pitchFamily="34" charset="0"/>
              </a:endParaRPr>
            </a:p>
          </p:txBody>
        </p:sp>
      </p:grpSp>
      <p:sp>
        <p:nvSpPr>
          <p:cNvPr id="516129" name="Line 33"/>
          <p:cNvSpPr>
            <a:spLocks noChangeShapeType="1"/>
          </p:cNvSpPr>
          <p:nvPr/>
        </p:nvSpPr>
        <p:spPr bwMode="auto">
          <a:xfrm>
            <a:off x="0" y="4508500"/>
            <a:ext cx="91440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130" name="Text Box 34"/>
          <p:cNvSpPr txBox="1">
            <a:spLocks noChangeArrowheads="1"/>
          </p:cNvSpPr>
          <p:nvPr/>
        </p:nvSpPr>
        <p:spPr bwMode="auto">
          <a:xfrm>
            <a:off x="212725" y="3201968"/>
            <a:ext cx="3962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1</a:t>
            </a:r>
            <a:r>
              <a:rPr lang="en-US" sz="2800" baseline="30000" dirty="0"/>
              <a:t>+</a:t>
            </a:r>
            <a:r>
              <a:rPr lang="en-US" sz="2800" dirty="0"/>
              <a:t> excluded by </a:t>
            </a:r>
            <a:r>
              <a:rPr lang="en-US" sz="2800" dirty="0">
                <a:sym typeface="Symbol" pitchFamily="18" charset="2"/>
              </a:rPr>
              <a:t>().</a:t>
            </a:r>
            <a:br>
              <a:rPr lang="en-US" sz="2800" dirty="0">
                <a:sym typeface="Symbol" pitchFamily="18" charset="2"/>
              </a:rPr>
            </a:br>
            <a:r>
              <a:rPr lang="en-US" sz="2800" dirty="0" smtClean="0"/>
              <a:t>3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assigned</a:t>
            </a:r>
            <a:r>
              <a:rPr lang="en-US" sz="2800" dirty="0" smtClean="0">
                <a:sym typeface="Symbol" pitchFamily="18" charset="2"/>
              </a:rPr>
              <a:t>  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5A07-6B68-4A31-9458-81508D520C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8991-2C2E-447D-8068-D317B4760A40}" type="slidenum">
              <a:rPr lang="en-US"/>
              <a:pPr/>
              <a:t>12</a:t>
            </a:fld>
            <a:endParaRPr 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88640"/>
            <a:ext cx="8229600" cy="1143000"/>
          </a:xfrm>
        </p:spPr>
        <p:txBody>
          <a:bodyPr/>
          <a:lstStyle/>
          <a:p>
            <a:r>
              <a:rPr lang="de-DE" sz="4000" dirty="0"/>
              <a:t>Status </a:t>
            </a:r>
            <a:r>
              <a:rPr lang="de-DE" sz="4000" dirty="0" err="1"/>
              <a:t>of</a:t>
            </a:r>
            <a:r>
              <a:rPr lang="de-DE" sz="4000" dirty="0"/>
              <a:t> </a:t>
            </a:r>
            <a:r>
              <a:rPr lang="de-DE" sz="4000" dirty="0" err="1"/>
              <a:t>Theoretical</a:t>
            </a:r>
            <a:r>
              <a:rPr lang="de-DE" sz="4000" dirty="0"/>
              <a:t> Description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773238"/>
            <a:ext cx="5688013" cy="792162"/>
          </a:xfrm>
        </p:spPr>
        <p:txBody>
          <a:bodyPr/>
          <a:lstStyle/>
          <a:p>
            <a:r>
              <a:rPr lang="de-DE" sz="3600"/>
              <a:t>pn </a:t>
            </a:r>
            <a:r>
              <a:rPr lang="de-DE" sz="3600">
                <a:sym typeface="Symbol" pitchFamily="18" charset="2"/>
              </a:rPr>
              <a:t> R</a:t>
            </a:r>
            <a:r>
              <a:rPr lang="de-DE" sz="3600" baseline="30000">
                <a:sym typeface="Symbol" pitchFamily="18" charset="2"/>
              </a:rPr>
              <a:t> </a:t>
            </a:r>
            <a:r>
              <a:rPr lang="de-DE" sz="3600">
                <a:sym typeface="Symbol" pitchFamily="18" charset="2"/>
              </a:rPr>
              <a:t> </a:t>
            </a:r>
            <a:r>
              <a:rPr lang="de-DE" sz="3600">
                <a:latin typeface="Symbol" pitchFamily="18" charset="2"/>
                <a:sym typeface="Symbol" pitchFamily="18" charset="2"/>
              </a:rPr>
              <a:t>DD</a:t>
            </a:r>
            <a:r>
              <a:rPr lang="de-DE" sz="3600">
                <a:sym typeface="Symbol" pitchFamily="18" charset="2"/>
              </a:rPr>
              <a:t>  d</a:t>
            </a:r>
            <a:r>
              <a:rPr lang="de-DE" sz="3600">
                <a:latin typeface="Symbol" pitchFamily="18" charset="2"/>
                <a:sym typeface="Symbol" pitchFamily="18" charset="2"/>
              </a:rPr>
              <a:t>p</a:t>
            </a:r>
            <a:r>
              <a:rPr lang="de-DE" sz="3600" baseline="30000">
                <a:latin typeface="Symbol" pitchFamily="18" charset="2"/>
                <a:sym typeface="Symbol" pitchFamily="18" charset="2"/>
              </a:rPr>
              <a:t>0</a:t>
            </a:r>
            <a:r>
              <a:rPr lang="de-DE" sz="3600">
                <a:latin typeface="Symbol" pitchFamily="18" charset="2"/>
                <a:sym typeface="Symbol" pitchFamily="18" charset="2"/>
              </a:rPr>
              <a:t>p</a:t>
            </a:r>
            <a:r>
              <a:rPr lang="de-DE" sz="3600" baseline="30000">
                <a:latin typeface="Symbol" pitchFamily="18" charset="2"/>
                <a:sym typeface="Symbol" pitchFamily="18" charset="2"/>
              </a:rPr>
              <a:t>0</a:t>
            </a:r>
          </a:p>
          <a:p>
            <a:endParaRPr lang="de-DE" sz="3600" baseline="30000">
              <a:sym typeface="Symbol" pitchFamily="18" charset="2"/>
            </a:endParaRPr>
          </a:p>
          <a:p>
            <a:pPr>
              <a:buFontTx/>
              <a:buNone/>
            </a:pPr>
            <a:endParaRPr lang="de-DE" baseline="30000">
              <a:sym typeface="Symbol" pitchFamily="18" charset="2"/>
            </a:endParaRPr>
          </a:p>
        </p:txBody>
      </p:sp>
      <p:grpSp>
        <p:nvGrpSpPr>
          <p:cNvPr id="644127" name="Group 31"/>
          <p:cNvGrpSpPr>
            <a:grpSpLocks/>
          </p:cNvGrpSpPr>
          <p:nvPr/>
        </p:nvGrpSpPr>
        <p:grpSpPr bwMode="auto">
          <a:xfrm>
            <a:off x="2627313" y="3141663"/>
            <a:ext cx="3529012" cy="1392237"/>
            <a:chOff x="3242" y="890"/>
            <a:chExt cx="2223" cy="877"/>
          </a:xfrm>
        </p:grpSpPr>
        <p:grpSp>
          <p:nvGrpSpPr>
            <p:cNvPr id="644100" name="Group 4"/>
            <p:cNvGrpSpPr>
              <a:grpSpLocks/>
            </p:cNvGrpSpPr>
            <p:nvPr/>
          </p:nvGrpSpPr>
          <p:grpSpPr bwMode="auto">
            <a:xfrm>
              <a:off x="3442" y="890"/>
              <a:ext cx="2023" cy="877"/>
              <a:chOff x="3379" y="845"/>
              <a:chExt cx="2023" cy="877"/>
            </a:xfrm>
          </p:grpSpPr>
          <p:grpSp>
            <p:nvGrpSpPr>
              <p:cNvPr id="644101" name="Group 5"/>
              <p:cNvGrpSpPr>
                <a:grpSpLocks/>
              </p:cNvGrpSpPr>
              <p:nvPr/>
            </p:nvGrpSpPr>
            <p:grpSpPr bwMode="auto">
              <a:xfrm>
                <a:off x="3379" y="981"/>
                <a:ext cx="1859" cy="589"/>
                <a:chOff x="3334" y="2478"/>
                <a:chExt cx="1859" cy="589"/>
              </a:xfrm>
            </p:grpSpPr>
            <p:sp>
              <p:nvSpPr>
                <p:cNvPr id="644102" name="Line 6"/>
                <p:cNvSpPr>
                  <a:spLocks noChangeShapeType="1"/>
                </p:cNvSpPr>
                <p:nvPr/>
              </p:nvSpPr>
              <p:spPr bwMode="auto">
                <a:xfrm>
                  <a:off x="4476" y="3004"/>
                  <a:ext cx="536" cy="63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10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4477" y="2478"/>
                  <a:ext cx="490" cy="45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104" name="Line 8"/>
                <p:cNvSpPr>
                  <a:spLocks noChangeShapeType="1"/>
                </p:cNvSpPr>
                <p:nvPr/>
              </p:nvSpPr>
              <p:spPr bwMode="auto">
                <a:xfrm>
                  <a:off x="4513" y="2568"/>
                  <a:ext cx="227" cy="18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10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513" y="2750"/>
                  <a:ext cx="317" cy="22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106" name="Line 10"/>
                <p:cNvSpPr>
                  <a:spLocks noChangeShapeType="1"/>
                </p:cNvSpPr>
                <p:nvPr/>
              </p:nvSpPr>
              <p:spPr bwMode="auto">
                <a:xfrm>
                  <a:off x="3334" y="2568"/>
                  <a:ext cx="362" cy="18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10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334" y="2840"/>
                  <a:ext cx="362" cy="18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108" name="Rectangle 12"/>
                <p:cNvSpPr>
                  <a:spLocks noChangeArrowheads="1"/>
                </p:cNvSpPr>
                <p:nvPr/>
              </p:nvSpPr>
              <p:spPr bwMode="auto">
                <a:xfrm rot="-1717552">
                  <a:off x="4096" y="2604"/>
                  <a:ext cx="454" cy="9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09" name="Rectangle 13"/>
                <p:cNvSpPr>
                  <a:spLocks noChangeArrowheads="1"/>
                </p:cNvSpPr>
                <p:nvPr/>
              </p:nvSpPr>
              <p:spPr bwMode="auto">
                <a:xfrm rot="1393872">
                  <a:off x="4096" y="2859"/>
                  <a:ext cx="454" cy="9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10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6" y="2704"/>
                  <a:ext cx="544" cy="1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11" name="Oval 15"/>
                <p:cNvSpPr>
                  <a:spLocks noChangeArrowheads="1"/>
                </p:cNvSpPr>
                <p:nvPr/>
              </p:nvSpPr>
              <p:spPr bwMode="auto">
                <a:xfrm>
                  <a:off x="4694" y="2704"/>
                  <a:ext cx="181" cy="1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112" name="Line 16"/>
                <p:cNvSpPr>
                  <a:spLocks noChangeShapeType="1"/>
                </p:cNvSpPr>
                <p:nvPr/>
              </p:nvSpPr>
              <p:spPr bwMode="auto">
                <a:xfrm>
                  <a:off x="4830" y="2795"/>
                  <a:ext cx="363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4113" name="Text Box 17"/>
              <p:cNvSpPr txBox="1">
                <a:spLocks noChangeArrowheads="1"/>
              </p:cNvSpPr>
              <p:nvPr/>
            </p:nvSpPr>
            <p:spPr bwMode="auto">
              <a:xfrm>
                <a:off x="4195" y="1434"/>
                <a:ext cx="2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l-GR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</a:p>
            </p:txBody>
          </p:sp>
          <p:sp>
            <p:nvSpPr>
              <p:cNvPr id="644114" name="Text Box 18"/>
              <p:cNvSpPr txBox="1">
                <a:spLocks noChangeArrowheads="1"/>
              </p:cNvSpPr>
              <p:nvPr/>
            </p:nvSpPr>
            <p:spPr bwMode="auto">
              <a:xfrm>
                <a:off x="4195" y="845"/>
                <a:ext cx="2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</a:p>
            </p:txBody>
          </p:sp>
          <p:sp>
            <p:nvSpPr>
              <p:cNvPr id="644115" name="Text Box 19"/>
              <p:cNvSpPr txBox="1">
                <a:spLocks noChangeArrowheads="1"/>
              </p:cNvSpPr>
              <p:nvPr/>
            </p:nvSpPr>
            <p:spPr bwMode="auto">
              <a:xfrm>
                <a:off x="5220" y="1144"/>
                <a:ext cx="18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644116" name="Text Box 20"/>
              <p:cNvSpPr txBox="1">
                <a:spLocks noChangeArrowheads="1"/>
              </p:cNvSpPr>
              <p:nvPr/>
            </p:nvSpPr>
            <p:spPr bwMode="auto">
              <a:xfrm>
                <a:off x="5057" y="1389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sz="2400">
                    <a:latin typeface="Times New Roman" pitchFamily="18" charset="0"/>
                    <a:cs typeface="Times New Roman" pitchFamily="18" charset="0"/>
                  </a:rPr>
                  <a:t>π</a:t>
                </a:r>
              </a:p>
            </p:txBody>
          </p:sp>
          <p:sp>
            <p:nvSpPr>
              <p:cNvPr id="644117" name="Text Box 21"/>
              <p:cNvSpPr txBox="1">
                <a:spLocks noChangeArrowheads="1"/>
              </p:cNvSpPr>
              <p:nvPr/>
            </p:nvSpPr>
            <p:spPr bwMode="auto">
              <a:xfrm>
                <a:off x="5012" y="84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l-GR" sz="2400">
                    <a:latin typeface="Times New Roman" pitchFamily="18" charset="0"/>
                    <a:cs typeface="Times New Roman" pitchFamily="18" charset="0"/>
                  </a:rPr>
                  <a:t>π</a:t>
                </a:r>
              </a:p>
            </p:txBody>
          </p:sp>
        </p:grpSp>
        <p:sp>
          <p:nvSpPr>
            <p:cNvPr id="644118" name="Text Box 22"/>
            <p:cNvSpPr txBox="1">
              <a:spLocks noChangeArrowheads="1"/>
            </p:cNvSpPr>
            <p:nvPr/>
          </p:nvSpPr>
          <p:spPr bwMode="auto">
            <a:xfrm>
              <a:off x="3242" y="935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p</a:t>
              </a:r>
            </a:p>
          </p:txBody>
        </p:sp>
        <p:sp>
          <p:nvSpPr>
            <p:cNvPr id="644119" name="Text Box 23"/>
            <p:cNvSpPr txBox="1">
              <a:spLocks noChangeArrowheads="1"/>
            </p:cNvSpPr>
            <p:nvPr/>
          </p:nvSpPr>
          <p:spPr bwMode="auto">
            <a:xfrm>
              <a:off x="3242" y="141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n</a:t>
              </a:r>
            </a:p>
          </p:txBody>
        </p:sp>
      </p:grpSp>
      <p:sp>
        <p:nvSpPr>
          <p:cNvPr id="644128" name="Text Box 32"/>
          <p:cNvSpPr txBox="1">
            <a:spLocks noChangeArrowheads="1"/>
          </p:cNvSpPr>
          <p:nvPr/>
        </p:nvSpPr>
        <p:spPr bwMode="auto">
          <a:xfrm>
            <a:off x="3492500" y="5373688"/>
            <a:ext cx="256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/>
              <a:t>I(J</a:t>
            </a:r>
            <a:r>
              <a:rPr lang="en-US" sz="3600" b="1" baseline="30000"/>
              <a:t>p</a:t>
            </a:r>
            <a:r>
              <a:rPr lang="en-US" sz="3600" b="1"/>
              <a:t>) = 0(3</a:t>
            </a:r>
            <a:r>
              <a:rPr lang="en-US" sz="3600" b="1" baseline="30000"/>
              <a:t>+</a:t>
            </a:r>
            <a:r>
              <a:rPr lang="en-US" sz="36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32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Isospin</a:t>
            </a:r>
            <a:r>
              <a:rPr lang="en-US" dirty="0"/>
              <a:t> </a:t>
            </a:r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5154-DB28-4035-8EEA-96258C8159FA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45477" name="AutoShape 5"/>
          <p:cNvSpPr>
            <a:spLocks/>
          </p:cNvSpPr>
          <p:nvPr/>
        </p:nvSpPr>
        <p:spPr bwMode="auto">
          <a:xfrm rot="16200000">
            <a:off x="6228557" y="3069431"/>
            <a:ext cx="431800" cy="3887787"/>
          </a:xfrm>
          <a:prstGeom prst="leftBrace">
            <a:avLst>
              <a:gd name="adj1" fmla="val 750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45478" name="Text Box 6"/>
          <p:cNvSpPr txBox="1">
            <a:spLocks noChangeArrowheads="1"/>
          </p:cNvSpPr>
          <p:nvPr/>
        </p:nvSpPr>
        <p:spPr bwMode="auto">
          <a:xfrm>
            <a:off x="6084888" y="5295900"/>
            <a:ext cx="83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</a:rPr>
              <a:t>I=0</a:t>
            </a:r>
          </a:p>
        </p:txBody>
      </p:sp>
      <p:sp>
        <p:nvSpPr>
          <p:cNvPr id="745479" name="AutoShape 7"/>
          <p:cNvSpPr>
            <a:spLocks/>
          </p:cNvSpPr>
          <p:nvPr/>
        </p:nvSpPr>
        <p:spPr bwMode="auto">
          <a:xfrm rot="5400000">
            <a:off x="6228557" y="692944"/>
            <a:ext cx="431800" cy="3887787"/>
          </a:xfrm>
          <a:prstGeom prst="leftBrace">
            <a:avLst>
              <a:gd name="adj1" fmla="val 750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45481" name="Text Box 9"/>
          <p:cNvSpPr txBox="1">
            <a:spLocks noChangeArrowheads="1"/>
          </p:cNvSpPr>
          <p:nvPr/>
        </p:nvSpPr>
        <p:spPr bwMode="auto">
          <a:xfrm>
            <a:off x="6028532" y="1621518"/>
            <a:ext cx="83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/>
              <a:t>I=1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652" y="2937043"/>
                <a:ext cx="8573821" cy="1860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𝜎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𝑝𝑛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000" i="1">
                          <a:latin typeface="Cambria Math"/>
                        </a:rPr>
                        <m:t>𝜎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/>
                            </a:rPr>
                            <m:t>𝑝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4000" i="1">
                              <a:latin typeface="Cambria Math"/>
                            </a:rPr>
                            <m:t>→</m:t>
                          </m:r>
                          <m:r>
                            <a:rPr lang="en-US" sz="4000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                                   +2</m:t>
                      </m:r>
                      <m:r>
                        <a:rPr lang="en-US" sz="4000" i="1">
                          <a:latin typeface="Cambria Math"/>
                        </a:rPr>
                        <m:t>𝜎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40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4000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sz="4000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4000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4000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52" y="2937043"/>
                <a:ext cx="8573821" cy="186038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7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7767-358C-4A6C-A307-B0FDD95E144F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7417" name="Rectangle 9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Total cross section </a:t>
            </a:r>
            <a:r>
              <a:rPr lang="en-US" sz="4000" dirty="0" err="1" smtClean="0">
                <a:solidFill>
                  <a:schemeClr val="tx2"/>
                </a:solidFill>
                <a:latin typeface="+mj-lt"/>
              </a:rPr>
              <a:t>pN</a:t>
            </a:r>
            <a:r>
              <a:rPr lang="en-US" sz="40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 d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sym typeface="Symbol" pitchFamily="18" charset="2"/>
              </a:rPr>
              <a:t> </a:t>
            </a:r>
            <a:endParaRPr lang="en-US" sz="4000" dirty="0">
              <a:solidFill>
                <a:schemeClr val="tx2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247981" y="6417479"/>
            <a:ext cx="4835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P. </a:t>
            </a:r>
            <a:r>
              <a:rPr lang="en-US" dirty="0" err="1">
                <a:solidFill>
                  <a:srgbClr val="000000"/>
                </a:solidFill>
              </a:rPr>
              <a:t>Adlarson</a:t>
            </a:r>
            <a:r>
              <a:rPr lang="en-US" dirty="0">
                <a:solidFill>
                  <a:srgbClr val="000000"/>
                </a:solidFill>
              </a:rPr>
              <a:t> et. a</a:t>
            </a:r>
            <a:r>
              <a:rPr lang="en-US" dirty="0" smtClean="0">
                <a:solidFill>
                  <a:srgbClr val="000000"/>
                </a:solidFill>
              </a:rPr>
              <a:t>l Phys. </a:t>
            </a:r>
            <a:r>
              <a:rPr lang="en-US" dirty="0" err="1" smtClean="0">
                <a:solidFill>
                  <a:srgbClr val="000000"/>
                </a:solidFill>
              </a:rPr>
              <a:t>Lett</a:t>
            </a:r>
            <a:r>
              <a:rPr lang="en-US" dirty="0" smtClean="0">
                <a:solidFill>
                  <a:srgbClr val="000000"/>
                </a:solidFill>
              </a:rPr>
              <a:t>. B721 (2013) 229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09612"/>
            <a:ext cx="8428023" cy="57078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65531" y="1700808"/>
                <a:ext cx="15973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531" y="1700808"/>
                <a:ext cx="159736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60032" y="2978770"/>
                <a:ext cx="2087495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78770"/>
                <a:ext cx="2087495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58712" y="4437112"/>
                <a:ext cx="2049022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712" y="4437112"/>
                <a:ext cx="2049022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>
            <a:stCxn id="8" idx="2"/>
          </p:cNvCxnSpPr>
          <p:nvPr/>
        </p:nvCxnSpPr>
        <p:spPr>
          <a:xfrm flipH="1">
            <a:off x="4465531" y="2285583"/>
            <a:ext cx="798680" cy="6931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2" idx="1"/>
          </p:cNvCxnSpPr>
          <p:nvPr/>
        </p:nvCxnSpPr>
        <p:spPr>
          <a:xfrm flipH="1">
            <a:off x="4465531" y="3485929"/>
            <a:ext cx="394501" cy="30311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3" idx="1"/>
          </p:cNvCxnSpPr>
          <p:nvPr/>
        </p:nvCxnSpPr>
        <p:spPr>
          <a:xfrm flipH="1">
            <a:off x="4662781" y="4735078"/>
            <a:ext cx="995931" cy="29796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8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3EC6-BF98-4EB1-BDFD-6C4A09D36F27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4755" name="Rectangle 3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M</a:t>
            </a:r>
            <a:r>
              <a:rPr lang="en-US" sz="4000" baseline="-25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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 in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</a:rPr>
              <a:t>pN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 d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840480"/>
            <a:ext cx="4450939" cy="2781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40480"/>
            <a:ext cx="4450939" cy="27818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4450939" cy="27818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400"/>
            <a:ext cx="4450939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3EC6-BF98-4EB1-BDFD-6C4A09D36F27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4755" name="Rectangle 3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M</a:t>
            </a:r>
            <a:r>
              <a:rPr lang="en-US" sz="4000" baseline="-25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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 in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</a:rPr>
              <a:t>pN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 d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914400"/>
            <a:ext cx="4450939" cy="27818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400"/>
            <a:ext cx="4450939" cy="27818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840480"/>
            <a:ext cx="4450939" cy="2781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40480"/>
            <a:ext cx="4450939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3EC6-BF98-4EB1-BDFD-6C4A09D36F27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4755" name="Rectangle 3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M</a:t>
            </a:r>
            <a:r>
              <a:rPr lang="en-US" sz="4000" baseline="-25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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 in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</a:rPr>
              <a:t>pN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 d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914400"/>
            <a:ext cx="4450939" cy="27818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400"/>
            <a:ext cx="4450939" cy="27818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840480"/>
            <a:ext cx="4450939" cy="2781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40480"/>
            <a:ext cx="4450939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channel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9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en-US" sz="4000"/>
              <a:t>pn </a:t>
            </a:r>
            <a:r>
              <a:rPr lang="en-US" sz="4000">
                <a:sym typeface="Symbol" pitchFamily="18" charset="2"/>
              </a:rPr>
              <a:t> pp</a:t>
            </a:r>
            <a:r>
              <a:rPr lang="en-US" sz="4000" baseline="30000">
                <a:sym typeface="Symbol" pitchFamily="18" charset="2"/>
              </a:rPr>
              <a:t>-</a:t>
            </a:r>
            <a:r>
              <a:rPr lang="en-US" sz="4000">
                <a:sym typeface="Symbol" pitchFamily="18" charset="2"/>
              </a:rPr>
              <a:t></a:t>
            </a:r>
            <a:r>
              <a:rPr lang="en-US" sz="4000" baseline="30000">
                <a:sym typeface="Symbol" pitchFamily="18" charset="2"/>
              </a:rPr>
              <a:t>0</a:t>
            </a:r>
          </a:p>
        </p:txBody>
      </p:sp>
      <p:pic>
        <p:nvPicPr>
          <p:cNvPr id="755728" name="Picture 16" descr="tatiana_pppiMipi0_to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07" y="1201758"/>
            <a:ext cx="7720525" cy="56562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DB13-E6C1-4EAD-A3A2-446E60582620}" type="slidenum">
              <a:rPr lang="en-US"/>
              <a:pPr/>
              <a:t>19</a:t>
            </a:fld>
            <a:endParaRPr lang="en-US"/>
          </a:p>
        </p:txBody>
      </p:sp>
      <p:sp>
        <p:nvSpPr>
          <p:cNvPr id="755721" name="Line 9"/>
          <p:cNvSpPr>
            <a:spLocks noChangeShapeType="1"/>
          </p:cNvSpPr>
          <p:nvPr/>
        </p:nvSpPr>
        <p:spPr bwMode="auto">
          <a:xfrm>
            <a:off x="4427984" y="53736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22" name="Text Box 10"/>
          <p:cNvSpPr txBox="1">
            <a:spLocks noChangeArrowheads="1"/>
          </p:cNvSpPr>
          <p:nvPr/>
        </p:nvSpPr>
        <p:spPr bwMode="auto">
          <a:xfrm>
            <a:off x="3823147" y="5013325"/>
            <a:ext cx="179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ABC “expected”</a:t>
            </a:r>
          </a:p>
        </p:txBody>
      </p:sp>
      <p:sp>
        <p:nvSpPr>
          <p:cNvPr id="755723" name="Text Box 11"/>
          <p:cNvSpPr txBox="1">
            <a:spLocks noChangeArrowheads="1"/>
          </p:cNvSpPr>
          <p:nvPr/>
        </p:nvSpPr>
        <p:spPr bwMode="auto">
          <a:xfrm>
            <a:off x="6516688" y="2133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</a:t>
            </a:r>
          </a:p>
        </p:txBody>
      </p:sp>
      <p:sp>
        <p:nvSpPr>
          <p:cNvPr id="755725" name="WordArt 13"/>
          <p:cNvSpPr>
            <a:spLocks noChangeArrowheads="1" noChangeShapeType="1" noTextEdit="1"/>
          </p:cNvSpPr>
          <p:nvPr/>
        </p:nvSpPr>
        <p:spPr bwMode="auto">
          <a:xfrm>
            <a:off x="5508625" y="4724400"/>
            <a:ext cx="1871663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>
                    <a:alpha val="14999"/>
                  </a:srgbClr>
                </a:solidFill>
                <a:latin typeface="Arial"/>
                <a:cs typeface="Arial"/>
              </a:rPr>
              <a:t>Preliminary</a:t>
            </a:r>
          </a:p>
        </p:txBody>
      </p:sp>
      <p:sp>
        <p:nvSpPr>
          <p:cNvPr id="755729" name="Text Box 17"/>
          <p:cNvSpPr txBox="1">
            <a:spLocks noChangeArrowheads="1"/>
          </p:cNvSpPr>
          <p:nvPr/>
        </p:nvSpPr>
        <p:spPr bwMode="auto">
          <a:xfrm>
            <a:off x="5127625" y="3089275"/>
            <a:ext cx="257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Conventional process</a:t>
            </a:r>
          </a:p>
        </p:txBody>
      </p:sp>
      <p:sp>
        <p:nvSpPr>
          <p:cNvPr id="755730" name="Text Box 18"/>
          <p:cNvSpPr txBox="1">
            <a:spLocks noChangeArrowheads="1"/>
          </p:cNvSpPr>
          <p:nvPr/>
        </p:nvSpPr>
        <p:spPr bwMode="auto">
          <a:xfrm>
            <a:off x="2051050" y="1700213"/>
            <a:ext cx="326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</a:rPr>
              <a:t>Conventional process +ABC</a:t>
            </a:r>
          </a:p>
        </p:txBody>
      </p:sp>
      <p:sp>
        <p:nvSpPr>
          <p:cNvPr id="755731" name="Line 19"/>
          <p:cNvSpPr>
            <a:spLocks noChangeShapeType="1"/>
          </p:cNvSpPr>
          <p:nvPr/>
        </p:nvSpPr>
        <p:spPr bwMode="auto">
          <a:xfrm flipH="1" flipV="1">
            <a:off x="5003800" y="2636838"/>
            <a:ext cx="360363" cy="504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32" name="Line 20"/>
          <p:cNvSpPr>
            <a:spLocks noChangeShapeType="1"/>
          </p:cNvSpPr>
          <p:nvPr/>
        </p:nvSpPr>
        <p:spPr bwMode="auto">
          <a:xfrm>
            <a:off x="3419475" y="1989138"/>
            <a:ext cx="215900" cy="863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715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Double-</a:t>
                </a:r>
                <a:r>
                  <a:rPr lang="en-US" dirty="0" err="1" smtClean="0"/>
                  <a:t>pionic</a:t>
                </a:r>
                <a:r>
                  <a:rPr lang="en-US" dirty="0" smtClean="0"/>
                  <a:t> fusion</a:t>
                </a:r>
              </a:p>
              <a:p>
                <a:r>
                  <a:rPr lang="en-US" dirty="0" smtClean="0"/>
                  <a:t>The ABC-effect</a:t>
                </a:r>
              </a:p>
              <a:p>
                <a:r>
                  <a:rPr lang="en-US" dirty="0" smtClean="0"/>
                  <a:t>ABC Resonance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𝑝𝑛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Quantum numbers</a:t>
                </a:r>
              </a:p>
              <a:p>
                <a:r>
                  <a:rPr lang="en-US" dirty="0" smtClean="0"/>
                  <a:t> </a:t>
                </a:r>
                <a:r>
                  <a:rPr lang="en-US" dirty="0" err="1" smtClean="0"/>
                  <a:t>Isospin</a:t>
                </a:r>
                <a:r>
                  <a:rPr lang="en-US" dirty="0" smtClean="0"/>
                  <a:t> decomposition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𝑝𝑛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𝑝𝑛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Resonance structure in the open channel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𝑝𝑛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𝑝𝑝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Resonance in elastic scattering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𝑝𝑛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𝑝𝑛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171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626B-6E75-4A3D-BA9F-92B69980B91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channel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6521-2EFA-4799-B408-D3208A3EFFDA}" type="slidenum">
              <a:rPr lang="en-US"/>
              <a:pPr/>
              <a:t>21</a:t>
            </a:fld>
            <a:endParaRPr 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1481" y="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3</a:t>
            </a:r>
            <a:r>
              <a:rPr lang="de-DE" baseline="30000" dirty="0" smtClean="0"/>
              <a:t>+</a:t>
            </a:r>
            <a:r>
              <a:rPr lang="de-DE" dirty="0" smtClean="0"/>
              <a:t> </a:t>
            </a:r>
            <a:r>
              <a:rPr lang="de-DE" dirty="0" err="1" smtClean="0"/>
              <a:t>Resonance</a:t>
            </a:r>
            <a:r>
              <a:rPr lang="de-DE" dirty="0" smtClean="0"/>
              <a:t> in </a:t>
            </a:r>
            <a:r>
              <a:rPr lang="de-DE" dirty="0" err="1" smtClean="0"/>
              <a:t>pn</a:t>
            </a:r>
            <a:endParaRPr lang="de-DE" dirty="0"/>
          </a:p>
        </p:txBody>
      </p:sp>
      <p:sp>
        <p:nvSpPr>
          <p:cNvPr id="3" name="Овал 2"/>
          <p:cNvSpPr/>
          <p:nvPr/>
        </p:nvSpPr>
        <p:spPr>
          <a:xfrm>
            <a:off x="1043608" y="3392996"/>
            <a:ext cx="576064" cy="57606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2915816" y="3392996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Прямая со стрелкой 4"/>
          <p:cNvCxnSpPr>
            <a:stCxn id="3" idx="4"/>
          </p:cNvCxnSpPr>
          <p:nvPr/>
        </p:nvCxnSpPr>
        <p:spPr>
          <a:xfrm flipV="1">
            <a:off x="1331640" y="2816932"/>
            <a:ext cx="0" cy="1152128"/>
          </a:xfrm>
          <a:prstGeom prst="straightConnector1">
            <a:avLst/>
          </a:pr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203848" y="2816932"/>
            <a:ext cx="0" cy="115212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6"/>
            <a:endCxn id="16" idx="2"/>
          </p:cNvCxnSpPr>
          <p:nvPr/>
        </p:nvCxnSpPr>
        <p:spPr>
          <a:xfrm>
            <a:off x="1619672" y="3681028"/>
            <a:ext cx="1296144" cy="0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267744" y="1304764"/>
            <a:ext cx="0" cy="23762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4273" y="3373032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n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80765" y="3373031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16338" y="3957806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L=2</a:t>
            </a:r>
            <a:endParaRPr lang="en-US" sz="3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19672" y="5061339"/>
                <a:ext cx="122431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sPrePr>
                        <m:sub/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sPre>
                    </m:oMath>
                  </m:oMathPara>
                </a14:m>
                <a:endParaRPr lang="en-US" sz="44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061339"/>
                <a:ext cx="122431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Овал 23"/>
          <p:cNvSpPr/>
          <p:nvPr/>
        </p:nvSpPr>
        <p:spPr>
          <a:xfrm>
            <a:off x="5602110" y="4871964"/>
            <a:ext cx="576064" cy="57606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890142" y="4941168"/>
            <a:ext cx="0" cy="889612"/>
          </a:xfrm>
          <a:prstGeom prst="straightConnector1">
            <a:avLst/>
          </a:pr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8367577" y="4863681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8655609" y="4941169"/>
            <a:ext cx="0" cy="8896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6"/>
            <a:endCxn id="25" idx="2"/>
          </p:cNvCxnSpPr>
          <p:nvPr/>
        </p:nvCxnSpPr>
        <p:spPr>
          <a:xfrm flipV="1">
            <a:off x="6178174" y="5151713"/>
            <a:ext cx="2189403" cy="8283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7220683" y="1052736"/>
            <a:ext cx="77244" cy="410726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72775" y="4844743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n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38242" y="4822464"/>
            <a:ext cx="434734" cy="584775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01123" y="5415940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L=4</a:t>
            </a:r>
            <a:endParaRPr lang="en-US" sz="3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69982" y="5696740"/>
                <a:ext cx="120558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sPrePr>
                        <m:sub/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en-US" sz="4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sPre>
                    </m:oMath>
                  </m:oMathPara>
                </a14:m>
                <a:endParaRPr lang="en-US" sz="44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982" y="5696740"/>
                <a:ext cx="1205586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2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7350"/>
          </a:xfrm>
        </p:spPr>
        <p:txBody>
          <a:bodyPr>
            <a:normAutofit fontScale="90000"/>
          </a:bodyPr>
          <a:lstStyle/>
          <a:p>
            <a:r>
              <a:rPr lang="en-US" dirty="0"/>
              <a:t>Kinematics</a:t>
            </a:r>
          </a:p>
        </p:txBody>
      </p:sp>
      <p:pic>
        <p:nvPicPr>
          <p:cNvPr id="834563" name="Picture 3" descr="800px-Wasa-setup-2d_100913_redu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28" y="2396105"/>
            <a:ext cx="7620000" cy="404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A617-0851-40B9-B003-9B011A2CCDE8}" type="slidenum">
              <a:rPr lang="en-US"/>
              <a:pPr/>
              <a:t>22</a:t>
            </a:fld>
            <a:endParaRPr lang="en-US"/>
          </a:p>
        </p:txBody>
      </p:sp>
      <p:sp>
        <p:nvSpPr>
          <p:cNvPr id="834564" name="Line 4"/>
          <p:cNvSpPr>
            <a:spLocks noChangeShapeType="1"/>
          </p:cNvSpPr>
          <p:nvPr/>
        </p:nvSpPr>
        <p:spPr bwMode="auto">
          <a:xfrm flipV="1">
            <a:off x="2152650" y="3895725"/>
            <a:ext cx="626427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4565" name="Text Box 5"/>
          <p:cNvSpPr txBox="1">
            <a:spLocks noChangeArrowheads="1"/>
          </p:cNvSpPr>
          <p:nvPr/>
        </p:nvSpPr>
        <p:spPr bwMode="auto">
          <a:xfrm>
            <a:off x="6924675" y="330835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Proton spectator</a:t>
            </a:r>
          </a:p>
        </p:txBody>
      </p:sp>
      <p:sp>
        <p:nvSpPr>
          <p:cNvPr id="834566" name="Line 6"/>
          <p:cNvSpPr>
            <a:spLocks noChangeShapeType="1"/>
          </p:cNvSpPr>
          <p:nvPr/>
        </p:nvSpPr>
        <p:spPr bwMode="auto">
          <a:xfrm>
            <a:off x="2133600" y="4295775"/>
            <a:ext cx="422275" cy="10779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4567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proton</a:t>
            </a:r>
          </a:p>
        </p:txBody>
      </p:sp>
      <p:sp>
        <p:nvSpPr>
          <p:cNvPr id="834568" name="Line 8"/>
          <p:cNvSpPr>
            <a:spLocks noChangeShapeType="1"/>
          </p:cNvSpPr>
          <p:nvPr/>
        </p:nvSpPr>
        <p:spPr bwMode="auto">
          <a:xfrm flipV="1">
            <a:off x="2124075" y="3716338"/>
            <a:ext cx="863600" cy="5762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4569" name="Text Box 9"/>
          <p:cNvSpPr txBox="1">
            <a:spLocks noChangeArrowheads="1"/>
          </p:cNvSpPr>
          <p:nvPr/>
        </p:nvSpPr>
        <p:spPr bwMode="auto">
          <a:xfrm rot="1115464">
            <a:off x="2268538" y="32131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neutron</a:t>
            </a:r>
          </a:p>
        </p:txBody>
      </p:sp>
      <p:grpSp>
        <p:nvGrpSpPr>
          <p:cNvPr id="834570" name="Group 10"/>
          <p:cNvGrpSpPr>
            <a:grpSpLocks/>
          </p:cNvGrpSpPr>
          <p:nvPr/>
        </p:nvGrpSpPr>
        <p:grpSpPr bwMode="auto">
          <a:xfrm>
            <a:off x="2640920" y="1504467"/>
            <a:ext cx="4163327" cy="411647"/>
            <a:chOff x="1497" y="1005"/>
            <a:chExt cx="1832" cy="404"/>
          </a:xfrm>
        </p:grpSpPr>
        <p:sp>
          <p:nvSpPr>
            <p:cNvPr id="834571" name="Text Box 11"/>
            <p:cNvSpPr txBox="1">
              <a:spLocks noChangeArrowheads="1"/>
            </p:cNvSpPr>
            <p:nvPr/>
          </p:nvSpPr>
          <p:spPr bwMode="auto">
            <a:xfrm>
              <a:off x="1497" y="1005"/>
              <a:ext cx="18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 err="1"/>
                <a:t>dp</a:t>
              </a:r>
              <a:r>
                <a:rPr lang="en-US" sz="3600" b="1" dirty="0" err="1">
                  <a:sym typeface="Symbol" pitchFamily="18" charset="2"/>
                </a:rPr>
                <a:t>np</a:t>
              </a:r>
              <a:r>
                <a:rPr lang="en-US" sz="3600" b="1" dirty="0">
                  <a:sym typeface="Symbol" pitchFamily="18" charset="2"/>
                </a:rPr>
                <a:t> + </a:t>
              </a:r>
              <a:r>
                <a:rPr lang="en-US" sz="3600" b="1" dirty="0" err="1">
                  <a:sym typeface="Symbol" pitchFamily="18" charset="2"/>
                </a:rPr>
                <a:t>p</a:t>
              </a:r>
              <a:r>
                <a:rPr lang="en-US" sz="3600" b="1" baseline="-25000" dirty="0" err="1">
                  <a:sym typeface="Symbol" pitchFamily="18" charset="2"/>
                </a:rPr>
                <a:t>sp</a:t>
              </a:r>
              <a:endParaRPr lang="en-US" sz="3600" b="1" baseline="-25000" dirty="0">
                <a:sym typeface="Symbol" pitchFamily="18" charset="2"/>
              </a:endParaRPr>
            </a:p>
          </p:txBody>
        </p:sp>
        <p:sp>
          <p:nvSpPr>
            <p:cNvPr id="834572" name="Line 12"/>
            <p:cNvSpPr>
              <a:spLocks noChangeShapeType="1"/>
            </p:cNvSpPr>
            <p:nvPr/>
          </p:nvSpPr>
          <p:spPr bwMode="auto">
            <a:xfrm>
              <a:off x="1497" y="1005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6521-2EFA-4799-B408-D3208A3EFFDA}" type="slidenum">
              <a:rPr lang="en-US"/>
              <a:pPr/>
              <a:t>23</a:t>
            </a:fld>
            <a:endParaRPr 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1481" y="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de-DE" dirty="0"/>
              <a:t>Total </a:t>
            </a:r>
            <a:r>
              <a:rPr lang="de-DE" dirty="0" err="1"/>
              <a:t>pn</a:t>
            </a:r>
            <a:r>
              <a:rPr lang="de-DE" dirty="0"/>
              <a:t> </a:t>
            </a:r>
            <a:r>
              <a:rPr lang="de-DE" dirty="0" err="1"/>
              <a:t>cross-section</a:t>
            </a:r>
            <a:endParaRPr lang="de-DE" dirty="0"/>
          </a:p>
        </p:txBody>
      </p:sp>
      <p:pic>
        <p:nvPicPr>
          <p:cNvPr id="801795" name="Picture 3" descr="SAID_t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297778"/>
            <a:ext cx="7883525" cy="53459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1796" name="Text Box 4"/>
          <p:cNvSpPr txBox="1">
            <a:spLocks noChangeArrowheads="1"/>
          </p:cNvSpPr>
          <p:nvPr/>
        </p:nvSpPr>
        <p:spPr bwMode="auto">
          <a:xfrm>
            <a:off x="5272088" y="28733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01797" name="Text Box 5"/>
          <p:cNvSpPr txBox="1">
            <a:spLocks noChangeArrowheads="1"/>
          </p:cNvSpPr>
          <p:nvPr/>
        </p:nvSpPr>
        <p:spPr bwMode="auto">
          <a:xfrm>
            <a:off x="6443663" y="3068638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SAID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1798" name="Text Box 6"/>
              <p:cNvSpPr txBox="1">
                <a:spLocks noChangeArrowheads="1"/>
              </p:cNvSpPr>
              <p:nvPr/>
            </p:nvSpPr>
            <p:spPr bwMode="auto">
              <a:xfrm>
                <a:off x="3995737" y="4292600"/>
                <a:ext cx="317817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SAID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b="1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PrePr>
                      <m:sub/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b="1" dirty="0" smtClean="0"/>
                  <a:t> resonance </a:t>
                </a:r>
                <a:endParaRPr lang="en-US" b="1" dirty="0"/>
              </a:p>
            </p:txBody>
          </p:sp>
        </mc:Choice>
        <mc:Fallback xmlns="">
          <p:sp>
            <p:nvSpPr>
              <p:cNvPr id="80179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737" y="4292600"/>
                <a:ext cx="317817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533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1799" name="Line 7"/>
          <p:cNvSpPr>
            <a:spLocks noChangeShapeType="1"/>
          </p:cNvSpPr>
          <p:nvPr/>
        </p:nvSpPr>
        <p:spPr bwMode="auto">
          <a:xfrm flipH="1" flipV="1">
            <a:off x="5508625" y="2636838"/>
            <a:ext cx="1008063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1800" name="Line 8"/>
          <p:cNvSpPr>
            <a:spLocks noChangeShapeType="1"/>
          </p:cNvSpPr>
          <p:nvPr/>
        </p:nvSpPr>
        <p:spPr bwMode="auto">
          <a:xfrm flipH="1" flipV="1">
            <a:off x="4284663" y="3429000"/>
            <a:ext cx="503237" cy="936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1801" name="Oval 9"/>
          <p:cNvSpPr>
            <a:spLocks noChangeArrowheads="1"/>
          </p:cNvSpPr>
          <p:nvPr/>
        </p:nvSpPr>
        <p:spPr bwMode="auto">
          <a:xfrm>
            <a:off x="4716463" y="1196975"/>
            <a:ext cx="1428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802" name="Oval 10"/>
          <p:cNvSpPr>
            <a:spLocks noChangeArrowheads="1"/>
          </p:cNvSpPr>
          <p:nvPr/>
        </p:nvSpPr>
        <p:spPr bwMode="auto">
          <a:xfrm>
            <a:off x="4716463" y="1484313"/>
            <a:ext cx="142875" cy="144462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1803" name="Text Box 11"/>
          <p:cNvSpPr txBox="1">
            <a:spLocks noChangeArrowheads="1"/>
          </p:cNvSpPr>
          <p:nvPr/>
        </p:nvSpPr>
        <p:spPr bwMode="auto">
          <a:xfrm>
            <a:off x="4932363" y="1052513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Devlin et al, PRD8, 136 (73) </a:t>
            </a:r>
          </a:p>
        </p:txBody>
      </p:sp>
      <p:sp>
        <p:nvSpPr>
          <p:cNvPr id="801804" name="Text Box 12"/>
          <p:cNvSpPr txBox="1">
            <a:spLocks noChangeArrowheads="1"/>
          </p:cNvSpPr>
          <p:nvPr/>
        </p:nvSpPr>
        <p:spPr bwMode="auto">
          <a:xfrm>
            <a:off x="4911725" y="1360488"/>
            <a:ext cx="329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LisowskI</a:t>
            </a:r>
            <a:r>
              <a:rPr lang="en-US" dirty="0"/>
              <a:t> et al, PRL49, 255(82)</a:t>
            </a:r>
          </a:p>
        </p:txBody>
      </p:sp>
    </p:spTree>
    <p:extLst>
      <p:ext uri="{BB962C8B-B14F-4D97-AF65-F5344CB8AC3E}">
        <p14:creationId xmlns:p14="http://schemas.microsoft.com/office/powerpoint/2010/main" val="37673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F86A-4E34-4C2A-B29C-D939AC33F94A}" type="slidenum">
              <a:rPr lang="en-US"/>
              <a:pPr/>
              <a:t>24</a:t>
            </a:fld>
            <a:endParaRPr lang="en-US"/>
          </a:p>
        </p:txBody>
      </p:sp>
      <p:pic>
        <p:nvPicPr>
          <p:cNvPr id="800770" name="Picture 2" descr="SAID_Annete_elastic_X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6480175" cy="483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0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9063" y="158750"/>
            <a:ext cx="5132387" cy="1143000"/>
          </a:xfrm>
        </p:spPr>
        <p:txBody>
          <a:bodyPr/>
          <a:lstStyle/>
          <a:p>
            <a:r>
              <a:rPr lang="de-DE" dirty="0" err="1"/>
              <a:t>Expectations</a:t>
            </a:r>
            <a:endParaRPr lang="de-DE" dirty="0"/>
          </a:p>
        </p:txBody>
      </p:sp>
      <p:grpSp>
        <p:nvGrpSpPr>
          <p:cNvPr id="800772" name="Group 4"/>
          <p:cNvGrpSpPr>
            <a:grpSpLocks/>
          </p:cNvGrpSpPr>
          <p:nvPr/>
        </p:nvGrpSpPr>
        <p:grpSpPr bwMode="auto">
          <a:xfrm>
            <a:off x="6300788" y="260350"/>
            <a:ext cx="2522537" cy="1393825"/>
            <a:chOff x="3242" y="890"/>
            <a:chExt cx="1589" cy="878"/>
          </a:xfrm>
        </p:grpSpPr>
        <p:sp>
          <p:nvSpPr>
            <p:cNvPr id="800773" name="Line 5"/>
            <p:cNvSpPr>
              <a:spLocks noChangeShapeType="1"/>
            </p:cNvSpPr>
            <p:nvPr/>
          </p:nvSpPr>
          <p:spPr bwMode="auto">
            <a:xfrm>
              <a:off x="3442" y="1116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4" name="Line 6"/>
            <p:cNvSpPr>
              <a:spLocks noChangeShapeType="1"/>
            </p:cNvSpPr>
            <p:nvPr/>
          </p:nvSpPr>
          <p:spPr bwMode="auto">
            <a:xfrm flipV="1">
              <a:off x="3442" y="1388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5" name="Rectangle 7"/>
            <p:cNvSpPr>
              <a:spLocks noChangeArrowheads="1"/>
            </p:cNvSpPr>
            <p:nvPr/>
          </p:nvSpPr>
          <p:spPr bwMode="auto">
            <a:xfrm>
              <a:off x="3714" y="1252"/>
              <a:ext cx="544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76" name="Text Box 8"/>
            <p:cNvSpPr txBox="1">
              <a:spLocks noChangeArrowheads="1"/>
            </p:cNvSpPr>
            <p:nvPr/>
          </p:nvSpPr>
          <p:spPr bwMode="auto">
            <a:xfrm>
              <a:off x="3242" y="935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p</a:t>
              </a:r>
            </a:p>
          </p:txBody>
        </p:sp>
        <p:sp>
          <p:nvSpPr>
            <p:cNvPr id="800777" name="Text Box 9"/>
            <p:cNvSpPr txBox="1">
              <a:spLocks noChangeArrowheads="1"/>
            </p:cNvSpPr>
            <p:nvPr/>
          </p:nvSpPr>
          <p:spPr bwMode="auto">
            <a:xfrm>
              <a:off x="3242" y="141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n</a:t>
              </a:r>
            </a:p>
          </p:txBody>
        </p:sp>
        <p:sp>
          <p:nvSpPr>
            <p:cNvPr id="800778" name="Line 10"/>
            <p:cNvSpPr>
              <a:spLocks noChangeShapeType="1"/>
            </p:cNvSpPr>
            <p:nvPr/>
          </p:nvSpPr>
          <p:spPr bwMode="auto">
            <a:xfrm>
              <a:off x="4241" y="1434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9" name="Line 11"/>
            <p:cNvSpPr>
              <a:spLocks noChangeShapeType="1"/>
            </p:cNvSpPr>
            <p:nvPr/>
          </p:nvSpPr>
          <p:spPr bwMode="auto">
            <a:xfrm flipV="1">
              <a:off x="4241" y="1071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80" name="Text Box 12"/>
            <p:cNvSpPr txBox="1">
              <a:spLocks noChangeArrowheads="1"/>
            </p:cNvSpPr>
            <p:nvPr/>
          </p:nvSpPr>
          <p:spPr bwMode="auto">
            <a:xfrm>
              <a:off x="4649" y="148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n</a:t>
              </a:r>
            </a:p>
          </p:txBody>
        </p:sp>
        <p:sp>
          <p:nvSpPr>
            <p:cNvPr id="800781" name="Text Box 13"/>
            <p:cNvSpPr txBox="1">
              <a:spLocks noChangeArrowheads="1"/>
            </p:cNvSpPr>
            <p:nvPr/>
          </p:nvSpPr>
          <p:spPr bwMode="auto">
            <a:xfrm>
              <a:off x="4649" y="89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p</a:t>
              </a:r>
            </a:p>
          </p:txBody>
        </p:sp>
      </p:grpSp>
      <p:graphicFrame>
        <p:nvGraphicFramePr>
          <p:cNvPr id="800782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85888" y="1217613"/>
          <a:ext cx="29130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11" name="Формула" r:id="rId4" imgW="927000" imgH="203040" progId="Equation.3">
                  <p:embed/>
                </p:oleObj>
              </mc:Choice>
              <mc:Fallback>
                <p:oleObj name="Формула" r:id="rId4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1217613"/>
                        <a:ext cx="2913062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783" name="Text Box 15"/>
          <p:cNvSpPr txBox="1">
            <a:spLocks noChangeArrowheads="1"/>
          </p:cNvSpPr>
          <p:nvPr/>
        </p:nvSpPr>
        <p:spPr bwMode="auto">
          <a:xfrm>
            <a:off x="2319338" y="503237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SAID</a:t>
            </a:r>
          </a:p>
        </p:txBody>
      </p:sp>
      <p:sp>
        <p:nvSpPr>
          <p:cNvPr id="800784" name="Text Box 16"/>
          <p:cNvSpPr txBox="1">
            <a:spLocks noChangeArrowheads="1"/>
          </p:cNvSpPr>
          <p:nvPr/>
        </p:nvSpPr>
        <p:spPr bwMode="auto">
          <a:xfrm>
            <a:off x="3492500" y="3429000"/>
            <a:ext cx="24885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SAID </a:t>
            </a:r>
            <a:r>
              <a:rPr lang="en-US" b="1" dirty="0" smtClean="0">
                <a:solidFill>
                  <a:srgbClr val="0000FF"/>
                </a:solidFill>
              </a:rPr>
              <a:t>with </a:t>
            </a:r>
            <a:r>
              <a:rPr lang="en-US" b="1" dirty="0">
                <a:solidFill>
                  <a:srgbClr val="0000FF"/>
                </a:solidFill>
              </a:rPr>
              <a:t>resonance</a:t>
            </a:r>
          </a:p>
        </p:txBody>
      </p:sp>
      <p:sp>
        <p:nvSpPr>
          <p:cNvPr id="800785" name="Line 17"/>
          <p:cNvSpPr>
            <a:spLocks noChangeShapeType="1"/>
          </p:cNvSpPr>
          <p:nvPr/>
        </p:nvSpPr>
        <p:spPr bwMode="auto">
          <a:xfrm flipH="1">
            <a:off x="5003800" y="3789363"/>
            <a:ext cx="144463" cy="7921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0786" name="Line 18"/>
          <p:cNvSpPr>
            <a:spLocks noChangeShapeType="1"/>
          </p:cNvSpPr>
          <p:nvPr/>
        </p:nvSpPr>
        <p:spPr bwMode="auto">
          <a:xfrm flipV="1">
            <a:off x="3059113" y="4797425"/>
            <a:ext cx="1800225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80" y="1195388"/>
            <a:ext cx="8012866" cy="5434012"/>
          </a:xfrm>
          <a:prstGeom prst="rect">
            <a:avLst/>
          </a:prstGeom>
        </p:spPr>
      </p:pic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F86A-4E34-4C2A-B29C-D939AC33F94A}" type="slidenum">
              <a:rPr lang="en-US"/>
              <a:pPr/>
              <a:t>25</a:t>
            </a:fld>
            <a:endParaRPr lang="en-US"/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9063" y="158750"/>
            <a:ext cx="5132387" cy="820737"/>
          </a:xfrm>
        </p:spPr>
        <p:txBody>
          <a:bodyPr/>
          <a:lstStyle/>
          <a:p>
            <a:r>
              <a:rPr lang="de-DE" dirty="0" err="1" smtClean="0"/>
              <a:t>Expectation</a:t>
            </a:r>
            <a:endParaRPr lang="de-DE" dirty="0"/>
          </a:p>
        </p:txBody>
      </p:sp>
      <p:grpSp>
        <p:nvGrpSpPr>
          <p:cNvPr id="800772" name="Group 4"/>
          <p:cNvGrpSpPr>
            <a:grpSpLocks/>
          </p:cNvGrpSpPr>
          <p:nvPr/>
        </p:nvGrpSpPr>
        <p:grpSpPr bwMode="auto">
          <a:xfrm>
            <a:off x="6300788" y="260350"/>
            <a:ext cx="2522537" cy="1393825"/>
            <a:chOff x="3242" y="890"/>
            <a:chExt cx="1589" cy="878"/>
          </a:xfrm>
        </p:grpSpPr>
        <p:sp>
          <p:nvSpPr>
            <p:cNvPr id="800773" name="Line 5"/>
            <p:cNvSpPr>
              <a:spLocks noChangeShapeType="1"/>
            </p:cNvSpPr>
            <p:nvPr/>
          </p:nvSpPr>
          <p:spPr bwMode="auto">
            <a:xfrm>
              <a:off x="3442" y="1116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4" name="Line 6"/>
            <p:cNvSpPr>
              <a:spLocks noChangeShapeType="1"/>
            </p:cNvSpPr>
            <p:nvPr/>
          </p:nvSpPr>
          <p:spPr bwMode="auto">
            <a:xfrm flipV="1">
              <a:off x="3442" y="1388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5" name="Rectangle 7"/>
            <p:cNvSpPr>
              <a:spLocks noChangeArrowheads="1"/>
            </p:cNvSpPr>
            <p:nvPr/>
          </p:nvSpPr>
          <p:spPr bwMode="auto">
            <a:xfrm>
              <a:off x="3714" y="1252"/>
              <a:ext cx="544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76" name="Text Box 8"/>
            <p:cNvSpPr txBox="1">
              <a:spLocks noChangeArrowheads="1"/>
            </p:cNvSpPr>
            <p:nvPr/>
          </p:nvSpPr>
          <p:spPr bwMode="auto">
            <a:xfrm>
              <a:off x="3242" y="935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p</a:t>
              </a:r>
            </a:p>
          </p:txBody>
        </p:sp>
        <p:sp>
          <p:nvSpPr>
            <p:cNvPr id="800777" name="Text Box 9"/>
            <p:cNvSpPr txBox="1">
              <a:spLocks noChangeArrowheads="1"/>
            </p:cNvSpPr>
            <p:nvPr/>
          </p:nvSpPr>
          <p:spPr bwMode="auto">
            <a:xfrm>
              <a:off x="3242" y="141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n</a:t>
              </a:r>
            </a:p>
          </p:txBody>
        </p:sp>
        <p:sp>
          <p:nvSpPr>
            <p:cNvPr id="800778" name="Line 10"/>
            <p:cNvSpPr>
              <a:spLocks noChangeShapeType="1"/>
            </p:cNvSpPr>
            <p:nvPr/>
          </p:nvSpPr>
          <p:spPr bwMode="auto">
            <a:xfrm>
              <a:off x="4241" y="1434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9" name="Line 11"/>
            <p:cNvSpPr>
              <a:spLocks noChangeShapeType="1"/>
            </p:cNvSpPr>
            <p:nvPr/>
          </p:nvSpPr>
          <p:spPr bwMode="auto">
            <a:xfrm flipV="1">
              <a:off x="4241" y="1071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80" name="Text Box 12"/>
            <p:cNvSpPr txBox="1">
              <a:spLocks noChangeArrowheads="1"/>
            </p:cNvSpPr>
            <p:nvPr/>
          </p:nvSpPr>
          <p:spPr bwMode="auto">
            <a:xfrm>
              <a:off x="4649" y="148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n</a:t>
              </a:r>
            </a:p>
          </p:txBody>
        </p:sp>
        <p:sp>
          <p:nvSpPr>
            <p:cNvPr id="800781" name="Text Box 13"/>
            <p:cNvSpPr txBox="1">
              <a:spLocks noChangeArrowheads="1"/>
            </p:cNvSpPr>
            <p:nvPr/>
          </p:nvSpPr>
          <p:spPr bwMode="auto">
            <a:xfrm>
              <a:off x="4649" y="89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p</a:t>
              </a:r>
            </a:p>
          </p:txBody>
        </p:sp>
      </p:grpSp>
      <p:graphicFrame>
        <p:nvGraphicFramePr>
          <p:cNvPr id="800782" name="Object 1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5417068"/>
              </p:ext>
            </p:extLst>
          </p:nvPr>
        </p:nvGraphicFramePr>
        <p:xfrm>
          <a:off x="1602582" y="1123950"/>
          <a:ext cx="29130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35" name="Формула" r:id="rId4" imgW="927000" imgH="203040" progId="Equation.3">
                  <p:embed/>
                </p:oleObj>
              </mc:Choice>
              <mc:Fallback>
                <p:oleObj name="Формула" r:id="rId4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2582" y="1123950"/>
                        <a:ext cx="2913062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783" name="Text Box 15"/>
          <p:cNvSpPr txBox="1">
            <a:spLocks noChangeArrowheads="1"/>
          </p:cNvSpPr>
          <p:nvPr/>
        </p:nvSpPr>
        <p:spPr bwMode="auto">
          <a:xfrm>
            <a:off x="2319338" y="503237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SAID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0784" name="Text Box 16"/>
              <p:cNvSpPr txBox="1">
                <a:spLocks noChangeArrowheads="1"/>
              </p:cNvSpPr>
              <p:nvPr/>
            </p:nvSpPr>
            <p:spPr bwMode="auto">
              <a:xfrm>
                <a:off x="4736751" y="5214422"/>
                <a:ext cx="27989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SAID with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resonance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00784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6751" y="5214422"/>
                <a:ext cx="279890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743" t="-8197" r="-1089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0785" name="Line 17"/>
          <p:cNvSpPr>
            <a:spLocks noChangeShapeType="1"/>
          </p:cNvSpPr>
          <p:nvPr/>
        </p:nvSpPr>
        <p:spPr bwMode="auto">
          <a:xfrm flipH="1" flipV="1">
            <a:off x="5257799" y="4581523"/>
            <a:ext cx="723201" cy="63289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0786" name="Line 18"/>
          <p:cNvSpPr>
            <a:spLocks noChangeShapeType="1"/>
          </p:cNvSpPr>
          <p:nvPr/>
        </p:nvSpPr>
        <p:spPr bwMode="auto">
          <a:xfrm flipV="1">
            <a:off x="3059114" y="4419600"/>
            <a:ext cx="1425600" cy="809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2319338" y="2819400"/>
                <a:ext cx="27912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SAID with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resonance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9338" y="2819400"/>
                <a:ext cx="2791277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47" t="-8333" r="-873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3718791" y="3188732"/>
            <a:ext cx="548409" cy="7236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76337"/>
            <a:ext cx="8664456" cy="5421015"/>
          </a:xfrm>
          <a:prstGeom prst="rect">
            <a:avLst/>
          </a:prstGeom>
        </p:spPr>
      </p:pic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F86A-4E34-4C2A-B29C-D939AC33F94A}" type="slidenum">
              <a:rPr lang="en-US"/>
              <a:pPr/>
              <a:t>26</a:t>
            </a:fld>
            <a:endParaRPr lang="en-US"/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9063" y="158750"/>
            <a:ext cx="5132387" cy="820737"/>
          </a:xfrm>
        </p:spPr>
        <p:txBody>
          <a:bodyPr/>
          <a:lstStyle/>
          <a:p>
            <a:r>
              <a:rPr lang="de-DE" dirty="0" smtClean="0"/>
              <a:t>Reality</a:t>
            </a:r>
            <a:endParaRPr lang="de-DE" dirty="0"/>
          </a:p>
        </p:txBody>
      </p:sp>
      <p:grpSp>
        <p:nvGrpSpPr>
          <p:cNvPr id="800772" name="Group 4"/>
          <p:cNvGrpSpPr>
            <a:grpSpLocks/>
          </p:cNvGrpSpPr>
          <p:nvPr/>
        </p:nvGrpSpPr>
        <p:grpSpPr bwMode="auto">
          <a:xfrm>
            <a:off x="6300788" y="260350"/>
            <a:ext cx="2522537" cy="1393825"/>
            <a:chOff x="3242" y="890"/>
            <a:chExt cx="1589" cy="878"/>
          </a:xfrm>
        </p:grpSpPr>
        <p:sp>
          <p:nvSpPr>
            <p:cNvPr id="800773" name="Line 5"/>
            <p:cNvSpPr>
              <a:spLocks noChangeShapeType="1"/>
            </p:cNvSpPr>
            <p:nvPr/>
          </p:nvSpPr>
          <p:spPr bwMode="auto">
            <a:xfrm>
              <a:off x="3442" y="1116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4" name="Line 6"/>
            <p:cNvSpPr>
              <a:spLocks noChangeShapeType="1"/>
            </p:cNvSpPr>
            <p:nvPr/>
          </p:nvSpPr>
          <p:spPr bwMode="auto">
            <a:xfrm flipV="1">
              <a:off x="3442" y="1388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5" name="Rectangle 7"/>
            <p:cNvSpPr>
              <a:spLocks noChangeArrowheads="1"/>
            </p:cNvSpPr>
            <p:nvPr/>
          </p:nvSpPr>
          <p:spPr bwMode="auto">
            <a:xfrm>
              <a:off x="3714" y="1252"/>
              <a:ext cx="544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0776" name="Text Box 8"/>
            <p:cNvSpPr txBox="1">
              <a:spLocks noChangeArrowheads="1"/>
            </p:cNvSpPr>
            <p:nvPr/>
          </p:nvSpPr>
          <p:spPr bwMode="auto">
            <a:xfrm>
              <a:off x="3242" y="935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p</a:t>
              </a:r>
            </a:p>
          </p:txBody>
        </p:sp>
        <p:sp>
          <p:nvSpPr>
            <p:cNvPr id="800777" name="Text Box 9"/>
            <p:cNvSpPr txBox="1">
              <a:spLocks noChangeArrowheads="1"/>
            </p:cNvSpPr>
            <p:nvPr/>
          </p:nvSpPr>
          <p:spPr bwMode="auto">
            <a:xfrm>
              <a:off x="3242" y="141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n</a:t>
              </a:r>
            </a:p>
          </p:txBody>
        </p:sp>
        <p:sp>
          <p:nvSpPr>
            <p:cNvPr id="800778" name="Line 10"/>
            <p:cNvSpPr>
              <a:spLocks noChangeShapeType="1"/>
            </p:cNvSpPr>
            <p:nvPr/>
          </p:nvSpPr>
          <p:spPr bwMode="auto">
            <a:xfrm>
              <a:off x="4241" y="1434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79" name="Line 11"/>
            <p:cNvSpPr>
              <a:spLocks noChangeShapeType="1"/>
            </p:cNvSpPr>
            <p:nvPr/>
          </p:nvSpPr>
          <p:spPr bwMode="auto">
            <a:xfrm flipV="1">
              <a:off x="4241" y="1071"/>
              <a:ext cx="362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780" name="Text Box 12"/>
            <p:cNvSpPr txBox="1">
              <a:spLocks noChangeArrowheads="1"/>
            </p:cNvSpPr>
            <p:nvPr/>
          </p:nvSpPr>
          <p:spPr bwMode="auto">
            <a:xfrm>
              <a:off x="4649" y="148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n</a:t>
              </a:r>
            </a:p>
          </p:txBody>
        </p:sp>
        <p:sp>
          <p:nvSpPr>
            <p:cNvPr id="800781" name="Text Box 13"/>
            <p:cNvSpPr txBox="1">
              <a:spLocks noChangeArrowheads="1"/>
            </p:cNvSpPr>
            <p:nvPr/>
          </p:nvSpPr>
          <p:spPr bwMode="auto">
            <a:xfrm>
              <a:off x="4649" y="89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</a:rPr>
                <a:t>p</a:t>
              </a:r>
            </a:p>
          </p:txBody>
        </p:sp>
      </p:grpSp>
      <p:graphicFrame>
        <p:nvGraphicFramePr>
          <p:cNvPr id="800782" name="Object 1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9285439"/>
              </p:ext>
            </p:extLst>
          </p:nvPr>
        </p:nvGraphicFramePr>
        <p:xfrm>
          <a:off x="1602582" y="1123950"/>
          <a:ext cx="29130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559" name="Формула" r:id="rId4" imgW="927000" imgH="203040" progId="Equation.3">
                  <p:embed/>
                </p:oleObj>
              </mc:Choice>
              <mc:Fallback>
                <p:oleObj name="Формула" r:id="rId4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2582" y="1123950"/>
                        <a:ext cx="2913062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783" name="Text Box 15"/>
          <p:cNvSpPr txBox="1">
            <a:spLocks noChangeArrowheads="1"/>
          </p:cNvSpPr>
          <p:nvPr/>
        </p:nvSpPr>
        <p:spPr bwMode="auto">
          <a:xfrm>
            <a:off x="2319338" y="503237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SAID</a:t>
            </a:r>
          </a:p>
        </p:txBody>
      </p:sp>
      <p:sp>
        <p:nvSpPr>
          <p:cNvPr id="800786" name="Line 18"/>
          <p:cNvSpPr>
            <a:spLocks noChangeShapeType="1"/>
          </p:cNvSpPr>
          <p:nvPr/>
        </p:nvSpPr>
        <p:spPr bwMode="auto">
          <a:xfrm flipV="1">
            <a:off x="3059114" y="4581522"/>
            <a:ext cx="1080838" cy="64770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2319338" y="2819400"/>
                <a:ext cx="283398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SAID with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resonance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9338" y="2819400"/>
                <a:ext cx="283398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720" t="-8333" r="-1075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3718791" y="3188732"/>
            <a:ext cx="548409" cy="723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4736751" y="5214422"/>
                <a:ext cx="28416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SAID with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resonance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6751" y="5214422"/>
                <a:ext cx="284161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17" t="-8197" r="-1288" b="-245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17"/>
          <p:cNvSpPr>
            <a:spLocks noChangeShapeType="1"/>
          </p:cNvSpPr>
          <p:nvPr/>
        </p:nvSpPr>
        <p:spPr bwMode="auto">
          <a:xfrm flipH="1" flipV="1">
            <a:off x="5257798" y="4725143"/>
            <a:ext cx="723201" cy="48927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19"/>
            <a:ext cx="7920880" cy="5691889"/>
          </a:xfrm>
          <a:prstGeom prst="rect">
            <a:avLst/>
          </a:prstGeom>
        </p:spPr>
      </p:pic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F86A-4E34-4C2A-B29C-D939AC33F94A}" type="slidenum">
              <a:rPr lang="en-US"/>
              <a:pPr/>
              <a:t>27</a:t>
            </a:fld>
            <a:endParaRPr lang="en-US"/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9063" y="158750"/>
            <a:ext cx="7073900" cy="820737"/>
          </a:xfrm>
        </p:spPr>
        <p:txBody>
          <a:bodyPr>
            <a:normAutofit/>
          </a:bodyPr>
          <a:lstStyle/>
          <a:p>
            <a:r>
              <a:rPr lang="en-US" dirty="0" err="1"/>
              <a:t>pn</a:t>
            </a:r>
            <a:r>
              <a:rPr lang="en-US" dirty="0"/>
              <a:t> Vector </a:t>
            </a:r>
            <a:r>
              <a:rPr lang="en-US" dirty="0" err="1"/>
              <a:t>Analysing</a:t>
            </a:r>
            <a:r>
              <a:rPr lang="en-US" dirty="0"/>
              <a:t> power</a:t>
            </a:r>
            <a:endParaRPr lang="de-DE" dirty="0"/>
          </a:p>
        </p:txBody>
      </p:sp>
      <p:graphicFrame>
        <p:nvGraphicFramePr>
          <p:cNvPr id="800782" name="Object 1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6531997"/>
              </p:ext>
            </p:extLst>
          </p:nvPr>
        </p:nvGraphicFramePr>
        <p:xfrm>
          <a:off x="4329496" y="874012"/>
          <a:ext cx="29130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82" name="Формула" r:id="rId4" imgW="927000" imgH="203040" progId="Equation.3">
                  <p:embed/>
                </p:oleObj>
              </mc:Choice>
              <mc:Fallback>
                <p:oleObj name="Формула" r:id="rId4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496" y="874012"/>
                        <a:ext cx="2913062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783" name="Text Box 15"/>
          <p:cNvSpPr txBox="1">
            <a:spLocks noChangeArrowheads="1"/>
          </p:cNvSpPr>
          <p:nvPr/>
        </p:nvSpPr>
        <p:spPr bwMode="auto">
          <a:xfrm>
            <a:off x="2319338" y="503237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SAID</a:t>
            </a:r>
          </a:p>
        </p:txBody>
      </p:sp>
      <p:sp>
        <p:nvSpPr>
          <p:cNvPr id="800786" name="Line 18"/>
          <p:cNvSpPr>
            <a:spLocks noChangeShapeType="1"/>
          </p:cNvSpPr>
          <p:nvPr/>
        </p:nvSpPr>
        <p:spPr bwMode="auto">
          <a:xfrm flipV="1">
            <a:off x="3059114" y="4653136"/>
            <a:ext cx="1296862" cy="57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2319338" y="2819400"/>
                <a:ext cx="283398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SAID with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resonance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9338" y="2819400"/>
                <a:ext cx="283398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720" t="-8333" r="-1075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3718791" y="3188732"/>
            <a:ext cx="274204" cy="607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4644008" y="4977184"/>
                <a:ext cx="284161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SAID with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resonance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4977184"/>
                <a:ext cx="284161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931" t="-8197" r="-1073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4644008" y="4869159"/>
            <a:ext cx="864096" cy="1080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WordArt 13"/>
          <p:cNvSpPr>
            <a:spLocks noChangeArrowheads="1" noChangeShapeType="1" noTextEdit="1"/>
          </p:cNvSpPr>
          <p:nvPr/>
        </p:nvSpPr>
        <p:spPr bwMode="auto">
          <a:xfrm>
            <a:off x="2580778" y="1559003"/>
            <a:ext cx="2973241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>
                    <a:alpha val="14999"/>
                  </a:srgbClr>
                </a:solidFill>
                <a:latin typeface="Arial"/>
                <a:cs typeface="Arial"/>
              </a:rPr>
              <a:t>Very Preliminary</a:t>
            </a:r>
            <a:endParaRPr lang="en-US" sz="36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00">
                  <a:alpha val="14999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8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7544" y="1340768"/>
                <a:ext cx="8280920" cy="511256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ABC-resonance is seen in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𝑝𝑛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𝑝𝑛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𝑝𝑛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𝑝𝑝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pn</a:t>
                </a:r>
                <a:r>
                  <a:rPr lang="en-US" dirty="0" smtClean="0"/>
                  <a:t>-elastic scattering exhibits fast phase motion</a:t>
                </a:r>
              </a:p>
              <a:p>
                <a:pPr lvl="1"/>
                <a:r>
                  <a:rPr lang="en-US" dirty="0" smtClean="0"/>
                  <a:t>Good hints for a resonance in elastic channel</a:t>
                </a:r>
              </a:p>
              <a:p>
                <a:r>
                  <a:rPr lang="en-US" dirty="0" smtClean="0"/>
                  <a:t>A discovery of a new resonance?</a:t>
                </a:r>
              </a:p>
              <a:p>
                <a:pPr lvl="1"/>
                <a:r>
                  <a:rPr lang="en-US" dirty="0" err="1" smtClean="0"/>
                  <a:t>Dibaryon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=2.38 </m:t>
                    </m:r>
                    <m:r>
                      <a:rPr lang="en-US" i="1">
                        <a:latin typeface="Cambria Math"/>
                      </a:rPr>
                      <m:t>𝐺𝑒𝑉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0.07 </m:t>
                    </m:r>
                    <m:r>
                      <a:rPr lang="en-US" b="0" i="1" smtClean="0">
                        <a:latin typeface="Cambria Math"/>
                      </a:rPr>
                      <m:t>𝐺𝑒𝑉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J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7544" y="1340768"/>
                <a:ext cx="8280920" cy="5112568"/>
              </a:xfrm>
              <a:blipFill rotWithShape="1">
                <a:blip r:embed="rId2"/>
                <a:stretch>
                  <a:fillRect l="-957" t="-954" r="-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D51-2112-46C7-886A-EEEFCFD9C87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WordArt 2"/>
          <p:cNvSpPr>
            <a:spLocks noChangeArrowheads="1" noChangeShapeType="1" noTextEdit="1"/>
          </p:cNvSpPr>
          <p:nvPr/>
        </p:nvSpPr>
        <p:spPr bwMode="auto">
          <a:xfrm>
            <a:off x="2124075" y="2492375"/>
            <a:ext cx="5761038" cy="2592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87624" y="3573016"/>
            <a:ext cx="792088" cy="792088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</a:t>
            </a:r>
            <a:endParaRPr lang="en-US" sz="4000" b="1" dirty="0"/>
          </a:p>
        </p:txBody>
      </p:sp>
      <p:sp>
        <p:nvSpPr>
          <p:cNvPr id="6" name="Овал 5"/>
          <p:cNvSpPr/>
          <p:nvPr/>
        </p:nvSpPr>
        <p:spPr>
          <a:xfrm>
            <a:off x="6588224" y="3573016"/>
            <a:ext cx="792088" cy="792088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</a:t>
            </a:r>
            <a:endParaRPr lang="en-US" sz="4000" b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3203848" y="3573016"/>
            <a:ext cx="2088232" cy="1296144"/>
            <a:chOff x="3203848" y="3356992"/>
            <a:chExt cx="2088232" cy="1296144"/>
          </a:xfrm>
        </p:grpSpPr>
        <p:sp>
          <p:nvSpPr>
            <p:cNvPr id="10" name="Овал 9"/>
            <p:cNvSpPr/>
            <p:nvPr/>
          </p:nvSpPr>
          <p:spPr>
            <a:xfrm>
              <a:off x="3203848" y="3356992"/>
              <a:ext cx="2088232" cy="1296144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rgbClr val="727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Овал 7"/>
            <p:cNvSpPr/>
            <p:nvPr/>
          </p:nvSpPr>
          <p:spPr>
            <a:xfrm>
              <a:off x="3419872" y="3573016"/>
              <a:ext cx="792088" cy="792088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n</a:t>
              </a:r>
              <a:endParaRPr lang="en-US" sz="4000" b="1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211960" y="3573016"/>
              <a:ext cx="792088" cy="792088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</a:t>
              </a:r>
              <a:endParaRPr lang="en-US" sz="4000" b="1" dirty="0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923928" y="3645024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ymbol" pitchFamily="18" charset="2"/>
              </a:rPr>
              <a:t>g</a:t>
            </a:r>
            <a:endParaRPr lang="en-US" sz="4000" b="1" dirty="0">
              <a:latin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2698" y="5373216"/>
                <a:ext cx="322351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𝑝𝑛</m:t>
                      </m:r>
                      <m:r>
                        <a:rPr lang="en-US" sz="6000" b="0" i="1" smtClean="0">
                          <a:latin typeface="Cambria Math"/>
                        </a:rPr>
                        <m:t>→</m:t>
                      </m:r>
                      <m:r>
                        <a:rPr lang="en-US" sz="6000" b="0" i="1" smtClean="0">
                          <a:latin typeface="Cambria Math"/>
                        </a:rPr>
                        <m:t>𝑑</m:t>
                      </m:r>
                      <m:r>
                        <a:rPr lang="en-US" sz="6000" b="0" i="1" smtClean="0">
                          <a:latin typeface="Cambria Math"/>
                        </a:rPr>
                        <m:t>𝛾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98" y="5373216"/>
                <a:ext cx="3223511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5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68208E-6 L 0.27969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2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208E-6 L -0.31094 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5.78035E-6 L -0.00625 -0.05502 L -0.07778 -0.0571 L -0.06979 -0.15005 L -0.14445 -0.16068 L -0.13334 -0.26011 L -0.20625 -0.2749 L -0.1809 -0.35514 L -0.24132 -0.38889 L -0.2191 -0.46288 " pathEditMode="relative" ptsTypes="AAAAAAAA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31214E-6 L 0.26389 0.230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4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2" grpId="0" animBg="1"/>
      <p:bldP spid="1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877050" y="908720"/>
            <a:ext cx="1367358" cy="1583655"/>
          </a:xfrm>
          <a:prstGeom prst="ellipse">
            <a:avLst/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69875"/>
            <a:ext cx="8305800" cy="1143000"/>
          </a:xfrm>
        </p:spPr>
        <p:txBody>
          <a:bodyPr/>
          <a:lstStyle/>
          <a:p>
            <a:pPr algn="ctr"/>
            <a:r>
              <a:rPr lang="en-US" dirty="0" err="1"/>
              <a:t>Multiplet</a:t>
            </a:r>
            <a:endParaRPr lang="en-US" dirty="0"/>
          </a:p>
        </p:txBody>
      </p:sp>
      <p:grpSp>
        <p:nvGrpSpPr>
          <p:cNvPr id="378887" name="Group 7"/>
          <p:cNvGrpSpPr>
            <a:grpSpLocks/>
          </p:cNvGrpSpPr>
          <p:nvPr/>
        </p:nvGrpSpPr>
        <p:grpSpPr bwMode="auto">
          <a:xfrm>
            <a:off x="3417887" y="1400175"/>
            <a:ext cx="5472113" cy="584200"/>
            <a:chOff x="475" y="1109"/>
            <a:chExt cx="3447" cy="368"/>
          </a:xfrm>
        </p:grpSpPr>
        <p:sp>
          <p:nvSpPr>
            <p:cNvPr id="378885" name="Text Box 5"/>
            <p:cNvSpPr txBox="1">
              <a:spLocks noChangeArrowheads="1"/>
            </p:cNvSpPr>
            <p:nvPr/>
          </p:nvSpPr>
          <p:spPr bwMode="auto">
            <a:xfrm>
              <a:off x="475" y="1109"/>
              <a:ext cx="34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10</a:t>
              </a:r>
              <a:r>
                <a:rPr lang="en-US" sz="3200" dirty="0">
                  <a:sym typeface="Symbol" pitchFamily="18" charset="2"/>
                </a:rPr>
                <a:t>10=35282710</a:t>
              </a:r>
            </a:p>
          </p:txBody>
        </p:sp>
        <p:sp>
          <p:nvSpPr>
            <p:cNvPr id="378886" name="Line 6"/>
            <p:cNvSpPr>
              <a:spLocks noChangeShapeType="1"/>
            </p:cNvSpPr>
            <p:nvPr/>
          </p:nvSpPr>
          <p:spPr bwMode="auto">
            <a:xfrm>
              <a:off x="2881" y="1162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888" name="AutoShape 8"/>
          <p:cNvSpPr>
            <a:spLocks noChangeArrowheads="1"/>
          </p:cNvSpPr>
          <p:nvPr/>
        </p:nvSpPr>
        <p:spPr bwMode="auto">
          <a:xfrm>
            <a:off x="3059113" y="2349500"/>
            <a:ext cx="5580062" cy="3816350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9" name="Line 9"/>
          <p:cNvSpPr>
            <a:spLocks noChangeShapeType="1"/>
          </p:cNvSpPr>
          <p:nvPr/>
        </p:nvSpPr>
        <p:spPr bwMode="auto">
          <a:xfrm>
            <a:off x="3924300" y="5013325"/>
            <a:ext cx="38877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0" name="Line 10"/>
          <p:cNvSpPr>
            <a:spLocks noChangeShapeType="1"/>
          </p:cNvSpPr>
          <p:nvPr/>
        </p:nvSpPr>
        <p:spPr bwMode="auto">
          <a:xfrm>
            <a:off x="4787900" y="3789363"/>
            <a:ext cx="2089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 flipH="1">
            <a:off x="6732588" y="5013325"/>
            <a:ext cx="1008062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3" name="Line 13"/>
          <p:cNvSpPr>
            <a:spLocks noChangeShapeType="1"/>
          </p:cNvSpPr>
          <p:nvPr/>
        </p:nvSpPr>
        <p:spPr bwMode="auto">
          <a:xfrm>
            <a:off x="3924300" y="5013325"/>
            <a:ext cx="1008063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4" name="Oval 14"/>
          <p:cNvSpPr>
            <a:spLocks noChangeArrowheads="1"/>
          </p:cNvSpPr>
          <p:nvPr/>
        </p:nvSpPr>
        <p:spPr bwMode="auto">
          <a:xfrm>
            <a:off x="5724525" y="2205038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5" name="Oval 15"/>
          <p:cNvSpPr>
            <a:spLocks noChangeArrowheads="1"/>
          </p:cNvSpPr>
          <p:nvPr/>
        </p:nvSpPr>
        <p:spPr bwMode="auto">
          <a:xfrm>
            <a:off x="5724525" y="2205038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6" name="Oval 16"/>
          <p:cNvSpPr>
            <a:spLocks noChangeArrowheads="1"/>
          </p:cNvSpPr>
          <p:nvPr/>
        </p:nvSpPr>
        <p:spPr bwMode="auto">
          <a:xfrm>
            <a:off x="4643438" y="3644900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7" name="Oval 17"/>
          <p:cNvSpPr>
            <a:spLocks noChangeArrowheads="1"/>
          </p:cNvSpPr>
          <p:nvPr/>
        </p:nvSpPr>
        <p:spPr bwMode="auto">
          <a:xfrm>
            <a:off x="6704013" y="3616325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8" name="Oval 18"/>
          <p:cNvSpPr>
            <a:spLocks noChangeArrowheads="1"/>
          </p:cNvSpPr>
          <p:nvPr/>
        </p:nvSpPr>
        <p:spPr bwMode="auto">
          <a:xfrm>
            <a:off x="7596188" y="4826000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9" name="Oval 19"/>
          <p:cNvSpPr>
            <a:spLocks noChangeArrowheads="1"/>
          </p:cNvSpPr>
          <p:nvPr/>
        </p:nvSpPr>
        <p:spPr bwMode="auto">
          <a:xfrm>
            <a:off x="5710238" y="4826000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0" name="Oval 20"/>
          <p:cNvSpPr>
            <a:spLocks noChangeArrowheads="1"/>
          </p:cNvSpPr>
          <p:nvPr/>
        </p:nvSpPr>
        <p:spPr bwMode="auto">
          <a:xfrm>
            <a:off x="3779838" y="4868863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1" name="Oval 21"/>
          <p:cNvSpPr>
            <a:spLocks noChangeArrowheads="1"/>
          </p:cNvSpPr>
          <p:nvPr/>
        </p:nvSpPr>
        <p:spPr bwMode="auto">
          <a:xfrm>
            <a:off x="2930525" y="6021388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2" name="Oval 22"/>
          <p:cNvSpPr>
            <a:spLocks noChangeArrowheads="1"/>
          </p:cNvSpPr>
          <p:nvPr/>
        </p:nvSpPr>
        <p:spPr bwMode="auto">
          <a:xfrm>
            <a:off x="4787900" y="6021388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3" name="Oval 23"/>
          <p:cNvSpPr>
            <a:spLocks noChangeArrowheads="1"/>
          </p:cNvSpPr>
          <p:nvPr/>
        </p:nvSpPr>
        <p:spPr bwMode="auto">
          <a:xfrm>
            <a:off x="6632575" y="6022975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4" name="Oval 24"/>
          <p:cNvSpPr>
            <a:spLocks noChangeArrowheads="1"/>
          </p:cNvSpPr>
          <p:nvPr/>
        </p:nvSpPr>
        <p:spPr bwMode="auto">
          <a:xfrm>
            <a:off x="8474075" y="5992813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5" name="Text Box 25"/>
          <p:cNvSpPr txBox="1">
            <a:spLocks noChangeArrowheads="1"/>
          </p:cNvSpPr>
          <p:nvPr/>
        </p:nvSpPr>
        <p:spPr bwMode="auto">
          <a:xfrm>
            <a:off x="4643438" y="2060575"/>
            <a:ext cx="6880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</a:t>
            </a:r>
          </a:p>
        </p:txBody>
      </p:sp>
      <p:sp>
        <p:nvSpPr>
          <p:cNvPr id="378906" name="Text Box 26"/>
          <p:cNvSpPr txBox="1">
            <a:spLocks noChangeArrowheads="1"/>
          </p:cNvSpPr>
          <p:nvPr/>
        </p:nvSpPr>
        <p:spPr bwMode="auto">
          <a:xfrm>
            <a:off x="3563938" y="3357563"/>
            <a:ext cx="8402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*</a:t>
            </a:r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2587279" y="4528563"/>
            <a:ext cx="8611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*</a:t>
            </a:r>
          </a:p>
        </p:txBody>
      </p:sp>
      <p:sp>
        <p:nvSpPr>
          <p:cNvPr id="378908" name="Text Box 28"/>
          <p:cNvSpPr txBox="1">
            <a:spLocks noChangeArrowheads="1"/>
          </p:cNvSpPr>
          <p:nvPr/>
        </p:nvSpPr>
        <p:spPr bwMode="auto">
          <a:xfrm>
            <a:off x="1835150" y="5734050"/>
            <a:ext cx="7521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</a:t>
            </a:r>
          </a:p>
        </p:txBody>
      </p:sp>
      <p:sp>
        <p:nvSpPr>
          <p:cNvPr id="378909" name="Oval 29"/>
          <p:cNvSpPr>
            <a:spLocks noChangeArrowheads="1"/>
          </p:cNvSpPr>
          <p:nvPr/>
        </p:nvSpPr>
        <p:spPr bwMode="auto">
          <a:xfrm>
            <a:off x="5435600" y="1989138"/>
            <a:ext cx="865188" cy="719137"/>
          </a:xfrm>
          <a:prstGeom prst="ellipse">
            <a:avLst/>
          </a:prstGeom>
          <a:noFill/>
          <a:ln w="762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468313" y="1989138"/>
            <a:ext cx="1938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3399"/>
                </a:solidFill>
                <a:sym typeface="Symbol" pitchFamily="18" charset="2"/>
              </a:rPr>
              <a:t>Y()=2</a:t>
            </a:r>
          </a:p>
          <a:p>
            <a:r>
              <a:rPr lang="en-US" sz="3600" dirty="0">
                <a:solidFill>
                  <a:srgbClr val="FF3399"/>
                </a:solidFill>
                <a:sym typeface="Symbol" pitchFamily="18" charset="2"/>
              </a:rPr>
              <a:t>I()=0</a:t>
            </a:r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2843213" y="6400800"/>
            <a:ext cx="6091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Kim Maltman, Nucl. Phys. </a:t>
            </a:r>
            <a:r>
              <a:rPr lang="en-US" sz="2400" b="1"/>
              <a:t>A501</a:t>
            </a:r>
            <a:r>
              <a:rPr lang="en-US" sz="2400"/>
              <a:t> (1989) 843</a:t>
            </a:r>
          </a:p>
        </p:txBody>
      </p:sp>
    </p:spTree>
    <p:extLst>
      <p:ext uri="{BB962C8B-B14F-4D97-AF65-F5344CB8AC3E}">
        <p14:creationId xmlns:p14="http://schemas.microsoft.com/office/powerpoint/2010/main" val="8987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95536" y="2924944"/>
            <a:ext cx="2664296" cy="136815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259632" y="2276872"/>
            <a:ext cx="0" cy="24482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123728" y="2276872"/>
            <a:ext cx="0" cy="24482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Mirror </a:t>
            </a:r>
            <a:r>
              <a:rPr lang="en-US" dirty="0" err="1" smtClean="0"/>
              <a:t>dibaryon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899592" y="3212976"/>
            <a:ext cx="720080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ymbol" pitchFamily="18" charset="2"/>
              </a:rPr>
              <a:t>D</a:t>
            </a:r>
            <a:endParaRPr lang="en-US" sz="3200" b="1" dirty="0">
              <a:latin typeface="Symbol" pitchFamily="18" charset="2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63688" y="3223017"/>
            <a:ext cx="720080" cy="648072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ymbol" pitchFamily="18" charset="2"/>
              </a:rPr>
              <a:t>D</a:t>
            </a:r>
            <a:endParaRPr lang="en-US" sz="3200" b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336178" y="1635522"/>
            <a:ext cx="256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/>
              <a:t>I(</a:t>
            </a:r>
            <a:r>
              <a:rPr lang="en-US" sz="3600" b="1" dirty="0" err="1"/>
              <a:t>J</a:t>
            </a:r>
            <a:r>
              <a:rPr lang="en-US" sz="3600" b="1" baseline="30000" dirty="0" err="1"/>
              <a:t>p</a:t>
            </a:r>
            <a:r>
              <a:rPr lang="en-US" sz="3600" b="1" dirty="0"/>
              <a:t>) = 0(3</a:t>
            </a:r>
            <a:r>
              <a:rPr lang="en-US" sz="3600" b="1" baseline="30000" dirty="0"/>
              <a:t>+</a:t>
            </a:r>
            <a:r>
              <a:rPr lang="en-US" sz="3600" b="1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97626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d</a:t>
            </a:r>
            <a:r>
              <a:rPr lang="en-US" sz="4000" b="1" dirty="0" smtClean="0"/>
              <a:t>*</a:t>
            </a:r>
            <a:endParaRPr lang="en-US" sz="4000" b="1" dirty="0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10885" y="5301208"/>
            <a:ext cx="4238625" cy="123177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902729" y="5472956"/>
            <a:ext cx="0" cy="907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381165" y="5452383"/>
            <a:ext cx="0" cy="907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825716" y="5442765"/>
            <a:ext cx="0" cy="907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696685" y="5698172"/>
            <a:ext cx="412089" cy="453812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1163905" y="5679290"/>
            <a:ext cx="412089" cy="453812"/>
          </a:xfrm>
          <a:prstGeom prst="ellipse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2"/>
          <p:cNvSpPr>
            <a:spLocks noChangeArrowheads="1"/>
          </p:cNvSpPr>
          <p:nvPr/>
        </p:nvSpPr>
        <p:spPr bwMode="auto">
          <a:xfrm>
            <a:off x="1608445" y="5659880"/>
            <a:ext cx="412089" cy="453812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2291784" y="5415013"/>
            <a:ext cx="0" cy="907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V="1">
            <a:off x="2828386" y="5432974"/>
            <a:ext cx="0" cy="907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3265876" y="5432974"/>
            <a:ext cx="0" cy="907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19"/>
          <p:cNvSpPr>
            <a:spLocks noChangeArrowheads="1"/>
          </p:cNvSpPr>
          <p:nvPr/>
        </p:nvSpPr>
        <p:spPr bwMode="auto">
          <a:xfrm>
            <a:off x="2093162" y="5699863"/>
            <a:ext cx="412089" cy="453812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0"/>
          <p:cNvSpPr>
            <a:spLocks noChangeArrowheads="1"/>
          </p:cNvSpPr>
          <p:nvPr/>
        </p:nvSpPr>
        <p:spPr bwMode="auto">
          <a:xfrm>
            <a:off x="2620033" y="5687163"/>
            <a:ext cx="412089" cy="453812"/>
          </a:xfrm>
          <a:prstGeom prst="ellipse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3059832" y="5687163"/>
            <a:ext cx="412089" cy="453812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779399" y="5746775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29" name="Text Box 39"/>
          <p:cNvSpPr txBox="1">
            <a:spLocks noChangeArrowheads="1"/>
          </p:cNvSpPr>
          <p:nvPr/>
        </p:nvSpPr>
        <p:spPr bwMode="auto">
          <a:xfrm>
            <a:off x="1220445" y="5729403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1705523" y="5742103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2171591" y="5738370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2705884" y="5724337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3145683" y="5713328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355976" y="1268760"/>
            <a:ext cx="0" cy="5589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4932040" y="1692751"/>
            <a:ext cx="25907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/>
              <a:t>I(</a:t>
            </a:r>
            <a:r>
              <a:rPr lang="en-US" sz="3600" b="1" dirty="0" err="1"/>
              <a:t>J</a:t>
            </a:r>
            <a:r>
              <a:rPr lang="en-US" sz="3600" b="1" baseline="30000" dirty="0" err="1"/>
              <a:t>p</a:t>
            </a:r>
            <a:r>
              <a:rPr lang="en-US" sz="3600" b="1" dirty="0"/>
              <a:t>) = </a:t>
            </a:r>
            <a:r>
              <a:rPr lang="en-US" sz="3600" b="1" dirty="0" smtClean="0"/>
              <a:t>3(0</a:t>
            </a:r>
            <a:r>
              <a:rPr lang="en-US" sz="3600" b="1" baseline="30000" dirty="0" smtClean="0"/>
              <a:t>+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7" name="Овал 36"/>
          <p:cNvSpPr/>
          <p:nvPr/>
        </p:nvSpPr>
        <p:spPr>
          <a:xfrm>
            <a:off x="5076056" y="2997763"/>
            <a:ext cx="2664296" cy="136815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5940152" y="2349691"/>
            <a:ext cx="0" cy="24482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6804248" y="2636912"/>
            <a:ext cx="0" cy="24482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5580112" y="3285795"/>
            <a:ext cx="720080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ymbol" pitchFamily="18" charset="2"/>
              </a:rPr>
              <a:t>D</a:t>
            </a:r>
            <a:endParaRPr lang="en-US" sz="3200" b="1" dirty="0">
              <a:latin typeface="Symbol" pitchFamily="18" charset="2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6444208" y="3295836"/>
            <a:ext cx="720080" cy="648072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ymbol" pitchFamily="18" charset="2"/>
              </a:rPr>
              <a:t>D</a:t>
            </a:r>
            <a:endParaRPr lang="en-US" sz="3200" b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42" name="Oval 22"/>
          <p:cNvSpPr>
            <a:spLocks noChangeArrowheads="1"/>
          </p:cNvSpPr>
          <p:nvPr/>
        </p:nvSpPr>
        <p:spPr bwMode="auto">
          <a:xfrm>
            <a:off x="4499992" y="5315553"/>
            <a:ext cx="4238625" cy="123177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5391836" y="5487301"/>
            <a:ext cx="0" cy="907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 flipV="1">
            <a:off x="5870272" y="5466728"/>
            <a:ext cx="0" cy="907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 flipV="1">
            <a:off x="6314823" y="5457110"/>
            <a:ext cx="0" cy="907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10"/>
          <p:cNvSpPr>
            <a:spLocks noChangeArrowheads="1"/>
          </p:cNvSpPr>
          <p:nvPr/>
        </p:nvSpPr>
        <p:spPr bwMode="auto">
          <a:xfrm>
            <a:off x="5185792" y="5712517"/>
            <a:ext cx="412089" cy="453812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auto">
          <a:xfrm>
            <a:off x="5653012" y="5693635"/>
            <a:ext cx="412089" cy="453812"/>
          </a:xfrm>
          <a:prstGeom prst="ellipse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12"/>
          <p:cNvSpPr>
            <a:spLocks noChangeArrowheads="1"/>
          </p:cNvSpPr>
          <p:nvPr/>
        </p:nvSpPr>
        <p:spPr bwMode="auto">
          <a:xfrm>
            <a:off x="6097552" y="5674225"/>
            <a:ext cx="412089" cy="453812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>
            <a:off x="6780890" y="5487299"/>
            <a:ext cx="23358" cy="9076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>
            <a:off x="7315184" y="5487301"/>
            <a:ext cx="0" cy="88705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7740352" y="5487301"/>
            <a:ext cx="14631" cy="85329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9"/>
          <p:cNvSpPr>
            <a:spLocks noChangeArrowheads="1"/>
          </p:cNvSpPr>
          <p:nvPr/>
        </p:nvSpPr>
        <p:spPr bwMode="auto">
          <a:xfrm>
            <a:off x="6582269" y="5714208"/>
            <a:ext cx="412089" cy="453812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7109140" y="5701508"/>
            <a:ext cx="412089" cy="453812"/>
          </a:xfrm>
          <a:prstGeom prst="ellipse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21"/>
          <p:cNvSpPr>
            <a:spLocks noChangeArrowheads="1"/>
          </p:cNvSpPr>
          <p:nvPr/>
        </p:nvSpPr>
        <p:spPr bwMode="auto">
          <a:xfrm>
            <a:off x="7548939" y="5701508"/>
            <a:ext cx="412089" cy="453812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5268506" y="5761120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5709552" y="5743748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57" name="Text Box 40"/>
          <p:cNvSpPr txBox="1">
            <a:spLocks noChangeArrowheads="1"/>
          </p:cNvSpPr>
          <p:nvPr/>
        </p:nvSpPr>
        <p:spPr bwMode="auto">
          <a:xfrm>
            <a:off x="6194630" y="5756448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58" name="Text Box 44"/>
          <p:cNvSpPr txBox="1">
            <a:spLocks noChangeArrowheads="1"/>
          </p:cNvSpPr>
          <p:nvPr/>
        </p:nvSpPr>
        <p:spPr bwMode="auto">
          <a:xfrm>
            <a:off x="6660698" y="5752715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 Box 47"/>
          <p:cNvSpPr txBox="1">
            <a:spLocks noChangeArrowheads="1"/>
          </p:cNvSpPr>
          <p:nvPr/>
        </p:nvSpPr>
        <p:spPr bwMode="auto">
          <a:xfrm>
            <a:off x="7194991" y="5738682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7634790" y="5727673"/>
            <a:ext cx="24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80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73771" y="1604927"/>
            <a:ext cx="914400" cy="914400"/>
          </a:xfrm>
          <a:prstGeom prst="ellipse">
            <a:avLst/>
          </a:prstGeom>
          <a:noFill/>
          <a:ln w="539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69875"/>
            <a:ext cx="8305800" cy="7828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Mirror </a:t>
            </a:r>
            <a:r>
              <a:rPr lang="en-US" dirty="0" err="1" smtClean="0"/>
              <a:t>Multiplet</a:t>
            </a:r>
            <a:endParaRPr lang="en-US" dirty="0"/>
          </a:p>
        </p:txBody>
      </p:sp>
      <p:grpSp>
        <p:nvGrpSpPr>
          <p:cNvPr id="378887" name="Group 7"/>
          <p:cNvGrpSpPr>
            <a:grpSpLocks/>
          </p:cNvGrpSpPr>
          <p:nvPr/>
        </p:nvGrpSpPr>
        <p:grpSpPr bwMode="auto">
          <a:xfrm>
            <a:off x="2981304" y="1398275"/>
            <a:ext cx="5472113" cy="584200"/>
            <a:chOff x="475" y="1109"/>
            <a:chExt cx="3447" cy="368"/>
          </a:xfrm>
        </p:grpSpPr>
        <p:sp>
          <p:nvSpPr>
            <p:cNvPr id="378885" name="Text Box 5"/>
            <p:cNvSpPr txBox="1">
              <a:spLocks noChangeArrowheads="1"/>
            </p:cNvSpPr>
            <p:nvPr/>
          </p:nvSpPr>
          <p:spPr bwMode="auto">
            <a:xfrm>
              <a:off x="475" y="1109"/>
              <a:ext cx="34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10</a:t>
              </a:r>
              <a:r>
                <a:rPr lang="en-US" sz="3200" dirty="0">
                  <a:sym typeface="Symbol" pitchFamily="18" charset="2"/>
                </a:rPr>
                <a:t>10=35282710</a:t>
              </a:r>
            </a:p>
          </p:txBody>
        </p:sp>
        <p:sp>
          <p:nvSpPr>
            <p:cNvPr id="378886" name="Line 6"/>
            <p:cNvSpPr>
              <a:spLocks noChangeShapeType="1"/>
            </p:cNvSpPr>
            <p:nvPr/>
          </p:nvSpPr>
          <p:spPr bwMode="auto">
            <a:xfrm>
              <a:off x="2881" y="1162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889" name="Line 9"/>
          <p:cNvSpPr>
            <a:spLocks noChangeShapeType="1"/>
          </p:cNvSpPr>
          <p:nvPr/>
        </p:nvSpPr>
        <p:spPr bwMode="auto">
          <a:xfrm flipV="1">
            <a:off x="4067175" y="4325112"/>
            <a:ext cx="316944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0" name="Line 10"/>
          <p:cNvSpPr>
            <a:spLocks noChangeShapeType="1"/>
          </p:cNvSpPr>
          <p:nvPr/>
        </p:nvSpPr>
        <p:spPr bwMode="auto">
          <a:xfrm>
            <a:off x="3131840" y="2889504"/>
            <a:ext cx="511256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4" name="Oval 14"/>
          <p:cNvSpPr>
            <a:spLocks noChangeArrowheads="1"/>
          </p:cNvSpPr>
          <p:nvPr/>
        </p:nvSpPr>
        <p:spPr bwMode="auto">
          <a:xfrm>
            <a:off x="3465576" y="2031626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5" name="Oval 15"/>
          <p:cNvSpPr>
            <a:spLocks noChangeArrowheads="1"/>
          </p:cNvSpPr>
          <p:nvPr/>
        </p:nvSpPr>
        <p:spPr bwMode="auto">
          <a:xfrm>
            <a:off x="2467833" y="2031626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6" name="Oval 16"/>
          <p:cNvSpPr>
            <a:spLocks noChangeArrowheads="1"/>
          </p:cNvSpPr>
          <p:nvPr/>
        </p:nvSpPr>
        <p:spPr bwMode="auto">
          <a:xfrm>
            <a:off x="3978419" y="4155539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7" name="Oval 17"/>
          <p:cNvSpPr>
            <a:spLocks noChangeArrowheads="1"/>
          </p:cNvSpPr>
          <p:nvPr/>
        </p:nvSpPr>
        <p:spPr bwMode="auto">
          <a:xfrm>
            <a:off x="3464184" y="3468211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8" name="Oval 18"/>
          <p:cNvSpPr>
            <a:spLocks noChangeArrowheads="1"/>
          </p:cNvSpPr>
          <p:nvPr/>
        </p:nvSpPr>
        <p:spPr bwMode="auto">
          <a:xfrm>
            <a:off x="8047450" y="2735943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9" name="Oval 19"/>
          <p:cNvSpPr>
            <a:spLocks noChangeArrowheads="1"/>
          </p:cNvSpPr>
          <p:nvPr/>
        </p:nvSpPr>
        <p:spPr bwMode="auto">
          <a:xfrm>
            <a:off x="4498955" y="4873502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0" name="Oval 20"/>
          <p:cNvSpPr>
            <a:spLocks noChangeArrowheads="1"/>
          </p:cNvSpPr>
          <p:nvPr/>
        </p:nvSpPr>
        <p:spPr bwMode="auto">
          <a:xfrm>
            <a:off x="4498848" y="2029968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1" name="Oval 21"/>
          <p:cNvSpPr>
            <a:spLocks noChangeArrowheads="1"/>
          </p:cNvSpPr>
          <p:nvPr/>
        </p:nvSpPr>
        <p:spPr bwMode="auto">
          <a:xfrm>
            <a:off x="5527999" y="6308725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2" name="Oval 22"/>
          <p:cNvSpPr>
            <a:spLocks noChangeArrowheads="1"/>
          </p:cNvSpPr>
          <p:nvPr/>
        </p:nvSpPr>
        <p:spPr bwMode="auto">
          <a:xfrm>
            <a:off x="5532120" y="2031626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4" name="Oval 24"/>
          <p:cNvSpPr>
            <a:spLocks noChangeArrowheads="1"/>
          </p:cNvSpPr>
          <p:nvPr/>
        </p:nvSpPr>
        <p:spPr bwMode="auto">
          <a:xfrm>
            <a:off x="5004395" y="5617051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5" name="Text Box 25"/>
          <p:cNvSpPr txBox="1">
            <a:spLocks noChangeArrowheads="1"/>
          </p:cNvSpPr>
          <p:nvPr/>
        </p:nvSpPr>
        <p:spPr bwMode="auto">
          <a:xfrm>
            <a:off x="1450867" y="1882907"/>
            <a:ext cx="6880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</a:t>
            </a:r>
          </a:p>
        </p:txBody>
      </p:sp>
      <p:sp>
        <p:nvSpPr>
          <p:cNvPr id="378906" name="Text Box 26"/>
          <p:cNvSpPr txBox="1">
            <a:spLocks noChangeArrowheads="1"/>
          </p:cNvSpPr>
          <p:nvPr/>
        </p:nvSpPr>
        <p:spPr bwMode="auto">
          <a:xfrm>
            <a:off x="718046" y="2587224"/>
            <a:ext cx="1844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ym typeface="Symbol" pitchFamily="18" charset="2"/>
              </a:rPr>
              <a:t>*</a:t>
            </a:r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677095" y="3319492"/>
            <a:ext cx="22054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ym typeface="Symbol" pitchFamily="18" charset="2"/>
              </a:rPr>
              <a:t></a:t>
            </a:r>
            <a:r>
              <a:rPr lang="en-US" sz="3200" dirty="0" smtClean="0">
                <a:sym typeface="Symbol" pitchFamily="18" charset="2"/>
              </a:rPr>
              <a:t>*</a:t>
            </a:r>
            <a:r>
              <a:rPr lang="en-US" sz="3200" dirty="0">
                <a:sym typeface="Symbol" pitchFamily="18" charset="2"/>
              </a:rPr>
              <a:t>*</a:t>
            </a:r>
            <a:r>
              <a:rPr lang="en-US" sz="3200" dirty="0" smtClean="0">
                <a:sym typeface="Symbol" pitchFamily="18" charset="2"/>
              </a:rPr>
              <a:t>+</a:t>
            </a:r>
            <a:r>
              <a:rPr lang="en-US" sz="3200" dirty="0">
                <a:sym typeface="Symbol" pitchFamily="18" charset="2"/>
              </a:rPr>
              <a:t>*</a:t>
            </a:r>
          </a:p>
        </p:txBody>
      </p:sp>
      <p:sp>
        <p:nvSpPr>
          <p:cNvPr id="378908" name="Text Box 28"/>
          <p:cNvSpPr txBox="1">
            <a:spLocks noChangeArrowheads="1"/>
          </p:cNvSpPr>
          <p:nvPr/>
        </p:nvSpPr>
        <p:spPr bwMode="auto">
          <a:xfrm>
            <a:off x="983377" y="4032724"/>
            <a:ext cx="2310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ym typeface="Symbol" pitchFamily="18" charset="2"/>
              </a:rPr>
              <a:t>*</a:t>
            </a:r>
            <a:r>
              <a:rPr lang="en-US" sz="3200" dirty="0" smtClean="0">
                <a:sym typeface="Symbol" pitchFamily="18" charset="2"/>
              </a:rPr>
              <a:t></a:t>
            </a:r>
            <a:r>
              <a:rPr lang="en-US" sz="3200" dirty="0">
                <a:sym typeface="Symbol" pitchFamily="18" charset="2"/>
              </a:rPr>
              <a:t>*</a:t>
            </a:r>
            <a:r>
              <a:rPr lang="en-US" sz="3200" dirty="0" smtClean="0">
                <a:sym typeface="Symbol" pitchFamily="18" charset="2"/>
              </a:rPr>
              <a:t>+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2611502" y="2175295"/>
            <a:ext cx="6120333" cy="4320306"/>
          </a:xfrm>
          <a:prstGeom prst="triangl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3635895" y="3611880"/>
            <a:ext cx="410396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4643438" y="5038344"/>
            <a:ext cx="206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>
            <a:off x="5148064" y="5760720"/>
            <a:ext cx="100588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2988171" y="2745835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22"/>
          <p:cNvSpPr>
            <a:spLocks noChangeArrowheads="1"/>
          </p:cNvSpPr>
          <p:nvPr/>
        </p:nvSpPr>
        <p:spPr bwMode="auto">
          <a:xfrm>
            <a:off x="8588166" y="2031626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22"/>
          <p:cNvSpPr>
            <a:spLocks noChangeArrowheads="1"/>
          </p:cNvSpPr>
          <p:nvPr/>
        </p:nvSpPr>
        <p:spPr bwMode="auto">
          <a:xfrm>
            <a:off x="7598664" y="2031626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6565392" y="2031626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3"/>
          <p:cNvSpPr>
            <a:spLocks noChangeArrowheads="1"/>
          </p:cNvSpPr>
          <p:nvPr/>
        </p:nvSpPr>
        <p:spPr bwMode="auto">
          <a:xfrm>
            <a:off x="6010275" y="5617051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23"/>
          <p:cNvSpPr>
            <a:spLocks noChangeArrowheads="1"/>
          </p:cNvSpPr>
          <p:nvPr/>
        </p:nvSpPr>
        <p:spPr bwMode="auto">
          <a:xfrm>
            <a:off x="6560344" y="4900603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3"/>
          <p:cNvSpPr>
            <a:spLocks noChangeArrowheads="1"/>
          </p:cNvSpPr>
          <p:nvPr/>
        </p:nvSpPr>
        <p:spPr bwMode="auto">
          <a:xfrm>
            <a:off x="7092950" y="4181443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23"/>
          <p:cNvSpPr>
            <a:spLocks noChangeArrowheads="1"/>
          </p:cNvSpPr>
          <p:nvPr/>
        </p:nvSpPr>
        <p:spPr bwMode="auto">
          <a:xfrm>
            <a:off x="7596187" y="3468211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23"/>
          <p:cNvSpPr>
            <a:spLocks noChangeArrowheads="1"/>
          </p:cNvSpPr>
          <p:nvPr/>
        </p:nvSpPr>
        <p:spPr bwMode="auto">
          <a:xfrm>
            <a:off x="5544455" y="4894675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5004395" y="4155539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23"/>
          <p:cNvSpPr>
            <a:spLocks noChangeArrowheads="1"/>
          </p:cNvSpPr>
          <p:nvPr/>
        </p:nvSpPr>
        <p:spPr bwMode="auto">
          <a:xfrm>
            <a:off x="6010275" y="4181443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23"/>
          <p:cNvSpPr>
            <a:spLocks noChangeArrowheads="1"/>
          </p:cNvSpPr>
          <p:nvPr/>
        </p:nvSpPr>
        <p:spPr bwMode="auto">
          <a:xfrm>
            <a:off x="4498847" y="3468211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23"/>
          <p:cNvSpPr>
            <a:spLocks noChangeArrowheads="1"/>
          </p:cNvSpPr>
          <p:nvPr/>
        </p:nvSpPr>
        <p:spPr bwMode="auto">
          <a:xfrm>
            <a:off x="5527999" y="3468583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23"/>
          <p:cNvSpPr>
            <a:spLocks noChangeArrowheads="1"/>
          </p:cNvSpPr>
          <p:nvPr/>
        </p:nvSpPr>
        <p:spPr bwMode="auto">
          <a:xfrm>
            <a:off x="6560344" y="3496975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3978418" y="2745834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23"/>
          <p:cNvSpPr>
            <a:spLocks noChangeArrowheads="1"/>
          </p:cNvSpPr>
          <p:nvPr/>
        </p:nvSpPr>
        <p:spPr bwMode="auto">
          <a:xfrm>
            <a:off x="5004395" y="2735943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23"/>
          <p:cNvSpPr>
            <a:spLocks noChangeArrowheads="1"/>
          </p:cNvSpPr>
          <p:nvPr/>
        </p:nvSpPr>
        <p:spPr bwMode="auto">
          <a:xfrm>
            <a:off x="6010275" y="2745835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23"/>
          <p:cNvSpPr>
            <a:spLocks noChangeArrowheads="1"/>
          </p:cNvSpPr>
          <p:nvPr/>
        </p:nvSpPr>
        <p:spPr bwMode="auto">
          <a:xfrm>
            <a:off x="7092950" y="2745834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1181825" y="4724783"/>
            <a:ext cx="2843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ym typeface="Symbol" pitchFamily="18" charset="2"/>
              </a:rPr>
              <a:t></a:t>
            </a:r>
            <a:r>
              <a:rPr lang="en-US" sz="3200" dirty="0" smtClean="0">
                <a:sym typeface="Symbol" pitchFamily="18" charset="2"/>
              </a:rPr>
              <a:t>*</a:t>
            </a:r>
            <a:r>
              <a:rPr lang="en-US" sz="3200" dirty="0">
                <a:sym typeface="Symbol" pitchFamily="18" charset="2"/>
              </a:rPr>
              <a:t>*</a:t>
            </a:r>
            <a:r>
              <a:rPr lang="en-US" sz="3200" dirty="0" smtClean="0">
                <a:sym typeface="Symbol" pitchFamily="18" charset="2"/>
              </a:rPr>
              <a:t>+*</a:t>
            </a:r>
            <a:r>
              <a:rPr lang="en-US" sz="3200" dirty="0">
                <a:sym typeface="Symbol" pitchFamily="18" charset="2"/>
              </a:rPr>
              <a:t>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1376625" y="5485890"/>
            <a:ext cx="32093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3200" dirty="0" smtClean="0">
                <a:sym typeface="Symbol" pitchFamily="18" charset="2"/>
              </a:rPr>
              <a:t>*</a:t>
            </a:r>
            <a:r>
              <a:rPr lang="en-US" sz="3200" dirty="0">
                <a:sym typeface="Symbol" pitchFamily="18" charset="2"/>
              </a:rPr>
              <a:t></a:t>
            </a: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4060893" y="6160005"/>
            <a:ext cx="8162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ym typeface="Symbol" pitchFamily="18" charset="2"/>
              </a:rPr>
              <a:t>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5107872" y="1266860"/>
            <a:ext cx="827745" cy="715615"/>
          </a:xfrm>
          <a:prstGeom prst="ellipse">
            <a:avLst/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7962266" y="1169055"/>
            <a:ext cx="11817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</a:t>
            </a:r>
            <a:r>
              <a:rPr lang="en-US" sz="2800" baseline="30000" dirty="0" smtClean="0">
                <a:sym typeface="Symbol" pitchFamily="18" charset="2"/>
              </a:rPr>
              <a:t>++</a:t>
            </a:r>
            <a:r>
              <a:rPr lang="en-US" sz="2800" dirty="0" smtClean="0">
                <a:sym typeface="Symbol" pitchFamily="18" charset="2"/>
              </a:rPr>
              <a:t></a:t>
            </a:r>
            <a:r>
              <a:rPr lang="en-US" sz="2800" baseline="30000" dirty="0" smtClean="0">
                <a:sym typeface="Symbol" pitchFamily="18" charset="2"/>
              </a:rPr>
              <a:t>++</a:t>
            </a:r>
            <a:endParaRPr lang="en-US" sz="2800" baseline="30000" dirty="0">
              <a:sym typeface="Symbol" pitchFamily="18" charset="2"/>
            </a:endParaRPr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2138876" y="1081707"/>
            <a:ext cx="7841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</a:t>
            </a:r>
            <a:r>
              <a:rPr lang="en-US" sz="2800" baseline="30000" dirty="0" smtClean="0">
                <a:sym typeface="Symbol" pitchFamily="18" charset="2"/>
              </a:rPr>
              <a:t>-</a:t>
            </a:r>
            <a:r>
              <a:rPr lang="en-US" sz="2800" dirty="0" smtClean="0">
                <a:sym typeface="Symbol" pitchFamily="18" charset="2"/>
              </a:rPr>
              <a:t></a:t>
            </a:r>
            <a:r>
              <a:rPr lang="en-US" sz="2800" baseline="30000" dirty="0" smtClean="0">
                <a:sym typeface="Symbol" pitchFamily="18" charset="2"/>
              </a:rPr>
              <a:t>-</a:t>
            </a:r>
            <a:endParaRPr lang="en-US" sz="2800" baseline="30000" dirty="0">
              <a:sym typeface="Symbol" pitchFamily="18" charset="2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8204404" y="1692275"/>
            <a:ext cx="914400" cy="914400"/>
          </a:xfrm>
          <a:prstGeom prst="ellipse">
            <a:avLst/>
          </a:prstGeom>
          <a:noFill/>
          <a:ln w="539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Овал 62"/>
          <p:cNvSpPr/>
          <p:nvPr/>
        </p:nvSpPr>
        <p:spPr>
          <a:xfrm>
            <a:off x="5230924" y="5898492"/>
            <a:ext cx="914400" cy="914400"/>
          </a:xfrm>
          <a:prstGeom prst="ellipse">
            <a:avLst/>
          </a:prstGeom>
          <a:noFill/>
          <a:ln w="539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3EC6-BF98-4EB1-BDFD-6C4A09D36F27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4755" name="Rectangle 3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M</a:t>
            </a:r>
            <a:r>
              <a:rPr lang="en-US" sz="4000" baseline="-25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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 in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</a:rPr>
              <a:t>pN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 d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840480"/>
            <a:ext cx="4450939" cy="2781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40480"/>
            <a:ext cx="4450939" cy="27818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4450939" cy="27818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400"/>
            <a:ext cx="4450939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3EC6-BF98-4EB1-BDFD-6C4A09D36F27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4755" name="Rectangle 3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M</a:t>
            </a:r>
            <a:r>
              <a:rPr lang="en-US" sz="4000" baseline="-25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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 in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</a:rPr>
              <a:t>pN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 d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914400"/>
            <a:ext cx="4450939" cy="27818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400"/>
            <a:ext cx="4450939" cy="27818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840480"/>
            <a:ext cx="4450939" cy="2781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40480"/>
            <a:ext cx="4450939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3EC6-BF98-4EB1-BDFD-6C4A09D36F27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4755" name="Rectangle 3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M</a:t>
            </a:r>
            <a:r>
              <a:rPr lang="en-US" sz="4000" baseline="-25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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 in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</a:rPr>
              <a:t>pN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sym typeface="Symbol" pitchFamily="18" charset="2"/>
              </a:rPr>
              <a:t> d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914400"/>
            <a:ext cx="4450939" cy="27818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400"/>
            <a:ext cx="4450939" cy="27818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840480"/>
            <a:ext cx="4450939" cy="2781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40480"/>
            <a:ext cx="4450939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</a:t>
            </a:r>
            <a:r>
              <a:rPr lang="en-US" dirty="0" err="1" smtClean="0"/>
              <a:t>pionic</a:t>
            </a:r>
            <a:r>
              <a:rPr lang="en-US" dirty="0" smtClean="0"/>
              <a:t> fusion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87624" y="3573016"/>
            <a:ext cx="792088" cy="792088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</a:t>
            </a:r>
            <a:endParaRPr lang="en-US" sz="4000" b="1" dirty="0"/>
          </a:p>
        </p:txBody>
      </p:sp>
      <p:sp>
        <p:nvSpPr>
          <p:cNvPr id="6" name="Овал 5"/>
          <p:cNvSpPr/>
          <p:nvPr/>
        </p:nvSpPr>
        <p:spPr>
          <a:xfrm>
            <a:off x="6588224" y="3573016"/>
            <a:ext cx="792088" cy="792088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</a:t>
            </a:r>
            <a:endParaRPr lang="en-US" sz="4000" b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3203848" y="3573016"/>
            <a:ext cx="2088232" cy="1296144"/>
            <a:chOff x="3203848" y="3356992"/>
            <a:chExt cx="2088232" cy="1296144"/>
          </a:xfrm>
        </p:grpSpPr>
        <p:sp>
          <p:nvSpPr>
            <p:cNvPr id="10" name="Овал 9"/>
            <p:cNvSpPr/>
            <p:nvPr/>
          </p:nvSpPr>
          <p:spPr>
            <a:xfrm>
              <a:off x="3203848" y="3356992"/>
              <a:ext cx="2088232" cy="1296144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rgbClr val="727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Овал 7"/>
            <p:cNvSpPr/>
            <p:nvPr/>
          </p:nvSpPr>
          <p:spPr>
            <a:xfrm>
              <a:off x="3419872" y="3573016"/>
              <a:ext cx="792088" cy="792088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n</a:t>
              </a:r>
              <a:endParaRPr lang="en-US" sz="4000" b="1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211960" y="3573016"/>
              <a:ext cx="792088" cy="792088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</a:t>
              </a:r>
              <a:endParaRPr lang="en-US" sz="4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2698" y="5373216"/>
                <a:ext cx="372916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𝑝𝑛</m:t>
                      </m:r>
                      <m:r>
                        <a:rPr lang="en-US" sz="6000" b="0" i="1" smtClean="0">
                          <a:latin typeface="Cambria Math"/>
                        </a:rPr>
                        <m:t>→</m:t>
                      </m:r>
                      <m:r>
                        <a:rPr lang="en-US" sz="6000" b="0" i="1" smtClean="0">
                          <a:latin typeface="Cambria Math"/>
                        </a:rPr>
                        <m:t>𝑑</m:t>
                      </m:r>
                      <m:r>
                        <a:rPr lang="en-US" sz="6000" b="0" i="1" smtClean="0">
                          <a:latin typeface="Cambria Math"/>
                        </a:rPr>
                        <m:t>𝜋𝜋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98" y="5373216"/>
                <a:ext cx="3729162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 13"/>
          <p:cNvSpPr/>
          <p:nvPr/>
        </p:nvSpPr>
        <p:spPr>
          <a:xfrm>
            <a:off x="3779912" y="4208512"/>
            <a:ext cx="576064" cy="6480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ymbol" pitchFamily="18" charset="2"/>
              </a:rPr>
              <a:t>p</a:t>
            </a:r>
          </a:p>
        </p:txBody>
      </p:sp>
      <p:sp>
        <p:nvSpPr>
          <p:cNvPr id="15" name="Овал 14"/>
          <p:cNvSpPr/>
          <p:nvPr/>
        </p:nvSpPr>
        <p:spPr>
          <a:xfrm>
            <a:off x="4139952" y="3573016"/>
            <a:ext cx="576064" cy="6480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ymbol" pitchFamily="18" charset="2"/>
              </a:rPr>
              <a:t>p</a:t>
            </a:r>
          </a:p>
        </p:txBody>
      </p:sp>
      <p:sp>
        <p:nvSpPr>
          <p:cNvPr id="16" name="Овал 15"/>
          <p:cNvSpPr/>
          <p:nvPr/>
        </p:nvSpPr>
        <p:spPr>
          <a:xfrm>
            <a:off x="3895796" y="2492896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ymbol" pitchFamily="18" charset="2"/>
              </a:rPr>
              <a:t>g</a:t>
            </a:r>
            <a:endParaRPr lang="en-US" sz="4000" b="1" dirty="0">
              <a:latin typeface="Symbol" pitchFamily="18" charset="2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419872" y="2795050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ymbol" pitchFamily="18" charset="2"/>
              </a:rPr>
              <a:t>g</a:t>
            </a:r>
            <a:endParaRPr lang="en-US" sz="4000" b="1" dirty="0">
              <a:latin typeface="Symbol" pitchFamily="18" charset="2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627784" y="4284091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ymbol" pitchFamily="18" charset="2"/>
              </a:rPr>
              <a:t>g</a:t>
            </a:r>
            <a:endParaRPr lang="en-US" sz="4000" b="1" dirty="0">
              <a:latin typeface="Symbol" pitchFamily="18" charset="2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058627" y="4856584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ymbol" pitchFamily="18" charset="2"/>
              </a:rPr>
              <a:t>g</a:t>
            </a:r>
            <a:endParaRPr lang="en-US" sz="4000" b="1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028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68208E-6 L 0.27969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2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208E-6 L -0.31094 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83996E-6 L 0.39774 0.23081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8" y="1154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00393E-6 L -0.10226 0.04904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245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0465E-6 L -0.04722 -0.141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710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2153 -0.0532 L 0.06146 -0.0081 L 0.11233 -0.08395 L 0.15226 -0.03886 L 0.19375 -0.10639 L 0.25851 -0.06545 " pathEditMode="relative" ptsTypes="AAAAAAA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3386 -0.04301 L -0.08004 0.00417 L -0.1231 -0.05319 L -0.16007 0.00209 L -0.20313 -0.04093 L -0.26164 0.00209 " pathEditMode="relative" ptsTypes="AAAAAAA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344 -0.04532 L 0.04358 -0.03399 L 0.03003 0.01851 L 0.12222 0.03631 L 0.10104 0.08719 L 0.1816 0.10199 L 0.18941 0.12974 " pathEditMode="relative" rAng="0" ptsTypes="AAAAAAA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42" y="874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0.08187 L -0.08298 -0.01434 L -0.08767 0.09621 L -0.15069 0.03284 L -0.16007 0.1087 L -0.22309 0.06152 L -0.24305 0.13321 " pathEditMode="relative" ptsTypes="AAAAAA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1187624" y="1628800"/>
            <a:ext cx="5616624" cy="4252247"/>
            <a:chOff x="1187624" y="1628800"/>
            <a:chExt cx="5616624" cy="425224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4211960" y="1628800"/>
              <a:ext cx="2592288" cy="4252247"/>
              <a:chOff x="4211960" y="1628800"/>
              <a:chExt cx="2592288" cy="4252247"/>
            </a:xfrm>
          </p:grpSpPr>
          <p:cxnSp>
            <p:nvCxnSpPr>
              <p:cNvPr id="7" name="Прямая соединительная линия 6"/>
              <p:cNvCxnSpPr>
                <a:stCxn id="9" idx="2"/>
              </p:cNvCxnSpPr>
              <p:nvPr/>
            </p:nvCxnSpPr>
            <p:spPr>
              <a:xfrm flipV="1">
                <a:off x="4211960" y="1628800"/>
                <a:ext cx="259900" cy="25562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>
                <a:stCxn id="9" idx="2"/>
              </p:cNvCxnSpPr>
              <p:nvPr/>
            </p:nvCxnSpPr>
            <p:spPr>
              <a:xfrm>
                <a:off x="4211960" y="4185084"/>
                <a:ext cx="2592288" cy="16959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Прямая соединительная линия 23"/>
            <p:cNvCxnSpPr>
              <a:stCxn id="9" idx="2"/>
            </p:cNvCxnSpPr>
            <p:nvPr/>
          </p:nvCxnSpPr>
          <p:spPr>
            <a:xfrm flipH="1">
              <a:off x="1187624" y="4185084"/>
              <a:ext cx="3024336" cy="10441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</a:t>
            </a:r>
            <a:r>
              <a:rPr lang="en-US" dirty="0" err="1"/>
              <a:t>pionic</a:t>
            </a:r>
            <a:r>
              <a:rPr lang="en-US" dirty="0"/>
              <a:t> fusion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87624" y="3573016"/>
            <a:ext cx="792088" cy="792088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</a:t>
            </a:r>
            <a:endParaRPr lang="en-US" sz="4000" b="1" dirty="0"/>
          </a:p>
        </p:txBody>
      </p:sp>
      <p:sp>
        <p:nvSpPr>
          <p:cNvPr id="6" name="Овал 5"/>
          <p:cNvSpPr/>
          <p:nvPr/>
        </p:nvSpPr>
        <p:spPr>
          <a:xfrm>
            <a:off x="6588224" y="3573016"/>
            <a:ext cx="792088" cy="792088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</a:t>
            </a:r>
            <a:endParaRPr lang="en-US" sz="4000" b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3203848" y="3573016"/>
            <a:ext cx="2088232" cy="1296144"/>
            <a:chOff x="3203848" y="3356992"/>
            <a:chExt cx="2088232" cy="1296144"/>
          </a:xfrm>
        </p:grpSpPr>
        <p:sp>
          <p:nvSpPr>
            <p:cNvPr id="10" name="Овал 9"/>
            <p:cNvSpPr/>
            <p:nvPr/>
          </p:nvSpPr>
          <p:spPr>
            <a:xfrm>
              <a:off x="3203848" y="3356992"/>
              <a:ext cx="2088232" cy="1296144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rgbClr val="727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Овал 7"/>
            <p:cNvSpPr/>
            <p:nvPr/>
          </p:nvSpPr>
          <p:spPr>
            <a:xfrm>
              <a:off x="3419872" y="3573016"/>
              <a:ext cx="792088" cy="792088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n</a:t>
              </a:r>
              <a:endParaRPr lang="en-US" sz="4000" b="1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211960" y="3573016"/>
              <a:ext cx="792088" cy="792088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</a:t>
              </a:r>
              <a:endParaRPr lang="en-US" sz="4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2698" y="5373216"/>
                <a:ext cx="372916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𝑝𝑛</m:t>
                      </m:r>
                      <m:r>
                        <a:rPr lang="en-US" sz="6000" b="0" i="1" smtClean="0">
                          <a:latin typeface="Cambria Math"/>
                        </a:rPr>
                        <m:t>→</m:t>
                      </m:r>
                      <m:r>
                        <a:rPr lang="en-US" sz="6000" b="0" i="1" smtClean="0">
                          <a:latin typeface="Cambria Math"/>
                        </a:rPr>
                        <m:t>𝑑</m:t>
                      </m:r>
                      <m:r>
                        <a:rPr lang="en-US" sz="6000" b="0" i="1" smtClean="0">
                          <a:latin typeface="Cambria Math"/>
                        </a:rPr>
                        <m:t>𝜋𝜋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98" y="5373216"/>
                <a:ext cx="3729162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 13"/>
          <p:cNvSpPr/>
          <p:nvPr/>
        </p:nvSpPr>
        <p:spPr>
          <a:xfrm>
            <a:off x="3779912" y="4208512"/>
            <a:ext cx="576064" cy="6480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ymbol" pitchFamily="18" charset="2"/>
              </a:rPr>
              <a:t>p</a:t>
            </a:r>
          </a:p>
        </p:txBody>
      </p:sp>
      <p:sp>
        <p:nvSpPr>
          <p:cNvPr id="15" name="Овал 14"/>
          <p:cNvSpPr/>
          <p:nvPr/>
        </p:nvSpPr>
        <p:spPr>
          <a:xfrm>
            <a:off x="4139952" y="3573016"/>
            <a:ext cx="576064" cy="6480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ymbol" pitchFamily="18" charset="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51147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68208E-6 L 0.27969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2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208E-6 L -0.31094 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83996E-6 L 0.27969 0.24121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1204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2988E-6 L -0.32274 0.11193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559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18316E-6 L 0.00799 -0.33048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165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H="1" flipV="1">
            <a:off x="1475656" y="2060849"/>
            <a:ext cx="5400600" cy="4176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ABC-effect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EE61-D23B-4072-8C27-674A336F0F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87624" y="3573016"/>
            <a:ext cx="792088" cy="792088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</a:t>
            </a:r>
            <a:endParaRPr lang="en-US" sz="4000" b="1" dirty="0"/>
          </a:p>
        </p:txBody>
      </p:sp>
      <p:sp>
        <p:nvSpPr>
          <p:cNvPr id="6" name="Овал 5"/>
          <p:cNvSpPr/>
          <p:nvPr/>
        </p:nvSpPr>
        <p:spPr>
          <a:xfrm>
            <a:off x="6588224" y="3573016"/>
            <a:ext cx="792088" cy="792088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</a:t>
            </a:r>
            <a:endParaRPr lang="en-US" sz="4000" b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3203848" y="3573016"/>
            <a:ext cx="2088232" cy="1296144"/>
            <a:chOff x="3203848" y="3356992"/>
            <a:chExt cx="2088232" cy="1296144"/>
          </a:xfrm>
        </p:grpSpPr>
        <p:sp>
          <p:nvSpPr>
            <p:cNvPr id="10" name="Овал 9"/>
            <p:cNvSpPr/>
            <p:nvPr/>
          </p:nvSpPr>
          <p:spPr>
            <a:xfrm>
              <a:off x="3203848" y="3356992"/>
              <a:ext cx="2088232" cy="1296144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rgbClr val="727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Овал 7"/>
            <p:cNvSpPr/>
            <p:nvPr/>
          </p:nvSpPr>
          <p:spPr>
            <a:xfrm>
              <a:off x="3419872" y="3573016"/>
              <a:ext cx="792088" cy="792088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n</a:t>
              </a:r>
              <a:endParaRPr lang="en-US" sz="4000" b="1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211960" y="3573016"/>
              <a:ext cx="792088" cy="792088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</a:t>
              </a:r>
              <a:endParaRPr lang="en-US" sz="4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2698" y="5373216"/>
                <a:ext cx="372916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𝑝𝑛</m:t>
                      </m:r>
                      <m:r>
                        <a:rPr lang="en-US" sz="6000" b="0" i="1" smtClean="0">
                          <a:latin typeface="Cambria Math"/>
                        </a:rPr>
                        <m:t>→</m:t>
                      </m:r>
                      <m:r>
                        <a:rPr lang="en-US" sz="6000" b="0" i="1" smtClean="0">
                          <a:latin typeface="Cambria Math"/>
                        </a:rPr>
                        <m:t>𝑑</m:t>
                      </m:r>
                      <m:r>
                        <a:rPr lang="en-US" sz="6000" b="0" i="1" smtClean="0">
                          <a:latin typeface="Cambria Math"/>
                        </a:rPr>
                        <m:t>𝜋𝜋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98" y="5373216"/>
                <a:ext cx="3729162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 13"/>
          <p:cNvSpPr/>
          <p:nvPr/>
        </p:nvSpPr>
        <p:spPr>
          <a:xfrm>
            <a:off x="3779912" y="4208512"/>
            <a:ext cx="576064" cy="6480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ymbol" pitchFamily="18" charset="2"/>
              </a:rPr>
              <a:t>p</a:t>
            </a:r>
          </a:p>
        </p:txBody>
      </p:sp>
      <p:sp>
        <p:nvSpPr>
          <p:cNvPr id="15" name="Овал 14"/>
          <p:cNvSpPr/>
          <p:nvPr/>
        </p:nvSpPr>
        <p:spPr>
          <a:xfrm>
            <a:off x="4139952" y="3573016"/>
            <a:ext cx="576064" cy="6480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ymbol" pitchFamily="18" charset="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21204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68208E-6 L 0.27969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2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208E-6 L -0.31094 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24983 0.25325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83" y="1266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2988E-6 L -0.28333 -0.28654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-1433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48844E-6 L -0.26771 -0.2833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-14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43663" cy="922338"/>
          </a:xfrm>
        </p:spPr>
        <p:txBody>
          <a:bodyPr/>
          <a:lstStyle/>
          <a:p>
            <a:pPr algn="l"/>
            <a:r>
              <a:rPr lang="en-US"/>
              <a:t>History of the </a:t>
            </a:r>
            <a:r>
              <a:rPr lang="en-US">
                <a:solidFill>
                  <a:srgbClr val="FF3300"/>
                </a:solidFill>
              </a:rPr>
              <a:t>ABC</a:t>
            </a:r>
            <a:r>
              <a:rPr lang="en-US"/>
              <a:t> effect</a:t>
            </a:r>
          </a:p>
        </p:txBody>
      </p:sp>
      <p:sp>
        <p:nvSpPr>
          <p:cNvPr id="621571" name="Text Box 3"/>
          <p:cNvSpPr txBox="1">
            <a:spLocks noChangeArrowheads="1"/>
          </p:cNvSpPr>
          <p:nvPr/>
        </p:nvSpPr>
        <p:spPr bwMode="auto">
          <a:xfrm>
            <a:off x="3635375" y="836613"/>
            <a:ext cx="5081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Low mass enhancement in M</a:t>
            </a:r>
            <a:r>
              <a:rPr lang="en-US" sz="2800" baseline="-25000">
                <a:sym typeface="Symbol" pitchFamily="18" charset="2"/>
              </a:rPr>
              <a:t></a:t>
            </a:r>
          </a:p>
        </p:txBody>
      </p:sp>
      <p:pic>
        <p:nvPicPr>
          <p:cNvPr id="621572" name="Picture 4" descr="20090806_talk_IM2Pi0_11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213100"/>
            <a:ext cx="204628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73" name="Picture 5" descr="Mpi0pi0_new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87"/>
          <a:stretch>
            <a:fillRect/>
          </a:stretch>
        </p:blipFill>
        <p:spPr bwMode="auto">
          <a:xfrm>
            <a:off x="5724525" y="2349500"/>
            <a:ext cx="2232025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157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3132138" y="1700213"/>
          <a:ext cx="34575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01" name="Формула" r:id="rId5" imgW="1333440" imgH="228600" progId="Equation.3">
                  <p:embed/>
                </p:oleObj>
              </mc:Choice>
              <mc:Fallback>
                <p:oleObj name="Формула" r:id="rId5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700213"/>
                        <a:ext cx="34575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575" name="Object 7"/>
          <p:cNvGraphicFramePr>
            <a:graphicFrameLocks noChangeAspect="1"/>
          </p:cNvGraphicFramePr>
          <p:nvPr/>
        </p:nvGraphicFramePr>
        <p:xfrm>
          <a:off x="2051050" y="2492375"/>
          <a:ext cx="34909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02" name="Формула" r:id="rId7" imgW="1346040" imgH="228600" progId="Equation.3">
                  <p:embed/>
                </p:oleObj>
              </mc:Choice>
              <mc:Fallback>
                <p:oleObj name="Формула" r:id="rId7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92375"/>
                        <a:ext cx="34909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576" name="Object 8"/>
          <p:cNvGraphicFramePr>
            <a:graphicFrameLocks noChangeAspect="1"/>
          </p:cNvGraphicFramePr>
          <p:nvPr/>
        </p:nvGraphicFramePr>
        <p:xfrm>
          <a:off x="1258888" y="3284538"/>
          <a:ext cx="34575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03" name="Формула" r:id="rId9" imgW="1333440" imgH="203040" progId="Equation.3">
                  <p:embed/>
                </p:oleObj>
              </mc:Choice>
              <mc:Fallback>
                <p:oleObj name="Формула" r:id="rId9" imgW="1333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84538"/>
                        <a:ext cx="345757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577" name="Rectangle 9"/>
          <p:cNvSpPr>
            <a:spLocks noChangeArrowheads="1"/>
          </p:cNvSpPr>
          <p:nvPr/>
        </p:nvSpPr>
        <p:spPr bwMode="auto">
          <a:xfrm>
            <a:off x="323850" y="4365104"/>
            <a:ext cx="40386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/>
              <a:t>	Alexander </a:t>
            </a:r>
            <a:r>
              <a:rPr lang="en-US" sz="2800" b="1" dirty="0" err="1">
                <a:solidFill>
                  <a:srgbClr val="FF3300"/>
                </a:solidFill>
              </a:rPr>
              <a:t>A</a:t>
            </a:r>
            <a:r>
              <a:rPr lang="en-US" sz="2800" dirty="0" err="1"/>
              <a:t>bashian</a:t>
            </a:r>
            <a:r>
              <a:rPr lang="en-US" sz="2800" dirty="0"/>
              <a:t>, Norman E. </a:t>
            </a:r>
            <a:r>
              <a:rPr lang="en-US" sz="2800" b="1" dirty="0">
                <a:solidFill>
                  <a:srgbClr val="FF3300"/>
                </a:solidFill>
              </a:rPr>
              <a:t>B</a:t>
            </a:r>
            <a:r>
              <a:rPr lang="en-US" sz="2800" dirty="0"/>
              <a:t>ooth  Kenneth M. </a:t>
            </a:r>
            <a:r>
              <a:rPr lang="en-US" sz="2800" b="1" dirty="0">
                <a:solidFill>
                  <a:srgbClr val="FF3300"/>
                </a:solidFill>
              </a:rPr>
              <a:t>C</a:t>
            </a:r>
            <a:r>
              <a:rPr lang="en-US" sz="2800" dirty="0"/>
              <a:t>rowe, </a:t>
            </a:r>
            <a:r>
              <a:rPr lang="en-US" sz="2000" dirty="0"/>
              <a:t>Phys. Rev. </a:t>
            </a:r>
            <a:r>
              <a:rPr lang="en-US" sz="2000" dirty="0" err="1"/>
              <a:t>Lett</a:t>
            </a:r>
            <a:r>
              <a:rPr lang="en-US" sz="2000" dirty="0"/>
              <a:t>. </a:t>
            </a:r>
            <a:r>
              <a:rPr lang="en-US" sz="2000" b="1" dirty="0"/>
              <a:t>5</a:t>
            </a:r>
            <a:r>
              <a:rPr lang="en-US" sz="2000" dirty="0"/>
              <a:t>, 258 (1960)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sp>
        <p:nvSpPr>
          <p:cNvPr id="621579" name="Text Box 11"/>
          <p:cNvSpPr txBox="1">
            <a:spLocks noChangeArrowheads="1"/>
          </p:cNvSpPr>
          <p:nvPr/>
        </p:nvSpPr>
        <p:spPr bwMode="auto">
          <a:xfrm>
            <a:off x="1739363" y="3022649"/>
            <a:ext cx="3924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err="1">
                <a:latin typeface="Tahoma" pitchFamily="34" charset="0"/>
              </a:rPr>
              <a:t>M.Bashkanov</a:t>
            </a:r>
            <a:r>
              <a:rPr lang="en-US" sz="1200" dirty="0">
                <a:latin typeface="Tahoma" pitchFamily="34" charset="0"/>
              </a:rPr>
              <a:t> </a:t>
            </a:r>
            <a:r>
              <a:rPr lang="en-US" sz="1200" i="1" dirty="0">
                <a:latin typeface="Tahoma" pitchFamily="34" charset="0"/>
              </a:rPr>
              <a:t>et</a:t>
            </a:r>
            <a:r>
              <a:rPr lang="en-US" sz="1200" dirty="0">
                <a:latin typeface="Tahoma" pitchFamily="34" charset="0"/>
              </a:rPr>
              <a:t>. al, Phys. </a:t>
            </a:r>
            <a:r>
              <a:rPr lang="en-US" sz="1200" dirty="0" err="1">
                <a:latin typeface="Tahoma" pitchFamily="34" charset="0"/>
              </a:rPr>
              <a:t>Lett</a:t>
            </a:r>
            <a:r>
              <a:rPr lang="en-US" sz="1200" dirty="0">
                <a:latin typeface="Tahoma" pitchFamily="34" charset="0"/>
              </a:rPr>
              <a:t>. </a:t>
            </a:r>
            <a:r>
              <a:rPr lang="en-US" sz="1200" b="1" dirty="0">
                <a:latin typeface="Tahoma" pitchFamily="34" charset="0"/>
              </a:rPr>
              <a:t>B637</a:t>
            </a:r>
            <a:r>
              <a:rPr lang="en-US" sz="1200" dirty="0">
                <a:latin typeface="Tahoma" pitchFamily="34" charset="0"/>
              </a:rPr>
              <a:t> (2006) 223-228</a:t>
            </a:r>
          </a:p>
        </p:txBody>
      </p:sp>
      <p:pic>
        <p:nvPicPr>
          <p:cNvPr id="621580" name="Picture 12" descr="Mpipi_237_239_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0"/>
          <a:stretch>
            <a:fillRect/>
          </a:stretch>
        </p:blipFill>
        <p:spPr bwMode="auto">
          <a:xfrm>
            <a:off x="6659563" y="1628775"/>
            <a:ext cx="2303462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1581" name="Line 13"/>
          <p:cNvSpPr>
            <a:spLocks noChangeShapeType="1"/>
          </p:cNvSpPr>
          <p:nvPr/>
        </p:nvSpPr>
        <p:spPr bwMode="auto">
          <a:xfrm>
            <a:off x="7235825" y="1268413"/>
            <a:ext cx="73025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582" name="Line 14"/>
          <p:cNvSpPr>
            <a:spLocks noChangeShapeType="1"/>
          </p:cNvSpPr>
          <p:nvPr/>
        </p:nvSpPr>
        <p:spPr bwMode="auto">
          <a:xfrm flipH="1">
            <a:off x="6588125" y="1268413"/>
            <a:ext cx="647700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583" name="Line 15"/>
          <p:cNvSpPr>
            <a:spLocks noChangeShapeType="1"/>
          </p:cNvSpPr>
          <p:nvPr/>
        </p:nvSpPr>
        <p:spPr bwMode="auto">
          <a:xfrm flipH="1">
            <a:off x="5508625" y="1268413"/>
            <a:ext cx="172720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83568" y="3861048"/>
            <a:ext cx="3924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>
                <a:latin typeface="Tahoma" pitchFamily="34" charset="0"/>
              </a:rPr>
              <a:t>P. </a:t>
            </a:r>
            <a:r>
              <a:rPr lang="en-US" sz="1200" dirty="0" err="1" smtClean="0">
                <a:latin typeface="Tahoma" pitchFamily="34" charset="0"/>
              </a:rPr>
              <a:t>Adlarson</a:t>
            </a:r>
            <a:r>
              <a:rPr lang="en-US" sz="1200" dirty="0" smtClean="0">
                <a:latin typeface="Tahoma" pitchFamily="34" charset="0"/>
              </a:rPr>
              <a:t> </a:t>
            </a:r>
            <a:r>
              <a:rPr lang="en-US" sz="1200" i="1" dirty="0">
                <a:latin typeface="Tahoma" pitchFamily="34" charset="0"/>
              </a:rPr>
              <a:t>et</a:t>
            </a:r>
            <a:r>
              <a:rPr lang="en-US" sz="1200" dirty="0">
                <a:latin typeface="Tahoma" pitchFamily="34" charset="0"/>
              </a:rPr>
              <a:t>. al, Phys. </a:t>
            </a:r>
            <a:r>
              <a:rPr lang="en-US" sz="1200" dirty="0" smtClean="0">
                <a:latin typeface="Tahoma" pitchFamily="34" charset="0"/>
              </a:rPr>
              <a:t>Rev. </a:t>
            </a:r>
            <a:r>
              <a:rPr lang="en-US" sz="1200" b="1" dirty="0" smtClean="0">
                <a:latin typeface="Tahoma" pitchFamily="34" charset="0"/>
              </a:rPr>
              <a:t>C86</a:t>
            </a:r>
            <a:r>
              <a:rPr lang="en-US" sz="1200" dirty="0" smtClean="0">
                <a:latin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</a:rPr>
              <a:t>(</a:t>
            </a:r>
            <a:r>
              <a:rPr lang="en-US" sz="1200" dirty="0" smtClean="0">
                <a:latin typeface="Tahoma" pitchFamily="34" charset="0"/>
              </a:rPr>
              <a:t>2012) 032201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216562" y="2224237"/>
            <a:ext cx="3924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>
                <a:latin typeface="Tahoma" pitchFamily="34" charset="0"/>
              </a:rPr>
              <a:t>P. </a:t>
            </a:r>
            <a:r>
              <a:rPr lang="en-US" sz="1200" dirty="0" err="1" smtClean="0">
                <a:latin typeface="Tahoma" pitchFamily="34" charset="0"/>
              </a:rPr>
              <a:t>Adlarson</a:t>
            </a:r>
            <a:r>
              <a:rPr lang="en-US" sz="1200" dirty="0" smtClean="0">
                <a:latin typeface="Tahoma" pitchFamily="34" charset="0"/>
              </a:rPr>
              <a:t> </a:t>
            </a:r>
            <a:r>
              <a:rPr lang="en-US" sz="1200" i="1" dirty="0">
                <a:latin typeface="Tahoma" pitchFamily="34" charset="0"/>
              </a:rPr>
              <a:t>et</a:t>
            </a:r>
            <a:r>
              <a:rPr lang="en-US" sz="1200" dirty="0">
                <a:latin typeface="Tahoma" pitchFamily="34" charset="0"/>
              </a:rPr>
              <a:t>. al, </a:t>
            </a:r>
            <a:r>
              <a:rPr lang="en-US" sz="1200" dirty="0" smtClean="0">
                <a:latin typeface="Tahoma" pitchFamily="34" charset="0"/>
              </a:rPr>
              <a:t>Phys. Rev.  </a:t>
            </a:r>
            <a:r>
              <a:rPr lang="en-US" sz="1200" dirty="0" err="1" smtClean="0">
                <a:latin typeface="Tahoma" pitchFamily="34" charset="0"/>
              </a:rPr>
              <a:t>Lett</a:t>
            </a:r>
            <a:r>
              <a:rPr lang="en-US" sz="1200" dirty="0">
                <a:latin typeface="Tahoma" pitchFamily="34" charset="0"/>
              </a:rPr>
              <a:t>. </a:t>
            </a:r>
            <a:r>
              <a:rPr lang="en-US" sz="1200" dirty="0" smtClean="0">
                <a:latin typeface="Tahoma" pitchFamily="34" charset="0"/>
              </a:rPr>
              <a:t>106 </a:t>
            </a:r>
            <a:r>
              <a:rPr lang="en-US" sz="1200" dirty="0">
                <a:latin typeface="Tahoma" pitchFamily="34" charset="0"/>
              </a:rPr>
              <a:t>(</a:t>
            </a:r>
            <a:r>
              <a:rPr lang="en-US" sz="1200" dirty="0" smtClean="0">
                <a:latin typeface="Tahoma" pitchFamily="34" charset="0"/>
              </a:rPr>
              <a:t>2011) 242302</a:t>
            </a:r>
            <a:endParaRPr lang="en-US" sz="12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C877-514C-4520-A4C9-3A8979899645}" type="slidenum">
              <a:rPr lang="en-US"/>
              <a:pPr/>
              <a:t>8</a:t>
            </a:fld>
            <a:endParaRPr lang="en-US"/>
          </a:p>
        </p:txBody>
      </p:sp>
      <p:pic>
        <p:nvPicPr>
          <p:cNvPr id="657410" name="Picture 2" descr="tot_xs_over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1850"/>
            <a:ext cx="8893175" cy="6026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7411" name="Picture 3" descr="AK-Bo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484313"/>
            <a:ext cx="1512887" cy="75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7412" name="Text Box 4"/>
          <p:cNvSpPr txBox="1">
            <a:spLocks noChangeArrowheads="1"/>
          </p:cNvSpPr>
          <p:nvPr/>
        </p:nvSpPr>
        <p:spPr bwMode="auto">
          <a:xfrm>
            <a:off x="4932363" y="2565400"/>
            <a:ext cx="3192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“ABC resonance”</a:t>
            </a:r>
          </a:p>
        </p:txBody>
      </p:sp>
      <p:sp>
        <p:nvSpPr>
          <p:cNvPr id="657413" name="Line 5"/>
          <p:cNvSpPr>
            <a:spLocks noChangeShapeType="1"/>
          </p:cNvSpPr>
          <p:nvPr/>
        </p:nvSpPr>
        <p:spPr bwMode="auto">
          <a:xfrm>
            <a:off x="3908425" y="3948113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414" name="Line 6"/>
          <p:cNvSpPr>
            <a:spLocks noChangeShapeType="1"/>
          </p:cNvSpPr>
          <p:nvPr/>
        </p:nvSpPr>
        <p:spPr bwMode="auto">
          <a:xfrm>
            <a:off x="4368800" y="1427163"/>
            <a:ext cx="0" cy="44640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415" name="Text Box 7"/>
          <p:cNvSpPr txBox="1">
            <a:spLocks noChangeArrowheads="1"/>
          </p:cNvSpPr>
          <p:nvPr/>
        </p:nvSpPr>
        <p:spPr bwMode="auto">
          <a:xfrm>
            <a:off x="1908175" y="3500438"/>
            <a:ext cx="1585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ym typeface="Symbol" pitchFamily="18" charset="2"/>
              </a:rPr>
              <a:t>70 MeV</a:t>
            </a:r>
          </a:p>
        </p:txBody>
      </p:sp>
      <p:sp>
        <p:nvSpPr>
          <p:cNvPr id="657417" name="Rectangle 9"/>
          <p:cNvSpPr>
            <a:spLocks noChangeArrowheads="1"/>
          </p:cNvSpPr>
          <p:nvPr/>
        </p:nvSpPr>
        <p:spPr bwMode="auto">
          <a:xfrm>
            <a:off x="468313" y="260350"/>
            <a:ext cx="8229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Total cross section </a:t>
            </a:r>
            <a:r>
              <a:rPr lang="en-US" sz="4000" dirty="0" err="1">
                <a:solidFill>
                  <a:schemeClr val="tx2"/>
                </a:solidFill>
              </a:rPr>
              <a:t>pn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>
                <a:solidFill>
                  <a:schemeClr val="tx2"/>
                </a:solidFill>
                <a:sym typeface="Symbol" pitchFamily="18" charset="2"/>
              </a:rPr>
              <a:t> d</a:t>
            </a:r>
            <a:r>
              <a:rPr lang="en-US" sz="4000" baseline="30000" dirty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US" sz="4000" dirty="0">
                <a:solidFill>
                  <a:schemeClr val="tx2"/>
                </a:solidFill>
                <a:sym typeface="Symbol" pitchFamily="18" charset="2"/>
              </a:rPr>
              <a:t></a:t>
            </a:r>
            <a:r>
              <a:rPr lang="en-US" sz="4000" baseline="30000" dirty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US" sz="4000" dirty="0">
                <a:solidFill>
                  <a:schemeClr val="tx2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376238" y="6400800"/>
            <a:ext cx="550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P. Adlarson et. al Phys. Rev. Lett. 106:242302, 2011</a:t>
            </a:r>
          </a:p>
        </p:txBody>
      </p:sp>
      <p:sp>
        <p:nvSpPr>
          <p:cNvPr id="657419" name="Text Box 11"/>
          <p:cNvSpPr txBox="1">
            <a:spLocks noChangeArrowheads="1"/>
          </p:cNvSpPr>
          <p:nvPr/>
        </p:nvSpPr>
        <p:spPr bwMode="auto">
          <a:xfrm>
            <a:off x="6567488" y="48863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</a:t>
            </a:r>
          </a:p>
        </p:txBody>
      </p:sp>
      <p:sp>
        <p:nvSpPr>
          <p:cNvPr id="657420" name="Text Box 12"/>
          <p:cNvSpPr txBox="1">
            <a:spLocks noChangeArrowheads="1"/>
          </p:cNvSpPr>
          <p:nvPr/>
        </p:nvSpPr>
        <p:spPr bwMode="auto">
          <a:xfrm>
            <a:off x="3543300" y="53213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NN*(1440)</a:t>
            </a: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 flipH="1">
            <a:off x="3492500" y="5589588"/>
            <a:ext cx="503238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 flipH="1">
            <a:off x="6588125" y="5157788"/>
            <a:ext cx="21590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73A86-FCDE-44AD-B46F-8878912F8419}" type="slidenum">
              <a:rPr lang="en-US"/>
              <a:pPr/>
              <a:t>9</a:t>
            </a:fld>
            <a:endParaRPr lang="en-US"/>
          </a:p>
        </p:txBody>
      </p:sp>
      <p:pic>
        <p:nvPicPr>
          <p:cNvPr id="624642" name="Picture 2" descr="Mpipi_227_229_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1"/>
          <a:stretch>
            <a:fillRect/>
          </a:stretch>
        </p:blipFill>
        <p:spPr>
          <a:xfrm>
            <a:off x="0" y="4481513"/>
            <a:ext cx="3059113" cy="2185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24643" name="Picture 3" descr="Mpipi_249_251_N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0"/>
          <a:stretch>
            <a:fillRect/>
          </a:stretch>
        </p:blipFill>
        <p:spPr>
          <a:xfrm>
            <a:off x="6100763" y="4456113"/>
            <a:ext cx="3046412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24644" name="Picture 4" descr="Mpipi_237_239_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6"/>
          <a:stretch>
            <a:fillRect/>
          </a:stretch>
        </p:blipFill>
        <p:spPr>
          <a:xfrm>
            <a:off x="3043238" y="4467225"/>
            <a:ext cx="3095625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24645" name="Picture 5" descr="tot_xs_est_title_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692150"/>
            <a:ext cx="5359400" cy="3632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24646" name="Line 6"/>
          <p:cNvSpPr>
            <a:spLocks noChangeShapeType="1"/>
          </p:cNvSpPr>
          <p:nvPr/>
        </p:nvSpPr>
        <p:spPr bwMode="auto">
          <a:xfrm flipH="1">
            <a:off x="1835150" y="3768725"/>
            <a:ext cx="1736725" cy="9286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47" name="Line 7"/>
          <p:cNvSpPr>
            <a:spLocks noChangeShapeType="1"/>
          </p:cNvSpPr>
          <p:nvPr/>
        </p:nvSpPr>
        <p:spPr bwMode="auto">
          <a:xfrm>
            <a:off x="3976688" y="3770313"/>
            <a:ext cx="163512" cy="9271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48" name="Line 8"/>
          <p:cNvSpPr>
            <a:spLocks noChangeShapeType="1"/>
          </p:cNvSpPr>
          <p:nvPr/>
        </p:nvSpPr>
        <p:spPr bwMode="auto">
          <a:xfrm>
            <a:off x="4446588" y="3760788"/>
            <a:ext cx="2430462" cy="9366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49" name="Rectangle 9"/>
          <p:cNvSpPr>
            <a:spLocks noChangeArrowheads="1"/>
          </p:cNvSpPr>
          <p:nvPr/>
        </p:nvSpPr>
        <p:spPr bwMode="auto">
          <a:xfrm>
            <a:off x="4421188" y="1063625"/>
            <a:ext cx="77787" cy="2706688"/>
          </a:xfrm>
          <a:prstGeom prst="rect">
            <a:avLst/>
          </a:prstGeom>
          <a:solidFill>
            <a:schemeClr val="accent1">
              <a:alpha val="82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0" name="Rectangle 10"/>
          <p:cNvSpPr>
            <a:spLocks noChangeArrowheads="1"/>
          </p:cNvSpPr>
          <p:nvPr/>
        </p:nvSpPr>
        <p:spPr bwMode="auto">
          <a:xfrm>
            <a:off x="3914775" y="1058863"/>
            <a:ext cx="77788" cy="2706687"/>
          </a:xfrm>
          <a:prstGeom prst="rect">
            <a:avLst/>
          </a:prstGeom>
          <a:solidFill>
            <a:schemeClr val="accent1">
              <a:alpha val="82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1" name="Rectangle 11"/>
          <p:cNvSpPr>
            <a:spLocks noChangeArrowheads="1"/>
          </p:cNvSpPr>
          <p:nvPr/>
        </p:nvSpPr>
        <p:spPr bwMode="auto">
          <a:xfrm>
            <a:off x="3521075" y="1063625"/>
            <a:ext cx="77788" cy="2706688"/>
          </a:xfrm>
          <a:prstGeom prst="rect">
            <a:avLst/>
          </a:prstGeom>
          <a:solidFill>
            <a:schemeClr val="accent1">
              <a:alpha val="82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2" name="Text Box 12"/>
          <p:cNvSpPr txBox="1">
            <a:spLocks noChangeArrowheads="1"/>
          </p:cNvSpPr>
          <p:nvPr/>
        </p:nvSpPr>
        <p:spPr bwMode="auto">
          <a:xfrm>
            <a:off x="7164388" y="4019550"/>
            <a:ext cx="189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t-channel 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</a:t>
            </a:r>
          </a:p>
        </p:txBody>
      </p:sp>
      <p:sp>
        <p:nvSpPr>
          <p:cNvPr id="624653" name="Line 13"/>
          <p:cNvSpPr>
            <a:spLocks noChangeShapeType="1"/>
          </p:cNvSpPr>
          <p:nvPr/>
        </p:nvSpPr>
        <p:spPr bwMode="auto">
          <a:xfrm>
            <a:off x="8172450" y="4481513"/>
            <a:ext cx="28733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54" name="Text Box 14"/>
          <p:cNvSpPr txBox="1">
            <a:spLocks noChangeArrowheads="1"/>
          </p:cNvSpPr>
          <p:nvPr/>
        </p:nvSpPr>
        <p:spPr bwMode="auto">
          <a:xfrm>
            <a:off x="3924300" y="469741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“ABC effect”</a:t>
            </a:r>
          </a:p>
        </p:txBody>
      </p:sp>
      <p:sp>
        <p:nvSpPr>
          <p:cNvPr id="624655" name="Line 15"/>
          <p:cNvSpPr>
            <a:spLocks noChangeShapeType="1"/>
          </p:cNvSpPr>
          <p:nvPr/>
        </p:nvSpPr>
        <p:spPr bwMode="auto">
          <a:xfrm flipH="1">
            <a:off x="4211638" y="498475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56" name="Text Box 16"/>
          <p:cNvSpPr txBox="1">
            <a:spLocks noChangeArrowheads="1"/>
          </p:cNvSpPr>
          <p:nvPr/>
        </p:nvSpPr>
        <p:spPr bwMode="auto">
          <a:xfrm>
            <a:off x="303213" y="1365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4657" name="Rectangle 1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M</a:t>
            </a:r>
            <a:r>
              <a:rPr lang="en-US" baseline="-25000" dirty="0">
                <a:sym typeface="Symbol" pitchFamily="18" charset="2"/>
              </a:rPr>
              <a:t></a:t>
            </a:r>
            <a:r>
              <a:rPr lang="en-US" dirty="0">
                <a:sym typeface="Symbol" pitchFamily="18" charset="2"/>
              </a:rPr>
              <a:t> for different energies</a:t>
            </a:r>
          </a:p>
        </p:txBody>
      </p:sp>
    </p:spTree>
    <p:extLst>
      <p:ext uri="{BB962C8B-B14F-4D97-AF65-F5344CB8AC3E}">
        <p14:creationId xmlns:p14="http://schemas.microsoft.com/office/powerpoint/2010/main" val="7867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869</Words>
  <Application>Microsoft Office PowerPoint</Application>
  <PresentationFormat>Экран (4:3)</PresentationFormat>
  <Paragraphs>237</Paragraphs>
  <Slides>35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Поток</vt:lpstr>
      <vt:lpstr>Формула</vt:lpstr>
      <vt:lpstr>Презентация PowerPoint</vt:lpstr>
      <vt:lpstr>Content</vt:lpstr>
      <vt:lpstr>Fusion</vt:lpstr>
      <vt:lpstr>Double-pionic fusion</vt:lpstr>
      <vt:lpstr>Double-pionic fusion</vt:lpstr>
      <vt:lpstr>The ABC-effect</vt:lpstr>
      <vt:lpstr>History of the ABC effect</vt:lpstr>
      <vt:lpstr>Презентация PowerPoint</vt:lpstr>
      <vt:lpstr>M for different energies</vt:lpstr>
      <vt:lpstr>Angular distribution in the peak</vt:lpstr>
      <vt:lpstr>Quantum numbers of the structure</vt:lpstr>
      <vt:lpstr>Status of Theoretical Description</vt:lpstr>
      <vt:lpstr>Isospin relations</vt:lpstr>
      <vt:lpstr>Презентация PowerPoint</vt:lpstr>
      <vt:lpstr>Презентация PowerPoint</vt:lpstr>
      <vt:lpstr>Презентация PowerPoint</vt:lpstr>
      <vt:lpstr>Презентация PowerPoint</vt:lpstr>
      <vt:lpstr>Open channel</vt:lpstr>
      <vt:lpstr>pn  pp-0</vt:lpstr>
      <vt:lpstr>Elastic channel</vt:lpstr>
      <vt:lpstr>3+ Resonance in pn</vt:lpstr>
      <vt:lpstr>Kinematics</vt:lpstr>
      <vt:lpstr>Total pn cross-section</vt:lpstr>
      <vt:lpstr>Expectations</vt:lpstr>
      <vt:lpstr>Expectation</vt:lpstr>
      <vt:lpstr>Reality</vt:lpstr>
      <vt:lpstr>pn Vector Analysing power</vt:lpstr>
      <vt:lpstr>Conclusion</vt:lpstr>
      <vt:lpstr>Презентация PowerPoint</vt:lpstr>
      <vt:lpstr>Multiplet</vt:lpstr>
      <vt:lpstr>Mirror dibaryon</vt:lpstr>
      <vt:lpstr>Mirror Multiplet</vt:lpstr>
      <vt:lpstr>Презентация PowerPoint</vt:lpstr>
      <vt:lpstr>Презентация PowerPoint</vt:lpstr>
      <vt:lpstr>Презентация PowerPoint</vt:lpstr>
    </vt:vector>
  </TitlesOfParts>
  <Company>Uni 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Two-pion program at WASA</dc:title>
  <dc:creator>PIT</dc:creator>
  <cp:lastModifiedBy>mabash</cp:lastModifiedBy>
  <cp:revision>556</cp:revision>
  <dcterms:created xsi:type="dcterms:W3CDTF">2005-12-14T10:51:54Z</dcterms:created>
  <dcterms:modified xsi:type="dcterms:W3CDTF">2013-06-06T12:09:50Z</dcterms:modified>
</cp:coreProperties>
</file>