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4" r:id="rId2"/>
  </p:sldMasterIdLst>
  <p:notesMasterIdLst>
    <p:notesMasterId r:id="rId86"/>
  </p:notesMasterIdLst>
  <p:handoutMasterIdLst>
    <p:handoutMasterId r:id="rId87"/>
  </p:handoutMasterIdLst>
  <p:sldIdLst>
    <p:sldId id="648" r:id="rId3"/>
    <p:sldId id="663" r:id="rId4"/>
    <p:sldId id="617" r:id="rId5"/>
    <p:sldId id="625" r:id="rId6"/>
    <p:sldId id="558" r:id="rId7"/>
    <p:sldId id="619" r:id="rId8"/>
    <p:sldId id="664" r:id="rId9"/>
    <p:sldId id="665" r:id="rId10"/>
    <p:sldId id="667" r:id="rId11"/>
    <p:sldId id="668" r:id="rId12"/>
    <p:sldId id="669" r:id="rId13"/>
    <p:sldId id="715" r:id="rId14"/>
    <p:sldId id="538" r:id="rId15"/>
    <p:sldId id="624" r:id="rId16"/>
    <p:sldId id="553" r:id="rId17"/>
    <p:sldId id="535" r:id="rId18"/>
    <p:sldId id="536" r:id="rId19"/>
    <p:sldId id="416" r:id="rId20"/>
    <p:sldId id="413" r:id="rId21"/>
    <p:sldId id="524" r:id="rId22"/>
    <p:sldId id="414" r:id="rId23"/>
    <p:sldId id="543" r:id="rId24"/>
    <p:sldId id="497" r:id="rId25"/>
    <p:sldId id="525" r:id="rId26"/>
    <p:sldId id="627" r:id="rId27"/>
    <p:sldId id="716" r:id="rId28"/>
    <p:sldId id="707" r:id="rId29"/>
    <p:sldId id="708" r:id="rId30"/>
    <p:sldId id="709" r:id="rId31"/>
    <p:sldId id="710" r:id="rId32"/>
    <p:sldId id="711" r:id="rId33"/>
    <p:sldId id="712" r:id="rId34"/>
    <p:sldId id="713" r:id="rId35"/>
    <p:sldId id="714" r:id="rId36"/>
    <p:sldId id="720" r:id="rId37"/>
    <p:sldId id="719" r:id="rId38"/>
    <p:sldId id="717" r:id="rId39"/>
    <p:sldId id="646" r:id="rId40"/>
    <p:sldId id="656" r:id="rId41"/>
    <p:sldId id="662" r:id="rId42"/>
    <p:sldId id="660" r:id="rId43"/>
    <p:sldId id="661" r:id="rId44"/>
    <p:sldId id="666" r:id="rId45"/>
    <p:sldId id="670" r:id="rId46"/>
    <p:sldId id="671" r:id="rId47"/>
    <p:sldId id="672" r:id="rId48"/>
    <p:sldId id="673" r:id="rId49"/>
    <p:sldId id="674" r:id="rId50"/>
    <p:sldId id="675" r:id="rId51"/>
    <p:sldId id="676" r:id="rId52"/>
    <p:sldId id="693" r:id="rId53"/>
    <p:sldId id="677" r:id="rId54"/>
    <p:sldId id="678" r:id="rId55"/>
    <p:sldId id="679" r:id="rId56"/>
    <p:sldId id="680" r:id="rId57"/>
    <p:sldId id="681" r:id="rId58"/>
    <p:sldId id="682" r:id="rId59"/>
    <p:sldId id="683" r:id="rId60"/>
    <p:sldId id="684" r:id="rId61"/>
    <p:sldId id="685" r:id="rId62"/>
    <p:sldId id="686" r:id="rId63"/>
    <p:sldId id="687" r:id="rId64"/>
    <p:sldId id="688" r:id="rId65"/>
    <p:sldId id="689" r:id="rId66"/>
    <p:sldId id="690" r:id="rId67"/>
    <p:sldId id="694" r:id="rId68"/>
    <p:sldId id="695" r:id="rId69"/>
    <p:sldId id="696" r:id="rId70"/>
    <p:sldId id="697" r:id="rId71"/>
    <p:sldId id="698" r:id="rId72"/>
    <p:sldId id="701" r:id="rId73"/>
    <p:sldId id="702" r:id="rId74"/>
    <p:sldId id="703" r:id="rId75"/>
    <p:sldId id="704" r:id="rId76"/>
    <p:sldId id="705" r:id="rId77"/>
    <p:sldId id="706" r:id="rId78"/>
    <p:sldId id="691" r:id="rId79"/>
    <p:sldId id="692" r:id="rId80"/>
    <p:sldId id="654" r:id="rId81"/>
    <p:sldId id="655" r:id="rId82"/>
    <p:sldId id="650" r:id="rId83"/>
    <p:sldId id="699" r:id="rId84"/>
    <p:sldId id="700" r:id="rId85"/>
  </p:sldIdLst>
  <p:sldSz cx="9144000" cy="6858000" type="screen4x3"/>
  <p:notesSz cx="6997700" cy="92837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FF00"/>
    <a:srgbClr val="CC6600"/>
    <a:srgbClr val="CC9900"/>
    <a:srgbClr val="800000"/>
    <a:srgbClr val="CCFFFF"/>
    <a:srgbClr val="1A0680"/>
    <a:srgbClr val="FFCC00"/>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1" autoAdjust="0"/>
    <p:restoredTop sz="91166" autoAdjust="0"/>
  </p:normalViewPr>
  <p:slideViewPr>
    <p:cSldViewPr>
      <p:cViewPr varScale="1">
        <p:scale>
          <a:sx n="42" d="100"/>
          <a:sy n="42" d="100"/>
        </p:scale>
        <p:origin x="-10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680" y="-96"/>
      </p:cViewPr>
      <p:guideLst>
        <p:guide orient="horz" pos="2924"/>
        <p:guide pos="22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17.png"/><Relationship Id="rId4"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t" anchorCtr="0" compatLnSpc="1">
            <a:prstTxWarp prst="textNoShape">
              <a:avLst/>
            </a:prstTxWarp>
          </a:bodyPr>
          <a:lstStyle>
            <a:lvl1pPr defTabSz="858838">
              <a:defRPr sz="1100" smtClean="0"/>
            </a:lvl1pPr>
          </a:lstStyle>
          <a:p>
            <a:pPr>
              <a:defRPr/>
            </a:pPr>
            <a:endParaRPr lang="de-DE"/>
          </a:p>
        </p:txBody>
      </p:sp>
      <p:sp>
        <p:nvSpPr>
          <p:cNvPr id="75779" name="Rectangle 3"/>
          <p:cNvSpPr>
            <a:spLocks noGrp="1" noChangeArrowheads="1"/>
          </p:cNvSpPr>
          <p:nvPr>
            <p:ph type="dt" sz="quarter" idx="1"/>
          </p:nvPr>
        </p:nvSpPr>
        <p:spPr bwMode="auto">
          <a:xfrm>
            <a:off x="3963988" y="0"/>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t" anchorCtr="0" compatLnSpc="1">
            <a:prstTxWarp prst="textNoShape">
              <a:avLst/>
            </a:prstTxWarp>
          </a:bodyPr>
          <a:lstStyle>
            <a:lvl1pPr algn="r" defTabSz="858838">
              <a:defRPr sz="1100" smtClean="0"/>
            </a:lvl1pPr>
          </a:lstStyle>
          <a:p>
            <a:pPr>
              <a:defRPr/>
            </a:pPr>
            <a:endParaRPr lang="de-DE"/>
          </a:p>
        </p:txBody>
      </p:sp>
      <p:sp>
        <p:nvSpPr>
          <p:cNvPr id="75780" name="Rectangle 4"/>
          <p:cNvSpPr>
            <a:spLocks noGrp="1" noChangeArrowheads="1"/>
          </p:cNvSpPr>
          <p:nvPr>
            <p:ph type="ftr" sz="quarter" idx="2"/>
          </p:nvPr>
        </p:nvSpPr>
        <p:spPr bwMode="auto">
          <a:xfrm>
            <a:off x="0" y="8818563"/>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b" anchorCtr="0" compatLnSpc="1">
            <a:prstTxWarp prst="textNoShape">
              <a:avLst/>
            </a:prstTxWarp>
          </a:bodyPr>
          <a:lstStyle>
            <a:lvl1pPr defTabSz="858838">
              <a:defRPr sz="1100" smtClean="0"/>
            </a:lvl1pPr>
          </a:lstStyle>
          <a:p>
            <a:pPr>
              <a:defRPr/>
            </a:pPr>
            <a:endParaRPr lang="de-DE"/>
          </a:p>
        </p:txBody>
      </p:sp>
      <p:sp>
        <p:nvSpPr>
          <p:cNvPr id="75781" name="Rectangle 5"/>
          <p:cNvSpPr>
            <a:spLocks noGrp="1" noChangeArrowheads="1"/>
          </p:cNvSpPr>
          <p:nvPr>
            <p:ph type="sldNum" sz="quarter" idx="3"/>
          </p:nvPr>
        </p:nvSpPr>
        <p:spPr bwMode="auto">
          <a:xfrm>
            <a:off x="3963988" y="8818563"/>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b" anchorCtr="0" compatLnSpc="1">
            <a:prstTxWarp prst="textNoShape">
              <a:avLst/>
            </a:prstTxWarp>
          </a:bodyPr>
          <a:lstStyle>
            <a:lvl1pPr algn="r" defTabSz="858838">
              <a:defRPr sz="1100" smtClean="0"/>
            </a:lvl1pPr>
          </a:lstStyle>
          <a:p>
            <a:pPr>
              <a:defRPr/>
            </a:pPr>
            <a:fld id="{FB34175A-70FC-4076-B638-ADFF3184974F}" type="slidenum">
              <a:rPr lang="de-DE"/>
              <a:pPr>
                <a:defRPr/>
              </a:pPr>
              <a:t>‹#›</a:t>
            </a:fld>
            <a:endParaRPr lang="de-DE"/>
          </a:p>
        </p:txBody>
      </p:sp>
    </p:spTree>
    <p:extLst>
      <p:ext uri="{BB962C8B-B14F-4D97-AF65-F5344CB8AC3E}">
        <p14:creationId xmlns="" xmlns:p14="http://schemas.microsoft.com/office/powerpoint/2010/main" val="4239379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t" anchorCtr="0" compatLnSpc="1">
            <a:prstTxWarp prst="textNoShape">
              <a:avLst/>
            </a:prstTxWarp>
          </a:bodyPr>
          <a:lstStyle>
            <a:lvl1pPr defTabSz="858838">
              <a:defRPr sz="1100" smtClean="0"/>
            </a:lvl1pPr>
          </a:lstStyle>
          <a:p>
            <a:pPr>
              <a:defRPr/>
            </a:pPr>
            <a:endParaRPr lang="de-DE"/>
          </a:p>
        </p:txBody>
      </p:sp>
      <p:sp>
        <p:nvSpPr>
          <p:cNvPr id="38915" name="Rectangle 3"/>
          <p:cNvSpPr>
            <a:spLocks noGrp="1" noChangeArrowheads="1"/>
          </p:cNvSpPr>
          <p:nvPr>
            <p:ph type="dt" idx="1"/>
          </p:nvPr>
        </p:nvSpPr>
        <p:spPr bwMode="auto">
          <a:xfrm>
            <a:off x="3963988" y="0"/>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t" anchorCtr="0" compatLnSpc="1">
            <a:prstTxWarp prst="textNoShape">
              <a:avLst/>
            </a:prstTxWarp>
          </a:bodyPr>
          <a:lstStyle>
            <a:lvl1pPr algn="r" defTabSz="858838">
              <a:defRPr sz="1100" smtClean="0"/>
            </a:lvl1pPr>
          </a:lstStyle>
          <a:p>
            <a:pPr>
              <a:defRPr/>
            </a:pPr>
            <a:endParaRPr lang="de-DE"/>
          </a:p>
        </p:txBody>
      </p:sp>
      <p:sp>
        <p:nvSpPr>
          <p:cNvPr id="76804" name="Rectangle 4"/>
          <p:cNvSpPr>
            <a:spLocks noGrp="1" noRot="1" noChangeAspect="1" noChangeArrowheads="1" noTextEdit="1"/>
          </p:cNvSpPr>
          <p:nvPr>
            <p:ph type="sldImg" idx="2"/>
          </p:nvPr>
        </p:nvSpPr>
        <p:spPr bwMode="auto">
          <a:xfrm>
            <a:off x="1179513" y="696913"/>
            <a:ext cx="4640262" cy="34798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38917" name="Rectangle 5"/>
          <p:cNvSpPr>
            <a:spLocks noGrp="1" noChangeArrowheads="1"/>
          </p:cNvSpPr>
          <p:nvPr>
            <p:ph type="body" sz="quarter" idx="3"/>
          </p:nvPr>
        </p:nvSpPr>
        <p:spPr bwMode="auto">
          <a:xfrm>
            <a:off x="700088" y="4410075"/>
            <a:ext cx="5597525" cy="417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8918" name="Rectangle 6"/>
          <p:cNvSpPr>
            <a:spLocks noGrp="1" noChangeArrowheads="1"/>
          </p:cNvSpPr>
          <p:nvPr>
            <p:ph type="ftr" sz="quarter" idx="4"/>
          </p:nvPr>
        </p:nvSpPr>
        <p:spPr bwMode="auto">
          <a:xfrm>
            <a:off x="0" y="8818563"/>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b" anchorCtr="0" compatLnSpc="1">
            <a:prstTxWarp prst="textNoShape">
              <a:avLst/>
            </a:prstTxWarp>
          </a:bodyPr>
          <a:lstStyle>
            <a:lvl1pPr defTabSz="858838">
              <a:defRPr sz="1100" smtClean="0"/>
            </a:lvl1pPr>
          </a:lstStyle>
          <a:p>
            <a:pPr>
              <a:defRPr/>
            </a:pPr>
            <a:endParaRPr lang="de-DE"/>
          </a:p>
        </p:txBody>
      </p:sp>
      <p:sp>
        <p:nvSpPr>
          <p:cNvPr id="38919" name="Rectangle 7"/>
          <p:cNvSpPr>
            <a:spLocks noGrp="1" noChangeArrowheads="1"/>
          </p:cNvSpPr>
          <p:nvPr>
            <p:ph type="sldNum" sz="quarter" idx="5"/>
          </p:nvPr>
        </p:nvSpPr>
        <p:spPr bwMode="auto">
          <a:xfrm>
            <a:off x="3963988" y="8818563"/>
            <a:ext cx="303212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5873" tIns="42936" rIns="85873" bIns="42936" numCol="1" anchor="b" anchorCtr="0" compatLnSpc="1">
            <a:prstTxWarp prst="textNoShape">
              <a:avLst/>
            </a:prstTxWarp>
          </a:bodyPr>
          <a:lstStyle>
            <a:lvl1pPr algn="r" defTabSz="858838">
              <a:defRPr sz="1100" smtClean="0"/>
            </a:lvl1pPr>
          </a:lstStyle>
          <a:p>
            <a:pPr>
              <a:defRPr/>
            </a:pPr>
            <a:fld id="{0ECF8B53-B4FE-4685-A6AA-5998A07F2B7B}" type="slidenum">
              <a:rPr lang="de-DE"/>
              <a:pPr>
                <a:defRPr/>
              </a:pPr>
              <a:t>‹#›</a:t>
            </a:fld>
            <a:endParaRPr lang="de-DE"/>
          </a:p>
        </p:txBody>
      </p:sp>
    </p:spTree>
    <p:extLst>
      <p:ext uri="{BB962C8B-B14F-4D97-AF65-F5344CB8AC3E}">
        <p14:creationId xmlns="" xmlns:p14="http://schemas.microsoft.com/office/powerpoint/2010/main" val="336600547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1220C596-ADF0-4A7E-B5BA-B1962DD7071D}" type="slidenum">
              <a:rPr lang="de-DE"/>
              <a:pPr eaLnBrk="1" hangingPunct="1"/>
              <a:t>5</a:t>
            </a:fld>
            <a:endParaRPr 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701675" y="4410075"/>
            <a:ext cx="5594350" cy="4176713"/>
          </a:xfrm>
          <a:noFill/>
        </p:spPr>
        <p:txBody>
          <a:bodyPr/>
          <a:lstStyle/>
          <a:p>
            <a:pPr eaLnBrk="1" hangingPunct="1"/>
            <a:r>
              <a:rPr lang="en-US" dirty="0" smtClean="0"/>
              <a:t>Definition:} For the so-called {\</a:t>
            </a:r>
            <a:r>
              <a:rPr lang="en-US" dirty="0" err="1" smtClean="0"/>
              <a:t>em</a:t>
            </a:r>
            <a:r>
              <a:rPr lang="en-US" dirty="0" smtClean="0"/>
              <a:t> thermal} </a:t>
            </a:r>
            <a:r>
              <a:rPr lang="en-US" dirty="0" err="1" smtClean="0"/>
              <a:t>multifragmentation</a:t>
            </a:r>
            <a:r>
              <a:rPr lang="en-US" dirty="0" smtClean="0"/>
              <a:t> (MF) the formation of intermediate mass fragments (IMFs) at higher temperatures is a consequence of increasing thermal motion linked with increasing mean distance of the nucleons. An excited remnant achieves thermal equilibrium state and than expands, eventually reaching the freeze-out volume. At this point it fragments into neutrons, light charged particles and IMFs. Due to the short ranging nuclear forces of nucleons the mean field collapses and IMFs are formed by condensation. This unique phenomenon can be observed only for nuclei. Dynamical fragmentation in contrast is caused by high angular momenta, compression of the nuclear density, large momentum transfer and the formation of non-compact deformed nuclei.  In this case the whole system and its parts (projectile and target remnants) never pass through states of thermal equilibrium. As schematically illustrated in Fig.~\ref{</a:t>
            </a:r>
            <a:r>
              <a:rPr lang="en-US" dirty="0" err="1" smtClean="0"/>
              <a:t>FIG:multifragmentation</a:t>
            </a:r>
            <a:r>
              <a:rPr lang="en-US" dirty="0" smtClean="0"/>
              <a:t>} MF is observed in the $E^*$ domain between spallation-evaporation and the ``explosive'' fragmentation regime. As mentioned in the previous section the global properties of nuclear matter are well described by the LDM for $E^*/A\le 1$~MeV/nucleon. In this domain the basic decay mechanism is the successive emission of particles via evaporation from the surface of the compound nucleus (left picture in Fig.~\ref{</a:t>
            </a:r>
            <a:r>
              <a:rPr lang="en-US" dirty="0" err="1" smtClean="0"/>
              <a:t>FIG:multifragmentation</a:t>
            </a:r>
            <a:r>
              <a:rPr lang="en-US" dirty="0" smtClean="0"/>
              <a:t>}) and fission. In case of evaporation a heavy residual remains which is comparable in size to the original target nucleus. </a:t>
            </a:r>
            <a:endParaRPr lang="de-DE" dirty="0" smtClean="0"/>
          </a:p>
          <a:p>
            <a:pPr eaLnBrk="1" hangingPunct="1"/>
            <a:endParaRPr lang="de-DE" dirty="0" smtClean="0"/>
          </a:p>
        </p:txBody>
      </p:sp>
      <p:sp>
        <p:nvSpPr>
          <p:cNvPr id="79877"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Domain: …nucleon-induced reactions on nuclei from carbon to uranium. </a:t>
            </a:r>
            <a:endParaRPr lang="de-DE" dirty="0"/>
          </a:p>
        </p:txBody>
      </p:sp>
      <p:sp>
        <p:nvSpPr>
          <p:cNvPr id="4" name="Foliennummernplatzhalter 3"/>
          <p:cNvSpPr>
            <a:spLocks noGrp="1"/>
          </p:cNvSpPr>
          <p:nvPr>
            <p:ph type="sldNum" sz="quarter" idx="10"/>
          </p:nvPr>
        </p:nvSpPr>
        <p:spPr/>
        <p:txBody>
          <a:bodyPr/>
          <a:lstStyle/>
          <a:p>
            <a:fld id="{E6D97C32-0F4A-40F6-B67C-728988A86F3C}" type="slidenum">
              <a:rPr lang="de-DE" smtClean="0"/>
              <a:pPr/>
              <a:t>31</a:t>
            </a:fld>
            <a:endParaRPr lang="de-DE"/>
          </a:p>
        </p:txBody>
      </p:sp>
    </p:spTree>
    <p:extLst>
      <p:ext uri="{BB962C8B-B14F-4D97-AF65-F5344CB8AC3E}">
        <p14:creationId xmlns:p14="http://schemas.microsoft.com/office/powerpoint/2010/main" xmlns="" val="166160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858728" eaLnBrk="0" hangingPunct="0">
              <a:defRPr>
                <a:solidFill>
                  <a:schemeClr val="tx1"/>
                </a:solidFill>
                <a:latin typeface="Arial" pitchFamily="34" charset="0"/>
              </a:defRPr>
            </a:lvl1pPr>
            <a:lvl2pPr marL="742856" indent="-285713" defTabSz="858728" eaLnBrk="0" hangingPunct="0">
              <a:defRPr>
                <a:solidFill>
                  <a:schemeClr val="tx1"/>
                </a:solidFill>
                <a:latin typeface="Arial" pitchFamily="34" charset="0"/>
              </a:defRPr>
            </a:lvl2pPr>
            <a:lvl3pPr marL="1142854" indent="-228571" defTabSz="858728" eaLnBrk="0" hangingPunct="0">
              <a:defRPr>
                <a:solidFill>
                  <a:schemeClr val="tx1"/>
                </a:solidFill>
                <a:latin typeface="Arial" pitchFamily="34" charset="0"/>
              </a:defRPr>
            </a:lvl3pPr>
            <a:lvl4pPr marL="1599996" indent="-228571" defTabSz="858728" eaLnBrk="0" hangingPunct="0">
              <a:defRPr>
                <a:solidFill>
                  <a:schemeClr val="tx1"/>
                </a:solidFill>
                <a:latin typeface="Arial" pitchFamily="34" charset="0"/>
              </a:defRPr>
            </a:lvl4pPr>
            <a:lvl5pPr marL="2057137" indent="-228571" defTabSz="858728" eaLnBrk="0" hangingPunct="0">
              <a:defRPr>
                <a:solidFill>
                  <a:schemeClr val="tx1"/>
                </a:solidFill>
                <a:latin typeface="Arial" pitchFamily="34" charset="0"/>
              </a:defRPr>
            </a:lvl5pPr>
            <a:lvl6pPr marL="2514279" indent="-228571" defTabSz="858728" eaLnBrk="0" fontAlgn="base" hangingPunct="0">
              <a:spcBef>
                <a:spcPct val="0"/>
              </a:spcBef>
              <a:spcAft>
                <a:spcPct val="0"/>
              </a:spcAft>
              <a:defRPr>
                <a:solidFill>
                  <a:schemeClr val="tx1"/>
                </a:solidFill>
                <a:latin typeface="Arial" pitchFamily="34" charset="0"/>
              </a:defRPr>
            </a:lvl6pPr>
            <a:lvl7pPr marL="2971420" indent="-228571" defTabSz="858728" eaLnBrk="0" fontAlgn="base" hangingPunct="0">
              <a:spcBef>
                <a:spcPct val="0"/>
              </a:spcBef>
              <a:spcAft>
                <a:spcPct val="0"/>
              </a:spcAft>
              <a:defRPr>
                <a:solidFill>
                  <a:schemeClr val="tx1"/>
                </a:solidFill>
                <a:latin typeface="Arial" pitchFamily="34" charset="0"/>
              </a:defRPr>
            </a:lvl7pPr>
            <a:lvl8pPr marL="3428562" indent="-228571" defTabSz="858728" eaLnBrk="0" fontAlgn="base" hangingPunct="0">
              <a:spcBef>
                <a:spcPct val="0"/>
              </a:spcBef>
              <a:spcAft>
                <a:spcPct val="0"/>
              </a:spcAft>
              <a:defRPr>
                <a:solidFill>
                  <a:schemeClr val="tx1"/>
                </a:solidFill>
                <a:latin typeface="Arial" pitchFamily="34" charset="0"/>
              </a:defRPr>
            </a:lvl8pPr>
            <a:lvl9pPr marL="3885704" indent="-228571" defTabSz="858728" eaLnBrk="0" fontAlgn="base" hangingPunct="0">
              <a:spcBef>
                <a:spcPct val="0"/>
              </a:spcBef>
              <a:spcAft>
                <a:spcPct val="0"/>
              </a:spcAft>
              <a:defRPr>
                <a:solidFill>
                  <a:schemeClr val="tx1"/>
                </a:solidFill>
                <a:latin typeface="Arial" pitchFamily="34" charset="0"/>
              </a:defRPr>
            </a:lvl9pPr>
          </a:lstStyle>
          <a:p>
            <a:pPr eaLnBrk="1" hangingPunct="1"/>
            <a:fld id="{40C3CBD8-D5D0-422E-892F-2C26E5FA2EAA}" type="slidenum">
              <a:rPr lang="de-DE"/>
              <a:pPr eaLnBrk="1" hangingPunct="1"/>
              <a:t>38</a:t>
            </a:fld>
            <a:endParaRPr lang="de-DE"/>
          </a:p>
        </p:txBody>
      </p:sp>
      <p:sp>
        <p:nvSpPr>
          <p:cNvPr id="93187" name="Rectangle 2"/>
          <p:cNvSpPr>
            <a:spLocks noGrp="1" noRot="1" noChangeAspect="1" noChangeArrowheads="1" noTextEdit="1"/>
          </p:cNvSpPr>
          <p:nvPr>
            <p:ph type="sldImg"/>
          </p:nvPr>
        </p:nvSpPr>
        <p:spPr>
          <a:xfrm>
            <a:off x="1177925" y="696913"/>
            <a:ext cx="4641850" cy="3481387"/>
          </a:xfrm>
          <a:ln/>
        </p:spPr>
      </p:sp>
      <p:sp>
        <p:nvSpPr>
          <p:cNvPr id="93188" name="Rectangle 3"/>
          <p:cNvSpPr>
            <a:spLocks noGrp="1" noChangeArrowheads="1"/>
          </p:cNvSpPr>
          <p:nvPr>
            <p:ph type="body" idx="1"/>
          </p:nvPr>
        </p:nvSpPr>
        <p:spPr>
          <a:noFill/>
        </p:spPr>
        <p:txBody>
          <a:bodyPr/>
          <a:lstStyle/>
          <a:p>
            <a:pPr eaLnBrk="1" hangingPunct="1"/>
            <a:endParaRPr lang="en-US" smtClean="0"/>
          </a:p>
        </p:txBody>
      </p:sp>
      <p:sp>
        <p:nvSpPr>
          <p:cNvPr id="93189" name="Fußzeilenplatzhalter 1"/>
          <p:cNvSpPr>
            <a:spLocks noGrp="1"/>
          </p:cNvSpPr>
          <p:nvPr>
            <p:ph type="ftr" sz="quarter" idx="4"/>
          </p:nvPr>
        </p:nvSpPr>
        <p:spPr>
          <a:noFill/>
        </p:spPr>
        <p:txBody>
          <a:bodyPr/>
          <a:lstStyle>
            <a:lvl1pPr defTabSz="858728" eaLnBrk="0" hangingPunct="0">
              <a:defRPr>
                <a:solidFill>
                  <a:schemeClr val="tx1"/>
                </a:solidFill>
                <a:latin typeface="Arial" pitchFamily="34" charset="0"/>
              </a:defRPr>
            </a:lvl1pPr>
            <a:lvl2pPr marL="742856" indent="-285713" defTabSz="858728" eaLnBrk="0" hangingPunct="0">
              <a:defRPr>
                <a:solidFill>
                  <a:schemeClr val="tx1"/>
                </a:solidFill>
                <a:latin typeface="Arial" pitchFamily="34" charset="0"/>
              </a:defRPr>
            </a:lvl2pPr>
            <a:lvl3pPr marL="1142854" indent="-228571" defTabSz="858728" eaLnBrk="0" hangingPunct="0">
              <a:defRPr>
                <a:solidFill>
                  <a:schemeClr val="tx1"/>
                </a:solidFill>
                <a:latin typeface="Arial" pitchFamily="34" charset="0"/>
              </a:defRPr>
            </a:lvl3pPr>
            <a:lvl4pPr marL="1599996" indent="-228571" defTabSz="858728" eaLnBrk="0" hangingPunct="0">
              <a:defRPr>
                <a:solidFill>
                  <a:schemeClr val="tx1"/>
                </a:solidFill>
                <a:latin typeface="Arial" pitchFamily="34" charset="0"/>
              </a:defRPr>
            </a:lvl4pPr>
            <a:lvl5pPr marL="2057137" indent="-228571" defTabSz="858728" eaLnBrk="0" hangingPunct="0">
              <a:defRPr>
                <a:solidFill>
                  <a:schemeClr val="tx1"/>
                </a:solidFill>
                <a:latin typeface="Arial" pitchFamily="34" charset="0"/>
              </a:defRPr>
            </a:lvl5pPr>
            <a:lvl6pPr marL="2514279" indent="-228571" defTabSz="858728" eaLnBrk="0" fontAlgn="base" hangingPunct="0">
              <a:spcBef>
                <a:spcPct val="0"/>
              </a:spcBef>
              <a:spcAft>
                <a:spcPct val="0"/>
              </a:spcAft>
              <a:defRPr>
                <a:solidFill>
                  <a:schemeClr val="tx1"/>
                </a:solidFill>
                <a:latin typeface="Arial" pitchFamily="34" charset="0"/>
              </a:defRPr>
            </a:lvl6pPr>
            <a:lvl7pPr marL="2971420" indent="-228571" defTabSz="858728" eaLnBrk="0" fontAlgn="base" hangingPunct="0">
              <a:spcBef>
                <a:spcPct val="0"/>
              </a:spcBef>
              <a:spcAft>
                <a:spcPct val="0"/>
              </a:spcAft>
              <a:defRPr>
                <a:solidFill>
                  <a:schemeClr val="tx1"/>
                </a:solidFill>
                <a:latin typeface="Arial" pitchFamily="34" charset="0"/>
              </a:defRPr>
            </a:lvl7pPr>
            <a:lvl8pPr marL="3428562" indent="-228571" defTabSz="858728" eaLnBrk="0" fontAlgn="base" hangingPunct="0">
              <a:spcBef>
                <a:spcPct val="0"/>
              </a:spcBef>
              <a:spcAft>
                <a:spcPct val="0"/>
              </a:spcAft>
              <a:defRPr>
                <a:solidFill>
                  <a:schemeClr val="tx1"/>
                </a:solidFill>
                <a:latin typeface="Arial" pitchFamily="34" charset="0"/>
              </a:defRPr>
            </a:lvl8pPr>
            <a:lvl9pPr marL="3885704" indent="-228571" defTabSz="85872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A12708C1-2B01-4319-B8C6-3AD9E2A041BE}" type="slidenum">
              <a:rPr lang="de-DE"/>
              <a:pPr eaLnBrk="1" hangingPunct="1"/>
              <a:t>43</a:t>
            </a:fld>
            <a:endParaRPr lang="de-D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smtClean="0">
                <a:solidFill>
                  <a:srgbClr val="FF9900"/>
                </a:solidFill>
              </a:rPr>
              <a:t>LiBeB-puzzle ok with GeV spallation ractions</a:t>
            </a:r>
          </a:p>
          <a:p>
            <a:pPr eaLnBrk="1" hangingPunct="1"/>
            <a:endParaRPr lang="en-US" smtClean="0">
              <a:solidFill>
                <a:srgbClr val="FF9900"/>
              </a:solidFill>
            </a:endParaRPr>
          </a:p>
          <a:p>
            <a:pPr eaLnBrk="1" hangingPunct="1"/>
            <a:r>
              <a:rPr lang="en-US" smtClean="0">
                <a:solidFill>
                  <a:srgbClr val="FF9900"/>
                </a:solidFill>
              </a:rPr>
              <a:t>But:</a:t>
            </a:r>
          </a:p>
          <a:p>
            <a:pPr eaLnBrk="1" hangingPunct="1"/>
            <a:r>
              <a:rPr lang="en-US" smtClean="0">
                <a:solidFill>
                  <a:srgbClr val="FF9900"/>
                </a:solidFill>
              </a:rPr>
              <a:t>Particles &gt;</a:t>
            </a:r>
            <a:r>
              <a:rPr lang="en-US" altLang="ja-JP" smtClean="0">
                <a:solidFill>
                  <a:srgbClr val="FF9900"/>
                </a:solidFill>
              </a:rPr>
              <a:t>∼1015 eV have not been accelerated in our galaxy </a:t>
            </a:r>
            <a:endParaRPr lang="en-US" altLang="ja-JP" b="1" smtClean="0">
              <a:solidFill>
                <a:srgbClr val="FF9900"/>
              </a:solidFill>
            </a:endParaRPr>
          </a:p>
          <a:p>
            <a:pPr eaLnBrk="1" hangingPunct="1"/>
            <a:r>
              <a:rPr lang="en-US" altLang="ja-JP" smtClean="0">
                <a:solidFill>
                  <a:srgbClr val="FF9900"/>
                </a:solidFill>
              </a:rPr>
              <a:t> must come from outside of the galaxy </a:t>
            </a:r>
          </a:p>
          <a:p>
            <a:pPr eaLnBrk="1" hangingPunct="1"/>
            <a:endParaRPr lang="en-US" altLang="ja-JP" b="1" smtClean="0">
              <a:solidFill>
                <a:srgbClr val="FF9900"/>
              </a:solidFill>
            </a:endParaRPr>
          </a:p>
          <a:p>
            <a:pPr eaLnBrk="1" hangingPunct="1"/>
            <a:r>
              <a:rPr lang="en-US" altLang="ja-JP" smtClean="0">
                <a:solidFill>
                  <a:srgbClr val="FF9900"/>
                </a:solidFill>
              </a:rPr>
              <a:t>Problem: Above ∼5×1019 eV GCR particles lose energy continually by interactions with the 2.7 K cosmic microwave background </a:t>
            </a:r>
          </a:p>
          <a:p>
            <a:pPr eaLnBrk="1" hangingPunct="1"/>
            <a:endParaRPr lang="en-US" altLang="ja-JP" b="1" smtClean="0">
              <a:solidFill>
                <a:srgbClr val="FF9900"/>
              </a:solidFill>
            </a:endParaRPr>
          </a:p>
          <a:p>
            <a:pPr eaLnBrk="1" hangingPunct="1"/>
            <a:r>
              <a:rPr lang="en-US" altLang="ja-JP" smtClean="0">
                <a:solidFill>
                  <a:srgbClr val="FF9900"/>
                </a:solidFill>
              </a:rPr>
              <a:t>Therefore: Few particles with 1020 eV should be able to reach us from sources more than about 50 Mpc away ⇒ Most of the high energetic GCR particles must have travelled less than ∼50 Mpc (1 Mpc ≈ 3 Mly, size of the galaxy 50 kpc) </a:t>
            </a:r>
            <a:endParaRPr lang="en-US" altLang="ja-JP" b="1" smtClean="0">
              <a:solidFill>
                <a:srgbClr val="FF9900"/>
              </a:solidFill>
            </a:endParaRPr>
          </a:p>
          <a:p>
            <a:pPr eaLnBrk="1" hangingPunct="1"/>
            <a:r>
              <a:rPr lang="en-US" altLang="ja-JP" b="1" smtClean="0">
                <a:solidFill>
                  <a:srgbClr val="FF9900"/>
                </a:solidFill>
              </a:rPr>
              <a:t>But:</a:t>
            </a:r>
            <a:r>
              <a:rPr lang="en-US" altLang="ja-JP" smtClean="0">
                <a:solidFill>
                  <a:srgbClr val="FF9900"/>
                </a:solidFill>
              </a:rPr>
              <a:t> There is no proper source within this radius to generate such large amounts of high energetic GCR particles </a:t>
            </a:r>
          </a:p>
          <a:p>
            <a:pPr eaLnBrk="1" hangingPunct="1"/>
            <a:endParaRPr lang="en-US" altLang="ja-JP" smtClean="0">
              <a:solidFill>
                <a:srgbClr val="FF9900"/>
              </a:solidFill>
            </a:endParaRPr>
          </a:p>
          <a:p>
            <a:pPr eaLnBrk="1" hangingPunct="1"/>
            <a:r>
              <a:rPr lang="en-US" altLang="ja-JP" smtClean="0">
                <a:solidFill>
                  <a:srgbClr val="FF9900"/>
                </a:solidFill>
              </a:rPr>
              <a:t>⇒ </a:t>
            </a:r>
            <a:r>
              <a:rPr lang="en-US" altLang="ja-JP" b="1" smtClean="0">
                <a:solidFill>
                  <a:srgbClr val="FF9900"/>
                </a:solidFill>
              </a:rPr>
              <a:t>Still an open question </a:t>
            </a:r>
            <a:r>
              <a:rPr lang="en-US" altLang="ja-JP" smtClean="0">
                <a:solidFill>
                  <a:srgbClr val="FF9900"/>
                </a:solidFill>
              </a:rPr>
              <a:t>⇐ </a:t>
            </a:r>
            <a:endParaRPr lang="en-US" smtClean="0">
              <a:solidFill>
                <a:srgbClr val="FF9900"/>
              </a:solidFill>
            </a:endParaRPr>
          </a:p>
          <a:p>
            <a:pPr eaLnBrk="1" hangingPunct="1"/>
            <a:endParaRPr lang="de-DE" smtClean="0"/>
          </a:p>
        </p:txBody>
      </p:sp>
      <p:sp>
        <p:nvSpPr>
          <p:cNvPr id="80901"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DDCB9-12A3-4E88-A088-D193745D302B}" type="slidenum">
              <a:rPr lang="de-DE"/>
              <a:pPr/>
              <a:t>49</a:t>
            </a:fld>
            <a:endParaRPr lang="de-DE"/>
          </a:p>
        </p:txBody>
      </p:sp>
      <p:sp>
        <p:nvSpPr>
          <p:cNvPr id="37890" name="Rectangle 2"/>
          <p:cNvSpPr>
            <a:spLocks noGrp="1" noRot="1" noChangeAspect="1" noChangeArrowheads="1" noTextEdit="1"/>
          </p:cNvSpPr>
          <p:nvPr>
            <p:ph type="sldImg"/>
          </p:nvPr>
        </p:nvSpPr>
        <p:spPr>
          <a:xfrm>
            <a:off x="1177925" y="696913"/>
            <a:ext cx="4643438" cy="3481387"/>
          </a:xfrm>
          <a:ln/>
        </p:spPr>
      </p:sp>
      <p:sp>
        <p:nvSpPr>
          <p:cNvPr id="37891" name="Rectangle 3"/>
          <p:cNvSpPr>
            <a:spLocks noGrp="1" noChangeArrowheads="1"/>
          </p:cNvSpPr>
          <p:nvPr>
            <p:ph type="body" idx="1"/>
          </p:nvPr>
        </p:nvSpPr>
        <p:spPr/>
        <p:txBody>
          <a:bodyPr/>
          <a:lstStyle/>
          <a:p>
            <a:r>
              <a:rPr lang="en-US" dirty="0"/>
              <a:t>When a high energy hadron (or lepton) interacts with a nucleus of the target material causing an {\bf intra-nuclear} cascade (INC) inside the nucleus within a time scale of the order of $10^{-22}$~s, many secondary particles (</a:t>
            </a:r>
            <a:r>
              <a:rPr lang="en-US" dirty="0" err="1"/>
              <a:t>n,p</a:t>
            </a:r>
            <a:r>
              <a:rPr lang="en-US" dirty="0"/>
              <a:t>,$\pi$-mesons) are emitted which could themselves have a high enough energy to produce further </a:t>
            </a:r>
            <a:r>
              <a:rPr lang="en-US" dirty="0" err="1"/>
              <a:t>secondaries</a:t>
            </a:r>
            <a:r>
              <a:rPr lang="en-US" dirty="0"/>
              <a:t> when they interact, thus creating an {\bf inter-nuclear} cascade, placing many individual nuclei into highly excited states </a:t>
            </a:r>
          </a:p>
          <a:p>
            <a:r>
              <a:rPr lang="en-US" dirty="0"/>
              <a:t>The nuclei then release energy by evaporating nucleons (mainly neutrons), d, t, $\</a:t>
            </a:r>
            <a:r>
              <a:rPr lang="en-US" dirty="0" err="1"/>
              <a:t>alpha$'s</a:t>
            </a:r>
            <a:r>
              <a:rPr lang="en-US" dirty="0"/>
              <a:t> and $\</a:t>
            </a:r>
            <a:r>
              <a:rPr lang="en-US" dirty="0" err="1"/>
              <a:t>gamma$'s</a:t>
            </a:r>
            <a:r>
              <a:rPr lang="en-US" dirty="0"/>
              <a:t>, some of which will leave the target. The process of evaporation taking place within a much longer time scale\footnote{depending strongly on the thermal excitation energy $E^*$ of the hot nucleus} of $10^{-18}$ to $10^{-16}$~s may be characterized by a nuclear temperature $T=2\dots8$~MeV</a:t>
            </a:r>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ABE2A3D2-C6DA-41CB-A459-25C202745E92}" type="slidenum">
              <a:rPr lang="de-DE"/>
              <a:pPr eaLnBrk="1" hangingPunct="1"/>
              <a:t>70</a:t>
            </a:fld>
            <a:endParaRPr lang="de-DE"/>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de-DE" smtClean="0"/>
              <a:t>Da gibt‘s noch ne ähnliche 2.te folie….siehe Detlef</a:t>
            </a:r>
          </a:p>
        </p:txBody>
      </p:sp>
      <p:sp>
        <p:nvSpPr>
          <p:cNvPr id="83973"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50C0F0-A8A5-40C4-B38D-346C4B9BE61D}" type="slidenum">
              <a:rPr lang="de-DE"/>
              <a:pPr/>
              <a:t>77</a:t>
            </a:fld>
            <a:endParaRPr lang="de-DE"/>
          </a:p>
        </p:txBody>
      </p:sp>
      <p:sp>
        <p:nvSpPr>
          <p:cNvPr id="846850" name="Rectangle 2"/>
          <p:cNvSpPr>
            <a:spLocks noGrp="1" noRot="1" noChangeAspect="1" noChangeArrowheads="1" noTextEdit="1"/>
          </p:cNvSpPr>
          <p:nvPr>
            <p:ph type="sldImg"/>
          </p:nvPr>
        </p:nvSpPr>
        <p:spPr>
          <a:ln/>
        </p:spPr>
      </p:sp>
      <p:sp>
        <p:nvSpPr>
          <p:cNvPr id="846851" name="Rectangle 3"/>
          <p:cNvSpPr>
            <a:spLocks noGrp="1" noChangeArrowheads="1"/>
          </p:cNvSpPr>
          <p:nvPr>
            <p:ph type="body" idx="1"/>
          </p:nvPr>
        </p:nvSpPr>
        <p:spPr/>
        <p:txBody>
          <a:bodyPr/>
          <a:lstStyle/>
          <a:p>
            <a:r>
              <a:rPr lang="en-US" altLang="ja-JP" dirty="0"/>
              <a:t>Well, let us look the role through the design results.  This is the three dimensional view of JSNS target station. Target-moderator-reflector is installed in the center of the target station.   Proton beam with energy of 3GeV in repetition rate of 25 Hz is incident on the mercury target system  through the proton beam window placed in front of the target. </a:t>
            </a:r>
          </a:p>
          <a:p>
            <a:r>
              <a:rPr lang="en-US" altLang="ja-JP" dirty="0"/>
              <a:t>3 supercritical hydrogen moderators as placed up and down of the mercury target.  Upper 2 are for production of superior pulse </a:t>
            </a:r>
            <a:r>
              <a:rPr lang="en-US" altLang="ja-JP" dirty="0" err="1"/>
              <a:t>characteristcs</a:t>
            </a:r>
            <a:r>
              <a:rPr lang="en-US" altLang="ja-JP" dirty="0"/>
              <a:t>.  The lower one is for highest neutron intensity.  The other components like shutter works as shielding other than their own function.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D1F84-36EA-48A0-8030-1890855D80B8}" type="slidenum">
              <a:rPr lang="de-DE"/>
              <a:pPr/>
              <a:t>78</a:t>
            </a:fld>
            <a:endParaRPr lang="de-DE"/>
          </a:p>
        </p:txBody>
      </p:sp>
      <p:sp>
        <p:nvSpPr>
          <p:cNvPr id="848898" name="Rectangle 2"/>
          <p:cNvSpPr>
            <a:spLocks noGrp="1" noRot="1" noChangeAspect="1" noChangeArrowheads="1" noTextEdit="1"/>
          </p:cNvSpPr>
          <p:nvPr>
            <p:ph type="sldImg"/>
          </p:nvPr>
        </p:nvSpPr>
        <p:spPr>
          <a:ln/>
        </p:spPr>
      </p:sp>
      <p:sp>
        <p:nvSpPr>
          <p:cNvPr id="848899" name="Rectangle 3"/>
          <p:cNvSpPr>
            <a:spLocks noGrp="1" noChangeArrowheads="1"/>
          </p:cNvSpPr>
          <p:nvPr>
            <p:ph type="body" idx="1"/>
          </p:nvPr>
        </p:nvSpPr>
        <p:spPr/>
        <p:txBody>
          <a:bodyPr/>
          <a:lstStyle/>
          <a:p>
            <a:r>
              <a:rPr lang="en-US" altLang="ja-JP" dirty="0"/>
              <a:t>Here is the estimated DPA map near target-moderator assembly in JSNS.</a:t>
            </a:r>
          </a:p>
          <a:p>
            <a:r>
              <a:rPr lang="en-US" altLang="ja-JP" dirty="0"/>
              <a:t>The highest DPA is induced in the target vessel made of 316L-SS, especially front part where proton beam is injected,  The contribution of the  secondary neutron is </a:t>
            </a:r>
            <a:r>
              <a:rPr lang="en-US" altLang="ja-JP" dirty="0" err="1"/>
              <a:t>large.as</a:t>
            </a:r>
            <a:r>
              <a:rPr lang="en-US" altLang="ja-JP" dirty="0"/>
              <a:t> shown in this  table. Considering the allowable  DPA value is 5DPA, the life-time is estimated as less than 1 year.  The lifetime of other components are also determined in the same manner.</a:t>
            </a:r>
          </a:p>
          <a:p>
            <a:endParaRPr lang="en-US" altLang="ja-JP" dirty="0"/>
          </a:p>
          <a:p>
            <a:r>
              <a:rPr lang="en-US" altLang="ja-JP" dirty="0"/>
              <a:t>Radiation damage is important issues.  so close link with materials research is required for advanced material development.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a:t>
            </a:r>
            <a:r>
              <a:rPr lang="en-US" sz="1200" dirty="0" smtClean="0">
                <a:latin typeface="Arial Unicode MS" pitchFamily="34" charset="-128"/>
                <a:ea typeface="Arial Unicode MS" pitchFamily="34" charset="-128"/>
                <a:cs typeface="Arial Unicode MS" pitchFamily="34" charset="-128"/>
              </a:rPr>
              <a:t>interaction length (or </a:t>
            </a:r>
            <a:r>
              <a:rPr lang="en-US" dirty="0" smtClean="0"/>
              <a:t>mean free path) is the inverse of the macroscopic cross section</a:t>
            </a:r>
            <a:endParaRPr lang="de-DE" dirty="0"/>
          </a:p>
        </p:txBody>
      </p:sp>
      <p:sp>
        <p:nvSpPr>
          <p:cNvPr id="4" name="Foliennummernplatzhalter 3"/>
          <p:cNvSpPr>
            <a:spLocks noGrp="1"/>
          </p:cNvSpPr>
          <p:nvPr>
            <p:ph type="sldNum" sz="quarter" idx="10"/>
          </p:nvPr>
        </p:nvSpPr>
        <p:spPr/>
        <p:txBody>
          <a:bodyPr/>
          <a:lstStyle/>
          <a:p>
            <a:fld id="{E6D97C32-0F4A-40F6-B67C-728988A86F3C}" type="slidenum">
              <a:rPr lang="de-DE" smtClean="0"/>
              <a:pPr/>
              <a:t>82</a:t>
            </a:fld>
            <a:endParaRPr lang="de-DE"/>
          </a:p>
        </p:txBody>
      </p:sp>
    </p:spTree>
    <p:extLst>
      <p:ext uri="{BB962C8B-B14F-4D97-AF65-F5344CB8AC3E}">
        <p14:creationId xmlns:p14="http://schemas.microsoft.com/office/powerpoint/2010/main" xmlns="" val="96662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Isotopes (nuclides having the same number of protons)</a:t>
            </a:r>
          </a:p>
          <a:p>
            <a:r>
              <a:rPr lang="en-US" dirty="0" smtClean="0"/>
              <a:t>Isotones (nuclides having the same number of neutrons)</a:t>
            </a:r>
          </a:p>
          <a:p>
            <a:r>
              <a:rPr lang="en-US" dirty="0" smtClean="0"/>
              <a:t>Nuclear isomers (different excited states of the same nuclide)</a:t>
            </a:r>
          </a:p>
          <a:p>
            <a:r>
              <a:rPr lang="en-US" dirty="0" smtClean="0"/>
              <a:t>SCR</a:t>
            </a:r>
            <a:r>
              <a:rPr lang="en-US" baseline="0" dirty="0" smtClean="0"/>
              <a:t> and GCR (protons) are most abundant in the energy range up to few </a:t>
            </a:r>
            <a:r>
              <a:rPr lang="en-US" baseline="0" dirty="0" err="1" smtClean="0"/>
              <a:t>GeV</a:t>
            </a:r>
            <a:endParaRPr lang="de-DE" dirty="0"/>
          </a:p>
        </p:txBody>
      </p:sp>
      <p:sp>
        <p:nvSpPr>
          <p:cNvPr id="4" name="Foliennummernplatzhalter 3"/>
          <p:cNvSpPr>
            <a:spLocks noGrp="1"/>
          </p:cNvSpPr>
          <p:nvPr>
            <p:ph type="sldNum" sz="quarter" idx="10"/>
          </p:nvPr>
        </p:nvSpPr>
        <p:spPr/>
        <p:txBody>
          <a:bodyPr/>
          <a:lstStyle/>
          <a:p>
            <a:fld id="{E6D97C32-0F4A-40F6-B67C-728988A86F3C}" type="slidenum">
              <a:rPr lang="de-DE" smtClean="0"/>
              <a:pPr/>
              <a:t>83</a:t>
            </a:fld>
            <a:endParaRPr lang="de-DE"/>
          </a:p>
        </p:txBody>
      </p:sp>
    </p:spTree>
    <p:extLst>
      <p:ext uri="{BB962C8B-B14F-4D97-AF65-F5344CB8AC3E}">
        <p14:creationId xmlns:p14="http://schemas.microsoft.com/office/powerpoint/2010/main" xmlns="" val="9236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36427-6FC4-462C-8156-3F2ECA8651CE}" type="slidenum">
              <a:rPr lang="de-DE"/>
              <a:pPr/>
              <a:t>6</a:t>
            </a:fld>
            <a:endParaRPr lang="de-DE"/>
          </a:p>
        </p:txBody>
      </p:sp>
      <p:sp>
        <p:nvSpPr>
          <p:cNvPr id="35842" name="Rectangle 2"/>
          <p:cNvSpPr>
            <a:spLocks noGrp="1" noRot="1" noChangeAspect="1" noChangeArrowheads="1" noTextEdit="1"/>
          </p:cNvSpPr>
          <p:nvPr>
            <p:ph type="sldImg"/>
          </p:nvPr>
        </p:nvSpPr>
        <p:spPr>
          <a:xfrm>
            <a:off x="1177925" y="696913"/>
            <a:ext cx="4643438" cy="3481387"/>
          </a:xfrm>
          <a:ln/>
        </p:spPr>
      </p:sp>
      <p:sp>
        <p:nvSpPr>
          <p:cNvPr id="35843" name="Rectangle 3"/>
          <p:cNvSpPr>
            <a:spLocks noGrp="1" noChangeArrowheads="1"/>
          </p:cNvSpPr>
          <p:nvPr>
            <p:ph type="body" idx="1"/>
          </p:nvPr>
        </p:nvSpPr>
        <p:spPr/>
        <p:txBody>
          <a:bodyPr/>
          <a:lstStyle/>
          <a:p>
            <a:r>
              <a:rPr lang="en-US" dirty="0"/>
              <a:t>When a high energy </a:t>
            </a:r>
            <a:r>
              <a:rPr lang="en-US" dirty="0" err="1"/>
              <a:t>hadron</a:t>
            </a:r>
            <a:r>
              <a:rPr lang="en-US" dirty="0"/>
              <a:t> (or lepton) interacts with a nucleus of the target material causing an {\bf intra-nuclear} cascade (INC) inside the nucleus within a time scale of the order of $10^{-22}$~s, many secondary particles (</a:t>
            </a:r>
            <a:r>
              <a:rPr lang="en-US" dirty="0" err="1"/>
              <a:t>n,p</a:t>
            </a:r>
            <a:r>
              <a:rPr lang="en-US" dirty="0"/>
              <a:t>,$\pi$-mesons) are emitted which could themselves have a high enough energy to produce further </a:t>
            </a:r>
            <a:r>
              <a:rPr lang="en-US" dirty="0" err="1"/>
              <a:t>secondaries</a:t>
            </a:r>
            <a:r>
              <a:rPr lang="en-US" dirty="0"/>
              <a:t> when they interact, thus creating an {\bf inter-nuclear} cascade, placing many individual nuclei into highly excited states </a:t>
            </a:r>
          </a:p>
          <a:p>
            <a:r>
              <a:rPr lang="en-US" dirty="0"/>
              <a:t>The nuclei then release energy by evaporating nucleons (mainly neutrons), d, t, $\</a:t>
            </a:r>
            <a:r>
              <a:rPr lang="en-US" dirty="0" err="1"/>
              <a:t>alpha$'s</a:t>
            </a:r>
            <a:r>
              <a:rPr lang="en-US" dirty="0"/>
              <a:t> and $\</a:t>
            </a:r>
            <a:r>
              <a:rPr lang="en-US" dirty="0" err="1"/>
              <a:t>gamma$'s</a:t>
            </a:r>
            <a:r>
              <a:rPr lang="en-US" dirty="0"/>
              <a:t>, some of which will leave the target. The process of evaporation taking place within a much longer time scale\footnote{depending strongly on the thermal excitation energy $E^*$ of the hot nucleus} of $10^{-18}$ to $10^{-16}$~s may be characterized by a nuclear temperature $T=2\dots8$~</a:t>
            </a:r>
            <a:r>
              <a:rPr lang="en-US" dirty="0" err="1"/>
              <a:t>MeV</a:t>
            </a:r>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3B7EE961-0682-44B8-BCF4-9D13116B1D5D}" type="slidenum">
              <a:rPr lang="de-DE"/>
              <a:pPr eaLnBrk="1" hangingPunct="1"/>
              <a:t>9</a:t>
            </a:fld>
            <a:endParaRPr lang="de-D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algn="just" eaLnBrk="1" hangingPunct="1">
              <a:spcBef>
                <a:spcPct val="0"/>
              </a:spcBef>
            </a:pPr>
            <a:r>
              <a:rPr lang="en-US" smtClean="0"/>
              <a:t>using solar as a mean “standard” chemical composition</a:t>
            </a:r>
          </a:p>
        </p:txBody>
      </p:sp>
      <p:sp>
        <p:nvSpPr>
          <p:cNvPr id="81925"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EADCBD74-5B58-455D-AB2A-72EB8B558705}" type="slidenum">
              <a:rPr lang="de-DE"/>
              <a:pPr eaLnBrk="1" hangingPunct="1"/>
              <a:t>13</a:t>
            </a:fld>
            <a:endParaRPr lang="de-DE"/>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de-DE" dirty="0" smtClean="0"/>
              <a:t>I </a:t>
            </a:r>
            <a:r>
              <a:rPr lang="de-DE" dirty="0" err="1" smtClean="0"/>
              <a:t>would</a:t>
            </a:r>
            <a:r>
              <a:rPr lang="de-DE" dirty="0" smtClean="0"/>
              <a:t> </a:t>
            </a:r>
            <a:r>
              <a:rPr lang="de-DE" dirty="0" err="1" smtClean="0"/>
              <a:t>like</a:t>
            </a:r>
            <a:r>
              <a:rPr lang="de-DE" dirty="0" smtClean="0"/>
              <a:t> </a:t>
            </a:r>
            <a:r>
              <a:rPr lang="de-DE" dirty="0" err="1" smtClean="0"/>
              <a:t>to</a:t>
            </a:r>
            <a:r>
              <a:rPr lang="de-DE" dirty="0" smtClean="0"/>
              <a:t> </a:t>
            </a:r>
            <a:r>
              <a:rPr lang="de-DE" dirty="0" err="1" smtClean="0"/>
              <a:t>communicate</a:t>
            </a:r>
            <a:r>
              <a:rPr lang="de-DE" dirty="0" smtClean="0"/>
              <a:t> </a:t>
            </a:r>
            <a:r>
              <a:rPr lang="de-DE" dirty="0" err="1" smtClean="0"/>
              <a:t>you</a:t>
            </a:r>
            <a:endParaRPr lang="de-DE" dirty="0" smtClean="0"/>
          </a:p>
          <a:p>
            <a:pPr eaLnBrk="1" hangingPunct="1"/>
            <a:r>
              <a:rPr lang="de-DE" dirty="0" smtClean="0"/>
              <a:t>…</a:t>
            </a:r>
            <a:r>
              <a:rPr lang="de-DE" dirty="0" err="1" smtClean="0"/>
              <a:t>to</a:t>
            </a:r>
            <a:r>
              <a:rPr lang="de-DE" dirty="0" smtClean="0"/>
              <a:t> </a:t>
            </a:r>
            <a:r>
              <a:rPr lang="de-DE" dirty="0" err="1" smtClean="0"/>
              <a:t>put</a:t>
            </a:r>
            <a:r>
              <a:rPr lang="de-DE" dirty="0" smtClean="0"/>
              <a:t> </a:t>
            </a:r>
            <a:r>
              <a:rPr lang="de-DE" dirty="0" err="1" smtClean="0"/>
              <a:t>across</a:t>
            </a:r>
            <a:r>
              <a:rPr lang="de-DE" dirty="0" smtClean="0"/>
              <a:t> </a:t>
            </a:r>
            <a:r>
              <a:rPr lang="de-DE" dirty="0" err="1" smtClean="0"/>
              <a:t>to</a:t>
            </a:r>
            <a:r>
              <a:rPr lang="de-DE" dirty="0" smtClean="0"/>
              <a:t> </a:t>
            </a:r>
            <a:r>
              <a:rPr lang="de-DE" dirty="0" err="1" smtClean="0"/>
              <a:t>you</a:t>
            </a:r>
            <a:r>
              <a:rPr lang="de-DE" dirty="0" smtClean="0"/>
              <a:t>…. </a:t>
            </a:r>
            <a:r>
              <a:rPr lang="de-DE" dirty="0" err="1" smtClean="0"/>
              <a:t>That</a:t>
            </a:r>
            <a:r>
              <a:rPr lang="de-DE" dirty="0" smtClean="0"/>
              <a:t> due </a:t>
            </a:r>
            <a:r>
              <a:rPr lang="de-DE" dirty="0" err="1" smtClean="0"/>
              <a:t>to</a:t>
            </a:r>
            <a:r>
              <a:rPr lang="de-DE" dirty="0" smtClean="0"/>
              <a:t> </a:t>
            </a:r>
            <a:r>
              <a:rPr lang="de-DE" dirty="0" err="1" smtClean="0"/>
              <a:t>the</a:t>
            </a:r>
            <a:r>
              <a:rPr lang="de-DE" dirty="0" smtClean="0"/>
              <a:t> </a:t>
            </a:r>
            <a:r>
              <a:rPr lang="de-DE" dirty="0" err="1" smtClean="0"/>
              <a:t>many</a:t>
            </a:r>
            <a:r>
              <a:rPr lang="de-DE" dirty="0" smtClean="0"/>
              <a:t> </a:t>
            </a:r>
            <a:r>
              <a:rPr lang="de-DE" dirty="0" err="1" smtClean="0"/>
              <a:t>aspects</a:t>
            </a:r>
            <a:r>
              <a:rPr lang="de-DE" dirty="0" smtClean="0"/>
              <a:t> </a:t>
            </a:r>
            <a:r>
              <a:rPr lang="de-DE" dirty="0" err="1" smtClean="0"/>
              <a:t>involved</a:t>
            </a:r>
            <a:r>
              <a:rPr lang="de-DE" dirty="0" smtClean="0"/>
              <a:t> in </a:t>
            </a:r>
            <a:r>
              <a:rPr lang="de-DE" dirty="0" err="1" smtClean="0"/>
              <a:t>the</a:t>
            </a:r>
            <a:r>
              <a:rPr lang="de-DE" dirty="0" smtClean="0"/>
              <a:t> </a:t>
            </a:r>
            <a:r>
              <a:rPr lang="de-DE" dirty="0" err="1" smtClean="0"/>
              <a:t>physics</a:t>
            </a:r>
            <a:r>
              <a:rPr lang="de-DE" dirty="0" smtClean="0"/>
              <a:t> </a:t>
            </a:r>
            <a:r>
              <a:rPr lang="de-DE" dirty="0" err="1" smtClean="0"/>
              <a:t>description</a:t>
            </a:r>
            <a:r>
              <a:rPr lang="de-DE" dirty="0" smtClean="0"/>
              <a:t> </a:t>
            </a:r>
            <a:r>
              <a:rPr lang="de-DE" dirty="0" err="1" smtClean="0"/>
              <a:t>of</a:t>
            </a:r>
            <a:r>
              <a:rPr lang="de-DE" dirty="0" smtClean="0"/>
              <a:t> </a:t>
            </a:r>
            <a:r>
              <a:rPr lang="de-DE" dirty="0" err="1" smtClean="0"/>
              <a:t>these</a:t>
            </a:r>
            <a:r>
              <a:rPr lang="de-DE" dirty="0" smtClean="0"/>
              <a:t> </a:t>
            </a:r>
            <a:r>
              <a:rPr lang="de-DE" dirty="0" err="1" smtClean="0"/>
              <a:t>complex</a:t>
            </a:r>
            <a:r>
              <a:rPr lang="de-DE" dirty="0" smtClean="0"/>
              <a:t> </a:t>
            </a:r>
            <a:r>
              <a:rPr lang="de-DE" dirty="0" err="1" smtClean="0"/>
              <a:t>processes</a:t>
            </a:r>
            <a:r>
              <a:rPr lang="de-DE" dirty="0" smtClean="0"/>
              <a:t> an </a:t>
            </a:r>
            <a:r>
              <a:rPr lang="de-DE" dirty="0" err="1" smtClean="0"/>
              <a:t>analytic</a:t>
            </a:r>
            <a:r>
              <a:rPr lang="de-DE" dirty="0" smtClean="0"/>
              <a:t> </a:t>
            </a:r>
            <a:r>
              <a:rPr lang="de-DE" dirty="0" err="1" smtClean="0"/>
              <a:t>description</a:t>
            </a:r>
            <a:r>
              <a:rPr lang="de-DE" dirty="0" smtClean="0"/>
              <a:t> </a:t>
            </a:r>
            <a:r>
              <a:rPr lang="de-DE" dirty="0" err="1" smtClean="0"/>
              <a:t>is</a:t>
            </a:r>
            <a:r>
              <a:rPr lang="de-DE" dirty="0" smtClean="0"/>
              <a:t> </a:t>
            </a:r>
            <a:r>
              <a:rPr lang="de-DE" dirty="0" err="1" smtClean="0"/>
              <a:t>essentially</a:t>
            </a:r>
            <a:r>
              <a:rPr lang="de-DE" dirty="0" smtClean="0"/>
              <a:t> </a:t>
            </a:r>
            <a:r>
              <a:rPr lang="de-DE" dirty="0" err="1" smtClean="0"/>
              <a:t>impossible</a:t>
            </a:r>
            <a:r>
              <a:rPr lang="de-DE" dirty="0" smtClean="0"/>
              <a:t>.   </a:t>
            </a:r>
          </a:p>
        </p:txBody>
      </p:sp>
      <p:sp>
        <p:nvSpPr>
          <p:cNvPr id="82949"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9242C91C-A8EC-40CB-A6BC-09DF89B329D1}" type="slidenum">
              <a:rPr lang="de-DE"/>
              <a:pPr eaLnBrk="1" hangingPunct="1"/>
              <a:t>18</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1863" y="4410075"/>
            <a:ext cx="5133975" cy="4176713"/>
          </a:xfrm>
          <a:noFill/>
        </p:spPr>
        <p:txBody>
          <a:bodyPr/>
          <a:lstStyle/>
          <a:p>
            <a:pPr eaLnBrk="1" hangingPunct="1"/>
            <a:endParaRPr lang="en-US" smtClean="0"/>
          </a:p>
        </p:txBody>
      </p:sp>
      <p:sp>
        <p:nvSpPr>
          <p:cNvPr id="84997"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62C20B65-FBB6-4EE0-8CA7-E8FEB1CBA3E6}" type="slidenum">
              <a:rPr lang="de-DE"/>
              <a:pPr eaLnBrk="1" hangingPunct="1"/>
              <a:t>20</a:t>
            </a:fld>
            <a:endParaRPr lang="de-D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de-DE" smtClean="0"/>
              <a:t>For high energies </a:t>
            </a:r>
            <a:r>
              <a:rPr lang="en-US" smtClean="0"/>
              <a:t>this presumption is certainly valid and the interacting nucleons do not ``see'' the nucleus as whole but as an assembly of individual nucleons bound together by their mean field. </a:t>
            </a:r>
            <a:endParaRPr lang="de-DE" smtClean="0"/>
          </a:p>
        </p:txBody>
      </p:sp>
      <p:sp>
        <p:nvSpPr>
          <p:cNvPr id="86021"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fld id="{578D86DE-3686-42E4-AD8C-274B29F0B512}" type="slidenum">
              <a:rPr lang="de-DE"/>
              <a:pPr eaLnBrk="1" hangingPunct="1"/>
              <a:t>21</a:t>
            </a:fld>
            <a:endParaRPr lang="de-DE"/>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de-DE" smtClean="0"/>
              <a:t>For high energies </a:t>
            </a:r>
            <a:r>
              <a:rPr lang="en-US" smtClean="0"/>
              <a:t>this presumption is certainly valid and the interacting nucleons do not ``see'' the nucleus as whole but as an assembly of individual nucleons bound together by their mean field. </a:t>
            </a:r>
            <a:endParaRPr lang="de-DE" smtClean="0"/>
          </a:p>
        </p:txBody>
      </p:sp>
      <p:sp>
        <p:nvSpPr>
          <p:cNvPr id="87045" name="Fußzeilenplatzhalter 1"/>
          <p:cNvSpPr>
            <a:spLocks noGrp="1"/>
          </p:cNvSpPr>
          <p:nvPr>
            <p:ph type="ftr" sz="quarter" idx="4"/>
          </p:nvPr>
        </p:nvSpPr>
        <p:spPr>
          <a:noFill/>
        </p:spPr>
        <p:txBody>
          <a:bodyPr/>
          <a:lstStyle>
            <a:lvl1pPr defTabSz="858838" eaLnBrk="0" hangingPunct="0">
              <a:defRPr>
                <a:solidFill>
                  <a:schemeClr val="tx1"/>
                </a:solidFill>
                <a:latin typeface="Arial" pitchFamily="34" charset="0"/>
              </a:defRPr>
            </a:lvl1pPr>
            <a:lvl2pPr marL="742950" indent="-285750" defTabSz="858838" eaLnBrk="0" hangingPunct="0">
              <a:defRPr>
                <a:solidFill>
                  <a:schemeClr val="tx1"/>
                </a:solidFill>
                <a:latin typeface="Arial" pitchFamily="34" charset="0"/>
              </a:defRPr>
            </a:lvl2pPr>
            <a:lvl3pPr marL="1143000" indent="-228600" defTabSz="858838" eaLnBrk="0" hangingPunct="0">
              <a:defRPr>
                <a:solidFill>
                  <a:schemeClr val="tx1"/>
                </a:solidFill>
                <a:latin typeface="Arial" pitchFamily="34" charset="0"/>
              </a:defRPr>
            </a:lvl3pPr>
            <a:lvl4pPr marL="1600200" indent="-228600" defTabSz="858838" eaLnBrk="0" hangingPunct="0">
              <a:defRPr>
                <a:solidFill>
                  <a:schemeClr val="tx1"/>
                </a:solidFill>
                <a:latin typeface="Arial" pitchFamily="34" charset="0"/>
              </a:defRPr>
            </a:lvl4pPr>
            <a:lvl5pPr marL="2057400" indent="-228600" defTabSz="858838" eaLnBrk="0" hangingPunct="0">
              <a:defRPr>
                <a:solidFill>
                  <a:schemeClr val="tx1"/>
                </a:solidFill>
                <a:latin typeface="Arial" pitchFamily="34" charset="0"/>
              </a:defRPr>
            </a:lvl5pPr>
            <a:lvl6pPr marL="2514600" indent="-228600" defTabSz="858838" eaLnBrk="0" fontAlgn="base" hangingPunct="0">
              <a:spcBef>
                <a:spcPct val="0"/>
              </a:spcBef>
              <a:spcAft>
                <a:spcPct val="0"/>
              </a:spcAft>
              <a:defRPr>
                <a:solidFill>
                  <a:schemeClr val="tx1"/>
                </a:solidFill>
                <a:latin typeface="Arial" pitchFamily="34" charset="0"/>
              </a:defRPr>
            </a:lvl6pPr>
            <a:lvl7pPr marL="2971800" indent="-228600" defTabSz="858838" eaLnBrk="0" fontAlgn="base" hangingPunct="0">
              <a:spcBef>
                <a:spcPct val="0"/>
              </a:spcBef>
              <a:spcAft>
                <a:spcPct val="0"/>
              </a:spcAft>
              <a:defRPr>
                <a:solidFill>
                  <a:schemeClr val="tx1"/>
                </a:solidFill>
                <a:latin typeface="Arial" pitchFamily="34" charset="0"/>
              </a:defRPr>
            </a:lvl7pPr>
            <a:lvl8pPr marL="3429000" indent="-228600" defTabSz="858838" eaLnBrk="0" fontAlgn="base" hangingPunct="0">
              <a:spcBef>
                <a:spcPct val="0"/>
              </a:spcBef>
              <a:spcAft>
                <a:spcPct val="0"/>
              </a:spcAft>
              <a:defRPr>
                <a:solidFill>
                  <a:schemeClr val="tx1"/>
                </a:solidFill>
                <a:latin typeface="Arial" pitchFamily="34" charset="0"/>
              </a:defRPr>
            </a:lvl8pPr>
            <a:lvl9pPr marL="3886200" indent="-228600" defTabSz="858838" eaLnBrk="0" fontAlgn="base" hangingPunct="0">
              <a:spcBef>
                <a:spcPct val="0"/>
              </a:spcBef>
              <a:spcAft>
                <a:spcPct val="0"/>
              </a:spcAft>
              <a:defRPr>
                <a:solidFill>
                  <a:schemeClr val="tx1"/>
                </a:solidFill>
                <a:latin typeface="Arial" pitchFamily="34" charset="0"/>
              </a:defRPr>
            </a:lvl9pPr>
          </a:lstStyle>
          <a:p>
            <a:pPr eaLnBrk="1" hangingPunct="1"/>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Domain: …nucleon-induced </a:t>
            </a:r>
            <a:r>
              <a:rPr lang="en-US" dirty="0" smtClean="0"/>
              <a:t>reactions on nuclei from carbon to uranium. </a:t>
            </a:r>
            <a:endParaRPr lang="de-DE" dirty="0"/>
          </a:p>
        </p:txBody>
      </p:sp>
      <p:sp>
        <p:nvSpPr>
          <p:cNvPr id="4" name="Foliennummernplatzhalter 3"/>
          <p:cNvSpPr>
            <a:spLocks noGrp="1"/>
          </p:cNvSpPr>
          <p:nvPr>
            <p:ph type="sldNum" sz="quarter" idx="10"/>
          </p:nvPr>
        </p:nvSpPr>
        <p:spPr/>
        <p:txBody>
          <a:bodyPr/>
          <a:lstStyle/>
          <a:p>
            <a:fld id="{E6D97C32-0F4A-40F6-B67C-728988A86F3C}" type="slidenum">
              <a:rPr lang="de-DE" smtClean="0"/>
              <a:pPr/>
              <a:t>29</a:t>
            </a:fld>
            <a:endParaRPr lang="de-DE"/>
          </a:p>
        </p:txBody>
      </p:sp>
    </p:spTree>
    <p:extLst>
      <p:ext uri="{BB962C8B-B14F-4D97-AF65-F5344CB8AC3E}">
        <p14:creationId xmlns:p14="http://schemas.microsoft.com/office/powerpoint/2010/main" xmlns="" val="166160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Domain: …nucleon-induced reactions on nuclei from carbon to uranium. </a:t>
            </a:r>
            <a:endParaRPr lang="de-DE" dirty="0"/>
          </a:p>
        </p:txBody>
      </p:sp>
      <p:sp>
        <p:nvSpPr>
          <p:cNvPr id="4" name="Foliennummernplatzhalter 3"/>
          <p:cNvSpPr>
            <a:spLocks noGrp="1"/>
          </p:cNvSpPr>
          <p:nvPr>
            <p:ph type="sldNum" sz="quarter" idx="10"/>
          </p:nvPr>
        </p:nvSpPr>
        <p:spPr/>
        <p:txBody>
          <a:bodyPr/>
          <a:lstStyle/>
          <a:p>
            <a:fld id="{E6D97C32-0F4A-40F6-B67C-728988A86F3C}" type="slidenum">
              <a:rPr lang="de-DE" smtClean="0"/>
              <a:pPr/>
              <a:t>30</a:t>
            </a:fld>
            <a:endParaRPr lang="de-DE"/>
          </a:p>
        </p:txBody>
      </p:sp>
    </p:spTree>
    <p:extLst>
      <p:ext uri="{BB962C8B-B14F-4D97-AF65-F5344CB8AC3E}">
        <p14:creationId xmlns:p14="http://schemas.microsoft.com/office/powerpoint/2010/main" xmlns="" val="166160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12" name="Line 15"/>
          <p:cNvSpPr>
            <a:spLocks noChangeShapeType="1"/>
          </p:cNvSpPr>
          <p:nvPr userDrawn="1"/>
        </p:nvSpPr>
        <p:spPr bwMode="auto">
          <a:xfrm>
            <a:off x="0" y="6597650"/>
            <a:ext cx="9144000" cy="0"/>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9178" name="Rectangle 10"/>
          <p:cNvSpPr>
            <a:spLocks noGrp="1" noChangeArrowheads="1"/>
          </p:cNvSpPr>
          <p:nvPr>
            <p:ph type="ctrTitle" sz="quarter"/>
          </p:nvPr>
        </p:nvSpPr>
        <p:spPr>
          <a:xfrm>
            <a:off x="685800" y="1873250"/>
            <a:ext cx="7772400" cy="1555750"/>
          </a:xfrm>
        </p:spPr>
        <p:txBody>
          <a:bodyPr/>
          <a:lstStyle>
            <a:lvl1pPr>
              <a:defRPr sz="3200"/>
            </a:lvl1pPr>
          </a:lstStyle>
          <a:p>
            <a:pPr lvl="0"/>
            <a:r>
              <a:rPr lang="de-DE" noProof="0" smtClean="0"/>
              <a:t>Titelmasterformat durch Klicken bearbeiten</a:t>
            </a:r>
          </a:p>
        </p:txBody>
      </p:sp>
      <p:sp>
        <p:nvSpPr>
          <p:cNvPr id="5191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de-DE" noProof="0" smtClean="0"/>
              <a:t>Formatvorlage des Untertitelmasters durch Klicken bearbeiten</a:t>
            </a:r>
          </a:p>
        </p:txBody>
      </p:sp>
      <p:sp>
        <p:nvSpPr>
          <p:cNvPr id="15" name="Rectangle 14"/>
          <p:cNvSpPr>
            <a:spLocks noGrp="1" noChangeArrowheads="1"/>
          </p:cNvSpPr>
          <p:nvPr>
            <p:ph type="sldNum" sz="quarter" idx="10"/>
          </p:nvPr>
        </p:nvSpPr>
        <p:spPr>
          <a:xfrm>
            <a:off x="8532813" y="6456363"/>
            <a:ext cx="514350" cy="323850"/>
          </a:xfrm>
        </p:spPr>
        <p:txBody>
          <a:bodyPr/>
          <a:lstStyle>
            <a:lvl1pPr>
              <a:defRPr smtClean="0">
                <a:solidFill>
                  <a:schemeClr val="tx1"/>
                </a:solidFill>
                <a:effectLst>
                  <a:outerShdw blurRad="38100" dist="38100" dir="2700000" algn="tl">
                    <a:srgbClr val="010199"/>
                  </a:outerShdw>
                </a:effectLst>
                <a:latin typeface="Arial" pitchFamily="34" charset="0"/>
              </a:defRPr>
            </a:lvl1pPr>
          </a:lstStyle>
          <a:p>
            <a:pPr>
              <a:defRPr/>
            </a:pPr>
            <a:fld id="{98B4A26A-B111-4155-904B-D69FCAD50EBA}" type="slidenum">
              <a:rPr lang="de-DE"/>
              <a:pPr>
                <a:defRPr/>
              </a:pPr>
              <a:t>‹#›</a:t>
            </a:fld>
            <a:endParaRPr lang="de-DE"/>
          </a:p>
        </p:txBody>
      </p:sp>
    </p:spTree>
    <p:extLst>
      <p:ext uri="{BB962C8B-B14F-4D97-AF65-F5344CB8AC3E}">
        <p14:creationId xmlns="" xmlns:p14="http://schemas.microsoft.com/office/powerpoint/2010/main" val="1323901234"/>
      </p:ext>
    </p:extLst>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4"/>
          <p:cNvSpPr>
            <a:spLocks noGrp="1"/>
          </p:cNvSpPr>
          <p:nvPr>
            <p:ph type="sldNum" sz="quarter" idx="10"/>
          </p:nvPr>
        </p:nvSpPr>
        <p:spPr/>
        <p:txBody>
          <a:bodyPr/>
          <a:lstStyle>
            <a:lvl1pPr>
              <a:defRPr smtClean="0"/>
            </a:lvl1pPr>
          </a:lstStyle>
          <a:p>
            <a:pPr>
              <a:defRPr/>
            </a:pPr>
            <a:fld id="{F5922E62-5D46-4671-B6E9-DFD810D4B44E}" type="slidenum">
              <a:rPr lang="de-DE"/>
              <a:pPr>
                <a:defRPr/>
              </a:pPr>
              <a:t>‹#›</a:t>
            </a:fld>
            <a:endParaRPr lang="de-DE"/>
          </a:p>
        </p:txBody>
      </p:sp>
      <p:sp>
        <p:nvSpPr>
          <p:cNvPr id="5"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2995529311"/>
      </p:ext>
    </p:extLst>
  </p:cSld>
  <p:clrMapOvr>
    <a:masterClrMapping/>
  </p:clrMapOvr>
  <p:transition>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3838" y="115888"/>
            <a:ext cx="2112962" cy="601503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30188" y="115888"/>
            <a:ext cx="6191250" cy="601503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4"/>
          <p:cNvSpPr>
            <a:spLocks noGrp="1"/>
          </p:cNvSpPr>
          <p:nvPr>
            <p:ph type="sldNum" sz="quarter" idx="10"/>
          </p:nvPr>
        </p:nvSpPr>
        <p:spPr/>
        <p:txBody>
          <a:bodyPr/>
          <a:lstStyle>
            <a:lvl1pPr>
              <a:defRPr smtClean="0"/>
            </a:lvl1pPr>
          </a:lstStyle>
          <a:p>
            <a:pPr>
              <a:defRPr/>
            </a:pPr>
            <a:fld id="{9839BCC9-6186-4F0B-AE77-C81F293BCE2C}" type="slidenum">
              <a:rPr lang="de-DE"/>
              <a:pPr>
                <a:defRPr/>
              </a:pPr>
              <a:t>‹#›</a:t>
            </a:fld>
            <a:endParaRPr lang="de-DE"/>
          </a:p>
        </p:txBody>
      </p:sp>
      <p:sp>
        <p:nvSpPr>
          <p:cNvPr id="5"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3836110108"/>
      </p:ext>
    </p:extLst>
  </p:cSld>
  <p:clrMapOvr>
    <a:masterClrMapping/>
  </p:clrMapOvr>
  <p:transition>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457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Titel 8"/>
          <p:cNvSpPr>
            <a:spLocks noGrp="1"/>
          </p:cNvSpPr>
          <p:nvPr>
            <p:ph type="title"/>
          </p:nvPr>
        </p:nvSpPr>
        <p:spPr/>
        <p:txBody>
          <a:bodyPr/>
          <a:lstStyle/>
          <a:p>
            <a:r>
              <a:rPr lang="de-DE" smtClean="0"/>
              <a:t>Titelmasterformat durch Klicken bearbeiten</a:t>
            </a:r>
            <a:endParaRPr lang="de-DE"/>
          </a:p>
        </p:txBody>
      </p:sp>
      <p:sp>
        <p:nvSpPr>
          <p:cNvPr id="6" name="Foliennummernplatzhalter 6"/>
          <p:cNvSpPr>
            <a:spLocks noGrp="1"/>
          </p:cNvSpPr>
          <p:nvPr>
            <p:ph type="sldNum" sz="quarter" idx="10"/>
          </p:nvPr>
        </p:nvSpPr>
        <p:spPr/>
        <p:txBody>
          <a:bodyPr/>
          <a:lstStyle>
            <a:lvl1pPr>
              <a:defRPr smtClean="0"/>
            </a:lvl1pPr>
          </a:lstStyle>
          <a:p>
            <a:pPr>
              <a:defRPr/>
            </a:pPr>
            <a:fld id="{8E4B76A6-9EA4-495C-AB93-D8F9D87E73C9}" type="slidenum">
              <a:rPr lang="de-DE"/>
              <a:pPr>
                <a:defRPr/>
              </a:pPr>
              <a:t>‹#›</a:t>
            </a:fld>
            <a:endParaRPr lang="de-DE"/>
          </a:p>
        </p:txBody>
      </p:sp>
      <p:sp>
        <p:nvSpPr>
          <p:cNvPr id="7" name="Datumsplatzhalter 2"/>
          <p:cNvSpPr>
            <a:spLocks noGrp="1"/>
          </p:cNvSpPr>
          <p:nvPr>
            <p:ph type="dt" sz="half" idx="11"/>
          </p:nvPr>
        </p:nvSpPr>
        <p:spPr>
          <a:xfrm>
            <a:off x="0" y="6642100"/>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4015336552"/>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30188" y="115888"/>
            <a:ext cx="8456612" cy="60150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3"/>
          <p:cNvSpPr>
            <a:spLocks noGrp="1"/>
          </p:cNvSpPr>
          <p:nvPr>
            <p:ph type="sldNum" sz="quarter" idx="10"/>
          </p:nvPr>
        </p:nvSpPr>
        <p:spPr/>
        <p:txBody>
          <a:bodyPr/>
          <a:lstStyle>
            <a:lvl1pPr>
              <a:defRPr smtClean="0"/>
            </a:lvl1pPr>
          </a:lstStyle>
          <a:p>
            <a:pPr>
              <a:defRPr/>
            </a:pPr>
            <a:fld id="{331550C0-C1A1-4E45-A0F3-E7F8D95772F1}" type="slidenum">
              <a:rPr lang="de-DE"/>
              <a:pPr>
                <a:defRPr/>
              </a:pPr>
              <a:t>‹#›</a:t>
            </a:fld>
            <a:endParaRPr lang="de-DE"/>
          </a:p>
        </p:txBody>
      </p:sp>
      <p:sp>
        <p:nvSpPr>
          <p:cNvPr id="4"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2977388128"/>
      </p:ext>
    </p:extLst>
  </p:cSld>
  <p:clrMapOvr>
    <a:masterClrMapping/>
  </p:clrMapOvr>
  <p:transition>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8"/>
            <a:ext cx="8229600" cy="1139825"/>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6"/>
          <p:cNvSpPr>
            <a:spLocks noGrp="1"/>
          </p:cNvSpPr>
          <p:nvPr>
            <p:ph type="sldNum" sz="quarter" idx="10"/>
          </p:nvPr>
        </p:nvSpPr>
        <p:spPr/>
        <p:txBody>
          <a:bodyPr/>
          <a:lstStyle>
            <a:lvl1pPr>
              <a:defRPr smtClean="0"/>
            </a:lvl1pPr>
          </a:lstStyle>
          <a:p>
            <a:pPr>
              <a:defRPr/>
            </a:pPr>
            <a:fld id="{76BD0C1B-47DD-499E-B93A-BEAE9FA80919}" type="slidenum">
              <a:rPr lang="de-DE"/>
              <a:pPr>
                <a:defRPr/>
              </a:pPr>
              <a:t>‹#›</a:t>
            </a:fld>
            <a:endParaRPr lang="de-DE"/>
          </a:p>
        </p:txBody>
      </p:sp>
      <p:sp>
        <p:nvSpPr>
          <p:cNvPr id="7"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1289900969"/>
      </p:ext>
    </p:extLst>
  </p:cSld>
  <p:clrMapOvr>
    <a:masterClrMapping/>
  </p:clrMapOvr>
  <p:transition>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8"/>
            <a:ext cx="8229600" cy="1139825"/>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57200" y="1600200"/>
            <a:ext cx="8229600" cy="4530725"/>
          </a:xfrm>
        </p:spPr>
        <p:txBody>
          <a:bodyPr/>
          <a:lstStyle/>
          <a:p>
            <a:pPr lvl="0"/>
            <a:endParaRPr lang="de-DE" noProof="0" smtClean="0"/>
          </a:p>
        </p:txBody>
      </p:sp>
      <p:sp>
        <p:nvSpPr>
          <p:cNvPr id="4" name="Foliennummernplatzhalter 4"/>
          <p:cNvSpPr>
            <a:spLocks noGrp="1"/>
          </p:cNvSpPr>
          <p:nvPr>
            <p:ph type="sldNum" sz="quarter" idx="10"/>
          </p:nvPr>
        </p:nvSpPr>
        <p:spPr/>
        <p:txBody>
          <a:bodyPr/>
          <a:lstStyle>
            <a:lvl1pPr>
              <a:defRPr smtClean="0"/>
            </a:lvl1pPr>
          </a:lstStyle>
          <a:p>
            <a:pPr>
              <a:defRPr/>
            </a:pPr>
            <a:fld id="{BE5DFF8C-C827-466D-BF51-5BA7558995CC}" type="slidenum">
              <a:rPr lang="de-DE"/>
              <a:pPr>
                <a:defRPr/>
              </a:pPr>
              <a:t>‹#›</a:t>
            </a:fld>
            <a:endParaRPr lang="de-DE"/>
          </a:p>
        </p:txBody>
      </p:sp>
      <p:sp>
        <p:nvSpPr>
          <p:cNvPr id="5"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3553958894"/>
      </p:ext>
    </p:extLst>
  </p:cSld>
  <p:clrMapOvr>
    <a:masterClrMapping/>
  </p:clrMapOvr>
  <p:transition>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8"/>
            <a:ext cx="8229600" cy="113982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5"/>
          <p:cNvSpPr>
            <a:spLocks noGrp="1"/>
          </p:cNvSpPr>
          <p:nvPr>
            <p:ph type="sldNum" sz="quarter" idx="10"/>
          </p:nvPr>
        </p:nvSpPr>
        <p:spPr/>
        <p:txBody>
          <a:bodyPr/>
          <a:lstStyle>
            <a:lvl1pPr>
              <a:defRPr smtClean="0"/>
            </a:lvl1pPr>
          </a:lstStyle>
          <a:p>
            <a:pPr>
              <a:defRPr/>
            </a:pPr>
            <a:fld id="{43785A4E-4BD6-474B-9443-5FDAC0A77CCA}" type="slidenum">
              <a:rPr lang="de-DE"/>
              <a:pPr>
                <a:defRPr/>
              </a:pPr>
              <a:t>‹#›</a:t>
            </a:fld>
            <a:endParaRPr lang="de-DE"/>
          </a:p>
        </p:txBody>
      </p:sp>
      <p:sp>
        <p:nvSpPr>
          <p:cNvPr id="6"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2618506908"/>
      </p:ext>
    </p:extLst>
  </p:cSld>
  <p:clrMapOvr>
    <a:masterClrMapping/>
  </p:clrMapOvr>
  <p:transition>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230188" y="115888"/>
            <a:ext cx="8229600" cy="1139825"/>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57200" y="1600200"/>
            <a:ext cx="4038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200" y="3941763"/>
            <a:ext cx="4038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3941763"/>
            <a:ext cx="4038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7"/>
          <p:cNvSpPr>
            <a:spLocks noGrp="1"/>
          </p:cNvSpPr>
          <p:nvPr>
            <p:ph type="sldNum" sz="quarter" idx="10"/>
          </p:nvPr>
        </p:nvSpPr>
        <p:spPr/>
        <p:txBody>
          <a:bodyPr/>
          <a:lstStyle>
            <a:lvl1pPr>
              <a:defRPr smtClean="0"/>
            </a:lvl1pPr>
          </a:lstStyle>
          <a:p>
            <a:pPr>
              <a:defRPr/>
            </a:pPr>
            <a:fld id="{FD2A96E4-8624-4050-AA84-B9E942DCE011}" type="slidenum">
              <a:rPr lang="de-DE"/>
              <a:pPr>
                <a:defRPr/>
              </a:pPr>
              <a:t>‹#›</a:t>
            </a:fld>
            <a:endParaRPr lang="de-DE"/>
          </a:p>
        </p:txBody>
      </p:sp>
      <p:sp>
        <p:nvSpPr>
          <p:cNvPr id="8"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1686851085"/>
      </p:ext>
    </p:extLst>
  </p:cSld>
  <p:clrMapOvr>
    <a:masterClrMapping/>
  </p:clrMapOvr>
  <p:transition>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092950" y="5445125"/>
            <a:ext cx="20208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userDrawn="1"/>
        </p:nvSpPr>
        <p:spPr>
          <a:xfrm>
            <a:off x="0" y="6524625"/>
            <a:ext cx="9144000" cy="333375"/>
          </a:xfrm>
          <a:prstGeom prst="rect">
            <a:avLst/>
          </a:prstGeom>
          <a:solidFill>
            <a:srgbClr val="003961"/>
          </a:solidFill>
          <a:ln w="38100">
            <a:solidFill>
              <a:srgbClr val="0039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800" b="0"/>
          </a:p>
        </p:txBody>
      </p:sp>
      <p:pic>
        <p:nvPicPr>
          <p:cNvPr id="7" name="Grafik 8"/>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740650" y="115888"/>
            <a:ext cx="1354138"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hteck 7"/>
          <p:cNvSpPr/>
          <p:nvPr userDrawn="1"/>
        </p:nvSpPr>
        <p:spPr>
          <a:xfrm>
            <a:off x="1547813" y="0"/>
            <a:ext cx="6048375" cy="692150"/>
          </a:xfrm>
          <a:prstGeom prst="rect">
            <a:avLst/>
          </a:prstGeom>
          <a:solidFill>
            <a:srgbClr val="D07F1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b="0" dirty="0"/>
          </a:p>
        </p:txBody>
      </p:sp>
      <p:sp>
        <p:nvSpPr>
          <p:cNvPr id="3" name="Inhaltsplatzhalter 2"/>
          <p:cNvSpPr>
            <a:spLocks noGrp="1"/>
          </p:cNvSpPr>
          <p:nvPr>
            <p:ph idx="1"/>
          </p:nvPr>
        </p:nvSpPr>
        <p:spPr>
          <a:xfrm>
            <a:off x="457200" y="980728"/>
            <a:ext cx="8229600" cy="5145435"/>
          </a:xfrm>
        </p:spPr>
        <p:txBody>
          <a:bodyPr/>
          <a:lstStyle>
            <a:lvl1pPr marL="342900" indent="-342900">
              <a:buClr>
                <a:srgbClr val="D07F1E"/>
              </a:buClr>
              <a:buFont typeface="Wingdings" pitchFamily="2" charset="2"/>
              <a:buChar char="§"/>
              <a:defRPr>
                <a:latin typeface="Arial" pitchFamily="34" charset="0"/>
                <a:cs typeface="Arial" pitchFamily="34" charset="0"/>
              </a:defRPr>
            </a:lvl1pPr>
            <a:lvl2pPr>
              <a:buClr>
                <a:srgbClr val="D07F1E"/>
              </a:buClr>
              <a:defRPr>
                <a:latin typeface="Arial" pitchFamily="34" charset="0"/>
                <a:cs typeface="Arial" pitchFamily="34" charset="0"/>
              </a:defRPr>
            </a:lvl2pPr>
            <a:lvl3pPr>
              <a:buClr>
                <a:srgbClr val="D07F1E"/>
              </a:buClr>
              <a:defRPr>
                <a:latin typeface="Arial" pitchFamily="34" charset="0"/>
                <a:cs typeface="Arial" pitchFamily="34" charset="0"/>
              </a:defRPr>
            </a:lvl3pPr>
            <a:lvl4pPr marL="1828800" indent="-457200">
              <a:buClr>
                <a:srgbClr val="D07F1E"/>
              </a:buClr>
              <a:buFont typeface="Courier New" pitchFamily="49" charset="0"/>
              <a:buChar char="o"/>
              <a:defRPr>
                <a:latin typeface="Arial" pitchFamily="34" charset="0"/>
                <a:cs typeface="Arial" pitchFamily="34" charset="0"/>
              </a:defRPr>
            </a:lvl4pPr>
            <a:lvl5pPr>
              <a:buClr>
                <a:srgbClr val="D07F1E"/>
              </a:buClr>
              <a:defRPr>
                <a:latin typeface="Arial" pitchFamily="34" charset="0"/>
                <a:cs typeface="Arial"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Titel 1"/>
          <p:cNvSpPr>
            <a:spLocks noGrp="1"/>
          </p:cNvSpPr>
          <p:nvPr>
            <p:ph type="title"/>
          </p:nvPr>
        </p:nvSpPr>
        <p:spPr>
          <a:xfrm>
            <a:off x="1547664" y="15666"/>
            <a:ext cx="6048672" cy="677030"/>
          </a:xfrm>
        </p:spPr>
        <p:txBody>
          <a:bodyPr>
            <a:noAutofit/>
          </a:bodyPr>
          <a:lstStyle>
            <a:lvl1pPr algn="ctr">
              <a:defRPr sz="2000" b="1">
                <a:latin typeface="Arial" pitchFamily="34" charset="0"/>
                <a:cs typeface="Arial" pitchFamily="34" charset="0"/>
              </a:defRPr>
            </a:lvl1pPr>
          </a:lstStyle>
          <a:p>
            <a:r>
              <a:rPr lang="de-DE" dirty="0" smtClean="0"/>
              <a:t>Titelmasterformat durch Klicken bearbeiten</a:t>
            </a:r>
            <a:endParaRPr lang="de-DE" dirty="0"/>
          </a:p>
        </p:txBody>
      </p:sp>
      <p:sp>
        <p:nvSpPr>
          <p:cNvPr id="16" name="Inhaltsplatzhalter 15"/>
          <p:cNvSpPr>
            <a:spLocks noGrp="1"/>
          </p:cNvSpPr>
          <p:nvPr>
            <p:ph sz="quarter" idx="13"/>
          </p:nvPr>
        </p:nvSpPr>
        <p:spPr>
          <a:xfrm>
            <a:off x="107504" y="91902"/>
            <a:ext cx="1368152" cy="600794"/>
          </a:xfrm>
        </p:spPr>
        <p:txBody>
          <a:bodyPr>
            <a:noAutofit/>
          </a:bodyPr>
          <a:lstStyle>
            <a:lvl1pPr marL="0" indent="0">
              <a:buNone/>
              <a:defRPr sz="1000"/>
            </a:lvl1pPr>
            <a:lvl2pPr>
              <a:defRPr sz="900"/>
            </a:lvl2pPr>
            <a:lvl3pPr>
              <a:defRPr sz="800"/>
            </a:lvl3pPr>
            <a:lvl4pPr>
              <a:defRPr sz="700"/>
            </a:lvl4pPr>
            <a:lvl5pPr>
              <a:defRPr sz="700"/>
            </a:lvl5pPr>
          </a:lstStyle>
          <a:p>
            <a:pPr lvl="0"/>
            <a:endParaRPr lang="de-DE" dirty="0"/>
          </a:p>
        </p:txBody>
      </p:sp>
      <p:sp>
        <p:nvSpPr>
          <p:cNvPr id="9" name="Datumsplatzhalter 3"/>
          <p:cNvSpPr>
            <a:spLocks noGrp="1"/>
          </p:cNvSpPr>
          <p:nvPr>
            <p:ph type="dt" sz="half" idx="14"/>
          </p:nvPr>
        </p:nvSpPr>
        <p:spPr>
          <a:xfrm>
            <a:off x="457200" y="6605588"/>
            <a:ext cx="2133600" cy="207962"/>
          </a:xfrm>
        </p:spPr>
        <p:txBody>
          <a:bodyPr/>
          <a:lstStyle>
            <a:lvl1pPr>
              <a:defRPr>
                <a:solidFill>
                  <a:schemeClr val="bg1"/>
                </a:solidFill>
              </a:defRPr>
            </a:lvl1pPr>
          </a:lstStyle>
          <a:p>
            <a:pPr>
              <a:defRPr/>
            </a:pPr>
            <a:fld id="{19525513-781A-4705-AA44-885C1C0FAC0D}" type="datetime1">
              <a:rPr lang="de-DE"/>
              <a:pPr>
                <a:defRPr/>
              </a:pPr>
              <a:t>05.06.2013</a:t>
            </a:fld>
            <a:endParaRPr lang="de-DE" dirty="0"/>
          </a:p>
        </p:txBody>
      </p:sp>
      <p:sp>
        <p:nvSpPr>
          <p:cNvPr id="10" name="Fußzeilenplatzhalter 4"/>
          <p:cNvSpPr>
            <a:spLocks noGrp="1"/>
          </p:cNvSpPr>
          <p:nvPr>
            <p:ph type="ftr" sz="quarter" idx="15"/>
          </p:nvPr>
        </p:nvSpPr>
        <p:spPr>
          <a:xfrm>
            <a:off x="3124200" y="6597650"/>
            <a:ext cx="2895600" cy="215900"/>
          </a:xfrm>
          <a:prstGeom prst="rect">
            <a:avLst/>
          </a:prstGeom>
        </p:spPr>
        <p:txBody>
          <a:bodyPr/>
          <a:lstStyle>
            <a:lvl1pPr>
              <a:defRPr>
                <a:solidFill>
                  <a:schemeClr val="bg1"/>
                </a:solidFill>
              </a:defRPr>
            </a:lvl1pPr>
          </a:lstStyle>
          <a:p>
            <a:pPr>
              <a:defRPr/>
            </a:pPr>
            <a:endParaRPr lang="de-DE"/>
          </a:p>
        </p:txBody>
      </p:sp>
      <p:sp>
        <p:nvSpPr>
          <p:cNvPr id="11" name="Foliennummernplatzhalter 5"/>
          <p:cNvSpPr>
            <a:spLocks noGrp="1"/>
          </p:cNvSpPr>
          <p:nvPr>
            <p:ph type="sldNum" sz="quarter" idx="16"/>
          </p:nvPr>
        </p:nvSpPr>
        <p:spPr>
          <a:xfrm>
            <a:off x="6553200" y="6605588"/>
            <a:ext cx="2133600" cy="207962"/>
          </a:xfrm>
        </p:spPr>
        <p:txBody>
          <a:bodyPr/>
          <a:lstStyle>
            <a:lvl1pPr>
              <a:defRPr>
                <a:solidFill>
                  <a:schemeClr val="bg1"/>
                </a:solidFill>
              </a:defRPr>
            </a:lvl1pPr>
          </a:lstStyle>
          <a:p>
            <a:pPr>
              <a:defRPr/>
            </a:pPr>
            <a:fld id="{29A502C7-29F1-4D06-9C39-2451B4B2B9ED}" type="slidenum">
              <a:rPr lang="de-DE"/>
              <a:pPr>
                <a:defRPr/>
              </a:pPr>
              <a:t>‹#›</a:t>
            </a:fld>
            <a:endParaRPr lang="de-DE" dirty="0"/>
          </a:p>
        </p:txBody>
      </p:sp>
    </p:spTree>
    <p:extLst>
      <p:ext uri="{BB962C8B-B14F-4D97-AF65-F5344CB8AC3E}">
        <p14:creationId xmlns:p14="http://schemas.microsoft.com/office/powerpoint/2010/main" xmlns="" val="3858883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092950" y="5445125"/>
            <a:ext cx="20208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userDrawn="1"/>
        </p:nvSpPr>
        <p:spPr>
          <a:xfrm>
            <a:off x="0" y="6524625"/>
            <a:ext cx="9144000" cy="333375"/>
          </a:xfrm>
          <a:prstGeom prst="rect">
            <a:avLst/>
          </a:prstGeom>
          <a:solidFill>
            <a:srgbClr val="003961"/>
          </a:solidFill>
          <a:ln w="38100">
            <a:solidFill>
              <a:srgbClr val="0039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800" b="0"/>
          </a:p>
        </p:txBody>
      </p:sp>
      <p:pic>
        <p:nvPicPr>
          <p:cNvPr id="7" name="Grafik 8"/>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740650" y="115888"/>
            <a:ext cx="1354138"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hteck 7"/>
          <p:cNvSpPr/>
          <p:nvPr userDrawn="1"/>
        </p:nvSpPr>
        <p:spPr>
          <a:xfrm>
            <a:off x="1547813" y="0"/>
            <a:ext cx="6048375" cy="692150"/>
          </a:xfrm>
          <a:prstGeom prst="rect">
            <a:avLst/>
          </a:prstGeom>
          <a:solidFill>
            <a:srgbClr val="D07F1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b="0" dirty="0"/>
          </a:p>
        </p:txBody>
      </p:sp>
      <p:sp>
        <p:nvSpPr>
          <p:cNvPr id="3" name="Inhaltsplatzhalter 2"/>
          <p:cNvSpPr>
            <a:spLocks noGrp="1"/>
          </p:cNvSpPr>
          <p:nvPr>
            <p:ph idx="1"/>
          </p:nvPr>
        </p:nvSpPr>
        <p:spPr>
          <a:xfrm>
            <a:off x="457200" y="980728"/>
            <a:ext cx="8229600" cy="5145435"/>
          </a:xfrm>
        </p:spPr>
        <p:txBody>
          <a:bodyPr/>
          <a:lstStyle>
            <a:lvl1pPr marL="342900" indent="-342900">
              <a:buClr>
                <a:srgbClr val="D07F1E"/>
              </a:buClr>
              <a:buFont typeface="Wingdings" pitchFamily="2" charset="2"/>
              <a:buChar char="§"/>
              <a:defRPr>
                <a:latin typeface="Arial" pitchFamily="34" charset="0"/>
                <a:cs typeface="Arial" pitchFamily="34" charset="0"/>
              </a:defRPr>
            </a:lvl1pPr>
            <a:lvl2pPr>
              <a:buClr>
                <a:srgbClr val="D07F1E"/>
              </a:buClr>
              <a:defRPr>
                <a:latin typeface="Arial" pitchFamily="34" charset="0"/>
                <a:cs typeface="Arial" pitchFamily="34" charset="0"/>
              </a:defRPr>
            </a:lvl2pPr>
            <a:lvl3pPr>
              <a:buClr>
                <a:srgbClr val="D07F1E"/>
              </a:buClr>
              <a:defRPr>
                <a:latin typeface="Arial" pitchFamily="34" charset="0"/>
                <a:cs typeface="Arial" pitchFamily="34" charset="0"/>
              </a:defRPr>
            </a:lvl3pPr>
            <a:lvl4pPr marL="1828800" indent="-457200">
              <a:buClr>
                <a:srgbClr val="D07F1E"/>
              </a:buClr>
              <a:buFont typeface="Courier New" pitchFamily="49" charset="0"/>
              <a:buChar char="o"/>
              <a:defRPr>
                <a:latin typeface="Arial" pitchFamily="34" charset="0"/>
                <a:cs typeface="Arial" pitchFamily="34" charset="0"/>
              </a:defRPr>
            </a:lvl4pPr>
            <a:lvl5pPr>
              <a:buClr>
                <a:srgbClr val="D07F1E"/>
              </a:buClr>
              <a:defRPr>
                <a:latin typeface="Arial" pitchFamily="34" charset="0"/>
                <a:cs typeface="Arial"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Titel 1"/>
          <p:cNvSpPr>
            <a:spLocks noGrp="1"/>
          </p:cNvSpPr>
          <p:nvPr>
            <p:ph type="title"/>
          </p:nvPr>
        </p:nvSpPr>
        <p:spPr>
          <a:xfrm>
            <a:off x="1547664" y="15666"/>
            <a:ext cx="6048672" cy="677030"/>
          </a:xfrm>
        </p:spPr>
        <p:txBody>
          <a:bodyPr>
            <a:noAutofit/>
          </a:bodyPr>
          <a:lstStyle>
            <a:lvl1pPr algn="ctr">
              <a:defRPr sz="2000" b="1">
                <a:latin typeface="Arial" pitchFamily="34" charset="0"/>
                <a:cs typeface="Arial" pitchFamily="34" charset="0"/>
              </a:defRPr>
            </a:lvl1pPr>
          </a:lstStyle>
          <a:p>
            <a:r>
              <a:rPr lang="de-DE" dirty="0" smtClean="0"/>
              <a:t>Titelmasterformat durch Klicken bearbeiten</a:t>
            </a:r>
            <a:endParaRPr lang="de-DE" dirty="0"/>
          </a:p>
        </p:txBody>
      </p:sp>
      <p:sp>
        <p:nvSpPr>
          <p:cNvPr id="16" name="Inhaltsplatzhalter 15"/>
          <p:cNvSpPr>
            <a:spLocks noGrp="1"/>
          </p:cNvSpPr>
          <p:nvPr>
            <p:ph sz="quarter" idx="13"/>
          </p:nvPr>
        </p:nvSpPr>
        <p:spPr>
          <a:xfrm>
            <a:off x="107504" y="91902"/>
            <a:ext cx="1368152" cy="600794"/>
          </a:xfrm>
        </p:spPr>
        <p:txBody>
          <a:bodyPr>
            <a:noAutofit/>
          </a:bodyPr>
          <a:lstStyle>
            <a:lvl1pPr marL="0" indent="0">
              <a:buNone/>
              <a:defRPr sz="1000"/>
            </a:lvl1pPr>
            <a:lvl2pPr>
              <a:defRPr sz="900"/>
            </a:lvl2pPr>
            <a:lvl3pPr>
              <a:defRPr sz="800"/>
            </a:lvl3pPr>
            <a:lvl4pPr>
              <a:defRPr sz="700"/>
            </a:lvl4pPr>
            <a:lvl5pPr>
              <a:defRPr sz="700"/>
            </a:lvl5pPr>
          </a:lstStyle>
          <a:p>
            <a:pPr lvl="0"/>
            <a:endParaRPr lang="de-DE" dirty="0"/>
          </a:p>
        </p:txBody>
      </p:sp>
      <p:sp>
        <p:nvSpPr>
          <p:cNvPr id="9" name="Datumsplatzhalter 3"/>
          <p:cNvSpPr>
            <a:spLocks noGrp="1"/>
          </p:cNvSpPr>
          <p:nvPr>
            <p:ph type="dt" sz="half" idx="14"/>
          </p:nvPr>
        </p:nvSpPr>
        <p:spPr>
          <a:xfrm>
            <a:off x="457200" y="6605588"/>
            <a:ext cx="2133600" cy="207962"/>
          </a:xfrm>
        </p:spPr>
        <p:txBody>
          <a:bodyPr/>
          <a:lstStyle>
            <a:lvl1pPr>
              <a:defRPr>
                <a:solidFill>
                  <a:schemeClr val="bg1"/>
                </a:solidFill>
              </a:defRPr>
            </a:lvl1pPr>
          </a:lstStyle>
          <a:p>
            <a:pPr>
              <a:defRPr/>
            </a:pPr>
            <a:fld id="{19525513-781A-4705-AA44-885C1C0FAC0D}" type="datetime1">
              <a:rPr lang="de-DE"/>
              <a:pPr>
                <a:defRPr/>
              </a:pPr>
              <a:t>05.06.2013</a:t>
            </a:fld>
            <a:endParaRPr lang="de-DE" dirty="0"/>
          </a:p>
        </p:txBody>
      </p:sp>
      <p:sp>
        <p:nvSpPr>
          <p:cNvPr id="10" name="Fußzeilenplatzhalter 4"/>
          <p:cNvSpPr>
            <a:spLocks noGrp="1"/>
          </p:cNvSpPr>
          <p:nvPr>
            <p:ph type="ftr" sz="quarter" idx="15"/>
          </p:nvPr>
        </p:nvSpPr>
        <p:spPr>
          <a:xfrm>
            <a:off x="3124200" y="6597650"/>
            <a:ext cx="2895600" cy="215900"/>
          </a:xfrm>
          <a:prstGeom prst="rect">
            <a:avLst/>
          </a:prstGeom>
        </p:spPr>
        <p:txBody>
          <a:bodyPr/>
          <a:lstStyle>
            <a:lvl1pPr>
              <a:defRPr>
                <a:solidFill>
                  <a:schemeClr val="bg1"/>
                </a:solidFill>
              </a:defRPr>
            </a:lvl1pPr>
          </a:lstStyle>
          <a:p>
            <a:pPr>
              <a:defRPr/>
            </a:pPr>
            <a:endParaRPr lang="de-DE"/>
          </a:p>
        </p:txBody>
      </p:sp>
      <p:sp>
        <p:nvSpPr>
          <p:cNvPr id="11" name="Foliennummernplatzhalter 5"/>
          <p:cNvSpPr>
            <a:spLocks noGrp="1"/>
          </p:cNvSpPr>
          <p:nvPr>
            <p:ph type="sldNum" sz="quarter" idx="16"/>
          </p:nvPr>
        </p:nvSpPr>
        <p:spPr>
          <a:xfrm>
            <a:off x="6553200" y="6605588"/>
            <a:ext cx="2133600" cy="207962"/>
          </a:xfrm>
        </p:spPr>
        <p:txBody>
          <a:bodyPr/>
          <a:lstStyle>
            <a:lvl1pPr>
              <a:defRPr>
                <a:solidFill>
                  <a:schemeClr val="bg1"/>
                </a:solidFill>
              </a:defRPr>
            </a:lvl1pPr>
          </a:lstStyle>
          <a:p>
            <a:pPr>
              <a:defRPr/>
            </a:pPr>
            <a:fld id="{29A502C7-29F1-4D06-9C39-2451B4B2B9ED}" type="slidenum">
              <a:rPr lang="de-DE"/>
              <a:pPr>
                <a:defRPr/>
              </a:pPr>
              <a:t>‹#›</a:t>
            </a:fld>
            <a:endParaRPr lang="de-DE" dirty="0"/>
          </a:p>
        </p:txBody>
      </p:sp>
    </p:spTree>
    <p:extLst>
      <p:ext uri="{BB962C8B-B14F-4D97-AF65-F5344CB8AC3E}">
        <p14:creationId xmlns:p14="http://schemas.microsoft.com/office/powerpoint/2010/main" xmlns="" val="385888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4"/>
          <p:cNvSpPr>
            <a:spLocks noGrp="1"/>
          </p:cNvSpPr>
          <p:nvPr>
            <p:ph type="sldNum" sz="quarter" idx="10"/>
          </p:nvPr>
        </p:nvSpPr>
        <p:spPr/>
        <p:txBody>
          <a:bodyPr/>
          <a:lstStyle>
            <a:lvl1pPr>
              <a:defRPr smtClean="0"/>
            </a:lvl1pPr>
          </a:lstStyle>
          <a:p>
            <a:pPr>
              <a:defRPr/>
            </a:pPr>
            <a:fld id="{A722802C-09CD-4057-92FB-EA2FD00BCFBE}" type="slidenum">
              <a:rPr lang="de-DE"/>
              <a:pPr>
                <a:defRPr/>
              </a:pPr>
              <a:t>‹#›</a:t>
            </a:fld>
            <a:endParaRPr lang="de-DE"/>
          </a:p>
        </p:txBody>
      </p:sp>
      <p:sp>
        <p:nvSpPr>
          <p:cNvPr id="5" name="Datumsplatzhalter 2"/>
          <p:cNvSpPr>
            <a:spLocks noGrp="1"/>
          </p:cNvSpPr>
          <p:nvPr>
            <p:ph type="dt" sz="half" idx="11"/>
          </p:nvPr>
        </p:nvSpPr>
        <p:spPr>
          <a:xfrm>
            <a:off x="-26988" y="6618288"/>
            <a:ext cx="1070596"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2769759302"/>
      </p:ext>
    </p:extLst>
  </p:cSld>
  <p:clrMapOvr>
    <a:masterClrMapping/>
  </p:clrMapOvr>
  <p:transition>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092950" y="5445125"/>
            <a:ext cx="20208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userDrawn="1"/>
        </p:nvSpPr>
        <p:spPr>
          <a:xfrm>
            <a:off x="0" y="6524625"/>
            <a:ext cx="9144000" cy="333375"/>
          </a:xfrm>
          <a:prstGeom prst="rect">
            <a:avLst/>
          </a:prstGeom>
          <a:solidFill>
            <a:srgbClr val="003961"/>
          </a:solidFill>
          <a:ln w="38100">
            <a:solidFill>
              <a:srgbClr val="0039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800" b="0"/>
          </a:p>
        </p:txBody>
      </p:sp>
      <p:pic>
        <p:nvPicPr>
          <p:cNvPr id="7" name="Grafik 8"/>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740650" y="115888"/>
            <a:ext cx="1354138"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hteck 7"/>
          <p:cNvSpPr/>
          <p:nvPr userDrawn="1"/>
        </p:nvSpPr>
        <p:spPr>
          <a:xfrm>
            <a:off x="1547813" y="0"/>
            <a:ext cx="6048375" cy="692150"/>
          </a:xfrm>
          <a:prstGeom prst="rect">
            <a:avLst/>
          </a:prstGeom>
          <a:solidFill>
            <a:srgbClr val="D07F1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b="0" dirty="0"/>
          </a:p>
        </p:txBody>
      </p:sp>
      <p:sp>
        <p:nvSpPr>
          <p:cNvPr id="3" name="Inhaltsplatzhalter 2"/>
          <p:cNvSpPr>
            <a:spLocks noGrp="1"/>
          </p:cNvSpPr>
          <p:nvPr>
            <p:ph idx="1"/>
          </p:nvPr>
        </p:nvSpPr>
        <p:spPr>
          <a:xfrm>
            <a:off x="457200" y="980728"/>
            <a:ext cx="8229600" cy="5145435"/>
          </a:xfrm>
        </p:spPr>
        <p:txBody>
          <a:bodyPr/>
          <a:lstStyle>
            <a:lvl1pPr marL="342900" indent="-342900">
              <a:buClr>
                <a:srgbClr val="D07F1E"/>
              </a:buClr>
              <a:buFont typeface="Wingdings" pitchFamily="2" charset="2"/>
              <a:buChar char="§"/>
              <a:defRPr>
                <a:latin typeface="Arial" pitchFamily="34" charset="0"/>
                <a:cs typeface="Arial" pitchFamily="34" charset="0"/>
              </a:defRPr>
            </a:lvl1pPr>
            <a:lvl2pPr>
              <a:buClr>
                <a:srgbClr val="D07F1E"/>
              </a:buClr>
              <a:defRPr>
                <a:latin typeface="Arial" pitchFamily="34" charset="0"/>
                <a:cs typeface="Arial" pitchFamily="34" charset="0"/>
              </a:defRPr>
            </a:lvl2pPr>
            <a:lvl3pPr>
              <a:buClr>
                <a:srgbClr val="D07F1E"/>
              </a:buClr>
              <a:defRPr>
                <a:latin typeface="Arial" pitchFamily="34" charset="0"/>
                <a:cs typeface="Arial" pitchFamily="34" charset="0"/>
              </a:defRPr>
            </a:lvl3pPr>
            <a:lvl4pPr marL="1828800" indent="-457200">
              <a:buClr>
                <a:srgbClr val="D07F1E"/>
              </a:buClr>
              <a:buFont typeface="Courier New" pitchFamily="49" charset="0"/>
              <a:buChar char="o"/>
              <a:defRPr>
                <a:latin typeface="Arial" pitchFamily="34" charset="0"/>
                <a:cs typeface="Arial" pitchFamily="34" charset="0"/>
              </a:defRPr>
            </a:lvl4pPr>
            <a:lvl5pPr>
              <a:buClr>
                <a:srgbClr val="D07F1E"/>
              </a:buClr>
              <a:defRPr>
                <a:latin typeface="Arial" pitchFamily="34" charset="0"/>
                <a:cs typeface="Arial"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Titel 1"/>
          <p:cNvSpPr>
            <a:spLocks noGrp="1"/>
          </p:cNvSpPr>
          <p:nvPr>
            <p:ph type="title"/>
          </p:nvPr>
        </p:nvSpPr>
        <p:spPr>
          <a:xfrm>
            <a:off x="1547664" y="15666"/>
            <a:ext cx="6048672" cy="677030"/>
          </a:xfrm>
        </p:spPr>
        <p:txBody>
          <a:bodyPr>
            <a:noAutofit/>
          </a:bodyPr>
          <a:lstStyle>
            <a:lvl1pPr algn="ctr">
              <a:defRPr sz="2000" b="1">
                <a:latin typeface="Arial" pitchFamily="34" charset="0"/>
                <a:cs typeface="Arial" pitchFamily="34" charset="0"/>
              </a:defRPr>
            </a:lvl1pPr>
          </a:lstStyle>
          <a:p>
            <a:r>
              <a:rPr lang="de-DE" dirty="0" smtClean="0"/>
              <a:t>Titelmasterformat durch Klicken bearbeiten</a:t>
            </a:r>
            <a:endParaRPr lang="de-DE" dirty="0"/>
          </a:p>
        </p:txBody>
      </p:sp>
      <p:sp>
        <p:nvSpPr>
          <p:cNvPr id="16" name="Inhaltsplatzhalter 15"/>
          <p:cNvSpPr>
            <a:spLocks noGrp="1"/>
          </p:cNvSpPr>
          <p:nvPr>
            <p:ph sz="quarter" idx="13"/>
          </p:nvPr>
        </p:nvSpPr>
        <p:spPr>
          <a:xfrm>
            <a:off x="107504" y="91902"/>
            <a:ext cx="1368152" cy="600794"/>
          </a:xfrm>
        </p:spPr>
        <p:txBody>
          <a:bodyPr>
            <a:noAutofit/>
          </a:bodyPr>
          <a:lstStyle>
            <a:lvl1pPr marL="0" indent="0">
              <a:buNone/>
              <a:defRPr sz="1000"/>
            </a:lvl1pPr>
            <a:lvl2pPr>
              <a:defRPr sz="900"/>
            </a:lvl2pPr>
            <a:lvl3pPr>
              <a:defRPr sz="800"/>
            </a:lvl3pPr>
            <a:lvl4pPr>
              <a:defRPr sz="700"/>
            </a:lvl4pPr>
            <a:lvl5pPr>
              <a:defRPr sz="700"/>
            </a:lvl5pPr>
          </a:lstStyle>
          <a:p>
            <a:pPr lvl="0"/>
            <a:endParaRPr lang="de-DE" dirty="0"/>
          </a:p>
        </p:txBody>
      </p:sp>
      <p:sp>
        <p:nvSpPr>
          <p:cNvPr id="9" name="Datumsplatzhalter 3"/>
          <p:cNvSpPr>
            <a:spLocks noGrp="1"/>
          </p:cNvSpPr>
          <p:nvPr>
            <p:ph type="dt" sz="half" idx="14"/>
          </p:nvPr>
        </p:nvSpPr>
        <p:spPr>
          <a:xfrm>
            <a:off x="457200" y="6605588"/>
            <a:ext cx="2133600" cy="207962"/>
          </a:xfrm>
        </p:spPr>
        <p:txBody>
          <a:bodyPr/>
          <a:lstStyle>
            <a:lvl1pPr>
              <a:defRPr>
                <a:solidFill>
                  <a:schemeClr val="bg1"/>
                </a:solidFill>
              </a:defRPr>
            </a:lvl1pPr>
          </a:lstStyle>
          <a:p>
            <a:pPr>
              <a:defRPr/>
            </a:pPr>
            <a:fld id="{19525513-781A-4705-AA44-885C1C0FAC0D}" type="datetime1">
              <a:rPr lang="de-DE"/>
              <a:pPr>
                <a:defRPr/>
              </a:pPr>
              <a:t>05.06.2013</a:t>
            </a:fld>
            <a:endParaRPr lang="de-DE" dirty="0"/>
          </a:p>
        </p:txBody>
      </p:sp>
      <p:sp>
        <p:nvSpPr>
          <p:cNvPr id="10" name="Fußzeilenplatzhalter 4"/>
          <p:cNvSpPr>
            <a:spLocks noGrp="1"/>
          </p:cNvSpPr>
          <p:nvPr>
            <p:ph type="ftr" sz="quarter" idx="15"/>
          </p:nvPr>
        </p:nvSpPr>
        <p:spPr>
          <a:xfrm>
            <a:off x="3124200" y="6597650"/>
            <a:ext cx="2895600" cy="215900"/>
          </a:xfrm>
          <a:prstGeom prst="rect">
            <a:avLst/>
          </a:prstGeom>
        </p:spPr>
        <p:txBody>
          <a:bodyPr/>
          <a:lstStyle>
            <a:lvl1pPr>
              <a:defRPr>
                <a:solidFill>
                  <a:schemeClr val="bg1"/>
                </a:solidFill>
              </a:defRPr>
            </a:lvl1pPr>
          </a:lstStyle>
          <a:p>
            <a:pPr>
              <a:defRPr/>
            </a:pPr>
            <a:endParaRPr lang="de-DE"/>
          </a:p>
        </p:txBody>
      </p:sp>
      <p:sp>
        <p:nvSpPr>
          <p:cNvPr id="11" name="Foliennummernplatzhalter 5"/>
          <p:cNvSpPr>
            <a:spLocks noGrp="1"/>
          </p:cNvSpPr>
          <p:nvPr>
            <p:ph type="sldNum" sz="quarter" idx="16"/>
          </p:nvPr>
        </p:nvSpPr>
        <p:spPr>
          <a:xfrm>
            <a:off x="6553200" y="6605588"/>
            <a:ext cx="2133600" cy="207962"/>
          </a:xfrm>
        </p:spPr>
        <p:txBody>
          <a:bodyPr/>
          <a:lstStyle>
            <a:lvl1pPr>
              <a:defRPr>
                <a:solidFill>
                  <a:schemeClr val="bg1"/>
                </a:solidFill>
              </a:defRPr>
            </a:lvl1pPr>
          </a:lstStyle>
          <a:p>
            <a:pPr>
              <a:defRPr/>
            </a:pPr>
            <a:fld id="{29A502C7-29F1-4D06-9C39-2451B4B2B9ED}" type="slidenum">
              <a:rPr lang="de-DE"/>
              <a:pPr>
                <a:defRPr/>
              </a:pPr>
              <a:t>‹#›</a:t>
            </a:fld>
            <a:endParaRPr lang="de-DE" dirty="0"/>
          </a:p>
        </p:txBody>
      </p:sp>
    </p:spTree>
    <p:extLst>
      <p:ext uri="{BB962C8B-B14F-4D97-AF65-F5344CB8AC3E}">
        <p14:creationId xmlns:p14="http://schemas.microsoft.com/office/powerpoint/2010/main" xmlns="" val="3858883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092950" y="5445125"/>
            <a:ext cx="20208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userDrawn="1"/>
        </p:nvSpPr>
        <p:spPr>
          <a:xfrm>
            <a:off x="0" y="6524625"/>
            <a:ext cx="9144000" cy="333375"/>
          </a:xfrm>
          <a:prstGeom prst="rect">
            <a:avLst/>
          </a:prstGeom>
          <a:solidFill>
            <a:srgbClr val="003961"/>
          </a:solidFill>
          <a:ln w="38100">
            <a:solidFill>
              <a:srgbClr val="0039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800" b="0"/>
          </a:p>
        </p:txBody>
      </p:sp>
      <p:pic>
        <p:nvPicPr>
          <p:cNvPr id="7" name="Grafik 8"/>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740650" y="115888"/>
            <a:ext cx="1354138"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hteck 7"/>
          <p:cNvSpPr/>
          <p:nvPr userDrawn="1"/>
        </p:nvSpPr>
        <p:spPr>
          <a:xfrm>
            <a:off x="1547813" y="0"/>
            <a:ext cx="6048375" cy="692150"/>
          </a:xfrm>
          <a:prstGeom prst="rect">
            <a:avLst/>
          </a:prstGeom>
          <a:solidFill>
            <a:srgbClr val="D07F1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b="0" dirty="0"/>
          </a:p>
        </p:txBody>
      </p:sp>
      <p:sp>
        <p:nvSpPr>
          <p:cNvPr id="3" name="Inhaltsplatzhalter 2"/>
          <p:cNvSpPr>
            <a:spLocks noGrp="1"/>
          </p:cNvSpPr>
          <p:nvPr>
            <p:ph idx="1"/>
          </p:nvPr>
        </p:nvSpPr>
        <p:spPr>
          <a:xfrm>
            <a:off x="457200" y="980728"/>
            <a:ext cx="8229600" cy="5145435"/>
          </a:xfrm>
        </p:spPr>
        <p:txBody>
          <a:bodyPr/>
          <a:lstStyle>
            <a:lvl1pPr marL="342900" indent="-342900">
              <a:buClr>
                <a:srgbClr val="D07F1E"/>
              </a:buClr>
              <a:buFont typeface="Wingdings" pitchFamily="2" charset="2"/>
              <a:buChar char="§"/>
              <a:defRPr>
                <a:latin typeface="Arial" pitchFamily="34" charset="0"/>
                <a:cs typeface="Arial" pitchFamily="34" charset="0"/>
              </a:defRPr>
            </a:lvl1pPr>
            <a:lvl2pPr>
              <a:buClr>
                <a:srgbClr val="D07F1E"/>
              </a:buClr>
              <a:defRPr>
                <a:latin typeface="Arial" pitchFamily="34" charset="0"/>
                <a:cs typeface="Arial" pitchFamily="34" charset="0"/>
              </a:defRPr>
            </a:lvl2pPr>
            <a:lvl3pPr>
              <a:buClr>
                <a:srgbClr val="D07F1E"/>
              </a:buClr>
              <a:defRPr>
                <a:latin typeface="Arial" pitchFamily="34" charset="0"/>
                <a:cs typeface="Arial" pitchFamily="34" charset="0"/>
              </a:defRPr>
            </a:lvl3pPr>
            <a:lvl4pPr marL="1828800" indent="-457200">
              <a:buClr>
                <a:srgbClr val="D07F1E"/>
              </a:buClr>
              <a:buFont typeface="Courier New" pitchFamily="49" charset="0"/>
              <a:buChar char="o"/>
              <a:defRPr>
                <a:latin typeface="Arial" pitchFamily="34" charset="0"/>
                <a:cs typeface="Arial" pitchFamily="34" charset="0"/>
              </a:defRPr>
            </a:lvl4pPr>
            <a:lvl5pPr>
              <a:buClr>
                <a:srgbClr val="D07F1E"/>
              </a:buClr>
              <a:defRPr>
                <a:latin typeface="Arial" pitchFamily="34" charset="0"/>
                <a:cs typeface="Arial"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Titel 1"/>
          <p:cNvSpPr>
            <a:spLocks noGrp="1"/>
          </p:cNvSpPr>
          <p:nvPr>
            <p:ph type="title"/>
          </p:nvPr>
        </p:nvSpPr>
        <p:spPr>
          <a:xfrm>
            <a:off x="1547664" y="15666"/>
            <a:ext cx="6048672" cy="677030"/>
          </a:xfrm>
        </p:spPr>
        <p:txBody>
          <a:bodyPr>
            <a:noAutofit/>
          </a:bodyPr>
          <a:lstStyle>
            <a:lvl1pPr algn="ctr">
              <a:defRPr sz="2000" b="1">
                <a:latin typeface="Arial" pitchFamily="34" charset="0"/>
                <a:cs typeface="Arial" pitchFamily="34" charset="0"/>
              </a:defRPr>
            </a:lvl1pPr>
          </a:lstStyle>
          <a:p>
            <a:r>
              <a:rPr lang="de-DE" dirty="0" smtClean="0"/>
              <a:t>Titelmasterformat durch Klicken bearbeiten</a:t>
            </a:r>
            <a:endParaRPr lang="de-DE" dirty="0"/>
          </a:p>
        </p:txBody>
      </p:sp>
      <p:sp>
        <p:nvSpPr>
          <p:cNvPr id="16" name="Inhaltsplatzhalter 15"/>
          <p:cNvSpPr>
            <a:spLocks noGrp="1"/>
          </p:cNvSpPr>
          <p:nvPr>
            <p:ph sz="quarter" idx="13"/>
          </p:nvPr>
        </p:nvSpPr>
        <p:spPr>
          <a:xfrm>
            <a:off x="107504" y="91902"/>
            <a:ext cx="1368152" cy="600794"/>
          </a:xfrm>
        </p:spPr>
        <p:txBody>
          <a:bodyPr>
            <a:noAutofit/>
          </a:bodyPr>
          <a:lstStyle>
            <a:lvl1pPr marL="0" indent="0">
              <a:buNone/>
              <a:defRPr sz="1000"/>
            </a:lvl1pPr>
            <a:lvl2pPr>
              <a:defRPr sz="900"/>
            </a:lvl2pPr>
            <a:lvl3pPr>
              <a:defRPr sz="800"/>
            </a:lvl3pPr>
            <a:lvl4pPr>
              <a:defRPr sz="700"/>
            </a:lvl4pPr>
            <a:lvl5pPr>
              <a:defRPr sz="700"/>
            </a:lvl5pPr>
          </a:lstStyle>
          <a:p>
            <a:pPr lvl="0"/>
            <a:endParaRPr lang="de-DE" dirty="0"/>
          </a:p>
        </p:txBody>
      </p:sp>
      <p:sp>
        <p:nvSpPr>
          <p:cNvPr id="9" name="Datumsplatzhalter 3"/>
          <p:cNvSpPr>
            <a:spLocks noGrp="1"/>
          </p:cNvSpPr>
          <p:nvPr>
            <p:ph type="dt" sz="half" idx="14"/>
          </p:nvPr>
        </p:nvSpPr>
        <p:spPr>
          <a:xfrm>
            <a:off x="457200" y="6605588"/>
            <a:ext cx="2133600" cy="207962"/>
          </a:xfrm>
        </p:spPr>
        <p:txBody>
          <a:bodyPr/>
          <a:lstStyle>
            <a:lvl1pPr>
              <a:defRPr>
                <a:solidFill>
                  <a:schemeClr val="bg1"/>
                </a:solidFill>
              </a:defRPr>
            </a:lvl1pPr>
          </a:lstStyle>
          <a:p>
            <a:pPr>
              <a:defRPr/>
            </a:pPr>
            <a:fld id="{19525513-781A-4705-AA44-885C1C0FAC0D}" type="datetime1">
              <a:rPr lang="de-DE"/>
              <a:pPr>
                <a:defRPr/>
              </a:pPr>
              <a:t>05.06.2013</a:t>
            </a:fld>
            <a:endParaRPr lang="de-DE" dirty="0"/>
          </a:p>
        </p:txBody>
      </p:sp>
      <p:sp>
        <p:nvSpPr>
          <p:cNvPr id="10" name="Fußzeilenplatzhalter 4"/>
          <p:cNvSpPr>
            <a:spLocks noGrp="1"/>
          </p:cNvSpPr>
          <p:nvPr>
            <p:ph type="ftr" sz="quarter" idx="15"/>
          </p:nvPr>
        </p:nvSpPr>
        <p:spPr>
          <a:xfrm>
            <a:off x="3124200" y="6597650"/>
            <a:ext cx="2895600" cy="215900"/>
          </a:xfrm>
          <a:prstGeom prst="rect">
            <a:avLst/>
          </a:prstGeom>
        </p:spPr>
        <p:txBody>
          <a:bodyPr/>
          <a:lstStyle>
            <a:lvl1pPr>
              <a:defRPr>
                <a:solidFill>
                  <a:schemeClr val="bg1"/>
                </a:solidFill>
              </a:defRPr>
            </a:lvl1pPr>
          </a:lstStyle>
          <a:p>
            <a:pPr>
              <a:defRPr/>
            </a:pPr>
            <a:endParaRPr lang="de-DE"/>
          </a:p>
        </p:txBody>
      </p:sp>
      <p:sp>
        <p:nvSpPr>
          <p:cNvPr id="11" name="Foliennummernplatzhalter 5"/>
          <p:cNvSpPr>
            <a:spLocks noGrp="1"/>
          </p:cNvSpPr>
          <p:nvPr>
            <p:ph type="sldNum" sz="quarter" idx="16"/>
          </p:nvPr>
        </p:nvSpPr>
        <p:spPr>
          <a:xfrm>
            <a:off x="6553200" y="6605588"/>
            <a:ext cx="2133600" cy="207962"/>
          </a:xfrm>
        </p:spPr>
        <p:txBody>
          <a:bodyPr/>
          <a:lstStyle>
            <a:lvl1pPr>
              <a:defRPr>
                <a:solidFill>
                  <a:schemeClr val="bg1"/>
                </a:solidFill>
              </a:defRPr>
            </a:lvl1pPr>
          </a:lstStyle>
          <a:p>
            <a:pPr>
              <a:defRPr/>
            </a:pPr>
            <a:fld id="{29A502C7-29F1-4D06-9C39-2451B4B2B9ED}" type="slidenum">
              <a:rPr lang="de-DE"/>
              <a:pPr>
                <a:defRPr/>
              </a:pPr>
              <a:t>‹#›</a:t>
            </a:fld>
            <a:endParaRPr lang="de-DE" dirty="0"/>
          </a:p>
        </p:txBody>
      </p:sp>
    </p:spTree>
    <p:extLst>
      <p:ext uri="{BB962C8B-B14F-4D97-AF65-F5344CB8AC3E}">
        <p14:creationId xmlns:p14="http://schemas.microsoft.com/office/powerpoint/2010/main" xmlns="" val="385888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p:nvPr userDrawn="1"/>
        </p:nvSpPr>
        <p:spPr>
          <a:xfrm>
            <a:off x="251520" y="2286000"/>
            <a:ext cx="8892480" cy="4572000"/>
          </a:xfrm>
          <a:prstGeom prst="rect">
            <a:avLst/>
          </a:prstGeom>
          <a:solidFill>
            <a:srgbClr val="005B82"/>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prstClr val="white"/>
              </a:solidFill>
            </a:endParaRPr>
          </a:p>
        </p:txBody>
      </p:sp>
      <p:sp>
        <p:nvSpPr>
          <p:cNvPr id="9" name="Rechteck 8"/>
          <p:cNvSpPr/>
          <p:nvPr userDrawn="1"/>
        </p:nvSpPr>
        <p:spPr>
          <a:xfrm>
            <a:off x="7308304" y="2142"/>
            <a:ext cx="1835696" cy="978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prstClr val="white"/>
              </a:solidFill>
            </a:endParaRPr>
          </a:p>
        </p:txBody>
      </p:sp>
      <p:pic>
        <p:nvPicPr>
          <p:cNvPr id="8" name="Picture 60" descr="logo_699cm"/>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194225" y="249053"/>
            <a:ext cx="2517775" cy="8175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platzhalter 2"/>
          <p:cNvSpPr>
            <a:spLocks noGrp="1"/>
          </p:cNvSpPr>
          <p:nvPr>
            <p:ph type="body" sz="quarter" idx="13" hasCustomPrompt="1"/>
          </p:nvPr>
        </p:nvSpPr>
        <p:spPr>
          <a:xfrm>
            <a:off x="827584" y="2708275"/>
            <a:ext cx="7254875" cy="792733"/>
          </a:xfrm>
          <a:prstGeom prst="rect">
            <a:avLst/>
          </a:prstGeom>
        </p:spPr>
        <p:txBody>
          <a:bodyPr/>
          <a:lstStyle>
            <a:lvl1pPr marL="0" indent="0">
              <a:buNone/>
              <a:defRPr sz="4800">
                <a:solidFill>
                  <a:schemeClr val="bg1"/>
                </a:solidFill>
                <a:latin typeface="Arial" pitchFamily="34" charset="0"/>
                <a:cs typeface="Arial" pitchFamily="34" charset="0"/>
              </a:defRPr>
            </a:lvl1pPr>
          </a:lstStyle>
          <a:p>
            <a:pPr lvl="0"/>
            <a:r>
              <a:rPr lang="de-DE" dirty="0" smtClean="0"/>
              <a:t>Unsere Ziele</a:t>
            </a:r>
            <a:endParaRPr lang="de-DE" dirty="0"/>
          </a:p>
        </p:txBody>
      </p:sp>
      <p:sp>
        <p:nvSpPr>
          <p:cNvPr id="13" name="Textplatzhalter 12"/>
          <p:cNvSpPr>
            <a:spLocks noGrp="1"/>
          </p:cNvSpPr>
          <p:nvPr>
            <p:ph type="body" sz="quarter" idx="14" hasCustomPrompt="1"/>
          </p:nvPr>
        </p:nvSpPr>
        <p:spPr>
          <a:xfrm>
            <a:off x="827584" y="3501008"/>
            <a:ext cx="7254875" cy="576262"/>
          </a:xfrm>
          <a:prstGeom prst="rect">
            <a:avLst/>
          </a:prstGeom>
        </p:spPr>
        <p:txBody>
          <a:bodyPr/>
          <a:lstStyle>
            <a:lvl1pPr marL="0" indent="0">
              <a:buNone/>
              <a:defRPr>
                <a:solidFill>
                  <a:schemeClr val="bg1"/>
                </a:solidFill>
                <a:latin typeface="Arial" pitchFamily="34" charset="0"/>
                <a:cs typeface="Arial" pitchFamily="34" charset="0"/>
              </a:defRPr>
            </a:lvl1pPr>
          </a:lstStyle>
          <a:p>
            <a:pPr lvl="0"/>
            <a:r>
              <a:rPr lang="de-DE" dirty="0" smtClean="0"/>
              <a:t>Das Forschungszentrum im Fokus</a:t>
            </a:r>
            <a:endParaRPr lang="de-DE" dirty="0"/>
          </a:p>
        </p:txBody>
      </p:sp>
      <p:sp>
        <p:nvSpPr>
          <p:cNvPr id="15" name="Textplatzhalter 14"/>
          <p:cNvSpPr>
            <a:spLocks noGrp="1"/>
          </p:cNvSpPr>
          <p:nvPr>
            <p:ph type="body" sz="quarter" idx="15" hasCustomPrompt="1"/>
          </p:nvPr>
        </p:nvSpPr>
        <p:spPr>
          <a:xfrm>
            <a:off x="827584" y="4868863"/>
            <a:ext cx="6481763" cy="576262"/>
          </a:xfrm>
          <a:prstGeom prst="rect">
            <a:avLst/>
          </a:prstGeom>
        </p:spPr>
        <p:txBody>
          <a:bodyPr/>
          <a:lstStyle>
            <a:lvl1pPr marL="0" indent="0">
              <a:buNone/>
              <a:defRPr sz="1400">
                <a:solidFill>
                  <a:schemeClr val="bg1"/>
                </a:solidFill>
                <a:latin typeface="Arial" pitchFamily="34" charset="0"/>
                <a:cs typeface="Arial" pitchFamily="34" charset="0"/>
              </a:defRPr>
            </a:lvl1pPr>
          </a:lstStyle>
          <a:p>
            <a:pPr lvl="0"/>
            <a:r>
              <a:rPr lang="de-DE" dirty="0" smtClean="0"/>
              <a:t>10. Mai 2011 | Theo Mustermann</a:t>
            </a:r>
            <a:endParaRPr lang="de-DE" dirty="0"/>
          </a:p>
        </p:txBody>
      </p:sp>
      <p:sp>
        <p:nvSpPr>
          <p:cNvPr id="11" name="Datumsplatzhalter 10"/>
          <p:cNvSpPr>
            <a:spLocks noGrp="1"/>
          </p:cNvSpPr>
          <p:nvPr>
            <p:ph type="dt" sz="half" idx="16"/>
          </p:nvPr>
        </p:nvSpPr>
        <p:spPr>
          <a:xfrm>
            <a:off x="720000" y="6508829"/>
            <a:ext cx="2133600" cy="365125"/>
          </a:xfrm>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12" name="Foliennummernplatzhalter 11"/>
          <p:cNvSpPr>
            <a:spLocks noGrp="1"/>
          </p:cNvSpPr>
          <p:nvPr/>
        </p:nvSpPr>
        <p:spPr/>
        <p:txBody>
          <a:bodyPr/>
          <a:lstStyle/>
          <a:p>
            <a:pPr fontAlgn="auto">
              <a:spcBef>
                <a:spcPts val="0"/>
              </a:spcBef>
              <a:spcAft>
                <a:spcPts val="0"/>
              </a:spcAft>
            </a:pPr>
            <a:fld id="{F68F8476-1CB3-4CBE-A5AB-CA428A70D731}" type="slidenum">
              <a:rPr lang="de-DE" smtClean="0">
                <a:solidFill>
                  <a:prstClr val="black"/>
                </a:solidFill>
                <a:latin typeface="Calibri"/>
              </a:rPr>
              <a:pPr fontAlgn="auto">
                <a:spcBef>
                  <a:spcPts val="0"/>
                </a:spcBef>
                <a:spcAft>
                  <a:spcPts val="0"/>
                </a:spcAft>
              </a:pPr>
              <a:t>‹#›</a:t>
            </a:fld>
            <a:endParaRPr lang="de-DE" dirty="0">
              <a:solidFill>
                <a:prstClr val="black"/>
              </a:solidFill>
              <a:latin typeface="Calibri"/>
            </a:endParaRPr>
          </a:p>
        </p:txBody>
      </p:sp>
      <p:sp>
        <p:nvSpPr>
          <p:cNvPr id="14" name="Fußzeilenplatzhalter 13"/>
          <p:cNvSpPr>
            <a:spLocks noGrp="1"/>
          </p:cNvSpPr>
          <p:nvPr/>
        </p:nvSpPr>
        <p:spPr/>
        <p:txBody>
          <a:bodyPr/>
          <a:lstStyle/>
          <a:p>
            <a:pPr fontAlgn="auto">
              <a:spcBef>
                <a:spcPts val="0"/>
              </a:spcBef>
              <a:spcAft>
                <a:spcPts val="0"/>
              </a:spcAft>
            </a:pPr>
            <a:endParaRPr lang="de-DE" dirty="0">
              <a:solidFill>
                <a:prstClr val="black"/>
              </a:solidFill>
              <a:latin typeface="Calibri"/>
            </a:endParaRPr>
          </a:p>
        </p:txBody>
      </p:sp>
      <p:sp>
        <p:nvSpPr>
          <p:cNvPr id="16" name="Fußzeilenplatzhalter 6"/>
          <p:cNvSpPr>
            <a:spLocks noGrp="1"/>
          </p:cNvSpPr>
          <p:nvPr>
            <p:ph type="ftr" sz="quarter" idx="11"/>
          </p:nvPr>
        </p:nvSpPr>
        <p:spPr>
          <a:xfrm>
            <a:off x="3143264" y="6492875"/>
            <a:ext cx="2895600" cy="365125"/>
          </a:xfrm>
        </p:spPr>
        <p:txBody>
          <a:bodyPr/>
          <a:lstStyle/>
          <a:p>
            <a:endParaRPr lang="de-DE" dirty="0">
              <a:solidFill>
                <a:prstClr val="black">
                  <a:tint val="75000"/>
                </a:prstClr>
              </a:solidFill>
            </a:endParaRPr>
          </a:p>
        </p:txBody>
      </p:sp>
    </p:spTree>
    <p:extLst>
      <p:ext uri="{BB962C8B-B14F-4D97-AF65-F5344CB8AC3E}">
        <p14:creationId xmlns="" xmlns:p14="http://schemas.microsoft.com/office/powerpoint/2010/main" val="11314566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988840"/>
            <a:ext cx="8075240" cy="4104455"/>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Hier steht Blindtext zu einem Thema mit Einleitung und folgenden Aufzählungspunkten:</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r>
            <a:br>
              <a:rPr lang="de-DE" dirty="0" smtClean="0"/>
            </a:b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tincidunt</a:t>
            </a:r>
            <a:r>
              <a:rPr lang="de-DE" dirty="0" smtClean="0"/>
              <a:t> </a:t>
            </a:r>
            <a:br>
              <a:rPr lang="de-DE" dirty="0" smtClean="0"/>
            </a:b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Consectetuer</a:t>
            </a:r>
            <a:r>
              <a:rPr lang="de-DE" dirty="0" smtClean="0"/>
              <a:t> </a:t>
            </a:r>
            <a:r>
              <a:rPr lang="de-DE" dirty="0" err="1" smtClean="0"/>
              <a:t>adipiscing</a:t>
            </a:r>
            <a:r>
              <a:rPr lang="de-DE" dirty="0" smtClean="0"/>
              <a:t/>
            </a:r>
            <a:br>
              <a:rPr lang="de-DE" dirty="0" smtClean="0"/>
            </a:b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br>
              <a:rPr lang="de-DE" dirty="0" smtClean="0"/>
            </a:b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smtClean="0">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a:t>
            </a:fld>
            <a:endParaRPr lang="de-DE" dirty="0">
              <a:solidFill>
                <a:prstClr val="black">
                  <a:tint val="75000"/>
                </a:prstClr>
              </a:solidFill>
            </a:endParaRPr>
          </a:p>
        </p:txBody>
      </p:sp>
      <p:sp>
        <p:nvSpPr>
          <p:cNvPr id="7" name="Inhaltsplatzhalter 2"/>
          <p:cNvSpPr>
            <a:spLocks noGrp="1"/>
          </p:cNvSpPr>
          <p:nvPr>
            <p:ph idx="17" hasCustomPrompt="1"/>
          </p:nvPr>
        </p:nvSpPr>
        <p:spPr>
          <a:xfrm>
            <a:off x="720000" y="1152000"/>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Musterpräsentation</a:t>
            </a:r>
          </a:p>
        </p:txBody>
      </p:sp>
    </p:spTree>
    <p:extLst>
      <p:ext uri="{BB962C8B-B14F-4D97-AF65-F5344CB8AC3E}">
        <p14:creationId xmlns="" xmlns:p14="http://schemas.microsoft.com/office/powerpoint/2010/main" val="21864172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smtClean="0">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a:t>
            </a:fld>
            <a:endParaRPr lang="de-DE">
              <a:solidFill>
                <a:prstClr val="black">
                  <a:tint val="75000"/>
                </a:prstClr>
              </a:solidFill>
            </a:endParaRPr>
          </a:p>
        </p:txBody>
      </p:sp>
      <p:sp>
        <p:nvSpPr>
          <p:cNvPr id="8" name="Inhaltsplatzhalter 2"/>
          <p:cNvSpPr>
            <a:spLocks noGrp="1"/>
          </p:cNvSpPr>
          <p:nvPr>
            <p:ph idx="1" hasCustomPrompt="1"/>
          </p:nvPr>
        </p:nvSpPr>
        <p:spPr>
          <a:xfrm>
            <a:off x="720000" y="1990800"/>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Überschrift zu einem Thema mit Bildern</a:t>
            </a:r>
          </a:p>
        </p:txBody>
      </p:sp>
      <p:sp>
        <p:nvSpPr>
          <p:cNvPr id="10" name="Inhaltsplatzhalter 2"/>
          <p:cNvSpPr>
            <a:spLocks noGrp="1"/>
          </p:cNvSpPr>
          <p:nvPr>
            <p:ph idx="14"/>
          </p:nvPr>
        </p:nvSpPr>
        <p:spPr>
          <a:xfrm>
            <a:off x="720000" y="2638800"/>
            <a:ext cx="3600400" cy="31664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endParaRPr lang="de-DE" dirty="0" smtClean="0"/>
          </a:p>
        </p:txBody>
      </p:sp>
      <p:sp>
        <p:nvSpPr>
          <p:cNvPr id="12" name="Inhaltsplatzhalter 2"/>
          <p:cNvSpPr>
            <a:spLocks noGrp="1"/>
          </p:cNvSpPr>
          <p:nvPr>
            <p:ph idx="16"/>
          </p:nvPr>
        </p:nvSpPr>
        <p:spPr>
          <a:xfrm>
            <a:off x="4572000" y="2638800"/>
            <a:ext cx="4320480" cy="31664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endParaRPr lang="de-DE" dirty="0" smtClean="0"/>
          </a:p>
        </p:txBody>
      </p:sp>
      <p:sp>
        <p:nvSpPr>
          <p:cNvPr id="13" name="Inhaltsplatzhalter 2"/>
          <p:cNvSpPr>
            <a:spLocks noGrp="1"/>
          </p:cNvSpPr>
          <p:nvPr>
            <p:ph idx="17" hasCustomPrompt="1"/>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Falls Sie Bilder zeigen möchten …</a:t>
            </a:r>
          </a:p>
        </p:txBody>
      </p:sp>
      <p:sp>
        <p:nvSpPr>
          <p:cNvPr id="14" name="Inhaltsplatzhalter 13"/>
          <p:cNvSpPr>
            <a:spLocks noGrp="1"/>
          </p:cNvSpPr>
          <p:nvPr>
            <p:ph idx="18"/>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15" name="Inhaltsplatzhalter 13"/>
          <p:cNvSpPr>
            <a:spLocks noGrp="1"/>
          </p:cNvSpPr>
          <p:nvPr>
            <p:ph idx="19"/>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Tree>
    <p:extLst>
      <p:ext uri="{BB962C8B-B14F-4D97-AF65-F5344CB8AC3E}">
        <p14:creationId xmlns="" xmlns:p14="http://schemas.microsoft.com/office/powerpoint/2010/main" val="106883263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smtClean="0">
              <a:solidFill>
                <a:prstClr val="black">
                  <a:tint val="75000"/>
                </a:prstClr>
              </a:solidFill>
            </a:endParaRPr>
          </a:p>
        </p:txBody>
      </p:sp>
      <p:sp>
        <p:nvSpPr>
          <p:cNvPr id="7" name="Foliennummernplatzhalter 6"/>
          <p:cNvSpPr>
            <a:spLocks noGrp="1"/>
          </p:cNvSpPr>
          <p:nvPr>
            <p:ph type="sldNum" sz="quarter" idx="12"/>
          </p:nvPr>
        </p:nvSpPr>
        <p:spPr/>
        <p:txBody>
          <a:bodyPr/>
          <a:lstStyle/>
          <a:p>
            <a:fld id="{7EB9AEA1-3281-46F0-9EDB-48FF2E5FF267}" type="slidenum">
              <a:rPr lang="de-DE" smtClean="0">
                <a:solidFill>
                  <a:prstClr val="black">
                    <a:tint val="75000"/>
                  </a:prstClr>
                </a:solidFill>
              </a:rPr>
              <a:pPr/>
              <a:t>‹#›</a:t>
            </a:fld>
            <a:endParaRPr lang="de-DE">
              <a:solidFill>
                <a:prstClr val="black">
                  <a:tint val="75000"/>
                </a:prstClr>
              </a:solidFill>
            </a:endParaRPr>
          </a:p>
        </p:txBody>
      </p:sp>
      <p:sp>
        <p:nvSpPr>
          <p:cNvPr id="9" name="Inhaltsplatzhalter 2"/>
          <p:cNvSpPr>
            <a:spLocks noGrp="1"/>
          </p:cNvSpPr>
          <p:nvPr>
            <p:ph idx="1" hasCustomPrompt="1"/>
          </p:nvPr>
        </p:nvSpPr>
        <p:spPr>
          <a:xfrm>
            <a:off x="720000" y="1988841"/>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Überschrift zu einem Thema mit Grafiken</a:t>
            </a:r>
          </a:p>
        </p:txBody>
      </p:sp>
      <p:sp>
        <p:nvSpPr>
          <p:cNvPr id="11" name="Inhaltsplatzhalter 2"/>
          <p:cNvSpPr>
            <a:spLocks noGrp="1"/>
          </p:cNvSpPr>
          <p:nvPr>
            <p:ph idx="14" hasCustomPrompt="1"/>
          </p:nvPr>
        </p:nvSpPr>
        <p:spPr>
          <a:xfrm>
            <a:off x="720000" y="2636912"/>
            <a:ext cx="349196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Grafik 1</a:t>
            </a:r>
          </a:p>
        </p:txBody>
      </p:sp>
      <p:sp>
        <p:nvSpPr>
          <p:cNvPr id="13" name="Inhaltsplatzhalter 2"/>
          <p:cNvSpPr>
            <a:spLocks noGrp="1"/>
          </p:cNvSpPr>
          <p:nvPr>
            <p:ph idx="16" hasCustomPrompt="1"/>
          </p:nvPr>
        </p:nvSpPr>
        <p:spPr>
          <a:xfrm>
            <a:off x="4572000" y="2636912"/>
            <a:ext cx="432048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Grafik 2</a:t>
            </a:r>
          </a:p>
        </p:txBody>
      </p:sp>
      <p:sp>
        <p:nvSpPr>
          <p:cNvPr id="14" name="Inhaltsplatzhalter 2"/>
          <p:cNvSpPr>
            <a:spLocks noGrp="1"/>
          </p:cNvSpPr>
          <p:nvPr>
            <p:ph idx="17" hasCustomPrompt="1"/>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 oder Grafiken</a:t>
            </a:r>
          </a:p>
        </p:txBody>
      </p:sp>
      <p:sp>
        <p:nvSpPr>
          <p:cNvPr id="15" name="Inhaltsplatzhalter 13"/>
          <p:cNvSpPr>
            <a:spLocks noGrp="1"/>
          </p:cNvSpPr>
          <p:nvPr>
            <p:ph idx="18" hasCustomPrompt="1"/>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Grafik 1: Blindtext</a:t>
            </a:r>
            <a:endParaRPr lang="de-DE" dirty="0"/>
          </a:p>
        </p:txBody>
      </p:sp>
      <p:sp>
        <p:nvSpPr>
          <p:cNvPr id="16" name="Inhaltsplatzhalter 13"/>
          <p:cNvSpPr>
            <a:spLocks noGrp="1"/>
          </p:cNvSpPr>
          <p:nvPr>
            <p:ph idx="19" hasCustomPrompt="1"/>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Grafik 2: Blindtext</a:t>
            </a:r>
            <a:endParaRPr lang="de-DE" dirty="0"/>
          </a:p>
        </p:txBody>
      </p:sp>
    </p:spTree>
    <p:extLst>
      <p:ext uri="{BB962C8B-B14F-4D97-AF65-F5344CB8AC3E}">
        <p14:creationId xmlns="" xmlns:p14="http://schemas.microsoft.com/office/powerpoint/2010/main" val="283882474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smtClean="0">
              <a:solidFill>
                <a:prstClr val="black">
                  <a:tint val="75000"/>
                </a:prstClr>
              </a:solidFill>
            </a:endParaRPr>
          </a:p>
        </p:txBody>
      </p:sp>
      <p:sp>
        <p:nvSpPr>
          <p:cNvPr id="7" name="Foliennummernplatzhalter 6"/>
          <p:cNvSpPr>
            <a:spLocks noGrp="1"/>
          </p:cNvSpPr>
          <p:nvPr>
            <p:ph type="sldNum" sz="quarter" idx="12"/>
          </p:nvPr>
        </p:nvSpPr>
        <p:spPr/>
        <p:txBody>
          <a:bodyPr/>
          <a:lstStyle/>
          <a:p>
            <a:fld id="{7EB9AEA1-3281-46F0-9EDB-48FF2E5FF267}" type="slidenum">
              <a:rPr lang="de-DE" smtClean="0">
                <a:solidFill>
                  <a:prstClr val="black">
                    <a:tint val="75000"/>
                  </a:prstClr>
                </a:solidFill>
              </a:rPr>
              <a:pPr/>
              <a:t>‹#›</a:t>
            </a:fld>
            <a:endParaRPr lang="de-DE">
              <a:solidFill>
                <a:prstClr val="black">
                  <a:tint val="75000"/>
                </a:prstClr>
              </a:solidFill>
            </a:endParaRPr>
          </a:p>
        </p:txBody>
      </p:sp>
      <p:sp>
        <p:nvSpPr>
          <p:cNvPr id="9" name="Inhaltsplatzhalter 2"/>
          <p:cNvSpPr>
            <a:spLocks noGrp="1"/>
          </p:cNvSpPr>
          <p:nvPr>
            <p:ph idx="1" hasCustomPrompt="1"/>
          </p:nvPr>
        </p:nvSpPr>
        <p:spPr>
          <a:xfrm>
            <a:off x="720000" y="1988841"/>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Überschrift zu einem Thema mit Grafiken</a:t>
            </a:r>
          </a:p>
        </p:txBody>
      </p:sp>
      <p:sp>
        <p:nvSpPr>
          <p:cNvPr id="11" name="Inhaltsplatzhalter 2"/>
          <p:cNvSpPr>
            <a:spLocks noGrp="1"/>
          </p:cNvSpPr>
          <p:nvPr>
            <p:ph idx="14" hasCustomPrompt="1"/>
          </p:nvPr>
        </p:nvSpPr>
        <p:spPr>
          <a:xfrm>
            <a:off x="720000" y="2636912"/>
            <a:ext cx="3024336"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Grafik 1</a:t>
            </a:r>
          </a:p>
        </p:txBody>
      </p:sp>
      <p:sp>
        <p:nvSpPr>
          <p:cNvPr id="13" name="Inhaltsplatzhalter 2"/>
          <p:cNvSpPr>
            <a:spLocks noGrp="1"/>
          </p:cNvSpPr>
          <p:nvPr>
            <p:ph idx="16" hasCustomPrompt="1"/>
          </p:nvPr>
        </p:nvSpPr>
        <p:spPr>
          <a:xfrm>
            <a:off x="4572000" y="2636912"/>
            <a:ext cx="4320480" cy="3168352"/>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Grafik 2</a:t>
            </a:r>
          </a:p>
        </p:txBody>
      </p:sp>
      <p:sp>
        <p:nvSpPr>
          <p:cNvPr id="14" name="Inhaltsplatzhalter 2"/>
          <p:cNvSpPr>
            <a:spLocks noGrp="1"/>
          </p:cNvSpPr>
          <p:nvPr>
            <p:ph idx="17" hasCustomPrompt="1"/>
          </p:nvPr>
        </p:nvSpPr>
        <p:spPr>
          <a:xfrm>
            <a:off x="720000" y="1152000"/>
            <a:ext cx="8172480"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Sie können auch kombinieren</a:t>
            </a:r>
          </a:p>
        </p:txBody>
      </p:sp>
      <p:sp>
        <p:nvSpPr>
          <p:cNvPr id="15" name="Inhaltsplatzhalter 13"/>
          <p:cNvSpPr>
            <a:spLocks noGrp="1"/>
          </p:cNvSpPr>
          <p:nvPr>
            <p:ph idx="18" hasCustomPrompt="1"/>
          </p:nvPr>
        </p:nvSpPr>
        <p:spPr>
          <a:xfrm>
            <a:off x="720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16" name="Inhaltsplatzhalter 13"/>
          <p:cNvSpPr>
            <a:spLocks noGrp="1"/>
          </p:cNvSpPr>
          <p:nvPr>
            <p:ph idx="19" hasCustomPrompt="1"/>
          </p:nvPr>
        </p:nvSpPr>
        <p:spPr>
          <a:xfrm>
            <a:off x="4572000" y="5949280"/>
            <a:ext cx="2826500" cy="540927"/>
          </a:xfrm>
          <a:prstGeom prst="rect">
            <a:avLst/>
          </a:prstGeom>
        </p:spPr>
        <p:txBody>
          <a:bodyPr lIns="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Diagramm: Blindtext</a:t>
            </a:r>
            <a:endParaRPr lang="de-DE" dirty="0"/>
          </a:p>
        </p:txBody>
      </p:sp>
    </p:spTree>
    <p:extLst>
      <p:ext uri="{BB962C8B-B14F-4D97-AF65-F5344CB8AC3E}">
        <p14:creationId xmlns="" xmlns:p14="http://schemas.microsoft.com/office/powerpoint/2010/main" val="1141710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Zwei Inhalte">
    <p:bg>
      <p:bgPr>
        <a:solidFill>
          <a:schemeClr val="bg1"/>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dirty="0" smtClean="0">
              <a:solidFill>
                <a:prstClr val="black">
                  <a:tint val="75000"/>
                </a:prstClr>
              </a:solidFill>
            </a:endParaRPr>
          </a:p>
        </p:txBody>
      </p:sp>
      <p:sp>
        <p:nvSpPr>
          <p:cNvPr id="4" name="Foliennummernplatzhalter 3"/>
          <p:cNvSpPr>
            <a:spLocks noGrp="1"/>
          </p:cNvSpPr>
          <p:nvPr>
            <p:ph type="sldNum" sz="quarter" idx="12"/>
          </p:nvPr>
        </p:nvSpPr>
        <p:spPr/>
        <p:txBody>
          <a:bodyPr/>
          <a:lstStyle/>
          <a:p>
            <a:fld id="{7EB9AEA1-3281-46F0-9EDB-48FF2E5FF267}"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 xmlns:p14="http://schemas.microsoft.com/office/powerpoint/2010/main" val="3076396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Foliennummernplatzhalter 4"/>
          <p:cNvSpPr>
            <a:spLocks noGrp="1"/>
          </p:cNvSpPr>
          <p:nvPr>
            <p:ph type="sldNum" sz="quarter" idx="10"/>
          </p:nvPr>
        </p:nvSpPr>
        <p:spPr/>
        <p:txBody>
          <a:bodyPr/>
          <a:lstStyle>
            <a:lvl1pPr>
              <a:defRPr smtClean="0"/>
            </a:lvl1pPr>
          </a:lstStyle>
          <a:p>
            <a:pPr>
              <a:defRPr/>
            </a:pPr>
            <a:fld id="{08931396-8BDC-4BD8-B8D7-2062EDD41747}" type="slidenum">
              <a:rPr lang="de-DE"/>
              <a:pPr>
                <a:defRPr/>
              </a:pPr>
              <a:t>‹#›</a:t>
            </a:fld>
            <a:endParaRPr lang="de-DE"/>
          </a:p>
        </p:txBody>
      </p:sp>
      <p:sp>
        <p:nvSpPr>
          <p:cNvPr id="3"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2159071233"/>
      </p:ext>
    </p:extLst>
  </p:cSld>
  <p:clrMapOvr>
    <a:masterClrMapping/>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5"/>
          <p:cNvSpPr>
            <a:spLocks noGrp="1"/>
          </p:cNvSpPr>
          <p:nvPr>
            <p:ph type="sldNum" sz="quarter" idx="10"/>
          </p:nvPr>
        </p:nvSpPr>
        <p:spPr/>
        <p:txBody>
          <a:bodyPr/>
          <a:lstStyle>
            <a:lvl1pPr>
              <a:defRPr smtClean="0"/>
            </a:lvl1pPr>
          </a:lstStyle>
          <a:p>
            <a:pPr>
              <a:defRPr/>
            </a:pPr>
            <a:fld id="{E4904FBF-C752-4D24-B100-5425B972AA91}" type="slidenum">
              <a:rPr lang="de-DE"/>
              <a:pPr>
                <a:defRPr/>
              </a:pPr>
              <a:t>‹#›</a:t>
            </a:fld>
            <a:endParaRPr lang="de-DE"/>
          </a:p>
        </p:txBody>
      </p:sp>
      <p:sp>
        <p:nvSpPr>
          <p:cNvPr id="6"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3587610096"/>
      </p:ext>
    </p:extLst>
  </p:cSld>
  <p:clrMapOvr>
    <a:masterClrMapping/>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7"/>
          <p:cNvSpPr>
            <a:spLocks noGrp="1"/>
          </p:cNvSpPr>
          <p:nvPr>
            <p:ph type="sldNum" sz="quarter" idx="10"/>
          </p:nvPr>
        </p:nvSpPr>
        <p:spPr/>
        <p:txBody>
          <a:bodyPr/>
          <a:lstStyle>
            <a:lvl1pPr>
              <a:defRPr smtClean="0"/>
            </a:lvl1pPr>
          </a:lstStyle>
          <a:p>
            <a:pPr>
              <a:defRPr/>
            </a:pPr>
            <a:fld id="{281E7E18-7863-4E38-A1CE-06CB397800DD}" type="slidenum">
              <a:rPr lang="de-DE"/>
              <a:pPr>
                <a:defRPr/>
              </a:pPr>
              <a:t>‹#›</a:t>
            </a:fld>
            <a:endParaRPr lang="de-DE"/>
          </a:p>
        </p:txBody>
      </p:sp>
      <p:sp>
        <p:nvSpPr>
          <p:cNvPr id="8"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46562889"/>
      </p:ext>
    </p:extLst>
  </p:cSld>
  <p:clrMapOvr>
    <a:masterClrMapping/>
  </p:clrMapOvr>
  <p:transition>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3"/>
          <p:cNvSpPr>
            <a:spLocks noGrp="1"/>
          </p:cNvSpPr>
          <p:nvPr>
            <p:ph type="sldNum" sz="quarter" idx="10"/>
          </p:nvPr>
        </p:nvSpPr>
        <p:spPr/>
        <p:txBody>
          <a:bodyPr/>
          <a:lstStyle>
            <a:lvl1pPr>
              <a:defRPr smtClean="0"/>
            </a:lvl1pPr>
          </a:lstStyle>
          <a:p>
            <a:pPr>
              <a:defRPr/>
            </a:pPr>
            <a:fld id="{7CB6A2BE-B93A-447A-98FF-47D3F4ABDB70}" type="slidenum">
              <a:rPr lang="de-DE"/>
              <a:pPr>
                <a:defRPr/>
              </a:pPr>
              <a:t>‹#›</a:t>
            </a:fld>
            <a:endParaRPr lang="de-DE"/>
          </a:p>
        </p:txBody>
      </p:sp>
      <p:sp>
        <p:nvSpPr>
          <p:cNvPr id="4"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3693071697"/>
      </p:ext>
    </p:extLst>
  </p:cSld>
  <p:clrMapOvr>
    <a:masterClrMapping/>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2"/>
          <p:cNvSpPr>
            <a:spLocks noGrp="1"/>
          </p:cNvSpPr>
          <p:nvPr>
            <p:ph type="sldNum" sz="quarter" idx="10"/>
          </p:nvPr>
        </p:nvSpPr>
        <p:spPr/>
        <p:txBody>
          <a:bodyPr/>
          <a:lstStyle>
            <a:lvl1pPr>
              <a:defRPr smtClean="0"/>
            </a:lvl1pPr>
          </a:lstStyle>
          <a:p>
            <a:pPr>
              <a:defRPr/>
            </a:pPr>
            <a:fld id="{DAB64192-E373-4E18-8798-B0D83CD6632C}" type="slidenum">
              <a:rPr lang="de-DE"/>
              <a:pPr>
                <a:defRPr/>
              </a:pPr>
              <a:t>‹#›</a:t>
            </a:fld>
            <a:endParaRPr lang="de-DE"/>
          </a:p>
        </p:txBody>
      </p:sp>
      <p:sp>
        <p:nvSpPr>
          <p:cNvPr id="3"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706542122"/>
      </p:ext>
    </p:extLst>
  </p:cSld>
  <p:clrMapOvr>
    <a:masterClrMapping/>
  </p:clrMapOvr>
  <p:transition>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5"/>
          <p:cNvSpPr>
            <a:spLocks noGrp="1"/>
          </p:cNvSpPr>
          <p:nvPr>
            <p:ph type="sldNum" sz="quarter" idx="10"/>
          </p:nvPr>
        </p:nvSpPr>
        <p:spPr/>
        <p:txBody>
          <a:bodyPr/>
          <a:lstStyle>
            <a:lvl1pPr>
              <a:defRPr smtClean="0"/>
            </a:lvl1pPr>
          </a:lstStyle>
          <a:p>
            <a:pPr>
              <a:defRPr/>
            </a:pPr>
            <a:fld id="{CD0257D5-C2C0-4397-B93B-D538D41B56EF}" type="slidenum">
              <a:rPr lang="de-DE"/>
              <a:pPr>
                <a:defRPr/>
              </a:pPr>
              <a:t>‹#›</a:t>
            </a:fld>
            <a:endParaRPr lang="de-DE"/>
          </a:p>
        </p:txBody>
      </p:sp>
      <p:sp>
        <p:nvSpPr>
          <p:cNvPr id="6"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1931415553"/>
      </p:ext>
    </p:extLst>
  </p:cSld>
  <p:clrMapOvr>
    <a:masterClrMapping/>
  </p:clrMapOvr>
  <p:transition>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5"/>
          <p:cNvSpPr>
            <a:spLocks noGrp="1"/>
          </p:cNvSpPr>
          <p:nvPr>
            <p:ph type="sldNum" sz="quarter" idx="10"/>
          </p:nvPr>
        </p:nvSpPr>
        <p:spPr/>
        <p:txBody>
          <a:bodyPr/>
          <a:lstStyle>
            <a:lvl1pPr>
              <a:defRPr smtClean="0"/>
            </a:lvl1pPr>
          </a:lstStyle>
          <a:p>
            <a:pPr>
              <a:defRPr/>
            </a:pPr>
            <a:fld id="{51BF67F6-80F9-4411-B597-679042EB5811}" type="slidenum">
              <a:rPr lang="de-DE"/>
              <a:pPr>
                <a:defRPr/>
              </a:pPr>
              <a:t>‹#›</a:t>
            </a:fld>
            <a:endParaRPr lang="de-DE"/>
          </a:p>
        </p:txBody>
      </p:sp>
      <p:sp>
        <p:nvSpPr>
          <p:cNvPr id="6" name="Datumsplatzhalter 2"/>
          <p:cNvSpPr>
            <a:spLocks noGrp="1"/>
          </p:cNvSpPr>
          <p:nvPr>
            <p:ph type="dt" sz="half" idx="11"/>
          </p:nvPr>
        </p:nvSpPr>
        <p:spPr>
          <a:xfrm>
            <a:off x="-26988" y="6618288"/>
            <a:ext cx="4160838" cy="304800"/>
          </a:xfrm>
        </p:spPr>
        <p:txBody>
          <a:bodyPr/>
          <a:lstStyle>
            <a:lvl1pPr>
              <a:defRPr sz="900" smtClean="0">
                <a:solidFill>
                  <a:srgbClr val="FFFF00"/>
                </a:solidFill>
                <a:latin typeface="+mn-lt"/>
              </a:defRPr>
            </a:lvl1pPr>
          </a:lstStyle>
          <a:p>
            <a:pPr>
              <a:defRPr/>
            </a:pPr>
            <a:r>
              <a:rPr lang="de-DE" smtClean="0"/>
              <a:t>June 3-6, 2013</a:t>
            </a:r>
            <a:endParaRPr lang="de-DE" dirty="0"/>
          </a:p>
        </p:txBody>
      </p:sp>
    </p:spTree>
    <p:extLst>
      <p:ext uri="{BB962C8B-B14F-4D97-AF65-F5344CB8AC3E}">
        <p14:creationId xmlns="" xmlns:p14="http://schemas.microsoft.com/office/powerpoint/2010/main" val="3525408620"/>
      </p:ext>
    </p:extLst>
  </p:cSld>
  <p:clrMapOvr>
    <a:masterClrMapping/>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5181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5181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5181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5181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de-DE"/>
            </a:p>
          </p:txBody>
        </p:sp>
        <p:sp>
          <p:nvSpPr>
            <p:cNvPr id="103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3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4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18154" name="Rectangle 10"/>
          <p:cNvSpPr>
            <a:spLocks noGrp="1" noChangeArrowheads="1"/>
          </p:cNvSpPr>
          <p:nvPr>
            <p:ph type="title"/>
          </p:nvPr>
        </p:nvSpPr>
        <p:spPr bwMode="auto">
          <a:xfrm>
            <a:off x="230188" y="115888"/>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de-DE" smtClean="0"/>
              <a:t>Titelmasterformat durch Klicken bearbeiten</a:t>
            </a:r>
          </a:p>
        </p:txBody>
      </p:sp>
      <p:sp>
        <p:nvSpPr>
          <p:cNvPr id="1028"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518158" name="Rectangle 14"/>
          <p:cNvSpPr>
            <a:spLocks noGrp="1" noChangeArrowheads="1"/>
          </p:cNvSpPr>
          <p:nvPr>
            <p:ph type="sldNum" sz="quarter" idx="4"/>
          </p:nvPr>
        </p:nvSpPr>
        <p:spPr bwMode="auto">
          <a:xfrm>
            <a:off x="8459788" y="6597650"/>
            <a:ext cx="504825" cy="260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FFCC00"/>
                </a:solidFill>
                <a:latin typeface="+mn-lt"/>
              </a:defRPr>
            </a:lvl1pPr>
          </a:lstStyle>
          <a:p>
            <a:pPr>
              <a:defRPr/>
            </a:pPr>
            <a:fld id="{218C73BB-28FD-4130-BBC1-400D9C942ACF}" type="slidenum">
              <a:rPr lang="de-DE"/>
              <a:pPr>
                <a:defRPr/>
              </a:pPr>
              <a:t>‹#›</a:t>
            </a:fld>
            <a:endParaRPr lang="de-DE"/>
          </a:p>
        </p:txBody>
      </p:sp>
      <p:sp>
        <p:nvSpPr>
          <p:cNvPr id="1030" name="Line 15"/>
          <p:cNvSpPr>
            <a:spLocks noChangeShapeType="1"/>
          </p:cNvSpPr>
          <p:nvPr userDrawn="1"/>
        </p:nvSpPr>
        <p:spPr bwMode="auto">
          <a:xfrm>
            <a:off x="0" y="6597650"/>
            <a:ext cx="9144000" cy="0"/>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1" name="Line 21"/>
          <p:cNvSpPr>
            <a:spLocks noChangeShapeType="1"/>
          </p:cNvSpPr>
          <p:nvPr userDrawn="1"/>
        </p:nvSpPr>
        <p:spPr bwMode="auto">
          <a:xfrm>
            <a:off x="0" y="6597650"/>
            <a:ext cx="9144000" cy="0"/>
          </a:xfrm>
          <a:prstGeom prst="line">
            <a:avLst/>
          </a:prstGeom>
          <a:noFill/>
          <a:ln w="285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Datumsplatzhalter 2"/>
          <p:cNvSpPr>
            <a:spLocks noGrp="1"/>
          </p:cNvSpPr>
          <p:nvPr>
            <p:ph type="dt" sz="half" idx="2"/>
          </p:nvPr>
        </p:nvSpPr>
        <p:spPr>
          <a:xfrm>
            <a:off x="0" y="6611938"/>
            <a:ext cx="4162425" cy="303212"/>
          </a:xfrm>
          <a:prstGeom prst="rect">
            <a:avLst/>
          </a:prstGeom>
        </p:spPr>
        <p:txBody>
          <a:bodyPr/>
          <a:lstStyle>
            <a:lvl1pPr>
              <a:defRPr sz="900" dirty="0" smtClean="0">
                <a:solidFill>
                  <a:srgbClr val="FFFF00"/>
                </a:solidFill>
                <a:latin typeface="+mn-lt"/>
              </a:defRPr>
            </a:lvl1pPr>
          </a:lstStyle>
          <a:p>
            <a:pPr>
              <a:defRPr/>
            </a:pPr>
            <a:r>
              <a:rPr lang="de-DE" smtClean="0"/>
              <a:t>June 3-6, 2013</a:t>
            </a:r>
            <a:endParaRPr lang="de-DE"/>
          </a:p>
        </p:txBody>
      </p:sp>
      <p:sp>
        <p:nvSpPr>
          <p:cNvPr id="17" name="Fußzeilenplatzhalter 5"/>
          <p:cNvSpPr txBox="1">
            <a:spLocks/>
          </p:cNvSpPr>
          <p:nvPr userDrawn="1"/>
        </p:nvSpPr>
        <p:spPr>
          <a:xfrm>
            <a:off x="2339752" y="6571784"/>
            <a:ext cx="4893900" cy="313600"/>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t>Symposium on applied nuclear physics and innovative technologies</a:t>
            </a:r>
            <a:endParaRPr kumimoji="0" lang="de-DE" sz="1200" b="0" i="0" u="none" strike="noStrike" kern="1200" cap="none" spc="0" normalizeH="0" baseline="0" noProof="0" dirty="0" smtClean="0">
              <a:ln>
                <a:noFill/>
              </a:ln>
              <a:solidFill>
                <a:prstClr val="black">
                  <a:tint val="75000"/>
                </a:prstClr>
              </a:solidFill>
              <a:effectLst/>
              <a:uLnTx/>
              <a:uFillTx/>
              <a:latin typeface="Arial" pitchFamily="34" charset="0"/>
              <a:ea typeface="+mn-ea"/>
              <a:cs typeface="Arial" pitchFamily="34" charset="0"/>
            </a:endParaRP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16" r:id="rId18"/>
    <p:sldLayoutId id="2147483717" r:id="rId19"/>
    <p:sldLayoutId id="2147483718" r:id="rId20"/>
    <p:sldLayoutId id="2147483719" r:id="rId21"/>
  </p:sldLayoutIdLst>
  <p:transition>
    <p:strips dir="ru"/>
  </p:transition>
  <p:timing>
    <p:tnLst>
      <p:par>
        <p:cTn id="1" dur="indefinite" restart="never" nodeType="tmRoot"/>
      </p:par>
    </p:tnLst>
  </p:timing>
  <p:hf hdr="0" ftr="0"/>
  <p:txStyles>
    <p:titleStyle>
      <a:lvl1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2pPr>
      <a:lvl3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3pPr>
      <a:lvl4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4pPr>
      <a:lvl5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2800">
          <a:solidFill>
            <a:srgbClr val="FCCC6C"/>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400">
          <a:solidFill>
            <a:srgbClr val="FCCC6C"/>
          </a:solidFill>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a:solidFill>
            <a:srgbClr val="FCCC6C"/>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a:solidFill>
            <a:srgbClr val="FCCC6C"/>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a:solidFill>
            <a:srgbClr val="FCCC6C"/>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a:solidFill>
            <a:srgbClr val="FCCC6C"/>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a:solidFill>
            <a:srgbClr val="FCCC6C"/>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a:solidFill>
            <a:srgbClr val="FCCC6C"/>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a:solidFill>
            <a:srgbClr val="FCCC6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720000" y="6356350"/>
            <a:ext cx="2133600" cy="365125"/>
          </a:xfrm>
          <a:prstGeom prst="rect">
            <a:avLst/>
          </a:prstGeom>
        </p:spPr>
        <p:txBody>
          <a:bodyPr vert="horz" lIns="0" tIns="45720" rIns="91440" bIns="45720" rtlCol="0" anchor="ctr"/>
          <a:lstStyle>
            <a:lvl1pPr algn="l">
              <a:defRPr sz="1200">
                <a:solidFill>
                  <a:schemeClr val="tx1">
                    <a:tint val="75000"/>
                  </a:schemeClr>
                </a:solidFill>
                <a:latin typeface="Arial" pitchFamily="34" charset="0"/>
                <a:cs typeface="Arial" pitchFamily="34" charset="0"/>
              </a:defRPr>
            </a:lvl1pPr>
          </a:lstStyle>
          <a:p>
            <a:pPr fontAlgn="auto">
              <a:spcBef>
                <a:spcPts val="0"/>
              </a:spcBef>
              <a:spcAft>
                <a:spcPts val="0"/>
              </a:spcAft>
            </a:pPr>
            <a:r>
              <a:rPr lang="de-DE" smtClean="0">
                <a:solidFill>
                  <a:prstClr val="black">
                    <a:tint val="75000"/>
                  </a:prstClr>
                </a:solidFill>
              </a:rPr>
              <a:t>June 3-6, 2013</a:t>
            </a:r>
            <a:endParaRPr lang="de-DE"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fontAlgn="auto">
              <a:spcBef>
                <a:spcPts val="0"/>
              </a:spcBef>
              <a:spcAft>
                <a:spcPts val="0"/>
              </a:spcAft>
            </a:pPr>
            <a:endParaRPr lang="de-DE" dirty="0" smtClean="0">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fontAlgn="auto">
              <a:spcBef>
                <a:spcPts val="0"/>
              </a:spcBef>
              <a:spcAft>
                <a:spcPts val="0"/>
              </a:spcAft>
            </a:pPr>
            <a:fld id="{7EB9AEA1-3281-46F0-9EDB-48FF2E5FF267}" type="slidenum">
              <a:rPr lang="de-DE" smtClean="0">
                <a:solidFill>
                  <a:prstClr val="black">
                    <a:tint val="75000"/>
                  </a:prstClr>
                </a:solidFill>
              </a:rPr>
              <a:pPr fontAlgn="auto">
                <a:spcBef>
                  <a:spcPts val="0"/>
                </a:spcBef>
                <a:spcAft>
                  <a:spcPts val="0"/>
                </a:spcAft>
              </a:pPr>
              <a:t>‹#›</a:t>
            </a:fld>
            <a:endParaRPr lang="de-DE" dirty="0">
              <a:solidFill>
                <a:prstClr val="black">
                  <a:tint val="75000"/>
                </a:prstClr>
              </a:solidFill>
            </a:endParaRPr>
          </a:p>
        </p:txBody>
      </p:sp>
      <p:sp>
        <p:nvSpPr>
          <p:cNvPr id="7" name="Rechteck 6"/>
          <p:cNvSpPr/>
          <p:nvPr/>
        </p:nvSpPr>
        <p:spPr>
          <a:xfrm>
            <a:off x="0" y="2286000"/>
            <a:ext cx="126000" cy="2286000"/>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005B82"/>
              </a:solidFill>
            </a:endParaRPr>
          </a:p>
        </p:txBody>
      </p:sp>
      <p:sp>
        <p:nvSpPr>
          <p:cNvPr id="8" name="Rechteck 7"/>
          <p:cNvSpPr/>
          <p:nvPr/>
        </p:nvSpPr>
        <p:spPr>
          <a:xfrm>
            <a:off x="126000" y="2286000"/>
            <a:ext cx="126000" cy="2286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9C9C9C"/>
              </a:solidFill>
            </a:endParaRPr>
          </a:p>
        </p:txBody>
      </p:sp>
      <p:sp>
        <p:nvSpPr>
          <p:cNvPr id="9" name="Rechteck 8"/>
          <p:cNvSpPr/>
          <p:nvPr/>
        </p:nvSpPr>
        <p:spPr>
          <a:xfrm>
            <a:off x="0" y="0"/>
            <a:ext cx="126000" cy="228600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005B82"/>
              </a:solidFill>
            </a:endParaRPr>
          </a:p>
        </p:txBody>
      </p:sp>
      <p:sp>
        <p:nvSpPr>
          <p:cNvPr id="10" name="Rechteck 9"/>
          <p:cNvSpPr/>
          <p:nvPr/>
        </p:nvSpPr>
        <p:spPr>
          <a:xfrm>
            <a:off x="126000" y="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9C9C9C"/>
              </a:solidFill>
            </a:endParaRPr>
          </a:p>
        </p:txBody>
      </p:sp>
      <p:sp>
        <p:nvSpPr>
          <p:cNvPr id="11" name="Rechteck 10"/>
          <p:cNvSpPr/>
          <p:nvPr/>
        </p:nvSpPr>
        <p:spPr>
          <a:xfrm>
            <a:off x="0" y="4572000"/>
            <a:ext cx="1260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005B82"/>
              </a:solidFill>
            </a:endParaRPr>
          </a:p>
        </p:txBody>
      </p:sp>
      <p:sp>
        <p:nvSpPr>
          <p:cNvPr id="12" name="Rechteck 11"/>
          <p:cNvSpPr/>
          <p:nvPr/>
        </p:nvSpPr>
        <p:spPr>
          <a:xfrm>
            <a:off x="126000" y="457200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srgbClr val="9C9C9C"/>
              </a:solidFill>
            </a:endParaRPr>
          </a:p>
        </p:txBody>
      </p:sp>
      <p:pic>
        <p:nvPicPr>
          <p:cNvPr id="18"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452000" y="151200"/>
            <a:ext cx="1440000" cy="4616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echteck 12"/>
          <p:cNvSpPr/>
          <p:nvPr/>
        </p:nvSpPr>
        <p:spPr>
          <a:xfrm rot="-5400000">
            <a:off x="-1076400" y="5665703"/>
            <a:ext cx="2276872" cy="107722"/>
          </a:xfrm>
          <a:prstGeom prst="rect">
            <a:avLst/>
          </a:prstGeom>
        </p:spPr>
        <p:txBody>
          <a:bodyPr wrap="square" lIns="0" tIns="0" rIns="0" bIns="0">
            <a:spAutoFit/>
          </a:bodyPr>
          <a:lstStyle/>
          <a:p>
            <a:pPr algn="ctr" fontAlgn="auto">
              <a:spcBef>
                <a:spcPts val="0"/>
              </a:spcBef>
              <a:spcAft>
                <a:spcPts val="0"/>
              </a:spcAft>
            </a:pPr>
            <a:r>
              <a:rPr lang="de-DE" sz="700" dirty="0" smtClean="0">
                <a:solidFill>
                  <a:srgbClr val="515151"/>
                </a:solidFill>
                <a:cs typeface="Arial" pitchFamily="34" charset="0"/>
              </a:rPr>
              <a:t>Mitglied der Helmholtz-Gemeinschaft</a:t>
            </a:r>
            <a:endParaRPr lang="de-DE" sz="700" dirty="0">
              <a:solidFill>
                <a:srgbClr val="515151"/>
              </a:solidFill>
              <a:cs typeface="Arial" pitchFamily="34" charset="0"/>
            </a:endParaRPr>
          </a:p>
        </p:txBody>
      </p:sp>
    </p:spTree>
    <p:extLst>
      <p:ext uri="{BB962C8B-B14F-4D97-AF65-F5344CB8AC3E}">
        <p14:creationId xmlns="" xmlns:p14="http://schemas.microsoft.com/office/powerpoint/2010/main" val="249908284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spallation_trieste_theory_fiss.ppt" TargetMode="External"/><Relationship Id="rId2" Type="http://schemas.openxmlformats.org/officeDocument/2006/relationships/hyperlink" Target="spallation_trieste_theory_spall.ppt" TargetMode="External"/><Relationship Id="rId1" Type="http://schemas.openxmlformats.org/officeDocument/2006/relationships/slideLayout" Target="../slideLayouts/slideLayout2.xml"/><Relationship Id="rId6" Type="http://schemas.openxmlformats.org/officeDocument/2006/relationships/hyperlink" Target="spallation_trieste_theory_vapo.ppt" TargetMode="External"/><Relationship Id="rId5" Type="http://schemas.openxmlformats.org/officeDocument/2006/relationships/hyperlink" Target="spallation_trieste_theory_multifrag.ppt" TargetMode="External"/><Relationship Id="rId4" Type="http://schemas.openxmlformats.org/officeDocument/2006/relationships/hyperlink" Target="spallation_trieste_theory_frag.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1.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9.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hyperlink" Target="../../../manuals/particle_detector_briefbook/node86.html" TargetMode="External"/><Relationship Id="rId5" Type="http://schemas.openxmlformats.org/officeDocument/2006/relationships/image" Target="../media/image53.jpeg"/><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oleObject" Target="../embeddings/oleObject11.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9.xml"/><Relationship Id="rId1" Type="http://schemas.openxmlformats.org/officeDocument/2006/relationships/vmlDrawing" Target="../drawings/vmlDrawing9.vml"/><Relationship Id="rId5" Type="http://schemas.openxmlformats.org/officeDocument/2006/relationships/oleObject" Target="../embeddings/oleObject12.bin"/><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nds121.iaea.org/alberto/mediawiki-1.6.10/index.php/Benchmark:CalculRes" TargetMode="Externa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11560" y="2564904"/>
            <a:ext cx="8280920" cy="2016224"/>
          </a:xfrm>
        </p:spPr>
        <p:txBody>
          <a:bodyPr/>
          <a:lstStyle/>
          <a:p>
            <a:r>
              <a:rPr lang="en-US" sz="4000" dirty="0" smtClean="0"/>
              <a:t>The </a:t>
            </a:r>
            <a:r>
              <a:rPr lang="en-US" sz="4000" dirty="0"/>
              <a:t>phenomenology and experiment </a:t>
            </a:r>
            <a:r>
              <a:rPr lang="en-US" sz="4000" dirty="0" smtClean="0"/>
              <a:t>of spallation processes</a:t>
            </a:r>
          </a:p>
          <a:p>
            <a:endParaRPr lang="en-US" sz="2400" dirty="0" smtClean="0">
              <a:latin typeface="Calibri" pitchFamily="34"/>
            </a:endParaRPr>
          </a:p>
          <a:p>
            <a:r>
              <a:rPr lang="en-US" sz="2400" dirty="0" smtClean="0">
                <a:latin typeface="Calibri" pitchFamily="34"/>
              </a:rPr>
              <a:t>Session </a:t>
            </a:r>
            <a:r>
              <a:rPr lang="en-US" sz="2400" dirty="0">
                <a:latin typeface="Calibri" pitchFamily="34"/>
              </a:rPr>
              <a:t>VII</a:t>
            </a:r>
          </a:p>
          <a:p>
            <a:r>
              <a:rPr lang="en-US" sz="2400" dirty="0">
                <a:latin typeface="Calibri" pitchFamily="34"/>
              </a:rPr>
              <a:t>Fission, fusion and spallation processes</a:t>
            </a:r>
          </a:p>
        </p:txBody>
      </p:sp>
      <p:sp>
        <p:nvSpPr>
          <p:cNvPr id="4" name="Textplatzhalter 3"/>
          <p:cNvSpPr>
            <a:spLocks noGrp="1"/>
          </p:cNvSpPr>
          <p:nvPr>
            <p:ph type="body" sz="quarter" idx="15"/>
          </p:nvPr>
        </p:nvSpPr>
        <p:spPr>
          <a:xfrm>
            <a:off x="3923928" y="5733256"/>
            <a:ext cx="1944215" cy="360040"/>
          </a:xfrm>
        </p:spPr>
        <p:txBody>
          <a:bodyPr/>
          <a:lstStyle/>
          <a:p>
            <a:r>
              <a:rPr lang="de-DE" dirty="0" smtClean="0"/>
              <a:t>Frank Goldenbaum</a:t>
            </a:r>
            <a:endParaRPr lang="de-DE" dirty="0"/>
          </a:p>
        </p:txBody>
      </p:sp>
      <p:sp>
        <p:nvSpPr>
          <p:cNvPr id="3" name="Datumsplatzhalter 2"/>
          <p:cNvSpPr>
            <a:spLocks noGrp="1"/>
          </p:cNvSpPr>
          <p:nvPr>
            <p:ph type="dt" sz="half" idx="16"/>
          </p:nvPr>
        </p:nvSpPr>
        <p:spPr/>
        <p:txBody>
          <a:bodyPr/>
          <a:lstStyle/>
          <a:p>
            <a:r>
              <a:rPr lang="de-DE" smtClean="0">
                <a:solidFill>
                  <a:prstClr val="black">
                    <a:tint val="75000"/>
                  </a:prstClr>
                </a:solidFill>
              </a:rPr>
              <a:t>June 3-6, 2013</a:t>
            </a:r>
            <a:endParaRPr lang="de-DE" dirty="0">
              <a:solidFill>
                <a:prstClr val="black">
                  <a:tint val="75000"/>
                </a:prstClr>
              </a:solidFill>
            </a:endParaRPr>
          </a:p>
        </p:txBody>
      </p:sp>
    </p:spTree>
    <p:extLst>
      <p:ext uri="{BB962C8B-B14F-4D97-AF65-F5344CB8AC3E}">
        <p14:creationId xmlns="" xmlns:p14="http://schemas.microsoft.com/office/powerpoint/2010/main" val="2069252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DAB64192-E373-4E18-8798-B0D83CD6632C}" type="slidenum">
              <a:rPr lang="de-DE" smtClean="0"/>
              <a:pPr>
                <a:defRPr/>
              </a:pPr>
              <a:t>10</a:t>
            </a:fld>
            <a:endParaRPr lang="de-DE"/>
          </a:p>
        </p:txBody>
      </p:sp>
      <p:sp>
        <p:nvSpPr>
          <p:cNvPr id="3" name="Datumsplatzhalter 2"/>
          <p:cNvSpPr>
            <a:spLocks noGrp="1"/>
          </p:cNvSpPr>
          <p:nvPr>
            <p:ph type="dt" sz="half" idx="11"/>
          </p:nvPr>
        </p:nvSpPr>
        <p:spPr/>
        <p:txBody>
          <a:bodyPr/>
          <a:lstStyle/>
          <a:p>
            <a:pPr>
              <a:defRPr/>
            </a:pPr>
            <a:r>
              <a:rPr lang="de-DE" smtClean="0"/>
              <a:t>June 3-6, 2013</a:t>
            </a:r>
            <a:endParaRPr lang="de-DE" dirty="0"/>
          </a:p>
        </p:txBody>
      </p:sp>
      <p:sp>
        <p:nvSpPr>
          <p:cNvPr id="5" name="Text Box 7"/>
          <p:cNvSpPr txBox="1">
            <a:spLocks noChangeArrowheads="1"/>
          </p:cNvSpPr>
          <p:nvPr/>
        </p:nvSpPr>
        <p:spPr bwMode="auto">
          <a:xfrm>
            <a:off x="214282" y="322432"/>
            <a:ext cx="8929718" cy="4678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u="sng" dirty="0" smtClean="0">
                <a:solidFill>
                  <a:srgbClr val="FF0000"/>
                </a:solidFill>
                <a:latin typeface="+mn-lt"/>
              </a:rPr>
              <a:t>Europa</a:t>
            </a:r>
          </a:p>
          <a:p>
            <a:pPr eaLnBrk="1" hangingPunct="1">
              <a:lnSpc>
                <a:spcPct val="75000"/>
              </a:lnSpc>
              <a:spcBef>
                <a:spcPct val="50000"/>
              </a:spcBef>
              <a:buFontTx/>
              <a:buChar char="•"/>
            </a:pPr>
            <a:r>
              <a:rPr lang="de-DE" b="0" dirty="0" smtClean="0">
                <a:latin typeface="+mn-lt"/>
              </a:rPr>
              <a:t> ISIS, Rutherford Appleton Laboratories, UK, 	      	</a:t>
            </a:r>
            <a:r>
              <a:rPr lang="de-DE" sz="1400" b="0" dirty="0" smtClean="0">
                <a:solidFill>
                  <a:schemeClr val="hlink"/>
                </a:solidFill>
                <a:latin typeface="+mn-lt"/>
              </a:rPr>
              <a:t>http://www.isis.stfc.ac.uk/index.html</a:t>
            </a:r>
            <a:endParaRPr lang="de-DE" b="0" dirty="0" smtClean="0">
              <a:solidFill>
                <a:schemeClr val="hlink"/>
              </a:solidFill>
              <a:latin typeface="+mn-lt"/>
            </a:endParaRPr>
          </a:p>
          <a:p>
            <a:pPr eaLnBrk="1" hangingPunct="1">
              <a:lnSpc>
                <a:spcPct val="75000"/>
              </a:lnSpc>
              <a:spcBef>
                <a:spcPct val="50000"/>
              </a:spcBef>
              <a:buFontTx/>
              <a:buChar char="•"/>
            </a:pPr>
            <a:r>
              <a:rPr lang="de-DE" b="0" dirty="0" smtClean="0">
                <a:latin typeface="+mn-lt"/>
              </a:rPr>
              <a:t> SINQ, PSI (Paul Scherer Institut), </a:t>
            </a:r>
            <a:r>
              <a:rPr lang="de-DE" b="0" dirty="0" err="1" smtClean="0">
                <a:latin typeface="+mn-lt"/>
              </a:rPr>
              <a:t>Switzerland</a:t>
            </a:r>
            <a:r>
              <a:rPr lang="de-DE" b="0" dirty="0" smtClean="0">
                <a:latin typeface="+mn-lt"/>
              </a:rPr>
              <a:t> 	</a:t>
            </a:r>
            <a:r>
              <a:rPr lang="de-DE" sz="1400" b="0" dirty="0" smtClean="0">
                <a:solidFill>
                  <a:schemeClr val="hlink"/>
                </a:solidFill>
                <a:latin typeface="+mn-lt"/>
              </a:rPr>
              <a:t>http://www.psi.ch/sinq/</a:t>
            </a:r>
            <a:endParaRPr lang="de-DE" b="0" dirty="0" smtClean="0">
              <a:solidFill>
                <a:schemeClr val="hlink"/>
              </a:solidFill>
              <a:latin typeface="+mn-lt"/>
            </a:endParaRPr>
          </a:p>
          <a:p>
            <a:pPr eaLnBrk="1" hangingPunct="1">
              <a:lnSpc>
                <a:spcPct val="75000"/>
              </a:lnSpc>
              <a:spcBef>
                <a:spcPct val="50000"/>
              </a:spcBef>
              <a:buFontTx/>
              <a:buChar char="•"/>
            </a:pPr>
            <a:r>
              <a:rPr lang="de-DE" b="0" dirty="0" smtClean="0">
                <a:latin typeface="+mn-lt"/>
              </a:rPr>
              <a:t> ESS-Europe, </a:t>
            </a:r>
            <a:r>
              <a:rPr lang="de-DE" b="0" dirty="0" err="1" smtClean="0">
                <a:latin typeface="+mn-lt"/>
              </a:rPr>
              <a:t>Sweden</a:t>
            </a:r>
            <a:r>
              <a:rPr lang="de-DE" b="0" smtClean="0">
                <a:latin typeface="+mn-lt"/>
              </a:rPr>
              <a:t> 	</a:t>
            </a:r>
            <a:r>
              <a:rPr lang="de-DE" b="0" dirty="0" smtClean="0">
                <a:latin typeface="+mn-lt"/>
              </a:rPr>
              <a:t>			</a:t>
            </a:r>
            <a:r>
              <a:rPr lang="de-DE" sz="1400" b="0" dirty="0" smtClean="0">
                <a:solidFill>
                  <a:schemeClr val="hlink"/>
                </a:solidFill>
                <a:latin typeface="+mn-lt"/>
              </a:rPr>
              <a:t>http://ess-scandinavia.eu/</a:t>
            </a:r>
            <a:endParaRPr lang="de-DE" b="0" dirty="0" smtClean="0">
              <a:solidFill>
                <a:schemeClr val="hlink"/>
              </a:solidFill>
              <a:latin typeface="+mn-lt"/>
            </a:endParaRPr>
          </a:p>
          <a:p>
            <a:pPr eaLnBrk="1" hangingPunct="1">
              <a:lnSpc>
                <a:spcPct val="75000"/>
              </a:lnSpc>
              <a:spcBef>
                <a:spcPct val="50000"/>
              </a:spcBef>
            </a:pPr>
            <a:r>
              <a:rPr lang="de-DE" u="sng" dirty="0" smtClean="0">
                <a:solidFill>
                  <a:srgbClr val="FF0000"/>
                </a:solidFill>
                <a:latin typeface="+mn-lt"/>
              </a:rPr>
              <a:t>USA</a:t>
            </a:r>
          </a:p>
          <a:p>
            <a:pPr eaLnBrk="1" hangingPunct="1">
              <a:lnSpc>
                <a:spcPct val="75000"/>
              </a:lnSpc>
              <a:spcBef>
                <a:spcPct val="50000"/>
              </a:spcBef>
              <a:buFontTx/>
              <a:buChar char="•"/>
            </a:pPr>
            <a:r>
              <a:rPr lang="de-DE" b="0" dirty="0" smtClean="0">
                <a:latin typeface="+mn-lt"/>
              </a:rPr>
              <a:t> LANSCE, Los </a:t>
            </a:r>
            <a:r>
              <a:rPr lang="de-DE" b="0" dirty="0" err="1" smtClean="0">
                <a:latin typeface="+mn-lt"/>
              </a:rPr>
              <a:t>Alamos</a:t>
            </a:r>
            <a:r>
              <a:rPr lang="de-DE" b="0" dirty="0" smtClean="0">
                <a:latin typeface="+mn-lt"/>
              </a:rPr>
              <a:t>, New Mexico, 		    </a:t>
            </a:r>
            <a:r>
              <a:rPr lang="de-DE" sz="1400" b="0" dirty="0" smtClean="0">
                <a:latin typeface="+mn-lt"/>
              </a:rPr>
              <a:t>http://lansce.lanl.gov/</a:t>
            </a:r>
            <a:endParaRPr lang="de-DE" b="0" dirty="0" smtClean="0">
              <a:latin typeface="+mn-lt"/>
            </a:endParaRPr>
          </a:p>
          <a:p>
            <a:pPr eaLnBrk="1" hangingPunct="1">
              <a:lnSpc>
                <a:spcPct val="75000"/>
              </a:lnSpc>
              <a:spcBef>
                <a:spcPct val="50000"/>
              </a:spcBef>
              <a:buFontTx/>
              <a:buChar char="•"/>
            </a:pPr>
            <a:r>
              <a:rPr lang="de-DE" b="0" dirty="0" smtClean="0">
                <a:latin typeface="+mn-lt"/>
              </a:rPr>
              <a:t> SNS, </a:t>
            </a:r>
            <a:r>
              <a:rPr lang="de-DE" b="0" dirty="0" err="1" smtClean="0">
                <a:latin typeface="+mn-lt"/>
              </a:rPr>
              <a:t>Oak</a:t>
            </a:r>
            <a:r>
              <a:rPr lang="de-DE" b="0" dirty="0" smtClean="0">
                <a:latin typeface="+mn-lt"/>
              </a:rPr>
              <a:t> </a:t>
            </a:r>
            <a:r>
              <a:rPr lang="de-DE" b="0" dirty="0" err="1" smtClean="0">
                <a:latin typeface="+mn-lt"/>
              </a:rPr>
              <a:t>Ridge</a:t>
            </a:r>
            <a:r>
              <a:rPr lang="de-DE" b="0" dirty="0" smtClean="0">
                <a:latin typeface="+mn-lt"/>
              </a:rPr>
              <a:t>, Tennessee, 		    </a:t>
            </a:r>
            <a:r>
              <a:rPr lang="de-DE" sz="1400" b="0" dirty="0" smtClean="0">
                <a:latin typeface="+mn-lt"/>
              </a:rPr>
              <a:t>http://neutrons.ornl.gov/facilities/SNS/</a:t>
            </a:r>
            <a:endParaRPr lang="de-DE" b="0" dirty="0" smtClean="0">
              <a:latin typeface="+mn-lt"/>
            </a:endParaRPr>
          </a:p>
          <a:p>
            <a:pPr eaLnBrk="1" hangingPunct="1">
              <a:spcBef>
                <a:spcPct val="50000"/>
              </a:spcBef>
            </a:pPr>
            <a:r>
              <a:rPr lang="de-DE" u="sng" dirty="0" smtClean="0">
                <a:solidFill>
                  <a:srgbClr val="FF0000"/>
                </a:solidFill>
                <a:latin typeface="+mn-lt"/>
              </a:rPr>
              <a:t>Japan</a:t>
            </a:r>
          </a:p>
          <a:p>
            <a:pPr eaLnBrk="1" hangingPunct="1">
              <a:lnSpc>
                <a:spcPct val="75000"/>
              </a:lnSpc>
              <a:spcBef>
                <a:spcPct val="50000"/>
              </a:spcBef>
              <a:buFontTx/>
              <a:buChar char="•"/>
            </a:pPr>
            <a:r>
              <a:rPr lang="de-DE" b="0" dirty="0" smtClean="0">
                <a:latin typeface="+mn-lt"/>
              </a:rPr>
              <a:t>KENS und J-PARC, </a:t>
            </a:r>
            <a:r>
              <a:rPr lang="de-DE" b="0" dirty="0" err="1" smtClean="0">
                <a:latin typeface="+mn-lt"/>
              </a:rPr>
              <a:t>Tokai</a:t>
            </a:r>
            <a:r>
              <a:rPr lang="de-DE" b="0" dirty="0" smtClean="0">
                <a:latin typeface="+mn-lt"/>
              </a:rPr>
              <a:t>/</a:t>
            </a:r>
            <a:r>
              <a:rPr lang="de-DE" b="0" dirty="0" err="1" smtClean="0">
                <a:latin typeface="+mn-lt"/>
              </a:rPr>
              <a:t>Tsukuba</a:t>
            </a:r>
            <a:r>
              <a:rPr lang="de-DE" b="0" dirty="0" smtClean="0">
                <a:latin typeface="+mn-lt"/>
              </a:rPr>
              <a:t>, Japan, 	    </a:t>
            </a:r>
            <a:r>
              <a:rPr lang="de-DE" sz="1400" b="0" dirty="0" smtClean="0">
                <a:latin typeface="+mn-lt"/>
              </a:rPr>
              <a:t>http://neutron-www.kek.jp/index_e.html</a:t>
            </a:r>
          </a:p>
          <a:p>
            <a:pPr eaLnBrk="1" hangingPunct="1">
              <a:lnSpc>
                <a:spcPct val="75000"/>
              </a:lnSpc>
              <a:spcBef>
                <a:spcPct val="50000"/>
              </a:spcBef>
            </a:pPr>
            <a:r>
              <a:rPr lang="de-DE" sz="1400" b="0" dirty="0" smtClean="0">
                <a:latin typeface="+mn-lt"/>
              </a:rPr>
              <a:t>                                                                                            </a:t>
            </a:r>
            <a:r>
              <a:rPr lang="de-DE" sz="1400" b="0" dirty="0" smtClean="0">
                <a:solidFill>
                  <a:schemeClr val="hlink"/>
                </a:solidFill>
                <a:latin typeface="+mn-lt"/>
              </a:rPr>
              <a:t>http://neutron-www.kek.jp/kens_e/j-parc.htm</a:t>
            </a:r>
            <a:endParaRPr lang="de-DE" sz="1400" b="0" dirty="0" smtClean="0">
              <a:latin typeface="+mn-lt"/>
            </a:endParaRPr>
          </a:p>
          <a:p>
            <a:pPr eaLnBrk="1" hangingPunct="1">
              <a:lnSpc>
                <a:spcPct val="75000"/>
              </a:lnSpc>
              <a:spcBef>
                <a:spcPct val="50000"/>
              </a:spcBef>
              <a:buFontTx/>
              <a:buChar char="•"/>
            </a:pPr>
            <a:endParaRPr lang="de-DE" sz="1800" b="0" dirty="0"/>
          </a:p>
          <a:p>
            <a:pPr eaLnBrk="1" hangingPunct="1">
              <a:lnSpc>
                <a:spcPct val="75000"/>
              </a:lnSpc>
              <a:spcBef>
                <a:spcPct val="50000"/>
              </a:spcBef>
            </a:pPr>
            <a:endParaRPr lang="de-DE" sz="1800" b="0" dirty="0">
              <a:solidFill>
                <a:schemeClr val="hlink"/>
              </a:solidFill>
            </a:endParaRPr>
          </a:p>
          <a:p>
            <a:pPr eaLnBrk="1" hangingPunct="1">
              <a:lnSpc>
                <a:spcPct val="75000"/>
              </a:lnSpc>
              <a:spcBef>
                <a:spcPct val="50000"/>
              </a:spcBef>
            </a:pPr>
            <a:endParaRPr lang="de-DE" sz="1800" b="0" dirty="0"/>
          </a:p>
          <a:p>
            <a:pPr eaLnBrk="1" hangingPunct="1">
              <a:lnSpc>
                <a:spcPct val="75000"/>
              </a:lnSpc>
              <a:spcBef>
                <a:spcPct val="50000"/>
              </a:spcBef>
            </a:pPr>
            <a:r>
              <a:rPr lang="de-DE" sz="1800" b="0" dirty="0"/>
              <a:t>  </a:t>
            </a:r>
          </a:p>
        </p:txBody>
      </p:sp>
      <p:sp>
        <p:nvSpPr>
          <p:cNvPr id="6" name="Rectangle 6"/>
          <p:cNvSpPr>
            <a:spLocks noChangeArrowheads="1"/>
          </p:cNvSpPr>
          <p:nvPr/>
        </p:nvSpPr>
        <p:spPr bwMode="auto">
          <a:xfrm>
            <a:off x="485804" y="71414"/>
            <a:ext cx="8229600" cy="433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800" dirty="0" smtClean="0">
                <a:solidFill>
                  <a:schemeClr val="tx2"/>
                </a:solidFill>
                <a:effectLst>
                  <a:outerShdw blurRad="38100" dist="38100" dir="2700000" algn="tl">
                    <a:srgbClr val="FFFFFF"/>
                  </a:outerShdw>
                </a:effectLst>
                <a:latin typeface="Comic Sans MS" pitchFamily="66" charset="0"/>
              </a:rPr>
              <a:t>Important </a:t>
            </a:r>
            <a:r>
              <a:rPr lang="en-GB" sz="2800" dirty="0" err="1" smtClean="0">
                <a:solidFill>
                  <a:schemeClr val="tx2"/>
                </a:solidFill>
                <a:effectLst>
                  <a:outerShdw blurRad="38100" dist="38100" dir="2700000" algn="tl">
                    <a:srgbClr val="FFFFFF"/>
                  </a:outerShdw>
                </a:effectLst>
                <a:latin typeface="Comic Sans MS" pitchFamily="66" charset="0"/>
              </a:rPr>
              <a:t>Spallation</a:t>
            </a:r>
            <a:r>
              <a:rPr lang="en-GB" sz="2800" dirty="0" smtClean="0">
                <a:solidFill>
                  <a:schemeClr val="tx2"/>
                </a:solidFill>
                <a:effectLst>
                  <a:outerShdw blurRad="38100" dist="38100" dir="2700000" algn="tl">
                    <a:srgbClr val="FFFFFF"/>
                  </a:outerShdw>
                </a:effectLst>
                <a:latin typeface="Comic Sans MS" pitchFamily="66" charset="0"/>
              </a:rPr>
              <a:t> Neutron Sources</a:t>
            </a:r>
            <a:endParaRPr lang="en-GB" sz="2800" dirty="0">
              <a:solidFill>
                <a:schemeClr val="tx2"/>
              </a:solidFill>
              <a:effectLst>
                <a:outerShdw blurRad="38100" dist="38100" dir="2700000" algn="tl">
                  <a:srgbClr val="FFFFFF"/>
                </a:outerShdw>
              </a:effectLst>
              <a:latin typeface="Comic Sans MS" pitchFamily="66" charset="0"/>
            </a:endParaRPr>
          </a:p>
        </p:txBody>
      </p:sp>
      <p:pic>
        <p:nvPicPr>
          <p:cNvPr id="7" name="Picture 4" descr="spallation_source_sn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500438"/>
            <a:ext cx="5502303" cy="3071810"/>
          </a:xfrm>
          <a:prstGeom prst="rect">
            <a:avLst/>
          </a:prstGeom>
          <a:noFill/>
          <a:ln w="19050">
            <a:solidFill>
              <a:srgbClr val="FCCC6C"/>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 Box 3"/>
          <p:cNvSpPr txBox="1">
            <a:spLocks noChangeArrowheads="1"/>
          </p:cNvSpPr>
          <p:nvPr/>
        </p:nvSpPr>
        <p:spPr bwMode="auto">
          <a:xfrm>
            <a:off x="6215074" y="3643314"/>
            <a:ext cx="2647952"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u="sng" dirty="0">
                <a:solidFill>
                  <a:srgbClr val="FCCC6C"/>
                </a:solidFill>
                <a:latin typeface="+mn-lt"/>
              </a:rPr>
              <a:t>Applications:</a:t>
            </a:r>
            <a:r>
              <a:rPr lang="en-US" sz="1600" b="1" dirty="0">
                <a:solidFill>
                  <a:srgbClr val="FCCC6C"/>
                </a:solidFill>
                <a:latin typeface="+mn-lt"/>
              </a:rPr>
              <a:t> </a:t>
            </a:r>
          </a:p>
          <a:p>
            <a:pPr eaLnBrk="1" hangingPunct="1"/>
            <a:endParaRPr lang="en-US" sz="800" b="1" dirty="0">
              <a:solidFill>
                <a:srgbClr val="FCCC6C"/>
              </a:solidFill>
              <a:latin typeface="+mn-lt"/>
            </a:endParaRPr>
          </a:p>
          <a:p>
            <a:pPr eaLnBrk="1" hangingPunct="1"/>
            <a:r>
              <a:rPr lang="en-US" sz="1600" dirty="0">
                <a:solidFill>
                  <a:srgbClr val="FCCC6C"/>
                </a:solidFill>
                <a:latin typeface="+mn-lt"/>
              </a:rPr>
              <a:t>- </a:t>
            </a:r>
            <a:r>
              <a:rPr lang="en-US" sz="1600" b="1" dirty="0">
                <a:solidFill>
                  <a:srgbClr val="FCCC6C"/>
                </a:solidFill>
                <a:latin typeface="+mn-lt"/>
              </a:rPr>
              <a:t>chemistry</a:t>
            </a:r>
          </a:p>
          <a:p>
            <a:pPr eaLnBrk="1" hangingPunct="1">
              <a:buFontTx/>
              <a:buChar char="-"/>
            </a:pPr>
            <a:r>
              <a:rPr lang="en-US" sz="1600" b="1" dirty="0">
                <a:solidFill>
                  <a:srgbClr val="FCCC6C"/>
                </a:solidFill>
                <a:latin typeface="+mn-lt"/>
              </a:rPr>
              <a:t> complex fluids</a:t>
            </a:r>
          </a:p>
          <a:p>
            <a:pPr eaLnBrk="1" hangingPunct="1">
              <a:buFontTx/>
              <a:buChar char="-"/>
            </a:pPr>
            <a:r>
              <a:rPr lang="en-US" sz="1600" b="1" dirty="0">
                <a:solidFill>
                  <a:srgbClr val="FCCC6C"/>
                </a:solidFill>
                <a:latin typeface="+mn-lt"/>
              </a:rPr>
              <a:t> crystalline materials</a:t>
            </a:r>
          </a:p>
          <a:p>
            <a:pPr eaLnBrk="1" hangingPunct="1">
              <a:buFontTx/>
              <a:buChar char="-"/>
            </a:pPr>
            <a:r>
              <a:rPr lang="en-US" sz="1600" b="1" dirty="0">
                <a:solidFill>
                  <a:srgbClr val="FCCC6C"/>
                </a:solidFill>
                <a:latin typeface="+mn-lt"/>
              </a:rPr>
              <a:t> disordered materials</a:t>
            </a:r>
          </a:p>
          <a:p>
            <a:pPr eaLnBrk="1" hangingPunct="1">
              <a:buFontTx/>
              <a:buChar char="-"/>
            </a:pPr>
            <a:r>
              <a:rPr lang="en-US" sz="1600" b="1" dirty="0">
                <a:solidFill>
                  <a:srgbClr val="FCCC6C"/>
                </a:solidFill>
                <a:latin typeface="+mn-lt"/>
              </a:rPr>
              <a:t> engineering</a:t>
            </a:r>
          </a:p>
          <a:p>
            <a:pPr eaLnBrk="1" hangingPunct="1">
              <a:buFontTx/>
              <a:buChar char="-"/>
            </a:pPr>
            <a:r>
              <a:rPr lang="en-US" sz="1600" b="1" dirty="0">
                <a:solidFill>
                  <a:srgbClr val="FCCC6C"/>
                </a:solidFill>
                <a:latin typeface="+mn-lt"/>
              </a:rPr>
              <a:t> magnetism and   </a:t>
            </a:r>
          </a:p>
          <a:p>
            <a:pPr eaLnBrk="1" hangingPunct="1"/>
            <a:r>
              <a:rPr lang="en-US" sz="1600" b="1" dirty="0">
                <a:solidFill>
                  <a:srgbClr val="FCCC6C"/>
                </a:solidFill>
                <a:latin typeface="+mn-lt"/>
              </a:rPr>
              <a:t>  superconductivity</a:t>
            </a:r>
          </a:p>
          <a:p>
            <a:pPr eaLnBrk="1" hangingPunct="1">
              <a:buFontTx/>
              <a:buChar char="-"/>
            </a:pPr>
            <a:r>
              <a:rPr lang="en-US" sz="1600" b="1" dirty="0">
                <a:solidFill>
                  <a:srgbClr val="FCCC6C"/>
                </a:solidFill>
                <a:latin typeface="+mn-lt"/>
              </a:rPr>
              <a:t> polymers</a:t>
            </a:r>
          </a:p>
          <a:p>
            <a:pPr eaLnBrk="1" hangingPunct="1"/>
            <a:r>
              <a:rPr lang="en-US" sz="1600" dirty="0">
                <a:solidFill>
                  <a:srgbClr val="FCCC6C"/>
                </a:solidFill>
                <a:latin typeface="+mn-lt"/>
              </a:rPr>
              <a:t>-</a:t>
            </a:r>
            <a:r>
              <a:rPr lang="en-US" sz="1600" b="1" dirty="0">
                <a:solidFill>
                  <a:srgbClr val="FCCC6C"/>
                </a:solidFill>
                <a:latin typeface="+mn-lt"/>
              </a:rPr>
              <a:t> ….</a:t>
            </a:r>
            <a:endParaRPr lang="en-GB" sz="1600" b="1" dirty="0">
              <a:solidFill>
                <a:srgbClr val="FCCC6C"/>
              </a:solidFill>
              <a:latin typeface="+mn-lt"/>
            </a:endParaRPr>
          </a:p>
        </p:txBody>
      </p:sp>
      <p:sp>
        <p:nvSpPr>
          <p:cNvPr id="9" name="Textfeld 8"/>
          <p:cNvSpPr txBox="1"/>
          <p:nvPr/>
        </p:nvSpPr>
        <p:spPr>
          <a:xfrm rot="16200000">
            <a:off x="5338951" y="6019635"/>
            <a:ext cx="692818" cy="369332"/>
          </a:xfrm>
          <a:prstGeom prst="rect">
            <a:avLst/>
          </a:prstGeom>
          <a:noFill/>
        </p:spPr>
        <p:txBody>
          <a:bodyPr wrap="none" rtlCol="0">
            <a:spAutoFit/>
          </a:bodyPr>
          <a:lstStyle/>
          <a:p>
            <a:r>
              <a:rPr lang="de-DE" b="1" dirty="0" smtClean="0">
                <a:latin typeface="+mn-lt"/>
              </a:rPr>
              <a:t>SNS</a:t>
            </a:r>
            <a:endParaRPr lang="de-DE" b="1" dirty="0">
              <a:latin typeface="+mn-lt"/>
            </a:endParaRPr>
          </a:p>
        </p:txBody>
      </p:sp>
      <p:pic>
        <p:nvPicPr>
          <p:cNvPr id="10" name="Picture 5" descr="Spallationsquelle_prinzip"/>
          <p:cNvPicPr>
            <a:picLocks noChangeAspect="1" noChangeArrowheads="1"/>
          </p:cNvPicPr>
          <p:nvPr/>
        </p:nvPicPr>
        <p:blipFill>
          <a:blip r:embed="rId3" cstate="print"/>
          <a:srcRect l="6120" t="8554" r="6120" b="8679"/>
          <a:stretch>
            <a:fillRect/>
          </a:stretch>
        </p:blipFill>
        <p:spPr bwMode="auto">
          <a:xfrm>
            <a:off x="8286776" y="6072206"/>
            <a:ext cx="642942" cy="433846"/>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2"/>
          <p:cNvSpPr>
            <a:spLocks noGrp="1"/>
          </p:cNvSpPr>
          <p:nvPr>
            <p:ph type="sldNum" sz="quarter" idx="10"/>
          </p:nvPr>
        </p:nvSpPr>
        <p:spPr/>
        <p:txBody>
          <a:bodyPr/>
          <a:lstStyle/>
          <a:p>
            <a:fld id="{1816627F-5A76-4AFC-8917-F56DA3F8DC49}" type="slidenum">
              <a:rPr lang="de-DE"/>
              <a:pPr/>
              <a:t>11</a:t>
            </a:fld>
            <a:endParaRPr lang="de-DE"/>
          </a:p>
        </p:txBody>
      </p:sp>
      <p:sp>
        <p:nvSpPr>
          <p:cNvPr id="771075" name="Rectangle 3">
            <a:hlinkClick r:id="rId2" action="ppaction://hlinksldjump"/>
          </p:cNvPr>
          <p:cNvSpPr>
            <a:spLocks noChangeArrowheads="1"/>
          </p:cNvSpPr>
          <p:nvPr/>
        </p:nvSpPr>
        <p:spPr bwMode="auto">
          <a:xfrm>
            <a:off x="4324350" y="5835650"/>
            <a:ext cx="495300" cy="488950"/>
          </a:xfrm>
          <a:prstGeom prst="rect">
            <a:avLst/>
          </a:prstGeom>
          <a:noFill/>
          <a:ln w="57150">
            <a:noFill/>
            <a:miter lim="800000"/>
            <a:headEnd/>
            <a:tailEnd/>
          </a:ln>
          <a:effectLst/>
        </p:spPr>
        <p:txBody>
          <a:bodyPr wrap="none">
            <a:spAutoFit/>
          </a:bodyPr>
          <a:lstStyle/>
          <a:p>
            <a:pPr eaLnBrk="0" hangingPunct="0"/>
            <a:r>
              <a:rPr lang="de-DE" sz="2600">
                <a:sym typeface="Wingdings" pitchFamily="2" charset="2"/>
              </a:rPr>
              <a:t></a:t>
            </a:r>
          </a:p>
        </p:txBody>
      </p:sp>
      <p:sp>
        <p:nvSpPr>
          <p:cNvPr id="771076" name="Rectangle 4"/>
          <p:cNvSpPr>
            <a:spLocks noRot="1" noChangeArrowheads="1"/>
          </p:cNvSpPr>
          <p:nvPr/>
        </p:nvSpPr>
        <p:spPr bwMode="auto">
          <a:xfrm>
            <a:off x="85725" y="40481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Neutron Spallation source, ADTransmutation</a:t>
            </a:r>
            <a:br>
              <a:rPr lang="en-US" sz="2800">
                <a:solidFill>
                  <a:schemeClr val="tx2"/>
                </a:solidFill>
                <a:effectLst>
                  <a:outerShdw blurRad="38100" dist="38100" dir="2700000" algn="tl">
                    <a:srgbClr val="FFFFFF"/>
                  </a:outerShdw>
                </a:effectLst>
                <a:latin typeface="Comic Sans MS" pitchFamily="66" charset="0"/>
              </a:rPr>
            </a:br>
            <a:r>
              <a:rPr lang="en-US" sz="2800">
                <a:solidFill>
                  <a:schemeClr val="tx2"/>
                </a:solidFill>
                <a:effectLst>
                  <a:outerShdw blurRad="38100" dist="38100" dir="2700000" algn="tl">
                    <a:srgbClr val="FFFFFF"/>
                  </a:outerShdw>
                </a:effectLst>
                <a:latin typeface="Comic Sans MS" pitchFamily="66" charset="0"/>
              </a:rPr>
              <a:t>Radioactivity, Energy deposition, DPA,… </a:t>
            </a:r>
          </a:p>
        </p:txBody>
      </p:sp>
      <p:sp>
        <p:nvSpPr>
          <p:cNvPr id="771078" name="Text Box 6"/>
          <p:cNvSpPr txBox="1">
            <a:spLocks noChangeArrowheads="1"/>
          </p:cNvSpPr>
          <p:nvPr/>
        </p:nvSpPr>
        <p:spPr bwMode="auto">
          <a:xfrm>
            <a:off x="6215074" y="1571612"/>
            <a:ext cx="2736850" cy="4524315"/>
          </a:xfrm>
          <a:prstGeom prst="rect">
            <a:avLst/>
          </a:prstGeom>
          <a:noFill/>
          <a:ln w="9525">
            <a:noFill/>
            <a:miter lim="800000"/>
            <a:headEnd/>
            <a:tailEnd/>
          </a:ln>
          <a:effectLst/>
        </p:spPr>
        <p:txBody>
          <a:bodyPr wrap="square">
            <a:spAutoFit/>
          </a:bodyPr>
          <a:lstStyle/>
          <a:p>
            <a:pPr>
              <a:spcBef>
                <a:spcPct val="50000"/>
              </a:spcBef>
            </a:pPr>
            <a:r>
              <a:rPr lang="de-DE" dirty="0" err="1" smtClean="0">
                <a:solidFill>
                  <a:srgbClr val="FFFF00"/>
                </a:solidFill>
                <a:latin typeface="Comic Sans MS" pitchFamily="66" charset="0"/>
              </a:rPr>
              <a:t>maximization</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of</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neutron</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flux</a:t>
            </a:r>
            <a:endParaRPr lang="de-DE" dirty="0" smtClean="0">
              <a:solidFill>
                <a:srgbClr val="FFFF00"/>
              </a:solidFill>
              <a:latin typeface="Comic Sans MS" pitchFamily="66" charset="0"/>
            </a:endParaRPr>
          </a:p>
          <a:p>
            <a:pPr>
              <a:spcBef>
                <a:spcPct val="50000"/>
              </a:spcBef>
            </a:pPr>
            <a:r>
              <a:rPr lang="de-DE" dirty="0" err="1" smtClean="0">
                <a:solidFill>
                  <a:srgbClr val="FFFF00"/>
                </a:solidFill>
                <a:latin typeface="Comic Sans MS" pitchFamily="66" charset="0"/>
              </a:rPr>
              <a:t>optimization</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of</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target</a:t>
            </a:r>
            <a:r>
              <a:rPr lang="de-DE" dirty="0" smtClean="0">
                <a:solidFill>
                  <a:srgbClr val="FFFF00"/>
                </a:solidFill>
                <a:latin typeface="Comic Sans MS" pitchFamily="66" charset="0"/>
              </a:rPr>
              <a:t>/</a:t>
            </a:r>
            <a:r>
              <a:rPr lang="de-DE" dirty="0" err="1" smtClean="0">
                <a:solidFill>
                  <a:srgbClr val="FFFF00"/>
                </a:solidFill>
                <a:latin typeface="Comic Sans MS" pitchFamily="66" charset="0"/>
              </a:rPr>
              <a:t>moderator</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reflector</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assembly</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geometry</a:t>
            </a:r>
            <a:r>
              <a:rPr lang="de-DE" dirty="0" smtClean="0">
                <a:solidFill>
                  <a:srgbClr val="FFFF00"/>
                </a:solidFill>
                <a:latin typeface="Comic Sans MS" pitchFamily="66" charset="0"/>
              </a:rPr>
              <a:t>, material)</a:t>
            </a:r>
          </a:p>
          <a:p>
            <a:pPr>
              <a:spcBef>
                <a:spcPct val="50000"/>
              </a:spcBef>
            </a:pPr>
            <a:r>
              <a:rPr lang="de-DE" dirty="0" smtClean="0">
                <a:solidFill>
                  <a:srgbClr val="FFFF00"/>
                </a:solidFill>
                <a:latin typeface="Comic Sans MS" pitchFamily="66" charset="0"/>
              </a:rPr>
              <a:t>rad. </a:t>
            </a:r>
            <a:r>
              <a:rPr lang="de-DE" dirty="0" err="1" smtClean="0">
                <a:solidFill>
                  <a:srgbClr val="FFFF00"/>
                </a:solidFill>
                <a:latin typeface="Comic Sans MS" pitchFamily="66" charset="0"/>
              </a:rPr>
              <a:t>damage</a:t>
            </a:r>
            <a:r>
              <a:rPr lang="de-DE" dirty="0" smtClean="0">
                <a:solidFill>
                  <a:srgbClr val="FFFF00"/>
                </a:solidFill>
                <a:latin typeface="Comic Sans MS" pitchFamily="66" charset="0"/>
              </a:rPr>
              <a:t> due </a:t>
            </a:r>
            <a:r>
              <a:rPr lang="de-DE" dirty="0" err="1" smtClean="0">
                <a:solidFill>
                  <a:srgbClr val="FFFF00"/>
                </a:solidFill>
                <a:latin typeface="Comic Sans MS" pitchFamily="66" charset="0"/>
              </a:rPr>
              <a:t>to</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embrittlement</a:t>
            </a:r>
            <a:r>
              <a:rPr lang="de-DE" dirty="0" smtClean="0">
                <a:solidFill>
                  <a:srgbClr val="FFFF00"/>
                </a:solidFill>
                <a:latin typeface="Comic Sans MS" pitchFamily="66" charset="0"/>
              </a:rPr>
              <a:t>, dpa, …</a:t>
            </a:r>
          </a:p>
          <a:p>
            <a:pPr>
              <a:spcBef>
                <a:spcPct val="50000"/>
              </a:spcBef>
            </a:pPr>
            <a:r>
              <a:rPr lang="de-DE" dirty="0" err="1" smtClean="0">
                <a:solidFill>
                  <a:srgbClr val="FFFF00"/>
                </a:solidFill>
                <a:latin typeface="Comic Sans MS" pitchFamily="66" charset="0"/>
              </a:rPr>
              <a:t>activation</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of</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structural</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mat</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and</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critical</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comp</a:t>
            </a:r>
            <a:r>
              <a:rPr lang="de-DE" dirty="0" smtClean="0">
                <a:solidFill>
                  <a:srgbClr val="FFFF00"/>
                </a:solidFill>
                <a:latin typeface="Comic Sans MS" pitchFamily="66" charset="0"/>
              </a:rPr>
              <a:t>.</a:t>
            </a:r>
          </a:p>
          <a:p>
            <a:pPr>
              <a:spcBef>
                <a:spcPct val="50000"/>
              </a:spcBef>
            </a:pPr>
            <a:r>
              <a:rPr lang="de-DE" dirty="0" err="1" smtClean="0">
                <a:solidFill>
                  <a:srgbClr val="FFFF00"/>
                </a:solidFill>
                <a:latin typeface="Comic Sans MS" pitchFamily="66" charset="0"/>
              </a:rPr>
              <a:t>energy</a:t>
            </a:r>
            <a:r>
              <a:rPr lang="de-DE" dirty="0" smtClean="0">
                <a:solidFill>
                  <a:srgbClr val="FFFF00"/>
                </a:solidFill>
                <a:latin typeface="Comic Sans MS" pitchFamily="66" charset="0"/>
              </a:rPr>
              <a:t> </a:t>
            </a:r>
            <a:r>
              <a:rPr lang="de-DE" dirty="0" err="1" smtClean="0">
                <a:solidFill>
                  <a:srgbClr val="FFFF00"/>
                </a:solidFill>
                <a:latin typeface="Comic Sans MS" pitchFamily="66" charset="0"/>
              </a:rPr>
              <a:t>deposition</a:t>
            </a:r>
            <a:endParaRPr lang="de-DE" dirty="0" smtClean="0">
              <a:solidFill>
                <a:srgbClr val="FFFF00"/>
              </a:solidFill>
              <a:latin typeface="Comic Sans MS" pitchFamily="66" charset="0"/>
            </a:endParaRPr>
          </a:p>
          <a:p>
            <a:pPr>
              <a:spcBef>
                <a:spcPct val="50000"/>
              </a:spcBef>
            </a:pPr>
            <a:endParaRPr lang="de-DE" dirty="0">
              <a:solidFill>
                <a:srgbClr val="FFFF00"/>
              </a:solidFill>
              <a:latin typeface="Comic Sans MS" pitchFamily="66" charset="0"/>
            </a:endParaRPr>
          </a:p>
          <a:p>
            <a:pPr>
              <a:spcBef>
                <a:spcPct val="50000"/>
              </a:spcBef>
            </a:pPr>
            <a:r>
              <a:rPr lang="de-DE" dirty="0" err="1" smtClean="0">
                <a:solidFill>
                  <a:srgbClr val="FFFF00"/>
                </a:solidFill>
                <a:latin typeface="Comic Sans MS" pitchFamily="66" charset="0"/>
              </a:rPr>
              <a:t>transmutation</a:t>
            </a:r>
            <a:r>
              <a:rPr lang="de-DE" dirty="0" smtClean="0">
                <a:solidFill>
                  <a:srgbClr val="FFFF00"/>
                </a:solidFill>
                <a:latin typeface="Comic Sans MS" pitchFamily="66" charset="0"/>
              </a:rPr>
              <a:t> </a:t>
            </a:r>
            <a:r>
              <a:rPr lang="de-DE" dirty="0" err="1">
                <a:solidFill>
                  <a:srgbClr val="FFFF00"/>
                </a:solidFill>
                <a:latin typeface="Comic Sans MS" pitchFamily="66" charset="0"/>
              </a:rPr>
              <a:t>rates</a:t>
            </a:r>
            <a:r>
              <a:rPr lang="de-DE" dirty="0" smtClean="0">
                <a:solidFill>
                  <a:srgbClr val="FFFF00"/>
                </a:solidFill>
                <a:latin typeface="Comic Sans MS" pitchFamily="66" charset="0"/>
              </a:rPr>
              <a:t>, …</a:t>
            </a:r>
            <a:endParaRPr lang="de-DE" dirty="0">
              <a:solidFill>
                <a:srgbClr val="FFFF00"/>
              </a:solidFill>
              <a:latin typeface="Comic Sans MS" pitchFamily="66" charset="0"/>
            </a:endParaRPr>
          </a:p>
        </p:txBody>
      </p:sp>
      <p:sp>
        <p:nvSpPr>
          <p:cNvPr id="8" name="Datumsplatzhalter 7"/>
          <p:cNvSpPr>
            <a:spLocks noGrp="1"/>
          </p:cNvSpPr>
          <p:nvPr>
            <p:ph type="dt" sz="half" idx="11"/>
          </p:nvPr>
        </p:nvSpPr>
        <p:spPr/>
        <p:txBody>
          <a:bodyPr/>
          <a:lstStyle/>
          <a:p>
            <a:pPr>
              <a:defRPr/>
            </a:pPr>
            <a:r>
              <a:rPr lang="de-DE" smtClean="0"/>
              <a:t>June 3-6, 2013</a:t>
            </a:r>
            <a:endParaRPr lang="de-DE" dirty="0"/>
          </a:p>
        </p:txBody>
      </p:sp>
      <p:pic>
        <p:nvPicPr>
          <p:cNvPr id="9" name="Picture 2" descr="spts-target"/>
          <p:cNvPicPr>
            <a:picLocks noChangeAspect="1" noChangeArrowheads="1"/>
          </p:cNvPicPr>
          <p:nvPr/>
        </p:nvPicPr>
        <p:blipFill>
          <a:blip r:embed="rId3" cstate="print"/>
          <a:srcRect l="12651" t="6158" r="2759" b="4053"/>
          <a:stretch>
            <a:fillRect/>
          </a:stretch>
        </p:blipFill>
        <p:spPr bwMode="auto">
          <a:xfrm>
            <a:off x="34925" y="1268413"/>
            <a:ext cx="5976938" cy="4579937"/>
          </a:xfrm>
          <a:prstGeom prst="rect">
            <a:avLst/>
          </a:prstGeom>
          <a:noFill/>
        </p:spPr>
      </p:pic>
    </p:spTree>
    <p:extLst>
      <p:ext uri="{BB962C8B-B14F-4D97-AF65-F5344CB8AC3E}">
        <p14:creationId xmlns="" xmlns:p14="http://schemas.microsoft.com/office/powerpoint/2010/main" val="864936523"/>
      </p:ext>
    </p:extLst>
  </p:cSld>
  <p:clrMapOvr>
    <a:masterClrMapping/>
  </p:clrMapOvr>
  <p:transition>
    <p:strips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9"/>
            <a:ext cx="8128026" cy="527030"/>
          </a:xfrm>
        </p:spPr>
        <p:txBody>
          <a:bodyPr/>
          <a:lstStyle/>
          <a:p>
            <a:r>
              <a:rPr lang="de-DE" dirty="0" smtClean="0"/>
              <a:t>Contents</a:t>
            </a:r>
            <a:endParaRPr lang="de-DE" dirty="0"/>
          </a:p>
        </p:txBody>
      </p:sp>
      <p:sp>
        <p:nvSpPr>
          <p:cNvPr id="4" name="Foliennummernplatzhalter 3"/>
          <p:cNvSpPr>
            <a:spLocks noGrp="1"/>
          </p:cNvSpPr>
          <p:nvPr>
            <p:ph type="sldNum" sz="quarter" idx="10"/>
          </p:nvPr>
        </p:nvSpPr>
        <p:spPr/>
        <p:txBody>
          <a:bodyPr/>
          <a:lstStyle/>
          <a:p>
            <a:pPr>
              <a:defRPr/>
            </a:pPr>
            <a:fld id="{A722802C-09CD-4057-92FB-EA2FD00BCFBE}" type="slidenum">
              <a:rPr lang="de-DE" smtClean="0"/>
              <a:pPr>
                <a:defRPr/>
              </a:pPr>
              <a:t>12</a:t>
            </a:fld>
            <a:endParaRPr lang="de-DE"/>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
        <p:nvSpPr>
          <p:cNvPr id="6" name="Rectangle 1"/>
          <p:cNvSpPr>
            <a:spLocks noChangeArrowheads="1"/>
          </p:cNvSpPr>
          <p:nvPr/>
        </p:nvSpPr>
        <p:spPr bwMode="auto">
          <a:xfrm>
            <a:off x="142844" y="785794"/>
            <a:ext cx="9001156" cy="5078313"/>
          </a:xfrm>
          <a:prstGeom prst="rect">
            <a:avLst/>
          </a:prstGeom>
          <a:noFill/>
          <a:ln w="9525">
            <a:solidFill>
              <a:schemeClr val="tx1">
                <a:lumMod val="9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Blip>
                <a:blip r:embed="rId2"/>
              </a:buBlip>
            </a:pPr>
            <a:r>
              <a:rPr kumimoji="0" lang="de-DE" b="0" i="0" u="none" strike="noStrike" cap="none" normalizeH="0" baseline="0" dirty="0" smtClean="0">
                <a:ln>
                  <a:noFill/>
                </a:ln>
                <a:solidFill>
                  <a:srgbClr val="FFFF00"/>
                </a:solidFill>
                <a:effectLst/>
                <a:latin typeface="Arial Unicode MS" pitchFamily="34" charset="-128"/>
                <a:cs typeface="Arial" pitchFamily="34" charset="0"/>
              </a:rPr>
              <a:t> </a:t>
            </a:r>
            <a:r>
              <a:rPr kumimoji="0" lang="de-DE" b="0" i="0" u="none" strike="noStrike" cap="none" normalizeH="0" baseline="0" dirty="0" smtClean="0">
                <a:ln>
                  <a:noFill/>
                </a:ln>
                <a:solidFill>
                  <a:schemeClr val="tx1">
                    <a:lumMod val="50000"/>
                  </a:schemeClr>
                </a:solidFill>
                <a:effectLst/>
                <a:latin typeface="Arial Unicode MS" pitchFamily="34" charset="-128"/>
                <a:cs typeface="Arial" pitchFamily="34" charset="0"/>
              </a:rPr>
              <a:t>w</a:t>
            </a:r>
            <a:r>
              <a:rPr lang="fr-FR" dirty="0" err="1" smtClean="0">
                <a:solidFill>
                  <a:schemeClr val="tx1">
                    <a:lumMod val="50000"/>
                  </a:schemeClr>
                </a:solidFill>
                <a:latin typeface="Comic Sans MS" pitchFamily="66" charset="0"/>
              </a:rPr>
              <a:t>hat</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is</a:t>
            </a:r>
            <a:r>
              <a:rPr lang="fr-FR" dirty="0" smtClean="0">
                <a:solidFill>
                  <a:schemeClr val="tx1">
                    <a:lumMod val="50000"/>
                  </a:schemeClr>
                </a:solidFill>
                <a:latin typeface="Comic Sans MS" pitchFamily="66" charset="0"/>
              </a:rPr>
              <a:t> spallation? </a:t>
            </a:r>
            <a:r>
              <a:rPr lang="fr-FR" dirty="0" err="1" smtClean="0">
                <a:solidFill>
                  <a:schemeClr val="tx1">
                    <a:lumMod val="50000"/>
                  </a:schemeClr>
                </a:solidFill>
                <a:latin typeface="Comic Sans MS" pitchFamily="66" charset="0"/>
              </a:rPr>
              <a:t>Definition</a:t>
            </a:r>
            <a:r>
              <a:rPr lang="fr-FR" dirty="0" smtClean="0">
                <a:solidFill>
                  <a:schemeClr val="tx1">
                    <a:lumMod val="50000"/>
                  </a:schemeClr>
                </a:solidFill>
                <a:latin typeface="Comic Sans MS" pitchFamily="66" charset="0"/>
              </a:rPr>
              <a:t> &amp; classification of </a:t>
            </a:r>
            <a:r>
              <a:rPr lang="fr-FR" dirty="0" err="1" smtClean="0">
                <a:solidFill>
                  <a:schemeClr val="tx1">
                    <a:lumMod val="50000"/>
                  </a:schemeClr>
                </a:solidFill>
                <a:latin typeface="Comic Sans MS" pitchFamily="66" charset="0"/>
              </a:rPr>
              <a:t>nuclear</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reaction</a:t>
            </a:r>
            <a:r>
              <a:rPr lang="fr-FR" dirty="0" smtClean="0">
                <a:solidFill>
                  <a:schemeClr val="tx1">
                    <a:lumMod val="50000"/>
                  </a:schemeClr>
                </a:solidFill>
                <a:latin typeface="Comic Sans MS" pitchFamily="66" charset="0"/>
              </a:rPr>
              <a:t>(s)</a:t>
            </a:r>
          </a:p>
          <a:p>
            <a:pPr marL="0" lvl="1">
              <a:lnSpc>
                <a:spcPct val="150000"/>
              </a:lnSpc>
              <a:buBlip>
                <a:blip r:embed="rId2"/>
              </a:buBlip>
            </a:pPr>
            <a:r>
              <a:rPr lang="fr-FR" dirty="0" smtClean="0">
                <a:solidFill>
                  <a:schemeClr val="tx1">
                    <a:lumMod val="50000"/>
                  </a:schemeClr>
                </a:solidFill>
                <a:latin typeface="Comic Sans MS" pitchFamily="66" charset="0"/>
              </a:rPr>
              <a:t> </a:t>
            </a:r>
            <a:r>
              <a:rPr lang="de-DE" dirty="0" err="1" smtClean="0">
                <a:solidFill>
                  <a:schemeClr val="tx1">
                    <a:lumMod val="50000"/>
                  </a:schemeClr>
                </a:solidFill>
                <a:latin typeface="Comic Sans MS" pitchFamily="66" charset="0"/>
                <a:cs typeface="Arial" pitchFamily="34" charset="0"/>
              </a:rPr>
              <a:t>relevance</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of</a:t>
            </a:r>
            <a:r>
              <a:rPr lang="de-DE" dirty="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and</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need</a:t>
            </a:r>
            <a:r>
              <a:rPr lang="de-DE" dirty="0" smtClean="0">
                <a:solidFill>
                  <a:schemeClr val="tx1">
                    <a:lumMod val="50000"/>
                  </a:schemeClr>
                </a:solidFill>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for</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lang="de-DE" dirty="0" err="1">
                <a:solidFill>
                  <a:schemeClr val="tx1">
                    <a:lumMod val="50000"/>
                  </a:schemeClr>
                </a:solidFill>
                <a:latin typeface="Comic Sans MS" pitchFamily="66" charset="0"/>
                <a:cs typeface="Arial" pitchFamily="34" charset="0"/>
              </a:rPr>
              <a:t>N</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uclear</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Data </a:t>
            </a:r>
            <a:r>
              <a:rPr lang="fr-FR" dirty="0" smtClean="0">
                <a:solidFill>
                  <a:schemeClr val="tx1">
                    <a:lumMod val="50000"/>
                  </a:schemeClr>
                </a:solidFill>
                <a:latin typeface="Comic Sans MS" pitchFamily="66" charset="0"/>
              </a:rPr>
              <a:t>(</a:t>
            </a:r>
            <a:r>
              <a:rPr lang="fr-FR" dirty="0" smtClean="0">
                <a:solidFill>
                  <a:schemeClr val="tx1">
                    <a:lumMod val="50000"/>
                  </a:schemeClr>
                </a:solidFill>
                <a:latin typeface="Arial"/>
                <a:cs typeface="Arial"/>
              </a:rPr>
              <a:t>→ </a:t>
            </a:r>
            <a:r>
              <a:rPr lang="fr-FR" dirty="0" smtClean="0">
                <a:solidFill>
                  <a:schemeClr val="tx1">
                    <a:lumMod val="50000"/>
                  </a:schemeClr>
                </a:solidFill>
                <a:latin typeface="Comic Sans MS" pitchFamily="66" charset="0"/>
              </a:rPr>
              <a:t>applications, </a:t>
            </a:r>
            <a:r>
              <a:rPr lang="fr-FR" dirty="0" err="1" smtClean="0">
                <a:solidFill>
                  <a:schemeClr val="tx1">
                    <a:lumMod val="50000"/>
                  </a:schemeClr>
                </a:solidFill>
                <a:latin typeface="Comic Sans MS" pitchFamily="66" charset="0"/>
              </a:rPr>
              <a:t>fund</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physics</a:t>
            </a:r>
            <a:r>
              <a:rPr lang="fr-FR" dirty="0" smtClean="0">
                <a:solidFill>
                  <a:schemeClr val="tx1">
                    <a:lumMod val="50000"/>
                  </a:schemeClr>
                </a:solidFill>
                <a:latin typeface="Comic Sans MS" pitchFamily="66" charset="0"/>
              </a:rPr>
              <a:t>)</a:t>
            </a:r>
            <a:endParaRPr lang="de-DE" dirty="0" smtClean="0">
              <a:solidFill>
                <a:schemeClr val="tx1">
                  <a:lumMod val="50000"/>
                </a:schemeClr>
              </a:solidFill>
              <a:latin typeface="Comic Sans MS" pitchFamily="66" charset="0"/>
              <a:cs typeface="Arial" pitchFamily="34" charset="0"/>
            </a:endParaRPr>
          </a:p>
          <a:p>
            <a:pPr>
              <a:lnSpc>
                <a:spcPct val="150000"/>
              </a:lnSpc>
              <a:buBlip>
                <a:blip r:embed="rId2"/>
              </a:buBlip>
            </a:pP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basic</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description</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of</a:t>
            </a:r>
            <a:r>
              <a:rPr lang="de-DE" dirty="0" smtClean="0">
                <a:solidFill>
                  <a:srgbClr val="FFFF00"/>
                </a:solidFill>
                <a:latin typeface="Comic Sans MS" pitchFamily="66" charset="0"/>
                <a:cs typeface="Arial" pitchFamily="34" charset="0"/>
              </a:rPr>
              <a:t> </a:t>
            </a:r>
            <a:r>
              <a:rPr lang="fr-FR" dirty="0" smtClean="0">
                <a:solidFill>
                  <a:srgbClr val="FFFF00"/>
                </a:solidFill>
                <a:latin typeface="Comic Sans MS" pitchFamily="66" charset="0"/>
              </a:rPr>
              <a:t>Computer </a:t>
            </a:r>
            <a:r>
              <a:rPr lang="fr-FR" dirty="0" err="1" smtClean="0">
                <a:solidFill>
                  <a:srgbClr val="FFFF00"/>
                </a:solidFill>
                <a:latin typeface="Comic Sans MS" pitchFamily="66" charset="0"/>
              </a:rPr>
              <a:t>models</a:t>
            </a:r>
            <a:r>
              <a:rPr lang="fr-FR" dirty="0" smtClean="0">
                <a:solidFill>
                  <a:srgbClr val="FFFF00"/>
                </a:solidFill>
                <a:latin typeface="Comic Sans MS" pitchFamily="66" charset="0"/>
              </a:rPr>
              <a:t> for spallation </a:t>
            </a:r>
            <a:r>
              <a:rPr lang="fr-FR" dirty="0" err="1" smtClean="0">
                <a:solidFill>
                  <a:srgbClr val="FFFF00"/>
                </a:solidFill>
                <a:latin typeface="Comic Sans MS" pitchFamily="66" charset="0"/>
              </a:rPr>
              <a:t>reactions</a:t>
            </a:r>
            <a:r>
              <a:rPr lang="fr-FR" dirty="0" smtClean="0">
                <a:solidFill>
                  <a:srgbClr val="FFFF00"/>
                </a:solidFill>
                <a:latin typeface="Comic Sans MS" pitchFamily="66" charset="0"/>
              </a:rPr>
              <a:t> (INC/</a:t>
            </a:r>
            <a:r>
              <a:rPr lang="fr-FR" dirty="0" err="1" smtClean="0">
                <a:solidFill>
                  <a:srgbClr val="FFFF00"/>
                </a:solidFill>
                <a:latin typeface="Comic Sans MS" pitchFamily="66" charset="0"/>
              </a:rPr>
              <a:t>evap</a:t>
            </a:r>
            <a:r>
              <a:rPr lang="fr-FR" dirty="0" smtClean="0">
                <a:solidFill>
                  <a:srgbClr val="FFFF00"/>
                </a:solidFill>
                <a:latin typeface="Comic Sans MS" pitchFamily="66" charset="0"/>
              </a:rPr>
              <a:t>. model)</a:t>
            </a:r>
          </a:p>
          <a:p>
            <a:pPr lvl="1">
              <a:lnSpc>
                <a:spcPct val="150000"/>
              </a:lnSpc>
              <a:buFont typeface="Wingdings" pitchFamily="2" charset="2"/>
              <a:buChar char="Ø"/>
            </a:pPr>
            <a:r>
              <a:rPr lang="fr-FR" dirty="0" smtClean="0">
                <a:solidFill>
                  <a:srgbClr val="FFFF00"/>
                </a:solidFill>
                <a:latin typeface="Comic Sans MS" pitchFamily="66" charset="0"/>
              </a:rPr>
              <a:t> l</a:t>
            </a:r>
            <a:r>
              <a:rPr lang="en-US" dirty="0" err="1" smtClean="0">
                <a:solidFill>
                  <a:srgbClr val="FFFF00"/>
                </a:solidFill>
              </a:rPr>
              <a:t>imits</a:t>
            </a:r>
            <a:r>
              <a:rPr lang="en-US" dirty="0" smtClean="0">
                <a:solidFill>
                  <a:srgbClr val="FFFF00"/>
                </a:solidFill>
              </a:rPr>
              <a:t> &amp; constraints</a:t>
            </a:r>
          </a:p>
          <a:p>
            <a:pPr lvl="1">
              <a:lnSpc>
                <a:spcPct val="150000"/>
              </a:lnSpc>
              <a:buFont typeface="Wingdings" pitchFamily="2" charset="2"/>
              <a:buChar char="Ø"/>
            </a:pPr>
            <a:r>
              <a:rPr lang="en-US" dirty="0" smtClean="0">
                <a:solidFill>
                  <a:srgbClr val="FFFF00"/>
                </a:solidFill>
              </a:rPr>
              <a:t> validation and development of codes		</a:t>
            </a:r>
            <a:r>
              <a:rPr lang="en-US" sz="1600" dirty="0" smtClean="0">
                <a:solidFill>
                  <a:srgbClr val="FFFF00"/>
                </a:solidFill>
              </a:rPr>
              <a:t> </a:t>
            </a:r>
            <a:r>
              <a:rPr lang="en-US" sz="1600" dirty="0" smtClean="0">
                <a:solidFill>
                  <a:schemeClr val="accent1">
                    <a:lumMod val="60000"/>
                    <a:lumOff val="40000"/>
                  </a:schemeClr>
                </a:solidFill>
              </a:rPr>
              <a:t>(</a:t>
            </a:r>
            <a:r>
              <a:rPr lang="en-US" sz="1600" dirty="0" smtClean="0">
                <a:solidFill>
                  <a:schemeClr val="accent1">
                    <a:lumMod val="60000"/>
                    <a:lumOff val="40000"/>
                  </a:schemeClr>
                </a:solidFill>
                <a:latin typeface="Arial"/>
                <a:cs typeface="Arial"/>
              </a:rPr>
              <a:t>→ </a:t>
            </a:r>
            <a:r>
              <a:rPr lang="en-US" sz="1600" dirty="0" err="1" smtClean="0">
                <a:solidFill>
                  <a:schemeClr val="accent1">
                    <a:lumMod val="60000"/>
                    <a:lumOff val="40000"/>
                  </a:schemeClr>
                </a:solidFill>
                <a:latin typeface="Arial"/>
                <a:cs typeface="Arial"/>
              </a:rPr>
              <a:t>Sushil</a:t>
            </a:r>
            <a:r>
              <a:rPr lang="en-US" sz="1600" dirty="0" smtClean="0">
                <a:solidFill>
                  <a:schemeClr val="accent1">
                    <a:lumMod val="60000"/>
                    <a:lumOff val="40000"/>
                  </a:schemeClr>
                </a:solidFill>
                <a:latin typeface="Arial"/>
                <a:cs typeface="Arial"/>
              </a:rPr>
              <a:t> Sharma</a:t>
            </a:r>
            <a:r>
              <a:rPr lang="en-US" sz="1600" dirty="0" smtClean="0">
                <a:solidFill>
                  <a:schemeClr val="accent1">
                    <a:lumMod val="60000"/>
                    <a:lumOff val="40000"/>
                  </a:schemeClr>
                </a:solidFill>
              </a:rPr>
              <a:t>) </a:t>
            </a:r>
            <a:endParaRPr lang="de-DE" dirty="0" smtClean="0">
              <a:solidFill>
                <a:srgbClr val="FFFF00"/>
              </a:solidFill>
              <a:latin typeface="Comic Sans MS" pitchFamily="66" charset="0"/>
              <a:cs typeface="Arial" pitchFamily="34" charset="0"/>
            </a:endParaRPr>
          </a:p>
          <a:p>
            <a:pPr lvl="0" fontAlgn="base">
              <a:lnSpc>
                <a:spcPct val="150000"/>
              </a:lnSpc>
              <a:spcBef>
                <a:spcPct val="0"/>
              </a:spcBef>
              <a:spcAft>
                <a:spcPct val="0"/>
              </a:spcAft>
              <a:buBlip>
                <a:blip r:embed="rId2"/>
              </a:buBlip>
            </a:pPr>
            <a:r>
              <a:rPr lang="de-DE" dirty="0" smtClean="0">
                <a:solidFill>
                  <a:srgbClr val="FFFF00"/>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nuclear</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data</a:t>
            </a:r>
            <a:r>
              <a:rPr lang="de-DE" dirty="0" smtClean="0">
                <a:solidFill>
                  <a:schemeClr val="tx1">
                    <a:lumMod val="50000"/>
                  </a:schemeClr>
                </a:solidFill>
                <a:latin typeface="Comic Sans MS" pitchFamily="66" charset="0"/>
                <a:cs typeface="Arial" pitchFamily="34" charset="0"/>
              </a:rPr>
              <a:t>/</a:t>
            </a:r>
            <a:r>
              <a:rPr lang="de-DE" dirty="0" err="1" smtClean="0">
                <a:solidFill>
                  <a:schemeClr val="tx1">
                    <a:lumMod val="50000"/>
                  </a:schemeClr>
                </a:solidFill>
                <a:latin typeface="Comic Sans MS" pitchFamily="66" charset="0"/>
                <a:cs typeface="Arial" pitchFamily="34" charset="0"/>
              </a:rPr>
              <a:t>databases</a:t>
            </a:r>
            <a:r>
              <a:rPr lang="de-DE" dirty="0" smtClean="0">
                <a:solidFill>
                  <a:schemeClr val="tx1">
                    <a:lumMod val="50000"/>
                  </a:schemeClr>
                </a:solidFill>
                <a:latin typeface="Comic Sans MS" pitchFamily="66" charset="0"/>
                <a:cs typeface="Arial" pitchFamily="34" charset="0"/>
              </a:rPr>
              <a:t>,  </a:t>
            </a:r>
            <a:r>
              <a:rPr lang="de-DE" dirty="0">
                <a:solidFill>
                  <a:schemeClr val="tx1">
                    <a:lumMod val="50000"/>
                  </a:schemeClr>
                </a:solidFill>
                <a:latin typeface="Comic Sans MS" pitchFamily="66" charset="0"/>
                <a:cs typeface="Arial" pitchFamily="34" charset="0"/>
              </a:rPr>
              <a:t>Services Data </a:t>
            </a:r>
            <a:r>
              <a:rPr lang="de-DE" dirty="0" err="1" smtClean="0">
                <a:solidFill>
                  <a:schemeClr val="tx1">
                    <a:lumMod val="50000"/>
                  </a:schemeClr>
                </a:solidFill>
                <a:latin typeface="Comic Sans MS" pitchFamily="66" charset="0"/>
                <a:cs typeface="Arial" pitchFamily="34" charset="0"/>
              </a:rPr>
              <a:t>access</a:t>
            </a:r>
            <a:r>
              <a:rPr lang="de-DE" dirty="0" smtClean="0">
                <a:solidFill>
                  <a:schemeClr val="tx1">
                    <a:lumMod val="50000"/>
                  </a:schemeClr>
                </a:solidFill>
                <a:latin typeface="Comic Sans MS" pitchFamily="66" charset="0"/>
                <a:cs typeface="Arial" pitchFamily="34" charset="0"/>
              </a:rPr>
              <a:t>: </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NEA (EXFOR),</a:t>
            </a:r>
            <a:r>
              <a:rPr kumimoji="0" lang="de-DE" b="0" i="0" u="none" strike="noStrike" cap="none" normalizeH="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CINDA, </a:t>
            </a:r>
            <a:r>
              <a:rPr lang="de-DE" dirty="0" smtClean="0">
                <a:solidFill>
                  <a:schemeClr val="tx1">
                    <a:lumMod val="50000"/>
                  </a:schemeClr>
                </a:solidFill>
                <a:latin typeface="Comic Sans MS" pitchFamily="66" charset="0"/>
                <a:cs typeface="Arial" pitchFamily="34" charset="0"/>
              </a:rPr>
              <a:t>BNL</a:t>
            </a:r>
            <a:r>
              <a:rPr lang="de-DE" sz="1400" dirty="0" smtClean="0">
                <a:solidFill>
                  <a:schemeClr val="tx1">
                    <a:lumMod val="50000"/>
                  </a:schemeClr>
                </a:solidFill>
                <a:latin typeface="Comic Sans MS" pitchFamily="66" charset="0"/>
                <a:cs typeface="Arial" pitchFamily="34" charset="0"/>
              </a:rPr>
              <a:t>  </a:t>
            </a:r>
          </a:p>
          <a:p>
            <a:pPr lvl="0" fontAlgn="base">
              <a:lnSpc>
                <a:spcPct val="150000"/>
              </a:lnSpc>
              <a:spcBef>
                <a:spcPct val="0"/>
              </a:spcBef>
              <a:spcAft>
                <a:spcPct val="0"/>
              </a:spcAft>
              <a:buBlip>
                <a:blip r:embed="rId2"/>
              </a:buBlip>
            </a:pPr>
            <a:r>
              <a:rPr lang="de-DE" u="sng" dirty="0" smtClean="0">
                <a:solidFill>
                  <a:schemeClr val="tx1">
                    <a:lumMod val="50000"/>
                  </a:schemeClr>
                </a:solidFill>
                <a:latin typeface="Comic Sans MS" pitchFamily="66" charset="0"/>
                <a:cs typeface="Arial" pitchFamily="34" charset="0"/>
              </a:rPr>
              <a:t> IAEA</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Nuclear</a:t>
            </a:r>
            <a:r>
              <a:rPr lang="de-DE" dirty="0" smtClean="0">
                <a:solidFill>
                  <a:schemeClr val="tx1">
                    <a:lumMod val="50000"/>
                  </a:schemeClr>
                </a:solidFill>
                <a:latin typeface="Comic Sans MS" pitchFamily="66" charset="0"/>
                <a:cs typeface="Arial" pitchFamily="34" charset="0"/>
              </a:rPr>
              <a:t> Data Services</a:t>
            </a:r>
          </a:p>
          <a:p>
            <a:pPr marL="742950" lvl="1" indent="-285750">
              <a:lnSpc>
                <a:spcPct val="150000"/>
              </a:lnSpc>
              <a:buFont typeface="Wingdings" pitchFamily="2" charset="2"/>
              <a:buChar char="Ø"/>
            </a:pPr>
            <a:r>
              <a:rPr lang="de-DE" dirty="0" smtClean="0">
                <a:solidFill>
                  <a:schemeClr val="tx1">
                    <a:lumMod val="50000"/>
                  </a:schemeClr>
                </a:solidFill>
                <a:latin typeface="Comic Sans MS" pitchFamily="66" charset="0"/>
                <a:cs typeface="Arial" pitchFamily="34" charset="0"/>
              </a:rPr>
              <a:t>Benchmark </a:t>
            </a:r>
            <a:r>
              <a:rPr lang="de-DE" dirty="0" err="1" smtClean="0">
                <a:solidFill>
                  <a:schemeClr val="tx1">
                    <a:lumMod val="50000"/>
                  </a:schemeClr>
                </a:solidFill>
                <a:latin typeface="Comic Sans MS" pitchFamily="66" charset="0"/>
                <a:cs typeface="Arial" pitchFamily="34" charset="0"/>
              </a:rPr>
              <a:t>of</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Spallation</a:t>
            </a:r>
            <a:r>
              <a:rPr lang="de-DE" dirty="0" smtClean="0">
                <a:solidFill>
                  <a:schemeClr val="tx1">
                    <a:lumMod val="50000"/>
                  </a:schemeClr>
                </a:solidFill>
                <a:latin typeface="Comic Sans MS" pitchFamily="66" charset="0"/>
                <a:cs typeface="Arial" pitchFamily="34" charset="0"/>
              </a:rPr>
              <a:t> Models</a:t>
            </a:r>
          </a:p>
          <a:p>
            <a:pPr marL="1200150" lvl="2" indent="-285750">
              <a:lnSpc>
                <a:spcPct val="150000"/>
              </a:lnSpc>
              <a:buFont typeface="Symbol" pitchFamily="18" charset="2"/>
              <a:buChar char="-"/>
            </a:pPr>
            <a:r>
              <a:rPr lang="de-DE" dirty="0" err="1" smtClean="0">
                <a:solidFill>
                  <a:schemeClr val="tx1">
                    <a:lumMod val="50000"/>
                  </a:schemeClr>
                </a:solidFill>
                <a:latin typeface="Comic Sans MS" pitchFamily="66" charset="0"/>
                <a:cs typeface="Arial" pitchFamily="34" charset="0"/>
              </a:rPr>
              <a:t>Examples</a:t>
            </a:r>
            <a:r>
              <a:rPr lang="de-DE" dirty="0" smtClean="0">
                <a:solidFill>
                  <a:schemeClr val="tx1">
                    <a:lumMod val="50000"/>
                  </a:schemeClr>
                </a:solidFill>
                <a:latin typeface="Comic Sans MS" pitchFamily="66" charset="0"/>
                <a:cs typeface="Arial" pitchFamily="34" charset="0"/>
              </a:rPr>
              <a:t> (IAEA, ITEP, NEA,…)	 n-,p-,LCP-</a:t>
            </a:r>
            <a:r>
              <a:rPr lang="de-DE" dirty="0" err="1" smtClean="0">
                <a:solidFill>
                  <a:schemeClr val="tx1">
                    <a:lumMod val="50000"/>
                  </a:schemeClr>
                </a:solidFill>
                <a:latin typeface="Comic Sans MS" pitchFamily="66" charset="0"/>
                <a:cs typeface="Arial" pitchFamily="34" charset="0"/>
              </a:rPr>
              <a:t>ddxs</a:t>
            </a:r>
            <a:r>
              <a:rPr lang="de-DE" dirty="0" smtClean="0">
                <a:solidFill>
                  <a:schemeClr val="tx1">
                    <a:lumMod val="50000"/>
                  </a:schemeClr>
                </a:solidFill>
                <a:latin typeface="Comic Sans MS" pitchFamily="66" charset="0"/>
                <a:cs typeface="Arial" pitchFamily="34" charset="0"/>
              </a:rPr>
              <a:t>, n-</a:t>
            </a:r>
            <a:r>
              <a:rPr lang="de-DE" dirty="0" err="1" smtClean="0">
                <a:solidFill>
                  <a:schemeClr val="tx1">
                    <a:lumMod val="50000"/>
                  </a:schemeClr>
                </a:solidFill>
                <a:latin typeface="Comic Sans MS" pitchFamily="66" charset="0"/>
                <a:cs typeface="Arial" pitchFamily="34" charset="0"/>
              </a:rPr>
              <a:t>multiplicities</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multiplicitiy</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distributions</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excitation</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functions</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mass</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charge</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isotopic-distributions</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residues</a:t>
            </a:r>
            <a:r>
              <a:rPr lang="de-DE" dirty="0" smtClean="0">
                <a:solidFill>
                  <a:schemeClr val="tx1">
                    <a:lumMod val="50000"/>
                  </a:schemeClr>
                </a:solidFill>
                <a:latin typeface="Comic Sans MS" pitchFamily="66" charset="0"/>
                <a:cs typeface="Arial" pitchFamily="34" charset="0"/>
              </a:rPr>
              <a:t>,…</a:t>
            </a:r>
          </a:p>
          <a:p>
            <a:pPr lvl="0" fontAlgn="base">
              <a:lnSpc>
                <a:spcPct val="150000"/>
              </a:lnSpc>
              <a:spcBef>
                <a:spcPct val="0"/>
              </a:spcBef>
              <a:spcAft>
                <a:spcPct val="0"/>
              </a:spcAft>
              <a:buBlip>
                <a:blip r:embed="rId2"/>
              </a:buBlip>
            </a:pP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Conclusion</a:t>
            </a:r>
            <a:endPar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0"/>
          </p:nvPr>
        </p:nvSpPr>
        <p:spPr/>
        <p:txBody>
          <a:bodyPr/>
          <a:lstStyle/>
          <a:p>
            <a:pPr>
              <a:defRPr/>
            </a:pPr>
            <a:fld id="{A6FB2DF0-5ADF-4894-A56F-3A3A8179A823}" type="slidenum">
              <a:rPr lang="de-DE"/>
              <a:pPr>
                <a:defRPr/>
              </a:pPr>
              <a:t>13</a:t>
            </a:fld>
            <a:endParaRPr lang="de-DE"/>
          </a:p>
        </p:txBody>
      </p:sp>
      <p:sp>
        <p:nvSpPr>
          <p:cNvPr id="755717" name="Rectangle 5"/>
          <p:cNvSpPr>
            <a:spLocks noGrp="1" noChangeArrowheads="1"/>
          </p:cNvSpPr>
          <p:nvPr>
            <p:ph type="title"/>
          </p:nvPr>
        </p:nvSpPr>
        <p:spPr/>
        <p:txBody>
          <a:bodyPr/>
          <a:lstStyle/>
          <a:p>
            <a:pPr eaLnBrk="1" hangingPunct="1">
              <a:defRPr/>
            </a:pPr>
            <a:r>
              <a:rPr lang="de-DE" dirty="0" smtClean="0"/>
              <a:t>Modeling </a:t>
            </a:r>
            <a:r>
              <a:rPr lang="de-DE" dirty="0" err="1" smtClean="0"/>
              <a:t>the</a:t>
            </a:r>
            <a:r>
              <a:rPr lang="de-DE" dirty="0" smtClean="0"/>
              <a:t> </a:t>
            </a:r>
            <a:r>
              <a:rPr lang="de-DE" dirty="0" err="1" smtClean="0"/>
              <a:t>process</a:t>
            </a:r>
            <a:r>
              <a:rPr lang="de-DE" dirty="0" smtClean="0"/>
              <a:t> via Monte Carlo  </a:t>
            </a:r>
          </a:p>
        </p:txBody>
      </p:sp>
      <p:pic>
        <p:nvPicPr>
          <p:cNvPr id="37892" name="Picture 4" descr="desy6"/>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l="9978" t="3242" r="13431" b="19855"/>
          <a:stretch>
            <a:fillRect/>
          </a:stretch>
        </p:blipFill>
        <p:spPr>
          <a:xfrm>
            <a:off x="539750" y="1268413"/>
            <a:ext cx="4957763" cy="4824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7893" name="Text Box 7"/>
          <p:cNvSpPr txBox="1">
            <a:spLocks noChangeArrowheads="1"/>
          </p:cNvSpPr>
          <p:nvPr/>
        </p:nvSpPr>
        <p:spPr bwMode="auto">
          <a:xfrm>
            <a:off x="5940425" y="1412875"/>
            <a:ext cx="3203575" cy="4536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30000"/>
              </a:spcBef>
            </a:pPr>
            <a:r>
              <a:rPr lang="de-DE" dirty="0">
                <a:solidFill>
                  <a:srgbClr val="FCCC6C"/>
                </a:solidFill>
                <a:latin typeface="Comic Sans MS" pitchFamily="66" charset="0"/>
              </a:rPr>
              <a:t>due </a:t>
            </a:r>
            <a:r>
              <a:rPr lang="de-DE" dirty="0" err="1">
                <a:solidFill>
                  <a:srgbClr val="FCCC6C"/>
                </a:solidFill>
                <a:latin typeface="Comic Sans MS" pitchFamily="66" charset="0"/>
              </a:rPr>
              <a:t>to</a:t>
            </a:r>
            <a:r>
              <a:rPr lang="de-DE" dirty="0">
                <a:solidFill>
                  <a:srgbClr val="FCCC6C"/>
                </a:solidFill>
                <a:latin typeface="Comic Sans MS" pitchFamily="66" charset="0"/>
              </a:rPr>
              <a:t> </a:t>
            </a:r>
            <a:r>
              <a:rPr lang="de-DE" dirty="0" err="1">
                <a:solidFill>
                  <a:srgbClr val="FCCC6C"/>
                </a:solidFill>
                <a:latin typeface="Comic Sans MS" pitchFamily="66" charset="0"/>
              </a:rPr>
              <a:t>the</a:t>
            </a:r>
            <a:r>
              <a:rPr lang="de-DE" dirty="0">
                <a:solidFill>
                  <a:srgbClr val="FCCC6C"/>
                </a:solidFill>
                <a:latin typeface="Comic Sans MS" pitchFamily="66" charset="0"/>
              </a:rPr>
              <a:t> </a:t>
            </a:r>
            <a:r>
              <a:rPr lang="de-DE" dirty="0" err="1">
                <a:solidFill>
                  <a:srgbClr val="FCCC6C"/>
                </a:solidFill>
                <a:latin typeface="Comic Sans MS" pitchFamily="66" charset="0"/>
              </a:rPr>
              <a:t>many</a:t>
            </a:r>
            <a:r>
              <a:rPr lang="de-DE" dirty="0">
                <a:solidFill>
                  <a:srgbClr val="FCCC6C"/>
                </a:solidFill>
                <a:latin typeface="Comic Sans MS" pitchFamily="66" charset="0"/>
              </a:rPr>
              <a:t> </a:t>
            </a:r>
            <a:r>
              <a:rPr lang="de-DE" dirty="0" err="1">
                <a:solidFill>
                  <a:srgbClr val="FCCC6C"/>
                </a:solidFill>
                <a:latin typeface="Comic Sans MS" pitchFamily="66" charset="0"/>
              </a:rPr>
              <a:t>aspects</a:t>
            </a:r>
            <a:r>
              <a:rPr lang="de-DE" dirty="0">
                <a:solidFill>
                  <a:srgbClr val="FCCC6C"/>
                </a:solidFill>
                <a:latin typeface="Comic Sans MS" pitchFamily="66" charset="0"/>
              </a:rPr>
              <a:t> </a:t>
            </a:r>
            <a:r>
              <a:rPr lang="de-DE" dirty="0" err="1">
                <a:solidFill>
                  <a:srgbClr val="FCCC6C"/>
                </a:solidFill>
                <a:latin typeface="Comic Sans MS" pitchFamily="66" charset="0"/>
              </a:rPr>
              <a:t>involved</a:t>
            </a:r>
            <a:r>
              <a:rPr lang="de-DE" dirty="0">
                <a:solidFill>
                  <a:srgbClr val="FCCC6C"/>
                </a:solidFill>
                <a:latin typeface="Comic Sans MS" pitchFamily="66" charset="0"/>
              </a:rPr>
              <a:t> in </a:t>
            </a:r>
            <a:r>
              <a:rPr lang="de-DE" dirty="0" err="1">
                <a:solidFill>
                  <a:srgbClr val="FCCC6C"/>
                </a:solidFill>
                <a:latin typeface="Comic Sans MS" pitchFamily="66" charset="0"/>
              </a:rPr>
              <a:t>the</a:t>
            </a:r>
            <a:r>
              <a:rPr lang="de-DE" dirty="0">
                <a:solidFill>
                  <a:srgbClr val="FCCC6C"/>
                </a:solidFill>
                <a:latin typeface="Comic Sans MS" pitchFamily="66" charset="0"/>
              </a:rPr>
              <a:t> </a:t>
            </a:r>
            <a:r>
              <a:rPr lang="de-DE" dirty="0" err="1">
                <a:solidFill>
                  <a:srgbClr val="FCCC6C"/>
                </a:solidFill>
                <a:latin typeface="Comic Sans MS" pitchFamily="66" charset="0"/>
              </a:rPr>
              <a:t>physics</a:t>
            </a:r>
            <a:r>
              <a:rPr lang="de-DE" dirty="0">
                <a:solidFill>
                  <a:srgbClr val="FCCC6C"/>
                </a:solidFill>
                <a:latin typeface="Comic Sans MS" pitchFamily="66" charset="0"/>
              </a:rPr>
              <a:t> </a:t>
            </a:r>
            <a:r>
              <a:rPr lang="de-DE" dirty="0" err="1">
                <a:solidFill>
                  <a:srgbClr val="FCCC6C"/>
                </a:solidFill>
                <a:latin typeface="Comic Sans MS" pitchFamily="66" charset="0"/>
              </a:rPr>
              <a:t>description</a:t>
            </a:r>
            <a:r>
              <a:rPr lang="de-DE" dirty="0">
                <a:solidFill>
                  <a:srgbClr val="FCCC6C"/>
                </a:solidFill>
                <a:latin typeface="Comic Sans MS" pitchFamily="66" charset="0"/>
              </a:rPr>
              <a:t> </a:t>
            </a:r>
            <a:r>
              <a:rPr lang="de-DE" dirty="0" err="1">
                <a:solidFill>
                  <a:srgbClr val="FCCC6C"/>
                </a:solidFill>
                <a:latin typeface="Comic Sans MS" pitchFamily="66" charset="0"/>
              </a:rPr>
              <a:t>of</a:t>
            </a:r>
            <a:r>
              <a:rPr lang="de-DE" dirty="0">
                <a:solidFill>
                  <a:srgbClr val="FCCC6C"/>
                </a:solidFill>
                <a:latin typeface="Comic Sans MS" pitchFamily="66" charset="0"/>
              </a:rPr>
              <a:t> </a:t>
            </a:r>
            <a:r>
              <a:rPr lang="de-DE" dirty="0" err="1">
                <a:solidFill>
                  <a:srgbClr val="FCCC6C"/>
                </a:solidFill>
                <a:latin typeface="Comic Sans MS" pitchFamily="66" charset="0"/>
              </a:rPr>
              <a:t>these</a:t>
            </a:r>
            <a:r>
              <a:rPr lang="de-DE" dirty="0">
                <a:solidFill>
                  <a:srgbClr val="FCCC6C"/>
                </a:solidFill>
                <a:latin typeface="Comic Sans MS" pitchFamily="66" charset="0"/>
              </a:rPr>
              <a:t> </a:t>
            </a:r>
            <a:r>
              <a:rPr lang="de-DE" dirty="0" err="1">
                <a:solidFill>
                  <a:srgbClr val="FCCC6C"/>
                </a:solidFill>
                <a:latin typeface="Comic Sans MS" pitchFamily="66" charset="0"/>
              </a:rPr>
              <a:t>complex</a:t>
            </a:r>
            <a:r>
              <a:rPr lang="de-DE" dirty="0">
                <a:solidFill>
                  <a:srgbClr val="FCCC6C"/>
                </a:solidFill>
                <a:latin typeface="Comic Sans MS" pitchFamily="66" charset="0"/>
              </a:rPr>
              <a:t> </a:t>
            </a:r>
            <a:r>
              <a:rPr lang="de-DE" dirty="0" err="1" smtClean="0">
                <a:solidFill>
                  <a:srgbClr val="FCCC6C"/>
                </a:solidFill>
                <a:latin typeface="Comic Sans MS" pitchFamily="66" charset="0"/>
              </a:rPr>
              <a:t>processes</a:t>
            </a:r>
            <a:endParaRPr lang="de-DE" dirty="0"/>
          </a:p>
          <a:p>
            <a:pPr eaLnBrk="1" hangingPunct="1">
              <a:spcBef>
                <a:spcPct val="30000"/>
              </a:spcBef>
            </a:pPr>
            <a:endParaRPr lang="de-DE" dirty="0"/>
          </a:p>
          <a:p>
            <a:pPr eaLnBrk="1" hangingPunct="1">
              <a:spcBef>
                <a:spcPct val="30000"/>
              </a:spcBef>
            </a:pPr>
            <a:r>
              <a:rPr lang="de-DE" dirty="0"/>
              <a:t> </a:t>
            </a:r>
          </a:p>
          <a:p>
            <a:pPr eaLnBrk="1" hangingPunct="1">
              <a:spcBef>
                <a:spcPct val="50000"/>
              </a:spcBef>
            </a:pPr>
            <a:endParaRPr lang="de-DE" sz="2000" dirty="0" smtClean="0">
              <a:solidFill>
                <a:srgbClr val="FCCC6C"/>
              </a:solidFill>
              <a:latin typeface="Comic Sans MS" pitchFamily="66" charset="0"/>
            </a:endParaRPr>
          </a:p>
          <a:p>
            <a:pPr eaLnBrk="1" hangingPunct="1">
              <a:spcBef>
                <a:spcPct val="50000"/>
              </a:spcBef>
            </a:pPr>
            <a:endParaRPr lang="de-DE" sz="2000" dirty="0" smtClean="0">
              <a:solidFill>
                <a:srgbClr val="FCCC6C"/>
              </a:solidFill>
              <a:latin typeface="Comic Sans MS" pitchFamily="66" charset="0"/>
            </a:endParaRPr>
          </a:p>
          <a:p>
            <a:pPr eaLnBrk="1" hangingPunct="1">
              <a:spcBef>
                <a:spcPct val="50000"/>
              </a:spcBef>
            </a:pPr>
            <a:r>
              <a:rPr lang="de-DE" sz="2000" dirty="0" smtClean="0">
                <a:solidFill>
                  <a:srgbClr val="FCCC6C"/>
                </a:solidFill>
                <a:latin typeface="Comic Sans MS" pitchFamily="66" charset="0"/>
              </a:rPr>
              <a:t>Sampling </a:t>
            </a:r>
            <a:r>
              <a:rPr lang="de-DE" sz="2000" dirty="0" err="1">
                <a:solidFill>
                  <a:srgbClr val="FCCC6C"/>
                </a:solidFill>
                <a:latin typeface="Comic Sans MS" pitchFamily="66" charset="0"/>
              </a:rPr>
              <a:t>between</a:t>
            </a:r>
            <a:r>
              <a:rPr lang="de-DE" sz="2000" dirty="0">
                <a:solidFill>
                  <a:srgbClr val="FCCC6C"/>
                </a:solidFill>
                <a:latin typeface="Comic Sans MS" pitchFamily="66" charset="0"/>
              </a:rPr>
              <a:t> </a:t>
            </a:r>
            <a:r>
              <a:rPr lang="de-DE" sz="2000" dirty="0" err="1">
                <a:solidFill>
                  <a:srgbClr val="FCCC6C"/>
                </a:solidFill>
                <a:latin typeface="Comic Sans MS" pitchFamily="66" charset="0"/>
              </a:rPr>
              <a:t>GeV</a:t>
            </a:r>
            <a:r>
              <a:rPr lang="de-DE" sz="2000" dirty="0">
                <a:solidFill>
                  <a:srgbClr val="FCCC6C"/>
                </a:solidFill>
                <a:latin typeface="Comic Sans MS" pitchFamily="66" charset="0"/>
              </a:rPr>
              <a:t> </a:t>
            </a:r>
            <a:r>
              <a:rPr lang="de-DE" sz="2000" dirty="0" err="1">
                <a:solidFill>
                  <a:srgbClr val="FCCC6C"/>
                </a:solidFill>
                <a:latin typeface="Comic Sans MS" pitchFamily="66" charset="0"/>
              </a:rPr>
              <a:t>and</a:t>
            </a:r>
            <a:r>
              <a:rPr lang="de-DE" sz="2000" dirty="0">
                <a:solidFill>
                  <a:srgbClr val="FCCC6C"/>
                </a:solidFill>
                <a:latin typeface="Comic Sans MS" pitchFamily="66" charset="0"/>
              </a:rPr>
              <a:t> </a:t>
            </a:r>
            <a:r>
              <a:rPr lang="de-DE" sz="2000" dirty="0" err="1">
                <a:solidFill>
                  <a:srgbClr val="FCCC6C"/>
                </a:solidFill>
                <a:latin typeface="Comic Sans MS" pitchFamily="66" charset="0"/>
              </a:rPr>
              <a:t>meV</a:t>
            </a:r>
            <a:r>
              <a:rPr lang="de-DE" sz="2000" dirty="0">
                <a:solidFill>
                  <a:srgbClr val="FCCC6C"/>
                </a:solidFill>
                <a:latin typeface="Comic Sans MS" pitchFamily="66" charset="0"/>
              </a:rPr>
              <a:t> !!!</a:t>
            </a:r>
          </a:p>
          <a:p>
            <a:pPr eaLnBrk="1" hangingPunct="1">
              <a:spcBef>
                <a:spcPct val="50000"/>
              </a:spcBef>
            </a:pPr>
            <a:endParaRPr lang="de-DE" sz="2000" dirty="0">
              <a:solidFill>
                <a:srgbClr val="FCCC6C"/>
              </a:solidFill>
              <a:latin typeface="Comic Sans MS" pitchFamily="66" charset="0"/>
            </a:endParaRPr>
          </a:p>
          <a:p>
            <a:pPr eaLnBrk="1" hangingPunct="1">
              <a:spcBef>
                <a:spcPct val="50000"/>
              </a:spcBef>
            </a:pPr>
            <a:r>
              <a:rPr lang="de-DE" sz="2000" dirty="0" err="1">
                <a:solidFill>
                  <a:schemeClr val="bg2">
                    <a:lumMod val="60000"/>
                    <a:lumOff val="40000"/>
                  </a:schemeClr>
                </a:solidFill>
                <a:latin typeface="Comic Sans MS" pitchFamily="66" charset="0"/>
              </a:rPr>
              <a:t>therefore</a:t>
            </a:r>
            <a:r>
              <a:rPr lang="de-DE" sz="2000" dirty="0">
                <a:solidFill>
                  <a:schemeClr val="bg2">
                    <a:lumMod val="60000"/>
                    <a:lumOff val="40000"/>
                  </a:schemeClr>
                </a:solidFill>
                <a:latin typeface="Comic Sans MS" pitchFamily="66" charset="0"/>
              </a:rPr>
              <a:t> MC…</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
        <p:nvSpPr>
          <p:cNvPr id="7" name="Text Box 22"/>
          <p:cNvSpPr txBox="1">
            <a:spLocks noChangeArrowheads="1"/>
          </p:cNvSpPr>
          <p:nvPr/>
        </p:nvSpPr>
        <p:spPr bwMode="auto">
          <a:xfrm rot="-387085">
            <a:off x="6318063" y="2643888"/>
            <a:ext cx="2595616"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000" dirty="0" err="1">
                <a:solidFill>
                  <a:schemeClr val="accent1"/>
                </a:solidFill>
                <a:latin typeface="Comic Sans MS" pitchFamily="66" charset="0"/>
              </a:rPr>
              <a:t>a</a:t>
            </a:r>
            <a:r>
              <a:rPr lang="de-DE" sz="2000" dirty="0" err="1" smtClean="0">
                <a:solidFill>
                  <a:schemeClr val="accent1"/>
                </a:solidFill>
                <a:latin typeface="Comic Sans MS" pitchFamily="66" charset="0"/>
              </a:rPr>
              <a:t>nalytical</a:t>
            </a:r>
            <a:r>
              <a:rPr lang="de-DE" sz="2000" dirty="0" smtClean="0">
                <a:solidFill>
                  <a:schemeClr val="accent1"/>
                </a:solidFill>
                <a:latin typeface="Comic Sans MS" pitchFamily="66" charset="0"/>
              </a:rPr>
              <a:t> </a:t>
            </a:r>
            <a:r>
              <a:rPr lang="de-DE" sz="2000" dirty="0" err="1">
                <a:solidFill>
                  <a:schemeClr val="accent1"/>
                </a:solidFill>
                <a:latin typeface="Comic Sans MS" pitchFamily="66" charset="0"/>
              </a:rPr>
              <a:t>approach</a:t>
            </a:r>
            <a:r>
              <a:rPr lang="de-DE" sz="2000" dirty="0">
                <a:solidFill>
                  <a:schemeClr val="accent1"/>
                </a:solidFill>
                <a:latin typeface="Comic Sans MS" pitchFamily="66" charset="0"/>
              </a:rPr>
              <a:t> </a:t>
            </a:r>
            <a:r>
              <a:rPr lang="de-DE" sz="2000" dirty="0" err="1">
                <a:solidFill>
                  <a:schemeClr val="accent1"/>
                </a:solidFill>
                <a:latin typeface="Comic Sans MS" pitchFamily="66" charset="0"/>
              </a:rPr>
              <a:t>difficult</a:t>
            </a:r>
            <a:r>
              <a:rPr lang="de-DE" sz="2000" dirty="0">
                <a:solidFill>
                  <a:schemeClr val="accent1"/>
                </a:solidFill>
                <a:latin typeface="Comic Sans MS" pitchFamily="66" charset="0"/>
              </a:rPr>
              <a:t>!</a:t>
            </a:r>
          </a:p>
        </p:txBody>
      </p:sp>
    </p:spTree>
  </p:cSld>
  <p:clrMapOvr>
    <a:masterClrMapping/>
  </p:clrMapOvr>
  <p:transition>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4294967295"/>
          </p:nvPr>
        </p:nvSpPr>
        <p:spPr>
          <a:xfrm>
            <a:off x="6553200" y="6245225"/>
            <a:ext cx="2133600" cy="476250"/>
          </a:xfrm>
          <a:prstGeom prst="rect">
            <a:avLst/>
          </a:prstGeom>
        </p:spPr>
        <p:txBody>
          <a:bodyPr/>
          <a:lstStyle/>
          <a:p>
            <a:fld id="{D809EB95-AC30-4247-AD0C-06268D80B346}" type="slidenum">
              <a:rPr lang="de-DE"/>
              <a:pPr/>
              <a:t>14</a:t>
            </a:fld>
            <a:endParaRPr lang="de-DE"/>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77196" y="0"/>
            <a:ext cx="463903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4" name="Text Box 4"/>
          <p:cNvSpPr txBox="1">
            <a:spLocks noChangeArrowheads="1"/>
          </p:cNvSpPr>
          <p:nvPr/>
        </p:nvSpPr>
        <p:spPr bwMode="auto">
          <a:xfrm>
            <a:off x="539552" y="4149080"/>
            <a:ext cx="3359150" cy="1465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Particle</a:t>
            </a:r>
            <a:r>
              <a:rPr lang="de-DE" dirty="0"/>
              <a:t> </a:t>
            </a:r>
            <a:r>
              <a:rPr lang="de-DE" dirty="0" err="1"/>
              <a:t>tracks</a:t>
            </a:r>
            <a:r>
              <a:rPr lang="de-DE" dirty="0"/>
              <a:t> </a:t>
            </a:r>
            <a:r>
              <a:rPr lang="de-DE" dirty="0" err="1"/>
              <a:t>of</a:t>
            </a:r>
            <a:r>
              <a:rPr lang="de-DE" dirty="0"/>
              <a:t> GEANT4</a:t>
            </a:r>
          </a:p>
          <a:p>
            <a:r>
              <a:rPr lang="de-DE" dirty="0" err="1"/>
              <a:t>simulations</a:t>
            </a:r>
            <a:r>
              <a:rPr lang="de-DE" dirty="0"/>
              <a:t> </a:t>
            </a:r>
            <a:r>
              <a:rPr lang="de-DE" dirty="0" err="1"/>
              <a:t>for</a:t>
            </a:r>
            <a:r>
              <a:rPr lang="de-DE" dirty="0"/>
              <a:t> 20 </a:t>
            </a:r>
            <a:r>
              <a:rPr lang="de-DE" dirty="0" err="1"/>
              <a:t>events</a:t>
            </a:r>
            <a:r>
              <a:rPr lang="de-DE" dirty="0"/>
              <a:t> </a:t>
            </a:r>
            <a:r>
              <a:rPr lang="de-DE" dirty="0" err="1"/>
              <a:t>of</a:t>
            </a:r>
            <a:endParaRPr lang="de-DE" dirty="0"/>
          </a:p>
          <a:p>
            <a:r>
              <a:rPr lang="de-DE" b="1" dirty="0"/>
              <a:t>1</a:t>
            </a:r>
            <a:r>
              <a:rPr lang="de-DE" dirty="0"/>
              <a:t> </a:t>
            </a:r>
            <a:r>
              <a:rPr lang="de-DE" dirty="0" err="1"/>
              <a:t>and</a:t>
            </a:r>
            <a:r>
              <a:rPr lang="de-DE" dirty="0"/>
              <a:t> </a:t>
            </a:r>
            <a:r>
              <a:rPr lang="de-DE" b="1" dirty="0"/>
              <a:t>10 </a:t>
            </a:r>
            <a:r>
              <a:rPr lang="de-DE" b="1" dirty="0" err="1"/>
              <a:t>GeV</a:t>
            </a:r>
            <a:r>
              <a:rPr lang="de-DE" dirty="0"/>
              <a:t> </a:t>
            </a:r>
            <a:r>
              <a:rPr lang="de-DE" dirty="0" err="1"/>
              <a:t>protons</a:t>
            </a:r>
            <a:r>
              <a:rPr lang="de-DE" dirty="0"/>
              <a:t>, </a:t>
            </a:r>
            <a:r>
              <a:rPr lang="de-DE" dirty="0" err="1"/>
              <a:t>photons</a:t>
            </a:r>
            <a:endParaRPr lang="de-DE" dirty="0"/>
          </a:p>
          <a:p>
            <a:r>
              <a:rPr lang="de-DE" dirty="0"/>
              <a:t> </a:t>
            </a:r>
            <a:r>
              <a:rPr lang="de-DE" dirty="0" err="1"/>
              <a:t>and</a:t>
            </a:r>
            <a:r>
              <a:rPr lang="de-DE" dirty="0"/>
              <a:t> negative </a:t>
            </a:r>
            <a:r>
              <a:rPr lang="de-DE" dirty="0" err="1"/>
              <a:t>muons</a:t>
            </a:r>
            <a:r>
              <a:rPr lang="de-DE" dirty="0"/>
              <a:t> on a</a:t>
            </a:r>
          </a:p>
          <a:p>
            <a:r>
              <a:rPr lang="de-DE" dirty="0"/>
              <a:t> </a:t>
            </a:r>
            <a:r>
              <a:rPr lang="de-DE" b="1" dirty="0"/>
              <a:t>100x80x80 cm</a:t>
            </a:r>
            <a:r>
              <a:rPr lang="de-DE" b="1" baseline="30000" dirty="0"/>
              <a:t>3</a:t>
            </a:r>
            <a:r>
              <a:rPr lang="de-DE" baseline="30000" dirty="0"/>
              <a:t> </a:t>
            </a:r>
            <a:r>
              <a:rPr lang="de-DE" dirty="0" err="1"/>
              <a:t>Pb</a:t>
            </a:r>
            <a:r>
              <a:rPr lang="de-DE" dirty="0"/>
              <a:t> </a:t>
            </a:r>
            <a:r>
              <a:rPr lang="de-DE" dirty="0" err="1"/>
              <a:t>target</a:t>
            </a:r>
            <a:endParaRPr lang="de-DE" dirty="0"/>
          </a:p>
        </p:txBody>
      </p:sp>
      <p:sp>
        <p:nvSpPr>
          <p:cNvPr id="6" name="Rectangle 4"/>
          <p:cNvSpPr txBox="1">
            <a:spLocks noChangeArrowheads="1"/>
          </p:cNvSpPr>
          <p:nvPr/>
        </p:nvSpPr>
        <p:spPr bwMode="auto">
          <a:xfrm>
            <a:off x="35496" y="115888"/>
            <a:ext cx="4125788" cy="2232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3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2pPr>
            <a:lvl3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3pPr>
            <a:lvl4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4pPr>
            <a:lvl5pPr algn="ctr" rtl="0" eaLnBrk="0" fontAlgn="base" hangingPunct="0">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5pPr>
            <a:lvl6pPr marL="4572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6pPr>
            <a:lvl7pPr marL="9144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7pPr>
            <a:lvl8pPr marL="13716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8pPr>
            <a:lvl9pPr marL="1828800" algn="ctr" rtl="0" fontAlgn="base">
              <a:spcBef>
                <a:spcPct val="0"/>
              </a:spcBef>
              <a:spcAft>
                <a:spcPct val="0"/>
              </a:spcAft>
              <a:defRPr sz="2800">
                <a:solidFill>
                  <a:schemeClr val="tx2"/>
                </a:solidFill>
                <a:effectLst>
                  <a:outerShdw blurRad="38100" dist="38100" dir="2700000" algn="tl">
                    <a:srgbClr val="FFFFFF"/>
                  </a:outerShdw>
                </a:effectLst>
                <a:latin typeface="Comic Sans MS" pitchFamily="66" charset="0"/>
              </a:defRPr>
            </a:lvl9pPr>
          </a:lstStyle>
          <a:p>
            <a:pPr eaLnBrk="1" hangingPunct="1">
              <a:defRPr/>
            </a:pPr>
            <a:r>
              <a:rPr lang="de-DE" dirty="0" smtClean="0"/>
              <a:t>Illustration </a:t>
            </a:r>
            <a:r>
              <a:rPr lang="de-DE" dirty="0" err="1" smtClean="0"/>
              <a:t>of</a:t>
            </a:r>
            <a:r>
              <a:rPr lang="de-DE" dirty="0" smtClean="0"/>
              <a:t> </a:t>
            </a:r>
            <a:r>
              <a:rPr lang="de-DE" dirty="0" err="1" smtClean="0"/>
              <a:t>complexity</a:t>
            </a:r>
            <a:r>
              <a:rPr lang="de-DE" dirty="0" smtClean="0"/>
              <a:t>: </a:t>
            </a:r>
            <a:r>
              <a:rPr lang="de-DE" dirty="0" err="1" smtClean="0"/>
              <a:t>Hadronic</a:t>
            </a:r>
            <a:r>
              <a:rPr lang="de-DE" dirty="0" smtClean="0"/>
              <a:t> </a:t>
            </a:r>
            <a:r>
              <a:rPr lang="de-DE" dirty="0" err="1" smtClean="0"/>
              <a:t>showers</a:t>
            </a:r>
            <a:endParaRPr lang="de-DE" dirty="0" smtClean="0"/>
          </a:p>
        </p:txBody>
      </p:sp>
    </p:spTree>
    <p:extLst>
      <p:ext uri="{BB962C8B-B14F-4D97-AF65-F5344CB8AC3E}">
        <p14:creationId xmlns="" xmlns:p14="http://schemas.microsoft.com/office/powerpoint/2010/main" val="100795871"/>
      </p:ext>
    </p:extLst>
  </p:cSld>
  <p:clrMapOvr>
    <a:masterClrMapping/>
  </p:clrMapOvr>
  <p:transition>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0"/>
          </p:nvPr>
        </p:nvSpPr>
        <p:spPr/>
        <p:txBody>
          <a:bodyPr/>
          <a:lstStyle/>
          <a:p>
            <a:pPr>
              <a:defRPr/>
            </a:pPr>
            <a:fld id="{7A450A9D-D16D-49C6-838A-7019D3426D36}" type="slidenum">
              <a:rPr lang="de-DE"/>
              <a:pPr>
                <a:defRPr/>
              </a:pPr>
              <a:t>15</a:t>
            </a:fld>
            <a:endParaRPr lang="de-DE"/>
          </a:p>
        </p:txBody>
      </p:sp>
      <p:sp>
        <p:nvSpPr>
          <p:cNvPr id="40963" name="Rectangle 6"/>
          <p:cNvSpPr>
            <a:spLocks noChangeArrowheads="1"/>
          </p:cNvSpPr>
          <p:nvPr/>
        </p:nvSpPr>
        <p:spPr bwMode="auto">
          <a:xfrm>
            <a:off x="0" y="981075"/>
            <a:ext cx="9144000" cy="511175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7218" name="Rectangle 2"/>
          <p:cNvSpPr>
            <a:spLocks noGrp="1" noChangeArrowheads="1"/>
          </p:cNvSpPr>
          <p:nvPr>
            <p:ph type="title"/>
          </p:nvPr>
        </p:nvSpPr>
        <p:spPr/>
        <p:txBody>
          <a:bodyPr/>
          <a:lstStyle/>
          <a:p>
            <a:pPr eaLnBrk="1" hangingPunct="1">
              <a:defRPr/>
            </a:pPr>
            <a:r>
              <a:rPr lang="de-DE" smtClean="0"/>
              <a:t>Modeling of transport processes</a:t>
            </a:r>
          </a:p>
        </p:txBody>
      </p:sp>
      <p:pic>
        <p:nvPicPr>
          <p:cNvPr id="40965" name="Picture 4" descr="spall_phys_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0" y="1052513"/>
            <a:ext cx="9144000" cy="50847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liennummernplatzhalter 4"/>
          <p:cNvSpPr>
            <a:spLocks noGrp="1"/>
          </p:cNvSpPr>
          <p:nvPr>
            <p:ph type="sldNum" sz="quarter" idx="10"/>
          </p:nvPr>
        </p:nvSpPr>
        <p:spPr/>
        <p:txBody>
          <a:bodyPr/>
          <a:lstStyle/>
          <a:p>
            <a:pPr>
              <a:defRPr/>
            </a:pPr>
            <a:fld id="{DF63F00E-90B0-46D6-BD7B-C525FBD4575B}" type="slidenum">
              <a:rPr lang="de-DE"/>
              <a:pPr>
                <a:defRPr/>
              </a:pPr>
              <a:t>16</a:t>
            </a:fld>
            <a:endParaRPr lang="de-DE"/>
          </a:p>
        </p:txBody>
      </p:sp>
      <p:sp>
        <p:nvSpPr>
          <p:cNvPr id="749615" name="Rectangle 47"/>
          <p:cNvSpPr>
            <a:spLocks noGrp="1" noChangeArrowheads="1"/>
          </p:cNvSpPr>
          <p:nvPr>
            <p:ph type="title"/>
          </p:nvPr>
        </p:nvSpPr>
        <p:spPr/>
        <p:txBody>
          <a:bodyPr/>
          <a:lstStyle/>
          <a:p>
            <a:pPr eaLnBrk="1" hangingPunct="1">
              <a:defRPr/>
            </a:pPr>
            <a:r>
              <a:rPr lang="de-DE" smtClean="0"/>
              <a:t>INCE Event Generators</a:t>
            </a:r>
            <a:br>
              <a:rPr lang="de-DE" smtClean="0"/>
            </a:br>
            <a:r>
              <a:rPr lang="de-DE" sz="2000" smtClean="0"/>
              <a:t>(standard use and recent new models)</a:t>
            </a:r>
          </a:p>
        </p:txBody>
      </p:sp>
      <p:graphicFrame>
        <p:nvGraphicFramePr>
          <p:cNvPr id="749671" name="Group 103"/>
          <p:cNvGraphicFramePr>
            <a:graphicFrameLocks noGrp="1"/>
          </p:cNvGraphicFramePr>
          <p:nvPr>
            <p:ph idx="1"/>
          </p:nvPr>
        </p:nvGraphicFramePr>
        <p:xfrm>
          <a:off x="179388" y="1341438"/>
          <a:ext cx="8229600" cy="4541833"/>
        </p:xfrm>
        <a:graphic>
          <a:graphicData uri="http://schemas.openxmlformats.org/drawingml/2006/table">
            <a:tbl>
              <a:tblPr/>
              <a:tblGrid>
                <a:gridCol w="4114800"/>
                <a:gridCol w="4114800"/>
              </a:tblGrid>
              <a:tr h="365786">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800" b="1" i="0" u="none" strike="noStrike" cap="none" normalizeH="0" baseline="0" smtClean="0">
                          <a:ln>
                            <a:noFill/>
                          </a:ln>
                          <a:solidFill>
                            <a:schemeClr val="accent2"/>
                          </a:solidFill>
                          <a:effectLst/>
                          <a:latin typeface="Times New Roman" pitchFamily="18" charset="0"/>
                          <a:cs typeface="Times New Roman" pitchFamily="18" charset="0"/>
                        </a:rPr>
                        <a:t>Models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800" b="1" i="0" u="none" strike="noStrike" cap="none" normalizeH="0" baseline="0" smtClean="0">
                          <a:ln>
                            <a:noFill/>
                          </a:ln>
                          <a:solidFill>
                            <a:schemeClr val="accent2"/>
                          </a:solidFill>
                          <a:effectLst/>
                          <a:latin typeface="Times New Roman" pitchFamily="18" charset="0"/>
                          <a:cs typeface="Times New Roman" pitchFamily="18" charset="0"/>
                        </a:rPr>
                        <a:t>Main authors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Bertini INC Model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H. Bertini (ORNL) in HETC/LAHET</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82301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Dresner EVAP Model</a:t>
                      </a:r>
                    </a:p>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GEM_EVAP Model </a:t>
                      </a:r>
                    </a:p>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ABLA Model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L. Dresner (ORNL) in HETC/LAHET</a:t>
                      </a:r>
                    </a:p>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Furihata (Mitsubishi-Research)</a:t>
                      </a:r>
                    </a:p>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K.H.Schmidt (GSI)</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ISABEL Model </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Y. Yariv, Soreq, Israel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Cugnon INC Model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J. Cugnon, Univ. Liege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FLUKA Event Generators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A. Ferrari et al., Univ. Milano, CERN</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GEMINI Evaporation Model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R. Charity, Washington Univ. St. Louis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CEM</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S. Mashnik, LANL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MC4 Generators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G. Sterzenbach, FZ-Jülich</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Moscow Generator</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E. Golubeva et al., Troitsk</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MICRES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D. Theis et al., Univ. Bonn</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530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MARS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N. Mokhov, FNAL</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oliennummernplatzhalter 4"/>
          <p:cNvSpPr>
            <a:spLocks noGrp="1"/>
          </p:cNvSpPr>
          <p:nvPr>
            <p:ph type="sldNum" sz="quarter" idx="10"/>
          </p:nvPr>
        </p:nvSpPr>
        <p:spPr/>
        <p:txBody>
          <a:bodyPr/>
          <a:lstStyle/>
          <a:p>
            <a:pPr>
              <a:defRPr/>
            </a:pPr>
            <a:fld id="{63722A47-B3E7-4029-A8EE-40FB08E5AC6A}" type="slidenum">
              <a:rPr lang="de-DE"/>
              <a:pPr>
                <a:defRPr/>
              </a:pPr>
              <a:t>17</a:t>
            </a:fld>
            <a:endParaRPr lang="de-DE"/>
          </a:p>
        </p:txBody>
      </p:sp>
      <p:sp>
        <p:nvSpPr>
          <p:cNvPr id="751690" name="Rectangle 74"/>
          <p:cNvSpPr>
            <a:spLocks noGrp="1" noChangeArrowheads="1"/>
          </p:cNvSpPr>
          <p:nvPr>
            <p:ph type="title"/>
          </p:nvPr>
        </p:nvSpPr>
        <p:spPr>
          <a:xfrm>
            <a:off x="0" y="-171450"/>
            <a:ext cx="8229600" cy="1139825"/>
          </a:xfrm>
        </p:spPr>
        <p:txBody>
          <a:bodyPr/>
          <a:lstStyle/>
          <a:p>
            <a:pPr eaLnBrk="1" hangingPunct="1">
              <a:defRPr/>
            </a:pPr>
            <a:r>
              <a:rPr lang="de-DE" dirty="0" smtClean="0"/>
              <a:t>Code </a:t>
            </a:r>
            <a:r>
              <a:rPr lang="de-DE" dirty="0" err="1" smtClean="0"/>
              <a:t>systems</a:t>
            </a:r>
            <a:r>
              <a:rPr lang="de-DE" dirty="0" smtClean="0"/>
              <a:t>   (</a:t>
            </a:r>
            <a:r>
              <a:rPr lang="de-DE" dirty="0" err="1" smtClean="0"/>
              <a:t>to</a:t>
            </a:r>
            <a:r>
              <a:rPr lang="de-DE" dirty="0" smtClean="0"/>
              <a:t> </a:t>
            </a:r>
            <a:r>
              <a:rPr lang="de-DE" dirty="0" err="1" smtClean="0"/>
              <a:t>name</a:t>
            </a:r>
            <a:r>
              <a:rPr lang="de-DE" dirty="0" smtClean="0"/>
              <a:t> a </a:t>
            </a:r>
            <a:r>
              <a:rPr lang="de-DE" dirty="0" err="1" smtClean="0"/>
              <a:t>few</a:t>
            </a:r>
            <a:r>
              <a:rPr lang="de-DE" dirty="0" smtClean="0"/>
              <a:t>…)</a:t>
            </a:r>
          </a:p>
        </p:txBody>
      </p:sp>
      <p:graphicFrame>
        <p:nvGraphicFramePr>
          <p:cNvPr id="751750" name="Group 134"/>
          <p:cNvGraphicFramePr>
            <a:graphicFrameLocks noGrp="1"/>
          </p:cNvGraphicFramePr>
          <p:nvPr>
            <p:ph idx="1"/>
          </p:nvPr>
        </p:nvGraphicFramePr>
        <p:xfrm>
          <a:off x="395288" y="981075"/>
          <a:ext cx="7993062" cy="4937604"/>
        </p:xfrm>
        <a:graphic>
          <a:graphicData uri="http://schemas.openxmlformats.org/drawingml/2006/table">
            <a:tbl>
              <a:tblPr/>
              <a:tblGrid>
                <a:gridCol w="2663825"/>
                <a:gridCol w="3794125"/>
                <a:gridCol w="1535112"/>
              </a:tblGrid>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dirty="0" smtClean="0">
                          <a:ln>
                            <a:noFill/>
                          </a:ln>
                          <a:solidFill>
                            <a:srgbClr val="FCCC6C"/>
                          </a:solidFill>
                          <a:effectLst/>
                          <a:latin typeface="Times New Roman" pitchFamily="18" charset="0"/>
                          <a:cs typeface="Times New Roman" pitchFamily="18" charset="0"/>
                        </a:rPr>
                        <a:t>CALOR</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T. Gabriel et al., ORNL </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HERMES</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P. Cloth et al., FZ-Jülich</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LCS</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R. Prael et al., LANL</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dirty="0" smtClean="0">
                          <a:ln>
                            <a:noFill/>
                          </a:ln>
                          <a:solidFill>
                            <a:srgbClr val="FCCC6C"/>
                          </a:solidFill>
                          <a:effectLst/>
                          <a:latin typeface="Times New Roman" pitchFamily="18" charset="0"/>
                          <a:cs typeface="Times New Roman" pitchFamily="18" charset="0"/>
                        </a:rPr>
                        <a:t>GEANT4</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dirty="0" err="1" smtClean="0">
                          <a:ln>
                            <a:noFill/>
                          </a:ln>
                          <a:solidFill>
                            <a:srgbClr val="FCCC6C"/>
                          </a:solidFill>
                          <a:effectLst/>
                          <a:latin typeface="Times New Roman" pitchFamily="18" charset="0"/>
                          <a:cs typeface="Times New Roman" pitchFamily="18" charset="0"/>
                        </a:rPr>
                        <a:t>S.Agostinelli</a:t>
                      </a:r>
                      <a:r>
                        <a:rPr kumimoji="0" lang="en-GB" sz="1600" b="0" i="0" u="none" strike="noStrike" cap="none" normalizeH="0" baseline="0" dirty="0" smtClean="0">
                          <a:ln>
                            <a:noFill/>
                          </a:ln>
                          <a:solidFill>
                            <a:srgbClr val="FCCC6C"/>
                          </a:solidFill>
                          <a:effectLst/>
                          <a:latin typeface="Times New Roman" pitchFamily="18" charset="0"/>
                          <a:cs typeface="Times New Roman" pitchFamily="18" charset="0"/>
                        </a:rPr>
                        <a:t> et al., CERN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046">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MCNPX</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LANL (Test-Version)</a:t>
                      </a:r>
                    </a:p>
                    <a:p>
                      <a:pPr marL="0" marR="0" lvl="0" indent="0" algn="l" defTabSz="914400" rtl="0" eaLnBrk="0" fontAlgn="base" latinLnBrk="0" hangingPunct="0">
                        <a:lnSpc>
                          <a:spcPct val="100000"/>
                        </a:lnSpc>
                        <a:spcBef>
                          <a:spcPct val="0"/>
                        </a:spcBef>
                        <a:spcAft>
                          <a:spcPct val="0"/>
                        </a:spcAft>
                        <a:buClr>
                          <a:schemeClr val="hlink"/>
                        </a:buClr>
                        <a:buSzPct val="75000"/>
                        <a:buFont typeface="Wingdings" pitchFamily="2" charset="2"/>
                        <a:buNone/>
                        <a:tabLst/>
                      </a:pPr>
                      <a:r>
                        <a:rPr kumimoji="0" lang="en-US" sz="1600" b="0" i="0" u="none" strike="noStrike" cap="none" normalizeH="0" baseline="0" smtClean="0">
                          <a:ln>
                            <a:noFill/>
                          </a:ln>
                          <a:solidFill>
                            <a:srgbClr val="FCCC6C"/>
                          </a:solidFill>
                          <a:effectLst/>
                          <a:latin typeface="Times New Roman" pitchFamily="18" charset="0"/>
                          <a:cs typeface="Times New Roman" pitchFamily="18" charset="0"/>
                          <a:sym typeface="Monotype Sorts"/>
                        </a:rPr>
                        <a:t></a:t>
                      </a:r>
                      <a:r>
                        <a:rPr kumimoji="0" lang="en-US" sz="1600" b="0" i="0" u="none" strike="noStrike" cap="none" normalizeH="0" baseline="0" smtClean="0">
                          <a:ln>
                            <a:noFill/>
                          </a:ln>
                          <a:solidFill>
                            <a:srgbClr val="FCCC6C"/>
                          </a:solidFill>
                          <a:effectLst/>
                          <a:latin typeface="Times New Roman" pitchFamily="18" charset="0"/>
                          <a:cs typeface="Times New Roman" pitchFamily="18" charset="0"/>
                        </a:rPr>
                        <a:t> CEM, 150 MeV x-sec.</a:t>
                      </a:r>
                      <a:endParaRPr kumimoji="0" lang="en-US" sz="1600" b="0" i="0" u="none" strike="noStrike" cap="none" normalizeH="0" baseline="0" smtClean="0">
                        <a:ln>
                          <a:noFill/>
                        </a:ln>
                        <a:solidFill>
                          <a:srgbClr val="FCCC6C"/>
                        </a:solidFill>
                        <a:effectLst/>
                        <a:latin typeface="Times New Roman" pitchFamily="18" charset="0"/>
                        <a:cs typeface="Times New Roman" pitchFamily="18" charset="0"/>
                        <a:sym typeface="Monotype Sorts"/>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TIERCE</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O. Bersillon, CEA</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PSI-HETC/O5R</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P. Atchison, PSI</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PHITS/NMTC/JAM</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K.Niita et al., JAERI/KEK</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998">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FLUKA</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A. Fasso et al., CERN, Milano</a:t>
                      </a:r>
                      <a:r>
                        <a:rPr kumimoji="0" lang="en-GB" sz="1600" b="0" i="0" u="none" strike="noStrike" cap="none" normalizeH="0" baseline="30000" smtClean="0">
                          <a:ln>
                            <a:noFill/>
                          </a:ln>
                          <a:solidFill>
                            <a:srgbClr val="FCCC6C"/>
                          </a:solidFill>
                          <a:effectLst/>
                          <a:latin typeface="Times New Roman" pitchFamily="18" charset="0"/>
                          <a:cs typeface="Times New Roman" pitchFamily="18" charset="0"/>
                        </a:rPr>
                        <a:t>*</a:t>
                      </a:r>
                      <a:endParaRPr kumimoji="0" lang="en-GB" sz="1600" b="0" i="0" u="none" strike="noStrike" cap="none" normalizeH="0" baseline="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3600" b="0" i="0" u="none" strike="noStrike" cap="none" normalizeH="0" baseline="0" smtClean="0">
                        <a:ln>
                          <a:noFill/>
                        </a:ln>
                        <a:solidFill>
                          <a:srgbClr val="FCCC6C"/>
                        </a:solidFill>
                        <a:effectLst/>
                        <a:latin typeface="Comic Sans MS" pitchFamily="66"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13">
                <a:tc gridSpan="3">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800" b="0" i="0" u="none" strike="noStrike" cap="none" normalizeH="0" baseline="0" smtClean="0">
                          <a:ln>
                            <a:noFill/>
                          </a:ln>
                          <a:solidFill>
                            <a:srgbClr val="FF0000"/>
                          </a:solidFill>
                          <a:effectLst/>
                          <a:latin typeface="Times New Roman" pitchFamily="18" charset="0"/>
                          <a:cs typeface="Times New Roman" pitchFamily="18" charset="0"/>
                        </a:rPr>
                        <a:t>Cross Section Calculation and Evaluation</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ALICE</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M.Blann, LLNL</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GNASH</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P.G.Young, LANL, M.B.Chadwick, LLNL</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37">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NJOY</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r>
                        <a:rPr kumimoji="0" lang="en-GB" sz="1600" b="0" i="0" u="none" strike="noStrike" cap="none" normalizeH="0" baseline="0" smtClean="0">
                          <a:ln>
                            <a:noFill/>
                          </a:ln>
                          <a:solidFill>
                            <a:srgbClr val="FCCC6C"/>
                          </a:solidFill>
                          <a:effectLst/>
                          <a:latin typeface="Times New Roman" pitchFamily="18" charset="0"/>
                          <a:cs typeface="Times New Roman" pitchFamily="18" charset="0"/>
                        </a:rPr>
                        <a:t>R.E.MacFarlane, LANL</a:t>
                      </a: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pitchFamily="2" charset="2"/>
                        <a:buNone/>
                        <a:tabLst/>
                      </a:pPr>
                      <a:endParaRPr kumimoji="0" lang="en-GB" sz="1600" b="0" i="0" u="none" strike="noStrike" cap="none" normalizeH="0" baseline="0" dirty="0" smtClean="0">
                        <a:ln>
                          <a:noFill/>
                        </a:ln>
                        <a:solidFill>
                          <a:srgbClr val="FCCC6C"/>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0"/>
          </p:nvPr>
        </p:nvSpPr>
        <p:spPr/>
        <p:txBody>
          <a:bodyPr/>
          <a:lstStyle/>
          <a:p>
            <a:pPr>
              <a:defRPr/>
            </a:pPr>
            <a:fld id="{394078CA-3EBE-47F3-A1FC-19DC87309A72}" type="slidenum">
              <a:rPr lang="de-DE"/>
              <a:pPr>
                <a:defRPr/>
              </a:pPr>
              <a:t>18</a:t>
            </a:fld>
            <a:endParaRPr lang="de-DE"/>
          </a:p>
        </p:txBody>
      </p:sp>
      <p:sp>
        <p:nvSpPr>
          <p:cNvPr id="531458" name="Rectangle 2"/>
          <p:cNvSpPr>
            <a:spLocks noGrp="1" noChangeArrowheads="1"/>
          </p:cNvSpPr>
          <p:nvPr>
            <p:ph type="title"/>
          </p:nvPr>
        </p:nvSpPr>
        <p:spPr>
          <a:xfrm>
            <a:off x="0" y="158750"/>
            <a:ext cx="8820150" cy="677863"/>
          </a:xfrm>
        </p:spPr>
        <p:txBody>
          <a:bodyPr/>
          <a:lstStyle/>
          <a:p>
            <a:pPr eaLnBrk="1" hangingPunct="1">
              <a:defRPr/>
            </a:pPr>
            <a:r>
              <a:rPr lang="en-US" smtClean="0"/>
              <a:t>Physical Processes and Models(1): </a:t>
            </a:r>
            <a:r>
              <a:rPr lang="en-US" u="sng" smtClean="0"/>
              <a:t>codes applied</a:t>
            </a:r>
            <a:endParaRPr lang="en-US" smtClean="0"/>
          </a:p>
        </p:txBody>
      </p:sp>
      <p:sp>
        <p:nvSpPr>
          <p:cNvPr id="45060" name="Rectangle 3"/>
          <p:cNvSpPr>
            <a:spLocks noGrp="1" noChangeArrowheads="1"/>
          </p:cNvSpPr>
          <p:nvPr>
            <p:ph type="body" idx="1"/>
          </p:nvPr>
        </p:nvSpPr>
        <p:spPr>
          <a:xfrm>
            <a:off x="250825" y="1052513"/>
            <a:ext cx="6049963" cy="4852987"/>
          </a:xfrm>
        </p:spPr>
        <p:txBody>
          <a:bodyPr/>
          <a:lstStyle/>
          <a:p>
            <a:pPr eaLnBrk="1" hangingPunct="1">
              <a:lnSpc>
                <a:spcPct val="80000"/>
              </a:lnSpc>
            </a:pPr>
            <a:r>
              <a:rPr lang="en-US" sz="1600" smtClean="0"/>
              <a:t>spallation</a:t>
            </a:r>
          </a:p>
          <a:p>
            <a:pPr lvl="1" eaLnBrk="1" hangingPunct="1">
              <a:lnSpc>
                <a:spcPct val="80000"/>
              </a:lnSpc>
            </a:pPr>
            <a:r>
              <a:rPr lang="en-US" sz="1600" smtClean="0"/>
              <a:t>intranuclear Cascade</a:t>
            </a:r>
          </a:p>
          <a:p>
            <a:pPr lvl="2" eaLnBrk="1" hangingPunct="1">
              <a:lnSpc>
                <a:spcPct val="80000"/>
              </a:lnSpc>
            </a:pPr>
            <a:r>
              <a:rPr lang="en-US" sz="1600" smtClean="0"/>
              <a:t>INC+ISOBAR </a:t>
            </a:r>
            <a:r>
              <a:rPr lang="en-GB" sz="900" b="1" smtClean="0">
                <a:solidFill>
                  <a:srgbClr val="FFFF00"/>
                </a:solidFill>
              </a:rPr>
              <a:t>H.W.Bertini Phys.Rev.188(1969)1711</a:t>
            </a:r>
            <a:r>
              <a:rPr lang="en-US" sz="1600" smtClean="0">
                <a:solidFill>
                  <a:srgbClr val="FFFF00"/>
                </a:solidFill>
              </a:rPr>
              <a:t> </a:t>
            </a:r>
          </a:p>
          <a:p>
            <a:pPr lvl="2" eaLnBrk="1" hangingPunct="1">
              <a:lnSpc>
                <a:spcPct val="80000"/>
              </a:lnSpc>
            </a:pPr>
            <a:r>
              <a:rPr lang="en-US" sz="1600" smtClean="0">
                <a:solidFill>
                  <a:srgbClr val="FFFF00"/>
                </a:solidFill>
              </a:rPr>
              <a:t>INCL  </a:t>
            </a:r>
            <a:r>
              <a:rPr lang="en-US" sz="900" b="1" smtClean="0">
                <a:solidFill>
                  <a:srgbClr val="FFFF00"/>
                </a:solidFill>
              </a:rPr>
              <a:t>J. Cugnon, Phys. Rev. C 22(1980)1885</a:t>
            </a:r>
            <a:endParaRPr lang="en-US" sz="1000" smtClean="0">
              <a:solidFill>
                <a:srgbClr val="FFFF00"/>
              </a:solidFill>
            </a:endParaRPr>
          </a:p>
          <a:p>
            <a:pPr lvl="2" eaLnBrk="1" hangingPunct="1">
              <a:lnSpc>
                <a:spcPct val="80000"/>
              </a:lnSpc>
            </a:pPr>
            <a:r>
              <a:rPr lang="en-US" sz="1600" smtClean="0">
                <a:solidFill>
                  <a:srgbClr val="FFFF00"/>
                </a:solidFill>
              </a:rPr>
              <a:t>ISABEL </a:t>
            </a:r>
            <a:r>
              <a:rPr lang="en-US" sz="1000" b="1" smtClean="0">
                <a:solidFill>
                  <a:srgbClr val="FFFF00"/>
                </a:solidFill>
              </a:rPr>
              <a:t>Y. Yariv and Z. Fraenkel, Phys. Rev. C 20(1979)2227</a:t>
            </a:r>
            <a:r>
              <a:rPr lang="en-US" sz="1400" smtClean="0"/>
              <a:t> </a:t>
            </a:r>
            <a:endParaRPr lang="en-US" sz="1600" smtClean="0"/>
          </a:p>
          <a:p>
            <a:pPr lvl="1" eaLnBrk="1" hangingPunct="1">
              <a:lnSpc>
                <a:spcPct val="80000"/>
              </a:lnSpc>
            </a:pPr>
            <a:r>
              <a:rPr lang="en-US" sz="1600" smtClean="0"/>
              <a:t>evaporation</a:t>
            </a:r>
          </a:p>
          <a:p>
            <a:pPr lvl="2" eaLnBrk="1" hangingPunct="1">
              <a:lnSpc>
                <a:spcPct val="80000"/>
              </a:lnSpc>
            </a:pPr>
            <a:r>
              <a:rPr lang="en-US" sz="1600" smtClean="0"/>
              <a:t>EVAP (Dresner), </a:t>
            </a:r>
            <a:r>
              <a:rPr lang="de-DE" sz="1600" smtClean="0"/>
              <a:t>GEM (Furihata),                   ABLA (Schmidt)</a:t>
            </a:r>
            <a:endParaRPr lang="en-US" sz="1600" smtClean="0"/>
          </a:p>
          <a:p>
            <a:pPr lvl="2" eaLnBrk="1" hangingPunct="1">
              <a:lnSpc>
                <a:spcPct val="80000"/>
              </a:lnSpc>
            </a:pPr>
            <a:r>
              <a:rPr lang="en-US" sz="1600" smtClean="0"/>
              <a:t>RAL   (Atchinson)</a:t>
            </a:r>
          </a:p>
          <a:p>
            <a:pPr lvl="2" eaLnBrk="1" hangingPunct="1">
              <a:lnSpc>
                <a:spcPct val="80000"/>
              </a:lnSpc>
            </a:pPr>
            <a:r>
              <a:rPr lang="en-US" sz="1600" smtClean="0"/>
              <a:t>Gemini  (Charity)</a:t>
            </a:r>
          </a:p>
          <a:p>
            <a:pPr lvl="1" eaLnBrk="1" hangingPunct="1">
              <a:lnSpc>
                <a:spcPct val="80000"/>
              </a:lnSpc>
            </a:pPr>
            <a:r>
              <a:rPr lang="en-US" sz="1600" smtClean="0"/>
              <a:t>optionally multistage preequilibrium exciton model</a:t>
            </a:r>
          </a:p>
          <a:p>
            <a:pPr lvl="1" eaLnBrk="1" hangingPunct="1">
              <a:lnSpc>
                <a:spcPct val="80000"/>
              </a:lnSpc>
            </a:pPr>
            <a:r>
              <a:rPr lang="en-US" sz="1600" smtClean="0"/>
              <a:t>for ejectile energies &lt;20 MeV neutron transport by MORSE and MCNP</a:t>
            </a:r>
          </a:p>
          <a:p>
            <a:pPr lvl="1" eaLnBrk="1" hangingPunct="1">
              <a:lnSpc>
                <a:spcPct val="80000"/>
              </a:lnSpc>
            </a:pPr>
            <a:r>
              <a:rPr lang="en-US" sz="1600" smtClean="0"/>
              <a:t>Deexcitation by </a:t>
            </a:r>
            <a:r>
              <a:rPr lang="en-US" sz="1600" smtClean="0">
                <a:sym typeface="Symbol" pitchFamily="18" charset="2"/>
              </a:rPr>
              <a:t>-Emission</a:t>
            </a:r>
          </a:p>
          <a:p>
            <a:pPr lvl="2" eaLnBrk="1" hangingPunct="1">
              <a:lnSpc>
                <a:spcPct val="80000"/>
              </a:lnSpc>
            </a:pPr>
            <a:r>
              <a:rPr lang="en-US" sz="1600" smtClean="0">
                <a:sym typeface="Symbol" pitchFamily="18" charset="2"/>
              </a:rPr>
              <a:t>NDEM (Database of  nuclear Levels) </a:t>
            </a:r>
          </a:p>
          <a:p>
            <a:pPr eaLnBrk="1" hangingPunct="1">
              <a:lnSpc>
                <a:spcPct val="80000"/>
              </a:lnSpc>
            </a:pPr>
            <a:r>
              <a:rPr lang="en-US" sz="1600" smtClean="0">
                <a:sym typeface="Symbol" pitchFamily="18" charset="2"/>
              </a:rPr>
              <a:t>Ionization </a:t>
            </a:r>
            <a:endParaRPr lang="en-US" sz="1600" smtClean="0"/>
          </a:p>
          <a:p>
            <a:pPr eaLnBrk="1" hangingPunct="1">
              <a:lnSpc>
                <a:spcPct val="80000"/>
              </a:lnSpc>
            </a:pPr>
            <a:r>
              <a:rPr lang="en-US" sz="1600" smtClean="0"/>
              <a:t>Elastic Scattering (at high energies)</a:t>
            </a:r>
          </a:p>
          <a:p>
            <a:pPr eaLnBrk="1" hangingPunct="1">
              <a:lnSpc>
                <a:spcPct val="80000"/>
              </a:lnSpc>
            </a:pPr>
            <a:r>
              <a:rPr lang="en-US" sz="1600" smtClean="0"/>
              <a:t>Particle Decay  (Pions)</a:t>
            </a:r>
          </a:p>
        </p:txBody>
      </p:sp>
      <p:pic>
        <p:nvPicPr>
          <p:cNvPr id="45061" name="Picture 4" descr="inc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888" y="1412875"/>
            <a:ext cx="2749550" cy="227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5062" name="Object 5"/>
          <p:cNvGraphicFramePr>
            <a:graphicFrameLocks noChangeAspect="1"/>
          </p:cNvGraphicFramePr>
          <p:nvPr/>
        </p:nvGraphicFramePr>
        <p:xfrm>
          <a:off x="6443663" y="3860800"/>
          <a:ext cx="2376487" cy="2133600"/>
        </p:xfrm>
        <a:graphic>
          <a:graphicData uri="http://schemas.openxmlformats.org/presentationml/2006/ole">
            <p:oleObj spid="_x0000_s45087" name="CorelPhotoPaint.Image.9" r:id="rId5" imgW="2228571" imgH="2504762" progId="">
              <p:embed/>
            </p:oleObj>
          </a:graphicData>
        </a:graphic>
      </p:graphicFrame>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0"/>
          </p:nvPr>
        </p:nvSpPr>
        <p:spPr/>
        <p:txBody>
          <a:bodyPr/>
          <a:lstStyle/>
          <a:p>
            <a:pPr>
              <a:defRPr/>
            </a:pPr>
            <a:fld id="{FD2867D4-5FC2-4B86-9164-B557394C0CD5}" type="slidenum">
              <a:rPr lang="de-DE"/>
              <a:pPr>
                <a:defRPr/>
              </a:pPr>
              <a:t>19</a:t>
            </a:fld>
            <a:endParaRPr lang="de-DE"/>
          </a:p>
        </p:txBody>
      </p:sp>
      <p:sp>
        <p:nvSpPr>
          <p:cNvPr id="528386" name="Rectangle 2"/>
          <p:cNvSpPr>
            <a:spLocks noGrp="1" noChangeArrowheads="1"/>
          </p:cNvSpPr>
          <p:nvPr>
            <p:ph type="title"/>
          </p:nvPr>
        </p:nvSpPr>
        <p:spPr>
          <a:xfrm>
            <a:off x="179388" y="158750"/>
            <a:ext cx="7567612" cy="1143000"/>
          </a:xfrm>
        </p:spPr>
        <p:txBody>
          <a:bodyPr/>
          <a:lstStyle/>
          <a:p>
            <a:pPr eaLnBrk="1" hangingPunct="1">
              <a:defRPr/>
            </a:pPr>
            <a:r>
              <a:rPr lang="en-US" smtClean="0"/>
              <a:t>Physical Processes and Models(2): </a:t>
            </a:r>
            <a:r>
              <a:rPr lang="en-US" u="sng" smtClean="0"/>
              <a:t>The INC</a:t>
            </a:r>
            <a:endParaRPr lang="en-US" smtClean="0"/>
          </a:p>
        </p:txBody>
      </p:sp>
      <p:sp>
        <p:nvSpPr>
          <p:cNvPr id="46084" name="Rectangle 3"/>
          <p:cNvSpPr>
            <a:spLocks noGrp="1" noChangeArrowheads="1"/>
          </p:cNvSpPr>
          <p:nvPr>
            <p:ph type="body" idx="1"/>
          </p:nvPr>
        </p:nvSpPr>
        <p:spPr>
          <a:xfrm>
            <a:off x="1187450" y="981075"/>
            <a:ext cx="7772400" cy="5184775"/>
          </a:xfrm>
        </p:spPr>
        <p:txBody>
          <a:bodyPr/>
          <a:lstStyle/>
          <a:p>
            <a:pPr eaLnBrk="1" hangingPunct="1">
              <a:buFont typeface="Wingdings" pitchFamily="2" charset="2"/>
              <a:buNone/>
            </a:pPr>
            <a:r>
              <a:rPr lang="en-US" sz="1600" smtClean="0"/>
              <a:t>fundamental presumptions</a:t>
            </a:r>
          </a:p>
          <a:p>
            <a:pPr lvl="2" eaLnBrk="1" hangingPunct="1"/>
            <a:r>
              <a:rPr lang="en-US" sz="1600" smtClean="0"/>
              <a:t>hadron-nucleus interaction is consequence of </a:t>
            </a:r>
            <a:r>
              <a:rPr lang="en-US" sz="1600" u="sng" smtClean="0">
                <a:solidFill>
                  <a:srgbClr val="FF6600"/>
                </a:solidFill>
              </a:rPr>
              <a:t>independent collisions</a:t>
            </a:r>
            <a:r>
              <a:rPr lang="en-US" sz="1600" smtClean="0"/>
              <a:t> of primary and secondary particles with nucleons of nucleus.</a:t>
            </a:r>
          </a:p>
          <a:p>
            <a:pPr lvl="2" eaLnBrk="1" hangingPunct="1"/>
            <a:r>
              <a:rPr lang="en-US" sz="1600" smtClean="0"/>
              <a:t>trajectories of cascade particles treated “classical”---</a:t>
            </a:r>
            <a:r>
              <a:rPr lang="en-US" sz="1600" smtClean="0">
                <a:solidFill>
                  <a:srgbClr val="FF6600"/>
                </a:solidFill>
              </a:rPr>
              <a:t>no </a:t>
            </a:r>
            <a:r>
              <a:rPr lang="en-US" sz="1600" u="sng" smtClean="0">
                <a:solidFill>
                  <a:srgbClr val="FF6600"/>
                </a:solidFill>
              </a:rPr>
              <a:t>interaction among each other</a:t>
            </a:r>
            <a:r>
              <a:rPr lang="en-US" sz="1600" smtClean="0"/>
              <a:t>.</a:t>
            </a:r>
          </a:p>
          <a:p>
            <a:pPr lvl="2" eaLnBrk="1" hangingPunct="1"/>
            <a:r>
              <a:rPr lang="en-US" sz="1600" smtClean="0"/>
              <a:t>interaction based on </a:t>
            </a:r>
            <a:r>
              <a:rPr lang="en-US" sz="1600" u="sng" smtClean="0">
                <a:solidFill>
                  <a:srgbClr val="FF6600"/>
                </a:solidFill>
              </a:rPr>
              <a:t>elementary cross sections</a:t>
            </a:r>
            <a:r>
              <a:rPr lang="en-US" sz="1600" smtClean="0"/>
              <a:t> valid under vacuum. cross sections derived from empirical approximations of </a:t>
            </a:r>
          </a:p>
          <a:p>
            <a:pPr lvl="4" eaLnBrk="1" hangingPunct="1"/>
            <a:r>
              <a:rPr lang="en-US" sz="1600" smtClean="0">
                <a:sym typeface="Symbol" pitchFamily="18" charset="2"/>
              </a:rPr>
              <a:t>NN  NN  (elastic) </a:t>
            </a:r>
          </a:p>
          <a:p>
            <a:pPr lvl="4" eaLnBrk="1" hangingPunct="1"/>
            <a:r>
              <a:rPr lang="en-US" sz="1600" smtClean="0">
                <a:sym typeface="Symbol" pitchFamily="18" charset="2"/>
              </a:rPr>
              <a:t>N  N  (elastic)</a:t>
            </a:r>
          </a:p>
          <a:p>
            <a:pPr lvl="4" eaLnBrk="1" hangingPunct="1"/>
            <a:r>
              <a:rPr lang="en-US" sz="1600" smtClean="0">
                <a:sym typeface="Symbol" pitchFamily="18" charset="2"/>
              </a:rPr>
              <a:t>NN  N* N  N N	</a:t>
            </a:r>
          </a:p>
          <a:p>
            <a:pPr lvl="4" eaLnBrk="1" hangingPunct="1"/>
            <a:r>
              <a:rPr lang="en-US" sz="1600" smtClean="0">
                <a:sym typeface="Symbol" pitchFamily="18" charset="2"/>
              </a:rPr>
              <a:t>NN  N* N*  N N </a:t>
            </a:r>
          </a:p>
          <a:p>
            <a:pPr lvl="4" eaLnBrk="1" hangingPunct="1"/>
            <a:r>
              <a:rPr lang="en-US" sz="1600" smtClean="0">
                <a:sym typeface="Symbol" pitchFamily="18" charset="2"/>
              </a:rPr>
              <a:t>N  N*   N</a:t>
            </a:r>
          </a:p>
          <a:p>
            <a:pPr lvl="4" eaLnBrk="1" hangingPunct="1"/>
            <a:r>
              <a:rPr lang="en-US" sz="1600" smtClean="0">
                <a:sym typeface="Symbol" pitchFamily="18" charset="2"/>
              </a:rPr>
              <a:t>N* N  NN (delta absorption)</a:t>
            </a:r>
          </a:p>
          <a:p>
            <a:pPr lvl="4" eaLnBrk="1" hangingPunct="1"/>
            <a:r>
              <a:rPr lang="en-US" sz="1600" smtClean="0">
                <a:sym typeface="Symbol" pitchFamily="18" charset="2"/>
              </a:rPr>
              <a:t>N  N  (charge exchange)</a:t>
            </a:r>
          </a:p>
          <a:p>
            <a:pPr lvl="4" eaLnBrk="1" hangingPunct="1"/>
            <a:endParaRPr lang="en-US" sz="1600" smtClean="0">
              <a:sym typeface="Symbol" pitchFamily="18" charset="2"/>
            </a:endParaRPr>
          </a:p>
          <a:p>
            <a:pPr lvl="2" eaLnBrk="1" hangingPunct="1"/>
            <a:r>
              <a:rPr lang="en-US" sz="1600" u="sng" smtClean="0">
                <a:solidFill>
                  <a:srgbClr val="FF6600"/>
                </a:solidFill>
              </a:rPr>
              <a:t>Pauli blocking, Fermi motion</a:t>
            </a:r>
            <a:r>
              <a:rPr lang="en-US" sz="1600" smtClean="0"/>
              <a:t> of target and projectile nuclei, pion production, and effects of target mean field are included.</a:t>
            </a:r>
          </a:p>
          <a:p>
            <a:pPr lvl="2" eaLnBrk="1" hangingPunct="1"/>
            <a:r>
              <a:rPr lang="en-US" sz="1600" smtClean="0"/>
              <a:t>nucleus considered as </a:t>
            </a:r>
            <a:r>
              <a:rPr lang="en-US" sz="1600" u="sng" smtClean="0">
                <a:solidFill>
                  <a:srgbClr val="FF6600"/>
                </a:solidFill>
              </a:rPr>
              <a:t>degenerated Fermi gas</a:t>
            </a:r>
            <a:r>
              <a:rPr lang="en-US" sz="1600" smtClean="0"/>
              <a:t> of n’s and p’s.</a:t>
            </a:r>
          </a:p>
          <a:p>
            <a:pPr eaLnBrk="1" hangingPunct="1"/>
            <a:endParaRPr lang="en-US" sz="1600" smtClean="0"/>
          </a:p>
        </p:txBody>
      </p:sp>
      <p:pic>
        <p:nvPicPr>
          <p:cNvPr id="46085" name="Picture 4"/>
          <p:cNvPicPr>
            <a:picLocks noChangeAspect="1" noChangeArrowheads="1"/>
          </p:cNvPicPr>
          <p:nvPr/>
        </p:nvPicPr>
        <p:blipFill>
          <a:blip r:embed="rId2" cstate="print">
            <a:lum bright="-10000" contrast="-20000"/>
            <a:extLst>
              <a:ext uri="{28A0092B-C50C-407E-A947-70E740481C1C}">
                <a14:useLocalDpi xmlns="" xmlns:a14="http://schemas.microsoft.com/office/drawing/2010/main" val="0"/>
              </a:ext>
            </a:extLst>
          </a:blip>
          <a:srcRect/>
          <a:stretch>
            <a:fillRect/>
          </a:stretch>
        </p:blipFill>
        <p:spPr bwMode="auto">
          <a:xfrm>
            <a:off x="0" y="2941638"/>
            <a:ext cx="2339975" cy="1855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9"/>
            <a:ext cx="8128026" cy="527030"/>
          </a:xfrm>
        </p:spPr>
        <p:txBody>
          <a:bodyPr/>
          <a:lstStyle/>
          <a:p>
            <a:r>
              <a:rPr lang="de-DE" dirty="0" smtClean="0"/>
              <a:t>Contents</a:t>
            </a:r>
            <a:endParaRPr lang="de-DE" dirty="0"/>
          </a:p>
        </p:txBody>
      </p:sp>
      <p:sp>
        <p:nvSpPr>
          <p:cNvPr id="4" name="Foliennummernplatzhalter 3"/>
          <p:cNvSpPr>
            <a:spLocks noGrp="1"/>
          </p:cNvSpPr>
          <p:nvPr>
            <p:ph type="sldNum" sz="quarter" idx="10"/>
          </p:nvPr>
        </p:nvSpPr>
        <p:spPr/>
        <p:txBody>
          <a:bodyPr/>
          <a:lstStyle/>
          <a:p>
            <a:pPr>
              <a:defRPr/>
            </a:pPr>
            <a:fld id="{A722802C-09CD-4057-92FB-EA2FD00BCFBE}" type="slidenum">
              <a:rPr lang="de-DE" smtClean="0"/>
              <a:pPr>
                <a:defRPr/>
              </a:pPr>
              <a:t>2</a:t>
            </a:fld>
            <a:endParaRPr lang="de-DE"/>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
        <p:nvSpPr>
          <p:cNvPr id="6" name="Rectangle 1"/>
          <p:cNvSpPr>
            <a:spLocks noChangeArrowheads="1"/>
          </p:cNvSpPr>
          <p:nvPr/>
        </p:nvSpPr>
        <p:spPr bwMode="auto">
          <a:xfrm>
            <a:off x="142844" y="785794"/>
            <a:ext cx="900115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Blip>
                <a:blip r:embed="rId2"/>
              </a:buBlip>
            </a:pPr>
            <a:r>
              <a:rPr kumimoji="0" lang="de-DE" b="0" i="0" u="none" strike="noStrike" cap="none" normalizeH="0" baseline="0" dirty="0" smtClean="0">
                <a:ln>
                  <a:noFill/>
                </a:ln>
                <a:solidFill>
                  <a:srgbClr val="FFFF00"/>
                </a:solidFill>
                <a:effectLst/>
                <a:latin typeface="Arial Unicode MS" pitchFamily="34" charset="-128"/>
                <a:cs typeface="Arial" pitchFamily="34" charset="0"/>
              </a:rPr>
              <a:t> w</a:t>
            </a:r>
            <a:r>
              <a:rPr lang="fr-FR" dirty="0" err="1" smtClean="0">
                <a:solidFill>
                  <a:srgbClr val="FFFF00"/>
                </a:solidFill>
                <a:latin typeface="Comic Sans MS" pitchFamily="66" charset="0"/>
              </a:rPr>
              <a:t>hat</a:t>
            </a:r>
            <a:r>
              <a:rPr lang="fr-FR" dirty="0" smtClean="0">
                <a:solidFill>
                  <a:srgbClr val="FFFF00"/>
                </a:solidFill>
                <a:latin typeface="Comic Sans MS" pitchFamily="66" charset="0"/>
              </a:rPr>
              <a:t> </a:t>
            </a:r>
            <a:r>
              <a:rPr lang="fr-FR" dirty="0" err="1" smtClean="0">
                <a:solidFill>
                  <a:srgbClr val="FFFF00"/>
                </a:solidFill>
                <a:latin typeface="Comic Sans MS" pitchFamily="66" charset="0"/>
              </a:rPr>
              <a:t>is</a:t>
            </a:r>
            <a:r>
              <a:rPr lang="fr-FR" dirty="0" smtClean="0">
                <a:solidFill>
                  <a:srgbClr val="FFFF00"/>
                </a:solidFill>
                <a:latin typeface="Comic Sans MS" pitchFamily="66" charset="0"/>
              </a:rPr>
              <a:t> spallation? </a:t>
            </a:r>
            <a:r>
              <a:rPr lang="fr-FR" dirty="0" err="1" smtClean="0">
                <a:solidFill>
                  <a:srgbClr val="FF0000"/>
                </a:solidFill>
                <a:latin typeface="Comic Sans MS" pitchFamily="66" charset="0"/>
              </a:rPr>
              <a:t>Definition</a:t>
            </a:r>
            <a:r>
              <a:rPr lang="fr-FR" dirty="0" smtClean="0">
                <a:solidFill>
                  <a:srgbClr val="FFFF00"/>
                </a:solidFill>
                <a:latin typeface="Comic Sans MS" pitchFamily="66" charset="0"/>
              </a:rPr>
              <a:t> &amp; </a:t>
            </a:r>
            <a:r>
              <a:rPr lang="fr-FR" dirty="0" smtClean="0">
                <a:solidFill>
                  <a:srgbClr val="FF0000"/>
                </a:solidFill>
                <a:latin typeface="Comic Sans MS" pitchFamily="66" charset="0"/>
              </a:rPr>
              <a:t>classification</a:t>
            </a:r>
            <a:r>
              <a:rPr lang="fr-FR" dirty="0" smtClean="0">
                <a:solidFill>
                  <a:srgbClr val="FFFF00"/>
                </a:solidFill>
                <a:latin typeface="Comic Sans MS" pitchFamily="66" charset="0"/>
              </a:rPr>
              <a:t> of </a:t>
            </a:r>
            <a:r>
              <a:rPr lang="fr-FR" dirty="0" err="1" smtClean="0">
                <a:solidFill>
                  <a:srgbClr val="FFFF00"/>
                </a:solidFill>
                <a:latin typeface="Comic Sans MS" pitchFamily="66" charset="0"/>
              </a:rPr>
              <a:t>nuclear</a:t>
            </a:r>
            <a:r>
              <a:rPr lang="fr-FR" dirty="0" smtClean="0">
                <a:solidFill>
                  <a:srgbClr val="FFFF00"/>
                </a:solidFill>
                <a:latin typeface="Comic Sans MS" pitchFamily="66" charset="0"/>
              </a:rPr>
              <a:t> </a:t>
            </a:r>
            <a:r>
              <a:rPr lang="fr-FR" dirty="0" err="1" smtClean="0">
                <a:solidFill>
                  <a:srgbClr val="FFFF00"/>
                </a:solidFill>
                <a:latin typeface="Comic Sans MS" pitchFamily="66" charset="0"/>
              </a:rPr>
              <a:t>reaction</a:t>
            </a:r>
            <a:r>
              <a:rPr lang="fr-FR" dirty="0" smtClean="0">
                <a:solidFill>
                  <a:srgbClr val="FFFF00"/>
                </a:solidFill>
                <a:latin typeface="Comic Sans MS" pitchFamily="66" charset="0"/>
              </a:rPr>
              <a:t>(s)</a:t>
            </a:r>
          </a:p>
          <a:p>
            <a:pPr marL="0" lvl="1">
              <a:lnSpc>
                <a:spcPct val="150000"/>
              </a:lnSpc>
              <a:buBlip>
                <a:blip r:embed="rId2"/>
              </a:buBlip>
            </a:pPr>
            <a:r>
              <a:rPr lang="fr-FR" dirty="0" smtClean="0">
                <a:solidFill>
                  <a:srgbClr val="FFFF00"/>
                </a:solidFill>
                <a:latin typeface="Comic Sans MS" pitchFamily="66" charset="0"/>
              </a:rPr>
              <a:t> </a:t>
            </a:r>
            <a:r>
              <a:rPr lang="de-DE" dirty="0" err="1" smtClean="0">
                <a:solidFill>
                  <a:srgbClr val="FFFF00"/>
                </a:solidFill>
                <a:latin typeface="Comic Sans MS" pitchFamily="66" charset="0"/>
                <a:cs typeface="Arial" pitchFamily="34" charset="0"/>
              </a:rPr>
              <a:t>relevance</a:t>
            </a:r>
            <a:r>
              <a:rPr kumimoji="0" lang="de-DE" b="0" i="0" u="none" strike="noStrike" cap="none" normalizeH="0" baseline="0" dirty="0" smtClean="0">
                <a:ln>
                  <a:noFill/>
                </a:ln>
                <a:solidFill>
                  <a:srgbClr val="FFFF00"/>
                </a:solidFill>
                <a:effectLst/>
                <a:latin typeface="Comic Sans MS" pitchFamily="66" charset="0"/>
                <a:cs typeface="Arial" pitchFamily="34" charset="0"/>
              </a:rPr>
              <a:t> </a:t>
            </a:r>
            <a:r>
              <a:rPr kumimoji="0" lang="de-DE" b="0" i="0" u="none" strike="noStrike" cap="none" normalizeH="0" baseline="0" dirty="0" err="1" smtClean="0">
                <a:ln>
                  <a:noFill/>
                </a:ln>
                <a:solidFill>
                  <a:srgbClr val="FFFF00"/>
                </a:solidFill>
                <a:effectLst/>
                <a:latin typeface="Comic Sans MS" pitchFamily="66" charset="0"/>
                <a:cs typeface="Arial" pitchFamily="34" charset="0"/>
              </a:rPr>
              <a:t>of</a:t>
            </a:r>
            <a:r>
              <a:rPr lang="de-DE" dirty="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and</a:t>
            </a:r>
            <a:r>
              <a:rPr lang="de-DE" dirty="0" smtClean="0">
                <a:solidFill>
                  <a:srgbClr val="FFFF00"/>
                </a:solidFill>
                <a:latin typeface="Comic Sans MS" pitchFamily="66" charset="0"/>
                <a:cs typeface="Arial" pitchFamily="34" charset="0"/>
              </a:rPr>
              <a:t> </a:t>
            </a:r>
            <a:r>
              <a:rPr lang="de-DE" dirty="0" err="1" smtClean="0">
                <a:solidFill>
                  <a:srgbClr val="FF0000"/>
                </a:solidFill>
                <a:latin typeface="Comic Sans MS" pitchFamily="66" charset="0"/>
                <a:cs typeface="Arial" pitchFamily="34" charset="0"/>
              </a:rPr>
              <a:t>need</a:t>
            </a:r>
            <a:r>
              <a:rPr lang="de-DE" dirty="0" smtClean="0">
                <a:solidFill>
                  <a:srgbClr val="FFFF00"/>
                </a:solidFill>
                <a:latin typeface="Comic Sans MS" pitchFamily="66" charset="0"/>
                <a:cs typeface="Arial" pitchFamily="34" charset="0"/>
              </a:rPr>
              <a:t> </a:t>
            </a:r>
            <a:r>
              <a:rPr kumimoji="0" lang="de-DE" b="0" i="0" u="none" strike="noStrike" cap="none" normalizeH="0" baseline="0" dirty="0" err="1" smtClean="0">
                <a:ln>
                  <a:noFill/>
                </a:ln>
                <a:solidFill>
                  <a:srgbClr val="FFFF00"/>
                </a:solidFill>
                <a:effectLst/>
                <a:latin typeface="Comic Sans MS" pitchFamily="66" charset="0"/>
                <a:cs typeface="Arial" pitchFamily="34" charset="0"/>
              </a:rPr>
              <a:t>for</a:t>
            </a:r>
            <a:r>
              <a:rPr kumimoji="0" lang="de-DE" b="0" i="0" u="none" strike="noStrike" cap="none" normalizeH="0" baseline="0" dirty="0" smtClean="0">
                <a:ln>
                  <a:noFill/>
                </a:ln>
                <a:solidFill>
                  <a:srgbClr val="FFFF00"/>
                </a:solidFill>
                <a:effectLst/>
                <a:latin typeface="Comic Sans MS" pitchFamily="66" charset="0"/>
                <a:cs typeface="Arial" pitchFamily="34" charset="0"/>
              </a:rPr>
              <a:t> </a:t>
            </a:r>
            <a:r>
              <a:rPr lang="de-DE" dirty="0" err="1">
                <a:solidFill>
                  <a:srgbClr val="FFFF00"/>
                </a:solidFill>
                <a:latin typeface="Comic Sans MS" pitchFamily="66" charset="0"/>
                <a:cs typeface="Arial" pitchFamily="34" charset="0"/>
              </a:rPr>
              <a:t>N</a:t>
            </a:r>
            <a:r>
              <a:rPr kumimoji="0" lang="de-DE" b="0" i="0" u="none" strike="noStrike" cap="none" normalizeH="0" baseline="0" dirty="0" err="1" smtClean="0">
                <a:ln>
                  <a:noFill/>
                </a:ln>
                <a:solidFill>
                  <a:srgbClr val="FFFF00"/>
                </a:solidFill>
                <a:effectLst/>
                <a:latin typeface="Comic Sans MS" pitchFamily="66" charset="0"/>
                <a:cs typeface="Arial" pitchFamily="34" charset="0"/>
              </a:rPr>
              <a:t>uclear</a:t>
            </a:r>
            <a:r>
              <a:rPr kumimoji="0" lang="de-DE" b="0" i="0" u="none" strike="noStrike" cap="none" normalizeH="0" baseline="0" dirty="0" smtClean="0">
                <a:ln>
                  <a:noFill/>
                </a:ln>
                <a:solidFill>
                  <a:srgbClr val="FFFF00"/>
                </a:solidFill>
                <a:effectLst/>
                <a:latin typeface="Comic Sans MS" pitchFamily="66" charset="0"/>
                <a:cs typeface="Arial" pitchFamily="34" charset="0"/>
              </a:rPr>
              <a:t> Data </a:t>
            </a:r>
            <a:r>
              <a:rPr lang="fr-FR" dirty="0" smtClean="0">
                <a:solidFill>
                  <a:srgbClr val="FFFF00"/>
                </a:solidFill>
                <a:latin typeface="Comic Sans MS" pitchFamily="66" charset="0"/>
              </a:rPr>
              <a:t>(</a:t>
            </a:r>
            <a:r>
              <a:rPr lang="fr-FR" dirty="0" smtClean="0">
                <a:solidFill>
                  <a:srgbClr val="FFFF00"/>
                </a:solidFill>
                <a:latin typeface="Arial"/>
                <a:cs typeface="Arial"/>
              </a:rPr>
              <a:t>→ </a:t>
            </a:r>
            <a:r>
              <a:rPr lang="fr-FR" dirty="0" smtClean="0">
                <a:solidFill>
                  <a:srgbClr val="FFFF00"/>
                </a:solidFill>
                <a:latin typeface="Comic Sans MS" pitchFamily="66" charset="0"/>
              </a:rPr>
              <a:t>applications, </a:t>
            </a:r>
            <a:r>
              <a:rPr lang="fr-FR" dirty="0" err="1" smtClean="0">
                <a:solidFill>
                  <a:srgbClr val="FFFF00"/>
                </a:solidFill>
                <a:latin typeface="Comic Sans MS" pitchFamily="66" charset="0"/>
              </a:rPr>
              <a:t>fund</a:t>
            </a:r>
            <a:r>
              <a:rPr lang="fr-FR" dirty="0" smtClean="0">
                <a:solidFill>
                  <a:srgbClr val="FFFF00"/>
                </a:solidFill>
                <a:latin typeface="Comic Sans MS" pitchFamily="66" charset="0"/>
              </a:rPr>
              <a:t>. </a:t>
            </a:r>
            <a:r>
              <a:rPr lang="fr-FR" dirty="0" err="1" smtClean="0">
                <a:solidFill>
                  <a:srgbClr val="FFFF00"/>
                </a:solidFill>
                <a:latin typeface="Comic Sans MS" pitchFamily="66" charset="0"/>
              </a:rPr>
              <a:t>physics</a:t>
            </a:r>
            <a:r>
              <a:rPr lang="fr-FR" dirty="0" smtClean="0">
                <a:solidFill>
                  <a:srgbClr val="FFFF00"/>
                </a:solidFill>
                <a:latin typeface="Comic Sans MS" pitchFamily="66" charset="0"/>
              </a:rPr>
              <a:t>)</a:t>
            </a:r>
            <a:endParaRPr lang="de-DE" dirty="0" smtClean="0">
              <a:solidFill>
                <a:srgbClr val="FFFF00"/>
              </a:solidFill>
              <a:latin typeface="Comic Sans MS" pitchFamily="66" charset="0"/>
              <a:cs typeface="Arial" pitchFamily="34" charset="0"/>
            </a:endParaRPr>
          </a:p>
          <a:p>
            <a:pPr>
              <a:lnSpc>
                <a:spcPct val="150000"/>
              </a:lnSpc>
              <a:buBlip>
                <a:blip r:embed="rId2"/>
              </a:buBlip>
            </a:pP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basic</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description</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of</a:t>
            </a:r>
            <a:r>
              <a:rPr lang="de-DE" dirty="0" smtClean="0">
                <a:solidFill>
                  <a:srgbClr val="FFFF00"/>
                </a:solidFill>
                <a:latin typeface="Comic Sans MS" pitchFamily="66" charset="0"/>
                <a:cs typeface="Arial" pitchFamily="34" charset="0"/>
              </a:rPr>
              <a:t> </a:t>
            </a:r>
            <a:r>
              <a:rPr lang="fr-FR" dirty="0" smtClean="0">
                <a:solidFill>
                  <a:srgbClr val="FFFF00"/>
                </a:solidFill>
                <a:latin typeface="Comic Sans MS" pitchFamily="66" charset="0"/>
              </a:rPr>
              <a:t>Computer </a:t>
            </a:r>
            <a:r>
              <a:rPr lang="fr-FR" dirty="0" err="1" smtClean="0">
                <a:solidFill>
                  <a:srgbClr val="FFFF00"/>
                </a:solidFill>
                <a:latin typeface="Comic Sans MS" pitchFamily="66" charset="0"/>
              </a:rPr>
              <a:t>models</a:t>
            </a:r>
            <a:r>
              <a:rPr lang="fr-FR" dirty="0" smtClean="0">
                <a:solidFill>
                  <a:srgbClr val="FFFF00"/>
                </a:solidFill>
                <a:latin typeface="Comic Sans MS" pitchFamily="66" charset="0"/>
              </a:rPr>
              <a:t> for spallation </a:t>
            </a:r>
            <a:r>
              <a:rPr lang="fr-FR" dirty="0" err="1" smtClean="0">
                <a:solidFill>
                  <a:srgbClr val="FFFF00"/>
                </a:solidFill>
                <a:latin typeface="Comic Sans MS" pitchFamily="66" charset="0"/>
              </a:rPr>
              <a:t>reactions</a:t>
            </a:r>
            <a:r>
              <a:rPr lang="fr-FR" dirty="0" smtClean="0">
                <a:solidFill>
                  <a:srgbClr val="FFFF00"/>
                </a:solidFill>
                <a:latin typeface="Comic Sans MS" pitchFamily="66" charset="0"/>
              </a:rPr>
              <a:t> (INC/</a:t>
            </a:r>
            <a:r>
              <a:rPr lang="fr-FR" dirty="0" err="1" smtClean="0">
                <a:solidFill>
                  <a:srgbClr val="FFFF00"/>
                </a:solidFill>
                <a:latin typeface="Comic Sans MS" pitchFamily="66" charset="0"/>
              </a:rPr>
              <a:t>evap</a:t>
            </a:r>
            <a:r>
              <a:rPr lang="fr-FR" dirty="0" smtClean="0">
                <a:solidFill>
                  <a:srgbClr val="FFFF00"/>
                </a:solidFill>
                <a:latin typeface="Comic Sans MS" pitchFamily="66" charset="0"/>
              </a:rPr>
              <a:t>. model)</a:t>
            </a:r>
          </a:p>
          <a:p>
            <a:pPr lvl="1">
              <a:lnSpc>
                <a:spcPct val="150000"/>
              </a:lnSpc>
              <a:buFont typeface="Wingdings" pitchFamily="2" charset="2"/>
              <a:buChar char="Ø"/>
            </a:pPr>
            <a:r>
              <a:rPr lang="fr-FR" dirty="0" smtClean="0">
                <a:solidFill>
                  <a:srgbClr val="FFFF00"/>
                </a:solidFill>
                <a:latin typeface="Comic Sans MS" pitchFamily="66" charset="0"/>
              </a:rPr>
              <a:t> l</a:t>
            </a:r>
            <a:r>
              <a:rPr lang="en-US" dirty="0" err="1" smtClean="0">
                <a:solidFill>
                  <a:srgbClr val="FFFF00"/>
                </a:solidFill>
              </a:rPr>
              <a:t>imits</a:t>
            </a:r>
            <a:r>
              <a:rPr lang="en-US" dirty="0" smtClean="0">
                <a:solidFill>
                  <a:srgbClr val="FFFF00"/>
                </a:solidFill>
              </a:rPr>
              <a:t> &amp; constraints</a:t>
            </a:r>
          </a:p>
          <a:p>
            <a:pPr lvl="1">
              <a:lnSpc>
                <a:spcPct val="150000"/>
              </a:lnSpc>
              <a:buFont typeface="Wingdings" pitchFamily="2" charset="2"/>
              <a:buChar char="Ø"/>
            </a:pPr>
            <a:r>
              <a:rPr lang="en-US" dirty="0" smtClean="0">
                <a:solidFill>
                  <a:srgbClr val="FFFF00"/>
                </a:solidFill>
              </a:rPr>
              <a:t> validation and development of codes		</a:t>
            </a:r>
            <a:r>
              <a:rPr lang="en-US" sz="1600" dirty="0" smtClean="0">
                <a:solidFill>
                  <a:srgbClr val="FFFF00"/>
                </a:solidFill>
              </a:rPr>
              <a:t> </a:t>
            </a:r>
            <a:r>
              <a:rPr lang="en-US" sz="1600" dirty="0" smtClean="0">
                <a:solidFill>
                  <a:schemeClr val="accent1">
                    <a:lumMod val="60000"/>
                    <a:lumOff val="40000"/>
                  </a:schemeClr>
                </a:solidFill>
              </a:rPr>
              <a:t>(</a:t>
            </a:r>
            <a:r>
              <a:rPr lang="en-US" sz="1600" dirty="0" smtClean="0">
                <a:solidFill>
                  <a:schemeClr val="accent1">
                    <a:lumMod val="60000"/>
                    <a:lumOff val="40000"/>
                  </a:schemeClr>
                </a:solidFill>
                <a:latin typeface="Arial"/>
                <a:cs typeface="Arial"/>
              </a:rPr>
              <a:t>→ </a:t>
            </a:r>
            <a:r>
              <a:rPr lang="en-US" sz="1600" dirty="0" err="1" smtClean="0">
                <a:solidFill>
                  <a:schemeClr val="accent1">
                    <a:lumMod val="60000"/>
                    <a:lumOff val="40000"/>
                  </a:schemeClr>
                </a:solidFill>
                <a:latin typeface="Arial"/>
                <a:cs typeface="Arial"/>
              </a:rPr>
              <a:t>Sushil</a:t>
            </a:r>
            <a:r>
              <a:rPr lang="en-US" sz="1600" dirty="0" smtClean="0">
                <a:solidFill>
                  <a:schemeClr val="accent1">
                    <a:lumMod val="60000"/>
                    <a:lumOff val="40000"/>
                  </a:schemeClr>
                </a:solidFill>
                <a:latin typeface="Arial"/>
                <a:cs typeface="Arial"/>
              </a:rPr>
              <a:t> Sharma</a:t>
            </a:r>
            <a:r>
              <a:rPr lang="en-US" sz="1600" dirty="0" smtClean="0">
                <a:solidFill>
                  <a:schemeClr val="accent1">
                    <a:lumMod val="60000"/>
                    <a:lumOff val="40000"/>
                  </a:schemeClr>
                </a:solidFill>
              </a:rPr>
              <a:t>) </a:t>
            </a:r>
            <a:endParaRPr lang="de-DE" dirty="0" smtClean="0">
              <a:solidFill>
                <a:srgbClr val="FFFF00"/>
              </a:solidFill>
              <a:latin typeface="Comic Sans MS" pitchFamily="66" charset="0"/>
              <a:cs typeface="Arial" pitchFamily="34" charset="0"/>
            </a:endParaRPr>
          </a:p>
          <a:p>
            <a:pPr lvl="0" fontAlgn="base">
              <a:lnSpc>
                <a:spcPct val="150000"/>
              </a:lnSpc>
              <a:spcBef>
                <a:spcPct val="0"/>
              </a:spcBef>
              <a:spcAft>
                <a:spcPct val="0"/>
              </a:spcAft>
              <a:buBlip>
                <a:blip r:embed="rId2"/>
              </a:buBlip>
            </a:pP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nuclear</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data</a:t>
            </a:r>
            <a:r>
              <a:rPr lang="de-DE" dirty="0" smtClean="0">
                <a:solidFill>
                  <a:srgbClr val="FFFF00"/>
                </a:solidFill>
                <a:latin typeface="Comic Sans MS" pitchFamily="66" charset="0"/>
                <a:cs typeface="Arial" pitchFamily="34" charset="0"/>
              </a:rPr>
              <a:t>/</a:t>
            </a:r>
            <a:r>
              <a:rPr lang="de-DE" dirty="0" err="1" smtClean="0">
                <a:solidFill>
                  <a:srgbClr val="FFFF00"/>
                </a:solidFill>
                <a:latin typeface="Comic Sans MS" pitchFamily="66" charset="0"/>
                <a:cs typeface="Arial" pitchFamily="34" charset="0"/>
              </a:rPr>
              <a:t>databases</a:t>
            </a:r>
            <a:r>
              <a:rPr lang="de-DE" dirty="0" smtClean="0">
                <a:solidFill>
                  <a:srgbClr val="FFFF00"/>
                </a:solidFill>
                <a:latin typeface="Comic Sans MS" pitchFamily="66" charset="0"/>
                <a:cs typeface="Arial" pitchFamily="34" charset="0"/>
              </a:rPr>
              <a:t>,  </a:t>
            </a:r>
            <a:r>
              <a:rPr lang="de-DE" dirty="0">
                <a:solidFill>
                  <a:srgbClr val="FFFF00"/>
                </a:solidFill>
                <a:latin typeface="Comic Sans MS" pitchFamily="66" charset="0"/>
                <a:cs typeface="Arial" pitchFamily="34" charset="0"/>
              </a:rPr>
              <a:t>Services Data </a:t>
            </a:r>
            <a:r>
              <a:rPr lang="de-DE" dirty="0" err="1" smtClean="0">
                <a:solidFill>
                  <a:srgbClr val="FFFF00"/>
                </a:solidFill>
                <a:latin typeface="Comic Sans MS" pitchFamily="66" charset="0"/>
                <a:cs typeface="Arial" pitchFamily="34" charset="0"/>
              </a:rPr>
              <a:t>access</a:t>
            </a:r>
            <a:r>
              <a:rPr lang="de-DE" dirty="0" smtClean="0">
                <a:solidFill>
                  <a:srgbClr val="FFFF00"/>
                </a:solidFill>
                <a:latin typeface="Comic Sans MS" pitchFamily="66" charset="0"/>
                <a:cs typeface="Arial" pitchFamily="34" charset="0"/>
              </a:rPr>
              <a:t>: </a:t>
            </a:r>
            <a:r>
              <a:rPr kumimoji="0" lang="de-DE" b="0" i="0" u="none" strike="noStrike" cap="none" normalizeH="0" baseline="0" dirty="0" smtClean="0">
                <a:ln>
                  <a:noFill/>
                </a:ln>
                <a:solidFill>
                  <a:srgbClr val="FFFF00"/>
                </a:solidFill>
                <a:effectLst/>
                <a:latin typeface="Comic Sans MS" pitchFamily="66" charset="0"/>
                <a:cs typeface="Arial" pitchFamily="34" charset="0"/>
              </a:rPr>
              <a:t>NEA (EXFOR),</a:t>
            </a:r>
            <a:r>
              <a:rPr kumimoji="0" lang="de-DE" b="0" i="0" u="none" strike="noStrike" cap="none" normalizeH="0" dirty="0" smtClean="0">
                <a:ln>
                  <a:noFill/>
                </a:ln>
                <a:solidFill>
                  <a:srgbClr val="FFFF00"/>
                </a:solidFill>
                <a:effectLst/>
                <a:latin typeface="Comic Sans MS" pitchFamily="66" charset="0"/>
                <a:cs typeface="Arial" pitchFamily="34" charset="0"/>
              </a:rPr>
              <a:t> </a:t>
            </a:r>
            <a:r>
              <a:rPr kumimoji="0" lang="de-DE" b="0" i="0" u="none" strike="noStrike" cap="none" normalizeH="0" baseline="0" dirty="0" smtClean="0">
                <a:ln>
                  <a:noFill/>
                </a:ln>
                <a:solidFill>
                  <a:srgbClr val="FFFF00"/>
                </a:solidFill>
                <a:effectLst/>
                <a:latin typeface="Comic Sans MS" pitchFamily="66" charset="0"/>
                <a:cs typeface="Arial" pitchFamily="34" charset="0"/>
              </a:rPr>
              <a:t>CINDA, </a:t>
            </a:r>
            <a:r>
              <a:rPr lang="de-DE" dirty="0" smtClean="0">
                <a:solidFill>
                  <a:srgbClr val="FFFF00"/>
                </a:solidFill>
                <a:latin typeface="Comic Sans MS" pitchFamily="66" charset="0"/>
                <a:cs typeface="Arial" pitchFamily="34" charset="0"/>
              </a:rPr>
              <a:t>BNL</a:t>
            </a:r>
            <a:r>
              <a:rPr lang="de-DE" sz="1400" dirty="0" smtClean="0">
                <a:solidFill>
                  <a:srgbClr val="FFFF00"/>
                </a:solidFill>
                <a:latin typeface="Comic Sans MS" pitchFamily="66" charset="0"/>
                <a:cs typeface="Arial" pitchFamily="34" charset="0"/>
              </a:rPr>
              <a:t>  </a:t>
            </a:r>
          </a:p>
          <a:p>
            <a:pPr lvl="0" fontAlgn="base">
              <a:lnSpc>
                <a:spcPct val="150000"/>
              </a:lnSpc>
              <a:spcBef>
                <a:spcPct val="0"/>
              </a:spcBef>
              <a:spcAft>
                <a:spcPct val="0"/>
              </a:spcAft>
              <a:buBlip>
                <a:blip r:embed="rId2"/>
              </a:buBlip>
            </a:pPr>
            <a:r>
              <a:rPr lang="de-DE" u="sng" dirty="0" smtClean="0">
                <a:solidFill>
                  <a:srgbClr val="FFFF00"/>
                </a:solidFill>
                <a:latin typeface="Comic Sans MS" pitchFamily="66" charset="0"/>
                <a:cs typeface="Arial" pitchFamily="34" charset="0"/>
              </a:rPr>
              <a:t> IAEA</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Nuclear</a:t>
            </a:r>
            <a:r>
              <a:rPr lang="de-DE" dirty="0" smtClean="0">
                <a:solidFill>
                  <a:srgbClr val="FFFF00"/>
                </a:solidFill>
                <a:latin typeface="Comic Sans MS" pitchFamily="66" charset="0"/>
                <a:cs typeface="Arial" pitchFamily="34" charset="0"/>
              </a:rPr>
              <a:t> Data Services</a:t>
            </a:r>
          </a:p>
          <a:p>
            <a:pPr marL="742950" lvl="1" indent="-285750">
              <a:lnSpc>
                <a:spcPct val="150000"/>
              </a:lnSpc>
              <a:buFont typeface="Wingdings" pitchFamily="2" charset="2"/>
              <a:buChar char="Ø"/>
            </a:pPr>
            <a:r>
              <a:rPr lang="de-DE" dirty="0" smtClean="0">
                <a:solidFill>
                  <a:srgbClr val="FFFF00"/>
                </a:solidFill>
                <a:latin typeface="Comic Sans MS" pitchFamily="66" charset="0"/>
                <a:cs typeface="Arial" pitchFamily="34" charset="0"/>
              </a:rPr>
              <a:t>Benchmark </a:t>
            </a:r>
            <a:r>
              <a:rPr lang="de-DE" dirty="0" err="1" smtClean="0">
                <a:solidFill>
                  <a:srgbClr val="FFFF00"/>
                </a:solidFill>
                <a:latin typeface="Comic Sans MS" pitchFamily="66" charset="0"/>
                <a:cs typeface="Arial" pitchFamily="34" charset="0"/>
              </a:rPr>
              <a:t>of</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Spallation</a:t>
            </a:r>
            <a:r>
              <a:rPr lang="de-DE" dirty="0" smtClean="0">
                <a:solidFill>
                  <a:srgbClr val="FFFF00"/>
                </a:solidFill>
                <a:latin typeface="Comic Sans MS" pitchFamily="66" charset="0"/>
                <a:cs typeface="Arial" pitchFamily="34" charset="0"/>
              </a:rPr>
              <a:t> Models</a:t>
            </a:r>
          </a:p>
          <a:p>
            <a:pPr marL="1200150" lvl="2" indent="-285750">
              <a:lnSpc>
                <a:spcPct val="150000"/>
              </a:lnSpc>
              <a:buFont typeface="Symbol" pitchFamily="18" charset="2"/>
              <a:buChar char="-"/>
            </a:pPr>
            <a:r>
              <a:rPr lang="de-DE" dirty="0" err="1" smtClean="0">
                <a:solidFill>
                  <a:srgbClr val="FFFF00"/>
                </a:solidFill>
                <a:latin typeface="Comic Sans MS" pitchFamily="66" charset="0"/>
                <a:cs typeface="Arial" pitchFamily="34" charset="0"/>
              </a:rPr>
              <a:t>Examples</a:t>
            </a:r>
            <a:r>
              <a:rPr lang="de-DE" dirty="0" smtClean="0">
                <a:solidFill>
                  <a:srgbClr val="FFFF00"/>
                </a:solidFill>
                <a:latin typeface="Comic Sans MS" pitchFamily="66" charset="0"/>
                <a:cs typeface="Arial" pitchFamily="34" charset="0"/>
              </a:rPr>
              <a:t> (IAEA, ITEP, NEA,…)	 n-,p-,LCP-</a:t>
            </a:r>
            <a:r>
              <a:rPr lang="de-DE" dirty="0" err="1" smtClean="0">
                <a:solidFill>
                  <a:srgbClr val="FFFF00"/>
                </a:solidFill>
                <a:latin typeface="Comic Sans MS" pitchFamily="66" charset="0"/>
                <a:cs typeface="Arial" pitchFamily="34" charset="0"/>
              </a:rPr>
              <a:t>ddxs</a:t>
            </a:r>
            <a:r>
              <a:rPr lang="de-DE" dirty="0" smtClean="0">
                <a:solidFill>
                  <a:srgbClr val="FFFF00"/>
                </a:solidFill>
                <a:latin typeface="Comic Sans MS" pitchFamily="66" charset="0"/>
                <a:cs typeface="Arial" pitchFamily="34" charset="0"/>
              </a:rPr>
              <a:t>, n-</a:t>
            </a:r>
            <a:r>
              <a:rPr lang="de-DE" dirty="0" err="1" smtClean="0">
                <a:solidFill>
                  <a:srgbClr val="FFFF00"/>
                </a:solidFill>
                <a:latin typeface="Comic Sans MS" pitchFamily="66" charset="0"/>
                <a:cs typeface="Arial" pitchFamily="34" charset="0"/>
              </a:rPr>
              <a:t>multiplicities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multiplicitiy</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distributions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excitation</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functions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mass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charge</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isotopic-distributions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residues</a:t>
            </a:r>
            <a:r>
              <a:rPr lang="de-DE" dirty="0" smtClean="0">
                <a:solidFill>
                  <a:srgbClr val="FFFF00"/>
                </a:solidFill>
                <a:latin typeface="Comic Sans MS" pitchFamily="66" charset="0"/>
                <a:cs typeface="Arial" pitchFamily="34" charset="0"/>
              </a:rPr>
              <a:t>,…</a:t>
            </a:r>
          </a:p>
          <a:p>
            <a:pPr lvl="0" fontAlgn="base">
              <a:lnSpc>
                <a:spcPct val="150000"/>
              </a:lnSpc>
              <a:spcBef>
                <a:spcPct val="0"/>
              </a:spcBef>
              <a:spcAft>
                <a:spcPct val="0"/>
              </a:spcAft>
              <a:buBlip>
                <a:blip r:embed="rId2"/>
              </a:buBlip>
            </a:pPr>
            <a:r>
              <a:rPr kumimoji="0" lang="de-DE" b="0" i="0" u="none" strike="noStrike" cap="none" normalizeH="0" baseline="0" dirty="0" smtClean="0">
                <a:ln>
                  <a:noFill/>
                </a:ln>
                <a:solidFill>
                  <a:srgbClr val="FFFF00"/>
                </a:solidFill>
                <a:effectLst/>
                <a:latin typeface="Comic Sans MS" pitchFamily="66" charset="0"/>
                <a:cs typeface="Arial" pitchFamily="34" charset="0"/>
              </a:rPr>
              <a:t> </a:t>
            </a:r>
            <a:r>
              <a:rPr kumimoji="0" lang="de-DE" b="0" i="0" u="none" strike="noStrike" cap="none" normalizeH="0" baseline="0" dirty="0" err="1" smtClean="0">
                <a:ln>
                  <a:noFill/>
                </a:ln>
                <a:solidFill>
                  <a:srgbClr val="FFFF00"/>
                </a:solidFill>
                <a:effectLst/>
                <a:latin typeface="Comic Sans MS" pitchFamily="66" charset="0"/>
                <a:cs typeface="Arial" pitchFamily="34" charset="0"/>
              </a:rPr>
              <a:t>Conclusion</a:t>
            </a:r>
            <a:endParaRPr kumimoji="0" lang="de-DE" b="0" i="0" u="none" strike="noStrike" cap="none" normalizeH="0" baseline="0" dirty="0" smtClean="0">
              <a:ln>
                <a:noFill/>
              </a:ln>
              <a:solidFill>
                <a:srgbClr val="FFFF00"/>
              </a:solidFill>
              <a:effectLst/>
              <a:latin typeface="Comic Sans MS" pitchFamily="66" charset="0"/>
              <a:cs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5"/>
          <p:cNvSpPr>
            <a:spLocks noGrp="1"/>
          </p:cNvSpPr>
          <p:nvPr>
            <p:ph type="sldNum" sz="quarter" idx="10"/>
          </p:nvPr>
        </p:nvSpPr>
        <p:spPr/>
        <p:txBody>
          <a:bodyPr/>
          <a:lstStyle/>
          <a:p>
            <a:pPr>
              <a:defRPr/>
            </a:pPr>
            <a:fld id="{5C4CA72C-6A8A-4F81-B2E0-08FB221848DC}" type="slidenum">
              <a:rPr lang="de-DE"/>
              <a:pPr>
                <a:defRPr/>
              </a:pPr>
              <a:t>20</a:t>
            </a:fld>
            <a:endParaRPr lang="de-DE"/>
          </a:p>
        </p:txBody>
      </p:sp>
      <p:sp>
        <p:nvSpPr>
          <p:cNvPr id="697346" name="Rectangle 2"/>
          <p:cNvSpPr>
            <a:spLocks noGrp="1" noChangeArrowheads="1"/>
          </p:cNvSpPr>
          <p:nvPr>
            <p:ph type="title"/>
          </p:nvPr>
        </p:nvSpPr>
        <p:spPr/>
        <p:txBody>
          <a:bodyPr/>
          <a:lstStyle/>
          <a:p>
            <a:pPr eaLnBrk="1" hangingPunct="1">
              <a:defRPr/>
            </a:pPr>
            <a:r>
              <a:rPr lang="en-US" smtClean="0"/>
              <a:t>Physical Processes and Models(3): </a:t>
            </a:r>
            <a:r>
              <a:rPr lang="en-US" u="sng" smtClean="0"/>
              <a:t>The INC</a:t>
            </a:r>
          </a:p>
        </p:txBody>
      </p:sp>
      <p:pic>
        <p:nvPicPr>
          <p:cNvPr id="47108" name="Picture 7" descr="crossann"/>
          <p:cNvPicPr>
            <a:picLocks noGrp="1" noChangeAspect="1" noChangeArrowheads="1"/>
          </p:cNvPicPr>
          <p:nvPr>
            <p:ph sz="half" idx="1"/>
          </p:nvPr>
        </p:nvPicPr>
        <p:blipFill>
          <a:blip r:embed="rId4" cstate="print">
            <a:extLst>
              <a:ext uri="{28A0092B-C50C-407E-A947-70E740481C1C}">
                <a14:useLocalDpi xmlns="" xmlns:a14="http://schemas.microsoft.com/office/drawing/2010/main" val="0"/>
              </a:ext>
            </a:extLst>
          </a:blip>
          <a:srcRect/>
          <a:stretch>
            <a:fillRect/>
          </a:stretch>
        </p:blipFill>
        <p:spPr>
          <a:xfrm>
            <a:off x="5364163" y="1125538"/>
            <a:ext cx="3543300" cy="50403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aphicFrame>
        <p:nvGraphicFramePr>
          <p:cNvPr id="47109" name="Object 13"/>
          <p:cNvGraphicFramePr>
            <a:graphicFrameLocks noGrp="1" noChangeAspect="1"/>
          </p:cNvGraphicFramePr>
          <p:nvPr>
            <p:ph sz="half" idx="2"/>
          </p:nvPr>
        </p:nvGraphicFramePr>
        <p:xfrm>
          <a:off x="323850" y="1196975"/>
          <a:ext cx="4787900" cy="4692650"/>
        </p:xfrm>
        <a:graphic>
          <a:graphicData uri="http://schemas.openxmlformats.org/presentationml/2006/ole">
            <p:oleObj spid="_x0000_s47135" name="Formel" r:id="rId5" imgW="3070080" imgH="3290040" progId="Equation.3">
              <p:embed/>
            </p:oleObj>
          </a:graphicData>
        </a:graphic>
      </p:graphicFrame>
      <p:sp>
        <p:nvSpPr>
          <p:cNvPr id="47110" name="Text Box 15"/>
          <p:cNvSpPr txBox="1">
            <a:spLocks noChangeArrowheads="1"/>
          </p:cNvSpPr>
          <p:nvPr/>
        </p:nvSpPr>
        <p:spPr bwMode="auto">
          <a:xfrm rot="-5400000">
            <a:off x="7113588" y="4206875"/>
            <a:ext cx="38163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000">
                <a:solidFill>
                  <a:srgbClr val="FDF325"/>
                </a:solidFill>
                <a:latin typeface="Comic Sans MS" pitchFamily="66" charset="0"/>
              </a:rPr>
              <a:t>Adopted from Ye.Golubeva, Nucl.Phys A483,1988</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5"/>
          <p:cNvSpPr>
            <a:spLocks noGrp="1"/>
          </p:cNvSpPr>
          <p:nvPr>
            <p:ph type="sldNum" sz="quarter" idx="10"/>
          </p:nvPr>
        </p:nvSpPr>
        <p:spPr/>
        <p:txBody>
          <a:bodyPr/>
          <a:lstStyle/>
          <a:p>
            <a:pPr>
              <a:defRPr/>
            </a:pPr>
            <a:fld id="{D6E3294B-1E42-4021-931A-AFFB5F9D3312}" type="slidenum">
              <a:rPr lang="de-DE"/>
              <a:pPr>
                <a:defRPr/>
              </a:pPr>
              <a:t>21</a:t>
            </a:fld>
            <a:endParaRPr lang="de-DE"/>
          </a:p>
        </p:txBody>
      </p:sp>
      <p:sp>
        <p:nvSpPr>
          <p:cNvPr id="529410" name="Rectangle 2"/>
          <p:cNvSpPr>
            <a:spLocks noGrp="1" noChangeArrowheads="1"/>
          </p:cNvSpPr>
          <p:nvPr>
            <p:ph type="title"/>
          </p:nvPr>
        </p:nvSpPr>
        <p:spPr/>
        <p:txBody>
          <a:bodyPr/>
          <a:lstStyle/>
          <a:p>
            <a:pPr eaLnBrk="1" hangingPunct="1">
              <a:defRPr/>
            </a:pPr>
            <a:r>
              <a:rPr lang="en-US" smtClean="0"/>
              <a:t>Physical Processes and Models(4): </a:t>
            </a:r>
            <a:r>
              <a:rPr lang="en-US" u="sng" smtClean="0"/>
              <a:t>The INC</a:t>
            </a:r>
          </a:p>
        </p:txBody>
      </p:sp>
      <p:sp>
        <p:nvSpPr>
          <p:cNvPr id="48132" name="Rectangle 3"/>
          <p:cNvSpPr>
            <a:spLocks noGrp="1" noChangeArrowheads="1"/>
          </p:cNvSpPr>
          <p:nvPr>
            <p:ph type="body" sz="half" idx="1"/>
          </p:nvPr>
        </p:nvSpPr>
        <p:spPr>
          <a:xfrm>
            <a:off x="2473325" y="1052513"/>
            <a:ext cx="6670675" cy="5184775"/>
          </a:xfrm>
        </p:spPr>
        <p:txBody>
          <a:bodyPr/>
          <a:lstStyle/>
          <a:p>
            <a:pPr eaLnBrk="1" hangingPunct="1">
              <a:lnSpc>
                <a:spcPct val="90000"/>
              </a:lnSpc>
              <a:buFont typeface="Wingdings" pitchFamily="2" charset="2"/>
              <a:buNone/>
            </a:pPr>
            <a:r>
              <a:rPr lang="en-US" sz="2000" dirty="0" smtClean="0"/>
              <a:t>Assumptions for which fundamental presumptions (within the INC) are valid: </a:t>
            </a:r>
          </a:p>
          <a:p>
            <a:pPr eaLnBrk="1" hangingPunct="1">
              <a:lnSpc>
                <a:spcPct val="90000"/>
              </a:lnSpc>
              <a:buFont typeface="Wingdings" pitchFamily="2" charset="2"/>
              <a:buNone/>
            </a:pPr>
            <a:endParaRPr lang="en-US" sz="2000" dirty="0" smtClean="0"/>
          </a:p>
          <a:p>
            <a:pPr lvl="1" eaLnBrk="1" hangingPunct="1">
              <a:lnSpc>
                <a:spcPct val="90000"/>
              </a:lnSpc>
            </a:pPr>
            <a:r>
              <a:rPr lang="en-US" sz="2000" u="sng" dirty="0" smtClean="0">
                <a:solidFill>
                  <a:srgbClr val="FF6600"/>
                </a:solidFill>
              </a:rPr>
              <a:t>De-Broglie-wavelength </a:t>
            </a:r>
            <a:r>
              <a:rPr lang="en-US" sz="2000" u="sng" dirty="0" smtClean="0">
                <a:solidFill>
                  <a:srgbClr val="FF6600"/>
                </a:solidFill>
                <a:sym typeface="Symbol" pitchFamily="18" charset="2"/>
              </a:rPr>
              <a:t></a:t>
            </a:r>
            <a:r>
              <a:rPr lang="en-US" sz="2000" dirty="0" smtClean="0">
                <a:sym typeface="Symbol" pitchFamily="18" charset="2"/>
              </a:rPr>
              <a:t> of cascade particles </a:t>
            </a:r>
            <a:r>
              <a:rPr lang="en-US" sz="2000" u="sng" dirty="0" smtClean="0">
                <a:solidFill>
                  <a:srgbClr val="FF6600"/>
                </a:solidFill>
                <a:sym typeface="Symbol" pitchFamily="18" charset="2"/>
              </a:rPr>
              <a:t>smaller* than average distance of nucleons</a:t>
            </a:r>
            <a:r>
              <a:rPr lang="en-US" sz="2000" dirty="0" smtClean="0">
                <a:sym typeface="Symbol" pitchFamily="18" charset="2"/>
              </a:rPr>
              <a:t> in nucleus (1.3fm) and mean free path length L in nuclear matter: &lt;&lt;, &lt;&lt;L</a:t>
            </a:r>
          </a:p>
          <a:p>
            <a:pPr lvl="1" eaLnBrk="1" hangingPunct="1">
              <a:lnSpc>
                <a:spcPct val="90000"/>
              </a:lnSpc>
            </a:pPr>
            <a:endParaRPr lang="en-US" sz="2000" dirty="0" smtClean="0">
              <a:sym typeface="Symbol" pitchFamily="18" charset="2"/>
            </a:endParaRPr>
          </a:p>
          <a:p>
            <a:pPr lvl="1" eaLnBrk="1" hangingPunct="1">
              <a:lnSpc>
                <a:spcPct val="90000"/>
              </a:lnSpc>
            </a:pPr>
            <a:r>
              <a:rPr lang="en-US" sz="2000" u="sng" dirty="0" smtClean="0">
                <a:solidFill>
                  <a:srgbClr val="FF6600"/>
                </a:solidFill>
                <a:sym typeface="Symbol" pitchFamily="18" charset="2"/>
              </a:rPr>
              <a:t>duration</a:t>
            </a:r>
            <a:r>
              <a:rPr lang="en-US" sz="2000" dirty="0" smtClean="0">
                <a:sym typeface="Symbol" pitchFamily="18" charset="2"/>
              </a:rPr>
              <a:t> of elementary impact </a:t>
            </a:r>
            <a:r>
              <a:rPr lang="en-US" sz="2000" baseline="-25000" dirty="0" err="1" smtClean="0">
                <a:sym typeface="Symbol" pitchFamily="18" charset="2"/>
              </a:rPr>
              <a:t>int</a:t>
            </a:r>
            <a:r>
              <a:rPr lang="en-US" sz="2000" dirty="0" smtClean="0">
                <a:sym typeface="Symbol" pitchFamily="18" charset="2"/>
              </a:rPr>
              <a:t> </a:t>
            </a:r>
            <a:r>
              <a:rPr lang="en-US" sz="2000" dirty="0" err="1" smtClean="0">
                <a:sym typeface="Symbol" pitchFamily="18" charset="2"/>
              </a:rPr>
              <a:t>r</a:t>
            </a:r>
            <a:r>
              <a:rPr lang="en-US" sz="2000" baseline="-25000" dirty="0" err="1" smtClean="0">
                <a:sym typeface="Symbol" pitchFamily="18" charset="2"/>
              </a:rPr>
              <a:t>int</a:t>
            </a:r>
            <a:r>
              <a:rPr lang="en-US" sz="2000" dirty="0" smtClean="0">
                <a:sym typeface="Symbol" pitchFamily="18" charset="2"/>
              </a:rPr>
              <a:t>/v  </a:t>
            </a:r>
            <a:r>
              <a:rPr lang="en-US" sz="2000" u="sng" dirty="0" smtClean="0">
                <a:solidFill>
                  <a:srgbClr val="FF6600"/>
                </a:solidFill>
                <a:sym typeface="Symbol" pitchFamily="18" charset="2"/>
              </a:rPr>
              <a:t>smaller than time between two collisions</a:t>
            </a:r>
            <a:r>
              <a:rPr lang="en-US" sz="2000" dirty="0" smtClean="0">
                <a:sym typeface="Symbol" pitchFamily="18" charset="2"/>
              </a:rPr>
              <a:t>, i.e.  radius of strong interaction </a:t>
            </a:r>
            <a:r>
              <a:rPr lang="en-US" sz="2000" u="sng" dirty="0" smtClean="0">
                <a:solidFill>
                  <a:srgbClr val="FF6600"/>
                </a:solidFill>
                <a:sym typeface="Symbol" pitchFamily="18" charset="2"/>
              </a:rPr>
              <a:t>smaller than mean free path length</a:t>
            </a:r>
            <a:r>
              <a:rPr lang="en-US" sz="2000" dirty="0" smtClean="0">
                <a:sym typeface="Symbol" pitchFamily="18" charset="2"/>
              </a:rPr>
              <a:t>: </a:t>
            </a:r>
            <a:r>
              <a:rPr lang="en-US" sz="2000" dirty="0" err="1" smtClean="0">
                <a:sym typeface="Symbol" pitchFamily="18" charset="2"/>
              </a:rPr>
              <a:t>r</a:t>
            </a:r>
            <a:r>
              <a:rPr lang="en-US" sz="2000" baseline="-25000" dirty="0" err="1" smtClean="0">
                <a:sym typeface="Symbol" pitchFamily="18" charset="2"/>
              </a:rPr>
              <a:t>int</a:t>
            </a:r>
            <a:r>
              <a:rPr lang="en-US" sz="2000" dirty="0" smtClean="0">
                <a:sym typeface="Symbol" pitchFamily="18" charset="2"/>
              </a:rPr>
              <a:t>&lt;&lt;L</a:t>
            </a:r>
          </a:p>
          <a:p>
            <a:pPr lvl="1" eaLnBrk="1" hangingPunct="1">
              <a:lnSpc>
                <a:spcPct val="90000"/>
              </a:lnSpc>
            </a:pPr>
            <a:endParaRPr lang="en-US" sz="2000" dirty="0" smtClean="0">
              <a:sym typeface="Symbol" pitchFamily="18" charset="2"/>
            </a:endParaRPr>
          </a:p>
          <a:p>
            <a:pPr lvl="1" eaLnBrk="1" hangingPunct="1">
              <a:lnSpc>
                <a:spcPct val="90000"/>
              </a:lnSpc>
            </a:pPr>
            <a:r>
              <a:rPr lang="en-US" sz="2000" u="sng" dirty="0" smtClean="0">
                <a:solidFill>
                  <a:srgbClr val="FF6600"/>
                </a:solidFill>
                <a:sym typeface="Symbol" pitchFamily="18" charset="2"/>
              </a:rPr>
              <a:t>number</a:t>
            </a:r>
            <a:r>
              <a:rPr lang="en-US" sz="2000" dirty="0" smtClean="0">
                <a:sym typeface="Symbol" pitchFamily="18" charset="2"/>
              </a:rPr>
              <a:t> of participating cascade particles  </a:t>
            </a:r>
            <a:r>
              <a:rPr lang="en-US" sz="2000" dirty="0" err="1" smtClean="0">
                <a:sym typeface="Symbol" pitchFamily="18" charset="2"/>
              </a:rPr>
              <a:t>N</a:t>
            </a:r>
            <a:r>
              <a:rPr lang="en-US" sz="2000" baseline="-25000" dirty="0" err="1" smtClean="0">
                <a:sym typeface="Symbol" pitchFamily="18" charset="2"/>
              </a:rPr>
              <a:t>c</a:t>
            </a:r>
            <a:r>
              <a:rPr lang="en-US" sz="2000" dirty="0" smtClean="0">
                <a:sym typeface="Symbol" pitchFamily="18" charset="2"/>
              </a:rPr>
              <a:t> should be considerably </a:t>
            </a:r>
            <a:r>
              <a:rPr lang="en-US" sz="2000" u="sng" dirty="0" smtClean="0">
                <a:solidFill>
                  <a:srgbClr val="FF6600"/>
                </a:solidFill>
                <a:sym typeface="Symbol" pitchFamily="18" charset="2"/>
              </a:rPr>
              <a:t>smaller than number of target nucleons</a:t>
            </a:r>
            <a:r>
              <a:rPr lang="en-US" sz="2000" dirty="0" smtClean="0">
                <a:sym typeface="Symbol" pitchFamily="18" charset="2"/>
              </a:rPr>
              <a:t> A</a:t>
            </a:r>
            <a:r>
              <a:rPr lang="en-US" sz="2000" baseline="-25000" dirty="0" smtClean="0">
                <a:sym typeface="Symbol" pitchFamily="18" charset="2"/>
              </a:rPr>
              <a:t>t</a:t>
            </a:r>
            <a:r>
              <a:rPr lang="en-US" sz="2000" dirty="0" smtClean="0">
                <a:sym typeface="Symbol" pitchFamily="18" charset="2"/>
              </a:rPr>
              <a:t>:  </a:t>
            </a:r>
            <a:r>
              <a:rPr lang="en-US" sz="2000" dirty="0" err="1" smtClean="0">
                <a:sym typeface="Symbol" pitchFamily="18" charset="2"/>
              </a:rPr>
              <a:t>N</a:t>
            </a:r>
            <a:r>
              <a:rPr lang="en-US" sz="2000" baseline="-25000" dirty="0" err="1" smtClean="0">
                <a:sym typeface="Symbol" pitchFamily="18" charset="2"/>
              </a:rPr>
              <a:t>c</a:t>
            </a:r>
            <a:r>
              <a:rPr lang="en-US" sz="2000" baseline="-25000" dirty="0" smtClean="0">
                <a:sym typeface="Symbol" pitchFamily="18" charset="2"/>
              </a:rPr>
              <a:t> </a:t>
            </a:r>
            <a:r>
              <a:rPr lang="en-US" sz="2000" dirty="0" smtClean="0">
                <a:sym typeface="Symbol" pitchFamily="18" charset="2"/>
              </a:rPr>
              <a:t>&lt;&lt;A</a:t>
            </a:r>
            <a:r>
              <a:rPr lang="en-US" sz="2000" baseline="-25000" dirty="0" smtClean="0">
                <a:sym typeface="Symbol" pitchFamily="18" charset="2"/>
              </a:rPr>
              <a:t>t</a:t>
            </a:r>
          </a:p>
        </p:txBody>
      </p:sp>
      <p:pic>
        <p:nvPicPr>
          <p:cNvPr id="48133" name="Picture 8"/>
          <p:cNvPicPr>
            <a:picLocks noGrp="1" noChangeAspect="1" noChangeArrowheads="1"/>
          </p:cNvPicPr>
          <p:nvPr>
            <p:ph sz="half" idx="2"/>
          </p:nvPr>
        </p:nvPicPr>
        <p:blipFill>
          <a:blip r:embed="rId3" cstate="print">
            <a:lum bright="-10000" contrast="-20000"/>
            <a:extLst>
              <a:ext uri="{28A0092B-C50C-407E-A947-70E740481C1C}">
                <a14:useLocalDpi xmlns="" xmlns:a14="http://schemas.microsoft.com/office/drawing/2010/main" val="0"/>
              </a:ext>
            </a:extLst>
          </a:blip>
          <a:srcRect/>
          <a:stretch>
            <a:fillRect/>
          </a:stretch>
        </p:blipFill>
        <p:spPr>
          <a:xfrm>
            <a:off x="250825" y="2420938"/>
            <a:ext cx="2311400" cy="1833562"/>
          </a:xfrm>
          <a:noFill/>
        </p:spPr>
      </p:pic>
      <p:sp>
        <p:nvSpPr>
          <p:cNvPr id="48134" name="Text Box 12"/>
          <p:cNvSpPr txBox="1">
            <a:spLocks noChangeArrowheads="1"/>
          </p:cNvSpPr>
          <p:nvPr/>
        </p:nvSpPr>
        <p:spPr bwMode="auto">
          <a:xfrm>
            <a:off x="179388" y="4652963"/>
            <a:ext cx="2305050" cy="1598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a:solidFill>
                  <a:srgbClr val="FDF325"/>
                </a:solidFill>
                <a:sym typeface="Symbol" pitchFamily="18" charset="2"/>
              </a:rPr>
              <a:t>=h/(2mE)</a:t>
            </a:r>
            <a:r>
              <a:rPr lang="de-DE" baseline="30000">
                <a:solidFill>
                  <a:srgbClr val="FDF325"/>
                </a:solidFill>
                <a:sym typeface="Symbol" pitchFamily="18" charset="2"/>
              </a:rPr>
              <a:t>1/2</a:t>
            </a:r>
          </a:p>
          <a:p>
            <a:pPr eaLnBrk="1" hangingPunct="1">
              <a:spcBef>
                <a:spcPct val="50000"/>
              </a:spcBef>
            </a:pPr>
            <a:r>
              <a:rPr lang="de-DE" sz="1400">
                <a:solidFill>
                  <a:srgbClr val="FDF325"/>
                </a:solidFill>
                <a:latin typeface="Comic Sans MS" pitchFamily="66" charset="0"/>
                <a:sym typeface="Symbol" pitchFamily="18" charset="2"/>
              </a:rPr>
              <a:t>=0.7 fm </a:t>
            </a:r>
            <a:r>
              <a:rPr lang="de-DE" sz="1400">
                <a:solidFill>
                  <a:srgbClr val="FDF325"/>
                </a:solidFill>
                <a:latin typeface="Comic Sans MS" pitchFamily="66" charset="0"/>
                <a:cs typeface="Times New Roman" pitchFamily="18" charset="0"/>
                <a:sym typeface="Symbol" pitchFamily="18" charset="2"/>
              </a:rPr>
              <a:t>↔ 1000 MeV</a:t>
            </a:r>
          </a:p>
          <a:p>
            <a:pPr eaLnBrk="1" hangingPunct="1">
              <a:spcBef>
                <a:spcPct val="50000"/>
              </a:spcBef>
            </a:pPr>
            <a:r>
              <a:rPr lang="de-DE" sz="1400">
                <a:solidFill>
                  <a:srgbClr val="FDF325"/>
                </a:solidFill>
                <a:latin typeface="Comic Sans MS" pitchFamily="66" charset="0"/>
                <a:sym typeface="Symbol" pitchFamily="18" charset="2"/>
              </a:rPr>
              <a:t>=2.7 fm ↔ 100 MeV</a:t>
            </a:r>
          </a:p>
          <a:p>
            <a:pPr eaLnBrk="1" hangingPunct="1">
              <a:spcBef>
                <a:spcPct val="50000"/>
              </a:spcBef>
            </a:pPr>
            <a:r>
              <a:rPr lang="de-DE" sz="1400">
                <a:solidFill>
                  <a:srgbClr val="FDF325"/>
                </a:solidFill>
                <a:latin typeface="Comic Sans MS" pitchFamily="66" charset="0"/>
                <a:sym typeface="Symbol" pitchFamily="18" charset="2"/>
              </a:rPr>
              <a:t>=9    fm ↔ 10 MeV</a:t>
            </a:r>
          </a:p>
          <a:p>
            <a:pPr eaLnBrk="1" hangingPunct="1">
              <a:spcBef>
                <a:spcPct val="50000"/>
              </a:spcBef>
            </a:pPr>
            <a:endParaRPr lang="de-DE" sz="1200">
              <a:solidFill>
                <a:srgbClr val="FDF325"/>
              </a:solidFill>
              <a:latin typeface="Times New Roman" pitchFamily="18" charset="0"/>
              <a:cs typeface="Times New Roman" pitchFamily="18" charset="0"/>
              <a:sym typeface="Symbol" pitchFamily="18" charset="2"/>
            </a:endParaRPr>
          </a:p>
        </p:txBody>
      </p:sp>
      <p:sp>
        <p:nvSpPr>
          <p:cNvPr id="48135" name="Text Box 13"/>
          <p:cNvSpPr txBox="1">
            <a:spLocks noChangeArrowheads="1"/>
          </p:cNvSpPr>
          <p:nvPr/>
        </p:nvSpPr>
        <p:spPr bwMode="auto">
          <a:xfrm>
            <a:off x="179388" y="6021388"/>
            <a:ext cx="7626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30000"/>
              </a:spcBef>
            </a:pPr>
            <a:r>
              <a:rPr lang="de-DE" sz="1200" dirty="0" smtClean="0">
                <a:solidFill>
                  <a:srgbClr val="FFFF00"/>
                </a:solidFill>
                <a:latin typeface="Comic Sans MS" pitchFamily="66" charset="0"/>
              </a:rPr>
              <a:t>*</a:t>
            </a:r>
            <a:r>
              <a:rPr lang="de-DE" sz="1200" dirty="0" err="1" smtClean="0">
                <a:solidFill>
                  <a:srgbClr val="FFFF00"/>
                </a:solidFill>
                <a:latin typeface="Comic Sans MS" pitchFamily="66" charset="0"/>
              </a:rPr>
              <a:t>For</a:t>
            </a:r>
            <a:r>
              <a:rPr lang="de-DE" sz="1200" dirty="0" smtClean="0">
                <a:solidFill>
                  <a:srgbClr val="FFFF00"/>
                </a:solidFill>
                <a:latin typeface="Comic Sans MS" pitchFamily="66" charset="0"/>
              </a:rPr>
              <a:t> </a:t>
            </a:r>
            <a:r>
              <a:rPr lang="de-DE" sz="1200" dirty="0">
                <a:solidFill>
                  <a:srgbClr val="FFFF00"/>
                </a:solidFill>
                <a:latin typeface="Comic Sans MS" pitchFamily="66" charset="0"/>
              </a:rPr>
              <a:t>high </a:t>
            </a:r>
            <a:r>
              <a:rPr lang="de-DE" sz="1200" dirty="0" err="1">
                <a:solidFill>
                  <a:srgbClr val="FFFF00"/>
                </a:solidFill>
                <a:latin typeface="Comic Sans MS" pitchFamily="66" charset="0"/>
              </a:rPr>
              <a:t>energies</a:t>
            </a:r>
            <a:r>
              <a:rPr lang="de-DE" sz="1200" dirty="0">
                <a:solidFill>
                  <a:srgbClr val="FFFF00"/>
                </a:solidFill>
                <a:latin typeface="Comic Sans MS" pitchFamily="66" charset="0"/>
              </a:rPr>
              <a:t> </a:t>
            </a:r>
            <a:r>
              <a:rPr lang="en-US" sz="1200" dirty="0">
                <a:solidFill>
                  <a:srgbClr val="FFFF00"/>
                </a:solidFill>
                <a:latin typeface="Comic Sans MS" pitchFamily="66" charset="0"/>
              </a:rPr>
              <a:t>this presumption is certainly valid and the interacting nucleons do not ``see'' the nucleus as whole but as an assembly of individual nucleons bound together by their mean field.</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2"/>
          <p:cNvSpPr>
            <a:spLocks noGrp="1"/>
          </p:cNvSpPr>
          <p:nvPr>
            <p:ph type="sldNum" sz="quarter" idx="10"/>
          </p:nvPr>
        </p:nvSpPr>
        <p:spPr/>
        <p:txBody>
          <a:bodyPr/>
          <a:lstStyle/>
          <a:p>
            <a:pPr>
              <a:defRPr/>
            </a:pPr>
            <a:fld id="{F6A422BD-9E80-48CA-BFB4-A9B963A82369}" type="slidenum">
              <a:rPr lang="de-DE"/>
              <a:pPr>
                <a:defRPr/>
              </a:pPr>
              <a:t>22</a:t>
            </a:fld>
            <a:endParaRPr lang="de-DE"/>
          </a:p>
        </p:txBody>
      </p:sp>
      <p:sp>
        <p:nvSpPr>
          <p:cNvPr id="49155" name="Text Box 3"/>
          <p:cNvSpPr txBox="1">
            <a:spLocks noChangeArrowheads="1"/>
          </p:cNvSpPr>
          <p:nvPr/>
        </p:nvSpPr>
        <p:spPr bwMode="auto">
          <a:xfrm>
            <a:off x="271463" y="908050"/>
            <a:ext cx="8626475"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00"/>
                </a:solidFill>
                <a:latin typeface="Comic Sans MS" pitchFamily="66" charset="0"/>
              </a:rPr>
              <a:t>pions are decay products of </a:t>
            </a:r>
            <a:r>
              <a:rPr lang="el-GR" sz="1600">
                <a:solidFill>
                  <a:srgbClr val="FFFF00"/>
                </a:solidFill>
                <a:latin typeface="Comic Sans MS" pitchFamily="66" charset="0"/>
              </a:rPr>
              <a:t>Δ</a:t>
            </a:r>
            <a:r>
              <a:rPr lang="en-US" sz="1600">
                <a:solidFill>
                  <a:srgbClr val="FFFF00"/>
                </a:solidFill>
                <a:latin typeface="Comic Sans MS" pitchFamily="66" charset="0"/>
              </a:rPr>
              <a:t> resonances. (mesons--exchange particles of the strong interaction between nucleons). </a:t>
            </a:r>
            <a:r>
              <a:rPr lang="el-GR" sz="1600">
                <a:solidFill>
                  <a:srgbClr val="FFFF00"/>
                </a:solidFill>
                <a:latin typeface="Comic Sans MS" pitchFamily="66" charset="0"/>
              </a:rPr>
              <a:t>Δ</a:t>
            </a:r>
            <a:r>
              <a:rPr lang="en-US" sz="1600">
                <a:solidFill>
                  <a:srgbClr val="FFFF00"/>
                </a:solidFill>
                <a:latin typeface="Comic Sans MS" pitchFamily="66" charset="0"/>
              </a:rPr>
              <a:t> resonances and pions are coming from inelastic NN reactions at beam energies above few 100 MeV (M</a:t>
            </a:r>
            <a:r>
              <a:rPr lang="el-GR" sz="1600" baseline="-25000">
                <a:solidFill>
                  <a:srgbClr val="FFFF00"/>
                </a:solidFill>
                <a:latin typeface="Comic Sans MS" pitchFamily="66" charset="0"/>
              </a:rPr>
              <a:t>π</a:t>
            </a:r>
            <a:r>
              <a:rPr lang="en-US" sz="1600">
                <a:solidFill>
                  <a:srgbClr val="FFFF00"/>
                </a:solidFill>
                <a:latin typeface="Comic Sans MS" pitchFamily="66" charset="0"/>
              </a:rPr>
              <a:t> ~ 140 MeV).</a:t>
            </a:r>
            <a:endParaRPr lang="en-GB" sz="1600">
              <a:solidFill>
                <a:srgbClr val="FFFF00"/>
              </a:solidFill>
              <a:latin typeface="Comic Sans MS" pitchFamily="66" charset="0"/>
            </a:endParaRPr>
          </a:p>
        </p:txBody>
      </p:sp>
      <p:pic>
        <p:nvPicPr>
          <p:cNvPr id="49156" name="Picture 4" descr="pion_cycl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163" y="1797050"/>
            <a:ext cx="3514725" cy="4368800"/>
          </a:xfrm>
          <a:prstGeom prst="rect">
            <a:avLst/>
          </a:prstGeom>
          <a:noFill/>
          <a:ln w="19050">
            <a:solidFill>
              <a:srgbClr val="FCCC6C"/>
            </a:solidFill>
            <a:miter lim="800000"/>
            <a:headEnd/>
            <a:tailEnd/>
          </a:ln>
          <a:extLst>
            <a:ext uri="{909E8E84-426E-40DD-AFC4-6F175D3DCCD1}">
              <a14:hiddenFill xmlns="" xmlns:a14="http://schemas.microsoft.com/office/drawing/2010/main">
                <a:solidFill>
                  <a:srgbClr val="FFFFFF"/>
                </a:solidFill>
              </a14:hiddenFill>
            </a:ext>
          </a:extLst>
        </p:spPr>
      </p:pic>
      <p:sp>
        <p:nvSpPr>
          <p:cNvPr id="49157" name="Text Box 5"/>
          <p:cNvSpPr txBox="1">
            <a:spLocks noChangeArrowheads="1"/>
          </p:cNvSpPr>
          <p:nvPr/>
        </p:nvSpPr>
        <p:spPr bwMode="auto">
          <a:xfrm rot="-5400000">
            <a:off x="4062413" y="4948237"/>
            <a:ext cx="2389188"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a:solidFill>
                  <a:srgbClr val="FFFF00"/>
                </a:solidFill>
              </a:rPr>
              <a:t>C. Hartnack et al., Nucl. Phys. A 495(1989)303</a:t>
            </a:r>
            <a:endParaRPr lang="en-GB" sz="800" b="1">
              <a:solidFill>
                <a:srgbClr val="FFFF00"/>
              </a:solidFill>
            </a:endParaRPr>
          </a:p>
        </p:txBody>
      </p:sp>
      <p:sp>
        <p:nvSpPr>
          <p:cNvPr id="49158" name="Text Box 6"/>
          <p:cNvSpPr txBox="1">
            <a:spLocks noChangeArrowheads="1"/>
          </p:cNvSpPr>
          <p:nvPr/>
        </p:nvSpPr>
        <p:spPr bwMode="auto">
          <a:xfrm>
            <a:off x="355600" y="2035175"/>
            <a:ext cx="2624138" cy="336550"/>
          </a:xfrm>
          <a:prstGeom prst="rect">
            <a:avLst/>
          </a:prstGeom>
          <a:noFill/>
          <a:ln>
            <a:noFill/>
          </a:ln>
          <a:effectLst/>
          <a:extLst>
            <a:ext uri="{909E8E84-426E-40DD-AFC4-6F175D3DCCD1}">
              <a14:hiddenFill xmlns="" xmlns:a14="http://schemas.microsoft.com/office/drawing/2010/main">
                <a:solidFill>
                  <a:srgbClr val="FCCC6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FFFF00"/>
                </a:solidFill>
              </a:rPr>
              <a:t>Pion cycle ( </a:t>
            </a:r>
            <a:r>
              <a:rPr lang="en-US" sz="1600" b="1">
                <a:solidFill>
                  <a:srgbClr val="FFFF00"/>
                </a:solidFill>
                <a:latin typeface="Symbol" pitchFamily="18" charset="2"/>
              </a:rPr>
              <a:t>D</a:t>
            </a:r>
            <a:r>
              <a:rPr lang="en-US" sz="1600" b="1">
                <a:solidFill>
                  <a:srgbClr val="FFFF00"/>
                </a:solidFill>
              </a:rPr>
              <a:t> </a:t>
            </a:r>
            <a:r>
              <a:rPr lang="en-US" sz="1600" b="1">
                <a:solidFill>
                  <a:srgbClr val="FFFF00"/>
                </a:solidFill>
                <a:sym typeface="Symbol" pitchFamily="18" charset="2"/>
              </a:rPr>
              <a:t> N</a:t>
            </a:r>
            <a:r>
              <a:rPr lang="en-US" sz="1600" b="1">
                <a:solidFill>
                  <a:srgbClr val="FFFF00"/>
                </a:solidFill>
                <a:latin typeface="Symbol" pitchFamily="18" charset="2"/>
                <a:sym typeface="Symbol" pitchFamily="18" charset="2"/>
              </a:rPr>
              <a:t>p</a:t>
            </a:r>
            <a:r>
              <a:rPr lang="en-US" sz="1600" b="1">
                <a:solidFill>
                  <a:srgbClr val="FFFF00"/>
                </a:solidFill>
                <a:sym typeface="Symbol" pitchFamily="18" charset="2"/>
              </a:rPr>
              <a:t>  </a:t>
            </a:r>
            <a:r>
              <a:rPr lang="en-US" sz="1600" b="1">
                <a:solidFill>
                  <a:srgbClr val="FFFF00"/>
                </a:solidFill>
                <a:latin typeface="Symbol" pitchFamily="18" charset="2"/>
                <a:sym typeface="Symbol" pitchFamily="18" charset="2"/>
              </a:rPr>
              <a:t>D )</a:t>
            </a:r>
            <a:endParaRPr lang="en-GB" sz="1600" b="1">
              <a:solidFill>
                <a:srgbClr val="FFFF00"/>
              </a:solidFill>
              <a:latin typeface="Symbol" pitchFamily="18" charset="2"/>
              <a:sym typeface="Symbol" pitchFamily="18" charset="2"/>
            </a:endParaRPr>
          </a:p>
        </p:txBody>
      </p:sp>
      <p:sp>
        <p:nvSpPr>
          <p:cNvPr id="49159" name="Text Box 7"/>
          <p:cNvSpPr txBox="1">
            <a:spLocks noChangeArrowheads="1"/>
          </p:cNvSpPr>
          <p:nvPr/>
        </p:nvSpPr>
        <p:spPr bwMode="auto">
          <a:xfrm>
            <a:off x="360363" y="2449513"/>
            <a:ext cx="4160837" cy="1089025"/>
          </a:xfrm>
          <a:prstGeom prst="rect">
            <a:avLst/>
          </a:prstGeom>
          <a:noFill/>
          <a:ln w="19050">
            <a:solidFill>
              <a:srgbClr val="FCCC6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CC0000"/>
                </a:solidFill>
                <a:cs typeface="Arial" pitchFamily="34" charset="0"/>
              </a:rPr>
              <a:t>•   </a:t>
            </a:r>
            <a:r>
              <a:rPr lang="en-US" sz="1600" b="1">
                <a:solidFill>
                  <a:srgbClr val="CC0000"/>
                </a:solidFill>
              </a:rPr>
              <a:t>NN </a:t>
            </a:r>
            <a:r>
              <a:rPr lang="en-US" sz="1600" b="1">
                <a:solidFill>
                  <a:srgbClr val="CC0000"/>
                </a:solidFill>
                <a:sym typeface="Symbol" pitchFamily="18" charset="2"/>
              </a:rPr>
              <a:t> </a:t>
            </a:r>
            <a:r>
              <a:rPr lang="en-US" sz="1600" b="1">
                <a:solidFill>
                  <a:srgbClr val="CC0000"/>
                </a:solidFill>
                <a:latin typeface="Symbol" pitchFamily="18" charset="2"/>
                <a:sym typeface="Symbol" pitchFamily="18" charset="2"/>
              </a:rPr>
              <a:t>D</a:t>
            </a:r>
            <a:r>
              <a:rPr lang="en-US" sz="1600" b="1">
                <a:solidFill>
                  <a:srgbClr val="CC0000"/>
                </a:solidFill>
                <a:sym typeface="Symbol" pitchFamily="18" charset="2"/>
              </a:rPr>
              <a:t>N</a:t>
            </a:r>
            <a:r>
              <a:rPr lang="en-US" sz="1600" b="1">
                <a:sym typeface="Symbol" pitchFamily="18" charset="2"/>
              </a:rPr>
              <a:t> 	hard </a:t>
            </a:r>
            <a:r>
              <a:rPr lang="en-US" sz="1600" b="1">
                <a:latin typeface="Symbol" pitchFamily="18" charset="2"/>
                <a:sym typeface="Symbol" pitchFamily="18" charset="2"/>
              </a:rPr>
              <a:t>D</a:t>
            </a:r>
            <a:r>
              <a:rPr lang="en-US" sz="1600" b="1">
                <a:sym typeface="Symbol" pitchFamily="18" charset="2"/>
              </a:rPr>
              <a:t> production</a:t>
            </a:r>
          </a:p>
          <a:p>
            <a:pPr eaLnBrk="1" hangingPunct="1"/>
            <a:r>
              <a:rPr lang="en-US" sz="1600" b="1">
                <a:solidFill>
                  <a:srgbClr val="CC0000"/>
                </a:solidFill>
                <a:cs typeface="Arial" pitchFamily="34" charset="0"/>
              </a:rPr>
              <a:t>•   </a:t>
            </a:r>
            <a:r>
              <a:rPr lang="en-US" sz="1600" b="1">
                <a:solidFill>
                  <a:srgbClr val="CC0000"/>
                </a:solidFill>
                <a:latin typeface="Symbol" pitchFamily="18" charset="2"/>
                <a:sym typeface="Symbol" pitchFamily="18" charset="2"/>
              </a:rPr>
              <a:t>D</a:t>
            </a:r>
            <a:r>
              <a:rPr lang="en-US" sz="1600" b="1">
                <a:solidFill>
                  <a:srgbClr val="CC0000"/>
                </a:solidFill>
                <a:sym typeface="Symbol" pitchFamily="18" charset="2"/>
              </a:rPr>
              <a:t>  N</a:t>
            </a:r>
            <a:r>
              <a:rPr lang="en-US" sz="1600" b="1">
                <a:solidFill>
                  <a:srgbClr val="CC0000"/>
                </a:solidFill>
                <a:latin typeface="Symbol" pitchFamily="18" charset="2"/>
                <a:sym typeface="Symbol" pitchFamily="18" charset="2"/>
              </a:rPr>
              <a:t>p</a:t>
            </a:r>
            <a:r>
              <a:rPr lang="en-US" sz="1600" b="1">
                <a:sym typeface="Symbol" pitchFamily="18" charset="2"/>
              </a:rPr>
              <a:t> 	</a:t>
            </a:r>
            <a:r>
              <a:rPr lang="en-US" sz="1600" b="1">
                <a:latin typeface="Symbol" pitchFamily="18" charset="2"/>
                <a:sym typeface="Symbol" pitchFamily="18" charset="2"/>
              </a:rPr>
              <a:t>D</a:t>
            </a:r>
            <a:r>
              <a:rPr lang="en-US" sz="1600" b="1">
                <a:sym typeface="Symbol" pitchFamily="18" charset="2"/>
              </a:rPr>
              <a:t> decay</a:t>
            </a:r>
          </a:p>
          <a:p>
            <a:pPr eaLnBrk="1" hangingPunct="1"/>
            <a:r>
              <a:rPr lang="en-US" sz="1600" b="1">
                <a:solidFill>
                  <a:srgbClr val="CC0000"/>
                </a:solidFill>
                <a:cs typeface="Arial" pitchFamily="34" charset="0"/>
              </a:rPr>
              <a:t>•   </a:t>
            </a:r>
            <a:r>
              <a:rPr lang="en-US" sz="1600" b="1">
                <a:solidFill>
                  <a:srgbClr val="CC0000"/>
                </a:solidFill>
                <a:latin typeface="Symbol" pitchFamily="18" charset="2"/>
                <a:sym typeface="Symbol" pitchFamily="18" charset="2"/>
              </a:rPr>
              <a:t>D</a:t>
            </a:r>
            <a:r>
              <a:rPr lang="en-US" sz="1600" b="1">
                <a:solidFill>
                  <a:srgbClr val="CC0000"/>
                </a:solidFill>
                <a:sym typeface="Symbol" pitchFamily="18" charset="2"/>
              </a:rPr>
              <a:t>N  NN</a:t>
            </a:r>
            <a:r>
              <a:rPr lang="en-US" sz="1600" b="1">
                <a:sym typeface="Symbol" pitchFamily="18" charset="2"/>
              </a:rPr>
              <a:t> 	</a:t>
            </a:r>
            <a:r>
              <a:rPr lang="en-US" sz="1600" b="1">
                <a:latin typeface="Symbol" pitchFamily="18" charset="2"/>
                <a:sym typeface="Symbol" pitchFamily="18" charset="2"/>
              </a:rPr>
              <a:t>D</a:t>
            </a:r>
            <a:r>
              <a:rPr lang="en-US" sz="1600" b="1">
                <a:sym typeface="Symbol" pitchFamily="18" charset="2"/>
              </a:rPr>
              <a:t> absorption</a:t>
            </a:r>
          </a:p>
          <a:p>
            <a:pPr eaLnBrk="1" hangingPunct="1"/>
            <a:r>
              <a:rPr lang="en-US" sz="1600" b="1">
                <a:solidFill>
                  <a:srgbClr val="CC0000"/>
                </a:solidFill>
                <a:cs typeface="Arial" pitchFamily="34" charset="0"/>
              </a:rPr>
              <a:t>•  </a:t>
            </a:r>
            <a:r>
              <a:rPr lang="en-US" sz="1600" b="1">
                <a:solidFill>
                  <a:srgbClr val="CC0000"/>
                </a:solidFill>
                <a:sym typeface="Symbol" pitchFamily="18" charset="2"/>
              </a:rPr>
              <a:t> N</a:t>
            </a:r>
            <a:r>
              <a:rPr lang="en-US" sz="1600" b="1">
                <a:solidFill>
                  <a:srgbClr val="CC0000"/>
                </a:solidFill>
                <a:latin typeface="Symbol" pitchFamily="18" charset="2"/>
                <a:sym typeface="Symbol" pitchFamily="18" charset="2"/>
              </a:rPr>
              <a:t>p</a:t>
            </a:r>
            <a:r>
              <a:rPr lang="en-US" sz="1600" b="1">
                <a:solidFill>
                  <a:srgbClr val="CC0000"/>
                </a:solidFill>
                <a:sym typeface="Symbol" pitchFamily="18" charset="2"/>
              </a:rPr>
              <a:t>  </a:t>
            </a:r>
            <a:r>
              <a:rPr lang="en-US" sz="1600" b="1">
                <a:solidFill>
                  <a:srgbClr val="CC0000"/>
                </a:solidFill>
                <a:latin typeface="Symbol" pitchFamily="18" charset="2"/>
                <a:sym typeface="Symbol" pitchFamily="18" charset="2"/>
              </a:rPr>
              <a:t>D</a:t>
            </a:r>
            <a:r>
              <a:rPr lang="en-US" sz="1600" b="1">
                <a:sym typeface="Symbol" pitchFamily="18" charset="2"/>
              </a:rPr>
              <a:t> 	soft </a:t>
            </a:r>
            <a:r>
              <a:rPr lang="en-US" sz="1600" b="1">
                <a:latin typeface="Symbol" pitchFamily="18" charset="2"/>
                <a:sym typeface="Symbol" pitchFamily="18" charset="2"/>
              </a:rPr>
              <a:t>D</a:t>
            </a:r>
            <a:r>
              <a:rPr lang="en-US" sz="1600" b="1">
                <a:sym typeface="Symbol" pitchFamily="18" charset="2"/>
              </a:rPr>
              <a:t> production</a:t>
            </a:r>
            <a:endParaRPr lang="en-GB" sz="1600" b="1">
              <a:sym typeface="Symbol" pitchFamily="18" charset="2"/>
            </a:endParaRPr>
          </a:p>
        </p:txBody>
      </p:sp>
      <p:sp>
        <p:nvSpPr>
          <p:cNvPr id="49160" name="Text Box 8"/>
          <p:cNvSpPr txBox="1">
            <a:spLocks noChangeArrowheads="1"/>
          </p:cNvSpPr>
          <p:nvPr/>
        </p:nvSpPr>
        <p:spPr bwMode="auto">
          <a:xfrm>
            <a:off x="355600" y="3657600"/>
            <a:ext cx="1450975" cy="336550"/>
          </a:xfrm>
          <a:prstGeom prst="rect">
            <a:avLst/>
          </a:prstGeom>
          <a:noFill/>
          <a:ln>
            <a:noFill/>
          </a:ln>
          <a:effectLst/>
          <a:extLst>
            <a:ext uri="{909E8E84-426E-40DD-AFC4-6F175D3DCCD1}">
              <a14:hiddenFill xmlns="" xmlns:a14="http://schemas.microsoft.com/office/drawing/2010/main">
                <a:solidFill>
                  <a:srgbClr val="FCCC6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FFFF00"/>
                </a:solidFill>
              </a:rPr>
              <a:t>4 sorts of </a:t>
            </a:r>
            <a:r>
              <a:rPr lang="en-US" sz="1600" b="1">
                <a:solidFill>
                  <a:srgbClr val="FFFF00"/>
                </a:solidFill>
                <a:latin typeface="Symbol" pitchFamily="18" charset="2"/>
              </a:rPr>
              <a:t>D</a:t>
            </a:r>
            <a:r>
              <a:rPr lang="en-US" sz="1600" b="1">
                <a:solidFill>
                  <a:srgbClr val="FFFF00"/>
                </a:solidFill>
              </a:rPr>
              <a:t>’s</a:t>
            </a:r>
            <a:endParaRPr lang="en-GB" sz="1600" b="1">
              <a:solidFill>
                <a:srgbClr val="FFFF00"/>
              </a:solidFill>
              <a:latin typeface="Symbol" pitchFamily="18" charset="2"/>
              <a:sym typeface="Symbol" pitchFamily="18" charset="2"/>
            </a:endParaRPr>
          </a:p>
        </p:txBody>
      </p:sp>
      <p:sp>
        <p:nvSpPr>
          <p:cNvPr id="49161" name="Text Box 9"/>
          <p:cNvSpPr txBox="1">
            <a:spLocks noChangeArrowheads="1"/>
          </p:cNvSpPr>
          <p:nvPr/>
        </p:nvSpPr>
        <p:spPr bwMode="auto">
          <a:xfrm>
            <a:off x="355600" y="4089400"/>
            <a:ext cx="2971800" cy="1089025"/>
          </a:xfrm>
          <a:prstGeom prst="rect">
            <a:avLst/>
          </a:prstGeom>
          <a:noFill/>
          <a:ln w="19050">
            <a:solidFill>
              <a:srgbClr val="FCCC6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latin typeface="Symbol" pitchFamily="18" charset="2"/>
                <a:sym typeface="Symbol" pitchFamily="18" charset="2"/>
              </a:rPr>
              <a:t>D</a:t>
            </a:r>
            <a:r>
              <a:rPr lang="en-US" sz="1600" b="1" baseline="30000">
                <a:sym typeface="Symbol" pitchFamily="18" charset="2"/>
              </a:rPr>
              <a:t>++</a:t>
            </a:r>
            <a:r>
              <a:rPr lang="en-US" sz="1600" b="1">
                <a:sym typeface="Symbol" pitchFamily="18" charset="2"/>
              </a:rPr>
              <a:t> </a:t>
            </a:r>
            <a:r>
              <a:rPr lang="en-US" sz="1600" b="1"/>
              <a:t> </a:t>
            </a:r>
            <a:r>
              <a:rPr lang="en-US" sz="1600" b="1">
                <a:sym typeface="Symbol" pitchFamily="18" charset="2"/>
              </a:rPr>
              <a:t> 1 (p+</a:t>
            </a:r>
            <a:r>
              <a:rPr lang="en-US" sz="1600" b="1">
                <a:latin typeface="Symbol" pitchFamily="18" charset="2"/>
                <a:sym typeface="Symbol" pitchFamily="18" charset="2"/>
              </a:rPr>
              <a:t>p</a:t>
            </a:r>
            <a:r>
              <a:rPr lang="en-US" sz="1600" b="1" baseline="30000">
                <a:sym typeface="Symbol" pitchFamily="18" charset="2"/>
              </a:rPr>
              <a:t>+</a:t>
            </a:r>
            <a:r>
              <a:rPr lang="en-US" sz="1600" b="1">
                <a:sym typeface="Symbol" pitchFamily="18" charset="2"/>
              </a:rPr>
              <a:t>)</a:t>
            </a:r>
          </a:p>
          <a:p>
            <a:pPr eaLnBrk="1" hangingPunct="1"/>
            <a:r>
              <a:rPr lang="en-US" sz="1600" b="1">
                <a:latin typeface="Symbol" pitchFamily="18" charset="2"/>
                <a:sym typeface="Symbol" pitchFamily="18" charset="2"/>
              </a:rPr>
              <a:t>D</a:t>
            </a:r>
            <a:r>
              <a:rPr lang="en-US" sz="1600" b="1" baseline="30000">
                <a:sym typeface="Symbol" pitchFamily="18" charset="2"/>
              </a:rPr>
              <a:t>+</a:t>
            </a:r>
            <a:r>
              <a:rPr lang="en-US" sz="1600" b="1">
                <a:sym typeface="Symbol" pitchFamily="18" charset="2"/>
              </a:rPr>
              <a:t> </a:t>
            </a:r>
            <a:r>
              <a:rPr lang="en-US" sz="1600" b="1"/>
              <a:t> </a:t>
            </a:r>
            <a:r>
              <a:rPr lang="en-US" sz="1600" b="1">
                <a:sym typeface="Symbol" pitchFamily="18" charset="2"/>
              </a:rPr>
              <a:t> 2/3 (p+</a:t>
            </a:r>
            <a:r>
              <a:rPr lang="en-US" sz="1600" b="1">
                <a:latin typeface="Symbol" pitchFamily="18" charset="2"/>
                <a:sym typeface="Symbol" pitchFamily="18" charset="2"/>
              </a:rPr>
              <a:t>p</a:t>
            </a:r>
            <a:r>
              <a:rPr lang="en-US" sz="1600" b="1" baseline="30000">
                <a:sym typeface="Symbol" pitchFamily="18" charset="2"/>
              </a:rPr>
              <a:t>0</a:t>
            </a:r>
            <a:r>
              <a:rPr lang="en-US" sz="1600" b="1">
                <a:sym typeface="Symbol" pitchFamily="18" charset="2"/>
              </a:rPr>
              <a:t>) + 1/3 (n+</a:t>
            </a:r>
            <a:r>
              <a:rPr lang="en-US" sz="1600" b="1">
                <a:latin typeface="Symbol" pitchFamily="18" charset="2"/>
                <a:sym typeface="Symbol" pitchFamily="18" charset="2"/>
              </a:rPr>
              <a:t>p</a:t>
            </a:r>
            <a:r>
              <a:rPr lang="en-US" sz="1600" b="1" baseline="30000">
                <a:sym typeface="Symbol" pitchFamily="18" charset="2"/>
              </a:rPr>
              <a:t>+</a:t>
            </a:r>
            <a:r>
              <a:rPr lang="en-US" sz="1600" b="1">
                <a:sym typeface="Symbol" pitchFamily="18" charset="2"/>
              </a:rPr>
              <a:t>)</a:t>
            </a:r>
          </a:p>
          <a:p>
            <a:pPr eaLnBrk="1" hangingPunct="1"/>
            <a:r>
              <a:rPr lang="en-US" sz="1600" b="1">
                <a:latin typeface="Symbol" pitchFamily="18" charset="2"/>
                <a:sym typeface="Symbol" pitchFamily="18" charset="2"/>
              </a:rPr>
              <a:t>D</a:t>
            </a:r>
            <a:r>
              <a:rPr lang="en-US" sz="1600" b="1" baseline="30000">
                <a:sym typeface="Symbol" pitchFamily="18" charset="2"/>
              </a:rPr>
              <a:t>0</a:t>
            </a:r>
            <a:r>
              <a:rPr lang="en-US" sz="1600" b="1">
                <a:sym typeface="Symbol" pitchFamily="18" charset="2"/>
              </a:rPr>
              <a:t> </a:t>
            </a:r>
            <a:r>
              <a:rPr lang="en-US" sz="1600" b="1"/>
              <a:t> </a:t>
            </a:r>
            <a:r>
              <a:rPr lang="en-US" sz="1600" b="1">
                <a:sym typeface="Symbol" pitchFamily="18" charset="2"/>
              </a:rPr>
              <a:t> 2/3 (n+</a:t>
            </a:r>
            <a:r>
              <a:rPr lang="en-US" sz="1600" b="1">
                <a:latin typeface="Symbol" pitchFamily="18" charset="2"/>
                <a:sym typeface="Symbol" pitchFamily="18" charset="2"/>
              </a:rPr>
              <a:t>p</a:t>
            </a:r>
            <a:r>
              <a:rPr lang="en-US" sz="1600" b="1" baseline="30000">
                <a:sym typeface="Symbol" pitchFamily="18" charset="2"/>
              </a:rPr>
              <a:t>0</a:t>
            </a:r>
            <a:r>
              <a:rPr lang="en-US" sz="1600" b="1">
                <a:sym typeface="Symbol" pitchFamily="18" charset="2"/>
              </a:rPr>
              <a:t>) + 1/3 (p+</a:t>
            </a:r>
            <a:r>
              <a:rPr lang="en-US" sz="1600" b="1">
                <a:latin typeface="Symbol" pitchFamily="18" charset="2"/>
                <a:sym typeface="Symbol" pitchFamily="18" charset="2"/>
              </a:rPr>
              <a:t>p</a:t>
            </a:r>
            <a:r>
              <a:rPr lang="en-US" sz="1600" b="1" baseline="30000">
                <a:sym typeface="Symbol" pitchFamily="18" charset="2"/>
              </a:rPr>
              <a:t>-</a:t>
            </a:r>
            <a:r>
              <a:rPr lang="en-US" sz="1600" b="1">
                <a:sym typeface="Symbol" pitchFamily="18" charset="2"/>
              </a:rPr>
              <a:t>)</a:t>
            </a:r>
          </a:p>
          <a:p>
            <a:pPr eaLnBrk="1" hangingPunct="1"/>
            <a:r>
              <a:rPr lang="en-US" sz="1600" b="1">
                <a:latin typeface="Symbol" pitchFamily="18" charset="2"/>
                <a:sym typeface="Symbol" pitchFamily="18" charset="2"/>
              </a:rPr>
              <a:t>D</a:t>
            </a:r>
            <a:r>
              <a:rPr lang="en-US" sz="1600" b="1">
                <a:sym typeface="Symbol" pitchFamily="18" charset="2"/>
              </a:rPr>
              <a:t>- </a:t>
            </a:r>
            <a:r>
              <a:rPr lang="en-US" sz="1600" b="1"/>
              <a:t>  </a:t>
            </a:r>
            <a:r>
              <a:rPr lang="en-US" sz="1600" b="1">
                <a:sym typeface="Symbol" pitchFamily="18" charset="2"/>
              </a:rPr>
              <a:t> 1 (n+</a:t>
            </a:r>
            <a:r>
              <a:rPr lang="en-US" sz="1600" b="1">
                <a:latin typeface="Symbol" pitchFamily="18" charset="2"/>
                <a:sym typeface="Symbol" pitchFamily="18" charset="2"/>
              </a:rPr>
              <a:t>p</a:t>
            </a:r>
            <a:r>
              <a:rPr lang="en-US" sz="1600" b="1" baseline="30000">
                <a:sym typeface="Symbol" pitchFamily="18" charset="2"/>
              </a:rPr>
              <a:t>-</a:t>
            </a:r>
            <a:r>
              <a:rPr lang="en-US" sz="1600" b="1">
                <a:sym typeface="Symbol" pitchFamily="18" charset="2"/>
              </a:rPr>
              <a:t>)</a:t>
            </a:r>
            <a:endParaRPr lang="en-GB" sz="1600" b="1">
              <a:sym typeface="Symbol" pitchFamily="18" charset="2"/>
            </a:endParaRPr>
          </a:p>
        </p:txBody>
      </p:sp>
      <p:pic>
        <p:nvPicPr>
          <p:cNvPr id="49162" name="Picture 10" descr="delta_deca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8300" y="5286375"/>
            <a:ext cx="2705100" cy="1460500"/>
          </a:xfrm>
          <a:prstGeom prst="rect">
            <a:avLst/>
          </a:prstGeom>
          <a:noFill/>
          <a:ln w="19050">
            <a:solidFill>
              <a:srgbClr val="FCCC6C"/>
            </a:solidFill>
            <a:miter lim="800000"/>
            <a:headEnd/>
            <a:tailEnd/>
          </a:ln>
          <a:extLst>
            <a:ext uri="{909E8E84-426E-40DD-AFC4-6F175D3DCCD1}">
              <a14:hiddenFill xmlns="" xmlns:a14="http://schemas.microsoft.com/office/drawing/2010/main">
                <a:solidFill>
                  <a:srgbClr val="FFFFFF"/>
                </a:solidFill>
              </a14:hiddenFill>
            </a:ext>
          </a:extLst>
        </p:spPr>
      </p:pic>
      <p:sp>
        <p:nvSpPr>
          <p:cNvPr id="763915" name="Rectangle 11"/>
          <p:cNvSpPr>
            <a:spLocks noChangeArrowheads="1"/>
          </p:cNvSpPr>
          <p:nvPr/>
        </p:nvSpPr>
        <p:spPr bwMode="auto">
          <a:xfrm>
            <a:off x="250825" y="115888"/>
            <a:ext cx="8229600" cy="64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2800">
                <a:solidFill>
                  <a:schemeClr val="tx2"/>
                </a:solidFill>
                <a:effectLst>
                  <a:outerShdw blurRad="38100" dist="38100" dir="2700000" algn="tl">
                    <a:srgbClr val="FFFFFF"/>
                  </a:outerShdw>
                </a:effectLst>
                <a:latin typeface="Comic Sans MS" pitchFamily="66" charset="0"/>
              </a:rPr>
              <a:t>Physical Processes and Models(4): </a:t>
            </a:r>
            <a:r>
              <a:rPr lang="en-US" sz="2800" u="sng">
                <a:solidFill>
                  <a:schemeClr val="tx2"/>
                </a:solidFill>
                <a:effectLst>
                  <a:outerShdw blurRad="38100" dist="38100" dir="2700000" algn="tl">
                    <a:srgbClr val="FFFFFF"/>
                  </a:outerShdw>
                </a:effectLst>
                <a:latin typeface="Comic Sans MS" pitchFamily="66" charset="0"/>
              </a:rPr>
              <a:t>The INC</a:t>
            </a:r>
            <a:br>
              <a:rPr lang="en-US" sz="2800" u="sng">
                <a:solidFill>
                  <a:schemeClr val="tx2"/>
                </a:solidFill>
                <a:effectLst>
                  <a:outerShdw blurRad="38100" dist="38100" dir="2700000" algn="tl">
                    <a:srgbClr val="FFFFFF"/>
                  </a:outerShdw>
                </a:effectLst>
                <a:latin typeface="Comic Sans MS" pitchFamily="66" charset="0"/>
              </a:rPr>
            </a:br>
            <a:r>
              <a:rPr lang="en-US" sz="2000" u="sng">
                <a:solidFill>
                  <a:schemeClr val="tx2"/>
                </a:solidFill>
                <a:effectLst>
                  <a:outerShdw blurRad="38100" dist="38100" dir="2700000" algn="tl">
                    <a:srgbClr val="FFFFFF"/>
                  </a:outerShdw>
                </a:effectLst>
                <a:latin typeface="Comic Sans MS" pitchFamily="66" charset="0"/>
              </a:rPr>
              <a:t>production of pions</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5"/>
          <p:cNvSpPr>
            <a:spLocks noGrp="1"/>
          </p:cNvSpPr>
          <p:nvPr>
            <p:ph type="sldNum" sz="quarter" idx="10"/>
          </p:nvPr>
        </p:nvSpPr>
        <p:spPr/>
        <p:txBody>
          <a:bodyPr/>
          <a:lstStyle/>
          <a:p>
            <a:pPr>
              <a:defRPr/>
            </a:pPr>
            <a:fld id="{CC580075-4F68-4419-ABAD-04198D7DC463}" type="slidenum">
              <a:rPr lang="de-DE"/>
              <a:pPr>
                <a:defRPr/>
              </a:pPr>
              <a:t>23</a:t>
            </a:fld>
            <a:endParaRPr lang="de-DE"/>
          </a:p>
        </p:txBody>
      </p:sp>
      <p:sp>
        <p:nvSpPr>
          <p:cNvPr id="50179" name="Rectangle 4"/>
          <p:cNvSpPr>
            <a:spLocks noGrp="1" noChangeArrowheads="1"/>
          </p:cNvSpPr>
          <p:nvPr>
            <p:ph type="body" sz="half" idx="1"/>
          </p:nvPr>
        </p:nvSpPr>
        <p:spPr>
          <a:xfrm>
            <a:off x="179388" y="1052513"/>
            <a:ext cx="5113337" cy="4464050"/>
          </a:xfrm>
        </p:spPr>
        <p:txBody>
          <a:bodyPr/>
          <a:lstStyle/>
          <a:p>
            <a:pPr eaLnBrk="1" hangingPunct="1"/>
            <a:r>
              <a:rPr lang="de-DE" sz="1800" smtClean="0"/>
              <a:t>Reactions / cross sections</a:t>
            </a:r>
          </a:p>
          <a:p>
            <a:pPr lvl="1" eaLnBrk="1" hangingPunct="1"/>
            <a:r>
              <a:rPr lang="de-DE" sz="1800" smtClean="0">
                <a:solidFill>
                  <a:srgbClr val="CC6600"/>
                </a:solidFill>
              </a:rPr>
              <a:t>NN </a:t>
            </a:r>
            <a:r>
              <a:rPr lang="de-DE" sz="1800" smtClean="0">
                <a:solidFill>
                  <a:srgbClr val="CC6600"/>
                </a:solidFill>
                <a:sym typeface="Symbol" pitchFamily="18" charset="2"/>
              </a:rPr>
              <a:t> NN (elastic)</a:t>
            </a:r>
          </a:p>
          <a:p>
            <a:pPr lvl="1" eaLnBrk="1" hangingPunct="1"/>
            <a:r>
              <a:rPr lang="de-DE" sz="1800" smtClean="0">
                <a:solidFill>
                  <a:srgbClr val="CC6600"/>
                </a:solidFill>
                <a:sym typeface="Symbol" pitchFamily="18" charset="2"/>
              </a:rPr>
              <a:t>NN  N* N  N N</a:t>
            </a:r>
          </a:p>
          <a:p>
            <a:pPr lvl="1" eaLnBrk="1" hangingPunct="1"/>
            <a:r>
              <a:rPr lang="de-DE" sz="1800" smtClean="0">
                <a:solidFill>
                  <a:srgbClr val="CC6600"/>
                </a:solidFill>
                <a:sym typeface="Symbol" pitchFamily="18" charset="2"/>
              </a:rPr>
              <a:t>NN  N* N*  N N </a:t>
            </a:r>
          </a:p>
          <a:p>
            <a:pPr lvl="1" eaLnBrk="1" hangingPunct="1"/>
            <a:r>
              <a:rPr lang="de-DE" sz="1800" smtClean="0">
                <a:solidFill>
                  <a:srgbClr val="CC6600"/>
                </a:solidFill>
                <a:sym typeface="Symbol" pitchFamily="18" charset="2"/>
              </a:rPr>
              <a:t>N  N  (elastic)</a:t>
            </a:r>
          </a:p>
          <a:p>
            <a:pPr lvl="1" eaLnBrk="1" hangingPunct="1"/>
            <a:r>
              <a:rPr lang="de-DE" sz="1800" smtClean="0">
                <a:solidFill>
                  <a:srgbClr val="CC6600"/>
                </a:solidFill>
                <a:sym typeface="Symbol" pitchFamily="18" charset="2"/>
              </a:rPr>
              <a:t>N  N*   N</a:t>
            </a:r>
          </a:p>
          <a:p>
            <a:pPr lvl="1" eaLnBrk="1" hangingPunct="1"/>
            <a:r>
              <a:rPr lang="de-DE" sz="1800" smtClean="0">
                <a:solidFill>
                  <a:srgbClr val="CC6600"/>
                </a:solidFill>
                <a:sym typeface="Symbol" pitchFamily="18" charset="2"/>
              </a:rPr>
              <a:t>N  N  (charge exchange)</a:t>
            </a:r>
          </a:p>
          <a:p>
            <a:pPr lvl="1" eaLnBrk="1" hangingPunct="1"/>
            <a:r>
              <a:rPr lang="de-DE" sz="1800" smtClean="0">
                <a:sym typeface="Symbol" pitchFamily="18" charset="2"/>
              </a:rPr>
              <a:t>Further channnels ?  </a:t>
            </a:r>
          </a:p>
          <a:p>
            <a:pPr lvl="1" eaLnBrk="1" hangingPunct="1"/>
            <a:r>
              <a:rPr lang="de-DE" sz="1800" smtClean="0">
                <a:sym typeface="Symbol" pitchFamily="18" charset="2"/>
              </a:rPr>
              <a:t>Further particle species ?</a:t>
            </a:r>
          </a:p>
          <a:p>
            <a:pPr eaLnBrk="1" hangingPunct="1"/>
            <a:r>
              <a:rPr lang="de-DE" sz="1800" smtClean="0">
                <a:sym typeface="Symbol" pitchFamily="18" charset="2"/>
              </a:rPr>
              <a:t>nucleon density distribution, Pauli principle  (time dependent ? )      (~ 10</a:t>
            </a:r>
            <a:r>
              <a:rPr lang="de-DE" sz="1800" baseline="30000" smtClean="0">
                <a:sym typeface="Symbol" pitchFamily="18" charset="2"/>
              </a:rPr>
              <a:t>-22</a:t>
            </a:r>
            <a:r>
              <a:rPr lang="de-DE" sz="1800" smtClean="0">
                <a:sym typeface="Symbol" pitchFamily="18" charset="2"/>
              </a:rPr>
              <a:t> s )</a:t>
            </a:r>
          </a:p>
          <a:p>
            <a:pPr eaLnBrk="1" hangingPunct="1"/>
            <a:r>
              <a:rPr lang="de-DE" sz="1800" smtClean="0">
                <a:sym typeface="Symbol" pitchFamily="18" charset="2"/>
              </a:rPr>
              <a:t>scattering on nucl. potential ?</a:t>
            </a:r>
          </a:p>
          <a:p>
            <a:pPr eaLnBrk="1" hangingPunct="1"/>
            <a:r>
              <a:rPr lang="de-DE" sz="1800" smtClean="0">
                <a:sym typeface="Symbol" pitchFamily="18" charset="2"/>
              </a:rPr>
              <a:t>cut off criteria: energy /  time</a:t>
            </a:r>
          </a:p>
          <a:p>
            <a:pPr eaLnBrk="1" hangingPunct="1"/>
            <a:r>
              <a:rPr lang="de-DE" sz="1800" smtClean="0">
                <a:sym typeface="Symbol" pitchFamily="18" charset="2"/>
              </a:rPr>
              <a:t>collective interactions ?</a:t>
            </a:r>
          </a:p>
          <a:p>
            <a:pPr eaLnBrk="1" hangingPunct="1"/>
            <a:r>
              <a:rPr lang="de-DE" sz="1800" smtClean="0">
                <a:sym typeface="Symbol" pitchFamily="18" charset="2"/>
              </a:rPr>
              <a:t>coalescence (cluster) …. !!</a:t>
            </a:r>
          </a:p>
        </p:txBody>
      </p:sp>
      <p:sp>
        <p:nvSpPr>
          <p:cNvPr id="652293" name="Rectangle 5"/>
          <p:cNvSpPr>
            <a:spLocks noChangeArrowheads="1"/>
          </p:cNvSpPr>
          <p:nvPr/>
        </p:nvSpPr>
        <p:spPr bwMode="auto">
          <a:xfrm>
            <a:off x="230188" y="115888"/>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2800">
                <a:solidFill>
                  <a:schemeClr val="tx2"/>
                </a:solidFill>
                <a:effectLst>
                  <a:outerShdw blurRad="38100" dist="38100" dir="2700000" algn="tl">
                    <a:srgbClr val="FFFFFF"/>
                  </a:outerShdw>
                </a:effectLst>
                <a:latin typeface="Comic Sans MS" pitchFamily="66" charset="0"/>
              </a:rPr>
              <a:t>Physical Processes and Models(5): </a:t>
            </a:r>
            <a:r>
              <a:rPr lang="en-US" sz="2800" u="sng">
                <a:solidFill>
                  <a:schemeClr val="tx2"/>
                </a:solidFill>
                <a:effectLst>
                  <a:outerShdw blurRad="38100" dist="38100" dir="2700000" algn="tl">
                    <a:srgbClr val="FFFFFF"/>
                  </a:outerShdw>
                </a:effectLst>
                <a:latin typeface="Comic Sans MS" pitchFamily="66" charset="0"/>
              </a:rPr>
              <a:t>The INC</a:t>
            </a:r>
          </a:p>
        </p:txBody>
      </p:sp>
      <p:pic>
        <p:nvPicPr>
          <p:cNvPr id="50181" name="Picture 7"/>
          <p:cNvPicPr>
            <a:picLocks noGrp="1" noChangeAspect="1" noChangeArrowheads="1"/>
          </p:cNvPicPr>
          <p:nvPr>
            <p:ph sz="half" idx="2"/>
          </p:nvPr>
        </p:nvPicPr>
        <p:blipFill>
          <a:blip r:embed="rId2" cstate="print">
            <a:lum bright="-10000" contrast="-20000"/>
            <a:extLst>
              <a:ext uri="{28A0092B-C50C-407E-A947-70E740481C1C}">
                <a14:useLocalDpi xmlns="" xmlns:a14="http://schemas.microsoft.com/office/drawing/2010/main" val="0"/>
              </a:ext>
            </a:extLst>
          </a:blip>
          <a:srcRect/>
          <a:stretch>
            <a:fillRect/>
          </a:stretch>
        </p:blipFill>
        <p:spPr>
          <a:xfrm>
            <a:off x="5511800" y="2271713"/>
            <a:ext cx="3163888" cy="2509837"/>
          </a:xfrm>
          <a:noFill/>
        </p:spPr>
      </p:pic>
      <p:sp>
        <p:nvSpPr>
          <p:cNvPr id="50182" name="AutoShape 10">
            <a:hlinkClick r:id="" action="ppaction://hlinkshowjump?jump=nextslide" highlightClick="1"/>
          </p:cNvPr>
          <p:cNvSpPr>
            <a:spLocks noChangeArrowheads="1"/>
          </p:cNvSpPr>
          <p:nvPr/>
        </p:nvSpPr>
        <p:spPr bwMode="auto">
          <a:xfrm>
            <a:off x="4067175" y="5013325"/>
            <a:ext cx="288925" cy="322263"/>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0"/>
          </p:nvPr>
        </p:nvSpPr>
        <p:spPr/>
        <p:txBody>
          <a:bodyPr/>
          <a:lstStyle/>
          <a:p>
            <a:pPr>
              <a:defRPr/>
            </a:pPr>
            <a:fld id="{32395A0C-D724-4EF7-8B17-D60087C48481}" type="slidenum">
              <a:rPr lang="de-DE"/>
              <a:pPr>
                <a:defRPr/>
              </a:pPr>
              <a:t>24</a:t>
            </a:fld>
            <a:endParaRPr lang="de-DE"/>
          </a:p>
        </p:txBody>
      </p:sp>
      <p:sp>
        <p:nvSpPr>
          <p:cNvPr id="701442" name="Rectangle 2"/>
          <p:cNvSpPr>
            <a:spLocks noGrp="1" noChangeArrowheads="1"/>
          </p:cNvSpPr>
          <p:nvPr>
            <p:ph type="title"/>
          </p:nvPr>
        </p:nvSpPr>
        <p:spPr>
          <a:xfrm>
            <a:off x="1625600" y="123825"/>
            <a:ext cx="6019800" cy="1143000"/>
          </a:xfrm>
        </p:spPr>
        <p:txBody>
          <a:bodyPr/>
          <a:lstStyle/>
          <a:p>
            <a:pPr eaLnBrk="1" hangingPunct="1">
              <a:defRPr/>
            </a:pPr>
            <a:r>
              <a:rPr lang="en-US" smtClean="0"/>
              <a:t>Hot nuclei / time scale</a:t>
            </a:r>
          </a:p>
        </p:txBody>
      </p:sp>
      <p:sp>
        <p:nvSpPr>
          <p:cNvPr id="51204" name="Rectangle 3"/>
          <p:cNvSpPr>
            <a:spLocks noGrp="1" noChangeArrowheads="1"/>
          </p:cNvSpPr>
          <p:nvPr>
            <p:ph type="body" idx="1"/>
          </p:nvPr>
        </p:nvSpPr>
        <p:spPr>
          <a:xfrm>
            <a:off x="4681538" y="1341438"/>
            <a:ext cx="4462462" cy="4681537"/>
          </a:xfrm>
        </p:spPr>
        <p:txBody>
          <a:bodyPr/>
          <a:lstStyle/>
          <a:p>
            <a:pPr eaLnBrk="1" hangingPunct="1">
              <a:buFont typeface="Wingdings" pitchFamily="2" charset="2"/>
              <a:buNone/>
            </a:pPr>
            <a:r>
              <a:rPr lang="en-US" sz="2000" dirty="0" smtClean="0"/>
              <a:t>Dynamical picture of the energy dissipation</a:t>
            </a:r>
          </a:p>
          <a:p>
            <a:pPr eaLnBrk="1" hangingPunct="1"/>
            <a:r>
              <a:rPr lang="en-US" sz="2000" dirty="0" smtClean="0"/>
              <a:t>E* increases during the first NN, </a:t>
            </a:r>
            <a:r>
              <a:rPr lang="en-US" sz="2000" dirty="0" err="1" smtClean="0">
                <a:latin typeface="Symbol" pitchFamily="18" charset="2"/>
              </a:rPr>
              <a:t>p</a:t>
            </a:r>
            <a:r>
              <a:rPr lang="en-US" sz="2000" dirty="0" err="1" smtClean="0"/>
              <a:t>N</a:t>
            </a:r>
            <a:r>
              <a:rPr lang="en-US" sz="2000" dirty="0" smtClean="0"/>
              <a:t> collisions</a:t>
            </a:r>
          </a:p>
          <a:p>
            <a:pPr eaLnBrk="1" hangingPunct="1"/>
            <a:r>
              <a:rPr lang="en-US" sz="2000" dirty="0" smtClean="0"/>
              <a:t>during this very fast stage of the INC, pre-equilibrium processes cool down nucleus</a:t>
            </a:r>
          </a:p>
          <a:p>
            <a:pPr eaLnBrk="1" hangingPunct="1"/>
            <a:r>
              <a:rPr lang="en-US" sz="2000" dirty="0" smtClean="0"/>
              <a:t>statistical equilibrium after ~30-60 fm/c</a:t>
            </a:r>
          </a:p>
          <a:p>
            <a:pPr eaLnBrk="1" hangingPunct="1"/>
            <a:r>
              <a:rPr lang="en-US" sz="2000" dirty="0" smtClean="0"/>
              <a:t>final stage: evaporation from a </a:t>
            </a:r>
            <a:r>
              <a:rPr lang="en-US" sz="2000" dirty="0" err="1" smtClean="0"/>
              <a:t>thermalized</a:t>
            </a:r>
            <a:r>
              <a:rPr lang="en-US" sz="2000" dirty="0" smtClean="0"/>
              <a:t> nucleus</a:t>
            </a:r>
          </a:p>
          <a:p>
            <a:pPr eaLnBrk="1" hangingPunct="1"/>
            <a:endParaRPr lang="en-US" sz="2000" dirty="0" smtClean="0"/>
          </a:p>
          <a:p>
            <a:pPr eaLnBrk="1" hangingPunct="1"/>
            <a:endParaRPr lang="en-US" sz="2000" dirty="0" smtClean="0"/>
          </a:p>
          <a:p>
            <a:pPr>
              <a:buNone/>
            </a:pPr>
            <a:r>
              <a:rPr lang="en-US" sz="1400" dirty="0" smtClean="0">
                <a:solidFill>
                  <a:srgbClr val="FFFF00"/>
                </a:solidFill>
              </a:rPr>
              <a:t>beam energy 0.2 to 2GeV, target (Al-U)</a:t>
            </a:r>
          </a:p>
          <a:p>
            <a:pPr>
              <a:buNone/>
            </a:pPr>
            <a:r>
              <a:rPr lang="en-US" sz="1400" dirty="0" smtClean="0">
                <a:solidFill>
                  <a:srgbClr val="FFFF00"/>
                </a:solidFill>
              </a:rPr>
              <a:t>Impact parameter from central to surface</a:t>
            </a:r>
          </a:p>
          <a:p>
            <a:pPr eaLnBrk="1" hangingPunct="1">
              <a:buFont typeface="Wingdings" pitchFamily="2" charset="2"/>
              <a:buNone/>
            </a:pPr>
            <a:endParaRPr lang="en-US" sz="1400" dirty="0" smtClean="0"/>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pic>
        <p:nvPicPr>
          <p:cNvPr id="8" name="Picture 10"/>
          <p:cNvPicPr>
            <a:picLocks noChangeAspect="1" noChangeArrowheads="1"/>
          </p:cNvPicPr>
          <p:nvPr/>
        </p:nvPicPr>
        <p:blipFill>
          <a:blip r:embed="rId3" cstate="print"/>
          <a:srcRect/>
          <a:stretch>
            <a:fillRect/>
          </a:stretch>
        </p:blipFill>
        <p:spPr bwMode="auto">
          <a:xfrm>
            <a:off x="142844" y="1142984"/>
            <a:ext cx="4399722" cy="4286280"/>
          </a:xfrm>
          <a:prstGeom prst="rect">
            <a:avLst/>
          </a:prstGeom>
          <a:noFill/>
          <a:ln w="9525">
            <a:noFill/>
            <a:miter lim="800000"/>
            <a:headEnd/>
            <a:tailEnd/>
          </a:ln>
          <a:effectLst/>
        </p:spPr>
      </p:pic>
      <p:graphicFrame>
        <p:nvGraphicFramePr>
          <p:cNvPr id="281601" name="Object 1"/>
          <p:cNvGraphicFramePr>
            <a:graphicFrameLocks noChangeAspect="1"/>
          </p:cNvGraphicFramePr>
          <p:nvPr/>
        </p:nvGraphicFramePr>
        <p:xfrm>
          <a:off x="2143108" y="5643578"/>
          <a:ext cx="2406650" cy="723900"/>
        </p:xfrm>
        <a:graphic>
          <a:graphicData uri="http://schemas.openxmlformats.org/presentationml/2006/ole">
            <p:oleObj spid="_x0000_s281601" name="Equation" r:id="rId4" imgW="1562040" imgH="469800" progId="Equation.3">
              <p:embed/>
            </p:oleObj>
          </a:graphicData>
        </a:graphic>
      </p:graphicFrame>
      <p:sp>
        <p:nvSpPr>
          <p:cNvPr id="10" name="Textfeld 9"/>
          <p:cNvSpPr txBox="1"/>
          <p:nvPr/>
        </p:nvSpPr>
        <p:spPr>
          <a:xfrm rot="16200000">
            <a:off x="822223" y="2320993"/>
            <a:ext cx="582211" cy="369332"/>
          </a:xfrm>
          <a:prstGeom prst="rect">
            <a:avLst/>
          </a:prstGeom>
          <a:noFill/>
        </p:spPr>
        <p:txBody>
          <a:bodyPr wrap="none" rtlCol="0">
            <a:spAutoFit/>
          </a:bodyPr>
          <a:lstStyle/>
          <a:p>
            <a:r>
              <a:rPr lang="de-DE" b="1" dirty="0" smtClean="0">
                <a:solidFill>
                  <a:srgbClr val="FF0000"/>
                </a:solidFill>
              </a:rPr>
              <a:t>INC</a:t>
            </a:r>
            <a:endParaRPr lang="de-DE" b="1" dirty="0">
              <a:solidFill>
                <a:srgbClr val="FF0000"/>
              </a:solidFill>
            </a:endParaRPr>
          </a:p>
        </p:txBody>
      </p:sp>
      <p:sp>
        <p:nvSpPr>
          <p:cNvPr id="11" name="Textfeld 10"/>
          <p:cNvSpPr txBox="1"/>
          <p:nvPr/>
        </p:nvSpPr>
        <p:spPr>
          <a:xfrm rot="16200000">
            <a:off x="1009912" y="2919122"/>
            <a:ext cx="1492716" cy="369332"/>
          </a:xfrm>
          <a:prstGeom prst="rect">
            <a:avLst/>
          </a:prstGeom>
          <a:noFill/>
        </p:spPr>
        <p:txBody>
          <a:bodyPr wrap="none" rtlCol="0">
            <a:spAutoFit/>
          </a:bodyPr>
          <a:lstStyle/>
          <a:p>
            <a:r>
              <a:rPr lang="de-DE" b="1" dirty="0" err="1" smtClean="0">
                <a:solidFill>
                  <a:srgbClr val="FF0000"/>
                </a:solidFill>
              </a:rPr>
              <a:t>evaporation</a:t>
            </a:r>
            <a:endParaRPr lang="de-DE" b="1" dirty="0">
              <a:solidFill>
                <a:srgbClr val="FF0000"/>
              </a:solidFill>
            </a:endParaRPr>
          </a:p>
        </p:txBody>
      </p:sp>
    </p:spTree>
  </p:cSld>
  <p:clrMapOvr>
    <a:masterClrMapping/>
  </p:clrMapOvr>
  <p:transition>
    <p:strips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0"/>
          </p:nvPr>
        </p:nvSpPr>
        <p:spPr/>
        <p:txBody>
          <a:bodyPr/>
          <a:lstStyle/>
          <a:p>
            <a:pPr>
              <a:defRPr/>
            </a:pPr>
            <a:fld id="{D4E8402D-DD91-45CB-BEA4-E9BEF3DFD0C0}" type="slidenum">
              <a:rPr lang="de-DE"/>
              <a:pPr>
                <a:defRPr/>
              </a:pPr>
              <a:t>25</a:t>
            </a:fld>
            <a:endParaRPr lang="de-DE"/>
          </a:p>
        </p:txBody>
      </p:sp>
      <p:sp>
        <p:nvSpPr>
          <p:cNvPr id="530434" name="Rectangle 2"/>
          <p:cNvSpPr>
            <a:spLocks noGrp="1" noChangeArrowheads="1"/>
          </p:cNvSpPr>
          <p:nvPr>
            <p:ph type="title"/>
          </p:nvPr>
        </p:nvSpPr>
        <p:spPr>
          <a:xfrm>
            <a:off x="179388" y="188913"/>
            <a:ext cx="8642350" cy="606425"/>
          </a:xfrm>
        </p:spPr>
        <p:txBody>
          <a:bodyPr/>
          <a:lstStyle/>
          <a:p>
            <a:pPr eaLnBrk="1" hangingPunct="1">
              <a:defRPr/>
            </a:pPr>
            <a:r>
              <a:rPr lang="en-US" smtClean="0"/>
              <a:t>Physical Processes and Models(8): </a:t>
            </a:r>
            <a:r>
              <a:rPr lang="en-US" sz="2400" u="sng" smtClean="0"/>
              <a:t>Evaporation SM</a:t>
            </a:r>
            <a:endParaRPr lang="en-US" sz="2400" smtClean="0"/>
          </a:p>
        </p:txBody>
      </p:sp>
      <p:sp>
        <p:nvSpPr>
          <p:cNvPr id="54276" name="Rectangle 3"/>
          <p:cNvSpPr>
            <a:spLocks noGrp="1" noChangeArrowheads="1"/>
          </p:cNvSpPr>
          <p:nvPr>
            <p:ph type="body" idx="1"/>
          </p:nvPr>
        </p:nvSpPr>
        <p:spPr>
          <a:xfrm>
            <a:off x="5929322" y="5500702"/>
            <a:ext cx="3035290" cy="993787"/>
          </a:xfrm>
        </p:spPr>
        <p:txBody>
          <a:bodyPr/>
          <a:lstStyle/>
          <a:p>
            <a:pPr eaLnBrk="1" hangingPunct="1">
              <a:lnSpc>
                <a:spcPct val="90000"/>
              </a:lnSpc>
            </a:pPr>
            <a:r>
              <a:rPr lang="en-US" sz="1400" dirty="0" smtClean="0"/>
              <a:t>Extension of SM to high E*</a:t>
            </a:r>
          </a:p>
          <a:p>
            <a:pPr eaLnBrk="1" hangingPunct="1">
              <a:lnSpc>
                <a:spcPct val="90000"/>
              </a:lnSpc>
            </a:pPr>
            <a:r>
              <a:rPr lang="en-US" sz="1400" dirty="0" smtClean="0"/>
              <a:t>Validity of the SM at high E*</a:t>
            </a:r>
          </a:p>
          <a:p>
            <a:pPr lvl="1" eaLnBrk="1" hangingPunct="1">
              <a:lnSpc>
                <a:spcPct val="90000"/>
              </a:lnSpc>
            </a:pPr>
            <a:r>
              <a:rPr lang="en-US" sz="1200" dirty="0" smtClean="0"/>
              <a:t>small lifetime of hot nucleus</a:t>
            </a:r>
          </a:p>
          <a:p>
            <a:pPr lvl="1" eaLnBrk="1" hangingPunct="1">
              <a:lnSpc>
                <a:spcPct val="90000"/>
              </a:lnSpc>
            </a:pPr>
            <a:r>
              <a:rPr lang="en-US" sz="1200" dirty="0" smtClean="0"/>
              <a:t>system equilibrated?</a:t>
            </a:r>
            <a:endParaRPr lang="en-US" sz="1600" dirty="0" smtClean="0"/>
          </a:p>
        </p:txBody>
      </p:sp>
      <p:graphicFrame>
        <p:nvGraphicFramePr>
          <p:cNvPr id="54277" name="Object 4"/>
          <p:cNvGraphicFramePr>
            <a:graphicFrameLocks noChangeAspect="1"/>
          </p:cNvGraphicFramePr>
          <p:nvPr/>
        </p:nvGraphicFramePr>
        <p:xfrm>
          <a:off x="250825" y="1557338"/>
          <a:ext cx="2447925" cy="2363787"/>
        </p:xfrm>
        <a:graphic>
          <a:graphicData uri="http://schemas.openxmlformats.org/presentationml/2006/ole">
            <p:oleObj spid="_x0000_s62482" name="CorelPhotoPaint.Image.9" r:id="rId3" imgW="2228571" imgH="2504762" progId="">
              <p:embed/>
            </p:oleObj>
          </a:graphicData>
        </a:graphic>
      </p:graphicFrame>
      <p:grpSp>
        <p:nvGrpSpPr>
          <p:cNvPr id="54278" name="Group 10"/>
          <p:cNvGrpSpPr>
            <a:grpSpLocks/>
          </p:cNvGrpSpPr>
          <p:nvPr/>
        </p:nvGrpSpPr>
        <p:grpSpPr bwMode="auto">
          <a:xfrm>
            <a:off x="323850" y="765175"/>
            <a:ext cx="8208963" cy="3311525"/>
            <a:chOff x="704" y="731"/>
            <a:chExt cx="4537" cy="1137"/>
          </a:xfrm>
        </p:grpSpPr>
        <p:graphicFrame>
          <p:nvGraphicFramePr>
            <p:cNvPr id="54282" name="Object 5"/>
            <p:cNvGraphicFramePr>
              <a:graphicFrameLocks noChangeAspect="1"/>
            </p:cNvGraphicFramePr>
            <p:nvPr/>
          </p:nvGraphicFramePr>
          <p:xfrm>
            <a:off x="704" y="731"/>
            <a:ext cx="4196" cy="242"/>
          </p:xfrm>
          <a:graphic>
            <a:graphicData uri="http://schemas.openxmlformats.org/presentationml/2006/ole">
              <p:oleObj spid="_x0000_s62483" name="Formel" r:id="rId4" imgW="3051720" imgH="349920" progId="Equation.3">
                <p:embed/>
              </p:oleObj>
            </a:graphicData>
          </a:graphic>
        </p:graphicFrame>
        <p:graphicFrame>
          <p:nvGraphicFramePr>
            <p:cNvPr id="54283" name="Object 6"/>
            <p:cNvGraphicFramePr>
              <a:graphicFrameLocks noChangeAspect="1"/>
            </p:cNvGraphicFramePr>
            <p:nvPr/>
          </p:nvGraphicFramePr>
          <p:xfrm>
            <a:off x="2240" y="1362"/>
            <a:ext cx="2048" cy="506"/>
          </p:xfrm>
          <a:graphic>
            <a:graphicData uri="http://schemas.openxmlformats.org/presentationml/2006/ole">
              <p:oleObj spid="_x0000_s62484" name="Formel" r:id="rId5" imgW="1475640" imgH="749880" progId="Equation.3">
                <p:embed/>
              </p:oleObj>
            </a:graphicData>
          </a:graphic>
        </p:graphicFrame>
        <p:graphicFrame>
          <p:nvGraphicFramePr>
            <p:cNvPr id="54284" name="Object 7"/>
            <p:cNvGraphicFramePr>
              <a:graphicFrameLocks noChangeAspect="1"/>
            </p:cNvGraphicFramePr>
            <p:nvPr/>
          </p:nvGraphicFramePr>
          <p:xfrm>
            <a:off x="2179" y="1030"/>
            <a:ext cx="3062" cy="309"/>
          </p:xfrm>
          <a:graphic>
            <a:graphicData uri="http://schemas.openxmlformats.org/presentationml/2006/ole">
              <p:oleObj spid="_x0000_s62485" name="Formel" r:id="rId6" imgW="1924560" imgH="389880" progId="Equation.3">
                <p:embed/>
              </p:oleObj>
            </a:graphicData>
          </a:graphic>
        </p:graphicFrame>
      </p:grpSp>
      <p:sp>
        <p:nvSpPr>
          <p:cNvPr id="54279" name="Text Box 8" descr="Zeitungspapier"/>
          <p:cNvSpPr txBox="1">
            <a:spLocks noChangeArrowheads="1"/>
          </p:cNvSpPr>
          <p:nvPr/>
        </p:nvSpPr>
        <p:spPr bwMode="auto">
          <a:xfrm>
            <a:off x="971550" y="3573463"/>
            <a:ext cx="1524000" cy="336550"/>
          </a:xfrm>
          <a:prstGeom prst="rect">
            <a:avLst/>
          </a:prstGeom>
          <a:blipFill dpi="0" rotWithShape="0">
            <a:blip r:embed="rId7" cstate="print"/>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b="1">
                <a:solidFill>
                  <a:schemeClr val="bg2"/>
                </a:solidFill>
                <a:latin typeface="Times New Roman" pitchFamily="18" charset="0"/>
              </a:rPr>
              <a:t>Evaporation</a:t>
            </a:r>
          </a:p>
        </p:txBody>
      </p:sp>
      <p:sp>
        <p:nvSpPr>
          <p:cNvPr id="54280" name="Rectangle 11"/>
          <p:cNvSpPr>
            <a:spLocks noChangeArrowheads="1"/>
          </p:cNvSpPr>
          <p:nvPr/>
        </p:nvSpPr>
        <p:spPr bwMode="auto">
          <a:xfrm>
            <a:off x="4714876" y="4071942"/>
            <a:ext cx="4254527" cy="2089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75000"/>
              <a:buFont typeface="Wingdings" pitchFamily="2" charset="2"/>
              <a:buChar char="l"/>
            </a:pPr>
            <a:r>
              <a:rPr lang="en-US" sz="1200" dirty="0">
                <a:solidFill>
                  <a:srgbClr val="FCCC6C"/>
                </a:solidFill>
                <a:latin typeface="Comic Sans MS" pitchFamily="66" charset="0"/>
              </a:rPr>
              <a:t>Which particles should be considered</a:t>
            </a:r>
            <a:r>
              <a:rPr lang="en-US" sz="1200" dirty="0">
                <a:solidFill>
                  <a:srgbClr val="FF0000"/>
                </a:solidFill>
                <a:latin typeface="Comic Sans MS" pitchFamily="66" charset="0"/>
              </a:rPr>
              <a:t>?</a:t>
            </a:r>
            <a:r>
              <a:rPr lang="en-US" sz="1200" dirty="0">
                <a:solidFill>
                  <a:srgbClr val="FCCC6C"/>
                </a:solidFill>
                <a:latin typeface="Comic Sans MS" pitchFamily="66" charset="0"/>
              </a:rPr>
              <a:t>  </a:t>
            </a:r>
          </a:p>
          <a:p>
            <a:pPr marL="342900" indent="-342900">
              <a:spcBef>
                <a:spcPct val="20000"/>
              </a:spcBef>
              <a:buClr>
                <a:schemeClr val="hlink"/>
              </a:buClr>
              <a:buSzPct val="75000"/>
              <a:buFont typeface="Wingdings" pitchFamily="2" charset="2"/>
              <a:buChar char="l"/>
            </a:pPr>
            <a:r>
              <a:rPr lang="en-US" sz="1200" dirty="0">
                <a:solidFill>
                  <a:srgbClr val="FCCC6C"/>
                </a:solidFill>
                <a:latin typeface="Comic Sans MS" pitchFamily="66" charset="0"/>
              </a:rPr>
              <a:t>Is there a dependency of V from U </a:t>
            </a:r>
            <a:r>
              <a:rPr lang="en-US" sz="1200" dirty="0">
                <a:solidFill>
                  <a:srgbClr val="FF0000"/>
                </a:solidFill>
                <a:latin typeface="Comic Sans MS" pitchFamily="66" charset="0"/>
              </a:rPr>
              <a:t>?</a:t>
            </a:r>
            <a:r>
              <a:rPr lang="en-US" sz="1200" dirty="0">
                <a:solidFill>
                  <a:srgbClr val="FCCC6C"/>
                </a:solidFill>
                <a:latin typeface="Comic Sans MS" pitchFamily="66" charset="0"/>
              </a:rPr>
              <a:t> </a:t>
            </a:r>
          </a:p>
          <a:p>
            <a:pPr marL="342900" indent="-342900">
              <a:spcBef>
                <a:spcPct val="20000"/>
              </a:spcBef>
              <a:buClr>
                <a:schemeClr val="hlink"/>
              </a:buClr>
              <a:buSzPct val="75000"/>
              <a:buFont typeface="Wingdings" pitchFamily="2" charset="2"/>
              <a:buChar char="l"/>
            </a:pPr>
            <a:r>
              <a:rPr lang="en-US" sz="1200" dirty="0">
                <a:solidFill>
                  <a:srgbClr val="FCCC6C"/>
                </a:solidFill>
                <a:latin typeface="Comic Sans MS" pitchFamily="66" charset="0"/>
              </a:rPr>
              <a:t>How precise accounted for  tunneling</a:t>
            </a:r>
            <a:r>
              <a:rPr lang="en-US" sz="1200" dirty="0">
                <a:solidFill>
                  <a:srgbClr val="FF0000"/>
                </a:solidFill>
                <a:latin typeface="Comic Sans MS" pitchFamily="66" charset="0"/>
              </a:rPr>
              <a:t>?</a:t>
            </a:r>
            <a:endParaRPr lang="en-US" sz="1200" dirty="0">
              <a:solidFill>
                <a:srgbClr val="FCCC6C"/>
              </a:solidFill>
              <a:latin typeface="Comic Sans MS" pitchFamily="66" charset="0"/>
            </a:endParaRPr>
          </a:p>
          <a:p>
            <a:pPr marL="342900" indent="-342900">
              <a:spcBef>
                <a:spcPct val="20000"/>
              </a:spcBef>
              <a:buClr>
                <a:schemeClr val="hlink"/>
              </a:buClr>
              <a:buSzPct val="75000"/>
              <a:buFont typeface="Wingdings" pitchFamily="2" charset="2"/>
              <a:buChar char="l"/>
            </a:pPr>
            <a:r>
              <a:rPr lang="en-US" sz="1200" dirty="0">
                <a:solidFill>
                  <a:srgbClr val="FCCC6C"/>
                </a:solidFill>
                <a:latin typeface="Comic Sans MS" pitchFamily="66" charset="0"/>
                <a:sym typeface="Symbol" pitchFamily="18" charset="2"/>
              </a:rPr>
              <a:t> and V depend on nucleus radius R</a:t>
            </a:r>
            <a:r>
              <a:rPr lang="en-US" sz="1200" baseline="-25000" dirty="0">
                <a:solidFill>
                  <a:srgbClr val="FCCC6C"/>
                </a:solidFill>
                <a:latin typeface="Comic Sans MS" pitchFamily="66" charset="0"/>
                <a:sym typeface="Symbol" pitchFamily="18" charset="2"/>
              </a:rPr>
              <a:t>0</a:t>
            </a:r>
            <a:r>
              <a:rPr lang="en-US" sz="1200" dirty="0">
                <a:solidFill>
                  <a:srgbClr val="FCCC6C"/>
                </a:solidFill>
                <a:latin typeface="Comic Sans MS" pitchFamily="66" charset="0"/>
                <a:sym typeface="Symbol" pitchFamily="18" charset="2"/>
              </a:rPr>
              <a:t>A</a:t>
            </a:r>
            <a:r>
              <a:rPr lang="en-US" sz="1200" baseline="30000" dirty="0">
                <a:solidFill>
                  <a:srgbClr val="FCCC6C"/>
                </a:solidFill>
                <a:latin typeface="Comic Sans MS" pitchFamily="66" charset="0"/>
                <a:sym typeface="Symbol" pitchFamily="18" charset="2"/>
              </a:rPr>
              <a:t>1/3</a:t>
            </a:r>
            <a:r>
              <a:rPr lang="en-US" sz="1200" dirty="0">
                <a:solidFill>
                  <a:srgbClr val="FCCC6C"/>
                </a:solidFill>
                <a:latin typeface="Comic Sans MS" pitchFamily="66" charset="0"/>
                <a:sym typeface="Symbol" pitchFamily="18" charset="2"/>
              </a:rPr>
              <a:t>, therefore  R</a:t>
            </a:r>
            <a:r>
              <a:rPr lang="en-US" sz="1200" baseline="-25000" dirty="0">
                <a:solidFill>
                  <a:srgbClr val="FCCC6C"/>
                </a:solidFill>
                <a:latin typeface="Comic Sans MS" pitchFamily="66" charset="0"/>
                <a:sym typeface="Symbol" pitchFamily="18" charset="2"/>
              </a:rPr>
              <a:t>0 </a:t>
            </a:r>
            <a:r>
              <a:rPr lang="en-US" sz="1200" dirty="0">
                <a:solidFill>
                  <a:srgbClr val="FCCC6C"/>
                </a:solidFill>
                <a:latin typeface="Comic Sans MS" pitchFamily="66" charset="0"/>
                <a:sym typeface="Symbol" pitchFamily="18" charset="2"/>
              </a:rPr>
              <a:t>is a critical parameter</a:t>
            </a:r>
            <a:r>
              <a:rPr lang="en-US" sz="1200" dirty="0">
                <a:solidFill>
                  <a:srgbClr val="FF0000"/>
                </a:solidFill>
                <a:latin typeface="Comic Sans MS" pitchFamily="66" charset="0"/>
                <a:sym typeface="Symbol" pitchFamily="18" charset="2"/>
              </a:rPr>
              <a:t>!</a:t>
            </a:r>
            <a:endParaRPr lang="en-US" sz="1200" dirty="0">
              <a:solidFill>
                <a:srgbClr val="FCCC6C"/>
              </a:solidFill>
              <a:latin typeface="Comic Sans MS" pitchFamily="66" charset="0"/>
              <a:sym typeface="Symbol" pitchFamily="18" charset="2"/>
            </a:endParaRPr>
          </a:p>
          <a:p>
            <a:pPr marL="342900" indent="-342900">
              <a:spcBef>
                <a:spcPct val="20000"/>
              </a:spcBef>
              <a:buClr>
                <a:schemeClr val="hlink"/>
              </a:buClr>
              <a:buSzPct val="75000"/>
              <a:buFont typeface="Wingdings" pitchFamily="2" charset="2"/>
              <a:buChar char="l"/>
            </a:pPr>
            <a:r>
              <a:rPr lang="en-US" sz="1200" dirty="0">
                <a:solidFill>
                  <a:srgbClr val="FCCC6C"/>
                </a:solidFill>
                <a:latin typeface="Comic Sans MS" pitchFamily="66" charset="0"/>
                <a:sym typeface="Symbol" pitchFamily="18" charset="2"/>
              </a:rPr>
              <a:t>B</a:t>
            </a:r>
            <a:r>
              <a:rPr lang="en-US" sz="1200" baseline="-25000" dirty="0">
                <a:solidFill>
                  <a:srgbClr val="FCCC6C"/>
                </a:solidFill>
                <a:latin typeface="Comic Sans MS" pitchFamily="66" charset="0"/>
                <a:sym typeface="Symbol" pitchFamily="18" charset="2"/>
              </a:rPr>
              <a:t>0</a:t>
            </a:r>
            <a:r>
              <a:rPr lang="en-US" sz="1200" dirty="0">
                <a:solidFill>
                  <a:srgbClr val="FCCC6C"/>
                </a:solidFill>
                <a:latin typeface="Comic Sans MS" pitchFamily="66" charset="0"/>
                <a:sym typeface="Symbol" pitchFamily="18" charset="2"/>
              </a:rPr>
              <a:t> critical parameter for level density </a:t>
            </a:r>
            <a:r>
              <a:rPr lang="en-US" sz="1200" dirty="0">
                <a:solidFill>
                  <a:srgbClr val="FF0000"/>
                </a:solidFill>
                <a:latin typeface="Comic Sans MS" pitchFamily="66" charset="0"/>
                <a:sym typeface="Symbol" pitchFamily="18" charset="2"/>
              </a:rPr>
              <a:t>!</a:t>
            </a:r>
            <a:endParaRPr lang="en-US" sz="1600" dirty="0">
              <a:solidFill>
                <a:srgbClr val="FCCC6C"/>
              </a:solidFill>
              <a:latin typeface="Comic Sans MS" pitchFamily="66" charset="0"/>
            </a:endParaRP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
        <p:nvSpPr>
          <p:cNvPr id="13" name="Textfeld 12"/>
          <p:cNvSpPr txBox="1"/>
          <p:nvPr/>
        </p:nvSpPr>
        <p:spPr>
          <a:xfrm>
            <a:off x="214282" y="4214818"/>
            <a:ext cx="4665060" cy="2308324"/>
          </a:xfrm>
          <a:prstGeom prst="rect">
            <a:avLst/>
          </a:prstGeom>
          <a:noFill/>
        </p:spPr>
        <p:txBody>
          <a:bodyPr wrap="none" rtlCol="0">
            <a:spAutoFit/>
          </a:bodyPr>
          <a:lstStyle/>
          <a:p>
            <a:r>
              <a:rPr lang="de-DE" dirty="0" smtClean="0"/>
              <a:t>i </a:t>
            </a:r>
            <a:r>
              <a:rPr lang="de-DE" dirty="0" err="1" smtClean="0"/>
              <a:t>emitted</a:t>
            </a:r>
            <a:r>
              <a:rPr lang="de-DE" dirty="0" smtClean="0"/>
              <a:t> </a:t>
            </a:r>
            <a:r>
              <a:rPr lang="de-DE" dirty="0" err="1" smtClean="0"/>
              <a:t>particle</a:t>
            </a:r>
            <a:r>
              <a:rPr lang="de-DE" dirty="0" smtClean="0"/>
              <a:t> type (n,p,d,t,</a:t>
            </a:r>
            <a:r>
              <a:rPr lang="de-DE" baseline="30000" dirty="0" smtClean="0"/>
              <a:t>3</a:t>
            </a:r>
            <a:r>
              <a:rPr lang="de-DE" dirty="0" smtClean="0"/>
              <a:t>He,</a:t>
            </a:r>
            <a:r>
              <a:rPr lang="de-DE" baseline="30000" dirty="0" smtClean="0"/>
              <a:t>4</a:t>
            </a:r>
            <a:r>
              <a:rPr lang="de-DE" dirty="0" smtClean="0"/>
              <a:t>He)</a:t>
            </a:r>
          </a:p>
          <a:p>
            <a:r>
              <a:rPr lang="el-GR" dirty="0" smtClean="0">
                <a:latin typeface="Arial"/>
                <a:cs typeface="Arial"/>
              </a:rPr>
              <a:t>ε</a:t>
            </a:r>
            <a:r>
              <a:rPr lang="de-DE" dirty="0" smtClean="0">
                <a:latin typeface="Arial"/>
                <a:cs typeface="Arial"/>
              </a:rPr>
              <a:t> </a:t>
            </a:r>
            <a:r>
              <a:rPr lang="de-DE" dirty="0" err="1" smtClean="0"/>
              <a:t>kinetic</a:t>
            </a:r>
            <a:r>
              <a:rPr lang="de-DE" dirty="0" smtClean="0"/>
              <a:t> </a:t>
            </a:r>
            <a:r>
              <a:rPr lang="de-DE" dirty="0" err="1" smtClean="0"/>
              <a:t>energy</a:t>
            </a:r>
            <a:endParaRPr lang="de-DE" dirty="0" smtClean="0"/>
          </a:p>
          <a:p>
            <a:r>
              <a:rPr lang="de-DE" dirty="0" smtClean="0"/>
              <a:t>S</a:t>
            </a:r>
            <a:r>
              <a:rPr lang="de-DE" baseline="-25000" dirty="0" smtClean="0"/>
              <a:t>i</a:t>
            </a:r>
            <a:r>
              <a:rPr lang="de-DE" dirty="0" smtClean="0"/>
              <a:t> Spin </a:t>
            </a:r>
            <a:r>
              <a:rPr lang="de-DE" dirty="0" err="1" smtClean="0"/>
              <a:t>of</a:t>
            </a:r>
            <a:r>
              <a:rPr lang="de-DE" dirty="0" smtClean="0"/>
              <a:t> </a:t>
            </a:r>
            <a:r>
              <a:rPr lang="de-DE" dirty="0" err="1" smtClean="0"/>
              <a:t>the</a:t>
            </a:r>
            <a:r>
              <a:rPr lang="de-DE" dirty="0" smtClean="0"/>
              <a:t> </a:t>
            </a:r>
            <a:r>
              <a:rPr lang="de-DE" dirty="0" err="1" smtClean="0"/>
              <a:t>emitted</a:t>
            </a:r>
            <a:r>
              <a:rPr lang="de-DE" dirty="0" smtClean="0"/>
              <a:t> </a:t>
            </a:r>
            <a:r>
              <a:rPr lang="de-DE" dirty="0" err="1" smtClean="0"/>
              <a:t>Particle</a:t>
            </a:r>
            <a:endParaRPr lang="de-DE" dirty="0" smtClean="0"/>
          </a:p>
          <a:p>
            <a:r>
              <a:rPr lang="de-DE" dirty="0" smtClean="0"/>
              <a:t>m</a:t>
            </a:r>
            <a:r>
              <a:rPr lang="de-DE" baseline="-25000" dirty="0" smtClean="0"/>
              <a:t>i</a:t>
            </a:r>
            <a:r>
              <a:rPr lang="de-DE" dirty="0" smtClean="0"/>
              <a:t> </a:t>
            </a:r>
            <a:r>
              <a:rPr lang="de-DE" dirty="0" err="1" smtClean="0"/>
              <a:t>emitted</a:t>
            </a:r>
            <a:r>
              <a:rPr lang="de-DE" dirty="0" smtClean="0"/>
              <a:t> </a:t>
            </a:r>
            <a:r>
              <a:rPr lang="de-DE" dirty="0" err="1" smtClean="0"/>
              <a:t>particle</a:t>
            </a:r>
            <a:r>
              <a:rPr lang="de-DE" dirty="0" smtClean="0"/>
              <a:t> </a:t>
            </a:r>
            <a:r>
              <a:rPr lang="de-DE" dirty="0" err="1" smtClean="0"/>
              <a:t>mass</a:t>
            </a:r>
            <a:r>
              <a:rPr lang="de-DE" dirty="0" smtClean="0"/>
              <a:t> </a:t>
            </a:r>
          </a:p>
          <a:p>
            <a:r>
              <a:rPr lang="de-DE" dirty="0" smtClean="0">
                <a:sym typeface="Symbol"/>
              </a:rPr>
              <a:t></a:t>
            </a:r>
            <a:r>
              <a:rPr lang="de-DE" baseline="-25000" dirty="0" err="1" smtClean="0">
                <a:sym typeface="Symbol"/>
              </a:rPr>
              <a:t>i,cap</a:t>
            </a:r>
            <a:r>
              <a:rPr lang="de-DE" dirty="0" smtClean="0">
                <a:sym typeface="Symbol"/>
              </a:rPr>
              <a:t> </a:t>
            </a:r>
            <a:r>
              <a:rPr lang="de-DE" dirty="0" err="1" smtClean="0">
                <a:sym typeface="Symbol"/>
              </a:rPr>
              <a:t>inv</a:t>
            </a:r>
            <a:r>
              <a:rPr lang="de-DE" dirty="0" smtClean="0">
                <a:sym typeface="Symbol"/>
              </a:rPr>
              <a:t> </a:t>
            </a:r>
            <a:r>
              <a:rPr lang="de-DE" dirty="0" err="1" smtClean="0">
                <a:sym typeface="Symbol"/>
              </a:rPr>
              <a:t>cross</a:t>
            </a:r>
            <a:r>
              <a:rPr lang="de-DE" dirty="0" smtClean="0">
                <a:sym typeface="Symbol"/>
              </a:rPr>
              <a:t> </a:t>
            </a:r>
            <a:r>
              <a:rPr lang="de-DE" dirty="0" err="1" smtClean="0">
                <a:sym typeface="Symbol"/>
              </a:rPr>
              <a:t>section</a:t>
            </a:r>
            <a:endParaRPr lang="de-DE" dirty="0" smtClean="0">
              <a:sym typeface="Symbol"/>
            </a:endParaRPr>
          </a:p>
          <a:p>
            <a:r>
              <a:rPr lang="de-DE" dirty="0" smtClean="0"/>
              <a:t>E‘ </a:t>
            </a:r>
            <a:r>
              <a:rPr lang="de-DE" dirty="0" err="1" smtClean="0"/>
              <a:t>Excitation</a:t>
            </a:r>
            <a:r>
              <a:rPr lang="de-DE" dirty="0" smtClean="0"/>
              <a:t> </a:t>
            </a:r>
            <a:r>
              <a:rPr lang="de-DE" dirty="0" err="1" smtClean="0"/>
              <a:t>energy</a:t>
            </a:r>
            <a:r>
              <a:rPr lang="de-DE" dirty="0" smtClean="0"/>
              <a:t> </a:t>
            </a:r>
            <a:r>
              <a:rPr lang="de-DE" dirty="0" err="1" smtClean="0"/>
              <a:t>of</a:t>
            </a:r>
            <a:r>
              <a:rPr lang="de-DE" dirty="0" smtClean="0"/>
              <a:t> </a:t>
            </a:r>
            <a:r>
              <a:rPr lang="de-DE" dirty="0" err="1" smtClean="0"/>
              <a:t>the</a:t>
            </a:r>
            <a:r>
              <a:rPr lang="de-DE" dirty="0" smtClean="0"/>
              <a:t> </a:t>
            </a:r>
            <a:r>
              <a:rPr lang="de-DE" dirty="0" err="1" smtClean="0"/>
              <a:t>resudual</a:t>
            </a:r>
            <a:r>
              <a:rPr lang="de-DE" dirty="0" smtClean="0"/>
              <a:t> </a:t>
            </a:r>
          </a:p>
          <a:p>
            <a:r>
              <a:rPr lang="de-DE" dirty="0" smtClean="0">
                <a:sym typeface="Symbol"/>
              </a:rPr>
              <a:t>(E‘) </a:t>
            </a:r>
            <a:r>
              <a:rPr lang="de-DE" dirty="0" err="1" smtClean="0">
                <a:sym typeface="Symbol"/>
              </a:rPr>
              <a:t>density</a:t>
            </a:r>
            <a:r>
              <a:rPr lang="de-DE" dirty="0" smtClean="0">
                <a:sym typeface="Symbol"/>
              </a:rPr>
              <a:t> </a:t>
            </a:r>
            <a:r>
              <a:rPr lang="de-DE" dirty="0" err="1" smtClean="0">
                <a:sym typeface="Symbol"/>
              </a:rPr>
              <a:t>of</a:t>
            </a:r>
            <a:r>
              <a:rPr lang="de-DE" dirty="0" smtClean="0">
                <a:sym typeface="Symbol"/>
              </a:rPr>
              <a:t> </a:t>
            </a:r>
            <a:r>
              <a:rPr lang="de-DE" dirty="0" err="1" smtClean="0">
                <a:sym typeface="Symbol"/>
              </a:rPr>
              <a:t>energy</a:t>
            </a:r>
            <a:r>
              <a:rPr lang="de-DE" dirty="0" smtClean="0">
                <a:sym typeface="Symbol"/>
              </a:rPr>
              <a:t> </a:t>
            </a:r>
            <a:r>
              <a:rPr lang="de-DE" dirty="0" err="1" smtClean="0">
                <a:sym typeface="Symbol"/>
              </a:rPr>
              <a:t>levels</a:t>
            </a:r>
            <a:r>
              <a:rPr lang="de-DE" dirty="0" smtClean="0">
                <a:sym typeface="Symbol"/>
              </a:rPr>
              <a:t> </a:t>
            </a:r>
            <a:r>
              <a:rPr lang="de-DE" dirty="0" err="1" smtClean="0">
                <a:sym typeface="Symbol"/>
              </a:rPr>
              <a:t>of</a:t>
            </a:r>
            <a:r>
              <a:rPr lang="de-DE" dirty="0" smtClean="0">
                <a:sym typeface="Symbol"/>
              </a:rPr>
              <a:t> </a:t>
            </a:r>
            <a:r>
              <a:rPr lang="de-DE" dirty="0" err="1" smtClean="0">
                <a:sym typeface="Symbol"/>
              </a:rPr>
              <a:t>exi.residual</a:t>
            </a:r>
            <a:endParaRPr lang="de-DE" dirty="0" smtClean="0">
              <a:sym typeface="Symbol"/>
            </a:endParaRPr>
          </a:p>
          <a:p>
            <a:r>
              <a:rPr lang="de-DE" dirty="0" smtClean="0">
                <a:sym typeface="Symbol"/>
              </a:rPr>
              <a:t>a </a:t>
            </a:r>
            <a:r>
              <a:rPr lang="de-DE" dirty="0" err="1" smtClean="0">
                <a:sym typeface="Symbol"/>
              </a:rPr>
              <a:t>level</a:t>
            </a:r>
            <a:r>
              <a:rPr lang="de-DE" dirty="0" smtClean="0">
                <a:sym typeface="Symbol"/>
              </a:rPr>
              <a:t> </a:t>
            </a:r>
            <a:r>
              <a:rPr lang="de-DE" dirty="0" err="1" smtClean="0">
                <a:sym typeface="Symbol"/>
              </a:rPr>
              <a:t>density</a:t>
            </a:r>
            <a:r>
              <a:rPr lang="de-DE" dirty="0" smtClean="0">
                <a:sym typeface="Symbol"/>
              </a:rPr>
              <a:t> </a:t>
            </a:r>
            <a:r>
              <a:rPr lang="de-DE" dirty="0" err="1" smtClean="0">
                <a:sym typeface="Symbol"/>
              </a:rPr>
              <a:t>parameter</a:t>
            </a:r>
            <a:endParaRPr lang="de-DE" dirty="0"/>
          </a:p>
        </p:txBody>
      </p:sp>
    </p:spTree>
    <p:extLst>
      <p:ext uri="{BB962C8B-B14F-4D97-AF65-F5344CB8AC3E}">
        <p14:creationId xmlns="" xmlns:p14="http://schemas.microsoft.com/office/powerpoint/2010/main" val="2902354657"/>
      </p:ext>
    </p:extLst>
  </p:cSld>
  <p:clrMapOvr>
    <a:masterClrMapping/>
  </p:clrMapOvr>
  <p:transition>
    <p:strips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0188" y="115889"/>
            <a:ext cx="8128026" cy="527030"/>
          </a:xfrm>
        </p:spPr>
        <p:txBody>
          <a:bodyPr/>
          <a:lstStyle/>
          <a:p>
            <a:r>
              <a:rPr lang="de-DE" dirty="0" smtClean="0"/>
              <a:t>Contents</a:t>
            </a:r>
            <a:endParaRPr lang="de-DE" dirty="0"/>
          </a:p>
        </p:txBody>
      </p:sp>
      <p:sp>
        <p:nvSpPr>
          <p:cNvPr id="4" name="Foliennummernplatzhalter 3"/>
          <p:cNvSpPr>
            <a:spLocks noGrp="1"/>
          </p:cNvSpPr>
          <p:nvPr>
            <p:ph type="sldNum" sz="quarter" idx="10"/>
          </p:nvPr>
        </p:nvSpPr>
        <p:spPr/>
        <p:txBody>
          <a:bodyPr/>
          <a:lstStyle/>
          <a:p>
            <a:pPr>
              <a:defRPr/>
            </a:pPr>
            <a:fld id="{A722802C-09CD-4057-92FB-EA2FD00BCFBE}" type="slidenum">
              <a:rPr lang="de-DE" smtClean="0"/>
              <a:pPr>
                <a:defRPr/>
              </a:pPr>
              <a:t>26</a:t>
            </a:fld>
            <a:endParaRPr lang="de-DE"/>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
        <p:nvSpPr>
          <p:cNvPr id="6" name="Rectangle 1"/>
          <p:cNvSpPr>
            <a:spLocks noChangeArrowheads="1"/>
          </p:cNvSpPr>
          <p:nvPr/>
        </p:nvSpPr>
        <p:spPr bwMode="auto">
          <a:xfrm>
            <a:off x="142844" y="785794"/>
            <a:ext cx="900115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Blip>
                <a:blip r:embed="rId2"/>
              </a:buBlip>
            </a:pPr>
            <a:r>
              <a:rPr kumimoji="0" lang="de-DE" b="0" i="0" u="none" strike="noStrike" cap="none" normalizeH="0" baseline="0" dirty="0" smtClean="0">
                <a:ln>
                  <a:noFill/>
                </a:ln>
                <a:solidFill>
                  <a:srgbClr val="FFFF00"/>
                </a:solidFill>
                <a:effectLst/>
                <a:latin typeface="Arial Unicode MS" pitchFamily="34" charset="-128"/>
                <a:cs typeface="Arial" pitchFamily="34" charset="0"/>
              </a:rPr>
              <a:t> </a:t>
            </a:r>
            <a:r>
              <a:rPr kumimoji="0" lang="de-DE" b="0" i="0" u="none" strike="noStrike" cap="none" normalizeH="0" baseline="0" dirty="0" smtClean="0">
                <a:ln>
                  <a:noFill/>
                </a:ln>
                <a:solidFill>
                  <a:schemeClr val="tx1">
                    <a:lumMod val="50000"/>
                  </a:schemeClr>
                </a:solidFill>
                <a:effectLst/>
                <a:latin typeface="Arial Unicode MS" pitchFamily="34" charset="-128"/>
                <a:cs typeface="Arial" pitchFamily="34" charset="0"/>
              </a:rPr>
              <a:t>w</a:t>
            </a:r>
            <a:r>
              <a:rPr lang="fr-FR" dirty="0" err="1" smtClean="0">
                <a:solidFill>
                  <a:schemeClr val="tx1">
                    <a:lumMod val="50000"/>
                  </a:schemeClr>
                </a:solidFill>
                <a:latin typeface="Comic Sans MS" pitchFamily="66" charset="0"/>
              </a:rPr>
              <a:t>hat</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is</a:t>
            </a:r>
            <a:r>
              <a:rPr lang="fr-FR" dirty="0" smtClean="0">
                <a:solidFill>
                  <a:schemeClr val="tx1">
                    <a:lumMod val="50000"/>
                  </a:schemeClr>
                </a:solidFill>
                <a:latin typeface="Comic Sans MS" pitchFamily="66" charset="0"/>
              </a:rPr>
              <a:t> spallation? </a:t>
            </a:r>
            <a:r>
              <a:rPr lang="fr-FR" dirty="0" err="1" smtClean="0">
                <a:solidFill>
                  <a:schemeClr val="tx1">
                    <a:lumMod val="50000"/>
                  </a:schemeClr>
                </a:solidFill>
                <a:latin typeface="Comic Sans MS" pitchFamily="66" charset="0"/>
              </a:rPr>
              <a:t>Definition</a:t>
            </a:r>
            <a:r>
              <a:rPr lang="fr-FR" dirty="0" smtClean="0">
                <a:solidFill>
                  <a:schemeClr val="tx1">
                    <a:lumMod val="50000"/>
                  </a:schemeClr>
                </a:solidFill>
                <a:latin typeface="Comic Sans MS" pitchFamily="66" charset="0"/>
              </a:rPr>
              <a:t> &amp; classification of </a:t>
            </a:r>
            <a:r>
              <a:rPr lang="fr-FR" dirty="0" err="1" smtClean="0">
                <a:solidFill>
                  <a:schemeClr val="tx1">
                    <a:lumMod val="50000"/>
                  </a:schemeClr>
                </a:solidFill>
                <a:latin typeface="Comic Sans MS" pitchFamily="66" charset="0"/>
              </a:rPr>
              <a:t>nuclear</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reaction</a:t>
            </a:r>
            <a:r>
              <a:rPr lang="fr-FR" dirty="0" smtClean="0">
                <a:solidFill>
                  <a:schemeClr val="tx1">
                    <a:lumMod val="50000"/>
                  </a:schemeClr>
                </a:solidFill>
                <a:latin typeface="Comic Sans MS" pitchFamily="66" charset="0"/>
              </a:rPr>
              <a:t>(s)</a:t>
            </a:r>
          </a:p>
          <a:p>
            <a:pPr marL="0" lvl="1">
              <a:lnSpc>
                <a:spcPct val="150000"/>
              </a:lnSpc>
              <a:buBlip>
                <a:blip r:embed="rId2"/>
              </a:buBlip>
            </a:pPr>
            <a:r>
              <a:rPr lang="fr-FR" dirty="0" smtClean="0">
                <a:solidFill>
                  <a:schemeClr val="tx1">
                    <a:lumMod val="50000"/>
                  </a:schemeClr>
                </a:solidFill>
                <a:latin typeface="Comic Sans MS" pitchFamily="66" charset="0"/>
              </a:rPr>
              <a:t> </a:t>
            </a:r>
            <a:r>
              <a:rPr lang="de-DE" dirty="0" err="1" smtClean="0">
                <a:solidFill>
                  <a:schemeClr val="tx1">
                    <a:lumMod val="50000"/>
                  </a:schemeClr>
                </a:solidFill>
                <a:latin typeface="Comic Sans MS" pitchFamily="66" charset="0"/>
                <a:cs typeface="Arial" pitchFamily="34" charset="0"/>
              </a:rPr>
              <a:t>relevance</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of</a:t>
            </a:r>
            <a:r>
              <a:rPr lang="de-DE" dirty="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and</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need</a:t>
            </a:r>
            <a:r>
              <a:rPr lang="de-DE" dirty="0" smtClean="0">
                <a:solidFill>
                  <a:schemeClr val="tx1">
                    <a:lumMod val="50000"/>
                  </a:schemeClr>
                </a:solidFill>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for</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lang="de-DE" dirty="0" err="1">
                <a:solidFill>
                  <a:schemeClr val="tx1">
                    <a:lumMod val="50000"/>
                  </a:schemeClr>
                </a:solidFill>
                <a:latin typeface="Comic Sans MS" pitchFamily="66" charset="0"/>
                <a:cs typeface="Arial" pitchFamily="34" charset="0"/>
              </a:rPr>
              <a:t>N</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uclear</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Data </a:t>
            </a:r>
            <a:r>
              <a:rPr lang="fr-FR" dirty="0" smtClean="0">
                <a:solidFill>
                  <a:schemeClr val="tx1">
                    <a:lumMod val="50000"/>
                  </a:schemeClr>
                </a:solidFill>
                <a:latin typeface="Comic Sans MS" pitchFamily="66" charset="0"/>
              </a:rPr>
              <a:t>(</a:t>
            </a:r>
            <a:r>
              <a:rPr lang="fr-FR" dirty="0" smtClean="0">
                <a:solidFill>
                  <a:schemeClr val="tx1">
                    <a:lumMod val="50000"/>
                  </a:schemeClr>
                </a:solidFill>
                <a:latin typeface="Arial"/>
                <a:cs typeface="Arial"/>
              </a:rPr>
              <a:t>→ </a:t>
            </a:r>
            <a:r>
              <a:rPr lang="fr-FR" dirty="0" smtClean="0">
                <a:solidFill>
                  <a:schemeClr val="tx1">
                    <a:lumMod val="50000"/>
                  </a:schemeClr>
                </a:solidFill>
                <a:latin typeface="Comic Sans MS" pitchFamily="66" charset="0"/>
              </a:rPr>
              <a:t>applications, </a:t>
            </a:r>
            <a:r>
              <a:rPr lang="fr-FR" dirty="0" err="1" smtClean="0">
                <a:solidFill>
                  <a:schemeClr val="tx1">
                    <a:lumMod val="50000"/>
                  </a:schemeClr>
                </a:solidFill>
                <a:latin typeface="Comic Sans MS" pitchFamily="66" charset="0"/>
              </a:rPr>
              <a:t>fund</a:t>
            </a:r>
            <a:r>
              <a:rPr lang="fr-FR" dirty="0" smtClean="0">
                <a:solidFill>
                  <a:schemeClr val="tx1">
                    <a:lumMod val="50000"/>
                  </a:schemeClr>
                </a:solidFill>
                <a:latin typeface="Comic Sans MS" pitchFamily="66" charset="0"/>
              </a:rPr>
              <a:t>. </a:t>
            </a:r>
            <a:r>
              <a:rPr lang="fr-FR" dirty="0" err="1" smtClean="0">
                <a:solidFill>
                  <a:schemeClr val="tx1">
                    <a:lumMod val="50000"/>
                  </a:schemeClr>
                </a:solidFill>
                <a:latin typeface="Comic Sans MS" pitchFamily="66" charset="0"/>
              </a:rPr>
              <a:t>physics</a:t>
            </a:r>
            <a:r>
              <a:rPr lang="fr-FR" dirty="0" smtClean="0">
                <a:solidFill>
                  <a:schemeClr val="tx1">
                    <a:lumMod val="50000"/>
                  </a:schemeClr>
                </a:solidFill>
                <a:latin typeface="Comic Sans MS" pitchFamily="66" charset="0"/>
              </a:rPr>
              <a:t>)</a:t>
            </a:r>
            <a:endParaRPr lang="de-DE" dirty="0" smtClean="0">
              <a:solidFill>
                <a:schemeClr val="tx1">
                  <a:lumMod val="50000"/>
                </a:schemeClr>
              </a:solidFill>
              <a:latin typeface="Comic Sans MS" pitchFamily="66" charset="0"/>
              <a:cs typeface="Arial" pitchFamily="34" charset="0"/>
            </a:endParaRPr>
          </a:p>
          <a:p>
            <a:pPr>
              <a:lnSpc>
                <a:spcPct val="150000"/>
              </a:lnSpc>
              <a:buBlip>
                <a:blip r:embed="rId2"/>
              </a:buBlip>
            </a:pP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basic</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description</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of</a:t>
            </a:r>
            <a:r>
              <a:rPr lang="de-DE" dirty="0" smtClean="0">
                <a:solidFill>
                  <a:schemeClr val="tx1">
                    <a:lumMod val="50000"/>
                  </a:schemeClr>
                </a:solidFill>
                <a:latin typeface="Comic Sans MS" pitchFamily="66" charset="0"/>
                <a:cs typeface="Arial" pitchFamily="34" charset="0"/>
              </a:rPr>
              <a:t> </a:t>
            </a:r>
            <a:r>
              <a:rPr lang="fr-FR" dirty="0" smtClean="0">
                <a:solidFill>
                  <a:schemeClr val="tx1">
                    <a:lumMod val="50000"/>
                  </a:schemeClr>
                </a:solidFill>
                <a:latin typeface="Comic Sans MS" pitchFamily="66" charset="0"/>
              </a:rPr>
              <a:t>Computer </a:t>
            </a:r>
            <a:r>
              <a:rPr lang="fr-FR" dirty="0" err="1" smtClean="0">
                <a:solidFill>
                  <a:schemeClr val="tx1">
                    <a:lumMod val="50000"/>
                  </a:schemeClr>
                </a:solidFill>
                <a:latin typeface="Comic Sans MS" pitchFamily="66" charset="0"/>
              </a:rPr>
              <a:t>models</a:t>
            </a:r>
            <a:r>
              <a:rPr lang="fr-FR" dirty="0" smtClean="0">
                <a:solidFill>
                  <a:schemeClr val="tx1">
                    <a:lumMod val="50000"/>
                  </a:schemeClr>
                </a:solidFill>
                <a:latin typeface="Comic Sans MS" pitchFamily="66" charset="0"/>
              </a:rPr>
              <a:t> for spallation </a:t>
            </a:r>
            <a:r>
              <a:rPr lang="fr-FR" dirty="0" err="1" smtClean="0">
                <a:solidFill>
                  <a:schemeClr val="tx1">
                    <a:lumMod val="50000"/>
                  </a:schemeClr>
                </a:solidFill>
                <a:latin typeface="Comic Sans MS" pitchFamily="66" charset="0"/>
              </a:rPr>
              <a:t>reactions</a:t>
            </a:r>
            <a:r>
              <a:rPr lang="fr-FR" dirty="0" smtClean="0">
                <a:solidFill>
                  <a:schemeClr val="tx1">
                    <a:lumMod val="50000"/>
                  </a:schemeClr>
                </a:solidFill>
                <a:latin typeface="Comic Sans MS" pitchFamily="66" charset="0"/>
              </a:rPr>
              <a:t> (INC/</a:t>
            </a:r>
            <a:r>
              <a:rPr lang="fr-FR" dirty="0" err="1" smtClean="0">
                <a:solidFill>
                  <a:schemeClr val="tx1">
                    <a:lumMod val="50000"/>
                  </a:schemeClr>
                </a:solidFill>
                <a:latin typeface="Comic Sans MS" pitchFamily="66" charset="0"/>
              </a:rPr>
              <a:t>evap</a:t>
            </a:r>
            <a:r>
              <a:rPr lang="fr-FR" dirty="0" smtClean="0">
                <a:solidFill>
                  <a:schemeClr val="tx1">
                    <a:lumMod val="50000"/>
                  </a:schemeClr>
                </a:solidFill>
                <a:latin typeface="Comic Sans MS" pitchFamily="66" charset="0"/>
              </a:rPr>
              <a:t>. model)</a:t>
            </a:r>
          </a:p>
          <a:p>
            <a:pPr lvl="1">
              <a:lnSpc>
                <a:spcPct val="150000"/>
              </a:lnSpc>
              <a:buFont typeface="Wingdings" pitchFamily="2" charset="2"/>
              <a:buChar char="Ø"/>
            </a:pPr>
            <a:r>
              <a:rPr lang="fr-FR" dirty="0" smtClean="0">
                <a:solidFill>
                  <a:schemeClr val="tx1">
                    <a:lumMod val="50000"/>
                  </a:schemeClr>
                </a:solidFill>
                <a:latin typeface="Comic Sans MS" pitchFamily="66" charset="0"/>
              </a:rPr>
              <a:t> l</a:t>
            </a:r>
            <a:r>
              <a:rPr lang="en-US" dirty="0" err="1" smtClean="0">
                <a:solidFill>
                  <a:schemeClr val="tx1">
                    <a:lumMod val="50000"/>
                  </a:schemeClr>
                </a:solidFill>
              </a:rPr>
              <a:t>imits</a:t>
            </a:r>
            <a:r>
              <a:rPr lang="en-US" dirty="0" smtClean="0">
                <a:solidFill>
                  <a:schemeClr val="tx1">
                    <a:lumMod val="50000"/>
                  </a:schemeClr>
                </a:solidFill>
              </a:rPr>
              <a:t> &amp; constraints</a:t>
            </a:r>
          </a:p>
          <a:p>
            <a:pPr lvl="1">
              <a:lnSpc>
                <a:spcPct val="150000"/>
              </a:lnSpc>
              <a:buFont typeface="Wingdings" pitchFamily="2" charset="2"/>
              <a:buChar char="Ø"/>
            </a:pPr>
            <a:r>
              <a:rPr lang="en-US" dirty="0" smtClean="0">
                <a:solidFill>
                  <a:schemeClr val="tx1">
                    <a:lumMod val="50000"/>
                  </a:schemeClr>
                </a:solidFill>
              </a:rPr>
              <a:t> validation and development of codes		</a:t>
            </a:r>
            <a:r>
              <a:rPr lang="en-US" sz="1600" dirty="0" smtClean="0">
                <a:solidFill>
                  <a:schemeClr val="tx1">
                    <a:lumMod val="50000"/>
                  </a:schemeClr>
                </a:solidFill>
              </a:rPr>
              <a:t> (</a:t>
            </a:r>
            <a:r>
              <a:rPr lang="en-US" sz="1600" dirty="0" smtClean="0">
                <a:solidFill>
                  <a:schemeClr val="tx1">
                    <a:lumMod val="50000"/>
                  </a:schemeClr>
                </a:solidFill>
                <a:latin typeface="Arial"/>
                <a:cs typeface="Arial"/>
              </a:rPr>
              <a:t>→ </a:t>
            </a:r>
            <a:r>
              <a:rPr lang="en-US" sz="1600" dirty="0" err="1" smtClean="0">
                <a:solidFill>
                  <a:schemeClr val="tx1">
                    <a:lumMod val="50000"/>
                  </a:schemeClr>
                </a:solidFill>
                <a:latin typeface="Arial"/>
                <a:cs typeface="Arial"/>
              </a:rPr>
              <a:t>Sushil</a:t>
            </a:r>
            <a:r>
              <a:rPr lang="en-US" sz="1600" dirty="0" smtClean="0">
                <a:solidFill>
                  <a:schemeClr val="tx1">
                    <a:lumMod val="50000"/>
                  </a:schemeClr>
                </a:solidFill>
                <a:latin typeface="Arial"/>
                <a:cs typeface="Arial"/>
              </a:rPr>
              <a:t> Sharma</a:t>
            </a:r>
            <a:r>
              <a:rPr lang="en-US" sz="1600" dirty="0" smtClean="0">
                <a:solidFill>
                  <a:schemeClr val="tx1">
                    <a:lumMod val="50000"/>
                  </a:schemeClr>
                </a:solidFill>
              </a:rPr>
              <a:t>) </a:t>
            </a:r>
            <a:endParaRPr lang="de-DE" dirty="0" smtClean="0">
              <a:solidFill>
                <a:schemeClr val="tx1">
                  <a:lumMod val="50000"/>
                </a:schemeClr>
              </a:solidFill>
              <a:latin typeface="Comic Sans MS" pitchFamily="66" charset="0"/>
              <a:cs typeface="Arial" pitchFamily="34" charset="0"/>
            </a:endParaRPr>
          </a:p>
          <a:p>
            <a:pPr lvl="0" fontAlgn="base">
              <a:lnSpc>
                <a:spcPct val="150000"/>
              </a:lnSpc>
              <a:spcBef>
                <a:spcPct val="0"/>
              </a:spcBef>
              <a:spcAft>
                <a:spcPct val="0"/>
              </a:spcAft>
              <a:buBlip>
                <a:blip r:embed="rId2"/>
              </a:buBlip>
            </a:pP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nuclear</a:t>
            </a:r>
            <a:r>
              <a:rPr lang="de-DE" dirty="0" smtClean="0">
                <a:solidFill>
                  <a:schemeClr val="tx1">
                    <a:lumMod val="50000"/>
                  </a:schemeClr>
                </a:solidFill>
                <a:latin typeface="Comic Sans MS" pitchFamily="66" charset="0"/>
                <a:cs typeface="Arial" pitchFamily="34" charset="0"/>
              </a:rPr>
              <a:t> </a:t>
            </a:r>
            <a:r>
              <a:rPr lang="de-DE" dirty="0" err="1" smtClean="0">
                <a:solidFill>
                  <a:schemeClr val="tx1">
                    <a:lumMod val="50000"/>
                  </a:schemeClr>
                </a:solidFill>
                <a:latin typeface="Comic Sans MS" pitchFamily="66" charset="0"/>
                <a:cs typeface="Arial" pitchFamily="34" charset="0"/>
              </a:rPr>
              <a:t>data</a:t>
            </a:r>
            <a:r>
              <a:rPr lang="de-DE" dirty="0" smtClean="0">
                <a:solidFill>
                  <a:schemeClr val="tx1">
                    <a:lumMod val="50000"/>
                  </a:schemeClr>
                </a:solidFill>
                <a:latin typeface="Comic Sans MS" pitchFamily="66" charset="0"/>
                <a:cs typeface="Arial" pitchFamily="34" charset="0"/>
              </a:rPr>
              <a:t>/</a:t>
            </a:r>
            <a:r>
              <a:rPr lang="de-DE" dirty="0" err="1" smtClean="0">
                <a:solidFill>
                  <a:schemeClr val="tx1">
                    <a:lumMod val="50000"/>
                  </a:schemeClr>
                </a:solidFill>
                <a:latin typeface="Comic Sans MS" pitchFamily="66" charset="0"/>
                <a:cs typeface="Arial" pitchFamily="34" charset="0"/>
              </a:rPr>
              <a:t>databases</a:t>
            </a:r>
            <a:r>
              <a:rPr lang="de-DE" dirty="0" smtClean="0">
                <a:solidFill>
                  <a:schemeClr val="tx1">
                    <a:lumMod val="50000"/>
                  </a:schemeClr>
                </a:solidFill>
                <a:latin typeface="Comic Sans MS" pitchFamily="66" charset="0"/>
                <a:cs typeface="Arial" pitchFamily="34" charset="0"/>
              </a:rPr>
              <a:t>,  </a:t>
            </a:r>
            <a:r>
              <a:rPr lang="de-DE" dirty="0">
                <a:solidFill>
                  <a:schemeClr val="tx1">
                    <a:lumMod val="50000"/>
                  </a:schemeClr>
                </a:solidFill>
                <a:latin typeface="Comic Sans MS" pitchFamily="66" charset="0"/>
                <a:cs typeface="Arial" pitchFamily="34" charset="0"/>
              </a:rPr>
              <a:t>Services Data </a:t>
            </a:r>
            <a:r>
              <a:rPr lang="de-DE" dirty="0" err="1" smtClean="0">
                <a:solidFill>
                  <a:schemeClr val="tx1">
                    <a:lumMod val="50000"/>
                  </a:schemeClr>
                </a:solidFill>
                <a:latin typeface="Comic Sans MS" pitchFamily="66" charset="0"/>
                <a:cs typeface="Arial" pitchFamily="34" charset="0"/>
              </a:rPr>
              <a:t>access</a:t>
            </a:r>
            <a:r>
              <a:rPr lang="de-DE" dirty="0" smtClean="0">
                <a:solidFill>
                  <a:schemeClr val="tx1">
                    <a:lumMod val="50000"/>
                  </a:schemeClr>
                </a:solidFill>
                <a:latin typeface="Comic Sans MS" pitchFamily="66" charset="0"/>
                <a:cs typeface="Arial" pitchFamily="34" charset="0"/>
              </a:rPr>
              <a:t>: </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NEA (EXFOR),</a:t>
            </a:r>
            <a:r>
              <a:rPr kumimoji="0" lang="de-DE" b="0" i="0" u="none" strike="noStrike" cap="none" normalizeH="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CINDA, </a:t>
            </a:r>
            <a:r>
              <a:rPr lang="de-DE" dirty="0" smtClean="0">
                <a:solidFill>
                  <a:schemeClr val="tx1">
                    <a:lumMod val="50000"/>
                  </a:schemeClr>
                </a:solidFill>
                <a:latin typeface="Comic Sans MS" pitchFamily="66" charset="0"/>
                <a:cs typeface="Arial" pitchFamily="34" charset="0"/>
              </a:rPr>
              <a:t>BNL</a:t>
            </a:r>
            <a:r>
              <a:rPr lang="de-DE" sz="1400" dirty="0" smtClean="0">
                <a:solidFill>
                  <a:schemeClr val="tx1">
                    <a:lumMod val="50000"/>
                  </a:schemeClr>
                </a:solidFill>
                <a:latin typeface="Comic Sans MS" pitchFamily="66" charset="0"/>
                <a:cs typeface="Arial" pitchFamily="34" charset="0"/>
              </a:rPr>
              <a:t> </a:t>
            </a:r>
            <a:r>
              <a:rPr lang="de-DE" sz="1400" dirty="0" smtClean="0">
                <a:solidFill>
                  <a:srgbClr val="FFFF00"/>
                </a:solidFill>
                <a:latin typeface="Comic Sans MS" pitchFamily="66" charset="0"/>
                <a:cs typeface="Arial" pitchFamily="34" charset="0"/>
              </a:rPr>
              <a:t> </a:t>
            </a:r>
          </a:p>
          <a:p>
            <a:pPr lvl="0" fontAlgn="base">
              <a:lnSpc>
                <a:spcPct val="150000"/>
              </a:lnSpc>
              <a:spcBef>
                <a:spcPct val="0"/>
              </a:spcBef>
              <a:spcAft>
                <a:spcPct val="0"/>
              </a:spcAft>
              <a:buBlip>
                <a:blip r:embed="rId2"/>
              </a:buBlip>
            </a:pPr>
            <a:r>
              <a:rPr lang="de-DE" u="sng" dirty="0" smtClean="0">
                <a:solidFill>
                  <a:srgbClr val="FFFF00"/>
                </a:solidFill>
                <a:latin typeface="Comic Sans MS" pitchFamily="66" charset="0"/>
                <a:cs typeface="Arial" pitchFamily="34" charset="0"/>
              </a:rPr>
              <a:t> IAEA</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Nuclear</a:t>
            </a:r>
            <a:r>
              <a:rPr lang="de-DE" dirty="0" smtClean="0">
                <a:solidFill>
                  <a:srgbClr val="FFFF00"/>
                </a:solidFill>
                <a:latin typeface="Comic Sans MS" pitchFamily="66" charset="0"/>
                <a:cs typeface="Arial" pitchFamily="34" charset="0"/>
              </a:rPr>
              <a:t> Data Services</a:t>
            </a:r>
          </a:p>
          <a:p>
            <a:pPr marL="742950" lvl="1" indent="-285750">
              <a:lnSpc>
                <a:spcPct val="150000"/>
              </a:lnSpc>
              <a:buFont typeface="Wingdings" pitchFamily="2" charset="2"/>
              <a:buChar char="Ø"/>
            </a:pPr>
            <a:r>
              <a:rPr lang="de-DE" dirty="0" smtClean="0">
                <a:solidFill>
                  <a:srgbClr val="FFFF00"/>
                </a:solidFill>
                <a:latin typeface="Comic Sans MS" pitchFamily="66" charset="0"/>
                <a:cs typeface="Arial" pitchFamily="34" charset="0"/>
              </a:rPr>
              <a:t>Benchmark </a:t>
            </a:r>
            <a:r>
              <a:rPr lang="de-DE" dirty="0" err="1" smtClean="0">
                <a:solidFill>
                  <a:srgbClr val="FFFF00"/>
                </a:solidFill>
                <a:latin typeface="Comic Sans MS" pitchFamily="66" charset="0"/>
                <a:cs typeface="Arial" pitchFamily="34" charset="0"/>
              </a:rPr>
              <a:t>of</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Spallation</a:t>
            </a:r>
            <a:r>
              <a:rPr lang="de-DE" dirty="0" smtClean="0">
                <a:solidFill>
                  <a:srgbClr val="FFFF00"/>
                </a:solidFill>
                <a:latin typeface="Comic Sans MS" pitchFamily="66" charset="0"/>
                <a:cs typeface="Arial" pitchFamily="34" charset="0"/>
              </a:rPr>
              <a:t> Models</a:t>
            </a:r>
          </a:p>
          <a:p>
            <a:pPr marL="1200150" lvl="2" indent="-285750">
              <a:lnSpc>
                <a:spcPct val="150000"/>
              </a:lnSpc>
              <a:buFont typeface="Symbol" pitchFamily="18" charset="2"/>
              <a:buChar char="-"/>
            </a:pPr>
            <a:r>
              <a:rPr lang="de-DE" dirty="0" err="1" smtClean="0">
                <a:solidFill>
                  <a:srgbClr val="FFFF00"/>
                </a:solidFill>
                <a:latin typeface="Comic Sans MS" pitchFamily="66" charset="0"/>
                <a:cs typeface="Arial" pitchFamily="34" charset="0"/>
              </a:rPr>
              <a:t>Examples</a:t>
            </a:r>
            <a:r>
              <a:rPr lang="de-DE" dirty="0" smtClean="0">
                <a:solidFill>
                  <a:srgbClr val="FFFF00"/>
                </a:solidFill>
                <a:latin typeface="Comic Sans MS" pitchFamily="66" charset="0"/>
                <a:cs typeface="Arial" pitchFamily="34" charset="0"/>
              </a:rPr>
              <a:t> (IAEA, ITEP, NEA,…)	 n-,p-,LCP-</a:t>
            </a:r>
            <a:r>
              <a:rPr lang="de-DE" dirty="0" err="1" smtClean="0">
                <a:solidFill>
                  <a:srgbClr val="FFFF00"/>
                </a:solidFill>
                <a:latin typeface="Comic Sans MS" pitchFamily="66" charset="0"/>
                <a:cs typeface="Arial" pitchFamily="34" charset="0"/>
              </a:rPr>
              <a:t>ddxs</a:t>
            </a:r>
            <a:r>
              <a:rPr lang="de-DE" dirty="0" smtClean="0">
                <a:solidFill>
                  <a:srgbClr val="FFFF00"/>
                </a:solidFill>
                <a:latin typeface="Comic Sans MS" pitchFamily="66" charset="0"/>
                <a:cs typeface="Arial" pitchFamily="34" charset="0"/>
              </a:rPr>
              <a:t>, n-</a:t>
            </a:r>
            <a:r>
              <a:rPr lang="de-DE" dirty="0" err="1" smtClean="0">
                <a:solidFill>
                  <a:srgbClr val="FFFF00"/>
                </a:solidFill>
                <a:latin typeface="Comic Sans MS" pitchFamily="66" charset="0"/>
                <a:cs typeface="Arial" pitchFamily="34" charset="0"/>
              </a:rPr>
              <a:t>multiplicities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multiplicitiy</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distributions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excitation</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functions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mass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charge</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isotopic-distributions</a:t>
            </a:r>
            <a:r>
              <a:rPr lang="de-DE" dirty="0" smtClean="0">
                <a:solidFill>
                  <a:srgbClr val="FFFF00"/>
                </a:solidFill>
                <a:latin typeface="Comic Sans MS" pitchFamily="66" charset="0"/>
                <a:cs typeface="Arial" pitchFamily="34" charset="0"/>
              </a:rPr>
              <a:t>, </a:t>
            </a:r>
            <a:r>
              <a:rPr lang="de-DE" dirty="0" err="1" smtClean="0">
                <a:solidFill>
                  <a:srgbClr val="FFFF00"/>
                </a:solidFill>
                <a:latin typeface="Comic Sans MS" pitchFamily="66" charset="0"/>
                <a:cs typeface="Arial" pitchFamily="34" charset="0"/>
              </a:rPr>
              <a:t>residues</a:t>
            </a:r>
            <a:r>
              <a:rPr lang="de-DE" dirty="0" smtClean="0">
                <a:solidFill>
                  <a:srgbClr val="FFFF00"/>
                </a:solidFill>
                <a:latin typeface="Comic Sans MS" pitchFamily="66" charset="0"/>
                <a:cs typeface="Arial" pitchFamily="34" charset="0"/>
              </a:rPr>
              <a:t>,…</a:t>
            </a:r>
          </a:p>
          <a:p>
            <a:pPr lvl="0" fontAlgn="base">
              <a:lnSpc>
                <a:spcPct val="150000"/>
              </a:lnSpc>
              <a:spcBef>
                <a:spcPct val="0"/>
              </a:spcBef>
              <a:spcAft>
                <a:spcPct val="0"/>
              </a:spcAft>
              <a:buBlip>
                <a:blip r:embed="rId2"/>
              </a:buBlip>
            </a:pPr>
            <a:r>
              <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rPr>
              <a:t> </a:t>
            </a:r>
            <a:r>
              <a:rPr kumimoji="0" lang="de-DE" b="0" i="0" u="none" strike="noStrike" cap="none" normalizeH="0" baseline="0" dirty="0" err="1" smtClean="0">
                <a:ln>
                  <a:noFill/>
                </a:ln>
                <a:solidFill>
                  <a:schemeClr val="tx1">
                    <a:lumMod val="50000"/>
                  </a:schemeClr>
                </a:solidFill>
                <a:effectLst/>
                <a:latin typeface="Comic Sans MS" pitchFamily="66" charset="0"/>
                <a:cs typeface="Arial" pitchFamily="34" charset="0"/>
              </a:rPr>
              <a:t>Conclusion</a:t>
            </a:r>
            <a:endParaRPr kumimoji="0" lang="de-DE" b="0" i="0" u="none" strike="noStrike" cap="none" normalizeH="0" baseline="0" dirty="0" smtClean="0">
              <a:ln>
                <a:noFill/>
              </a:ln>
              <a:solidFill>
                <a:schemeClr val="tx1">
                  <a:lumMod val="50000"/>
                </a:schemeClr>
              </a:solidFill>
              <a:effectLst/>
              <a:latin typeface="Comic Sans MS" pitchFamily="66" charset="0"/>
              <a:cs typeface="Arial" pitchFamily="34" charset="0"/>
            </a:endParaRPr>
          </a:p>
        </p:txBody>
      </p:sp>
    </p:spTree>
  </p:cSld>
  <p:clrMapOvr>
    <a:masterClrMapping/>
  </p:clrMapOvr>
  <p:transition>
    <p:strips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6" name="Grafik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525344"/>
          </a:xfrm>
          <a:prstGeom prst="rect">
            <a:avLst/>
          </a:prstGeom>
        </p:spPr>
      </p:pic>
      <p:sp>
        <p:nvSpPr>
          <p:cNvPr id="7" name="Textfeld 6"/>
          <p:cNvSpPr txBox="1"/>
          <p:nvPr/>
        </p:nvSpPr>
        <p:spPr>
          <a:xfrm>
            <a:off x="3995936" y="188640"/>
            <a:ext cx="3571170" cy="461665"/>
          </a:xfrm>
          <a:prstGeom prst="rect">
            <a:avLst/>
          </a:prstGeom>
          <a:noFill/>
        </p:spPr>
        <p:txBody>
          <a:bodyPr wrap="none" rtlCol="0">
            <a:spAutoFit/>
          </a:bodyPr>
          <a:lstStyle/>
          <a:p>
            <a:r>
              <a:rPr lang="de-DE" sz="2400" b="1" dirty="0">
                <a:solidFill>
                  <a:srgbClr val="FFFF00"/>
                </a:solidFill>
              </a:rPr>
              <a:t>http://www-nds.iaea.org/</a:t>
            </a:r>
          </a:p>
        </p:txBody>
      </p:sp>
      <p:sp>
        <p:nvSpPr>
          <p:cNvPr id="8" name="Ellipse 7"/>
          <p:cNvSpPr/>
          <p:nvPr/>
        </p:nvSpPr>
        <p:spPr>
          <a:xfrm>
            <a:off x="-61664" y="4966708"/>
            <a:ext cx="129614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p:cNvSpPr/>
          <p:nvPr/>
        </p:nvSpPr>
        <p:spPr>
          <a:xfrm rot="7378673">
            <a:off x="874439" y="4478151"/>
            <a:ext cx="720080" cy="2415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atumsplatzhalter 8"/>
          <p:cNvSpPr>
            <a:spLocks noGrp="1"/>
          </p:cNvSpPr>
          <p:nvPr>
            <p:ph type="dt" sz="half" idx="10"/>
          </p:nvPr>
        </p:nvSpPr>
        <p:spPr/>
        <p:txBody>
          <a:bodyPr/>
          <a:lstStyle/>
          <a:p>
            <a:r>
              <a:rPr lang="de-DE" smtClean="0"/>
              <a:t>June 3-6 2013</a:t>
            </a:r>
            <a:endParaRPr lang="de-DE" dirty="0"/>
          </a:p>
        </p:txBody>
      </p:sp>
      <p:sp>
        <p:nvSpPr>
          <p:cNvPr id="10" name="Foliennummernplatzhalter 9"/>
          <p:cNvSpPr>
            <a:spLocks noGrp="1"/>
          </p:cNvSpPr>
          <p:nvPr>
            <p:ph type="sldNum" sz="quarter" idx="4294967295"/>
          </p:nvPr>
        </p:nvSpPr>
        <p:spPr>
          <a:xfrm>
            <a:off x="8060392" y="6589559"/>
            <a:ext cx="946448" cy="249385"/>
          </a:xfrm>
          <a:prstGeom prst="rect">
            <a:avLst/>
          </a:prstGeom>
        </p:spPr>
        <p:txBody>
          <a:bodyPr/>
          <a:lstStyle/>
          <a:p>
            <a:fld id="{7EB9AEA1-3281-46F0-9EDB-48FF2E5FF267}" type="slidenum">
              <a:rPr lang="de-DE" smtClean="0"/>
              <a:pPr/>
              <a:t>27</a:t>
            </a:fld>
            <a:endParaRPr lang="de-DE"/>
          </a:p>
        </p:txBody>
      </p:sp>
    </p:spTree>
    <p:extLst>
      <p:ext uri="{BB962C8B-B14F-4D97-AF65-F5344CB8AC3E}">
        <p14:creationId xmlns:p14="http://schemas.microsoft.com/office/powerpoint/2010/main" xmlns="" val="10317136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ußzeilenplatzhalter 3"/>
          <p:cNvSpPr>
            <a:spLocks noGrp="1"/>
          </p:cNvSpPr>
          <p:nvPr>
            <p:ph type="ftr" sz="quarter" idx="11"/>
          </p:nvPr>
        </p:nvSpPr>
        <p:spPr/>
        <p:txBody>
          <a:bodyPr/>
          <a:lstStyle/>
          <a:p>
            <a:r>
              <a:rPr lang="en-US" smtClean="0"/>
              <a:t>Symposium on applied nuclear physics and innovative technologies</a:t>
            </a:r>
            <a:endParaRPr lang="de-DE" dirty="0" smtClean="0"/>
          </a:p>
        </p:txBody>
      </p:sp>
      <p:pic>
        <p:nvPicPr>
          <p:cNvPr id="6" name="Grafik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52" y="24238"/>
            <a:ext cx="9038096" cy="6809524"/>
          </a:xfrm>
          <a:prstGeom prst="rect">
            <a:avLst/>
          </a:prstGeom>
        </p:spPr>
      </p:pic>
      <p:sp>
        <p:nvSpPr>
          <p:cNvPr id="7" name="Rechteck 6"/>
          <p:cNvSpPr/>
          <p:nvPr/>
        </p:nvSpPr>
        <p:spPr>
          <a:xfrm>
            <a:off x="4139952" y="54317"/>
            <a:ext cx="3834704" cy="369332"/>
          </a:xfrm>
          <a:prstGeom prst="rect">
            <a:avLst/>
          </a:prstGeom>
        </p:spPr>
        <p:txBody>
          <a:bodyPr wrap="none">
            <a:spAutoFit/>
          </a:bodyPr>
          <a:lstStyle/>
          <a:p>
            <a:r>
              <a:rPr lang="de-DE" b="1" dirty="0">
                <a:solidFill>
                  <a:srgbClr val="FFFF00"/>
                </a:solidFill>
              </a:rPr>
              <a:t>http://www-nds.iaea.org/spallations/</a:t>
            </a:r>
          </a:p>
        </p:txBody>
      </p:sp>
      <p:sp>
        <p:nvSpPr>
          <p:cNvPr id="8" name="Ellipse 7"/>
          <p:cNvSpPr/>
          <p:nvPr/>
        </p:nvSpPr>
        <p:spPr>
          <a:xfrm rot="10800000">
            <a:off x="-61665" y="1196752"/>
            <a:ext cx="129614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rot="13265862">
            <a:off x="1124938" y="1684383"/>
            <a:ext cx="720080" cy="2415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9"/>
          <p:cNvSpPr>
            <a:spLocks noGrp="1"/>
          </p:cNvSpPr>
          <p:nvPr>
            <p:ph type="dt" sz="half" idx="10"/>
          </p:nvPr>
        </p:nvSpPr>
        <p:spPr/>
        <p:txBody>
          <a:bodyPr/>
          <a:lstStyle/>
          <a:p>
            <a:r>
              <a:rPr lang="de-DE" smtClean="0"/>
              <a:t>June 3-6 2013</a:t>
            </a:r>
            <a:endParaRPr lang="de-DE" dirty="0"/>
          </a:p>
        </p:txBody>
      </p:sp>
      <p:sp>
        <p:nvSpPr>
          <p:cNvPr id="11" name="Foliennummernplatzhalter 10"/>
          <p:cNvSpPr>
            <a:spLocks noGrp="1"/>
          </p:cNvSpPr>
          <p:nvPr>
            <p:ph type="sldNum" sz="quarter" idx="4294967295"/>
          </p:nvPr>
        </p:nvSpPr>
        <p:spPr>
          <a:xfrm>
            <a:off x="8060392" y="6589559"/>
            <a:ext cx="946448" cy="249385"/>
          </a:xfrm>
          <a:prstGeom prst="rect">
            <a:avLst/>
          </a:prstGeom>
        </p:spPr>
        <p:txBody>
          <a:bodyPr/>
          <a:lstStyle/>
          <a:p>
            <a:fld id="{7EB9AEA1-3281-46F0-9EDB-48FF2E5FF267}" type="slidenum">
              <a:rPr lang="de-DE" smtClean="0"/>
              <a:pPr/>
              <a:t>28</a:t>
            </a:fld>
            <a:endParaRPr lang="de-DE"/>
          </a:p>
        </p:txBody>
      </p:sp>
    </p:spTree>
    <p:extLst>
      <p:ext uri="{BB962C8B-B14F-4D97-AF65-F5344CB8AC3E}">
        <p14:creationId xmlns:p14="http://schemas.microsoft.com/office/powerpoint/2010/main" xmlns="" val="39691929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00260"/>
            <a:ext cx="7056784" cy="824484"/>
          </a:xfrm>
        </p:spPr>
        <p:txBody>
          <a:bodyPr/>
          <a:lstStyle/>
          <a:p>
            <a:r>
              <a:rPr lang="en-US" sz="2400" dirty="0"/>
              <a:t>IAEA Benchmark of Spallation Models </a:t>
            </a:r>
            <a:r>
              <a:rPr lang="en-US" sz="2400" dirty="0" smtClean="0"/>
              <a:t>– Specifications + </a:t>
            </a:r>
            <a:r>
              <a:rPr lang="en-US" sz="2400" u="sng" dirty="0" smtClean="0"/>
              <a:t>Experimental Nuclear Data</a:t>
            </a:r>
            <a:br>
              <a:rPr lang="en-US" sz="2400" u="sng" dirty="0" smtClean="0"/>
            </a:br>
            <a:r>
              <a:rPr lang="en-US" sz="2400" dirty="0" smtClean="0"/>
              <a:t> </a:t>
            </a:r>
            <a:endParaRPr lang="de-DE" sz="2400" dirty="0"/>
          </a:p>
        </p:txBody>
      </p:sp>
      <p:sp>
        <p:nvSpPr>
          <p:cNvPr id="4" name="Fußzeilenplatzhalter 3"/>
          <p:cNvSpPr>
            <a:spLocks noGrp="1"/>
          </p:cNvSpPr>
          <p:nvPr>
            <p:ph type="ftr" sz="quarter" idx="11"/>
          </p:nvPr>
        </p:nvSpPr>
        <p:spPr/>
        <p:txBody>
          <a:bodyPr/>
          <a:lstStyle/>
          <a:p>
            <a:r>
              <a:rPr lang="en-US" smtClean="0"/>
              <a:t>Symposium on applied nuclear physics and innovative technologies</a:t>
            </a:r>
            <a:endParaRPr lang="de-DE" dirty="0" smtClean="0"/>
          </a:p>
        </p:txBody>
      </p:sp>
      <p:sp>
        <p:nvSpPr>
          <p:cNvPr id="6" name="Textfeld 5"/>
          <p:cNvSpPr txBox="1"/>
          <p:nvPr/>
        </p:nvSpPr>
        <p:spPr>
          <a:xfrm>
            <a:off x="683568" y="1340768"/>
            <a:ext cx="8064896" cy="4893647"/>
          </a:xfrm>
          <a:prstGeom prst="rect">
            <a:avLst/>
          </a:prstGeom>
          <a:noFill/>
        </p:spPr>
        <p:txBody>
          <a:bodyPr wrap="square" rtlCol="0">
            <a:spAutoFit/>
          </a:bodyPr>
          <a:lstStyle/>
          <a:p>
            <a:pPr marL="285750" indent="-285750">
              <a:buBlip>
                <a:blip r:embed="rId3"/>
              </a:buBlip>
            </a:pPr>
            <a:r>
              <a:rPr lang="de-DE" sz="2400" dirty="0" err="1"/>
              <a:t>Participation</a:t>
            </a:r>
            <a:r>
              <a:rPr lang="de-DE" sz="2400" dirty="0"/>
              <a:t> </a:t>
            </a:r>
            <a:r>
              <a:rPr lang="de-DE" sz="2400" dirty="0" smtClean="0"/>
              <a:t>(</a:t>
            </a:r>
            <a:r>
              <a:rPr lang="de-DE" sz="2400" dirty="0" err="1" smtClean="0"/>
              <a:t>rules</a:t>
            </a:r>
            <a:r>
              <a:rPr lang="de-DE" sz="2400" dirty="0" smtClean="0"/>
              <a:t>…)</a:t>
            </a:r>
            <a:endParaRPr lang="de-DE" sz="2400" dirty="0"/>
          </a:p>
          <a:p>
            <a:pPr marL="285750" indent="-285750">
              <a:buBlip>
                <a:blip r:embed="rId3"/>
              </a:buBlip>
            </a:pPr>
            <a:r>
              <a:rPr lang="en-US" sz="2400" dirty="0" smtClean="0"/>
              <a:t>Domain N </a:t>
            </a:r>
            <a:r>
              <a:rPr lang="en-US" sz="2400" dirty="0"/>
              <a:t>+ A, 20 MeV to 3 </a:t>
            </a:r>
            <a:r>
              <a:rPr lang="en-US" sz="2400" dirty="0" err="1"/>
              <a:t>GeV</a:t>
            </a:r>
            <a:r>
              <a:rPr lang="en-US" sz="2400" dirty="0"/>
              <a:t>, A≥</a:t>
            </a:r>
            <a:r>
              <a:rPr lang="en-US" sz="2400" dirty="0" smtClean="0"/>
              <a:t>12,  i.e.</a:t>
            </a:r>
          </a:p>
          <a:p>
            <a:pPr marL="800100" lvl="1" indent="-342900">
              <a:buFont typeface="Wingdings" pitchFamily="2" charset="2"/>
              <a:buChar char="Ø"/>
            </a:pPr>
            <a:r>
              <a:rPr lang="en-US" sz="2400" u="sng" dirty="0" smtClean="0"/>
              <a:t>nucleon-induced</a:t>
            </a:r>
            <a:r>
              <a:rPr lang="en-US" sz="2400" dirty="0" smtClean="0"/>
              <a:t> </a:t>
            </a:r>
            <a:r>
              <a:rPr lang="en-US" sz="2400" dirty="0"/>
              <a:t>reactions on nuclei from C</a:t>
            </a:r>
            <a:r>
              <a:rPr lang="en-US" sz="2400" dirty="0" smtClean="0"/>
              <a:t> </a:t>
            </a:r>
            <a:r>
              <a:rPr lang="en-US" sz="2400" dirty="0"/>
              <a:t>to </a:t>
            </a:r>
            <a:r>
              <a:rPr lang="en-US" sz="2400" dirty="0" smtClean="0"/>
              <a:t>U</a:t>
            </a:r>
          </a:p>
          <a:p>
            <a:pPr marL="800100" lvl="1" indent="-342900">
              <a:buFont typeface="Wingdings" pitchFamily="2" charset="2"/>
              <a:buChar char="Ø"/>
            </a:pPr>
            <a:r>
              <a:rPr lang="en-US" sz="2400" dirty="0" smtClean="0"/>
              <a:t>mostly </a:t>
            </a:r>
            <a:r>
              <a:rPr lang="en-US" sz="2400" u="sng" dirty="0" smtClean="0"/>
              <a:t>&gt;100 MeV</a:t>
            </a:r>
            <a:r>
              <a:rPr lang="en-US" sz="2400" dirty="0" smtClean="0"/>
              <a:t>, </a:t>
            </a:r>
            <a:r>
              <a:rPr lang="en-US" sz="2400" dirty="0"/>
              <a:t>but with a few sets at low incident </a:t>
            </a:r>
            <a:r>
              <a:rPr lang="en-US" sz="2400" dirty="0" smtClean="0"/>
              <a:t>energies </a:t>
            </a:r>
            <a:r>
              <a:rPr lang="en-US" sz="2400" dirty="0"/>
              <a:t>down to 20 MeV, </a:t>
            </a:r>
            <a:r>
              <a:rPr lang="en-US" sz="2400" dirty="0" smtClean="0"/>
              <a:t>(certain isotopes)   20-150 </a:t>
            </a:r>
            <a:r>
              <a:rPr lang="en-US" sz="2400" dirty="0"/>
              <a:t>MeV libraries are not available for all </a:t>
            </a:r>
            <a:r>
              <a:rPr lang="en-US" sz="2400" dirty="0" smtClean="0"/>
              <a:t>isotopes</a:t>
            </a:r>
            <a:endParaRPr lang="en-US" sz="2400" dirty="0"/>
          </a:p>
          <a:p>
            <a:pPr marL="800100" lvl="1" indent="-342900">
              <a:buFont typeface="Wingdings" pitchFamily="2" charset="2"/>
              <a:buChar char="Ø"/>
            </a:pPr>
            <a:r>
              <a:rPr lang="en-US" sz="2400" u="sng" dirty="0"/>
              <a:t>t</a:t>
            </a:r>
            <a:r>
              <a:rPr lang="en-US" sz="2400" u="sng" dirty="0" smtClean="0"/>
              <a:t>est physics </a:t>
            </a:r>
            <a:r>
              <a:rPr lang="en-US" sz="2400" u="sng" dirty="0"/>
              <a:t>models</a:t>
            </a:r>
            <a:r>
              <a:rPr lang="en-US" sz="2400" dirty="0"/>
              <a:t> </a:t>
            </a:r>
            <a:r>
              <a:rPr lang="en-US" sz="2400" dirty="0" smtClean="0"/>
              <a:t>(also implemented in </a:t>
            </a:r>
            <a:r>
              <a:rPr lang="en-US" sz="2400" dirty="0"/>
              <a:t>high-energy transport codes to compute the production yields and properties of particles and nuclei emitted in a fundamental spallation interaction. </a:t>
            </a:r>
            <a:r>
              <a:rPr lang="en-US" sz="2400" dirty="0" smtClean="0"/>
              <a:t>				     only </a:t>
            </a:r>
            <a:r>
              <a:rPr lang="en-US" sz="2400" dirty="0"/>
              <a:t>comparisons with elementary </a:t>
            </a:r>
            <a:r>
              <a:rPr lang="en-US" sz="2400" dirty="0" smtClean="0"/>
              <a:t>exp. data </a:t>
            </a:r>
            <a:r>
              <a:rPr lang="en-US" sz="2400" dirty="0"/>
              <a:t>on </a:t>
            </a:r>
            <a:r>
              <a:rPr lang="en-US" sz="2400" u="sng" dirty="0"/>
              <a:t>thin </a:t>
            </a:r>
            <a:r>
              <a:rPr lang="en-US" sz="2400" u="sng" dirty="0" smtClean="0"/>
              <a:t>targets</a:t>
            </a:r>
            <a:r>
              <a:rPr lang="en-US" sz="2400" dirty="0" smtClean="0"/>
              <a:t> considered</a:t>
            </a:r>
          </a:p>
          <a:p>
            <a:pPr marL="285750" indent="-285750">
              <a:buBlip>
                <a:blip r:embed="rId3"/>
              </a:buBlip>
            </a:pPr>
            <a:r>
              <a:rPr lang="en-US" sz="2400" dirty="0" smtClean="0"/>
              <a:t>Model </a:t>
            </a:r>
            <a:r>
              <a:rPr lang="en-US" sz="2400" dirty="0"/>
              <a:t>ingredients and </a:t>
            </a:r>
            <a:r>
              <a:rPr lang="en-US" sz="2400" dirty="0" smtClean="0"/>
              <a:t>parameters</a:t>
            </a:r>
          </a:p>
        </p:txBody>
      </p:sp>
      <p:sp>
        <p:nvSpPr>
          <p:cNvPr id="7" name="Rechteck 6"/>
          <p:cNvSpPr/>
          <p:nvPr/>
        </p:nvSpPr>
        <p:spPr>
          <a:xfrm rot="16200000">
            <a:off x="7125711" y="4447188"/>
            <a:ext cx="3456384" cy="276999"/>
          </a:xfrm>
          <a:prstGeom prst="rect">
            <a:avLst/>
          </a:prstGeom>
        </p:spPr>
        <p:txBody>
          <a:bodyPr wrap="square">
            <a:spAutoFit/>
          </a:bodyPr>
          <a:lstStyle/>
          <a:p>
            <a:r>
              <a:rPr lang="de-DE" sz="1200" dirty="0"/>
              <a:t>http://www-nds.iaea.org/spallations/spal_spc.html</a:t>
            </a:r>
          </a:p>
        </p:txBody>
      </p:sp>
      <p:sp>
        <p:nvSpPr>
          <p:cNvPr id="9" name="Pfeil nach rechts 8"/>
          <p:cNvSpPr>
            <a:spLocks noChangeAspect="1"/>
          </p:cNvSpPr>
          <p:nvPr/>
        </p:nvSpPr>
        <p:spPr>
          <a:xfrm>
            <a:off x="1763688" y="5229200"/>
            <a:ext cx="195681" cy="96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7"/>
          <p:cNvSpPr>
            <a:spLocks noGrp="1"/>
          </p:cNvSpPr>
          <p:nvPr>
            <p:ph type="dt" sz="half" idx="10"/>
          </p:nvPr>
        </p:nvSpPr>
        <p:spPr/>
        <p:txBody>
          <a:bodyPr/>
          <a:lstStyle/>
          <a:p>
            <a:r>
              <a:rPr lang="de-DE" smtClean="0"/>
              <a:t>June 3-6 2013</a:t>
            </a:r>
            <a:endParaRPr lang="de-DE" dirty="0"/>
          </a:p>
        </p:txBody>
      </p:sp>
      <p:sp>
        <p:nvSpPr>
          <p:cNvPr id="10" name="Foliennummernplatzhalter 9"/>
          <p:cNvSpPr>
            <a:spLocks noGrp="1"/>
          </p:cNvSpPr>
          <p:nvPr>
            <p:ph type="sldNum" sz="quarter" idx="4294967295"/>
          </p:nvPr>
        </p:nvSpPr>
        <p:spPr>
          <a:xfrm>
            <a:off x="8060392" y="6589559"/>
            <a:ext cx="946448" cy="249385"/>
          </a:xfrm>
          <a:prstGeom prst="rect">
            <a:avLst/>
          </a:prstGeom>
        </p:spPr>
        <p:txBody>
          <a:bodyPr/>
          <a:lstStyle/>
          <a:p>
            <a:fld id="{7EB9AEA1-3281-46F0-9EDB-48FF2E5FF267}" type="slidenum">
              <a:rPr lang="de-DE" smtClean="0"/>
              <a:pPr/>
              <a:t>29</a:t>
            </a:fld>
            <a:endParaRPr lang="de-DE"/>
          </a:p>
        </p:txBody>
      </p:sp>
    </p:spTree>
    <p:extLst>
      <p:ext uri="{BB962C8B-B14F-4D97-AF65-F5344CB8AC3E}">
        <p14:creationId xmlns:p14="http://schemas.microsoft.com/office/powerpoint/2010/main" xmlns="" val="3253367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50825" y="260350"/>
            <a:ext cx="5257800" cy="331788"/>
          </a:xfrm>
        </p:spPr>
        <p:txBody>
          <a:bodyPr/>
          <a:lstStyle/>
          <a:p>
            <a:r>
              <a:rPr lang="en-GB" sz="2400"/>
              <a:t>What is Spallation---Definition </a:t>
            </a:r>
          </a:p>
        </p:txBody>
      </p:sp>
      <p:sp>
        <p:nvSpPr>
          <p:cNvPr id="44035" name="Rectangle 3"/>
          <p:cNvSpPr>
            <a:spLocks noGrp="1" noChangeArrowheads="1"/>
          </p:cNvSpPr>
          <p:nvPr>
            <p:ph type="body" idx="1"/>
          </p:nvPr>
        </p:nvSpPr>
        <p:spPr>
          <a:xfrm>
            <a:off x="61295" y="1189267"/>
            <a:ext cx="8893175" cy="5184775"/>
          </a:xfrm>
        </p:spPr>
        <p:txBody>
          <a:bodyPr/>
          <a:lstStyle/>
          <a:p>
            <a:pPr marL="533400" indent="-533400">
              <a:lnSpc>
                <a:spcPct val="80000"/>
              </a:lnSpc>
              <a:buFontTx/>
              <a:buNone/>
            </a:pPr>
            <a:endParaRPr lang="en-US" sz="2000" dirty="0">
              <a:solidFill>
                <a:srgbClr val="FCCC6C"/>
              </a:solidFill>
            </a:endParaRPr>
          </a:p>
          <a:p>
            <a:pPr marL="533400" indent="-533400" algn="just">
              <a:lnSpc>
                <a:spcPct val="80000"/>
              </a:lnSpc>
              <a:spcBef>
                <a:spcPct val="0"/>
              </a:spcBef>
              <a:buClrTx/>
              <a:buSzTx/>
              <a:buFontTx/>
              <a:buNone/>
            </a:pPr>
            <a:r>
              <a:rPr lang="en-US" sz="2400" u="sng" dirty="0" smtClean="0">
                <a:solidFill>
                  <a:srgbClr val="FCCC6C"/>
                </a:solidFill>
              </a:rPr>
              <a:t>(Encyclopedia </a:t>
            </a:r>
            <a:r>
              <a:rPr lang="en-US" sz="2400" u="sng" dirty="0">
                <a:solidFill>
                  <a:srgbClr val="FCCC6C"/>
                </a:solidFill>
              </a:rPr>
              <a:t>Britannica):</a:t>
            </a:r>
            <a:r>
              <a:rPr lang="en-US" sz="2400" dirty="0">
                <a:solidFill>
                  <a:srgbClr val="FCCC6C"/>
                </a:solidFill>
              </a:rPr>
              <a:t> “</a:t>
            </a:r>
            <a:r>
              <a:rPr lang="en-GB" sz="2400" dirty="0">
                <a:solidFill>
                  <a:srgbClr val="FCCC6C"/>
                </a:solidFill>
              </a:rPr>
              <a:t>high-energy nuclear reaction in which a target nucleus struck by an incident (bombarding) particle of energy greater than about 50 million electron volts (</a:t>
            </a:r>
            <a:r>
              <a:rPr lang="en-GB" sz="2400" dirty="0" err="1">
                <a:solidFill>
                  <a:srgbClr val="FCCC6C"/>
                </a:solidFill>
              </a:rPr>
              <a:t>MeV</a:t>
            </a:r>
            <a:r>
              <a:rPr lang="en-GB" sz="2400" dirty="0">
                <a:solidFill>
                  <a:srgbClr val="FCCC6C"/>
                </a:solidFill>
              </a:rPr>
              <a:t>) ejects numerous lighter particles and becomes a product nucleus correspondingly lighter than the original nucleus. The light ejected particles may be </a:t>
            </a:r>
            <a:r>
              <a:rPr lang="en-GB" sz="2400" dirty="0">
                <a:solidFill>
                  <a:schemeClr val="accent1"/>
                </a:solidFill>
              </a:rPr>
              <a:t>neutrons,</a:t>
            </a:r>
            <a:r>
              <a:rPr lang="en-GB" sz="2400" dirty="0">
                <a:solidFill>
                  <a:srgbClr val="FCCC6C"/>
                </a:solidFill>
              </a:rPr>
              <a:t> protons, or various composite particles equivalent…”</a:t>
            </a:r>
            <a:endParaRPr lang="en-US" sz="2400" dirty="0">
              <a:solidFill>
                <a:srgbClr val="FCCC6C"/>
              </a:solidFill>
            </a:endParaRPr>
          </a:p>
          <a:p>
            <a:pPr marL="533400" indent="-533400">
              <a:lnSpc>
                <a:spcPct val="80000"/>
              </a:lnSpc>
              <a:buFontTx/>
              <a:buNone/>
            </a:pPr>
            <a:endParaRPr lang="en-US" sz="1600" dirty="0" smtClean="0">
              <a:solidFill>
                <a:srgbClr val="FCCC6C"/>
              </a:solidFill>
            </a:endParaRPr>
          </a:p>
          <a:p>
            <a:pPr marL="533400" indent="-533400">
              <a:lnSpc>
                <a:spcPct val="80000"/>
              </a:lnSpc>
              <a:buFontTx/>
              <a:buNone/>
            </a:pPr>
            <a:endParaRPr lang="en-US" sz="1600" dirty="0">
              <a:solidFill>
                <a:srgbClr val="FCCC6C"/>
              </a:solidFill>
            </a:endParaRPr>
          </a:p>
          <a:p>
            <a:pPr marL="533400" indent="-533400">
              <a:lnSpc>
                <a:spcPct val="80000"/>
              </a:lnSpc>
              <a:buFontTx/>
              <a:buNone/>
            </a:pPr>
            <a:r>
              <a:rPr lang="en-US" dirty="0">
                <a:solidFill>
                  <a:srgbClr val="FCCC6C"/>
                </a:solidFill>
              </a:rPr>
              <a:t>		</a:t>
            </a:r>
            <a:r>
              <a:rPr lang="en-US" sz="2400" dirty="0">
                <a:solidFill>
                  <a:srgbClr val="FCCC6C"/>
                </a:solidFill>
              </a:rPr>
              <a:t>*has to be specified in the context of accelerator driven systems or high intense neutron sources. Here </a:t>
            </a:r>
            <a:r>
              <a:rPr lang="en-US" sz="2400" dirty="0" err="1">
                <a:solidFill>
                  <a:srgbClr val="FF6600"/>
                </a:solidFill>
              </a:rPr>
              <a:t>spallation</a:t>
            </a:r>
            <a:r>
              <a:rPr lang="en-US" sz="2400" dirty="0">
                <a:solidFill>
                  <a:srgbClr val="FF6600"/>
                </a:solidFill>
              </a:rPr>
              <a:t> is the disintegration of a nucleus</a:t>
            </a:r>
            <a:r>
              <a:rPr lang="en-US" sz="2400" dirty="0">
                <a:solidFill>
                  <a:srgbClr val="FCCC6C"/>
                </a:solidFill>
              </a:rPr>
              <a:t> by means of </a:t>
            </a:r>
            <a:r>
              <a:rPr lang="en-US" sz="2400" dirty="0">
                <a:solidFill>
                  <a:srgbClr val="FF6600"/>
                </a:solidFill>
              </a:rPr>
              <a:t>high energetic proton induced reactions</a:t>
            </a:r>
            <a:r>
              <a:rPr lang="en-US" sz="2400" dirty="0">
                <a:solidFill>
                  <a:srgbClr val="FCCC6C"/>
                </a:solidFill>
              </a:rPr>
              <a:t>. In this </a:t>
            </a:r>
            <a:r>
              <a:rPr lang="en-US" sz="2400" dirty="0">
                <a:solidFill>
                  <a:srgbClr val="FF6600"/>
                </a:solidFill>
              </a:rPr>
              <a:t>n</a:t>
            </a:r>
            <a:r>
              <a:rPr lang="en-GB" sz="2400" dirty="0" err="1">
                <a:solidFill>
                  <a:srgbClr val="FF6600"/>
                </a:solidFill>
              </a:rPr>
              <a:t>onelastic</a:t>
            </a:r>
            <a:r>
              <a:rPr lang="en-GB" sz="2400" dirty="0">
                <a:solidFill>
                  <a:srgbClr val="FF6600"/>
                </a:solidFill>
              </a:rPr>
              <a:t> nuclear interaction</a:t>
            </a:r>
            <a:r>
              <a:rPr lang="en-GB" sz="2400" dirty="0">
                <a:solidFill>
                  <a:srgbClr val="FCCC6C"/>
                </a:solidFill>
              </a:rPr>
              <a:t> t</a:t>
            </a:r>
            <a:r>
              <a:rPr lang="en-US" sz="2400" dirty="0" err="1">
                <a:solidFill>
                  <a:srgbClr val="FCCC6C"/>
                </a:solidFill>
              </a:rPr>
              <a:t>ypically</a:t>
            </a:r>
            <a:r>
              <a:rPr lang="en-US" sz="2400" dirty="0">
                <a:solidFill>
                  <a:srgbClr val="FCCC6C"/>
                </a:solidFill>
              </a:rPr>
              <a:t> approximately </a:t>
            </a:r>
            <a:r>
              <a:rPr lang="en-US" sz="2400" dirty="0">
                <a:solidFill>
                  <a:srgbClr val="FF6600"/>
                </a:solidFill>
              </a:rPr>
              <a:t>20 neutrons</a:t>
            </a:r>
            <a:r>
              <a:rPr lang="en-US" sz="2400" dirty="0">
                <a:solidFill>
                  <a:srgbClr val="FCCC6C"/>
                </a:solidFill>
              </a:rPr>
              <a:t> are created </a:t>
            </a:r>
            <a:r>
              <a:rPr lang="en-US" sz="2400" dirty="0">
                <a:solidFill>
                  <a:srgbClr val="FF6600"/>
                </a:solidFill>
              </a:rPr>
              <a:t>per incident </a:t>
            </a:r>
            <a:r>
              <a:rPr lang="en-US" sz="2400" dirty="0" err="1">
                <a:solidFill>
                  <a:srgbClr val="FF6600"/>
                </a:solidFill>
              </a:rPr>
              <a:t>GeV</a:t>
            </a:r>
            <a:r>
              <a:rPr lang="en-US" sz="2400" dirty="0">
                <a:solidFill>
                  <a:srgbClr val="FF6600"/>
                </a:solidFill>
              </a:rPr>
              <a:t> proton</a:t>
            </a:r>
            <a:endParaRPr lang="en-US" sz="2000" dirty="0">
              <a:solidFill>
                <a:srgbClr val="FF6600"/>
              </a:solidFill>
            </a:endParaRPr>
          </a:p>
        </p:txBody>
      </p:sp>
      <p:grpSp>
        <p:nvGrpSpPr>
          <p:cNvPr id="44080" name="Group 48"/>
          <p:cNvGrpSpPr>
            <a:grpSpLocks/>
          </p:cNvGrpSpPr>
          <p:nvPr/>
        </p:nvGrpSpPr>
        <p:grpSpPr bwMode="auto">
          <a:xfrm>
            <a:off x="6013450" y="0"/>
            <a:ext cx="2951163" cy="1427163"/>
            <a:chOff x="3188" y="2976"/>
            <a:chExt cx="2232" cy="891"/>
          </a:xfrm>
        </p:grpSpPr>
        <p:sp>
          <p:nvSpPr>
            <p:cNvPr id="44036" name="Oval 4" descr="Sphere"/>
            <p:cNvSpPr>
              <a:spLocks noChangeArrowheads="1"/>
            </p:cNvSpPr>
            <p:nvPr/>
          </p:nvSpPr>
          <p:spPr bwMode="auto">
            <a:xfrm>
              <a:off x="3992" y="3166"/>
              <a:ext cx="604" cy="539"/>
            </a:xfrm>
            <a:prstGeom prst="ellipse">
              <a:avLst/>
            </a:prstGeom>
            <a:noFill/>
            <a:ln w="57150">
              <a:solidFill>
                <a:srgbClr val="800080"/>
              </a:solidFill>
              <a:round/>
              <a:headEnd/>
              <a:tailEnd/>
            </a:ln>
            <a:effectLst/>
            <a:extLst>
              <a:ext uri="{909E8E84-426E-40DD-AFC4-6F175D3DCCD1}">
                <a14:hiddenFill xmlns="" xmlns:a14="http://schemas.microsoft.com/office/drawing/2010/main">
                  <a:pattFill prst="sphere">
                    <a:fgClr>
                      <a:srgbClr val="FFCC66"/>
                    </a:fgClr>
                    <a:bgClr>
                      <a:schemeClr val="bg1"/>
                    </a:bgClr>
                  </a:patt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37" name="Oval 5"/>
            <p:cNvSpPr>
              <a:spLocks noChangeArrowheads="1"/>
            </p:cNvSpPr>
            <p:nvPr/>
          </p:nvSpPr>
          <p:spPr bwMode="auto">
            <a:xfrm>
              <a:off x="3389" y="3256"/>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38" name="Line 6"/>
            <p:cNvSpPr>
              <a:spLocks noChangeShapeType="1"/>
            </p:cNvSpPr>
            <p:nvPr/>
          </p:nvSpPr>
          <p:spPr bwMode="auto">
            <a:xfrm>
              <a:off x="3470" y="3292"/>
              <a:ext cx="663"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39" name="Oval 7"/>
            <p:cNvSpPr>
              <a:spLocks noChangeArrowheads="1"/>
            </p:cNvSpPr>
            <p:nvPr/>
          </p:nvSpPr>
          <p:spPr bwMode="auto">
            <a:xfrm>
              <a:off x="4153" y="3262"/>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40" name="Line 8"/>
            <p:cNvSpPr>
              <a:spLocks noChangeShapeType="1"/>
            </p:cNvSpPr>
            <p:nvPr/>
          </p:nvSpPr>
          <p:spPr bwMode="auto">
            <a:xfrm>
              <a:off x="4227" y="3319"/>
              <a:ext cx="107" cy="9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1" name="Oval 9"/>
            <p:cNvSpPr>
              <a:spLocks noChangeArrowheads="1"/>
            </p:cNvSpPr>
            <p:nvPr/>
          </p:nvSpPr>
          <p:spPr bwMode="auto">
            <a:xfrm>
              <a:off x="4334" y="3417"/>
              <a:ext cx="67" cy="60"/>
            </a:xfrm>
            <a:prstGeom prst="ellipse">
              <a:avLst/>
            </a:prstGeom>
            <a:gradFill rotWithShape="0">
              <a:gsLst>
                <a:gs pos="0">
                  <a:srgbClr val="FF9999"/>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42" name="Line 10"/>
            <p:cNvSpPr>
              <a:spLocks noChangeShapeType="1"/>
            </p:cNvSpPr>
            <p:nvPr/>
          </p:nvSpPr>
          <p:spPr bwMode="auto">
            <a:xfrm flipV="1">
              <a:off x="4415" y="3363"/>
              <a:ext cx="80" cy="54"/>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3" name="Oval 11"/>
            <p:cNvSpPr>
              <a:spLocks noChangeArrowheads="1"/>
            </p:cNvSpPr>
            <p:nvPr/>
          </p:nvSpPr>
          <p:spPr bwMode="auto">
            <a:xfrm>
              <a:off x="4495" y="3328"/>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44" name="Line 12"/>
            <p:cNvSpPr>
              <a:spLocks noChangeShapeType="1"/>
            </p:cNvSpPr>
            <p:nvPr/>
          </p:nvSpPr>
          <p:spPr bwMode="auto">
            <a:xfrm flipV="1">
              <a:off x="4584" y="3256"/>
              <a:ext cx="273" cy="83"/>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5" name="Text Box 13"/>
            <p:cNvSpPr txBox="1">
              <a:spLocks noChangeArrowheads="1"/>
            </p:cNvSpPr>
            <p:nvPr/>
          </p:nvSpPr>
          <p:spPr bwMode="auto">
            <a:xfrm>
              <a:off x="3256" y="3340"/>
              <a:ext cx="879" cy="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0066CC"/>
                  </a:solidFill>
                </a:rPr>
                <a:t>projectile</a:t>
              </a:r>
            </a:p>
            <a:p>
              <a:r>
                <a:rPr lang="en-US" sz="1600" b="1">
                  <a:solidFill>
                    <a:srgbClr val="0066CC"/>
                  </a:solidFill>
                </a:rPr>
                <a:t>(p, n, </a:t>
              </a:r>
              <a:r>
                <a:rPr lang="en-US" sz="1600" b="1">
                  <a:solidFill>
                    <a:srgbClr val="0066CC"/>
                  </a:solidFill>
                  <a:latin typeface="Symbol" pitchFamily="18" charset="2"/>
                </a:rPr>
                <a:t>p, ...</a:t>
              </a:r>
              <a:r>
                <a:rPr lang="en-US" sz="1600" b="1">
                  <a:solidFill>
                    <a:srgbClr val="0066CC"/>
                  </a:solidFill>
                </a:rPr>
                <a:t>)</a:t>
              </a:r>
              <a:endParaRPr lang="en-GB" sz="1600" b="1">
                <a:solidFill>
                  <a:srgbClr val="0066CC"/>
                </a:solidFill>
              </a:endParaRPr>
            </a:p>
          </p:txBody>
        </p:sp>
        <p:sp>
          <p:nvSpPr>
            <p:cNvPr id="44046" name="Text Box 14"/>
            <p:cNvSpPr txBox="1">
              <a:spLocks noChangeArrowheads="1"/>
            </p:cNvSpPr>
            <p:nvPr/>
          </p:nvSpPr>
          <p:spPr bwMode="auto">
            <a:xfrm>
              <a:off x="4357" y="3657"/>
              <a:ext cx="567"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800080"/>
                  </a:solidFill>
                </a:rPr>
                <a:t>target</a:t>
              </a:r>
              <a:endParaRPr lang="en-GB" sz="1600" b="1">
                <a:solidFill>
                  <a:srgbClr val="800080"/>
                </a:solidFill>
              </a:endParaRPr>
            </a:p>
          </p:txBody>
        </p:sp>
        <p:sp>
          <p:nvSpPr>
            <p:cNvPr id="44048" name="AutoShape 16"/>
            <p:cNvSpPr>
              <a:spLocks noChangeArrowheads="1"/>
            </p:cNvSpPr>
            <p:nvPr/>
          </p:nvSpPr>
          <p:spPr bwMode="auto">
            <a:xfrm>
              <a:off x="3188" y="3022"/>
              <a:ext cx="2192" cy="827"/>
            </a:xfrm>
            <a:prstGeom prst="roundRect">
              <a:avLst>
                <a:gd name="adj" fmla="val 7699"/>
              </a:avLst>
            </a:prstGeom>
            <a:noFill/>
            <a:ln w="19050">
              <a:solidFill>
                <a:srgbClr val="FCCC6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49" name="Oval 17"/>
            <p:cNvSpPr>
              <a:spLocks noChangeArrowheads="1"/>
            </p:cNvSpPr>
            <p:nvPr/>
          </p:nvSpPr>
          <p:spPr bwMode="auto">
            <a:xfrm>
              <a:off x="4875" y="3226"/>
              <a:ext cx="67" cy="60"/>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50" name="Line 18"/>
            <p:cNvSpPr>
              <a:spLocks noChangeShapeType="1"/>
            </p:cNvSpPr>
            <p:nvPr/>
          </p:nvSpPr>
          <p:spPr bwMode="auto">
            <a:xfrm>
              <a:off x="4967" y="3249"/>
              <a:ext cx="408" cy="9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4" name="Line 32"/>
            <p:cNvSpPr>
              <a:spLocks noChangeShapeType="1"/>
            </p:cNvSpPr>
            <p:nvPr/>
          </p:nvSpPr>
          <p:spPr bwMode="auto">
            <a:xfrm flipH="1">
              <a:off x="4308" y="3501"/>
              <a:ext cx="45" cy="181"/>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5" name="Oval 33"/>
            <p:cNvSpPr>
              <a:spLocks noChangeArrowheads="1"/>
            </p:cNvSpPr>
            <p:nvPr/>
          </p:nvSpPr>
          <p:spPr bwMode="auto">
            <a:xfrm>
              <a:off x="4264" y="3698"/>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66" name="Line 34"/>
            <p:cNvSpPr>
              <a:spLocks noChangeShapeType="1"/>
            </p:cNvSpPr>
            <p:nvPr/>
          </p:nvSpPr>
          <p:spPr bwMode="auto">
            <a:xfrm>
              <a:off x="4513" y="3428"/>
              <a:ext cx="454" cy="2"/>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7" name="Oval 35"/>
            <p:cNvSpPr>
              <a:spLocks noChangeArrowheads="1"/>
            </p:cNvSpPr>
            <p:nvPr/>
          </p:nvSpPr>
          <p:spPr bwMode="auto">
            <a:xfrm>
              <a:off x="5017" y="3384"/>
              <a:ext cx="67" cy="60"/>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68" name="Line 36"/>
            <p:cNvSpPr>
              <a:spLocks noChangeShapeType="1"/>
            </p:cNvSpPr>
            <p:nvPr/>
          </p:nvSpPr>
          <p:spPr bwMode="auto">
            <a:xfrm flipV="1">
              <a:off x="5124" y="3158"/>
              <a:ext cx="205" cy="226"/>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9" name="Line 37"/>
            <p:cNvSpPr>
              <a:spLocks noChangeShapeType="1"/>
            </p:cNvSpPr>
            <p:nvPr/>
          </p:nvSpPr>
          <p:spPr bwMode="auto">
            <a:xfrm>
              <a:off x="4422" y="3475"/>
              <a:ext cx="216" cy="1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0" name="Oval 38"/>
            <p:cNvSpPr>
              <a:spLocks noChangeArrowheads="1"/>
            </p:cNvSpPr>
            <p:nvPr/>
          </p:nvSpPr>
          <p:spPr bwMode="auto">
            <a:xfrm>
              <a:off x="4649" y="3612"/>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71" name="Line 39"/>
            <p:cNvSpPr>
              <a:spLocks noChangeShapeType="1"/>
            </p:cNvSpPr>
            <p:nvPr/>
          </p:nvSpPr>
          <p:spPr bwMode="auto">
            <a:xfrm flipV="1">
              <a:off x="4740" y="3558"/>
              <a:ext cx="322" cy="89"/>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2" name="Oval 40"/>
            <p:cNvSpPr>
              <a:spLocks noChangeArrowheads="1"/>
            </p:cNvSpPr>
            <p:nvPr/>
          </p:nvSpPr>
          <p:spPr bwMode="auto">
            <a:xfrm>
              <a:off x="5103" y="3521"/>
              <a:ext cx="67" cy="60"/>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73" name="Line 41"/>
            <p:cNvSpPr>
              <a:spLocks noChangeShapeType="1"/>
            </p:cNvSpPr>
            <p:nvPr/>
          </p:nvSpPr>
          <p:spPr bwMode="auto">
            <a:xfrm>
              <a:off x="5189" y="3537"/>
              <a:ext cx="231" cy="12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4" name="Line 42"/>
            <p:cNvSpPr>
              <a:spLocks noChangeShapeType="1"/>
            </p:cNvSpPr>
            <p:nvPr/>
          </p:nvSpPr>
          <p:spPr bwMode="auto">
            <a:xfrm flipV="1">
              <a:off x="4377" y="3261"/>
              <a:ext cx="97" cy="141"/>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5" name="Oval 43"/>
            <p:cNvSpPr>
              <a:spLocks noChangeArrowheads="1"/>
            </p:cNvSpPr>
            <p:nvPr/>
          </p:nvSpPr>
          <p:spPr bwMode="auto">
            <a:xfrm>
              <a:off x="4468" y="3203"/>
              <a:ext cx="67" cy="59"/>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76" name="Line 44"/>
            <p:cNvSpPr>
              <a:spLocks noChangeShapeType="1"/>
            </p:cNvSpPr>
            <p:nvPr/>
          </p:nvSpPr>
          <p:spPr bwMode="auto">
            <a:xfrm flipV="1">
              <a:off x="4548" y="3166"/>
              <a:ext cx="272" cy="43"/>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77" name="Oval 45"/>
            <p:cNvSpPr>
              <a:spLocks noChangeArrowheads="1"/>
            </p:cNvSpPr>
            <p:nvPr/>
          </p:nvSpPr>
          <p:spPr bwMode="auto">
            <a:xfrm>
              <a:off x="4834" y="3125"/>
              <a:ext cx="67" cy="60"/>
            </a:xfrm>
            <a:prstGeom prst="ellipse">
              <a:avLst/>
            </a:prstGeom>
            <a:gradFill rotWithShape="0">
              <a:gsLst>
                <a:gs pos="0">
                  <a:srgbClr val="66CCFF"/>
                </a:gs>
                <a:gs pos="100000">
                  <a:srgbClr val="0066CC"/>
                </a:gs>
              </a:gsLst>
              <a:path path="shape">
                <a:fillToRect l="50000" t="50000" r="50000" b="50000"/>
              </a:path>
            </a:gradFill>
            <a:ln w="9525">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078" name="Line 46"/>
            <p:cNvSpPr>
              <a:spLocks noChangeShapeType="1"/>
            </p:cNvSpPr>
            <p:nvPr/>
          </p:nvSpPr>
          <p:spPr bwMode="auto">
            <a:xfrm flipV="1">
              <a:off x="4917" y="2976"/>
              <a:ext cx="276" cy="163"/>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 name="Datumsplatzhalter 1"/>
          <p:cNvSpPr>
            <a:spLocks noGrp="1"/>
          </p:cNvSpPr>
          <p:nvPr>
            <p:ph type="dt" sz="half" idx="11"/>
          </p:nvPr>
        </p:nvSpPr>
        <p:spPr/>
        <p:txBody>
          <a:bodyPr/>
          <a:lstStyle/>
          <a:p>
            <a:pPr>
              <a:defRPr/>
            </a:pPr>
            <a:r>
              <a:rPr lang="de-DE" smtClean="0"/>
              <a:t>June 3-6, 2013</a:t>
            </a:r>
            <a:endParaRPr lang="de-DE" dirty="0"/>
          </a:p>
        </p:txBody>
      </p:sp>
      <p:sp>
        <p:nvSpPr>
          <p:cNvPr id="3" name="Foliennummernplatzhalter 2"/>
          <p:cNvSpPr>
            <a:spLocks noGrp="1"/>
          </p:cNvSpPr>
          <p:nvPr>
            <p:ph type="sldNum" sz="quarter" idx="10"/>
          </p:nvPr>
        </p:nvSpPr>
        <p:spPr/>
        <p:txBody>
          <a:bodyPr/>
          <a:lstStyle/>
          <a:p>
            <a:pPr>
              <a:defRPr/>
            </a:pPr>
            <a:fld id="{A722802C-09CD-4057-92FB-EA2FD00BCFBE}" type="slidenum">
              <a:rPr lang="de-DE" smtClean="0"/>
              <a:pPr>
                <a:defRPr/>
              </a:pPr>
              <a:t>3</a:t>
            </a:fld>
            <a:endParaRPr lang="de-DE"/>
          </a:p>
        </p:txBody>
      </p:sp>
    </p:spTree>
    <p:extLst>
      <p:ext uri="{BB962C8B-B14F-4D97-AF65-F5344CB8AC3E}">
        <p14:creationId xmlns="" xmlns:p14="http://schemas.microsoft.com/office/powerpoint/2010/main" val="29184297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42844" y="1071546"/>
            <a:ext cx="8501122" cy="5909310"/>
          </a:xfrm>
          <a:prstGeom prst="rect">
            <a:avLst/>
          </a:prstGeom>
          <a:noFill/>
        </p:spPr>
        <p:txBody>
          <a:bodyPr wrap="square" rtlCol="0">
            <a:spAutoFit/>
          </a:bodyPr>
          <a:lstStyle/>
          <a:p>
            <a:r>
              <a:rPr lang="de-DE" sz="2400" dirty="0" smtClean="0">
                <a:solidFill>
                  <a:srgbClr val="FFFF00"/>
                </a:solidFill>
                <a:latin typeface="+mn-lt"/>
              </a:rPr>
              <a:t>Observables </a:t>
            </a:r>
            <a:r>
              <a:rPr lang="de-DE" sz="2400" dirty="0" err="1" smtClean="0">
                <a:solidFill>
                  <a:srgbClr val="FFFF00"/>
                </a:solidFill>
                <a:latin typeface="+mn-lt"/>
              </a:rPr>
              <a:t>of</a:t>
            </a:r>
            <a:r>
              <a:rPr lang="de-DE" sz="2400" dirty="0" smtClean="0">
                <a:solidFill>
                  <a:srgbClr val="FFFF00"/>
                </a:solidFill>
                <a:latin typeface="+mn-lt"/>
              </a:rPr>
              <a:t> </a:t>
            </a:r>
            <a:r>
              <a:rPr lang="de-DE" sz="2400" dirty="0" err="1" smtClean="0">
                <a:solidFill>
                  <a:srgbClr val="FFFF00"/>
                </a:solidFill>
                <a:latin typeface="+mn-lt"/>
              </a:rPr>
              <a:t>the</a:t>
            </a:r>
            <a:r>
              <a:rPr lang="de-DE" sz="2400" dirty="0" smtClean="0">
                <a:solidFill>
                  <a:srgbClr val="FFFF00"/>
                </a:solidFill>
                <a:latin typeface="+mn-lt"/>
              </a:rPr>
              <a:t> </a:t>
            </a:r>
            <a:r>
              <a:rPr lang="de-DE" sz="2400" dirty="0" err="1" smtClean="0">
                <a:solidFill>
                  <a:srgbClr val="FFFF00"/>
                </a:solidFill>
                <a:latin typeface="+mn-lt"/>
              </a:rPr>
              <a:t>data</a:t>
            </a:r>
            <a:r>
              <a:rPr lang="de-DE" sz="2400" dirty="0" smtClean="0">
                <a:solidFill>
                  <a:srgbClr val="FFFF00"/>
                </a:solidFill>
                <a:latin typeface="+mn-lt"/>
              </a:rPr>
              <a:t> </a:t>
            </a:r>
            <a:r>
              <a:rPr lang="de-DE" sz="2400" dirty="0" err="1" smtClean="0">
                <a:solidFill>
                  <a:srgbClr val="FFFF00"/>
                </a:solidFill>
                <a:latin typeface="+mn-lt"/>
              </a:rPr>
              <a:t>base</a:t>
            </a:r>
            <a:r>
              <a:rPr lang="de-DE" sz="2400" dirty="0" smtClean="0">
                <a:solidFill>
                  <a:srgbClr val="FFFF00"/>
                </a:solidFill>
                <a:latin typeface="+mn-lt"/>
              </a:rPr>
              <a:t> /</a:t>
            </a:r>
            <a:r>
              <a:rPr lang="de-DE" sz="2400" dirty="0" err="1" smtClean="0">
                <a:solidFill>
                  <a:srgbClr val="FFFF00"/>
                </a:solidFill>
                <a:latin typeface="+mn-lt"/>
              </a:rPr>
              <a:t>data</a:t>
            </a:r>
            <a:r>
              <a:rPr lang="de-DE" sz="2400" dirty="0" smtClean="0">
                <a:solidFill>
                  <a:srgbClr val="FFFF00"/>
                </a:solidFill>
                <a:latin typeface="+mn-lt"/>
              </a:rPr>
              <a:t> </a:t>
            </a:r>
            <a:r>
              <a:rPr lang="de-DE" sz="2400" dirty="0" err="1" smtClean="0">
                <a:solidFill>
                  <a:srgbClr val="FFFF00"/>
                </a:solidFill>
                <a:latin typeface="+mn-lt"/>
              </a:rPr>
              <a:t>and</a:t>
            </a:r>
            <a:r>
              <a:rPr lang="de-DE" sz="2400" dirty="0" smtClean="0">
                <a:solidFill>
                  <a:srgbClr val="FFFF00"/>
                </a:solidFill>
                <a:latin typeface="+mn-lt"/>
              </a:rPr>
              <a:t> </a:t>
            </a:r>
            <a:r>
              <a:rPr lang="de-DE" sz="2400" dirty="0" err="1" smtClean="0">
                <a:solidFill>
                  <a:srgbClr val="FFFF00"/>
                </a:solidFill>
                <a:latin typeface="+mn-lt"/>
              </a:rPr>
              <a:t>formatting</a:t>
            </a:r>
            <a:r>
              <a:rPr lang="de-DE" sz="2400" dirty="0" smtClean="0">
                <a:solidFill>
                  <a:srgbClr val="FFFF00"/>
                </a:solidFill>
                <a:latin typeface="+mn-lt"/>
              </a:rPr>
              <a:t>  </a:t>
            </a:r>
          </a:p>
          <a:p>
            <a:endParaRPr lang="de-DE" sz="2400" dirty="0" smtClean="0">
              <a:solidFill>
                <a:srgbClr val="FFFF00"/>
              </a:solidFill>
              <a:latin typeface="+mn-lt"/>
            </a:endParaRPr>
          </a:p>
          <a:p>
            <a:pPr marL="800100" lvl="1" indent="-342900">
              <a:buBlip>
                <a:blip r:embed="rId3"/>
              </a:buBlip>
            </a:pPr>
            <a:r>
              <a:rPr lang="de-DE" sz="2400" dirty="0" err="1" smtClean="0">
                <a:solidFill>
                  <a:srgbClr val="FFFF00"/>
                </a:solidFill>
                <a:latin typeface="+mn-lt"/>
              </a:rPr>
              <a:t>particle</a:t>
            </a:r>
            <a:r>
              <a:rPr lang="de-DE" sz="2400" dirty="0" smtClean="0">
                <a:solidFill>
                  <a:srgbClr val="FFFF00"/>
                </a:solidFill>
                <a:latin typeface="+mn-lt"/>
              </a:rPr>
              <a:t> </a:t>
            </a:r>
            <a:r>
              <a:rPr lang="de-DE" sz="2400" dirty="0" err="1">
                <a:solidFill>
                  <a:srgbClr val="FFFF00"/>
                </a:solidFill>
                <a:latin typeface="+mn-lt"/>
              </a:rPr>
              <a:t>cross</a:t>
            </a:r>
            <a:r>
              <a:rPr lang="de-DE" sz="2400" dirty="0">
                <a:solidFill>
                  <a:srgbClr val="FFFF00"/>
                </a:solidFill>
                <a:latin typeface="+mn-lt"/>
              </a:rPr>
              <a:t> </a:t>
            </a:r>
            <a:r>
              <a:rPr lang="de-DE" sz="2400" dirty="0" err="1" smtClean="0">
                <a:solidFill>
                  <a:srgbClr val="FFFF00"/>
                </a:solidFill>
                <a:latin typeface="+mn-lt"/>
              </a:rPr>
              <a:t>sections</a:t>
            </a:r>
            <a:r>
              <a:rPr lang="de-DE" sz="2400" dirty="0">
                <a:solidFill>
                  <a:srgbClr val="FFFF00"/>
                </a:solidFill>
                <a:latin typeface="+mn-lt"/>
              </a:rPr>
              <a:t> (d</a:t>
            </a:r>
            <a:r>
              <a:rPr lang="de-DE" sz="2400" baseline="30000" dirty="0">
                <a:solidFill>
                  <a:srgbClr val="FFFF00"/>
                </a:solidFill>
                <a:latin typeface="+mn-lt"/>
              </a:rPr>
              <a:t>2</a:t>
            </a:r>
            <a:r>
              <a:rPr lang="el-GR" sz="2400" dirty="0">
                <a:solidFill>
                  <a:srgbClr val="FFFF00"/>
                </a:solidFill>
                <a:latin typeface="+mn-lt"/>
              </a:rPr>
              <a:t>σ/</a:t>
            </a:r>
            <a:r>
              <a:rPr lang="de-DE" sz="2400" dirty="0">
                <a:solidFill>
                  <a:srgbClr val="FFFF00"/>
                </a:solidFill>
                <a:latin typeface="+mn-lt"/>
              </a:rPr>
              <a:t>d</a:t>
            </a:r>
            <a:r>
              <a:rPr lang="el-GR" sz="2400" dirty="0" smtClean="0">
                <a:solidFill>
                  <a:srgbClr val="FFFF00"/>
                </a:solidFill>
                <a:latin typeface="+mn-lt"/>
              </a:rPr>
              <a:t>Ω</a:t>
            </a:r>
            <a:r>
              <a:rPr lang="de-DE" sz="2400" dirty="0" err="1" smtClean="0">
                <a:solidFill>
                  <a:srgbClr val="FFFF00"/>
                </a:solidFill>
                <a:latin typeface="+mn-lt"/>
              </a:rPr>
              <a:t>dE</a:t>
            </a:r>
            <a:r>
              <a:rPr lang="de-DE" sz="2400" dirty="0" smtClean="0">
                <a:solidFill>
                  <a:srgbClr val="FFFF00"/>
                </a:solidFill>
                <a:latin typeface="+mn-lt"/>
              </a:rPr>
              <a:t> </a:t>
            </a:r>
            <a:r>
              <a:rPr lang="de-DE" sz="2400" dirty="0" err="1" smtClean="0">
                <a:solidFill>
                  <a:srgbClr val="FFFF00"/>
                </a:solidFill>
                <a:latin typeface="+mn-lt"/>
              </a:rPr>
              <a:t>of</a:t>
            </a:r>
            <a:r>
              <a:rPr lang="de-DE" sz="2400" dirty="0" smtClean="0">
                <a:solidFill>
                  <a:srgbClr val="FFFF00"/>
                </a:solidFill>
                <a:latin typeface="+mn-lt"/>
              </a:rPr>
              <a:t> n, p, </a:t>
            </a:r>
            <a:r>
              <a:rPr lang="el-GR" sz="2400" dirty="0" smtClean="0">
                <a:solidFill>
                  <a:srgbClr val="FFFF00"/>
                </a:solidFill>
                <a:latin typeface="+mn-lt"/>
              </a:rPr>
              <a:t>π</a:t>
            </a:r>
            <a:r>
              <a:rPr lang="de-DE" sz="2400" dirty="0" smtClean="0">
                <a:solidFill>
                  <a:srgbClr val="FFFF00"/>
                </a:solidFill>
                <a:latin typeface="+mn-lt"/>
              </a:rPr>
              <a:t>, d, t, </a:t>
            </a:r>
            <a:r>
              <a:rPr lang="de-DE" sz="2400" baseline="30000" dirty="0">
                <a:solidFill>
                  <a:srgbClr val="FFFF00"/>
                </a:solidFill>
                <a:latin typeface="+mn-lt"/>
              </a:rPr>
              <a:t>3</a:t>
            </a:r>
            <a:r>
              <a:rPr lang="de-DE" sz="2400" dirty="0">
                <a:solidFill>
                  <a:srgbClr val="FFFF00"/>
                </a:solidFill>
                <a:latin typeface="+mn-lt"/>
              </a:rPr>
              <a:t>He, </a:t>
            </a:r>
            <a:r>
              <a:rPr lang="de-DE" sz="2400" dirty="0" err="1">
                <a:solidFill>
                  <a:srgbClr val="FFFF00"/>
                </a:solidFill>
                <a:latin typeface="+mn-lt"/>
              </a:rPr>
              <a:t>alphas</a:t>
            </a:r>
            <a:r>
              <a:rPr lang="de-DE" sz="2400" dirty="0">
                <a:solidFill>
                  <a:srgbClr val="FFFF00"/>
                </a:solidFill>
                <a:latin typeface="+mn-lt"/>
              </a:rPr>
              <a:t>, etc. </a:t>
            </a:r>
            <a:r>
              <a:rPr lang="de-DE" sz="2400" dirty="0" smtClean="0">
                <a:solidFill>
                  <a:srgbClr val="FFFF00"/>
                </a:solidFill>
                <a:latin typeface="+mn-lt"/>
              </a:rPr>
              <a:t>)</a:t>
            </a:r>
          </a:p>
          <a:p>
            <a:pPr marL="800100" lvl="1" indent="-342900">
              <a:buBlip>
                <a:blip r:embed="rId3"/>
              </a:buBlip>
            </a:pPr>
            <a:r>
              <a:rPr lang="de-DE" sz="2400" dirty="0" err="1">
                <a:solidFill>
                  <a:srgbClr val="FFFF00"/>
                </a:solidFill>
                <a:latin typeface="+mn-lt"/>
              </a:rPr>
              <a:t>m</a:t>
            </a:r>
            <a:r>
              <a:rPr lang="de-DE" sz="2400" dirty="0" err="1" smtClean="0">
                <a:solidFill>
                  <a:srgbClr val="FFFF00"/>
                </a:solidFill>
                <a:latin typeface="+mn-lt"/>
              </a:rPr>
              <a:t>ultiplicities</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n</a:t>
            </a:r>
            <a:r>
              <a:rPr lang="de-DE" sz="2400" dirty="0" smtClean="0">
                <a:solidFill>
                  <a:srgbClr val="FFFF00"/>
                </a:solidFill>
                <a:latin typeface="+mn-lt"/>
              </a:rPr>
              <a:t>, M</a:t>
            </a:r>
            <a:r>
              <a:rPr lang="de-DE" sz="2400" baseline="-25000" dirty="0" smtClean="0">
                <a:solidFill>
                  <a:srgbClr val="FFFF00"/>
                </a:solidFill>
                <a:latin typeface="+mn-lt"/>
              </a:rPr>
              <a:t>p ,</a:t>
            </a:r>
            <a:r>
              <a:rPr lang="de-DE" sz="2400" dirty="0" smtClean="0">
                <a:solidFill>
                  <a:srgbClr val="FFFF00"/>
                </a:solidFill>
                <a:latin typeface="+mn-lt"/>
              </a:rPr>
              <a:t>M</a:t>
            </a:r>
            <a:r>
              <a:rPr lang="el-GR" sz="2400" baseline="-25000" dirty="0" smtClean="0">
                <a:solidFill>
                  <a:srgbClr val="FFFF00"/>
                </a:solidFill>
                <a:latin typeface="+mn-lt"/>
              </a:rPr>
              <a:t>π</a:t>
            </a:r>
            <a:r>
              <a:rPr lang="de-DE" sz="2400" baseline="-25000" dirty="0" smtClean="0">
                <a:solidFill>
                  <a:srgbClr val="FFFF00"/>
                </a:solidFill>
                <a:latin typeface="+mn-lt"/>
              </a:rPr>
              <a:t> </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d</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t</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He</a:t>
            </a:r>
            <a:r>
              <a:rPr lang="de-DE" sz="2400" dirty="0" smtClean="0">
                <a:solidFill>
                  <a:srgbClr val="FFFF00"/>
                </a:solidFill>
                <a:latin typeface="+mn-lt"/>
              </a:rPr>
              <a:t>, M</a:t>
            </a:r>
            <a:r>
              <a:rPr lang="de-DE" sz="2400" baseline="-25000" dirty="0" smtClean="0">
                <a:solidFill>
                  <a:srgbClr val="FFFF00"/>
                </a:solidFill>
                <a:latin typeface="+mn-lt"/>
              </a:rPr>
              <a:t>IMF</a:t>
            </a:r>
            <a:r>
              <a:rPr lang="de-DE" sz="2400" dirty="0" smtClean="0">
                <a:solidFill>
                  <a:srgbClr val="FFFF00"/>
                </a:solidFill>
                <a:latin typeface="+mn-lt"/>
              </a:rPr>
              <a:t>),                    + </a:t>
            </a:r>
            <a:r>
              <a:rPr lang="de-DE" sz="2400" dirty="0" err="1" smtClean="0">
                <a:solidFill>
                  <a:srgbClr val="FFFF00"/>
                </a:solidFill>
                <a:latin typeface="+mn-lt"/>
              </a:rPr>
              <a:t>multiplicity</a:t>
            </a:r>
            <a:r>
              <a:rPr lang="de-DE" sz="2400" dirty="0" smtClean="0">
                <a:solidFill>
                  <a:srgbClr val="FFFF00"/>
                </a:solidFill>
                <a:latin typeface="+mn-lt"/>
              </a:rPr>
              <a:t> </a:t>
            </a:r>
            <a:r>
              <a:rPr lang="de-DE" sz="2400" dirty="0" err="1" smtClean="0">
                <a:solidFill>
                  <a:srgbClr val="FFFF00"/>
                </a:solidFill>
                <a:latin typeface="+mn-lt"/>
              </a:rPr>
              <a:t>distributions</a:t>
            </a:r>
            <a:endParaRPr lang="de-DE" sz="2400" dirty="0" smtClean="0">
              <a:solidFill>
                <a:srgbClr val="FFFF00"/>
              </a:solidFill>
              <a:latin typeface="+mn-lt"/>
            </a:endParaRPr>
          </a:p>
          <a:p>
            <a:pPr marL="800100" lvl="1" indent="-342900">
              <a:buBlip>
                <a:blip r:embed="rId3"/>
              </a:buBlip>
            </a:pPr>
            <a:r>
              <a:rPr lang="fr-FR" sz="2400" dirty="0" smtClean="0">
                <a:solidFill>
                  <a:srgbClr val="FFFF00"/>
                </a:solidFill>
                <a:latin typeface="+mn-lt"/>
              </a:rPr>
              <a:t>isotope </a:t>
            </a:r>
            <a:r>
              <a:rPr lang="fr-FR" sz="2400" dirty="0">
                <a:solidFill>
                  <a:srgbClr val="FFFF00"/>
                </a:solidFill>
                <a:latin typeface="+mn-lt"/>
              </a:rPr>
              <a:t>production </a:t>
            </a:r>
            <a:r>
              <a:rPr lang="fr-FR" sz="2400" dirty="0" smtClean="0">
                <a:solidFill>
                  <a:srgbClr val="FFFF00"/>
                </a:solidFill>
                <a:latin typeface="+mn-lt"/>
              </a:rPr>
              <a:t> (</a:t>
            </a:r>
            <a:r>
              <a:rPr lang="fr-FR" sz="2400" dirty="0" err="1" smtClean="0">
                <a:solidFill>
                  <a:srgbClr val="FFFF00"/>
                </a:solidFill>
                <a:latin typeface="+mn-lt"/>
              </a:rPr>
              <a:t>isotopic</a:t>
            </a:r>
            <a:r>
              <a:rPr lang="fr-FR" sz="2400" dirty="0" smtClean="0">
                <a:solidFill>
                  <a:srgbClr val="FFFF00"/>
                </a:solidFill>
                <a:latin typeface="+mn-lt"/>
              </a:rPr>
              <a:t> </a:t>
            </a:r>
            <a:r>
              <a:rPr lang="fr-FR" sz="2400" dirty="0">
                <a:solidFill>
                  <a:srgbClr val="FFFF00"/>
                </a:solidFill>
                <a:latin typeface="+mn-lt"/>
              </a:rPr>
              <a:t>distributions</a:t>
            </a:r>
            <a:r>
              <a:rPr lang="fr-FR" sz="2400" dirty="0" smtClean="0">
                <a:solidFill>
                  <a:srgbClr val="FFFF00"/>
                </a:solidFill>
                <a:latin typeface="+mn-lt"/>
              </a:rPr>
              <a:t>) </a:t>
            </a:r>
            <a:r>
              <a:rPr lang="es-ES" sz="2400" dirty="0">
                <a:solidFill>
                  <a:srgbClr val="FFFF00"/>
                </a:solidFill>
                <a:latin typeface="+mn-lt"/>
              </a:rPr>
              <a:t>Z, A, σ (</a:t>
            </a:r>
            <a:r>
              <a:rPr lang="es-ES" sz="2400" dirty="0" err="1">
                <a:solidFill>
                  <a:srgbClr val="FFFF00"/>
                </a:solidFill>
                <a:latin typeface="+mn-lt"/>
              </a:rPr>
              <a:t>mb</a:t>
            </a:r>
            <a:r>
              <a:rPr lang="es-ES" sz="2400" dirty="0">
                <a:solidFill>
                  <a:srgbClr val="FFFF00"/>
                </a:solidFill>
                <a:latin typeface="+mn-lt"/>
              </a:rPr>
              <a:t>), error (</a:t>
            </a:r>
            <a:r>
              <a:rPr lang="es-ES" sz="2400" dirty="0" err="1">
                <a:solidFill>
                  <a:srgbClr val="FFFF00"/>
                </a:solidFill>
                <a:latin typeface="+mn-lt"/>
              </a:rPr>
              <a:t>mb</a:t>
            </a:r>
            <a:r>
              <a:rPr lang="es-ES" sz="2400" dirty="0" smtClean="0">
                <a:solidFill>
                  <a:srgbClr val="FFFF00"/>
                </a:solidFill>
                <a:latin typeface="+mn-lt"/>
              </a:rPr>
              <a:t>) in </a:t>
            </a:r>
            <a:r>
              <a:rPr lang="es-ES" sz="2400" dirty="0" err="1" smtClean="0">
                <a:solidFill>
                  <a:srgbClr val="FFFF00"/>
                </a:solidFill>
                <a:latin typeface="+mn-lt"/>
              </a:rPr>
              <a:t>direct</a:t>
            </a:r>
            <a:r>
              <a:rPr lang="es-ES" sz="2400" dirty="0" smtClean="0">
                <a:solidFill>
                  <a:srgbClr val="FFFF00"/>
                </a:solidFill>
                <a:latin typeface="+mn-lt"/>
              </a:rPr>
              <a:t> and </a:t>
            </a:r>
            <a:r>
              <a:rPr lang="es-ES" sz="2400" dirty="0" err="1" smtClean="0">
                <a:solidFill>
                  <a:srgbClr val="FFFF00"/>
                </a:solidFill>
                <a:latin typeface="+mn-lt"/>
              </a:rPr>
              <a:t>inverse</a:t>
            </a:r>
            <a:r>
              <a:rPr lang="es-ES" sz="2400" dirty="0" smtClean="0">
                <a:solidFill>
                  <a:srgbClr val="FFFF00"/>
                </a:solidFill>
                <a:latin typeface="+mn-lt"/>
              </a:rPr>
              <a:t> </a:t>
            </a:r>
            <a:r>
              <a:rPr lang="es-ES" sz="2400" dirty="0" err="1" smtClean="0">
                <a:solidFill>
                  <a:srgbClr val="FFFF00"/>
                </a:solidFill>
                <a:latin typeface="+mn-lt"/>
              </a:rPr>
              <a:t>kinematics</a:t>
            </a:r>
            <a:endParaRPr lang="es-ES" sz="2400" dirty="0" smtClean="0">
              <a:solidFill>
                <a:srgbClr val="FFFF00"/>
              </a:solidFill>
              <a:latin typeface="+mn-lt"/>
            </a:endParaRPr>
          </a:p>
          <a:p>
            <a:pPr marL="800100" lvl="1" indent="-342900">
              <a:buBlip>
                <a:blip r:embed="rId3"/>
              </a:buBlip>
            </a:pPr>
            <a:r>
              <a:rPr lang="es-ES" sz="2400" dirty="0" err="1" smtClean="0">
                <a:solidFill>
                  <a:srgbClr val="FFFF00"/>
                </a:solidFill>
                <a:latin typeface="+mn-lt"/>
              </a:rPr>
              <a:t>production</a:t>
            </a:r>
            <a:r>
              <a:rPr lang="es-ES" sz="2400" dirty="0" smtClean="0">
                <a:solidFill>
                  <a:srgbClr val="FFFF00"/>
                </a:solidFill>
                <a:latin typeface="+mn-lt"/>
              </a:rPr>
              <a:t> </a:t>
            </a:r>
            <a:r>
              <a:rPr lang="es-ES" sz="2400" dirty="0" err="1">
                <a:solidFill>
                  <a:srgbClr val="FFFF00"/>
                </a:solidFill>
                <a:latin typeface="+mn-lt"/>
              </a:rPr>
              <a:t>cross</a:t>
            </a:r>
            <a:r>
              <a:rPr lang="es-ES" sz="2400" dirty="0">
                <a:solidFill>
                  <a:srgbClr val="FFFF00"/>
                </a:solidFill>
                <a:latin typeface="+mn-lt"/>
              </a:rPr>
              <a:t> </a:t>
            </a:r>
            <a:r>
              <a:rPr lang="es-ES" sz="2400" dirty="0" err="1">
                <a:solidFill>
                  <a:srgbClr val="FFFF00"/>
                </a:solidFill>
                <a:latin typeface="+mn-lt"/>
              </a:rPr>
              <a:t>sections</a:t>
            </a:r>
            <a:r>
              <a:rPr lang="es-ES" sz="2400" dirty="0">
                <a:solidFill>
                  <a:srgbClr val="FFFF00"/>
                </a:solidFill>
                <a:latin typeface="+mn-lt"/>
              </a:rPr>
              <a:t> </a:t>
            </a:r>
            <a:r>
              <a:rPr lang="es-ES" sz="2400" dirty="0" smtClean="0">
                <a:solidFill>
                  <a:srgbClr val="FFFF00"/>
                </a:solidFill>
                <a:latin typeface="+mn-lt"/>
              </a:rPr>
              <a:t>up </a:t>
            </a:r>
            <a:r>
              <a:rPr lang="es-ES" sz="2400" dirty="0" err="1" smtClean="0">
                <a:solidFill>
                  <a:srgbClr val="FFFF00"/>
                </a:solidFill>
                <a:latin typeface="+mn-lt"/>
              </a:rPr>
              <a:t>to</a:t>
            </a:r>
            <a:r>
              <a:rPr lang="es-ES" sz="2400" dirty="0" smtClean="0">
                <a:solidFill>
                  <a:srgbClr val="FFFF00"/>
                </a:solidFill>
                <a:latin typeface="+mn-lt"/>
              </a:rPr>
              <a:t> 3 </a:t>
            </a:r>
            <a:r>
              <a:rPr lang="es-ES" sz="2400" dirty="0" err="1" smtClean="0">
                <a:solidFill>
                  <a:srgbClr val="FFFF00"/>
                </a:solidFill>
                <a:latin typeface="+mn-lt"/>
              </a:rPr>
              <a:t>GeV</a:t>
            </a:r>
            <a:r>
              <a:rPr lang="es-ES" sz="2400" dirty="0" smtClean="0">
                <a:solidFill>
                  <a:srgbClr val="FFFF00"/>
                </a:solidFill>
                <a:latin typeface="+mn-lt"/>
              </a:rPr>
              <a:t> (</a:t>
            </a:r>
            <a:r>
              <a:rPr lang="es-ES" sz="2400" dirty="0" err="1" smtClean="0">
                <a:solidFill>
                  <a:srgbClr val="FFFF00"/>
                </a:solidFill>
                <a:latin typeface="+mn-lt"/>
              </a:rPr>
              <a:t>excitation</a:t>
            </a:r>
            <a:r>
              <a:rPr lang="es-ES" sz="2400" dirty="0" smtClean="0">
                <a:solidFill>
                  <a:srgbClr val="FFFF00"/>
                </a:solidFill>
                <a:latin typeface="+mn-lt"/>
              </a:rPr>
              <a:t> </a:t>
            </a:r>
            <a:r>
              <a:rPr lang="es-ES" sz="2400" dirty="0" err="1" smtClean="0">
                <a:solidFill>
                  <a:srgbClr val="FFFF00"/>
                </a:solidFill>
                <a:latin typeface="+mn-lt"/>
              </a:rPr>
              <a:t>functions</a:t>
            </a:r>
            <a:r>
              <a:rPr lang="es-ES" sz="2400" dirty="0" smtClean="0">
                <a:solidFill>
                  <a:srgbClr val="FFFF00"/>
                </a:solidFill>
                <a:latin typeface="+mn-lt"/>
              </a:rPr>
              <a:t>) </a:t>
            </a:r>
          </a:p>
          <a:p>
            <a:pPr marL="800100" lvl="1" indent="-342900">
              <a:buBlip>
                <a:blip r:embed="rId3"/>
              </a:buBlip>
            </a:pPr>
            <a:r>
              <a:rPr lang="es-ES" sz="2400" dirty="0" err="1" smtClean="0">
                <a:solidFill>
                  <a:srgbClr val="FFFF00"/>
                </a:solidFill>
                <a:latin typeface="+mn-lt"/>
              </a:rPr>
              <a:t>isotope</a:t>
            </a:r>
            <a:r>
              <a:rPr lang="es-ES" sz="2400" dirty="0" smtClean="0">
                <a:solidFill>
                  <a:srgbClr val="FFFF00"/>
                </a:solidFill>
                <a:latin typeface="+mn-lt"/>
              </a:rPr>
              <a:t> </a:t>
            </a:r>
            <a:r>
              <a:rPr lang="es-ES" sz="2400" dirty="0" err="1">
                <a:solidFill>
                  <a:srgbClr val="FFFF00"/>
                </a:solidFill>
                <a:latin typeface="+mn-lt"/>
              </a:rPr>
              <a:t>production</a:t>
            </a:r>
            <a:r>
              <a:rPr lang="es-ES" sz="2400" dirty="0">
                <a:solidFill>
                  <a:srgbClr val="FFFF00"/>
                </a:solidFill>
                <a:latin typeface="+mn-lt"/>
              </a:rPr>
              <a:t> </a:t>
            </a:r>
            <a:r>
              <a:rPr lang="es-ES" sz="2400" dirty="0" err="1">
                <a:solidFill>
                  <a:srgbClr val="FFFF00"/>
                </a:solidFill>
                <a:latin typeface="+mn-lt"/>
              </a:rPr>
              <a:t>cross</a:t>
            </a:r>
            <a:r>
              <a:rPr lang="es-ES" sz="2400" dirty="0">
                <a:solidFill>
                  <a:srgbClr val="FFFF00"/>
                </a:solidFill>
                <a:latin typeface="+mn-lt"/>
              </a:rPr>
              <a:t> </a:t>
            </a:r>
            <a:r>
              <a:rPr lang="es-ES" sz="2400" dirty="0" err="1">
                <a:solidFill>
                  <a:srgbClr val="FFFF00"/>
                </a:solidFill>
                <a:latin typeface="+mn-lt"/>
              </a:rPr>
              <a:t>sections</a:t>
            </a:r>
            <a:r>
              <a:rPr lang="es-ES" sz="2400" dirty="0">
                <a:solidFill>
                  <a:srgbClr val="FFFF00"/>
                </a:solidFill>
                <a:latin typeface="+mn-lt"/>
              </a:rPr>
              <a:t> (</a:t>
            </a:r>
            <a:r>
              <a:rPr lang="es-ES" sz="2400" dirty="0" err="1">
                <a:solidFill>
                  <a:srgbClr val="FFFF00"/>
                </a:solidFill>
                <a:latin typeface="+mn-lt"/>
              </a:rPr>
              <a:t>isomers</a:t>
            </a:r>
            <a:r>
              <a:rPr lang="es-ES" sz="2400" dirty="0" smtClean="0">
                <a:solidFill>
                  <a:srgbClr val="FFFF00"/>
                </a:solidFill>
                <a:latin typeface="+mn-lt"/>
              </a:rPr>
              <a:t>)</a:t>
            </a:r>
          </a:p>
          <a:p>
            <a:pPr marL="800100" lvl="1" indent="-342900"/>
            <a:endParaRPr lang="en-US" sz="2400" dirty="0" smtClean="0">
              <a:solidFill>
                <a:srgbClr val="FFFF00"/>
              </a:solidFill>
              <a:latin typeface="+mn-lt"/>
            </a:endParaRPr>
          </a:p>
          <a:p>
            <a:pPr marL="800100" lvl="1" indent="-342900"/>
            <a:r>
              <a:rPr lang="en-US" sz="2400" dirty="0" smtClean="0">
                <a:solidFill>
                  <a:srgbClr val="FFFF00"/>
                </a:solidFill>
                <a:latin typeface="+mn-lt"/>
              </a:rPr>
              <a:t>units energies in </a:t>
            </a:r>
            <a:r>
              <a:rPr lang="en-US" sz="2400" dirty="0">
                <a:solidFill>
                  <a:srgbClr val="FFFF00"/>
                </a:solidFill>
                <a:latin typeface="+mn-lt"/>
              </a:rPr>
              <a:t>MeV, cross-sections and errors in </a:t>
            </a:r>
            <a:r>
              <a:rPr lang="en-US" sz="2400" dirty="0" err="1" smtClean="0">
                <a:solidFill>
                  <a:srgbClr val="FFFF00"/>
                </a:solidFill>
                <a:latin typeface="+mn-lt"/>
              </a:rPr>
              <a:t>mb</a:t>
            </a:r>
            <a:endParaRPr lang="en-US" sz="2400" dirty="0" smtClean="0">
              <a:solidFill>
                <a:srgbClr val="FFFF00"/>
              </a:solidFill>
              <a:latin typeface="+mn-lt"/>
            </a:endParaRPr>
          </a:p>
          <a:p>
            <a:pPr marL="742950" lvl="1" indent="-285750">
              <a:buBlip>
                <a:blip r:embed="rId3"/>
              </a:buBlip>
            </a:pPr>
            <a:endParaRPr lang="de-DE" sz="2400" dirty="0" smtClean="0"/>
          </a:p>
          <a:p>
            <a:pPr lvl="1"/>
            <a:endParaRPr lang="de-DE" sz="2400" dirty="0" smtClean="0"/>
          </a:p>
          <a:p>
            <a:pPr marL="742950" lvl="1" indent="-285750">
              <a:buBlip>
                <a:blip r:embed="rId3"/>
              </a:buBlip>
            </a:pPr>
            <a:endParaRPr lang="de-DE" dirty="0"/>
          </a:p>
        </p:txBody>
      </p:sp>
      <p:sp>
        <p:nvSpPr>
          <p:cNvPr id="7" name="Rechteck 6"/>
          <p:cNvSpPr/>
          <p:nvPr/>
        </p:nvSpPr>
        <p:spPr>
          <a:xfrm rot="16200000">
            <a:off x="7125712" y="4590064"/>
            <a:ext cx="3456384" cy="276999"/>
          </a:xfrm>
          <a:prstGeom prst="rect">
            <a:avLst/>
          </a:prstGeom>
        </p:spPr>
        <p:txBody>
          <a:bodyPr wrap="square">
            <a:spAutoFit/>
          </a:bodyPr>
          <a:lstStyle/>
          <a:p>
            <a:r>
              <a:rPr lang="de-DE" sz="1200" dirty="0"/>
              <a:t>http://www-nds.iaea.org/spallations/spal_spc.html</a:t>
            </a:r>
          </a:p>
        </p:txBody>
      </p:sp>
      <p:sp>
        <p:nvSpPr>
          <p:cNvPr id="13" name="Titel 1"/>
          <p:cNvSpPr>
            <a:spLocks noGrp="1"/>
          </p:cNvSpPr>
          <p:nvPr>
            <p:ph type="title"/>
          </p:nvPr>
        </p:nvSpPr>
        <p:spPr>
          <a:xfrm>
            <a:off x="395536" y="300260"/>
            <a:ext cx="7056784" cy="824484"/>
          </a:xfrm>
        </p:spPr>
        <p:txBody>
          <a:bodyPr/>
          <a:lstStyle/>
          <a:p>
            <a:r>
              <a:rPr lang="en-US" sz="2400" dirty="0"/>
              <a:t>IAEA Benchmark of Spallation Models </a:t>
            </a:r>
            <a:r>
              <a:rPr lang="en-US" sz="2400" dirty="0" smtClean="0"/>
              <a:t>– Specifications + </a:t>
            </a:r>
            <a:r>
              <a:rPr lang="en-US" sz="2400" u="sng" dirty="0" smtClean="0"/>
              <a:t>Experimental Nuclear Data</a:t>
            </a:r>
            <a:br>
              <a:rPr lang="en-US" sz="2400" u="sng" dirty="0" smtClean="0"/>
            </a:br>
            <a:r>
              <a:rPr lang="en-US" sz="2400" dirty="0" smtClean="0"/>
              <a:t> </a:t>
            </a:r>
            <a:endParaRPr lang="de-DE" sz="2400" dirty="0"/>
          </a:p>
        </p:txBody>
      </p:sp>
    </p:spTree>
    <p:extLst>
      <p:ext uri="{BB962C8B-B14F-4D97-AF65-F5344CB8AC3E}">
        <p14:creationId xmlns:p14="http://schemas.microsoft.com/office/powerpoint/2010/main" xmlns="" val="36211383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85720" y="1285860"/>
            <a:ext cx="8064896" cy="5539978"/>
          </a:xfrm>
          <a:prstGeom prst="rect">
            <a:avLst/>
          </a:prstGeom>
          <a:noFill/>
        </p:spPr>
        <p:txBody>
          <a:bodyPr wrap="square" rtlCol="0">
            <a:spAutoFit/>
          </a:bodyPr>
          <a:lstStyle/>
          <a:p>
            <a:r>
              <a:rPr lang="de-DE" sz="2400" dirty="0" smtClean="0">
                <a:solidFill>
                  <a:srgbClr val="FFFF00"/>
                </a:solidFill>
                <a:latin typeface="+mn-lt"/>
              </a:rPr>
              <a:t>Observables </a:t>
            </a:r>
            <a:r>
              <a:rPr lang="de-DE" sz="2400" dirty="0" err="1" smtClean="0">
                <a:solidFill>
                  <a:srgbClr val="FFFF00"/>
                </a:solidFill>
                <a:latin typeface="+mn-lt"/>
              </a:rPr>
              <a:t>of</a:t>
            </a:r>
            <a:r>
              <a:rPr lang="de-DE" sz="2400" dirty="0" smtClean="0">
                <a:solidFill>
                  <a:srgbClr val="FFFF00"/>
                </a:solidFill>
                <a:latin typeface="+mn-lt"/>
              </a:rPr>
              <a:t> </a:t>
            </a:r>
            <a:r>
              <a:rPr lang="de-DE" sz="2400" dirty="0" err="1" smtClean="0">
                <a:solidFill>
                  <a:srgbClr val="FFFF00"/>
                </a:solidFill>
                <a:latin typeface="+mn-lt"/>
              </a:rPr>
              <a:t>the</a:t>
            </a:r>
            <a:r>
              <a:rPr lang="de-DE" sz="2400" dirty="0" smtClean="0">
                <a:solidFill>
                  <a:srgbClr val="FFFF00"/>
                </a:solidFill>
                <a:latin typeface="+mn-lt"/>
              </a:rPr>
              <a:t> </a:t>
            </a:r>
            <a:r>
              <a:rPr lang="de-DE" sz="2400" dirty="0" err="1" smtClean="0">
                <a:solidFill>
                  <a:srgbClr val="FFFF00"/>
                </a:solidFill>
                <a:latin typeface="+mn-lt"/>
              </a:rPr>
              <a:t>data</a:t>
            </a:r>
            <a:r>
              <a:rPr lang="de-DE" sz="2400" dirty="0" smtClean="0">
                <a:solidFill>
                  <a:srgbClr val="FFFF00"/>
                </a:solidFill>
                <a:latin typeface="+mn-lt"/>
              </a:rPr>
              <a:t> </a:t>
            </a:r>
            <a:r>
              <a:rPr lang="de-DE" sz="2400" dirty="0" err="1" smtClean="0">
                <a:solidFill>
                  <a:srgbClr val="FFFF00"/>
                </a:solidFill>
                <a:latin typeface="+mn-lt"/>
              </a:rPr>
              <a:t>base</a:t>
            </a:r>
            <a:r>
              <a:rPr lang="de-DE" sz="2400" dirty="0" smtClean="0">
                <a:solidFill>
                  <a:srgbClr val="FFFF00"/>
                </a:solidFill>
                <a:latin typeface="+mn-lt"/>
              </a:rPr>
              <a:t> /</a:t>
            </a:r>
            <a:r>
              <a:rPr lang="de-DE" sz="2400" dirty="0" err="1" smtClean="0">
                <a:solidFill>
                  <a:srgbClr val="FFFF00"/>
                </a:solidFill>
                <a:latin typeface="+mn-lt"/>
              </a:rPr>
              <a:t>data</a:t>
            </a:r>
            <a:r>
              <a:rPr lang="de-DE" sz="2400" dirty="0" smtClean="0">
                <a:solidFill>
                  <a:srgbClr val="FFFF00"/>
                </a:solidFill>
                <a:latin typeface="+mn-lt"/>
              </a:rPr>
              <a:t> </a:t>
            </a:r>
            <a:r>
              <a:rPr lang="de-DE" sz="2400" dirty="0" err="1" smtClean="0">
                <a:solidFill>
                  <a:srgbClr val="FFFF00"/>
                </a:solidFill>
                <a:latin typeface="+mn-lt"/>
              </a:rPr>
              <a:t>and</a:t>
            </a:r>
            <a:r>
              <a:rPr lang="de-DE" sz="2400" dirty="0" smtClean="0">
                <a:solidFill>
                  <a:srgbClr val="FFFF00"/>
                </a:solidFill>
                <a:latin typeface="+mn-lt"/>
              </a:rPr>
              <a:t> </a:t>
            </a:r>
            <a:r>
              <a:rPr lang="de-DE" sz="2400" dirty="0" err="1" smtClean="0">
                <a:solidFill>
                  <a:srgbClr val="FFFF00"/>
                </a:solidFill>
                <a:latin typeface="+mn-lt"/>
              </a:rPr>
              <a:t>formatting</a:t>
            </a:r>
            <a:r>
              <a:rPr lang="de-DE" sz="2400" dirty="0" smtClean="0">
                <a:solidFill>
                  <a:srgbClr val="FFFF00"/>
                </a:solidFill>
                <a:latin typeface="+mn-lt"/>
              </a:rPr>
              <a:t> </a:t>
            </a:r>
          </a:p>
          <a:p>
            <a:pPr marL="800100" lvl="1" indent="-342900">
              <a:buFont typeface="Wingdings" pitchFamily="2" charset="2"/>
              <a:buChar char="Ø"/>
            </a:pPr>
            <a:r>
              <a:rPr lang="de-DE" sz="2400" dirty="0" err="1" smtClean="0">
                <a:solidFill>
                  <a:srgbClr val="FFFF00"/>
                </a:solidFill>
                <a:latin typeface="+mn-lt"/>
              </a:rPr>
              <a:t>particle</a:t>
            </a:r>
            <a:r>
              <a:rPr lang="de-DE" sz="2400" dirty="0" smtClean="0">
                <a:solidFill>
                  <a:srgbClr val="FFFF00"/>
                </a:solidFill>
                <a:latin typeface="+mn-lt"/>
              </a:rPr>
              <a:t> </a:t>
            </a:r>
            <a:r>
              <a:rPr lang="de-DE" sz="2400" dirty="0" err="1">
                <a:solidFill>
                  <a:srgbClr val="FFFF00"/>
                </a:solidFill>
                <a:latin typeface="+mn-lt"/>
              </a:rPr>
              <a:t>cross</a:t>
            </a:r>
            <a:r>
              <a:rPr lang="de-DE" sz="2400" dirty="0">
                <a:solidFill>
                  <a:srgbClr val="FFFF00"/>
                </a:solidFill>
                <a:latin typeface="+mn-lt"/>
              </a:rPr>
              <a:t> </a:t>
            </a:r>
            <a:r>
              <a:rPr lang="de-DE" sz="2400" dirty="0" err="1" smtClean="0">
                <a:solidFill>
                  <a:srgbClr val="FFFF00"/>
                </a:solidFill>
                <a:latin typeface="+mn-lt"/>
              </a:rPr>
              <a:t>sections</a:t>
            </a:r>
            <a:r>
              <a:rPr lang="de-DE" sz="2400" dirty="0">
                <a:solidFill>
                  <a:srgbClr val="FFFF00"/>
                </a:solidFill>
                <a:latin typeface="+mn-lt"/>
              </a:rPr>
              <a:t> (d</a:t>
            </a:r>
            <a:r>
              <a:rPr lang="de-DE" sz="2400" baseline="30000" dirty="0">
                <a:solidFill>
                  <a:srgbClr val="FFFF00"/>
                </a:solidFill>
                <a:latin typeface="+mn-lt"/>
              </a:rPr>
              <a:t>2</a:t>
            </a:r>
            <a:r>
              <a:rPr lang="el-GR" sz="2400" dirty="0">
                <a:solidFill>
                  <a:srgbClr val="FFFF00"/>
                </a:solidFill>
                <a:latin typeface="+mn-lt"/>
              </a:rPr>
              <a:t>σ/</a:t>
            </a:r>
            <a:r>
              <a:rPr lang="de-DE" sz="2400" dirty="0">
                <a:solidFill>
                  <a:srgbClr val="FFFF00"/>
                </a:solidFill>
                <a:latin typeface="+mn-lt"/>
              </a:rPr>
              <a:t>d</a:t>
            </a:r>
            <a:r>
              <a:rPr lang="el-GR" sz="2400" dirty="0" smtClean="0">
                <a:solidFill>
                  <a:srgbClr val="FFFF00"/>
                </a:solidFill>
                <a:latin typeface="+mn-lt"/>
              </a:rPr>
              <a:t>Ω</a:t>
            </a:r>
            <a:r>
              <a:rPr lang="de-DE" sz="2400" dirty="0" err="1" smtClean="0">
                <a:solidFill>
                  <a:srgbClr val="FFFF00"/>
                </a:solidFill>
                <a:latin typeface="+mn-lt"/>
              </a:rPr>
              <a:t>dE</a:t>
            </a:r>
            <a:r>
              <a:rPr lang="de-DE" sz="2400" dirty="0" smtClean="0">
                <a:solidFill>
                  <a:srgbClr val="FFFF00"/>
                </a:solidFill>
                <a:latin typeface="+mn-lt"/>
              </a:rPr>
              <a:t> </a:t>
            </a:r>
            <a:r>
              <a:rPr lang="de-DE" sz="2400" dirty="0" err="1" smtClean="0">
                <a:solidFill>
                  <a:srgbClr val="FFFF00"/>
                </a:solidFill>
                <a:latin typeface="+mn-lt"/>
              </a:rPr>
              <a:t>of</a:t>
            </a:r>
            <a:r>
              <a:rPr lang="de-DE" sz="2400" dirty="0" smtClean="0">
                <a:solidFill>
                  <a:srgbClr val="FFFF00"/>
                </a:solidFill>
                <a:latin typeface="+mn-lt"/>
              </a:rPr>
              <a:t> n, p, </a:t>
            </a:r>
            <a:r>
              <a:rPr lang="el-GR" sz="2400" dirty="0" smtClean="0">
                <a:solidFill>
                  <a:srgbClr val="FFFF00"/>
                </a:solidFill>
                <a:latin typeface="+mn-lt"/>
              </a:rPr>
              <a:t>π</a:t>
            </a:r>
            <a:r>
              <a:rPr lang="de-DE" sz="2400" dirty="0" smtClean="0">
                <a:solidFill>
                  <a:srgbClr val="FFFF00"/>
                </a:solidFill>
                <a:latin typeface="+mn-lt"/>
              </a:rPr>
              <a:t>, d, t, </a:t>
            </a:r>
            <a:r>
              <a:rPr lang="de-DE" sz="2400" baseline="30000" dirty="0">
                <a:solidFill>
                  <a:srgbClr val="FFFF00"/>
                </a:solidFill>
                <a:latin typeface="+mn-lt"/>
              </a:rPr>
              <a:t>3</a:t>
            </a:r>
            <a:r>
              <a:rPr lang="de-DE" sz="2400" dirty="0">
                <a:solidFill>
                  <a:srgbClr val="FFFF00"/>
                </a:solidFill>
                <a:latin typeface="+mn-lt"/>
              </a:rPr>
              <a:t>He, </a:t>
            </a:r>
            <a:r>
              <a:rPr lang="de-DE" sz="2400" dirty="0" err="1">
                <a:solidFill>
                  <a:srgbClr val="FFFF00"/>
                </a:solidFill>
                <a:latin typeface="+mn-lt"/>
              </a:rPr>
              <a:t>alphas</a:t>
            </a:r>
            <a:r>
              <a:rPr lang="de-DE" sz="2400" dirty="0">
                <a:solidFill>
                  <a:srgbClr val="FFFF00"/>
                </a:solidFill>
                <a:latin typeface="+mn-lt"/>
              </a:rPr>
              <a:t>, etc. </a:t>
            </a:r>
            <a:r>
              <a:rPr lang="de-DE" sz="2400" dirty="0" smtClean="0">
                <a:solidFill>
                  <a:srgbClr val="FFFF00"/>
                </a:solidFill>
                <a:latin typeface="+mn-lt"/>
              </a:rPr>
              <a:t>)</a:t>
            </a:r>
          </a:p>
          <a:p>
            <a:pPr marL="800100" lvl="1" indent="-342900">
              <a:buFont typeface="Wingdings" pitchFamily="2" charset="2"/>
              <a:buChar char="Ø"/>
            </a:pPr>
            <a:r>
              <a:rPr lang="de-DE" sz="2400" dirty="0" err="1" smtClean="0">
                <a:solidFill>
                  <a:srgbClr val="FFFF00"/>
                </a:solidFill>
                <a:latin typeface="+mn-lt"/>
              </a:rPr>
              <a:t>Multiplicities</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n</a:t>
            </a:r>
            <a:r>
              <a:rPr lang="de-DE" sz="2400" dirty="0" smtClean="0">
                <a:solidFill>
                  <a:srgbClr val="FFFF00"/>
                </a:solidFill>
                <a:latin typeface="+mn-lt"/>
              </a:rPr>
              <a:t>, M</a:t>
            </a:r>
            <a:r>
              <a:rPr lang="de-DE" sz="2400" baseline="-25000" dirty="0" smtClean="0">
                <a:solidFill>
                  <a:srgbClr val="FFFF00"/>
                </a:solidFill>
                <a:latin typeface="+mn-lt"/>
              </a:rPr>
              <a:t>p ,</a:t>
            </a:r>
            <a:r>
              <a:rPr lang="de-DE" sz="2400" dirty="0" smtClean="0">
                <a:solidFill>
                  <a:srgbClr val="FFFF00"/>
                </a:solidFill>
                <a:latin typeface="+mn-lt"/>
              </a:rPr>
              <a:t>M</a:t>
            </a:r>
            <a:r>
              <a:rPr lang="el-GR" sz="2400" baseline="-25000" dirty="0" smtClean="0">
                <a:solidFill>
                  <a:srgbClr val="FFFF00"/>
                </a:solidFill>
                <a:latin typeface="+mn-lt"/>
              </a:rPr>
              <a:t>π</a:t>
            </a:r>
            <a:r>
              <a:rPr lang="de-DE" sz="2400" baseline="-25000" dirty="0" smtClean="0">
                <a:solidFill>
                  <a:srgbClr val="FFFF00"/>
                </a:solidFill>
                <a:latin typeface="+mn-lt"/>
              </a:rPr>
              <a:t> </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d</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t</a:t>
            </a:r>
            <a:r>
              <a:rPr lang="de-DE" sz="2400" dirty="0" smtClean="0">
                <a:solidFill>
                  <a:srgbClr val="FFFF00"/>
                </a:solidFill>
                <a:latin typeface="+mn-lt"/>
              </a:rPr>
              <a:t>, </a:t>
            </a:r>
            <a:r>
              <a:rPr lang="de-DE" sz="2400" dirty="0" err="1" smtClean="0">
                <a:solidFill>
                  <a:srgbClr val="FFFF00"/>
                </a:solidFill>
                <a:latin typeface="+mn-lt"/>
              </a:rPr>
              <a:t>M</a:t>
            </a:r>
            <a:r>
              <a:rPr lang="de-DE" sz="2400" baseline="-25000" dirty="0" err="1" smtClean="0">
                <a:solidFill>
                  <a:srgbClr val="FFFF00"/>
                </a:solidFill>
                <a:latin typeface="+mn-lt"/>
              </a:rPr>
              <a:t>He</a:t>
            </a:r>
            <a:r>
              <a:rPr lang="de-DE" sz="2400" dirty="0" smtClean="0">
                <a:solidFill>
                  <a:srgbClr val="FFFF00"/>
                </a:solidFill>
                <a:latin typeface="+mn-lt"/>
              </a:rPr>
              <a:t>, M</a:t>
            </a:r>
            <a:r>
              <a:rPr lang="de-DE" sz="2400" baseline="-25000" dirty="0" smtClean="0">
                <a:solidFill>
                  <a:srgbClr val="FFFF00"/>
                </a:solidFill>
                <a:latin typeface="+mn-lt"/>
              </a:rPr>
              <a:t>IMF</a:t>
            </a:r>
            <a:r>
              <a:rPr lang="de-DE" sz="2400" dirty="0" smtClean="0">
                <a:solidFill>
                  <a:srgbClr val="FFFF00"/>
                </a:solidFill>
                <a:latin typeface="+mn-lt"/>
              </a:rPr>
              <a:t>)</a:t>
            </a:r>
          </a:p>
          <a:p>
            <a:pPr marL="800100" lvl="1" indent="-342900">
              <a:buFont typeface="Wingdings" pitchFamily="2" charset="2"/>
              <a:buChar char="Ø"/>
            </a:pPr>
            <a:r>
              <a:rPr lang="fr-FR" sz="2400" dirty="0" smtClean="0">
                <a:solidFill>
                  <a:srgbClr val="FFFF00"/>
                </a:solidFill>
                <a:latin typeface="+mn-lt"/>
              </a:rPr>
              <a:t>isotope </a:t>
            </a:r>
            <a:r>
              <a:rPr lang="fr-FR" sz="2400" dirty="0">
                <a:solidFill>
                  <a:srgbClr val="FFFF00"/>
                </a:solidFill>
                <a:latin typeface="+mn-lt"/>
              </a:rPr>
              <a:t>production </a:t>
            </a:r>
            <a:r>
              <a:rPr lang="fr-FR" sz="2400" dirty="0" smtClean="0">
                <a:solidFill>
                  <a:srgbClr val="FFFF00"/>
                </a:solidFill>
                <a:latin typeface="+mn-lt"/>
              </a:rPr>
              <a:t> (</a:t>
            </a:r>
            <a:r>
              <a:rPr lang="fr-FR" sz="2400" dirty="0" err="1" smtClean="0">
                <a:solidFill>
                  <a:srgbClr val="FFFF00"/>
                </a:solidFill>
                <a:latin typeface="+mn-lt"/>
              </a:rPr>
              <a:t>isotopic</a:t>
            </a:r>
            <a:r>
              <a:rPr lang="fr-FR" sz="2400" dirty="0" smtClean="0">
                <a:solidFill>
                  <a:srgbClr val="FFFF00"/>
                </a:solidFill>
                <a:latin typeface="+mn-lt"/>
              </a:rPr>
              <a:t> </a:t>
            </a:r>
            <a:r>
              <a:rPr lang="fr-FR" sz="2400" dirty="0">
                <a:solidFill>
                  <a:srgbClr val="FFFF00"/>
                </a:solidFill>
                <a:latin typeface="+mn-lt"/>
              </a:rPr>
              <a:t>distributions</a:t>
            </a:r>
            <a:r>
              <a:rPr lang="fr-FR" sz="2400" dirty="0" smtClean="0">
                <a:solidFill>
                  <a:srgbClr val="FFFF00"/>
                </a:solidFill>
                <a:latin typeface="+mn-lt"/>
              </a:rPr>
              <a:t>) </a:t>
            </a:r>
            <a:r>
              <a:rPr lang="es-ES" sz="2400" dirty="0">
                <a:solidFill>
                  <a:srgbClr val="FFFF00"/>
                </a:solidFill>
                <a:latin typeface="+mn-lt"/>
              </a:rPr>
              <a:t>Z, A, σ (</a:t>
            </a:r>
            <a:r>
              <a:rPr lang="es-ES" sz="2400" dirty="0" err="1">
                <a:solidFill>
                  <a:srgbClr val="FFFF00"/>
                </a:solidFill>
                <a:latin typeface="+mn-lt"/>
              </a:rPr>
              <a:t>mb</a:t>
            </a:r>
            <a:r>
              <a:rPr lang="es-ES" sz="2400" dirty="0">
                <a:solidFill>
                  <a:srgbClr val="FFFF00"/>
                </a:solidFill>
                <a:latin typeface="+mn-lt"/>
              </a:rPr>
              <a:t>), error (</a:t>
            </a:r>
            <a:r>
              <a:rPr lang="es-ES" sz="2400" dirty="0" err="1">
                <a:solidFill>
                  <a:srgbClr val="FFFF00"/>
                </a:solidFill>
                <a:latin typeface="+mn-lt"/>
              </a:rPr>
              <a:t>mb</a:t>
            </a:r>
            <a:r>
              <a:rPr lang="es-ES" sz="2400" dirty="0" smtClean="0">
                <a:solidFill>
                  <a:srgbClr val="FFFF00"/>
                </a:solidFill>
                <a:latin typeface="+mn-lt"/>
              </a:rPr>
              <a:t>) in </a:t>
            </a:r>
            <a:r>
              <a:rPr lang="es-ES" sz="2400" dirty="0" err="1" smtClean="0">
                <a:solidFill>
                  <a:srgbClr val="FFFF00"/>
                </a:solidFill>
                <a:latin typeface="+mn-lt"/>
              </a:rPr>
              <a:t>direct</a:t>
            </a:r>
            <a:r>
              <a:rPr lang="es-ES" sz="2400" dirty="0" smtClean="0">
                <a:solidFill>
                  <a:srgbClr val="FFFF00"/>
                </a:solidFill>
                <a:latin typeface="+mn-lt"/>
              </a:rPr>
              <a:t> and </a:t>
            </a:r>
            <a:r>
              <a:rPr lang="es-ES" sz="2400" dirty="0" err="1" smtClean="0">
                <a:solidFill>
                  <a:srgbClr val="FFFF00"/>
                </a:solidFill>
                <a:latin typeface="+mn-lt"/>
              </a:rPr>
              <a:t>inverse</a:t>
            </a:r>
            <a:r>
              <a:rPr lang="es-ES" sz="2400" dirty="0" smtClean="0">
                <a:solidFill>
                  <a:srgbClr val="FFFF00"/>
                </a:solidFill>
                <a:latin typeface="+mn-lt"/>
              </a:rPr>
              <a:t> </a:t>
            </a:r>
            <a:r>
              <a:rPr lang="es-ES" sz="2400" dirty="0" err="1" smtClean="0">
                <a:solidFill>
                  <a:srgbClr val="FFFF00"/>
                </a:solidFill>
                <a:latin typeface="+mn-lt"/>
              </a:rPr>
              <a:t>kinematics</a:t>
            </a:r>
            <a:endParaRPr lang="es-ES" sz="2400" dirty="0" smtClean="0">
              <a:solidFill>
                <a:srgbClr val="FFFF00"/>
              </a:solidFill>
              <a:latin typeface="+mn-lt"/>
            </a:endParaRPr>
          </a:p>
          <a:p>
            <a:pPr marL="800100" lvl="1" indent="-342900">
              <a:buFont typeface="Wingdings" pitchFamily="2" charset="2"/>
              <a:buChar char="Ø"/>
            </a:pPr>
            <a:r>
              <a:rPr lang="es-ES" sz="2400" dirty="0" err="1" smtClean="0">
                <a:solidFill>
                  <a:srgbClr val="FFFF00"/>
                </a:solidFill>
                <a:latin typeface="+mn-lt"/>
              </a:rPr>
              <a:t>production</a:t>
            </a:r>
            <a:r>
              <a:rPr lang="es-ES" sz="2400" dirty="0" smtClean="0">
                <a:solidFill>
                  <a:srgbClr val="FFFF00"/>
                </a:solidFill>
                <a:latin typeface="+mn-lt"/>
              </a:rPr>
              <a:t> </a:t>
            </a:r>
            <a:r>
              <a:rPr lang="es-ES" sz="2400" dirty="0" err="1">
                <a:solidFill>
                  <a:srgbClr val="FFFF00"/>
                </a:solidFill>
                <a:latin typeface="+mn-lt"/>
              </a:rPr>
              <a:t>cross</a:t>
            </a:r>
            <a:r>
              <a:rPr lang="es-ES" sz="2400" dirty="0">
                <a:solidFill>
                  <a:srgbClr val="FFFF00"/>
                </a:solidFill>
                <a:latin typeface="+mn-lt"/>
              </a:rPr>
              <a:t> </a:t>
            </a:r>
            <a:r>
              <a:rPr lang="es-ES" sz="2400" dirty="0" err="1">
                <a:solidFill>
                  <a:srgbClr val="FFFF00"/>
                </a:solidFill>
                <a:latin typeface="+mn-lt"/>
              </a:rPr>
              <a:t>sections</a:t>
            </a:r>
            <a:r>
              <a:rPr lang="es-ES" sz="2400" dirty="0">
                <a:solidFill>
                  <a:srgbClr val="FFFF00"/>
                </a:solidFill>
                <a:latin typeface="+mn-lt"/>
              </a:rPr>
              <a:t> </a:t>
            </a:r>
            <a:r>
              <a:rPr lang="es-ES" sz="2400" dirty="0" smtClean="0">
                <a:solidFill>
                  <a:srgbClr val="FFFF00"/>
                </a:solidFill>
                <a:latin typeface="+mn-lt"/>
              </a:rPr>
              <a:t>up </a:t>
            </a:r>
            <a:r>
              <a:rPr lang="es-ES" sz="2400" dirty="0" err="1" smtClean="0">
                <a:solidFill>
                  <a:srgbClr val="FFFF00"/>
                </a:solidFill>
                <a:latin typeface="+mn-lt"/>
              </a:rPr>
              <a:t>to</a:t>
            </a:r>
            <a:r>
              <a:rPr lang="es-ES" sz="2400" dirty="0" smtClean="0">
                <a:solidFill>
                  <a:srgbClr val="FFFF00"/>
                </a:solidFill>
                <a:latin typeface="+mn-lt"/>
              </a:rPr>
              <a:t> 3 </a:t>
            </a:r>
            <a:r>
              <a:rPr lang="es-ES" sz="2400" dirty="0" err="1" smtClean="0">
                <a:solidFill>
                  <a:srgbClr val="FFFF00"/>
                </a:solidFill>
                <a:latin typeface="+mn-lt"/>
              </a:rPr>
              <a:t>GeV</a:t>
            </a:r>
            <a:r>
              <a:rPr lang="es-ES" sz="2400" dirty="0" smtClean="0">
                <a:solidFill>
                  <a:srgbClr val="FFFF00"/>
                </a:solidFill>
                <a:latin typeface="+mn-lt"/>
              </a:rPr>
              <a:t> (</a:t>
            </a:r>
            <a:r>
              <a:rPr lang="es-ES" sz="2400" dirty="0" err="1" smtClean="0">
                <a:solidFill>
                  <a:srgbClr val="FFFF00"/>
                </a:solidFill>
                <a:latin typeface="+mn-lt"/>
              </a:rPr>
              <a:t>excitation</a:t>
            </a:r>
            <a:r>
              <a:rPr lang="es-ES" sz="2400" dirty="0" smtClean="0">
                <a:solidFill>
                  <a:srgbClr val="FFFF00"/>
                </a:solidFill>
                <a:latin typeface="+mn-lt"/>
              </a:rPr>
              <a:t> </a:t>
            </a:r>
            <a:r>
              <a:rPr lang="es-ES" sz="2400" dirty="0" err="1">
                <a:solidFill>
                  <a:srgbClr val="FFFF00"/>
                </a:solidFill>
                <a:latin typeface="+mn-lt"/>
              </a:rPr>
              <a:t>functions</a:t>
            </a:r>
            <a:r>
              <a:rPr lang="es-ES" sz="2400" dirty="0">
                <a:solidFill>
                  <a:srgbClr val="FFFF00"/>
                </a:solidFill>
                <a:latin typeface="+mn-lt"/>
              </a:rPr>
              <a:t> </a:t>
            </a:r>
            <a:endParaRPr lang="es-ES" sz="2400" dirty="0" smtClean="0">
              <a:solidFill>
                <a:srgbClr val="FFFF00"/>
              </a:solidFill>
              <a:latin typeface="+mn-lt"/>
            </a:endParaRPr>
          </a:p>
          <a:p>
            <a:pPr marL="800100" lvl="1" indent="-342900">
              <a:buFont typeface="Wingdings" pitchFamily="2" charset="2"/>
              <a:buChar char="Ø"/>
            </a:pPr>
            <a:r>
              <a:rPr lang="es-ES" sz="2400" dirty="0" err="1" smtClean="0">
                <a:solidFill>
                  <a:srgbClr val="FFFF00"/>
                </a:solidFill>
                <a:latin typeface="+mn-lt"/>
              </a:rPr>
              <a:t>isotope</a:t>
            </a:r>
            <a:r>
              <a:rPr lang="es-ES" sz="2400" dirty="0" smtClean="0">
                <a:solidFill>
                  <a:srgbClr val="FFFF00"/>
                </a:solidFill>
                <a:latin typeface="+mn-lt"/>
              </a:rPr>
              <a:t> </a:t>
            </a:r>
            <a:r>
              <a:rPr lang="es-ES" sz="2400" dirty="0" err="1">
                <a:solidFill>
                  <a:srgbClr val="FFFF00"/>
                </a:solidFill>
                <a:latin typeface="+mn-lt"/>
              </a:rPr>
              <a:t>production</a:t>
            </a:r>
            <a:r>
              <a:rPr lang="es-ES" sz="2400" dirty="0">
                <a:solidFill>
                  <a:srgbClr val="FFFF00"/>
                </a:solidFill>
                <a:latin typeface="+mn-lt"/>
              </a:rPr>
              <a:t> </a:t>
            </a:r>
            <a:r>
              <a:rPr lang="es-ES" sz="2400" dirty="0" err="1">
                <a:solidFill>
                  <a:srgbClr val="FFFF00"/>
                </a:solidFill>
                <a:latin typeface="+mn-lt"/>
              </a:rPr>
              <a:t>cross</a:t>
            </a:r>
            <a:r>
              <a:rPr lang="es-ES" sz="2400" dirty="0">
                <a:solidFill>
                  <a:srgbClr val="FFFF00"/>
                </a:solidFill>
                <a:latin typeface="+mn-lt"/>
              </a:rPr>
              <a:t> </a:t>
            </a:r>
            <a:r>
              <a:rPr lang="es-ES" sz="2400" dirty="0" err="1">
                <a:solidFill>
                  <a:srgbClr val="FFFF00"/>
                </a:solidFill>
                <a:latin typeface="+mn-lt"/>
              </a:rPr>
              <a:t>sections</a:t>
            </a:r>
            <a:r>
              <a:rPr lang="es-ES" sz="2400" dirty="0">
                <a:solidFill>
                  <a:srgbClr val="FFFF00"/>
                </a:solidFill>
                <a:latin typeface="+mn-lt"/>
              </a:rPr>
              <a:t> (</a:t>
            </a:r>
            <a:r>
              <a:rPr lang="es-ES" sz="2400" dirty="0" err="1">
                <a:solidFill>
                  <a:srgbClr val="FFFF00"/>
                </a:solidFill>
                <a:latin typeface="+mn-lt"/>
              </a:rPr>
              <a:t>isomers</a:t>
            </a:r>
            <a:r>
              <a:rPr lang="es-ES" sz="2400" dirty="0" smtClean="0">
                <a:solidFill>
                  <a:srgbClr val="FFFF00"/>
                </a:solidFill>
                <a:latin typeface="+mn-lt"/>
              </a:rPr>
              <a:t>)</a:t>
            </a:r>
          </a:p>
          <a:p>
            <a:pPr marL="800100" lvl="1" indent="-342900">
              <a:buFont typeface="Wingdings" pitchFamily="2" charset="2"/>
              <a:buChar char="Ø"/>
            </a:pPr>
            <a:r>
              <a:rPr lang="en-US" sz="2400" dirty="0" smtClean="0">
                <a:solidFill>
                  <a:srgbClr val="FFFF00"/>
                </a:solidFill>
                <a:latin typeface="+mn-lt"/>
              </a:rPr>
              <a:t>units energies in </a:t>
            </a:r>
            <a:r>
              <a:rPr lang="en-US" sz="2400" dirty="0">
                <a:solidFill>
                  <a:srgbClr val="FFFF00"/>
                </a:solidFill>
                <a:latin typeface="+mn-lt"/>
              </a:rPr>
              <a:t>MeV, cross-sections and errors in </a:t>
            </a:r>
            <a:r>
              <a:rPr lang="en-US" sz="2400" dirty="0" err="1" smtClean="0">
                <a:solidFill>
                  <a:srgbClr val="FFFF00"/>
                </a:solidFill>
                <a:latin typeface="+mn-lt"/>
              </a:rPr>
              <a:t>mb</a:t>
            </a:r>
            <a:endParaRPr lang="en-US" sz="2400" dirty="0" smtClean="0">
              <a:solidFill>
                <a:srgbClr val="FFFF00"/>
              </a:solidFill>
              <a:latin typeface="+mn-lt"/>
            </a:endParaRPr>
          </a:p>
          <a:p>
            <a:pPr marL="742950" lvl="1" indent="-285750">
              <a:buBlip>
                <a:blip r:embed="rId3"/>
              </a:buBlip>
            </a:pPr>
            <a:endParaRPr lang="de-DE" sz="2400" dirty="0" smtClean="0"/>
          </a:p>
          <a:p>
            <a:pPr lvl="1"/>
            <a:endParaRPr lang="de-DE" sz="2400" dirty="0" smtClean="0"/>
          </a:p>
          <a:p>
            <a:pPr marL="742950" lvl="1" indent="-285750">
              <a:buBlip>
                <a:blip r:embed="rId3"/>
              </a:buBlip>
            </a:pPr>
            <a:endParaRPr lang="de-DE" dirty="0"/>
          </a:p>
        </p:txBody>
      </p:sp>
      <p:sp>
        <p:nvSpPr>
          <p:cNvPr id="7" name="Rechteck 6"/>
          <p:cNvSpPr/>
          <p:nvPr/>
        </p:nvSpPr>
        <p:spPr>
          <a:xfrm rot="16200000">
            <a:off x="7125711" y="3875684"/>
            <a:ext cx="3456384" cy="276999"/>
          </a:xfrm>
          <a:prstGeom prst="rect">
            <a:avLst/>
          </a:prstGeom>
        </p:spPr>
        <p:txBody>
          <a:bodyPr wrap="square">
            <a:spAutoFit/>
          </a:bodyPr>
          <a:lstStyle/>
          <a:p>
            <a:r>
              <a:rPr lang="de-DE" sz="1200" dirty="0"/>
              <a:t>http://www-nds.iaea.org/spallations/spal_spc.html</a:t>
            </a:r>
          </a:p>
        </p:txBody>
      </p:sp>
      <p:sp>
        <p:nvSpPr>
          <p:cNvPr id="13" name="Titel 1"/>
          <p:cNvSpPr>
            <a:spLocks noGrp="1"/>
          </p:cNvSpPr>
          <p:nvPr>
            <p:ph type="title"/>
          </p:nvPr>
        </p:nvSpPr>
        <p:spPr>
          <a:xfrm>
            <a:off x="395536" y="300260"/>
            <a:ext cx="7056784" cy="824484"/>
          </a:xfrm>
        </p:spPr>
        <p:txBody>
          <a:bodyPr/>
          <a:lstStyle/>
          <a:p>
            <a:r>
              <a:rPr lang="en-US" sz="2400" dirty="0"/>
              <a:t>IAEA Benchmark of Spallation Models </a:t>
            </a:r>
            <a:r>
              <a:rPr lang="en-US" sz="2400" dirty="0" smtClean="0"/>
              <a:t>– Specifications + </a:t>
            </a:r>
            <a:r>
              <a:rPr lang="en-US" sz="2400" u="sng" dirty="0" smtClean="0"/>
              <a:t>Experimental Nuclear Data</a:t>
            </a:r>
            <a:br>
              <a:rPr lang="en-US" sz="2400" u="sng" dirty="0" smtClean="0"/>
            </a:br>
            <a:r>
              <a:rPr lang="en-US" sz="2400" dirty="0" smtClean="0"/>
              <a:t> </a:t>
            </a:r>
            <a:endParaRPr lang="de-DE" sz="2400" dirty="0"/>
          </a:p>
        </p:txBody>
      </p:sp>
      <p:pic>
        <p:nvPicPr>
          <p:cNvPr id="9" name="Grafik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720" y="2571744"/>
            <a:ext cx="8136904" cy="3995951"/>
          </a:xfrm>
          <a:prstGeom prst="rect">
            <a:avLst/>
          </a:prstGeom>
        </p:spPr>
      </p:pic>
    </p:spTree>
    <p:extLst>
      <p:ext uri="{BB962C8B-B14F-4D97-AF65-F5344CB8AC3E}">
        <p14:creationId xmlns:p14="http://schemas.microsoft.com/office/powerpoint/2010/main" xmlns="" val="10214440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ußzeilenplatzhalter 3"/>
          <p:cNvSpPr>
            <a:spLocks noGrp="1"/>
          </p:cNvSpPr>
          <p:nvPr>
            <p:ph type="ftr" sz="quarter" idx="11"/>
          </p:nvPr>
        </p:nvSpPr>
        <p:spPr/>
        <p:txBody>
          <a:bodyPr/>
          <a:lstStyle/>
          <a:p>
            <a:r>
              <a:rPr lang="en-US" smtClean="0"/>
              <a:t>Symposium on applied nuclear physics and innovative technologies</a:t>
            </a:r>
            <a:endParaRPr lang="de-DE" dirty="0" smtClean="0"/>
          </a:p>
        </p:txBody>
      </p:sp>
      <p:pic>
        <p:nvPicPr>
          <p:cNvPr id="6" name="Grafik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27384"/>
            <a:ext cx="8892480" cy="6858000"/>
          </a:xfrm>
          <a:prstGeom prst="rect">
            <a:avLst/>
          </a:prstGeom>
        </p:spPr>
      </p:pic>
      <p:sp>
        <p:nvSpPr>
          <p:cNvPr id="7" name="Ellipse 6"/>
          <p:cNvSpPr/>
          <p:nvPr/>
        </p:nvSpPr>
        <p:spPr>
          <a:xfrm rot="10800000">
            <a:off x="251519" y="1124744"/>
            <a:ext cx="1126975" cy="2807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p:cNvSpPr/>
          <p:nvPr/>
        </p:nvSpPr>
        <p:spPr>
          <a:xfrm rot="13265862">
            <a:off x="1268954" y="1612375"/>
            <a:ext cx="720080" cy="2415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atumsplatzhalter 8"/>
          <p:cNvSpPr>
            <a:spLocks noGrp="1"/>
          </p:cNvSpPr>
          <p:nvPr>
            <p:ph type="dt" sz="half" idx="10"/>
          </p:nvPr>
        </p:nvSpPr>
        <p:spPr/>
        <p:txBody>
          <a:bodyPr/>
          <a:lstStyle/>
          <a:p>
            <a:r>
              <a:rPr lang="de-DE" smtClean="0"/>
              <a:t>June 3-6 2013</a:t>
            </a:r>
            <a:endParaRPr lang="de-DE" dirty="0"/>
          </a:p>
        </p:txBody>
      </p:sp>
      <p:sp>
        <p:nvSpPr>
          <p:cNvPr id="10" name="Foliennummernplatzhalter 9"/>
          <p:cNvSpPr>
            <a:spLocks noGrp="1"/>
          </p:cNvSpPr>
          <p:nvPr>
            <p:ph type="sldNum" sz="quarter" idx="4294967295"/>
          </p:nvPr>
        </p:nvSpPr>
        <p:spPr>
          <a:xfrm>
            <a:off x="8060392" y="6589559"/>
            <a:ext cx="946448" cy="249385"/>
          </a:xfrm>
          <a:prstGeom prst="rect">
            <a:avLst/>
          </a:prstGeom>
        </p:spPr>
        <p:txBody>
          <a:bodyPr/>
          <a:lstStyle/>
          <a:p>
            <a:fld id="{7EB9AEA1-3281-46F0-9EDB-48FF2E5FF267}" type="slidenum">
              <a:rPr lang="de-DE" smtClean="0"/>
              <a:pPr/>
              <a:t>32</a:t>
            </a:fld>
            <a:endParaRPr lang="de-DE"/>
          </a:p>
        </p:txBody>
      </p:sp>
    </p:spTree>
    <p:extLst>
      <p:ext uri="{BB962C8B-B14F-4D97-AF65-F5344CB8AC3E}">
        <p14:creationId xmlns:p14="http://schemas.microsoft.com/office/powerpoint/2010/main" xmlns="" val="23267310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88640"/>
            <a:ext cx="7772400" cy="533864"/>
          </a:xfrm>
        </p:spPr>
        <p:txBody>
          <a:bodyPr/>
          <a:lstStyle/>
          <a:p>
            <a:r>
              <a:rPr lang="en-US" dirty="0"/>
              <a:t>IAEA Benchmark of Spallation </a:t>
            </a:r>
            <a:r>
              <a:rPr lang="en-US" dirty="0" smtClean="0"/>
              <a:t>                  Models </a:t>
            </a:r>
            <a:r>
              <a:rPr lang="en-US" dirty="0"/>
              <a:t>- </a:t>
            </a:r>
            <a:r>
              <a:rPr lang="en-US" u="sng" dirty="0"/>
              <a:t>Experimental Data </a:t>
            </a:r>
            <a:endParaRPr lang="de-DE" u="sng" dirty="0"/>
          </a:p>
        </p:txBody>
      </p:sp>
      <p:sp>
        <p:nvSpPr>
          <p:cNvPr id="6" name="Rechteck 5"/>
          <p:cNvSpPr/>
          <p:nvPr/>
        </p:nvSpPr>
        <p:spPr>
          <a:xfrm>
            <a:off x="214282" y="1214422"/>
            <a:ext cx="9299341" cy="5201424"/>
          </a:xfrm>
          <a:prstGeom prst="rect">
            <a:avLst/>
          </a:prstGeom>
        </p:spPr>
        <p:txBody>
          <a:bodyPr wrap="none">
            <a:spAutoFit/>
          </a:bodyPr>
          <a:lstStyle/>
          <a:p>
            <a:pPr marL="285750" indent="-285750">
              <a:lnSpc>
                <a:spcPct val="150000"/>
              </a:lnSpc>
              <a:buBlip>
                <a:blip r:embed="rId2"/>
              </a:buBlip>
            </a:pPr>
            <a:r>
              <a:rPr lang="en-US" sz="2400" dirty="0">
                <a:solidFill>
                  <a:schemeClr val="tx2">
                    <a:lumMod val="60000"/>
                    <a:lumOff val="40000"/>
                  </a:schemeClr>
                </a:solidFill>
                <a:latin typeface="+mn-lt"/>
              </a:rPr>
              <a:t>Double differential cross </a:t>
            </a:r>
            <a:r>
              <a:rPr lang="en-US" sz="2400" dirty="0" smtClean="0">
                <a:solidFill>
                  <a:schemeClr val="tx2">
                    <a:lumMod val="60000"/>
                    <a:lumOff val="40000"/>
                  </a:schemeClr>
                </a:solidFill>
                <a:latin typeface="+mn-lt"/>
              </a:rPr>
              <a:t>sections (n, p, d, t, </a:t>
            </a:r>
            <a:r>
              <a:rPr lang="en-US" sz="2400" baseline="30000" dirty="0" smtClean="0">
                <a:solidFill>
                  <a:schemeClr val="tx2">
                    <a:lumMod val="60000"/>
                    <a:lumOff val="40000"/>
                  </a:schemeClr>
                </a:solidFill>
                <a:latin typeface="+mn-lt"/>
              </a:rPr>
              <a:t>3</a:t>
            </a:r>
            <a:r>
              <a:rPr lang="en-US" sz="2400" dirty="0" smtClean="0">
                <a:solidFill>
                  <a:schemeClr val="tx2">
                    <a:lumMod val="60000"/>
                    <a:lumOff val="40000"/>
                  </a:schemeClr>
                </a:solidFill>
                <a:latin typeface="+mn-lt"/>
              </a:rPr>
              <a:t>He,</a:t>
            </a:r>
            <a:r>
              <a:rPr lang="en-US" sz="2400" baseline="30000" dirty="0" smtClean="0">
                <a:solidFill>
                  <a:schemeClr val="tx2">
                    <a:lumMod val="60000"/>
                    <a:lumOff val="40000"/>
                  </a:schemeClr>
                </a:solidFill>
                <a:latin typeface="+mn-lt"/>
              </a:rPr>
              <a:t>4</a:t>
            </a:r>
            <a:r>
              <a:rPr lang="en-US" sz="2400" dirty="0" smtClean="0">
                <a:solidFill>
                  <a:schemeClr val="tx2">
                    <a:lumMod val="60000"/>
                    <a:lumOff val="40000"/>
                  </a:schemeClr>
                </a:solidFill>
                <a:latin typeface="+mn-lt"/>
              </a:rPr>
              <a:t>He, </a:t>
            </a:r>
            <a:r>
              <a:rPr lang="el-GR" sz="2400" dirty="0" smtClean="0">
                <a:solidFill>
                  <a:schemeClr val="tx2">
                    <a:lumMod val="60000"/>
                    <a:lumOff val="40000"/>
                  </a:schemeClr>
                </a:solidFill>
                <a:latin typeface="+mn-lt"/>
              </a:rPr>
              <a:t>π</a:t>
            </a:r>
            <a:r>
              <a:rPr lang="de-DE" sz="2400" baseline="30000" dirty="0" smtClean="0">
                <a:solidFill>
                  <a:schemeClr val="tx2">
                    <a:lumMod val="60000"/>
                    <a:lumOff val="40000"/>
                  </a:schemeClr>
                </a:solidFill>
                <a:latin typeface="+mn-lt"/>
              </a:rPr>
              <a:t>-</a:t>
            </a:r>
            <a:r>
              <a:rPr lang="de-DE" sz="2400" dirty="0" smtClean="0">
                <a:solidFill>
                  <a:schemeClr val="tx2">
                    <a:lumMod val="60000"/>
                    <a:lumOff val="40000"/>
                  </a:schemeClr>
                </a:solidFill>
                <a:latin typeface="+mn-lt"/>
              </a:rPr>
              <a:t>, </a:t>
            </a:r>
            <a:r>
              <a:rPr lang="el-GR" sz="2400" dirty="0" smtClean="0">
                <a:solidFill>
                  <a:schemeClr val="tx2">
                    <a:lumMod val="60000"/>
                    <a:lumOff val="40000"/>
                  </a:schemeClr>
                </a:solidFill>
                <a:latin typeface="+mn-lt"/>
              </a:rPr>
              <a:t>π</a:t>
            </a:r>
            <a:r>
              <a:rPr lang="de-DE" sz="2400" baseline="30000" dirty="0" smtClean="0">
                <a:solidFill>
                  <a:schemeClr val="tx2">
                    <a:lumMod val="60000"/>
                    <a:lumOff val="40000"/>
                  </a:schemeClr>
                </a:solidFill>
                <a:latin typeface="+mn-lt"/>
              </a:rPr>
              <a:t>+</a:t>
            </a:r>
            <a:r>
              <a:rPr lang="en-US" sz="2400" dirty="0" smtClean="0">
                <a:solidFill>
                  <a:schemeClr val="tx2">
                    <a:lumMod val="60000"/>
                    <a:lumOff val="40000"/>
                  </a:schemeClr>
                </a:solidFill>
                <a:latin typeface="+mn-lt"/>
              </a:rPr>
              <a:t>  )</a:t>
            </a:r>
          </a:p>
          <a:p>
            <a:pPr marL="285750" indent="-285750">
              <a:lnSpc>
                <a:spcPct val="150000"/>
              </a:lnSpc>
              <a:buBlip>
                <a:blip r:embed="rId2"/>
              </a:buBlip>
            </a:pPr>
            <a:r>
              <a:rPr lang="en-US" sz="2400" dirty="0">
                <a:solidFill>
                  <a:schemeClr val="tx2">
                    <a:lumMod val="60000"/>
                    <a:lumOff val="40000"/>
                  </a:schemeClr>
                </a:solidFill>
                <a:latin typeface="+mn-lt"/>
              </a:rPr>
              <a:t>Mass </a:t>
            </a:r>
            <a:r>
              <a:rPr lang="en-US" sz="2400" dirty="0" smtClean="0">
                <a:solidFill>
                  <a:schemeClr val="tx2">
                    <a:lumMod val="60000"/>
                    <a:lumOff val="40000"/>
                  </a:schemeClr>
                </a:solidFill>
                <a:latin typeface="+mn-lt"/>
              </a:rPr>
              <a:t>distributions</a:t>
            </a:r>
          </a:p>
          <a:p>
            <a:pPr marL="285750" indent="-285750">
              <a:lnSpc>
                <a:spcPct val="150000"/>
              </a:lnSpc>
              <a:buBlip>
                <a:blip r:embed="rId2"/>
              </a:buBlip>
            </a:pPr>
            <a:r>
              <a:rPr lang="en-US" sz="2400" dirty="0">
                <a:solidFill>
                  <a:schemeClr val="tx2">
                    <a:lumMod val="60000"/>
                    <a:lumOff val="40000"/>
                  </a:schemeClr>
                </a:solidFill>
                <a:latin typeface="+mn-lt"/>
              </a:rPr>
              <a:t>Charge </a:t>
            </a:r>
            <a:r>
              <a:rPr lang="en-US" sz="2400" dirty="0" smtClean="0">
                <a:solidFill>
                  <a:schemeClr val="tx2">
                    <a:lumMod val="60000"/>
                    <a:lumOff val="40000"/>
                  </a:schemeClr>
                </a:solidFill>
                <a:latin typeface="+mn-lt"/>
              </a:rPr>
              <a:t>distributions</a:t>
            </a:r>
          </a:p>
          <a:p>
            <a:pPr marL="285750" indent="-285750">
              <a:lnSpc>
                <a:spcPct val="150000"/>
              </a:lnSpc>
              <a:buBlip>
                <a:blip r:embed="rId2"/>
              </a:buBlip>
            </a:pPr>
            <a:r>
              <a:rPr lang="en-US" sz="2400" dirty="0">
                <a:solidFill>
                  <a:schemeClr val="tx2">
                    <a:lumMod val="60000"/>
                    <a:lumOff val="40000"/>
                  </a:schemeClr>
                </a:solidFill>
                <a:latin typeface="+mn-lt"/>
              </a:rPr>
              <a:t>Isotope </a:t>
            </a:r>
            <a:r>
              <a:rPr lang="en-US" sz="2400" dirty="0" smtClean="0">
                <a:solidFill>
                  <a:schemeClr val="tx2">
                    <a:lumMod val="60000"/>
                    <a:lumOff val="40000"/>
                  </a:schemeClr>
                </a:solidFill>
                <a:latin typeface="+mn-lt"/>
              </a:rPr>
              <a:t>distributions</a:t>
            </a:r>
          </a:p>
          <a:p>
            <a:pPr marL="285750" indent="-285750">
              <a:lnSpc>
                <a:spcPct val="150000"/>
              </a:lnSpc>
              <a:buBlip>
                <a:blip r:embed="rId2"/>
              </a:buBlip>
            </a:pPr>
            <a:r>
              <a:rPr lang="en-US" sz="2400" dirty="0">
                <a:solidFill>
                  <a:schemeClr val="tx2">
                    <a:lumMod val="60000"/>
                    <a:lumOff val="40000"/>
                  </a:schemeClr>
                </a:solidFill>
                <a:latin typeface="+mn-lt"/>
              </a:rPr>
              <a:t>Neutron multiplicity </a:t>
            </a:r>
            <a:r>
              <a:rPr lang="en-US" sz="2400" dirty="0" smtClean="0">
                <a:solidFill>
                  <a:schemeClr val="tx2">
                    <a:lumMod val="60000"/>
                    <a:lumOff val="40000"/>
                  </a:schemeClr>
                </a:solidFill>
                <a:latin typeface="+mn-lt"/>
              </a:rPr>
              <a:t>distributions</a:t>
            </a:r>
          </a:p>
          <a:p>
            <a:pPr marL="285750" indent="-285750">
              <a:lnSpc>
                <a:spcPct val="150000"/>
              </a:lnSpc>
              <a:buBlip>
                <a:blip r:embed="rId2"/>
              </a:buBlip>
            </a:pPr>
            <a:r>
              <a:rPr lang="en-US" sz="2400" dirty="0">
                <a:solidFill>
                  <a:schemeClr val="tx2">
                    <a:lumMod val="60000"/>
                    <a:lumOff val="40000"/>
                  </a:schemeClr>
                </a:solidFill>
                <a:latin typeface="+mn-lt"/>
              </a:rPr>
              <a:t>Excitation </a:t>
            </a:r>
            <a:r>
              <a:rPr lang="en-US" sz="2400" dirty="0" smtClean="0">
                <a:solidFill>
                  <a:schemeClr val="tx2">
                    <a:lumMod val="60000"/>
                    <a:lumOff val="40000"/>
                  </a:schemeClr>
                </a:solidFill>
                <a:latin typeface="+mn-lt"/>
              </a:rPr>
              <a:t>functions </a:t>
            </a:r>
            <a:r>
              <a:rPr lang="en-US" sz="2400" dirty="0">
                <a:solidFill>
                  <a:schemeClr val="tx2">
                    <a:lumMod val="60000"/>
                    <a:lumOff val="40000"/>
                  </a:schemeClr>
                </a:solidFill>
                <a:latin typeface="+mn-lt"/>
              </a:rPr>
              <a:t>(</a:t>
            </a:r>
            <a:r>
              <a:rPr lang="en-US" sz="2400" dirty="0" smtClean="0">
                <a:solidFill>
                  <a:schemeClr val="tx2">
                    <a:lumMod val="60000"/>
                    <a:lumOff val="40000"/>
                  </a:schemeClr>
                </a:solidFill>
                <a:latin typeface="+mn-lt"/>
              </a:rPr>
              <a:t>isotopic, mass, charge)</a:t>
            </a:r>
          </a:p>
          <a:p>
            <a:pPr marL="285750" indent="-285750">
              <a:lnSpc>
                <a:spcPct val="150000"/>
              </a:lnSpc>
              <a:buBlip>
                <a:blip r:embed="rId2"/>
              </a:buBlip>
            </a:pPr>
            <a:r>
              <a:rPr lang="en-US" sz="2400" dirty="0" smtClean="0">
                <a:solidFill>
                  <a:schemeClr val="tx2">
                    <a:lumMod val="60000"/>
                    <a:lumOff val="40000"/>
                  </a:schemeClr>
                </a:solidFill>
                <a:latin typeface="+mn-lt"/>
              </a:rPr>
              <a:t>…</a:t>
            </a:r>
            <a:endParaRPr lang="en-US" sz="2400" dirty="0">
              <a:solidFill>
                <a:schemeClr val="tx2">
                  <a:lumMod val="60000"/>
                  <a:lumOff val="40000"/>
                </a:schemeClr>
              </a:solidFill>
              <a:latin typeface="+mn-lt"/>
            </a:endParaRPr>
          </a:p>
          <a:p>
            <a:r>
              <a:rPr lang="en-US" sz="2000" dirty="0" smtClean="0">
                <a:solidFill>
                  <a:srgbClr val="FFFF00"/>
                </a:solidFill>
                <a:latin typeface="+mn-lt"/>
              </a:rPr>
              <a:t>Website and tools to analyze results fully operational</a:t>
            </a:r>
          </a:p>
          <a:p>
            <a:r>
              <a:rPr lang="en-US" sz="2000" dirty="0" smtClean="0">
                <a:solidFill>
                  <a:srgbClr val="FFFF00"/>
                </a:solidFill>
                <a:latin typeface="+mn-lt"/>
              </a:rPr>
              <a:t>	Continue benchmark in a dynamic way, </a:t>
            </a:r>
          </a:p>
          <a:p>
            <a:r>
              <a:rPr lang="en-US" sz="2000" dirty="0" smtClean="0">
                <a:solidFill>
                  <a:srgbClr val="FFFF00"/>
                </a:solidFill>
                <a:latin typeface="+mn-lt"/>
              </a:rPr>
              <a:t>	i.e</a:t>
            </a:r>
            <a:r>
              <a:rPr lang="en-US" sz="2000" u="sng" dirty="0" smtClean="0">
                <a:solidFill>
                  <a:srgbClr val="FFFF00"/>
                </a:solidFill>
                <a:latin typeface="+mn-lt"/>
              </a:rPr>
              <a:t>. add new experimental data</a:t>
            </a:r>
            <a:r>
              <a:rPr lang="en-US" sz="2000" dirty="0" smtClean="0">
                <a:solidFill>
                  <a:srgbClr val="FFFF00"/>
                </a:solidFill>
                <a:latin typeface="+mn-lt"/>
              </a:rPr>
              <a:t>, new versions of models</a:t>
            </a:r>
          </a:p>
          <a:p>
            <a:r>
              <a:rPr lang="en-US" sz="2000" dirty="0" smtClean="0">
                <a:solidFill>
                  <a:srgbClr val="FFFF00"/>
                </a:solidFill>
                <a:latin typeface="+mn-lt"/>
              </a:rPr>
              <a:t>	(in progress OECD/NEA framework for next benchmark…)</a:t>
            </a:r>
            <a:endParaRPr lang="de-DE" dirty="0">
              <a:solidFill>
                <a:srgbClr val="FFFF00"/>
              </a:solidFill>
              <a:latin typeface="+mn-lt"/>
            </a:endParaRPr>
          </a:p>
        </p:txBody>
      </p:sp>
      <p:sp>
        <p:nvSpPr>
          <p:cNvPr id="7" name="Pfeil nach rechts 6"/>
          <p:cNvSpPr/>
          <p:nvPr/>
        </p:nvSpPr>
        <p:spPr>
          <a:xfrm>
            <a:off x="500034" y="5500702"/>
            <a:ext cx="500066" cy="17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371518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2204864"/>
            <a:ext cx="7632848" cy="1296144"/>
          </a:xfrm>
        </p:spPr>
        <p:txBody>
          <a:bodyPr/>
          <a:lstStyle/>
          <a:p>
            <a:r>
              <a:rPr lang="en-US" altLang="ja-JP" dirty="0" smtClean="0">
                <a:solidFill>
                  <a:schemeClr val="tx1">
                    <a:lumMod val="65000"/>
                  </a:schemeClr>
                </a:solidFill>
                <a:effectLst/>
                <a:ea typeface="MS Mincho" pitchFamily="49" charset="-128"/>
              </a:rPr>
              <a:t>Few examples </a:t>
            </a:r>
            <a:r>
              <a:rPr lang="en-US" altLang="ja-JP" dirty="0">
                <a:solidFill>
                  <a:schemeClr val="tx1">
                    <a:lumMod val="65000"/>
                  </a:schemeClr>
                </a:solidFill>
                <a:effectLst/>
                <a:ea typeface="MS Mincho" pitchFamily="49" charset="-128"/>
              </a:rPr>
              <a:t>of Evaluated </a:t>
            </a:r>
            <a:r>
              <a:rPr lang="en-US" altLang="ja-JP" dirty="0" smtClean="0">
                <a:solidFill>
                  <a:schemeClr val="tx1">
                    <a:lumMod val="65000"/>
                  </a:schemeClr>
                </a:solidFill>
                <a:effectLst/>
                <a:ea typeface="MS Mincho" pitchFamily="49" charset="-128"/>
              </a:rPr>
              <a:t>Results</a:t>
            </a:r>
            <a:br>
              <a:rPr lang="en-US" altLang="ja-JP" dirty="0" smtClean="0">
                <a:solidFill>
                  <a:schemeClr val="tx1">
                    <a:lumMod val="65000"/>
                  </a:schemeClr>
                </a:solidFill>
                <a:effectLst/>
                <a:ea typeface="MS Mincho" pitchFamily="49" charset="-128"/>
              </a:rPr>
            </a:br>
            <a:r>
              <a:rPr lang="en-US" altLang="ja-JP" dirty="0" smtClean="0">
                <a:solidFill>
                  <a:schemeClr val="tx1">
                    <a:lumMod val="65000"/>
                  </a:schemeClr>
                </a:solidFill>
                <a:effectLst/>
                <a:ea typeface="MS Mincho" pitchFamily="49" charset="-128"/>
              </a:rPr>
              <a:t>Benchmark data/calculations</a:t>
            </a:r>
            <a:endParaRPr lang="de-DE" dirty="0">
              <a:solidFill>
                <a:schemeClr val="tx1">
                  <a:lumMod val="65000"/>
                </a:schemeClr>
              </a:solidFill>
              <a:effectLst/>
            </a:endParaRPr>
          </a:p>
        </p:txBody>
      </p:sp>
      <p:sp>
        <p:nvSpPr>
          <p:cNvPr id="6" name="Datumsplatzhalter 5"/>
          <p:cNvSpPr>
            <a:spLocks noGrp="1"/>
          </p:cNvSpPr>
          <p:nvPr>
            <p:ph type="dt" sz="half" idx="10"/>
          </p:nvPr>
        </p:nvSpPr>
        <p:spPr/>
        <p:txBody>
          <a:bodyPr/>
          <a:lstStyle/>
          <a:p>
            <a:r>
              <a:rPr lang="de-DE" smtClean="0"/>
              <a:t>June 3-6 2013</a:t>
            </a:r>
            <a:endParaRPr lang="de-DE" dirty="0"/>
          </a:p>
        </p:txBody>
      </p:sp>
    </p:spTree>
    <p:extLst>
      <p:ext uri="{BB962C8B-B14F-4D97-AF65-F5344CB8AC3E}">
        <p14:creationId xmlns:p14="http://schemas.microsoft.com/office/powerpoint/2010/main" xmlns="" val="2713078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1" descr="p300_Fe_residus.png"/>
          <p:cNvPicPr>
            <a:picLocks noChangeAspect="1"/>
          </p:cNvPicPr>
          <p:nvPr/>
        </p:nvPicPr>
        <p:blipFill>
          <a:blip r:embed="rId2" cstate="print"/>
          <a:srcRect t="50000"/>
          <a:stretch>
            <a:fillRect/>
          </a:stretch>
        </p:blipFill>
        <p:spPr bwMode="auto">
          <a:xfrm>
            <a:off x="332375" y="811213"/>
            <a:ext cx="4106863" cy="2760662"/>
          </a:xfrm>
          <a:prstGeom prst="rect">
            <a:avLst/>
          </a:prstGeom>
          <a:noFill/>
          <a:ln w="9525">
            <a:noFill/>
            <a:miter lim="800000"/>
            <a:headEnd/>
            <a:tailEnd/>
          </a:ln>
        </p:spPr>
      </p:pic>
      <p:pic>
        <p:nvPicPr>
          <p:cNvPr id="27650" name="Image 2" descr="p1000_Fe_residus.png"/>
          <p:cNvPicPr>
            <a:picLocks noChangeAspect="1"/>
          </p:cNvPicPr>
          <p:nvPr/>
        </p:nvPicPr>
        <p:blipFill>
          <a:blip r:embed="rId3" cstate="print"/>
          <a:srcRect t="49567" b="2155"/>
          <a:stretch>
            <a:fillRect/>
          </a:stretch>
        </p:blipFill>
        <p:spPr bwMode="auto">
          <a:xfrm>
            <a:off x="357158" y="3562350"/>
            <a:ext cx="4078288" cy="2690813"/>
          </a:xfrm>
          <a:prstGeom prst="rect">
            <a:avLst/>
          </a:prstGeom>
          <a:noFill/>
          <a:ln w="9525">
            <a:noFill/>
            <a:miter lim="800000"/>
            <a:headEnd/>
            <a:tailEnd/>
          </a:ln>
        </p:spPr>
      </p:pic>
      <p:pic>
        <p:nvPicPr>
          <p:cNvPr id="27651" name="Image 3" descr="p500_Pb_residus.png"/>
          <p:cNvPicPr>
            <a:picLocks noChangeAspect="1"/>
          </p:cNvPicPr>
          <p:nvPr/>
        </p:nvPicPr>
        <p:blipFill>
          <a:blip r:embed="rId4" cstate="print"/>
          <a:srcRect t="49030"/>
          <a:stretch>
            <a:fillRect/>
          </a:stretch>
        </p:blipFill>
        <p:spPr bwMode="auto">
          <a:xfrm>
            <a:off x="4857781" y="790575"/>
            <a:ext cx="4071937" cy="2836863"/>
          </a:xfrm>
          <a:prstGeom prst="rect">
            <a:avLst/>
          </a:prstGeom>
          <a:noFill/>
          <a:ln w="9525">
            <a:noFill/>
            <a:miter lim="800000"/>
            <a:headEnd/>
            <a:tailEnd/>
          </a:ln>
        </p:spPr>
      </p:pic>
      <p:pic>
        <p:nvPicPr>
          <p:cNvPr id="27652" name="Image 4" descr="p1000_U_residus.png"/>
          <p:cNvPicPr>
            <a:picLocks noChangeAspect="1"/>
          </p:cNvPicPr>
          <p:nvPr/>
        </p:nvPicPr>
        <p:blipFill>
          <a:blip r:embed="rId5" cstate="print"/>
          <a:srcRect t="50000" b="1579"/>
          <a:stretch>
            <a:fillRect/>
          </a:stretch>
        </p:blipFill>
        <p:spPr bwMode="auto">
          <a:xfrm>
            <a:off x="4856193" y="3532188"/>
            <a:ext cx="4073525" cy="2698750"/>
          </a:xfrm>
          <a:prstGeom prst="rect">
            <a:avLst/>
          </a:prstGeom>
          <a:noFill/>
          <a:ln w="9525">
            <a:noFill/>
            <a:miter lim="800000"/>
            <a:headEnd/>
            <a:tailEnd/>
          </a:ln>
        </p:spPr>
      </p:pic>
      <p:sp>
        <p:nvSpPr>
          <p:cNvPr id="27654" name="ZoneTexte 6"/>
          <p:cNvSpPr txBox="1">
            <a:spLocks noChangeArrowheads="1"/>
          </p:cNvSpPr>
          <p:nvPr/>
        </p:nvSpPr>
        <p:spPr bwMode="auto">
          <a:xfrm>
            <a:off x="1246188" y="6311900"/>
            <a:ext cx="6869112" cy="369888"/>
          </a:xfrm>
          <a:prstGeom prst="rect">
            <a:avLst/>
          </a:prstGeom>
          <a:noFill/>
          <a:ln w="9525">
            <a:noFill/>
            <a:miter lim="800000"/>
            <a:headEnd/>
            <a:tailEnd/>
          </a:ln>
        </p:spPr>
        <p:txBody>
          <a:bodyPr wrap="none">
            <a:spAutoFit/>
          </a:bodyPr>
          <a:lstStyle/>
          <a:p>
            <a:r>
              <a:rPr lang="en-US" dirty="0">
                <a:latin typeface="Calibri" pitchFamily="34" charset="0"/>
              </a:rPr>
              <a:t>Improved: More E* (INCL) , light nuclei production and fission (ABLA07)</a:t>
            </a:r>
          </a:p>
        </p:txBody>
      </p:sp>
      <p:sp>
        <p:nvSpPr>
          <p:cNvPr id="27655" name="ZoneTexte 7"/>
          <p:cNvSpPr txBox="1">
            <a:spLocks noChangeArrowheads="1"/>
          </p:cNvSpPr>
          <p:nvPr/>
        </p:nvSpPr>
        <p:spPr bwMode="auto">
          <a:xfrm>
            <a:off x="914400" y="596900"/>
            <a:ext cx="7204075" cy="246063"/>
          </a:xfrm>
          <a:prstGeom prst="rect">
            <a:avLst/>
          </a:prstGeom>
          <a:noFill/>
          <a:ln w="9525">
            <a:noFill/>
            <a:miter lim="800000"/>
            <a:headEnd/>
            <a:tailEnd/>
          </a:ln>
        </p:spPr>
        <p:txBody>
          <a:bodyPr wrap="none">
            <a:spAutoFit/>
          </a:bodyPr>
          <a:lstStyle/>
          <a:p>
            <a:r>
              <a:rPr lang="en-US" sz="1000" i="1">
                <a:latin typeface="Calibri" pitchFamily="34" charset="0"/>
              </a:rPr>
              <a:t>Data: GSI experiments, Villagrasa-Canton, Audouin, Taieb, M.Bernas, Ricciardi et al. Pys. Rev C75(2007) 44603, Nucl. Phys. A768(2006) 1</a:t>
            </a:r>
          </a:p>
        </p:txBody>
      </p:sp>
      <p:sp>
        <p:nvSpPr>
          <p:cNvPr id="9" name="Titel 1"/>
          <p:cNvSpPr txBox="1">
            <a:spLocks/>
          </p:cNvSpPr>
          <p:nvPr/>
        </p:nvSpPr>
        <p:spPr>
          <a:xfrm>
            <a:off x="2510227" y="86866"/>
            <a:ext cx="3984282" cy="533864"/>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1">
                    <a:lumMod val="95000"/>
                  </a:schemeClr>
                </a:solidFill>
                <a:effectLst/>
                <a:uLnTx/>
                <a:uFillTx/>
                <a:latin typeface="Times New Roman" pitchFamily="18" charset="0"/>
                <a:ea typeface="+mj-ea"/>
                <a:cs typeface="+mj-cs"/>
              </a:rPr>
              <a:t>Residual Nuclei</a:t>
            </a:r>
            <a:endParaRPr kumimoji="0" lang="de-DE" sz="2800" b="0" i="0" u="none" strike="noStrike" kern="0" cap="none" spc="0" normalizeH="0" baseline="0" noProof="0" dirty="0">
              <a:ln>
                <a:noFill/>
              </a:ln>
              <a:solidFill>
                <a:schemeClr val="tx1">
                  <a:lumMod val="95000"/>
                </a:schemeClr>
              </a:solidFill>
              <a:effectLst/>
              <a:uLnTx/>
              <a:uFillTx/>
              <a:latin typeface="+mj-lt"/>
              <a:ea typeface="+mj-ea"/>
              <a:cs typeface="+mj-cs"/>
            </a:endParaRPr>
          </a:p>
        </p:txBody>
      </p:sp>
    </p:spTree>
  </p:cSld>
  <p:clrMapOvr>
    <a:masterClrMapping/>
  </p:clrMapOvr>
  <p:transition>
    <p:strips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406" y="200515"/>
            <a:ext cx="3984282" cy="533864"/>
          </a:xfrm>
        </p:spPr>
        <p:txBody>
          <a:bodyPr/>
          <a:lstStyle/>
          <a:p>
            <a:r>
              <a:rPr lang="en-US" baseline="30000" dirty="0">
                <a:solidFill>
                  <a:schemeClr val="tx1">
                    <a:lumMod val="95000"/>
                  </a:schemeClr>
                </a:solidFill>
                <a:effectLst/>
                <a:latin typeface="Times New Roman" pitchFamily="18" charset="0"/>
              </a:rPr>
              <a:t>56</a:t>
            </a:r>
            <a:r>
              <a:rPr lang="en-US" dirty="0">
                <a:solidFill>
                  <a:schemeClr val="tx1">
                    <a:lumMod val="95000"/>
                  </a:schemeClr>
                </a:solidFill>
                <a:effectLst/>
                <a:latin typeface="Times New Roman" pitchFamily="18" charset="0"/>
              </a:rPr>
              <a:t>Fe(</a:t>
            </a:r>
            <a:r>
              <a:rPr lang="en-US" dirty="0" err="1">
                <a:solidFill>
                  <a:schemeClr val="tx1">
                    <a:lumMod val="95000"/>
                  </a:schemeClr>
                </a:solidFill>
                <a:effectLst/>
                <a:latin typeface="Times New Roman" pitchFamily="18" charset="0"/>
              </a:rPr>
              <a:t>p,x</a:t>
            </a:r>
            <a:r>
              <a:rPr lang="en-US" dirty="0">
                <a:solidFill>
                  <a:schemeClr val="tx1">
                    <a:lumMod val="95000"/>
                  </a:schemeClr>
                </a:solidFill>
                <a:effectLst/>
                <a:latin typeface="Times New Roman" pitchFamily="18" charset="0"/>
              </a:rPr>
              <a:t>)</a:t>
            </a:r>
            <a:endParaRPr lang="de-DE" dirty="0">
              <a:solidFill>
                <a:schemeClr val="tx1">
                  <a:lumMod val="95000"/>
                </a:schemeClr>
              </a:solidFill>
              <a:effectLst/>
            </a:endParaRPr>
          </a:p>
        </p:txBody>
      </p:sp>
      <p:pic>
        <p:nvPicPr>
          <p:cNvPr id="6" name="Picture 3" descr="fig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02" t="52266" r="3562" b="3816"/>
          <a:stretch/>
        </p:blipFill>
        <p:spPr bwMode="auto">
          <a:xfrm>
            <a:off x="326254" y="1071546"/>
            <a:ext cx="8715436" cy="5451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fig8"/>
          <p:cNvPicPr>
            <a:picLocks noChangeAspect="1" noChangeArrowheads="1"/>
          </p:cNvPicPr>
          <p:nvPr/>
        </p:nvPicPr>
        <p:blipFill>
          <a:blip r:embed="rId3" cstate="print">
            <a:extLst>
              <a:ext uri="{28A0092B-C50C-407E-A947-70E740481C1C}">
                <a14:useLocalDpi xmlns:a14="http://schemas.microsoft.com/office/drawing/2010/main" xmlns="" val="0"/>
              </a:ext>
            </a:extLst>
          </a:blip>
          <a:srcRect l="4007" t="77374" r="7104" b="11316"/>
          <a:stretch>
            <a:fillRect/>
          </a:stretch>
        </p:blipFill>
        <p:spPr bwMode="auto">
          <a:xfrm>
            <a:off x="3435412" y="33903"/>
            <a:ext cx="5616575"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atumsplatzhalter 7"/>
          <p:cNvSpPr>
            <a:spLocks noGrp="1"/>
          </p:cNvSpPr>
          <p:nvPr>
            <p:ph type="dt" sz="half" idx="10"/>
          </p:nvPr>
        </p:nvSpPr>
        <p:spPr>
          <a:xfrm>
            <a:off x="7786710" y="6597650"/>
            <a:ext cx="1177903" cy="260350"/>
          </a:xfrm>
        </p:spPr>
        <p:txBody>
          <a:bodyPr/>
          <a:lstStyle/>
          <a:p>
            <a:r>
              <a:rPr lang="de-DE" dirty="0" smtClean="0"/>
              <a:t>June 3-6 2013</a:t>
            </a:r>
            <a:endParaRPr lang="de-DE" dirty="0"/>
          </a:p>
        </p:txBody>
      </p:sp>
    </p:spTree>
    <p:extLst>
      <p:ext uri="{BB962C8B-B14F-4D97-AF65-F5344CB8AC3E}">
        <p14:creationId xmlns:p14="http://schemas.microsoft.com/office/powerpoint/2010/main" xmlns="" val="1412714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7"/>
          <p:cNvSpPr txBox="1">
            <a:spLocks noChangeArrowheads="1"/>
          </p:cNvSpPr>
          <p:nvPr/>
        </p:nvSpPr>
        <p:spPr bwMode="auto">
          <a:xfrm>
            <a:off x="6096000" y="6021288"/>
            <a:ext cx="3048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400" dirty="0" err="1" smtClean="0">
                <a:solidFill>
                  <a:srgbClr val="FFFF00"/>
                </a:solidFill>
                <a:latin typeface="+mn-lt"/>
              </a:rPr>
              <a:t>Saturne</a:t>
            </a:r>
            <a:r>
              <a:rPr lang="en-GB" sz="1400" dirty="0" smtClean="0">
                <a:solidFill>
                  <a:srgbClr val="FFFF00"/>
                </a:solidFill>
                <a:latin typeface="+mn-lt"/>
              </a:rPr>
              <a:t> Data 1.2GeV p +</a:t>
            </a:r>
            <a:r>
              <a:rPr lang="en-GB" sz="1400" dirty="0" err="1" smtClean="0">
                <a:solidFill>
                  <a:srgbClr val="FFFF00"/>
                </a:solidFill>
                <a:latin typeface="+mn-lt"/>
              </a:rPr>
              <a:t>Pb</a:t>
            </a:r>
            <a:endParaRPr lang="en-GB" sz="1400" dirty="0" smtClean="0">
              <a:solidFill>
                <a:srgbClr val="FFFF00"/>
              </a:solidFill>
              <a:latin typeface="+mn-lt"/>
            </a:endParaRPr>
          </a:p>
          <a:p>
            <a:r>
              <a:rPr lang="en-GB" sz="1400" dirty="0" smtClean="0">
                <a:solidFill>
                  <a:srgbClr val="FFFF00"/>
                </a:solidFill>
                <a:latin typeface="+mn-lt"/>
              </a:rPr>
              <a:t>INCL4.2</a:t>
            </a:r>
            <a:endParaRPr lang="en-GB" sz="1400" dirty="0">
              <a:solidFill>
                <a:srgbClr val="FFFF00"/>
              </a:solidFill>
              <a:latin typeface="+mn-lt"/>
            </a:endParaRPr>
          </a:p>
        </p:txBody>
      </p:sp>
      <p:sp>
        <p:nvSpPr>
          <p:cNvPr id="13" name="Text Box 8"/>
          <p:cNvSpPr txBox="1">
            <a:spLocks noGrp="1" noChangeArrowheads="1"/>
          </p:cNvSpPr>
          <p:nvPr>
            <p:ph type="title"/>
          </p:nvPr>
        </p:nvSpPr>
        <p:spPr bwMode="auto">
          <a:xfrm>
            <a:off x="1142976" y="142852"/>
            <a:ext cx="61815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s-ES_tradnl" dirty="0" err="1" smtClean="0">
                <a:solidFill>
                  <a:schemeClr val="tx1">
                    <a:lumMod val="85000"/>
                  </a:schemeClr>
                </a:solidFill>
                <a:effectLst/>
              </a:rPr>
              <a:t>Neutron</a:t>
            </a:r>
            <a:r>
              <a:rPr lang="es-ES_tradnl" dirty="0" smtClean="0">
                <a:solidFill>
                  <a:schemeClr val="tx1">
                    <a:lumMod val="85000"/>
                  </a:schemeClr>
                </a:solidFill>
                <a:effectLst/>
              </a:rPr>
              <a:t> </a:t>
            </a:r>
            <a:r>
              <a:rPr lang="es-ES_tradnl" dirty="0" err="1" smtClean="0">
                <a:solidFill>
                  <a:schemeClr val="tx1">
                    <a:lumMod val="85000"/>
                  </a:schemeClr>
                </a:solidFill>
                <a:effectLst/>
              </a:rPr>
              <a:t>energy</a:t>
            </a:r>
            <a:r>
              <a:rPr lang="es-ES_tradnl" dirty="0" smtClean="0">
                <a:solidFill>
                  <a:schemeClr val="tx1">
                    <a:lumMod val="85000"/>
                  </a:schemeClr>
                </a:solidFill>
                <a:effectLst/>
              </a:rPr>
              <a:t> </a:t>
            </a:r>
            <a:r>
              <a:rPr lang="es-ES_tradnl" dirty="0" err="1" smtClean="0">
                <a:solidFill>
                  <a:schemeClr val="tx1">
                    <a:lumMod val="85000"/>
                  </a:schemeClr>
                </a:solidFill>
                <a:effectLst/>
              </a:rPr>
              <a:t>ddxs</a:t>
            </a:r>
            <a:r>
              <a:rPr lang="es-ES_tradnl" dirty="0" smtClean="0">
                <a:solidFill>
                  <a:schemeClr val="tx1">
                    <a:lumMod val="85000"/>
                  </a:schemeClr>
                </a:solidFill>
                <a:effectLst/>
              </a:rPr>
              <a:t>  1.2GeV </a:t>
            </a:r>
            <a:r>
              <a:rPr lang="es-ES_tradnl" dirty="0" err="1" smtClean="0">
                <a:solidFill>
                  <a:schemeClr val="tx1">
                    <a:lumMod val="85000"/>
                  </a:schemeClr>
                </a:solidFill>
                <a:effectLst/>
              </a:rPr>
              <a:t>p+Pb</a:t>
            </a:r>
            <a:r>
              <a:rPr lang="es-ES_tradnl" sz="2800" dirty="0" smtClean="0">
                <a:solidFill>
                  <a:schemeClr val="tx1">
                    <a:lumMod val="85000"/>
                  </a:schemeClr>
                </a:solidFill>
                <a:effectLst/>
              </a:rPr>
              <a:t>  </a:t>
            </a:r>
            <a:endParaRPr lang="en-GB" sz="2800" dirty="0">
              <a:solidFill>
                <a:schemeClr val="tx1">
                  <a:lumMod val="85000"/>
                </a:schemeClr>
              </a:solidFill>
              <a:effectLst/>
            </a:endParaRPr>
          </a:p>
        </p:txBody>
      </p:sp>
      <p:pic>
        <p:nvPicPr>
          <p:cNvPr id="15" name="Picture 8" descr="Pb_1200_n_prev"/>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828" r="5207"/>
          <a:stretch/>
        </p:blipFill>
        <p:spPr bwMode="auto">
          <a:xfrm>
            <a:off x="214282" y="655366"/>
            <a:ext cx="5725870" cy="5908278"/>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feld 15"/>
          <p:cNvSpPr txBox="1"/>
          <p:nvPr/>
        </p:nvSpPr>
        <p:spPr>
          <a:xfrm rot="19959191">
            <a:off x="6462260" y="2985853"/>
            <a:ext cx="2000869" cy="1231106"/>
          </a:xfrm>
          <a:prstGeom prst="rect">
            <a:avLst/>
          </a:prstGeom>
          <a:noFill/>
        </p:spPr>
        <p:txBody>
          <a:bodyPr wrap="none" rtlCol="0">
            <a:spAutoFit/>
          </a:bodyPr>
          <a:lstStyle/>
          <a:p>
            <a:r>
              <a:rPr lang="de-DE" sz="2000" b="1" dirty="0" smtClean="0">
                <a:solidFill>
                  <a:srgbClr val="FFFF00"/>
                </a:solidFill>
                <a:latin typeface="+mn-lt"/>
              </a:rPr>
              <a:t>Neutrons</a:t>
            </a:r>
            <a:r>
              <a:rPr lang="de-DE" dirty="0" smtClean="0">
                <a:solidFill>
                  <a:srgbClr val="FFFF00"/>
                </a:solidFill>
                <a:latin typeface="+mn-lt"/>
              </a:rPr>
              <a:t>:</a:t>
            </a:r>
          </a:p>
          <a:p>
            <a:r>
              <a:rPr lang="de-DE" dirty="0" smtClean="0">
                <a:solidFill>
                  <a:srgbClr val="FFFF00"/>
                </a:solidFill>
                <a:latin typeface="+mn-lt"/>
              </a:rPr>
              <a:t>Generally </a:t>
            </a:r>
            <a:r>
              <a:rPr lang="de-DE" dirty="0" err="1" smtClean="0">
                <a:solidFill>
                  <a:srgbClr val="FFFF00"/>
                </a:solidFill>
                <a:latin typeface="+mn-lt"/>
              </a:rPr>
              <a:t>good</a:t>
            </a:r>
            <a:r>
              <a:rPr lang="de-DE" dirty="0" smtClean="0">
                <a:solidFill>
                  <a:srgbClr val="FFFF00"/>
                </a:solidFill>
                <a:latin typeface="+mn-lt"/>
              </a:rPr>
              <a:t> </a:t>
            </a:r>
          </a:p>
          <a:p>
            <a:r>
              <a:rPr lang="de-DE" dirty="0" smtClean="0">
                <a:solidFill>
                  <a:srgbClr val="FFFF00"/>
                </a:solidFill>
                <a:latin typeface="+mn-lt"/>
              </a:rPr>
              <a:t>Agreement </a:t>
            </a:r>
            <a:r>
              <a:rPr lang="de-DE" dirty="0" err="1" smtClean="0">
                <a:solidFill>
                  <a:srgbClr val="FFFF00"/>
                </a:solidFill>
                <a:latin typeface="+mn-lt"/>
              </a:rPr>
              <a:t>with</a:t>
            </a:r>
            <a:r>
              <a:rPr lang="de-DE" dirty="0" smtClean="0">
                <a:solidFill>
                  <a:srgbClr val="FFFF00"/>
                </a:solidFill>
                <a:latin typeface="+mn-lt"/>
              </a:rPr>
              <a:t> </a:t>
            </a:r>
          </a:p>
          <a:p>
            <a:r>
              <a:rPr lang="de-DE" dirty="0" smtClean="0">
                <a:solidFill>
                  <a:srgbClr val="FFFF00"/>
                </a:solidFill>
                <a:latin typeface="+mn-lt"/>
              </a:rPr>
              <a:t>Model </a:t>
            </a:r>
            <a:r>
              <a:rPr lang="de-DE" dirty="0" err="1" smtClean="0">
                <a:solidFill>
                  <a:srgbClr val="FFFF00"/>
                </a:solidFill>
                <a:latin typeface="+mn-lt"/>
              </a:rPr>
              <a:t>desciption</a:t>
            </a:r>
            <a:endParaRPr lang="de-DE" dirty="0">
              <a:solidFill>
                <a:srgbClr val="FFFF00"/>
              </a:solidFill>
              <a:latin typeface="+mn-lt"/>
            </a:endParaRPr>
          </a:p>
        </p:txBody>
      </p:sp>
    </p:spTree>
    <p:extLst>
      <p:ext uri="{BB962C8B-B14F-4D97-AF65-F5344CB8AC3E}">
        <p14:creationId xmlns:p14="http://schemas.microsoft.com/office/powerpoint/2010/main" xmlns="" val="29593112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0"/>
          </p:nvPr>
        </p:nvSpPr>
        <p:spPr/>
        <p:txBody>
          <a:bodyPr/>
          <a:lstStyle/>
          <a:p>
            <a:pPr>
              <a:defRPr/>
            </a:pPr>
            <a:fld id="{A2849617-9592-4EE2-92E1-E39C250E2A3D}" type="slidenum">
              <a:rPr lang="de-DE"/>
              <a:pPr>
                <a:defRPr/>
              </a:pPr>
              <a:t>38</a:t>
            </a:fld>
            <a:endParaRPr lang="de-DE"/>
          </a:p>
        </p:txBody>
      </p:sp>
      <p:sp>
        <p:nvSpPr>
          <p:cNvPr id="812034" name="Rectangle 2"/>
          <p:cNvSpPr>
            <a:spLocks noGrp="1" noChangeArrowheads="1"/>
          </p:cNvSpPr>
          <p:nvPr>
            <p:ph type="title"/>
          </p:nvPr>
        </p:nvSpPr>
        <p:spPr>
          <a:xfrm>
            <a:off x="1214414" y="0"/>
            <a:ext cx="6378575" cy="620713"/>
          </a:xfrm>
        </p:spPr>
        <p:txBody>
          <a:bodyPr/>
          <a:lstStyle/>
          <a:p>
            <a:pPr eaLnBrk="1" hangingPunct="1">
              <a:defRPr/>
            </a:pPr>
            <a:r>
              <a:rPr lang="en-US" altLang="ja-JP" sz="2400" dirty="0" smtClean="0">
                <a:ea typeface="MS PGothic" pitchFamily="34" charset="-128"/>
              </a:rPr>
              <a:t>Concluding Remarks</a:t>
            </a:r>
          </a:p>
        </p:txBody>
      </p:sp>
      <p:sp>
        <p:nvSpPr>
          <p:cNvPr id="75781" name="Rectangle 4"/>
          <p:cNvSpPr>
            <a:spLocks noChangeArrowheads="1"/>
          </p:cNvSpPr>
          <p:nvPr/>
        </p:nvSpPr>
        <p:spPr bwMode="auto">
          <a:xfrm>
            <a:off x="142844" y="1000108"/>
            <a:ext cx="9001156" cy="709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spcAft>
                <a:spcPts val="600"/>
              </a:spcAft>
              <a:buBlip>
                <a:blip r:embed="rId3"/>
              </a:buBlip>
            </a:pPr>
            <a:r>
              <a:rPr kumimoji="1" lang="en-US" altLang="ja-JP" sz="2000" dirty="0" smtClean="0">
                <a:solidFill>
                  <a:srgbClr val="FFFF00"/>
                </a:solidFill>
                <a:latin typeface="+mn-lt"/>
                <a:ea typeface="MS PGothic" pitchFamily="34" charset="-128"/>
              </a:rPr>
              <a:t> high intense </a:t>
            </a:r>
            <a:r>
              <a:rPr kumimoji="1" lang="en-US" altLang="ja-JP" sz="2000" dirty="0" err="1" smtClean="0">
                <a:solidFill>
                  <a:srgbClr val="FFFF00"/>
                </a:solidFill>
                <a:latin typeface="+mn-lt"/>
                <a:ea typeface="MS PGothic" pitchFamily="34" charset="-128"/>
              </a:rPr>
              <a:t>spallation</a:t>
            </a:r>
            <a:r>
              <a:rPr kumimoji="1" lang="en-US" altLang="ja-JP" sz="2000" dirty="0" smtClean="0">
                <a:solidFill>
                  <a:srgbClr val="FFFF00"/>
                </a:solidFill>
                <a:latin typeface="+mn-lt"/>
                <a:ea typeface="MS PGothic" pitchFamily="34" charset="-128"/>
              </a:rPr>
              <a:t> neutron sources recently commissioned or under construction worldwide (need for neutrons, … )</a:t>
            </a:r>
          </a:p>
          <a:p>
            <a:pPr eaLnBrk="0" hangingPunct="0">
              <a:spcBef>
                <a:spcPts val="600"/>
              </a:spcBef>
              <a:spcAft>
                <a:spcPts val="600"/>
              </a:spcAft>
              <a:buBlip>
                <a:blip r:embed="rId3"/>
              </a:buBlip>
            </a:pPr>
            <a:endParaRPr kumimoji="1" lang="en-US" altLang="ja-JP" sz="2000" dirty="0" smtClean="0">
              <a:solidFill>
                <a:srgbClr val="FFFF00"/>
              </a:solidFill>
              <a:latin typeface="+mn-lt"/>
              <a:ea typeface="MS PGothic" pitchFamily="34" charset="-128"/>
            </a:endParaRPr>
          </a:p>
          <a:p>
            <a:pPr eaLnBrk="0" hangingPunct="0">
              <a:spcBef>
                <a:spcPts val="600"/>
              </a:spcBef>
              <a:spcAft>
                <a:spcPts val="600"/>
              </a:spcAft>
              <a:buBlip>
                <a:blip r:embed="rId3"/>
              </a:buBlip>
            </a:pPr>
            <a:r>
              <a:rPr kumimoji="1" lang="en-US" altLang="ja-JP" sz="2000" dirty="0" smtClean="0">
                <a:solidFill>
                  <a:srgbClr val="FFFF00"/>
                </a:solidFill>
                <a:latin typeface="+mn-lt"/>
                <a:ea typeface="MS PGothic" pitchFamily="34" charset="-128"/>
              </a:rPr>
              <a:t> </a:t>
            </a:r>
            <a:r>
              <a:rPr kumimoji="1" lang="en-US" altLang="ja-JP" sz="2000" dirty="0" smtClean="0">
                <a:solidFill>
                  <a:srgbClr val="FFFF00"/>
                </a:solidFill>
                <a:latin typeface="+mn-lt"/>
                <a:ea typeface="MS PGothic" pitchFamily="34" charset="-128"/>
                <a:cs typeface="Arial"/>
              </a:rPr>
              <a:t>basically existing </a:t>
            </a:r>
            <a:r>
              <a:rPr kumimoji="1" lang="en-US" altLang="ja-JP" sz="2000" dirty="0" err="1" smtClean="0">
                <a:solidFill>
                  <a:srgbClr val="FFFF00"/>
                </a:solidFill>
                <a:latin typeface="+mn-lt"/>
                <a:ea typeface="MS PGothic" pitchFamily="34" charset="-128"/>
                <a:cs typeface="Arial"/>
              </a:rPr>
              <a:t>intranuclear</a:t>
            </a:r>
            <a:r>
              <a:rPr kumimoji="1" lang="en-US" altLang="ja-JP" sz="2000" dirty="0" smtClean="0">
                <a:solidFill>
                  <a:srgbClr val="FFFF00"/>
                </a:solidFill>
                <a:latin typeface="+mn-lt"/>
                <a:ea typeface="MS PGothic" pitchFamily="34" charset="-128"/>
                <a:cs typeface="Arial"/>
              </a:rPr>
              <a:t> cascade-evaporation models capable of describing </a:t>
            </a:r>
            <a:r>
              <a:rPr kumimoji="1" lang="en-US" altLang="ja-JP" sz="2000" dirty="0" err="1" smtClean="0">
                <a:solidFill>
                  <a:srgbClr val="FFFF00"/>
                </a:solidFill>
                <a:latin typeface="+mn-lt"/>
                <a:ea typeface="MS PGothic" pitchFamily="34" charset="-128"/>
                <a:cs typeface="Arial"/>
              </a:rPr>
              <a:t>spallation</a:t>
            </a:r>
            <a:r>
              <a:rPr kumimoji="1" lang="en-US" altLang="ja-JP" sz="2000" dirty="0" smtClean="0">
                <a:solidFill>
                  <a:srgbClr val="FFFF00"/>
                </a:solidFill>
                <a:latin typeface="+mn-lt"/>
                <a:ea typeface="MS PGothic" pitchFamily="34" charset="-128"/>
                <a:cs typeface="Arial"/>
              </a:rPr>
              <a:t> reaction process</a:t>
            </a:r>
          </a:p>
          <a:p>
            <a:pPr lvl="1" eaLnBrk="0" hangingPunct="0">
              <a:spcBef>
                <a:spcPts val="600"/>
              </a:spcBef>
              <a:spcAft>
                <a:spcPts val="600"/>
              </a:spcAft>
            </a:pPr>
            <a:endParaRPr kumimoji="1" lang="en-US" altLang="ja-JP" sz="2000" dirty="0" smtClean="0">
              <a:solidFill>
                <a:srgbClr val="FFFF00"/>
              </a:solidFill>
              <a:latin typeface="+mn-lt"/>
              <a:ea typeface="MS PGothic" pitchFamily="34" charset="-128"/>
            </a:endParaRPr>
          </a:p>
          <a:p>
            <a:pPr eaLnBrk="0" hangingPunct="0">
              <a:spcBef>
                <a:spcPts val="600"/>
              </a:spcBef>
              <a:spcAft>
                <a:spcPts val="600"/>
              </a:spcAft>
              <a:buBlip>
                <a:blip r:embed="rId3"/>
              </a:buBlip>
            </a:pPr>
            <a:r>
              <a:rPr kumimoji="1" lang="en-US" altLang="ja-JP" sz="2000" dirty="0" smtClean="0">
                <a:solidFill>
                  <a:srgbClr val="FFFF00"/>
                </a:solidFill>
                <a:latin typeface="+mn-lt"/>
                <a:ea typeface="MS PGothic" pitchFamily="34" charset="-128"/>
              </a:rPr>
              <a:t> Sets of benchmark data do exist, for code validation/improvement	</a:t>
            </a:r>
            <a:endParaRPr kumimoji="1" lang="en-US" sz="2000" dirty="0" smtClean="0">
              <a:solidFill>
                <a:srgbClr val="FFFF00"/>
              </a:solidFill>
              <a:latin typeface="+mn-lt"/>
              <a:ea typeface="MS PGothic" pitchFamily="34" charset="-128"/>
              <a:cs typeface="Arial" charset="0"/>
            </a:endParaRPr>
          </a:p>
          <a:p>
            <a:pPr lvl="1" eaLnBrk="0" hangingPunct="0">
              <a:spcBef>
                <a:spcPts val="0"/>
              </a:spcBef>
              <a:spcAft>
                <a:spcPts val="0"/>
              </a:spcAft>
            </a:pPr>
            <a:r>
              <a:rPr lang="en-GB" sz="2000" dirty="0" smtClean="0">
                <a:solidFill>
                  <a:srgbClr val="FFFF00"/>
                </a:solidFill>
                <a:latin typeface="+mn-lt"/>
                <a:cs typeface="Arial"/>
              </a:rPr>
              <a:t>→ </a:t>
            </a:r>
            <a:r>
              <a:rPr lang="en-GB" sz="2000" dirty="0" smtClean="0">
                <a:solidFill>
                  <a:srgbClr val="FFFF00"/>
                </a:solidFill>
                <a:latin typeface="+mn-lt"/>
                <a:cs typeface="Arial" charset="0"/>
              </a:rPr>
              <a:t>data valuable for identification of deficiencies of INC/evap. codes </a:t>
            </a:r>
          </a:p>
          <a:p>
            <a:pPr lvl="1" eaLnBrk="0" hangingPunct="0">
              <a:spcBef>
                <a:spcPts val="0"/>
              </a:spcBef>
              <a:spcAft>
                <a:spcPts val="0"/>
              </a:spcAft>
            </a:pPr>
            <a:r>
              <a:rPr kumimoji="1" lang="en-US" altLang="ja-JP" sz="2000" dirty="0" smtClean="0">
                <a:solidFill>
                  <a:srgbClr val="FFFF00"/>
                </a:solidFill>
                <a:latin typeface="+mn-lt"/>
                <a:ea typeface="MS PGothic" pitchFamily="34" charset="-128"/>
                <a:cs typeface="Arial"/>
              </a:rPr>
              <a:t>→ nevertheless </a:t>
            </a:r>
            <a:r>
              <a:rPr kumimoji="1" lang="en-US" altLang="ja-JP" sz="2000" dirty="0" smtClean="0">
                <a:solidFill>
                  <a:srgbClr val="FFFF00"/>
                </a:solidFill>
                <a:latin typeface="+mn-lt"/>
                <a:ea typeface="MS PGothic" pitchFamily="34" charset="-128"/>
              </a:rPr>
              <a:t>high quality nuclear data still needed</a:t>
            </a:r>
            <a:r>
              <a:rPr lang="en-GB" sz="2000" dirty="0" smtClean="0">
                <a:solidFill>
                  <a:srgbClr val="FFFF00"/>
                </a:solidFill>
                <a:latin typeface="+mn-lt"/>
              </a:rPr>
              <a:t> !</a:t>
            </a:r>
          </a:p>
          <a:p>
            <a:pPr eaLnBrk="0" hangingPunct="0">
              <a:spcBef>
                <a:spcPts val="600"/>
              </a:spcBef>
              <a:spcAft>
                <a:spcPts val="600"/>
              </a:spcAft>
            </a:pPr>
            <a:endParaRPr lang="en-GB" sz="2000" dirty="0" smtClean="0">
              <a:solidFill>
                <a:srgbClr val="FFFF00"/>
              </a:solidFill>
              <a:latin typeface="+mn-lt"/>
            </a:endParaRPr>
          </a:p>
          <a:p>
            <a:pPr eaLnBrk="0" hangingPunct="0">
              <a:spcBef>
                <a:spcPts val="0"/>
              </a:spcBef>
              <a:spcAft>
                <a:spcPts val="0"/>
              </a:spcAft>
            </a:pPr>
            <a:r>
              <a:rPr lang="en-GB" sz="2000" dirty="0" smtClean="0">
                <a:solidFill>
                  <a:srgbClr val="FFFF00"/>
                </a:solidFill>
                <a:latin typeface="+mn-lt"/>
              </a:rPr>
              <a:t>To do: </a:t>
            </a:r>
          </a:p>
          <a:p>
            <a:pPr eaLnBrk="0" hangingPunct="0">
              <a:spcBef>
                <a:spcPts val="0"/>
              </a:spcBef>
              <a:spcAft>
                <a:spcPts val="0"/>
              </a:spcAft>
            </a:pPr>
            <a:r>
              <a:rPr lang="de-DE" sz="2000" dirty="0" err="1" smtClean="0">
                <a:solidFill>
                  <a:srgbClr val="FFFF00"/>
                </a:solidFill>
                <a:latin typeface="+mn-lt"/>
              </a:rPr>
              <a:t>solve</a:t>
            </a:r>
            <a:r>
              <a:rPr lang="de-DE" sz="2000" dirty="0" smtClean="0">
                <a:solidFill>
                  <a:srgbClr val="FFFF00"/>
                </a:solidFill>
                <a:latin typeface="+mn-lt"/>
              </a:rPr>
              <a:t> </a:t>
            </a:r>
            <a:r>
              <a:rPr lang="de-DE" sz="2000" dirty="0" err="1" smtClean="0">
                <a:solidFill>
                  <a:srgbClr val="FFFF00"/>
                </a:solidFill>
                <a:latin typeface="+mn-lt"/>
              </a:rPr>
              <a:t>discrepancies</a:t>
            </a:r>
            <a:r>
              <a:rPr lang="de-DE" sz="2000" dirty="0" smtClean="0">
                <a:solidFill>
                  <a:srgbClr val="FFFF00"/>
                </a:solidFill>
                <a:latin typeface="+mn-lt"/>
              </a:rPr>
              <a:t> </a:t>
            </a:r>
            <a:r>
              <a:rPr lang="de-DE" sz="2000" dirty="0" err="1" smtClean="0">
                <a:solidFill>
                  <a:srgbClr val="FFFF00"/>
                </a:solidFill>
                <a:latin typeface="+mn-lt"/>
              </a:rPr>
              <a:t>between</a:t>
            </a:r>
            <a:r>
              <a:rPr lang="de-DE" sz="2000" dirty="0" smtClean="0">
                <a:solidFill>
                  <a:srgbClr val="FFFF00"/>
                </a:solidFill>
                <a:latin typeface="+mn-lt"/>
              </a:rPr>
              <a:t> different </a:t>
            </a:r>
            <a:r>
              <a:rPr lang="de-DE" sz="2000" dirty="0" err="1" smtClean="0">
                <a:solidFill>
                  <a:srgbClr val="FFFF00"/>
                </a:solidFill>
                <a:latin typeface="+mn-lt"/>
              </a:rPr>
              <a:t>sets</a:t>
            </a:r>
            <a:r>
              <a:rPr lang="de-DE" sz="2000" dirty="0" smtClean="0">
                <a:solidFill>
                  <a:srgbClr val="FFFF00"/>
                </a:solidFill>
                <a:latin typeface="+mn-lt"/>
              </a:rPr>
              <a:t> </a:t>
            </a:r>
            <a:r>
              <a:rPr lang="de-DE" sz="2000" dirty="0" err="1" smtClean="0">
                <a:solidFill>
                  <a:srgbClr val="FFFF00"/>
                </a:solidFill>
                <a:latin typeface="+mn-lt"/>
              </a:rPr>
              <a:t>of</a:t>
            </a:r>
            <a:r>
              <a:rPr lang="de-DE" sz="2000" dirty="0" smtClean="0">
                <a:solidFill>
                  <a:srgbClr val="FFFF00"/>
                </a:solidFill>
                <a:latin typeface="+mn-lt"/>
              </a:rPr>
              <a:t> </a:t>
            </a:r>
            <a:r>
              <a:rPr lang="de-DE" sz="2000" dirty="0" err="1" smtClean="0">
                <a:solidFill>
                  <a:srgbClr val="FFFF00"/>
                </a:solidFill>
                <a:latin typeface="+mn-lt"/>
              </a:rPr>
              <a:t>data</a:t>
            </a:r>
            <a:r>
              <a:rPr lang="de-DE" sz="2000" dirty="0" smtClean="0">
                <a:solidFill>
                  <a:srgbClr val="FFFF00"/>
                </a:solidFill>
                <a:latin typeface="+mn-lt"/>
              </a:rPr>
              <a:t> …</a:t>
            </a:r>
          </a:p>
          <a:p>
            <a:pPr eaLnBrk="0" hangingPunct="0">
              <a:spcBef>
                <a:spcPts val="0"/>
              </a:spcBef>
              <a:spcAft>
                <a:spcPts val="0"/>
              </a:spcAft>
            </a:pPr>
            <a:r>
              <a:rPr lang="de-DE" sz="2000" dirty="0" err="1" smtClean="0">
                <a:solidFill>
                  <a:srgbClr val="FFFF00"/>
                </a:solidFill>
                <a:latin typeface="+mn-lt"/>
              </a:rPr>
              <a:t>solve</a:t>
            </a:r>
            <a:r>
              <a:rPr lang="de-DE" sz="2000" dirty="0" smtClean="0">
                <a:solidFill>
                  <a:srgbClr val="FFFF00"/>
                </a:solidFill>
                <a:latin typeface="+mn-lt"/>
              </a:rPr>
              <a:t> </a:t>
            </a:r>
            <a:r>
              <a:rPr lang="de-DE" sz="2000" dirty="0" err="1" smtClean="0">
                <a:solidFill>
                  <a:srgbClr val="FFFF00"/>
                </a:solidFill>
                <a:latin typeface="+mn-lt"/>
              </a:rPr>
              <a:t>deficiencies</a:t>
            </a:r>
            <a:r>
              <a:rPr lang="de-DE" sz="2000" dirty="0" smtClean="0">
                <a:solidFill>
                  <a:srgbClr val="FFFF00"/>
                </a:solidFill>
                <a:latin typeface="+mn-lt"/>
              </a:rPr>
              <a:t> </a:t>
            </a:r>
            <a:r>
              <a:rPr lang="de-DE" sz="2000" dirty="0" err="1" smtClean="0">
                <a:solidFill>
                  <a:srgbClr val="FFFF00"/>
                </a:solidFill>
                <a:latin typeface="+mn-lt"/>
              </a:rPr>
              <a:t>of</a:t>
            </a:r>
            <a:r>
              <a:rPr lang="de-DE" sz="2000" dirty="0" smtClean="0">
                <a:solidFill>
                  <a:srgbClr val="FFFF00"/>
                </a:solidFill>
                <a:latin typeface="+mn-lt"/>
              </a:rPr>
              <a:t> </a:t>
            </a:r>
            <a:r>
              <a:rPr lang="de-DE" sz="2000" dirty="0" err="1" smtClean="0">
                <a:solidFill>
                  <a:srgbClr val="FFFF00"/>
                </a:solidFill>
                <a:latin typeface="+mn-lt"/>
              </a:rPr>
              <a:t>models</a:t>
            </a:r>
            <a:endParaRPr kumimoji="1" lang="en-US" altLang="ja-JP" sz="2000" dirty="0" smtClean="0">
              <a:solidFill>
                <a:srgbClr val="FFFF00"/>
              </a:solidFill>
              <a:latin typeface="+mn-lt"/>
              <a:ea typeface="MS PGothic" pitchFamily="34" charset="-128"/>
            </a:endParaRPr>
          </a:p>
          <a:p>
            <a:pPr eaLnBrk="0" hangingPunct="0"/>
            <a:endParaRPr kumimoji="1" lang="en-US" altLang="ja-JP" sz="2000" dirty="0" smtClean="0">
              <a:solidFill>
                <a:srgbClr val="FFFF00"/>
              </a:solidFill>
              <a:latin typeface="Comic Sans MS" pitchFamily="66" charset="0"/>
              <a:ea typeface="MS PGothic" pitchFamily="34" charset="-128"/>
            </a:endParaRPr>
          </a:p>
          <a:p>
            <a:pPr eaLnBrk="0" hangingPunct="0"/>
            <a:endParaRPr kumimoji="1" lang="en-US" altLang="ja-JP" sz="2000" dirty="0" smtClean="0">
              <a:solidFill>
                <a:srgbClr val="FFFF00"/>
              </a:solidFill>
              <a:latin typeface="Comic Sans MS" pitchFamily="66" charset="0"/>
              <a:ea typeface="MS PGothic" pitchFamily="34" charset="-128"/>
            </a:endParaRPr>
          </a:p>
          <a:p>
            <a:pPr eaLnBrk="0" hangingPunct="0"/>
            <a:endParaRPr kumimoji="1" lang="en-US" altLang="ja-JP" sz="2000" dirty="0" smtClean="0">
              <a:solidFill>
                <a:srgbClr val="FFFF00"/>
              </a:solidFill>
              <a:latin typeface="Comic Sans MS" pitchFamily="66" charset="0"/>
              <a:ea typeface="MS PGothic" pitchFamily="34" charset="-128"/>
            </a:endParaRPr>
          </a:p>
          <a:p>
            <a:pPr eaLnBrk="0" hangingPunct="0"/>
            <a:r>
              <a:rPr kumimoji="1" lang="en-US" altLang="ja-JP" sz="2000" dirty="0" smtClean="0">
                <a:solidFill>
                  <a:srgbClr val="FFFF00"/>
                </a:solidFill>
                <a:latin typeface="Comic Sans MS" pitchFamily="66" charset="0"/>
                <a:ea typeface="MS PGothic" pitchFamily="34" charset="-128"/>
              </a:rPr>
              <a:t> </a:t>
            </a:r>
            <a:endParaRPr lang="en-GB" sz="2000" dirty="0" smtClean="0">
              <a:solidFill>
                <a:schemeClr val="accent6"/>
              </a:solidFill>
              <a:latin typeface="Comic Sans MS" pitchFamily="66" charset="0"/>
              <a:cs typeface="Arial" charset="0"/>
            </a:endParaRPr>
          </a:p>
          <a:p>
            <a:pPr eaLnBrk="0" hangingPunct="0"/>
            <a:endParaRPr lang="en-GB" sz="2000" dirty="0" smtClean="0">
              <a:solidFill>
                <a:schemeClr val="accent6"/>
              </a:solidFill>
              <a:latin typeface="Comic Sans MS" pitchFamily="66" charset="0"/>
              <a:cs typeface="Arial" charset="0"/>
            </a:endParaRPr>
          </a:p>
          <a:p>
            <a:pPr eaLnBrk="0" hangingPunct="0"/>
            <a:endParaRPr kumimoji="1" lang="en-GB" altLang="ja-JP" sz="2000" dirty="0" smtClean="0">
              <a:solidFill>
                <a:schemeClr val="accent6"/>
              </a:solidFill>
              <a:latin typeface="Comic Sans MS" pitchFamily="66" charset="0"/>
              <a:ea typeface="MS PGothic" pitchFamily="34" charset="-128"/>
              <a:cs typeface="Arial" charset="0"/>
            </a:endParaRPr>
          </a:p>
          <a:p>
            <a:pPr eaLnBrk="0" hangingPunct="0"/>
            <a:endParaRPr kumimoji="1" lang="en-US" altLang="ja-JP" sz="2000" dirty="0">
              <a:solidFill>
                <a:schemeClr val="tx2"/>
              </a:solidFill>
              <a:ea typeface="MS PGothic" pitchFamily="34" charset="-128"/>
            </a:endParaRP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579167116"/>
      </p:ext>
    </p:extLst>
  </p:cSld>
  <p:clrMapOvr>
    <a:masterClrMapping/>
  </p:clrMapOvr>
  <p:transition>
    <p:strips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Backup </a:t>
            </a:r>
            <a:r>
              <a:rPr lang="de-DE" dirty="0" err="1" smtClean="0"/>
              <a:t>slides</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A722802C-09CD-4057-92FB-EA2FD00BCFBE}" type="slidenum">
              <a:rPr lang="de-DE" smtClean="0"/>
              <a:pPr>
                <a:defRPr/>
              </a:pPr>
              <a:t>39</a:t>
            </a:fld>
            <a:endParaRPr lang="de-DE"/>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Foliennummernplatzhalter 4"/>
          <p:cNvSpPr>
            <a:spLocks noGrp="1"/>
          </p:cNvSpPr>
          <p:nvPr>
            <p:ph type="sldNum" sz="quarter" idx="10"/>
          </p:nvPr>
        </p:nvSpPr>
        <p:spPr/>
        <p:txBody>
          <a:bodyPr/>
          <a:lstStyle/>
          <a:p>
            <a:pPr>
              <a:defRPr/>
            </a:pPr>
            <a:fld id="{29A26141-11B2-498E-AE82-DF01C322DE39}" type="slidenum">
              <a:rPr lang="de-DE"/>
              <a:pPr>
                <a:defRPr/>
              </a:pPr>
              <a:t>4</a:t>
            </a:fld>
            <a:endParaRPr lang="de-DE"/>
          </a:p>
        </p:txBody>
      </p:sp>
      <p:sp>
        <p:nvSpPr>
          <p:cNvPr id="24579" name="Text Box 4"/>
          <p:cNvSpPr txBox="1">
            <a:spLocks noChangeArrowheads="1"/>
          </p:cNvSpPr>
          <p:nvPr/>
        </p:nvSpPr>
        <p:spPr bwMode="auto">
          <a:xfrm>
            <a:off x="611188" y="1195388"/>
            <a:ext cx="2743059" cy="4955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AutoNum type="arabicPeriod"/>
            </a:pPr>
            <a:r>
              <a:rPr lang="en-US" sz="2800" b="1" dirty="0">
                <a:solidFill>
                  <a:srgbClr val="FCCC6C"/>
                </a:solidFill>
                <a:latin typeface="Comic Sans MS" pitchFamily="66" charset="0"/>
              </a:rPr>
              <a:t>Spallation</a:t>
            </a: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r>
              <a:rPr lang="en-US" dirty="0">
                <a:solidFill>
                  <a:srgbClr val="FCCC6C"/>
                </a:solidFill>
                <a:latin typeface="Comic Sans MS" pitchFamily="66" charset="0"/>
              </a:rPr>
              <a:t>Induced Fission</a:t>
            </a: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r>
              <a:rPr lang="en-US" dirty="0">
                <a:solidFill>
                  <a:srgbClr val="FCCC6C"/>
                </a:solidFill>
                <a:latin typeface="Comic Sans MS" pitchFamily="66" charset="0"/>
              </a:rPr>
              <a:t>Fragmentation</a:t>
            </a: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r>
              <a:rPr lang="en-US" dirty="0" err="1">
                <a:solidFill>
                  <a:srgbClr val="FCCC6C"/>
                </a:solidFill>
                <a:latin typeface="Comic Sans MS" pitchFamily="66" charset="0"/>
              </a:rPr>
              <a:t>Multifragmentation</a:t>
            </a:r>
            <a:endParaRPr lang="en-US" dirty="0">
              <a:solidFill>
                <a:srgbClr val="FCCC6C"/>
              </a:solidFill>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endParaRPr lang="en-US" dirty="0">
              <a:latin typeface="Comic Sans MS" pitchFamily="66" charset="0"/>
            </a:endParaRPr>
          </a:p>
          <a:p>
            <a:pPr eaLnBrk="1" hangingPunct="1">
              <a:buFontTx/>
              <a:buAutoNum type="arabicPeriod"/>
            </a:pPr>
            <a:r>
              <a:rPr lang="en-US" dirty="0">
                <a:solidFill>
                  <a:srgbClr val="FCCC6C"/>
                </a:solidFill>
                <a:latin typeface="Comic Sans MS" pitchFamily="66" charset="0"/>
              </a:rPr>
              <a:t>Vaporization</a:t>
            </a:r>
            <a:endParaRPr lang="en-GB" dirty="0">
              <a:solidFill>
                <a:srgbClr val="FCCC6C"/>
              </a:solidFill>
              <a:latin typeface="Comic Sans MS" pitchFamily="66" charset="0"/>
            </a:endParaRPr>
          </a:p>
        </p:txBody>
      </p:sp>
      <p:sp>
        <p:nvSpPr>
          <p:cNvPr id="24580" name="Oval 5"/>
          <p:cNvSpPr>
            <a:spLocks noChangeArrowheads="1"/>
          </p:cNvSpPr>
          <p:nvPr/>
        </p:nvSpPr>
        <p:spPr bwMode="auto">
          <a:xfrm>
            <a:off x="4659313" y="1260475"/>
            <a:ext cx="706437" cy="636588"/>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1" name="Oval 6"/>
          <p:cNvSpPr>
            <a:spLocks noChangeArrowheads="1"/>
          </p:cNvSpPr>
          <p:nvPr/>
        </p:nvSpPr>
        <p:spPr bwMode="auto">
          <a:xfrm>
            <a:off x="3600450" y="1401763"/>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2" name="Oval 7"/>
          <p:cNvSpPr>
            <a:spLocks noChangeArrowheads="1"/>
          </p:cNvSpPr>
          <p:nvPr/>
        </p:nvSpPr>
        <p:spPr bwMode="auto">
          <a:xfrm>
            <a:off x="5930900" y="1141413"/>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3" name="Oval 8"/>
          <p:cNvSpPr>
            <a:spLocks noChangeArrowheads="1"/>
          </p:cNvSpPr>
          <p:nvPr/>
        </p:nvSpPr>
        <p:spPr bwMode="auto">
          <a:xfrm>
            <a:off x="6565900" y="1069975"/>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4" name="Oval 9"/>
          <p:cNvSpPr>
            <a:spLocks noChangeArrowheads="1"/>
          </p:cNvSpPr>
          <p:nvPr/>
        </p:nvSpPr>
        <p:spPr bwMode="auto">
          <a:xfrm>
            <a:off x="6283325" y="1352550"/>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5" name="Oval 10"/>
          <p:cNvSpPr>
            <a:spLocks noChangeArrowheads="1"/>
          </p:cNvSpPr>
          <p:nvPr/>
        </p:nvSpPr>
        <p:spPr bwMode="auto">
          <a:xfrm>
            <a:off x="7272338" y="1473200"/>
            <a:ext cx="565150" cy="493713"/>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6" name="Line 11"/>
          <p:cNvSpPr>
            <a:spLocks noChangeShapeType="1"/>
          </p:cNvSpPr>
          <p:nvPr/>
        </p:nvSpPr>
        <p:spPr bwMode="auto">
          <a:xfrm>
            <a:off x="3811588" y="1473200"/>
            <a:ext cx="776287"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87" name="Line 12"/>
          <p:cNvSpPr>
            <a:spLocks noChangeShapeType="1"/>
          </p:cNvSpPr>
          <p:nvPr/>
        </p:nvSpPr>
        <p:spPr bwMode="auto">
          <a:xfrm flipV="1">
            <a:off x="6072188" y="908050"/>
            <a:ext cx="330200" cy="233363"/>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88" name="Line 13"/>
          <p:cNvSpPr>
            <a:spLocks noChangeShapeType="1"/>
          </p:cNvSpPr>
          <p:nvPr/>
        </p:nvSpPr>
        <p:spPr bwMode="auto">
          <a:xfrm flipV="1">
            <a:off x="6456363" y="1309688"/>
            <a:ext cx="352425"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89" name="Line 14"/>
          <p:cNvSpPr>
            <a:spLocks noChangeShapeType="1"/>
          </p:cNvSpPr>
          <p:nvPr/>
        </p:nvSpPr>
        <p:spPr bwMode="auto">
          <a:xfrm flipV="1">
            <a:off x="6707188" y="928688"/>
            <a:ext cx="212725" cy="14128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90" name="Line 15"/>
          <p:cNvSpPr>
            <a:spLocks noChangeShapeType="1"/>
          </p:cNvSpPr>
          <p:nvPr/>
        </p:nvSpPr>
        <p:spPr bwMode="auto">
          <a:xfrm>
            <a:off x="7978775" y="1684338"/>
            <a:ext cx="212725"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91" name="Oval 16"/>
          <p:cNvSpPr>
            <a:spLocks noChangeArrowheads="1"/>
          </p:cNvSpPr>
          <p:nvPr/>
        </p:nvSpPr>
        <p:spPr bwMode="auto">
          <a:xfrm>
            <a:off x="4654550" y="2338388"/>
            <a:ext cx="706438" cy="635000"/>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2" name="Oval 17"/>
          <p:cNvSpPr>
            <a:spLocks noChangeArrowheads="1"/>
          </p:cNvSpPr>
          <p:nvPr/>
        </p:nvSpPr>
        <p:spPr bwMode="auto">
          <a:xfrm>
            <a:off x="3625850" y="2435225"/>
            <a:ext cx="141288"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3" name="Line 18"/>
          <p:cNvSpPr>
            <a:spLocks noChangeShapeType="1"/>
          </p:cNvSpPr>
          <p:nvPr/>
        </p:nvSpPr>
        <p:spPr bwMode="auto">
          <a:xfrm>
            <a:off x="3838575" y="2505075"/>
            <a:ext cx="776288" cy="15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94" name="Oval 19"/>
          <p:cNvSpPr>
            <a:spLocks noChangeArrowheads="1"/>
          </p:cNvSpPr>
          <p:nvPr/>
        </p:nvSpPr>
        <p:spPr bwMode="auto">
          <a:xfrm>
            <a:off x="6292850" y="2219325"/>
            <a:ext cx="423863" cy="352425"/>
          </a:xfrm>
          <a:prstGeom prst="ellipse">
            <a:avLst/>
          </a:prstGeom>
          <a:solidFill>
            <a:srgbClr val="FF3399"/>
          </a:solidFill>
          <a:ln w="19050">
            <a:solidFill>
              <a:srgbClr val="FF3399"/>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5" name="Oval 20"/>
          <p:cNvSpPr>
            <a:spLocks noChangeArrowheads="1"/>
          </p:cNvSpPr>
          <p:nvPr/>
        </p:nvSpPr>
        <p:spPr bwMode="auto">
          <a:xfrm>
            <a:off x="6310313" y="2646363"/>
            <a:ext cx="423862" cy="354012"/>
          </a:xfrm>
          <a:prstGeom prst="ellipse">
            <a:avLst/>
          </a:prstGeom>
          <a:solidFill>
            <a:srgbClr val="FF3399"/>
          </a:solidFill>
          <a:ln w="19050">
            <a:solidFill>
              <a:srgbClr val="FF3399"/>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6" name="Line 21"/>
          <p:cNvSpPr>
            <a:spLocks noChangeShapeType="1"/>
          </p:cNvSpPr>
          <p:nvPr/>
        </p:nvSpPr>
        <p:spPr bwMode="auto">
          <a:xfrm flipV="1">
            <a:off x="6927850" y="2324100"/>
            <a:ext cx="661988" cy="36513"/>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97" name="Line 22"/>
          <p:cNvSpPr>
            <a:spLocks noChangeShapeType="1"/>
          </p:cNvSpPr>
          <p:nvPr/>
        </p:nvSpPr>
        <p:spPr bwMode="auto">
          <a:xfrm>
            <a:off x="6875463" y="2824163"/>
            <a:ext cx="714375" cy="79375"/>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98" name="AutoShape 23"/>
          <p:cNvSpPr>
            <a:spLocks noChangeArrowheads="1"/>
          </p:cNvSpPr>
          <p:nvPr/>
        </p:nvSpPr>
        <p:spPr bwMode="auto">
          <a:xfrm>
            <a:off x="611188" y="836613"/>
            <a:ext cx="7945437" cy="1227137"/>
          </a:xfrm>
          <a:prstGeom prst="roundRect">
            <a:avLst>
              <a:gd name="adj" fmla="val 6602"/>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9" name="AutoShape 24"/>
          <p:cNvSpPr>
            <a:spLocks noChangeArrowheads="1"/>
          </p:cNvSpPr>
          <p:nvPr/>
        </p:nvSpPr>
        <p:spPr bwMode="auto">
          <a:xfrm>
            <a:off x="611188" y="2100263"/>
            <a:ext cx="7954962" cy="1009650"/>
          </a:xfrm>
          <a:prstGeom prst="roundRect">
            <a:avLst>
              <a:gd name="adj" fmla="val 6602"/>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0" name="AutoShape 25"/>
          <p:cNvSpPr>
            <a:spLocks noChangeArrowheads="1"/>
          </p:cNvSpPr>
          <p:nvPr/>
        </p:nvSpPr>
        <p:spPr bwMode="auto">
          <a:xfrm>
            <a:off x="611188" y="3143250"/>
            <a:ext cx="7950200" cy="1009650"/>
          </a:xfrm>
          <a:prstGeom prst="roundRect">
            <a:avLst>
              <a:gd name="adj" fmla="val 6602"/>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1" name="Oval 26"/>
          <p:cNvSpPr>
            <a:spLocks noChangeArrowheads="1"/>
          </p:cNvSpPr>
          <p:nvPr/>
        </p:nvSpPr>
        <p:spPr bwMode="auto">
          <a:xfrm>
            <a:off x="3578225" y="3238500"/>
            <a:ext cx="352425" cy="354013"/>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2" name="Line 27"/>
          <p:cNvSpPr>
            <a:spLocks noChangeShapeType="1"/>
          </p:cNvSpPr>
          <p:nvPr/>
        </p:nvSpPr>
        <p:spPr bwMode="auto">
          <a:xfrm>
            <a:off x="4002088" y="3379788"/>
            <a:ext cx="917575" cy="158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03" name="Oval 28"/>
          <p:cNvSpPr>
            <a:spLocks noChangeArrowheads="1"/>
          </p:cNvSpPr>
          <p:nvPr/>
        </p:nvSpPr>
        <p:spPr bwMode="auto">
          <a:xfrm>
            <a:off x="7180263" y="3451225"/>
            <a:ext cx="141287"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4" name="Oval 29"/>
          <p:cNvSpPr>
            <a:spLocks noChangeArrowheads="1"/>
          </p:cNvSpPr>
          <p:nvPr/>
        </p:nvSpPr>
        <p:spPr bwMode="auto">
          <a:xfrm>
            <a:off x="7815263" y="3379788"/>
            <a:ext cx="141287"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5" name="Oval 30"/>
          <p:cNvSpPr>
            <a:spLocks noChangeArrowheads="1"/>
          </p:cNvSpPr>
          <p:nvPr/>
        </p:nvSpPr>
        <p:spPr bwMode="auto">
          <a:xfrm>
            <a:off x="7532688" y="3662363"/>
            <a:ext cx="141287"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06" name="Line 31"/>
          <p:cNvSpPr>
            <a:spLocks noChangeShapeType="1"/>
          </p:cNvSpPr>
          <p:nvPr/>
        </p:nvSpPr>
        <p:spPr bwMode="auto">
          <a:xfrm flipV="1">
            <a:off x="7321550" y="3238500"/>
            <a:ext cx="141288" cy="212725"/>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07" name="Line 32"/>
          <p:cNvSpPr>
            <a:spLocks noChangeShapeType="1"/>
          </p:cNvSpPr>
          <p:nvPr/>
        </p:nvSpPr>
        <p:spPr bwMode="auto">
          <a:xfrm flipV="1">
            <a:off x="7705725" y="3617913"/>
            <a:ext cx="352425"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08" name="Line 33"/>
          <p:cNvSpPr>
            <a:spLocks noChangeShapeType="1"/>
          </p:cNvSpPr>
          <p:nvPr/>
        </p:nvSpPr>
        <p:spPr bwMode="auto">
          <a:xfrm flipV="1">
            <a:off x="7956550" y="3238500"/>
            <a:ext cx="212725" cy="1412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09" name="Oval 34"/>
          <p:cNvSpPr>
            <a:spLocks noChangeArrowheads="1"/>
          </p:cNvSpPr>
          <p:nvPr/>
        </p:nvSpPr>
        <p:spPr bwMode="auto">
          <a:xfrm>
            <a:off x="6332538" y="3521075"/>
            <a:ext cx="565150" cy="495300"/>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0" name="Oval 35"/>
          <p:cNvSpPr>
            <a:spLocks noChangeArrowheads="1"/>
          </p:cNvSpPr>
          <p:nvPr/>
        </p:nvSpPr>
        <p:spPr bwMode="auto">
          <a:xfrm>
            <a:off x="4664075" y="3446463"/>
            <a:ext cx="706438" cy="635000"/>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1" name="Line 36"/>
          <p:cNvSpPr>
            <a:spLocks noChangeShapeType="1"/>
          </p:cNvSpPr>
          <p:nvPr/>
        </p:nvSpPr>
        <p:spPr bwMode="auto">
          <a:xfrm>
            <a:off x="7038975" y="3803650"/>
            <a:ext cx="352425" cy="15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12" name="AutoShape 37"/>
          <p:cNvSpPr>
            <a:spLocks noChangeArrowheads="1"/>
          </p:cNvSpPr>
          <p:nvPr/>
        </p:nvSpPr>
        <p:spPr bwMode="auto">
          <a:xfrm>
            <a:off x="611188" y="4186238"/>
            <a:ext cx="7972425" cy="1020762"/>
          </a:xfrm>
          <a:prstGeom prst="roundRect">
            <a:avLst>
              <a:gd name="adj" fmla="val 6602"/>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3" name="AutoShape 38"/>
          <p:cNvSpPr>
            <a:spLocks noChangeArrowheads="1"/>
          </p:cNvSpPr>
          <p:nvPr/>
        </p:nvSpPr>
        <p:spPr bwMode="auto">
          <a:xfrm>
            <a:off x="611188" y="5233988"/>
            <a:ext cx="7972425" cy="1033462"/>
          </a:xfrm>
          <a:prstGeom prst="roundRect">
            <a:avLst>
              <a:gd name="adj" fmla="val 6602"/>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4" name="Oval 39"/>
          <p:cNvSpPr>
            <a:spLocks noChangeArrowheads="1"/>
          </p:cNvSpPr>
          <p:nvPr/>
        </p:nvSpPr>
        <p:spPr bwMode="auto">
          <a:xfrm>
            <a:off x="4637088" y="4440238"/>
            <a:ext cx="706437" cy="635000"/>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5" name="Oval 40"/>
          <p:cNvSpPr>
            <a:spLocks noChangeArrowheads="1"/>
          </p:cNvSpPr>
          <p:nvPr/>
        </p:nvSpPr>
        <p:spPr bwMode="auto">
          <a:xfrm>
            <a:off x="3506788" y="4581525"/>
            <a:ext cx="354012" cy="352425"/>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6" name="Line 41"/>
          <p:cNvSpPr>
            <a:spLocks noChangeShapeType="1"/>
          </p:cNvSpPr>
          <p:nvPr/>
        </p:nvSpPr>
        <p:spPr bwMode="auto">
          <a:xfrm>
            <a:off x="3919538" y="4757738"/>
            <a:ext cx="706437" cy="158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17" name="Oval 42"/>
          <p:cNvSpPr>
            <a:spLocks noChangeArrowheads="1"/>
          </p:cNvSpPr>
          <p:nvPr/>
        </p:nvSpPr>
        <p:spPr bwMode="auto">
          <a:xfrm>
            <a:off x="7604125" y="4440238"/>
            <a:ext cx="211138" cy="211137"/>
          </a:xfrm>
          <a:prstGeom prst="ellipse">
            <a:avLst/>
          </a:prstGeom>
          <a:solidFill>
            <a:srgbClr val="FF3399"/>
          </a:solidFill>
          <a:ln w="19050">
            <a:solidFill>
              <a:srgbClr val="FF3399"/>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8" name="Oval 43"/>
          <p:cNvSpPr>
            <a:spLocks noChangeArrowheads="1"/>
          </p:cNvSpPr>
          <p:nvPr/>
        </p:nvSpPr>
        <p:spPr bwMode="auto">
          <a:xfrm>
            <a:off x="7886700" y="4510088"/>
            <a:ext cx="211138" cy="212725"/>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19" name="Oval 44"/>
          <p:cNvSpPr>
            <a:spLocks noChangeArrowheads="1"/>
          </p:cNvSpPr>
          <p:nvPr/>
        </p:nvSpPr>
        <p:spPr bwMode="auto">
          <a:xfrm>
            <a:off x="7673975" y="4722813"/>
            <a:ext cx="212725" cy="211137"/>
          </a:xfrm>
          <a:prstGeom prst="ellipse">
            <a:avLst/>
          </a:prstGeom>
          <a:solidFill>
            <a:srgbClr val="9933FF"/>
          </a:solidFill>
          <a:ln w="19050">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0" name="Oval 45"/>
          <p:cNvSpPr>
            <a:spLocks noChangeArrowheads="1"/>
          </p:cNvSpPr>
          <p:nvPr/>
        </p:nvSpPr>
        <p:spPr bwMode="auto">
          <a:xfrm>
            <a:off x="8027988" y="4792663"/>
            <a:ext cx="211137" cy="212725"/>
          </a:xfrm>
          <a:prstGeom prst="ellipse">
            <a:avLst/>
          </a:prstGeom>
          <a:solidFill>
            <a:srgbClr val="FF3399"/>
          </a:solidFill>
          <a:ln w="19050">
            <a:solidFill>
              <a:srgbClr val="FF3399"/>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1" name="Oval 46"/>
          <p:cNvSpPr>
            <a:spLocks noChangeArrowheads="1"/>
          </p:cNvSpPr>
          <p:nvPr/>
        </p:nvSpPr>
        <p:spPr bwMode="auto">
          <a:xfrm>
            <a:off x="7391400" y="4368800"/>
            <a:ext cx="141288"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2" name="Oval 47"/>
          <p:cNvSpPr>
            <a:spLocks noChangeArrowheads="1"/>
          </p:cNvSpPr>
          <p:nvPr/>
        </p:nvSpPr>
        <p:spPr bwMode="auto">
          <a:xfrm>
            <a:off x="7462838" y="4651375"/>
            <a:ext cx="141287"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3" name="Oval 48"/>
          <p:cNvSpPr>
            <a:spLocks noChangeArrowheads="1"/>
          </p:cNvSpPr>
          <p:nvPr/>
        </p:nvSpPr>
        <p:spPr bwMode="auto">
          <a:xfrm>
            <a:off x="8169275" y="4510088"/>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4" name="Oval 49"/>
          <p:cNvSpPr>
            <a:spLocks noChangeArrowheads="1"/>
          </p:cNvSpPr>
          <p:nvPr/>
        </p:nvSpPr>
        <p:spPr bwMode="auto">
          <a:xfrm>
            <a:off x="7886700" y="4933950"/>
            <a:ext cx="141288"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5" name="Oval 50"/>
          <p:cNvSpPr>
            <a:spLocks noChangeArrowheads="1"/>
          </p:cNvSpPr>
          <p:nvPr/>
        </p:nvSpPr>
        <p:spPr bwMode="auto">
          <a:xfrm>
            <a:off x="8027988" y="4368800"/>
            <a:ext cx="141287"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6" name="Oval 51"/>
          <p:cNvSpPr>
            <a:spLocks noChangeArrowheads="1"/>
          </p:cNvSpPr>
          <p:nvPr/>
        </p:nvSpPr>
        <p:spPr bwMode="auto">
          <a:xfrm>
            <a:off x="8310563" y="4722813"/>
            <a:ext cx="141287"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7" name="Oval 52"/>
          <p:cNvSpPr>
            <a:spLocks noChangeArrowheads="1"/>
          </p:cNvSpPr>
          <p:nvPr/>
        </p:nvSpPr>
        <p:spPr bwMode="auto">
          <a:xfrm>
            <a:off x="7745413" y="4298950"/>
            <a:ext cx="141287"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8" name="Oval 53"/>
          <p:cNvSpPr>
            <a:spLocks noChangeArrowheads="1"/>
          </p:cNvSpPr>
          <p:nvPr/>
        </p:nvSpPr>
        <p:spPr bwMode="auto">
          <a:xfrm>
            <a:off x="5626100" y="1119188"/>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29" name="Line 54"/>
          <p:cNvSpPr>
            <a:spLocks noChangeShapeType="1"/>
          </p:cNvSpPr>
          <p:nvPr/>
        </p:nvSpPr>
        <p:spPr bwMode="auto">
          <a:xfrm flipV="1">
            <a:off x="5767388" y="908050"/>
            <a:ext cx="141287" cy="21113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0" name="Oval 55"/>
          <p:cNvSpPr>
            <a:spLocks noChangeArrowheads="1"/>
          </p:cNvSpPr>
          <p:nvPr/>
        </p:nvSpPr>
        <p:spPr bwMode="auto">
          <a:xfrm>
            <a:off x="5767388" y="4440238"/>
            <a:ext cx="847725" cy="635000"/>
          </a:xfrm>
          <a:prstGeom prst="ellipse">
            <a:avLst/>
          </a:prstGeom>
          <a:solidFill>
            <a:srgbClr val="990033"/>
          </a:solidFill>
          <a:ln w="19050">
            <a:solidFill>
              <a:srgbClr val="9900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31" name="Oval 56"/>
          <p:cNvSpPr>
            <a:spLocks noChangeArrowheads="1"/>
          </p:cNvSpPr>
          <p:nvPr/>
        </p:nvSpPr>
        <p:spPr bwMode="auto">
          <a:xfrm>
            <a:off x="6543675" y="4368800"/>
            <a:ext cx="141288"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32" name="Oval 57"/>
          <p:cNvSpPr>
            <a:spLocks noChangeArrowheads="1"/>
          </p:cNvSpPr>
          <p:nvPr/>
        </p:nvSpPr>
        <p:spPr bwMode="auto">
          <a:xfrm>
            <a:off x="5767388" y="4298950"/>
            <a:ext cx="141287"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33" name="Oval 58"/>
          <p:cNvSpPr>
            <a:spLocks noChangeArrowheads="1"/>
          </p:cNvSpPr>
          <p:nvPr/>
        </p:nvSpPr>
        <p:spPr bwMode="auto">
          <a:xfrm>
            <a:off x="6615113" y="4933950"/>
            <a:ext cx="141287"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34" name="Line 59"/>
          <p:cNvSpPr>
            <a:spLocks noChangeShapeType="1"/>
          </p:cNvSpPr>
          <p:nvPr/>
        </p:nvSpPr>
        <p:spPr bwMode="auto">
          <a:xfrm flipV="1">
            <a:off x="6684963" y="4298950"/>
            <a:ext cx="212725"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5" name="Line 60"/>
          <p:cNvSpPr>
            <a:spLocks noChangeShapeType="1"/>
          </p:cNvSpPr>
          <p:nvPr/>
        </p:nvSpPr>
        <p:spPr bwMode="auto">
          <a:xfrm>
            <a:off x="6756400" y="5005388"/>
            <a:ext cx="282575"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6" name="Line 61"/>
          <p:cNvSpPr>
            <a:spLocks noChangeShapeType="1"/>
          </p:cNvSpPr>
          <p:nvPr/>
        </p:nvSpPr>
        <p:spPr bwMode="auto">
          <a:xfrm flipH="1" flipV="1">
            <a:off x="5413375" y="4298950"/>
            <a:ext cx="282575"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7" name="Line 62"/>
          <p:cNvSpPr>
            <a:spLocks noChangeShapeType="1"/>
          </p:cNvSpPr>
          <p:nvPr/>
        </p:nvSpPr>
        <p:spPr bwMode="auto">
          <a:xfrm flipH="1">
            <a:off x="7321550" y="4864100"/>
            <a:ext cx="141288"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8" name="Line 63"/>
          <p:cNvSpPr>
            <a:spLocks noChangeShapeType="1"/>
          </p:cNvSpPr>
          <p:nvPr/>
        </p:nvSpPr>
        <p:spPr bwMode="auto">
          <a:xfrm flipH="1">
            <a:off x="7532688" y="4933950"/>
            <a:ext cx="141287" cy="1412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39" name="Line 64"/>
          <p:cNvSpPr>
            <a:spLocks noChangeShapeType="1"/>
          </p:cNvSpPr>
          <p:nvPr/>
        </p:nvSpPr>
        <p:spPr bwMode="auto">
          <a:xfrm flipH="1">
            <a:off x="7815263" y="5075238"/>
            <a:ext cx="71437"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0" name="Line 65"/>
          <p:cNvSpPr>
            <a:spLocks noChangeShapeType="1"/>
          </p:cNvSpPr>
          <p:nvPr/>
        </p:nvSpPr>
        <p:spPr bwMode="auto">
          <a:xfrm>
            <a:off x="8239125" y="5005388"/>
            <a:ext cx="212725"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1" name="Line 66"/>
          <p:cNvSpPr>
            <a:spLocks noChangeShapeType="1"/>
          </p:cNvSpPr>
          <p:nvPr/>
        </p:nvSpPr>
        <p:spPr bwMode="auto">
          <a:xfrm>
            <a:off x="8451850" y="4864100"/>
            <a:ext cx="69850"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2" name="Line 67"/>
          <p:cNvSpPr>
            <a:spLocks noChangeShapeType="1"/>
          </p:cNvSpPr>
          <p:nvPr/>
        </p:nvSpPr>
        <p:spPr bwMode="auto">
          <a:xfrm flipV="1">
            <a:off x="8380413" y="4440238"/>
            <a:ext cx="141287"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3" name="Line 68"/>
          <p:cNvSpPr>
            <a:spLocks noChangeShapeType="1"/>
          </p:cNvSpPr>
          <p:nvPr/>
        </p:nvSpPr>
        <p:spPr bwMode="auto">
          <a:xfrm flipV="1">
            <a:off x="8169275" y="4298950"/>
            <a:ext cx="141288"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4" name="Line 69"/>
          <p:cNvSpPr>
            <a:spLocks noChangeShapeType="1"/>
          </p:cNvSpPr>
          <p:nvPr/>
        </p:nvSpPr>
        <p:spPr bwMode="auto">
          <a:xfrm flipH="1" flipV="1">
            <a:off x="7180263" y="4368800"/>
            <a:ext cx="141287" cy="7143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5" name="Line 70"/>
          <p:cNvSpPr>
            <a:spLocks noChangeShapeType="1"/>
          </p:cNvSpPr>
          <p:nvPr/>
        </p:nvSpPr>
        <p:spPr bwMode="auto">
          <a:xfrm flipH="1" flipV="1">
            <a:off x="7604125" y="4227513"/>
            <a:ext cx="141288"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6" name="Line 71"/>
          <p:cNvSpPr>
            <a:spLocks noChangeShapeType="1"/>
          </p:cNvSpPr>
          <p:nvPr/>
        </p:nvSpPr>
        <p:spPr bwMode="auto">
          <a:xfrm flipH="1" flipV="1">
            <a:off x="7321550" y="4227513"/>
            <a:ext cx="352425" cy="212725"/>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7" name="Line 72"/>
          <p:cNvSpPr>
            <a:spLocks noChangeShapeType="1"/>
          </p:cNvSpPr>
          <p:nvPr/>
        </p:nvSpPr>
        <p:spPr bwMode="auto">
          <a:xfrm flipV="1">
            <a:off x="7956550" y="4298950"/>
            <a:ext cx="1588" cy="1412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48" name="Oval 73"/>
          <p:cNvSpPr>
            <a:spLocks noChangeArrowheads="1"/>
          </p:cNvSpPr>
          <p:nvPr/>
        </p:nvSpPr>
        <p:spPr bwMode="auto">
          <a:xfrm>
            <a:off x="4637088" y="5429250"/>
            <a:ext cx="706437" cy="635000"/>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49" name="Oval 74"/>
          <p:cNvSpPr>
            <a:spLocks noChangeArrowheads="1"/>
          </p:cNvSpPr>
          <p:nvPr/>
        </p:nvSpPr>
        <p:spPr bwMode="auto">
          <a:xfrm>
            <a:off x="3436938" y="5429250"/>
            <a:ext cx="706437" cy="635000"/>
          </a:xfrm>
          <a:prstGeom prst="ellipse">
            <a:avLst/>
          </a:prstGeom>
          <a:solidFill>
            <a:srgbClr val="800080"/>
          </a:solidFill>
          <a:ln w="19050">
            <a:solidFill>
              <a:srgbClr val="80008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0" name="Line 75"/>
          <p:cNvSpPr>
            <a:spLocks noChangeShapeType="1"/>
          </p:cNvSpPr>
          <p:nvPr/>
        </p:nvSpPr>
        <p:spPr bwMode="auto">
          <a:xfrm>
            <a:off x="4213225" y="5711825"/>
            <a:ext cx="423863"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51" name="Oval 76"/>
          <p:cNvSpPr>
            <a:spLocks noChangeArrowheads="1"/>
          </p:cNvSpPr>
          <p:nvPr/>
        </p:nvSpPr>
        <p:spPr bwMode="auto">
          <a:xfrm>
            <a:off x="6402388" y="5429250"/>
            <a:ext cx="141287"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2" name="Oval 77"/>
          <p:cNvSpPr>
            <a:spLocks noChangeArrowheads="1"/>
          </p:cNvSpPr>
          <p:nvPr/>
        </p:nvSpPr>
        <p:spPr bwMode="auto">
          <a:xfrm>
            <a:off x="6473825" y="5711825"/>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3" name="Oval 78"/>
          <p:cNvSpPr>
            <a:spLocks noChangeArrowheads="1"/>
          </p:cNvSpPr>
          <p:nvPr/>
        </p:nvSpPr>
        <p:spPr bwMode="auto">
          <a:xfrm>
            <a:off x="7180263" y="5570538"/>
            <a:ext cx="141287"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4" name="Oval 79"/>
          <p:cNvSpPr>
            <a:spLocks noChangeArrowheads="1"/>
          </p:cNvSpPr>
          <p:nvPr/>
        </p:nvSpPr>
        <p:spPr bwMode="auto">
          <a:xfrm>
            <a:off x="6897688" y="5994400"/>
            <a:ext cx="141287"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5" name="Oval 80"/>
          <p:cNvSpPr>
            <a:spLocks noChangeArrowheads="1"/>
          </p:cNvSpPr>
          <p:nvPr/>
        </p:nvSpPr>
        <p:spPr bwMode="auto">
          <a:xfrm>
            <a:off x="7038975" y="5429250"/>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6" name="Oval 81"/>
          <p:cNvSpPr>
            <a:spLocks noChangeArrowheads="1"/>
          </p:cNvSpPr>
          <p:nvPr/>
        </p:nvSpPr>
        <p:spPr bwMode="auto">
          <a:xfrm>
            <a:off x="7321550" y="5781675"/>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7" name="Oval 82"/>
          <p:cNvSpPr>
            <a:spLocks noChangeArrowheads="1"/>
          </p:cNvSpPr>
          <p:nvPr/>
        </p:nvSpPr>
        <p:spPr bwMode="auto">
          <a:xfrm>
            <a:off x="6756400" y="5357813"/>
            <a:ext cx="141288"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58" name="Line 83"/>
          <p:cNvSpPr>
            <a:spLocks noChangeShapeType="1"/>
          </p:cNvSpPr>
          <p:nvPr/>
        </p:nvSpPr>
        <p:spPr bwMode="auto">
          <a:xfrm flipH="1">
            <a:off x="6332538" y="5922963"/>
            <a:ext cx="141287"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59" name="Line 84"/>
          <p:cNvSpPr>
            <a:spLocks noChangeShapeType="1"/>
          </p:cNvSpPr>
          <p:nvPr/>
        </p:nvSpPr>
        <p:spPr bwMode="auto">
          <a:xfrm flipH="1">
            <a:off x="6543675" y="5994400"/>
            <a:ext cx="141288" cy="14128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0" name="Line 85"/>
          <p:cNvSpPr>
            <a:spLocks noChangeShapeType="1"/>
          </p:cNvSpPr>
          <p:nvPr/>
        </p:nvSpPr>
        <p:spPr bwMode="auto">
          <a:xfrm flipH="1">
            <a:off x="6826250" y="6135688"/>
            <a:ext cx="71438"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1" name="Line 86"/>
          <p:cNvSpPr>
            <a:spLocks noChangeShapeType="1"/>
          </p:cNvSpPr>
          <p:nvPr/>
        </p:nvSpPr>
        <p:spPr bwMode="auto">
          <a:xfrm>
            <a:off x="7250113" y="6064250"/>
            <a:ext cx="212725" cy="7143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2" name="Line 87"/>
          <p:cNvSpPr>
            <a:spLocks noChangeShapeType="1"/>
          </p:cNvSpPr>
          <p:nvPr/>
        </p:nvSpPr>
        <p:spPr bwMode="auto">
          <a:xfrm>
            <a:off x="7462838" y="5922963"/>
            <a:ext cx="69850"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3" name="Line 88"/>
          <p:cNvSpPr>
            <a:spLocks noChangeShapeType="1"/>
          </p:cNvSpPr>
          <p:nvPr/>
        </p:nvSpPr>
        <p:spPr bwMode="auto">
          <a:xfrm flipV="1">
            <a:off x="7391400" y="5499100"/>
            <a:ext cx="141288" cy="71438"/>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4" name="Line 89"/>
          <p:cNvSpPr>
            <a:spLocks noChangeShapeType="1"/>
          </p:cNvSpPr>
          <p:nvPr/>
        </p:nvSpPr>
        <p:spPr bwMode="auto">
          <a:xfrm flipV="1">
            <a:off x="7180263" y="5357813"/>
            <a:ext cx="141287"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5" name="Line 90"/>
          <p:cNvSpPr>
            <a:spLocks noChangeShapeType="1"/>
          </p:cNvSpPr>
          <p:nvPr/>
        </p:nvSpPr>
        <p:spPr bwMode="auto">
          <a:xfrm flipH="1" flipV="1">
            <a:off x="6191250" y="5429250"/>
            <a:ext cx="141288"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6" name="Line 91"/>
          <p:cNvSpPr>
            <a:spLocks noChangeShapeType="1"/>
          </p:cNvSpPr>
          <p:nvPr/>
        </p:nvSpPr>
        <p:spPr bwMode="auto">
          <a:xfrm flipH="1" flipV="1">
            <a:off x="6615113" y="5287963"/>
            <a:ext cx="141287" cy="6985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7" name="Line 92"/>
          <p:cNvSpPr>
            <a:spLocks noChangeShapeType="1"/>
          </p:cNvSpPr>
          <p:nvPr/>
        </p:nvSpPr>
        <p:spPr bwMode="auto">
          <a:xfrm flipH="1" flipV="1">
            <a:off x="6332538" y="5287963"/>
            <a:ext cx="352425" cy="2111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8" name="Line 93"/>
          <p:cNvSpPr>
            <a:spLocks noChangeShapeType="1"/>
          </p:cNvSpPr>
          <p:nvPr/>
        </p:nvSpPr>
        <p:spPr bwMode="auto">
          <a:xfrm flipV="1">
            <a:off x="6967538" y="5357813"/>
            <a:ext cx="1587" cy="14128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69" name="Oval 94"/>
          <p:cNvSpPr>
            <a:spLocks noChangeArrowheads="1"/>
          </p:cNvSpPr>
          <p:nvPr/>
        </p:nvSpPr>
        <p:spPr bwMode="auto">
          <a:xfrm>
            <a:off x="7038975" y="5781675"/>
            <a:ext cx="141288" cy="141288"/>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0" name="Oval 95"/>
          <p:cNvSpPr>
            <a:spLocks noChangeArrowheads="1"/>
          </p:cNvSpPr>
          <p:nvPr/>
        </p:nvSpPr>
        <p:spPr bwMode="auto">
          <a:xfrm>
            <a:off x="6826250" y="5640388"/>
            <a:ext cx="141288"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1" name="Oval 96"/>
          <p:cNvSpPr>
            <a:spLocks noChangeArrowheads="1"/>
          </p:cNvSpPr>
          <p:nvPr/>
        </p:nvSpPr>
        <p:spPr bwMode="auto">
          <a:xfrm>
            <a:off x="6756400" y="5853113"/>
            <a:ext cx="141288"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2" name="Oval 97"/>
          <p:cNvSpPr>
            <a:spLocks noChangeArrowheads="1"/>
          </p:cNvSpPr>
          <p:nvPr/>
        </p:nvSpPr>
        <p:spPr bwMode="auto">
          <a:xfrm>
            <a:off x="6543675" y="5570538"/>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3" name="Oval 98"/>
          <p:cNvSpPr>
            <a:spLocks noChangeArrowheads="1"/>
          </p:cNvSpPr>
          <p:nvPr/>
        </p:nvSpPr>
        <p:spPr bwMode="auto">
          <a:xfrm>
            <a:off x="6684963" y="5499100"/>
            <a:ext cx="141287" cy="141288"/>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4" name="Oval 99"/>
          <p:cNvSpPr>
            <a:spLocks noChangeArrowheads="1"/>
          </p:cNvSpPr>
          <p:nvPr/>
        </p:nvSpPr>
        <p:spPr bwMode="auto">
          <a:xfrm>
            <a:off x="7038975" y="5640388"/>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5" name="Oval 100"/>
          <p:cNvSpPr>
            <a:spLocks noChangeArrowheads="1"/>
          </p:cNvSpPr>
          <p:nvPr/>
        </p:nvSpPr>
        <p:spPr bwMode="auto">
          <a:xfrm>
            <a:off x="7108825" y="5922963"/>
            <a:ext cx="141288" cy="141287"/>
          </a:xfrm>
          <a:prstGeom prst="ellipse">
            <a:avLst/>
          </a:prstGeom>
          <a:solidFill>
            <a:srgbClr val="CC0000"/>
          </a:solidFill>
          <a:ln w="19050">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6" name="Oval 101"/>
          <p:cNvSpPr>
            <a:spLocks noChangeArrowheads="1"/>
          </p:cNvSpPr>
          <p:nvPr/>
        </p:nvSpPr>
        <p:spPr bwMode="auto">
          <a:xfrm>
            <a:off x="6684963" y="5711825"/>
            <a:ext cx="141287" cy="141288"/>
          </a:xfrm>
          <a:prstGeom prst="ellipse">
            <a:avLst/>
          </a:prstGeom>
          <a:solidFill>
            <a:srgbClr val="00CC00"/>
          </a:solidFill>
          <a:ln w="19050">
            <a:solidFill>
              <a:srgbClr val="00CC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7" name="Oval 102"/>
          <p:cNvSpPr>
            <a:spLocks noChangeArrowheads="1"/>
          </p:cNvSpPr>
          <p:nvPr/>
        </p:nvSpPr>
        <p:spPr bwMode="auto">
          <a:xfrm>
            <a:off x="6897688" y="5499100"/>
            <a:ext cx="141287" cy="141288"/>
          </a:xfrm>
          <a:prstGeom prst="ellipse">
            <a:avLst/>
          </a:prstGeom>
          <a:solidFill>
            <a:srgbClr val="00CC00"/>
          </a:solidFill>
          <a:ln w="19050">
            <a:solidFill>
              <a:srgbClr val="00CC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8" name="Oval 103"/>
          <p:cNvSpPr>
            <a:spLocks noChangeArrowheads="1"/>
          </p:cNvSpPr>
          <p:nvPr/>
        </p:nvSpPr>
        <p:spPr bwMode="auto">
          <a:xfrm>
            <a:off x="6897688" y="5781675"/>
            <a:ext cx="141287" cy="141288"/>
          </a:xfrm>
          <a:prstGeom prst="ellipse">
            <a:avLst/>
          </a:prstGeom>
          <a:solidFill>
            <a:srgbClr val="00CC00"/>
          </a:solidFill>
          <a:ln w="19050">
            <a:solidFill>
              <a:srgbClr val="00CC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79" name="Oval 104"/>
          <p:cNvSpPr>
            <a:spLocks noChangeArrowheads="1"/>
          </p:cNvSpPr>
          <p:nvPr/>
        </p:nvSpPr>
        <p:spPr bwMode="auto">
          <a:xfrm>
            <a:off x="6615113" y="5853113"/>
            <a:ext cx="141287" cy="141287"/>
          </a:xfrm>
          <a:prstGeom prst="ellipse">
            <a:avLst/>
          </a:prstGeom>
          <a:solidFill>
            <a:srgbClr val="0066CC"/>
          </a:soli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80" name="Line 105"/>
          <p:cNvSpPr>
            <a:spLocks noChangeShapeType="1"/>
          </p:cNvSpPr>
          <p:nvPr/>
        </p:nvSpPr>
        <p:spPr bwMode="auto">
          <a:xfrm flipH="1">
            <a:off x="6119813" y="5640388"/>
            <a:ext cx="354012" cy="7143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81" name="Line 106"/>
          <p:cNvSpPr>
            <a:spLocks noChangeShapeType="1"/>
          </p:cNvSpPr>
          <p:nvPr/>
        </p:nvSpPr>
        <p:spPr bwMode="auto">
          <a:xfrm flipV="1">
            <a:off x="7250113" y="5640388"/>
            <a:ext cx="354012" cy="141287"/>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682" name="AutoShape 107">
            <a:hlinkClick r:id="rId2" action="ppaction://hlinkpres?slideindex=1&amp;slidetitle=1. The Physics of Spallation Processes Theory and Experiments" highlightClick="1"/>
          </p:cNvPr>
          <p:cNvSpPr>
            <a:spLocks noChangeArrowheads="1"/>
          </p:cNvSpPr>
          <p:nvPr/>
        </p:nvSpPr>
        <p:spPr bwMode="auto">
          <a:xfrm>
            <a:off x="684213" y="1700213"/>
            <a:ext cx="215900" cy="288925"/>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83" name="AutoShape 108">
            <a:hlinkClick r:id="rId3" action="ppaction://hlinkpres?slideindex=1&amp;slidetitle=1. The Physics of Spallation Processes Theory and Experiments" highlightClick="1"/>
          </p:cNvPr>
          <p:cNvSpPr>
            <a:spLocks noChangeArrowheads="1"/>
          </p:cNvSpPr>
          <p:nvPr/>
        </p:nvSpPr>
        <p:spPr bwMode="auto">
          <a:xfrm>
            <a:off x="684213" y="2747963"/>
            <a:ext cx="215900" cy="288925"/>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84" name="AutoShape 109">
            <a:hlinkClick r:id="rId4" action="ppaction://hlinkpres?slideindex=1&amp;slidetitle=Folie 1" highlightClick="1"/>
          </p:cNvPr>
          <p:cNvSpPr>
            <a:spLocks noChangeArrowheads="1"/>
          </p:cNvSpPr>
          <p:nvPr/>
        </p:nvSpPr>
        <p:spPr bwMode="auto">
          <a:xfrm>
            <a:off x="684213" y="3787775"/>
            <a:ext cx="215900" cy="288925"/>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85" name="AutoShape 110">
            <a:hlinkClick r:id="rId5" action="ppaction://hlinkpres?slideindex=1&amp;slidetitle=1. The Physics of Spallation Processes Theory and Experiments" highlightClick="1"/>
          </p:cNvPr>
          <p:cNvSpPr>
            <a:spLocks noChangeArrowheads="1"/>
          </p:cNvSpPr>
          <p:nvPr/>
        </p:nvSpPr>
        <p:spPr bwMode="auto">
          <a:xfrm>
            <a:off x="684213" y="4868863"/>
            <a:ext cx="215900" cy="288925"/>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686" name="AutoShape 111">
            <a:hlinkClick r:id="rId6" action="ppaction://hlinkpres?slideindex=1&amp;slidetitle=1. The Physics of Spallation Processes Theory and Experiments" highlightClick="1"/>
          </p:cNvPr>
          <p:cNvSpPr>
            <a:spLocks noChangeArrowheads="1"/>
          </p:cNvSpPr>
          <p:nvPr/>
        </p:nvSpPr>
        <p:spPr bwMode="auto">
          <a:xfrm>
            <a:off x="684213" y="5948363"/>
            <a:ext cx="215900" cy="288925"/>
          </a:xfrm>
          <a:prstGeom prst="actionButtonForwardNex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1968" name="Rectangle 112"/>
          <p:cNvSpPr>
            <a:spLocks noGrp="1" noChangeArrowheads="1"/>
          </p:cNvSpPr>
          <p:nvPr>
            <p:ph type="title"/>
          </p:nvPr>
        </p:nvSpPr>
        <p:spPr>
          <a:xfrm>
            <a:off x="230188" y="115888"/>
            <a:ext cx="8229600" cy="576262"/>
          </a:xfrm>
        </p:spPr>
        <p:txBody>
          <a:bodyPr/>
          <a:lstStyle/>
          <a:p>
            <a:pPr eaLnBrk="1" hangingPunct="1">
              <a:defRPr/>
            </a:pPr>
            <a:r>
              <a:rPr lang="de-DE" smtClean="0"/>
              <a:t>Classification of nuclear reactions</a:t>
            </a:r>
          </a:p>
        </p:txBody>
      </p:sp>
      <p:sp>
        <p:nvSpPr>
          <p:cNvPr id="2" name="Datumsplatzhalter 1"/>
          <p:cNvSpPr>
            <a:spLocks noGrp="1"/>
          </p:cNvSpPr>
          <p:nvPr>
            <p:ph type="dt" sz="quarter" idx="11"/>
          </p:nvPr>
        </p:nvSpPr>
        <p:spPr/>
        <p:txBody>
          <a:bodyPr/>
          <a:lstStyle/>
          <a:p>
            <a:pPr>
              <a:defRPr/>
            </a:pPr>
            <a:r>
              <a:rPr lang="de-DE" dirty="0" smtClean="0"/>
              <a:t>June 3-6, 2013</a:t>
            </a:r>
            <a:endParaRPr lang="de-DE" dirty="0"/>
          </a:p>
        </p:txBody>
      </p:sp>
    </p:spTree>
    <p:extLst>
      <p:ext uri="{BB962C8B-B14F-4D97-AF65-F5344CB8AC3E}">
        <p14:creationId xmlns="" xmlns:p14="http://schemas.microsoft.com/office/powerpoint/2010/main" val="2287211154"/>
      </p:ext>
    </p:extLst>
  </p:cSld>
  <p:clrMapOvr>
    <a:masterClrMapping/>
  </p:clrMapOvr>
  <p:transition>
    <p:strips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17525" y="87947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de-DE" sz="2400">
              <a:latin typeface="Times New Roman" pitchFamily="18" charset="0"/>
            </a:endParaRPr>
          </a:p>
        </p:txBody>
      </p:sp>
      <p:sp>
        <p:nvSpPr>
          <p:cNvPr id="4100" name="Text Box 4"/>
          <p:cNvSpPr txBox="1">
            <a:spLocks noChangeArrowheads="1"/>
          </p:cNvSpPr>
          <p:nvPr/>
        </p:nvSpPr>
        <p:spPr bwMode="auto">
          <a:xfrm>
            <a:off x="0" y="908050"/>
            <a:ext cx="8977313" cy="510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FF6600"/>
                </a:solidFill>
                <a:latin typeface="Comic Sans MS" pitchFamily="66" charset="0"/>
              </a:rPr>
              <a:t>First observations:</a:t>
            </a:r>
            <a:endParaRPr lang="en-US" dirty="0">
              <a:latin typeface="Comic Sans MS" pitchFamily="66" charset="0"/>
            </a:endParaRPr>
          </a:p>
          <a:p>
            <a:r>
              <a:rPr lang="en-US" sz="1600" dirty="0">
                <a:solidFill>
                  <a:srgbClr val="9933FF"/>
                </a:solidFill>
                <a:latin typeface="Comic Sans MS" pitchFamily="66" charset="0"/>
              </a:rPr>
              <a:t>1937:</a:t>
            </a:r>
            <a:r>
              <a:rPr lang="en-US" sz="1600" dirty="0">
                <a:latin typeface="Comic Sans MS" pitchFamily="66" charset="0"/>
              </a:rPr>
              <a:t> Shopper et al, </a:t>
            </a:r>
            <a:r>
              <a:rPr lang="en-US" sz="1600" dirty="0" err="1">
                <a:latin typeface="Comic Sans MS" pitchFamily="66" charset="0"/>
              </a:rPr>
              <a:t>Naturw</a:t>
            </a:r>
            <a:r>
              <a:rPr lang="en-US" sz="1600" dirty="0">
                <a:latin typeface="Comic Sans MS" pitchFamily="66" charset="0"/>
              </a:rPr>
              <a:t>. 25 (1937) 557 – interaction of cosmic rays in a track detector</a:t>
            </a:r>
          </a:p>
          <a:p>
            <a:endParaRPr lang="en-US" sz="1600" dirty="0">
              <a:latin typeface="Comic Sans MS" pitchFamily="66" charset="0"/>
            </a:endParaRPr>
          </a:p>
          <a:p>
            <a:r>
              <a:rPr lang="en-US" sz="1600" dirty="0">
                <a:solidFill>
                  <a:srgbClr val="9933FF"/>
                </a:solidFill>
                <a:latin typeface="Comic Sans MS" pitchFamily="66" charset="0"/>
              </a:rPr>
              <a:t>1937:</a:t>
            </a:r>
            <a:r>
              <a:rPr lang="en-US" sz="1600" dirty="0">
                <a:latin typeface="Comic Sans MS" pitchFamily="66" charset="0"/>
              </a:rPr>
              <a:t> Seaborg, PhD thesis - inelastic scattering of neutrons </a:t>
            </a:r>
          </a:p>
          <a:p>
            <a:endParaRPr lang="en-US" sz="1400" dirty="0">
              <a:solidFill>
                <a:srgbClr val="0066CC"/>
              </a:solidFill>
              <a:latin typeface="Comic Sans MS" pitchFamily="66" charset="0"/>
            </a:endParaRPr>
          </a:p>
          <a:p>
            <a:r>
              <a:rPr lang="en-US" sz="1600" dirty="0">
                <a:solidFill>
                  <a:srgbClr val="9933FF"/>
                </a:solidFill>
                <a:latin typeface="Comic Sans MS" pitchFamily="66" charset="0"/>
              </a:rPr>
              <a:t>1947:</a:t>
            </a:r>
            <a:r>
              <a:rPr lang="en-US" sz="1600" dirty="0">
                <a:latin typeface="Comic Sans MS" pitchFamily="66" charset="0"/>
              </a:rPr>
              <a:t> E.O. Lawrence discovers that “…the number of emitted nucleons, especially neutrons,  may be quite large depending upon the conditions of the spallation reaction. “</a:t>
            </a:r>
          </a:p>
          <a:p>
            <a:endParaRPr lang="en-US" sz="1600" dirty="0">
              <a:latin typeface="Comic Sans MS" pitchFamily="66" charset="0"/>
            </a:endParaRPr>
          </a:p>
          <a:p>
            <a:r>
              <a:rPr lang="en-US" sz="1600" dirty="0">
                <a:latin typeface="Comic Sans MS" pitchFamily="66" charset="0"/>
              </a:rPr>
              <a:t>The concept of nuclear spallation was first coined by  Glenn T. Seaborg: </a:t>
            </a:r>
            <a:r>
              <a:rPr lang="en-US" sz="1600" dirty="0">
                <a:effectLst>
                  <a:outerShdw blurRad="38100" dist="38100" dir="2700000" algn="tl">
                    <a:srgbClr val="010199"/>
                  </a:outerShdw>
                </a:effectLst>
                <a:latin typeface="Comic Sans MS" pitchFamily="66" charset="0"/>
              </a:rPr>
              <a:t>'</a:t>
            </a:r>
            <a:r>
              <a:rPr lang="en-US" sz="1600" dirty="0">
                <a:solidFill>
                  <a:srgbClr val="A50021"/>
                </a:solidFill>
                <a:effectLst>
                  <a:outerShdw blurRad="38100" dist="38100" dir="2700000" algn="tl">
                    <a:srgbClr val="FFFFFF"/>
                  </a:outerShdw>
                </a:effectLst>
                <a:latin typeface="Comic Sans MS" pitchFamily="66" charset="0"/>
              </a:rPr>
              <a:t>In order to distinguish these reactions from the ordinary nuclear reactions in which only one or two particles are ejected, in </a:t>
            </a:r>
            <a:r>
              <a:rPr lang="en-US" sz="1600" dirty="0">
                <a:solidFill>
                  <a:srgbClr val="9933FF"/>
                </a:solidFill>
                <a:latin typeface="Comic Sans MS" pitchFamily="66" charset="0"/>
              </a:rPr>
              <a:t>1947</a:t>
            </a:r>
            <a:r>
              <a:rPr lang="en-US" sz="1600" dirty="0">
                <a:solidFill>
                  <a:srgbClr val="A50021"/>
                </a:solidFill>
                <a:effectLst>
                  <a:outerShdw blurRad="38100" dist="38100" dir="2700000" algn="tl">
                    <a:srgbClr val="FFFFFF"/>
                  </a:outerShdw>
                </a:effectLst>
                <a:latin typeface="Comic Sans MS" pitchFamily="66" charset="0"/>
              </a:rPr>
              <a:t> I coined the term “spallation” reactions. This term has since become standard in the field</a:t>
            </a:r>
            <a:r>
              <a:rPr lang="en-US" sz="1600" dirty="0">
                <a:effectLst>
                  <a:outerShdw blurRad="38100" dist="38100" dir="2700000" algn="tl">
                    <a:srgbClr val="010199"/>
                  </a:outerShdw>
                </a:effectLst>
                <a:latin typeface="Comic Sans MS" pitchFamily="66" charset="0"/>
              </a:rPr>
              <a:t>'.</a:t>
            </a:r>
            <a:endParaRPr lang="en-US" sz="1600" dirty="0">
              <a:latin typeface="Comic Sans MS" pitchFamily="66" charset="0"/>
            </a:endParaRPr>
          </a:p>
          <a:p>
            <a:pPr algn="just"/>
            <a:endParaRPr lang="en-US" sz="1600" dirty="0">
              <a:latin typeface="Comic Sans MS" pitchFamily="66" charset="0"/>
            </a:endParaRPr>
          </a:p>
          <a:p>
            <a:pPr algn="just"/>
            <a:endParaRPr lang="de-DE" sz="1600" dirty="0">
              <a:latin typeface="Comic Sans MS" pitchFamily="66" charset="0"/>
            </a:endParaRPr>
          </a:p>
          <a:p>
            <a:pPr algn="just"/>
            <a:endParaRPr lang="de-DE" sz="1600" dirty="0">
              <a:latin typeface="Comic Sans MS" pitchFamily="66" charset="0"/>
            </a:endParaRPr>
          </a:p>
          <a:p>
            <a:pPr algn="just"/>
            <a:endParaRPr lang="de-DE" sz="1600" dirty="0">
              <a:latin typeface="Comic Sans MS" pitchFamily="66" charset="0"/>
            </a:endParaRPr>
          </a:p>
          <a:p>
            <a:pPr algn="just"/>
            <a:endParaRPr lang="en-US" sz="1600" dirty="0">
              <a:latin typeface="Comic Sans MS" pitchFamily="66" charset="0"/>
            </a:endParaRPr>
          </a:p>
          <a:p>
            <a:pPr algn="just"/>
            <a:r>
              <a:rPr lang="en-US" sz="1600" dirty="0">
                <a:solidFill>
                  <a:srgbClr val="9933FF"/>
                </a:solidFill>
                <a:latin typeface="Comic Sans MS" pitchFamily="66" charset="0"/>
              </a:rPr>
              <a:t>90’s:</a:t>
            </a:r>
            <a:r>
              <a:rPr lang="en-US" sz="1600" dirty="0">
                <a:latin typeface="Comic Sans MS" pitchFamily="66" charset="0"/>
              </a:rPr>
              <a:t> new interest for spallation reactions </a:t>
            </a:r>
            <a:r>
              <a:rPr lang="en-US" sz="1600" dirty="0">
                <a:latin typeface="Comic Sans MS" pitchFamily="66" charset="0"/>
                <a:sym typeface="Symbol" pitchFamily="18" charset="2"/>
              </a:rPr>
              <a:t> </a:t>
            </a:r>
            <a:r>
              <a:rPr lang="en-US" sz="1600" dirty="0">
                <a:latin typeface="Comic Sans MS" pitchFamily="66" charset="0"/>
                <a:sym typeface="Wingdings" pitchFamily="2" charset="2"/>
              </a:rPr>
              <a:t>they are of pivotal importance for the development of powerful neutron sources for various purposes</a:t>
            </a:r>
          </a:p>
          <a:p>
            <a:pPr algn="just"/>
            <a:endParaRPr lang="en-US" sz="800" dirty="0">
              <a:latin typeface="Comic Sans MS" pitchFamily="66" charset="0"/>
              <a:sym typeface="Wingdings" pitchFamily="2" charset="2"/>
            </a:endParaRPr>
          </a:p>
          <a:p>
            <a:pPr algn="just"/>
            <a:r>
              <a:rPr lang="en-US" sz="1600" dirty="0">
                <a:latin typeface="Comic Sans MS" pitchFamily="66" charset="0"/>
                <a:sym typeface="Wingdings" pitchFamily="2" charset="2"/>
              </a:rPr>
              <a:t>	</a:t>
            </a:r>
            <a:endParaRPr lang="en-US" sz="1600" dirty="0">
              <a:latin typeface="Comic Sans MS" pitchFamily="66" charset="0"/>
              <a:cs typeface="Arial" charset="0"/>
              <a:sym typeface="Wingdings" pitchFamily="2" charset="2"/>
            </a:endParaRPr>
          </a:p>
        </p:txBody>
      </p:sp>
      <p:sp>
        <p:nvSpPr>
          <p:cNvPr id="4101" name="Rectangle 5"/>
          <p:cNvSpPr>
            <a:spLocks noChangeArrowheads="1"/>
          </p:cNvSpPr>
          <p:nvPr/>
        </p:nvSpPr>
        <p:spPr bwMode="auto">
          <a:xfrm>
            <a:off x="250825" y="260350"/>
            <a:ext cx="8229600" cy="433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r>
              <a:rPr lang="en-GB" sz="2800" dirty="0" smtClean="0">
                <a:solidFill>
                  <a:schemeClr val="tx2"/>
                </a:solidFill>
                <a:effectLst>
                  <a:outerShdw blurRad="38100" dist="38100" dir="2700000" algn="tl">
                    <a:srgbClr val="FFFFFF"/>
                  </a:outerShdw>
                </a:effectLst>
                <a:latin typeface="Comic Sans MS" pitchFamily="66" charset="0"/>
              </a:rPr>
              <a:t>History</a:t>
            </a:r>
            <a:endParaRPr lang="en-GB" sz="2800" dirty="0">
              <a:solidFill>
                <a:schemeClr val="tx2"/>
              </a:solidFill>
              <a:effectLst>
                <a:outerShdw blurRad="38100" dist="38100" dir="2700000" algn="tl">
                  <a:srgbClr val="FFFFFF"/>
                </a:outerShdw>
              </a:effectLst>
              <a:latin typeface="Comic Sans MS" pitchFamily="66" charset="0"/>
            </a:endParaRPr>
          </a:p>
        </p:txBody>
      </p:sp>
      <p:sp>
        <p:nvSpPr>
          <p:cNvPr id="2" name="Datumsplatzhalter 1"/>
          <p:cNvSpPr>
            <a:spLocks noGrp="1"/>
          </p:cNvSpPr>
          <p:nvPr>
            <p:ph type="dt" sz="half" idx="11"/>
          </p:nvPr>
        </p:nvSpPr>
        <p:spPr/>
        <p:txBody>
          <a:bodyPr/>
          <a:lstStyle/>
          <a:p>
            <a:pPr>
              <a:defRPr/>
            </a:pPr>
            <a:r>
              <a:rPr lang="de-DE" smtClean="0"/>
              <a:t>June 3-6, 2013</a:t>
            </a:r>
            <a:endParaRPr lang="de-DE" dirty="0"/>
          </a:p>
        </p:txBody>
      </p:sp>
      <p:sp>
        <p:nvSpPr>
          <p:cNvPr id="3" name="Foliennummernplatzhalter 2"/>
          <p:cNvSpPr>
            <a:spLocks noGrp="1"/>
          </p:cNvSpPr>
          <p:nvPr>
            <p:ph type="sldNum" sz="quarter" idx="10"/>
          </p:nvPr>
        </p:nvSpPr>
        <p:spPr/>
        <p:txBody>
          <a:bodyPr/>
          <a:lstStyle/>
          <a:p>
            <a:pPr>
              <a:defRPr/>
            </a:pPr>
            <a:fld id="{DAB64192-E373-4E18-8798-B0D83CD6632C}" type="slidenum">
              <a:rPr lang="de-DE" smtClean="0"/>
              <a:pPr>
                <a:defRPr/>
              </a:pPr>
              <a:t>40</a:t>
            </a:fld>
            <a:endParaRPr lang="de-DE"/>
          </a:p>
        </p:txBody>
      </p:sp>
    </p:spTree>
    <p:extLst>
      <p:ext uri="{BB962C8B-B14F-4D97-AF65-F5344CB8AC3E}">
        <p14:creationId xmlns="" xmlns:p14="http://schemas.microsoft.com/office/powerpoint/2010/main" val="191559848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Oval 8"/>
          <p:cNvSpPr>
            <a:spLocks noChangeArrowheads="1"/>
          </p:cNvSpPr>
          <p:nvPr/>
        </p:nvSpPr>
        <p:spPr bwMode="auto">
          <a:xfrm>
            <a:off x="4629150" y="3371850"/>
            <a:ext cx="990600" cy="990600"/>
          </a:xfrm>
          <a:prstGeom prst="ellipse">
            <a:avLst/>
          </a:prstGeom>
          <a:gradFill rotWithShape="0">
            <a:gsLst>
              <a:gs pos="0">
                <a:srgbClr val="FFCC66"/>
              </a:gs>
              <a:gs pos="100000">
                <a:srgbClr val="FF9933"/>
              </a:gs>
            </a:gsLst>
            <a:path path="shape">
              <a:fillToRect l="50000" t="50000" r="50000" b="50000"/>
            </a:path>
          </a:gradFill>
          <a:ln w="9525">
            <a:solidFill>
              <a:srgbClr val="FF99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05" name="Oval 33"/>
          <p:cNvSpPr>
            <a:spLocks noChangeArrowheads="1"/>
          </p:cNvSpPr>
          <p:nvPr/>
        </p:nvSpPr>
        <p:spPr bwMode="auto">
          <a:xfrm>
            <a:off x="3843338" y="4048125"/>
            <a:ext cx="895350" cy="423863"/>
          </a:xfrm>
          <a:prstGeom prst="ellipse">
            <a:avLst/>
          </a:prstGeom>
          <a:solidFill>
            <a:srgbClr val="FFCC66">
              <a:alpha val="50000"/>
            </a:srgbClr>
          </a:solidFill>
          <a:ln w="9525">
            <a:solidFill>
              <a:srgbClr val="FFCC6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5" name="Oval 3"/>
          <p:cNvSpPr>
            <a:spLocks noChangeArrowheads="1"/>
          </p:cNvSpPr>
          <p:nvPr/>
        </p:nvSpPr>
        <p:spPr bwMode="auto">
          <a:xfrm>
            <a:off x="938213" y="3387725"/>
            <a:ext cx="990600" cy="990600"/>
          </a:xfrm>
          <a:prstGeom prst="ellipse">
            <a:avLst/>
          </a:prstGeom>
          <a:gradFill rotWithShape="0">
            <a:gsLst>
              <a:gs pos="0">
                <a:srgbClr val="FF9933"/>
              </a:gs>
              <a:gs pos="100000">
                <a:srgbClr val="DC0000"/>
              </a:gs>
            </a:gsLst>
            <a:path path="shape">
              <a:fillToRect l="50000" t="50000" r="50000" b="50000"/>
            </a:path>
          </a:gradFill>
          <a:ln w="9525">
            <a:solidFill>
              <a:srgbClr val="D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6" name="Oval 4"/>
          <p:cNvSpPr>
            <a:spLocks noChangeArrowheads="1"/>
          </p:cNvSpPr>
          <p:nvPr/>
        </p:nvSpPr>
        <p:spPr bwMode="auto">
          <a:xfrm>
            <a:off x="2233613" y="4149725"/>
            <a:ext cx="990600" cy="990600"/>
          </a:xfrm>
          <a:prstGeom prst="ellipse">
            <a:avLst/>
          </a:prstGeom>
          <a:gradFill rotWithShape="0">
            <a:gsLst>
              <a:gs pos="0">
                <a:schemeClr val="hlink"/>
              </a:gs>
              <a:gs pos="100000">
                <a:srgbClr val="0066FF"/>
              </a:gs>
            </a:gsLst>
            <a:path path="shape">
              <a:fillToRect l="50000" t="50000" r="50000" b="50000"/>
            </a:path>
          </a:gradFill>
          <a:ln w="9525">
            <a:solidFill>
              <a:srgbClr val="0066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7" name="AutoShape 5"/>
          <p:cNvSpPr>
            <a:spLocks noChangeArrowheads="1"/>
          </p:cNvSpPr>
          <p:nvPr/>
        </p:nvSpPr>
        <p:spPr bwMode="auto">
          <a:xfrm>
            <a:off x="2057400" y="3783013"/>
            <a:ext cx="990600" cy="1952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C0000"/>
          </a:solidFill>
          <a:ln w="9525">
            <a:solidFill>
              <a:srgbClr val="FF9933"/>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8" name="Text Box 6"/>
          <p:cNvSpPr txBox="1">
            <a:spLocks noChangeArrowheads="1"/>
          </p:cNvSpPr>
          <p:nvPr/>
        </p:nvSpPr>
        <p:spPr bwMode="auto">
          <a:xfrm>
            <a:off x="312738" y="3041650"/>
            <a:ext cx="10890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DC0000"/>
                </a:solidFill>
              </a:rPr>
              <a:t>projectile</a:t>
            </a:r>
            <a:endParaRPr lang="en-GB" sz="1600" b="1">
              <a:solidFill>
                <a:srgbClr val="DC0000"/>
              </a:solidFill>
            </a:endParaRPr>
          </a:p>
        </p:txBody>
      </p:sp>
      <p:sp>
        <p:nvSpPr>
          <p:cNvPr id="3079" name="Text Box 7"/>
          <p:cNvSpPr txBox="1">
            <a:spLocks noChangeArrowheads="1"/>
          </p:cNvSpPr>
          <p:nvPr/>
        </p:nvSpPr>
        <p:spPr bwMode="auto">
          <a:xfrm>
            <a:off x="2293938" y="5151438"/>
            <a:ext cx="7493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solidFill>
                  <a:srgbClr val="0066FF"/>
                </a:solidFill>
              </a:rPr>
              <a:t>target</a:t>
            </a:r>
            <a:endParaRPr lang="en-GB" sz="1600" b="1">
              <a:solidFill>
                <a:srgbClr val="0066FF"/>
              </a:solidFill>
            </a:endParaRPr>
          </a:p>
        </p:txBody>
      </p:sp>
      <p:sp>
        <p:nvSpPr>
          <p:cNvPr id="3082" name="AutoShape 10"/>
          <p:cNvSpPr>
            <a:spLocks noChangeArrowheads="1"/>
          </p:cNvSpPr>
          <p:nvPr/>
        </p:nvSpPr>
        <p:spPr bwMode="auto">
          <a:xfrm>
            <a:off x="5924550" y="3800475"/>
            <a:ext cx="876300" cy="195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33"/>
          </a:solidFill>
          <a:ln w="9525">
            <a:solidFill>
              <a:srgbClr val="FFCC6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3" name="Oval 11"/>
          <p:cNvSpPr>
            <a:spLocks noChangeArrowheads="1"/>
          </p:cNvSpPr>
          <p:nvPr/>
        </p:nvSpPr>
        <p:spPr bwMode="auto">
          <a:xfrm>
            <a:off x="7267575" y="3400425"/>
            <a:ext cx="742950" cy="719138"/>
          </a:xfrm>
          <a:prstGeom prst="ellipse">
            <a:avLst/>
          </a:prstGeom>
          <a:gradFill rotWithShape="0">
            <a:gsLst>
              <a:gs pos="0">
                <a:srgbClr val="FFEECB"/>
              </a:gs>
              <a:gs pos="100000">
                <a:srgbClr val="FFCC66"/>
              </a:gs>
            </a:gsLst>
            <a:path path="shape">
              <a:fillToRect l="50000" t="50000" r="50000" b="50000"/>
            </a:path>
          </a:gradFill>
          <a:ln w="9525">
            <a:solidFill>
              <a:srgbClr val="FFCC6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4" name="AutoShape 12"/>
          <p:cNvSpPr>
            <a:spLocks noChangeArrowheads="1"/>
          </p:cNvSpPr>
          <p:nvPr/>
        </p:nvSpPr>
        <p:spPr bwMode="auto">
          <a:xfrm>
            <a:off x="8191500" y="3681413"/>
            <a:ext cx="619125" cy="2000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66"/>
          </a:solidFill>
          <a:ln w="9525">
            <a:solidFill>
              <a:srgbClr val="FFEECB"/>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5" name="Oval 13"/>
          <p:cNvSpPr>
            <a:spLocks noChangeArrowheads="1"/>
          </p:cNvSpPr>
          <p:nvPr/>
        </p:nvSpPr>
        <p:spPr bwMode="auto">
          <a:xfrm>
            <a:off x="4038600" y="4086225"/>
            <a:ext cx="152400" cy="152400"/>
          </a:xfrm>
          <a:prstGeom prst="ellipse">
            <a:avLst/>
          </a:prstGeom>
          <a:solidFill>
            <a:schemeClr val="accent1"/>
          </a:solidFill>
          <a:ln w="9525">
            <a:solidFill>
              <a:schemeClr val="accent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6" name="Oval 14"/>
          <p:cNvSpPr>
            <a:spLocks noChangeArrowheads="1"/>
          </p:cNvSpPr>
          <p:nvPr/>
        </p:nvSpPr>
        <p:spPr bwMode="auto">
          <a:xfrm>
            <a:off x="4191000" y="4291013"/>
            <a:ext cx="152400" cy="152400"/>
          </a:xfrm>
          <a:prstGeom prst="ellipse">
            <a:avLst/>
          </a:prstGeom>
          <a:solidFill>
            <a:srgbClr val="0066FF"/>
          </a:solidFill>
          <a:ln w="9525">
            <a:solidFill>
              <a:srgbClr val="0066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7" name="Oval 15"/>
          <p:cNvSpPr>
            <a:spLocks noChangeArrowheads="1"/>
          </p:cNvSpPr>
          <p:nvPr/>
        </p:nvSpPr>
        <p:spPr bwMode="auto">
          <a:xfrm>
            <a:off x="4419600" y="4162425"/>
            <a:ext cx="152400" cy="152400"/>
          </a:xfrm>
          <a:prstGeom prst="ellipse">
            <a:avLst/>
          </a:prstGeom>
          <a:solidFill>
            <a:schemeClr val="accent1"/>
          </a:solidFill>
          <a:ln w="9525">
            <a:solidFill>
              <a:schemeClr val="accent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88" name="Oval 16"/>
          <p:cNvSpPr>
            <a:spLocks noChangeArrowheads="1"/>
          </p:cNvSpPr>
          <p:nvPr/>
        </p:nvSpPr>
        <p:spPr bwMode="auto">
          <a:xfrm>
            <a:off x="5657850" y="3276600"/>
            <a:ext cx="152400" cy="152400"/>
          </a:xfrm>
          <a:prstGeom prst="ellipse">
            <a:avLst/>
          </a:prstGeom>
          <a:solidFill>
            <a:schemeClr val="accent1"/>
          </a:solidFill>
          <a:ln w="9525">
            <a:solidFill>
              <a:schemeClr val="accent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93" name="Oval 21"/>
          <p:cNvSpPr>
            <a:spLocks noChangeArrowheads="1"/>
          </p:cNvSpPr>
          <p:nvPr/>
        </p:nvSpPr>
        <p:spPr bwMode="auto">
          <a:xfrm>
            <a:off x="5124450" y="3124200"/>
            <a:ext cx="152400" cy="152400"/>
          </a:xfrm>
          <a:prstGeom prst="ellipse">
            <a:avLst/>
          </a:prstGeom>
          <a:solidFill>
            <a:srgbClr val="0066FF"/>
          </a:solidFill>
          <a:ln w="9525">
            <a:solidFill>
              <a:srgbClr val="0066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95" name="Line 23"/>
          <p:cNvSpPr>
            <a:spLocks noChangeShapeType="1"/>
          </p:cNvSpPr>
          <p:nvPr/>
        </p:nvSpPr>
        <p:spPr bwMode="auto">
          <a:xfrm flipH="1">
            <a:off x="4038600" y="4548188"/>
            <a:ext cx="166688" cy="5286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96" name="Line 24"/>
          <p:cNvSpPr>
            <a:spLocks noChangeShapeType="1"/>
          </p:cNvSpPr>
          <p:nvPr/>
        </p:nvSpPr>
        <p:spPr bwMode="auto">
          <a:xfrm>
            <a:off x="4572000" y="4391025"/>
            <a:ext cx="2286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97" name="Line 25"/>
          <p:cNvSpPr>
            <a:spLocks noChangeShapeType="1"/>
          </p:cNvSpPr>
          <p:nvPr/>
        </p:nvSpPr>
        <p:spPr bwMode="auto">
          <a:xfrm flipH="1" flipV="1">
            <a:off x="3581400" y="3933825"/>
            <a:ext cx="3810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00" name="Line 28"/>
          <p:cNvSpPr>
            <a:spLocks noChangeShapeType="1"/>
          </p:cNvSpPr>
          <p:nvPr/>
        </p:nvSpPr>
        <p:spPr bwMode="auto">
          <a:xfrm flipV="1">
            <a:off x="5886450" y="3162300"/>
            <a:ext cx="352425" cy="1143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01" name="Line 29"/>
          <p:cNvSpPr>
            <a:spLocks noChangeShapeType="1"/>
          </p:cNvSpPr>
          <p:nvPr/>
        </p:nvSpPr>
        <p:spPr bwMode="auto">
          <a:xfrm flipV="1">
            <a:off x="5310188" y="2747963"/>
            <a:ext cx="300037" cy="3286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06" name="Text Box 34"/>
          <p:cNvSpPr txBox="1">
            <a:spLocks noChangeArrowheads="1"/>
          </p:cNvSpPr>
          <p:nvPr/>
        </p:nvSpPr>
        <p:spPr bwMode="auto">
          <a:xfrm>
            <a:off x="4141788" y="4837113"/>
            <a:ext cx="108267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t>abraded nucleons</a:t>
            </a:r>
            <a:endParaRPr lang="en-GB" sz="1600" b="1"/>
          </a:p>
        </p:txBody>
      </p:sp>
      <p:sp>
        <p:nvSpPr>
          <p:cNvPr id="3107" name="Text Box 35"/>
          <p:cNvSpPr txBox="1">
            <a:spLocks noChangeArrowheads="1"/>
          </p:cNvSpPr>
          <p:nvPr/>
        </p:nvSpPr>
        <p:spPr bwMode="auto">
          <a:xfrm>
            <a:off x="5581650" y="2438400"/>
            <a:ext cx="14478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t>evaporated nucleons</a:t>
            </a:r>
            <a:endParaRPr lang="en-GB" sz="1600" b="1"/>
          </a:p>
        </p:txBody>
      </p:sp>
      <p:sp>
        <p:nvSpPr>
          <p:cNvPr id="3108" name="Text Box 36"/>
          <p:cNvSpPr txBox="1">
            <a:spLocks noChangeArrowheads="1"/>
          </p:cNvSpPr>
          <p:nvPr/>
        </p:nvSpPr>
        <p:spPr bwMode="auto">
          <a:xfrm>
            <a:off x="3371850" y="3200400"/>
            <a:ext cx="1539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FF9933"/>
                </a:solidFill>
              </a:rPr>
              <a:t>pre-fragment</a:t>
            </a:r>
            <a:endParaRPr lang="en-GB" sz="1600" b="1">
              <a:solidFill>
                <a:srgbClr val="FF9933"/>
              </a:solidFill>
            </a:endParaRPr>
          </a:p>
        </p:txBody>
      </p:sp>
      <p:sp>
        <p:nvSpPr>
          <p:cNvPr id="3109" name="Text Box 37"/>
          <p:cNvSpPr txBox="1">
            <a:spLocks noChangeArrowheads="1"/>
          </p:cNvSpPr>
          <p:nvPr/>
        </p:nvSpPr>
        <p:spPr bwMode="auto">
          <a:xfrm>
            <a:off x="7162800" y="4191000"/>
            <a:ext cx="10826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t>fragment</a:t>
            </a:r>
            <a:endParaRPr lang="en-GB" sz="1600" b="1"/>
          </a:p>
        </p:txBody>
      </p:sp>
      <p:sp>
        <p:nvSpPr>
          <p:cNvPr id="3110" name="AutoShape 38"/>
          <p:cNvSpPr>
            <a:spLocks noChangeArrowheads="1"/>
          </p:cNvSpPr>
          <p:nvPr/>
        </p:nvSpPr>
        <p:spPr bwMode="auto">
          <a:xfrm>
            <a:off x="252413" y="2286000"/>
            <a:ext cx="8686800" cy="3352800"/>
          </a:xfrm>
          <a:prstGeom prst="roundRect">
            <a:avLst>
              <a:gd name="adj" fmla="val 4583"/>
            </a:avLst>
          </a:prstGeom>
          <a:noFill/>
          <a:ln w="19050">
            <a:solidFill>
              <a:srgbClr val="FFCC6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11" name="Text Box 39"/>
          <p:cNvSpPr txBox="1">
            <a:spLocks noChangeArrowheads="1"/>
          </p:cNvSpPr>
          <p:nvPr/>
        </p:nvSpPr>
        <p:spPr bwMode="auto">
          <a:xfrm>
            <a:off x="320675" y="1295400"/>
            <a:ext cx="8550275"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0066FF"/>
                </a:solidFill>
              </a:rPr>
              <a:t>Definition:</a:t>
            </a:r>
            <a:r>
              <a:rPr lang="en-US" sz="1600" b="1"/>
              <a:t> Formation of a unique fragment from the peripheral collision of a projectile nucleus with a target nucleus. The impact results in the abrasion of few nucleons. The excited pre-fragment decays by emitting few other nucleons. </a:t>
            </a:r>
            <a:endParaRPr lang="en-GB" sz="1600" b="1"/>
          </a:p>
        </p:txBody>
      </p:sp>
      <p:sp>
        <p:nvSpPr>
          <p:cNvPr id="30" name="Rectangle 12"/>
          <p:cNvSpPr>
            <a:spLocks noChangeArrowheads="1"/>
          </p:cNvSpPr>
          <p:nvPr/>
        </p:nvSpPr>
        <p:spPr bwMode="auto">
          <a:xfrm>
            <a:off x="381000" y="242944"/>
            <a:ext cx="8229600"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r>
              <a:rPr lang="de-DE" sz="2800" dirty="0" err="1">
                <a:solidFill>
                  <a:schemeClr val="tx2"/>
                </a:solidFill>
                <a:effectLst>
                  <a:outerShdw blurRad="38100" dist="38100" dir="2700000" algn="tl">
                    <a:srgbClr val="FFFFFF"/>
                  </a:outerShdw>
                </a:effectLst>
                <a:latin typeface="Comic Sans MS" pitchFamily="66" charset="0"/>
              </a:rPr>
              <a:t>Nuclear</a:t>
            </a:r>
            <a:r>
              <a:rPr lang="de-DE" sz="2800" dirty="0">
                <a:solidFill>
                  <a:schemeClr val="tx2"/>
                </a:solidFill>
                <a:effectLst>
                  <a:outerShdw blurRad="38100" dist="38100" dir="2700000" algn="tl">
                    <a:srgbClr val="FFFFFF"/>
                  </a:outerShdw>
                </a:effectLst>
                <a:latin typeface="Comic Sans MS" pitchFamily="66" charset="0"/>
              </a:rPr>
              <a:t> </a:t>
            </a:r>
            <a:r>
              <a:rPr lang="de-DE" sz="2800" dirty="0" err="1">
                <a:solidFill>
                  <a:schemeClr val="tx2"/>
                </a:solidFill>
                <a:effectLst>
                  <a:outerShdw blurRad="38100" dist="38100" dir="2700000" algn="tl">
                    <a:srgbClr val="FFFFFF"/>
                  </a:outerShdw>
                </a:effectLst>
                <a:latin typeface="Comic Sans MS" pitchFamily="66" charset="0"/>
              </a:rPr>
              <a:t>reactions</a:t>
            </a:r>
            <a:r>
              <a:rPr lang="de-DE" sz="2800" dirty="0">
                <a:solidFill>
                  <a:schemeClr val="tx2"/>
                </a:solidFill>
                <a:effectLst>
                  <a:outerShdw blurRad="38100" dist="38100" dir="2700000" algn="tl">
                    <a:srgbClr val="FFFFFF"/>
                  </a:outerShdw>
                </a:effectLst>
                <a:latin typeface="Comic Sans MS" pitchFamily="66" charset="0"/>
              </a:rPr>
              <a:t> / </a:t>
            </a:r>
            <a:r>
              <a:rPr lang="de-DE" sz="2800" dirty="0" err="1" smtClean="0">
                <a:solidFill>
                  <a:schemeClr val="tx2"/>
                </a:solidFill>
                <a:effectLst>
                  <a:outerShdw blurRad="38100" dist="38100" dir="2700000" algn="tl">
                    <a:srgbClr val="FFFFFF"/>
                  </a:outerShdw>
                </a:effectLst>
                <a:latin typeface="Comic Sans MS" pitchFamily="66" charset="0"/>
              </a:rPr>
              <a:t>Fragmentation</a:t>
            </a:r>
            <a:endParaRPr lang="de-DE" sz="2800" dirty="0">
              <a:solidFill>
                <a:schemeClr val="tx2"/>
              </a:solidFill>
              <a:effectLst>
                <a:outerShdw blurRad="38100" dist="38100" dir="2700000" algn="tl">
                  <a:srgbClr val="FFFFFF"/>
                </a:outerShdw>
              </a:effectLst>
              <a:latin typeface="Comic Sans MS" pitchFamily="66" charset="0"/>
            </a:endParaRPr>
          </a:p>
        </p:txBody>
      </p:sp>
      <p:sp>
        <p:nvSpPr>
          <p:cNvPr id="31" name="Datumsplatzhalter 1"/>
          <p:cNvSpPr>
            <a:spLocks noGrp="1"/>
          </p:cNvSpPr>
          <p:nvPr>
            <p:ph type="dt" sz="quarter" idx="11"/>
          </p:nvPr>
        </p:nvSpPr>
        <p:spPr>
          <a:xfrm>
            <a:off x="-26988" y="6618288"/>
            <a:ext cx="4160838" cy="304800"/>
          </a:xfrm>
        </p:spPr>
        <p:txBody>
          <a:bodyPr/>
          <a:lstStyle/>
          <a:p>
            <a:pPr>
              <a:defRPr/>
            </a:pPr>
            <a:r>
              <a:rPr lang="de-DE" smtClean="0"/>
              <a:t>June 3-6, 2013</a:t>
            </a:r>
            <a:endParaRPr lang="de-DE" dirty="0"/>
          </a:p>
        </p:txBody>
      </p:sp>
      <p:sp>
        <p:nvSpPr>
          <p:cNvPr id="2" name="Foliennummernplatzhalter 1"/>
          <p:cNvSpPr>
            <a:spLocks noGrp="1"/>
          </p:cNvSpPr>
          <p:nvPr>
            <p:ph type="sldNum" sz="quarter" idx="10"/>
          </p:nvPr>
        </p:nvSpPr>
        <p:spPr/>
        <p:txBody>
          <a:bodyPr/>
          <a:lstStyle/>
          <a:p>
            <a:pPr>
              <a:defRPr/>
            </a:pPr>
            <a:fld id="{DAB64192-E373-4E18-8798-B0D83CD6632C}" type="slidenum">
              <a:rPr lang="de-DE" smtClean="0"/>
              <a:pPr>
                <a:defRPr/>
              </a:pPr>
              <a:t>41</a:t>
            </a:fld>
            <a:endParaRPr lang="de-DE"/>
          </a:p>
        </p:txBody>
      </p:sp>
    </p:spTree>
    <p:extLst>
      <p:ext uri="{BB962C8B-B14F-4D97-AF65-F5344CB8AC3E}">
        <p14:creationId xmlns="" xmlns:p14="http://schemas.microsoft.com/office/powerpoint/2010/main" val="2944841714"/>
      </p:ext>
    </p:extLst>
  </p:cSld>
  <p:clrMapOvr>
    <a:masterClrMapping/>
  </p:clrMapOvr>
  <p:transition>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Rectangle 13"/>
          <p:cNvSpPr>
            <a:spLocks noChangeArrowheads="1"/>
          </p:cNvSpPr>
          <p:nvPr/>
        </p:nvSpPr>
        <p:spPr bwMode="auto">
          <a:xfrm>
            <a:off x="160338" y="3213100"/>
            <a:ext cx="5059362" cy="2897188"/>
          </a:xfrm>
          <a:prstGeom prst="rect">
            <a:avLst/>
          </a:prstGeom>
          <a:solidFill>
            <a:schemeClr val="folHlink"/>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7" name="Text Box 5"/>
          <p:cNvSpPr txBox="1">
            <a:spLocks noChangeArrowheads="1"/>
          </p:cNvSpPr>
          <p:nvPr/>
        </p:nvSpPr>
        <p:spPr bwMode="auto">
          <a:xfrm rot="5400000">
            <a:off x="4191000" y="4243388"/>
            <a:ext cx="24320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900">
                <a:solidFill>
                  <a:schemeClr val="folHlink"/>
                </a:solidFill>
                <a:latin typeface="Comic Sans MS" pitchFamily="66" charset="0"/>
              </a:rPr>
              <a:t>J. Bondorf et al., Phys. Rep. 257(1995)133</a:t>
            </a:r>
            <a:endParaRPr lang="en-GB" sz="900">
              <a:solidFill>
                <a:schemeClr val="folHlink"/>
              </a:solidFill>
              <a:latin typeface="Comic Sans MS" pitchFamily="66" charset="0"/>
            </a:endParaRPr>
          </a:p>
        </p:txBody>
      </p:sp>
      <p:sp>
        <p:nvSpPr>
          <p:cNvPr id="3080" name="Text Box 8"/>
          <p:cNvSpPr txBox="1">
            <a:spLocks noChangeArrowheads="1"/>
          </p:cNvSpPr>
          <p:nvPr/>
        </p:nvSpPr>
        <p:spPr bwMode="auto">
          <a:xfrm>
            <a:off x="5508625" y="5734050"/>
            <a:ext cx="3527425" cy="658813"/>
          </a:xfrm>
          <a:prstGeom prst="rect">
            <a:avLst/>
          </a:prstGeom>
          <a:noFill/>
          <a:ln w="19050">
            <a:solidFill>
              <a:srgbClr val="FFCC66"/>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200">
                <a:solidFill>
                  <a:schemeClr val="folHlink"/>
                </a:solidFill>
                <a:latin typeface="Comic Sans MS" pitchFamily="66" charset="0"/>
              </a:rPr>
              <a:t>freeze-out:  density                 r ~ r</a:t>
            </a:r>
            <a:r>
              <a:rPr lang="en-US" sz="1200" baseline="-25000">
                <a:solidFill>
                  <a:schemeClr val="folHlink"/>
                </a:solidFill>
                <a:latin typeface="Comic Sans MS" pitchFamily="66" charset="0"/>
              </a:rPr>
              <a:t>0</a:t>
            </a:r>
            <a:r>
              <a:rPr lang="en-US" sz="1200">
                <a:solidFill>
                  <a:schemeClr val="folHlink"/>
                </a:solidFill>
                <a:latin typeface="Comic Sans MS" pitchFamily="66" charset="0"/>
              </a:rPr>
              <a:t>/3</a:t>
            </a:r>
          </a:p>
          <a:p>
            <a:r>
              <a:rPr lang="en-US" sz="1200">
                <a:solidFill>
                  <a:schemeClr val="folHlink"/>
                </a:solidFill>
                <a:latin typeface="Comic Sans MS" pitchFamily="66" charset="0"/>
              </a:rPr>
              <a:t>                    temperature         T ~ 5 MeV</a:t>
            </a:r>
          </a:p>
          <a:p>
            <a:r>
              <a:rPr lang="en-US" sz="1200">
                <a:solidFill>
                  <a:schemeClr val="folHlink"/>
                </a:solidFill>
                <a:latin typeface="Comic Sans MS" pitchFamily="66" charset="0"/>
              </a:rPr>
              <a:t>                    excitation energy  E*~ 4-6 AMeV</a:t>
            </a:r>
            <a:endParaRPr lang="en-GB" sz="1200">
              <a:solidFill>
                <a:schemeClr val="folHlink"/>
              </a:solidFill>
              <a:latin typeface="Comic Sans MS" pitchFamily="66" charset="0"/>
            </a:endParaRPr>
          </a:p>
        </p:txBody>
      </p:sp>
      <p:grpSp>
        <p:nvGrpSpPr>
          <p:cNvPr id="4" name="Group 11"/>
          <p:cNvGrpSpPr>
            <a:grpSpLocks/>
          </p:cNvGrpSpPr>
          <p:nvPr/>
        </p:nvGrpSpPr>
        <p:grpSpPr bwMode="auto">
          <a:xfrm>
            <a:off x="250825" y="3268663"/>
            <a:ext cx="4956175" cy="2897187"/>
            <a:chOff x="768" y="960"/>
            <a:chExt cx="4176" cy="2358"/>
          </a:xfrm>
        </p:grpSpPr>
        <p:pic>
          <p:nvPicPr>
            <p:cNvPr id="3075" name="Picture 3" descr="fragmentation_proces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 y="1002"/>
              <a:ext cx="3963" cy="2316"/>
            </a:xfrm>
            <a:prstGeom prst="rect">
              <a:avLst/>
            </a:prstGeom>
            <a:noFill/>
            <a:extLst>
              <a:ext uri="{909E8E84-426E-40DD-AFC4-6F175D3DCCD1}">
                <a14:hiddenFill xmlns="" xmlns:a14="http://schemas.microsoft.com/office/drawing/2010/main">
                  <a:solidFill>
                    <a:srgbClr val="FFFFFF"/>
                  </a:solidFill>
                </a14:hiddenFill>
              </a:ext>
            </a:extLst>
          </p:spPr>
        </p:pic>
        <p:sp>
          <p:nvSpPr>
            <p:cNvPr id="3076" name="Text Box 4"/>
            <p:cNvSpPr txBox="1">
              <a:spLocks noChangeArrowheads="1"/>
            </p:cNvSpPr>
            <p:nvPr/>
          </p:nvSpPr>
          <p:spPr bwMode="auto">
            <a:xfrm>
              <a:off x="1718" y="1500"/>
              <a:ext cx="1093" cy="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t>preequilibrium</a:t>
              </a:r>
            </a:p>
            <a:p>
              <a:pPr algn="ctr"/>
              <a:r>
                <a:rPr lang="en-US" sz="1400"/>
                <a:t>emission</a:t>
              </a:r>
              <a:endParaRPr lang="en-GB" sz="1400"/>
            </a:p>
          </p:txBody>
        </p:sp>
        <p:sp>
          <p:nvSpPr>
            <p:cNvPr id="3081" name="AutoShape 9"/>
            <p:cNvSpPr>
              <a:spLocks noChangeArrowheads="1"/>
            </p:cNvSpPr>
            <p:nvPr/>
          </p:nvSpPr>
          <p:spPr bwMode="auto">
            <a:xfrm>
              <a:off x="768" y="960"/>
              <a:ext cx="4176" cy="2304"/>
            </a:xfrm>
            <a:prstGeom prst="roundRect">
              <a:avLst>
                <a:gd name="adj" fmla="val 7481"/>
              </a:avLst>
            </a:prstGeom>
            <a:noFill/>
            <a:ln w="19050">
              <a:solidFill>
                <a:srgbClr val="FFCC6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082" name="Text Box 10"/>
          <p:cNvSpPr txBox="1">
            <a:spLocks noChangeArrowheads="1"/>
          </p:cNvSpPr>
          <p:nvPr/>
        </p:nvSpPr>
        <p:spPr bwMode="auto">
          <a:xfrm>
            <a:off x="144463" y="692150"/>
            <a:ext cx="8855075" cy="2292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600" u="sng">
                <a:solidFill>
                  <a:srgbClr val="0066FF"/>
                </a:solidFill>
                <a:latin typeface="Comic Sans MS" pitchFamily="66" charset="0"/>
              </a:rPr>
              <a:t>Definition:</a:t>
            </a:r>
            <a:r>
              <a:rPr lang="en-US" sz="1600">
                <a:latin typeface="Comic Sans MS" pitchFamily="66" charset="0"/>
              </a:rPr>
              <a:t> </a:t>
            </a:r>
            <a:r>
              <a:rPr lang="en-US" sz="1400">
                <a:solidFill>
                  <a:schemeClr val="folHlink"/>
                </a:solidFill>
                <a:latin typeface="Comic Sans MS" pitchFamily="66" charset="0"/>
              </a:rPr>
              <a:t>for </a:t>
            </a:r>
            <a:r>
              <a:rPr lang="en-US" sz="1600">
                <a:solidFill>
                  <a:schemeClr val="accent1"/>
                </a:solidFill>
                <a:latin typeface="Comic Sans MS" pitchFamily="66" charset="0"/>
              </a:rPr>
              <a:t>thermal multifragmentation</a:t>
            </a:r>
            <a:r>
              <a:rPr lang="en-US" sz="1600">
                <a:solidFill>
                  <a:schemeClr val="folHlink"/>
                </a:solidFill>
                <a:latin typeface="Comic Sans MS" pitchFamily="66" charset="0"/>
              </a:rPr>
              <a:t> formation of  IMFs at higher T consequence of increasing thermal motion linked with increasing mean distance of the nucleons. Excited remnant achieves thermal eq. state and than expands, eventually reaching the freeze-out volume. At this point it fragments into n, lcp and IMFs. Due to short ranging nuclear forces of nucleons the mean field collapses and IMFs are formed by condensation. </a:t>
            </a:r>
            <a:r>
              <a:rPr lang="en-US" sz="1600">
                <a:solidFill>
                  <a:schemeClr val="accent1"/>
                </a:solidFill>
                <a:latin typeface="Comic Sans MS" pitchFamily="66" charset="0"/>
              </a:rPr>
              <a:t>Dynamical fragmentation</a:t>
            </a:r>
            <a:r>
              <a:rPr lang="en-US" sz="1600">
                <a:solidFill>
                  <a:schemeClr val="folHlink"/>
                </a:solidFill>
                <a:latin typeface="Comic Sans MS" pitchFamily="66" charset="0"/>
              </a:rPr>
              <a:t> in contrast caused by high angular momenta, compression of the nuclear density, large momentum transfer and formation of non-compact deformed nuclei.</a:t>
            </a:r>
            <a:r>
              <a:rPr lang="en-US" sz="1400">
                <a:solidFill>
                  <a:schemeClr val="folHlink"/>
                </a:solidFill>
                <a:latin typeface="Comic Sans MS" pitchFamily="66" charset="0"/>
              </a:rPr>
              <a:t> </a:t>
            </a:r>
            <a:r>
              <a:rPr lang="en-US" sz="1600">
                <a:solidFill>
                  <a:schemeClr val="folHlink"/>
                </a:solidFill>
                <a:latin typeface="Comic Sans MS" pitchFamily="66" charset="0"/>
              </a:rPr>
              <a:t>It is a very fast decay mode, the time scales involved are at most of the order of several hundred fm/c (1 fm/c = 3.10</a:t>
            </a:r>
            <a:r>
              <a:rPr lang="en-US" sz="1600" baseline="30000">
                <a:solidFill>
                  <a:schemeClr val="folHlink"/>
                </a:solidFill>
                <a:latin typeface="Comic Sans MS" pitchFamily="66" charset="0"/>
              </a:rPr>
              <a:t>-24</a:t>
            </a:r>
            <a:r>
              <a:rPr lang="en-US" sz="1600">
                <a:solidFill>
                  <a:schemeClr val="folHlink"/>
                </a:solidFill>
                <a:latin typeface="Comic Sans MS" pitchFamily="66" charset="0"/>
              </a:rPr>
              <a:t> s). </a:t>
            </a:r>
            <a:endParaRPr lang="en-GB" sz="1600">
              <a:solidFill>
                <a:schemeClr val="folHlink"/>
              </a:solidFill>
              <a:latin typeface="Comic Sans MS" pitchFamily="66" charset="0"/>
            </a:endParaRPr>
          </a:p>
        </p:txBody>
      </p:sp>
      <p:sp>
        <p:nvSpPr>
          <p:cNvPr id="3084" name="Rectangle 12"/>
          <p:cNvSpPr>
            <a:spLocks noChangeArrowheads="1"/>
          </p:cNvSpPr>
          <p:nvPr/>
        </p:nvSpPr>
        <p:spPr bwMode="auto">
          <a:xfrm>
            <a:off x="230188" y="115888"/>
            <a:ext cx="8229600"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r>
              <a:rPr lang="de-DE" sz="2800" dirty="0" err="1">
                <a:solidFill>
                  <a:schemeClr val="tx2"/>
                </a:solidFill>
                <a:effectLst>
                  <a:outerShdw blurRad="38100" dist="38100" dir="2700000" algn="tl">
                    <a:srgbClr val="FFFFFF"/>
                  </a:outerShdw>
                </a:effectLst>
                <a:latin typeface="Comic Sans MS" pitchFamily="66" charset="0"/>
              </a:rPr>
              <a:t>Nuclear</a:t>
            </a:r>
            <a:r>
              <a:rPr lang="de-DE" sz="2800" dirty="0">
                <a:solidFill>
                  <a:schemeClr val="tx2"/>
                </a:solidFill>
                <a:effectLst>
                  <a:outerShdw blurRad="38100" dist="38100" dir="2700000" algn="tl">
                    <a:srgbClr val="FFFFFF"/>
                  </a:outerShdw>
                </a:effectLst>
                <a:latin typeface="Comic Sans MS" pitchFamily="66" charset="0"/>
              </a:rPr>
              <a:t> </a:t>
            </a:r>
            <a:r>
              <a:rPr lang="de-DE" sz="2800" dirty="0" err="1">
                <a:solidFill>
                  <a:schemeClr val="tx2"/>
                </a:solidFill>
                <a:effectLst>
                  <a:outerShdw blurRad="38100" dist="38100" dir="2700000" algn="tl">
                    <a:srgbClr val="FFFFFF"/>
                  </a:outerShdw>
                </a:effectLst>
                <a:latin typeface="Comic Sans MS" pitchFamily="66" charset="0"/>
              </a:rPr>
              <a:t>reactions</a:t>
            </a:r>
            <a:r>
              <a:rPr lang="de-DE" sz="2800" dirty="0">
                <a:solidFill>
                  <a:schemeClr val="tx2"/>
                </a:solidFill>
                <a:effectLst>
                  <a:outerShdw blurRad="38100" dist="38100" dir="2700000" algn="tl">
                    <a:srgbClr val="FFFFFF"/>
                  </a:outerShdw>
                </a:effectLst>
                <a:latin typeface="Comic Sans MS" pitchFamily="66" charset="0"/>
              </a:rPr>
              <a:t> / </a:t>
            </a:r>
            <a:r>
              <a:rPr lang="de-DE" sz="2800" dirty="0" err="1">
                <a:solidFill>
                  <a:schemeClr val="tx2"/>
                </a:solidFill>
                <a:effectLst>
                  <a:outerShdw blurRad="38100" dist="38100" dir="2700000" algn="tl">
                    <a:srgbClr val="FFFFFF"/>
                  </a:outerShdw>
                </a:effectLst>
                <a:latin typeface="Comic Sans MS" pitchFamily="66" charset="0"/>
              </a:rPr>
              <a:t>Multifragmentation</a:t>
            </a:r>
            <a:endParaRPr lang="de-DE" sz="2800" dirty="0">
              <a:solidFill>
                <a:schemeClr val="tx2"/>
              </a:solidFill>
              <a:effectLst>
                <a:outerShdw blurRad="38100" dist="38100" dir="2700000" algn="tl">
                  <a:srgbClr val="FFFFFF"/>
                </a:outerShdw>
              </a:effectLst>
              <a:latin typeface="Comic Sans MS" pitchFamily="66" charset="0"/>
            </a:endParaRPr>
          </a:p>
        </p:txBody>
      </p:sp>
      <p:sp>
        <p:nvSpPr>
          <p:cNvPr id="3086" name="AutoShape 14">
            <a:hlinkClick r:id="" action="ppaction://hlinkshowjump?jump=endshow" highlightClick="1"/>
          </p:cNvPr>
          <p:cNvSpPr>
            <a:spLocks noChangeArrowheads="1"/>
          </p:cNvSpPr>
          <p:nvPr/>
        </p:nvSpPr>
        <p:spPr bwMode="auto">
          <a:xfrm>
            <a:off x="8748713" y="6453188"/>
            <a:ext cx="322262" cy="322262"/>
          </a:xfrm>
          <a:prstGeom prst="actionButtonBackPrevious">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Datumsplatzhalter 1"/>
          <p:cNvSpPr>
            <a:spLocks noGrp="1"/>
          </p:cNvSpPr>
          <p:nvPr>
            <p:ph type="dt" sz="half" idx="11"/>
          </p:nvPr>
        </p:nvSpPr>
        <p:spPr/>
        <p:txBody>
          <a:bodyPr/>
          <a:lstStyle/>
          <a:p>
            <a:pPr>
              <a:defRPr/>
            </a:pPr>
            <a:r>
              <a:rPr lang="de-DE" smtClean="0"/>
              <a:t>June 3-6, 2013</a:t>
            </a:r>
            <a:endParaRPr lang="de-DE" dirty="0"/>
          </a:p>
        </p:txBody>
      </p:sp>
      <p:sp>
        <p:nvSpPr>
          <p:cNvPr id="3" name="Foliennummernplatzhalter 2"/>
          <p:cNvSpPr>
            <a:spLocks noGrp="1"/>
          </p:cNvSpPr>
          <p:nvPr>
            <p:ph type="sldNum" sz="quarter" idx="10"/>
          </p:nvPr>
        </p:nvSpPr>
        <p:spPr/>
        <p:txBody>
          <a:bodyPr/>
          <a:lstStyle/>
          <a:p>
            <a:pPr>
              <a:defRPr/>
            </a:pPr>
            <a:fld id="{DAB64192-E373-4E18-8798-B0D83CD6632C}" type="slidenum">
              <a:rPr lang="de-DE" smtClean="0"/>
              <a:pPr>
                <a:defRPr/>
              </a:pPr>
              <a:t>42</a:t>
            </a:fld>
            <a:endParaRPr lang="de-DE"/>
          </a:p>
        </p:txBody>
      </p:sp>
    </p:spTree>
    <p:extLst>
      <p:ext uri="{BB962C8B-B14F-4D97-AF65-F5344CB8AC3E}">
        <p14:creationId xmlns="" xmlns:p14="http://schemas.microsoft.com/office/powerpoint/2010/main" val="3993951267"/>
      </p:ext>
    </p:extLst>
  </p:cSld>
  <p:clrMapOvr>
    <a:masterClrMapping/>
  </p:clrMapOvr>
  <p:transition>
    <p:strips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liennummernplatzhalter 2"/>
          <p:cNvSpPr>
            <a:spLocks noGrp="1"/>
          </p:cNvSpPr>
          <p:nvPr>
            <p:ph type="sldNum" sz="quarter" idx="10"/>
          </p:nvPr>
        </p:nvSpPr>
        <p:spPr/>
        <p:txBody>
          <a:bodyPr/>
          <a:lstStyle/>
          <a:p>
            <a:pPr>
              <a:defRPr/>
            </a:pPr>
            <a:fld id="{A1F25FA3-98A2-4FC6-92D2-EA9ADF7B9ABF}" type="slidenum">
              <a:rPr lang="de-DE"/>
              <a:pPr>
                <a:defRPr/>
              </a:pPr>
              <a:t>43</a:t>
            </a:fld>
            <a:endParaRPr lang="de-DE"/>
          </a:p>
        </p:txBody>
      </p:sp>
      <p:sp>
        <p:nvSpPr>
          <p:cNvPr id="32771" name="Text Box 3"/>
          <p:cNvSpPr txBox="1">
            <a:spLocks noChangeArrowheads="1"/>
          </p:cNvSpPr>
          <p:nvPr/>
        </p:nvSpPr>
        <p:spPr bwMode="auto">
          <a:xfrm>
            <a:off x="0" y="1219200"/>
            <a:ext cx="4114800" cy="5021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0">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de-DE" sz="2400">
                <a:latin typeface="Times New Roman" pitchFamily="18" charset="0"/>
              </a:rPr>
              <a:t> </a:t>
            </a:r>
            <a:r>
              <a:rPr lang="de-DE" sz="2400">
                <a:solidFill>
                  <a:srgbClr val="FFFF00"/>
                </a:solidFill>
                <a:latin typeface="Comic Sans MS" pitchFamily="66" charset="0"/>
              </a:rPr>
              <a:t>cosmic rays, interaction with ISM, </a:t>
            </a:r>
            <a:r>
              <a:rPr lang="en-US" sz="2400">
                <a:solidFill>
                  <a:srgbClr val="FFFF00"/>
                </a:solidFill>
                <a:latin typeface="Comic Sans MS" pitchFamily="66" charset="0"/>
              </a:rPr>
              <a:t>cosmogenic nuclide formation</a:t>
            </a:r>
            <a:endParaRPr lang="de-DE" sz="2400">
              <a:solidFill>
                <a:srgbClr val="FFFF00"/>
              </a:solidFill>
              <a:latin typeface="Comic Sans MS" pitchFamily="66" charset="0"/>
            </a:endParaRPr>
          </a:p>
          <a:p>
            <a:pPr eaLnBrk="1" hangingPunct="1">
              <a:spcBef>
                <a:spcPct val="50000"/>
              </a:spcBef>
              <a:buFontTx/>
              <a:buChar char="•"/>
            </a:pPr>
            <a:r>
              <a:rPr lang="de-DE" sz="2400">
                <a:solidFill>
                  <a:srgbClr val="FFFF00"/>
                </a:solidFill>
                <a:latin typeface="Comic Sans MS" pitchFamily="66" charset="0"/>
              </a:rPr>
              <a:t> highly energetic photons and other particles</a:t>
            </a:r>
          </a:p>
          <a:p>
            <a:pPr eaLnBrk="1" hangingPunct="1">
              <a:spcBef>
                <a:spcPct val="50000"/>
              </a:spcBef>
              <a:buFontTx/>
              <a:buChar char="•"/>
            </a:pPr>
            <a:r>
              <a:rPr lang="de-DE" sz="2400">
                <a:solidFill>
                  <a:srgbClr val="FFFF00"/>
                </a:solidFill>
                <a:latin typeface="Comic Sans MS" pitchFamily="66" charset="0"/>
              </a:rPr>
              <a:t> neutrinos (Supernovae, sun, ?)</a:t>
            </a:r>
          </a:p>
          <a:p>
            <a:pPr eaLnBrk="1" hangingPunct="1">
              <a:spcBef>
                <a:spcPct val="50000"/>
              </a:spcBef>
              <a:buFontTx/>
              <a:buChar char="•"/>
            </a:pPr>
            <a:r>
              <a:rPr lang="de-DE" sz="2400">
                <a:solidFill>
                  <a:srgbClr val="FFFF00"/>
                </a:solidFill>
                <a:latin typeface="Comic Sans MS" pitchFamily="66" charset="0"/>
              </a:rPr>
              <a:t> antimatter-nuclei, antigalaxies </a:t>
            </a:r>
          </a:p>
          <a:p>
            <a:pPr eaLnBrk="1" hangingPunct="1">
              <a:spcBef>
                <a:spcPct val="50000"/>
              </a:spcBef>
              <a:buFontTx/>
              <a:buChar char="•"/>
            </a:pPr>
            <a:r>
              <a:rPr lang="de-DE" sz="2400">
                <a:solidFill>
                  <a:srgbClr val="FFFF00"/>
                </a:solidFill>
                <a:latin typeface="Comic Sans MS" pitchFamily="66" charset="0"/>
              </a:rPr>
              <a:t> dark matter ?</a:t>
            </a:r>
          </a:p>
          <a:p>
            <a:pPr eaLnBrk="1" hangingPunct="1">
              <a:spcBef>
                <a:spcPct val="50000"/>
              </a:spcBef>
              <a:buFontTx/>
              <a:buChar char="•"/>
            </a:pPr>
            <a:r>
              <a:rPr lang="de-DE" sz="2400">
                <a:solidFill>
                  <a:srgbClr val="FFFF00"/>
                </a:solidFill>
                <a:latin typeface="Comic Sans MS" pitchFamily="66" charset="0"/>
              </a:rPr>
              <a:t>…</a:t>
            </a:r>
            <a:endParaRPr lang="en-US" sz="2400">
              <a:solidFill>
                <a:srgbClr val="FFFF00"/>
              </a:solidFill>
              <a:latin typeface="Comic Sans MS" pitchFamily="66" charset="0"/>
            </a:endParaRPr>
          </a:p>
        </p:txBody>
      </p:sp>
      <p:pic>
        <p:nvPicPr>
          <p:cNvPr id="32772" name="Picture 4" descr="cosmshow"/>
          <p:cNvPicPr>
            <a:picLocks noChangeAspect="1" noChangeArrowheads="1"/>
          </p:cNvPicPr>
          <p:nvPr/>
        </p:nvPicPr>
        <p:blipFill>
          <a:blip r:embed="rId3" cstate="print">
            <a:extLst>
              <a:ext uri="{28A0092B-C50C-407E-A947-70E740481C1C}">
                <a14:useLocalDpi xmlns="" xmlns:a14="http://schemas.microsoft.com/office/drawing/2010/main" val="0"/>
              </a:ext>
            </a:extLst>
          </a:blip>
          <a:srcRect b="5347"/>
          <a:stretch>
            <a:fillRect/>
          </a:stretch>
        </p:blipFill>
        <p:spPr bwMode="auto">
          <a:xfrm>
            <a:off x="3851275" y="0"/>
            <a:ext cx="5292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9813" name="Rectangle 5"/>
          <p:cNvSpPr>
            <a:spLocks noChangeArrowheads="1"/>
          </p:cNvSpPr>
          <p:nvPr/>
        </p:nvSpPr>
        <p:spPr bwMode="auto">
          <a:xfrm>
            <a:off x="34925" y="142875"/>
            <a:ext cx="4486275" cy="765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800">
                <a:solidFill>
                  <a:schemeClr val="tx2"/>
                </a:solidFill>
                <a:effectLst>
                  <a:outerShdw blurRad="38100" dist="38100" dir="2700000" algn="tl">
                    <a:srgbClr val="FFFFFF"/>
                  </a:outerShdw>
                </a:effectLst>
                <a:latin typeface="Comic Sans MS" pitchFamily="66" charset="0"/>
              </a:rPr>
              <a:t>Astro particle physics</a:t>
            </a:r>
          </a:p>
        </p:txBody>
      </p:sp>
      <p:sp>
        <p:nvSpPr>
          <p:cNvPr id="32774" name="Rectangle 6"/>
          <p:cNvSpPr>
            <a:spLocks noChangeArrowheads="1"/>
          </p:cNvSpPr>
          <p:nvPr/>
        </p:nvSpPr>
        <p:spPr bwMode="auto">
          <a:xfrm>
            <a:off x="3924300" y="5788025"/>
            <a:ext cx="2160588"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chemeClr val="bg2"/>
                </a:solidFill>
                <a:latin typeface="Comic Sans MS" pitchFamily="66" charset="0"/>
              </a:rPr>
              <a:t>cascade of subatomic particles</a:t>
            </a:r>
          </a:p>
          <a:p>
            <a:r>
              <a:rPr lang="en-US" sz="1600">
                <a:solidFill>
                  <a:schemeClr val="bg2"/>
                </a:solidFill>
                <a:latin typeface="Comic Sans MS" pitchFamily="66" charset="0"/>
              </a:rPr>
              <a:t>associated with cosmic rays</a:t>
            </a:r>
          </a:p>
        </p:txBody>
      </p:sp>
      <p:sp>
        <p:nvSpPr>
          <p:cNvPr id="32775" name="Text Box 16"/>
          <p:cNvSpPr txBox="1">
            <a:spLocks noChangeArrowheads="1"/>
          </p:cNvSpPr>
          <p:nvPr/>
        </p:nvSpPr>
        <p:spPr bwMode="auto">
          <a:xfrm>
            <a:off x="5470525" y="5222875"/>
            <a:ext cx="7461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Energy</a:t>
            </a:r>
          </a:p>
        </p:txBody>
      </p:sp>
      <p:sp>
        <p:nvSpPr>
          <p:cNvPr id="32776" name="Line 17"/>
          <p:cNvSpPr>
            <a:spLocks noChangeShapeType="1"/>
          </p:cNvSpPr>
          <p:nvPr/>
        </p:nvSpPr>
        <p:spPr bwMode="auto">
          <a:xfrm>
            <a:off x="6342063" y="5380038"/>
            <a:ext cx="762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777" name="Text Box 18"/>
          <p:cNvSpPr txBox="1">
            <a:spLocks noChangeArrowheads="1"/>
          </p:cNvSpPr>
          <p:nvPr/>
        </p:nvSpPr>
        <p:spPr bwMode="auto">
          <a:xfrm rot="-5400000">
            <a:off x="4583907" y="4198144"/>
            <a:ext cx="51911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Flux</a:t>
            </a:r>
          </a:p>
        </p:txBody>
      </p:sp>
      <p:sp>
        <p:nvSpPr>
          <p:cNvPr id="32778" name="Line 19"/>
          <p:cNvSpPr>
            <a:spLocks noChangeShapeType="1"/>
          </p:cNvSpPr>
          <p:nvPr/>
        </p:nvSpPr>
        <p:spPr bwMode="auto">
          <a:xfrm rot="-5400000">
            <a:off x="4512469" y="3626644"/>
            <a:ext cx="762000" cy="15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59831" name="Picture 23" descr="hes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288" y="1125538"/>
            <a:ext cx="3627437"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6"/>
          <p:cNvGrpSpPr>
            <a:grpSpLocks/>
          </p:cNvGrpSpPr>
          <p:nvPr/>
        </p:nvGrpSpPr>
        <p:grpSpPr bwMode="auto">
          <a:xfrm>
            <a:off x="4356100" y="476250"/>
            <a:ext cx="4129088" cy="5360988"/>
            <a:chOff x="2744" y="300"/>
            <a:chExt cx="2601" cy="3377"/>
          </a:xfrm>
        </p:grpSpPr>
        <p:grpSp>
          <p:nvGrpSpPr>
            <p:cNvPr id="4" name="Group 21"/>
            <p:cNvGrpSpPr>
              <a:grpSpLocks/>
            </p:cNvGrpSpPr>
            <p:nvPr/>
          </p:nvGrpSpPr>
          <p:grpSpPr bwMode="auto">
            <a:xfrm>
              <a:off x="2744" y="300"/>
              <a:ext cx="2601" cy="3377"/>
              <a:chOff x="2744" y="300"/>
              <a:chExt cx="2601" cy="3377"/>
            </a:xfrm>
          </p:grpSpPr>
          <p:pic>
            <p:nvPicPr>
              <p:cNvPr id="32784" name="Picture 13" descr="cosmicray flux"/>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44" y="300"/>
                <a:ext cx="2601" cy="3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85" name="Text Box 20"/>
              <p:cNvSpPr txBox="1">
                <a:spLocks noChangeArrowheads="1"/>
              </p:cNvSpPr>
              <p:nvPr/>
            </p:nvSpPr>
            <p:spPr bwMode="auto">
              <a:xfrm>
                <a:off x="3787" y="663"/>
                <a:ext cx="1348" cy="60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400">
                    <a:solidFill>
                      <a:schemeClr val="bg2"/>
                    </a:solidFill>
                  </a:rPr>
                  <a:t>~90% of cosmic rays are</a:t>
                </a:r>
              </a:p>
              <a:p>
                <a:pPr algn="r" eaLnBrk="1" hangingPunct="1"/>
                <a:r>
                  <a:rPr lang="en-US" sz="1400">
                    <a:solidFill>
                      <a:schemeClr val="bg2"/>
                    </a:solidFill>
                  </a:rPr>
                  <a:t>nuclei of H, 8% are He </a:t>
                </a:r>
              </a:p>
              <a:p>
                <a:pPr algn="r" eaLnBrk="1" hangingPunct="1"/>
                <a:r>
                  <a:rPr lang="en-US" sz="1400">
                    <a:solidFill>
                      <a:schemeClr val="bg2"/>
                    </a:solidFill>
                  </a:rPr>
                  <a:t>nuclei, electrons, or </a:t>
                </a:r>
              </a:p>
              <a:p>
                <a:pPr algn="r" eaLnBrk="1" hangingPunct="1"/>
                <a:r>
                  <a:rPr lang="en-US" sz="1400">
                    <a:solidFill>
                      <a:schemeClr val="bg2"/>
                    </a:solidFill>
                  </a:rPr>
                  <a:t>heavier nuclei</a:t>
                </a:r>
              </a:p>
            </p:txBody>
          </p:sp>
        </p:grpSp>
        <p:pic>
          <p:nvPicPr>
            <p:cNvPr id="32783" name="Picture 25" descr="altitud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88" y="2041"/>
              <a:ext cx="1334"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59831"/>
                                        </p:tgtEl>
                                        <p:attrNameLst>
                                          <p:attrName>style.visibility</p:attrName>
                                        </p:attrNameLst>
                                      </p:cBhvr>
                                      <p:to>
                                        <p:strVal val="visible"/>
                                      </p:to>
                                    </p:set>
                                    <p:animEffect transition="in" filter="checkerboard(across)">
                                      <p:cBhvr>
                                        <p:cTn id="12" dur="500"/>
                                        <p:tgtEl>
                                          <p:spTgt spid="759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iennummernplatzhalter 3"/>
          <p:cNvSpPr>
            <a:spLocks noGrp="1"/>
          </p:cNvSpPr>
          <p:nvPr>
            <p:ph type="sldNum" sz="quarter" idx="10"/>
          </p:nvPr>
        </p:nvSpPr>
        <p:spPr/>
        <p:txBody>
          <a:bodyPr/>
          <a:lstStyle/>
          <a:p>
            <a:pPr>
              <a:defRPr/>
            </a:pPr>
            <a:fld id="{6E35267C-86B0-4586-9D11-8F8538CD930E}" type="slidenum">
              <a:rPr lang="de-DE"/>
              <a:pPr>
                <a:defRPr/>
              </a:pPr>
              <a:t>44</a:t>
            </a:fld>
            <a:endParaRPr lang="de-DE"/>
          </a:p>
        </p:txBody>
      </p:sp>
      <p:pic>
        <p:nvPicPr>
          <p:cNvPr id="29699" name="Picture 2" descr="spts-targe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36613"/>
            <a:ext cx="896461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Rectangle 4">
            <a:hlinkClick r:id="rId3" action="ppaction://hlinksldjump"/>
          </p:cNvPr>
          <p:cNvSpPr>
            <a:spLocks noChangeArrowheads="1"/>
          </p:cNvSpPr>
          <p:nvPr/>
        </p:nvSpPr>
        <p:spPr bwMode="auto">
          <a:xfrm>
            <a:off x="4324350" y="5835650"/>
            <a:ext cx="4953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r>
              <a:rPr lang="de-DE" sz="2600" dirty="0">
                <a:sym typeface="Wingdings" pitchFamily="2" charset="2"/>
              </a:rPr>
              <a:t></a:t>
            </a:r>
          </a:p>
        </p:txBody>
      </p:sp>
      <p:sp>
        <p:nvSpPr>
          <p:cNvPr id="661510" name="Rectangle 6"/>
          <p:cNvSpPr>
            <a:spLocks noChangeArrowheads="1"/>
          </p:cNvSpPr>
          <p:nvPr/>
        </p:nvSpPr>
        <p:spPr bwMode="auto">
          <a:xfrm>
            <a:off x="107950" y="260350"/>
            <a:ext cx="8497888" cy="1081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800" dirty="0">
                <a:solidFill>
                  <a:schemeClr val="tx2"/>
                </a:solidFill>
                <a:effectLst>
                  <a:outerShdw blurRad="38100" dist="38100" dir="2700000" algn="tl">
                    <a:srgbClr val="FFFFFF"/>
                  </a:outerShdw>
                </a:effectLst>
                <a:latin typeface="Comic Sans MS" pitchFamily="66" charset="0"/>
              </a:rPr>
              <a:t>why nuclear physics?                                                   	The Target </a:t>
            </a:r>
            <a:r>
              <a:rPr lang="en-GB" sz="1600" dirty="0">
                <a:solidFill>
                  <a:schemeClr val="tx2"/>
                </a:solidFill>
                <a:effectLst>
                  <a:outerShdw blurRad="38100" dist="38100" dir="2700000" algn="tl">
                    <a:srgbClr val="FFFFFF"/>
                  </a:outerShdw>
                </a:effectLst>
                <a:latin typeface="Comic Sans MS" pitchFamily="66" charset="0"/>
              </a:rPr>
              <a:t>(ESS)</a:t>
            </a:r>
            <a:r>
              <a:rPr lang="en-GB" sz="2800" dirty="0">
                <a:solidFill>
                  <a:schemeClr val="tx2"/>
                </a:solidFill>
                <a:effectLst>
                  <a:outerShdw blurRad="38100" dist="38100" dir="2700000" algn="tl">
                    <a:srgbClr val="FFFFFF"/>
                  </a:outerShdw>
                </a:effectLst>
                <a:latin typeface="Comic Sans MS" pitchFamily="66" charset="0"/>
              </a:rPr>
              <a:t> </a:t>
            </a:r>
            <a:br>
              <a:rPr lang="en-GB" sz="2800" dirty="0">
                <a:solidFill>
                  <a:schemeClr val="tx2"/>
                </a:solidFill>
                <a:effectLst>
                  <a:outerShdw blurRad="38100" dist="38100" dir="2700000" algn="tl">
                    <a:srgbClr val="FFFFFF"/>
                  </a:outerShdw>
                </a:effectLst>
                <a:latin typeface="Comic Sans MS" pitchFamily="66" charset="0"/>
              </a:rPr>
            </a:br>
            <a:endParaRPr lang="en-GB" sz="2800" dirty="0">
              <a:solidFill>
                <a:schemeClr val="tx2"/>
              </a:solidFill>
              <a:effectLst>
                <a:outerShdw blurRad="38100" dist="38100" dir="2700000" algn="tl">
                  <a:srgbClr val="FFFFFF"/>
                </a:outerShdw>
              </a:effectLst>
              <a:latin typeface="Comic Sans MS" pitchFamily="66" charset="0"/>
            </a:endParaRPr>
          </a:p>
        </p:txBody>
      </p:sp>
      <p:sp>
        <p:nvSpPr>
          <p:cNvPr id="29702" name="Text Box 9"/>
          <p:cNvSpPr txBox="1">
            <a:spLocks noChangeArrowheads="1"/>
          </p:cNvSpPr>
          <p:nvPr/>
        </p:nvSpPr>
        <p:spPr bwMode="auto">
          <a:xfrm>
            <a:off x="179388" y="692150"/>
            <a:ext cx="35290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600">
                <a:solidFill>
                  <a:srgbClr val="FFCC00"/>
                </a:solidFill>
                <a:latin typeface="Comic Sans MS" pitchFamily="66" charset="0"/>
              </a:rPr>
              <a:t>ESS, SNS, JSNS, ISIS,….</a:t>
            </a:r>
          </a:p>
        </p:txBody>
      </p:sp>
      <p:grpSp>
        <p:nvGrpSpPr>
          <p:cNvPr id="3" name="Group 28"/>
          <p:cNvGrpSpPr>
            <a:grpSpLocks/>
          </p:cNvGrpSpPr>
          <p:nvPr/>
        </p:nvGrpSpPr>
        <p:grpSpPr bwMode="auto">
          <a:xfrm>
            <a:off x="1109663" y="2382838"/>
            <a:ext cx="6946900" cy="2751137"/>
            <a:chOff x="699" y="1501"/>
            <a:chExt cx="4376" cy="1733"/>
          </a:xfrm>
        </p:grpSpPr>
        <p:sp>
          <p:nvSpPr>
            <p:cNvPr id="29714" name="Rectangle 23"/>
            <p:cNvSpPr>
              <a:spLocks noChangeArrowheads="1"/>
            </p:cNvSpPr>
            <p:nvPr/>
          </p:nvSpPr>
          <p:spPr bwMode="auto">
            <a:xfrm rot="-1132438">
              <a:off x="699" y="1504"/>
              <a:ext cx="4355" cy="1730"/>
            </a:xfrm>
            <a:prstGeom prst="rect">
              <a:avLst/>
            </a:prstGeom>
            <a:solidFill>
              <a:srgbClr val="000080">
                <a:alpha val="61176"/>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715" name="Text Box 24"/>
            <p:cNvSpPr txBox="1">
              <a:spLocks noChangeArrowheads="1"/>
            </p:cNvSpPr>
            <p:nvPr/>
          </p:nvSpPr>
          <p:spPr bwMode="auto">
            <a:xfrm rot="-1150296">
              <a:off x="720" y="1501"/>
              <a:ext cx="4355" cy="1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400">
                  <a:solidFill>
                    <a:srgbClr val="FFFF00"/>
                  </a:solidFill>
                  <a:latin typeface="Comic Sans MS" pitchFamily="66" charset="0"/>
                </a:rPr>
                <a:t>layout and design of moderators (coupling, poisoning, pre-moderation…) and reflectors, shielding layout…</a:t>
              </a:r>
            </a:p>
            <a:p>
              <a:pPr eaLnBrk="1" hangingPunct="1">
                <a:spcBef>
                  <a:spcPct val="50000"/>
                </a:spcBef>
              </a:pPr>
              <a:r>
                <a:rPr lang="de-DE" sz="2400">
                  <a:solidFill>
                    <a:srgbClr val="FFFF00"/>
                  </a:solidFill>
                  <a:latin typeface="Comic Sans MS" pitchFamily="66" charset="0"/>
                </a:rPr>
                <a:t>…each subject certainly filling a whole lecture by itself</a:t>
              </a:r>
            </a:p>
            <a:p>
              <a:pPr eaLnBrk="1" hangingPunct="1">
                <a:spcBef>
                  <a:spcPct val="50000"/>
                </a:spcBef>
              </a:pPr>
              <a:r>
                <a:rPr lang="de-DE" sz="2400">
                  <a:solidFill>
                    <a:srgbClr val="FFFF00"/>
                  </a:solidFill>
                  <a:latin typeface="Comic Sans MS" pitchFamily="66" charset="0"/>
                  <a:sym typeface="Wingdings" pitchFamily="2" charset="2"/>
                </a:rPr>
                <a:t> Nuclear physics is needed !</a:t>
              </a:r>
              <a:endParaRPr lang="de-DE" sz="2400">
                <a:solidFill>
                  <a:srgbClr val="FFFF00"/>
                </a:solidFill>
                <a:latin typeface="Comic Sans MS" pitchFamily="66" charset="0"/>
              </a:endParaRPr>
            </a:p>
          </p:txBody>
        </p:sp>
      </p:grpSp>
      <p:grpSp>
        <p:nvGrpSpPr>
          <p:cNvPr id="4" name="Group 27"/>
          <p:cNvGrpSpPr>
            <a:grpSpLocks/>
          </p:cNvGrpSpPr>
          <p:nvPr/>
        </p:nvGrpSpPr>
        <p:grpSpPr bwMode="auto">
          <a:xfrm>
            <a:off x="1331913" y="2565400"/>
            <a:ext cx="6921500" cy="2789238"/>
            <a:chOff x="-363" y="935"/>
            <a:chExt cx="4360" cy="1757"/>
          </a:xfrm>
        </p:grpSpPr>
        <p:sp>
          <p:nvSpPr>
            <p:cNvPr id="29712" name="Rectangle 12"/>
            <p:cNvSpPr>
              <a:spLocks noChangeArrowheads="1"/>
            </p:cNvSpPr>
            <p:nvPr/>
          </p:nvSpPr>
          <p:spPr bwMode="auto">
            <a:xfrm rot="-1132438">
              <a:off x="-363" y="938"/>
              <a:ext cx="4354" cy="1754"/>
            </a:xfrm>
            <a:prstGeom prst="rect">
              <a:avLst/>
            </a:prstGeom>
            <a:solidFill>
              <a:srgbClr val="000080">
                <a:alpha val="61176"/>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713" name="Text Box 10"/>
            <p:cNvSpPr txBox="1">
              <a:spLocks noChangeArrowheads="1"/>
            </p:cNvSpPr>
            <p:nvPr/>
          </p:nvSpPr>
          <p:spPr bwMode="auto">
            <a:xfrm rot="-1150296">
              <a:off x="-358" y="935"/>
              <a:ext cx="4355" cy="1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400">
                  <a:solidFill>
                    <a:srgbClr val="FFFF00"/>
                  </a:solidFill>
                  <a:latin typeface="Comic Sans MS" pitchFamily="66" charset="0"/>
                </a:rPr>
                <a:t>activation of structure material and critical components, as well as energy deposition should be minimized…  </a:t>
              </a:r>
            </a:p>
            <a:p>
              <a:pPr eaLnBrk="1" hangingPunct="1">
                <a:spcBef>
                  <a:spcPct val="50000"/>
                </a:spcBef>
              </a:pPr>
              <a:r>
                <a:rPr lang="de-DE" sz="2400">
                  <a:solidFill>
                    <a:srgbClr val="FFFF00"/>
                  </a:solidFill>
                  <a:latin typeface="Comic Sans MS" pitchFamily="66" charset="0"/>
                </a:rPr>
                <a:t>deactivation properties of individual nuclides can be studied</a:t>
              </a:r>
            </a:p>
            <a:p>
              <a:pPr eaLnBrk="1" hangingPunct="1">
                <a:spcBef>
                  <a:spcPct val="50000"/>
                </a:spcBef>
              </a:pPr>
              <a:r>
                <a:rPr lang="de-DE" sz="2400">
                  <a:solidFill>
                    <a:srgbClr val="FFFF00"/>
                  </a:solidFill>
                  <a:latin typeface="Comic Sans MS" pitchFamily="66" charset="0"/>
                  <a:sym typeface="Wingdings" pitchFamily="2" charset="2"/>
                </a:rPr>
                <a:t> Nuclear physics is needed !</a:t>
              </a:r>
            </a:p>
          </p:txBody>
        </p:sp>
      </p:grpSp>
      <p:grpSp>
        <p:nvGrpSpPr>
          <p:cNvPr id="5" name="Group 15"/>
          <p:cNvGrpSpPr>
            <a:grpSpLocks/>
          </p:cNvGrpSpPr>
          <p:nvPr/>
        </p:nvGrpSpPr>
        <p:grpSpPr bwMode="auto">
          <a:xfrm>
            <a:off x="1403350" y="2781300"/>
            <a:ext cx="6934200" cy="1884363"/>
            <a:chOff x="748" y="1616"/>
            <a:chExt cx="4368" cy="1187"/>
          </a:xfrm>
        </p:grpSpPr>
        <p:sp>
          <p:nvSpPr>
            <p:cNvPr id="29710" name="Rectangle 16"/>
            <p:cNvSpPr>
              <a:spLocks noChangeArrowheads="1"/>
            </p:cNvSpPr>
            <p:nvPr/>
          </p:nvSpPr>
          <p:spPr bwMode="auto">
            <a:xfrm rot="-1132438">
              <a:off x="748" y="1618"/>
              <a:ext cx="4354" cy="1185"/>
            </a:xfrm>
            <a:prstGeom prst="rect">
              <a:avLst/>
            </a:prstGeom>
            <a:solidFill>
              <a:srgbClr val="000080">
                <a:alpha val="61176"/>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711" name="Text Box 17"/>
            <p:cNvSpPr txBox="1">
              <a:spLocks noChangeArrowheads="1"/>
            </p:cNvSpPr>
            <p:nvPr/>
          </p:nvSpPr>
          <p:spPr bwMode="auto">
            <a:xfrm rot="-1150296">
              <a:off x="761" y="1616"/>
              <a:ext cx="4355" cy="10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400" dirty="0">
                  <a:solidFill>
                    <a:srgbClr val="FFFF00"/>
                  </a:solidFill>
                  <a:latin typeface="Comic Sans MS" pitchFamily="66" charset="0"/>
                </a:rPr>
                <a:t>H-, He-, IMF </a:t>
              </a:r>
              <a:r>
                <a:rPr lang="de-DE" sz="2400" dirty="0" err="1">
                  <a:solidFill>
                    <a:srgbClr val="FFFF00"/>
                  </a:solidFill>
                  <a:latin typeface="Comic Sans MS" pitchFamily="66" charset="0"/>
                </a:rPr>
                <a:t>and</a:t>
              </a:r>
              <a:r>
                <a:rPr lang="de-DE" sz="2400" dirty="0">
                  <a:solidFill>
                    <a:srgbClr val="FFFF00"/>
                  </a:solidFill>
                  <a:latin typeface="Comic Sans MS" pitchFamily="66" charset="0"/>
                </a:rPr>
                <a:t> residual </a:t>
              </a:r>
              <a:r>
                <a:rPr lang="de-DE" sz="2400" dirty="0" err="1">
                  <a:solidFill>
                    <a:srgbClr val="FFFF00"/>
                  </a:solidFill>
                  <a:latin typeface="Comic Sans MS" pitchFamily="66" charset="0"/>
                </a:rPr>
                <a:t>production</a:t>
              </a:r>
              <a:r>
                <a:rPr lang="de-DE" sz="2400" dirty="0">
                  <a:solidFill>
                    <a:srgbClr val="FFFF00"/>
                  </a:solidFill>
                  <a:latin typeface="Comic Sans MS" pitchFamily="66" charset="0"/>
                </a:rPr>
                <a:t> </a:t>
              </a:r>
              <a:r>
                <a:rPr lang="de-DE" sz="2400" dirty="0" err="1">
                  <a:solidFill>
                    <a:srgbClr val="FFFF00"/>
                  </a:solidFill>
                  <a:latin typeface="Comic Sans MS" pitchFamily="66" charset="0"/>
                </a:rPr>
                <a:t>cause</a:t>
              </a:r>
              <a:r>
                <a:rPr lang="de-DE" sz="2400" dirty="0">
                  <a:solidFill>
                    <a:srgbClr val="FFFF00"/>
                  </a:solidFill>
                  <a:latin typeface="Comic Sans MS" pitchFamily="66" charset="0"/>
                </a:rPr>
                <a:t> </a:t>
              </a:r>
              <a:r>
                <a:rPr lang="de-DE" sz="2400" dirty="0" err="1">
                  <a:solidFill>
                    <a:srgbClr val="FFFF00"/>
                  </a:solidFill>
                  <a:latin typeface="Comic Sans MS" pitchFamily="66" charset="0"/>
                </a:rPr>
                <a:t>radiation</a:t>
              </a:r>
              <a:r>
                <a:rPr lang="de-DE" sz="2400" dirty="0">
                  <a:solidFill>
                    <a:srgbClr val="FFFF00"/>
                  </a:solidFill>
                  <a:latin typeface="Comic Sans MS" pitchFamily="66" charset="0"/>
                </a:rPr>
                <a:t> </a:t>
              </a:r>
              <a:r>
                <a:rPr lang="de-DE" sz="2400" dirty="0" err="1">
                  <a:solidFill>
                    <a:srgbClr val="FFFF00"/>
                  </a:solidFill>
                  <a:latin typeface="Comic Sans MS" pitchFamily="66" charset="0"/>
                </a:rPr>
                <a:t>damage</a:t>
              </a:r>
              <a:r>
                <a:rPr lang="de-DE" sz="2400" dirty="0">
                  <a:solidFill>
                    <a:srgbClr val="FFFF00"/>
                  </a:solidFill>
                  <a:latin typeface="Comic Sans MS" pitchFamily="66" charset="0"/>
                </a:rPr>
                <a:t> due </a:t>
              </a:r>
              <a:r>
                <a:rPr lang="de-DE" sz="2400" dirty="0" err="1">
                  <a:solidFill>
                    <a:srgbClr val="FFFF00"/>
                  </a:solidFill>
                  <a:latin typeface="Comic Sans MS" pitchFamily="66" charset="0"/>
                </a:rPr>
                <a:t>to</a:t>
              </a:r>
              <a:r>
                <a:rPr lang="de-DE" sz="2400" dirty="0">
                  <a:solidFill>
                    <a:srgbClr val="FFFF00"/>
                  </a:solidFill>
                  <a:latin typeface="Comic Sans MS" pitchFamily="66" charset="0"/>
                </a:rPr>
                <a:t> </a:t>
              </a:r>
              <a:r>
                <a:rPr lang="de-DE" sz="2400" dirty="0" err="1">
                  <a:solidFill>
                    <a:srgbClr val="FFFF00"/>
                  </a:solidFill>
                  <a:latin typeface="Comic Sans MS" pitchFamily="66" charset="0"/>
                </a:rPr>
                <a:t>embrittlement</a:t>
              </a:r>
              <a:r>
                <a:rPr lang="de-DE" sz="2400" dirty="0">
                  <a:solidFill>
                    <a:srgbClr val="FFFF00"/>
                  </a:solidFill>
                  <a:latin typeface="Comic Sans MS" pitchFamily="66" charset="0"/>
                </a:rPr>
                <a:t>, dpa, … in </a:t>
              </a:r>
              <a:r>
                <a:rPr lang="de-DE" sz="2400" dirty="0" err="1">
                  <a:solidFill>
                    <a:srgbClr val="FFFF00"/>
                  </a:solidFill>
                  <a:latin typeface="Comic Sans MS" pitchFamily="66" charset="0"/>
                </a:rPr>
                <a:t>structural</a:t>
              </a:r>
              <a:r>
                <a:rPr lang="de-DE" sz="2400" dirty="0">
                  <a:solidFill>
                    <a:srgbClr val="FFFF00"/>
                  </a:solidFill>
                  <a:latin typeface="Comic Sans MS" pitchFamily="66" charset="0"/>
                </a:rPr>
                <a:t> </a:t>
              </a:r>
              <a:r>
                <a:rPr lang="de-DE" sz="2400" dirty="0" err="1">
                  <a:solidFill>
                    <a:srgbClr val="FFFF00"/>
                  </a:solidFill>
                  <a:latin typeface="Comic Sans MS" pitchFamily="66" charset="0"/>
                </a:rPr>
                <a:t>materials</a:t>
              </a:r>
              <a:r>
                <a:rPr lang="de-DE" sz="2400" dirty="0">
                  <a:solidFill>
                    <a:srgbClr val="FFFF00"/>
                  </a:solidFill>
                  <a:latin typeface="Comic Sans MS" pitchFamily="66" charset="0"/>
                </a:rPr>
                <a:t> </a:t>
              </a:r>
            </a:p>
            <a:p>
              <a:pPr eaLnBrk="1" hangingPunct="1">
                <a:spcBef>
                  <a:spcPct val="50000"/>
                </a:spcBef>
              </a:pP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Nuclear</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physics</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is</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needed</a:t>
              </a:r>
              <a:r>
                <a:rPr lang="de-DE" sz="2400" dirty="0">
                  <a:solidFill>
                    <a:srgbClr val="FFFF00"/>
                  </a:solidFill>
                  <a:latin typeface="Comic Sans MS" pitchFamily="66" charset="0"/>
                  <a:sym typeface="Wingdings" pitchFamily="2" charset="2"/>
                </a:rPr>
                <a:t> !</a:t>
              </a:r>
              <a:endParaRPr lang="de-DE" sz="2400" dirty="0">
                <a:solidFill>
                  <a:srgbClr val="FFFF00"/>
                </a:solidFill>
                <a:latin typeface="Comic Sans MS" pitchFamily="66" charset="0"/>
              </a:endParaRPr>
            </a:p>
          </p:txBody>
        </p:sp>
      </p:grpSp>
      <p:grpSp>
        <p:nvGrpSpPr>
          <p:cNvPr id="6" name="Group 18"/>
          <p:cNvGrpSpPr>
            <a:grpSpLocks/>
          </p:cNvGrpSpPr>
          <p:nvPr/>
        </p:nvGrpSpPr>
        <p:grpSpPr bwMode="auto">
          <a:xfrm>
            <a:off x="1579563" y="3000375"/>
            <a:ext cx="6951662" cy="1881188"/>
            <a:chOff x="723" y="1618"/>
            <a:chExt cx="4379" cy="1185"/>
          </a:xfrm>
        </p:grpSpPr>
        <p:sp>
          <p:nvSpPr>
            <p:cNvPr id="29708" name="Rectangle 19"/>
            <p:cNvSpPr>
              <a:spLocks noChangeArrowheads="1"/>
            </p:cNvSpPr>
            <p:nvPr/>
          </p:nvSpPr>
          <p:spPr bwMode="auto">
            <a:xfrm rot="-1132438">
              <a:off x="748" y="1618"/>
              <a:ext cx="4354" cy="1185"/>
            </a:xfrm>
            <a:prstGeom prst="rect">
              <a:avLst/>
            </a:prstGeom>
            <a:solidFill>
              <a:srgbClr val="000080">
                <a:alpha val="61176"/>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709" name="Text Box 20"/>
            <p:cNvSpPr txBox="1">
              <a:spLocks noChangeArrowheads="1"/>
            </p:cNvSpPr>
            <p:nvPr/>
          </p:nvSpPr>
          <p:spPr bwMode="auto">
            <a:xfrm rot="-1150296">
              <a:off x="723" y="1622"/>
              <a:ext cx="4355" cy="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400">
                  <a:solidFill>
                    <a:srgbClr val="FFFF00"/>
                  </a:solidFill>
                  <a:latin typeface="Comic Sans MS" pitchFamily="66" charset="0"/>
                </a:rPr>
                <a:t>Neutron flux is to be optimized in terms of proper energy, timing and maximum intensity… </a:t>
              </a:r>
            </a:p>
            <a:p>
              <a:pPr eaLnBrk="1" hangingPunct="1">
                <a:spcBef>
                  <a:spcPct val="50000"/>
                </a:spcBef>
              </a:pPr>
              <a:r>
                <a:rPr lang="de-DE" sz="2400">
                  <a:solidFill>
                    <a:srgbClr val="FFFF00"/>
                  </a:solidFill>
                  <a:latin typeface="Comic Sans MS" pitchFamily="66" charset="0"/>
                  <a:sym typeface="Wingdings" pitchFamily="2" charset="2"/>
                </a:rPr>
                <a:t> Nuclear physics is needed !</a:t>
              </a:r>
              <a:endParaRPr lang="de-DE" sz="2400">
                <a:solidFill>
                  <a:srgbClr val="FFFF00"/>
                </a:solidFill>
                <a:latin typeface="Comic Sans MS" pitchFamily="66" charset="0"/>
              </a:endParaRPr>
            </a:p>
          </p:txBody>
        </p:sp>
      </p:gr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xit" presetSubtype="10" fill="hold" nodeType="clickEffect">
                                  <p:stCondLst>
                                    <p:cond delay="0"/>
                                  </p:stCondLst>
                                  <p:childTnLst>
                                    <p:animEffect transition="out" filter="checkerboard(across)">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4"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ox(i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oliennummernplatzhalter 3"/>
          <p:cNvSpPr>
            <a:spLocks noGrp="1"/>
          </p:cNvSpPr>
          <p:nvPr>
            <p:ph type="sldNum" sz="quarter" idx="10"/>
          </p:nvPr>
        </p:nvSpPr>
        <p:spPr/>
        <p:txBody>
          <a:bodyPr/>
          <a:lstStyle/>
          <a:p>
            <a:pPr>
              <a:defRPr/>
            </a:pPr>
            <a:fld id="{A21EDCE9-B5F4-4C81-B861-76FDDEFFBE89}" type="slidenum">
              <a:rPr lang="de-DE"/>
              <a:pPr>
                <a:defRPr/>
              </a:pPr>
              <a:t>45</a:t>
            </a:fld>
            <a:endParaRPr lang="de-DE"/>
          </a:p>
        </p:txBody>
      </p:sp>
      <p:graphicFrame>
        <p:nvGraphicFramePr>
          <p:cNvPr id="742507" name="Group 107"/>
          <p:cNvGraphicFramePr>
            <a:graphicFrameLocks noGrp="1"/>
          </p:cNvGraphicFramePr>
          <p:nvPr>
            <p:ph/>
          </p:nvPr>
        </p:nvGraphicFramePr>
        <p:xfrm>
          <a:off x="827088" y="1125538"/>
          <a:ext cx="7283450" cy="4924425"/>
        </p:xfrm>
        <a:graphic>
          <a:graphicData uri="http://schemas.openxmlformats.org/drawingml/2006/table">
            <a:tbl>
              <a:tblPr/>
              <a:tblGrid>
                <a:gridCol w="1820862"/>
                <a:gridCol w="1820863"/>
                <a:gridCol w="1820862"/>
                <a:gridCol w="1820863"/>
              </a:tblGrid>
              <a:tr h="9205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600" b="1" i="0" u="none" strike="noStrike" cap="none" normalizeH="0" baseline="0" smtClean="0">
                          <a:ln>
                            <a:noFill/>
                          </a:ln>
                          <a:solidFill>
                            <a:srgbClr val="FCCC6C"/>
                          </a:solidFill>
                          <a:effectLst/>
                          <a:latin typeface="Comic Sans MS" pitchFamily="66" charset="0"/>
                        </a:rPr>
                        <a:t>Process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600" b="1" i="0" u="none" strike="noStrike" cap="none" normalizeH="0" baseline="0" smtClean="0">
                          <a:ln>
                            <a:noFill/>
                          </a:ln>
                          <a:solidFill>
                            <a:srgbClr val="FCCC6C"/>
                          </a:solidFill>
                          <a:effectLst/>
                          <a:latin typeface="Comic Sans MS" pitchFamily="66" charset="0"/>
                        </a:rPr>
                        <a:t>Example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600" b="1" i="0" u="none" strike="noStrike" cap="none" normalizeH="0" baseline="0" smtClean="0">
                          <a:ln>
                            <a:noFill/>
                          </a:ln>
                          <a:solidFill>
                            <a:srgbClr val="FCCC6C"/>
                          </a:solidFill>
                          <a:effectLst/>
                          <a:latin typeface="Comic Sans MS" pitchFamily="66" charset="0"/>
                        </a:rPr>
                        <a:t>Yield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600" b="1" i="0" u="none" strike="noStrike" cap="none" normalizeH="0" baseline="0" smtClean="0">
                          <a:ln>
                            <a:noFill/>
                          </a:ln>
                          <a:solidFill>
                            <a:srgbClr val="FCCC6C"/>
                          </a:solidFill>
                          <a:effectLst/>
                          <a:latin typeface="Comic Sans MS" pitchFamily="66" charset="0"/>
                        </a:rPr>
                        <a:t>Energy</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600" b="1" i="0" u="none" strike="noStrike" cap="none" normalizeH="0" baseline="0" smtClean="0">
                          <a:ln>
                            <a:noFill/>
                          </a:ln>
                          <a:solidFill>
                            <a:srgbClr val="FCCC6C"/>
                          </a:solidFill>
                          <a:effectLst/>
                          <a:latin typeface="Comic Sans MS" pitchFamily="66" charset="0"/>
                        </a:rPr>
                        <a:t>Deposition</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600" b="1" i="0" u="none" strike="noStrike" cap="none" normalizeH="0" baseline="0" smtClean="0">
                          <a:ln>
                            <a:noFill/>
                          </a:ln>
                          <a:solidFill>
                            <a:srgbClr val="FCCC6C"/>
                          </a:solidFill>
                          <a:effectLst/>
                          <a:latin typeface="Comic Sans MS" pitchFamily="66" charset="0"/>
                          <a:cs typeface="Arial" pitchFamily="34" charset="0"/>
                        </a:rPr>
                        <a:t>[ MeV/n]</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719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DT solid target</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400keV deuterons on tritium in Titan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4.0 x 10</a:t>
                      </a:r>
                      <a:r>
                        <a:rPr kumimoji="0" lang="de-DE" sz="1400" b="1" i="0" u="none" strike="noStrike" cap="none" normalizeH="0" baseline="30000" smtClean="0">
                          <a:ln>
                            <a:noFill/>
                          </a:ln>
                          <a:solidFill>
                            <a:srgbClr val="FCCC6C"/>
                          </a:solidFill>
                          <a:effectLst/>
                          <a:latin typeface="Comic Sans MS" pitchFamily="66" charset="0"/>
                        </a:rPr>
                        <a:t>-5</a:t>
                      </a:r>
                      <a:r>
                        <a:rPr kumimoji="0" lang="de-DE" sz="1400" b="1" i="0" u="none" strike="noStrike" cap="none" normalizeH="0" baseline="0" smtClean="0">
                          <a:ln>
                            <a:noFill/>
                          </a:ln>
                          <a:solidFill>
                            <a:srgbClr val="FCCC6C"/>
                          </a:solidFill>
                          <a:effectLst/>
                          <a:latin typeface="Comic Sans MS" pitchFamily="66" charset="0"/>
                        </a:rPr>
                        <a:t> n/d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10 000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7128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Deuteron stripping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35 MeV deuterons on liquid Lithium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2.5 x 10</a:t>
                      </a:r>
                      <a:r>
                        <a:rPr kumimoji="0" lang="de-DE" sz="1400" b="1" i="0" u="none" strike="noStrike" cap="none" normalizeH="0" baseline="30000" smtClean="0">
                          <a:ln>
                            <a:noFill/>
                          </a:ln>
                          <a:solidFill>
                            <a:srgbClr val="FCCC6C"/>
                          </a:solidFill>
                          <a:effectLst/>
                          <a:latin typeface="Comic Sans MS" pitchFamily="66" charset="0"/>
                        </a:rPr>
                        <a:t>-3</a:t>
                      </a:r>
                      <a:r>
                        <a:rPr kumimoji="0" lang="de-DE" sz="1400" b="1" i="0" u="none" strike="noStrike" cap="none" normalizeH="0" baseline="0" smtClean="0">
                          <a:ln>
                            <a:noFill/>
                          </a:ln>
                          <a:solidFill>
                            <a:srgbClr val="FCCC6C"/>
                          </a:solidFill>
                          <a:effectLst/>
                          <a:latin typeface="Comic Sans MS" pitchFamily="66" charset="0"/>
                        </a:rPr>
                        <a:t> n/d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10 000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8160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electrons Bremsstrahlung (Photo-neutrons)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100MeV electrons on U-238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5.0 x 10</a:t>
                      </a:r>
                      <a:r>
                        <a:rPr kumimoji="0" lang="de-DE" sz="1400" b="1" i="0" u="none" strike="noStrike" cap="none" normalizeH="0" baseline="30000" smtClean="0">
                          <a:ln>
                            <a:noFill/>
                          </a:ln>
                          <a:solidFill>
                            <a:srgbClr val="FCCC6C"/>
                          </a:solidFill>
                          <a:effectLst/>
                          <a:latin typeface="Comic Sans MS" pitchFamily="66" charset="0"/>
                        </a:rPr>
                        <a:t>-2 </a:t>
                      </a:r>
                      <a:r>
                        <a:rPr kumimoji="0" lang="de-DE" sz="1400" b="1" i="0" u="none" strike="noStrike" cap="none" normalizeH="0" baseline="0" smtClean="0">
                          <a:ln>
                            <a:noFill/>
                          </a:ln>
                          <a:solidFill>
                            <a:srgbClr val="FCCC6C"/>
                          </a:solidFill>
                          <a:effectLst/>
                          <a:latin typeface="Comic Sans MS" pitchFamily="66" charset="0"/>
                        </a:rPr>
                        <a:t>n/e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2000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4413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Fission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U-235 (n,f)</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 n/fission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180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76521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DT-fusion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laser or ion-beams imploding pellets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1 n/Fusion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de-DE" sz="1400" b="1" i="0" u="none" strike="noStrike" cap="none" normalizeH="0" baseline="0" smtClean="0">
                        <a:ln>
                          <a:noFill/>
                        </a:ln>
                        <a:solidFill>
                          <a:srgbClr val="FCCC6C"/>
                        </a:solidFill>
                        <a:effectLst/>
                        <a:latin typeface="Comic Sans MS" pitchFamily="66"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CCC6C"/>
                          </a:solidFill>
                          <a:effectLst/>
                          <a:latin typeface="Comic Sans MS" pitchFamily="66" charset="0"/>
                        </a:rPr>
                        <a:t>3</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4930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F3300"/>
                          </a:solidFill>
                          <a:effectLst/>
                          <a:latin typeface="Comic Sans MS" pitchFamily="66" charset="0"/>
                        </a:rPr>
                        <a:t>spallation </a:t>
                      </a:r>
                    </a:p>
                  </a:txBody>
                  <a:tcPr marL="90000" marR="90000" marT="46802" marB="468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F3300"/>
                          </a:solidFill>
                          <a:effectLst/>
                          <a:latin typeface="Comic Sans MS" pitchFamily="66" charset="0"/>
                        </a:rPr>
                        <a:t>1 GeV protons on Pb</a:t>
                      </a:r>
                    </a:p>
                  </a:txBody>
                  <a:tcPr marL="90000" marR="90000" marT="46802" marB="468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F3300"/>
                          </a:solidFill>
                          <a:effectLst/>
                          <a:latin typeface="Comic Sans MS" pitchFamily="66" charset="0"/>
                        </a:rPr>
                        <a:t>30 n/p</a:t>
                      </a:r>
                    </a:p>
                  </a:txBody>
                  <a:tcPr marL="90000" marR="90000" marT="46802" marB="468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de-DE" sz="1400" b="1" i="0" u="none" strike="noStrike" cap="none" normalizeH="0" baseline="0" smtClean="0">
                          <a:ln>
                            <a:noFill/>
                          </a:ln>
                          <a:solidFill>
                            <a:srgbClr val="FF3300"/>
                          </a:solidFill>
                          <a:effectLst/>
                          <a:latin typeface="Comic Sans MS" pitchFamily="66" charset="0"/>
                        </a:rPr>
                        <a:t>20</a:t>
                      </a:r>
                    </a:p>
                  </a:txBody>
                  <a:tcPr marL="90000" marR="90000" marT="46802" marB="468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742489" name="Rectangle 89"/>
          <p:cNvSpPr>
            <a:spLocks noChangeArrowheads="1"/>
          </p:cNvSpPr>
          <p:nvPr/>
        </p:nvSpPr>
        <p:spPr bwMode="auto">
          <a:xfrm>
            <a:off x="230188" y="115888"/>
            <a:ext cx="8229600"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de-DE" sz="2800">
                <a:solidFill>
                  <a:schemeClr val="tx2"/>
                </a:solidFill>
                <a:effectLst>
                  <a:outerShdw blurRad="38100" dist="38100" dir="2700000" algn="tl">
                    <a:srgbClr val="FFFFFF"/>
                  </a:outerShdw>
                </a:effectLst>
                <a:latin typeface="Comic Sans MS" pitchFamily="66" charset="0"/>
              </a:rPr>
              <a:t>Spallation vs …</a:t>
            </a:r>
          </a:p>
        </p:txBody>
      </p:sp>
      <p:sp>
        <p:nvSpPr>
          <p:cNvPr id="30766" name="AutoShape 108">
            <a:hlinkClick r:id="" action="ppaction://hlinkshowjump?jump=nextslide" highlightClick="1"/>
          </p:cNvPr>
          <p:cNvSpPr>
            <a:spLocks noChangeArrowheads="1"/>
          </p:cNvSpPr>
          <p:nvPr/>
        </p:nvSpPr>
        <p:spPr bwMode="auto">
          <a:xfrm>
            <a:off x="8459788" y="5661025"/>
            <a:ext cx="360362" cy="323850"/>
          </a:xfrm>
          <a:prstGeom prst="actionButtonInformation">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767" name="Text Box 109"/>
          <p:cNvSpPr txBox="1">
            <a:spLocks noChangeArrowheads="1"/>
          </p:cNvSpPr>
          <p:nvPr/>
        </p:nvSpPr>
        <p:spPr bwMode="auto">
          <a:xfrm>
            <a:off x="8243888" y="5445125"/>
            <a:ext cx="9001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000">
                <a:solidFill>
                  <a:schemeClr val="folHlink"/>
                </a:solidFill>
                <a:latin typeface="Comic Sans MS" pitchFamily="66" charset="0"/>
              </a:rPr>
              <a:t>spectra…</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umsplatzhalter 2"/>
          <p:cNvSpPr txBox="1">
            <a:spLocks noGrp="1"/>
          </p:cNvSpPr>
          <p:nvPr/>
        </p:nvSpPr>
        <p:spPr bwMode="auto">
          <a:xfrm>
            <a:off x="457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5188ADC5-8CB3-4F1B-A9C1-D5B34307C290}" type="datetime1">
              <a:rPr lang="de-DE" sz="1200" b="0">
                <a:solidFill>
                  <a:schemeClr val="bg1"/>
                </a:solidFill>
                <a:latin typeface="Calibri" pitchFamily="34" charset="0"/>
              </a:rPr>
              <a:pPr eaLnBrk="1" hangingPunct="1"/>
              <a:t>05.06.2013</a:t>
            </a:fld>
            <a:endParaRPr lang="de-DE" sz="1200" b="0">
              <a:solidFill>
                <a:schemeClr val="bg1"/>
              </a:solidFill>
              <a:latin typeface="Calibri" pitchFamily="34" charset="0"/>
            </a:endParaRPr>
          </a:p>
        </p:txBody>
      </p:sp>
      <p:sp>
        <p:nvSpPr>
          <p:cNvPr id="13315" name="Fußzeilenplatzhalter 3"/>
          <p:cNvSpPr txBox="1">
            <a:spLocks noGrp="1"/>
          </p:cNvSpPr>
          <p:nvPr/>
        </p:nvSpPr>
        <p:spPr bwMode="auto">
          <a:xfrm>
            <a:off x="3124200" y="6597650"/>
            <a:ext cx="2895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endParaRPr lang="de-DE" sz="1200" b="0">
              <a:solidFill>
                <a:schemeClr val="bg1"/>
              </a:solidFill>
              <a:latin typeface="Calibri" pitchFamily="34" charset="0"/>
            </a:endParaRPr>
          </a:p>
        </p:txBody>
      </p:sp>
      <p:sp>
        <p:nvSpPr>
          <p:cNvPr id="13316" name="Foliennummernplatzhalter 4"/>
          <p:cNvSpPr txBox="1">
            <a:spLocks noGrp="1"/>
          </p:cNvSpPr>
          <p:nvPr/>
        </p:nvSpPr>
        <p:spPr bwMode="auto">
          <a:xfrm>
            <a:off x="6553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hangingPunct="1"/>
            <a:fld id="{DD2F0876-0662-4802-B816-78914C3371BE}" type="slidenum">
              <a:rPr lang="de-DE" sz="1200" b="0">
                <a:solidFill>
                  <a:schemeClr val="bg1"/>
                </a:solidFill>
                <a:latin typeface="Calibri" pitchFamily="34" charset="0"/>
              </a:rPr>
              <a:pPr algn="r" eaLnBrk="1" hangingPunct="1"/>
              <a:t>46</a:t>
            </a:fld>
            <a:endParaRPr lang="de-DE" sz="1200" b="0">
              <a:solidFill>
                <a:schemeClr val="bg1"/>
              </a:solidFill>
              <a:latin typeface="Calibri" pitchFamily="34" charset="0"/>
            </a:endParaRPr>
          </a:p>
        </p:txBody>
      </p:sp>
      <p:sp>
        <p:nvSpPr>
          <p:cNvPr id="13317" name="Titel 5"/>
          <p:cNvSpPr>
            <a:spLocks noGrp="1"/>
          </p:cNvSpPr>
          <p:nvPr>
            <p:ph type="title" idx="4294967295"/>
          </p:nvPr>
        </p:nvSpPr>
        <p:spPr>
          <a:xfrm>
            <a:off x="1692275" y="88900"/>
            <a:ext cx="5903913" cy="676275"/>
          </a:xfrm>
        </p:spPr>
        <p:txBody>
          <a:bodyPr/>
          <a:lstStyle/>
          <a:p>
            <a:pPr eaLnBrk="1" hangingPunct="1"/>
            <a:r>
              <a:rPr lang="de-DE" sz="2000" b="1" smtClean="0">
                <a:latin typeface="Arial" pitchFamily="34" charset="0"/>
                <a:cs typeface="Arial" pitchFamily="34" charset="0"/>
              </a:rPr>
              <a:t>Neutronen Yield u. Wärmefreisetzung</a:t>
            </a:r>
            <a:br>
              <a:rPr lang="de-DE" sz="2000" b="1" smtClean="0">
                <a:latin typeface="Arial" pitchFamily="34" charset="0"/>
                <a:cs typeface="Arial" pitchFamily="34" charset="0"/>
              </a:rPr>
            </a:br>
            <a:r>
              <a:rPr lang="de-DE" sz="2000" b="1" smtClean="0">
                <a:latin typeface="Arial" pitchFamily="34" charset="0"/>
                <a:cs typeface="Arial" pitchFamily="34" charset="0"/>
              </a:rPr>
              <a:t>verschiedener nuklearer Prozesse</a:t>
            </a:r>
          </a:p>
        </p:txBody>
      </p:sp>
      <p:pic>
        <p:nvPicPr>
          <p:cNvPr id="13318" name="Picture 6" descr="logo"/>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07950" y="115888"/>
            <a:ext cx="1439863" cy="585787"/>
          </a:xfrm>
        </p:spPr>
      </p:pic>
      <p:graphicFrame>
        <p:nvGraphicFramePr>
          <p:cNvPr id="30868" name="Group 148"/>
          <p:cNvGraphicFramePr>
            <a:graphicFrameLocks noGrp="1"/>
          </p:cNvGraphicFramePr>
          <p:nvPr/>
        </p:nvGraphicFramePr>
        <p:xfrm>
          <a:off x="250825" y="908050"/>
          <a:ext cx="7561263" cy="4772025"/>
        </p:xfrm>
        <a:graphic>
          <a:graphicData uri="http://schemas.openxmlformats.org/drawingml/2006/table">
            <a:tbl>
              <a:tblPr/>
              <a:tblGrid>
                <a:gridCol w="1684338"/>
                <a:gridCol w="1685925"/>
                <a:gridCol w="1752600"/>
                <a:gridCol w="2438400"/>
              </a:tblGrid>
              <a:tr h="402400">
                <a:tc>
                  <a:txBody>
                    <a:bodyPr/>
                    <a:lstStyle/>
                    <a:p>
                      <a:pPr marL="0" marR="0" lvl="0" indent="0" algn="l" defTabSz="914400" rtl="0" eaLnBrk="1" fontAlgn="base" latinLnBrk="0" hangingPunct="1">
                        <a:lnSpc>
                          <a:spcPct val="75000"/>
                        </a:lnSpc>
                        <a:spcBef>
                          <a:spcPct val="20000"/>
                        </a:spcBef>
                        <a:spcAft>
                          <a:spcPct val="0"/>
                        </a:spcAft>
                        <a:buClrTx/>
                        <a:buSzTx/>
                        <a:buFont typeface="Arial" pitchFamily="34" charset="0"/>
                        <a:buNone/>
                        <a:tabLst/>
                      </a:pPr>
                      <a:r>
                        <a:rPr kumimoji="0" lang="de-DE" sz="1200" b="1" i="0" u="none" strike="noStrike" cap="none" normalizeH="0" baseline="0" dirty="0" smtClean="0">
                          <a:ln>
                            <a:noFill/>
                          </a:ln>
                          <a:solidFill>
                            <a:schemeClr val="tx1"/>
                          </a:solidFill>
                          <a:effectLst/>
                          <a:latin typeface="Arial" pitchFamily="34" charset="0"/>
                        </a:rPr>
                        <a:t>Prozess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 typeface="Arial" pitchFamily="34" charset="0"/>
                        <a:buNone/>
                        <a:tabLst/>
                      </a:pPr>
                      <a:r>
                        <a:rPr kumimoji="0" lang="de-DE" sz="1200" b="1" i="0" u="none" strike="noStrike" cap="none" normalizeH="0" baseline="0" smtClean="0">
                          <a:ln>
                            <a:noFill/>
                          </a:ln>
                          <a:solidFill>
                            <a:schemeClr val="tx1"/>
                          </a:solidFill>
                          <a:effectLst/>
                          <a:latin typeface="Arial" pitchFamily="34" charset="0"/>
                        </a:rPr>
                        <a:t>Beispiel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 typeface="Arial" pitchFamily="34" charset="0"/>
                        <a:buNone/>
                        <a:tabLst/>
                      </a:pPr>
                      <a:r>
                        <a:rPr kumimoji="0" lang="de-DE" sz="1200" b="1" i="0" u="none" strike="noStrike" cap="none" normalizeH="0" baseline="0" smtClean="0">
                          <a:ln>
                            <a:noFill/>
                          </a:ln>
                          <a:solidFill>
                            <a:schemeClr val="tx1"/>
                          </a:solidFill>
                          <a:effectLst/>
                          <a:latin typeface="Arial" pitchFamily="34" charset="0"/>
                        </a:rPr>
                        <a:t>Neutronenproduktion</a:t>
                      </a:r>
                    </a:p>
                    <a:p>
                      <a:pPr marL="0" marR="0" lvl="0" indent="0" algn="l" defTabSz="914400" rtl="0" eaLnBrk="1" fontAlgn="base" latinLnBrk="0" hangingPunct="1">
                        <a:lnSpc>
                          <a:spcPct val="75000"/>
                        </a:lnSpc>
                        <a:spcBef>
                          <a:spcPct val="20000"/>
                        </a:spcBef>
                        <a:spcAft>
                          <a:spcPct val="0"/>
                        </a:spcAft>
                        <a:buClrTx/>
                        <a:buSzTx/>
                        <a:buFont typeface="Arial" pitchFamily="34" charset="0"/>
                        <a:buNone/>
                        <a:tabLst/>
                      </a:pPr>
                      <a:endParaRPr kumimoji="0" lang="de-DE" sz="1200" b="1" i="0" u="none" strike="noStrike" cap="none" normalizeH="0" baseline="0" smtClean="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Tx/>
                        <a:buSzTx/>
                        <a:buFont typeface="Arial" pitchFamily="34" charset="0"/>
                        <a:buNone/>
                        <a:tabLst/>
                      </a:pPr>
                      <a:r>
                        <a:rPr kumimoji="0" lang="de-DE" sz="1200" b="1" i="0" u="none" strike="noStrike" cap="none" normalizeH="0" baseline="0" smtClean="0">
                          <a:ln>
                            <a:noFill/>
                          </a:ln>
                          <a:solidFill>
                            <a:schemeClr val="tx1"/>
                          </a:solidFill>
                          <a:effectLst/>
                          <a:latin typeface="Arial" pitchFamily="34" charset="0"/>
                        </a:rPr>
                        <a:t>Wärmefreisetzung</a:t>
                      </a:r>
                      <a:r>
                        <a:rPr kumimoji="0" lang="de-DE" sz="1200" b="1" i="0" u="none" strike="noStrike" cap="none" normalizeH="0" baseline="0" smtClean="0">
                          <a:ln>
                            <a:noFill/>
                          </a:ln>
                          <a:solidFill>
                            <a:schemeClr val="tx1"/>
                          </a:solidFill>
                          <a:effectLst/>
                          <a:latin typeface="Arial" pitchFamily="34" charset="0"/>
                          <a:cs typeface="Arial" pitchFamily="34" charset="0"/>
                        </a:rPr>
                        <a:t>   [</a:t>
                      </a:r>
                      <a:r>
                        <a:rPr kumimoji="0" lang="de-DE" sz="1200" b="1" i="0" u="none" strike="noStrike" cap="none" normalizeH="0" baseline="0" smtClean="0">
                          <a:ln>
                            <a:noFill/>
                          </a:ln>
                          <a:solidFill>
                            <a:schemeClr val="tx1"/>
                          </a:solidFill>
                          <a:effectLst/>
                          <a:latin typeface="Arial" pitchFamily="34" charset="0"/>
                        </a:rPr>
                        <a:t> MeV/n</a:t>
                      </a:r>
                      <a:r>
                        <a:rPr kumimoji="0" lang="de-DE" sz="1200" b="1" i="0" u="none" strike="noStrike" cap="none" normalizeH="0" baseline="0" smtClean="0">
                          <a:ln>
                            <a:noFill/>
                          </a:ln>
                          <a:solidFill>
                            <a:schemeClr val="tx1"/>
                          </a:solidFill>
                          <a:effectLst/>
                          <a:latin typeface="Arial" pitchFamily="34" charset="0"/>
                          <a:cs typeface="Arial" pitchFamily="34" charset="0"/>
                        </a:rPr>
                        <a:t>] </a:t>
                      </a:r>
                      <a:r>
                        <a:rPr kumimoji="0" lang="de-DE" sz="1600" b="1" i="0" u="none" strike="noStrike" cap="none" normalizeH="0" baseline="30000" smtClean="0">
                          <a:ln>
                            <a:noFill/>
                          </a:ln>
                          <a:solidFill>
                            <a:schemeClr val="tx1"/>
                          </a:solidFill>
                          <a:effectLst/>
                          <a:latin typeface="Arial" pitchFamily="34" charset="0"/>
                          <a:cs typeface="Arial" pitchFamily="34" charset="0"/>
                        </a:rPr>
                        <a:t>(a)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60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D-T Feststofftarget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400 keV d auf Tritium-Titantarget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4 x 10</a:t>
                      </a:r>
                      <a:r>
                        <a:rPr kumimoji="0" lang="de-DE" sz="1400" b="0" i="0" u="none" strike="noStrike" cap="none" normalizeH="0" baseline="30000" smtClean="0">
                          <a:ln>
                            <a:noFill/>
                          </a:ln>
                          <a:solidFill>
                            <a:schemeClr val="tx1"/>
                          </a:solidFill>
                          <a:effectLst/>
                          <a:latin typeface="Arial" pitchFamily="34" charset="0"/>
                        </a:rPr>
                        <a:t>-5</a:t>
                      </a:r>
                      <a:r>
                        <a:rPr kumimoji="0" lang="de-DE" sz="1200" b="0" i="0" u="none" strike="noStrike" cap="none" normalizeH="0" baseline="0" smtClean="0">
                          <a:ln>
                            <a:noFill/>
                          </a:ln>
                          <a:solidFill>
                            <a:schemeClr val="tx1"/>
                          </a:solidFill>
                          <a:effectLst/>
                          <a:latin typeface="Arial" pitchFamily="34" charset="0"/>
                        </a:rPr>
                        <a:t> n/d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10 000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6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Deuteron-Stripping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40 MeV d</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auf flüssig Li-Target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7 x 10</a:t>
                      </a:r>
                      <a:r>
                        <a:rPr kumimoji="0" lang="de-DE" sz="1400" b="0" i="0" u="none" strike="noStrike" cap="none" normalizeH="0" baseline="30000" smtClean="0">
                          <a:ln>
                            <a:noFill/>
                          </a:ln>
                          <a:solidFill>
                            <a:schemeClr val="tx1"/>
                          </a:solidFill>
                          <a:effectLst/>
                          <a:latin typeface="Arial" pitchFamily="34" charset="0"/>
                        </a:rPr>
                        <a:t>-2</a:t>
                      </a:r>
                      <a:r>
                        <a:rPr kumimoji="0" lang="de-DE" sz="1200" b="0" i="0" u="none" strike="noStrike" cap="none" normalizeH="0" baseline="0" smtClean="0">
                          <a:ln>
                            <a:noFill/>
                          </a:ln>
                          <a:solidFill>
                            <a:schemeClr val="tx1"/>
                          </a:solidFill>
                          <a:effectLst/>
                          <a:latin typeface="Arial" pitchFamily="34" charset="0"/>
                        </a:rPr>
                        <a:t> n/d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3500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5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dirty="0" smtClean="0">
                          <a:ln>
                            <a:noFill/>
                          </a:ln>
                          <a:solidFill>
                            <a:schemeClr val="tx1"/>
                          </a:solidFill>
                          <a:effectLst/>
                          <a:latin typeface="Arial" pitchFamily="34" charset="0"/>
                        </a:rPr>
                        <a:t>e</a:t>
                      </a:r>
                      <a:r>
                        <a:rPr kumimoji="0" lang="de-DE" sz="1600" b="0" i="0" u="none" strike="noStrike" cap="none" normalizeH="0" baseline="30000" dirty="0" smtClean="0">
                          <a:ln>
                            <a:noFill/>
                          </a:ln>
                          <a:solidFill>
                            <a:schemeClr val="tx1"/>
                          </a:solidFill>
                          <a:effectLst/>
                          <a:latin typeface="Arial" pitchFamily="34" charset="0"/>
                        </a:rPr>
                        <a:t>- </a:t>
                      </a:r>
                      <a:r>
                        <a:rPr kumimoji="0" lang="de-DE" sz="1200" b="0" i="0" u="none" strike="noStrike" cap="none" normalizeH="0" baseline="0" dirty="0" smtClean="0">
                          <a:ln>
                            <a:noFill/>
                          </a:ln>
                          <a:solidFill>
                            <a:schemeClr val="tx1"/>
                          </a:solidFill>
                          <a:effectLst/>
                          <a:latin typeface="Arial" pitchFamily="34" charset="0"/>
                        </a:rPr>
                        <a:t>Bremsstrahlung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100 MeV e</a:t>
                      </a:r>
                      <a:r>
                        <a:rPr kumimoji="0" lang="de-DE" sz="1600" b="0" i="0" u="none" strike="noStrike" cap="none" normalizeH="0" baseline="30000" smtClean="0">
                          <a:ln>
                            <a:noFill/>
                          </a:ln>
                          <a:solidFill>
                            <a:schemeClr val="tx1"/>
                          </a:solidFill>
                          <a:effectLst/>
                          <a:latin typeface="Arial" pitchFamily="34" charset="0"/>
                        </a:rPr>
                        <a:t>-</a:t>
                      </a:r>
                      <a:r>
                        <a:rPr kumimoji="0" lang="de-DE" sz="1200" b="0" i="0" u="none" strike="noStrike" cap="none" normalizeH="0" baseline="0" smtClean="0">
                          <a:ln>
                            <a:noFill/>
                          </a:ln>
                          <a:solidFill>
                            <a:schemeClr val="tx1"/>
                          </a:solidFill>
                          <a:effectLst/>
                          <a:latin typeface="Arial" pitchFamily="34" charset="0"/>
                        </a:rPr>
                        <a:t> auf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600" b="0" i="0" u="none" strike="noStrike" cap="none" normalizeH="0" baseline="30000" smtClean="0">
                          <a:ln>
                            <a:noFill/>
                          </a:ln>
                          <a:solidFill>
                            <a:schemeClr val="tx1"/>
                          </a:solidFill>
                          <a:effectLst/>
                          <a:latin typeface="Arial" pitchFamily="34" charset="0"/>
                        </a:rPr>
                        <a:t>238</a:t>
                      </a:r>
                      <a:r>
                        <a:rPr kumimoji="0" lang="de-DE" sz="1200" b="0" i="0" u="none" strike="noStrike" cap="none" normalizeH="0" baseline="0" smtClean="0">
                          <a:ln>
                            <a:noFill/>
                          </a:ln>
                          <a:solidFill>
                            <a:schemeClr val="tx1"/>
                          </a:solidFill>
                          <a:effectLst/>
                          <a:latin typeface="Arial" pitchFamily="34" charset="0"/>
                        </a:rPr>
                        <a:t> U-Target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5 x 10</a:t>
                      </a:r>
                      <a:r>
                        <a:rPr kumimoji="0" lang="de-DE" sz="1600" b="0" i="0" u="none" strike="noStrike" cap="none" normalizeH="0" baseline="30000" smtClean="0">
                          <a:ln>
                            <a:noFill/>
                          </a:ln>
                          <a:solidFill>
                            <a:schemeClr val="tx1"/>
                          </a:solidFill>
                          <a:effectLst/>
                          <a:latin typeface="Arial" pitchFamily="34" charset="0"/>
                        </a:rPr>
                        <a:t>-2</a:t>
                      </a:r>
                      <a:r>
                        <a:rPr kumimoji="0" lang="de-DE" sz="1200" b="0" i="0" u="none" strike="noStrike" cap="none" normalizeH="0" baseline="0" smtClean="0">
                          <a:ln>
                            <a:noFill/>
                          </a:ln>
                          <a:solidFill>
                            <a:schemeClr val="tx1"/>
                          </a:solidFill>
                          <a:effectLst/>
                          <a:latin typeface="Arial" pitchFamily="34" charset="0"/>
                        </a:rPr>
                        <a:t> n/e</a:t>
                      </a:r>
                      <a:r>
                        <a:rPr kumimoji="0" lang="de-DE" sz="1600" b="0" i="0" u="none" strike="noStrike" cap="none" normalizeH="0" baseline="30000" smtClean="0">
                          <a:ln>
                            <a:noFill/>
                          </a:ln>
                          <a:solidFill>
                            <a:schemeClr val="tx1"/>
                          </a:solidFill>
                          <a:effectLst/>
                          <a:latin typeface="Arial" pitchFamily="34"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2000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7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600" b="0" i="0" u="none" strike="noStrike" cap="none" normalizeH="0" baseline="30000" dirty="0" smtClean="0">
                          <a:ln>
                            <a:noFill/>
                          </a:ln>
                          <a:solidFill>
                            <a:schemeClr val="tx1"/>
                          </a:solidFill>
                          <a:effectLst/>
                          <a:latin typeface="Arial" pitchFamily="34" charset="0"/>
                        </a:rPr>
                        <a:t>9</a:t>
                      </a:r>
                      <a:r>
                        <a:rPr kumimoji="0" lang="de-DE" sz="1200" b="0" i="0" u="none" strike="noStrike" cap="none" normalizeH="0" baseline="0" dirty="0" smtClean="0">
                          <a:ln>
                            <a:noFill/>
                          </a:ln>
                          <a:solidFill>
                            <a:schemeClr val="tx1"/>
                          </a:solidFill>
                          <a:effectLst/>
                          <a:latin typeface="Arial" pitchFamily="34" charset="0"/>
                        </a:rPr>
                        <a:t>Be (</a:t>
                      </a:r>
                      <a:r>
                        <a:rPr kumimoji="0" lang="de-DE" sz="1200" b="0" i="0" u="none" strike="noStrike" cap="none" normalizeH="0" baseline="0" dirty="0" err="1" smtClean="0">
                          <a:ln>
                            <a:noFill/>
                          </a:ln>
                          <a:solidFill>
                            <a:schemeClr val="tx1"/>
                          </a:solidFill>
                          <a:effectLst/>
                          <a:latin typeface="Arial" pitchFamily="34" charset="0"/>
                        </a:rPr>
                        <a:t>p,n</a:t>
                      </a:r>
                      <a:r>
                        <a:rPr kumimoji="0" lang="de-DE" sz="1200" b="0" i="0" u="none" strike="noStrike" cap="none" normalizeH="0" baseline="0" dirty="0" smtClean="0">
                          <a:ln>
                            <a:noFill/>
                          </a:ln>
                          <a:solidFill>
                            <a:schemeClr val="tx1"/>
                          </a:solidFill>
                          <a:effectLst/>
                          <a:latin typeface="Arial" pitchFamily="34" charset="0"/>
                        </a:rPr>
                        <a:t>; </a:t>
                      </a:r>
                      <a:r>
                        <a:rPr kumimoji="0" lang="de-DE" sz="1200" b="0" i="0" u="none" strike="noStrike" cap="none" normalizeH="0" baseline="0" dirty="0" err="1" smtClean="0">
                          <a:ln>
                            <a:noFill/>
                          </a:ln>
                          <a:solidFill>
                            <a:schemeClr val="tx1"/>
                          </a:solidFill>
                          <a:effectLst/>
                          <a:latin typeface="Arial" pitchFamily="34" charset="0"/>
                        </a:rPr>
                        <a:t>p,pn</a:t>
                      </a:r>
                      <a:r>
                        <a:rPr kumimoji="0" lang="de-DE" sz="1200" b="0" i="0" u="none" strike="noStrike" cap="none" normalizeH="0" baseline="0" dirty="0" smtClean="0">
                          <a:ln>
                            <a:noFill/>
                          </a:ln>
                          <a:solidFill>
                            <a:schemeClr val="tx1"/>
                          </a:solidFill>
                          <a:effectLst/>
                          <a:latin typeface="Arial" pitchFamily="34" charset="0"/>
                        </a:rPr>
                        <a:t>) </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11 MeV Protonen auf Be-Target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5 x 10</a:t>
                      </a:r>
                      <a:r>
                        <a:rPr kumimoji="0" lang="de-DE" sz="1600" b="0" i="0" u="none" strike="noStrike" cap="none" normalizeH="0" baseline="30000" smtClean="0">
                          <a:ln>
                            <a:noFill/>
                          </a:ln>
                          <a:solidFill>
                            <a:schemeClr val="tx1"/>
                          </a:solidFill>
                          <a:effectLst/>
                          <a:latin typeface="Arial" pitchFamily="34" charset="0"/>
                        </a:rPr>
                        <a:t>-3</a:t>
                      </a:r>
                      <a:r>
                        <a:rPr kumimoji="0" lang="de-DE" sz="1200" b="0" i="0" u="none" strike="noStrike" cap="none" normalizeH="0" baseline="0" smtClean="0">
                          <a:ln>
                            <a:noFill/>
                          </a:ln>
                          <a:solidFill>
                            <a:schemeClr val="tx1"/>
                          </a:solidFill>
                          <a:effectLst/>
                          <a:latin typeface="Arial" pitchFamily="34" charset="0"/>
                        </a:rPr>
                        <a:t> n/p</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2000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85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30000" smtClean="0">
                          <a:ln>
                            <a:noFill/>
                          </a:ln>
                          <a:solidFill>
                            <a:schemeClr val="tx1"/>
                          </a:solidFill>
                          <a:effectLst/>
                          <a:latin typeface="Arial" pitchFamily="34" charset="0"/>
                        </a:rPr>
                        <a:t>9</a:t>
                      </a:r>
                      <a:r>
                        <a:rPr kumimoji="0" lang="de-DE" sz="1200" b="0" i="0" u="none" strike="noStrike" cap="none" normalizeH="0" baseline="0" smtClean="0">
                          <a:ln>
                            <a:noFill/>
                          </a:ln>
                          <a:solidFill>
                            <a:schemeClr val="tx1"/>
                          </a:solidFill>
                          <a:effectLst/>
                          <a:latin typeface="Arial" pitchFamily="34" charset="0"/>
                        </a:rPr>
                        <a:t>Be (d,n)</a:t>
                      </a:r>
                      <a:r>
                        <a:rPr kumimoji="0" lang="de-DE" sz="1200" b="0" i="0" u="none" strike="noStrike" cap="none" normalizeH="0" baseline="30000" smtClean="0">
                          <a:ln>
                            <a:noFill/>
                          </a:ln>
                          <a:solidFill>
                            <a:schemeClr val="tx1"/>
                          </a:solidFill>
                          <a:effectLst/>
                          <a:latin typeface="Arial" pitchFamily="34" charset="0"/>
                        </a:rPr>
                        <a:t>10</a:t>
                      </a:r>
                      <a:r>
                        <a:rPr kumimoji="0" lang="de-DE" sz="1200" b="0" i="0" u="none" strike="noStrike" cap="none" normalizeH="0" baseline="0" smtClean="0">
                          <a:ln>
                            <a:noFill/>
                          </a:ln>
                          <a:solidFill>
                            <a:schemeClr val="tx1"/>
                          </a:solidFill>
                          <a:effectLst/>
                          <a:latin typeface="Arial" pitchFamily="34" charset="0"/>
                        </a:rPr>
                        <a:t>Be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de-DE" sz="1200" b="0" i="0" u="none" strike="noStrike" cap="none" normalizeH="0" baseline="0" smtClean="0">
                        <a:ln>
                          <a:noFill/>
                        </a:ln>
                        <a:solidFill>
                          <a:schemeClr val="tx1"/>
                        </a:solidFill>
                        <a:effectLst/>
                        <a:latin typeface="Arial"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15 MeV d auf Be-Target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 n/d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1000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607">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Spaltung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600" b="0" i="0" u="none" strike="noStrike" cap="none" normalizeH="0" baseline="30000" smtClean="0">
                          <a:ln>
                            <a:noFill/>
                          </a:ln>
                          <a:solidFill>
                            <a:schemeClr val="tx1"/>
                          </a:solidFill>
                          <a:effectLst/>
                          <a:latin typeface="Arial" pitchFamily="34" charset="0"/>
                        </a:rPr>
                        <a:t>235</a:t>
                      </a:r>
                      <a:r>
                        <a:rPr kumimoji="0" lang="de-DE" sz="1200" b="0" i="0" u="none" strike="noStrike" cap="none" normalizeH="0" baseline="0" smtClean="0">
                          <a:ln>
                            <a:noFill/>
                          </a:ln>
                          <a:solidFill>
                            <a:schemeClr val="tx1"/>
                          </a:solidFill>
                          <a:effectLst/>
                          <a:latin typeface="Arial" pitchFamily="34" charset="0"/>
                        </a:rPr>
                        <a:t>U mit thermischen Neutronen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 n/Spaltung</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180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039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Spallation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800 MeV Protonen auf                  </a:t>
                      </a:r>
                      <a:r>
                        <a:rPr kumimoji="0" lang="de-DE" sz="1500" b="0" i="0" u="none" strike="noStrike" cap="none" normalizeH="0" baseline="30000" smtClean="0">
                          <a:ln>
                            <a:noFill/>
                          </a:ln>
                          <a:solidFill>
                            <a:schemeClr val="tx1"/>
                          </a:solidFill>
                          <a:effectLst/>
                          <a:latin typeface="Arial" pitchFamily="34" charset="0"/>
                        </a:rPr>
                        <a:t>238</a:t>
                      </a:r>
                      <a:r>
                        <a:rPr kumimoji="0" lang="de-DE" sz="1200" b="0" i="0" u="none" strike="noStrike" cap="none" normalizeH="0" baseline="0" smtClean="0">
                          <a:ln>
                            <a:noFill/>
                          </a:ln>
                          <a:solidFill>
                            <a:schemeClr val="tx1"/>
                          </a:solidFill>
                          <a:effectLst/>
                          <a:latin typeface="Arial" pitchFamily="34" charset="0"/>
                        </a:rPr>
                        <a:t>U</a:t>
                      </a:r>
                    </a:p>
                    <a:p>
                      <a:pPr marL="0" marR="0" lvl="0" indent="0" algn="l" defTabSz="914400" rtl="0" eaLnBrk="1" fontAlgn="base" latinLnBrk="0" hangingPunct="1">
                        <a:lnSpc>
                          <a:spcPct val="120000"/>
                        </a:lnSpc>
                        <a:spcBef>
                          <a:spcPct val="20000"/>
                        </a:spcBef>
                        <a:spcAft>
                          <a:spcPct val="0"/>
                        </a:spcAft>
                        <a:buClrTx/>
                        <a:buSzTx/>
                        <a:buFont typeface="Arial" pitchFamily="34" charset="0"/>
                        <a:buNone/>
                        <a:tabLst/>
                      </a:pPr>
                      <a:r>
                        <a:rPr kumimoji="0" lang="de-DE" sz="1600" b="0" i="0" u="none" strike="noStrike" cap="none" normalizeH="0" baseline="30000" smtClean="0">
                          <a:ln>
                            <a:noFill/>
                          </a:ln>
                          <a:solidFill>
                            <a:schemeClr val="tx1"/>
                          </a:solidFill>
                          <a:effectLst/>
                          <a:latin typeface="Arial" pitchFamily="34" charset="0"/>
                        </a:rPr>
                        <a:t>                         nat</a:t>
                      </a:r>
                      <a:r>
                        <a:rPr kumimoji="0" lang="de-DE" sz="1200" b="0" i="0" u="none" strike="noStrike" cap="none" normalizeH="0" baseline="0" smtClean="0">
                          <a:ln>
                            <a:noFill/>
                          </a:ln>
                          <a:solidFill>
                            <a:schemeClr val="tx1"/>
                          </a:solidFill>
                          <a:effectLst/>
                          <a:latin typeface="Arial" pitchFamily="34" charset="0"/>
                        </a:rPr>
                        <a:t>Pb</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de-DE" sz="12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27 n/p</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18 n/p</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de-DE" sz="12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55</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30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60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Inertial Fusion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d-t Pellets durch Laser komprimiert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1 n/d-t Paar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de-DE" sz="1200" b="0" i="0" u="none" strike="noStrike" cap="none" normalizeH="0" baseline="0" smtClean="0">
                          <a:ln>
                            <a:noFill/>
                          </a:ln>
                          <a:solidFill>
                            <a:schemeClr val="tx1"/>
                          </a:solidFill>
                          <a:effectLst/>
                          <a:latin typeface="Arial" pitchFamily="34" charset="0"/>
                        </a:rPr>
                        <a:t>ca. 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71" name="Text Box 132"/>
          <p:cNvSpPr txBox="1">
            <a:spLocks noChangeArrowheads="1"/>
          </p:cNvSpPr>
          <p:nvPr/>
        </p:nvSpPr>
        <p:spPr bwMode="auto">
          <a:xfrm>
            <a:off x="179388" y="6015038"/>
            <a:ext cx="45370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sz="1800" b="0">
                <a:latin typeface="Calibri" pitchFamily="34" charset="0"/>
              </a:rPr>
              <a:t>(a)  1 MeV ~ 1,6 x 10</a:t>
            </a:r>
            <a:r>
              <a:rPr lang="de-DE" sz="1800" b="0" baseline="30000">
                <a:latin typeface="Calibri" pitchFamily="34" charset="0"/>
              </a:rPr>
              <a:t>-13</a:t>
            </a:r>
            <a:r>
              <a:rPr lang="de-DE" sz="1800" b="0">
                <a:latin typeface="Calibri" pitchFamily="34" charset="0"/>
              </a:rPr>
              <a:t> J ~ 4.45 x 10</a:t>
            </a:r>
            <a:r>
              <a:rPr lang="de-DE" sz="1800" b="0" baseline="30000">
                <a:latin typeface="Calibri" pitchFamily="34" charset="0"/>
              </a:rPr>
              <a:t>-20</a:t>
            </a:r>
            <a:r>
              <a:rPr lang="de-DE" sz="1800" b="0">
                <a:latin typeface="Calibri" pitchFamily="34" charset="0"/>
              </a:rPr>
              <a:t> kWh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umsplatzhalter 2"/>
          <p:cNvSpPr txBox="1">
            <a:spLocks noGrp="1"/>
          </p:cNvSpPr>
          <p:nvPr/>
        </p:nvSpPr>
        <p:spPr bwMode="auto">
          <a:xfrm>
            <a:off x="457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44E30FF9-58C2-406F-8DFB-7E9C49F32307}" type="datetime1">
              <a:rPr lang="de-DE" sz="1200" b="0">
                <a:solidFill>
                  <a:schemeClr val="bg1"/>
                </a:solidFill>
                <a:latin typeface="Calibri" pitchFamily="34" charset="0"/>
              </a:rPr>
              <a:pPr eaLnBrk="1" hangingPunct="1"/>
              <a:t>05.06.2013</a:t>
            </a:fld>
            <a:endParaRPr lang="de-DE" sz="1200" b="0">
              <a:solidFill>
                <a:schemeClr val="bg1"/>
              </a:solidFill>
              <a:latin typeface="Calibri" pitchFamily="34" charset="0"/>
            </a:endParaRPr>
          </a:p>
        </p:txBody>
      </p:sp>
      <p:sp>
        <p:nvSpPr>
          <p:cNvPr id="15363" name="Fußzeilenplatzhalter 3"/>
          <p:cNvSpPr txBox="1">
            <a:spLocks noGrp="1"/>
          </p:cNvSpPr>
          <p:nvPr/>
        </p:nvSpPr>
        <p:spPr bwMode="auto">
          <a:xfrm>
            <a:off x="3124200" y="6597650"/>
            <a:ext cx="2895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endParaRPr lang="de-DE" sz="1200" b="0">
              <a:solidFill>
                <a:schemeClr val="bg1"/>
              </a:solidFill>
              <a:latin typeface="Calibri" pitchFamily="34" charset="0"/>
            </a:endParaRPr>
          </a:p>
        </p:txBody>
      </p:sp>
      <p:sp>
        <p:nvSpPr>
          <p:cNvPr id="15364" name="Foliennummernplatzhalter 4"/>
          <p:cNvSpPr txBox="1">
            <a:spLocks noGrp="1"/>
          </p:cNvSpPr>
          <p:nvPr/>
        </p:nvSpPr>
        <p:spPr bwMode="auto">
          <a:xfrm>
            <a:off x="6553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hangingPunct="1"/>
            <a:fld id="{67F7CB8A-4612-4189-BFE0-198E5B1D7450}" type="slidenum">
              <a:rPr lang="de-DE" sz="1200" b="0">
                <a:solidFill>
                  <a:schemeClr val="bg1"/>
                </a:solidFill>
                <a:latin typeface="Calibri" pitchFamily="34" charset="0"/>
              </a:rPr>
              <a:pPr algn="r" eaLnBrk="1" hangingPunct="1"/>
              <a:t>47</a:t>
            </a:fld>
            <a:endParaRPr lang="de-DE" sz="1200" b="0">
              <a:solidFill>
                <a:schemeClr val="bg1"/>
              </a:solidFill>
              <a:latin typeface="Calibri" pitchFamily="34" charset="0"/>
            </a:endParaRPr>
          </a:p>
        </p:txBody>
      </p:sp>
      <p:sp>
        <p:nvSpPr>
          <p:cNvPr id="15365" name="Titel 5"/>
          <p:cNvSpPr>
            <a:spLocks noGrp="1"/>
          </p:cNvSpPr>
          <p:nvPr>
            <p:ph type="title" idx="4294967295"/>
          </p:nvPr>
        </p:nvSpPr>
        <p:spPr>
          <a:xfrm>
            <a:off x="1692275" y="0"/>
            <a:ext cx="5903913" cy="676275"/>
          </a:xfrm>
        </p:spPr>
        <p:txBody>
          <a:bodyPr/>
          <a:lstStyle/>
          <a:p>
            <a:pPr eaLnBrk="1" hangingPunct="1"/>
            <a:r>
              <a:rPr lang="de-DE" sz="2000" b="1" smtClean="0">
                <a:latin typeface="Arial" pitchFamily="34" charset="0"/>
                <a:cs typeface="Arial" pitchFamily="34" charset="0"/>
              </a:rPr>
              <a:t>Spektren von verschiedenen Neutronenquellen</a:t>
            </a:r>
          </a:p>
        </p:txBody>
      </p:sp>
      <p:pic>
        <p:nvPicPr>
          <p:cNvPr id="15366" name="Picture 6" descr="logo"/>
          <p:cNvPicPr>
            <a:picLocks noGrp="1" noChangeAspect="1" noChangeArrowheads="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07950" y="115888"/>
            <a:ext cx="1439863" cy="585787"/>
          </a:xfrm>
        </p:spPr>
      </p:pic>
      <p:pic>
        <p:nvPicPr>
          <p:cNvPr id="15367" name="Picture 7" descr="Scannen00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2275" y="692150"/>
            <a:ext cx="4681538" cy="285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8" descr="spallation_fissi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92275" y="3494088"/>
            <a:ext cx="4752975" cy="294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9" name="Line 9"/>
          <p:cNvSpPr>
            <a:spLocks noChangeShapeType="1"/>
          </p:cNvSpPr>
          <p:nvPr/>
        </p:nvSpPr>
        <p:spPr bwMode="auto">
          <a:xfrm flipH="1">
            <a:off x="5435600" y="3860800"/>
            <a:ext cx="1764556" cy="5762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15370" name="Text Box 10"/>
          <p:cNvSpPr txBox="1">
            <a:spLocks noChangeArrowheads="1"/>
          </p:cNvSpPr>
          <p:nvPr/>
        </p:nvSpPr>
        <p:spPr bwMode="auto">
          <a:xfrm>
            <a:off x="7200156" y="3494088"/>
            <a:ext cx="18002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sz="1800" dirty="0"/>
              <a:t>Problem der Abschirmung</a:t>
            </a:r>
          </a:p>
        </p:txBody>
      </p:sp>
      <p:sp>
        <p:nvSpPr>
          <p:cNvPr id="15371" name="Text Box 11"/>
          <p:cNvSpPr txBox="1">
            <a:spLocks noChangeArrowheads="1"/>
          </p:cNvSpPr>
          <p:nvPr/>
        </p:nvSpPr>
        <p:spPr bwMode="auto">
          <a:xfrm>
            <a:off x="6340475" y="1182499"/>
            <a:ext cx="252095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lnSpc>
                <a:spcPct val="75000"/>
              </a:lnSpc>
              <a:spcBef>
                <a:spcPct val="50000"/>
              </a:spcBef>
            </a:pPr>
            <a:r>
              <a:rPr lang="de-DE" dirty="0">
                <a:solidFill>
                  <a:srgbClr val="FF0000"/>
                </a:solidFill>
              </a:rPr>
              <a:t>Verdampfungsspektren</a:t>
            </a:r>
          </a:p>
          <a:p>
            <a:pPr algn="ctr" eaLnBrk="1" hangingPunct="1">
              <a:lnSpc>
                <a:spcPct val="75000"/>
              </a:lnSpc>
              <a:spcBef>
                <a:spcPct val="50000"/>
              </a:spcBef>
            </a:pPr>
            <a:r>
              <a:rPr lang="de-DE" dirty="0" err="1" smtClean="0">
                <a:solidFill>
                  <a:srgbClr val="FF0000"/>
                </a:solidFill>
              </a:rPr>
              <a:t>Spallation</a:t>
            </a:r>
            <a:endParaRPr lang="de-DE" dirty="0" smtClean="0">
              <a:solidFill>
                <a:srgbClr val="FF0000"/>
              </a:solidFill>
            </a:endParaRPr>
          </a:p>
          <a:p>
            <a:pPr algn="ctr" eaLnBrk="1" hangingPunct="1">
              <a:lnSpc>
                <a:spcPct val="75000"/>
              </a:lnSpc>
              <a:spcBef>
                <a:spcPct val="50000"/>
              </a:spcBef>
            </a:pPr>
            <a:r>
              <a:rPr lang="de-DE" dirty="0" smtClean="0">
                <a:solidFill>
                  <a:srgbClr val="FF0000"/>
                </a:solidFill>
              </a:rPr>
              <a:t>(folgen Maxwell Verteilungen)</a:t>
            </a:r>
            <a:endParaRPr lang="de-DE" dirty="0">
              <a:solidFill>
                <a:srgbClr val="FF0000"/>
              </a:solidFill>
            </a:endParaRPr>
          </a:p>
        </p:txBody>
      </p:sp>
      <p:sp>
        <p:nvSpPr>
          <p:cNvPr id="15372" name="Line 12"/>
          <p:cNvSpPr>
            <a:spLocks noChangeShapeType="1"/>
          </p:cNvSpPr>
          <p:nvPr/>
        </p:nvSpPr>
        <p:spPr bwMode="auto">
          <a:xfrm flipH="1">
            <a:off x="3276600" y="1628775"/>
            <a:ext cx="3529013" cy="5762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15373" name="Line 13"/>
          <p:cNvSpPr>
            <a:spLocks noChangeShapeType="1"/>
          </p:cNvSpPr>
          <p:nvPr/>
        </p:nvSpPr>
        <p:spPr bwMode="auto">
          <a:xfrm flipH="1">
            <a:off x="2700338" y="1628775"/>
            <a:ext cx="4105275"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graphicFrame>
        <p:nvGraphicFramePr>
          <p:cNvPr id="5" name="Objekt 4"/>
          <p:cNvGraphicFramePr>
            <a:graphicFrameLocks noChangeAspect="1"/>
          </p:cNvGraphicFramePr>
          <p:nvPr>
            <p:extLst>
              <p:ext uri="{D42A27DB-BD31-4B8C-83A1-F6EECF244321}">
                <p14:modId xmlns:p14="http://schemas.microsoft.com/office/powerpoint/2010/main" xmlns="" val="629331091"/>
              </p:ext>
            </p:extLst>
          </p:nvPr>
        </p:nvGraphicFramePr>
        <p:xfrm>
          <a:off x="6805191" y="2259717"/>
          <a:ext cx="1849674" cy="578023"/>
        </p:xfrm>
        <a:graphic>
          <a:graphicData uri="http://schemas.openxmlformats.org/presentationml/2006/ole">
            <p:oleObj spid="_x0000_s227330" name="Formel" r:id="rId6" imgW="1422400" imgH="444500"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5"/>
          <p:cNvSpPr>
            <a:spLocks noGrp="1"/>
          </p:cNvSpPr>
          <p:nvPr>
            <p:ph type="sldNum" sz="quarter" idx="10"/>
          </p:nvPr>
        </p:nvSpPr>
        <p:spPr/>
        <p:txBody>
          <a:bodyPr/>
          <a:lstStyle/>
          <a:p>
            <a:pPr>
              <a:defRPr/>
            </a:pPr>
            <a:fld id="{1C97F5FB-4BC0-41A2-9D8E-239D9EBC9B8C}" type="slidenum">
              <a:rPr lang="de-DE"/>
              <a:pPr>
                <a:defRPr/>
              </a:pPr>
              <a:t>48</a:t>
            </a:fld>
            <a:endParaRPr lang="de-DE"/>
          </a:p>
        </p:txBody>
      </p:sp>
      <p:sp>
        <p:nvSpPr>
          <p:cNvPr id="746501" name="Rectangle 5"/>
          <p:cNvSpPr>
            <a:spLocks noGrp="1" noChangeArrowheads="1"/>
          </p:cNvSpPr>
          <p:nvPr>
            <p:ph type="title"/>
          </p:nvPr>
        </p:nvSpPr>
        <p:spPr/>
        <p:txBody>
          <a:bodyPr/>
          <a:lstStyle/>
          <a:p>
            <a:pPr eaLnBrk="1" hangingPunct="1">
              <a:defRPr/>
            </a:pPr>
            <a:r>
              <a:rPr lang="de-DE" dirty="0" err="1" smtClean="0"/>
              <a:t>Shielding</a:t>
            </a:r>
            <a:r>
              <a:rPr lang="de-DE" dirty="0" smtClean="0"/>
              <a:t> </a:t>
            </a:r>
            <a:r>
              <a:rPr lang="de-DE" dirty="0" err="1" smtClean="0"/>
              <a:t>problem</a:t>
            </a:r>
            <a:r>
              <a:rPr lang="de-DE" dirty="0" smtClean="0"/>
              <a:t> in </a:t>
            </a:r>
            <a:r>
              <a:rPr lang="de-DE" dirty="0" err="1" smtClean="0"/>
              <a:t>spallation</a:t>
            </a:r>
            <a:r>
              <a:rPr lang="de-DE" dirty="0" smtClean="0"/>
              <a:t> </a:t>
            </a:r>
            <a:r>
              <a:rPr lang="de-DE" dirty="0" err="1" smtClean="0"/>
              <a:t>reactions</a:t>
            </a:r>
            <a:r>
              <a:rPr lang="de-DE" dirty="0" smtClean="0"/>
              <a:t>…</a:t>
            </a:r>
          </a:p>
        </p:txBody>
      </p:sp>
      <p:pic>
        <p:nvPicPr>
          <p:cNvPr id="31748" name="Picture 4" descr="Neutron Production_untenohne"/>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b="14391"/>
          <a:stretch>
            <a:fillRect/>
          </a:stretch>
        </p:blipFill>
        <p:spPr>
          <a:xfrm>
            <a:off x="4067175" y="981075"/>
            <a:ext cx="4910138" cy="35972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1749" name="Text Box 7"/>
          <p:cNvSpPr txBox="1">
            <a:spLocks noChangeArrowheads="1"/>
          </p:cNvSpPr>
          <p:nvPr/>
        </p:nvSpPr>
        <p:spPr bwMode="auto">
          <a:xfrm>
            <a:off x="250825" y="3500438"/>
            <a:ext cx="3816350" cy="278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a:solidFill>
                  <a:srgbClr val="FFCC66"/>
                </a:solidFill>
                <a:latin typeface="Comic Sans MS" pitchFamily="66" charset="0"/>
              </a:rPr>
              <a:t>The integral neutron spectrum can be fitted with a Maxwellian distribution:</a:t>
            </a:r>
          </a:p>
          <a:p>
            <a:pPr algn="just" eaLnBrk="1" hangingPunct="1"/>
            <a:endParaRPr lang="en-US" sz="1600">
              <a:solidFill>
                <a:srgbClr val="FFCC66"/>
              </a:solidFill>
              <a:latin typeface="Comic Sans MS" pitchFamily="66" charset="0"/>
            </a:endParaRPr>
          </a:p>
          <a:p>
            <a:pPr algn="just" eaLnBrk="1" hangingPunct="1"/>
            <a:endParaRPr lang="en-US" sz="1600">
              <a:solidFill>
                <a:srgbClr val="FFCC66"/>
              </a:solidFill>
              <a:latin typeface="Comic Sans MS" pitchFamily="66" charset="0"/>
            </a:endParaRPr>
          </a:p>
          <a:p>
            <a:pPr algn="just" eaLnBrk="1" hangingPunct="1"/>
            <a:endParaRPr lang="en-US" sz="1600">
              <a:solidFill>
                <a:srgbClr val="FFCC66"/>
              </a:solidFill>
              <a:latin typeface="Comic Sans MS" pitchFamily="66" charset="0"/>
            </a:endParaRPr>
          </a:p>
          <a:p>
            <a:pPr algn="just" eaLnBrk="1" hangingPunct="1"/>
            <a:endParaRPr lang="en-US" sz="1600">
              <a:solidFill>
                <a:srgbClr val="FFCC66"/>
              </a:solidFill>
              <a:latin typeface="Comic Sans MS" pitchFamily="66" charset="0"/>
            </a:endParaRPr>
          </a:p>
          <a:p>
            <a:pPr algn="just" eaLnBrk="1" hangingPunct="1"/>
            <a:endParaRPr lang="en-US" sz="1600">
              <a:solidFill>
                <a:srgbClr val="FFCC66"/>
              </a:solidFill>
              <a:latin typeface="Comic Sans MS" pitchFamily="66" charset="0"/>
            </a:endParaRPr>
          </a:p>
          <a:p>
            <a:pPr algn="just" eaLnBrk="1" hangingPunct="1"/>
            <a:r>
              <a:rPr lang="en-US" sz="1600">
                <a:solidFill>
                  <a:srgbClr val="FFCC66"/>
                </a:solidFill>
                <a:latin typeface="Comic Sans MS" pitchFamily="66" charset="0"/>
              </a:rPr>
              <a:t>With T</a:t>
            </a:r>
            <a:r>
              <a:rPr lang="en-US" sz="1600" baseline="-25000">
                <a:solidFill>
                  <a:srgbClr val="FFCC66"/>
                </a:solidFill>
                <a:latin typeface="Comic Sans MS" pitchFamily="66" charset="0"/>
              </a:rPr>
              <a:t>M</a:t>
            </a:r>
            <a:r>
              <a:rPr lang="en-US" sz="1600">
                <a:solidFill>
                  <a:srgbClr val="FFCC66"/>
                </a:solidFill>
                <a:latin typeface="Comic Sans MS" pitchFamily="66" charset="0"/>
              </a:rPr>
              <a:t> the only parameter characterizing the distribution. The average neutron energy is given by &lt;E</a:t>
            </a:r>
            <a:r>
              <a:rPr lang="en-US" sz="1600" baseline="-25000">
                <a:solidFill>
                  <a:srgbClr val="FFCC66"/>
                </a:solidFill>
                <a:latin typeface="Comic Sans MS" pitchFamily="66" charset="0"/>
              </a:rPr>
              <a:t>n</a:t>
            </a:r>
            <a:r>
              <a:rPr lang="en-US" sz="1600">
                <a:solidFill>
                  <a:srgbClr val="FFCC66"/>
                </a:solidFill>
                <a:latin typeface="Comic Sans MS" pitchFamily="66" charset="0"/>
              </a:rPr>
              <a:t>&gt; = 3/2 T</a:t>
            </a:r>
            <a:r>
              <a:rPr lang="en-US" sz="1600" baseline="-25000">
                <a:solidFill>
                  <a:srgbClr val="FFCC66"/>
                </a:solidFill>
                <a:latin typeface="Comic Sans MS" pitchFamily="66" charset="0"/>
              </a:rPr>
              <a:t>M</a:t>
            </a:r>
            <a:r>
              <a:rPr lang="en-US" sz="1600">
                <a:solidFill>
                  <a:srgbClr val="FFCC66"/>
                </a:solidFill>
                <a:latin typeface="Comic Sans MS" pitchFamily="66" charset="0"/>
              </a:rPr>
              <a:t>.</a:t>
            </a:r>
            <a:endParaRPr lang="en-GB" sz="1600">
              <a:solidFill>
                <a:srgbClr val="FFCC66"/>
              </a:solidFill>
              <a:latin typeface="Comic Sans MS" pitchFamily="66" charset="0"/>
            </a:endParaRPr>
          </a:p>
        </p:txBody>
      </p:sp>
      <p:graphicFrame>
        <p:nvGraphicFramePr>
          <p:cNvPr id="31750" name="Object 9"/>
          <p:cNvGraphicFramePr>
            <a:graphicFrameLocks noGrp="1" noChangeAspect="1"/>
          </p:cNvGraphicFramePr>
          <p:nvPr>
            <p:ph sz="half" idx="2"/>
          </p:nvPr>
        </p:nvGraphicFramePr>
        <p:xfrm>
          <a:off x="323850" y="4221163"/>
          <a:ext cx="3455988" cy="887412"/>
        </p:xfrm>
        <a:graphic>
          <a:graphicData uri="http://schemas.openxmlformats.org/presentationml/2006/ole">
            <p:oleObj spid="_x0000_s228354" name="Equation" r:id="rId4" imgW="1879600" imgH="482600" progId="">
              <p:embed/>
            </p:oleObj>
          </a:graphicData>
        </a:graphic>
      </p:graphicFrame>
      <p:sp>
        <p:nvSpPr>
          <p:cNvPr id="31751" name="Text Box 11"/>
          <p:cNvSpPr txBox="1">
            <a:spLocks noChangeArrowheads="1"/>
          </p:cNvSpPr>
          <p:nvPr/>
        </p:nvSpPr>
        <p:spPr bwMode="auto">
          <a:xfrm>
            <a:off x="5580063" y="5589588"/>
            <a:ext cx="1858962"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chemeClr val="folHlink"/>
                </a:solidFill>
              </a:rPr>
              <a:t>T</a:t>
            </a:r>
            <a:r>
              <a:rPr lang="en-US" sz="1600" b="1" baseline="-25000">
                <a:solidFill>
                  <a:schemeClr val="folHlink"/>
                </a:solidFill>
              </a:rPr>
              <a:t>M</a:t>
            </a:r>
            <a:r>
              <a:rPr lang="en-US" sz="1600" b="1">
                <a:solidFill>
                  <a:schemeClr val="folHlink"/>
                </a:solidFill>
              </a:rPr>
              <a:t> = 1.352 MeV</a:t>
            </a:r>
          </a:p>
          <a:p>
            <a:pPr eaLnBrk="1" hangingPunct="1"/>
            <a:r>
              <a:rPr lang="en-US" sz="1600" b="1">
                <a:solidFill>
                  <a:schemeClr val="folHlink"/>
                </a:solidFill>
              </a:rPr>
              <a:t>&lt;E</a:t>
            </a:r>
            <a:r>
              <a:rPr lang="en-US" sz="1600" b="1" baseline="-25000">
                <a:solidFill>
                  <a:schemeClr val="folHlink"/>
                </a:solidFill>
              </a:rPr>
              <a:t>n</a:t>
            </a:r>
            <a:r>
              <a:rPr lang="en-US" sz="1600" b="1">
                <a:solidFill>
                  <a:schemeClr val="folHlink"/>
                </a:solidFill>
              </a:rPr>
              <a:t>&gt; = 2.028 MeV</a:t>
            </a:r>
            <a:endParaRPr lang="en-GB" sz="1600" b="1">
              <a:solidFill>
                <a:schemeClr val="folHlink"/>
              </a:solidFill>
            </a:endParaRPr>
          </a:p>
        </p:txBody>
      </p:sp>
      <p:sp>
        <p:nvSpPr>
          <p:cNvPr id="31752" name="Text Box 12"/>
          <p:cNvSpPr txBox="1">
            <a:spLocks noChangeArrowheads="1"/>
          </p:cNvSpPr>
          <p:nvPr/>
        </p:nvSpPr>
        <p:spPr bwMode="auto">
          <a:xfrm>
            <a:off x="4500563" y="5734050"/>
            <a:ext cx="1017587" cy="336550"/>
          </a:xfrm>
          <a:prstGeom prst="rect">
            <a:avLst/>
          </a:prstGeom>
          <a:solidFill>
            <a:srgbClr val="FFCC66">
              <a:alpha val="50195"/>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baseline="30000">
                <a:solidFill>
                  <a:schemeClr val="folHlink"/>
                </a:solidFill>
              </a:rPr>
              <a:t>235</a:t>
            </a:r>
            <a:r>
              <a:rPr lang="en-US" sz="1600" b="1">
                <a:solidFill>
                  <a:schemeClr val="folHlink"/>
                </a:solidFill>
              </a:rPr>
              <a:t>U(n,f):</a:t>
            </a:r>
            <a:endParaRPr lang="en-GB" sz="1600" b="1">
              <a:solidFill>
                <a:schemeClr val="folHlink"/>
              </a:solidFill>
            </a:endParaRP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30188" y="115888"/>
            <a:ext cx="8229600"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r>
              <a:rPr lang="en-GB" sz="2800">
                <a:solidFill>
                  <a:schemeClr val="tx2"/>
                </a:solidFill>
                <a:effectLst>
                  <a:outerShdw blurRad="38100" dist="38100" dir="2700000" algn="tl">
                    <a:srgbClr val="FFFFFF"/>
                  </a:outerShdw>
                </a:effectLst>
                <a:latin typeface="Comic Sans MS" pitchFamily="66" charset="0"/>
              </a:rPr>
              <a:t>The Spallation Process (2)</a:t>
            </a:r>
          </a:p>
        </p:txBody>
      </p:sp>
      <p:sp>
        <p:nvSpPr>
          <p:cNvPr id="36873" name="Rectangle 9"/>
          <p:cNvSpPr>
            <a:spLocks noGrp="1" noChangeArrowheads="1"/>
          </p:cNvSpPr>
          <p:nvPr>
            <p:ph type="title"/>
          </p:nvPr>
        </p:nvSpPr>
        <p:spPr/>
        <p:txBody>
          <a:bodyPr/>
          <a:lstStyle/>
          <a:p>
            <a:endParaRPr lang="de-DE"/>
          </a:p>
        </p:txBody>
      </p:sp>
      <p:graphicFrame>
        <p:nvGraphicFramePr>
          <p:cNvPr id="36867" name="Object 3"/>
          <p:cNvGraphicFramePr>
            <a:graphicFrameLocks noGrp="1" noChangeAspect="1"/>
          </p:cNvGraphicFramePr>
          <p:nvPr>
            <p:ph sz="half" idx="1"/>
          </p:nvPr>
        </p:nvGraphicFramePr>
        <p:xfrm>
          <a:off x="611188" y="2081213"/>
          <a:ext cx="7848600" cy="1090612"/>
        </p:xfrm>
        <a:graphic>
          <a:graphicData uri="http://schemas.openxmlformats.org/presentationml/2006/ole">
            <p:oleObj spid="_x0000_s229378" name="Formel" r:id="rId4" imgW="3675600" imgH="608760" progId="Equation.3">
              <p:embed/>
            </p:oleObj>
          </a:graphicData>
        </a:graphic>
      </p:graphicFrame>
      <p:sp>
        <p:nvSpPr>
          <p:cNvPr id="36868" name="Text Box 4"/>
          <p:cNvSpPr txBox="1">
            <a:spLocks noChangeArrowheads="1"/>
          </p:cNvSpPr>
          <p:nvPr/>
        </p:nvSpPr>
        <p:spPr bwMode="auto">
          <a:xfrm>
            <a:off x="395288" y="1052513"/>
            <a:ext cx="82073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CCFF"/>
                </a:solidFill>
                <a:latin typeface="Comic Sans MS" pitchFamily="66" charset="0"/>
              </a:rPr>
              <a:t>inelastic interaction</a:t>
            </a:r>
            <a:r>
              <a:rPr lang="en-US">
                <a:solidFill>
                  <a:srgbClr val="FFCC00"/>
                </a:solidFill>
                <a:latin typeface="Comic Sans MS" pitchFamily="66" charset="0"/>
              </a:rPr>
              <a:t> of a high energy hadron striking a nucleus of the material approaches the </a:t>
            </a:r>
            <a:r>
              <a:rPr lang="en-US">
                <a:solidFill>
                  <a:srgbClr val="00CCFF"/>
                </a:solidFill>
                <a:latin typeface="Comic Sans MS" pitchFamily="66" charset="0"/>
              </a:rPr>
              <a:t>geometrical cross</a:t>
            </a:r>
            <a:r>
              <a:rPr lang="en-US">
                <a:solidFill>
                  <a:srgbClr val="FFCC00"/>
                </a:solidFill>
                <a:latin typeface="Comic Sans MS" pitchFamily="66" charset="0"/>
              </a:rPr>
              <a:t> section of the nucleus. </a:t>
            </a:r>
            <a:endParaRPr lang="de-DE">
              <a:solidFill>
                <a:srgbClr val="FFCC00"/>
              </a:solidFill>
              <a:latin typeface="Comic Sans MS" pitchFamily="66" charset="0"/>
            </a:endParaRPr>
          </a:p>
        </p:txBody>
      </p:sp>
      <p:sp>
        <p:nvSpPr>
          <p:cNvPr id="36869" name="Text Box 5"/>
          <p:cNvSpPr txBox="1">
            <a:spLocks noChangeArrowheads="1"/>
          </p:cNvSpPr>
          <p:nvPr/>
        </p:nvSpPr>
        <p:spPr bwMode="auto">
          <a:xfrm>
            <a:off x="323850" y="3644900"/>
            <a:ext cx="8208963"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00CCFF"/>
                </a:solidFill>
              </a:rPr>
              <a:t>spallation processes are endothermic</a:t>
            </a:r>
            <a:r>
              <a:rPr lang="en-US">
                <a:solidFill>
                  <a:srgbClr val="FFCC00"/>
                </a:solidFill>
              </a:rPr>
              <a:t>; incoming cp energy taken up as neutron separating and kinetic energy; up to about 1~GeV linear relation between total neutron production yield and proton energy; at higher p-beam energies </a:t>
            </a:r>
            <a:r>
              <a:rPr lang="en-US">
                <a:solidFill>
                  <a:srgbClr val="FFCC00"/>
                </a:solidFill>
                <a:sym typeface="Symbol" pitchFamily="18" charset="2"/>
              </a:rPr>
              <a:t></a:t>
            </a:r>
            <a:r>
              <a:rPr lang="en-US" baseline="30000">
                <a:solidFill>
                  <a:srgbClr val="FFCC00"/>
                </a:solidFill>
              </a:rPr>
              <a:t>0</a:t>
            </a:r>
            <a:r>
              <a:rPr lang="en-US">
                <a:solidFill>
                  <a:srgbClr val="FFCC00"/>
                </a:solidFill>
              </a:rPr>
              <a:t> production--``electromagnetic drain'‘; rapid decay (half-life 10</a:t>
            </a:r>
            <a:r>
              <a:rPr lang="en-US" baseline="30000">
                <a:solidFill>
                  <a:srgbClr val="FFCC00"/>
                </a:solidFill>
              </a:rPr>
              <a:t>-16</a:t>
            </a:r>
            <a:r>
              <a:rPr lang="en-US">
                <a:solidFill>
                  <a:srgbClr val="FFCC00"/>
                </a:solidFill>
              </a:rPr>
              <a:t>s) does not allow </a:t>
            </a:r>
            <a:r>
              <a:rPr lang="en-US">
                <a:solidFill>
                  <a:srgbClr val="FFCC00"/>
                </a:solidFill>
                <a:sym typeface="Symbol" pitchFamily="18" charset="2"/>
              </a:rPr>
              <a:t></a:t>
            </a:r>
            <a:r>
              <a:rPr lang="en-US" baseline="30000">
                <a:solidFill>
                  <a:srgbClr val="FFCC00"/>
                </a:solidFill>
              </a:rPr>
              <a:t>0</a:t>
            </a:r>
            <a:r>
              <a:rPr lang="en-US"/>
              <a:t> </a:t>
            </a:r>
            <a:r>
              <a:rPr lang="en-US">
                <a:solidFill>
                  <a:srgbClr val="FFCC00"/>
                </a:solidFill>
              </a:rPr>
              <a:t>to take part in INC, although the </a:t>
            </a:r>
            <a:r>
              <a:rPr lang="en-US">
                <a:solidFill>
                  <a:srgbClr val="FFCC00"/>
                </a:solidFill>
                <a:sym typeface="Symbol" pitchFamily="18" charset="2"/>
              </a:rPr>
              <a:t></a:t>
            </a:r>
            <a:r>
              <a:rPr lang="en-US" baseline="30000">
                <a:solidFill>
                  <a:srgbClr val="FFCC00"/>
                </a:solidFill>
              </a:rPr>
              <a:t>+</a:t>
            </a:r>
            <a:r>
              <a:rPr lang="en-US">
                <a:solidFill>
                  <a:srgbClr val="FFCC00"/>
                </a:solidFill>
              </a:rPr>
              <a:t>, </a:t>
            </a:r>
            <a:r>
              <a:rPr lang="en-US">
                <a:solidFill>
                  <a:srgbClr val="FFCC00"/>
                </a:solidFill>
                <a:sym typeface="Symbol" pitchFamily="18" charset="2"/>
              </a:rPr>
              <a:t></a:t>
            </a:r>
            <a:r>
              <a:rPr lang="en-US" baseline="30000">
                <a:solidFill>
                  <a:srgbClr val="FFCC00"/>
                </a:solidFill>
              </a:rPr>
              <a:t>-</a:t>
            </a:r>
            <a:r>
              <a:rPr lang="en-US"/>
              <a:t> </a:t>
            </a:r>
            <a:r>
              <a:rPr lang="en-US">
                <a:solidFill>
                  <a:srgbClr val="FFCC00"/>
                </a:solidFill>
              </a:rPr>
              <a:t>do; </a:t>
            </a:r>
            <a:r>
              <a:rPr lang="en-US">
                <a:solidFill>
                  <a:srgbClr val="FFCC00"/>
                </a:solidFill>
                <a:sym typeface="Symbol" pitchFamily="18" charset="2"/>
              </a:rPr>
              <a:t></a:t>
            </a:r>
            <a:r>
              <a:rPr lang="en-US" baseline="30000">
                <a:solidFill>
                  <a:srgbClr val="FFCC00"/>
                </a:solidFill>
              </a:rPr>
              <a:t>+</a:t>
            </a:r>
            <a:r>
              <a:rPr lang="en-US">
                <a:solidFill>
                  <a:srgbClr val="FFCC00"/>
                </a:solidFill>
              </a:rPr>
              <a:t>, </a:t>
            </a:r>
            <a:r>
              <a:rPr lang="en-US">
                <a:solidFill>
                  <a:srgbClr val="FFCC00"/>
                </a:solidFill>
                <a:sym typeface="Symbol" pitchFamily="18" charset="2"/>
              </a:rPr>
              <a:t></a:t>
            </a:r>
            <a:r>
              <a:rPr lang="en-US" baseline="30000">
                <a:solidFill>
                  <a:srgbClr val="FFCC00"/>
                </a:solidFill>
              </a:rPr>
              <a:t>-</a:t>
            </a:r>
            <a:r>
              <a:rPr lang="en-US"/>
              <a:t> </a:t>
            </a:r>
            <a:r>
              <a:rPr lang="en-US">
                <a:solidFill>
                  <a:srgbClr val="FFCC00"/>
                </a:solidFill>
              </a:rPr>
              <a:t>decay time (26ns)  sufficiently long to allow for further hadronic interactions. At still higher energies, well above 10GeV, other meson production channels open up which in addition deplete the cascade of energy</a:t>
            </a:r>
            <a:endParaRPr lang="de-DE">
              <a:solidFill>
                <a:srgbClr val="FFCC00"/>
              </a:solidFill>
            </a:endParaRPr>
          </a:p>
        </p:txBody>
      </p:sp>
      <p:sp>
        <p:nvSpPr>
          <p:cNvPr id="36871" name="AutoShape 7">
            <a:hlinkClick r:id="" action="ppaction://noaction" highlightClick="1"/>
          </p:cNvPr>
          <p:cNvSpPr>
            <a:spLocks noChangeArrowheads="1"/>
          </p:cNvSpPr>
          <p:nvPr/>
        </p:nvSpPr>
        <p:spPr bwMode="auto">
          <a:xfrm>
            <a:off x="7092950" y="5734050"/>
            <a:ext cx="503238" cy="503238"/>
          </a:xfrm>
          <a:prstGeom prst="actionButtonInformation">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36872" name="Picture 8" descr="neu_eco"/>
          <p:cNvPicPr>
            <a:picLocks noGrp="1" noChangeAspect="1" noChangeArrowheads="1"/>
          </p:cNvPicPr>
          <p:nvPr>
            <p:ph sz="half" idx="2"/>
          </p:nvPr>
        </p:nvPicPr>
        <p:blipFill>
          <a:blip r:embed="rId5" cstate="print">
            <a:extLst>
              <a:ext uri="{28A0092B-C50C-407E-A947-70E740481C1C}">
                <a14:useLocalDpi xmlns="" xmlns:a14="http://schemas.microsoft.com/office/drawing/2010/main" val="0"/>
              </a:ext>
            </a:extLst>
          </a:blip>
          <a:srcRect t="32391" r="15796" b="-1398"/>
          <a:stretch>
            <a:fillRect/>
          </a:stretch>
        </p:blipFill>
        <p:spPr>
          <a:xfrm>
            <a:off x="107950" y="115889"/>
            <a:ext cx="4896098" cy="358704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6875" name="AutoShape 11">
            <a:hlinkClick r:id="rId6" action="ppaction://hlinkfile" highlightClick="1"/>
          </p:cNvPr>
          <p:cNvSpPr>
            <a:spLocks noChangeArrowheads="1"/>
          </p:cNvSpPr>
          <p:nvPr/>
        </p:nvSpPr>
        <p:spPr bwMode="auto">
          <a:xfrm>
            <a:off x="8388350" y="2781300"/>
            <a:ext cx="323850" cy="360363"/>
          </a:xfrm>
          <a:prstGeom prst="actionButtonInformation">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Datumsplatzhalter 1"/>
          <p:cNvSpPr>
            <a:spLocks noGrp="1"/>
          </p:cNvSpPr>
          <p:nvPr>
            <p:ph type="dt" sz="quarter" idx="11"/>
          </p:nvPr>
        </p:nvSpPr>
        <p:spPr>
          <a:xfrm>
            <a:off x="-26988" y="6618288"/>
            <a:ext cx="4160838" cy="304800"/>
          </a:xfrm>
        </p:spPr>
        <p:txBody>
          <a:bodyPr/>
          <a:lstStyle/>
          <a:p>
            <a:pPr>
              <a:defRPr/>
            </a:pPr>
            <a:r>
              <a:rPr lang="de-DE" smtClean="0"/>
              <a:t>June 3-6, 2013</a:t>
            </a:r>
            <a:endParaRPr lang="de-DE" dirty="0"/>
          </a:p>
        </p:txBody>
      </p:sp>
      <p:sp>
        <p:nvSpPr>
          <p:cNvPr id="2" name="Foliennummernplatzhalter 1"/>
          <p:cNvSpPr>
            <a:spLocks noGrp="1"/>
          </p:cNvSpPr>
          <p:nvPr>
            <p:ph type="sldNum" sz="quarter" idx="10"/>
          </p:nvPr>
        </p:nvSpPr>
        <p:spPr/>
        <p:txBody>
          <a:bodyPr/>
          <a:lstStyle/>
          <a:p>
            <a:pPr>
              <a:defRPr/>
            </a:pPr>
            <a:fld id="{E4904FBF-C752-4D24-B100-5425B972AA91}" type="slidenum">
              <a:rPr lang="de-DE" smtClean="0"/>
              <a:pPr>
                <a:defRPr/>
              </a:pPr>
              <a:t>49</a:t>
            </a:fld>
            <a:endParaRPr lang="de-DE"/>
          </a:p>
        </p:txBody>
      </p:sp>
    </p:spTree>
    <p:extLst>
      <p:ext uri="{BB962C8B-B14F-4D97-AF65-F5344CB8AC3E}">
        <p14:creationId xmlns="" xmlns:p14="http://schemas.microsoft.com/office/powerpoint/2010/main" val="1467287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checkerboard(across)">
                                      <p:cBhvr>
                                        <p:cTn id="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6"/>
          <p:cNvSpPr>
            <a:spLocks noGrp="1"/>
          </p:cNvSpPr>
          <p:nvPr>
            <p:ph type="sldNum" sz="quarter" idx="10"/>
          </p:nvPr>
        </p:nvSpPr>
        <p:spPr/>
        <p:txBody>
          <a:bodyPr/>
          <a:lstStyle/>
          <a:p>
            <a:pPr>
              <a:defRPr/>
            </a:pPr>
            <a:fld id="{AB8C383B-FA7F-401E-BF83-4E295B90208A}" type="slidenum">
              <a:rPr lang="de-DE"/>
              <a:pPr>
                <a:defRPr/>
              </a:pPr>
              <a:t>5</a:t>
            </a:fld>
            <a:endParaRPr lang="de-DE"/>
          </a:p>
        </p:txBody>
      </p:sp>
      <p:sp>
        <p:nvSpPr>
          <p:cNvPr id="789506" name="Rectangle 2"/>
          <p:cNvSpPr>
            <a:spLocks noGrp="1" noChangeArrowheads="1"/>
          </p:cNvSpPr>
          <p:nvPr>
            <p:ph type="title"/>
          </p:nvPr>
        </p:nvSpPr>
        <p:spPr>
          <a:xfrm>
            <a:off x="230188" y="115888"/>
            <a:ext cx="8229600" cy="649287"/>
          </a:xfrm>
        </p:spPr>
        <p:txBody>
          <a:bodyPr/>
          <a:lstStyle/>
          <a:p>
            <a:pPr eaLnBrk="1" hangingPunct="1">
              <a:defRPr/>
            </a:pPr>
            <a:r>
              <a:rPr lang="en-GB" smtClean="0"/>
              <a:t>Decay channels as a func. of thermal excitation</a:t>
            </a:r>
          </a:p>
        </p:txBody>
      </p:sp>
      <p:sp>
        <p:nvSpPr>
          <p:cNvPr id="25604" name="Rectangle 3"/>
          <p:cNvSpPr>
            <a:spLocks noGrp="1" noChangeArrowheads="1"/>
          </p:cNvSpPr>
          <p:nvPr>
            <p:ph type="body" sz="half" idx="1"/>
          </p:nvPr>
        </p:nvSpPr>
        <p:spPr>
          <a:xfrm>
            <a:off x="3995738" y="1196975"/>
            <a:ext cx="4248150" cy="4895850"/>
          </a:xfrm>
        </p:spPr>
        <p:txBody>
          <a:bodyPr/>
          <a:lstStyle/>
          <a:p>
            <a:pPr marL="533400" indent="-533400" eaLnBrk="1" hangingPunct="1">
              <a:buFontTx/>
              <a:buNone/>
            </a:pPr>
            <a:endParaRPr lang="en-US" sz="1800" smtClean="0"/>
          </a:p>
          <a:p>
            <a:pPr marL="914400" lvl="1" indent="-457200" eaLnBrk="1" hangingPunct="1">
              <a:buFont typeface="Wingdings" pitchFamily="2" charset="2"/>
              <a:buAutoNum type="arabicPeriod"/>
            </a:pPr>
            <a:r>
              <a:rPr lang="en-US" sz="1800" smtClean="0"/>
              <a:t>Evaporation</a:t>
            </a:r>
          </a:p>
          <a:p>
            <a:pPr marL="914400" lvl="1" indent="-457200" eaLnBrk="1" hangingPunct="1">
              <a:buFont typeface="Wingdings" pitchFamily="2" charset="2"/>
              <a:buAutoNum type="arabicPeriod"/>
            </a:pPr>
            <a:endParaRPr lang="en-US" sz="1800" smtClean="0"/>
          </a:p>
          <a:p>
            <a:pPr marL="914400" lvl="1" indent="-457200" eaLnBrk="1" hangingPunct="1">
              <a:buFont typeface="Wingdings" pitchFamily="2" charset="2"/>
              <a:buAutoNum type="arabicPeriod"/>
            </a:pPr>
            <a:r>
              <a:rPr lang="en-US" sz="1800" smtClean="0"/>
              <a:t>Fission (collective process)</a:t>
            </a:r>
          </a:p>
          <a:p>
            <a:pPr marL="914400" lvl="1" indent="-457200" eaLnBrk="1" hangingPunct="1">
              <a:buFont typeface="Wingdings" pitchFamily="2" charset="2"/>
              <a:buAutoNum type="arabicPeriod"/>
            </a:pPr>
            <a:r>
              <a:rPr lang="en-US" sz="1800" b="1" u="sng" smtClean="0"/>
              <a:t>Multifragmentation</a:t>
            </a:r>
            <a:r>
              <a:rPr lang="en-US" sz="1800" b="1" smtClean="0"/>
              <a:t> </a:t>
            </a:r>
            <a:r>
              <a:rPr lang="en-US" sz="1800" smtClean="0"/>
              <a:t>Def.: MF manifests in sudden</a:t>
            </a:r>
            <a:r>
              <a:rPr lang="en-US" sz="1800" b="1" smtClean="0"/>
              <a:t> </a:t>
            </a:r>
            <a:r>
              <a:rPr lang="en-US" sz="1800" smtClean="0"/>
              <a:t>onset of emission of intermediate mass fragments IMFs;                        4 &lt; A &lt; fission fragments</a:t>
            </a:r>
          </a:p>
          <a:p>
            <a:pPr marL="914400" lvl="1" indent="-457200" eaLnBrk="1" hangingPunct="1">
              <a:buFont typeface="Wingdings" pitchFamily="2" charset="2"/>
              <a:buAutoNum type="arabicPeriod"/>
            </a:pPr>
            <a:endParaRPr lang="en-US" sz="1800" smtClean="0"/>
          </a:p>
          <a:p>
            <a:pPr marL="914400" lvl="1" indent="-457200" eaLnBrk="1" hangingPunct="1">
              <a:buFont typeface="Wingdings" pitchFamily="2" charset="2"/>
              <a:buAutoNum type="arabicPeriod"/>
            </a:pPr>
            <a:r>
              <a:rPr lang="en-US" sz="1800" b="1" u="sng" smtClean="0"/>
              <a:t>Vaporization:</a:t>
            </a:r>
            <a:r>
              <a:rPr lang="en-US" sz="1800" b="1" smtClean="0"/>
              <a:t> </a:t>
            </a:r>
            <a:r>
              <a:rPr lang="en-US" sz="1800" smtClean="0"/>
              <a:t>complete desintegration of excited hot nucleus into its constituents; signature: all ejectiles   A &lt; 4;       E* &gt; binding energy of system</a:t>
            </a:r>
            <a:endParaRPr lang="en-US" sz="1600" b="1" smtClean="0"/>
          </a:p>
        </p:txBody>
      </p:sp>
      <p:pic>
        <p:nvPicPr>
          <p:cNvPr id="25605" name="Picture 4" descr="gross"/>
          <p:cNvPicPr>
            <a:picLocks noGrp="1" noChangeAspect="1" noChangeArrowheads="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250825" y="1844675"/>
            <a:ext cx="3960813" cy="34559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5606" name="Text Box 5"/>
          <p:cNvSpPr txBox="1">
            <a:spLocks noChangeArrowheads="1"/>
          </p:cNvSpPr>
          <p:nvPr/>
        </p:nvSpPr>
        <p:spPr bwMode="auto">
          <a:xfrm>
            <a:off x="179388" y="765175"/>
            <a:ext cx="896461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CC00"/>
                </a:solidFill>
                <a:latin typeface="Comic Sans MS" pitchFamily="66" charset="0"/>
              </a:rPr>
              <a:t>excitation and subsequent decay modes of highly excited hot nuclear matter</a:t>
            </a:r>
            <a:endParaRPr lang="de-DE"/>
          </a:p>
        </p:txBody>
      </p:sp>
      <p:sp>
        <p:nvSpPr>
          <p:cNvPr id="25607" name="Text Box 6"/>
          <p:cNvSpPr txBox="1">
            <a:spLocks noChangeArrowheads="1"/>
          </p:cNvSpPr>
          <p:nvPr/>
        </p:nvSpPr>
        <p:spPr bwMode="auto">
          <a:xfrm>
            <a:off x="1116013" y="5300663"/>
            <a:ext cx="30972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000">
                <a:solidFill>
                  <a:srgbClr val="FFFF00"/>
                </a:solidFill>
              </a:rPr>
              <a:t>D.H.E. Gross et al. </a:t>
            </a:r>
            <a:r>
              <a:rPr lang="de-DE" sz="900">
                <a:solidFill>
                  <a:srgbClr val="FFFF00"/>
                </a:solidFill>
              </a:rPr>
              <a:t>Rep.Prog.Phys.  53, 605 (1990).</a:t>
            </a:r>
          </a:p>
        </p:txBody>
      </p:sp>
      <p:pic>
        <p:nvPicPr>
          <p:cNvPr id="25608" name="Picture 7" descr="multifragmentation"/>
          <p:cNvPicPr>
            <a:picLocks noGrp="1" noChangeAspect="1" noChangeArrowheads="1"/>
          </p:cNvPicPr>
          <p:nvPr>
            <p:ph sz="quarter" idx="3"/>
          </p:nvPr>
        </p:nvPicPr>
        <p:blipFill>
          <a:blip r:embed="rId4" cstate="print">
            <a:extLst>
              <a:ext uri="{28A0092B-C50C-407E-A947-70E740481C1C}">
                <a14:useLocalDpi xmlns="" xmlns:a14="http://schemas.microsoft.com/office/drawing/2010/main" val="0"/>
              </a:ext>
            </a:extLst>
          </a:blip>
          <a:srcRect l="70502" r="-755" b="30965"/>
          <a:stretch>
            <a:fillRect/>
          </a:stretch>
        </p:blipFill>
        <p:spPr>
          <a:xfrm>
            <a:off x="8062913" y="4508500"/>
            <a:ext cx="927100" cy="1295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5609" name="Picture 8" descr="multifragmentation"/>
          <p:cNvPicPr>
            <a:picLocks noChangeAspect="1" noChangeArrowheads="1"/>
          </p:cNvPicPr>
          <p:nvPr/>
        </p:nvPicPr>
        <p:blipFill>
          <a:blip r:embed="rId4" cstate="print">
            <a:extLst>
              <a:ext uri="{28A0092B-C50C-407E-A947-70E740481C1C}">
                <a14:useLocalDpi xmlns="" xmlns:a14="http://schemas.microsoft.com/office/drawing/2010/main" val="0"/>
              </a:ext>
            </a:extLst>
          </a:blip>
          <a:srcRect l="34251" t="9862" r="31497" b="37564"/>
          <a:stretch>
            <a:fillRect/>
          </a:stretch>
        </p:blipFill>
        <p:spPr bwMode="auto">
          <a:xfrm>
            <a:off x="8243888" y="2924175"/>
            <a:ext cx="90011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0" name="Picture 9" descr="multifragmentation"/>
          <p:cNvPicPr>
            <a:picLocks noChangeAspect="1" noChangeArrowheads="1"/>
          </p:cNvPicPr>
          <p:nvPr/>
        </p:nvPicPr>
        <p:blipFill>
          <a:blip r:embed="rId4" cstate="print">
            <a:extLst>
              <a:ext uri="{28A0092B-C50C-407E-A947-70E740481C1C}">
                <a14:useLocalDpi xmlns="" xmlns:a14="http://schemas.microsoft.com/office/drawing/2010/main" val="0"/>
              </a:ext>
            </a:extLst>
          </a:blip>
          <a:srcRect t="3264" r="67747" b="34227"/>
          <a:stretch>
            <a:fillRect/>
          </a:stretch>
        </p:blipFill>
        <p:spPr bwMode="auto">
          <a:xfrm>
            <a:off x="7956550" y="1412875"/>
            <a:ext cx="604838"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2"/>
          <p:cNvSpPr>
            <a:spLocks noGrp="1"/>
          </p:cNvSpPr>
          <p:nvPr>
            <p:ph type="sldNum" sz="quarter" idx="10"/>
          </p:nvPr>
        </p:nvSpPr>
        <p:spPr/>
        <p:txBody>
          <a:bodyPr/>
          <a:lstStyle/>
          <a:p>
            <a:fld id="{1816627F-5A76-4AFC-8917-F56DA3F8DC49}" type="slidenum">
              <a:rPr lang="de-DE"/>
              <a:pPr/>
              <a:t>50</a:t>
            </a:fld>
            <a:endParaRPr lang="de-DE"/>
          </a:p>
        </p:txBody>
      </p:sp>
      <p:pic>
        <p:nvPicPr>
          <p:cNvPr id="771074" name="Picture 2" descr="spts-target"/>
          <p:cNvPicPr>
            <a:picLocks noChangeAspect="1" noChangeArrowheads="1"/>
          </p:cNvPicPr>
          <p:nvPr/>
        </p:nvPicPr>
        <p:blipFill>
          <a:blip r:embed="rId2" cstate="print"/>
          <a:srcRect l="12651" t="6158" r="2759" b="4053"/>
          <a:stretch>
            <a:fillRect/>
          </a:stretch>
        </p:blipFill>
        <p:spPr bwMode="auto">
          <a:xfrm>
            <a:off x="34925" y="1268413"/>
            <a:ext cx="5976938" cy="4579937"/>
          </a:xfrm>
          <a:prstGeom prst="rect">
            <a:avLst/>
          </a:prstGeom>
          <a:noFill/>
        </p:spPr>
      </p:pic>
      <p:sp>
        <p:nvSpPr>
          <p:cNvPr id="771075" name="Rectangle 3">
            <a:hlinkClick r:id="rId3" action="ppaction://hlinksldjump"/>
          </p:cNvPr>
          <p:cNvSpPr>
            <a:spLocks noChangeArrowheads="1"/>
          </p:cNvSpPr>
          <p:nvPr/>
        </p:nvSpPr>
        <p:spPr bwMode="auto">
          <a:xfrm>
            <a:off x="4324350" y="5835650"/>
            <a:ext cx="495300" cy="488950"/>
          </a:xfrm>
          <a:prstGeom prst="rect">
            <a:avLst/>
          </a:prstGeom>
          <a:noFill/>
          <a:ln w="57150">
            <a:noFill/>
            <a:miter lim="800000"/>
            <a:headEnd/>
            <a:tailEnd/>
          </a:ln>
          <a:effectLst/>
        </p:spPr>
        <p:txBody>
          <a:bodyPr wrap="none">
            <a:spAutoFit/>
          </a:bodyPr>
          <a:lstStyle/>
          <a:p>
            <a:pPr eaLnBrk="0" hangingPunct="0"/>
            <a:r>
              <a:rPr lang="de-DE" sz="2600">
                <a:sym typeface="Wingdings" pitchFamily="2" charset="2"/>
              </a:rPr>
              <a:t></a:t>
            </a:r>
          </a:p>
        </p:txBody>
      </p:sp>
      <p:sp>
        <p:nvSpPr>
          <p:cNvPr id="771076" name="Rectangle 4"/>
          <p:cNvSpPr>
            <a:spLocks noRot="1" noChangeArrowheads="1"/>
          </p:cNvSpPr>
          <p:nvPr/>
        </p:nvSpPr>
        <p:spPr bwMode="auto">
          <a:xfrm>
            <a:off x="85725" y="40481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Neutron Spallation source, ADTransmutation</a:t>
            </a:r>
            <a:br>
              <a:rPr lang="en-US" sz="2800">
                <a:solidFill>
                  <a:schemeClr val="tx2"/>
                </a:solidFill>
                <a:effectLst>
                  <a:outerShdw blurRad="38100" dist="38100" dir="2700000" algn="tl">
                    <a:srgbClr val="FFFFFF"/>
                  </a:outerShdw>
                </a:effectLst>
                <a:latin typeface="Comic Sans MS" pitchFamily="66" charset="0"/>
              </a:rPr>
            </a:br>
            <a:r>
              <a:rPr lang="en-US" sz="2800">
                <a:solidFill>
                  <a:schemeClr val="tx2"/>
                </a:solidFill>
                <a:effectLst>
                  <a:outerShdw blurRad="38100" dist="38100" dir="2700000" algn="tl">
                    <a:srgbClr val="FFFFFF"/>
                  </a:outerShdw>
                </a:effectLst>
                <a:latin typeface="Comic Sans MS" pitchFamily="66" charset="0"/>
              </a:rPr>
              <a:t>Radioactivity, Energy deposition, DPA,… </a:t>
            </a:r>
          </a:p>
        </p:txBody>
      </p:sp>
      <p:pic>
        <p:nvPicPr>
          <p:cNvPr id="771077" name="Picture 5" descr="Spallationsquelle_prinzip"/>
          <p:cNvPicPr>
            <a:picLocks noChangeAspect="1" noChangeArrowheads="1"/>
          </p:cNvPicPr>
          <p:nvPr/>
        </p:nvPicPr>
        <p:blipFill>
          <a:blip r:embed="rId4" cstate="print"/>
          <a:srcRect l="6120" t="8554" r="6120" b="8679"/>
          <a:stretch>
            <a:fillRect/>
          </a:stretch>
        </p:blipFill>
        <p:spPr bwMode="auto">
          <a:xfrm>
            <a:off x="5364163" y="1168400"/>
            <a:ext cx="3455987" cy="2332038"/>
          </a:xfrm>
          <a:prstGeom prst="rect">
            <a:avLst/>
          </a:prstGeom>
          <a:noFill/>
          <a:ln w="9525">
            <a:noFill/>
            <a:miter lim="800000"/>
            <a:headEnd/>
            <a:tailEnd/>
          </a:ln>
        </p:spPr>
      </p:pic>
      <p:sp>
        <p:nvSpPr>
          <p:cNvPr id="771078" name="Text Box 6"/>
          <p:cNvSpPr txBox="1">
            <a:spLocks noChangeArrowheads="1"/>
          </p:cNvSpPr>
          <p:nvPr/>
        </p:nvSpPr>
        <p:spPr bwMode="auto">
          <a:xfrm>
            <a:off x="6227763" y="3500438"/>
            <a:ext cx="2736850" cy="2987675"/>
          </a:xfrm>
          <a:prstGeom prst="rect">
            <a:avLst/>
          </a:prstGeom>
          <a:noFill/>
          <a:ln w="9525">
            <a:noFill/>
            <a:miter lim="800000"/>
            <a:headEnd/>
            <a:tailEnd/>
          </a:ln>
          <a:effectLst/>
        </p:spPr>
        <p:txBody>
          <a:bodyPr>
            <a:spAutoFit/>
          </a:bodyPr>
          <a:lstStyle/>
          <a:p>
            <a:pPr>
              <a:spcBef>
                <a:spcPct val="50000"/>
              </a:spcBef>
            </a:pPr>
            <a:r>
              <a:rPr lang="de-DE" sz="2000">
                <a:solidFill>
                  <a:srgbClr val="FFFF00"/>
                </a:solidFill>
                <a:latin typeface="Comic Sans MS" pitchFamily="66" charset="0"/>
              </a:rPr>
              <a:t>optimization of target/moderator /reflector assembly (geometry, material)</a:t>
            </a:r>
          </a:p>
          <a:p>
            <a:pPr>
              <a:spcBef>
                <a:spcPct val="50000"/>
              </a:spcBef>
            </a:pPr>
            <a:r>
              <a:rPr lang="de-DE" sz="2000">
                <a:solidFill>
                  <a:srgbClr val="FFFF00"/>
                </a:solidFill>
                <a:latin typeface="Comic Sans MS" pitchFamily="66" charset="0"/>
              </a:rPr>
              <a:t>maximization of neutron flux</a:t>
            </a:r>
          </a:p>
          <a:p>
            <a:pPr>
              <a:spcBef>
                <a:spcPct val="50000"/>
              </a:spcBef>
            </a:pPr>
            <a:r>
              <a:rPr lang="de-DE" sz="2000">
                <a:solidFill>
                  <a:srgbClr val="FFFF00"/>
                </a:solidFill>
                <a:latin typeface="Comic Sans MS" pitchFamily="66" charset="0"/>
              </a:rPr>
              <a:t>transmutation rates,</a:t>
            </a:r>
          </a:p>
          <a:p>
            <a:pPr>
              <a:spcBef>
                <a:spcPct val="50000"/>
              </a:spcBef>
            </a:pPr>
            <a:r>
              <a:rPr lang="de-DE" sz="2000">
                <a:solidFill>
                  <a:srgbClr val="FFFF00"/>
                </a:solidFill>
                <a:latin typeface="Comic Sans MS" pitchFamily="66" charset="0"/>
              </a:rPr>
              <a:t>…</a:t>
            </a:r>
            <a:endParaRPr lang="en-US" sz="2000">
              <a:solidFill>
                <a:srgbClr val="FFFF00"/>
              </a:solidFill>
              <a:latin typeface="Comic Sans MS" pitchFamily="66" charset="0"/>
            </a:endParaRPr>
          </a:p>
        </p:txBody>
      </p:sp>
      <p:sp>
        <p:nvSpPr>
          <p:cNvPr id="8" name="Datumsplatzhalter 7"/>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864936523"/>
      </p:ext>
    </p:extLst>
  </p:cSld>
  <p:clrMapOvr>
    <a:masterClrMapping/>
  </p:clrMapOvr>
  <p:transition>
    <p:strips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7D2B5D6B-69C0-4C5B-884F-47E19945C772}" type="slidenum">
              <a:rPr lang="de-DE"/>
              <a:pPr>
                <a:defRPr/>
              </a:pPr>
              <a:t>51</a:t>
            </a:fld>
            <a:endParaRPr lang="de-DE"/>
          </a:p>
        </p:txBody>
      </p:sp>
      <p:sp>
        <p:nvSpPr>
          <p:cNvPr id="753666" name="Rectangle 2"/>
          <p:cNvSpPr>
            <a:spLocks noGrp="1" noChangeArrowheads="1"/>
          </p:cNvSpPr>
          <p:nvPr>
            <p:ph type="title"/>
          </p:nvPr>
        </p:nvSpPr>
        <p:spPr/>
        <p:txBody>
          <a:bodyPr/>
          <a:lstStyle/>
          <a:p>
            <a:pPr eaLnBrk="1" hangingPunct="1">
              <a:defRPr/>
            </a:pPr>
            <a:r>
              <a:rPr lang="de-DE" dirty="0" smtClean="0"/>
              <a:t>Coming back </a:t>
            </a:r>
            <a:r>
              <a:rPr lang="de-DE" dirty="0" err="1" smtClean="0"/>
              <a:t>to</a:t>
            </a:r>
            <a:r>
              <a:rPr lang="de-DE" dirty="0" smtClean="0"/>
              <a:t> </a:t>
            </a:r>
            <a:r>
              <a:rPr lang="de-DE" dirty="0" err="1" smtClean="0"/>
              <a:t>neutron</a:t>
            </a:r>
            <a:r>
              <a:rPr lang="de-DE" dirty="0" smtClean="0"/>
              <a:t> </a:t>
            </a:r>
            <a:r>
              <a:rPr lang="de-DE" dirty="0" err="1" smtClean="0"/>
              <a:t>spallation</a:t>
            </a:r>
            <a:r>
              <a:rPr lang="de-DE" dirty="0" smtClean="0"/>
              <a:t> </a:t>
            </a:r>
            <a:r>
              <a:rPr lang="de-DE" dirty="0" err="1" smtClean="0"/>
              <a:t>sources</a:t>
            </a:r>
            <a:r>
              <a:rPr lang="de-DE" dirty="0" smtClean="0"/>
              <a:t>…</a:t>
            </a:r>
            <a:br>
              <a:rPr lang="de-DE" dirty="0" smtClean="0"/>
            </a:br>
            <a:r>
              <a:rPr lang="de-DE" dirty="0" err="1" smtClean="0"/>
              <a:t>challenges</a:t>
            </a:r>
            <a:r>
              <a:rPr lang="de-DE" dirty="0" smtClean="0"/>
              <a:t> — </a:t>
            </a:r>
            <a:r>
              <a:rPr lang="de-DE" dirty="0" err="1" smtClean="0"/>
              <a:t>capabilities</a:t>
            </a:r>
            <a:r>
              <a:rPr lang="de-DE" dirty="0" smtClean="0"/>
              <a:t> </a:t>
            </a:r>
            <a:r>
              <a:rPr lang="de-DE" dirty="0" err="1" smtClean="0"/>
              <a:t>of</a:t>
            </a:r>
            <a:r>
              <a:rPr lang="de-DE" dirty="0" smtClean="0"/>
              <a:t> </a:t>
            </a:r>
            <a:r>
              <a:rPr lang="de-DE" dirty="0" err="1" smtClean="0"/>
              <a:t>models</a:t>
            </a:r>
            <a:endParaRPr lang="de-DE" dirty="0" smtClean="0"/>
          </a:p>
        </p:txBody>
      </p:sp>
      <p:sp>
        <p:nvSpPr>
          <p:cNvPr id="34820" name="Rectangle 4"/>
          <p:cNvSpPr>
            <a:spLocks noGrp="1" noChangeArrowheads="1"/>
          </p:cNvSpPr>
          <p:nvPr>
            <p:ph type="body" idx="1"/>
          </p:nvPr>
        </p:nvSpPr>
        <p:spPr>
          <a:xfrm>
            <a:off x="250825" y="1418555"/>
            <a:ext cx="8229600" cy="4530725"/>
          </a:xfrm>
          <a:noFill/>
        </p:spPr>
        <p:txBody>
          <a:bodyPr/>
          <a:lstStyle/>
          <a:p>
            <a:pPr eaLnBrk="1" hangingPunct="1">
              <a:lnSpc>
                <a:spcPct val="80000"/>
              </a:lnSpc>
            </a:pPr>
            <a:r>
              <a:rPr lang="de-DE" sz="2000" dirty="0" err="1" smtClean="0"/>
              <a:t>optimization</a:t>
            </a:r>
            <a:r>
              <a:rPr lang="de-DE" sz="2000" dirty="0" smtClean="0"/>
              <a:t>: </a:t>
            </a:r>
          </a:p>
          <a:p>
            <a:pPr lvl="1" eaLnBrk="1" hangingPunct="1">
              <a:lnSpc>
                <a:spcPct val="80000"/>
              </a:lnSpc>
            </a:pPr>
            <a:r>
              <a:rPr lang="de-DE" sz="1800" dirty="0" err="1" smtClean="0"/>
              <a:t>maximum</a:t>
            </a:r>
            <a:r>
              <a:rPr lang="de-DE" sz="1800" dirty="0" smtClean="0"/>
              <a:t> </a:t>
            </a:r>
            <a:r>
              <a:rPr lang="de-DE" sz="1800" dirty="0" err="1" smtClean="0"/>
              <a:t>neutronen</a:t>
            </a:r>
            <a:r>
              <a:rPr lang="de-DE" sz="1800" dirty="0" smtClean="0"/>
              <a:t> </a:t>
            </a:r>
            <a:r>
              <a:rPr lang="de-DE" sz="1800" dirty="0" err="1" smtClean="0"/>
              <a:t>flux</a:t>
            </a:r>
            <a:r>
              <a:rPr lang="de-DE" sz="1800" dirty="0" smtClean="0"/>
              <a:t> in proper </a:t>
            </a:r>
            <a:r>
              <a:rPr lang="de-DE" sz="1800" dirty="0" err="1" smtClean="0"/>
              <a:t>energy</a:t>
            </a:r>
            <a:r>
              <a:rPr lang="de-DE" sz="1800" dirty="0" smtClean="0"/>
              <a:t>- </a:t>
            </a:r>
            <a:r>
              <a:rPr lang="de-DE" sz="1800" dirty="0" err="1" smtClean="0"/>
              <a:t>and</a:t>
            </a:r>
            <a:r>
              <a:rPr lang="de-DE" sz="1800" dirty="0" smtClean="0"/>
              <a:t> time </a:t>
            </a:r>
            <a:r>
              <a:rPr lang="de-DE" sz="1800" dirty="0" err="1" smtClean="0"/>
              <a:t>structure</a:t>
            </a:r>
            <a:endParaRPr lang="de-DE" sz="1800" dirty="0" smtClean="0"/>
          </a:p>
          <a:p>
            <a:pPr lvl="1" eaLnBrk="1" hangingPunct="1">
              <a:lnSpc>
                <a:spcPct val="80000"/>
              </a:lnSpc>
            </a:pPr>
            <a:r>
              <a:rPr lang="de-DE" sz="1800" dirty="0" smtClean="0"/>
              <a:t>limited material </a:t>
            </a:r>
            <a:r>
              <a:rPr lang="de-DE" sz="1800" dirty="0" err="1" smtClean="0"/>
              <a:t>damage</a:t>
            </a:r>
            <a:r>
              <a:rPr lang="de-DE" sz="1800" dirty="0" smtClean="0"/>
              <a:t> in </a:t>
            </a:r>
            <a:r>
              <a:rPr lang="de-DE" sz="1800" dirty="0" err="1" smtClean="0"/>
              <a:t>critical</a:t>
            </a:r>
            <a:r>
              <a:rPr lang="de-DE" sz="1800" dirty="0" smtClean="0"/>
              <a:t> </a:t>
            </a:r>
            <a:r>
              <a:rPr lang="de-DE" sz="1800" dirty="0" err="1" smtClean="0"/>
              <a:t>components</a:t>
            </a:r>
            <a:endParaRPr lang="de-DE" sz="1800" dirty="0" smtClean="0"/>
          </a:p>
          <a:p>
            <a:pPr lvl="1" eaLnBrk="1" hangingPunct="1">
              <a:lnSpc>
                <a:spcPct val="80000"/>
              </a:lnSpc>
            </a:pPr>
            <a:r>
              <a:rPr lang="de-DE" sz="1800" dirty="0" err="1" smtClean="0"/>
              <a:t>small</a:t>
            </a:r>
            <a:r>
              <a:rPr lang="de-DE" sz="1800" dirty="0" smtClean="0"/>
              <a:t> </a:t>
            </a:r>
            <a:r>
              <a:rPr lang="de-DE" sz="1800" dirty="0" err="1" smtClean="0"/>
              <a:t>irradiation</a:t>
            </a:r>
            <a:r>
              <a:rPr lang="de-DE" sz="1800" dirty="0" smtClean="0"/>
              <a:t> dose </a:t>
            </a:r>
            <a:r>
              <a:rPr lang="de-DE" sz="1800" dirty="0" err="1" smtClean="0"/>
              <a:t>and</a:t>
            </a:r>
            <a:r>
              <a:rPr lang="de-DE" sz="1800" dirty="0" smtClean="0"/>
              <a:t> </a:t>
            </a:r>
            <a:r>
              <a:rPr lang="de-DE" sz="1800" dirty="0" err="1" smtClean="0"/>
              <a:t>energy</a:t>
            </a:r>
            <a:r>
              <a:rPr lang="de-DE" sz="1800" dirty="0" smtClean="0"/>
              <a:t>-deposition</a:t>
            </a:r>
          </a:p>
          <a:p>
            <a:pPr lvl="1" eaLnBrk="1" hangingPunct="1">
              <a:lnSpc>
                <a:spcPct val="80000"/>
              </a:lnSpc>
            </a:pPr>
            <a:endParaRPr lang="de-DE" sz="1800" dirty="0" smtClean="0"/>
          </a:p>
          <a:p>
            <a:pPr eaLnBrk="1" hangingPunct="1">
              <a:lnSpc>
                <a:spcPct val="80000"/>
              </a:lnSpc>
            </a:pPr>
            <a:r>
              <a:rPr lang="de-DE" sz="2000" dirty="0" smtClean="0"/>
              <a:t>simple </a:t>
            </a:r>
            <a:r>
              <a:rPr lang="de-DE" sz="2000" dirty="0" err="1" smtClean="0"/>
              <a:t>variation</a:t>
            </a:r>
            <a:r>
              <a:rPr lang="de-DE" sz="2000" dirty="0" smtClean="0"/>
              <a:t> </a:t>
            </a:r>
            <a:r>
              <a:rPr lang="de-DE" sz="2000" dirty="0" err="1" smtClean="0"/>
              <a:t>of</a:t>
            </a:r>
            <a:r>
              <a:rPr lang="de-DE" sz="2000" dirty="0" smtClean="0"/>
              <a:t> design-parameter (</a:t>
            </a:r>
            <a:r>
              <a:rPr lang="de-DE" sz="2000" dirty="0" err="1" smtClean="0"/>
              <a:t>without</a:t>
            </a:r>
            <a:r>
              <a:rPr lang="de-DE" sz="2000" dirty="0" smtClean="0"/>
              <a:t> </a:t>
            </a:r>
            <a:r>
              <a:rPr lang="de-DE" sz="2000" dirty="0" err="1" smtClean="0"/>
              <a:t>experiments</a:t>
            </a:r>
            <a:r>
              <a:rPr lang="de-DE" sz="2000" dirty="0" smtClean="0"/>
              <a:t>)</a:t>
            </a:r>
          </a:p>
          <a:p>
            <a:pPr lvl="1" eaLnBrk="1" hangingPunct="1">
              <a:lnSpc>
                <a:spcPct val="80000"/>
              </a:lnSpc>
            </a:pPr>
            <a:r>
              <a:rPr lang="de-DE" sz="1800" dirty="0" smtClean="0"/>
              <a:t>beam </a:t>
            </a:r>
            <a:r>
              <a:rPr lang="de-DE" sz="1800" dirty="0" err="1" smtClean="0"/>
              <a:t>properties</a:t>
            </a:r>
            <a:endParaRPr lang="de-DE" sz="1800" dirty="0" smtClean="0"/>
          </a:p>
          <a:p>
            <a:pPr lvl="1" eaLnBrk="1" hangingPunct="1">
              <a:lnSpc>
                <a:spcPct val="80000"/>
              </a:lnSpc>
            </a:pPr>
            <a:r>
              <a:rPr lang="de-DE" sz="1800" dirty="0" err="1" smtClean="0"/>
              <a:t>geometry</a:t>
            </a:r>
            <a:endParaRPr lang="de-DE" sz="1800" dirty="0" smtClean="0"/>
          </a:p>
          <a:p>
            <a:pPr lvl="1" eaLnBrk="1" hangingPunct="1">
              <a:lnSpc>
                <a:spcPct val="80000"/>
              </a:lnSpc>
            </a:pPr>
            <a:r>
              <a:rPr lang="de-DE" sz="1800" dirty="0" smtClean="0"/>
              <a:t>Material</a:t>
            </a:r>
          </a:p>
          <a:p>
            <a:pPr lvl="1" eaLnBrk="1" hangingPunct="1">
              <a:lnSpc>
                <a:spcPct val="80000"/>
              </a:lnSpc>
            </a:pPr>
            <a:endParaRPr lang="de-DE" sz="1800" dirty="0" smtClean="0"/>
          </a:p>
          <a:p>
            <a:pPr eaLnBrk="1" hangingPunct="1">
              <a:lnSpc>
                <a:spcPct val="80000"/>
              </a:lnSpc>
            </a:pPr>
            <a:r>
              <a:rPr lang="de-DE" sz="2000" dirty="0" err="1" smtClean="0"/>
              <a:t>evaluation</a:t>
            </a:r>
            <a:r>
              <a:rPr lang="de-DE" sz="2000" dirty="0" smtClean="0"/>
              <a:t> </a:t>
            </a:r>
            <a:r>
              <a:rPr lang="de-DE" sz="2000" dirty="0" err="1" smtClean="0"/>
              <a:t>of</a:t>
            </a:r>
            <a:r>
              <a:rPr lang="de-DE" sz="2000" dirty="0" smtClean="0"/>
              <a:t> </a:t>
            </a:r>
            <a:r>
              <a:rPr lang="de-DE" sz="2000" dirty="0" err="1" smtClean="0"/>
              <a:t>physics</a:t>
            </a:r>
            <a:r>
              <a:rPr lang="de-DE" sz="2000" dirty="0" smtClean="0"/>
              <a:t> </a:t>
            </a:r>
            <a:r>
              <a:rPr lang="de-DE" sz="2000" dirty="0" err="1" smtClean="0"/>
              <a:t>parameter</a:t>
            </a:r>
            <a:endParaRPr lang="de-DE" sz="2000" dirty="0" smtClean="0"/>
          </a:p>
          <a:p>
            <a:pPr lvl="1" eaLnBrk="1" hangingPunct="1">
              <a:lnSpc>
                <a:spcPct val="80000"/>
              </a:lnSpc>
            </a:pPr>
            <a:r>
              <a:rPr lang="de-DE" sz="1800" dirty="0" err="1" smtClean="0"/>
              <a:t>particle</a:t>
            </a:r>
            <a:r>
              <a:rPr lang="de-DE" sz="1800" dirty="0" smtClean="0"/>
              <a:t> </a:t>
            </a:r>
            <a:r>
              <a:rPr lang="de-DE" sz="1800" dirty="0" err="1" smtClean="0"/>
              <a:t>flux</a:t>
            </a:r>
            <a:r>
              <a:rPr lang="de-DE" sz="1800" dirty="0" smtClean="0"/>
              <a:t> </a:t>
            </a:r>
            <a:r>
              <a:rPr lang="de-DE" sz="1800" dirty="0" err="1" smtClean="0"/>
              <a:t>as</a:t>
            </a:r>
            <a:r>
              <a:rPr lang="de-DE" sz="1800" dirty="0" smtClean="0"/>
              <a:t> </a:t>
            </a:r>
            <a:r>
              <a:rPr lang="de-DE" sz="1800" dirty="0" err="1" smtClean="0"/>
              <a:t>function</a:t>
            </a:r>
            <a:r>
              <a:rPr lang="de-DE" sz="1800" dirty="0" smtClean="0"/>
              <a:t> </a:t>
            </a:r>
            <a:r>
              <a:rPr lang="de-DE" sz="1800" dirty="0" err="1" smtClean="0"/>
              <a:t>of</a:t>
            </a:r>
            <a:r>
              <a:rPr lang="de-DE" sz="1800" dirty="0" smtClean="0"/>
              <a:t> </a:t>
            </a:r>
            <a:r>
              <a:rPr lang="de-DE" sz="1800" dirty="0" err="1" smtClean="0"/>
              <a:t>space</a:t>
            </a:r>
            <a:r>
              <a:rPr lang="de-DE" sz="1800" dirty="0" smtClean="0"/>
              <a:t> </a:t>
            </a:r>
            <a:r>
              <a:rPr lang="de-DE" sz="1800" dirty="0" err="1" smtClean="0"/>
              <a:t>and</a:t>
            </a:r>
            <a:r>
              <a:rPr lang="de-DE" sz="1800" dirty="0" smtClean="0"/>
              <a:t> time  </a:t>
            </a:r>
          </a:p>
          <a:p>
            <a:pPr lvl="1" eaLnBrk="1" hangingPunct="1">
              <a:lnSpc>
                <a:spcPct val="80000"/>
              </a:lnSpc>
            </a:pPr>
            <a:r>
              <a:rPr lang="de-DE" sz="1800" dirty="0" err="1" smtClean="0"/>
              <a:t>energy</a:t>
            </a:r>
            <a:r>
              <a:rPr lang="de-DE" sz="1800" dirty="0" smtClean="0"/>
              <a:t> </a:t>
            </a:r>
            <a:r>
              <a:rPr lang="de-DE" sz="1800" dirty="0" err="1" smtClean="0"/>
              <a:t>deposition</a:t>
            </a:r>
            <a:endParaRPr lang="de-DE" sz="1800" dirty="0" smtClean="0"/>
          </a:p>
          <a:p>
            <a:pPr lvl="1" eaLnBrk="1" hangingPunct="1">
              <a:lnSpc>
                <a:spcPct val="80000"/>
              </a:lnSpc>
            </a:pPr>
            <a:r>
              <a:rPr lang="de-DE" sz="1800" dirty="0" err="1" smtClean="0"/>
              <a:t>activation</a:t>
            </a:r>
            <a:r>
              <a:rPr lang="de-DE" sz="1800" dirty="0" smtClean="0"/>
              <a:t> </a:t>
            </a:r>
            <a:r>
              <a:rPr lang="de-DE" sz="1800" dirty="0" err="1" smtClean="0"/>
              <a:t>of</a:t>
            </a:r>
            <a:r>
              <a:rPr lang="de-DE" sz="1800" dirty="0" smtClean="0"/>
              <a:t> material</a:t>
            </a:r>
          </a:p>
          <a:p>
            <a:pPr lvl="1" eaLnBrk="1" hangingPunct="1">
              <a:lnSpc>
                <a:spcPct val="80000"/>
              </a:lnSpc>
            </a:pPr>
            <a:r>
              <a:rPr lang="de-DE" sz="1800" dirty="0" err="1" smtClean="0"/>
              <a:t>damage</a:t>
            </a:r>
            <a:r>
              <a:rPr lang="de-DE" sz="1800" dirty="0" smtClean="0"/>
              <a:t> </a:t>
            </a:r>
            <a:r>
              <a:rPr lang="de-DE" sz="1800" dirty="0" err="1" smtClean="0"/>
              <a:t>of</a:t>
            </a:r>
            <a:r>
              <a:rPr lang="de-DE" sz="1800" dirty="0" smtClean="0"/>
              <a:t> material</a:t>
            </a:r>
          </a:p>
          <a:p>
            <a:pPr lvl="1" eaLnBrk="1" hangingPunct="1">
              <a:lnSpc>
                <a:spcPct val="80000"/>
              </a:lnSpc>
            </a:pPr>
            <a:r>
              <a:rPr lang="de-DE" sz="1800" dirty="0" err="1" smtClean="0"/>
              <a:t>irradiation</a:t>
            </a:r>
            <a:r>
              <a:rPr lang="de-DE" sz="1800" dirty="0" smtClean="0"/>
              <a:t> dose  </a:t>
            </a:r>
          </a:p>
          <a:p>
            <a:pPr eaLnBrk="1" hangingPunct="1">
              <a:lnSpc>
                <a:spcPct val="80000"/>
              </a:lnSpc>
            </a:pPr>
            <a:endParaRPr lang="de-DE" sz="1400" dirty="0" smtClean="0"/>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fld id="{53D79C97-B8FD-48BA-8082-6BE4D45FCA8C}" type="slidenum">
              <a:rPr lang="de-DE"/>
              <a:pPr/>
              <a:t>52</a:t>
            </a:fld>
            <a:endParaRPr lang="de-DE"/>
          </a:p>
        </p:txBody>
      </p:sp>
      <p:pic>
        <p:nvPicPr>
          <p:cNvPr id="772098" name="Picture 2"/>
          <p:cNvPicPr>
            <a:picLocks noGrp="1" noChangeAspect="1" noChangeArrowheads="1"/>
          </p:cNvPicPr>
          <p:nvPr>
            <p:ph/>
          </p:nvPr>
        </p:nvPicPr>
        <p:blipFill>
          <a:blip r:embed="rId2" cstate="print"/>
          <a:srcRect/>
          <a:stretch>
            <a:fillRect/>
          </a:stretch>
        </p:blipFill>
        <p:spPr>
          <a:xfrm>
            <a:off x="1692275" y="1196975"/>
            <a:ext cx="5773738" cy="4959350"/>
          </a:xfrm>
          <a:noFill/>
          <a:ln/>
        </p:spPr>
      </p:pic>
      <p:sp>
        <p:nvSpPr>
          <p:cNvPr id="772099" name="Rectangle 3"/>
          <p:cNvSpPr>
            <a:spLocks noRot="1" noChangeArrowheads="1"/>
          </p:cNvSpPr>
          <p:nvPr/>
        </p:nvSpPr>
        <p:spPr bwMode="auto">
          <a:xfrm>
            <a:off x="179388" y="40481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Activation (here for a spallation source) </a:t>
            </a:r>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1801460517"/>
      </p:ext>
    </p:extLst>
  </p:cSld>
  <p:clrMapOvr>
    <a:masterClrMapping/>
  </p:clrMapOvr>
  <p:transition>
    <p:strips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fld id="{327336B6-F92E-48B3-A9BB-8C3106831C22}" type="slidenum">
              <a:rPr lang="de-DE"/>
              <a:pPr/>
              <a:t>53</a:t>
            </a:fld>
            <a:endParaRPr lang="de-DE"/>
          </a:p>
        </p:txBody>
      </p:sp>
      <p:pic>
        <p:nvPicPr>
          <p:cNvPr id="774146" name="Picture 2"/>
          <p:cNvPicPr>
            <a:picLocks noGrp="1" noChangeAspect="1" noChangeArrowheads="1"/>
          </p:cNvPicPr>
          <p:nvPr>
            <p:ph/>
          </p:nvPr>
        </p:nvPicPr>
        <p:blipFill>
          <a:blip r:embed="rId2" cstate="print"/>
          <a:srcRect/>
          <a:stretch>
            <a:fillRect/>
          </a:stretch>
        </p:blipFill>
        <p:spPr>
          <a:xfrm>
            <a:off x="1619250" y="981075"/>
            <a:ext cx="6337300" cy="5481638"/>
          </a:xfrm>
          <a:noFill/>
          <a:ln/>
        </p:spPr>
      </p:pic>
      <p:sp>
        <p:nvSpPr>
          <p:cNvPr id="774147" name="Rectangle 3"/>
          <p:cNvSpPr>
            <a:spLocks noRot="1" noChangeArrowheads="1"/>
          </p:cNvSpPr>
          <p:nvPr/>
        </p:nvSpPr>
        <p:spPr bwMode="auto">
          <a:xfrm>
            <a:off x="179388" y="40481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Activation (here for a spallation source) </a:t>
            </a:r>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1660661006"/>
      </p:ext>
    </p:extLst>
  </p:cSld>
  <p:clrMapOvr>
    <a:masterClrMapping/>
  </p:clrMapOvr>
  <p:transition>
    <p:strips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fld id="{46B5A2EC-05D1-4ECE-9DA8-0BFC9E83D3FE}" type="slidenum">
              <a:rPr lang="de-DE"/>
              <a:pPr/>
              <a:t>54</a:t>
            </a:fld>
            <a:endParaRPr lang="de-DE"/>
          </a:p>
        </p:txBody>
      </p:sp>
      <p:pic>
        <p:nvPicPr>
          <p:cNvPr id="775170" name="Picture 2"/>
          <p:cNvPicPr>
            <a:picLocks noGrp="1" noChangeAspect="1" noChangeArrowheads="1"/>
          </p:cNvPicPr>
          <p:nvPr>
            <p:ph/>
          </p:nvPr>
        </p:nvPicPr>
        <p:blipFill>
          <a:blip r:embed="rId2" cstate="print"/>
          <a:srcRect/>
          <a:stretch>
            <a:fillRect/>
          </a:stretch>
        </p:blipFill>
        <p:spPr>
          <a:xfrm>
            <a:off x="827088" y="1125538"/>
            <a:ext cx="7627937" cy="5040312"/>
          </a:xfrm>
          <a:noFill/>
          <a:ln/>
        </p:spPr>
      </p:pic>
      <p:sp>
        <p:nvSpPr>
          <p:cNvPr id="775171" name="Rectangle 3"/>
          <p:cNvSpPr>
            <a:spLocks noRot="1" noChangeArrowheads="1"/>
          </p:cNvSpPr>
          <p:nvPr/>
        </p:nvSpPr>
        <p:spPr bwMode="auto">
          <a:xfrm>
            <a:off x="179388" y="40481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Activation (here for a spallation source) </a:t>
            </a:r>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3133624061"/>
      </p:ext>
    </p:extLst>
  </p:cSld>
  <p:clrMapOvr>
    <a:masterClrMapping/>
  </p:clrMapOvr>
  <p:transition>
    <p:strips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
          <p:cNvSpPr>
            <a:spLocks noGrp="1"/>
          </p:cNvSpPr>
          <p:nvPr>
            <p:ph type="sldNum" sz="quarter" idx="10"/>
          </p:nvPr>
        </p:nvSpPr>
        <p:spPr/>
        <p:txBody>
          <a:bodyPr/>
          <a:lstStyle/>
          <a:p>
            <a:fld id="{F3CC82BF-5E1D-4581-8DB3-3637161F4632}" type="slidenum">
              <a:rPr lang="de-DE"/>
              <a:pPr/>
              <a:t>55</a:t>
            </a:fld>
            <a:endParaRPr lang="de-DE"/>
          </a:p>
        </p:txBody>
      </p:sp>
      <p:pic>
        <p:nvPicPr>
          <p:cNvPr id="776194" name="Picture 2" descr="alpen-dia"/>
          <p:cNvPicPr>
            <a:picLocks noGrp="1" noChangeAspect="1" noChangeArrowheads="1"/>
          </p:cNvPicPr>
          <p:nvPr>
            <p:ph idx="1"/>
          </p:nvPr>
        </p:nvPicPr>
        <p:blipFill>
          <a:blip r:embed="rId2" cstate="print"/>
          <a:srcRect/>
          <a:stretch>
            <a:fillRect/>
          </a:stretch>
        </p:blipFill>
        <p:spPr>
          <a:xfrm>
            <a:off x="0" y="1341438"/>
            <a:ext cx="8964613" cy="4298950"/>
          </a:xfrm>
          <a:noFill/>
          <a:ln/>
        </p:spPr>
      </p:pic>
      <p:sp>
        <p:nvSpPr>
          <p:cNvPr id="776195" name="Rectangle 3"/>
          <p:cNvSpPr>
            <a:spLocks noChangeArrowheads="1"/>
          </p:cNvSpPr>
          <p:nvPr/>
        </p:nvSpPr>
        <p:spPr bwMode="auto">
          <a:xfrm>
            <a:off x="1331913" y="979488"/>
            <a:ext cx="7632700" cy="649287"/>
          </a:xfrm>
          <a:prstGeom prst="rect">
            <a:avLst/>
          </a:prstGeom>
          <a:solidFill>
            <a:schemeClr val="bg2"/>
          </a:solidFill>
          <a:ln w="9525">
            <a:solidFill>
              <a:schemeClr val="tx1"/>
            </a:solidFill>
            <a:miter lim="800000"/>
            <a:headEnd/>
            <a:tailEnd/>
          </a:ln>
          <a:effectLst/>
        </p:spPr>
        <p:txBody>
          <a:bodyPr wrap="none" anchor="ctr"/>
          <a:lstStyle/>
          <a:p>
            <a:endParaRPr lang="de-DE"/>
          </a:p>
        </p:txBody>
      </p:sp>
      <p:sp>
        <p:nvSpPr>
          <p:cNvPr id="776196" name="Text Box 4"/>
          <p:cNvSpPr txBox="1">
            <a:spLocks noChangeArrowheads="1"/>
          </p:cNvSpPr>
          <p:nvPr/>
        </p:nvSpPr>
        <p:spPr bwMode="auto">
          <a:xfrm>
            <a:off x="323850" y="5783263"/>
            <a:ext cx="8496300" cy="701675"/>
          </a:xfrm>
          <a:prstGeom prst="rect">
            <a:avLst/>
          </a:prstGeom>
          <a:noFill/>
          <a:ln w="9525">
            <a:noFill/>
            <a:miter lim="800000"/>
            <a:headEnd/>
            <a:tailEnd/>
          </a:ln>
          <a:effectLst/>
        </p:spPr>
        <p:txBody>
          <a:bodyPr>
            <a:spAutoFit/>
          </a:bodyPr>
          <a:lstStyle/>
          <a:p>
            <a:r>
              <a:rPr lang="de-DE" sz="2000" b="1">
                <a:solidFill>
                  <a:srgbClr val="FFFF00"/>
                </a:solidFill>
                <a:latin typeface="Times New Roman" pitchFamily="18" charset="0"/>
              </a:rPr>
              <a:t>Sum of all rates: 4.3 per incident proton 5MW, 2.34E16p/s,  30 years   = 156mol (0.16% of 20t Hg)</a:t>
            </a:r>
          </a:p>
        </p:txBody>
      </p:sp>
      <p:sp>
        <p:nvSpPr>
          <p:cNvPr id="776197" name="Rectangle 5"/>
          <p:cNvSpPr>
            <a:spLocks noRot="1" noChangeArrowheads="1"/>
          </p:cNvSpPr>
          <p:nvPr/>
        </p:nvSpPr>
        <p:spPr bwMode="auto">
          <a:xfrm>
            <a:off x="179388" y="373063"/>
            <a:ext cx="8734425" cy="608012"/>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Activation (here for a spallation source) </a:t>
            </a:r>
          </a:p>
        </p:txBody>
      </p:sp>
      <p:sp>
        <p:nvSpPr>
          <p:cNvPr id="776198" name="Rectangle 6"/>
          <p:cNvSpPr>
            <a:spLocks noGrp="1" noChangeArrowheads="1"/>
          </p:cNvSpPr>
          <p:nvPr>
            <p:ph type="title"/>
          </p:nvPr>
        </p:nvSpPr>
        <p:spPr>
          <a:xfrm>
            <a:off x="1196975" y="1060450"/>
            <a:ext cx="7696200" cy="496888"/>
          </a:xfrm>
          <a:noFill/>
          <a:ln/>
        </p:spPr>
        <p:txBody>
          <a:bodyPr/>
          <a:lstStyle/>
          <a:p>
            <a:r>
              <a:rPr lang="de-DE" sz="1800">
                <a:solidFill>
                  <a:srgbClr val="FFFF00"/>
                </a:solidFill>
                <a:effectLst/>
              </a:rPr>
              <a:t>Production rates of the 12 most prob. Elements in 1.334 GeV p+Hg induced spallation</a:t>
            </a:r>
          </a:p>
        </p:txBody>
      </p:sp>
      <p:sp>
        <p:nvSpPr>
          <p:cNvPr id="8" name="Datumsplatzhalter 7"/>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3580458657"/>
      </p:ext>
    </p:extLst>
  </p:cSld>
  <p:clrMapOvr>
    <a:masterClrMapping/>
  </p:clrMapOvr>
  <p:transition>
    <p:strips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fld id="{C582AE46-1DB8-4F95-AB7D-FC8498FD75CE}" type="slidenum">
              <a:rPr lang="de-DE"/>
              <a:pPr/>
              <a:t>56</a:t>
            </a:fld>
            <a:endParaRPr lang="de-DE"/>
          </a:p>
        </p:txBody>
      </p:sp>
      <p:pic>
        <p:nvPicPr>
          <p:cNvPr id="799746" name="Picture 2"/>
          <p:cNvPicPr>
            <a:picLocks noGrp="1" noChangeAspect="1" noChangeArrowheads="1"/>
          </p:cNvPicPr>
          <p:nvPr>
            <p:ph/>
          </p:nvPr>
        </p:nvPicPr>
        <p:blipFill>
          <a:blip r:embed="rId2" cstate="print"/>
          <a:srcRect/>
          <a:stretch>
            <a:fillRect/>
          </a:stretch>
        </p:blipFill>
        <p:spPr>
          <a:xfrm>
            <a:off x="831850" y="873125"/>
            <a:ext cx="7178675" cy="5257800"/>
          </a:xfrm>
          <a:noFill/>
          <a:ln/>
        </p:spPr>
      </p:pic>
      <p:sp>
        <p:nvSpPr>
          <p:cNvPr id="799748" name="Rectangle 4"/>
          <p:cNvSpPr>
            <a:spLocks noRot="1" noChangeArrowheads="1"/>
          </p:cNvSpPr>
          <p:nvPr/>
        </p:nvSpPr>
        <p:spPr bwMode="auto">
          <a:xfrm>
            <a:off x="179388" y="260350"/>
            <a:ext cx="8734425" cy="608013"/>
          </a:xfrm>
          <a:prstGeom prst="rect">
            <a:avLst/>
          </a:prstGeom>
          <a:noFill/>
          <a:ln w="9525">
            <a:noFill/>
            <a:miter lim="800000"/>
            <a:headEnd/>
            <a:tailEnd/>
          </a:ln>
          <a:effectLst/>
        </p:spPr>
        <p:txBody>
          <a:bodyPr anchor="ctr"/>
          <a:lstStyle/>
          <a:p>
            <a:pPr algn="ctr"/>
            <a:r>
              <a:rPr lang="en-US" sz="2800">
                <a:solidFill>
                  <a:schemeClr val="tx2"/>
                </a:solidFill>
                <a:effectLst>
                  <a:outerShdw blurRad="38100" dist="38100" dir="2700000" algn="tl">
                    <a:srgbClr val="FFFFFF"/>
                  </a:outerShdw>
                </a:effectLst>
                <a:latin typeface="Comic Sans MS" pitchFamily="66" charset="0"/>
              </a:rPr>
              <a:t>Activation (here for a spallation source) </a:t>
            </a:r>
          </a:p>
        </p:txBody>
      </p:sp>
      <p:sp>
        <p:nvSpPr>
          <p:cNvPr id="5" name="Datumsplatzhalter 4"/>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4100550223"/>
      </p:ext>
    </p:extLst>
  </p:cSld>
  <p:clrMapOvr>
    <a:masterClrMapping/>
  </p:clrMapOvr>
  <p:transition>
    <p:strips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3"/>
          <p:cNvSpPr>
            <a:spLocks noGrp="1"/>
          </p:cNvSpPr>
          <p:nvPr>
            <p:ph type="sldNum" sz="quarter" idx="10"/>
          </p:nvPr>
        </p:nvSpPr>
        <p:spPr/>
        <p:txBody>
          <a:bodyPr/>
          <a:lstStyle/>
          <a:p>
            <a:fld id="{2DA86A28-722B-4400-85C9-540D142B6309}" type="slidenum">
              <a:rPr lang="de-DE"/>
              <a:pPr/>
              <a:t>57</a:t>
            </a:fld>
            <a:endParaRPr lang="de-DE"/>
          </a:p>
        </p:txBody>
      </p:sp>
      <p:sp>
        <p:nvSpPr>
          <p:cNvPr id="777218" name="Rectangle 2"/>
          <p:cNvSpPr>
            <a:spLocks noGrp="1" noChangeArrowheads="1"/>
          </p:cNvSpPr>
          <p:nvPr>
            <p:ph type="title"/>
          </p:nvPr>
        </p:nvSpPr>
        <p:spPr>
          <a:xfrm>
            <a:off x="1112838" y="249238"/>
            <a:ext cx="7167562" cy="649287"/>
          </a:xfrm>
          <a:noFill/>
          <a:ln/>
        </p:spPr>
        <p:txBody>
          <a:bodyPr/>
          <a:lstStyle/>
          <a:p>
            <a:r>
              <a:rPr lang="de-DE" sz="1800" b="1">
                <a:effectLst/>
              </a:rPr>
              <a:t>Total activity of target and container (ESS parameter)</a:t>
            </a:r>
          </a:p>
        </p:txBody>
      </p:sp>
      <p:pic>
        <p:nvPicPr>
          <p:cNvPr id="777219" name="Picture 3" descr="target-decay"/>
          <p:cNvPicPr>
            <a:picLocks noGrp="1" noChangeAspect="1" noChangeArrowheads="1"/>
          </p:cNvPicPr>
          <p:nvPr>
            <p:ph idx="1"/>
          </p:nvPr>
        </p:nvPicPr>
        <p:blipFill>
          <a:blip r:embed="rId2" cstate="print"/>
          <a:srcRect t="7329" r="10278" b="2951"/>
          <a:stretch>
            <a:fillRect/>
          </a:stretch>
        </p:blipFill>
        <p:spPr>
          <a:xfrm>
            <a:off x="179388" y="908050"/>
            <a:ext cx="5184775" cy="5473700"/>
          </a:xfrm>
          <a:noFill/>
          <a:ln/>
        </p:spPr>
      </p:pic>
      <p:sp>
        <p:nvSpPr>
          <p:cNvPr id="777220" name="Text Box 4"/>
          <p:cNvSpPr txBox="1">
            <a:spLocks noChangeArrowheads="1"/>
          </p:cNvSpPr>
          <p:nvPr/>
        </p:nvSpPr>
        <p:spPr bwMode="auto">
          <a:xfrm>
            <a:off x="5508625" y="1125538"/>
            <a:ext cx="3203575" cy="1552575"/>
          </a:xfrm>
          <a:prstGeom prst="rect">
            <a:avLst/>
          </a:prstGeom>
          <a:noFill/>
          <a:ln w="9525">
            <a:noFill/>
            <a:miter lim="800000"/>
            <a:headEnd/>
            <a:tailEnd/>
          </a:ln>
          <a:effectLst/>
        </p:spPr>
        <p:txBody>
          <a:bodyPr wrap="none">
            <a:spAutoFit/>
          </a:bodyPr>
          <a:lstStyle/>
          <a:p>
            <a:r>
              <a:rPr lang="de-DE" sz="2400" b="1">
                <a:solidFill>
                  <a:srgbClr val="FFFF00"/>
                </a:solidFill>
                <a:latin typeface="Times New Roman" pitchFamily="18" charset="0"/>
              </a:rPr>
              <a:t>decay curve of Hg and </a:t>
            </a:r>
          </a:p>
          <a:p>
            <a:r>
              <a:rPr lang="de-DE" sz="2400" b="1">
                <a:solidFill>
                  <a:srgbClr val="FFFF00"/>
                </a:solidFill>
                <a:latin typeface="Times New Roman" pitchFamily="18" charset="0"/>
              </a:rPr>
              <a:t>the target container</a:t>
            </a:r>
          </a:p>
          <a:p>
            <a:r>
              <a:rPr lang="de-DE" sz="2400" b="1">
                <a:solidFill>
                  <a:srgbClr val="FFFF00"/>
                </a:solidFill>
                <a:latin typeface="Times New Roman" pitchFamily="18" charset="0"/>
              </a:rPr>
              <a:t>after 1 and 30 years of</a:t>
            </a:r>
          </a:p>
          <a:p>
            <a:r>
              <a:rPr lang="de-DE" sz="2400" b="1">
                <a:solidFill>
                  <a:srgbClr val="FFFF00"/>
                </a:solidFill>
                <a:latin typeface="Times New Roman" pitchFamily="18" charset="0"/>
              </a:rPr>
              <a:t>operation, respectively </a:t>
            </a:r>
          </a:p>
        </p:txBody>
      </p:sp>
      <p:sp>
        <p:nvSpPr>
          <p:cNvPr id="777221" name="Text Box 5"/>
          <p:cNvSpPr txBox="1">
            <a:spLocks noChangeArrowheads="1"/>
          </p:cNvSpPr>
          <p:nvPr/>
        </p:nvSpPr>
        <p:spPr bwMode="auto">
          <a:xfrm>
            <a:off x="5514975" y="3213100"/>
            <a:ext cx="3594100" cy="2647950"/>
          </a:xfrm>
          <a:prstGeom prst="rect">
            <a:avLst/>
          </a:prstGeom>
          <a:noFill/>
          <a:ln w="9525">
            <a:noFill/>
            <a:miter lim="800000"/>
            <a:headEnd/>
            <a:tailEnd/>
          </a:ln>
          <a:effectLst/>
        </p:spPr>
        <p:txBody>
          <a:bodyPr wrap="none">
            <a:spAutoFit/>
          </a:bodyPr>
          <a:lstStyle/>
          <a:p>
            <a:r>
              <a:rPr lang="de-DE" sz="2400" b="1">
                <a:solidFill>
                  <a:srgbClr val="FFFF00"/>
                </a:solidFill>
                <a:latin typeface="Times New Roman" pitchFamily="18" charset="0"/>
              </a:rPr>
              <a:t>target: during operation, </a:t>
            </a:r>
          </a:p>
          <a:p>
            <a:r>
              <a:rPr lang="de-DE" sz="2400" b="1">
                <a:solidFill>
                  <a:srgbClr val="FFFF00"/>
                </a:solidFill>
                <a:latin typeface="Times New Roman" pitchFamily="18" charset="0"/>
              </a:rPr>
              <a:t>activity same after 1 </a:t>
            </a:r>
          </a:p>
          <a:p>
            <a:r>
              <a:rPr lang="de-DE" sz="2400" b="1">
                <a:solidFill>
                  <a:srgbClr val="FFFF00"/>
                </a:solidFill>
                <a:latin typeface="Times New Roman" pitchFamily="18" charset="0"/>
              </a:rPr>
              <a:t>and 30 years</a:t>
            </a:r>
          </a:p>
          <a:p>
            <a:endParaRPr lang="de-DE" sz="2400" b="1">
              <a:solidFill>
                <a:srgbClr val="FFFF00"/>
              </a:solidFill>
              <a:latin typeface="Times New Roman" pitchFamily="18" charset="0"/>
            </a:endParaRPr>
          </a:p>
          <a:p>
            <a:r>
              <a:rPr lang="de-DE" sz="2400" b="1">
                <a:solidFill>
                  <a:srgbClr val="FFFF00"/>
                </a:solidFill>
                <a:latin typeface="Times New Roman" pitchFamily="18" charset="0"/>
              </a:rPr>
              <a:t>after 1 year of operation</a:t>
            </a:r>
          </a:p>
          <a:p>
            <a:r>
              <a:rPr lang="de-DE" sz="2400" b="1">
                <a:solidFill>
                  <a:srgbClr val="FFFF00"/>
                </a:solidFill>
                <a:latin typeface="Times New Roman" pitchFamily="18" charset="0"/>
              </a:rPr>
              <a:t>long living isotopes did </a:t>
            </a:r>
          </a:p>
          <a:p>
            <a:r>
              <a:rPr lang="de-DE" sz="2400" b="1">
                <a:solidFill>
                  <a:srgbClr val="FFFF00"/>
                </a:solidFill>
                <a:latin typeface="Times New Roman" pitchFamily="18" charset="0"/>
              </a:rPr>
              <a:t>not yet reach equilibrium!</a:t>
            </a:r>
          </a:p>
        </p:txBody>
      </p:sp>
      <p:sp>
        <p:nvSpPr>
          <p:cNvPr id="7" name="Datumsplatzhalter 6"/>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807387711"/>
      </p:ext>
    </p:extLst>
  </p:cSld>
  <p:clrMapOvr>
    <a:masterClrMapping/>
  </p:clrMapOvr>
  <p:transition>
    <p:strips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3"/>
          <p:cNvSpPr>
            <a:spLocks noGrp="1"/>
          </p:cNvSpPr>
          <p:nvPr>
            <p:ph type="sldNum" sz="quarter" idx="10"/>
          </p:nvPr>
        </p:nvSpPr>
        <p:spPr/>
        <p:txBody>
          <a:bodyPr/>
          <a:lstStyle/>
          <a:p>
            <a:fld id="{E34745C4-A908-47CF-B4BA-940DAF4A64E9}" type="slidenum">
              <a:rPr lang="de-DE"/>
              <a:pPr/>
              <a:t>58</a:t>
            </a:fld>
            <a:endParaRPr lang="de-DE"/>
          </a:p>
        </p:txBody>
      </p:sp>
      <p:sp>
        <p:nvSpPr>
          <p:cNvPr id="778242" name="Rectangle 2"/>
          <p:cNvSpPr>
            <a:spLocks noGrp="1" noChangeArrowheads="1"/>
          </p:cNvSpPr>
          <p:nvPr>
            <p:ph type="title"/>
          </p:nvPr>
        </p:nvSpPr>
        <p:spPr>
          <a:xfrm>
            <a:off x="852488" y="127000"/>
            <a:ext cx="7489825" cy="931863"/>
          </a:xfrm>
          <a:noFill/>
          <a:ln/>
        </p:spPr>
        <p:txBody>
          <a:bodyPr/>
          <a:lstStyle/>
          <a:p>
            <a:r>
              <a:rPr lang="de-DE" sz="2000" b="1">
                <a:effectLst/>
              </a:rPr>
              <a:t>Activity of individual nuclides (ESS parameter)</a:t>
            </a:r>
          </a:p>
        </p:txBody>
      </p:sp>
      <p:pic>
        <p:nvPicPr>
          <p:cNvPr id="778243" name="Picture 3" descr="nuclide-decay2"/>
          <p:cNvPicPr>
            <a:picLocks noGrp="1" noChangeAspect="1" noChangeArrowheads="1"/>
          </p:cNvPicPr>
          <p:nvPr>
            <p:ph idx="1"/>
          </p:nvPr>
        </p:nvPicPr>
        <p:blipFill>
          <a:blip r:embed="rId2" cstate="print"/>
          <a:srcRect/>
          <a:stretch>
            <a:fillRect/>
          </a:stretch>
        </p:blipFill>
        <p:spPr>
          <a:xfrm>
            <a:off x="395288" y="981075"/>
            <a:ext cx="6769100" cy="4752975"/>
          </a:xfrm>
          <a:noFill/>
          <a:ln/>
        </p:spPr>
      </p:pic>
      <p:sp>
        <p:nvSpPr>
          <p:cNvPr id="778244" name="Text Box 4"/>
          <p:cNvSpPr txBox="1">
            <a:spLocks noChangeArrowheads="1"/>
          </p:cNvSpPr>
          <p:nvPr/>
        </p:nvSpPr>
        <p:spPr bwMode="auto">
          <a:xfrm>
            <a:off x="611188" y="5949950"/>
            <a:ext cx="8088312" cy="457200"/>
          </a:xfrm>
          <a:prstGeom prst="rect">
            <a:avLst/>
          </a:prstGeom>
          <a:noFill/>
          <a:ln w="9525">
            <a:noFill/>
            <a:miter lim="800000"/>
            <a:headEnd/>
            <a:tailEnd/>
          </a:ln>
          <a:effectLst/>
        </p:spPr>
        <p:txBody>
          <a:bodyPr wrap="none">
            <a:spAutoFit/>
          </a:bodyPr>
          <a:lstStyle/>
          <a:p>
            <a:r>
              <a:rPr lang="de-DE" sz="2400" b="1">
                <a:solidFill>
                  <a:srgbClr val="FFFF00"/>
                </a:solidFill>
                <a:latin typeface="Times New Roman" pitchFamily="18" charset="0"/>
              </a:rPr>
              <a:t>t=10 years tritium,     t=1000 years 194Hg, 194Au (e-capture)</a:t>
            </a:r>
          </a:p>
        </p:txBody>
      </p:sp>
      <p:sp>
        <p:nvSpPr>
          <p:cNvPr id="778245" name="Text Box 5"/>
          <p:cNvSpPr txBox="1">
            <a:spLocks noChangeArrowheads="1"/>
          </p:cNvSpPr>
          <p:nvPr/>
        </p:nvSpPr>
        <p:spPr bwMode="auto">
          <a:xfrm>
            <a:off x="7359650" y="2514600"/>
            <a:ext cx="1517650" cy="641350"/>
          </a:xfrm>
          <a:prstGeom prst="rect">
            <a:avLst/>
          </a:prstGeom>
          <a:noFill/>
          <a:ln w="9525">
            <a:noFill/>
            <a:miter lim="800000"/>
            <a:headEnd/>
            <a:tailEnd/>
          </a:ln>
          <a:effectLst/>
        </p:spPr>
        <p:txBody>
          <a:bodyPr wrap="none">
            <a:spAutoFit/>
          </a:bodyPr>
          <a:lstStyle/>
          <a:p>
            <a:r>
              <a:rPr lang="de-DE" b="1">
                <a:solidFill>
                  <a:srgbClr val="FFFF00"/>
                </a:solidFill>
                <a:latin typeface="Times New Roman" pitchFamily="18" charset="0"/>
              </a:rPr>
              <a:t>after 30 years</a:t>
            </a:r>
          </a:p>
          <a:p>
            <a:r>
              <a:rPr lang="de-DE" b="1">
                <a:solidFill>
                  <a:srgbClr val="FFFF00"/>
                </a:solidFill>
                <a:latin typeface="Times New Roman" pitchFamily="18" charset="0"/>
              </a:rPr>
              <a:t>of operation</a:t>
            </a:r>
          </a:p>
        </p:txBody>
      </p:sp>
      <p:sp>
        <p:nvSpPr>
          <p:cNvPr id="7" name="Datumsplatzhalter 6"/>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402926398"/>
      </p:ext>
    </p:extLst>
  </p:cSld>
  <p:clrMapOvr>
    <a:masterClrMapping/>
  </p:clrMapOvr>
  <p:transition>
    <p:strips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
          <p:cNvSpPr>
            <a:spLocks noGrp="1"/>
          </p:cNvSpPr>
          <p:nvPr>
            <p:ph type="sldNum" sz="quarter" idx="10"/>
          </p:nvPr>
        </p:nvSpPr>
        <p:spPr/>
        <p:txBody>
          <a:bodyPr/>
          <a:lstStyle/>
          <a:p>
            <a:fld id="{F1D2A83A-4EA4-4C95-BD97-C5A3E45FF550}" type="slidenum">
              <a:rPr lang="de-DE"/>
              <a:pPr/>
              <a:t>59</a:t>
            </a:fld>
            <a:endParaRPr lang="de-DE"/>
          </a:p>
        </p:txBody>
      </p:sp>
      <p:sp>
        <p:nvSpPr>
          <p:cNvPr id="779266" name="Rectangle 2"/>
          <p:cNvSpPr>
            <a:spLocks noGrp="1" noChangeArrowheads="1"/>
          </p:cNvSpPr>
          <p:nvPr>
            <p:ph type="title"/>
          </p:nvPr>
        </p:nvSpPr>
        <p:spPr>
          <a:xfrm>
            <a:off x="384175" y="174625"/>
            <a:ext cx="7488238" cy="750888"/>
          </a:xfrm>
          <a:noFill/>
          <a:ln/>
        </p:spPr>
        <p:txBody>
          <a:bodyPr/>
          <a:lstStyle/>
          <a:p>
            <a:r>
              <a:rPr lang="de-DE" sz="1800" b="1">
                <a:effectLst/>
              </a:rPr>
              <a:t>Activity and afterheat of target (ESS parameter)</a:t>
            </a:r>
          </a:p>
        </p:txBody>
      </p:sp>
      <p:pic>
        <p:nvPicPr>
          <p:cNvPr id="779267" name="Picture 3" descr="langzeit2"/>
          <p:cNvPicPr>
            <a:picLocks noGrp="1" noChangeAspect="1" noChangeArrowheads="1"/>
          </p:cNvPicPr>
          <p:nvPr>
            <p:ph idx="1"/>
          </p:nvPr>
        </p:nvPicPr>
        <p:blipFill>
          <a:blip r:embed="rId2" cstate="print"/>
          <a:srcRect/>
          <a:stretch>
            <a:fillRect/>
          </a:stretch>
        </p:blipFill>
        <p:spPr>
          <a:xfrm>
            <a:off x="250825" y="836613"/>
            <a:ext cx="8353425" cy="5184775"/>
          </a:xfrm>
          <a:noFill/>
          <a:ln/>
        </p:spPr>
      </p:pic>
      <p:sp>
        <p:nvSpPr>
          <p:cNvPr id="779268" name="Text Box 4"/>
          <p:cNvSpPr txBox="1">
            <a:spLocks noChangeArrowheads="1"/>
          </p:cNvSpPr>
          <p:nvPr/>
        </p:nvSpPr>
        <p:spPr bwMode="auto">
          <a:xfrm>
            <a:off x="1403350" y="4508500"/>
            <a:ext cx="4114800" cy="581025"/>
          </a:xfrm>
          <a:prstGeom prst="rect">
            <a:avLst/>
          </a:prstGeom>
          <a:noFill/>
          <a:ln w="9525">
            <a:noFill/>
            <a:miter lim="800000"/>
            <a:headEnd/>
            <a:tailEnd/>
          </a:ln>
          <a:effectLst/>
        </p:spPr>
        <p:txBody>
          <a:bodyPr wrap="none">
            <a:spAutoFit/>
          </a:bodyPr>
          <a:lstStyle/>
          <a:p>
            <a:r>
              <a:rPr lang="de-DE" sz="1600" b="1">
                <a:solidFill>
                  <a:schemeClr val="bg1"/>
                </a:solidFill>
                <a:latin typeface="Times New Roman" pitchFamily="18" charset="0"/>
              </a:rPr>
              <a:t> afterheat at t=0            25.4 kW</a:t>
            </a:r>
          </a:p>
          <a:p>
            <a:r>
              <a:rPr lang="de-DE" sz="1600" b="1">
                <a:solidFill>
                  <a:schemeClr val="bg1"/>
                </a:solidFill>
                <a:latin typeface="Times New Roman" pitchFamily="18" charset="0"/>
              </a:rPr>
              <a:t>	    t=7 days     2.0 kW	(101 mW/kg)</a:t>
            </a:r>
            <a:r>
              <a:rPr lang="de-DE" sz="1600" b="1">
                <a:latin typeface="Times New Roman" pitchFamily="18" charset="0"/>
              </a:rPr>
              <a:t> </a:t>
            </a:r>
          </a:p>
        </p:txBody>
      </p:sp>
      <p:sp>
        <p:nvSpPr>
          <p:cNvPr id="779269" name="Text Box 5"/>
          <p:cNvSpPr txBox="1">
            <a:spLocks noChangeArrowheads="1"/>
          </p:cNvSpPr>
          <p:nvPr/>
        </p:nvSpPr>
        <p:spPr bwMode="auto">
          <a:xfrm>
            <a:off x="1042988" y="6092825"/>
            <a:ext cx="6297612" cy="336550"/>
          </a:xfrm>
          <a:prstGeom prst="rect">
            <a:avLst/>
          </a:prstGeom>
          <a:noFill/>
          <a:ln w="9525">
            <a:noFill/>
            <a:miter lim="800000"/>
            <a:headEnd/>
            <a:tailEnd/>
          </a:ln>
          <a:effectLst/>
        </p:spPr>
        <p:txBody>
          <a:bodyPr wrap="none">
            <a:spAutoFit/>
          </a:bodyPr>
          <a:lstStyle/>
          <a:p>
            <a:r>
              <a:rPr lang="de-DE" sz="1600" b="1">
                <a:solidFill>
                  <a:srgbClr val="FFFF00"/>
                </a:solidFill>
                <a:latin typeface="Times New Roman" pitchFamily="18" charset="0"/>
              </a:rPr>
              <a:t>…..all the same calculations for moderator, container and reflector…..</a:t>
            </a:r>
          </a:p>
        </p:txBody>
      </p:sp>
      <p:sp>
        <p:nvSpPr>
          <p:cNvPr id="779270" name="Text Box 6"/>
          <p:cNvSpPr txBox="1">
            <a:spLocks noChangeArrowheads="1"/>
          </p:cNvSpPr>
          <p:nvPr/>
        </p:nvSpPr>
        <p:spPr bwMode="auto">
          <a:xfrm>
            <a:off x="1258888" y="2133600"/>
            <a:ext cx="1517650" cy="641350"/>
          </a:xfrm>
          <a:prstGeom prst="rect">
            <a:avLst/>
          </a:prstGeom>
          <a:noFill/>
          <a:ln w="9525">
            <a:noFill/>
            <a:miter lim="800000"/>
            <a:headEnd/>
            <a:tailEnd/>
          </a:ln>
          <a:effectLst/>
        </p:spPr>
        <p:txBody>
          <a:bodyPr wrap="none">
            <a:spAutoFit/>
          </a:bodyPr>
          <a:lstStyle/>
          <a:p>
            <a:r>
              <a:rPr lang="de-DE" b="1">
                <a:solidFill>
                  <a:schemeClr val="bg1"/>
                </a:solidFill>
                <a:latin typeface="Times New Roman" pitchFamily="18" charset="0"/>
              </a:rPr>
              <a:t>after 30 years</a:t>
            </a:r>
          </a:p>
          <a:p>
            <a:r>
              <a:rPr lang="de-DE" b="1">
                <a:solidFill>
                  <a:schemeClr val="bg1"/>
                </a:solidFill>
                <a:latin typeface="Times New Roman" pitchFamily="18" charset="0"/>
              </a:rPr>
              <a:t>of operation</a:t>
            </a:r>
          </a:p>
        </p:txBody>
      </p:sp>
      <p:sp>
        <p:nvSpPr>
          <p:cNvPr id="8" name="Datumsplatzhalter 7"/>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3480192286"/>
      </p:ext>
    </p:extLst>
  </p:cSld>
  <p:clrMapOvr>
    <a:masterClrMapping/>
  </p:clrMapOvr>
  <p:transition>
    <p:strips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9388" y="4941888"/>
            <a:ext cx="878522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Ø"/>
            </a:pPr>
            <a:r>
              <a:rPr lang="en-GB" sz="2000">
                <a:solidFill>
                  <a:srgbClr val="FFCC00"/>
                </a:solidFill>
                <a:latin typeface="Times New Roman" pitchFamily="18" charset="0"/>
              </a:rPr>
              <a:t>High energy hadron causing an int</a:t>
            </a:r>
            <a:r>
              <a:rPr lang="en-GB" sz="2000">
                <a:solidFill>
                  <a:srgbClr val="FF3300"/>
                </a:solidFill>
                <a:latin typeface="Times New Roman" pitchFamily="18" charset="0"/>
              </a:rPr>
              <a:t>ra</a:t>
            </a:r>
            <a:r>
              <a:rPr lang="en-GB" sz="2000">
                <a:solidFill>
                  <a:srgbClr val="FFCC00"/>
                </a:solidFill>
                <a:latin typeface="Times New Roman" pitchFamily="18" charset="0"/>
              </a:rPr>
              <a:t>-NC on a time scale </a:t>
            </a:r>
            <a:r>
              <a:rPr lang="en-GB" sz="2000">
                <a:solidFill>
                  <a:srgbClr val="FFCC00"/>
                </a:solidFill>
                <a:latin typeface="Times New Roman" pitchFamily="18" charset="0"/>
                <a:cs typeface="Times New Roman" pitchFamily="18" charset="0"/>
              </a:rPr>
              <a:t>≈</a:t>
            </a:r>
            <a:r>
              <a:rPr lang="en-GB" sz="2000">
                <a:solidFill>
                  <a:srgbClr val="FFCC00"/>
                </a:solidFill>
                <a:latin typeface="Times New Roman" pitchFamily="18" charset="0"/>
              </a:rPr>
              <a:t>10</a:t>
            </a:r>
            <a:r>
              <a:rPr lang="en-GB" sz="2000" baseline="30000">
                <a:solidFill>
                  <a:srgbClr val="FFCC00"/>
                </a:solidFill>
                <a:latin typeface="Times New Roman" pitchFamily="18" charset="0"/>
              </a:rPr>
              <a:t>-22</a:t>
            </a:r>
            <a:r>
              <a:rPr lang="en-GB" sz="2000">
                <a:solidFill>
                  <a:srgbClr val="FFCC00"/>
                </a:solidFill>
                <a:latin typeface="Times New Roman" pitchFamily="18" charset="0"/>
              </a:rPr>
              <a:t>s</a:t>
            </a:r>
          </a:p>
          <a:p>
            <a:pPr>
              <a:buFont typeface="Wingdings" pitchFamily="2" charset="2"/>
              <a:buChar char="Ø"/>
            </a:pPr>
            <a:r>
              <a:rPr lang="en-GB" sz="2000">
                <a:solidFill>
                  <a:srgbClr val="FFCC00"/>
                </a:solidFill>
                <a:latin typeface="Times New Roman" pitchFamily="18" charset="0"/>
              </a:rPr>
              <a:t>secondary particles (n,p,</a:t>
            </a:r>
            <a:r>
              <a:rPr lang="en-GB" sz="2000">
                <a:solidFill>
                  <a:srgbClr val="FFCC00"/>
                </a:solidFill>
                <a:latin typeface="Times New Roman" pitchFamily="18" charset="0"/>
                <a:sym typeface="Symbol" pitchFamily="18" charset="2"/>
              </a:rPr>
              <a:t></a:t>
            </a:r>
            <a:r>
              <a:rPr lang="en-GB" sz="2000">
                <a:solidFill>
                  <a:srgbClr val="FFCC00"/>
                </a:solidFill>
                <a:latin typeface="Times New Roman" pitchFamily="18" charset="0"/>
              </a:rPr>
              <a:t>) themselves produce secondaries creating an int</a:t>
            </a:r>
            <a:r>
              <a:rPr lang="en-GB" sz="2000">
                <a:solidFill>
                  <a:srgbClr val="FF3300"/>
                </a:solidFill>
                <a:latin typeface="Times New Roman" pitchFamily="18" charset="0"/>
              </a:rPr>
              <a:t>er</a:t>
            </a:r>
            <a:r>
              <a:rPr lang="en-GB" sz="2000">
                <a:solidFill>
                  <a:srgbClr val="FFCC00"/>
                </a:solidFill>
                <a:latin typeface="Times New Roman" pitchFamily="18" charset="0"/>
              </a:rPr>
              <a:t>-NC placing many individual nuclei into highly excited states</a:t>
            </a:r>
          </a:p>
          <a:p>
            <a:pPr>
              <a:buFont typeface="Wingdings" pitchFamily="2" charset="2"/>
              <a:buChar char="Ø"/>
            </a:pPr>
            <a:r>
              <a:rPr lang="en-GB" sz="2000">
                <a:solidFill>
                  <a:srgbClr val="FFCC00"/>
                </a:solidFill>
                <a:latin typeface="Times New Roman" pitchFamily="18" charset="0"/>
              </a:rPr>
              <a:t>Release energy by evaporating n, p, d, t, </a:t>
            </a:r>
            <a:r>
              <a:rPr lang="el-GR" sz="2000">
                <a:solidFill>
                  <a:srgbClr val="FFCC00"/>
                </a:solidFill>
                <a:latin typeface="Times New Roman" pitchFamily="18" charset="0"/>
                <a:cs typeface="Times New Roman" pitchFamily="18" charset="0"/>
              </a:rPr>
              <a:t>α</a:t>
            </a:r>
            <a:r>
              <a:rPr lang="de-DE" sz="2000">
                <a:solidFill>
                  <a:srgbClr val="FFCC00"/>
                </a:solidFill>
                <a:latin typeface="Times New Roman" pitchFamily="18" charset="0"/>
                <a:cs typeface="Times New Roman" pitchFamily="18" charset="0"/>
              </a:rPr>
              <a:t>, </a:t>
            </a:r>
            <a:r>
              <a:rPr lang="de-DE" sz="2000">
                <a:solidFill>
                  <a:srgbClr val="FFCC00"/>
                </a:solidFill>
                <a:latin typeface="Times New Roman" pitchFamily="18" charset="0"/>
                <a:cs typeface="Times New Roman" pitchFamily="18" charset="0"/>
                <a:sym typeface="Symbol" pitchFamily="18" charset="2"/>
              </a:rPr>
              <a:t></a:t>
            </a:r>
            <a:r>
              <a:rPr lang="de-DE" sz="2000">
                <a:solidFill>
                  <a:srgbClr val="FFCC00"/>
                </a:solidFill>
                <a:latin typeface="Times New Roman" pitchFamily="18" charset="0"/>
                <a:cs typeface="Times New Roman" pitchFamily="18" charset="0"/>
              </a:rPr>
              <a:t>… on a time scale ≈ 10</a:t>
            </a:r>
            <a:r>
              <a:rPr lang="de-DE" sz="2000" baseline="30000">
                <a:solidFill>
                  <a:srgbClr val="FFCC00"/>
                </a:solidFill>
                <a:latin typeface="Times New Roman" pitchFamily="18" charset="0"/>
                <a:cs typeface="Times New Roman" pitchFamily="18" charset="0"/>
              </a:rPr>
              <a:t>-18</a:t>
            </a:r>
            <a:r>
              <a:rPr lang="de-DE" sz="2000">
                <a:solidFill>
                  <a:srgbClr val="FFCC00"/>
                </a:solidFill>
                <a:latin typeface="Times New Roman" pitchFamily="18" charset="0"/>
                <a:cs typeface="Times New Roman" pitchFamily="18" charset="0"/>
              </a:rPr>
              <a:t> 10</a:t>
            </a:r>
            <a:r>
              <a:rPr lang="de-DE" sz="2000" baseline="30000">
                <a:solidFill>
                  <a:srgbClr val="FFCC00"/>
                </a:solidFill>
                <a:latin typeface="Times New Roman" pitchFamily="18" charset="0"/>
                <a:cs typeface="Times New Roman" pitchFamily="18" charset="0"/>
              </a:rPr>
              <a:t>-16</a:t>
            </a:r>
            <a:r>
              <a:rPr lang="de-DE" sz="2000">
                <a:solidFill>
                  <a:srgbClr val="FFCC00"/>
                </a:solidFill>
                <a:latin typeface="Times New Roman" pitchFamily="18" charset="0"/>
                <a:cs typeface="Times New Roman" pitchFamily="18" charset="0"/>
              </a:rPr>
              <a:t>s</a:t>
            </a:r>
          </a:p>
        </p:txBody>
      </p:sp>
      <p:pic>
        <p:nvPicPr>
          <p:cNvPr id="33795" name="Picture 3" descr="spallation"/>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539750" y="1009650"/>
            <a:ext cx="7561263" cy="3981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3796" name="Rectangle 4"/>
          <p:cNvSpPr>
            <a:spLocks noChangeArrowheads="1"/>
          </p:cNvSpPr>
          <p:nvPr/>
        </p:nvSpPr>
        <p:spPr bwMode="auto">
          <a:xfrm>
            <a:off x="250825" y="260350"/>
            <a:ext cx="8229600" cy="433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r>
              <a:rPr lang="en-GB" sz="2800" dirty="0">
                <a:solidFill>
                  <a:schemeClr val="tx2"/>
                </a:solidFill>
                <a:effectLst>
                  <a:outerShdw blurRad="38100" dist="38100" dir="2700000" algn="tl">
                    <a:srgbClr val="FFFFFF"/>
                  </a:outerShdw>
                </a:effectLst>
                <a:latin typeface="Comic Sans MS" pitchFamily="66" charset="0"/>
              </a:rPr>
              <a:t>The </a:t>
            </a:r>
            <a:r>
              <a:rPr lang="en-GB" sz="2800" dirty="0" err="1">
                <a:solidFill>
                  <a:schemeClr val="tx2"/>
                </a:solidFill>
                <a:effectLst>
                  <a:outerShdw blurRad="38100" dist="38100" dir="2700000" algn="tl">
                    <a:srgbClr val="FFFFFF"/>
                  </a:outerShdw>
                </a:effectLst>
                <a:latin typeface="Comic Sans MS" pitchFamily="66" charset="0"/>
              </a:rPr>
              <a:t>Spallation</a:t>
            </a:r>
            <a:r>
              <a:rPr lang="en-GB" sz="2800" dirty="0">
                <a:solidFill>
                  <a:schemeClr val="tx2"/>
                </a:solidFill>
                <a:effectLst>
                  <a:outerShdw blurRad="38100" dist="38100" dir="2700000" algn="tl">
                    <a:srgbClr val="FFFFFF"/>
                  </a:outerShdw>
                </a:effectLst>
                <a:latin typeface="Comic Sans MS" pitchFamily="66" charset="0"/>
              </a:rPr>
              <a:t> </a:t>
            </a:r>
            <a:r>
              <a:rPr lang="en-GB" sz="2800" dirty="0" smtClean="0">
                <a:solidFill>
                  <a:schemeClr val="tx2"/>
                </a:solidFill>
                <a:effectLst>
                  <a:outerShdw blurRad="38100" dist="38100" dir="2700000" algn="tl">
                    <a:srgbClr val="FFFFFF"/>
                  </a:outerShdw>
                </a:effectLst>
                <a:latin typeface="Comic Sans MS" pitchFamily="66" charset="0"/>
              </a:rPr>
              <a:t>Process</a:t>
            </a:r>
            <a:endParaRPr lang="en-GB" sz="2800" dirty="0">
              <a:solidFill>
                <a:schemeClr val="tx2"/>
              </a:solidFill>
              <a:effectLst>
                <a:outerShdw blurRad="38100" dist="38100" dir="2700000" algn="tl">
                  <a:srgbClr val="FFFFFF"/>
                </a:outerShdw>
              </a:effectLst>
              <a:latin typeface="Comic Sans MS" pitchFamily="66" charset="0"/>
            </a:endParaRPr>
          </a:p>
        </p:txBody>
      </p:sp>
      <p:pic>
        <p:nvPicPr>
          <p:cNvPr id="33797" name="Picture 5" descr="fission"/>
          <p:cNvPicPr>
            <a:picLocks noGrp="1" noChangeAspect="1" noChangeArrowheads="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a:xfrm>
            <a:off x="539750" y="981075"/>
            <a:ext cx="7561263" cy="39973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Foliennummernplatzhalter 1"/>
          <p:cNvSpPr>
            <a:spLocks noGrp="1"/>
          </p:cNvSpPr>
          <p:nvPr>
            <p:ph type="sldNum" sz="quarter" idx="10"/>
          </p:nvPr>
        </p:nvSpPr>
        <p:spPr/>
        <p:txBody>
          <a:bodyPr/>
          <a:lstStyle/>
          <a:p>
            <a:pPr>
              <a:defRPr/>
            </a:pPr>
            <a:fld id="{E4904FBF-C752-4D24-B100-5425B972AA91}" type="slidenum">
              <a:rPr lang="de-DE" smtClean="0"/>
              <a:pPr>
                <a:defRPr/>
              </a:pPr>
              <a:t>6</a:t>
            </a:fld>
            <a:endParaRPr lang="de-DE"/>
          </a:p>
        </p:txBody>
      </p:sp>
      <p:sp>
        <p:nvSpPr>
          <p:cNvPr id="9" name="Datumsplatzhalter 1"/>
          <p:cNvSpPr>
            <a:spLocks noGrp="1"/>
          </p:cNvSpPr>
          <p:nvPr>
            <p:ph type="dt" sz="quarter" idx="11"/>
          </p:nvPr>
        </p:nvSpPr>
        <p:spPr>
          <a:xfrm>
            <a:off x="-26988" y="6618288"/>
            <a:ext cx="4160838" cy="304800"/>
          </a:xfrm>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76472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1+#ppt_w/2"/>
                                          </p:val>
                                        </p:tav>
                                        <p:tav tm="100000">
                                          <p:val>
                                            <p:strVal val="#ppt_x"/>
                                          </p:val>
                                        </p:tav>
                                      </p:tavLst>
                                    </p:anim>
                                    <p:anim calcmode="lin" valueType="num">
                                      <p:cBhvr additive="base">
                                        <p:cTn id="8"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3"/>
          <p:cNvSpPr>
            <a:spLocks noGrp="1"/>
          </p:cNvSpPr>
          <p:nvPr>
            <p:ph type="sldNum" sz="quarter" idx="10"/>
          </p:nvPr>
        </p:nvSpPr>
        <p:spPr/>
        <p:txBody>
          <a:bodyPr/>
          <a:lstStyle/>
          <a:p>
            <a:fld id="{632800B9-1231-4947-ACD8-B556C0D1D040}" type="slidenum">
              <a:rPr lang="de-DE"/>
              <a:pPr/>
              <a:t>60</a:t>
            </a:fld>
            <a:endParaRPr lang="de-DE"/>
          </a:p>
        </p:txBody>
      </p:sp>
      <p:sp>
        <p:nvSpPr>
          <p:cNvPr id="838658" name="Rectangle 2"/>
          <p:cNvSpPr>
            <a:spLocks noGrp="1" noChangeArrowheads="1"/>
          </p:cNvSpPr>
          <p:nvPr>
            <p:ph type="title"/>
          </p:nvPr>
        </p:nvSpPr>
        <p:spPr>
          <a:xfrm>
            <a:off x="889000" y="174625"/>
            <a:ext cx="6769100" cy="560388"/>
          </a:xfrm>
          <a:noFill/>
          <a:ln/>
        </p:spPr>
        <p:txBody>
          <a:bodyPr/>
          <a:lstStyle/>
          <a:p>
            <a:r>
              <a:rPr lang="de-DE" sz="1400" b="1"/>
              <a:t>Activity of liquid* elements (ESS parameter)</a:t>
            </a:r>
          </a:p>
        </p:txBody>
      </p:sp>
      <p:pic>
        <p:nvPicPr>
          <p:cNvPr id="838659" name="Picture 3" descr="liquid-activity2"/>
          <p:cNvPicPr>
            <a:picLocks noGrp="1" noChangeAspect="1" noChangeArrowheads="1"/>
          </p:cNvPicPr>
          <p:nvPr>
            <p:ph idx="1"/>
          </p:nvPr>
        </p:nvPicPr>
        <p:blipFill>
          <a:blip r:embed="rId2" cstate="print"/>
          <a:srcRect/>
          <a:stretch>
            <a:fillRect/>
          </a:stretch>
        </p:blipFill>
        <p:spPr>
          <a:xfrm>
            <a:off x="250825" y="908050"/>
            <a:ext cx="8353425" cy="5281613"/>
          </a:xfrm>
          <a:noFill/>
          <a:ln/>
        </p:spPr>
      </p:pic>
      <p:sp>
        <p:nvSpPr>
          <p:cNvPr id="838660" name="Text Box 4"/>
          <p:cNvSpPr txBox="1">
            <a:spLocks noChangeArrowheads="1"/>
          </p:cNvSpPr>
          <p:nvPr/>
        </p:nvSpPr>
        <p:spPr bwMode="auto">
          <a:xfrm>
            <a:off x="7308850" y="2060575"/>
            <a:ext cx="1517650" cy="641350"/>
          </a:xfrm>
          <a:prstGeom prst="rect">
            <a:avLst/>
          </a:prstGeom>
          <a:noFill/>
          <a:ln w="9525">
            <a:noFill/>
            <a:miter lim="800000"/>
            <a:headEnd/>
            <a:tailEnd/>
          </a:ln>
          <a:effectLst/>
        </p:spPr>
        <p:txBody>
          <a:bodyPr wrap="none">
            <a:spAutoFit/>
          </a:bodyPr>
          <a:lstStyle/>
          <a:p>
            <a:r>
              <a:rPr lang="de-DE" b="1">
                <a:latin typeface="Times New Roman" pitchFamily="18" charset="0"/>
              </a:rPr>
              <a:t>after 30 years</a:t>
            </a:r>
          </a:p>
          <a:p>
            <a:r>
              <a:rPr lang="de-DE" b="1">
                <a:latin typeface="Times New Roman" pitchFamily="18" charset="0"/>
              </a:rPr>
              <a:t>of operation</a:t>
            </a:r>
          </a:p>
        </p:txBody>
      </p:sp>
      <p:sp>
        <p:nvSpPr>
          <p:cNvPr id="838661" name="Text Box 5"/>
          <p:cNvSpPr txBox="1">
            <a:spLocks noChangeArrowheads="1"/>
          </p:cNvSpPr>
          <p:nvPr/>
        </p:nvSpPr>
        <p:spPr bwMode="auto">
          <a:xfrm>
            <a:off x="519113" y="6042025"/>
            <a:ext cx="4802187" cy="457200"/>
          </a:xfrm>
          <a:prstGeom prst="rect">
            <a:avLst/>
          </a:prstGeom>
          <a:noFill/>
          <a:ln w="9525">
            <a:noFill/>
            <a:miter lim="800000"/>
            <a:headEnd/>
            <a:tailEnd/>
          </a:ln>
          <a:effectLst/>
        </p:spPr>
        <p:txBody>
          <a:bodyPr wrap="none">
            <a:spAutoFit/>
          </a:bodyPr>
          <a:lstStyle/>
          <a:p>
            <a:r>
              <a:rPr lang="de-DE" sz="2400" b="1">
                <a:latin typeface="Times New Roman" pitchFamily="18" charset="0"/>
              </a:rPr>
              <a:t>* </a:t>
            </a:r>
            <a:r>
              <a:rPr lang="de-DE" sz="1600" b="1">
                <a:latin typeface="Times New Roman" pitchFamily="18" charset="0"/>
              </a:rPr>
              <a:t>liquid</a:t>
            </a:r>
            <a:r>
              <a:rPr lang="de-DE" sz="2400" b="1">
                <a:latin typeface="Times New Roman" pitchFamily="18" charset="0"/>
              </a:rPr>
              <a:t> </a:t>
            </a:r>
            <a:r>
              <a:rPr lang="de-DE" b="1">
                <a:latin typeface="Times New Roman" pitchFamily="18" charset="0"/>
              </a:rPr>
              <a:t>at operation temperatures of the target</a:t>
            </a:r>
          </a:p>
        </p:txBody>
      </p:sp>
      <p:sp>
        <p:nvSpPr>
          <p:cNvPr id="7" name="Datumsplatzhalter 6"/>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308700871"/>
      </p:ext>
    </p:extLst>
  </p:cSld>
  <p:clrMapOvr>
    <a:masterClrMapping/>
  </p:clrMapOvr>
  <p:transition>
    <p:strips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CA39512A-C563-4D71-B519-FA623AD52F3C}" type="slidenum">
              <a:rPr lang="de-DE"/>
              <a:pPr/>
              <a:t>61</a:t>
            </a:fld>
            <a:endParaRPr lang="de-DE"/>
          </a:p>
        </p:txBody>
      </p:sp>
      <p:pic>
        <p:nvPicPr>
          <p:cNvPr id="839682" name="Picture 2"/>
          <p:cNvPicPr>
            <a:picLocks noGrp="1" noChangeAspect="1" noChangeArrowheads="1"/>
          </p:cNvPicPr>
          <p:nvPr>
            <p:ph/>
          </p:nvPr>
        </p:nvPicPr>
        <p:blipFill>
          <a:blip r:embed="rId2" cstate="print"/>
          <a:srcRect/>
          <a:stretch>
            <a:fillRect/>
          </a:stretch>
        </p:blipFill>
        <p:spPr>
          <a:xfrm>
            <a:off x="611188" y="476250"/>
            <a:ext cx="7705725" cy="5905500"/>
          </a:xfrm>
          <a:noFill/>
          <a:ln/>
        </p:spPr>
      </p:pic>
      <p:sp>
        <p:nvSpPr>
          <p:cNvPr id="4" name="Datumsplatzhalter 3"/>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1374254122"/>
      </p:ext>
    </p:extLst>
  </p:cSld>
  <p:clrMapOvr>
    <a:masterClrMapping/>
  </p:clrMapOvr>
  <p:transition>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68F0BAE3-B752-415B-8508-C14A67BC539F}" type="slidenum">
              <a:rPr lang="de-DE"/>
              <a:pPr/>
              <a:t>62</a:t>
            </a:fld>
            <a:endParaRPr lang="de-DE"/>
          </a:p>
        </p:txBody>
      </p:sp>
      <p:pic>
        <p:nvPicPr>
          <p:cNvPr id="841730" name="Picture 2"/>
          <p:cNvPicPr>
            <a:picLocks noGrp="1" noChangeAspect="1" noChangeArrowheads="1"/>
          </p:cNvPicPr>
          <p:nvPr>
            <p:ph/>
          </p:nvPr>
        </p:nvPicPr>
        <p:blipFill>
          <a:blip r:embed="rId2" cstate="print"/>
          <a:srcRect/>
          <a:stretch>
            <a:fillRect/>
          </a:stretch>
        </p:blipFill>
        <p:spPr>
          <a:xfrm>
            <a:off x="684213" y="404813"/>
            <a:ext cx="7559675" cy="5832475"/>
          </a:xfrm>
          <a:noFill/>
          <a:ln/>
        </p:spPr>
      </p:pic>
      <p:sp>
        <p:nvSpPr>
          <p:cNvPr id="4" name="Datumsplatzhalter 3"/>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591756131"/>
      </p:ext>
    </p:extLst>
  </p:cSld>
  <p:clrMapOvr>
    <a:masterClrMapping/>
  </p:clrMapOvr>
  <p:transition>
    <p:strips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6E578275-2914-41E1-8418-5FB99BA9644A}" type="slidenum">
              <a:rPr lang="de-DE"/>
              <a:pPr/>
              <a:t>63</a:t>
            </a:fld>
            <a:endParaRPr lang="de-DE"/>
          </a:p>
        </p:txBody>
      </p:sp>
      <p:pic>
        <p:nvPicPr>
          <p:cNvPr id="842754" name="Picture 2"/>
          <p:cNvPicPr>
            <a:picLocks noGrp="1" noChangeAspect="1" noChangeArrowheads="1"/>
          </p:cNvPicPr>
          <p:nvPr>
            <p:ph/>
          </p:nvPr>
        </p:nvPicPr>
        <p:blipFill>
          <a:blip r:embed="rId2" cstate="print"/>
          <a:srcRect/>
          <a:stretch>
            <a:fillRect/>
          </a:stretch>
        </p:blipFill>
        <p:spPr>
          <a:xfrm>
            <a:off x="684213" y="333375"/>
            <a:ext cx="7632700" cy="6048375"/>
          </a:xfrm>
          <a:noFill/>
          <a:ln/>
        </p:spPr>
      </p:pic>
      <p:sp>
        <p:nvSpPr>
          <p:cNvPr id="4" name="Datumsplatzhalter 3"/>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659882145"/>
      </p:ext>
    </p:extLst>
  </p:cSld>
  <p:clrMapOvr>
    <a:masterClrMapping/>
  </p:clrMapOvr>
  <p:transition>
    <p:strips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AD9AD1CD-47E2-4709-9D56-03A27B4963AA}" type="slidenum">
              <a:rPr lang="de-DE"/>
              <a:pPr/>
              <a:t>64</a:t>
            </a:fld>
            <a:endParaRPr lang="de-DE"/>
          </a:p>
        </p:txBody>
      </p:sp>
      <p:pic>
        <p:nvPicPr>
          <p:cNvPr id="843778" name="Picture 2"/>
          <p:cNvPicPr>
            <a:picLocks noGrp="1" noChangeAspect="1" noChangeArrowheads="1"/>
          </p:cNvPicPr>
          <p:nvPr>
            <p:ph/>
          </p:nvPr>
        </p:nvPicPr>
        <p:blipFill>
          <a:blip r:embed="rId2" cstate="print"/>
          <a:srcRect/>
          <a:stretch>
            <a:fillRect/>
          </a:stretch>
        </p:blipFill>
        <p:spPr>
          <a:xfrm>
            <a:off x="755650" y="404813"/>
            <a:ext cx="7416800" cy="6048375"/>
          </a:xfrm>
          <a:noFill/>
          <a:ln/>
        </p:spPr>
      </p:pic>
      <p:sp>
        <p:nvSpPr>
          <p:cNvPr id="4" name="Datumsplatzhalter 3"/>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194390316"/>
      </p:ext>
    </p:extLst>
  </p:cSld>
  <p:clrMapOvr>
    <a:masterClrMapping/>
  </p:clrMapOvr>
  <p:transition>
    <p:strips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AAEF00E2-5509-4F7D-AFE2-956425A45E26}" type="slidenum">
              <a:rPr lang="de-DE"/>
              <a:pPr/>
              <a:t>65</a:t>
            </a:fld>
            <a:endParaRPr lang="de-DE"/>
          </a:p>
        </p:txBody>
      </p:sp>
      <p:pic>
        <p:nvPicPr>
          <p:cNvPr id="844802" name="Picture 2"/>
          <p:cNvPicPr>
            <a:picLocks noGrp="1" noChangeAspect="1" noChangeArrowheads="1"/>
          </p:cNvPicPr>
          <p:nvPr>
            <p:ph/>
          </p:nvPr>
        </p:nvPicPr>
        <p:blipFill>
          <a:blip r:embed="rId2" cstate="print"/>
          <a:srcRect/>
          <a:stretch>
            <a:fillRect/>
          </a:stretch>
        </p:blipFill>
        <p:spPr>
          <a:xfrm>
            <a:off x="827088" y="620713"/>
            <a:ext cx="6840537" cy="5761037"/>
          </a:xfrm>
          <a:noFill/>
          <a:ln/>
        </p:spPr>
      </p:pic>
      <p:sp>
        <p:nvSpPr>
          <p:cNvPr id="4" name="Datumsplatzhalter 3"/>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398073194"/>
      </p:ext>
    </p:extLst>
  </p:cSld>
  <p:clrMapOvr>
    <a:masterClrMapping/>
  </p:clrMapOvr>
  <p:transition>
    <p:strips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6"/>
          <p:cNvSpPr>
            <a:spLocks noGrp="1"/>
          </p:cNvSpPr>
          <p:nvPr>
            <p:ph type="sldNum" sz="quarter" idx="10"/>
          </p:nvPr>
        </p:nvSpPr>
        <p:spPr/>
        <p:txBody>
          <a:bodyPr/>
          <a:lstStyle/>
          <a:p>
            <a:pPr>
              <a:defRPr/>
            </a:pPr>
            <a:fld id="{8BBC898E-09DD-4642-8C30-066698C323FA}" type="slidenum">
              <a:rPr lang="de-DE"/>
              <a:pPr>
                <a:defRPr/>
              </a:pPr>
              <a:t>66</a:t>
            </a:fld>
            <a:endParaRPr lang="de-DE"/>
          </a:p>
        </p:txBody>
      </p:sp>
      <p:sp>
        <p:nvSpPr>
          <p:cNvPr id="681988" name="Rectangle 4"/>
          <p:cNvSpPr>
            <a:spLocks noGrp="1" noChangeArrowheads="1"/>
          </p:cNvSpPr>
          <p:nvPr>
            <p:ph type="title"/>
          </p:nvPr>
        </p:nvSpPr>
        <p:spPr>
          <a:xfrm>
            <a:off x="230188" y="115888"/>
            <a:ext cx="8229600" cy="720725"/>
          </a:xfrm>
        </p:spPr>
        <p:txBody>
          <a:bodyPr/>
          <a:lstStyle/>
          <a:p>
            <a:pPr eaLnBrk="1" hangingPunct="1">
              <a:defRPr/>
            </a:pPr>
            <a:r>
              <a:rPr lang="de-DE" dirty="0" smtClean="0"/>
              <a:t>Illustration </a:t>
            </a:r>
            <a:r>
              <a:rPr lang="de-DE" dirty="0" err="1" smtClean="0"/>
              <a:t>of</a:t>
            </a:r>
            <a:r>
              <a:rPr lang="de-DE" dirty="0" smtClean="0"/>
              <a:t> </a:t>
            </a:r>
            <a:r>
              <a:rPr lang="de-DE" dirty="0" err="1" smtClean="0"/>
              <a:t>complexity</a:t>
            </a:r>
            <a:r>
              <a:rPr lang="de-DE" dirty="0" smtClean="0"/>
              <a:t>: </a:t>
            </a:r>
            <a:r>
              <a:rPr lang="de-DE" dirty="0" err="1" smtClean="0"/>
              <a:t>Hadronic</a:t>
            </a:r>
            <a:r>
              <a:rPr lang="de-DE" dirty="0" smtClean="0"/>
              <a:t> </a:t>
            </a:r>
            <a:r>
              <a:rPr lang="de-DE" dirty="0" err="1" smtClean="0"/>
              <a:t>showers</a:t>
            </a:r>
            <a:endParaRPr lang="de-DE" dirty="0" smtClean="0"/>
          </a:p>
        </p:txBody>
      </p:sp>
      <p:grpSp>
        <p:nvGrpSpPr>
          <p:cNvPr id="3" name="Group 16"/>
          <p:cNvGrpSpPr>
            <a:grpSpLocks/>
          </p:cNvGrpSpPr>
          <p:nvPr/>
        </p:nvGrpSpPr>
        <p:grpSpPr bwMode="auto">
          <a:xfrm>
            <a:off x="3419475" y="1412875"/>
            <a:ext cx="2952750" cy="4321175"/>
            <a:chOff x="3152" y="981"/>
            <a:chExt cx="1860" cy="2494"/>
          </a:xfrm>
        </p:grpSpPr>
        <p:sp>
          <p:nvSpPr>
            <p:cNvPr id="35854" name="Rectangle 7"/>
            <p:cNvSpPr>
              <a:spLocks noChangeArrowheads="1"/>
            </p:cNvSpPr>
            <p:nvPr/>
          </p:nvSpPr>
          <p:spPr bwMode="auto">
            <a:xfrm>
              <a:off x="3152" y="981"/>
              <a:ext cx="1860" cy="249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35855" name="Picture 5" descr="shower_flux_3"/>
            <p:cNvPicPr>
              <a:picLocks noChangeAspect="1" noChangeArrowheads="1"/>
            </p:cNvPicPr>
            <p:nvPr/>
          </p:nvPicPr>
          <p:blipFill>
            <a:blip r:embed="rId2" cstate="print">
              <a:extLst>
                <a:ext uri="{28A0092B-C50C-407E-A947-70E740481C1C}">
                  <a14:useLocalDpi xmlns="" xmlns:a14="http://schemas.microsoft.com/office/drawing/2010/main" val="0"/>
                </a:ext>
              </a:extLst>
            </a:blip>
            <a:srcRect t="8351" r="10876" b="1546"/>
            <a:stretch>
              <a:fillRect/>
            </a:stretch>
          </p:blipFill>
          <p:spPr bwMode="auto">
            <a:xfrm>
              <a:off x="3152" y="1026"/>
              <a:ext cx="1860" cy="24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grpSp>
        <p:nvGrpSpPr>
          <p:cNvPr id="4" name="Group 19"/>
          <p:cNvGrpSpPr>
            <a:grpSpLocks/>
          </p:cNvGrpSpPr>
          <p:nvPr/>
        </p:nvGrpSpPr>
        <p:grpSpPr bwMode="auto">
          <a:xfrm>
            <a:off x="179388" y="765175"/>
            <a:ext cx="3097212" cy="4321175"/>
            <a:chOff x="113" y="482"/>
            <a:chExt cx="1951" cy="2722"/>
          </a:xfrm>
        </p:grpSpPr>
        <p:sp>
          <p:nvSpPr>
            <p:cNvPr id="35852" name="Rectangle 14"/>
            <p:cNvSpPr>
              <a:spLocks noChangeArrowheads="1"/>
            </p:cNvSpPr>
            <p:nvPr/>
          </p:nvSpPr>
          <p:spPr bwMode="auto">
            <a:xfrm>
              <a:off x="113" y="482"/>
              <a:ext cx="1951" cy="2722"/>
            </a:xfrm>
            <a:prstGeom prst="rect">
              <a:avLst/>
            </a:prstGeom>
            <a:solidFill>
              <a:srgbClr val="FF99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de-DE">
                <a:solidFill>
                  <a:srgbClr val="FFCC00"/>
                </a:solidFill>
              </a:endParaRPr>
            </a:p>
          </p:txBody>
        </p:sp>
        <p:pic>
          <p:nvPicPr>
            <p:cNvPr id="35853" name="Picture 9" descr="g4_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4" y="535"/>
              <a:ext cx="1783" cy="26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sp>
        <p:nvSpPr>
          <p:cNvPr id="35846" name="Text Box 17"/>
          <p:cNvSpPr txBox="1">
            <a:spLocks noChangeArrowheads="1"/>
          </p:cNvSpPr>
          <p:nvPr/>
        </p:nvSpPr>
        <p:spPr bwMode="auto">
          <a:xfrm>
            <a:off x="4211638" y="836613"/>
            <a:ext cx="40179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600">
                <a:solidFill>
                  <a:srgbClr val="FFCC00"/>
                </a:solidFill>
                <a:latin typeface="Comic Sans MS" pitchFamily="66" charset="0"/>
              </a:rPr>
              <a:t>Transport of particles in thick targets</a:t>
            </a:r>
          </a:p>
        </p:txBody>
      </p:sp>
      <p:sp>
        <p:nvSpPr>
          <p:cNvPr id="35847" name="Text Box 18"/>
          <p:cNvSpPr txBox="1">
            <a:spLocks noChangeArrowheads="1"/>
          </p:cNvSpPr>
          <p:nvPr/>
        </p:nvSpPr>
        <p:spPr bwMode="auto">
          <a:xfrm>
            <a:off x="6516688" y="1412875"/>
            <a:ext cx="2627312" cy="445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400">
                <a:solidFill>
                  <a:srgbClr val="FFCC00"/>
                </a:solidFill>
                <a:latin typeface="Comic Sans MS" pitchFamily="66" charset="0"/>
              </a:rPr>
              <a:t>Mainly secondary particle production</a:t>
            </a:r>
            <a:r>
              <a:rPr lang="de-DE" sz="1400">
                <a:solidFill>
                  <a:srgbClr val="FFCC00"/>
                </a:solidFill>
                <a:latin typeface="Comic Sans MS" pitchFamily="66" charset="0"/>
                <a:sym typeface="Wingdings" pitchFamily="2" charset="2"/>
              </a:rPr>
              <a:t>initial increase of particle intensity with depth and time</a:t>
            </a:r>
            <a:endParaRPr lang="de-DE" sz="1400">
              <a:solidFill>
                <a:srgbClr val="FFCC00"/>
              </a:solidFill>
              <a:latin typeface="Comic Sans MS" pitchFamily="66" charset="0"/>
            </a:endParaRPr>
          </a:p>
          <a:p>
            <a:pPr eaLnBrk="1" hangingPunct="1">
              <a:spcBef>
                <a:spcPct val="50000"/>
              </a:spcBef>
            </a:pPr>
            <a:r>
              <a:rPr lang="de-DE" sz="1400">
                <a:solidFill>
                  <a:srgbClr val="FFCC00"/>
                </a:solidFill>
                <a:latin typeface="Comic Sans MS" pitchFamily="66" charset="0"/>
              </a:rPr>
              <a:t>Track length flux of n and p reflects the radial and longitudinal propagation of particles involved in the INC</a:t>
            </a:r>
          </a:p>
          <a:p>
            <a:pPr eaLnBrk="1" hangingPunct="1">
              <a:spcBef>
                <a:spcPct val="50000"/>
              </a:spcBef>
            </a:pPr>
            <a:r>
              <a:rPr lang="de-DE" sz="1400">
                <a:solidFill>
                  <a:srgbClr val="FFCC00"/>
                </a:solidFill>
                <a:latin typeface="Comic Sans MS" pitchFamily="66" charset="0"/>
              </a:rPr>
              <a:t>P develop along their trajectory in a more narrow cone (elec.stopping power)</a:t>
            </a:r>
          </a:p>
          <a:p>
            <a:pPr eaLnBrk="1" hangingPunct="1">
              <a:spcBef>
                <a:spcPct val="50000"/>
              </a:spcBef>
            </a:pPr>
            <a:endParaRPr lang="de-DE" sz="1400">
              <a:solidFill>
                <a:srgbClr val="FFCC00"/>
              </a:solidFill>
              <a:latin typeface="Comic Sans MS" pitchFamily="66" charset="0"/>
            </a:endParaRPr>
          </a:p>
          <a:p>
            <a:pPr eaLnBrk="1" hangingPunct="1"/>
            <a:r>
              <a:rPr lang="de-DE" sz="1400">
                <a:solidFill>
                  <a:srgbClr val="FFCC00"/>
                </a:solidFill>
                <a:latin typeface="Comic Sans MS" pitchFamily="66" charset="0"/>
                <a:sym typeface="Wingdings" pitchFamily="2" charset="2"/>
              </a:rPr>
              <a:t>At the end of internuclear cascade subsequent emission of low energy particles….</a:t>
            </a:r>
          </a:p>
          <a:p>
            <a:pPr eaLnBrk="1" hangingPunct="1"/>
            <a:endParaRPr lang="de-DE" sz="1400">
              <a:solidFill>
                <a:srgbClr val="FFCC00"/>
              </a:solidFill>
              <a:latin typeface="Comic Sans MS" pitchFamily="66" charset="0"/>
              <a:sym typeface="Wingdings" pitchFamily="2" charset="2"/>
            </a:endParaRPr>
          </a:p>
          <a:p>
            <a:pPr eaLnBrk="1" hangingPunct="1"/>
            <a:r>
              <a:rPr lang="de-DE" sz="1400">
                <a:solidFill>
                  <a:srgbClr val="FFCC00"/>
                </a:solidFill>
                <a:latin typeface="Comic Sans MS" pitchFamily="66" charset="0"/>
                <a:sym typeface="Wingdings" pitchFamily="2" charset="2"/>
              </a:rPr>
              <a:t>Complex record keeping of all particles in terms of energy location and direction</a:t>
            </a:r>
          </a:p>
        </p:txBody>
      </p:sp>
      <p:sp>
        <p:nvSpPr>
          <p:cNvPr id="35848" name="Text Box 20"/>
          <p:cNvSpPr txBox="1">
            <a:spLocks noChangeArrowheads="1"/>
          </p:cNvSpPr>
          <p:nvPr/>
        </p:nvSpPr>
        <p:spPr bwMode="auto">
          <a:xfrm>
            <a:off x="323850" y="5157788"/>
            <a:ext cx="3097213" cy="623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400">
                <a:solidFill>
                  <a:srgbClr val="FFCC00"/>
                </a:solidFill>
                <a:latin typeface="Comic Sans MS" pitchFamily="66" charset="0"/>
              </a:rPr>
              <a:t>2.5 GeV p + Si/CsI (0.5/70mm)</a:t>
            </a:r>
          </a:p>
          <a:p>
            <a:pPr eaLnBrk="1" hangingPunct="1">
              <a:spcBef>
                <a:spcPct val="50000"/>
              </a:spcBef>
            </a:pPr>
            <a:r>
              <a:rPr lang="de-DE" sz="1400">
                <a:solidFill>
                  <a:srgbClr val="FFCC00"/>
                </a:solidFill>
                <a:latin typeface="Comic Sans MS" pitchFamily="66" charset="0"/>
              </a:rPr>
              <a:t>GEANT4</a:t>
            </a:r>
          </a:p>
        </p:txBody>
      </p:sp>
      <p:sp>
        <p:nvSpPr>
          <p:cNvPr id="35849" name="Text Box 21"/>
          <p:cNvSpPr txBox="1">
            <a:spLocks noChangeArrowheads="1"/>
          </p:cNvSpPr>
          <p:nvPr/>
        </p:nvSpPr>
        <p:spPr bwMode="auto">
          <a:xfrm>
            <a:off x="3346450" y="5805488"/>
            <a:ext cx="3097213"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400">
                <a:solidFill>
                  <a:srgbClr val="FFCC00"/>
                </a:solidFill>
                <a:latin typeface="Comic Sans MS" pitchFamily="66" charset="0"/>
              </a:rPr>
              <a:t>2.5 GeV p + Pb (15dia,35cm length), HERMES</a:t>
            </a:r>
          </a:p>
        </p:txBody>
      </p:sp>
      <p:sp>
        <p:nvSpPr>
          <p:cNvPr id="35850" name="Text Box 22"/>
          <p:cNvSpPr txBox="1">
            <a:spLocks noChangeArrowheads="1"/>
          </p:cNvSpPr>
          <p:nvPr/>
        </p:nvSpPr>
        <p:spPr bwMode="auto">
          <a:xfrm rot="-387085">
            <a:off x="179388" y="5734050"/>
            <a:ext cx="324008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600" dirty="0">
                <a:solidFill>
                  <a:schemeClr val="accent1"/>
                </a:solidFill>
                <a:latin typeface="Comic Sans MS" pitchFamily="66" charset="0"/>
              </a:rPr>
              <a:t>Analytical </a:t>
            </a:r>
            <a:r>
              <a:rPr lang="de-DE" sz="1600" dirty="0" err="1">
                <a:solidFill>
                  <a:schemeClr val="accent1"/>
                </a:solidFill>
                <a:latin typeface="Comic Sans MS" pitchFamily="66" charset="0"/>
              </a:rPr>
              <a:t>approach</a:t>
            </a:r>
            <a:r>
              <a:rPr lang="de-DE" sz="1600" dirty="0">
                <a:solidFill>
                  <a:schemeClr val="accent1"/>
                </a:solidFill>
                <a:latin typeface="Comic Sans MS" pitchFamily="66" charset="0"/>
              </a:rPr>
              <a:t> </a:t>
            </a:r>
            <a:r>
              <a:rPr lang="de-DE" sz="1600" dirty="0" err="1">
                <a:solidFill>
                  <a:schemeClr val="accent1"/>
                </a:solidFill>
                <a:latin typeface="Comic Sans MS" pitchFamily="66" charset="0"/>
              </a:rPr>
              <a:t>difficult</a:t>
            </a:r>
            <a:r>
              <a:rPr lang="de-DE" sz="1600" dirty="0">
                <a:solidFill>
                  <a:schemeClr val="accent1"/>
                </a:solidFill>
                <a:latin typeface="Comic Sans MS" pitchFamily="66" charset="0"/>
              </a:rPr>
              <a:t>!</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iennummernplatzhalter 5"/>
          <p:cNvSpPr>
            <a:spLocks noGrp="1"/>
          </p:cNvSpPr>
          <p:nvPr>
            <p:ph type="sldNum" sz="quarter" idx="10"/>
          </p:nvPr>
        </p:nvSpPr>
        <p:spPr/>
        <p:txBody>
          <a:bodyPr/>
          <a:lstStyle/>
          <a:p>
            <a:pPr>
              <a:defRPr/>
            </a:pPr>
            <a:fld id="{92A80599-1352-48E5-987C-A2F867DA9858}" type="slidenum">
              <a:rPr lang="de-DE"/>
              <a:pPr>
                <a:defRPr/>
              </a:pPr>
              <a:t>67</a:t>
            </a:fld>
            <a:endParaRPr lang="de-DE"/>
          </a:p>
        </p:txBody>
      </p:sp>
      <p:sp>
        <p:nvSpPr>
          <p:cNvPr id="783362" name="Rectangle 2"/>
          <p:cNvSpPr>
            <a:spLocks noGrp="1" noChangeArrowheads="1"/>
          </p:cNvSpPr>
          <p:nvPr>
            <p:ph type="title"/>
          </p:nvPr>
        </p:nvSpPr>
        <p:spPr>
          <a:xfrm>
            <a:off x="230188" y="115888"/>
            <a:ext cx="8518525" cy="649287"/>
          </a:xfrm>
        </p:spPr>
        <p:txBody>
          <a:bodyPr/>
          <a:lstStyle/>
          <a:p>
            <a:pPr eaLnBrk="1" hangingPunct="1">
              <a:defRPr/>
            </a:pPr>
            <a:r>
              <a:rPr lang="de-DE" smtClean="0"/>
              <a:t>Spatial distribution of shower generation</a:t>
            </a:r>
          </a:p>
        </p:txBody>
      </p:sp>
      <p:grpSp>
        <p:nvGrpSpPr>
          <p:cNvPr id="3" name="Group 3"/>
          <p:cNvGrpSpPr>
            <a:grpSpLocks/>
          </p:cNvGrpSpPr>
          <p:nvPr/>
        </p:nvGrpSpPr>
        <p:grpSpPr bwMode="auto">
          <a:xfrm>
            <a:off x="395288" y="1196975"/>
            <a:ext cx="3392487" cy="4530725"/>
            <a:chOff x="3152" y="981"/>
            <a:chExt cx="1860" cy="2494"/>
          </a:xfrm>
        </p:grpSpPr>
        <p:sp>
          <p:nvSpPr>
            <p:cNvPr id="36877" name="Rectangle 4"/>
            <p:cNvSpPr>
              <a:spLocks noChangeArrowheads="1"/>
            </p:cNvSpPr>
            <p:nvPr/>
          </p:nvSpPr>
          <p:spPr bwMode="auto">
            <a:xfrm>
              <a:off x="3152" y="981"/>
              <a:ext cx="1860" cy="249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36878" name="Picture 5" descr="shower_flux_3"/>
            <p:cNvPicPr>
              <a:picLocks noChangeAspect="1" noChangeArrowheads="1"/>
            </p:cNvPicPr>
            <p:nvPr/>
          </p:nvPicPr>
          <p:blipFill>
            <a:blip r:embed="rId3" cstate="print">
              <a:extLst>
                <a:ext uri="{28A0092B-C50C-407E-A947-70E740481C1C}">
                  <a14:useLocalDpi xmlns="" xmlns:a14="http://schemas.microsoft.com/office/drawing/2010/main" val="0"/>
                </a:ext>
              </a:extLst>
            </a:blip>
            <a:srcRect t="8351" r="10876" b="1546"/>
            <a:stretch>
              <a:fillRect/>
            </a:stretch>
          </p:blipFill>
          <p:spPr bwMode="auto">
            <a:xfrm>
              <a:off x="3152" y="1026"/>
              <a:ext cx="1860" cy="24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sp>
        <p:nvSpPr>
          <p:cNvPr id="36869" name="Text Box 6"/>
          <p:cNvSpPr txBox="1">
            <a:spLocks noChangeArrowheads="1"/>
          </p:cNvSpPr>
          <p:nvPr/>
        </p:nvSpPr>
        <p:spPr bwMode="auto">
          <a:xfrm>
            <a:off x="4211638" y="765175"/>
            <a:ext cx="40179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600">
                <a:solidFill>
                  <a:srgbClr val="FFCC00"/>
                </a:solidFill>
                <a:latin typeface="Comic Sans MS" pitchFamily="66" charset="0"/>
              </a:rPr>
              <a:t>Transport of particles in thick targets</a:t>
            </a:r>
          </a:p>
        </p:txBody>
      </p:sp>
      <p:sp>
        <p:nvSpPr>
          <p:cNvPr id="36870" name="Text Box 7"/>
          <p:cNvSpPr txBox="1">
            <a:spLocks noChangeArrowheads="1"/>
          </p:cNvSpPr>
          <p:nvPr/>
        </p:nvSpPr>
        <p:spPr bwMode="auto">
          <a:xfrm>
            <a:off x="395288" y="908050"/>
            <a:ext cx="309721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400">
                <a:solidFill>
                  <a:srgbClr val="FFCC00"/>
                </a:solidFill>
                <a:latin typeface="Comic Sans MS" pitchFamily="66" charset="0"/>
              </a:rPr>
              <a:t>p + Pb (15dia,35cm length), Hermes</a:t>
            </a:r>
          </a:p>
        </p:txBody>
      </p:sp>
      <p:sp>
        <p:nvSpPr>
          <p:cNvPr id="36871" name="Text Box 8"/>
          <p:cNvSpPr txBox="1">
            <a:spLocks noChangeArrowheads="1"/>
          </p:cNvSpPr>
          <p:nvPr/>
        </p:nvSpPr>
        <p:spPr bwMode="auto">
          <a:xfrm rot="-387085">
            <a:off x="179388" y="5734050"/>
            <a:ext cx="324008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600">
                <a:solidFill>
                  <a:schemeClr val="accent1"/>
                </a:solidFill>
                <a:latin typeface="Comic Sans MS" pitchFamily="66" charset="0"/>
              </a:rPr>
              <a:t>Analytical approach possible?!</a:t>
            </a:r>
          </a:p>
        </p:txBody>
      </p:sp>
      <p:sp>
        <p:nvSpPr>
          <p:cNvPr id="36872" name="Text Box 9"/>
          <p:cNvSpPr txBox="1">
            <a:spLocks noChangeArrowheads="1"/>
          </p:cNvSpPr>
          <p:nvPr/>
        </p:nvSpPr>
        <p:spPr bwMode="auto">
          <a:xfrm>
            <a:off x="3924300" y="1196975"/>
            <a:ext cx="4895850" cy="2290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a:solidFill>
                  <a:schemeClr val="folHlink"/>
                </a:solidFill>
                <a:latin typeface="Comic Sans MS" pitchFamily="66" charset="0"/>
              </a:rPr>
              <a:t>Radial direction determined by intensity profile of incoming beam</a:t>
            </a:r>
          </a:p>
          <a:p>
            <a:pPr eaLnBrk="1" hangingPunct="1">
              <a:spcBef>
                <a:spcPct val="50000"/>
              </a:spcBef>
            </a:pPr>
            <a:r>
              <a:rPr lang="de-DE">
                <a:solidFill>
                  <a:schemeClr val="folHlink"/>
                </a:solidFill>
                <a:latin typeface="Comic Sans MS" pitchFamily="66" charset="0"/>
              </a:rPr>
              <a:t>Axially controlled by </a:t>
            </a:r>
            <a:r>
              <a:rPr lang="de-DE">
                <a:solidFill>
                  <a:schemeClr val="folHlink"/>
                </a:solidFill>
                <a:latin typeface="Comic Sans MS" pitchFamily="66" charset="0"/>
                <a:sym typeface="Symbol" pitchFamily="18" charset="2"/>
              </a:rPr>
              <a:t></a:t>
            </a:r>
            <a:r>
              <a:rPr lang="de-DE" baseline="-25000">
                <a:solidFill>
                  <a:schemeClr val="folHlink"/>
                </a:solidFill>
                <a:latin typeface="Comic Sans MS" pitchFamily="66" charset="0"/>
                <a:sym typeface="Symbol" pitchFamily="18" charset="2"/>
              </a:rPr>
              <a:t>inel</a:t>
            </a:r>
            <a:r>
              <a:rPr lang="de-DE">
                <a:solidFill>
                  <a:schemeClr val="folHlink"/>
                </a:solidFill>
                <a:latin typeface="Comic Sans MS" pitchFamily="66" charset="0"/>
                <a:sym typeface="Symbol" pitchFamily="18" charset="2"/>
              </a:rPr>
              <a:t>=15.9A</a:t>
            </a:r>
            <a:r>
              <a:rPr lang="de-DE" baseline="30000">
                <a:solidFill>
                  <a:schemeClr val="folHlink"/>
                </a:solidFill>
                <a:latin typeface="Comic Sans MS" pitchFamily="66" charset="0"/>
                <a:sym typeface="Symbol" pitchFamily="18" charset="2"/>
              </a:rPr>
              <a:t>2/3</a:t>
            </a:r>
            <a:r>
              <a:rPr lang="de-DE">
                <a:solidFill>
                  <a:schemeClr val="folHlink"/>
                </a:solidFill>
                <a:latin typeface="Comic Sans MS" pitchFamily="66" charset="0"/>
                <a:sym typeface="Symbol" pitchFamily="18" charset="2"/>
              </a:rPr>
              <a:t> mb/A       as consequence of </a:t>
            </a:r>
            <a:r>
              <a:rPr lang="de-DE" baseline="-25000">
                <a:solidFill>
                  <a:schemeClr val="folHlink"/>
                </a:solidFill>
                <a:latin typeface="Comic Sans MS" pitchFamily="66" charset="0"/>
                <a:sym typeface="Symbol" pitchFamily="18" charset="2"/>
              </a:rPr>
              <a:t>inel</a:t>
            </a:r>
            <a:r>
              <a:rPr lang="de-DE">
                <a:solidFill>
                  <a:schemeClr val="folHlink"/>
                </a:solidFill>
                <a:latin typeface="Comic Sans MS" pitchFamily="66" charset="0"/>
                <a:sym typeface="Symbol" pitchFamily="18" charset="2"/>
              </a:rPr>
              <a:t>intensity of proton beam (power deposition, neutron release) decreases exponentially along axis of target</a:t>
            </a:r>
          </a:p>
          <a:p>
            <a:pPr eaLnBrk="1" hangingPunct="1">
              <a:spcBef>
                <a:spcPct val="50000"/>
              </a:spcBef>
            </a:pPr>
            <a:r>
              <a:rPr lang="de-DE">
                <a:solidFill>
                  <a:schemeClr val="folHlink"/>
                </a:solidFill>
                <a:latin typeface="Comic Sans MS" pitchFamily="66" charset="0"/>
                <a:sym typeface="Symbol" pitchFamily="18" charset="2"/>
              </a:rPr>
              <a:t>Parameterization of the axial distribution: </a:t>
            </a:r>
            <a:endParaRPr lang="de-DE" baseline="-25000">
              <a:solidFill>
                <a:schemeClr val="folHlink"/>
              </a:solidFill>
              <a:latin typeface="Comic Sans MS" pitchFamily="66" charset="0"/>
              <a:sym typeface="Symbol" pitchFamily="18" charset="2"/>
            </a:endParaRPr>
          </a:p>
        </p:txBody>
      </p:sp>
      <p:graphicFrame>
        <p:nvGraphicFramePr>
          <p:cNvPr id="36873" name="Object 10"/>
          <p:cNvGraphicFramePr>
            <a:graphicFrameLocks noGrp="1" noChangeAspect="1"/>
          </p:cNvGraphicFramePr>
          <p:nvPr>
            <p:ph sz="half" idx="2"/>
          </p:nvPr>
        </p:nvGraphicFramePr>
        <p:xfrm>
          <a:off x="4067175" y="3500438"/>
          <a:ext cx="4608513" cy="719137"/>
        </p:xfrm>
        <a:graphic>
          <a:graphicData uri="http://schemas.openxmlformats.org/presentationml/2006/ole">
            <p:oleObj spid="_x0000_s230402" name="Formel" r:id="rId4" imgW="2648520" imgH="429840" progId="Equation.3">
              <p:embed/>
            </p:oleObj>
          </a:graphicData>
        </a:graphic>
      </p:graphicFrame>
      <p:sp>
        <p:nvSpPr>
          <p:cNvPr id="36874" name="Text Box 11"/>
          <p:cNvSpPr txBox="1">
            <a:spLocks noChangeArrowheads="1"/>
          </p:cNvSpPr>
          <p:nvPr/>
        </p:nvSpPr>
        <p:spPr bwMode="auto">
          <a:xfrm>
            <a:off x="3995738" y="4221163"/>
            <a:ext cx="4897437" cy="173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a:solidFill>
                  <a:schemeClr val="folHlink"/>
                </a:solidFill>
                <a:latin typeface="Comic Sans MS" pitchFamily="66" charset="0"/>
              </a:rPr>
              <a:t>N,N</a:t>
            </a:r>
            <a:r>
              <a:rPr lang="de-DE" baseline="-25000">
                <a:solidFill>
                  <a:schemeClr val="folHlink"/>
                </a:solidFill>
                <a:latin typeface="Comic Sans MS" pitchFamily="66" charset="0"/>
              </a:rPr>
              <a:t>0</a:t>
            </a:r>
            <a:r>
              <a:rPr lang="de-DE">
                <a:solidFill>
                  <a:schemeClr val="folHlink"/>
                </a:solidFill>
                <a:latin typeface="Comic Sans MS" pitchFamily="66" charset="0"/>
              </a:rPr>
              <a:t> quantity to be described (neutron yield, power density, temperature, radial power integral,…), z</a:t>
            </a:r>
            <a:r>
              <a:rPr lang="de-DE" baseline="-25000">
                <a:solidFill>
                  <a:schemeClr val="folHlink"/>
                </a:solidFill>
                <a:latin typeface="Comic Sans MS" pitchFamily="66" charset="0"/>
              </a:rPr>
              <a:t>0</a:t>
            </a:r>
            <a:r>
              <a:rPr lang="de-DE">
                <a:solidFill>
                  <a:schemeClr val="folHlink"/>
                </a:solidFill>
                <a:latin typeface="Comic Sans MS" pitchFamily="66" charset="0"/>
              </a:rPr>
              <a:t> extrapolation length, </a:t>
            </a:r>
            <a:r>
              <a:rPr lang="de-DE">
                <a:solidFill>
                  <a:schemeClr val="folHlink"/>
                </a:solidFill>
                <a:latin typeface="Comic Sans MS" pitchFamily="66" charset="0"/>
                <a:sym typeface="Symbol" pitchFamily="18" charset="2"/>
              </a:rPr>
              <a:t></a:t>
            </a:r>
            <a:r>
              <a:rPr lang="de-DE" baseline="-25000">
                <a:solidFill>
                  <a:schemeClr val="folHlink"/>
                </a:solidFill>
                <a:latin typeface="Comic Sans MS" pitchFamily="66" charset="0"/>
                <a:sym typeface="Symbol" pitchFamily="18" charset="2"/>
              </a:rPr>
              <a:t>b</a:t>
            </a:r>
            <a:r>
              <a:rPr lang="de-DE">
                <a:solidFill>
                  <a:schemeClr val="folHlink"/>
                </a:solidFill>
                <a:latin typeface="Comic Sans MS" pitchFamily="66" charset="0"/>
                <a:sym typeface="Symbol" pitchFamily="18" charset="2"/>
              </a:rPr>
              <a:t> buildup length, </a:t>
            </a:r>
            <a:r>
              <a:rPr lang="de-DE">
                <a:solidFill>
                  <a:schemeClr val="folHlink"/>
                </a:solidFill>
                <a:sym typeface="Symbol" pitchFamily="18" charset="2"/>
              </a:rPr>
              <a:t></a:t>
            </a:r>
            <a:r>
              <a:rPr lang="de-DE" baseline="-25000">
                <a:solidFill>
                  <a:schemeClr val="folHlink"/>
                </a:solidFill>
                <a:sym typeface="Symbol" pitchFamily="18" charset="2"/>
              </a:rPr>
              <a:t>a</a:t>
            </a:r>
            <a:r>
              <a:rPr lang="de-DE">
                <a:solidFill>
                  <a:schemeClr val="folHlink"/>
                </a:solidFill>
                <a:sym typeface="Symbol" pitchFamily="18" charset="2"/>
              </a:rPr>
              <a:t> attenuation length (N</a:t>
            </a:r>
            <a:r>
              <a:rPr lang="de-DE" baseline="-25000">
                <a:solidFill>
                  <a:schemeClr val="folHlink"/>
                </a:solidFill>
                <a:sym typeface="Symbol" pitchFamily="18" charset="2"/>
              </a:rPr>
              <a:t>a</a:t>
            </a:r>
            <a:r>
              <a:rPr lang="de-DE">
                <a:solidFill>
                  <a:schemeClr val="folHlink"/>
                </a:solidFill>
                <a:sym typeface="Symbol" pitchFamily="18" charset="2"/>
              </a:rPr>
              <a:t>/</a:t>
            </a:r>
            <a:r>
              <a:rPr lang="de-DE" baseline="-25000">
                <a:solidFill>
                  <a:schemeClr val="folHlink"/>
                </a:solidFill>
                <a:sym typeface="Symbol" pitchFamily="18" charset="2"/>
              </a:rPr>
              <a:t>inel</a:t>
            </a:r>
            <a:r>
              <a:rPr lang="de-DE">
                <a:solidFill>
                  <a:schemeClr val="folHlink"/>
                </a:solidFill>
                <a:sym typeface="Symbol" pitchFamily="18" charset="2"/>
              </a:rPr>
              <a:t> where N</a:t>
            </a:r>
            <a:r>
              <a:rPr lang="de-DE" baseline="-25000">
                <a:solidFill>
                  <a:schemeClr val="folHlink"/>
                </a:solidFill>
                <a:sym typeface="Symbol" pitchFamily="18" charset="2"/>
              </a:rPr>
              <a:t>a </a:t>
            </a:r>
            <a:r>
              <a:rPr lang="de-DE">
                <a:solidFill>
                  <a:schemeClr val="folHlink"/>
                </a:solidFill>
                <a:sym typeface="Symbol" pitchFamily="18" charset="2"/>
              </a:rPr>
              <a:t>is number of target nuclei per cm</a:t>
            </a:r>
            <a:r>
              <a:rPr lang="de-DE" baseline="30000">
                <a:solidFill>
                  <a:schemeClr val="folHlink"/>
                </a:solidFill>
                <a:sym typeface="Symbol" pitchFamily="18" charset="2"/>
              </a:rPr>
              <a:t>3</a:t>
            </a:r>
            <a:r>
              <a:rPr lang="de-DE">
                <a:solidFill>
                  <a:schemeClr val="folHlink"/>
                </a:solidFill>
                <a:sym typeface="Symbol" pitchFamily="18" charset="2"/>
              </a:rPr>
              <a:t> )</a:t>
            </a:r>
            <a:endParaRPr lang="de-DE">
              <a:sym typeface="Symbol" pitchFamily="18" charset="2"/>
            </a:endParaRPr>
          </a:p>
        </p:txBody>
      </p:sp>
      <p:sp>
        <p:nvSpPr>
          <p:cNvPr id="36875" name="Text Box 12"/>
          <p:cNvSpPr txBox="1">
            <a:spLocks noChangeArrowheads="1"/>
          </p:cNvSpPr>
          <p:nvPr/>
        </p:nvSpPr>
        <p:spPr bwMode="auto">
          <a:xfrm>
            <a:off x="5508625" y="5876925"/>
            <a:ext cx="345757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1200">
                <a:solidFill>
                  <a:schemeClr val="folHlink"/>
                </a:solidFill>
                <a:latin typeface="Comic Sans MS" pitchFamily="66" charset="0"/>
              </a:rPr>
              <a:t>G.S.Bauer NIM A463 2001, 505</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0"/>
          </p:nvPr>
        </p:nvSpPr>
        <p:spPr/>
        <p:txBody>
          <a:bodyPr/>
          <a:lstStyle/>
          <a:p>
            <a:pPr>
              <a:defRPr/>
            </a:pPr>
            <a:fld id="{5A4B0430-0407-477F-AE6F-AB63E209CA05}" type="slidenum">
              <a:rPr lang="de-DE"/>
              <a:pPr>
                <a:defRPr/>
              </a:pPr>
              <a:t>68</a:t>
            </a:fld>
            <a:endParaRPr lang="de-DE"/>
          </a:p>
        </p:txBody>
      </p:sp>
      <p:sp>
        <p:nvSpPr>
          <p:cNvPr id="748548" name="Rectangle 4"/>
          <p:cNvSpPr>
            <a:spLocks noGrp="1" noChangeArrowheads="1"/>
          </p:cNvSpPr>
          <p:nvPr>
            <p:ph type="title"/>
          </p:nvPr>
        </p:nvSpPr>
        <p:spPr/>
        <p:txBody>
          <a:bodyPr/>
          <a:lstStyle/>
          <a:p>
            <a:pPr eaLnBrk="1" hangingPunct="1">
              <a:defRPr/>
            </a:pPr>
            <a:r>
              <a:rPr lang="en-GB" smtClean="0"/>
              <a:t>Why particle transport?</a:t>
            </a:r>
          </a:p>
        </p:txBody>
      </p:sp>
      <p:sp>
        <p:nvSpPr>
          <p:cNvPr id="38916" name="Text Box 5"/>
          <p:cNvSpPr txBox="1">
            <a:spLocks noChangeArrowheads="1"/>
          </p:cNvSpPr>
          <p:nvPr/>
        </p:nvSpPr>
        <p:spPr bwMode="auto">
          <a:xfrm>
            <a:off x="971550" y="2852738"/>
            <a:ext cx="6911975" cy="2987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de-DE" sz="2000" b="1">
              <a:solidFill>
                <a:schemeClr val="accent2"/>
              </a:solidFill>
              <a:latin typeface="Comic Sans MS" pitchFamily="66" charset="0"/>
            </a:endParaRPr>
          </a:p>
          <a:p>
            <a:pPr eaLnBrk="1" hangingPunct="1">
              <a:spcBef>
                <a:spcPct val="50000"/>
              </a:spcBef>
              <a:buFontTx/>
              <a:buChar char="-"/>
            </a:pPr>
            <a:r>
              <a:rPr lang="de-DE">
                <a:solidFill>
                  <a:srgbClr val="FCCC6C"/>
                </a:solidFill>
                <a:latin typeface="Comic Sans MS" pitchFamily="66" charset="0"/>
              </a:rPr>
              <a:t> </a:t>
            </a:r>
            <a:r>
              <a:rPr lang="de-DE" sz="2000">
                <a:solidFill>
                  <a:srgbClr val="FCCC6C"/>
                </a:solidFill>
                <a:latin typeface="Comic Sans MS" pitchFamily="66" charset="0"/>
              </a:rPr>
              <a:t>in reactor-technique, fusion, spallation physics, spallation sources, transmutation, ADS design, shielding of particle beams, cosmic rays, therapy,…</a:t>
            </a:r>
          </a:p>
          <a:p>
            <a:pPr eaLnBrk="1" hangingPunct="1">
              <a:spcBef>
                <a:spcPct val="50000"/>
              </a:spcBef>
              <a:buFontTx/>
              <a:buChar char="-"/>
            </a:pPr>
            <a:r>
              <a:rPr lang="de-DE" sz="2000">
                <a:solidFill>
                  <a:srgbClr val="FCCC6C"/>
                </a:solidFill>
                <a:latin typeface="Comic Sans MS" pitchFamily="66" charset="0"/>
              </a:rPr>
              <a:t> adresses to questions in material composition, geometry, particle- and beam parameters  </a:t>
            </a:r>
          </a:p>
          <a:p>
            <a:pPr eaLnBrk="1" hangingPunct="1">
              <a:spcBef>
                <a:spcPct val="50000"/>
              </a:spcBef>
              <a:buFontTx/>
              <a:buChar char="-"/>
            </a:pPr>
            <a:r>
              <a:rPr lang="de-DE" sz="2000">
                <a:solidFill>
                  <a:srgbClr val="FCCC6C"/>
                </a:solidFill>
                <a:latin typeface="Comic Sans MS" pitchFamily="66" charset="0"/>
              </a:rPr>
              <a:t> MC (nuclear physics implemented) important for many scientific and technological problems</a:t>
            </a:r>
          </a:p>
        </p:txBody>
      </p:sp>
      <p:sp>
        <p:nvSpPr>
          <p:cNvPr id="38917" name="Text Box 6"/>
          <p:cNvSpPr txBox="1">
            <a:spLocks noChangeArrowheads="1"/>
          </p:cNvSpPr>
          <p:nvPr/>
        </p:nvSpPr>
        <p:spPr bwMode="auto">
          <a:xfrm>
            <a:off x="539750" y="1196975"/>
            <a:ext cx="6911975" cy="115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000">
                <a:solidFill>
                  <a:srgbClr val="FF0000"/>
                </a:solidFill>
                <a:latin typeface="Comic Sans MS" pitchFamily="66" charset="0"/>
              </a:rPr>
              <a:t>Due to significant increase of computing power Monte Carlo methods have turned out to be the first choice </a:t>
            </a:r>
          </a:p>
          <a:p>
            <a:pPr algn="ctr" eaLnBrk="1" hangingPunct="1">
              <a:spcBef>
                <a:spcPct val="50000"/>
              </a:spcBef>
            </a:pPr>
            <a:r>
              <a:rPr lang="de-DE" sz="2000">
                <a:solidFill>
                  <a:schemeClr val="accent2"/>
                </a:solidFill>
                <a:cs typeface="Arial" pitchFamily="34" charset="0"/>
              </a:rPr>
              <a:t>→</a:t>
            </a:r>
            <a:r>
              <a:rPr lang="de-DE" sz="2000" b="1">
                <a:solidFill>
                  <a:schemeClr val="accent2"/>
                </a:solidFill>
                <a:cs typeface="Arial" pitchFamily="34" charset="0"/>
              </a:rPr>
              <a:t> „Monte Carlo is what nature does“</a:t>
            </a:r>
          </a:p>
        </p:txBody>
      </p:sp>
      <p:sp>
        <p:nvSpPr>
          <p:cNvPr id="38918" name="Text Box 7"/>
          <p:cNvSpPr txBox="1">
            <a:spLocks noChangeArrowheads="1"/>
          </p:cNvSpPr>
          <p:nvPr/>
        </p:nvSpPr>
        <p:spPr bwMode="auto">
          <a:xfrm>
            <a:off x="3184525" y="2301875"/>
            <a:ext cx="43783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omic Sans MS" pitchFamily="66" charset="0"/>
              </a:rPr>
              <a:t>…at least if you put the right physics in</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5"/>
          <p:cNvSpPr>
            <a:spLocks noGrp="1"/>
          </p:cNvSpPr>
          <p:nvPr>
            <p:ph type="sldNum" sz="quarter" idx="10"/>
          </p:nvPr>
        </p:nvSpPr>
        <p:spPr/>
        <p:txBody>
          <a:bodyPr/>
          <a:lstStyle/>
          <a:p>
            <a:pPr>
              <a:defRPr/>
            </a:pPr>
            <a:fld id="{54CD3F55-1818-4390-AB6B-F2AD192F538B}" type="slidenum">
              <a:rPr lang="de-DE"/>
              <a:pPr>
                <a:defRPr/>
              </a:pPr>
              <a:t>69</a:t>
            </a:fld>
            <a:endParaRPr lang="de-DE"/>
          </a:p>
        </p:txBody>
      </p:sp>
      <p:pic>
        <p:nvPicPr>
          <p:cNvPr id="39939" name="Picture 2" descr="bo1"/>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t="11105" b="6801"/>
          <a:stretch>
            <a:fillRect/>
          </a:stretch>
        </p:blipFill>
        <p:spPr>
          <a:xfrm>
            <a:off x="250825" y="1052513"/>
            <a:ext cx="8497888" cy="2376487"/>
          </a:xfrm>
          <a:solidFill>
            <a:srgbClr val="FFFF00"/>
          </a:solidFill>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9940" name="Picture 4" descr="bo2"/>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l="8041" t="23412" r="1508" b="18747"/>
          <a:stretch>
            <a:fillRect/>
          </a:stretch>
        </p:blipFill>
        <p:spPr>
          <a:xfrm>
            <a:off x="250825" y="3429000"/>
            <a:ext cx="3673475" cy="401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41381" name="Rectangle 5"/>
          <p:cNvSpPr>
            <a:spLocks noChangeArrowheads="1"/>
          </p:cNvSpPr>
          <p:nvPr/>
        </p:nvSpPr>
        <p:spPr bwMode="auto">
          <a:xfrm>
            <a:off x="230188" y="115888"/>
            <a:ext cx="8734425" cy="792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800">
                <a:solidFill>
                  <a:schemeClr val="tx2"/>
                </a:solidFill>
                <a:effectLst>
                  <a:outerShdw blurRad="38100" dist="38100" dir="2700000" algn="tl">
                    <a:srgbClr val="FFFFFF"/>
                  </a:outerShdw>
                </a:effectLst>
                <a:latin typeface="Comic Sans MS" pitchFamily="66" charset="0"/>
              </a:rPr>
              <a:t> General Boltzmann equation</a:t>
            </a:r>
            <a:br>
              <a:rPr lang="en-GB" sz="2800">
                <a:solidFill>
                  <a:schemeClr val="tx2"/>
                </a:solidFill>
                <a:effectLst>
                  <a:outerShdw blurRad="38100" dist="38100" dir="2700000" algn="tl">
                    <a:srgbClr val="FFFFFF"/>
                  </a:outerShdw>
                </a:effectLst>
                <a:latin typeface="Comic Sans MS" pitchFamily="66" charset="0"/>
              </a:rPr>
            </a:br>
            <a:r>
              <a:rPr lang="en-GB" sz="2800">
                <a:solidFill>
                  <a:schemeClr val="tx2"/>
                </a:solidFill>
                <a:effectLst>
                  <a:outerShdw blurRad="38100" dist="38100" dir="2700000" algn="tl">
                    <a:srgbClr val="FFFFFF"/>
                  </a:outerShdw>
                </a:effectLst>
                <a:latin typeface="Comic Sans MS" pitchFamily="66" charset="0"/>
              </a:rPr>
              <a:t>for particle transport and interaction with matter</a:t>
            </a:r>
          </a:p>
        </p:txBody>
      </p:sp>
      <p:sp>
        <p:nvSpPr>
          <p:cNvPr id="741382" name="Text Box 6"/>
          <p:cNvSpPr txBox="1">
            <a:spLocks noChangeArrowheads="1"/>
          </p:cNvSpPr>
          <p:nvPr/>
        </p:nvSpPr>
        <p:spPr bwMode="auto">
          <a:xfrm>
            <a:off x="250825" y="4044950"/>
            <a:ext cx="8569325" cy="1328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a:solidFill>
                  <a:schemeClr val="folHlink"/>
                </a:solidFill>
                <a:latin typeface="Comic Sans MS" pitchFamily="66" charset="0"/>
              </a:rPr>
              <a:t>Non rel. integro-differential eqn. settled in 1872---continuity eqn in phase space consisting of 3 space coordinates, kin. energy and direction of motion</a:t>
            </a:r>
          </a:p>
          <a:p>
            <a:pPr eaLnBrk="1" hangingPunct="1">
              <a:spcBef>
                <a:spcPct val="50000"/>
              </a:spcBef>
            </a:pPr>
            <a:r>
              <a:rPr lang="de-DE">
                <a:solidFill>
                  <a:schemeClr val="folHlink"/>
                </a:solidFill>
                <a:latin typeface="Comic Sans MS" pitchFamily="66" charset="0"/>
              </a:rPr>
              <a:t>System of coupled transport eqn difficult to solve in particular for hadronic cascades because of secondary particle production…</a:t>
            </a:r>
          </a:p>
        </p:txBody>
      </p:sp>
      <p:sp>
        <p:nvSpPr>
          <p:cNvPr id="741383" name="Text Box 7"/>
          <p:cNvSpPr txBox="1">
            <a:spLocks noChangeArrowheads="1"/>
          </p:cNvSpPr>
          <p:nvPr/>
        </p:nvSpPr>
        <p:spPr bwMode="auto">
          <a:xfrm>
            <a:off x="250825" y="4221163"/>
            <a:ext cx="8640763" cy="2152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solidFill>
                  <a:schemeClr val="folHlink"/>
                </a:solidFill>
                <a:latin typeface="Comic Sans MS" pitchFamily="66" charset="0"/>
              </a:rPr>
              <a:t>…numerical procedures emerged </a:t>
            </a:r>
            <a:r>
              <a:rPr lang="de-DE">
                <a:solidFill>
                  <a:schemeClr val="accent1"/>
                </a:solidFill>
                <a:latin typeface="Comic Sans MS" pitchFamily="66" charset="0"/>
              </a:rPr>
              <a:t>i) deterministic methods, discrete ordinates…</a:t>
            </a:r>
          </a:p>
          <a:p>
            <a:pPr eaLnBrk="1" hangingPunct="1"/>
            <a:r>
              <a:rPr lang="de-DE">
                <a:solidFill>
                  <a:schemeClr val="accent1"/>
                </a:solidFill>
                <a:latin typeface="Comic Sans MS" pitchFamily="66" charset="0"/>
              </a:rPr>
              <a:t>ii) MC:</a:t>
            </a:r>
            <a:r>
              <a:rPr lang="de-DE">
                <a:solidFill>
                  <a:schemeClr val="folHlink"/>
                </a:solidFill>
                <a:latin typeface="Comic Sans MS" pitchFamily="66" charset="0"/>
              </a:rPr>
              <a:t> construct stochastical model in which the expected value of a random variable is equivalent to the physical quantitiy to be determined– estimated by the average of many independent samples representing the random variable;   In order to describe real. phys. situation, no need for invoking transport eqn.;  „only“ complete math. description of probability relationships needed… </a:t>
            </a:r>
          </a:p>
          <a:p>
            <a:pPr eaLnBrk="1" hangingPunct="1">
              <a:spcBef>
                <a:spcPct val="50000"/>
              </a:spcBef>
            </a:pPr>
            <a:endParaRPr lang="de-DE">
              <a:latin typeface="Comic Sans MS" pitchFamily="66" charset="0"/>
            </a:endParaRP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41382"/>
                                        </p:tgtEl>
                                      </p:cBhvr>
                                    </p:animEffect>
                                    <p:set>
                                      <p:cBhvr>
                                        <p:cTn id="7" dur="1" fill="hold">
                                          <p:stCondLst>
                                            <p:cond delay="499"/>
                                          </p:stCondLst>
                                        </p:cTn>
                                        <p:tgtEl>
                                          <p:spTgt spid="741382"/>
                                        </p:tgtEl>
                                        <p:attrNameLst>
                                          <p:attrName>style.visibility</p:attrName>
                                        </p:attrNameLst>
                                      </p:cBhvr>
                                      <p:to>
                                        <p:strVal val="hidden"/>
                                      </p:to>
                                    </p:set>
                                  </p:childTnLst>
                                </p:cTn>
                              </p:par>
                              <p:par>
                                <p:cTn id="8" presetID="23" presetClass="entr" presetSubtype="16" fill="hold" grpId="0" nodeType="withEffect">
                                  <p:stCondLst>
                                    <p:cond delay="0"/>
                                  </p:stCondLst>
                                  <p:childTnLst>
                                    <p:set>
                                      <p:cBhvr>
                                        <p:cTn id="9" dur="1" fill="hold">
                                          <p:stCondLst>
                                            <p:cond delay="0"/>
                                          </p:stCondLst>
                                        </p:cTn>
                                        <p:tgtEl>
                                          <p:spTgt spid="741383"/>
                                        </p:tgtEl>
                                        <p:attrNameLst>
                                          <p:attrName>style.visibility</p:attrName>
                                        </p:attrNameLst>
                                      </p:cBhvr>
                                      <p:to>
                                        <p:strVal val="visible"/>
                                      </p:to>
                                    </p:set>
                                    <p:anim calcmode="lin" valueType="num">
                                      <p:cBhvr>
                                        <p:cTn id="10" dur="500" fill="hold"/>
                                        <p:tgtEl>
                                          <p:spTgt spid="741383"/>
                                        </p:tgtEl>
                                        <p:attrNameLst>
                                          <p:attrName>ppt_w</p:attrName>
                                        </p:attrNameLst>
                                      </p:cBhvr>
                                      <p:tavLst>
                                        <p:tav tm="0">
                                          <p:val>
                                            <p:fltVal val="0"/>
                                          </p:val>
                                        </p:tav>
                                        <p:tav tm="100000">
                                          <p:val>
                                            <p:strVal val="#ppt_w"/>
                                          </p:val>
                                        </p:tav>
                                      </p:tavLst>
                                    </p:anim>
                                    <p:anim calcmode="lin" valueType="num">
                                      <p:cBhvr>
                                        <p:cTn id="11" dur="500" fill="hold"/>
                                        <p:tgtEl>
                                          <p:spTgt spid="7413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82" grpId="0"/>
      <p:bldP spid="7413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E4904FBF-C752-4D24-B100-5425B972AA91}" type="slidenum">
              <a:rPr lang="de-DE" smtClean="0"/>
              <a:pPr>
                <a:defRPr/>
              </a:pPr>
              <a:t>7</a:t>
            </a:fld>
            <a:endParaRPr lang="de-DE"/>
          </a:p>
        </p:txBody>
      </p:sp>
      <p:sp>
        <p:nvSpPr>
          <p:cNvPr id="6" name="Datumsplatzhalter 5"/>
          <p:cNvSpPr>
            <a:spLocks noGrp="1"/>
          </p:cNvSpPr>
          <p:nvPr>
            <p:ph type="dt" sz="half" idx="11"/>
          </p:nvPr>
        </p:nvSpPr>
        <p:spPr/>
        <p:txBody>
          <a:bodyPr/>
          <a:lstStyle/>
          <a:p>
            <a:pPr>
              <a:defRPr/>
            </a:pPr>
            <a:r>
              <a:rPr lang="de-DE" smtClean="0"/>
              <a:t>June 3-6, 2013</a:t>
            </a:r>
            <a:endParaRPr lang="de-DE" dirty="0"/>
          </a:p>
        </p:txBody>
      </p:sp>
      <p:sp>
        <p:nvSpPr>
          <p:cNvPr id="9" name="Content Placeholder 2"/>
          <p:cNvSpPr>
            <a:spLocks noGrp="1"/>
          </p:cNvSpPr>
          <p:nvPr>
            <p:ph idx="1"/>
          </p:nvPr>
        </p:nvSpPr>
        <p:spPr>
          <a:xfrm>
            <a:off x="285720" y="1285860"/>
            <a:ext cx="8429684" cy="4929222"/>
          </a:xfrm>
        </p:spPr>
        <p:txBody>
          <a:bodyPr/>
          <a:lstStyle/>
          <a:p>
            <a:pPr marL="514350" indent="-514350">
              <a:buNone/>
              <a:defRPr/>
            </a:pPr>
            <a:r>
              <a:rPr lang="de-DE" sz="2400" dirty="0" smtClean="0">
                <a:solidFill>
                  <a:schemeClr val="bg2">
                    <a:lumMod val="60000"/>
                    <a:lumOff val="40000"/>
                  </a:schemeClr>
                </a:solidFill>
                <a:latin typeface="Comic Sans MS" pitchFamily="66" charset="0"/>
              </a:rPr>
              <a:t>i) </a:t>
            </a:r>
            <a:r>
              <a:rPr lang="de-DE" sz="2400" u="sng" dirty="0" smtClean="0">
                <a:solidFill>
                  <a:schemeClr val="bg2">
                    <a:lumMod val="60000"/>
                    <a:lumOff val="40000"/>
                  </a:schemeClr>
                </a:solidFill>
                <a:latin typeface="Comic Sans MS" pitchFamily="66" charset="0"/>
              </a:rPr>
              <a:t>Basic </a:t>
            </a:r>
            <a:r>
              <a:rPr lang="de-DE" sz="2400" u="sng" dirty="0" err="1" smtClean="0">
                <a:solidFill>
                  <a:schemeClr val="bg2">
                    <a:lumMod val="60000"/>
                    <a:lumOff val="40000"/>
                  </a:schemeClr>
                </a:solidFill>
                <a:latin typeface="Comic Sans MS" pitchFamily="66" charset="0"/>
              </a:rPr>
              <a:t>research</a:t>
            </a:r>
            <a:r>
              <a:rPr lang="de-DE" sz="2400" u="sng" dirty="0" smtClean="0">
                <a:solidFill>
                  <a:schemeClr val="bg2">
                    <a:lumMod val="60000"/>
                    <a:lumOff val="40000"/>
                  </a:schemeClr>
                </a:solidFill>
                <a:latin typeface="Comic Sans MS" pitchFamily="66" charset="0"/>
              </a:rPr>
              <a:t> </a:t>
            </a:r>
            <a:r>
              <a:rPr lang="de-DE" sz="2400" dirty="0" smtClean="0">
                <a:solidFill>
                  <a:schemeClr val="bg2">
                    <a:lumMod val="60000"/>
                    <a:lumOff val="40000"/>
                  </a:schemeClr>
                </a:solidFill>
                <a:latin typeface="Comic Sans MS" pitchFamily="66" charset="0"/>
              </a:rPr>
              <a:t>/ fundamental physics </a:t>
            </a:r>
            <a:r>
              <a:rPr lang="de-DE" sz="2400" dirty="0" err="1" smtClean="0">
                <a:solidFill>
                  <a:schemeClr val="bg2">
                    <a:lumMod val="60000"/>
                    <a:lumOff val="40000"/>
                  </a:schemeClr>
                </a:solidFill>
                <a:latin typeface="Comic Sans MS" pitchFamily="66" charset="0"/>
              </a:rPr>
              <a:t>driven</a:t>
            </a:r>
            <a:r>
              <a:rPr lang="de-DE" sz="2400" dirty="0" smtClean="0">
                <a:solidFill>
                  <a:schemeClr val="bg2">
                    <a:lumMod val="60000"/>
                    <a:lumOff val="40000"/>
                  </a:schemeClr>
                </a:solidFill>
                <a:latin typeface="Comic Sans MS" pitchFamily="66" charset="0"/>
              </a:rPr>
              <a:t> </a:t>
            </a:r>
            <a:r>
              <a:rPr lang="de-DE" sz="2400" dirty="0" err="1" smtClean="0">
                <a:solidFill>
                  <a:schemeClr val="bg2">
                    <a:lumMod val="60000"/>
                    <a:lumOff val="40000"/>
                  </a:schemeClr>
                </a:solidFill>
                <a:latin typeface="Comic Sans MS" pitchFamily="66" charset="0"/>
              </a:rPr>
              <a:t>aspect</a:t>
            </a:r>
            <a:endParaRPr lang="de-DE" sz="2400" dirty="0" smtClean="0">
              <a:solidFill>
                <a:schemeClr val="bg2">
                  <a:lumMod val="60000"/>
                  <a:lumOff val="40000"/>
                </a:schemeClr>
              </a:solidFill>
              <a:latin typeface="Comic Sans MS" pitchFamily="66" charset="0"/>
            </a:endParaRPr>
          </a:p>
          <a:p>
            <a:pPr marL="514350" indent="-514350">
              <a:buNone/>
              <a:defRPr/>
            </a:pPr>
            <a:endParaRPr lang="de-DE" sz="2400" dirty="0" smtClean="0">
              <a:solidFill>
                <a:schemeClr val="accent6"/>
              </a:solidFill>
              <a:latin typeface="Comic Sans MS" pitchFamily="66" charset="0"/>
            </a:endParaRPr>
          </a:p>
          <a:p>
            <a:pPr>
              <a:spcBef>
                <a:spcPts val="600"/>
              </a:spcBef>
              <a:buFont typeface="Wingdings" pitchFamily="2" charset="2"/>
              <a:buChar char="v"/>
              <a:defRPr/>
            </a:pPr>
            <a:r>
              <a:rPr lang="de-DE" sz="2000" b="0" dirty="0" smtClean="0">
                <a:solidFill>
                  <a:schemeClr val="bg2">
                    <a:lumMod val="60000"/>
                    <a:lumOff val="40000"/>
                  </a:schemeClr>
                </a:solidFill>
                <a:latin typeface="Comic Sans MS" pitchFamily="66" charset="0"/>
              </a:rPr>
              <a:t>decay modes </a:t>
            </a:r>
            <a:r>
              <a:rPr lang="de-DE" sz="2000" b="0" dirty="0" smtClean="0">
                <a:latin typeface="Comic Sans MS" pitchFamily="66" charset="0"/>
              </a:rPr>
              <a:t>of highly excited hot nuclear matter</a:t>
            </a:r>
          </a:p>
          <a:p>
            <a:pPr>
              <a:spcBef>
                <a:spcPts val="600"/>
              </a:spcBef>
              <a:buFont typeface="Wingdings" pitchFamily="2" charset="2"/>
              <a:buChar char="v"/>
              <a:defRPr/>
            </a:pPr>
            <a:r>
              <a:rPr lang="de-DE" sz="2000" b="0" dirty="0" smtClean="0">
                <a:latin typeface="Comic Sans MS" pitchFamily="66" charset="0"/>
              </a:rPr>
              <a:t>systematics on </a:t>
            </a:r>
            <a:r>
              <a:rPr lang="de-DE" sz="2000" b="0" dirty="0" smtClean="0">
                <a:solidFill>
                  <a:schemeClr val="bg2">
                    <a:lumMod val="60000"/>
                    <a:lumOff val="40000"/>
                  </a:schemeClr>
                </a:solidFill>
                <a:latin typeface="Comic Sans MS" pitchFamily="66" charset="0"/>
              </a:rPr>
              <a:t>production cross sections </a:t>
            </a:r>
            <a:r>
              <a:rPr lang="de-DE" sz="2000" b="0" dirty="0" smtClean="0">
                <a:latin typeface="Comic Sans MS" pitchFamily="66" charset="0"/>
              </a:rPr>
              <a:t>for H,He,Li,Be isotopes (complex particles) in GeV pN reactions</a:t>
            </a:r>
          </a:p>
          <a:p>
            <a:pPr>
              <a:spcBef>
                <a:spcPts val="600"/>
              </a:spcBef>
              <a:buFont typeface="Wingdings" pitchFamily="2" charset="2"/>
              <a:buChar char="v"/>
              <a:defRPr/>
            </a:pPr>
            <a:r>
              <a:rPr lang="de-DE" sz="2000" b="0" dirty="0" smtClean="0">
                <a:latin typeface="Comic Sans MS" pitchFamily="66" charset="0"/>
              </a:rPr>
              <a:t>understanding of </a:t>
            </a:r>
            <a:r>
              <a:rPr lang="de-DE" sz="2000" b="0" dirty="0" smtClean="0">
                <a:solidFill>
                  <a:schemeClr val="bg2">
                    <a:lumMod val="60000"/>
                    <a:lumOff val="40000"/>
                  </a:schemeClr>
                </a:solidFill>
                <a:latin typeface="Comic Sans MS" pitchFamily="66" charset="0"/>
              </a:rPr>
              <a:t>reaction mechanism</a:t>
            </a:r>
            <a:r>
              <a:rPr lang="de-DE" sz="2000" b="0" dirty="0" smtClean="0">
                <a:latin typeface="Comic Sans MS" pitchFamily="66" charset="0"/>
              </a:rPr>
              <a:t> and </a:t>
            </a:r>
            <a:r>
              <a:rPr lang="de-DE" sz="2000" b="0" dirty="0" smtClean="0">
                <a:solidFill>
                  <a:schemeClr val="bg2">
                    <a:lumMod val="60000"/>
                    <a:lumOff val="40000"/>
                  </a:schemeClr>
                </a:solidFill>
                <a:latin typeface="Comic Sans MS" pitchFamily="66" charset="0"/>
              </a:rPr>
              <a:t>cluster formation </a:t>
            </a:r>
            <a:r>
              <a:rPr lang="de-DE" sz="2000" b="0" dirty="0" smtClean="0">
                <a:latin typeface="Comic Sans MS" pitchFamily="66" charset="0"/>
              </a:rPr>
              <a:t>(coalescence, cascade exciton model, successive elementary reactions,…)</a:t>
            </a:r>
          </a:p>
          <a:p>
            <a:pPr>
              <a:spcBef>
                <a:spcPts val="600"/>
              </a:spcBef>
              <a:buFont typeface="Wingdings" pitchFamily="2" charset="2"/>
              <a:buChar char="v"/>
              <a:defRPr/>
            </a:pPr>
            <a:r>
              <a:rPr lang="de-DE" sz="2000" b="0" dirty="0" smtClean="0">
                <a:latin typeface="Comic Sans MS" pitchFamily="66" charset="0"/>
              </a:rPr>
              <a:t>decomposition of </a:t>
            </a:r>
            <a:r>
              <a:rPr lang="de-DE" sz="2000" b="0" dirty="0" smtClean="0">
                <a:solidFill>
                  <a:schemeClr val="bg2">
                    <a:lumMod val="60000"/>
                    <a:lumOff val="40000"/>
                  </a:schemeClr>
                </a:solidFill>
                <a:latin typeface="Comic Sans MS" pitchFamily="66" charset="0"/>
              </a:rPr>
              <a:t>evaporative</a:t>
            </a:r>
            <a:r>
              <a:rPr lang="de-DE" sz="2000" b="0" dirty="0" smtClean="0">
                <a:latin typeface="Comic Sans MS" pitchFamily="66" charset="0"/>
              </a:rPr>
              <a:t> and </a:t>
            </a:r>
            <a:r>
              <a:rPr lang="de-DE" sz="2000" b="0" dirty="0" smtClean="0">
                <a:solidFill>
                  <a:schemeClr val="bg2">
                    <a:lumMod val="60000"/>
                    <a:lumOff val="40000"/>
                  </a:schemeClr>
                </a:solidFill>
                <a:latin typeface="Comic Sans MS" pitchFamily="66" charset="0"/>
              </a:rPr>
              <a:t>pre-equilibrium</a:t>
            </a:r>
            <a:r>
              <a:rPr lang="de-DE" sz="2000" b="0" dirty="0" smtClean="0">
                <a:latin typeface="Comic Sans MS" pitchFamily="66" charset="0"/>
              </a:rPr>
              <a:t> components</a:t>
            </a:r>
          </a:p>
          <a:p>
            <a:pPr>
              <a:spcBef>
                <a:spcPts val="600"/>
              </a:spcBef>
              <a:buFont typeface="Wingdings" pitchFamily="2" charset="2"/>
              <a:buChar char="v"/>
              <a:defRPr/>
            </a:pPr>
            <a:r>
              <a:rPr lang="de-DE" sz="2000" b="0" dirty="0" smtClean="0">
                <a:latin typeface="Comic Sans MS" pitchFamily="66" charset="0"/>
              </a:rPr>
              <a:t>systematic comprehensive data set on angular-, energy distributions (over wide range of target nuclei) provide test grounds for </a:t>
            </a:r>
            <a:r>
              <a:rPr lang="de-DE" sz="2000" b="0" dirty="0" smtClean="0">
                <a:solidFill>
                  <a:schemeClr val="bg2">
                    <a:lumMod val="60000"/>
                    <a:lumOff val="40000"/>
                  </a:schemeClr>
                </a:solidFill>
                <a:latin typeface="Comic Sans MS" pitchFamily="66" charset="0"/>
              </a:rPr>
              <a:t>model development and improvements</a:t>
            </a:r>
            <a:r>
              <a:rPr lang="de-DE" sz="2000" b="0" dirty="0" smtClean="0">
                <a:latin typeface="Comic Sans MS" pitchFamily="66" charset="0"/>
              </a:rPr>
              <a:t> and sensitive </a:t>
            </a:r>
            <a:r>
              <a:rPr lang="de-DE" sz="2000" b="0" dirty="0" smtClean="0">
                <a:solidFill>
                  <a:schemeClr val="bg2">
                    <a:lumMod val="60000"/>
                    <a:lumOff val="40000"/>
                  </a:schemeClr>
                </a:solidFill>
                <a:latin typeface="Comic Sans MS" pitchFamily="66" charset="0"/>
              </a:rPr>
              <a:t>benchmarking</a:t>
            </a:r>
          </a:p>
          <a:p>
            <a:pPr>
              <a:buNone/>
              <a:defRPr/>
            </a:pPr>
            <a:endParaRPr lang="de-DE" dirty="0" smtClean="0"/>
          </a:p>
        </p:txBody>
      </p:sp>
      <p:sp>
        <p:nvSpPr>
          <p:cNvPr id="7" name="Rectangle 3"/>
          <p:cNvSpPr txBox="1">
            <a:spLocks noChangeArrowheads="1"/>
          </p:cNvSpPr>
          <p:nvPr/>
        </p:nvSpPr>
        <p:spPr bwMode="auto">
          <a:xfrm>
            <a:off x="323850" y="84118"/>
            <a:ext cx="8229600" cy="487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Interest in </a:t>
            </a:r>
            <a:r>
              <a:rPr kumimoji="0" lang="en-GB" sz="2800" b="0" i="0" u="none" strike="noStrike" kern="0" cap="none" spc="0" normalizeH="0" baseline="0" noProof="0" dirty="0" err="1" smtClean="0">
                <a:ln>
                  <a:noFill/>
                </a:ln>
                <a:solidFill>
                  <a:schemeClr val="tx2"/>
                </a:solidFill>
                <a:effectLst>
                  <a:outerShdw blurRad="38100" dist="38100" dir="2700000" algn="tl">
                    <a:srgbClr val="FFFFFF"/>
                  </a:outerShdw>
                </a:effectLst>
                <a:uLnTx/>
                <a:uFillTx/>
                <a:latin typeface="+mj-lt"/>
                <a:ea typeface="+mj-ea"/>
                <a:cs typeface="+mj-cs"/>
              </a:rPr>
              <a:t>Spallation</a:t>
            </a:r>
            <a:r>
              <a:rPr kumimoji="0" lang="en-GB"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reactions / Motivation (1)</a:t>
            </a:r>
            <a:endParaRPr kumimoji="0" lang="en-US"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endParaRPr>
          </a:p>
        </p:txBody>
      </p:sp>
    </p:spTree>
  </p:cSld>
  <p:clrMapOvr>
    <a:masterClrMapping/>
  </p:clrMapOvr>
  <p:transition>
    <p:strips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2"/>
          <p:cNvSpPr>
            <a:spLocks noGrp="1"/>
          </p:cNvSpPr>
          <p:nvPr>
            <p:ph type="sldNum" sz="quarter" idx="10"/>
          </p:nvPr>
        </p:nvSpPr>
        <p:spPr/>
        <p:txBody>
          <a:bodyPr/>
          <a:lstStyle/>
          <a:p>
            <a:pPr>
              <a:defRPr/>
            </a:pPr>
            <a:fld id="{61A85FB5-CBDF-458A-9260-3A1066AC9023}" type="slidenum">
              <a:rPr lang="de-DE"/>
              <a:pPr>
                <a:defRPr/>
              </a:pPr>
              <a:t>70</a:t>
            </a:fld>
            <a:endParaRPr lang="de-DE"/>
          </a:p>
        </p:txBody>
      </p:sp>
      <p:sp>
        <p:nvSpPr>
          <p:cNvPr id="41987" name="Rectangle 2"/>
          <p:cNvSpPr>
            <a:spLocks noChangeArrowheads="1"/>
          </p:cNvSpPr>
          <p:nvPr/>
        </p:nvSpPr>
        <p:spPr bwMode="auto">
          <a:xfrm>
            <a:off x="2052638" y="182403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41988" name="Picture 3" descr="Incident Proton Beam ne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850" y="765175"/>
            <a:ext cx="8604250" cy="548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9108" name="Rectangle 4"/>
          <p:cNvSpPr>
            <a:spLocks noChangeArrowheads="1"/>
          </p:cNvSpPr>
          <p:nvPr/>
        </p:nvSpPr>
        <p:spPr bwMode="auto">
          <a:xfrm>
            <a:off x="107950" y="188913"/>
            <a:ext cx="7272338" cy="404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400">
                <a:solidFill>
                  <a:schemeClr val="tx2"/>
                </a:solidFill>
                <a:effectLst>
                  <a:outerShdw blurRad="38100" dist="38100" dir="2700000" algn="tl">
                    <a:srgbClr val="FFFFFF"/>
                  </a:outerShdw>
                </a:effectLst>
                <a:latin typeface="Comic Sans MS" pitchFamily="66" charset="0"/>
              </a:rPr>
              <a:t>Modeling the two stages of the spallation process</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2"/>
          <p:cNvSpPr>
            <a:spLocks noGrp="1"/>
          </p:cNvSpPr>
          <p:nvPr>
            <p:ph type="sldNum" sz="quarter" idx="10"/>
          </p:nvPr>
        </p:nvSpPr>
        <p:spPr/>
        <p:txBody>
          <a:bodyPr/>
          <a:lstStyle/>
          <a:p>
            <a:pPr>
              <a:defRPr/>
            </a:pPr>
            <a:fld id="{EF581621-9A75-443E-AB55-7FB7A9DCF381}" type="slidenum">
              <a:rPr lang="de-DE"/>
              <a:pPr>
                <a:defRPr/>
              </a:pPr>
              <a:t>71</a:t>
            </a:fld>
            <a:endParaRPr lang="de-DE"/>
          </a:p>
        </p:txBody>
      </p:sp>
      <p:sp>
        <p:nvSpPr>
          <p:cNvPr id="52227" name="Text Box 3"/>
          <p:cNvSpPr txBox="1">
            <a:spLocks noChangeArrowheads="1"/>
          </p:cNvSpPr>
          <p:nvPr/>
        </p:nvSpPr>
        <p:spPr bwMode="auto">
          <a:xfrm>
            <a:off x="250825" y="1189038"/>
            <a:ext cx="8474075" cy="4760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solidFill>
                  <a:srgbClr val="FFFF00"/>
                </a:solidFill>
                <a:latin typeface="Comic Sans MS" pitchFamily="66" charset="0"/>
              </a:rPr>
              <a:t>These models are used to simulate the second step of the reaction, i.e.</a:t>
            </a:r>
            <a:r>
              <a:rPr lang="en-US">
                <a:latin typeface="Comic Sans MS" pitchFamily="66" charset="0"/>
              </a:rPr>
              <a:t> </a:t>
            </a:r>
            <a:r>
              <a:rPr lang="en-US">
                <a:solidFill>
                  <a:srgbClr val="0066FF"/>
                </a:solidFill>
                <a:latin typeface="Comic Sans MS" pitchFamily="66" charset="0"/>
              </a:rPr>
              <a:t>the decay of the excited residue.</a:t>
            </a:r>
          </a:p>
          <a:p>
            <a:pPr algn="just" eaLnBrk="1" hangingPunct="1"/>
            <a:endParaRPr lang="en-US" b="1">
              <a:solidFill>
                <a:srgbClr val="0066FF"/>
              </a:solidFill>
            </a:endParaRPr>
          </a:p>
          <a:p>
            <a:pPr algn="just" eaLnBrk="1" hangingPunct="1"/>
            <a:r>
              <a:rPr lang="en-US">
                <a:solidFill>
                  <a:srgbClr val="FFFF00"/>
                </a:solidFill>
                <a:latin typeface="Comic Sans MS" pitchFamily="66" charset="0"/>
              </a:rPr>
              <a:t>Main features:</a:t>
            </a:r>
          </a:p>
          <a:p>
            <a:pPr algn="just" eaLnBrk="1" hangingPunct="1"/>
            <a:r>
              <a:rPr lang="en-US">
                <a:solidFill>
                  <a:srgbClr val="FFFF00"/>
                </a:solidFill>
                <a:latin typeface="Comic Sans MS" pitchFamily="66" charset="0"/>
              </a:rPr>
              <a:t>    - life-time of the excited residue much longer than its formation time</a:t>
            </a:r>
          </a:p>
          <a:p>
            <a:pPr algn="just" eaLnBrk="1" hangingPunct="1"/>
            <a:r>
              <a:rPr lang="en-US">
                <a:solidFill>
                  <a:srgbClr val="FFFF00"/>
                </a:solidFill>
                <a:latin typeface="Comic Sans MS" pitchFamily="66" charset="0"/>
              </a:rPr>
              <a:t>		T(residue) = several hundreds of fm/c</a:t>
            </a:r>
          </a:p>
          <a:p>
            <a:pPr algn="just" eaLnBrk="1" hangingPunct="1"/>
            <a:r>
              <a:rPr lang="en-US">
                <a:solidFill>
                  <a:srgbClr val="FFFF00"/>
                </a:solidFill>
                <a:latin typeface="Comic Sans MS" pitchFamily="66" charset="0"/>
              </a:rPr>
              <a:t>		T(formation) ~ 30 fm/c</a:t>
            </a:r>
          </a:p>
          <a:p>
            <a:pPr algn="just" eaLnBrk="1" hangingPunct="1"/>
            <a:r>
              <a:rPr lang="en-US">
                <a:solidFill>
                  <a:srgbClr val="FFFF00"/>
                </a:solidFill>
                <a:latin typeface="Comic Sans MS" pitchFamily="66" charset="0"/>
              </a:rPr>
              <a:t>    - individual properties of quantum states have negligible effect at high   </a:t>
            </a:r>
          </a:p>
          <a:p>
            <a:pPr algn="just" eaLnBrk="1" hangingPunct="1"/>
            <a:r>
              <a:rPr lang="en-US">
                <a:solidFill>
                  <a:srgbClr val="FFFF00"/>
                </a:solidFill>
                <a:latin typeface="Comic Sans MS" pitchFamily="66" charset="0"/>
              </a:rPr>
              <a:t>      excitation energy, due to the small distance between the energy levels, in </a:t>
            </a:r>
          </a:p>
          <a:p>
            <a:pPr algn="just" eaLnBrk="1" hangingPunct="1"/>
            <a:r>
              <a:rPr lang="en-US">
                <a:solidFill>
                  <a:srgbClr val="FFFF00"/>
                </a:solidFill>
                <a:latin typeface="Comic Sans MS" pitchFamily="66" charset="0"/>
              </a:rPr>
              <a:t>      particular in heavy nuclei.</a:t>
            </a:r>
          </a:p>
          <a:p>
            <a:pPr algn="just" eaLnBrk="1" hangingPunct="1"/>
            <a:endParaRPr lang="en-US">
              <a:solidFill>
                <a:srgbClr val="FFFF00"/>
              </a:solidFill>
              <a:latin typeface="Comic Sans MS" pitchFamily="66" charset="0"/>
            </a:endParaRPr>
          </a:p>
          <a:p>
            <a:pPr algn="just" eaLnBrk="1" hangingPunct="1"/>
            <a:r>
              <a:rPr lang="en-US">
                <a:solidFill>
                  <a:srgbClr val="FFFF00"/>
                </a:solidFill>
                <a:latin typeface="Comic Sans MS" pitchFamily="66" charset="0"/>
              </a:rPr>
              <a:t>All the states are equiprobable so</a:t>
            </a:r>
            <a:r>
              <a:rPr lang="en-US">
                <a:latin typeface="Comic Sans MS" pitchFamily="66" charset="0"/>
              </a:rPr>
              <a:t> </a:t>
            </a:r>
            <a:r>
              <a:rPr lang="en-US">
                <a:solidFill>
                  <a:srgbClr val="0066FF"/>
                </a:solidFill>
                <a:latin typeface="Comic Sans MS" pitchFamily="66" charset="0"/>
              </a:rPr>
              <a:t>the deexcitation of the nucleus may be treated in a statistical way. </a:t>
            </a:r>
          </a:p>
          <a:p>
            <a:pPr algn="just" eaLnBrk="1" hangingPunct="1"/>
            <a:endParaRPr lang="en-US">
              <a:solidFill>
                <a:srgbClr val="0066FF"/>
              </a:solidFill>
              <a:latin typeface="Comic Sans MS" pitchFamily="66" charset="0"/>
            </a:endParaRPr>
          </a:p>
          <a:p>
            <a:pPr algn="just" eaLnBrk="1" hangingPunct="1"/>
            <a:r>
              <a:rPr lang="en-US">
                <a:solidFill>
                  <a:srgbClr val="FFFF00"/>
                </a:solidFill>
                <a:latin typeface="Comic Sans MS" pitchFamily="66" charset="0"/>
              </a:rPr>
              <a:t>In other words, a statistical model considers the probabilities of the different deexcitation possibilities with comparable weights, which correspond to individual processes of similar time scales.</a:t>
            </a:r>
            <a:endParaRPr lang="en-GB">
              <a:solidFill>
                <a:srgbClr val="FFFF00"/>
              </a:solidFill>
              <a:latin typeface="Comic Sans MS" pitchFamily="66" charset="0"/>
            </a:endParaRPr>
          </a:p>
        </p:txBody>
      </p:sp>
      <p:sp>
        <p:nvSpPr>
          <p:cNvPr id="764932" name="Rectangle 4"/>
          <p:cNvSpPr>
            <a:spLocks noChangeArrowheads="1"/>
          </p:cNvSpPr>
          <p:nvPr/>
        </p:nvSpPr>
        <p:spPr bwMode="auto">
          <a:xfrm>
            <a:off x="230188" y="115888"/>
            <a:ext cx="8229600" cy="64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2800">
                <a:solidFill>
                  <a:schemeClr val="tx2"/>
                </a:solidFill>
                <a:effectLst>
                  <a:outerShdw blurRad="38100" dist="38100" dir="2700000" algn="tl">
                    <a:srgbClr val="FFFFFF"/>
                  </a:outerShdw>
                </a:effectLst>
                <a:latin typeface="Comic Sans MS" pitchFamily="66" charset="0"/>
              </a:rPr>
              <a:t>Physical Processes and Models(6): </a:t>
            </a:r>
            <a:r>
              <a:rPr lang="en-US" sz="2800" u="sng">
                <a:solidFill>
                  <a:schemeClr val="tx2"/>
                </a:solidFill>
                <a:effectLst>
                  <a:outerShdw blurRad="38100" dist="38100" dir="2700000" algn="tl">
                    <a:srgbClr val="FFFFFF"/>
                  </a:outerShdw>
                </a:effectLst>
                <a:latin typeface="Comic Sans MS" pitchFamily="66" charset="0"/>
              </a:rPr>
              <a:t>Evaporation</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2"/>
          <p:cNvSpPr>
            <a:spLocks noGrp="1"/>
          </p:cNvSpPr>
          <p:nvPr>
            <p:ph type="sldNum" sz="quarter" idx="10"/>
          </p:nvPr>
        </p:nvSpPr>
        <p:spPr/>
        <p:txBody>
          <a:bodyPr/>
          <a:lstStyle/>
          <a:p>
            <a:pPr>
              <a:defRPr/>
            </a:pPr>
            <a:fld id="{D5C9DDFA-06D9-4564-A085-7FF006D74FFD}" type="slidenum">
              <a:rPr lang="de-DE"/>
              <a:pPr>
                <a:defRPr/>
              </a:pPr>
              <a:t>72</a:t>
            </a:fld>
            <a:endParaRPr lang="de-DE"/>
          </a:p>
        </p:txBody>
      </p:sp>
      <p:sp>
        <p:nvSpPr>
          <p:cNvPr id="53251" name="Text Box 3"/>
          <p:cNvSpPr txBox="1">
            <a:spLocks noChangeArrowheads="1"/>
          </p:cNvSpPr>
          <p:nvPr/>
        </p:nvSpPr>
        <p:spPr bwMode="auto">
          <a:xfrm>
            <a:off x="334963" y="836613"/>
            <a:ext cx="8474075" cy="1558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a:solidFill>
                  <a:srgbClr val="FFFF00"/>
                </a:solidFill>
                <a:latin typeface="Comic Sans MS" pitchFamily="66" charset="0"/>
              </a:rPr>
              <a:t>Most of the current evaporation code describe the residue deexcitation according to the Weisskopf theory  which is based on the</a:t>
            </a:r>
            <a:r>
              <a:rPr lang="en-US" sz="1600">
                <a:latin typeface="Comic Sans MS" pitchFamily="66" charset="0"/>
              </a:rPr>
              <a:t> </a:t>
            </a:r>
            <a:r>
              <a:rPr lang="en-US" sz="1600">
                <a:solidFill>
                  <a:srgbClr val="0066FF"/>
                </a:solidFill>
                <a:latin typeface="Comic Sans MS" pitchFamily="66" charset="0"/>
              </a:rPr>
              <a:t>energy conservation</a:t>
            </a:r>
            <a:r>
              <a:rPr lang="en-US" sz="1600">
                <a:latin typeface="Comic Sans MS" pitchFamily="66" charset="0"/>
              </a:rPr>
              <a:t> </a:t>
            </a:r>
            <a:r>
              <a:rPr lang="en-US" sz="1600">
                <a:solidFill>
                  <a:srgbClr val="FFFF00"/>
                </a:solidFill>
                <a:latin typeface="Comic Sans MS" pitchFamily="66" charset="0"/>
              </a:rPr>
              <a:t>and the assumption of the</a:t>
            </a:r>
            <a:r>
              <a:rPr lang="en-US" sz="1600">
                <a:latin typeface="Comic Sans MS" pitchFamily="66" charset="0"/>
              </a:rPr>
              <a:t> </a:t>
            </a:r>
            <a:r>
              <a:rPr lang="en-US" sz="1600">
                <a:solidFill>
                  <a:srgbClr val="0066FF"/>
                </a:solidFill>
                <a:latin typeface="Comic Sans MS" pitchFamily="66" charset="0"/>
              </a:rPr>
              <a:t>micro-reversibility of the process.</a:t>
            </a:r>
          </a:p>
          <a:p>
            <a:pPr algn="just" eaLnBrk="1" hangingPunct="1"/>
            <a:endParaRPr lang="en-US" sz="1600">
              <a:solidFill>
                <a:srgbClr val="0066FF"/>
              </a:solidFill>
              <a:latin typeface="Comic Sans MS" pitchFamily="66" charset="0"/>
            </a:endParaRPr>
          </a:p>
          <a:p>
            <a:pPr algn="just" eaLnBrk="1" hangingPunct="1"/>
            <a:r>
              <a:rPr lang="en-US" sz="1600">
                <a:solidFill>
                  <a:srgbClr val="FFFF00"/>
                </a:solidFill>
                <a:latin typeface="Comic Sans MS" pitchFamily="66" charset="0"/>
              </a:rPr>
              <a:t>This assumption is verified for the light particle emissions (n, p, d, t, </a:t>
            </a:r>
            <a:r>
              <a:rPr lang="en-US" sz="1600" baseline="30000">
                <a:solidFill>
                  <a:srgbClr val="FFFF00"/>
                </a:solidFill>
                <a:latin typeface="Comic Sans MS" pitchFamily="66" charset="0"/>
              </a:rPr>
              <a:t>3</a:t>
            </a:r>
            <a:r>
              <a:rPr lang="en-US" sz="1600">
                <a:solidFill>
                  <a:srgbClr val="FFFF00"/>
                </a:solidFill>
                <a:latin typeface="Comic Sans MS" pitchFamily="66" charset="0"/>
              </a:rPr>
              <a:t>He, </a:t>
            </a:r>
            <a:r>
              <a:rPr lang="en-US" sz="1600" baseline="30000">
                <a:solidFill>
                  <a:srgbClr val="FFFF00"/>
                </a:solidFill>
                <a:latin typeface="Comic Sans MS" pitchFamily="66" charset="0"/>
              </a:rPr>
              <a:t>4</a:t>
            </a:r>
            <a:r>
              <a:rPr lang="en-US" sz="1600">
                <a:solidFill>
                  <a:srgbClr val="FFFF00"/>
                </a:solidFill>
                <a:latin typeface="Comic Sans MS" pitchFamily="66" charset="0"/>
              </a:rPr>
              <a:t>He), but not for the emission of heavier nuclei or for fission.</a:t>
            </a:r>
            <a:r>
              <a:rPr lang="en-US" sz="1600" b="1">
                <a:solidFill>
                  <a:srgbClr val="FFFF00"/>
                </a:solidFill>
              </a:rPr>
              <a:t> </a:t>
            </a:r>
            <a:endParaRPr lang="en-GB" sz="1600" b="1">
              <a:solidFill>
                <a:srgbClr val="FFFF00"/>
              </a:solidFill>
            </a:endParaRPr>
          </a:p>
        </p:txBody>
      </p:sp>
      <p:sp>
        <p:nvSpPr>
          <p:cNvPr id="53252" name="Oval 4"/>
          <p:cNvSpPr>
            <a:spLocks noChangeArrowheads="1"/>
          </p:cNvSpPr>
          <p:nvPr/>
        </p:nvSpPr>
        <p:spPr bwMode="auto">
          <a:xfrm>
            <a:off x="3124200" y="3316288"/>
            <a:ext cx="1295400" cy="1219200"/>
          </a:xfrm>
          <a:prstGeom prst="ellipse">
            <a:avLst/>
          </a:prstGeom>
          <a:gradFill rotWithShape="0">
            <a:gsLst>
              <a:gs pos="0">
                <a:srgbClr val="FFFFFF"/>
              </a:gs>
              <a:gs pos="100000">
                <a:srgbClr val="9933FF"/>
              </a:gs>
            </a:gsLst>
            <a:path path="shape">
              <a:fillToRect l="50000" t="50000" r="50000" b="50000"/>
            </a:path>
          </a:gradFill>
          <a:ln w="28575">
            <a:solidFill>
              <a:srgbClr val="9933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3" name="Oval 5"/>
          <p:cNvSpPr>
            <a:spLocks noChangeArrowheads="1"/>
          </p:cNvSpPr>
          <p:nvPr/>
        </p:nvSpPr>
        <p:spPr bwMode="auto">
          <a:xfrm>
            <a:off x="5334000" y="3316288"/>
            <a:ext cx="1219200" cy="1143000"/>
          </a:xfrm>
          <a:prstGeom prst="ellipse">
            <a:avLst/>
          </a:prstGeom>
          <a:gradFill rotWithShape="0">
            <a:gsLst>
              <a:gs pos="0">
                <a:schemeClr val="bg1"/>
              </a:gs>
              <a:gs pos="100000">
                <a:srgbClr val="CC66FF"/>
              </a:gs>
            </a:gsLst>
            <a:path path="shape">
              <a:fillToRect l="50000" t="50000" r="50000" b="50000"/>
            </a:path>
          </a:gradFill>
          <a:ln w="28575">
            <a:solidFill>
              <a:srgbClr val="CC66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4" name="AutoShape 6"/>
          <p:cNvSpPr>
            <a:spLocks noChangeArrowheads="1"/>
          </p:cNvSpPr>
          <p:nvPr/>
        </p:nvSpPr>
        <p:spPr bwMode="auto">
          <a:xfrm>
            <a:off x="4572000" y="3773488"/>
            <a:ext cx="609600" cy="304800"/>
          </a:xfrm>
          <a:custGeom>
            <a:avLst/>
            <a:gdLst>
              <a:gd name="T0" fmla="*/ 428159 w 21600"/>
              <a:gd name="T1" fmla="*/ 0 h 21600"/>
              <a:gd name="T2" fmla="*/ 0 w 21600"/>
              <a:gd name="T3" fmla="*/ 152400 h 21600"/>
              <a:gd name="T4" fmla="*/ 428159 w 21600"/>
              <a:gd name="T5" fmla="*/ 304800 h 21600"/>
              <a:gd name="T6" fmla="*/ 609600 w 21600"/>
              <a:gd name="T7" fmla="*/ 152400 h 21600"/>
              <a:gd name="T8" fmla="*/ 17694720 60000 65536"/>
              <a:gd name="T9" fmla="*/ 11796480 60000 65536"/>
              <a:gd name="T10" fmla="*/ 5898240 60000 65536"/>
              <a:gd name="T11" fmla="*/ 0 60000 65536"/>
              <a:gd name="T12" fmla="*/ 3375 w 21600"/>
              <a:gd name="T13" fmla="*/ 7200 h 21600"/>
              <a:gd name="T14" fmla="*/ 19457 w 21600"/>
              <a:gd name="T15" fmla="*/ 14400 h 21600"/>
            </a:gdLst>
            <a:ahLst/>
            <a:cxnLst>
              <a:cxn ang="T8">
                <a:pos x="T0" y="T1"/>
              </a:cxn>
              <a:cxn ang="T9">
                <a:pos x="T2" y="T3"/>
              </a:cxn>
              <a:cxn ang="T10">
                <a:pos x="T4" y="T5"/>
              </a:cxn>
              <a:cxn ang="T11">
                <a:pos x="T6" y="T7"/>
              </a:cxn>
            </a:cxnLst>
            <a:rect l="T12" t="T13" r="T14" b="T15"/>
            <a:pathLst>
              <a:path w="21600" h="21600">
                <a:moveTo>
                  <a:pt x="15171" y="0"/>
                </a:moveTo>
                <a:lnTo>
                  <a:pt x="15171" y="7200"/>
                </a:lnTo>
                <a:lnTo>
                  <a:pt x="3375" y="7200"/>
                </a:lnTo>
                <a:lnTo>
                  <a:pt x="3375" y="14400"/>
                </a:lnTo>
                <a:lnTo>
                  <a:pt x="15171" y="14400"/>
                </a:lnTo>
                <a:lnTo>
                  <a:pt x="15171" y="21600"/>
                </a:lnTo>
                <a:lnTo>
                  <a:pt x="21600" y="10800"/>
                </a:lnTo>
                <a:lnTo>
                  <a:pt x="15171" y="0"/>
                </a:lnTo>
                <a:close/>
              </a:path>
              <a:path w="21600" h="21600">
                <a:moveTo>
                  <a:pt x="1350" y="7200"/>
                </a:moveTo>
                <a:lnTo>
                  <a:pt x="1350" y="14400"/>
                </a:lnTo>
                <a:lnTo>
                  <a:pt x="2700" y="14400"/>
                </a:lnTo>
                <a:lnTo>
                  <a:pt x="2700" y="7200"/>
                </a:lnTo>
                <a:lnTo>
                  <a:pt x="1350" y="7200"/>
                </a:lnTo>
                <a:close/>
              </a:path>
              <a:path w="21600" h="21600">
                <a:moveTo>
                  <a:pt x="0" y="7200"/>
                </a:moveTo>
                <a:lnTo>
                  <a:pt x="0" y="14400"/>
                </a:lnTo>
                <a:lnTo>
                  <a:pt x="675" y="14400"/>
                </a:lnTo>
                <a:lnTo>
                  <a:pt x="675" y="7200"/>
                </a:lnTo>
                <a:lnTo>
                  <a:pt x="0" y="7200"/>
                </a:lnTo>
                <a:close/>
              </a:path>
            </a:pathLst>
          </a:custGeom>
          <a:solidFill>
            <a:srgbClr val="CC99FF"/>
          </a:solidFill>
          <a:ln w="9525">
            <a:solidFill>
              <a:srgbClr val="9933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5" name="Oval 7"/>
          <p:cNvSpPr>
            <a:spLocks noChangeArrowheads="1"/>
          </p:cNvSpPr>
          <p:nvPr/>
        </p:nvSpPr>
        <p:spPr bwMode="auto">
          <a:xfrm>
            <a:off x="4343400" y="3240088"/>
            <a:ext cx="252413" cy="252412"/>
          </a:xfrm>
          <a:prstGeom prst="ellipse">
            <a:avLst/>
          </a:prstGeom>
          <a:gradFill rotWithShape="0">
            <a:gsLst>
              <a:gs pos="0">
                <a:srgbClr val="66CCFF"/>
              </a:gs>
              <a:gs pos="100000">
                <a:srgbClr val="0066CC"/>
              </a:gs>
            </a:gsLst>
            <a:path path="shape">
              <a:fillToRect l="50000" t="50000" r="50000" b="50000"/>
            </a:path>
          </a:gra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6" name="Oval 8"/>
          <p:cNvSpPr>
            <a:spLocks noChangeArrowheads="1"/>
          </p:cNvSpPr>
          <p:nvPr/>
        </p:nvSpPr>
        <p:spPr bwMode="auto">
          <a:xfrm>
            <a:off x="4267200" y="4535488"/>
            <a:ext cx="252413" cy="252412"/>
          </a:xfrm>
          <a:prstGeom prst="ellipse">
            <a:avLst/>
          </a:prstGeom>
          <a:gradFill rotWithShape="0">
            <a:gsLst>
              <a:gs pos="0">
                <a:srgbClr val="FF9999"/>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7" name="Oval 9"/>
          <p:cNvSpPr>
            <a:spLocks noChangeArrowheads="1"/>
          </p:cNvSpPr>
          <p:nvPr/>
        </p:nvSpPr>
        <p:spPr bwMode="auto">
          <a:xfrm>
            <a:off x="3733800" y="4687888"/>
            <a:ext cx="252413" cy="252412"/>
          </a:xfrm>
          <a:prstGeom prst="ellipse">
            <a:avLst/>
          </a:prstGeom>
          <a:gradFill rotWithShape="0">
            <a:gsLst>
              <a:gs pos="0">
                <a:srgbClr val="FF9999"/>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8" name="Oval 10"/>
          <p:cNvSpPr>
            <a:spLocks noChangeArrowheads="1"/>
          </p:cNvSpPr>
          <p:nvPr/>
        </p:nvSpPr>
        <p:spPr bwMode="auto">
          <a:xfrm>
            <a:off x="2895600" y="4306888"/>
            <a:ext cx="252413" cy="252412"/>
          </a:xfrm>
          <a:prstGeom prst="ellipse">
            <a:avLst/>
          </a:prstGeom>
          <a:gradFill rotWithShape="0">
            <a:gsLst>
              <a:gs pos="0">
                <a:srgbClr val="66CCFF"/>
              </a:gs>
              <a:gs pos="100000">
                <a:srgbClr val="0066CC"/>
              </a:gs>
            </a:gsLst>
            <a:path path="shape">
              <a:fillToRect l="50000" t="50000" r="50000" b="50000"/>
            </a:path>
          </a:gra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59" name="Line 11"/>
          <p:cNvSpPr>
            <a:spLocks noChangeShapeType="1"/>
          </p:cNvSpPr>
          <p:nvPr/>
        </p:nvSpPr>
        <p:spPr bwMode="auto">
          <a:xfrm flipV="1">
            <a:off x="4648200" y="3087688"/>
            <a:ext cx="304800" cy="152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260" name="Line 12"/>
          <p:cNvSpPr>
            <a:spLocks noChangeShapeType="1"/>
          </p:cNvSpPr>
          <p:nvPr/>
        </p:nvSpPr>
        <p:spPr bwMode="auto">
          <a:xfrm>
            <a:off x="4572000" y="4687888"/>
            <a:ext cx="304800" cy="76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261" name="Line 13"/>
          <p:cNvSpPr>
            <a:spLocks noChangeShapeType="1"/>
          </p:cNvSpPr>
          <p:nvPr/>
        </p:nvSpPr>
        <p:spPr bwMode="auto">
          <a:xfrm flipH="1">
            <a:off x="2590800" y="4535488"/>
            <a:ext cx="3048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262" name="Line 14"/>
          <p:cNvSpPr>
            <a:spLocks noChangeShapeType="1"/>
          </p:cNvSpPr>
          <p:nvPr/>
        </p:nvSpPr>
        <p:spPr bwMode="auto">
          <a:xfrm>
            <a:off x="4038600" y="4916488"/>
            <a:ext cx="304800" cy="152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263" name="Oval 15"/>
          <p:cNvSpPr>
            <a:spLocks noChangeArrowheads="1"/>
          </p:cNvSpPr>
          <p:nvPr/>
        </p:nvSpPr>
        <p:spPr bwMode="auto">
          <a:xfrm>
            <a:off x="3962400" y="3087688"/>
            <a:ext cx="252413" cy="252412"/>
          </a:xfrm>
          <a:prstGeom prst="ellipse">
            <a:avLst/>
          </a:prstGeom>
          <a:gradFill rotWithShape="0">
            <a:gsLst>
              <a:gs pos="0">
                <a:srgbClr val="66CCFF"/>
              </a:gs>
              <a:gs pos="100000">
                <a:srgbClr val="0066CC"/>
              </a:gs>
            </a:gsLst>
            <a:path path="shape">
              <a:fillToRect l="50000" t="50000" r="50000" b="50000"/>
            </a:path>
          </a:gradFill>
          <a:ln w="19050">
            <a:solidFill>
              <a:srgbClr val="0066CC"/>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264" name="Line 16"/>
          <p:cNvSpPr>
            <a:spLocks noChangeShapeType="1"/>
          </p:cNvSpPr>
          <p:nvPr/>
        </p:nvSpPr>
        <p:spPr bwMode="auto">
          <a:xfrm flipV="1">
            <a:off x="4191000" y="2706688"/>
            <a:ext cx="30480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265" name="Text Box 17"/>
          <p:cNvSpPr txBox="1">
            <a:spLocks noChangeArrowheads="1"/>
          </p:cNvSpPr>
          <p:nvPr/>
        </p:nvSpPr>
        <p:spPr bwMode="auto">
          <a:xfrm>
            <a:off x="334963" y="5589588"/>
            <a:ext cx="847407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a:solidFill>
                  <a:srgbClr val="FFFF00"/>
                </a:solidFill>
                <a:latin typeface="Comic Sans MS" pitchFamily="66" charset="0"/>
              </a:rPr>
              <a:t>Note: the average total neutron multiplicity is about 4 times the multiplicity of the neutrons coming from the cascade stage.</a:t>
            </a:r>
            <a:endParaRPr lang="en-GB" sz="1600">
              <a:solidFill>
                <a:srgbClr val="FFFF00"/>
              </a:solidFill>
              <a:latin typeface="Comic Sans MS" pitchFamily="66" charset="0"/>
            </a:endParaRPr>
          </a:p>
        </p:txBody>
      </p:sp>
      <p:sp>
        <p:nvSpPr>
          <p:cNvPr id="53266" name="AutoShape 18"/>
          <p:cNvSpPr>
            <a:spLocks noChangeArrowheads="1"/>
          </p:cNvSpPr>
          <p:nvPr/>
        </p:nvSpPr>
        <p:spPr bwMode="auto">
          <a:xfrm>
            <a:off x="1790700" y="2554288"/>
            <a:ext cx="5562600" cy="2819400"/>
          </a:xfrm>
          <a:prstGeom prst="roundRect">
            <a:avLst>
              <a:gd name="adj" fmla="val 6755"/>
            </a:avLst>
          </a:prstGeom>
          <a:noFill/>
          <a:ln w="19050">
            <a:solidFill>
              <a:srgbClr val="FCCC6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5971" name="Rectangle 19"/>
          <p:cNvSpPr>
            <a:spLocks noChangeArrowheads="1"/>
          </p:cNvSpPr>
          <p:nvPr/>
        </p:nvSpPr>
        <p:spPr bwMode="auto">
          <a:xfrm>
            <a:off x="230188" y="115888"/>
            <a:ext cx="8229600" cy="64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2800">
                <a:solidFill>
                  <a:schemeClr val="tx2"/>
                </a:solidFill>
                <a:effectLst>
                  <a:outerShdw blurRad="38100" dist="38100" dir="2700000" algn="tl">
                    <a:srgbClr val="FFFFFF"/>
                  </a:outerShdw>
                </a:effectLst>
                <a:latin typeface="Comic Sans MS" pitchFamily="66" charset="0"/>
              </a:rPr>
              <a:t>Physical Processes and Models(7): </a:t>
            </a:r>
            <a:r>
              <a:rPr lang="en-US" sz="2800" u="sng">
                <a:solidFill>
                  <a:schemeClr val="tx2"/>
                </a:solidFill>
                <a:effectLst>
                  <a:outerShdw blurRad="38100" dist="38100" dir="2700000" algn="tl">
                    <a:srgbClr val="FFFFFF"/>
                  </a:outerShdw>
                </a:effectLst>
                <a:latin typeface="Comic Sans MS" pitchFamily="66" charset="0"/>
              </a:rPr>
              <a:t>Evaporation</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pPr>
              <a:defRPr/>
            </a:pPr>
            <a:fld id="{12591635-1891-4339-ADBB-058A0DC0AEF9}" type="slidenum">
              <a:rPr lang="de-DE"/>
              <a:pPr>
                <a:defRPr/>
              </a:pPr>
              <a:t>73</a:t>
            </a:fld>
            <a:endParaRPr lang="de-DE"/>
          </a:p>
        </p:txBody>
      </p:sp>
      <p:pic>
        <p:nvPicPr>
          <p:cNvPr id="5529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28600"/>
            <a:ext cx="8258175" cy="645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0"/>
          </p:nvPr>
        </p:nvSpPr>
        <p:spPr/>
        <p:txBody>
          <a:bodyPr/>
          <a:lstStyle/>
          <a:p>
            <a:pPr>
              <a:defRPr/>
            </a:pPr>
            <a:fld id="{56F31134-D76F-4BC1-8241-7FD25064BF29}" type="slidenum">
              <a:rPr lang="de-DE"/>
              <a:pPr>
                <a:defRPr/>
              </a:pPr>
              <a:t>74</a:t>
            </a:fld>
            <a:endParaRPr lang="de-DE"/>
          </a:p>
        </p:txBody>
      </p:sp>
      <p:pic>
        <p:nvPicPr>
          <p:cNvPr id="5632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457200"/>
            <a:ext cx="8229600" cy="557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liennummernplatzhalter 2"/>
          <p:cNvSpPr>
            <a:spLocks noGrp="1"/>
          </p:cNvSpPr>
          <p:nvPr>
            <p:ph type="sldNum" sz="quarter" idx="10"/>
          </p:nvPr>
        </p:nvSpPr>
        <p:spPr/>
        <p:txBody>
          <a:bodyPr/>
          <a:lstStyle/>
          <a:p>
            <a:pPr>
              <a:defRPr/>
            </a:pPr>
            <a:fld id="{EF75647D-2712-488C-83C1-04D46D167AEC}" type="slidenum">
              <a:rPr lang="de-DE"/>
              <a:pPr>
                <a:defRPr/>
              </a:pPr>
              <a:t>75</a:t>
            </a:fld>
            <a:endParaRPr lang="de-DE"/>
          </a:p>
        </p:txBody>
      </p:sp>
      <p:pic>
        <p:nvPicPr>
          <p:cNvPr id="5734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3588" y="1446213"/>
            <a:ext cx="5286375" cy="3678237"/>
          </a:xfrm>
          <a:prstGeom prst="rect">
            <a:avLst/>
          </a:prstGeom>
          <a:noFill/>
          <a:ln w="19050">
            <a:solidFill>
              <a:srgbClr val="FCCC6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348" name="Text Box 3"/>
          <p:cNvSpPr txBox="1">
            <a:spLocks noChangeArrowheads="1"/>
          </p:cNvSpPr>
          <p:nvPr/>
        </p:nvSpPr>
        <p:spPr bwMode="auto">
          <a:xfrm>
            <a:off x="449263" y="898525"/>
            <a:ext cx="1751012" cy="336550"/>
          </a:xfrm>
          <a:prstGeom prst="rect">
            <a:avLst/>
          </a:prstGeom>
          <a:noFill/>
          <a:ln>
            <a:noFill/>
          </a:ln>
          <a:effectLst/>
          <a:extLst>
            <a:ext uri="{909E8E84-426E-40DD-AFC4-6F175D3DCCD1}">
              <a14:hiddenFill xmlns="" xmlns:a14="http://schemas.microsoft.com/office/drawing/2010/main">
                <a:solidFill>
                  <a:srgbClr val="FCCC6C"/>
                </a:solidFill>
              </a14:hiddenFill>
            </a:ext>
            <a:ext uri="{91240B29-F687-4F45-9708-019B960494DF}">
              <a14:hiddenLine xmlns="" xmlns:a14="http://schemas.microsoft.com/office/drawing/2010/main" w="9525">
                <a:solidFill>
                  <a:srgbClr val="FCCC6C"/>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00"/>
                </a:solidFill>
                <a:latin typeface="Comic Sans MS" pitchFamily="66" charset="0"/>
              </a:rPr>
              <a:t>Neutron spectra</a:t>
            </a:r>
            <a:endParaRPr lang="en-GB" sz="1600">
              <a:solidFill>
                <a:srgbClr val="FFFF00"/>
              </a:solidFill>
              <a:latin typeface="Comic Sans MS" pitchFamily="66" charset="0"/>
            </a:endParaRPr>
          </a:p>
        </p:txBody>
      </p:sp>
      <p:sp>
        <p:nvSpPr>
          <p:cNvPr id="57349" name="Text Box 4"/>
          <p:cNvSpPr txBox="1">
            <a:spLocks noChangeArrowheads="1"/>
          </p:cNvSpPr>
          <p:nvPr/>
        </p:nvSpPr>
        <p:spPr bwMode="auto">
          <a:xfrm>
            <a:off x="2819400" y="5300663"/>
            <a:ext cx="57546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00"/>
                </a:solidFill>
                <a:latin typeface="Comic Sans MS" pitchFamily="66" charset="0"/>
              </a:rPr>
              <a:t>Conclusion: the spallation reaction is a TWO STEP process!</a:t>
            </a:r>
            <a:endParaRPr lang="en-GB" sz="1600">
              <a:solidFill>
                <a:srgbClr val="FFFF00"/>
              </a:solidFill>
              <a:latin typeface="Comic Sans MS" pitchFamily="66" charset="0"/>
            </a:endParaRPr>
          </a:p>
        </p:txBody>
      </p:sp>
      <p:grpSp>
        <p:nvGrpSpPr>
          <p:cNvPr id="3" name="Group 5"/>
          <p:cNvGrpSpPr>
            <a:grpSpLocks/>
          </p:cNvGrpSpPr>
          <p:nvPr/>
        </p:nvGrpSpPr>
        <p:grpSpPr bwMode="auto">
          <a:xfrm>
            <a:off x="539750" y="5661025"/>
            <a:ext cx="5483225" cy="336550"/>
            <a:chOff x="288" y="3843"/>
            <a:chExt cx="3454" cy="212"/>
          </a:xfrm>
        </p:grpSpPr>
        <p:sp>
          <p:nvSpPr>
            <p:cNvPr id="57379" name="Text Box 6"/>
            <p:cNvSpPr txBox="1">
              <a:spLocks noChangeArrowheads="1"/>
            </p:cNvSpPr>
            <p:nvPr/>
          </p:nvSpPr>
          <p:spPr bwMode="auto">
            <a:xfrm>
              <a:off x="288" y="3843"/>
              <a:ext cx="998" cy="212"/>
            </a:xfrm>
            <a:prstGeom prst="rect">
              <a:avLst/>
            </a:prstGeom>
            <a:noFill/>
            <a:ln>
              <a:noFill/>
            </a:ln>
            <a:effectLst/>
            <a:extLst>
              <a:ext uri="{909E8E84-426E-40DD-AFC4-6F175D3DCCD1}">
                <a14:hiddenFill xmlns="" xmlns:a14="http://schemas.microsoft.com/office/drawing/2010/main">
                  <a:solidFill>
                    <a:srgbClr val="FCCC6C"/>
                  </a:solidFill>
                </a14:hiddenFill>
              </a:ext>
              <a:ext uri="{91240B29-F687-4F45-9708-019B960494DF}">
                <a14:hiddenLine xmlns="" xmlns:a14="http://schemas.microsoft.com/office/drawing/2010/main" w="9525">
                  <a:solidFill>
                    <a:srgbClr val="FCCC6C"/>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latin typeface="Comic Sans MS" pitchFamily="66" charset="0"/>
                </a:rPr>
                <a:t>Proton spectra</a:t>
              </a:r>
              <a:endParaRPr lang="en-GB" sz="1600">
                <a:latin typeface="Comic Sans MS" pitchFamily="66" charset="0"/>
              </a:endParaRPr>
            </a:p>
          </p:txBody>
        </p:sp>
        <p:sp>
          <p:nvSpPr>
            <p:cNvPr id="57380" name="Text Box 7"/>
            <p:cNvSpPr txBox="1">
              <a:spLocks noChangeArrowheads="1"/>
            </p:cNvSpPr>
            <p:nvPr/>
          </p:nvSpPr>
          <p:spPr bwMode="auto">
            <a:xfrm>
              <a:off x="1392" y="3843"/>
              <a:ext cx="235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00"/>
                  </a:solidFill>
                  <a:latin typeface="Comic Sans MS" pitchFamily="66" charset="0"/>
                </a:rPr>
                <a:t>similar shapes as the neutron spectra</a:t>
              </a:r>
              <a:endParaRPr lang="en-GB" sz="1600">
                <a:solidFill>
                  <a:srgbClr val="FFFF00"/>
                </a:solidFill>
                <a:latin typeface="Comic Sans MS" pitchFamily="66" charset="0"/>
              </a:endParaRPr>
            </a:p>
          </p:txBody>
        </p:sp>
      </p:grpSp>
      <p:sp>
        <p:nvSpPr>
          <p:cNvPr id="769032" name="Rectangle 8"/>
          <p:cNvSpPr>
            <a:spLocks noChangeArrowheads="1"/>
          </p:cNvSpPr>
          <p:nvPr/>
        </p:nvSpPr>
        <p:spPr bwMode="auto">
          <a:xfrm>
            <a:off x="250825" y="260350"/>
            <a:ext cx="8229600" cy="433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GB" sz="2800">
                <a:solidFill>
                  <a:schemeClr val="tx2"/>
                </a:solidFill>
                <a:effectLst>
                  <a:outerShdw blurRad="38100" dist="38100" dir="2700000" algn="tl">
                    <a:srgbClr val="FFFFFF"/>
                  </a:outerShdw>
                </a:effectLst>
                <a:latin typeface="Comic Sans MS" pitchFamily="66" charset="0"/>
              </a:rPr>
              <a:t>Light particle emission</a:t>
            </a:r>
          </a:p>
        </p:txBody>
      </p:sp>
      <p:sp>
        <p:nvSpPr>
          <p:cNvPr id="57352" name="Text Box 9"/>
          <p:cNvSpPr txBox="1">
            <a:spLocks noChangeArrowheads="1"/>
          </p:cNvSpPr>
          <p:nvPr/>
        </p:nvSpPr>
        <p:spPr bwMode="auto">
          <a:xfrm>
            <a:off x="5486400" y="2286000"/>
            <a:ext cx="4032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0</a:t>
            </a:r>
            <a:r>
              <a:rPr lang="en-US" b="1">
                <a:solidFill>
                  <a:schemeClr val="bg1"/>
                </a:solidFill>
                <a:cs typeface="Times New Roman" pitchFamily="18" charset="0"/>
              </a:rPr>
              <a:t>°</a:t>
            </a:r>
            <a:endParaRPr lang="en-GB" b="1">
              <a:solidFill>
                <a:schemeClr val="bg1"/>
              </a:solidFill>
            </a:endParaRPr>
          </a:p>
        </p:txBody>
      </p:sp>
      <p:sp>
        <p:nvSpPr>
          <p:cNvPr id="57353" name="Text Box 10"/>
          <p:cNvSpPr txBox="1">
            <a:spLocks noChangeArrowheads="1"/>
          </p:cNvSpPr>
          <p:nvPr/>
        </p:nvSpPr>
        <p:spPr bwMode="auto">
          <a:xfrm>
            <a:off x="5410200" y="2743200"/>
            <a:ext cx="5937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7.5</a:t>
            </a:r>
            <a:r>
              <a:rPr lang="en-US" b="1">
                <a:solidFill>
                  <a:schemeClr val="bg1"/>
                </a:solidFill>
                <a:cs typeface="Times New Roman" pitchFamily="18" charset="0"/>
              </a:rPr>
              <a:t>°</a:t>
            </a:r>
            <a:endParaRPr lang="en-GB" b="1">
              <a:solidFill>
                <a:schemeClr val="bg1"/>
              </a:solidFill>
            </a:endParaRPr>
          </a:p>
        </p:txBody>
      </p:sp>
      <p:sp>
        <p:nvSpPr>
          <p:cNvPr id="57354" name="Text Box 11"/>
          <p:cNvSpPr txBox="1">
            <a:spLocks noChangeArrowheads="1"/>
          </p:cNvSpPr>
          <p:nvPr/>
        </p:nvSpPr>
        <p:spPr bwMode="auto">
          <a:xfrm>
            <a:off x="5410200" y="3429000"/>
            <a:ext cx="5302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30</a:t>
            </a:r>
            <a:r>
              <a:rPr lang="en-US" b="1">
                <a:solidFill>
                  <a:schemeClr val="bg1"/>
                </a:solidFill>
                <a:cs typeface="Times New Roman" pitchFamily="18" charset="0"/>
              </a:rPr>
              <a:t>°</a:t>
            </a:r>
            <a:endParaRPr lang="en-GB" b="1">
              <a:solidFill>
                <a:schemeClr val="bg1"/>
              </a:solidFill>
            </a:endParaRPr>
          </a:p>
        </p:txBody>
      </p:sp>
      <p:sp>
        <p:nvSpPr>
          <p:cNvPr id="57355" name="Oval 12"/>
          <p:cNvSpPr>
            <a:spLocks noChangeArrowheads="1"/>
          </p:cNvSpPr>
          <p:nvPr/>
        </p:nvSpPr>
        <p:spPr bwMode="auto">
          <a:xfrm>
            <a:off x="1143000" y="2362200"/>
            <a:ext cx="2057400" cy="1371600"/>
          </a:xfrm>
          <a:prstGeom prst="ellipse">
            <a:avLst/>
          </a:prstGeom>
          <a:noFill/>
          <a:ln w="1905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356" name="Text Box 13"/>
          <p:cNvSpPr txBox="1">
            <a:spLocks noChangeArrowheads="1"/>
          </p:cNvSpPr>
          <p:nvPr/>
        </p:nvSpPr>
        <p:spPr bwMode="auto">
          <a:xfrm>
            <a:off x="5105400" y="4038600"/>
            <a:ext cx="5302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60</a:t>
            </a:r>
            <a:r>
              <a:rPr lang="en-US" b="1">
                <a:solidFill>
                  <a:schemeClr val="bg1"/>
                </a:solidFill>
                <a:cs typeface="Times New Roman" pitchFamily="18" charset="0"/>
              </a:rPr>
              <a:t>°</a:t>
            </a:r>
            <a:endParaRPr lang="en-GB" b="1">
              <a:solidFill>
                <a:schemeClr val="bg1"/>
              </a:solidFill>
            </a:endParaRPr>
          </a:p>
        </p:txBody>
      </p:sp>
      <p:sp>
        <p:nvSpPr>
          <p:cNvPr id="57357" name="Text Box 14"/>
          <p:cNvSpPr txBox="1">
            <a:spLocks noChangeArrowheads="1"/>
          </p:cNvSpPr>
          <p:nvPr/>
        </p:nvSpPr>
        <p:spPr bwMode="auto">
          <a:xfrm>
            <a:off x="4572000" y="4191000"/>
            <a:ext cx="6572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120</a:t>
            </a:r>
            <a:r>
              <a:rPr lang="en-US" b="1">
                <a:solidFill>
                  <a:schemeClr val="bg1"/>
                </a:solidFill>
                <a:cs typeface="Times New Roman" pitchFamily="18" charset="0"/>
              </a:rPr>
              <a:t>°</a:t>
            </a:r>
            <a:endParaRPr lang="en-GB" b="1">
              <a:solidFill>
                <a:schemeClr val="bg1"/>
              </a:solidFill>
            </a:endParaRPr>
          </a:p>
        </p:txBody>
      </p:sp>
      <p:sp>
        <p:nvSpPr>
          <p:cNvPr id="57358" name="Text Box 15"/>
          <p:cNvSpPr txBox="1">
            <a:spLocks noChangeArrowheads="1"/>
          </p:cNvSpPr>
          <p:nvPr/>
        </p:nvSpPr>
        <p:spPr bwMode="auto">
          <a:xfrm>
            <a:off x="3914775" y="4267200"/>
            <a:ext cx="6572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150</a:t>
            </a:r>
            <a:r>
              <a:rPr lang="en-US" b="1">
                <a:solidFill>
                  <a:schemeClr val="bg1"/>
                </a:solidFill>
                <a:cs typeface="Times New Roman" pitchFamily="18" charset="0"/>
              </a:rPr>
              <a:t>°</a:t>
            </a:r>
            <a:endParaRPr lang="en-GB" b="1">
              <a:solidFill>
                <a:schemeClr val="bg1"/>
              </a:solidFill>
            </a:endParaRPr>
          </a:p>
        </p:txBody>
      </p:sp>
      <p:sp>
        <p:nvSpPr>
          <p:cNvPr id="57359" name="Freeform 16"/>
          <p:cNvSpPr>
            <a:spLocks/>
          </p:cNvSpPr>
          <p:nvPr/>
        </p:nvSpPr>
        <p:spPr bwMode="auto">
          <a:xfrm>
            <a:off x="3886200" y="2514600"/>
            <a:ext cx="1447800" cy="457200"/>
          </a:xfrm>
          <a:custGeom>
            <a:avLst/>
            <a:gdLst>
              <a:gd name="T0" fmla="*/ 0 w 912"/>
              <a:gd name="T1" fmla="*/ 0 h 288"/>
              <a:gd name="T2" fmla="*/ 304800 w 912"/>
              <a:gd name="T3" fmla="*/ 76200 h 288"/>
              <a:gd name="T4" fmla="*/ 685800 w 912"/>
              <a:gd name="T5" fmla="*/ 152400 h 288"/>
              <a:gd name="T6" fmla="*/ 838200 w 912"/>
              <a:gd name="T7" fmla="*/ 152400 h 288"/>
              <a:gd name="T8" fmla="*/ 1143000 w 912"/>
              <a:gd name="T9" fmla="*/ 152400 h 288"/>
              <a:gd name="T10" fmla="*/ 1295400 w 912"/>
              <a:gd name="T11" fmla="*/ 228600 h 288"/>
              <a:gd name="T12" fmla="*/ 1371600 w 912"/>
              <a:gd name="T13" fmla="*/ 76200 h 288"/>
              <a:gd name="T14" fmla="*/ 1447800 w 912"/>
              <a:gd name="T15" fmla="*/ 45720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2" h="288">
                <a:moveTo>
                  <a:pt x="0" y="0"/>
                </a:moveTo>
                <a:cubicBezTo>
                  <a:pt x="60" y="16"/>
                  <a:pt x="120" y="32"/>
                  <a:pt x="192" y="48"/>
                </a:cubicBezTo>
                <a:cubicBezTo>
                  <a:pt x="264" y="64"/>
                  <a:pt x="376" y="88"/>
                  <a:pt x="432" y="96"/>
                </a:cubicBezTo>
                <a:cubicBezTo>
                  <a:pt x="488" y="104"/>
                  <a:pt x="480" y="96"/>
                  <a:pt x="528" y="96"/>
                </a:cubicBezTo>
                <a:cubicBezTo>
                  <a:pt x="576" y="96"/>
                  <a:pt x="672" y="88"/>
                  <a:pt x="720" y="96"/>
                </a:cubicBezTo>
                <a:cubicBezTo>
                  <a:pt x="768" y="104"/>
                  <a:pt x="792" y="152"/>
                  <a:pt x="816" y="144"/>
                </a:cubicBezTo>
                <a:cubicBezTo>
                  <a:pt x="840" y="136"/>
                  <a:pt x="848" y="24"/>
                  <a:pt x="864" y="48"/>
                </a:cubicBezTo>
                <a:cubicBezTo>
                  <a:pt x="880" y="72"/>
                  <a:pt x="904" y="248"/>
                  <a:pt x="912" y="288"/>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60" name="Freeform 17"/>
          <p:cNvSpPr>
            <a:spLocks/>
          </p:cNvSpPr>
          <p:nvPr/>
        </p:nvSpPr>
        <p:spPr bwMode="auto">
          <a:xfrm>
            <a:off x="3886200" y="2819400"/>
            <a:ext cx="1447800" cy="1066800"/>
          </a:xfrm>
          <a:custGeom>
            <a:avLst/>
            <a:gdLst>
              <a:gd name="T0" fmla="*/ 0 w 912"/>
              <a:gd name="T1" fmla="*/ 0 h 672"/>
              <a:gd name="T2" fmla="*/ 609600 w 912"/>
              <a:gd name="T3" fmla="*/ 152400 h 672"/>
              <a:gd name="T4" fmla="*/ 1066800 w 912"/>
              <a:gd name="T5" fmla="*/ 304800 h 672"/>
              <a:gd name="T6" fmla="*/ 1295400 w 912"/>
              <a:gd name="T7" fmla="*/ 381000 h 672"/>
              <a:gd name="T8" fmla="*/ 1447800 w 912"/>
              <a:gd name="T9" fmla="*/ 1066800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 h="672">
                <a:moveTo>
                  <a:pt x="0" y="0"/>
                </a:moveTo>
                <a:cubicBezTo>
                  <a:pt x="136" y="32"/>
                  <a:pt x="272" y="64"/>
                  <a:pt x="384" y="96"/>
                </a:cubicBezTo>
                <a:cubicBezTo>
                  <a:pt x="496" y="128"/>
                  <a:pt x="600" y="168"/>
                  <a:pt x="672" y="192"/>
                </a:cubicBezTo>
                <a:cubicBezTo>
                  <a:pt x="744" y="216"/>
                  <a:pt x="776" y="160"/>
                  <a:pt x="816" y="240"/>
                </a:cubicBezTo>
                <a:cubicBezTo>
                  <a:pt x="856" y="320"/>
                  <a:pt x="896" y="600"/>
                  <a:pt x="912" y="672"/>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61" name="Freeform 18"/>
          <p:cNvSpPr>
            <a:spLocks/>
          </p:cNvSpPr>
          <p:nvPr/>
        </p:nvSpPr>
        <p:spPr bwMode="auto">
          <a:xfrm>
            <a:off x="1752600" y="2654300"/>
            <a:ext cx="3429000" cy="1536700"/>
          </a:xfrm>
          <a:custGeom>
            <a:avLst/>
            <a:gdLst>
              <a:gd name="T0" fmla="*/ 0 w 2160"/>
              <a:gd name="T1" fmla="*/ 12700 h 968"/>
              <a:gd name="T2" fmla="*/ 457200 w 2160"/>
              <a:gd name="T3" fmla="*/ 12700 h 968"/>
              <a:gd name="T4" fmla="*/ 838200 w 2160"/>
              <a:gd name="T5" fmla="*/ 88900 h 968"/>
              <a:gd name="T6" fmla="*/ 1447800 w 2160"/>
              <a:gd name="T7" fmla="*/ 393700 h 968"/>
              <a:gd name="T8" fmla="*/ 1676400 w 2160"/>
              <a:gd name="T9" fmla="*/ 469900 h 968"/>
              <a:gd name="T10" fmla="*/ 2133600 w 2160"/>
              <a:gd name="T11" fmla="*/ 546100 h 968"/>
              <a:gd name="T12" fmla="*/ 2819400 w 2160"/>
              <a:gd name="T13" fmla="*/ 774700 h 968"/>
              <a:gd name="T14" fmla="*/ 3124200 w 2160"/>
              <a:gd name="T15" fmla="*/ 1003300 h 968"/>
              <a:gd name="T16" fmla="*/ 3200400 w 2160"/>
              <a:gd name="T17" fmla="*/ 1155700 h 968"/>
              <a:gd name="T18" fmla="*/ 3429000 w 2160"/>
              <a:gd name="T19" fmla="*/ 1536700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 h="968">
                <a:moveTo>
                  <a:pt x="0" y="8"/>
                </a:moveTo>
                <a:cubicBezTo>
                  <a:pt x="100" y="4"/>
                  <a:pt x="200" y="0"/>
                  <a:pt x="288" y="8"/>
                </a:cubicBezTo>
                <a:cubicBezTo>
                  <a:pt x="376" y="16"/>
                  <a:pt x="424" y="16"/>
                  <a:pt x="528" y="56"/>
                </a:cubicBezTo>
                <a:cubicBezTo>
                  <a:pt x="632" y="96"/>
                  <a:pt x="824" y="208"/>
                  <a:pt x="912" y="248"/>
                </a:cubicBezTo>
                <a:cubicBezTo>
                  <a:pt x="1000" y="288"/>
                  <a:pt x="984" y="280"/>
                  <a:pt x="1056" y="296"/>
                </a:cubicBezTo>
                <a:cubicBezTo>
                  <a:pt x="1128" y="312"/>
                  <a:pt x="1224" y="312"/>
                  <a:pt x="1344" y="344"/>
                </a:cubicBezTo>
                <a:cubicBezTo>
                  <a:pt x="1464" y="376"/>
                  <a:pt x="1672" y="440"/>
                  <a:pt x="1776" y="488"/>
                </a:cubicBezTo>
                <a:cubicBezTo>
                  <a:pt x="1880" y="536"/>
                  <a:pt x="1928" y="592"/>
                  <a:pt x="1968" y="632"/>
                </a:cubicBezTo>
                <a:cubicBezTo>
                  <a:pt x="2008" y="672"/>
                  <a:pt x="1984" y="672"/>
                  <a:pt x="2016" y="728"/>
                </a:cubicBezTo>
                <a:cubicBezTo>
                  <a:pt x="2048" y="784"/>
                  <a:pt x="2104" y="876"/>
                  <a:pt x="2160" y="968"/>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62" name="Freeform 19"/>
          <p:cNvSpPr>
            <a:spLocks/>
          </p:cNvSpPr>
          <p:nvPr/>
        </p:nvSpPr>
        <p:spPr bwMode="auto">
          <a:xfrm>
            <a:off x="1752600" y="2870200"/>
            <a:ext cx="3048000" cy="1549400"/>
          </a:xfrm>
          <a:custGeom>
            <a:avLst/>
            <a:gdLst>
              <a:gd name="T0" fmla="*/ 0 w 1920"/>
              <a:gd name="T1" fmla="*/ 25400 h 976"/>
              <a:gd name="T2" fmla="*/ 381000 w 1920"/>
              <a:gd name="T3" fmla="*/ 25400 h 976"/>
              <a:gd name="T4" fmla="*/ 914400 w 1920"/>
              <a:gd name="T5" fmla="*/ 177800 h 976"/>
              <a:gd name="T6" fmla="*/ 1524000 w 1920"/>
              <a:gd name="T7" fmla="*/ 558800 h 976"/>
              <a:gd name="T8" fmla="*/ 2286000 w 1920"/>
              <a:gd name="T9" fmla="*/ 787400 h 976"/>
              <a:gd name="T10" fmla="*/ 2667000 w 1920"/>
              <a:gd name="T11" fmla="*/ 1016000 h 976"/>
              <a:gd name="T12" fmla="*/ 2895600 w 1920"/>
              <a:gd name="T13" fmla="*/ 1320800 h 976"/>
              <a:gd name="T14" fmla="*/ 3048000 w 1920"/>
              <a:gd name="T15" fmla="*/ 1549400 h 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0" h="976">
                <a:moveTo>
                  <a:pt x="0" y="16"/>
                </a:moveTo>
                <a:cubicBezTo>
                  <a:pt x="72" y="8"/>
                  <a:pt x="144" y="0"/>
                  <a:pt x="240" y="16"/>
                </a:cubicBezTo>
                <a:cubicBezTo>
                  <a:pt x="336" y="32"/>
                  <a:pt x="456" y="56"/>
                  <a:pt x="576" y="112"/>
                </a:cubicBezTo>
                <a:cubicBezTo>
                  <a:pt x="696" y="168"/>
                  <a:pt x="816" y="288"/>
                  <a:pt x="960" y="352"/>
                </a:cubicBezTo>
                <a:cubicBezTo>
                  <a:pt x="1104" y="416"/>
                  <a:pt x="1320" y="448"/>
                  <a:pt x="1440" y="496"/>
                </a:cubicBezTo>
                <a:cubicBezTo>
                  <a:pt x="1560" y="544"/>
                  <a:pt x="1616" y="584"/>
                  <a:pt x="1680" y="640"/>
                </a:cubicBezTo>
                <a:cubicBezTo>
                  <a:pt x="1744" y="696"/>
                  <a:pt x="1784" y="776"/>
                  <a:pt x="1824" y="832"/>
                </a:cubicBezTo>
                <a:cubicBezTo>
                  <a:pt x="1864" y="888"/>
                  <a:pt x="1892" y="932"/>
                  <a:pt x="1920" y="976"/>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63" name="Freeform 20"/>
          <p:cNvSpPr>
            <a:spLocks/>
          </p:cNvSpPr>
          <p:nvPr/>
        </p:nvSpPr>
        <p:spPr bwMode="auto">
          <a:xfrm>
            <a:off x="1752600" y="3162300"/>
            <a:ext cx="2895600" cy="1409700"/>
          </a:xfrm>
          <a:custGeom>
            <a:avLst/>
            <a:gdLst>
              <a:gd name="T0" fmla="*/ 0 w 1824"/>
              <a:gd name="T1" fmla="*/ 38100 h 888"/>
              <a:gd name="T2" fmla="*/ 457200 w 1824"/>
              <a:gd name="T3" fmla="*/ 38100 h 888"/>
              <a:gd name="T4" fmla="*/ 1066800 w 1824"/>
              <a:gd name="T5" fmla="*/ 266700 h 888"/>
              <a:gd name="T6" fmla="*/ 1600200 w 1824"/>
              <a:gd name="T7" fmla="*/ 571500 h 888"/>
              <a:gd name="T8" fmla="*/ 2057400 w 1824"/>
              <a:gd name="T9" fmla="*/ 723900 h 888"/>
              <a:gd name="T10" fmla="*/ 2514600 w 1824"/>
              <a:gd name="T11" fmla="*/ 952500 h 888"/>
              <a:gd name="T12" fmla="*/ 2895600 w 1824"/>
              <a:gd name="T13" fmla="*/ 140970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4" h="888">
                <a:moveTo>
                  <a:pt x="0" y="24"/>
                </a:moveTo>
                <a:cubicBezTo>
                  <a:pt x="88" y="12"/>
                  <a:pt x="176" y="0"/>
                  <a:pt x="288" y="24"/>
                </a:cubicBezTo>
                <a:cubicBezTo>
                  <a:pt x="400" y="48"/>
                  <a:pt x="552" y="112"/>
                  <a:pt x="672" y="168"/>
                </a:cubicBezTo>
                <a:cubicBezTo>
                  <a:pt x="792" y="224"/>
                  <a:pt x="904" y="312"/>
                  <a:pt x="1008" y="360"/>
                </a:cubicBezTo>
                <a:cubicBezTo>
                  <a:pt x="1112" y="408"/>
                  <a:pt x="1200" y="416"/>
                  <a:pt x="1296" y="456"/>
                </a:cubicBezTo>
                <a:cubicBezTo>
                  <a:pt x="1392" y="496"/>
                  <a:pt x="1496" y="528"/>
                  <a:pt x="1584" y="600"/>
                </a:cubicBezTo>
                <a:cubicBezTo>
                  <a:pt x="1672" y="672"/>
                  <a:pt x="1748" y="780"/>
                  <a:pt x="1824" y="888"/>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64" name="Rectangle 21"/>
          <p:cNvSpPr>
            <a:spLocks noChangeArrowheads="1"/>
          </p:cNvSpPr>
          <p:nvPr/>
        </p:nvSpPr>
        <p:spPr bwMode="auto">
          <a:xfrm>
            <a:off x="1695450" y="1676400"/>
            <a:ext cx="3771900" cy="3079750"/>
          </a:xfrm>
          <a:prstGeom prst="rect">
            <a:avLst/>
          </a:prstGeom>
          <a:noFill/>
          <a:ln w="1905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de-DE" sz="2400">
              <a:solidFill>
                <a:schemeClr val="bg1"/>
              </a:solidFill>
              <a:latin typeface="Times New Roman" pitchFamily="18" charset="0"/>
            </a:endParaRPr>
          </a:p>
        </p:txBody>
      </p:sp>
      <p:sp>
        <p:nvSpPr>
          <p:cNvPr id="57365" name="Text Box 22"/>
          <p:cNvSpPr txBox="1">
            <a:spLocks noChangeArrowheads="1"/>
          </p:cNvSpPr>
          <p:nvPr/>
        </p:nvSpPr>
        <p:spPr bwMode="auto">
          <a:xfrm rot="-5400000">
            <a:off x="150812" y="2728913"/>
            <a:ext cx="2112963" cy="274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chemeClr val="bg1"/>
                </a:solidFill>
              </a:rPr>
              <a:t>Cross section (mb/MeV-sr)</a:t>
            </a:r>
            <a:endParaRPr lang="en-GB" sz="1200" b="1">
              <a:solidFill>
                <a:schemeClr val="bg1"/>
              </a:solidFill>
            </a:endParaRPr>
          </a:p>
        </p:txBody>
      </p:sp>
      <p:sp>
        <p:nvSpPr>
          <p:cNvPr id="57366" name="Text Box 23"/>
          <p:cNvSpPr txBox="1">
            <a:spLocks noChangeArrowheads="1"/>
          </p:cNvSpPr>
          <p:nvPr/>
        </p:nvSpPr>
        <p:spPr bwMode="auto">
          <a:xfrm>
            <a:off x="1562100" y="4762500"/>
            <a:ext cx="4206875" cy="2444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b="1">
                <a:solidFill>
                  <a:schemeClr val="bg1"/>
                </a:solidFill>
              </a:rPr>
              <a:t>1                                 10                               100                             1000</a:t>
            </a:r>
            <a:endParaRPr lang="en-GB" sz="1000" b="1">
              <a:solidFill>
                <a:schemeClr val="bg1"/>
              </a:solidFill>
            </a:endParaRPr>
          </a:p>
        </p:txBody>
      </p:sp>
      <p:sp>
        <p:nvSpPr>
          <p:cNvPr id="57367" name="Text Box 24"/>
          <p:cNvSpPr txBox="1">
            <a:spLocks noChangeArrowheads="1"/>
          </p:cNvSpPr>
          <p:nvPr/>
        </p:nvSpPr>
        <p:spPr bwMode="auto">
          <a:xfrm>
            <a:off x="3124200" y="4800600"/>
            <a:ext cx="790575" cy="274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chemeClr val="bg1"/>
                </a:solidFill>
              </a:rPr>
              <a:t>E</a:t>
            </a:r>
            <a:r>
              <a:rPr lang="en-US" sz="1200" b="1" baseline="-25000">
                <a:solidFill>
                  <a:schemeClr val="bg1"/>
                </a:solidFill>
              </a:rPr>
              <a:t>n </a:t>
            </a:r>
            <a:r>
              <a:rPr lang="en-US" sz="1200" b="1">
                <a:solidFill>
                  <a:schemeClr val="bg1"/>
                </a:solidFill>
              </a:rPr>
              <a:t>(MeV)</a:t>
            </a:r>
            <a:endParaRPr lang="en-GB" sz="1200" b="1">
              <a:solidFill>
                <a:schemeClr val="bg1"/>
              </a:solidFill>
            </a:endParaRPr>
          </a:p>
        </p:txBody>
      </p:sp>
      <p:sp>
        <p:nvSpPr>
          <p:cNvPr id="57368" name="Text Box 25"/>
          <p:cNvSpPr txBox="1">
            <a:spLocks noChangeArrowheads="1"/>
          </p:cNvSpPr>
          <p:nvPr/>
        </p:nvSpPr>
        <p:spPr bwMode="auto">
          <a:xfrm>
            <a:off x="4008438" y="1958975"/>
            <a:ext cx="1357312" cy="274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chemeClr val="bg1"/>
                </a:solidFill>
              </a:rPr>
              <a:t>p(800 MeV) + Pb</a:t>
            </a:r>
            <a:endParaRPr lang="en-GB" sz="1200" b="1">
              <a:solidFill>
                <a:schemeClr val="bg1"/>
              </a:solidFill>
            </a:endParaRPr>
          </a:p>
        </p:txBody>
      </p:sp>
      <p:sp>
        <p:nvSpPr>
          <p:cNvPr id="57369" name="Freeform 26"/>
          <p:cNvSpPr>
            <a:spLocks/>
          </p:cNvSpPr>
          <p:nvPr/>
        </p:nvSpPr>
        <p:spPr bwMode="auto">
          <a:xfrm>
            <a:off x="2590800" y="1905000"/>
            <a:ext cx="2755900" cy="1066800"/>
          </a:xfrm>
          <a:custGeom>
            <a:avLst/>
            <a:gdLst>
              <a:gd name="T0" fmla="*/ 0 w 1736"/>
              <a:gd name="T1" fmla="*/ 0 h 672"/>
              <a:gd name="T2" fmla="*/ 381000 w 1736"/>
              <a:gd name="T3" fmla="*/ 152400 h 672"/>
              <a:gd name="T4" fmla="*/ 457200 w 1736"/>
              <a:gd name="T5" fmla="*/ 228600 h 672"/>
              <a:gd name="T6" fmla="*/ 609600 w 1736"/>
              <a:gd name="T7" fmla="*/ 304800 h 672"/>
              <a:gd name="T8" fmla="*/ 838200 w 1736"/>
              <a:gd name="T9" fmla="*/ 304800 h 672"/>
              <a:gd name="T10" fmla="*/ 990600 w 1736"/>
              <a:gd name="T11" fmla="*/ 381000 h 672"/>
              <a:gd name="T12" fmla="*/ 1219200 w 1736"/>
              <a:gd name="T13" fmla="*/ 457200 h 672"/>
              <a:gd name="T14" fmla="*/ 1371600 w 1736"/>
              <a:gd name="T15" fmla="*/ 457200 h 672"/>
              <a:gd name="T16" fmla="*/ 1676400 w 1736"/>
              <a:gd name="T17" fmla="*/ 533400 h 672"/>
              <a:gd name="T18" fmla="*/ 1981200 w 1736"/>
              <a:gd name="T19" fmla="*/ 609600 h 672"/>
              <a:gd name="T20" fmla="*/ 2209800 w 1736"/>
              <a:gd name="T21" fmla="*/ 609600 h 672"/>
              <a:gd name="T22" fmla="*/ 2362200 w 1736"/>
              <a:gd name="T23" fmla="*/ 609600 h 672"/>
              <a:gd name="T24" fmla="*/ 2438400 w 1736"/>
              <a:gd name="T25" fmla="*/ 533400 h 672"/>
              <a:gd name="T26" fmla="*/ 2514600 w 1736"/>
              <a:gd name="T27" fmla="*/ 609600 h 672"/>
              <a:gd name="T28" fmla="*/ 2590800 w 1736"/>
              <a:gd name="T29" fmla="*/ 685800 h 672"/>
              <a:gd name="T30" fmla="*/ 2667000 w 1736"/>
              <a:gd name="T31" fmla="*/ 609600 h 672"/>
              <a:gd name="T32" fmla="*/ 2743200 w 1736"/>
              <a:gd name="T33" fmla="*/ 457200 h 672"/>
              <a:gd name="T34" fmla="*/ 2743200 w 1736"/>
              <a:gd name="T35" fmla="*/ 1066800 h 6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36" h="672">
                <a:moveTo>
                  <a:pt x="0" y="0"/>
                </a:moveTo>
                <a:cubicBezTo>
                  <a:pt x="96" y="36"/>
                  <a:pt x="192" y="72"/>
                  <a:pt x="240" y="96"/>
                </a:cubicBezTo>
                <a:cubicBezTo>
                  <a:pt x="288" y="120"/>
                  <a:pt x="264" y="128"/>
                  <a:pt x="288" y="144"/>
                </a:cubicBezTo>
                <a:cubicBezTo>
                  <a:pt x="312" y="160"/>
                  <a:pt x="344" y="184"/>
                  <a:pt x="384" y="192"/>
                </a:cubicBezTo>
                <a:cubicBezTo>
                  <a:pt x="424" y="200"/>
                  <a:pt x="488" y="184"/>
                  <a:pt x="528" y="192"/>
                </a:cubicBezTo>
                <a:cubicBezTo>
                  <a:pt x="568" y="200"/>
                  <a:pt x="584" y="224"/>
                  <a:pt x="624" y="240"/>
                </a:cubicBezTo>
                <a:cubicBezTo>
                  <a:pt x="664" y="256"/>
                  <a:pt x="728" y="280"/>
                  <a:pt x="768" y="288"/>
                </a:cubicBezTo>
                <a:cubicBezTo>
                  <a:pt x="808" y="296"/>
                  <a:pt x="816" y="280"/>
                  <a:pt x="864" y="288"/>
                </a:cubicBezTo>
                <a:cubicBezTo>
                  <a:pt x="912" y="296"/>
                  <a:pt x="992" y="320"/>
                  <a:pt x="1056" y="336"/>
                </a:cubicBezTo>
                <a:cubicBezTo>
                  <a:pt x="1120" y="352"/>
                  <a:pt x="1192" y="376"/>
                  <a:pt x="1248" y="384"/>
                </a:cubicBezTo>
                <a:cubicBezTo>
                  <a:pt x="1304" y="392"/>
                  <a:pt x="1352" y="384"/>
                  <a:pt x="1392" y="384"/>
                </a:cubicBezTo>
                <a:cubicBezTo>
                  <a:pt x="1432" y="384"/>
                  <a:pt x="1464" y="392"/>
                  <a:pt x="1488" y="384"/>
                </a:cubicBezTo>
                <a:cubicBezTo>
                  <a:pt x="1512" y="376"/>
                  <a:pt x="1520" y="336"/>
                  <a:pt x="1536" y="336"/>
                </a:cubicBezTo>
                <a:cubicBezTo>
                  <a:pt x="1552" y="336"/>
                  <a:pt x="1568" y="368"/>
                  <a:pt x="1584" y="384"/>
                </a:cubicBezTo>
                <a:cubicBezTo>
                  <a:pt x="1600" y="400"/>
                  <a:pt x="1616" y="432"/>
                  <a:pt x="1632" y="432"/>
                </a:cubicBezTo>
                <a:cubicBezTo>
                  <a:pt x="1648" y="432"/>
                  <a:pt x="1664" y="408"/>
                  <a:pt x="1680" y="384"/>
                </a:cubicBezTo>
                <a:cubicBezTo>
                  <a:pt x="1696" y="360"/>
                  <a:pt x="1720" y="240"/>
                  <a:pt x="1728" y="288"/>
                </a:cubicBezTo>
                <a:cubicBezTo>
                  <a:pt x="1736" y="336"/>
                  <a:pt x="1732" y="504"/>
                  <a:pt x="1728" y="672"/>
                </a:cubicBezTo>
              </a:path>
            </a:pathLst>
          </a:custGeom>
          <a:noFill/>
          <a:ln w="19050" cmpd="sng">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370" name="Oval 27"/>
          <p:cNvSpPr>
            <a:spLocks noChangeArrowheads="1"/>
          </p:cNvSpPr>
          <p:nvPr/>
        </p:nvSpPr>
        <p:spPr bwMode="auto">
          <a:xfrm>
            <a:off x="1143000" y="2362200"/>
            <a:ext cx="2057400" cy="1371600"/>
          </a:xfrm>
          <a:prstGeom prst="ellipse">
            <a:avLst/>
          </a:prstGeom>
          <a:noFill/>
          <a:ln w="19050">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371" name="Oval 28"/>
          <p:cNvSpPr>
            <a:spLocks noChangeArrowheads="1"/>
          </p:cNvSpPr>
          <p:nvPr/>
        </p:nvSpPr>
        <p:spPr bwMode="auto">
          <a:xfrm>
            <a:off x="4800600" y="2133600"/>
            <a:ext cx="381000" cy="1295400"/>
          </a:xfrm>
          <a:prstGeom prst="ellipse">
            <a:avLst/>
          </a:prstGeom>
          <a:noFill/>
          <a:ln w="19050">
            <a:solidFill>
              <a:srgbClr val="CC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372" name="Oval 29"/>
          <p:cNvSpPr>
            <a:spLocks noChangeArrowheads="1"/>
          </p:cNvSpPr>
          <p:nvPr/>
        </p:nvSpPr>
        <p:spPr bwMode="auto">
          <a:xfrm>
            <a:off x="5105400" y="2133600"/>
            <a:ext cx="381000" cy="1066800"/>
          </a:xfrm>
          <a:prstGeom prst="ellipse">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373" name="Text Box 30"/>
          <p:cNvSpPr txBox="1">
            <a:spLocks noChangeArrowheads="1"/>
          </p:cNvSpPr>
          <p:nvPr/>
        </p:nvSpPr>
        <p:spPr bwMode="auto">
          <a:xfrm>
            <a:off x="323850" y="3789363"/>
            <a:ext cx="2971800" cy="590550"/>
          </a:xfrm>
          <a:prstGeom prst="rect">
            <a:avLst/>
          </a:prstGeom>
          <a:solidFill>
            <a:srgbClr val="0066FF">
              <a:alpha val="50195"/>
            </a:srgbClr>
          </a:solidFill>
          <a:ln w="9525">
            <a:solidFill>
              <a:srgbClr val="0066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b="1"/>
              <a:t>evaporation process</a:t>
            </a:r>
          </a:p>
          <a:p>
            <a:pPr algn="just" eaLnBrk="1" hangingPunct="1"/>
            <a:r>
              <a:rPr lang="en-US" sz="1600" b="1">
                <a:sym typeface="Wingdings" pitchFamily="2" charset="2"/>
              </a:rPr>
              <a:t> independent of the angle!</a:t>
            </a:r>
            <a:endParaRPr lang="en-GB" sz="1600" b="1"/>
          </a:p>
        </p:txBody>
      </p:sp>
      <p:grpSp>
        <p:nvGrpSpPr>
          <p:cNvPr id="4" name="Group 31"/>
          <p:cNvGrpSpPr>
            <a:grpSpLocks/>
          </p:cNvGrpSpPr>
          <p:nvPr/>
        </p:nvGrpSpPr>
        <p:grpSpPr bwMode="auto">
          <a:xfrm>
            <a:off x="5105400" y="1752600"/>
            <a:ext cx="3581400" cy="1447800"/>
            <a:chOff x="3216" y="1104"/>
            <a:chExt cx="2256" cy="912"/>
          </a:xfrm>
        </p:grpSpPr>
        <p:sp>
          <p:nvSpPr>
            <p:cNvPr id="57377" name="Text Box 32"/>
            <p:cNvSpPr txBox="1">
              <a:spLocks noChangeArrowheads="1"/>
            </p:cNvSpPr>
            <p:nvPr/>
          </p:nvSpPr>
          <p:spPr bwMode="auto">
            <a:xfrm>
              <a:off x="3936" y="1104"/>
              <a:ext cx="1536" cy="526"/>
            </a:xfrm>
            <a:prstGeom prst="rect">
              <a:avLst/>
            </a:prstGeom>
            <a:solidFill>
              <a:srgbClr val="FF6600">
                <a:alpha val="50195"/>
              </a:srgbClr>
            </a:solidFill>
            <a:ln w="9525">
              <a:solidFill>
                <a:srgbClr val="FF66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a:latin typeface="Comic Sans MS" pitchFamily="66" charset="0"/>
                </a:rPr>
                <a:t>due to quasi-elastic scattering</a:t>
              </a:r>
            </a:p>
            <a:p>
              <a:pPr algn="just" eaLnBrk="1" hangingPunct="1"/>
              <a:r>
                <a:rPr lang="en-US" sz="1600">
                  <a:latin typeface="Comic Sans MS" pitchFamily="66" charset="0"/>
                  <a:sym typeface="Wingdings" pitchFamily="2" charset="2"/>
                </a:rPr>
                <a:t> peripheral collisions</a:t>
              </a:r>
              <a:endParaRPr lang="en-GB" sz="1600">
                <a:latin typeface="Comic Sans MS" pitchFamily="66" charset="0"/>
              </a:endParaRPr>
            </a:p>
          </p:txBody>
        </p:sp>
        <p:sp>
          <p:nvSpPr>
            <p:cNvPr id="57378" name="Oval 33"/>
            <p:cNvSpPr>
              <a:spLocks noChangeArrowheads="1"/>
            </p:cNvSpPr>
            <p:nvPr/>
          </p:nvSpPr>
          <p:spPr bwMode="auto">
            <a:xfrm>
              <a:off x="3216" y="1344"/>
              <a:ext cx="240" cy="672"/>
            </a:xfrm>
            <a:prstGeom prst="ellipse">
              <a:avLst/>
            </a:prstGeom>
            <a:noFill/>
            <a:ln w="19050">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57375" name="Text Box 34"/>
          <p:cNvSpPr txBox="1">
            <a:spLocks noChangeArrowheads="1"/>
          </p:cNvSpPr>
          <p:nvPr/>
        </p:nvSpPr>
        <p:spPr bwMode="auto">
          <a:xfrm>
            <a:off x="6248400" y="2971800"/>
            <a:ext cx="2667000" cy="1323975"/>
          </a:xfrm>
          <a:prstGeom prst="rect">
            <a:avLst/>
          </a:prstGeom>
          <a:solidFill>
            <a:srgbClr val="CC0000">
              <a:alpha val="50195"/>
            </a:srgbClr>
          </a:solidFill>
          <a:ln w="9525">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600">
                <a:latin typeface="Comic Sans MS" pitchFamily="66" charset="0"/>
              </a:rPr>
              <a:t>due to quasi-inelastic scattering</a:t>
            </a:r>
          </a:p>
          <a:p>
            <a:pPr algn="just" eaLnBrk="1" hangingPunct="1"/>
            <a:r>
              <a:rPr lang="en-US" sz="1600">
                <a:latin typeface="Comic Sans MS" pitchFamily="66" charset="0"/>
                <a:sym typeface="Wingdings" pitchFamily="2" charset="2"/>
              </a:rPr>
              <a:t> neutron ejected by the proton which is excited to a </a:t>
            </a:r>
            <a:r>
              <a:rPr lang="el-GR" sz="1600">
                <a:latin typeface="Comic Sans MS" pitchFamily="66" charset="0"/>
                <a:sym typeface="Wingdings" pitchFamily="2" charset="2"/>
              </a:rPr>
              <a:t>Δ</a:t>
            </a:r>
            <a:r>
              <a:rPr lang="en-US" sz="1600" baseline="30000">
                <a:latin typeface="Comic Sans MS" pitchFamily="66" charset="0"/>
                <a:sym typeface="Wingdings" pitchFamily="2" charset="2"/>
              </a:rPr>
              <a:t>+ </a:t>
            </a:r>
            <a:r>
              <a:rPr lang="en-US" sz="1600">
                <a:latin typeface="Comic Sans MS" pitchFamily="66" charset="0"/>
                <a:sym typeface="Wingdings" pitchFamily="2" charset="2"/>
              </a:rPr>
              <a:t>resonance</a:t>
            </a:r>
            <a:endParaRPr lang="en-GB" sz="1600">
              <a:latin typeface="Comic Sans MS" pitchFamily="66" charset="0"/>
            </a:endParaRP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liennummernplatzhalter 4"/>
          <p:cNvSpPr>
            <a:spLocks noGrp="1"/>
          </p:cNvSpPr>
          <p:nvPr>
            <p:ph type="sldNum" sz="quarter" idx="10"/>
          </p:nvPr>
        </p:nvSpPr>
        <p:spPr/>
        <p:txBody>
          <a:bodyPr/>
          <a:lstStyle/>
          <a:p>
            <a:pPr>
              <a:defRPr/>
            </a:pPr>
            <a:fld id="{88146812-816F-4E33-BE60-941B143D48BA}" type="slidenum">
              <a:rPr lang="de-DE"/>
              <a:pPr>
                <a:defRPr/>
              </a:pPr>
              <a:t>76</a:t>
            </a:fld>
            <a:endParaRPr lang="de-DE"/>
          </a:p>
        </p:txBody>
      </p:sp>
      <p:sp>
        <p:nvSpPr>
          <p:cNvPr id="73731" name="Line 2"/>
          <p:cNvSpPr>
            <a:spLocks noChangeShapeType="1"/>
          </p:cNvSpPr>
          <p:nvPr/>
        </p:nvSpPr>
        <p:spPr bwMode="auto">
          <a:xfrm>
            <a:off x="2016125" y="5354638"/>
            <a:ext cx="641350" cy="763587"/>
          </a:xfrm>
          <a:prstGeom prst="line">
            <a:avLst/>
          </a:prstGeom>
          <a:noFill/>
          <a:ln w="57150">
            <a:solidFill>
              <a:srgbClr val="99FF99"/>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2" name="Line 3"/>
          <p:cNvSpPr>
            <a:spLocks noChangeShapeType="1"/>
          </p:cNvSpPr>
          <p:nvPr/>
        </p:nvSpPr>
        <p:spPr bwMode="auto">
          <a:xfrm flipV="1">
            <a:off x="1317625" y="4189413"/>
            <a:ext cx="0" cy="1347787"/>
          </a:xfrm>
          <a:prstGeom prst="line">
            <a:avLst/>
          </a:prstGeom>
          <a:noFill/>
          <a:ln w="57150">
            <a:solidFill>
              <a:srgbClr val="008000"/>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3" name="Line 4"/>
          <p:cNvSpPr>
            <a:spLocks noChangeShapeType="1"/>
          </p:cNvSpPr>
          <p:nvPr/>
        </p:nvSpPr>
        <p:spPr bwMode="auto">
          <a:xfrm>
            <a:off x="1979613" y="4922838"/>
            <a:ext cx="641350" cy="488950"/>
          </a:xfrm>
          <a:prstGeom prst="line">
            <a:avLst/>
          </a:prstGeom>
          <a:noFill/>
          <a:ln w="57150">
            <a:solidFill>
              <a:srgbClr val="99FF99"/>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4" name="Line 5"/>
          <p:cNvSpPr>
            <a:spLocks noChangeShapeType="1"/>
          </p:cNvSpPr>
          <p:nvPr/>
        </p:nvSpPr>
        <p:spPr bwMode="auto">
          <a:xfrm flipV="1">
            <a:off x="1292225" y="3984625"/>
            <a:ext cx="1338263" cy="1154113"/>
          </a:xfrm>
          <a:prstGeom prst="line">
            <a:avLst/>
          </a:prstGeom>
          <a:noFill/>
          <a:ln w="57150">
            <a:solidFill>
              <a:srgbClr val="008000"/>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5" name="AutoShape 6"/>
          <p:cNvSpPr>
            <a:spLocks noChangeArrowheads="1"/>
          </p:cNvSpPr>
          <p:nvPr/>
        </p:nvSpPr>
        <p:spPr bwMode="auto">
          <a:xfrm>
            <a:off x="2268538" y="1203325"/>
            <a:ext cx="6697662" cy="446088"/>
          </a:xfrm>
          <a:prstGeom prst="roundRect">
            <a:avLst>
              <a:gd name="adj" fmla="val 16667"/>
            </a:avLst>
          </a:prstGeom>
          <a:solidFill>
            <a:srgbClr val="CCFFFF"/>
          </a:solidFill>
          <a:ln w="28575">
            <a:solidFill>
              <a:schemeClr val="accent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000">
                <a:solidFill>
                  <a:schemeClr val="bg1"/>
                </a:solidFill>
                <a:ea typeface="MS PGothic" pitchFamily="34" charset="-128"/>
                <a:cs typeface="Arial" pitchFamily="34" charset="0"/>
              </a:rPr>
              <a:t>High Power Proton Accelerator</a:t>
            </a:r>
          </a:p>
        </p:txBody>
      </p:sp>
      <p:sp>
        <p:nvSpPr>
          <p:cNvPr id="73736" name="AutoShape 7"/>
          <p:cNvSpPr>
            <a:spLocks noChangeArrowheads="1"/>
          </p:cNvSpPr>
          <p:nvPr/>
        </p:nvSpPr>
        <p:spPr bwMode="auto">
          <a:xfrm>
            <a:off x="2228850" y="2925763"/>
            <a:ext cx="6723063" cy="473075"/>
          </a:xfrm>
          <a:prstGeom prst="roundRect">
            <a:avLst>
              <a:gd name="adj" fmla="val 16667"/>
            </a:avLst>
          </a:prstGeom>
          <a:solidFill>
            <a:srgbClr val="CCFFFF"/>
          </a:solidFill>
          <a:ln w="28575">
            <a:solidFill>
              <a:schemeClr val="accent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000">
                <a:solidFill>
                  <a:schemeClr val="bg1"/>
                </a:solidFill>
                <a:ea typeface="MS PGothic" pitchFamily="34" charset="-128"/>
                <a:cs typeface="Arial" pitchFamily="34" charset="0"/>
              </a:rPr>
              <a:t>Spallation Neutron Source</a:t>
            </a:r>
          </a:p>
        </p:txBody>
      </p:sp>
      <p:sp>
        <p:nvSpPr>
          <p:cNvPr id="73737" name="Rectangle 8"/>
          <p:cNvSpPr>
            <a:spLocks noChangeArrowheads="1"/>
          </p:cNvSpPr>
          <p:nvPr/>
        </p:nvSpPr>
        <p:spPr bwMode="auto">
          <a:xfrm>
            <a:off x="2735263" y="1839913"/>
            <a:ext cx="1728787" cy="34290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a:solidFill>
                  <a:schemeClr val="bg1"/>
                </a:solidFill>
                <a:ea typeface="MS PGothic" pitchFamily="34" charset="-128"/>
                <a:cs typeface="Arial" pitchFamily="34" charset="0"/>
              </a:rPr>
              <a:t>Beam loss</a:t>
            </a:r>
          </a:p>
        </p:txBody>
      </p:sp>
      <p:sp>
        <p:nvSpPr>
          <p:cNvPr id="73738" name="Rectangle 9"/>
          <p:cNvSpPr>
            <a:spLocks noChangeArrowheads="1"/>
          </p:cNvSpPr>
          <p:nvPr/>
        </p:nvSpPr>
        <p:spPr bwMode="auto">
          <a:xfrm>
            <a:off x="2624138" y="3543300"/>
            <a:ext cx="2873375" cy="723900"/>
          </a:xfrm>
          <a:prstGeom prst="rect">
            <a:avLst/>
          </a:prstGeom>
          <a:solidFill>
            <a:srgbClr val="FFFFCC"/>
          </a:solidFill>
          <a:ln w="2857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600" b="1">
                <a:solidFill>
                  <a:srgbClr val="FF0000"/>
                </a:solidFill>
                <a:ea typeface="MS PGothic" pitchFamily="34" charset="-128"/>
                <a:cs typeface="Arial" pitchFamily="34" charset="0"/>
              </a:rPr>
              <a:t>Target-moderator neutronics</a:t>
            </a:r>
          </a:p>
          <a:p>
            <a:pPr algn="ctr"/>
            <a:r>
              <a:rPr kumimoji="1" lang="en-US" altLang="ja-JP" sz="1600">
                <a:solidFill>
                  <a:schemeClr val="bg1"/>
                </a:solidFill>
                <a:ea typeface="MS PGothic" pitchFamily="34" charset="-128"/>
                <a:cs typeface="Arial" pitchFamily="34" charset="0"/>
              </a:rPr>
              <a:t>Radiation Transport</a:t>
            </a:r>
          </a:p>
        </p:txBody>
      </p:sp>
      <p:sp>
        <p:nvSpPr>
          <p:cNvPr id="73739" name="Rectangle 10"/>
          <p:cNvSpPr>
            <a:spLocks noChangeArrowheads="1"/>
          </p:cNvSpPr>
          <p:nvPr/>
        </p:nvSpPr>
        <p:spPr bwMode="auto">
          <a:xfrm>
            <a:off x="2590800" y="6092825"/>
            <a:ext cx="2889250" cy="381000"/>
          </a:xfrm>
          <a:prstGeom prst="rect">
            <a:avLst/>
          </a:prstGeom>
          <a:solidFill>
            <a:srgbClr val="FFFFCC"/>
          </a:solidFill>
          <a:ln w="2857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000">
                <a:solidFill>
                  <a:srgbClr val="FF0000"/>
                </a:solidFill>
                <a:ea typeface="MS PGothic" pitchFamily="34" charset="-128"/>
                <a:cs typeface="Arial" pitchFamily="34" charset="0"/>
              </a:rPr>
              <a:t>Nuclear Heating</a:t>
            </a:r>
          </a:p>
        </p:txBody>
      </p:sp>
      <p:sp>
        <p:nvSpPr>
          <p:cNvPr id="73740" name="Rectangle 11"/>
          <p:cNvSpPr>
            <a:spLocks noChangeArrowheads="1"/>
          </p:cNvSpPr>
          <p:nvPr/>
        </p:nvSpPr>
        <p:spPr bwMode="auto">
          <a:xfrm>
            <a:off x="6199188" y="6065838"/>
            <a:ext cx="2351087" cy="38100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a:solidFill>
                  <a:schemeClr val="bg1"/>
                </a:solidFill>
                <a:ea typeface="MS PGothic" pitchFamily="34" charset="-128"/>
                <a:cs typeface="Arial" pitchFamily="34" charset="0"/>
              </a:rPr>
              <a:t>Engineering Design</a:t>
            </a:r>
          </a:p>
        </p:txBody>
      </p:sp>
      <p:sp>
        <p:nvSpPr>
          <p:cNvPr id="73741" name="Line 12"/>
          <p:cNvSpPr>
            <a:spLocks noChangeShapeType="1"/>
          </p:cNvSpPr>
          <p:nvPr/>
        </p:nvSpPr>
        <p:spPr bwMode="auto">
          <a:xfrm>
            <a:off x="1990725" y="4706938"/>
            <a:ext cx="631825" cy="41275"/>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2" name="Rectangle 13"/>
          <p:cNvSpPr>
            <a:spLocks noChangeArrowheads="1"/>
          </p:cNvSpPr>
          <p:nvPr/>
        </p:nvSpPr>
        <p:spPr bwMode="auto">
          <a:xfrm>
            <a:off x="250825" y="1392238"/>
            <a:ext cx="1800225" cy="4860925"/>
          </a:xfrm>
          <a:prstGeom prst="rect">
            <a:avLst/>
          </a:prstGeom>
          <a:solidFill>
            <a:schemeClr val="tx1"/>
          </a:solidFill>
          <a:ln w="28575">
            <a:solidFill>
              <a:srgbClr val="660033"/>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800" b="1">
                <a:solidFill>
                  <a:schemeClr val="bg1"/>
                </a:solidFill>
                <a:ea typeface="MS PGothic" pitchFamily="34" charset="-128"/>
                <a:cs typeface="Arial" pitchFamily="34" charset="0"/>
              </a:rPr>
              <a:t>Nuclear</a:t>
            </a:r>
          </a:p>
          <a:p>
            <a:pPr algn="ctr"/>
            <a:r>
              <a:rPr kumimoji="1" lang="en-US" altLang="ja-JP" sz="2800" b="1">
                <a:solidFill>
                  <a:schemeClr val="bg1"/>
                </a:solidFill>
                <a:ea typeface="MS PGothic" pitchFamily="34" charset="-128"/>
                <a:cs typeface="Arial" pitchFamily="34" charset="0"/>
              </a:rPr>
              <a:t>Data</a:t>
            </a:r>
          </a:p>
        </p:txBody>
      </p:sp>
      <p:sp>
        <p:nvSpPr>
          <p:cNvPr id="73743" name="Line 14"/>
          <p:cNvSpPr>
            <a:spLocks noChangeShapeType="1"/>
          </p:cNvSpPr>
          <p:nvPr/>
        </p:nvSpPr>
        <p:spPr bwMode="auto">
          <a:xfrm flipV="1">
            <a:off x="5516563" y="5519738"/>
            <a:ext cx="623887" cy="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4" name="Rectangle 15"/>
          <p:cNvSpPr>
            <a:spLocks noChangeArrowheads="1"/>
          </p:cNvSpPr>
          <p:nvPr/>
        </p:nvSpPr>
        <p:spPr bwMode="auto">
          <a:xfrm>
            <a:off x="6211888" y="5292725"/>
            <a:ext cx="1606550" cy="579438"/>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a:solidFill>
                  <a:schemeClr val="bg1"/>
                </a:solidFill>
                <a:ea typeface="MS PGothic" pitchFamily="34" charset="-128"/>
                <a:cs typeface="Arial" pitchFamily="34" charset="0"/>
              </a:rPr>
              <a:t>Life Estimation</a:t>
            </a:r>
          </a:p>
        </p:txBody>
      </p:sp>
      <p:sp>
        <p:nvSpPr>
          <p:cNvPr id="73745" name="Rectangle 16"/>
          <p:cNvSpPr>
            <a:spLocks noChangeArrowheads="1"/>
          </p:cNvSpPr>
          <p:nvPr/>
        </p:nvSpPr>
        <p:spPr bwMode="auto">
          <a:xfrm>
            <a:off x="2552700" y="5314950"/>
            <a:ext cx="2949575" cy="473075"/>
          </a:xfrm>
          <a:prstGeom prst="rect">
            <a:avLst/>
          </a:prstGeom>
          <a:solidFill>
            <a:srgbClr val="FFFFCC"/>
          </a:solidFill>
          <a:ln w="2857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000">
                <a:solidFill>
                  <a:srgbClr val="FF0000"/>
                </a:solidFill>
                <a:ea typeface="MS PGothic" pitchFamily="34" charset="-128"/>
                <a:cs typeface="Arial" pitchFamily="34" charset="0"/>
              </a:rPr>
              <a:t>Radiation damage (DPA)</a:t>
            </a:r>
          </a:p>
        </p:txBody>
      </p:sp>
      <p:sp>
        <p:nvSpPr>
          <p:cNvPr id="73746" name="Rectangle 17"/>
          <p:cNvSpPr>
            <a:spLocks noChangeArrowheads="1"/>
          </p:cNvSpPr>
          <p:nvPr/>
        </p:nvSpPr>
        <p:spPr bwMode="auto">
          <a:xfrm>
            <a:off x="2638425" y="4543425"/>
            <a:ext cx="2874963" cy="444500"/>
          </a:xfrm>
          <a:prstGeom prst="rect">
            <a:avLst/>
          </a:prstGeom>
          <a:solidFill>
            <a:srgbClr val="FFFFCC"/>
          </a:solidFill>
          <a:ln w="2857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2000">
                <a:solidFill>
                  <a:srgbClr val="FF0000"/>
                </a:solidFill>
                <a:ea typeface="MS PGothic" pitchFamily="34" charset="-128"/>
                <a:cs typeface="Arial" pitchFamily="34" charset="0"/>
              </a:rPr>
              <a:t>Induced Radioactivity</a:t>
            </a:r>
          </a:p>
        </p:txBody>
      </p:sp>
      <p:sp>
        <p:nvSpPr>
          <p:cNvPr id="73747" name="Line 18"/>
          <p:cNvSpPr>
            <a:spLocks noChangeShapeType="1"/>
          </p:cNvSpPr>
          <p:nvPr/>
        </p:nvSpPr>
        <p:spPr bwMode="auto">
          <a:xfrm>
            <a:off x="5516563" y="4030663"/>
            <a:ext cx="619125" cy="307975"/>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8" name="Line 19"/>
          <p:cNvSpPr>
            <a:spLocks noChangeShapeType="1"/>
          </p:cNvSpPr>
          <p:nvPr/>
        </p:nvSpPr>
        <p:spPr bwMode="auto">
          <a:xfrm flipV="1">
            <a:off x="5534025" y="4757738"/>
            <a:ext cx="627063" cy="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9" name="Rectangle 20"/>
          <p:cNvSpPr>
            <a:spLocks noChangeArrowheads="1"/>
          </p:cNvSpPr>
          <p:nvPr/>
        </p:nvSpPr>
        <p:spPr bwMode="auto">
          <a:xfrm>
            <a:off x="6224588" y="4314825"/>
            <a:ext cx="2439987" cy="77470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600">
                <a:solidFill>
                  <a:schemeClr val="bg1"/>
                </a:solidFill>
                <a:ea typeface="MS PGothic" pitchFamily="34" charset="-128"/>
                <a:cs typeface="Arial" pitchFamily="34" charset="0"/>
              </a:rPr>
              <a:t>Radiation Safety Design</a:t>
            </a:r>
          </a:p>
          <a:p>
            <a:pPr algn="ctr"/>
            <a:r>
              <a:rPr kumimoji="1" lang="en-US" altLang="ja-JP" sz="1600">
                <a:solidFill>
                  <a:schemeClr val="bg1"/>
                </a:solidFill>
                <a:ea typeface="MS PGothic" pitchFamily="34" charset="-128"/>
                <a:cs typeface="Arial" pitchFamily="34" charset="0"/>
              </a:rPr>
              <a:t>Shielding, </a:t>
            </a:r>
          </a:p>
          <a:p>
            <a:pPr algn="ctr"/>
            <a:r>
              <a:rPr kumimoji="1" lang="en-US" altLang="ja-JP" sz="1600">
                <a:solidFill>
                  <a:schemeClr val="bg1"/>
                </a:solidFill>
                <a:ea typeface="MS PGothic" pitchFamily="34" charset="-128"/>
                <a:cs typeface="Arial" pitchFamily="34" charset="0"/>
              </a:rPr>
              <a:t>Maintenance Device</a:t>
            </a:r>
          </a:p>
        </p:txBody>
      </p:sp>
      <p:sp>
        <p:nvSpPr>
          <p:cNvPr id="73750" name="Rectangle 21"/>
          <p:cNvSpPr>
            <a:spLocks noChangeArrowheads="1"/>
          </p:cNvSpPr>
          <p:nvPr/>
        </p:nvSpPr>
        <p:spPr bwMode="auto">
          <a:xfrm>
            <a:off x="6211888" y="3489325"/>
            <a:ext cx="2452687" cy="63500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a:solidFill>
                  <a:schemeClr val="bg1"/>
                </a:solidFill>
                <a:ea typeface="MS PGothic" pitchFamily="34" charset="-128"/>
                <a:cs typeface="Arial" pitchFamily="34" charset="0"/>
              </a:rPr>
              <a:t>Neutronic Performance</a:t>
            </a:r>
          </a:p>
          <a:p>
            <a:pPr algn="ctr"/>
            <a:r>
              <a:rPr kumimoji="1" lang="en-US" altLang="ja-JP">
                <a:solidFill>
                  <a:schemeClr val="bg1"/>
                </a:solidFill>
                <a:ea typeface="MS PGothic" pitchFamily="34" charset="-128"/>
                <a:cs typeface="Arial" pitchFamily="34" charset="0"/>
              </a:rPr>
              <a:t>Intensity, Pulse shape</a:t>
            </a:r>
          </a:p>
        </p:txBody>
      </p:sp>
      <p:sp>
        <p:nvSpPr>
          <p:cNvPr id="73751" name="Line 22"/>
          <p:cNvSpPr>
            <a:spLocks noChangeShapeType="1"/>
          </p:cNvSpPr>
          <p:nvPr/>
        </p:nvSpPr>
        <p:spPr bwMode="auto">
          <a:xfrm flipV="1">
            <a:off x="5534025" y="3627438"/>
            <a:ext cx="627063" cy="153987"/>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2" name="Line 23"/>
          <p:cNvSpPr>
            <a:spLocks noChangeShapeType="1"/>
          </p:cNvSpPr>
          <p:nvPr/>
        </p:nvSpPr>
        <p:spPr bwMode="auto">
          <a:xfrm flipV="1">
            <a:off x="5456238" y="6269038"/>
            <a:ext cx="723900" cy="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3" name="Rectangle 24"/>
          <p:cNvSpPr>
            <a:spLocks noChangeArrowheads="1"/>
          </p:cNvSpPr>
          <p:nvPr/>
        </p:nvSpPr>
        <p:spPr bwMode="auto">
          <a:xfrm>
            <a:off x="2732088" y="2370138"/>
            <a:ext cx="2554287" cy="31750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a:solidFill>
                  <a:schemeClr val="bg1"/>
                </a:solidFill>
                <a:ea typeface="MS PGothic" pitchFamily="34" charset="-128"/>
                <a:cs typeface="Arial" pitchFamily="34" charset="0"/>
              </a:rPr>
              <a:t>Induced Radioactivity</a:t>
            </a:r>
          </a:p>
        </p:txBody>
      </p:sp>
      <p:sp>
        <p:nvSpPr>
          <p:cNvPr id="73754" name="Rectangle 25"/>
          <p:cNvSpPr>
            <a:spLocks noChangeArrowheads="1"/>
          </p:cNvSpPr>
          <p:nvPr/>
        </p:nvSpPr>
        <p:spPr bwMode="auto">
          <a:xfrm>
            <a:off x="6186488" y="1849438"/>
            <a:ext cx="2598737" cy="831850"/>
          </a:xfrm>
          <a:prstGeom prst="rect">
            <a:avLst/>
          </a:prstGeom>
          <a:solidFill>
            <a:srgbClr val="FFFFCC"/>
          </a:solidFill>
          <a:ln w="9525">
            <a:solidFill>
              <a:srgbClr val="808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kumimoji="1" lang="en-US" altLang="ja-JP">
                <a:solidFill>
                  <a:schemeClr val="bg1"/>
                </a:solidFill>
                <a:ea typeface="MS PGothic" pitchFamily="34" charset="-128"/>
                <a:cs typeface="Arial" pitchFamily="34" charset="0"/>
              </a:rPr>
              <a:t>Radiation Safety Design</a:t>
            </a:r>
          </a:p>
          <a:p>
            <a:r>
              <a:rPr kumimoji="1" lang="en-US" altLang="ja-JP">
                <a:solidFill>
                  <a:schemeClr val="bg1"/>
                </a:solidFill>
                <a:ea typeface="MS PGothic" pitchFamily="34" charset="-128"/>
                <a:cs typeface="Arial" pitchFamily="34" charset="0"/>
              </a:rPr>
              <a:t>Shielding, </a:t>
            </a:r>
          </a:p>
          <a:p>
            <a:r>
              <a:rPr kumimoji="1" lang="en-US" altLang="ja-JP">
                <a:solidFill>
                  <a:schemeClr val="bg1"/>
                </a:solidFill>
                <a:ea typeface="MS PGothic" pitchFamily="34" charset="-128"/>
                <a:cs typeface="Arial" pitchFamily="34" charset="0"/>
              </a:rPr>
              <a:t>Maintenance Device</a:t>
            </a:r>
          </a:p>
        </p:txBody>
      </p:sp>
      <p:sp>
        <p:nvSpPr>
          <p:cNvPr id="73755" name="Line 26"/>
          <p:cNvSpPr>
            <a:spLocks noChangeShapeType="1"/>
          </p:cNvSpPr>
          <p:nvPr/>
        </p:nvSpPr>
        <p:spPr bwMode="auto">
          <a:xfrm>
            <a:off x="4479925" y="2038350"/>
            <a:ext cx="1706563" cy="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6" name="Line 27"/>
          <p:cNvSpPr>
            <a:spLocks noChangeShapeType="1"/>
          </p:cNvSpPr>
          <p:nvPr/>
        </p:nvSpPr>
        <p:spPr bwMode="auto">
          <a:xfrm flipV="1">
            <a:off x="5292725" y="2508250"/>
            <a:ext cx="855663" cy="1270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7" name="Line 28"/>
          <p:cNvSpPr>
            <a:spLocks noChangeShapeType="1"/>
          </p:cNvSpPr>
          <p:nvPr/>
        </p:nvSpPr>
        <p:spPr bwMode="auto">
          <a:xfrm>
            <a:off x="2092325" y="2393950"/>
            <a:ext cx="608013" cy="16510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8" name="Line 29"/>
          <p:cNvSpPr>
            <a:spLocks noChangeShapeType="1"/>
          </p:cNvSpPr>
          <p:nvPr/>
        </p:nvSpPr>
        <p:spPr bwMode="auto">
          <a:xfrm flipV="1">
            <a:off x="2079625" y="2044700"/>
            <a:ext cx="620713" cy="139700"/>
          </a:xfrm>
          <a:prstGeom prst="line">
            <a:avLst/>
          </a:prstGeom>
          <a:noFill/>
          <a:ln w="57150">
            <a:solidFill>
              <a:srgbClr val="33CC33"/>
            </a:solidFill>
            <a:round/>
            <a:headEnd/>
            <a:tailEnd type="arrow"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9" name="Freeform 30"/>
          <p:cNvSpPr>
            <a:spLocks/>
          </p:cNvSpPr>
          <p:nvPr/>
        </p:nvSpPr>
        <p:spPr bwMode="auto">
          <a:xfrm>
            <a:off x="7834313" y="5114925"/>
            <a:ext cx="438150" cy="438150"/>
          </a:xfrm>
          <a:custGeom>
            <a:avLst/>
            <a:gdLst>
              <a:gd name="T0" fmla="*/ 0 w 276"/>
              <a:gd name="T1" fmla="*/ 438150 h 276"/>
              <a:gd name="T2" fmla="*/ 438150 w 276"/>
              <a:gd name="T3" fmla="*/ 438150 h 276"/>
              <a:gd name="T4" fmla="*/ 425450 w 276"/>
              <a:gd name="T5" fmla="*/ 0 h 276"/>
              <a:gd name="T6" fmla="*/ 0 60000 65536"/>
              <a:gd name="T7" fmla="*/ 0 60000 65536"/>
              <a:gd name="T8" fmla="*/ 0 60000 65536"/>
            </a:gdLst>
            <a:ahLst/>
            <a:cxnLst>
              <a:cxn ang="T6">
                <a:pos x="T0" y="T1"/>
              </a:cxn>
              <a:cxn ang="T7">
                <a:pos x="T2" y="T3"/>
              </a:cxn>
              <a:cxn ang="T8">
                <a:pos x="T4" y="T5"/>
              </a:cxn>
            </a:cxnLst>
            <a:rect l="0" t="0" r="r" b="b"/>
            <a:pathLst>
              <a:path w="276" h="276">
                <a:moveTo>
                  <a:pt x="0" y="276"/>
                </a:moveTo>
                <a:lnTo>
                  <a:pt x="276" y="276"/>
                </a:lnTo>
                <a:lnTo>
                  <a:pt x="268" y="0"/>
                </a:lnTo>
              </a:path>
            </a:pathLst>
          </a:custGeom>
          <a:noFill/>
          <a:ln w="57150" cmpd="sng">
            <a:solidFill>
              <a:srgbClr val="33CC33"/>
            </a:solidFill>
            <a:round/>
            <a:headEnd type="none" w="med" len="med"/>
            <a:tailEnd type="arrow"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5135" name="Rectangle 31"/>
          <p:cNvSpPr>
            <a:spLocks noChangeArrowheads="1"/>
          </p:cNvSpPr>
          <p:nvPr/>
        </p:nvSpPr>
        <p:spPr bwMode="auto">
          <a:xfrm>
            <a:off x="250825" y="188913"/>
            <a:ext cx="8148638"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defRPr/>
            </a:pPr>
            <a:r>
              <a:rPr lang="en-US" altLang="ja-JP" sz="2800">
                <a:solidFill>
                  <a:schemeClr val="tx2"/>
                </a:solidFill>
                <a:effectLst>
                  <a:outerShdw blurRad="38100" dist="38100" dir="2700000" algn="tl">
                    <a:srgbClr val="FFFFFF"/>
                  </a:outerShdw>
                </a:effectLst>
                <a:latin typeface="Comic Sans MS" pitchFamily="66" charset="0"/>
                <a:ea typeface="MS PGothic" pitchFamily="34" charset="-128"/>
              </a:rPr>
              <a:t>Design Items in Association with Nuclear Data</a:t>
            </a:r>
          </a:p>
        </p:txBody>
      </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2428518383"/>
      </p:ext>
    </p:extLst>
  </p:cSld>
  <p:clrMapOvr>
    <a:masterClrMapping/>
  </p:clrMapOvr>
  <p:transition>
    <p:strips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liennummernplatzhalter 3"/>
          <p:cNvSpPr>
            <a:spLocks noGrp="1"/>
          </p:cNvSpPr>
          <p:nvPr>
            <p:ph type="sldNum" sz="quarter" idx="10"/>
          </p:nvPr>
        </p:nvSpPr>
        <p:spPr/>
        <p:txBody>
          <a:bodyPr/>
          <a:lstStyle/>
          <a:p>
            <a:fld id="{CA806DCA-A04F-47BE-9E50-EDE06498A8BC}" type="slidenum">
              <a:rPr lang="de-DE"/>
              <a:pPr/>
              <a:t>77</a:t>
            </a:fld>
            <a:endParaRPr lang="de-DE"/>
          </a:p>
        </p:txBody>
      </p:sp>
      <p:sp>
        <p:nvSpPr>
          <p:cNvPr id="845826" name="Rectangle 2"/>
          <p:cNvSpPr>
            <a:spLocks noGrp="1" noChangeArrowheads="1"/>
          </p:cNvSpPr>
          <p:nvPr>
            <p:ph type="title"/>
          </p:nvPr>
        </p:nvSpPr>
        <p:spPr>
          <a:xfrm>
            <a:off x="661988" y="200025"/>
            <a:ext cx="8229600" cy="515938"/>
          </a:xfrm>
          <a:noFill/>
          <a:ln/>
        </p:spPr>
        <p:txBody>
          <a:bodyPr anchorCtr="0"/>
          <a:lstStyle/>
          <a:p>
            <a:r>
              <a:rPr lang="en-US" altLang="ja-JP" sz="2400">
                <a:ea typeface="MS PGothic" pitchFamily="34" charset="-128"/>
              </a:rPr>
              <a:t>J-Parc target station…</a:t>
            </a:r>
          </a:p>
        </p:txBody>
      </p:sp>
      <p:pic>
        <p:nvPicPr>
          <p:cNvPr id="845827" name="Picture 3" descr="中性子源bl21-0割とターゲット台車_天井遮蔽無"/>
          <p:cNvPicPr>
            <a:picLocks noChangeAspect="1" noChangeArrowheads="1"/>
          </p:cNvPicPr>
          <p:nvPr/>
        </p:nvPicPr>
        <p:blipFill>
          <a:blip r:embed="rId3" cstate="print"/>
          <a:srcRect l="17844" t="29213" r="33359" b="12793"/>
          <a:stretch>
            <a:fillRect/>
          </a:stretch>
        </p:blipFill>
        <p:spPr bwMode="auto">
          <a:xfrm>
            <a:off x="160338" y="2279650"/>
            <a:ext cx="4664075" cy="3917950"/>
          </a:xfrm>
          <a:prstGeom prst="rect">
            <a:avLst/>
          </a:prstGeom>
          <a:noFill/>
          <a:ln w="9525">
            <a:noFill/>
            <a:miter lim="800000"/>
            <a:headEnd/>
            <a:tailEnd/>
          </a:ln>
        </p:spPr>
      </p:pic>
      <p:sp>
        <p:nvSpPr>
          <p:cNvPr id="845828" name="Line 4"/>
          <p:cNvSpPr>
            <a:spLocks noChangeShapeType="1"/>
          </p:cNvSpPr>
          <p:nvPr/>
        </p:nvSpPr>
        <p:spPr bwMode="auto">
          <a:xfrm flipV="1">
            <a:off x="612775" y="5143500"/>
            <a:ext cx="736600" cy="317500"/>
          </a:xfrm>
          <a:prstGeom prst="line">
            <a:avLst/>
          </a:prstGeom>
          <a:noFill/>
          <a:ln w="38100">
            <a:solidFill>
              <a:srgbClr val="FF00FF"/>
            </a:solidFill>
            <a:round/>
            <a:headEnd/>
            <a:tailEnd type="triangle" w="med" len="med"/>
          </a:ln>
          <a:effectLst/>
        </p:spPr>
        <p:txBody>
          <a:bodyPr/>
          <a:lstStyle/>
          <a:p>
            <a:endParaRPr lang="de-DE"/>
          </a:p>
        </p:txBody>
      </p:sp>
      <p:sp>
        <p:nvSpPr>
          <p:cNvPr id="845829" name="Text Box 5"/>
          <p:cNvSpPr txBox="1">
            <a:spLocks noChangeArrowheads="1"/>
          </p:cNvSpPr>
          <p:nvPr/>
        </p:nvSpPr>
        <p:spPr bwMode="auto">
          <a:xfrm>
            <a:off x="0" y="5505450"/>
            <a:ext cx="1290638" cy="581025"/>
          </a:xfrm>
          <a:prstGeom prst="rect">
            <a:avLst/>
          </a:prstGeom>
          <a:solidFill>
            <a:schemeClr val="bg1"/>
          </a:solidFill>
          <a:ln w="9525">
            <a:noFill/>
            <a:miter lim="800000"/>
            <a:headEnd/>
            <a:tailEnd/>
          </a:ln>
          <a:effectLst/>
        </p:spPr>
        <p:txBody>
          <a:bodyPr wrap="none">
            <a:spAutoFit/>
          </a:bodyPr>
          <a:lstStyle/>
          <a:p>
            <a:pPr algn="ctr"/>
            <a:r>
              <a:rPr kumimoji="1" lang="en-US" altLang="ja-JP" sz="1600" b="1">
                <a:solidFill>
                  <a:srgbClr val="FF00FF"/>
                </a:solidFill>
                <a:latin typeface="Helvetica" pitchFamily="34" charset="0"/>
                <a:ea typeface="MS PGothic" pitchFamily="34" charset="-128"/>
              </a:rPr>
              <a:t>Proton </a:t>
            </a:r>
          </a:p>
          <a:p>
            <a:pPr algn="ctr"/>
            <a:r>
              <a:rPr kumimoji="1" lang="en-US" altLang="ja-JP" sz="1600" b="1">
                <a:solidFill>
                  <a:srgbClr val="FF00FF"/>
                </a:solidFill>
                <a:latin typeface="Helvetica" pitchFamily="34" charset="0"/>
                <a:ea typeface="MS PGothic" pitchFamily="34" charset="-128"/>
              </a:rPr>
              <a:t>3GeV, 25Hz</a:t>
            </a:r>
          </a:p>
        </p:txBody>
      </p:sp>
      <p:sp>
        <p:nvSpPr>
          <p:cNvPr id="845830" name="Rectangle 6"/>
          <p:cNvSpPr>
            <a:spLocks noChangeArrowheads="1"/>
          </p:cNvSpPr>
          <p:nvPr/>
        </p:nvSpPr>
        <p:spPr bwMode="auto">
          <a:xfrm>
            <a:off x="2101850" y="4505325"/>
            <a:ext cx="482600" cy="571500"/>
          </a:xfrm>
          <a:prstGeom prst="rect">
            <a:avLst/>
          </a:prstGeom>
          <a:noFill/>
          <a:ln w="38100">
            <a:solidFill>
              <a:srgbClr val="FF00FF"/>
            </a:solidFill>
            <a:miter lim="800000"/>
            <a:headEnd/>
            <a:tailEnd/>
          </a:ln>
          <a:effectLst/>
        </p:spPr>
        <p:txBody>
          <a:bodyPr wrap="none" anchor="ctr"/>
          <a:lstStyle/>
          <a:p>
            <a:endParaRPr lang="de-DE"/>
          </a:p>
        </p:txBody>
      </p:sp>
      <p:sp>
        <p:nvSpPr>
          <p:cNvPr id="845831" name="Line 7"/>
          <p:cNvSpPr>
            <a:spLocks noChangeShapeType="1"/>
          </p:cNvSpPr>
          <p:nvPr/>
        </p:nvSpPr>
        <p:spPr bwMode="auto">
          <a:xfrm>
            <a:off x="2530475" y="4702175"/>
            <a:ext cx="2019300" cy="292100"/>
          </a:xfrm>
          <a:prstGeom prst="line">
            <a:avLst/>
          </a:prstGeom>
          <a:noFill/>
          <a:ln w="38100">
            <a:solidFill>
              <a:srgbClr val="00FFFF"/>
            </a:solidFill>
            <a:round/>
            <a:headEnd/>
            <a:tailEnd type="triangle" w="med" len="med"/>
          </a:ln>
          <a:effectLst/>
        </p:spPr>
        <p:txBody>
          <a:bodyPr/>
          <a:lstStyle/>
          <a:p>
            <a:endParaRPr lang="de-DE"/>
          </a:p>
        </p:txBody>
      </p:sp>
      <p:sp>
        <p:nvSpPr>
          <p:cNvPr id="845832" name="Text Box 8"/>
          <p:cNvSpPr txBox="1">
            <a:spLocks noChangeArrowheads="1"/>
          </p:cNvSpPr>
          <p:nvPr/>
        </p:nvSpPr>
        <p:spPr bwMode="auto">
          <a:xfrm>
            <a:off x="3398838" y="5035550"/>
            <a:ext cx="962025" cy="336550"/>
          </a:xfrm>
          <a:prstGeom prst="rect">
            <a:avLst/>
          </a:prstGeom>
          <a:solidFill>
            <a:schemeClr val="bg1"/>
          </a:solidFill>
          <a:ln w="9525">
            <a:noFill/>
            <a:miter lim="800000"/>
            <a:headEnd/>
            <a:tailEnd/>
          </a:ln>
          <a:effectLst/>
        </p:spPr>
        <p:txBody>
          <a:bodyPr wrap="none">
            <a:spAutoFit/>
          </a:bodyPr>
          <a:lstStyle/>
          <a:p>
            <a:pPr algn="ctr"/>
            <a:r>
              <a:rPr kumimoji="1" lang="en-US" altLang="ja-JP" sz="1600" b="1">
                <a:solidFill>
                  <a:srgbClr val="006699"/>
                </a:solidFill>
                <a:latin typeface="Helvetica" pitchFamily="34" charset="0"/>
                <a:ea typeface="MS PGothic" pitchFamily="34" charset="-128"/>
              </a:rPr>
              <a:t>Neutron</a:t>
            </a:r>
          </a:p>
        </p:txBody>
      </p:sp>
      <p:sp>
        <p:nvSpPr>
          <p:cNvPr id="845833" name="Text Box 9"/>
          <p:cNvSpPr txBox="1">
            <a:spLocks noChangeArrowheads="1"/>
          </p:cNvSpPr>
          <p:nvPr/>
        </p:nvSpPr>
        <p:spPr bwMode="auto">
          <a:xfrm>
            <a:off x="2919413" y="3378200"/>
            <a:ext cx="895350" cy="336550"/>
          </a:xfrm>
          <a:prstGeom prst="rect">
            <a:avLst/>
          </a:prstGeom>
          <a:solidFill>
            <a:schemeClr val="bg1"/>
          </a:solidFill>
          <a:ln w="9525">
            <a:noFill/>
            <a:miter lim="800000"/>
            <a:headEnd/>
            <a:tailEnd/>
          </a:ln>
          <a:effectLst/>
        </p:spPr>
        <p:txBody>
          <a:bodyPr>
            <a:spAutoFit/>
          </a:bodyPr>
          <a:lstStyle/>
          <a:p>
            <a:pPr algn="ctr"/>
            <a:r>
              <a:rPr kumimoji="1" lang="en-US" altLang="ja-JP" sz="1600" b="1">
                <a:solidFill>
                  <a:srgbClr val="800000"/>
                </a:solidFill>
                <a:latin typeface="Helvetica" pitchFamily="34" charset="0"/>
                <a:ea typeface="MS PGothic" pitchFamily="34" charset="-128"/>
              </a:rPr>
              <a:t>Shutter</a:t>
            </a:r>
          </a:p>
        </p:txBody>
      </p:sp>
      <p:sp>
        <p:nvSpPr>
          <p:cNvPr id="845834" name="Text Box 10"/>
          <p:cNvSpPr txBox="1">
            <a:spLocks noChangeArrowheads="1"/>
          </p:cNvSpPr>
          <p:nvPr/>
        </p:nvSpPr>
        <p:spPr bwMode="auto">
          <a:xfrm>
            <a:off x="1476375" y="6086475"/>
            <a:ext cx="942975" cy="581025"/>
          </a:xfrm>
          <a:prstGeom prst="rect">
            <a:avLst/>
          </a:prstGeom>
          <a:solidFill>
            <a:schemeClr val="bg1"/>
          </a:solidFill>
          <a:ln w="9525">
            <a:noFill/>
            <a:miter lim="800000"/>
            <a:headEnd/>
            <a:tailEnd/>
          </a:ln>
          <a:effectLst/>
        </p:spPr>
        <p:txBody>
          <a:bodyPr wrap="none">
            <a:spAutoFit/>
          </a:bodyPr>
          <a:lstStyle/>
          <a:p>
            <a:pPr algn="ctr"/>
            <a:r>
              <a:rPr kumimoji="1" lang="en-US" altLang="ja-JP" sz="1600" b="1">
                <a:solidFill>
                  <a:srgbClr val="800000"/>
                </a:solidFill>
                <a:latin typeface="Helvetica" pitchFamily="34" charset="0"/>
                <a:ea typeface="MS PGothic" pitchFamily="34" charset="-128"/>
              </a:rPr>
              <a:t>Beam </a:t>
            </a:r>
          </a:p>
          <a:p>
            <a:pPr algn="ctr"/>
            <a:r>
              <a:rPr kumimoji="1" lang="en-US" altLang="ja-JP" sz="1600" b="1">
                <a:solidFill>
                  <a:srgbClr val="800000"/>
                </a:solidFill>
                <a:latin typeface="Helvetica" pitchFamily="34" charset="0"/>
                <a:ea typeface="MS PGothic" pitchFamily="34" charset="-128"/>
              </a:rPr>
              <a:t>window</a:t>
            </a:r>
          </a:p>
        </p:txBody>
      </p:sp>
      <p:sp>
        <p:nvSpPr>
          <p:cNvPr id="845835" name="Line 11"/>
          <p:cNvSpPr>
            <a:spLocks noChangeShapeType="1"/>
          </p:cNvSpPr>
          <p:nvPr/>
        </p:nvSpPr>
        <p:spPr bwMode="auto">
          <a:xfrm flipH="1">
            <a:off x="584200" y="3219450"/>
            <a:ext cx="12700" cy="2197100"/>
          </a:xfrm>
          <a:prstGeom prst="line">
            <a:avLst/>
          </a:prstGeom>
          <a:noFill/>
          <a:ln w="28575">
            <a:solidFill>
              <a:schemeClr val="tx1"/>
            </a:solidFill>
            <a:round/>
            <a:headEnd type="triangle" w="med" len="med"/>
            <a:tailEnd type="triangle" w="med" len="med"/>
          </a:ln>
          <a:effectLst/>
        </p:spPr>
        <p:txBody>
          <a:bodyPr/>
          <a:lstStyle/>
          <a:p>
            <a:endParaRPr lang="de-DE"/>
          </a:p>
        </p:txBody>
      </p:sp>
      <p:sp>
        <p:nvSpPr>
          <p:cNvPr id="845836" name="Text Box 12"/>
          <p:cNvSpPr txBox="1">
            <a:spLocks noChangeArrowheads="1"/>
          </p:cNvSpPr>
          <p:nvPr/>
        </p:nvSpPr>
        <p:spPr bwMode="auto">
          <a:xfrm>
            <a:off x="244475" y="4086225"/>
            <a:ext cx="647700" cy="336550"/>
          </a:xfrm>
          <a:prstGeom prst="rect">
            <a:avLst/>
          </a:prstGeom>
          <a:solidFill>
            <a:schemeClr val="bg1"/>
          </a:solidFill>
          <a:ln w="9525">
            <a:noFill/>
            <a:miter lim="800000"/>
            <a:headEnd/>
            <a:tailEnd/>
          </a:ln>
          <a:effectLst/>
        </p:spPr>
        <p:txBody>
          <a:bodyPr wrap="none">
            <a:spAutoFit/>
          </a:bodyPr>
          <a:lstStyle/>
          <a:p>
            <a:pPr algn="ctr"/>
            <a:r>
              <a:rPr kumimoji="1" lang="en-US" altLang="ja-JP" sz="1600" b="1">
                <a:latin typeface="Helvetica" pitchFamily="34" charset="0"/>
                <a:ea typeface="MS PGothic" pitchFamily="34" charset="-128"/>
              </a:rPr>
              <a:t>9.2m</a:t>
            </a:r>
          </a:p>
        </p:txBody>
      </p:sp>
      <p:sp>
        <p:nvSpPr>
          <p:cNvPr id="845837" name="Line 13"/>
          <p:cNvSpPr>
            <a:spLocks noChangeShapeType="1"/>
          </p:cNvSpPr>
          <p:nvPr/>
        </p:nvSpPr>
        <p:spPr bwMode="auto">
          <a:xfrm rot="-5400000" flipH="1" flipV="1">
            <a:off x="1741488" y="1928812"/>
            <a:ext cx="819150" cy="1984375"/>
          </a:xfrm>
          <a:prstGeom prst="line">
            <a:avLst/>
          </a:prstGeom>
          <a:noFill/>
          <a:ln w="28575">
            <a:solidFill>
              <a:schemeClr val="tx1"/>
            </a:solidFill>
            <a:round/>
            <a:headEnd type="triangle" w="med" len="med"/>
            <a:tailEnd type="triangle" w="med" len="med"/>
          </a:ln>
          <a:effectLst/>
        </p:spPr>
        <p:txBody>
          <a:bodyPr/>
          <a:lstStyle/>
          <a:p>
            <a:endParaRPr lang="de-DE"/>
          </a:p>
        </p:txBody>
      </p:sp>
      <p:sp>
        <p:nvSpPr>
          <p:cNvPr id="845838" name="Line 14"/>
          <p:cNvSpPr>
            <a:spLocks noChangeShapeType="1"/>
          </p:cNvSpPr>
          <p:nvPr/>
        </p:nvSpPr>
        <p:spPr bwMode="auto">
          <a:xfrm flipH="1" flipV="1">
            <a:off x="1952625" y="4953000"/>
            <a:ext cx="0" cy="1181100"/>
          </a:xfrm>
          <a:prstGeom prst="line">
            <a:avLst/>
          </a:prstGeom>
          <a:noFill/>
          <a:ln w="28575">
            <a:solidFill>
              <a:srgbClr val="800000"/>
            </a:solidFill>
            <a:round/>
            <a:headEnd/>
            <a:tailEnd type="triangle" w="med" len="med"/>
          </a:ln>
          <a:effectLst/>
        </p:spPr>
        <p:txBody>
          <a:bodyPr/>
          <a:lstStyle/>
          <a:p>
            <a:endParaRPr lang="de-DE"/>
          </a:p>
        </p:txBody>
      </p:sp>
      <p:sp>
        <p:nvSpPr>
          <p:cNvPr id="845839" name="Text Box 15"/>
          <p:cNvSpPr txBox="1">
            <a:spLocks noChangeArrowheads="1"/>
          </p:cNvSpPr>
          <p:nvPr/>
        </p:nvSpPr>
        <p:spPr bwMode="auto">
          <a:xfrm>
            <a:off x="985838" y="4733925"/>
            <a:ext cx="793750" cy="336550"/>
          </a:xfrm>
          <a:prstGeom prst="rect">
            <a:avLst/>
          </a:prstGeom>
          <a:solidFill>
            <a:schemeClr val="bg1"/>
          </a:solidFill>
          <a:ln w="9525">
            <a:noFill/>
            <a:miter lim="800000"/>
            <a:headEnd/>
            <a:tailEnd/>
          </a:ln>
          <a:effectLst/>
        </p:spPr>
        <p:txBody>
          <a:bodyPr wrap="none">
            <a:spAutoFit/>
          </a:bodyPr>
          <a:lstStyle/>
          <a:p>
            <a:pPr algn="ctr"/>
            <a:r>
              <a:rPr kumimoji="1" lang="en-US" altLang="ja-JP" sz="1600" b="1">
                <a:solidFill>
                  <a:srgbClr val="800000"/>
                </a:solidFill>
                <a:latin typeface="Helvetica" pitchFamily="34" charset="0"/>
                <a:ea typeface="MS PGothic" pitchFamily="34" charset="-128"/>
              </a:rPr>
              <a:t>Shield</a:t>
            </a:r>
          </a:p>
        </p:txBody>
      </p:sp>
      <p:sp>
        <p:nvSpPr>
          <p:cNvPr id="845840" name="Text Box 16"/>
          <p:cNvSpPr txBox="1">
            <a:spLocks noChangeArrowheads="1"/>
          </p:cNvSpPr>
          <p:nvPr/>
        </p:nvSpPr>
        <p:spPr bwMode="auto">
          <a:xfrm>
            <a:off x="3471863" y="4054475"/>
            <a:ext cx="1063625" cy="581025"/>
          </a:xfrm>
          <a:prstGeom prst="rect">
            <a:avLst/>
          </a:prstGeom>
          <a:solidFill>
            <a:schemeClr val="bg1"/>
          </a:solidFill>
          <a:ln w="9525">
            <a:noFill/>
            <a:miter lim="800000"/>
            <a:headEnd/>
            <a:tailEnd/>
          </a:ln>
          <a:effectLst/>
        </p:spPr>
        <p:txBody>
          <a:bodyPr wrap="none">
            <a:spAutoFit/>
          </a:bodyPr>
          <a:lstStyle/>
          <a:p>
            <a:r>
              <a:rPr kumimoji="1" lang="en-US" altLang="ja-JP" sz="1600" b="1">
                <a:solidFill>
                  <a:srgbClr val="800000"/>
                </a:solidFill>
                <a:latin typeface="Helvetica" pitchFamily="34" charset="0"/>
                <a:ea typeface="MS PGothic" pitchFamily="34" charset="-128"/>
              </a:rPr>
              <a:t>Heavy</a:t>
            </a:r>
          </a:p>
          <a:p>
            <a:r>
              <a:rPr kumimoji="1" lang="en-US" altLang="ja-JP" sz="1600" b="1">
                <a:solidFill>
                  <a:srgbClr val="800000"/>
                </a:solidFill>
                <a:latin typeface="Helvetica" pitchFamily="34" charset="0"/>
                <a:ea typeface="MS PGothic" pitchFamily="34" charset="-128"/>
              </a:rPr>
              <a:t>Concrete</a:t>
            </a:r>
          </a:p>
        </p:txBody>
      </p:sp>
      <p:sp>
        <p:nvSpPr>
          <p:cNvPr id="845841" name="Text Box 17"/>
          <p:cNvSpPr txBox="1">
            <a:spLocks noChangeArrowheads="1"/>
          </p:cNvSpPr>
          <p:nvPr/>
        </p:nvSpPr>
        <p:spPr bwMode="auto">
          <a:xfrm>
            <a:off x="2406650" y="2460625"/>
            <a:ext cx="590550" cy="336550"/>
          </a:xfrm>
          <a:prstGeom prst="rect">
            <a:avLst/>
          </a:prstGeom>
          <a:solidFill>
            <a:schemeClr val="bg1"/>
          </a:solidFill>
          <a:ln w="9525">
            <a:noFill/>
            <a:miter lim="800000"/>
            <a:headEnd/>
            <a:tailEnd/>
          </a:ln>
          <a:effectLst/>
        </p:spPr>
        <p:txBody>
          <a:bodyPr wrap="none">
            <a:spAutoFit/>
          </a:bodyPr>
          <a:lstStyle/>
          <a:p>
            <a:pPr algn="ctr"/>
            <a:r>
              <a:rPr kumimoji="1" lang="en-US" altLang="ja-JP" sz="1600" b="1">
                <a:latin typeface="Helvetica" pitchFamily="34" charset="0"/>
                <a:ea typeface="MS PGothic" pitchFamily="34" charset="-128"/>
              </a:rPr>
              <a:t>10m</a:t>
            </a:r>
          </a:p>
        </p:txBody>
      </p:sp>
      <p:sp>
        <p:nvSpPr>
          <p:cNvPr id="845842" name="Line 18"/>
          <p:cNvSpPr>
            <a:spLocks noChangeShapeType="1"/>
          </p:cNvSpPr>
          <p:nvPr/>
        </p:nvSpPr>
        <p:spPr bwMode="auto">
          <a:xfrm>
            <a:off x="1149350" y="3152775"/>
            <a:ext cx="12700" cy="457200"/>
          </a:xfrm>
          <a:prstGeom prst="line">
            <a:avLst/>
          </a:prstGeom>
          <a:noFill/>
          <a:ln w="9525">
            <a:solidFill>
              <a:schemeClr val="tx1"/>
            </a:solidFill>
            <a:round/>
            <a:headEnd/>
            <a:tailEnd/>
          </a:ln>
          <a:effectLst/>
        </p:spPr>
        <p:txBody>
          <a:bodyPr/>
          <a:lstStyle/>
          <a:p>
            <a:endParaRPr lang="de-DE"/>
          </a:p>
        </p:txBody>
      </p:sp>
      <p:sp>
        <p:nvSpPr>
          <p:cNvPr id="845843" name="Line 19"/>
          <p:cNvSpPr>
            <a:spLocks noChangeShapeType="1"/>
          </p:cNvSpPr>
          <p:nvPr/>
        </p:nvSpPr>
        <p:spPr bwMode="auto">
          <a:xfrm>
            <a:off x="3155950" y="2413000"/>
            <a:ext cx="25400" cy="495300"/>
          </a:xfrm>
          <a:prstGeom prst="line">
            <a:avLst/>
          </a:prstGeom>
          <a:noFill/>
          <a:ln w="9525">
            <a:solidFill>
              <a:schemeClr val="tx1"/>
            </a:solidFill>
            <a:round/>
            <a:headEnd/>
            <a:tailEnd/>
          </a:ln>
          <a:effectLst/>
        </p:spPr>
        <p:txBody>
          <a:bodyPr/>
          <a:lstStyle/>
          <a:p>
            <a:endParaRPr lang="de-DE"/>
          </a:p>
        </p:txBody>
      </p:sp>
      <p:sp>
        <p:nvSpPr>
          <p:cNvPr id="845844" name="AutoShape 20"/>
          <p:cNvSpPr>
            <a:spLocks noChangeArrowheads="1"/>
          </p:cNvSpPr>
          <p:nvPr/>
        </p:nvSpPr>
        <p:spPr bwMode="auto">
          <a:xfrm>
            <a:off x="5229225" y="1147763"/>
            <a:ext cx="3622675" cy="4183062"/>
          </a:xfrm>
          <a:prstGeom prst="wedgeRectCallout">
            <a:avLst>
              <a:gd name="adj1" fmla="val -123620"/>
              <a:gd name="adj2" fmla="val 30454"/>
            </a:avLst>
          </a:prstGeom>
          <a:noFill/>
          <a:ln w="9525">
            <a:solidFill>
              <a:schemeClr val="tx1"/>
            </a:solidFill>
            <a:miter lim="800000"/>
            <a:headEnd/>
            <a:tailEnd/>
          </a:ln>
          <a:effectLst/>
        </p:spPr>
        <p:txBody>
          <a:bodyPr/>
          <a:lstStyle/>
          <a:p>
            <a:pPr algn="ctr" eaLnBrk="0" hangingPunct="0"/>
            <a:endParaRPr lang="en-US">
              <a:ea typeface="MS PGothic" pitchFamily="34" charset="-128"/>
            </a:endParaRPr>
          </a:p>
        </p:txBody>
      </p:sp>
      <p:sp>
        <p:nvSpPr>
          <p:cNvPr id="845845" name="Rectangle 21"/>
          <p:cNvSpPr>
            <a:spLocks noChangeArrowheads="1"/>
          </p:cNvSpPr>
          <p:nvPr/>
        </p:nvSpPr>
        <p:spPr bwMode="auto">
          <a:xfrm>
            <a:off x="0" y="952500"/>
            <a:ext cx="4946650" cy="1311275"/>
          </a:xfrm>
          <a:prstGeom prst="rect">
            <a:avLst/>
          </a:prstGeom>
          <a:noFill/>
          <a:ln w="9525">
            <a:noFill/>
            <a:miter lim="800000"/>
            <a:headEnd/>
            <a:tailEnd/>
          </a:ln>
          <a:effectLst/>
        </p:spPr>
        <p:txBody>
          <a:bodyPr wrap="none">
            <a:spAutoFit/>
          </a:bodyPr>
          <a:lstStyle/>
          <a:p>
            <a:pPr marL="177800" indent="-177800" eaLnBrk="0" hangingPunct="0">
              <a:buFontTx/>
              <a:buChar char="•"/>
            </a:pPr>
            <a:r>
              <a:rPr kumimoji="1" lang="en-US" altLang="ja-JP" sz="2000">
                <a:solidFill>
                  <a:schemeClr val="tx2"/>
                </a:solidFill>
                <a:ea typeface="MS PGothic" pitchFamily="34" charset="-128"/>
              </a:rPr>
              <a:t>Mercury target system </a:t>
            </a:r>
          </a:p>
          <a:p>
            <a:pPr marL="177800" indent="-177800" eaLnBrk="0" hangingPunct="0">
              <a:buFontTx/>
              <a:buChar char="•"/>
            </a:pPr>
            <a:r>
              <a:rPr kumimoji="1" lang="en-US" altLang="ja-JP" sz="2000">
                <a:solidFill>
                  <a:schemeClr val="tx2"/>
                </a:solidFill>
                <a:ea typeface="MS PGothic" pitchFamily="34" charset="-128"/>
              </a:rPr>
              <a:t>3 supercritical hydrogen cold moderators</a:t>
            </a:r>
          </a:p>
          <a:p>
            <a:pPr lvl="1" eaLnBrk="0" hangingPunct="0">
              <a:buFontTx/>
              <a:buChar char="•"/>
            </a:pPr>
            <a:r>
              <a:rPr kumimoji="1" lang="en-US" altLang="ja-JP" sz="2000">
                <a:solidFill>
                  <a:schemeClr val="tx2"/>
                </a:solidFill>
                <a:ea typeface="MS PGothic" pitchFamily="34" charset="-128"/>
              </a:rPr>
              <a:t> 2 for superior pulse characteristics</a:t>
            </a:r>
          </a:p>
          <a:p>
            <a:pPr lvl="1" eaLnBrk="0" hangingPunct="0">
              <a:buFontTx/>
              <a:buChar char="•"/>
            </a:pPr>
            <a:r>
              <a:rPr kumimoji="1" lang="en-US" altLang="ja-JP" sz="2000">
                <a:solidFill>
                  <a:schemeClr val="tx2"/>
                </a:solidFill>
                <a:ea typeface="MS PGothic" pitchFamily="34" charset="-128"/>
              </a:rPr>
              <a:t> 1 for highest intensity</a:t>
            </a:r>
          </a:p>
        </p:txBody>
      </p:sp>
      <p:pic>
        <p:nvPicPr>
          <p:cNvPr id="845846" name="Picture 22" descr="dshowv18"/>
          <p:cNvPicPr>
            <a:picLocks noChangeAspect="1" noChangeArrowheads="1"/>
          </p:cNvPicPr>
          <p:nvPr/>
        </p:nvPicPr>
        <p:blipFill>
          <a:blip r:embed="rId4" cstate="print"/>
          <a:srcRect/>
          <a:stretch>
            <a:fillRect/>
          </a:stretch>
        </p:blipFill>
        <p:spPr bwMode="auto">
          <a:xfrm>
            <a:off x="5487988" y="1425575"/>
            <a:ext cx="2786062" cy="3322638"/>
          </a:xfrm>
          <a:prstGeom prst="rect">
            <a:avLst/>
          </a:prstGeom>
          <a:noFill/>
        </p:spPr>
      </p:pic>
      <p:sp>
        <p:nvSpPr>
          <p:cNvPr id="845847" name="Line 23"/>
          <p:cNvSpPr>
            <a:spLocks noChangeShapeType="1"/>
          </p:cNvSpPr>
          <p:nvPr/>
        </p:nvSpPr>
        <p:spPr bwMode="auto">
          <a:xfrm>
            <a:off x="4776788" y="1838325"/>
            <a:ext cx="1903412" cy="1095375"/>
          </a:xfrm>
          <a:prstGeom prst="line">
            <a:avLst/>
          </a:prstGeom>
          <a:noFill/>
          <a:ln w="28575">
            <a:solidFill>
              <a:srgbClr val="FF00FF"/>
            </a:solidFill>
            <a:miter lim="800000"/>
            <a:headEnd/>
            <a:tailEnd type="triangle" w="med" len="med"/>
          </a:ln>
          <a:effectLst/>
        </p:spPr>
        <p:txBody>
          <a:bodyPr wrap="none"/>
          <a:lstStyle/>
          <a:p>
            <a:endParaRPr lang="de-DE"/>
          </a:p>
        </p:txBody>
      </p:sp>
      <p:sp>
        <p:nvSpPr>
          <p:cNvPr id="845848" name="Line 24"/>
          <p:cNvSpPr>
            <a:spLocks noChangeShapeType="1"/>
          </p:cNvSpPr>
          <p:nvPr/>
        </p:nvSpPr>
        <p:spPr bwMode="auto">
          <a:xfrm>
            <a:off x="3567113" y="2128838"/>
            <a:ext cx="3370262" cy="1541462"/>
          </a:xfrm>
          <a:prstGeom prst="line">
            <a:avLst/>
          </a:prstGeom>
          <a:noFill/>
          <a:ln w="28575">
            <a:solidFill>
              <a:srgbClr val="FF00FF"/>
            </a:solidFill>
            <a:miter lim="800000"/>
            <a:headEnd/>
            <a:tailEnd type="triangle" w="med" len="med"/>
          </a:ln>
          <a:effectLst/>
        </p:spPr>
        <p:txBody>
          <a:bodyPr wrap="none"/>
          <a:lstStyle/>
          <a:p>
            <a:endParaRPr lang="de-DE"/>
          </a:p>
        </p:txBody>
      </p:sp>
      <p:sp>
        <p:nvSpPr>
          <p:cNvPr id="845849" name="Line 25"/>
          <p:cNvSpPr>
            <a:spLocks noChangeShapeType="1"/>
          </p:cNvSpPr>
          <p:nvPr/>
        </p:nvSpPr>
        <p:spPr bwMode="auto">
          <a:xfrm>
            <a:off x="4779963" y="1852613"/>
            <a:ext cx="2278062" cy="989012"/>
          </a:xfrm>
          <a:prstGeom prst="line">
            <a:avLst/>
          </a:prstGeom>
          <a:noFill/>
          <a:ln w="28575">
            <a:solidFill>
              <a:srgbClr val="FF00FF"/>
            </a:solidFill>
            <a:miter lim="800000"/>
            <a:headEnd/>
            <a:tailEnd type="triangle" w="med" len="med"/>
          </a:ln>
          <a:effectLst/>
        </p:spPr>
        <p:txBody>
          <a:bodyPr wrap="none"/>
          <a:lstStyle/>
          <a:p>
            <a:endParaRPr lang="de-DE"/>
          </a:p>
        </p:txBody>
      </p:sp>
      <p:sp>
        <p:nvSpPr>
          <p:cNvPr id="845850" name="Text Box 26"/>
          <p:cNvSpPr txBox="1">
            <a:spLocks noChangeArrowheads="1"/>
          </p:cNvSpPr>
          <p:nvPr/>
        </p:nvSpPr>
        <p:spPr bwMode="auto">
          <a:xfrm>
            <a:off x="6689725" y="4638675"/>
            <a:ext cx="1400175" cy="336550"/>
          </a:xfrm>
          <a:prstGeom prst="rect">
            <a:avLst/>
          </a:prstGeom>
          <a:solidFill>
            <a:schemeClr val="bg1"/>
          </a:solidFill>
          <a:ln w="9525">
            <a:noFill/>
            <a:miter lim="800000"/>
            <a:headEnd/>
            <a:tailEnd/>
          </a:ln>
          <a:effectLst/>
        </p:spPr>
        <p:txBody>
          <a:bodyPr>
            <a:spAutoFit/>
          </a:bodyPr>
          <a:lstStyle/>
          <a:p>
            <a:pPr algn="ctr"/>
            <a:r>
              <a:rPr kumimoji="1" lang="en-US" altLang="ja-JP" sz="1600" b="1">
                <a:solidFill>
                  <a:srgbClr val="800000"/>
                </a:solidFill>
                <a:latin typeface="Helvetica" pitchFamily="34" charset="0"/>
                <a:ea typeface="MS PGothic" pitchFamily="34" charset="-128"/>
              </a:rPr>
              <a:t>Target (</a:t>
            </a:r>
            <a:r>
              <a:rPr kumimoji="1" lang="en-US" altLang="ja-JP" sz="1600" b="1">
                <a:solidFill>
                  <a:srgbClr val="FF0000"/>
                </a:solidFill>
                <a:latin typeface="Helvetica" pitchFamily="34" charset="0"/>
                <a:ea typeface="MS PGothic" pitchFamily="34" charset="-128"/>
              </a:rPr>
              <a:t>Hg</a:t>
            </a:r>
            <a:r>
              <a:rPr kumimoji="1" lang="en-US" altLang="ja-JP" sz="1600" b="1">
                <a:solidFill>
                  <a:srgbClr val="800000"/>
                </a:solidFill>
                <a:latin typeface="Helvetica" pitchFamily="34" charset="0"/>
                <a:ea typeface="MS PGothic" pitchFamily="34" charset="-128"/>
              </a:rPr>
              <a:t>)</a:t>
            </a:r>
          </a:p>
        </p:txBody>
      </p:sp>
      <p:sp>
        <p:nvSpPr>
          <p:cNvPr id="845851" name="Line 27"/>
          <p:cNvSpPr>
            <a:spLocks noChangeShapeType="1"/>
          </p:cNvSpPr>
          <p:nvPr/>
        </p:nvSpPr>
        <p:spPr bwMode="auto">
          <a:xfrm>
            <a:off x="5978525" y="1695450"/>
            <a:ext cx="196850" cy="511175"/>
          </a:xfrm>
          <a:prstGeom prst="line">
            <a:avLst/>
          </a:prstGeom>
          <a:noFill/>
          <a:ln w="19050">
            <a:solidFill>
              <a:srgbClr val="800000"/>
            </a:solidFill>
            <a:miter lim="800000"/>
            <a:headEnd/>
            <a:tailEnd type="triangle" w="med" len="med"/>
          </a:ln>
          <a:effectLst/>
        </p:spPr>
        <p:txBody>
          <a:bodyPr wrap="none"/>
          <a:lstStyle/>
          <a:p>
            <a:endParaRPr lang="de-DE"/>
          </a:p>
        </p:txBody>
      </p:sp>
      <p:sp>
        <p:nvSpPr>
          <p:cNvPr id="845852" name="Text Box 28"/>
          <p:cNvSpPr txBox="1">
            <a:spLocks noChangeArrowheads="1"/>
          </p:cNvSpPr>
          <p:nvPr/>
        </p:nvSpPr>
        <p:spPr bwMode="auto">
          <a:xfrm>
            <a:off x="5338763" y="1168400"/>
            <a:ext cx="1749425" cy="581025"/>
          </a:xfrm>
          <a:prstGeom prst="rect">
            <a:avLst/>
          </a:prstGeom>
          <a:solidFill>
            <a:schemeClr val="bg1"/>
          </a:solidFill>
          <a:ln w="9525">
            <a:noFill/>
            <a:miter lim="800000"/>
            <a:headEnd/>
            <a:tailEnd/>
          </a:ln>
          <a:effectLst/>
        </p:spPr>
        <p:txBody>
          <a:bodyPr>
            <a:spAutoFit/>
          </a:bodyPr>
          <a:lstStyle/>
          <a:p>
            <a:pPr algn="ctr"/>
            <a:r>
              <a:rPr kumimoji="1" lang="en-US" altLang="ja-JP" sz="1600" b="1">
                <a:solidFill>
                  <a:srgbClr val="800000"/>
                </a:solidFill>
                <a:latin typeface="Helvetica" pitchFamily="34" charset="0"/>
                <a:ea typeface="MS PGothic" pitchFamily="34" charset="-128"/>
              </a:rPr>
              <a:t>Reflector (</a:t>
            </a:r>
            <a:r>
              <a:rPr kumimoji="1" lang="en-US" altLang="ja-JP" sz="1600" b="1">
                <a:solidFill>
                  <a:srgbClr val="FF0000"/>
                </a:solidFill>
                <a:latin typeface="Helvetica" pitchFamily="34" charset="0"/>
                <a:ea typeface="MS PGothic" pitchFamily="34" charset="-128"/>
              </a:rPr>
              <a:t>Iron</a:t>
            </a:r>
            <a:r>
              <a:rPr kumimoji="1" lang="en-US" altLang="ja-JP" sz="1600" b="1">
                <a:solidFill>
                  <a:srgbClr val="800000"/>
                </a:solidFill>
                <a:latin typeface="Helvetica" pitchFamily="34" charset="0"/>
                <a:ea typeface="MS PGothic" pitchFamily="34" charset="-128"/>
              </a:rPr>
              <a:t>)</a:t>
            </a:r>
          </a:p>
          <a:p>
            <a:pPr algn="ctr"/>
            <a:r>
              <a:rPr kumimoji="1" lang="en-US" altLang="ja-JP" sz="1600" b="1">
                <a:solidFill>
                  <a:srgbClr val="800000"/>
                </a:solidFill>
                <a:latin typeface="Helvetica" pitchFamily="34" charset="0"/>
                <a:ea typeface="MS PGothic" pitchFamily="34" charset="-128"/>
              </a:rPr>
              <a:t>D</a:t>
            </a:r>
            <a:r>
              <a:rPr kumimoji="1" lang="en-US" altLang="ja-JP" sz="1600" b="1" baseline="-25000">
                <a:solidFill>
                  <a:srgbClr val="800000"/>
                </a:solidFill>
                <a:latin typeface="Helvetica" pitchFamily="34" charset="0"/>
                <a:ea typeface="MS PGothic" pitchFamily="34" charset="-128"/>
              </a:rPr>
              <a:t>2</a:t>
            </a:r>
            <a:r>
              <a:rPr kumimoji="1" lang="en-US" altLang="ja-JP" sz="1600" b="1">
                <a:solidFill>
                  <a:srgbClr val="800000"/>
                </a:solidFill>
                <a:latin typeface="Helvetica" pitchFamily="34" charset="0"/>
                <a:ea typeface="MS PGothic" pitchFamily="34" charset="-128"/>
              </a:rPr>
              <a:t>O cooled</a:t>
            </a:r>
          </a:p>
        </p:txBody>
      </p:sp>
      <p:sp>
        <p:nvSpPr>
          <p:cNvPr id="845853" name="Line 29"/>
          <p:cNvSpPr>
            <a:spLocks noChangeShapeType="1"/>
          </p:cNvSpPr>
          <p:nvPr/>
        </p:nvSpPr>
        <p:spPr bwMode="auto">
          <a:xfrm flipH="1">
            <a:off x="7245350" y="1435100"/>
            <a:ext cx="314325" cy="765175"/>
          </a:xfrm>
          <a:prstGeom prst="line">
            <a:avLst/>
          </a:prstGeom>
          <a:noFill/>
          <a:ln w="19050">
            <a:solidFill>
              <a:srgbClr val="800000"/>
            </a:solidFill>
            <a:miter lim="800000"/>
            <a:headEnd/>
            <a:tailEnd type="triangle" w="med" len="med"/>
          </a:ln>
          <a:effectLst/>
        </p:spPr>
        <p:txBody>
          <a:bodyPr wrap="none"/>
          <a:lstStyle/>
          <a:p>
            <a:endParaRPr lang="de-DE"/>
          </a:p>
        </p:txBody>
      </p:sp>
      <p:sp>
        <p:nvSpPr>
          <p:cNvPr id="845854" name="Text Box 30"/>
          <p:cNvSpPr txBox="1">
            <a:spLocks noChangeArrowheads="1"/>
          </p:cNvSpPr>
          <p:nvPr/>
        </p:nvSpPr>
        <p:spPr bwMode="auto">
          <a:xfrm>
            <a:off x="7226300" y="1104900"/>
            <a:ext cx="1517650" cy="336550"/>
          </a:xfrm>
          <a:prstGeom prst="rect">
            <a:avLst/>
          </a:prstGeom>
          <a:noFill/>
          <a:ln w="9525">
            <a:noFill/>
            <a:miter lim="800000"/>
            <a:headEnd/>
            <a:tailEnd/>
          </a:ln>
          <a:effectLst/>
        </p:spPr>
        <p:txBody>
          <a:bodyPr wrap="none">
            <a:spAutoFit/>
          </a:bodyPr>
          <a:lstStyle/>
          <a:p>
            <a:pPr algn="ctr"/>
            <a:r>
              <a:rPr kumimoji="1" lang="en-US" altLang="ja-JP" sz="1600" b="1">
                <a:solidFill>
                  <a:srgbClr val="800000"/>
                </a:solidFill>
                <a:latin typeface="Helvetica" pitchFamily="34" charset="0"/>
                <a:ea typeface="MS PGothic" pitchFamily="34" charset="-128"/>
              </a:rPr>
              <a:t>Reflector (</a:t>
            </a:r>
            <a:r>
              <a:rPr kumimoji="1" lang="en-US" altLang="ja-JP" sz="1600" b="1">
                <a:solidFill>
                  <a:srgbClr val="FF0000"/>
                </a:solidFill>
                <a:latin typeface="Helvetica" pitchFamily="34" charset="0"/>
                <a:ea typeface="MS PGothic" pitchFamily="34" charset="-128"/>
              </a:rPr>
              <a:t>Be</a:t>
            </a:r>
            <a:r>
              <a:rPr kumimoji="1" lang="en-US" altLang="ja-JP" sz="1600" b="1">
                <a:solidFill>
                  <a:srgbClr val="800000"/>
                </a:solidFill>
                <a:latin typeface="Helvetica" pitchFamily="34" charset="0"/>
                <a:ea typeface="MS PGothic" pitchFamily="34" charset="-128"/>
              </a:rPr>
              <a:t>)</a:t>
            </a:r>
          </a:p>
        </p:txBody>
      </p:sp>
      <p:sp>
        <p:nvSpPr>
          <p:cNvPr id="845855" name="Line 31"/>
          <p:cNvSpPr>
            <a:spLocks noChangeShapeType="1"/>
          </p:cNvSpPr>
          <p:nvPr/>
        </p:nvSpPr>
        <p:spPr bwMode="auto">
          <a:xfrm>
            <a:off x="7242175" y="2895600"/>
            <a:ext cx="1168400" cy="317500"/>
          </a:xfrm>
          <a:prstGeom prst="line">
            <a:avLst/>
          </a:prstGeom>
          <a:noFill/>
          <a:ln w="38100">
            <a:solidFill>
              <a:srgbClr val="00FFFF"/>
            </a:solidFill>
            <a:round/>
            <a:headEnd/>
            <a:tailEnd type="triangle" w="med" len="med"/>
          </a:ln>
          <a:effectLst/>
        </p:spPr>
        <p:txBody>
          <a:bodyPr/>
          <a:lstStyle/>
          <a:p>
            <a:endParaRPr lang="de-DE"/>
          </a:p>
        </p:txBody>
      </p:sp>
      <p:sp>
        <p:nvSpPr>
          <p:cNvPr id="845856" name="Line 32"/>
          <p:cNvSpPr>
            <a:spLocks noChangeShapeType="1"/>
          </p:cNvSpPr>
          <p:nvPr/>
        </p:nvSpPr>
        <p:spPr bwMode="auto">
          <a:xfrm flipH="1" flipV="1">
            <a:off x="5289550" y="2774950"/>
            <a:ext cx="1282700" cy="101600"/>
          </a:xfrm>
          <a:prstGeom prst="line">
            <a:avLst/>
          </a:prstGeom>
          <a:noFill/>
          <a:ln w="38100">
            <a:solidFill>
              <a:srgbClr val="00FFFF"/>
            </a:solidFill>
            <a:round/>
            <a:headEnd/>
            <a:tailEnd type="triangle" w="med" len="med"/>
          </a:ln>
          <a:effectLst/>
        </p:spPr>
        <p:txBody>
          <a:bodyPr/>
          <a:lstStyle/>
          <a:p>
            <a:endParaRPr lang="de-DE"/>
          </a:p>
        </p:txBody>
      </p:sp>
      <p:sp>
        <p:nvSpPr>
          <p:cNvPr id="845857" name="Line 33"/>
          <p:cNvSpPr>
            <a:spLocks noChangeShapeType="1"/>
          </p:cNvSpPr>
          <p:nvPr/>
        </p:nvSpPr>
        <p:spPr bwMode="auto">
          <a:xfrm>
            <a:off x="7067550" y="3644900"/>
            <a:ext cx="1336675" cy="11113"/>
          </a:xfrm>
          <a:prstGeom prst="line">
            <a:avLst/>
          </a:prstGeom>
          <a:noFill/>
          <a:ln w="38100">
            <a:solidFill>
              <a:srgbClr val="00FFFF"/>
            </a:solidFill>
            <a:round/>
            <a:headEnd/>
            <a:tailEnd type="triangle" w="med" len="med"/>
          </a:ln>
          <a:effectLst/>
        </p:spPr>
        <p:txBody>
          <a:bodyPr/>
          <a:lstStyle/>
          <a:p>
            <a:endParaRPr lang="de-DE"/>
          </a:p>
        </p:txBody>
      </p:sp>
      <p:sp>
        <p:nvSpPr>
          <p:cNvPr id="845858" name="Line 34"/>
          <p:cNvSpPr>
            <a:spLocks noChangeShapeType="1"/>
          </p:cNvSpPr>
          <p:nvPr/>
        </p:nvSpPr>
        <p:spPr bwMode="auto">
          <a:xfrm flipH="1">
            <a:off x="5356225" y="3759200"/>
            <a:ext cx="546100" cy="25400"/>
          </a:xfrm>
          <a:prstGeom prst="line">
            <a:avLst/>
          </a:prstGeom>
          <a:noFill/>
          <a:ln w="38100">
            <a:solidFill>
              <a:srgbClr val="00FFFF"/>
            </a:solidFill>
            <a:round/>
            <a:headEnd/>
            <a:tailEnd type="triangle" w="med" len="med"/>
          </a:ln>
          <a:effectLst/>
        </p:spPr>
        <p:txBody>
          <a:bodyPr/>
          <a:lstStyle/>
          <a:p>
            <a:endParaRPr lang="de-DE"/>
          </a:p>
        </p:txBody>
      </p:sp>
      <p:sp>
        <p:nvSpPr>
          <p:cNvPr id="845859" name="Line 35"/>
          <p:cNvSpPr>
            <a:spLocks noChangeShapeType="1"/>
          </p:cNvSpPr>
          <p:nvPr/>
        </p:nvSpPr>
        <p:spPr bwMode="auto">
          <a:xfrm>
            <a:off x="6775450" y="2933700"/>
            <a:ext cx="215900" cy="50800"/>
          </a:xfrm>
          <a:prstGeom prst="line">
            <a:avLst/>
          </a:prstGeom>
          <a:noFill/>
          <a:ln w="38100">
            <a:solidFill>
              <a:srgbClr val="00FFFF"/>
            </a:solidFill>
            <a:round/>
            <a:headEnd/>
            <a:tailEnd type="triangle" w="med" len="med"/>
          </a:ln>
          <a:effectLst/>
        </p:spPr>
        <p:txBody>
          <a:bodyPr/>
          <a:lstStyle/>
          <a:p>
            <a:endParaRPr lang="de-DE"/>
          </a:p>
        </p:txBody>
      </p:sp>
      <p:sp>
        <p:nvSpPr>
          <p:cNvPr id="845860" name="Line 36"/>
          <p:cNvSpPr>
            <a:spLocks noChangeShapeType="1"/>
          </p:cNvSpPr>
          <p:nvPr/>
        </p:nvSpPr>
        <p:spPr bwMode="auto">
          <a:xfrm>
            <a:off x="5613400" y="4740275"/>
            <a:ext cx="0" cy="330200"/>
          </a:xfrm>
          <a:prstGeom prst="line">
            <a:avLst/>
          </a:prstGeom>
          <a:noFill/>
          <a:ln w="19050">
            <a:solidFill>
              <a:schemeClr val="tx1"/>
            </a:solidFill>
            <a:round/>
            <a:headEnd/>
            <a:tailEnd/>
          </a:ln>
          <a:effectLst/>
        </p:spPr>
        <p:txBody>
          <a:bodyPr/>
          <a:lstStyle/>
          <a:p>
            <a:endParaRPr lang="de-DE"/>
          </a:p>
        </p:txBody>
      </p:sp>
      <p:sp>
        <p:nvSpPr>
          <p:cNvPr id="845861" name="Line 37"/>
          <p:cNvSpPr>
            <a:spLocks noChangeShapeType="1"/>
          </p:cNvSpPr>
          <p:nvPr/>
        </p:nvSpPr>
        <p:spPr bwMode="auto">
          <a:xfrm flipV="1">
            <a:off x="8089900" y="4752975"/>
            <a:ext cx="0" cy="368300"/>
          </a:xfrm>
          <a:prstGeom prst="line">
            <a:avLst/>
          </a:prstGeom>
          <a:noFill/>
          <a:ln w="28575">
            <a:solidFill>
              <a:schemeClr val="tx1"/>
            </a:solidFill>
            <a:round/>
            <a:headEnd/>
            <a:tailEnd/>
          </a:ln>
          <a:effectLst/>
        </p:spPr>
        <p:txBody>
          <a:bodyPr/>
          <a:lstStyle/>
          <a:p>
            <a:endParaRPr lang="de-DE"/>
          </a:p>
        </p:txBody>
      </p:sp>
      <p:sp>
        <p:nvSpPr>
          <p:cNvPr id="845862" name="Line 38"/>
          <p:cNvSpPr>
            <a:spLocks noChangeShapeType="1"/>
          </p:cNvSpPr>
          <p:nvPr/>
        </p:nvSpPr>
        <p:spPr bwMode="auto">
          <a:xfrm>
            <a:off x="5643563" y="5010150"/>
            <a:ext cx="2466975" cy="0"/>
          </a:xfrm>
          <a:prstGeom prst="line">
            <a:avLst/>
          </a:prstGeom>
          <a:noFill/>
          <a:ln w="19050">
            <a:solidFill>
              <a:schemeClr val="tx1"/>
            </a:solidFill>
            <a:round/>
            <a:headEnd type="triangle" w="med" len="med"/>
            <a:tailEnd type="triangle" w="med" len="med"/>
          </a:ln>
          <a:effectLst/>
        </p:spPr>
        <p:txBody>
          <a:bodyPr/>
          <a:lstStyle/>
          <a:p>
            <a:endParaRPr lang="de-DE"/>
          </a:p>
        </p:txBody>
      </p:sp>
      <p:sp>
        <p:nvSpPr>
          <p:cNvPr id="845863" name="Text Box 39"/>
          <p:cNvSpPr txBox="1">
            <a:spLocks noChangeArrowheads="1"/>
          </p:cNvSpPr>
          <p:nvPr/>
        </p:nvSpPr>
        <p:spPr bwMode="auto">
          <a:xfrm>
            <a:off x="6570663" y="4954588"/>
            <a:ext cx="692150" cy="336550"/>
          </a:xfrm>
          <a:prstGeom prst="rect">
            <a:avLst/>
          </a:prstGeom>
          <a:noFill/>
          <a:ln w="9525">
            <a:noFill/>
            <a:miter lim="800000"/>
            <a:headEnd/>
            <a:tailEnd/>
          </a:ln>
          <a:effectLst/>
        </p:spPr>
        <p:txBody>
          <a:bodyPr wrap="none">
            <a:spAutoFit/>
          </a:bodyPr>
          <a:lstStyle/>
          <a:p>
            <a:pPr algn="ctr"/>
            <a:r>
              <a:rPr kumimoji="1" lang="en-US" altLang="ja-JP" sz="1600" b="1">
                <a:latin typeface="Symbol" pitchFamily="18" charset="2"/>
                <a:ea typeface="MS PGothic" pitchFamily="34" charset="-128"/>
              </a:rPr>
              <a:t>f </a:t>
            </a:r>
            <a:r>
              <a:rPr kumimoji="1" lang="en-US" altLang="ja-JP" sz="1600" b="1">
                <a:latin typeface="Helvetica" pitchFamily="34" charset="0"/>
                <a:ea typeface="MS PGothic" pitchFamily="34" charset="-128"/>
              </a:rPr>
              <a:t>1 m</a:t>
            </a:r>
          </a:p>
        </p:txBody>
      </p:sp>
      <p:sp>
        <p:nvSpPr>
          <p:cNvPr id="845864" name="Line 40"/>
          <p:cNvSpPr>
            <a:spLocks noChangeShapeType="1"/>
          </p:cNvSpPr>
          <p:nvPr/>
        </p:nvSpPr>
        <p:spPr bwMode="auto">
          <a:xfrm flipH="1">
            <a:off x="8423275" y="1952625"/>
            <a:ext cx="9525" cy="2517775"/>
          </a:xfrm>
          <a:prstGeom prst="line">
            <a:avLst/>
          </a:prstGeom>
          <a:noFill/>
          <a:ln w="19050">
            <a:solidFill>
              <a:schemeClr val="tx1"/>
            </a:solidFill>
            <a:round/>
            <a:headEnd type="triangle" w="med" len="med"/>
            <a:tailEnd type="triangle" w="med" len="med"/>
          </a:ln>
          <a:effectLst/>
        </p:spPr>
        <p:txBody>
          <a:bodyPr/>
          <a:lstStyle/>
          <a:p>
            <a:endParaRPr lang="de-DE"/>
          </a:p>
        </p:txBody>
      </p:sp>
      <p:sp>
        <p:nvSpPr>
          <p:cNvPr id="845865" name="Line 41"/>
          <p:cNvSpPr>
            <a:spLocks noChangeShapeType="1"/>
          </p:cNvSpPr>
          <p:nvPr/>
        </p:nvSpPr>
        <p:spPr bwMode="auto">
          <a:xfrm rot="16200000" flipV="1">
            <a:off x="8340725" y="4283075"/>
            <a:ext cx="0" cy="381000"/>
          </a:xfrm>
          <a:prstGeom prst="line">
            <a:avLst/>
          </a:prstGeom>
          <a:noFill/>
          <a:ln w="28575">
            <a:solidFill>
              <a:schemeClr val="tx1"/>
            </a:solidFill>
            <a:round/>
            <a:headEnd/>
            <a:tailEnd/>
          </a:ln>
          <a:effectLst/>
        </p:spPr>
        <p:txBody>
          <a:bodyPr/>
          <a:lstStyle/>
          <a:p>
            <a:endParaRPr lang="de-DE"/>
          </a:p>
        </p:txBody>
      </p:sp>
      <p:sp>
        <p:nvSpPr>
          <p:cNvPr id="845866" name="Line 42"/>
          <p:cNvSpPr>
            <a:spLocks noChangeShapeType="1"/>
          </p:cNvSpPr>
          <p:nvPr/>
        </p:nvSpPr>
        <p:spPr bwMode="auto">
          <a:xfrm rot="16200000" flipV="1">
            <a:off x="8334375" y="1749425"/>
            <a:ext cx="0" cy="381000"/>
          </a:xfrm>
          <a:prstGeom prst="line">
            <a:avLst/>
          </a:prstGeom>
          <a:noFill/>
          <a:ln w="28575">
            <a:solidFill>
              <a:schemeClr val="tx1"/>
            </a:solidFill>
            <a:round/>
            <a:headEnd/>
            <a:tailEnd/>
          </a:ln>
          <a:effectLst/>
        </p:spPr>
        <p:txBody>
          <a:bodyPr/>
          <a:lstStyle/>
          <a:p>
            <a:endParaRPr lang="de-DE"/>
          </a:p>
        </p:txBody>
      </p:sp>
      <p:sp>
        <p:nvSpPr>
          <p:cNvPr id="845867" name="Rectangle 43"/>
          <p:cNvSpPr>
            <a:spLocks noChangeArrowheads="1"/>
          </p:cNvSpPr>
          <p:nvPr/>
        </p:nvSpPr>
        <p:spPr bwMode="auto">
          <a:xfrm>
            <a:off x="8389938" y="2928938"/>
            <a:ext cx="534987" cy="336550"/>
          </a:xfrm>
          <a:prstGeom prst="rect">
            <a:avLst/>
          </a:prstGeom>
          <a:noFill/>
          <a:ln w="9525">
            <a:noFill/>
            <a:miter lim="800000"/>
            <a:headEnd/>
            <a:tailEnd/>
          </a:ln>
          <a:effectLst/>
        </p:spPr>
        <p:txBody>
          <a:bodyPr wrap="none">
            <a:spAutoFit/>
          </a:bodyPr>
          <a:lstStyle/>
          <a:p>
            <a:pPr eaLnBrk="0" hangingPunct="0"/>
            <a:r>
              <a:rPr kumimoji="1" lang="en-US" altLang="ja-JP" sz="1600" b="1">
                <a:latin typeface="Helvetica" pitchFamily="34" charset="0"/>
                <a:ea typeface="MS PGothic" pitchFamily="34" charset="-128"/>
              </a:rPr>
              <a:t>1 m</a:t>
            </a:r>
          </a:p>
        </p:txBody>
      </p:sp>
      <p:sp>
        <p:nvSpPr>
          <p:cNvPr id="845868" name="Line 44"/>
          <p:cNvSpPr>
            <a:spLocks noChangeShapeType="1"/>
          </p:cNvSpPr>
          <p:nvPr/>
        </p:nvSpPr>
        <p:spPr bwMode="auto">
          <a:xfrm flipH="1" flipV="1">
            <a:off x="7213600" y="3267075"/>
            <a:ext cx="139700" cy="1463675"/>
          </a:xfrm>
          <a:prstGeom prst="line">
            <a:avLst/>
          </a:prstGeom>
          <a:noFill/>
          <a:ln w="19050">
            <a:solidFill>
              <a:srgbClr val="800000"/>
            </a:solidFill>
            <a:miter lim="800000"/>
            <a:headEnd/>
            <a:tailEnd type="triangle" w="med" len="med"/>
          </a:ln>
          <a:effectLst/>
        </p:spPr>
        <p:txBody>
          <a:bodyPr wrap="none"/>
          <a:lstStyle/>
          <a:p>
            <a:endParaRPr lang="de-DE"/>
          </a:p>
        </p:txBody>
      </p:sp>
      <p:sp>
        <p:nvSpPr>
          <p:cNvPr id="46" name="Datumsplatzhalter 45"/>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4251817954"/>
      </p:ext>
    </p:extLst>
  </p:cSld>
  <p:clrMapOvr>
    <a:masterClrMapping/>
  </p:clrMapOvr>
  <p:transition>
    <p:strips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oliennummernplatzhalter 3"/>
          <p:cNvSpPr>
            <a:spLocks noGrp="1"/>
          </p:cNvSpPr>
          <p:nvPr>
            <p:ph type="sldNum" sz="quarter" idx="10"/>
          </p:nvPr>
        </p:nvSpPr>
        <p:spPr/>
        <p:txBody>
          <a:bodyPr/>
          <a:lstStyle/>
          <a:p>
            <a:fld id="{F8F8D6E9-74FB-4ED7-B5E8-E169AE64B799}" type="slidenum">
              <a:rPr lang="de-DE"/>
              <a:pPr/>
              <a:t>78</a:t>
            </a:fld>
            <a:endParaRPr lang="de-DE"/>
          </a:p>
        </p:txBody>
      </p:sp>
      <p:sp>
        <p:nvSpPr>
          <p:cNvPr id="847874" name="Rectangle 2"/>
          <p:cNvSpPr>
            <a:spLocks noGrp="1" noChangeArrowheads="1"/>
          </p:cNvSpPr>
          <p:nvPr>
            <p:ph type="title"/>
          </p:nvPr>
        </p:nvSpPr>
        <p:spPr>
          <a:xfrm>
            <a:off x="877888" y="285750"/>
            <a:ext cx="7372350" cy="930275"/>
          </a:xfrm>
          <a:noFill/>
          <a:ln/>
        </p:spPr>
        <p:txBody>
          <a:bodyPr anchorCtr="0"/>
          <a:lstStyle/>
          <a:p>
            <a:r>
              <a:rPr lang="en-US" altLang="ja-JP">
                <a:ea typeface="MS PGothic" pitchFamily="34" charset="-128"/>
              </a:rPr>
              <a:t>DPA Map of Target-Moderator (J-Parc) </a:t>
            </a:r>
          </a:p>
        </p:txBody>
      </p:sp>
      <p:sp>
        <p:nvSpPr>
          <p:cNvPr id="847875" name="Rectangle 3"/>
          <p:cNvSpPr>
            <a:spLocks noChangeArrowheads="1"/>
          </p:cNvSpPr>
          <p:nvPr/>
        </p:nvSpPr>
        <p:spPr bwMode="auto">
          <a:xfrm>
            <a:off x="2305050" y="3416300"/>
            <a:ext cx="1638300" cy="666750"/>
          </a:xfrm>
          <a:prstGeom prst="rect">
            <a:avLst/>
          </a:prstGeom>
          <a:noFill/>
          <a:ln w="9525">
            <a:noFill/>
            <a:miter lim="800000"/>
            <a:headEnd/>
            <a:tailEnd/>
          </a:ln>
          <a:effectLst/>
        </p:spPr>
        <p:txBody>
          <a:bodyPr/>
          <a:lstStyle/>
          <a:p>
            <a:pPr marL="342900" indent="-342900">
              <a:spcBef>
                <a:spcPct val="20000"/>
              </a:spcBef>
            </a:pPr>
            <a:r>
              <a:rPr kumimoji="1" lang="en-US" altLang="ja-JP" sz="2000">
                <a:solidFill>
                  <a:srgbClr val="FFFF00"/>
                </a:solidFill>
                <a:ea typeface="MS PGothic" pitchFamily="34" charset="-128"/>
              </a:rPr>
              <a:t>Proton beam</a:t>
            </a:r>
          </a:p>
          <a:p>
            <a:pPr marL="342900" indent="-342900"/>
            <a:r>
              <a:rPr kumimoji="1" lang="en-US" altLang="ja-JP" sz="2000">
                <a:solidFill>
                  <a:srgbClr val="FFFF00"/>
                </a:solidFill>
                <a:ea typeface="MS PGothic" pitchFamily="34" charset="-128"/>
              </a:rPr>
              <a:t> window</a:t>
            </a:r>
          </a:p>
        </p:txBody>
      </p:sp>
      <p:grpSp>
        <p:nvGrpSpPr>
          <p:cNvPr id="2" name="Group 4"/>
          <p:cNvGrpSpPr>
            <a:grpSpLocks/>
          </p:cNvGrpSpPr>
          <p:nvPr/>
        </p:nvGrpSpPr>
        <p:grpSpPr bwMode="auto">
          <a:xfrm>
            <a:off x="431800" y="3530600"/>
            <a:ext cx="8712200" cy="3213100"/>
            <a:chOff x="272" y="2296"/>
            <a:chExt cx="5488" cy="2024"/>
          </a:xfrm>
        </p:grpSpPr>
        <p:pic>
          <p:nvPicPr>
            <p:cNvPr id="847877" name="Picture 5" descr="dpa_tmra_yz"/>
            <p:cNvPicPr>
              <a:picLocks noChangeAspect="1" noChangeArrowheads="1"/>
            </p:cNvPicPr>
            <p:nvPr/>
          </p:nvPicPr>
          <p:blipFill>
            <a:blip r:embed="rId3" cstate="print"/>
            <a:srcRect l="1057" t="21918"/>
            <a:stretch>
              <a:fillRect/>
            </a:stretch>
          </p:blipFill>
          <p:spPr bwMode="auto">
            <a:xfrm>
              <a:off x="432" y="2610"/>
              <a:ext cx="5268" cy="1710"/>
            </a:xfrm>
            <a:prstGeom prst="rect">
              <a:avLst/>
            </a:prstGeom>
            <a:noFill/>
            <a:ln w="9525">
              <a:noFill/>
              <a:miter lim="800000"/>
              <a:headEnd/>
              <a:tailEnd/>
            </a:ln>
          </p:spPr>
        </p:pic>
        <p:sp>
          <p:nvSpPr>
            <p:cNvPr id="847878" name="Rectangle 6"/>
            <p:cNvSpPr>
              <a:spLocks noChangeArrowheads="1"/>
            </p:cNvSpPr>
            <p:nvPr/>
          </p:nvSpPr>
          <p:spPr bwMode="auto">
            <a:xfrm>
              <a:off x="3960" y="2296"/>
              <a:ext cx="1800" cy="288"/>
            </a:xfrm>
            <a:prstGeom prst="rect">
              <a:avLst/>
            </a:prstGeom>
            <a:solidFill>
              <a:schemeClr val="bg1"/>
            </a:solidFill>
            <a:ln w="9525">
              <a:noFill/>
              <a:miter lim="800000"/>
              <a:headEnd/>
              <a:tailEnd/>
            </a:ln>
            <a:effectLst/>
          </p:spPr>
          <p:txBody>
            <a:bodyPr/>
            <a:lstStyle/>
            <a:p>
              <a:pPr marL="342900" indent="-342900">
                <a:spcBef>
                  <a:spcPct val="20000"/>
                </a:spcBef>
              </a:pPr>
              <a:r>
                <a:rPr kumimoji="1" lang="en-US" altLang="ja-JP" sz="2000">
                  <a:solidFill>
                    <a:srgbClr val="FFFF00"/>
                  </a:solidFill>
                  <a:ea typeface="MS PGothic" pitchFamily="34" charset="-128"/>
                </a:rPr>
                <a:t>Target (Hg)</a:t>
              </a:r>
            </a:p>
          </p:txBody>
        </p:sp>
        <p:sp>
          <p:nvSpPr>
            <p:cNvPr id="847879" name="Line 7"/>
            <p:cNvSpPr>
              <a:spLocks noChangeShapeType="1"/>
            </p:cNvSpPr>
            <p:nvPr/>
          </p:nvSpPr>
          <p:spPr bwMode="auto">
            <a:xfrm flipH="1">
              <a:off x="3412" y="2512"/>
              <a:ext cx="576" cy="744"/>
            </a:xfrm>
            <a:prstGeom prst="line">
              <a:avLst/>
            </a:prstGeom>
            <a:noFill/>
            <a:ln w="28575">
              <a:solidFill>
                <a:schemeClr val="tx1"/>
              </a:solidFill>
              <a:round/>
              <a:headEnd/>
              <a:tailEnd type="triangle" w="med" len="med"/>
            </a:ln>
            <a:effectLst/>
          </p:spPr>
          <p:txBody>
            <a:bodyPr/>
            <a:lstStyle/>
            <a:p>
              <a:endParaRPr lang="de-DE"/>
            </a:p>
          </p:txBody>
        </p:sp>
        <p:sp>
          <p:nvSpPr>
            <p:cNvPr id="847880" name="Line 8"/>
            <p:cNvSpPr>
              <a:spLocks noChangeShapeType="1"/>
            </p:cNvSpPr>
            <p:nvPr/>
          </p:nvSpPr>
          <p:spPr bwMode="auto">
            <a:xfrm flipH="1">
              <a:off x="1304" y="2540"/>
              <a:ext cx="240" cy="516"/>
            </a:xfrm>
            <a:prstGeom prst="line">
              <a:avLst/>
            </a:prstGeom>
            <a:noFill/>
            <a:ln w="28575">
              <a:solidFill>
                <a:schemeClr val="tx1"/>
              </a:solidFill>
              <a:round/>
              <a:headEnd/>
              <a:tailEnd type="triangle" w="med" len="med"/>
            </a:ln>
            <a:effectLst/>
          </p:spPr>
          <p:txBody>
            <a:bodyPr/>
            <a:lstStyle/>
            <a:p>
              <a:endParaRPr lang="de-DE"/>
            </a:p>
          </p:txBody>
        </p:sp>
        <p:sp>
          <p:nvSpPr>
            <p:cNvPr id="847881" name="Rectangle 9"/>
            <p:cNvSpPr>
              <a:spLocks noChangeArrowheads="1"/>
            </p:cNvSpPr>
            <p:nvPr/>
          </p:nvSpPr>
          <p:spPr bwMode="auto">
            <a:xfrm>
              <a:off x="272" y="2304"/>
              <a:ext cx="1116" cy="192"/>
            </a:xfrm>
            <a:prstGeom prst="rect">
              <a:avLst/>
            </a:prstGeom>
            <a:solidFill>
              <a:schemeClr val="bg1"/>
            </a:solidFill>
            <a:ln w="9525">
              <a:noFill/>
              <a:miter lim="800000"/>
              <a:headEnd/>
              <a:tailEnd/>
            </a:ln>
            <a:effectLst/>
          </p:spPr>
          <p:txBody>
            <a:bodyPr/>
            <a:lstStyle/>
            <a:p>
              <a:pPr marL="342900" indent="-342900">
                <a:spcBef>
                  <a:spcPct val="20000"/>
                </a:spcBef>
              </a:pPr>
              <a:r>
                <a:rPr kumimoji="1" lang="en-US" altLang="ja-JP" sz="2000">
                  <a:solidFill>
                    <a:srgbClr val="0000FF"/>
                  </a:solidFill>
                  <a:ea typeface="MS PGothic" pitchFamily="34" charset="-128"/>
                </a:rPr>
                <a:t>Vertical plane</a:t>
              </a:r>
            </a:p>
          </p:txBody>
        </p:sp>
        <p:sp>
          <p:nvSpPr>
            <p:cNvPr id="847882" name="Rectangle 10"/>
            <p:cNvSpPr>
              <a:spLocks noChangeArrowheads="1"/>
            </p:cNvSpPr>
            <p:nvPr/>
          </p:nvSpPr>
          <p:spPr bwMode="auto">
            <a:xfrm>
              <a:off x="2944" y="2300"/>
              <a:ext cx="936" cy="288"/>
            </a:xfrm>
            <a:prstGeom prst="rect">
              <a:avLst/>
            </a:prstGeom>
            <a:noFill/>
            <a:ln w="9525">
              <a:noFill/>
              <a:miter lim="800000"/>
              <a:headEnd/>
              <a:tailEnd/>
            </a:ln>
            <a:effectLst/>
          </p:spPr>
          <p:txBody>
            <a:bodyPr/>
            <a:lstStyle/>
            <a:p>
              <a:pPr marL="342900" indent="-342900">
                <a:spcBef>
                  <a:spcPct val="20000"/>
                </a:spcBef>
              </a:pPr>
              <a:r>
                <a:rPr kumimoji="1" lang="en-US" altLang="ja-JP" sz="2000">
                  <a:solidFill>
                    <a:srgbClr val="FFFF00"/>
                  </a:solidFill>
                  <a:ea typeface="MS PGothic" pitchFamily="34" charset="-128"/>
                </a:rPr>
                <a:t>Moderator</a:t>
              </a:r>
            </a:p>
          </p:txBody>
        </p:sp>
        <p:sp>
          <p:nvSpPr>
            <p:cNvPr id="847883" name="Line 11"/>
            <p:cNvSpPr>
              <a:spLocks noChangeShapeType="1"/>
            </p:cNvSpPr>
            <p:nvPr/>
          </p:nvSpPr>
          <p:spPr bwMode="auto">
            <a:xfrm flipH="1">
              <a:off x="3149" y="2552"/>
              <a:ext cx="158" cy="472"/>
            </a:xfrm>
            <a:prstGeom prst="line">
              <a:avLst/>
            </a:prstGeom>
            <a:noFill/>
            <a:ln w="28575">
              <a:solidFill>
                <a:schemeClr val="tx1"/>
              </a:solidFill>
              <a:round/>
              <a:headEnd/>
              <a:tailEnd type="triangle" w="med" len="med"/>
            </a:ln>
            <a:effectLst/>
          </p:spPr>
          <p:txBody>
            <a:bodyPr/>
            <a:lstStyle/>
            <a:p>
              <a:endParaRPr lang="de-DE"/>
            </a:p>
          </p:txBody>
        </p:sp>
        <p:sp>
          <p:nvSpPr>
            <p:cNvPr id="847884" name="Line 12"/>
            <p:cNvSpPr>
              <a:spLocks noChangeShapeType="1"/>
            </p:cNvSpPr>
            <p:nvPr/>
          </p:nvSpPr>
          <p:spPr bwMode="auto">
            <a:xfrm flipH="1">
              <a:off x="3282" y="2550"/>
              <a:ext cx="39" cy="477"/>
            </a:xfrm>
            <a:prstGeom prst="line">
              <a:avLst/>
            </a:prstGeom>
            <a:noFill/>
            <a:ln w="28575">
              <a:solidFill>
                <a:schemeClr val="tx1"/>
              </a:solidFill>
              <a:round/>
              <a:headEnd/>
              <a:tailEnd type="triangle" w="med" len="med"/>
            </a:ln>
            <a:effectLst/>
          </p:spPr>
          <p:txBody>
            <a:bodyPr/>
            <a:lstStyle/>
            <a:p>
              <a:endParaRPr lang="de-DE"/>
            </a:p>
          </p:txBody>
        </p:sp>
        <p:sp>
          <p:nvSpPr>
            <p:cNvPr id="847885" name="Line 13"/>
            <p:cNvSpPr>
              <a:spLocks noChangeShapeType="1"/>
            </p:cNvSpPr>
            <p:nvPr/>
          </p:nvSpPr>
          <p:spPr bwMode="auto">
            <a:xfrm flipH="1" flipV="1">
              <a:off x="3232" y="3436"/>
              <a:ext cx="336" cy="588"/>
            </a:xfrm>
            <a:prstGeom prst="line">
              <a:avLst/>
            </a:prstGeom>
            <a:noFill/>
            <a:ln w="28575">
              <a:solidFill>
                <a:schemeClr val="tx1"/>
              </a:solidFill>
              <a:round/>
              <a:headEnd/>
              <a:tailEnd type="triangle" w="med" len="med"/>
            </a:ln>
            <a:effectLst/>
          </p:spPr>
          <p:txBody>
            <a:bodyPr/>
            <a:lstStyle/>
            <a:p>
              <a:endParaRPr lang="de-DE"/>
            </a:p>
          </p:txBody>
        </p:sp>
        <p:sp>
          <p:nvSpPr>
            <p:cNvPr id="847886" name="Rectangle 14"/>
            <p:cNvSpPr>
              <a:spLocks noChangeArrowheads="1"/>
            </p:cNvSpPr>
            <p:nvPr/>
          </p:nvSpPr>
          <p:spPr bwMode="auto">
            <a:xfrm>
              <a:off x="3368" y="4032"/>
              <a:ext cx="936" cy="288"/>
            </a:xfrm>
            <a:prstGeom prst="rect">
              <a:avLst/>
            </a:prstGeom>
            <a:noFill/>
            <a:ln w="9525">
              <a:noFill/>
              <a:miter lim="800000"/>
              <a:headEnd/>
              <a:tailEnd/>
            </a:ln>
            <a:effectLst/>
          </p:spPr>
          <p:txBody>
            <a:bodyPr/>
            <a:lstStyle/>
            <a:p>
              <a:pPr marL="342900" indent="-342900">
                <a:spcBef>
                  <a:spcPct val="20000"/>
                </a:spcBef>
              </a:pPr>
              <a:r>
                <a:rPr kumimoji="1" lang="en-US" altLang="ja-JP" sz="2000">
                  <a:solidFill>
                    <a:srgbClr val="FF00FF"/>
                  </a:solidFill>
                  <a:ea typeface="MS PGothic" pitchFamily="34" charset="-128"/>
                </a:rPr>
                <a:t>Moderator</a:t>
              </a:r>
            </a:p>
          </p:txBody>
        </p:sp>
      </p:grpSp>
      <p:graphicFrame>
        <p:nvGraphicFramePr>
          <p:cNvPr id="847887" name="Group 15"/>
          <p:cNvGraphicFramePr>
            <a:graphicFrameLocks noGrp="1"/>
          </p:cNvGraphicFramePr>
          <p:nvPr>
            <p:ph idx="1"/>
          </p:nvPr>
        </p:nvGraphicFramePr>
        <p:xfrm>
          <a:off x="3952875" y="1104900"/>
          <a:ext cx="5076825" cy="1690375"/>
        </p:xfrm>
        <a:graphic>
          <a:graphicData uri="http://schemas.openxmlformats.org/drawingml/2006/table">
            <a:tbl>
              <a:tblPr/>
              <a:tblGrid>
                <a:gridCol w="1404938"/>
                <a:gridCol w="1038225"/>
                <a:gridCol w="752475"/>
                <a:gridCol w="754062"/>
                <a:gridCol w="1127125"/>
              </a:tblGrid>
              <a:tr h="307975">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Component Vessel</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Material</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DPA/5000MWh</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Allowable Value</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vMerge="1">
                  <a:txBody>
                    <a:bodyPr/>
                    <a:lstStyle/>
                    <a:p>
                      <a:endParaRPr lang="de-DE"/>
                    </a:p>
                  </a:txBody>
                  <a:tcPr/>
                </a:tc>
                <a:tc vMerge="1">
                  <a:txBody>
                    <a:bodyPr/>
                    <a:lstStyle/>
                    <a:p>
                      <a:endParaRPr lang="de-DE"/>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Total</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Proton</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de-DE"/>
                    </a:p>
                  </a:txBody>
                  <a:tcPr/>
                </a:tc>
              </a:tr>
              <a:tr h="269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Target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316L-SS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3.9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0.81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Reflector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A5083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2.8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0.02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Moderator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A6061-T6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2.8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0.02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95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Beam window</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A5083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0.44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0.33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ja-JP" sz="1200" b="1" i="0" u="none" strike="noStrike" cap="none" normalizeH="0" baseline="0" smtClean="0">
                          <a:ln>
                            <a:noFill/>
                          </a:ln>
                          <a:solidFill>
                            <a:srgbClr val="FFCC00"/>
                          </a:solidFill>
                          <a:effectLst/>
                          <a:latin typeface="Helvetica" pitchFamily="34" charset="0"/>
                          <a:ea typeface="MS PGothic" pitchFamily="34" charset="-128"/>
                        </a:rPr>
                        <a:t>10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47927" name="Rectangle 55"/>
          <p:cNvSpPr>
            <a:spLocks noChangeArrowheads="1"/>
          </p:cNvSpPr>
          <p:nvPr/>
        </p:nvSpPr>
        <p:spPr bwMode="auto">
          <a:xfrm>
            <a:off x="0" y="1212850"/>
            <a:ext cx="4140200" cy="1327150"/>
          </a:xfrm>
          <a:prstGeom prst="rect">
            <a:avLst/>
          </a:prstGeom>
          <a:noFill/>
          <a:ln w="9525">
            <a:noFill/>
            <a:miter lim="800000"/>
            <a:headEnd/>
            <a:tailEnd/>
          </a:ln>
          <a:effectLst/>
        </p:spPr>
        <p:txBody>
          <a:bodyPr>
            <a:spAutoFit/>
          </a:bodyPr>
          <a:lstStyle/>
          <a:p>
            <a:pPr eaLnBrk="0" hangingPunct="0">
              <a:buFontTx/>
              <a:buChar char="•"/>
            </a:pPr>
            <a:r>
              <a:rPr kumimoji="1" lang="en-US" altLang="ja-JP">
                <a:solidFill>
                  <a:srgbClr val="FFFF00"/>
                </a:solidFill>
                <a:latin typeface="Comic Sans MS" pitchFamily="66" charset="0"/>
                <a:ea typeface="MS PGothic" pitchFamily="34" charset="-128"/>
              </a:rPr>
              <a:t>Highest DPA in target vessel</a:t>
            </a:r>
          </a:p>
          <a:p>
            <a:pPr eaLnBrk="0" hangingPunct="0">
              <a:spcBef>
                <a:spcPct val="25000"/>
              </a:spcBef>
              <a:buFontTx/>
              <a:buChar char="•"/>
            </a:pPr>
            <a:r>
              <a:rPr kumimoji="1" lang="en-US" altLang="ja-JP">
                <a:solidFill>
                  <a:srgbClr val="FFFF00"/>
                </a:solidFill>
                <a:latin typeface="Comic Sans MS" pitchFamily="66" charset="0"/>
                <a:ea typeface="MS PGothic" pitchFamily="34" charset="-128"/>
              </a:rPr>
              <a:t>Estimated lifetime less than 1yr</a:t>
            </a:r>
          </a:p>
          <a:p>
            <a:pPr eaLnBrk="0" hangingPunct="0">
              <a:spcBef>
                <a:spcPct val="25000"/>
              </a:spcBef>
              <a:buFontTx/>
              <a:buChar char="•"/>
            </a:pPr>
            <a:r>
              <a:rPr kumimoji="1" lang="en-US" altLang="ja-JP">
                <a:solidFill>
                  <a:srgbClr val="FFFF00"/>
                </a:solidFill>
                <a:latin typeface="Comic Sans MS" pitchFamily="66" charset="0"/>
                <a:ea typeface="MS PGothic" pitchFamily="34" charset="-128"/>
              </a:rPr>
              <a:t>Large contribution of secondary neutrons</a:t>
            </a:r>
            <a:r>
              <a:rPr kumimoji="1" lang="en-US" altLang="ja-JP">
                <a:solidFill>
                  <a:schemeClr val="tx2"/>
                </a:solidFill>
                <a:ea typeface="MS PGothic" pitchFamily="34" charset="-128"/>
              </a:rPr>
              <a:t> </a:t>
            </a:r>
          </a:p>
        </p:txBody>
      </p:sp>
      <p:sp>
        <p:nvSpPr>
          <p:cNvPr id="847928" name="Rectangle 56"/>
          <p:cNvSpPr>
            <a:spLocks noChangeArrowheads="1"/>
          </p:cNvSpPr>
          <p:nvPr/>
        </p:nvSpPr>
        <p:spPr bwMode="auto">
          <a:xfrm>
            <a:off x="-95250" y="3057525"/>
            <a:ext cx="9391650" cy="366713"/>
          </a:xfrm>
          <a:prstGeom prst="rect">
            <a:avLst/>
          </a:prstGeom>
          <a:noFill/>
          <a:ln w="9525">
            <a:noFill/>
            <a:miter lim="800000"/>
            <a:headEnd/>
            <a:tailEnd/>
          </a:ln>
          <a:effectLst/>
        </p:spPr>
        <p:txBody>
          <a:bodyPr>
            <a:spAutoFit/>
          </a:bodyPr>
          <a:lstStyle/>
          <a:p>
            <a:pPr eaLnBrk="0" hangingPunct="0"/>
            <a:r>
              <a:rPr kumimoji="1" lang="en-US" altLang="ja-JP">
                <a:solidFill>
                  <a:srgbClr val="FFFF00"/>
                </a:solidFill>
                <a:latin typeface="Comic Sans MS" pitchFamily="66" charset="0"/>
                <a:ea typeface="MS PGothic" pitchFamily="34" charset="-128"/>
              </a:rPr>
              <a:t>Close link with materials research is required for advanced material development </a:t>
            </a:r>
          </a:p>
        </p:txBody>
      </p:sp>
      <p:sp>
        <p:nvSpPr>
          <p:cNvPr id="19" name="Datumsplatzhalter 18"/>
          <p:cNvSpPr>
            <a:spLocks noGrp="1"/>
          </p:cNvSpPr>
          <p:nvPr>
            <p:ph type="dt" sz="half" idx="11"/>
          </p:nvPr>
        </p:nvSpPr>
        <p:spPr/>
        <p:txBody>
          <a:bodyPr/>
          <a:lstStyle/>
          <a:p>
            <a:pPr>
              <a:defRPr/>
            </a:pPr>
            <a:r>
              <a:rPr lang="de-DE" smtClean="0"/>
              <a:t>June 3-6, 2013</a:t>
            </a:r>
            <a:endParaRPr lang="de-DE" dirty="0"/>
          </a:p>
        </p:txBody>
      </p:sp>
    </p:spTree>
    <p:extLst>
      <p:ext uri="{BB962C8B-B14F-4D97-AF65-F5344CB8AC3E}">
        <p14:creationId xmlns="" xmlns:p14="http://schemas.microsoft.com/office/powerpoint/2010/main" val="577447818"/>
      </p:ext>
    </p:extLst>
  </p:cSld>
  <p:clrMapOvr>
    <a:masterClrMapping/>
  </p:clrMapOvr>
  <p:transition>
    <p:strips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umsplatzhalter 2"/>
          <p:cNvSpPr txBox="1">
            <a:spLocks noGrp="1"/>
          </p:cNvSpPr>
          <p:nvPr/>
        </p:nvSpPr>
        <p:spPr bwMode="auto">
          <a:xfrm>
            <a:off x="457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0A9B90A4-CF1D-4E61-852A-86F1CD693355}" type="datetime1">
              <a:rPr lang="de-DE" sz="1200" b="0">
                <a:solidFill>
                  <a:schemeClr val="bg1"/>
                </a:solidFill>
                <a:latin typeface="Calibri" pitchFamily="34" charset="0"/>
              </a:rPr>
              <a:pPr eaLnBrk="1" hangingPunct="1"/>
              <a:t>05.06.2013</a:t>
            </a:fld>
            <a:endParaRPr lang="de-DE" sz="1200" b="0">
              <a:solidFill>
                <a:schemeClr val="bg1"/>
              </a:solidFill>
              <a:latin typeface="Calibri" pitchFamily="34" charset="0"/>
            </a:endParaRPr>
          </a:p>
        </p:txBody>
      </p:sp>
      <p:sp>
        <p:nvSpPr>
          <p:cNvPr id="77827" name="Fußzeilenplatzhalter 3"/>
          <p:cNvSpPr txBox="1">
            <a:spLocks noGrp="1"/>
          </p:cNvSpPr>
          <p:nvPr/>
        </p:nvSpPr>
        <p:spPr bwMode="auto">
          <a:xfrm>
            <a:off x="3124200" y="6597650"/>
            <a:ext cx="2895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endParaRPr lang="de-DE" sz="1200" b="0">
              <a:solidFill>
                <a:schemeClr val="bg1"/>
              </a:solidFill>
              <a:latin typeface="Calibri" pitchFamily="34" charset="0"/>
            </a:endParaRPr>
          </a:p>
        </p:txBody>
      </p:sp>
      <p:sp>
        <p:nvSpPr>
          <p:cNvPr id="77828" name="Foliennummernplatzhalter 4"/>
          <p:cNvSpPr txBox="1">
            <a:spLocks noGrp="1"/>
          </p:cNvSpPr>
          <p:nvPr/>
        </p:nvSpPr>
        <p:spPr bwMode="auto">
          <a:xfrm>
            <a:off x="6553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hangingPunct="1"/>
            <a:fld id="{60D148B3-5349-4B09-B6CA-54A86689FE96}" type="slidenum">
              <a:rPr lang="de-DE" sz="1200" b="0">
                <a:solidFill>
                  <a:schemeClr val="bg1"/>
                </a:solidFill>
                <a:latin typeface="Calibri" pitchFamily="34" charset="0"/>
              </a:rPr>
              <a:pPr algn="r" eaLnBrk="1" hangingPunct="1"/>
              <a:t>79</a:t>
            </a:fld>
            <a:endParaRPr lang="de-DE" sz="1200" b="0">
              <a:solidFill>
                <a:schemeClr val="bg1"/>
              </a:solidFill>
              <a:latin typeface="Calibri" pitchFamily="34" charset="0"/>
            </a:endParaRPr>
          </a:p>
        </p:txBody>
      </p:sp>
      <p:sp>
        <p:nvSpPr>
          <p:cNvPr id="77829" name="Titel 5"/>
          <p:cNvSpPr>
            <a:spLocks noGrp="1"/>
          </p:cNvSpPr>
          <p:nvPr>
            <p:ph type="title" idx="4294967295"/>
          </p:nvPr>
        </p:nvSpPr>
        <p:spPr>
          <a:xfrm>
            <a:off x="1692275" y="0"/>
            <a:ext cx="5903913" cy="676275"/>
          </a:xfrm>
        </p:spPr>
        <p:txBody>
          <a:bodyPr/>
          <a:lstStyle/>
          <a:p>
            <a:pPr eaLnBrk="1" hangingPunct="1"/>
            <a:r>
              <a:rPr lang="de-DE" sz="2000" b="1" smtClean="0">
                <a:latin typeface="Arial" pitchFamily="34" charset="0"/>
                <a:cs typeface="Arial" pitchFamily="34" charset="0"/>
              </a:rPr>
              <a:t>Neutronenquellen höchster Intensität</a:t>
            </a:r>
            <a:br>
              <a:rPr lang="de-DE" sz="2000" b="1" smtClean="0">
                <a:latin typeface="Arial" pitchFamily="34" charset="0"/>
                <a:cs typeface="Arial" pitchFamily="34" charset="0"/>
              </a:rPr>
            </a:br>
            <a:r>
              <a:rPr lang="de-DE" sz="2000" b="1" smtClean="0">
                <a:latin typeface="Arial" pitchFamily="34" charset="0"/>
                <a:cs typeface="Arial" pitchFamily="34" charset="0"/>
              </a:rPr>
              <a:t>Wohin geht die Reise ? Inertial Fusion Source</a:t>
            </a:r>
          </a:p>
        </p:txBody>
      </p:sp>
      <p:pic>
        <p:nvPicPr>
          <p:cNvPr id="77830" name="Picture 6" descr="logo"/>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07950" y="115888"/>
            <a:ext cx="1439863" cy="585787"/>
          </a:xfrm>
        </p:spPr>
      </p:pic>
      <p:pic>
        <p:nvPicPr>
          <p:cNvPr id="7783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850" y="692150"/>
            <a:ext cx="6553200" cy="326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7832" name="Text Box 8"/>
          <p:cNvSpPr txBox="1">
            <a:spLocks noChangeArrowheads="1"/>
          </p:cNvSpPr>
          <p:nvPr/>
        </p:nvSpPr>
        <p:spPr bwMode="auto">
          <a:xfrm>
            <a:off x="250825" y="3860800"/>
            <a:ext cx="8569325" cy="2225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sz="1800" u="sng" dirty="0">
                <a:solidFill>
                  <a:srgbClr val="FF0000"/>
                </a:solidFill>
              </a:rPr>
              <a:t>Derzeitige Grenzen</a:t>
            </a:r>
          </a:p>
          <a:p>
            <a:pPr eaLnBrk="1" hangingPunct="1">
              <a:lnSpc>
                <a:spcPct val="75000"/>
              </a:lnSpc>
              <a:spcBef>
                <a:spcPct val="50000"/>
              </a:spcBef>
              <a:buFontTx/>
              <a:buChar char="•"/>
            </a:pPr>
            <a:r>
              <a:rPr lang="de-DE" sz="1800" dirty="0">
                <a:solidFill>
                  <a:srgbClr val="FF0000"/>
                </a:solidFill>
              </a:rPr>
              <a:t> </a:t>
            </a:r>
            <a:r>
              <a:rPr lang="de-DE" sz="1800" dirty="0"/>
              <a:t>Reaktoren:</a:t>
            </a:r>
            <a:r>
              <a:rPr lang="de-DE" sz="1800" dirty="0">
                <a:solidFill>
                  <a:srgbClr val="FF0000"/>
                </a:solidFill>
              </a:rPr>
              <a:t> Grenze der Wärmeabfuhr für Reaktoren mit kompakten Core für</a:t>
            </a:r>
          </a:p>
          <a:p>
            <a:pPr eaLnBrk="1" hangingPunct="1">
              <a:lnSpc>
                <a:spcPct val="75000"/>
              </a:lnSpc>
              <a:spcBef>
                <a:spcPct val="50000"/>
              </a:spcBef>
            </a:pPr>
            <a:r>
              <a:rPr lang="de-DE" sz="1800" dirty="0">
                <a:solidFill>
                  <a:srgbClr val="FF0000"/>
                </a:solidFill>
              </a:rPr>
              <a:t>  maximalen N-</a:t>
            </a:r>
            <a:r>
              <a:rPr lang="de-DE" sz="1800" dirty="0" err="1">
                <a:solidFill>
                  <a:srgbClr val="FF0000"/>
                </a:solidFill>
              </a:rPr>
              <a:t>Fluß</a:t>
            </a:r>
            <a:r>
              <a:rPr lang="de-DE" sz="1800" dirty="0">
                <a:solidFill>
                  <a:srgbClr val="FF0000"/>
                </a:solidFill>
              </a:rPr>
              <a:t>  (ILL→ 58 MW, </a:t>
            </a:r>
            <a:r>
              <a:rPr lang="de-DE" sz="1800" dirty="0" err="1">
                <a:solidFill>
                  <a:srgbClr val="FF0000"/>
                </a:solidFill>
              </a:rPr>
              <a:t>Advanced</a:t>
            </a:r>
            <a:r>
              <a:rPr lang="de-DE" sz="1800" dirty="0">
                <a:solidFill>
                  <a:srgbClr val="FF0000"/>
                </a:solidFill>
              </a:rPr>
              <a:t> Neutron Source→330 MW</a:t>
            </a:r>
          </a:p>
          <a:p>
            <a:pPr eaLnBrk="1" hangingPunct="1">
              <a:lnSpc>
                <a:spcPct val="75000"/>
              </a:lnSpc>
              <a:spcBef>
                <a:spcPct val="50000"/>
              </a:spcBef>
            </a:pPr>
            <a:r>
              <a:rPr lang="de-DE" sz="1800" i="1" dirty="0">
                <a:solidFill>
                  <a:schemeClr val="hlink"/>
                </a:solidFill>
              </a:rPr>
              <a:t> </a:t>
            </a:r>
            <a:r>
              <a:rPr lang="de-DE" sz="1800" i="1" dirty="0" smtClean="0">
                <a:solidFill>
                  <a:schemeClr val="hlink"/>
                </a:solidFill>
              </a:rPr>
              <a:t>(nicht  gebaut)</a:t>
            </a:r>
            <a:r>
              <a:rPr lang="de-DE" sz="1800" dirty="0" smtClean="0">
                <a:solidFill>
                  <a:srgbClr val="FF0000"/>
                </a:solidFill>
              </a:rPr>
              <a:t> </a:t>
            </a:r>
            <a:r>
              <a:rPr lang="de-DE" sz="1800" dirty="0">
                <a:solidFill>
                  <a:srgbClr val="FF0000"/>
                </a:solidFill>
              </a:rPr>
              <a:t>für ein H</a:t>
            </a:r>
            <a:r>
              <a:rPr lang="de-DE" sz="2000" baseline="-25000" dirty="0">
                <a:solidFill>
                  <a:srgbClr val="FF0000"/>
                </a:solidFill>
              </a:rPr>
              <a:t>2</a:t>
            </a:r>
            <a:r>
              <a:rPr lang="de-DE" sz="1800" dirty="0">
                <a:solidFill>
                  <a:srgbClr val="FF0000"/>
                </a:solidFill>
              </a:rPr>
              <a:t>O gekühltes Core</a:t>
            </a:r>
          </a:p>
          <a:p>
            <a:pPr eaLnBrk="1" hangingPunct="1">
              <a:spcBef>
                <a:spcPct val="50000"/>
              </a:spcBef>
              <a:buFontTx/>
              <a:buChar char="•"/>
            </a:pPr>
            <a:r>
              <a:rPr lang="de-DE" sz="1800" dirty="0">
                <a:solidFill>
                  <a:srgbClr val="FF0000"/>
                </a:solidFill>
              </a:rPr>
              <a:t> </a:t>
            </a:r>
            <a:r>
              <a:rPr lang="de-DE" sz="1800" dirty="0" err="1"/>
              <a:t>Spallationsquellen</a:t>
            </a:r>
            <a:r>
              <a:rPr lang="de-DE" sz="1800" dirty="0"/>
              <a:t>:</a:t>
            </a:r>
            <a:r>
              <a:rPr lang="de-DE" sz="1800" dirty="0">
                <a:solidFill>
                  <a:srgbClr val="FF0000"/>
                </a:solidFill>
              </a:rPr>
              <a:t> Problem der Energiedeposition durch Protonenstrahl,</a:t>
            </a:r>
          </a:p>
          <a:p>
            <a:pPr eaLnBrk="1" hangingPunct="1">
              <a:spcBef>
                <a:spcPct val="50000"/>
              </a:spcBef>
            </a:pPr>
            <a:r>
              <a:rPr lang="de-DE" sz="1800" dirty="0">
                <a:solidFill>
                  <a:srgbClr val="FF0000"/>
                </a:solidFill>
              </a:rPr>
              <a:t>  </a:t>
            </a:r>
            <a:r>
              <a:rPr lang="de-DE" sz="1800" dirty="0" err="1">
                <a:solidFill>
                  <a:srgbClr val="FF0000"/>
                </a:solidFill>
              </a:rPr>
              <a:t>dpa‘s</a:t>
            </a:r>
            <a:r>
              <a:rPr lang="de-DE" sz="1800" dirty="0">
                <a:solidFill>
                  <a:srgbClr val="FF0000"/>
                </a:solidFill>
              </a:rPr>
              <a:t> im </a:t>
            </a:r>
            <a:r>
              <a:rPr lang="de-DE" sz="1800" dirty="0" err="1">
                <a:solidFill>
                  <a:srgbClr val="FF0000"/>
                </a:solidFill>
              </a:rPr>
              <a:t>Targetfenster</a:t>
            </a:r>
            <a:r>
              <a:rPr lang="de-DE" sz="1800" dirty="0">
                <a:solidFill>
                  <a:srgbClr val="FF0000"/>
                </a:solidFill>
              </a:rPr>
              <a:t> und bei kurzen Pulsen (</a:t>
            </a:r>
            <a:r>
              <a:rPr lang="el-GR" sz="1800" dirty="0">
                <a:solidFill>
                  <a:srgbClr val="FF0000"/>
                </a:solidFill>
              </a:rPr>
              <a:t>μ</a:t>
            </a:r>
            <a:r>
              <a:rPr lang="de-DE" sz="1800" dirty="0">
                <a:solidFill>
                  <a:srgbClr val="FF0000"/>
                </a:solidFill>
              </a:rPr>
              <a:t>s) Stress im </a:t>
            </a:r>
            <a:r>
              <a:rPr lang="de-DE" sz="1800" dirty="0" err="1">
                <a:solidFill>
                  <a:srgbClr val="FF0000"/>
                </a:solidFill>
              </a:rPr>
              <a:t>Targetmaterial</a:t>
            </a:r>
            <a:r>
              <a:rPr lang="de-DE" sz="1800" dirty="0">
                <a:solidFill>
                  <a:srgbClr val="FF0000"/>
                </a:solid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E4904FBF-C752-4D24-B100-5425B972AA91}" type="slidenum">
              <a:rPr lang="de-DE" smtClean="0"/>
              <a:pPr>
                <a:defRPr/>
              </a:pPr>
              <a:t>8</a:t>
            </a:fld>
            <a:endParaRPr lang="de-DE"/>
          </a:p>
        </p:txBody>
      </p:sp>
      <p:sp>
        <p:nvSpPr>
          <p:cNvPr id="6" name="Datumsplatzhalter 5"/>
          <p:cNvSpPr>
            <a:spLocks noGrp="1"/>
          </p:cNvSpPr>
          <p:nvPr>
            <p:ph type="dt" sz="half" idx="11"/>
          </p:nvPr>
        </p:nvSpPr>
        <p:spPr/>
        <p:txBody>
          <a:bodyPr/>
          <a:lstStyle/>
          <a:p>
            <a:pPr>
              <a:defRPr/>
            </a:pPr>
            <a:r>
              <a:rPr lang="de-DE" smtClean="0"/>
              <a:t>June 3-6, 2013</a:t>
            </a:r>
            <a:endParaRPr lang="de-DE" dirty="0"/>
          </a:p>
        </p:txBody>
      </p:sp>
      <p:sp>
        <p:nvSpPr>
          <p:cNvPr id="9" name="Content Placeholder 2"/>
          <p:cNvSpPr>
            <a:spLocks noGrp="1"/>
          </p:cNvSpPr>
          <p:nvPr>
            <p:ph idx="1"/>
          </p:nvPr>
        </p:nvSpPr>
        <p:spPr>
          <a:xfrm>
            <a:off x="214282" y="1214422"/>
            <a:ext cx="8429684" cy="5072098"/>
          </a:xfrm>
        </p:spPr>
        <p:txBody>
          <a:bodyPr/>
          <a:lstStyle/>
          <a:p>
            <a:pPr>
              <a:buFont typeface="Wingdings" pitchFamily="2" charset="2"/>
              <a:buNone/>
              <a:defRPr/>
            </a:pPr>
            <a:r>
              <a:rPr lang="de-DE" sz="2400" dirty="0" err="1" smtClean="0">
                <a:solidFill>
                  <a:schemeClr val="bg2">
                    <a:lumMod val="60000"/>
                    <a:lumOff val="40000"/>
                  </a:schemeClr>
                </a:solidFill>
                <a:latin typeface="Comic Sans MS" pitchFamily="66" charset="0"/>
              </a:rPr>
              <a:t>ii</a:t>
            </a:r>
            <a:r>
              <a:rPr lang="de-DE" sz="2400" dirty="0" smtClean="0">
                <a:solidFill>
                  <a:schemeClr val="bg2">
                    <a:lumMod val="60000"/>
                    <a:lumOff val="40000"/>
                  </a:schemeClr>
                </a:solidFill>
                <a:latin typeface="Comic Sans MS" pitchFamily="66" charset="0"/>
              </a:rPr>
              <a:t>) </a:t>
            </a:r>
            <a:r>
              <a:rPr lang="de-DE" sz="2400" dirty="0" err="1" smtClean="0">
                <a:solidFill>
                  <a:schemeClr val="bg2">
                    <a:lumMod val="60000"/>
                    <a:lumOff val="40000"/>
                  </a:schemeClr>
                </a:solidFill>
                <a:latin typeface="Comic Sans MS" pitchFamily="66" charset="0"/>
              </a:rPr>
              <a:t>Application</a:t>
            </a:r>
            <a:r>
              <a:rPr lang="de-DE" sz="2400" dirty="0" smtClean="0">
                <a:solidFill>
                  <a:schemeClr val="bg2">
                    <a:lumMod val="60000"/>
                    <a:lumOff val="40000"/>
                  </a:schemeClr>
                </a:solidFill>
                <a:latin typeface="Comic Sans MS" pitchFamily="66" charset="0"/>
              </a:rPr>
              <a:t> </a:t>
            </a:r>
            <a:r>
              <a:rPr lang="de-DE" sz="2400" dirty="0" err="1" smtClean="0">
                <a:solidFill>
                  <a:schemeClr val="bg2">
                    <a:lumMod val="60000"/>
                    <a:lumOff val="40000"/>
                  </a:schemeClr>
                </a:solidFill>
                <a:latin typeface="Comic Sans MS" pitchFamily="66" charset="0"/>
              </a:rPr>
              <a:t>driven</a:t>
            </a:r>
            <a:r>
              <a:rPr lang="de-DE" sz="2400" dirty="0" smtClean="0">
                <a:solidFill>
                  <a:schemeClr val="bg2">
                    <a:lumMod val="60000"/>
                    <a:lumOff val="40000"/>
                  </a:schemeClr>
                </a:solidFill>
                <a:latin typeface="Comic Sans MS" pitchFamily="66" charset="0"/>
              </a:rPr>
              <a:t> </a:t>
            </a:r>
            <a:r>
              <a:rPr lang="de-DE" sz="2400" dirty="0" err="1" smtClean="0">
                <a:solidFill>
                  <a:schemeClr val="bg2">
                    <a:lumMod val="60000"/>
                    <a:lumOff val="40000"/>
                  </a:schemeClr>
                </a:solidFill>
                <a:latin typeface="Comic Sans MS" pitchFamily="66" charset="0"/>
              </a:rPr>
              <a:t>aspect</a:t>
            </a:r>
            <a:endParaRPr lang="de-DE" sz="2400" dirty="0" smtClean="0">
              <a:solidFill>
                <a:schemeClr val="accent6"/>
              </a:solidFill>
              <a:latin typeface="Comic Sans MS" pitchFamily="66" charset="0"/>
            </a:endParaRP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Astrophysics</a:t>
            </a:r>
            <a:r>
              <a:rPr lang="en-GB" dirty="0" smtClean="0">
                <a:latin typeface="Comic Sans MS" pitchFamily="66" charset="0"/>
              </a:rPr>
              <a:t> (Reedy et al., J. </a:t>
            </a:r>
            <a:r>
              <a:rPr lang="en-GB" dirty="0" err="1" smtClean="0">
                <a:latin typeface="Comic Sans MS" pitchFamily="66" charset="0"/>
              </a:rPr>
              <a:t>Geophys</a:t>
            </a:r>
            <a:r>
              <a:rPr lang="en-GB" dirty="0" smtClean="0">
                <a:latin typeface="Comic Sans MS" pitchFamily="66" charset="0"/>
              </a:rPr>
              <a:t>. Res. 77 (1972) 537)</a:t>
            </a: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Production of isotopes, </a:t>
            </a:r>
            <a:r>
              <a:rPr lang="en-US" dirty="0" smtClean="0">
                <a:solidFill>
                  <a:schemeClr val="bg2">
                    <a:lumMod val="60000"/>
                    <a:lumOff val="40000"/>
                  </a:schemeClr>
                </a:solidFill>
                <a:latin typeface="Comic Sans MS" pitchFamily="66" charset="0"/>
                <a:sym typeface="Wingdings" pitchFamily="2" charset="2"/>
              </a:rPr>
              <a:t>future tritium production units</a:t>
            </a:r>
            <a:endParaRPr lang="en-GB" dirty="0" smtClean="0">
              <a:solidFill>
                <a:schemeClr val="bg2">
                  <a:lumMod val="60000"/>
                  <a:lumOff val="40000"/>
                </a:schemeClr>
              </a:solidFill>
              <a:latin typeface="Comic Sans MS" pitchFamily="66" charset="0"/>
            </a:endParaRP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Transmutation of nuclear waste</a:t>
            </a:r>
            <a:r>
              <a:rPr lang="en-GB" dirty="0" smtClean="0">
                <a:latin typeface="Comic Sans MS" pitchFamily="66" charset="0"/>
              </a:rPr>
              <a:t> (</a:t>
            </a:r>
            <a:r>
              <a:rPr lang="en-GB" dirty="0" err="1" smtClean="0">
                <a:latin typeface="Comic Sans MS" pitchFamily="66" charset="0"/>
              </a:rPr>
              <a:t>Bowmann</a:t>
            </a:r>
            <a:r>
              <a:rPr lang="en-GB" dirty="0" smtClean="0">
                <a:latin typeface="Comic Sans MS" pitchFamily="66" charset="0"/>
              </a:rPr>
              <a:t> et al, </a:t>
            </a:r>
            <a:r>
              <a:rPr lang="en-GB" dirty="0" err="1" smtClean="0">
                <a:latin typeface="Comic Sans MS" pitchFamily="66" charset="0"/>
              </a:rPr>
              <a:t>Nucl</a:t>
            </a:r>
            <a:r>
              <a:rPr lang="en-GB" dirty="0" smtClean="0">
                <a:latin typeface="Comic Sans MS" pitchFamily="66" charset="0"/>
              </a:rPr>
              <a:t>. Instr. Meth. A320 (1992) 326; Rubbia et al, Report CERN/AT/95-44/(ET), 1995)</a:t>
            </a: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Space technologies </a:t>
            </a:r>
            <a:r>
              <a:rPr lang="en-GB" dirty="0" smtClean="0">
                <a:latin typeface="Comic Sans MS" pitchFamily="66" charset="0"/>
              </a:rPr>
              <a:t>(Buchner et al, IEEE Trans. </a:t>
            </a:r>
            <a:r>
              <a:rPr lang="en-GB" dirty="0" err="1" smtClean="0">
                <a:latin typeface="Comic Sans MS" pitchFamily="66" charset="0"/>
              </a:rPr>
              <a:t>Nucl</a:t>
            </a:r>
            <a:r>
              <a:rPr lang="en-GB" dirty="0" smtClean="0">
                <a:latin typeface="Comic Sans MS" pitchFamily="66" charset="0"/>
              </a:rPr>
              <a:t>. Sci. 47 (2000) 705Tang et al, Mat. Res. Soc. Bull. 28 (2003))</a:t>
            </a: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Biology and medicine </a:t>
            </a:r>
            <a:r>
              <a:rPr lang="en-GB" dirty="0" smtClean="0">
                <a:latin typeface="Comic Sans MS" pitchFamily="66" charset="0"/>
              </a:rPr>
              <a:t>(</a:t>
            </a:r>
            <a:r>
              <a:rPr lang="en-GB" dirty="0" err="1" smtClean="0">
                <a:latin typeface="Comic Sans MS" pitchFamily="66" charset="0"/>
              </a:rPr>
              <a:t>Wambersie</a:t>
            </a:r>
            <a:r>
              <a:rPr lang="en-GB" dirty="0" smtClean="0">
                <a:latin typeface="Comic Sans MS" pitchFamily="66" charset="0"/>
              </a:rPr>
              <a:t> et al, </a:t>
            </a:r>
            <a:r>
              <a:rPr lang="en-GB" dirty="0" err="1" smtClean="0">
                <a:latin typeface="Comic Sans MS" pitchFamily="66" charset="0"/>
              </a:rPr>
              <a:t>Radiat</a:t>
            </a:r>
            <a:r>
              <a:rPr lang="en-GB" dirty="0" smtClean="0">
                <a:latin typeface="Comic Sans MS" pitchFamily="66" charset="0"/>
              </a:rPr>
              <a:t>. Prot. </a:t>
            </a:r>
            <a:r>
              <a:rPr lang="en-GB" dirty="0" err="1" smtClean="0">
                <a:latin typeface="Comic Sans MS" pitchFamily="66" charset="0"/>
              </a:rPr>
              <a:t>Dosim</a:t>
            </a:r>
            <a:r>
              <a:rPr lang="en-GB" dirty="0" smtClean="0">
                <a:latin typeface="Comic Sans MS" pitchFamily="66" charset="0"/>
              </a:rPr>
              <a:t> 31 (1990) 421; Bartlett et al, </a:t>
            </a:r>
            <a:r>
              <a:rPr lang="en-GB" dirty="0" err="1" smtClean="0">
                <a:latin typeface="Comic Sans MS" pitchFamily="66" charset="0"/>
              </a:rPr>
              <a:t>Radiat</a:t>
            </a:r>
            <a:r>
              <a:rPr lang="en-GB" dirty="0" smtClean="0">
                <a:latin typeface="Comic Sans MS" pitchFamily="66" charset="0"/>
              </a:rPr>
              <a:t>. Res. Cong. Proc. 2 (2000) 719)</a:t>
            </a:r>
          </a:p>
          <a:p>
            <a:pPr marL="900000" lvl="2">
              <a:spcBef>
                <a:spcPts val="600"/>
              </a:spcBef>
              <a:buFont typeface="Wingdings" pitchFamily="2" charset="2"/>
              <a:buChar char="v"/>
            </a:pPr>
            <a:r>
              <a:rPr lang="en-GB" dirty="0" smtClean="0">
                <a:solidFill>
                  <a:schemeClr val="bg2">
                    <a:lumMod val="60000"/>
                    <a:lumOff val="40000"/>
                  </a:schemeClr>
                </a:solidFill>
                <a:latin typeface="Comic Sans MS" pitchFamily="66" charset="0"/>
              </a:rPr>
              <a:t>Radioactive-beam production </a:t>
            </a:r>
            <a:r>
              <a:rPr lang="en-GB" dirty="0" smtClean="0">
                <a:latin typeface="Comic Sans MS" pitchFamily="66" charset="0"/>
              </a:rPr>
              <a:t>(EURISOL project)</a:t>
            </a:r>
          </a:p>
          <a:p>
            <a:pPr marL="900000" lvl="2">
              <a:spcBef>
                <a:spcPts val="600"/>
              </a:spcBef>
              <a:buFont typeface="Wingdings" pitchFamily="2" charset="2"/>
              <a:buChar char="v"/>
            </a:pPr>
            <a:r>
              <a:rPr lang="en-GB" dirty="0" err="1" smtClean="0">
                <a:solidFill>
                  <a:schemeClr val="bg2">
                    <a:lumMod val="60000"/>
                    <a:lumOff val="40000"/>
                  </a:schemeClr>
                </a:solidFill>
                <a:latin typeface="Comic Sans MS" pitchFamily="66" charset="0"/>
              </a:rPr>
              <a:t>Spallation</a:t>
            </a:r>
            <a:r>
              <a:rPr lang="en-GB" dirty="0" smtClean="0">
                <a:solidFill>
                  <a:schemeClr val="bg2">
                    <a:lumMod val="60000"/>
                    <a:lumOff val="40000"/>
                  </a:schemeClr>
                </a:solidFill>
                <a:latin typeface="Comic Sans MS" pitchFamily="66" charset="0"/>
              </a:rPr>
              <a:t>-neutron sources </a:t>
            </a:r>
            <a:r>
              <a:rPr lang="en-GB" dirty="0" smtClean="0">
                <a:latin typeface="Comic Sans MS" pitchFamily="66" charset="0"/>
              </a:rPr>
              <a:t>(SNS, J-</a:t>
            </a:r>
            <a:r>
              <a:rPr lang="en-GB" dirty="0" err="1" smtClean="0">
                <a:latin typeface="Comic Sans MS" pitchFamily="66" charset="0"/>
              </a:rPr>
              <a:t>Parc</a:t>
            </a:r>
            <a:r>
              <a:rPr lang="en-GB" dirty="0" smtClean="0">
                <a:latin typeface="Comic Sans MS" pitchFamily="66" charset="0"/>
              </a:rPr>
              <a:t>, ESS,…)</a:t>
            </a:r>
            <a:endParaRPr lang="de-DE" sz="2000" dirty="0" smtClean="0">
              <a:latin typeface="Comic Sans MS" pitchFamily="66" charset="0"/>
            </a:endParaRPr>
          </a:p>
          <a:p>
            <a:pPr>
              <a:buNone/>
              <a:defRPr/>
            </a:pPr>
            <a:r>
              <a:rPr lang="de-DE" sz="2000" b="0" dirty="0" smtClean="0">
                <a:latin typeface="Comic Sans MS" pitchFamily="66" charset="0"/>
              </a:rPr>
              <a:t>		</a:t>
            </a:r>
          </a:p>
          <a:p>
            <a:pPr>
              <a:defRPr/>
            </a:pPr>
            <a:endParaRPr lang="de-DE" sz="2000" b="0" dirty="0" smtClean="0">
              <a:latin typeface="Comic Sans MS" pitchFamily="66" charset="0"/>
            </a:endParaRPr>
          </a:p>
          <a:p>
            <a:pPr>
              <a:defRPr/>
            </a:pPr>
            <a:endParaRPr lang="de-DE" dirty="0" smtClean="0"/>
          </a:p>
        </p:txBody>
      </p:sp>
      <p:sp>
        <p:nvSpPr>
          <p:cNvPr id="7" name="Rectangle 3"/>
          <p:cNvSpPr txBox="1">
            <a:spLocks noChangeArrowheads="1"/>
          </p:cNvSpPr>
          <p:nvPr/>
        </p:nvSpPr>
        <p:spPr bwMode="auto">
          <a:xfrm>
            <a:off x="323850" y="84118"/>
            <a:ext cx="8229600" cy="487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Interest in </a:t>
            </a:r>
            <a:r>
              <a:rPr kumimoji="0" lang="en-GB" sz="2800" b="0" i="0" u="none" strike="noStrike" kern="0" cap="none" spc="0" normalizeH="0" baseline="0" noProof="0" dirty="0" err="1" smtClean="0">
                <a:ln>
                  <a:noFill/>
                </a:ln>
                <a:solidFill>
                  <a:schemeClr val="tx2"/>
                </a:solidFill>
                <a:effectLst>
                  <a:outerShdw blurRad="38100" dist="38100" dir="2700000" algn="tl">
                    <a:srgbClr val="FFFFFF"/>
                  </a:outerShdw>
                </a:effectLst>
                <a:uLnTx/>
                <a:uFillTx/>
                <a:latin typeface="+mj-lt"/>
                <a:ea typeface="+mj-ea"/>
                <a:cs typeface="+mj-cs"/>
              </a:rPr>
              <a:t>Spallation</a:t>
            </a:r>
            <a:r>
              <a:rPr kumimoji="0" lang="en-GB"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rPr>
              <a:t> reactions / Motivation (2)</a:t>
            </a:r>
            <a:endParaRPr kumimoji="0" lang="en-US" sz="2800" b="0" i="0" u="none" strike="noStrike" kern="0" cap="none" spc="0" normalizeH="0" baseline="0" noProof="0" dirty="0" smtClean="0">
              <a:ln>
                <a:noFill/>
              </a:ln>
              <a:solidFill>
                <a:schemeClr val="tx2"/>
              </a:solidFill>
              <a:effectLst>
                <a:outerShdw blurRad="38100" dist="38100" dir="2700000" algn="tl">
                  <a:srgbClr val="FFFFFF"/>
                </a:outerShdw>
              </a:effectLst>
              <a:uLnTx/>
              <a:uFillTx/>
              <a:latin typeface="+mj-lt"/>
              <a:ea typeface="+mj-ea"/>
              <a:cs typeface="+mj-cs"/>
            </a:endParaRPr>
          </a:p>
        </p:txBody>
      </p:sp>
    </p:spTree>
  </p:cSld>
  <p:clrMapOvr>
    <a:masterClrMapping/>
  </p:clrMapOvr>
  <p:transition>
    <p:strips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umsplatzhalter 2"/>
          <p:cNvSpPr txBox="1">
            <a:spLocks noGrp="1"/>
          </p:cNvSpPr>
          <p:nvPr/>
        </p:nvSpPr>
        <p:spPr bwMode="auto">
          <a:xfrm>
            <a:off x="457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8C0B6BBC-47F1-4596-9AEF-C580F466183D}" type="datetime1">
              <a:rPr lang="de-DE" sz="1200" b="0">
                <a:solidFill>
                  <a:schemeClr val="bg1"/>
                </a:solidFill>
                <a:latin typeface="Calibri" pitchFamily="34" charset="0"/>
              </a:rPr>
              <a:pPr eaLnBrk="1" hangingPunct="1"/>
              <a:t>05.06.2013</a:t>
            </a:fld>
            <a:endParaRPr lang="de-DE" sz="1200" b="0">
              <a:solidFill>
                <a:schemeClr val="bg1"/>
              </a:solidFill>
              <a:latin typeface="Calibri" pitchFamily="34" charset="0"/>
            </a:endParaRPr>
          </a:p>
        </p:txBody>
      </p:sp>
      <p:sp>
        <p:nvSpPr>
          <p:cNvPr id="78851" name="Fußzeilenplatzhalter 3"/>
          <p:cNvSpPr txBox="1">
            <a:spLocks noGrp="1"/>
          </p:cNvSpPr>
          <p:nvPr/>
        </p:nvSpPr>
        <p:spPr bwMode="auto">
          <a:xfrm>
            <a:off x="3124200" y="6597650"/>
            <a:ext cx="28956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endParaRPr lang="de-DE" sz="1200" b="0">
              <a:solidFill>
                <a:schemeClr val="bg1"/>
              </a:solidFill>
              <a:latin typeface="Calibri" pitchFamily="34" charset="0"/>
            </a:endParaRPr>
          </a:p>
        </p:txBody>
      </p:sp>
      <p:sp>
        <p:nvSpPr>
          <p:cNvPr id="78852" name="Foliennummernplatzhalter 4"/>
          <p:cNvSpPr txBox="1">
            <a:spLocks noGrp="1"/>
          </p:cNvSpPr>
          <p:nvPr/>
        </p:nvSpPr>
        <p:spPr bwMode="auto">
          <a:xfrm>
            <a:off x="6553200" y="6605588"/>
            <a:ext cx="2133600"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hangingPunct="1"/>
            <a:fld id="{584C2DEC-EEE2-4501-8ED9-1200318115B9}" type="slidenum">
              <a:rPr lang="de-DE" sz="1200" b="0">
                <a:solidFill>
                  <a:schemeClr val="bg1"/>
                </a:solidFill>
                <a:latin typeface="Calibri" pitchFamily="34" charset="0"/>
              </a:rPr>
              <a:pPr algn="r" eaLnBrk="1" hangingPunct="1"/>
              <a:t>80</a:t>
            </a:fld>
            <a:endParaRPr lang="de-DE" sz="1200" b="0">
              <a:solidFill>
                <a:schemeClr val="bg1"/>
              </a:solidFill>
              <a:latin typeface="Calibri" pitchFamily="34" charset="0"/>
            </a:endParaRPr>
          </a:p>
        </p:txBody>
      </p:sp>
      <p:sp>
        <p:nvSpPr>
          <p:cNvPr id="78853" name="Titel 5"/>
          <p:cNvSpPr>
            <a:spLocks noGrp="1"/>
          </p:cNvSpPr>
          <p:nvPr>
            <p:ph type="title" idx="4294967295"/>
          </p:nvPr>
        </p:nvSpPr>
        <p:spPr>
          <a:xfrm>
            <a:off x="1692275" y="0"/>
            <a:ext cx="5903913" cy="676275"/>
          </a:xfrm>
        </p:spPr>
        <p:txBody>
          <a:bodyPr/>
          <a:lstStyle/>
          <a:p>
            <a:pPr eaLnBrk="1" hangingPunct="1"/>
            <a:r>
              <a:rPr lang="de-DE" sz="2000" b="1" smtClean="0">
                <a:latin typeface="Arial" pitchFamily="34" charset="0"/>
                <a:cs typeface="Arial" pitchFamily="34" charset="0"/>
              </a:rPr>
              <a:t>Neutronenquellen</a:t>
            </a:r>
            <a:br>
              <a:rPr lang="de-DE" sz="2000" b="1" smtClean="0">
                <a:latin typeface="Arial" pitchFamily="34" charset="0"/>
                <a:cs typeface="Arial" pitchFamily="34" charset="0"/>
              </a:rPr>
            </a:br>
            <a:r>
              <a:rPr lang="de-DE" sz="2000" b="1" smtClean="0">
                <a:latin typeface="Arial" pitchFamily="34" charset="0"/>
                <a:cs typeface="Arial" pitchFamily="34" charset="0"/>
              </a:rPr>
              <a:t>Wohin geht die Reise ? Inertial Fusion Source</a:t>
            </a:r>
          </a:p>
        </p:txBody>
      </p:sp>
      <p:pic>
        <p:nvPicPr>
          <p:cNvPr id="78854" name="Picture 6" descr="logo"/>
          <p:cNvPicPr>
            <a:picLocks noGrp="1" noChangeAspect="1" noChangeArrowheads="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07950" y="115888"/>
            <a:ext cx="1439863" cy="585787"/>
          </a:xfrm>
        </p:spPr>
      </p:pic>
      <p:pic>
        <p:nvPicPr>
          <p:cNvPr id="78855" name="Picture 7" descr="Neutron-Sources-Taylor-Science315-2007_0003-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2349500"/>
            <a:ext cx="5545137" cy="321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6" name="Text Box 8"/>
          <p:cNvSpPr txBox="1">
            <a:spLocks noChangeArrowheads="1"/>
          </p:cNvSpPr>
          <p:nvPr/>
        </p:nvSpPr>
        <p:spPr bwMode="auto">
          <a:xfrm>
            <a:off x="231775" y="881063"/>
            <a:ext cx="7986713"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r>
              <a:rPr lang="de-DE"/>
              <a:t>Studien zeigen (</a:t>
            </a:r>
            <a:r>
              <a:rPr lang="de-DE" b="0" i="1"/>
              <a:t>A.Taylor et al., Science, Vol. 315, 2007</a:t>
            </a:r>
            <a:r>
              <a:rPr lang="de-DE"/>
              <a:t>), dass Neutronenausbeuten</a:t>
            </a:r>
          </a:p>
          <a:p>
            <a:pPr eaLnBrk="1" hangingPunct="1"/>
            <a:r>
              <a:rPr lang="de-DE"/>
              <a:t>von 1o</a:t>
            </a:r>
            <a:r>
              <a:rPr lang="de-DE" sz="2000" baseline="30000"/>
              <a:t>19</a:t>
            </a:r>
            <a:r>
              <a:rPr lang="de-DE"/>
              <a:t> -10</a:t>
            </a:r>
            <a:r>
              <a:rPr lang="de-DE" sz="2000" baseline="30000"/>
              <a:t>20 </a:t>
            </a:r>
            <a:r>
              <a:rPr lang="de-DE"/>
              <a:t>Neutronen pro Puls möglich sind.   </a:t>
            </a:r>
          </a:p>
        </p:txBody>
      </p:sp>
      <p:graphicFrame>
        <p:nvGraphicFramePr>
          <p:cNvPr id="78857" name="Object 9"/>
          <p:cNvGraphicFramePr>
            <a:graphicFrameLocks noChangeAspect="1"/>
          </p:cNvGraphicFramePr>
          <p:nvPr/>
        </p:nvGraphicFramePr>
        <p:xfrm>
          <a:off x="395288" y="1535113"/>
          <a:ext cx="5184775" cy="525462"/>
        </p:xfrm>
        <a:graphic>
          <a:graphicData uri="http://schemas.openxmlformats.org/presentationml/2006/ole">
            <p:oleObj spid="_x0000_s117762" name="Formel" r:id="rId5" imgW="5542857" imgH="561905" progId="Equation.3">
              <p:embed/>
            </p:oleObj>
          </a:graphicData>
        </a:graphic>
      </p:graphicFrame>
      <p:sp>
        <p:nvSpPr>
          <p:cNvPr id="78858" name="Text Box 11"/>
          <p:cNvSpPr txBox="1">
            <a:spLocks noChangeArrowheads="1"/>
          </p:cNvSpPr>
          <p:nvPr/>
        </p:nvSpPr>
        <p:spPr bwMode="auto">
          <a:xfrm>
            <a:off x="5724525" y="1628775"/>
            <a:ext cx="3240088" cy="223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u="sng">
                <a:solidFill>
                  <a:schemeClr val="hlink"/>
                </a:solidFill>
              </a:rPr>
              <a:t>Prozessablauf:</a:t>
            </a:r>
          </a:p>
          <a:p>
            <a:pPr eaLnBrk="1" hangingPunct="1">
              <a:lnSpc>
                <a:spcPct val="75000"/>
              </a:lnSpc>
              <a:spcBef>
                <a:spcPct val="50000"/>
              </a:spcBef>
              <a:buFontTx/>
              <a:buChar char="-"/>
            </a:pPr>
            <a:r>
              <a:rPr lang="de-DE">
                <a:solidFill>
                  <a:schemeClr val="hlink"/>
                </a:solidFill>
              </a:rPr>
              <a:t> Kompression (DT)-Pellet </a:t>
            </a:r>
          </a:p>
          <a:p>
            <a:pPr eaLnBrk="1" hangingPunct="1">
              <a:lnSpc>
                <a:spcPct val="75000"/>
              </a:lnSpc>
              <a:spcBef>
                <a:spcPct val="50000"/>
              </a:spcBef>
              <a:buFontTx/>
              <a:buChar char="-"/>
            </a:pPr>
            <a:r>
              <a:rPr lang="de-DE">
                <a:solidFill>
                  <a:schemeClr val="hlink"/>
                </a:solidFill>
              </a:rPr>
              <a:t> 10 ns später Laserpuls</a:t>
            </a:r>
          </a:p>
          <a:p>
            <a:pPr eaLnBrk="1" hangingPunct="1">
              <a:lnSpc>
                <a:spcPct val="75000"/>
              </a:lnSpc>
              <a:spcBef>
                <a:spcPct val="50000"/>
              </a:spcBef>
            </a:pPr>
            <a:r>
              <a:rPr lang="de-DE">
                <a:solidFill>
                  <a:schemeClr val="hlink"/>
                </a:solidFill>
              </a:rPr>
              <a:t>   entzündet das Pellet</a:t>
            </a:r>
          </a:p>
          <a:p>
            <a:pPr eaLnBrk="1" hangingPunct="1">
              <a:lnSpc>
                <a:spcPct val="75000"/>
              </a:lnSpc>
              <a:spcBef>
                <a:spcPct val="50000"/>
              </a:spcBef>
              <a:buFontTx/>
              <a:buChar char="-"/>
            </a:pPr>
            <a:r>
              <a:rPr lang="de-DE">
                <a:solidFill>
                  <a:schemeClr val="hlink"/>
                </a:solidFill>
              </a:rPr>
              <a:t> ein 14 MeV isotroper</a:t>
            </a:r>
          </a:p>
          <a:p>
            <a:pPr eaLnBrk="1" hangingPunct="1">
              <a:lnSpc>
                <a:spcPct val="75000"/>
              </a:lnSpc>
              <a:spcBef>
                <a:spcPct val="50000"/>
              </a:spcBef>
            </a:pPr>
            <a:r>
              <a:rPr lang="de-DE">
                <a:solidFill>
                  <a:schemeClr val="hlink"/>
                </a:solidFill>
              </a:rPr>
              <a:t>   Neutronenpuls entsteht   </a:t>
            </a:r>
          </a:p>
          <a:p>
            <a:pPr eaLnBrk="1" hangingPunct="1">
              <a:spcBef>
                <a:spcPct val="50000"/>
              </a:spcBef>
            </a:pPr>
            <a:endParaRPr lang="de-DE">
              <a:solidFill>
                <a:schemeClr val="hlink"/>
              </a:solidFill>
            </a:endParaRPr>
          </a:p>
        </p:txBody>
      </p:sp>
      <p:sp>
        <p:nvSpPr>
          <p:cNvPr id="78859" name="Text Box 12"/>
          <p:cNvSpPr txBox="1">
            <a:spLocks noChangeArrowheads="1"/>
          </p:cNvSpPr>
          <p:nvPr/>
        </p:nvSpPr>
        <p:spPr bwMode="auto">
          <a:xfrm>
            <a:off x="2627313" y="5661025"/>
            <a:ext cx="27368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a:t>Pb Converter - beweglich</a:t>
            </a:r>
          </a:p>
        </p:txBody>
      </p:sp>
      <p:sp>
        <p:nvSpPr>
          <p:cNvPr id="78860" name="Line 13"/>
          <p:cNvSpPr>
            <a:spLocks noChangeShapeType="1"/>
          </p:cNvSpPr>
          <p:nvPr/>
        </p:nvSpPr>
        <p:spPr bwMode="auto">
          <a:xfrm flipH="1" flipV="1">
            <a:off x="3203575" y="4365625"/>
            <a:ext cx="863600" cy="12239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78861" name="Text Box 14"/>
          <p:cNvSpPr txBox="1">
            <a:spLocks noChangeArrowheads="1"/>
          </p:cNvSpPr>
          <p:nvPr/>
        </p:nvSpPr>
        <p:spPr bwMode="auto">
          <a:xfrm>
            <a:off x="5867400" y="3933825"/>
            <a:ext cx="3097213" cy="155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50000"/>
              </a:spcBef>
            </a:pPr>
            <a:r>
              <a:rPr lang="de-DE" u="sng"/>
              <a:t>Anmerkung:</a:t>
            </a:r>
          </a:p>
          <a:p>
            <a:pPr eaLnBrk="1" hangingPunct="1">
              <a:spcBef>
                <a:spcPct val="50000"/>
              </a:spcBef>
              <a:buFontTx/>
              <a:buChar char="•"/>
            </a:pPr>
            <a:r>
              <a:rPr lang="de-DE"/>
              <a:t> ~ 300 kJ Laser produziert  ca. 30 MJ Fusionenergie </a:t>
            </a:r>
          </a:p>
          <a:p>
            <a:pPr eaLnBrk="1" hangingPunct="1">
              <a:spcBef>
                <a:spcPct val="50000"/>
              </a:spcBef>
              <a:buFontTx/>
              <a:buChar char="•"/>
            </a:pPr>
            <a:r>
              <a:rPr lang="de-DE"/>
              <a:t> 22 MJ werden verfügbar für Neutronenproduction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Benchmark of Spallation Models</a:t>
            </a:r>
          </a:p>
        </p:txBody>
      </p:sp>
      <p:sp>
        <p:nvSpPr>
          <p:cNvPr id="48131" name="Content Placeholder 2"/>
          <p:cNvSpPr>
            <a:spLocks noGrp="1"/>
          </p:cNvSpPr>
          <p:nvPr>
            <p:ph idx="1"/>
          </p:nvPr>
        </p:nvSpPr>
        <p:spPr>
          <a:xfrm>
            <a:off x="428625" y="1928813"/>
            <a:ext cx="7643837" cy="1071562"/>
          </a:xfrm>
        </p:spPr>
        <p:txBody>
          <a:bodyPr/>
          <a:lstStyle/>
          <a:p>
            <a:pPr>
              <a:buFont typeface="Wingdings" pitchFamily="2" charset="2"/>
              <a:buNone/>
            </a:pPr>
            <a:r>
              <a:rPr lang="en-US" dirty="0" smtClean="0">
                <a:hlinkClick r:id="rId2"/>
              </a:rPr>
              <a:t>http://nds121.iaea.org/alberto/mediawiki-1.6.10/index.php/Benchmark:CalculRes</a:t>
            </a:r>
            <a:endParaRPr lang="en-US" dirty="0" smtClean="0"/>
          </a:p>
        </p:txBody>
      </p:sp>
      <p:pic>
        <p:nvPicPr>
          <p:cNvPr id="48132" name="Picture 3" descr="IAEA_logo.jpeg"/>
          <p:cNvPicPr>
            <a:picLocks noChangeAspect="1"/>
          </p:cNvPicPr>
          <p:nvPr/>
        </p:nvPicPr>
        <p:blipFill>
          <a:blip r:embed="rId3" cstate="print"/>
          <a:srcRect/>
          <a:stretch>
            <a:fillRect/>
          </a:stretch>
        </p:blipFill>
        <p:spPr bwMode="auto">
          <a:xfrm>
            <a:off x="5643563" y="3000375"/>
            <a:ext cx="2725737" cy="2384425"/>
          </a:xfrm>
          <a:prstGeom prst="rect">
            <a:avLst/>
          </a:prstGeom>
          <a:noFill/>
          <a:ln w="9525">
            <a:noFill/>
            <a:miter lim="800000"/>
            <a:headEnd/>
            <a:tailEnd/>
          </a:ln>
        </p:spPr>
      </p:pic>
      <p:pic>
        <p:nvPicPr>
          <p:cNvPr id="48133" name="Picture 4" descr="350px-Spalelem.png"/>
          <p:cNvPicPr>
            <a:picLocks noChangeAspect="1"/>
          </p:cNvPicPr>
          <p:nvPr/>
        </p:nvPicPr>
        <p:blipFill>
          <a:blip r:embed="rId4" cstate="print"/>
          <a:srcRect/>
          <a:stretch>
            <a:fillRect/>
          </a:stretch>
        </p:blipFill>
        <p:spPr bwMode="auto">
          <a:xfrm>
            <a:off x="5857875" y="0"/>
            <a:ext cx="3286125" cy="2000250"/>
          </a:xfrm>
          <a:prstGeom prst="rect">
            <a:avLst/>
          </a:prstGeom>
          <a:noFill/>
          <a:ln w="9525">
            <a:noFill/>
            <a:miter lim="800000"/>
            <a:headEnd/>
            <a:tailEnd/>
          </a:ln>
        </p:spPr>
      </p:pic>
      <p:pic>
        <p:nvPicPr>
          <p:cNvPr id="48134" name="Picture 5" descr="iaea_hq.jpg"/>
          <p:cNvPicPr>
            <a:picLocks noChangeAspect="1"/>
          </p:cNvPicPr>
          <p:nvPr/>
        </p:nvPicPr>
        <p:blipFill>
          <a:blip r:embed="rId5" cstate="print"/>
          <a:srcRect/>
          <a:stretch>
            <a:fillRect/>
          </a:stretch>
        </p:blipFill>
        <p:spPr bwMode="auto">
          <a:xfrm>
            <a:off x="785813" y="3000375"/>
            <a:ext cx="2590800" cy="2590800"/>
          </a:xfrm>
          <a:prstGeom prst="rect">
            <a:avLst/>
          </a:prstGeom>
          <a:noFill/>
          <a:ln w="9525">
            <a:noFill/>
            <a:miter lim="800000"/>
            <a:headEnd/>
            <a:tailEnd/>
          </a:ln>
        </p:spPr>
      </p:pic>
      <p:sp>
        <p:nvSpPr>
          <p:cNvPr id="7" name="Text Box 5"/>
          <p:cNvSpPr txBox="1">
            <a:spLocks noChangeArrowheads="1"/>
          </p:cNvSpPr>
          <p:nvPr/>
        </p:nvSpPr>
        <p:spPr bwMode="auto">
          <a:xfrm>
            <a:off x="2357438" y="5929313"/>
            <a:ext cx="4333875" cy="461962"/>
          </a:xfrm>
          <a:prstGeom prst="rect">
            <a:avLst/>
          </a:prstGeom>
          <a:noFill/>
          <a:ln w="9525">
            <a:noFill/>
            <a:miter lim="800000"/>
            <a:headEnd/>
            <a:tailEnd/>
          </a:ln>
        </p:spPr>
        <p:txBody>
          <a:bodyPr wrap="none">
            <a:spAutoFit/>
          </a:bodyPr>
          <a:lstStyle/>
          <a:p>
            <a:r>
              <a:rPr lang="de-DE" sz="2400">
                <a:solidFill>
                  <a:srgbClr val="00B050"/>
                </a:solidFill>
                <a:latin typeface="Comic Sans MS" pitchFamily="66" charset="0"/>
              </a:rPr>
              <a:t>Thank you for your attention</a:t>
            </a:r>
            <a:endParaRPr lang="en-US" sz="2400">
              <a:solidFill>
                <a:srgbClr val="00B050"/>
              </a:solidFill>
              <a:latin typeface="Comic Sans MS" pitchFamily="66" charset="0"/>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800" decel="100000"/>
                                        <p:tgtEl>
                                          <p:spTgt spid="7">
                                            <p:txEl>
                                              <p:pRg st="0" end="0"/>
                                            </p:txEl>
                                          </p:spTgt>
                                        </p:tgtEl>
                                      </p:cBhvr>
                                    </p:animEffect>
                                    <p:anim calcmode="lin" valueType="num">
                                      <p:cBhvr>
                                        <p:cTn id="8"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7772400" cy="936104"/>
          </a:xfrm>
        </p:spPr>
        <p:txBody>
          <a:bodyPr/>
          <a:lstStyle/>
          <a:p>
            <a:r>
              <a:rPr lang="de-DE" sz="1800" dirty="0" err="1"/>
              <a:t>b</a:t>
            </a:r>
            <a:r>
              <a:rPr lang="de-DE" sz="1800" dirty="0" err="1" smtClean="0"/>
              <a:t>efore</a:t>
            </a:r>
            <a:r>
              <a:rPr lang="de-DE" sz="1800" dirty="0" smtClean="0"/>
              <a:t> </a:t>
            </a:r>
            <a:r>
              <a:rPr lang="de-DE" sz="1800" dirty="0" err="1" smtClean="0"/>
              <a:t>going</a:t>
            </a:r>
            <a:r>
              <a:rPr lang="de-DE" sz="1800" dirty="0" smtClean="0"/>
              <a:t> </a:t>
            </a:r>
            <a:r>
              <a:rPr lang="de-DE" sz="1800" dirty="0" err="1" smtClean="0"/>
              <a:t>to</a:t>
            </a:r>
            <a:r>
              <a:rPr lang="de-DE" sz="1800" dirty="0"/>
              <a:t> </a:t>
            </a:r>
            <a:r>
              <a:rPr lang="de-DE" sz="1800" dirty="0" err="1" smtClean="0"/>
              <a:t>the</a:t>
            </a:r>
            <a:r>
              <a:rPr lang="de-DE" sz="1800" dirty="0" smtClean="0"/>
              <a:t> </a:t>
            </a:r>
            <a:r>
              <a:rPr lang="de-DE" sz="1800" dirty="0" err="1" smtClean="0"/>
              <a:t>details</a:t>
            </a:r>
            <a:r>
              <a:rPr lang="de-DE" sz="1800" dirty="0" smtClean="0"/>
              <a:t> </a:t>
            </a:r>
            <a:r>
              <a:rPr lang="de-DE" sz="1800" dirty="0" err="1" smtClean="0"/>
              <a:t>of</a:t>
            </a:r>
            <a:r>
              <a:rPr lang="de-DE" sz="1800" dirty="0" smtClean="0"/>
              <a:t> </a:t>
            </a:r>
            <a:r>
              <a:rPr lang="de-DE" sz="1800" dirty="0" err="1" smtClean="0"/>
              <a:t>data</a:t>
            </a:r>
            <a:r>
              <a:rPr lang="de-DE" sz="1800" dirty="0" smtClean="0"/>
              <a:t>/</a:t>
            </a:r>
            <a:r>
              <a:rPr lang="de-DE" sz="1800" dirty="0" err="1" smtClean="0"/>
              <a:t>databases</a:t>
            </a:r>
            <a:r>
              <a:rPr lang="en-US" sz="1800" dirty="0" smtClean="0"/>
              <a:t>:</a:t>
            </a:r>
            <a:r>
              <a:rPr lang="de-DE" sz="2000" dirty="0" smtClean="0"/>
              <a:t/>
            </a:r>
            <a:br>
              <a:rPr lang="de-DE" sz="2000" dirty="0" smtClean="0"/>
            </a:br>
            <a:r>
              <a:rPr lang="de-DE" dirty="0" err="1" smtClean="0"/>
              <a:t>Classification</a:t>
            </a:r>
            <a:r>
              <a:rPr lang="de-DE" dirty="0" smtClean="0"/>
              <a:t>/</a:t>
            </a:r>
            <a:r>
              <a:rPr lang="de-DE" dirty="0" err="1" smtClean="0"/>
              <a:t>terminology</a:t>
            </a:r>
            <a:r>
              <a:rPr lang="de-DE" dirty="0" smtClean="0"/>
              <a:t> </a:t>
            </a:r>
            <a:r>
              <a:rPr lang="de-DE" dirty="0" err="1" smtClean="0"/>
              <a:t>targets</a:t>
            </a:r>
            <a:r>
              <a:rPr lang="de-DE" dirty="0" smtClean="0"/>
              <a:t>… </a:t>
            </a:r>
            <a:br>
              <a:rPr lang="de-DE" dirty="0" smtClean="0"/>
            </a:br>
            <a:endParaRPr lang="de-DE" dirty="0"/>
          </a:p>
        </p:txBody>
      </p:sp>
      <p:sp>
        <p:nvSpPr>
          <p:cNvPr id="6" name="Rectangle 1"/>
          <p:cNvSpPr>
            <a:spLocks noChangeArrowheads="1"/>
          </p:cNvSpPr>
          <p:nvPr/>
        </p:nvSpPr>
        <p:spPr bwMode="auto">
          <a:xfrm>
            <a:off x="539552" y="1484784"/>
            <a:ext cx="8286808"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2800" dirty="0" smtClean="0">
                <a:latin typeface="Arial Unicode MS" pitchFamily="34" charset="-128"/>
                <a:ea typeface="Arial Unicode MS" pitchFamily="34" charset="-128"/>
                <a:cs typeface="Arial Unicode MS" pitchFamily="34" charset="-128"/>
              </a:rPr>
              <a:t>Classification </a:t>
            </a:r>
            <a:r>
              <a:rPr lang="en-US" sz="2800" dirty="0">
                <a:latin typeface="Arial Unicode MS" pitchFamily="34" charset="-128"/>
                <a:ea typeface="Arial Unicode MS" pitchFamily="34" charset="-128"/>
                <a:cs typeface="Arial Unicode MS" pitchFamily="34" charset="-128"/>
              </a:rPr>
              <a:t>of targets with thickness </a:t>
            </a:r>
            <a:r>
              <a:rPr lang="en-US" sz="2800" i="1" dirty="0">
                <a:solidFill>
                  <a:srgbClr val="FF0000"/>
                </a:solidFill>
                <a:latin typeface="Arial Unicode MS" pitchFamily="34" charset="-128"/>
                <a:ea typeface="Arial Unicode MS" pitchFamily="34" charset="-128"/>
                <a:cs typeface="Arial Unicode MS" pitchFamily="34" charset="-128"/>
              </a:rPr>
              <a:t>d</a:t>
            </a:r>
            <a:r>
              <a:rPr lang="en-US" sz="2800" dirty="0">
                <a:latin typeface="Arial Unicode MS" pitchFamily="34" charset="-128"/>
                <a:ea typeface="Arial Unicode MS" pitchFamily="34" charset="-128"/>
                <a:cs typeface="Arial Unicode MS" pitchFamily="34" charset="-128"/>
              </a:rPr>
              <a:t> </a:t>
            </a:r>
            <a:r>
              <a:rPr lang="en-US" sz="2800" dirty="0" smtClean="0">
                <a:latin typeface="Arial Unicode MS" pitchFamily="34" charset="-128"/>
                <a:ea typeface="Arial Unicode MS" pitchFamily="34" charset="-128"/>
                <a:cs typeface="Arial Unicode MS" pitchFamily="34" charset="-128"/>
              </a:rPr>
              <a:t> in </a:t>
            </a:r>
            <a:r>
              <a:rPr lang="en-US" sz="2800" dirty="0">
                <a:latin typeface="Arial Unicode MS" pitchFamily="34" charset="-128"/>
                <a:ea typeface="Arial Unicode MS" pitchFamily="34" charset="-128"/>
                <a:cs typeface="Arial Unicode MS" pitchFamily="34" charset="-128"/>
              </a:rPr>
              <a:t>terms of the interaction length </a:t>
            </a:r>
            <a:r>
              <a:rPr lang="en-US" sz="2800" i="1" dirty="0">
                <a:solidFill>
                  <a:srgbClr val="FF0000"/>
                </a:solidFill>
                <a:latin typeface="Arial Unicode MS" pitchFamily="34" charset="-128"/>
                <a:ea typeface="Arial Unicode MS" pitchFamily="34" charset="-128"/>
                <a:cs typeface="Arial Unicode MS" pitchFamily="34" charset="-128"/>
                <a:sym typeface="Symbol" pitchFamily="18" charset="2"/>
              </a:rPr>
              <a:t> </a:t>
            </a:r>
            <a:r>
              <a:rPr lang="en-US" sz="2800" dirty="0">
                <a:solidFill>
                  <a:srgbClr val="FF0000"/>
                </a:solidFill>
                <a:latin typeface="Arial Unicode MS" pitchFamily="34" charset="-128"/>
                <a:ea typeface="Arial Unicode MS" pitchFamily="34" charset="-128"/>
                <a:cs typeface="Arial Unicode MS" pitchFamily="34" charset="-128"/>
                <a:sym typeface="Symbol" pitchFamily="18" charset="2"/>
              </a:rPr>
              <a:t>= </a:t>
            </a:r>
            <a:r>
              <a:rPr lang="en-US" sz="2800" dirty="0" smtClean="0">
                <a:solidFill>
                  <a:srgbClr val="FF0000"/>
                </a:solidFill>
                <a:latin typeface="Arial Unicode MS" pitchFamily="34" charset="-128"/>
                <a:ea typeface="Arial Unicode MS" pitchFamily="34" charset="-128"/>
                <a:cs typeface="Arial Unicode MS" pitchFamily="34" charset="-128"/>
                <a:sym typeface="Symbol" pitchFamily="18" charset="2"/>
              </a:rPr>
              <a:t>1/</a:t>
            </a:r>
            <a:r>
              <a:rPr lang="en-US" sz="2800" i="1" dirty="0" err="1" smtClean="0">
                <a:solidFill>
                  <a:srgbClr val="FF0000"/>
                </a:solidFill>
                <a:latin typeface="Arial Unicode MS" pitchFamily="34" charset="-128"/>
                <a:ea typeface="Arial Unicode MS" pitchFamily="34" charset="-128"/>
                <a:cs typeface="Arial Unicode MS" pitchFamily="34" charset="-128"/>
                <a:sym typeface="Symbol" pitchFamily="18" charset="2"/>
              </a:rPr>
              <a:t>Σ</a:t>
            </a:r>
            <a:r>
              <a:rPr lang="en-US" sz="2800" i="1" baseline="-25000" dirty="0" err="1" smtClean="0">
                <a:solidFill>
                  <a:srgbClr val="FF0000"/>
                </a:solidFill>
                <a:latin typeface="Arial Unicode MS" pitchFamily="34" charset="-128"/>
                <a:ea typeface="Arial Unicode MS" pitchFamily="34" charset="-128"/>
                <a:cs typeface="Arial Unicode MS" pitchFamily="34" charset="-128"/>
                <a:sym typeface="Symbol" pitchFamily="18" charset="2"/>
              </a:rPr>
              <a:t>a</a:t>
            </a:r>
            <a:r>
              <a:rPr lang="en-US" sz="2800" dirty="0">
                <a:latin typeface="Arial Unicode MS" pitchFamily="34" charset="-128"/>
                <a:ea typeface="Arial Unicode MS" pitchFamily="34" charset="-128"/>
                <a:cs typeface="Arial Unicode MS" pitchFamily="34" charset="-128"/>
              </a:rPr>
              <a:t>:</a:t>
            </a:r>
            <a:endParaRPr lang="de-DE" sz="2400" dirty="0">
              <a:latin typeface="Arial Unicode MS" pitchFamily="34" charset="-128"/>
              <a:ea typeface="Arial Unicode MS" pitchFamily="34" charset="-128"/>
              <a:cs typeface="Arial Unicode MS" pitchFamily="34" charset="-128"/>
            </a:endParaRPr>
          </a:p>
          <a:p>
            <a:pPr lvl="0" fontAlgn="base">
              <a:spcBef>
                <a:spcPct val="0"/>
              </a:spcBef>
              <a:spcAft>
                <a:spcPct val="0"/>
              </a:spcAft>
            </a:pPr>
            <a:endParaRPr kumimoji="0" lang="de-DE" b="0" i="0" u="none" strike="noStrike" cap="none" normalizeH="0" baseline="0" dirty="0" smtClean="0">
              <a:ln>
                <a:noFill/>
              </a:ln>
              <a:solidFill>
                <a:schemeClr val="tx1"/>
              </a:solidFill>
              <a:effectLst/>
              <a:latin typeface="Arial Unicode MS" pitchFamily="34" charset="-128"/>
              <a:cs typeface="Arial" pitchFamily="34" charset="0"/>
            </a:endParaRPr>
          </a:p>
        </p:txBody>
      </p:sp>
      <p:graphicFrame>
        <p:nvGraphicFramePr>
          <p:cNvPr id="7" name="Group 69"/>
          <p:cNvGraphicFramePr>
            <a:graphicFrameLocks noGrp="1"/>
          </p:cNvGraphicFramePr>
          <p:nvPr>
            <p:extLst>
              <p:ext uri="{D42A27DB-BD31-4B8C-83A1-F6EECF244321}">
                <p14:modId xmlns:p14="http://schemas.microsoft.com/office/powerpoint/2010/main" xmlns="" val="959252816"/>
              </p:ext>
            </p:extLst>
          </p:nvPr>
        </p:nvGraphicFramePr>
        <p:xfrm>
          <a:off x="547580" y="2996952"/>
          <a:ext cx="8056868" cy="3168351"/>
        </p:xfrm>
        <a:graphic>
          <a:graphicData uri="http://schemas.openxmlformats.org/drawingml/2006/table">
            <a:tbl>
              <a:tblPr/>
              <a:tblGrid>
                <a:gridCol w="2772874"/>
                <a:gridCol w="2805954"/>
                <a:gridCol w="2478040"/>
              </a:tblGrid>
              <a:tr h="10561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pitchFamily="34" charset="0"/>
                        </a:rPr>
                        <a:t>thin targets</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2"/>
                          </a:solidFill>
                          <a:effectLst/>
                          <a:latin typeface="Times New Roman" pitchFamily="18" charset="0"/>
                        </a:rPr>
                        <a:t>d</a:t>
                      </a:r>
                      <a:r>
                        <a:rPr kumimoji="0" lang="en-US" sz="2000" b="1" i="1" u="none" strike="noStrike" cap="none" normalizeH="0" baseline="0" dirty="0" smtClean="0">
                          <a:ln>
                            <a:noFill/>
                          </a:ln>
                          <a:solidFill>
                            <a:schemeClr val="tx2"/>
                          </a:solidFill>
                          <a:effectLst/>
                          <a:latin typeface="Symbol" pitchFamily="18" charset="2"/>
                        </a:rPr>
                        <a:t> &lt;&lt; m</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2"/>
                          </a:solidFill>
                          <a:effectLst/>
                          <a:latin typeface="Arial" pitchFamily="34" charset="0"/>
                        </a:rPr>
                        <a:t>secondaries</a:t>
                      </a:r>
                      <a:r>
                        <a:rPr kumimoji="0" lang="en-US" sz="2000" b="1" i="0" u="none" strike="noStrike" cap="none" normalizeH="0" baseline="0" dirty="0" smtClean="0">
                          <a:ln>
                            <a:noFill/>
                          </a:ln>
                          <a:solidFill>
                            <a:schemeClr val="tx2"/>
                          </a:solidFill>
                          <a:effectLst/>
                          <a:latin typeface="Arial" pitchFamily="34" charset="0"/>
                        </a:rPr>
                        <a:t> negligible</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r>
              <a:tr h="10561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Arial" pitchFamily="34" charset="0"/>
                        </a:rPr>
                        <a:t>thick targets</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Times New Roman" pitchFamily="18" charset="0"/>
                        </a:rPr>
                        <a:t>0.1 </a:t>
                      </a:r>
                      <a:r>
                        <a:rPr kumimoji="0" lang="en-US" sz="2000" b="1" i="1" u="none" strike="noStrike" cap="none" normalizeH="0" baseline="0" dirty="0" smtClean="0">
                          <a:ln>
                            <a:noFill/>
                          </a:ln>
                          <a:solidFill>
                            <a:schemeClr val="tx2"/>
                          </a:solidFill>
                          <a:effectLst/>
                          <a:latin typeface="Symbol" pitchFamily="18" charset="2"/>
                        </a:rPr>
                        <a:t>m &lt; </a:t>
                      </a:r>
                      <a:r>
                        <a:rPr kumimoji="0" lang="en-US" sz="2000" b="1" i="1" u="none" strike="noStrike" cap="none" normalizeH="0" baseline="0" dirty="0" smtClean="0">
                          <a:ln>
                            <a:noFill/>
                          </a:ln>
                          <a:solidFill>
                            <a:schemeClr val="tx2"/>
                          </a:solidFill>
                          <a:effectLst/>
                          <a:latin typeface="Times New Roman" pitchFamily="18" charset="0"/>
                        </a:rPr>
                        <a:t>d</a:t>
                      </a:r>
                      <a:r>
                        <a:rPr kumimoji="0" lang="en-US" sz="2000" b="1" i="0" u="none" strike="noStrike" cap="none" normalizeH="0" baseline="0" dirty="0" smtClean="0">
                          <a:ln>
                            <a:noFill/>
                          </a:ln>
                          <a:solidFill>
                            <a:schemeClr val="tx2"/>
                          </a:solidFill>
                          <a:effectLst/>
                          <a:latin typeface="Times New Roman" pitchFamily="18" charset="0"/>
                        </a:rPr>
                        <a:t> &lt; 10 </a:t>
                      </a:r>
                      <a:r>
                        <a:rPr kumimoji="0" lang="en-US" sz="2000" b="1" i="1" u="none" strike="noStrike" cap="none" normalizeH="0" baseline="0" dirty="0" smtClean="0">
                          <a:ln>
                            <a:noFill/>
                          </a:ln>
                          <a:solidFill>
                            <a:schemeClr val="tx2"/>
                          </a:solidFill>
                          <a:effectLst/>
                          <a:latin typeface="Symbol" pitchFamily="18" charset="2"/>
                        </a:rPr>
                        <a:t>m</a:t>
                      </a:r>
                      <a:r>
                        <a:rPr kumimoji="0" lang="en-US" sz="2000" b="1" i="0" u="none" strike="noStrike" cap="none" normalizeH="0" baseline="0" dirty="0" smtClean="0">
                          <a:ln>
                            <a:noFill/>
                          </a:ln>
                          <a:solidFill>
                            <a:schemeClr val="tx2"/>
                          </a:solidFill>
                          <a:effectLst/>
                          <a:latin typeface="Times New Roman" pitchFamily="18" charset="0"/>
                        </a:rPr>
                        <a:t> </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2"/>
                          </a:solidFill>
                          <a:effectLst/>
                          <a:latin typeface="Arial" pitchFamily="34" charset="0"/>
                        </a:rPr>
                        <a:t>secondaries</a:t>
                      </a:r>
                      <a:r>
                        <a:rPr kumimoji="0" lang="en-US" sz="2000" b="1" i="0" u="none" strike="noStrike" cap="none" normalizeH="0" baseline="0" dirty="0" smtClean="0">
                          <a:ln>
                            <a:noFill/>
                          </a:ln>
                          <a:solidFill>
                            <a:schemeClr val="tx2"/>
                          </a:solidFill>
                          <a:effectLst/>
                          <a:latin typeface="Arial" pitchFamily="34" charset="0"/>
                        </a:rPr>
                        <a:t> relevant</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r>
              <a:tr h="10561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pitchFamily="34" charset="0"/>
                        </a:rPr>
                        <a:t>extended targets</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Times New Roman" pitchFamily="18" charset="0"/>
                        </a:rPr>
                        <a:t>10 </a:t>
                      </a:r>
                      <a:r>
                        <a:rPr kumimoji="0" lang="en-US" sz="2000" b="1" i="1" u="none" strike="noStrike" cap="none" normalizeH="0" baseline="0" dirty="0" smtClean="0">
                          <a:ln>
                            <a:noFill/>
                          </a:ln>
                          <a:solidFill>
                            <a:schemeClr val="tx2"/>
                          </a:solidFill>
                          <a:effectLst/>
                          <a:latin typeface="Symbol" pitchFamily="18" charset="2"/>
                        </a:rPr>
                        <a:t>m</a:t>
                      </a:r>
                      <a:r>
                        <a:rPr kumimoji="0" lang="en-US" sz="2000" b="1" i="1" u="none" strike="noStrike" cap="none" normalizeH="0" baseline="0" dirty="0" smtClean="0">
                          <a:ln>
                            <a:noFill/>
                          </a:ln>
                          <a:solidFill>
                            <a:schemeClr val="tx2"/>
                          </a:solidFill>
                          <a:effectLst/>
                          <a:latin typeface="Times New Roman" pitchFamily="18" charset="0"/>
                        </a:rPr>
                        <a:t> &lt;&lt; d</a:t>
                      </a:r>
                      <a:endParaRPr kumimoji="0" lang="en-US" sz="2000" b="1" i="0" u="none" strike="noStrike" cap="none" normalizeH="0" baseline="0" dirty="0" smtClean="0">
                        <a:ln>
                          <a:noFill/>
                        </a:ln>
                        <a:solidFill>
                          <a:schemeClr val="tx2"/>
                        </a:solidFill>
                        <a:effectLst/>
                        <a:latin typeface="Times New Roman" pitchFamily="18" charset="0"/>
                      </a:endParaRP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2"/>
                          </a:solidFill>
                          <a:effectLst/>
                          <a:latin typeface="Arial" pitchFamily="34" charset="0"/>
                        </a:rPr>
                        <a:t>secondaries</a:t>
                      </a:r>
                      <a:r>
                        <a:rPr kumimoji="0" lang="en-US" sz="2000" b="1" i="0" u="none" strike="noStrike" cap="none" normalizeH="0" baseline="0" dirty="0" smtClean="0">
                          <a:ln>
                            <a:noFill/>
                          </a:ln>
                          <a:solidFill>
                            <a:schemeClr val="tx2"/>
                          </a:solidFill>
                          <a:effectLst/>
                          <a:latin typeface="Arial" pitchFamily="34" charset="0"/>
                        </a:rPr>
                        <a:t> dominant</a:t>
                      </a:r>
                    </a:p>
                  </a:txBody>
                  <a:tcPr marL="90000" marR="90000" marT="46800" marB="46800" anchor="ctr"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9471011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4348" y="142852"/>
            <a:ext cx="6737402" cy="916321"/>
          </a:xfrm>
        </p:spPr>
        <p:txBody>
          <a:bodyPr/>
          <a:lstStyle/>
          <a:p>
            <a:r>
              <a:rPr lang="de-DE" dirty="0" err="1">
                <a:solidFill>
                  <a:schemeClr val="tx1">
                    <a:lumMod val="95000"/>
                  </a:schemeClr>
                </a:solidFill>
              </a:rPr>
              <a:t>Classification</a:t>
            </a:r>
            <a:r>
              <a:rPr lang="de-DE" dirty="0">
                <a:solidFill>
                  <a:schemeClr val="tx1">
                    <a:lumMod val="95000"/>
                  </a:schemeClr>
                </a:solidFill>
              </a:rPr>
              <a:t>/</a:t>
            </a:r>
            <a:r>
              <a:rPr lang="de-DE" dirty="0" err="1">
                <a:solidFill>
                  <a:schemeClr val="tx1">
                    <a:lumMod val="95000"/>
                  </a:schemeClr>
                </a:solidFill>
              </a:rPr>
              <a:t>terminology</a:t>
            </a:r>
            <a:r>
              <a:rPr lang="de-DE" dirty="0">
                <a:solidFill>
                  <a:schemeClr val="tx1">
                    <a:lumMod val="95000"/>
                  </a:schemeClr>
                </a:solidFill>
              </a:rPr>
              <a:t> </a:t>
            </a:r>
            <a:r>
              <a:rPr lang="de-DE" u="sng" dirty="0" smtClean="0">
                <a:solidFill>
                  <a:schemeClr val="tx1">
                    <a:lumMod val="95000"/>
                  </a:schemeClr>
                </a:solidFill>
              </a:rPr>
              <a:t>invers/</a:t>
            </a:r>
            <a:r>
              <a:rPr lang="de-DE" u="sng" dirty="0" err="1" smtClean="0">
                <a:solidFill>
                  <a:schemeClr val="tx1">
                    <a:lumMod val="95000"/>
                  </a:schemeClr>
                </a:solidFill>
              </a:rPr>
              <a:t>direct</a:t>
            </a:r>
            <a:r>
              <a:rPr lang="de-DE" dirty="0" smtClean="0">
                <a:solidFill>
                  <a:schemeClr val="tx1">
                    <a:lumMod val="95000"/>
                  </a:schemeClr>
                </a:solidFill>
              </a:rPr>
              <a:t>  </a:t>
            </a:r>
            <a:r>
              <a:rPr lang="de-DE" dirty="0" err="1" smtClean="0">
                <a:solidFill>
                  <a:schemeClr val="tx1">
                    <a:lumMod val="95000"/>
                  </a:schemeClr>
                </a:solidFill>
              </a:rPr>
              <a:t>reaction</a:t>
            </a:r>
            <a:r>
              <a:rPr lang="de-DE" dirty="0" smtClean="0">
                <a:solidFill>
                  <a:schemeClr val="tx1">
                    <a:lumMod val="95000"/>
                  </a:schemeClr>
                </a:solidFill>
              </a:rPr>
              <a:t> </a:t>
            </a:r>
            <a:r>
              <a:rPr lang="de-DE" dirty="0" err="1" smtClean="0">
                <a:solidFill>
                  <a:schemeClr val="tx1">
                    <a:lumMod val="95000"/>
                  </a:schemeClr>
                </a:solidFill>
              </a:rPr>
              <a:t>kinematics</a:t>
            </a:r>
            <a:r>
              <a:rPr lang="es-ES_tradnl" dirty="0" smtClean="0">
                <a:solidFill>
                  <a:schemeClr val="tx1">
                    <a:lumMod val="95000"/>
                  </a:schemeClr>
                </a:solidFill>
              </a:rPr>
              <a:t> </a:t>
            </a:r>
            <a:r>
              <a:rPr lang="en-GB" dirty="0">
                <a:solidFill>
                  <a:schemeClr val="tx1">
                    <a:lumMod val="95000"/>
                  </a:schemeClr>
                </a:solidFill>
              </a:rPr>
              <a:t/>
            </a:r>
            <a:br>
              <a:rPr lang="en-GB" dirty="0">
                <a:solidFill>
                  <a:schemeClr val="tx1">
                    <a:lumMod val="95000"/>
                  </a:schemeClr>
                </a:solidFill>
              </a:rPr>
            </a:br>
            <a:endParaRPr lang="de-DE" dirty="0">
              <a:solidFill>
                <a:schemeClr val="tx1">
                  <a:lumMod val="95000"/>
                </a:schemeClr>
              </a:solidFill>
            </a:endParaRPr>
          </a:p>
        </p:txBody>
      </p:sp>
      <p:pic>
        <p:nvPicPr>
          <p:cNvPr id="7" name="Picture 33" descr="fig_5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936" y="1052736"/>
            <a:ext cx="2743200" cy="19954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4" descr="fig_5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3468699"/>
            <a:ext cx="4267200" cy="167481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Box 31"/>
          <p:cNvSpPr txBox="1">
            <a:spLocks noChangeArrowheads="1"/>
          </p:cNvSpPr>
          <p:nvPr/>
        </p:nvSpPr>
        <p:spPr bwMode="auto">
          <a:xfrm>
            <a:off x="249816" y="5096216"/>
            <a:ext cx="1388522"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050" dirty="0" smtClean="0"/>
              <a:t>from: José </a:t>
            </a:r>
            <a:r>
              <a:rPr lang="en-GB" sz="1050" dirty="0" err="1"/>
              <a:t>Benlliure</a:t>
            </a:r>
            <a:r>
              <a:rPr lang="en-GB" sz="1100" dirty="0"/>
              <a:t>, </a:t>
            </a:r>
            <a:endParaRPr lang="en-GB" sz="1050" dirty="0"/>
          </a:p>
        </p:txBody>
      </p:sp>
      <p:sp>
        <p:nvSpPr>
          <p:cNvPr id="12" name="Rectangle 1"/>
          <p:cNvSpPr>
            <a:spLocks noChangeArrowheads="1"/>
          </p:cNvSpPr>
          <p:nvPr/>
        </p:nvSpPr>
        <p:spPr bwMode="auto">
          <a:xfrm>
            <a:off x="311480" y="5615081"/>
            <a:ext cx="866505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de-DE" i="0" u="none" strike="noStrike" cap="none" normalizeH="0" baseline="0" dirty="0" err="1" smtClean="0">
                <a:ln>
                  <a:noFill/>
                </a:ln>
                <a:solidFill>
                  <a:srgbClr val="FFFF00"/>
                </a:solidFill>
                <a:effectLst/>
                <a:latin typeface="Arial Unicode MS" pitchFamily="34" charset="-128"/>
                <a:cs typeface="Arial" pitchFamily="34" charset="0"/>
              </a:rPr>
              <a:t>accelerator</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experiments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few</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GeV</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provide</a:t>
            </a:r>
            <a:r>
              <a:rPr kumimoji="0" lang="de-DE" i="0" u="none" strike="noStrike" cap="none" normalizeH="0" baseline="0" dirty="0" smtClean="0">
                <a:ln>
                  <a:noFill/>
                </a:ln>
                <a:solidFill>
                  <a:srgbClr val="FFFF00"/>
                </a:solidFill>
                <a:effectLst/>
                <a:latin typeface="Arial Unicode MS" pitchFamily="34" charset="-128"/>
                <a:cs typeface="Arial" pitchFamily="34" charset="0"/>
              </a:rPr>
              <a:t> quantitative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basis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for</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model</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calculations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by</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measuring</a:t>
            </a:r>
            <a:r>
              <a:rPr kumimoji="0" lang="de-DE" i="0" u="none" strike="noStrike" cap="none" normalizeH="0" baseline="0" dirty="0" smtClean="0">
                <a:ln>
                  <a:noFill/>
                </a:ln>
                <a:solidFill>
                  <a:srgbClr val="FFFF00"/>
                </a:solidFill>
                <a:effectLst/>
                <a:latin typeface="Arial Unicode MS" pitchFamily="34" charset="-128"/>
                <a:cs typeface="Arial" pitchFamily="34" charset="0"/>
              </a:rPr>
              <a:t> relevant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cross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sections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and</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by</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realistically</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simulating</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interactions</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of</a:t>
            </a:r>
            <a:r>
              <a:rPr kumimoji="0" lang="de-DE" i="0" u="none" strike="noStrike" cap="none" normalizeH="0" baseline="0" dirty="0" smtClean="0">
                <a:ln>
                  <a:noFill/>
                </a:ln>
                <a:solidFill>
                  <a:srgbClr val="FFFF00"/>
                </a:solidFill>
                <a:effectLst/>
                <a:latin typeface="Arial Unicode MS" pitchFamily="34" charset="-128"/>
                <a:cs typeface="Arial" pitchFamily="34" charset="0"/>
              </a:rPr>
              <a:t> </a:t>
            </a:r>
            <a:r>
              <a:rPr kumimoji="0" lang="de-DE" i="0" u="none" strike="noStrike" cap="none" normalizeH="0" baseline="0" dirty="0" err="1" smtClean="0">
                <a:ln>
                  <a:noFill/>
                </a:ln>
                <a:solidFill>
                  <a:srgbClr val="FFFF00"/>
                </a:solidFill>
                <a:effectLst/>
                <a:latin typeface="Arial Unicode MS" pitchFamily="34" charset="-128"/>
                <a:cs typeface="Arial" pitchFamily="34" charset="0"/>
              </a:rPr>
              <a:t>galactic</a:t>
            </a:r>
            <a:r>
              <a:rPr kumimoji="0" lang="de-DE" i="0" u="none" strike="noStrike" cap="none" normalizeH="0" dirty="0" smtClean="0">
                <a:ln>
                  <a:noFill/>
                </a:ln>
                <a:solidFill>
                  <a:srgbClr val="FFFF00"/>
                </a:solidFill>
                <a:effectLst/>
                <a:latin typeface="Arial Unicode MS" pitchFamily="34" charset="-128"/>
                <a:cs typeface="Arial" pitchFamily="34" charset="0"/>
              </a:rPr>
              <a:t> </a:t>
            </a:r>
            <a:r>
              <a:rPr kumimoji="0" lang="de-DE" i="0" u="none" strike="noStrike" cap="none" normalizeH="0" dirty="0" err="1" smtClean="0">
                <a:ln>
                  <a:noFill/>
                </a:ln>
                <a:solidFill>
                  <a:srgbClr val="FFFF00"/>
                </a:solidFill>
                <a:effectLst/>
                <a:latin typeface="Arial Unicode MS" pitchFamily="34" charset="-128"/>
                <a:cs typeface="Arial" pitchFamily="34" charset="0"/>
              </a:rPr>
              <a:t>protons</a:t>
            </a:r>
            <a:r>
              <a:rPr kumimoji="0" lang="de-DE" i="0" u="none" strike="noStrike" cap="none" normalizeH="0" dirty="0" smtClean="0">
                <a:ln>
                  <a:noFill/>
                </a:ln>
                <a:solidFill>
                  <a:srgbClr val="FFFF00"/>
                </a:solidFill>
                <a:effectLst/>
                <a:latin typeface="Arial Unicode MS" pitchFamily="34" charset="-128"/>
                <a:cs typeface="Arial" pitchFamily="34" charset="0"/>
              </a:rPr>
              <a:t> </a:t>
            </a:r>
            <a:r>
              <a:rPr kumimoji="0" lang="de-DE" i="0" u="none" strike="noStrike" cap="none" normalizeH="0" dirty="0" err="1" smtClean="0">
                <a:ln>
                  <a:noFill/>
                </a:ln>
                <a:solidFill>
                  <a:srgbClr val="FFFF00"/>
                </a:solidFill>
                <a:effectLst/>
                <a:latin typeface="Arial Unicode MS" pitchFamily="34" charset="-128"/>
                <a:cs typeface="Arial" pitchFamily="34" charset="0"/>
              </a:rPr>
              <a:t>with</a:t>
            </a:r>
            <a:r>
              <a:rPr kumimoji="0" lang="de-DE" i="0" u="none" strike="noStrike" cap="none" normalizeH="0" dirty="0" smtClean="0">
                <a:ln>
                  <a:noFill/>
                </a:ln>
                <a:solidFill>
                  <a:srgbClr val="FFFF00"/>
                </a:solidFill>
                <a:effectLst/>
                <a:latin typeface="Arial Unicode MS" pitchFamily="34" charset="-128"/>
                <a:cs typeface="Arial" pitchFamily="34" charset="0"/>
              </a:rPr>
              <a:t> </a:t>
            </a:r>
            <a:r>
              <a:rPr kumimoji="0" lang="de-DE" i="0" u="none" strike="noStrike" cap="none" normalizeH="0" dirty="0" err="1" smtClean="0">
                <a:ln>
                  <a:noFill/>
                </a:ln>
                <a:solidFill>
                  <a:srgbClr val="FFFF00"/>
                </a:solidFill>
                <a:effectLst/>
                <a:latin typeface="Arial Unicode MS" pitchFamily="34" charset="-128"/>
                <a:cs typeface="Arial" pitchFamily="34" charset="0"/>
              </a:rPr>
              <a:t>extraterrestrial</a:t>
            </a:r>
            <a:r>
              <a:rPr kumimoji="0" lang="de-DE" i="0" u="none" strike="noStrike" cap="none" normalizeH="0" dirty="0" smtClean="0">
                <a:ln>
                  <a:noFill/>
                </a:ln>
                <a:solidFill>
                  <a:srgbClr val="FFFF00"/>
                </a:solidFill>
                <a:effectLst/>
                <a:latin typeface="Arial Unicode MS" pitchFamily="34" charset="-128"/>
                <a:cs typeface="Arial" pitchFamily="34" charset="0"/>
              </a:rPr>
              <a:t> matter </a:t>
            </a:r>
            <a:r>
              <a:rPr kumimoji="0" lang="de-DE" i="0" u="sng" strike="noStrike" cap="none" normalizeH="0" dirty="0" err="1" smtClean="0">
                <a:ln>
                  <a:noFill/>
                </a:ln>
                <a:solidFill>
                  <a:srgbClr val="FFFF00"/>
                </a:solidFill>
                <a:effectLst/>
                <a:latin typeface="Arial Unicode MS" pitchFamily="34" charset="-128"/>
                <a:cs typeface="Arial" pitchFamily="34" charset="0"/>
              </a:rPr>
              <a:t>under</a:t>
            </a:r>
            <a:r>
              <a:rPr kumimoji="0" lang="de-DE" i="0" u="sng" strike="noStrike" cap="none" normalizeH="0" dirty="0" smtClean="0">
                <a:ln>
                  <a:noFill/>
                </a:ln>
                <a:solidFill>
                  <a:srgbClr val="FFFF00"/>
                </a:solidFill>
                <a:effectLst/>
                <a:latin typeface="Arial Unicode MS" pitchFamily="34" charset="-128"/>
                <a:cs typeface="Arial" pitchFamily="34" charset="0"/>
              </a:rPr>
              <a:t> </a:t>
            </a:r>
            <a:r>
              <a:rPr kumimoji="0" lang="de-DE" i="0" u="sng" strike="noStrike" cap="none" normalizeH="0" dirty="0" err="1" smtClean="0">
                <a:ln>
                  <a:noFill/>
                </a:ln>
                <a:solidFill>
                  <a:srgbClr val="FFFF00"/>
                </a:solidFill>
                <a:effectLst/>
                <a:latin typeface="Arial Unicode MS" pitchFamily="34" charset="-128"/>
                <a:cs typeface="Arial" pitchFamily="34" charset="0"/>
              </a:rPr>
              <a:t>completely</a:t>
            </a:r>
            <a:r>
              <a:rPr kumimoji="0" lang="de-DE" i="0" u="sng" strike="noStrike" cap="none" normalizeH="0" dirty="0" smtClean="0">
                <a:ln>
                  <a:noFill/>
                </a:ln>
                <a:solidFill>
                  <a:srgbClr val="FFFF00"/>
                </a:solidFill>
                <a:effectLst/>
                <a:latin typeface="Arial Unicode MS" pitchFamily="34" charset="-128"/>
                <a:cs typeface="Arial" pitchFamily="34" charset="0"/>
              </a:rPr>
              <a:t> </a:t>
            </a:r>
            <a:r>
              <a:rPr kumimoji="0" lang="de-DE" i="0" u="sng" strike="noStrike" cap="none" normalizeH="0" dirty="0" err="1" smtClean="0">
                <a:ln>
                  <a:noFill/>
                </a:ln>
                <a:solidFill>
                  <a:srgbClr val="FFFF00"/>
                </a:solidFill>
                <a:effectLst/>
                <a:latin typeface="Arial Unicode MS" pitchFamily="34" charset="-128"/>
                <a:cs typeface="Arial" pitchFamily="34" charset="0"/>
              </a:rPr>
              <a:t>controlled</a:t>
            </a:r>
            <a:r>
              <a:rPr kumimoji="0" lang="de-DE" i="0" u="sng" strike="noStrike" cap="none" normalizeH="0" dirty="0" smtClean="0">
                <a:ln>
                  <a:noFill/>
                </a:ln>
                <a:solidFill>
                  <a:srgbClr val="FFFF00"/>
                </a:solidFill>
                <a:effectLst/>
                <a:latin typeface="Arial Unicode MS" pitchFamily="34" charset="-128"/>
                <a:cs typeface="Arial" pitchFamily="34" charset="0"/>
              </a:rPr>
              <a:t> </a:t>
            </a:r>
            <a:r>
              <a:rPr kumimoji="0" lang="de-DE" i="0" u="sng" strike="noStrike" cap="none" normalizeH="0" dirty="0" err="1" smtClean="0">
                <a:ln>
                  <a:noFill/>
                </a:ln>
                <a:solidFill>
                  <a:srgbClr val="FFFF00"/>
                </a:solidFill>
                <a:effectLst/>
                <a:latin typeface="Arial Unicode MS" pitchFamily="34" charset="-128"/>
                <a:cs typeface="Arial" pitchFamily="34" charset="0"/>
              </a:rPr>
              <a:t>conditions</a:t>
            </a:r>
            <a:endParaRPr lang="de-DE" u="sng" dirty="0">
              <a:solidFill>
                <a:srgbClr val="FFFF00"/>
              </a:solidFill>
              <a:latin typeface="Arial Unicode MS" pitchFamily="34" charset="-128"/>
              <a:cs typeface="Arial" pitchFamily="34" charset="0"/>
            </a:endParaRPr>
          </a:p>
        </p:txBody>
      </p:sp>
      <p:sp>
        <p:nvSpPr>
          <p:cNvPr id="13" name="Text Box 9"/>
          <p:cNvSpPr txBox="1">
            <a:spLocks noChangeArrowheads="1"/>
          </p:cNvSpPr>
          <p:nvPr/>
        </p:nvSpPr>
        <p:spPr bwMode="auto">
          <a:xfrm>
            <a:off x="4139952" y="908720"/>
            <a:ext cx="4103688" cy="2203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66700" indent="-266700">
              <a:defRPr sz="2400">
                <a:solidFill>
                  <a:schemeClr val="tx1"/>
                </a:solidFill>
                <a:latin typeface="Times New Roman" pitchFamily="18" charset="0"/>
              </a:defRPr>
            </a:lvl1pPr>
            <a:lvl2pPr marL="1081088" indent="-457200">
              <a:defRPr sz="2400">
                <a:solidFill>
                  <a:schemeClr val="tx1"/>
                </a:solidFill>
                <a:latin typeface="Times New Roman" pitchFamily="18" charset="0"/>
              </a:defRPr>
            </a:lvl2pPr>
            <a:lvl3pPr marL="1717675" indent="-457200">
              <a:defRPr sz="2400">
                <a:solidFill>
                  <a:schemeClr val="tx1"/>
                </a:solidFill>
                <a:latin typeface="Times New Roman" pitchFamily="18" charset="0"/>
              </a:defRPr>
            </a:lvl3pPr>
            <a:lvl4pPr marL="2354263" indent="-457200">
              <a:defRPr sz="2400">
                <a:solidFill>
                  <a:schemeClr val="tx1"/>
                </a:solidFill>
                <a:latin typeface="Times New Roman" pitchFamily="18" charset="0"/>
              </a:defRPr>
            </a:lvl4pPr>
            <a:lvl5pPr marL="2990850" indent="-457200">
              <a:defRPr sz="2400">
                <a:solidFill>
                  <a:schemeClr val="tx1"/>
                </a:solidFill>
                <a:latin typeface="Times New Roman" pitchFamily="18" charset="0"/>
              </a:defRPr>
            </a:lvl5pPr>
            <a:lvl6pPr marL="3448050" indent="-457200" fontAlgn="base">
              <a:spcBef>
                <a:spcPct val="0"/>
              </a:spcBef>
              <a:spcAft>
                <a:spcPct val="0"/>
              </a:spcAft>
              <a:defRPr sz="2400">
                <a:solidFill>
                  <a:schemeClr val="tx1"/>
                </a:solidFill>
                <a:latin typeface="Times New Roman" pitchFamily="18" charset="0"/>
              </a:defRPr>
            </a:lvl6pPr>
            <a:lvl7pPr marL="3905250" indent="-457200" fontAlgn="base">
              <a:spcBef>
                <a:spcPct val="0"/>
              </a:spcBef>
              <a:spcAft>
                <a:spcPct val="0"/>
              </a:spcAft>
              <a:defRPr sz="2400">
                <a:solidFill>
                  <a:schemeClr val="tx1"/>
                </a:solidFill>
                <a:latin typeface="Times New Roman" pitchFamily="18" charset="0"/>
              </a:defRPr>
            </a:lvl7pPr>
            <a:lvl8pPr marL="4362450" indent="-457200" fontAlgn="base">
              <a:spcBef>
                <a:spcPct val="0"/>
              </a:spcBef>
              <a:spcAft>
                <a:spcPct val="0"/>
              </a:spcAft>
              <a:defRPr sz="2400">
                <a:solidFill>
                  <a:schemeClr val="tx1"/>
                </a:solidFill>
                <a:latin typeface="Times New Roman" pitchFamily="18" charset="0"/>
              </a:defRPr>
            </a:lvl8pPr>
            <a:lvl9pPr marL="4819650" indent="-457200" fontAlgn="base">
              <a:spcBef>
                <a:spcPct val="0"/>
              </a:spcBef>
              <a:spcAft>
                <a:spcPct val="0"/>
              </a:spcAft>
              <a:defRPr sz="2400">
                <a:solidFill>
                  <a:schemeClr val="tx1"/>
                </a:solidFill>
                <a:latin typeface="Times New Roman" pitchFamily="18" charset="0"/>
              </a:defRPr>
            </a:lvl9pPr>
          </a:lstStyle>
          <a:p>
            <a:pPr marL="285750" indent="-285750">
              <a:spcAft>
                <a:spcPct val="30000"/>
              </a:spcAft>
              <a:buFont typeface="Symbol" pitchFamily="18" charset="2"/>
              <a:buChar char="-"/>
            </a:pPr>
            <a:r>
              <a:rPr lang="en-US" sz="1400" dirty="0">
                <a:solidFill>
                  <a:srgbClr val="FFFF00"/>
                </a:solidFill>
                <a:latin typeface="Arial" pitchFamily="34" charset="0"/>
              </a:rPr>
              <a:t>target </a:t>
            </a:r>
            <a:r>
              <a:rPr lang="en-US" sz="1400" dirty="0" smtClean="0">
                <a:solidFill>
                  <a:srgbClr val="FFFF00"/>
                </a:solidFill>
                <a:latin typeface="Arial" pitchFamily="34" charset="0"/>
              </a:rPr>
              <a:t>(almost) at </a:t>
            </a:r>
            <a:r>
              <a:rPr lang="en-US" sz="1400" dirty="0">
                <a:solidFill>
                  <a:srgbClr val="FFFF00"/>
                </a:solidFill>
                <a:latin typeface="Arial" pitchFamily="34" charset="0"/>
              </a:rPr>
              <a:t>rest in laboratory frame</a:t>
            </a:r>
          </a:p>
          <a:p>
            <a:pPr marL="285750" indent="-285750">
              <a:spcAft>
                <a:spcPct val="30000"/>
              </a:spcAft>
              <a:buFont typeface="Symbol" pitchFamily="18" charset="2"/>
              <a:buChar char="-"/>
            </a:pPr>
            <a:r>
              <a:rPr lang="en-US" sz="1400" dirty="0">
                <a:solidFill>
                  <a:srgbClr val="FFFF00"/>
                </a:solidFill>
                <a:latin typeface="Arial" pitchFamily="34" charset="0"/>
              </a:rPr>
              <a:t>secondary n and p leave the target </a:t>
            </a:r>
          </a:p>
          <a:p>
            <a:pPr marL="285750" indent="-285750">
              <a:spcAft>
                <a:spcPct val="30000"/>
              </a:spcAft>
              <a:buFont typeface="Symbol" pitchFamily="18" charset="2"/>
              <a:buChar char="-"/>
            </a:pPr>
            <a:r>
              <a:rPr lang="en-US" sz="1400" dirty="0">
                <a:solidFill>
                  <a:srgbClr val="FFFF00"/>
                </a:solidFill>
                <a:latin typeface="Arial" pitchFamily="34" charset="0"/>
              </a:rPr>
              <a:t>residues are stopped in the target</a:t>
            </a:r>
          </a:p>
          <a:p>
            <a:pPr marL="285750" indent="-285750">
              <a:spcAft>
                <a:spcPct val="30000"/>
              </a:spcAft>
              <a:buFont typeface="Symbol" pitchFamily="18" charset="2"/>
              <a:buChar char="-"/>
            </a:pPr>
            <a:r>
              <a:rPr lang="en-US" sz="1400" dirty="0">
                <a:solidFill>
                  <a:srgbClr val="FFFF00"/>
                </a:solidFill>
                <a:latin typeface="Arial" pitchFamily="34" charset="0"/>
              </a:rPr>
              <a:t>residues are measured off-line via their decay or by mass </a:t>
            </a:r>
            <a:r>
              <a:rPr lang="en-US" sz="1400" dirty="0" smtClean="0">
                <a:solidFill>
                  <a:srgbClr val="FFFF00"/>
                </a:solidFill>
                <a:latin typeface="Arial" pitchFamily="34" charset="0"/>
              </a:rPr>
              <a:t>spectrometry</a:t>
            </a:r>
          </a:p>
          <a:p>
            <a:pPr marL="285750" indent="-285750">
              <a:spcAft>
                <a:spcPct val="30000"/>
              </a:spcAft>
              <a:buFont typeface="Symbol" pitchFamily="18" charset="2"/>
              <a:buChar char="-"/>
            </a:pPr>
            <a:r>
              <a:rPr lang="en-US" sz="1400" dirty="0">
                <a:solidFill>
                  <a:srgbClr val="FFFF00"/>
                </a:solidFill>
                <a:latin typeface="Arial" pitchFamily="34" charset="0"/>
              </a:rPr>
              <a:t>fast experiments: full excitation </a:t>
            </a:r>
            <a:r>
              <a:rPr lang="en-US" sz="1400" dirty="0" smtClean="0">
                <a:solidFill>
                  <a:srgbClr val="FFFF00"/>
                </a:solidFill>
                <a:latin typeface="Arial" pitchFamily="34" charset="0"/>
              </a:rPr>
              <a:t>functions</a:t>
            </a:r>
          </a:p>
          <a:p>
            <a:pPr marL="285750" indent="-285750">
              <a:spcAft>
                <a:spcPct val="30000"/>
              </a:spcAft>
              <a:buFont typeface="Symbol" pitchFamily="18" charset="2"/>
              <a:buChar char="-"/>
            </a:pPr>
            <a:r>
              <a:rPr lang="en-US" sz="1400" dirty="0">
                <a:solidFill>
                  <a:srgbClr val="FFFF00"/>
                </a:solidFill>
                <a:latin typeface="Arial" pitchFamily="34" charset="0"/>
              </a:rPr>
              <a:t>mostly isobaric distributions are </a:t>
            </a:r>
            <a:r>
              <a:rPr lang="en-US" sz="1400" dirty="0" smtClean="0">
                <a:solidFill>
                  <a:srgbClr val="FFFF00"/>
                </a:solidFill>
                <a:latin typeface="Arial" pitchFamily="34" charset="0"/>
              </a:rPr>
              <a:t>provided</a:t>
            </a:r>
          </a:p>
          <a:p>
            <a:pPr marL="285750" indent="-285750">
              <a:spcAft>
                <a:spcPct val="30000"/>
              </a:spcAft>
              <a:buFont typeface="Symbol" pitchFamily="18" charset="2"/>
              <a:buChar char="-"/>
            </a:pPr>
            <a:r>
              <a:rPr lang="en-US" sz="1400" dirty="0" smtClean="0">
                <a:solidFill>
                  <a:srgbClr val="FFFF00"/>
                </a:solidFill>
                <a:latin typeface="Arial" pitchFamily="34" charset="0"/>
              </a:rPr>
              <a:t>full </a:t>
            </a:r>
            <a:r>
              <a:rPr lang="en-US" sz="1400" dirty="0">
                <a:solidFill>
                  <a:srgbClr val="FFFF00"/>
                </a:solidFill>
                <a:latin typeface="Arial" pitchFamily="34" charset="0"/>
              </a:rPr>
              <a:t>kinematical </a:t>
            </a:r>
            <a:r>
              <a:rPr lang="en-US" sz="1400" dirty="0" smtClean="0">
                <a:solidFill>
                  <a:srgbClr val="FFFF00"/>
                </a:solidFill>
                <a:latin typeface="Arial" pitchFamily="34" charset="0"/>
              </a:rPr>
              <a:t>information more difficult</a:t>
            </a:r>
            <a:endParaRPr lang="en-US" sz="1400" b="1" dirty="0">
              <a:solidFill>
                <a:srgbClr val="FFFF00"/>
              </a:solidFill>
              <a:latin typeface="Arial" pitchFamily="34" charset="0"/>
            </a:endParaRPr>
          </a:p>
        </p:txBody>
      </p:sp>
      <p:sp>
        <p:nvSpPr>
          <p:cNvPr id="14" name="Text Box 10"/>
          <p:cNvSpPr txBox="1">
            <a:spLocks noChangeArrowheads="1"/>
          </p:cNvSpPr>
          <p:nvPr/>
        </p:nvSpPr>
        <p:spPr bwMode="auto">
          <a:xfrm>
            <a:off x="4788024" y="3356992"/>
            <a:ext cx="3976916" cy="21390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266700" indent="-266700">
              <a:defRPr sz="2400">
                <a:solidFill>
                  <a:schemeClr val="tx1"/>
                </a:solidFill>
                <a:latin typeface="Times New Roman" pitchFamily="18" charset="0"/>
              </a:defRPr>
            </a:lvl1pPr>
            <a:lvl2pPr marL="1081088" indent="-457200">
              <a:defRPr sz="2400">
                <a:solidFill>
                  <a:schemeClr val="tx1"/>
                </a:solidFill>
                <a:latin typeface="Times New Roman" pitchFamily="18" charset="0"/>
              </a:defRPr>
            </a:lvl2pPr>
            <a:lvl3pPr marL="1717675" indent="-457200">
              <a:defRPr sz="2400">
                <a:solidFill>
                  <a:schemeClr val="tx1"/>
                </a:solidFill>
                <a:latin typeface="Times New Roman" pitchFamily="18" charset="0"/>
              </a:defRPr>
            </a:lvl3pPr>
            <a:lvl4pPr marL="2354263" indent="-457200">
              <a:defRPr sz="2400">
                <a:solidFill>
                  <a:schemeClr val="tx1"/>
                </a:solidFill>
                <a:latin typeface="Times New Roman" pitchFamily="18" charset="0"/>
              </a:defRPr>
            </a:lvl4pPr>
            <a:lvl5pPr marL="2990850" indent="-457200">
              <a:defRPr sz="2400">
                <a:solidFill>
                  <a:schemeClr val="tx1"/>
                </a:solidFill>
                <a:latin typeface="Times New Roman" pitchFamily="18" charset="0"/>
              </a:defRPr>
            </a:lvl5pPr>
            <a:lvl6pPr marL="3448050" indent="-457200" fontAlgn="base">
              <a:spcBef>
                <a:spcPct val="0"/>
              </a:spcBef>
              <a:spcAft>
                <a:spcPct val="0"/>
              </a:spcAft>
              <a:defRPr sz="2400">
                <a:solidFill>
                  <a:schemeClr val="tx1"/>
                </a:solidFill>
                <a:latin typeface="Times New Roman" pitchFamily="18" charset="0"/>
              </a:defRPr>
            </a:lvl6pPr>
            <a:lvl7pPr marL="3905250" indent="-457200" fontAlgn="base">
              <a:spcBef>
                <a:spcPct val="0"/>
              </a:spcBef>
              <a:spcAft>
                <a:spcPct val="0"/>
              </a:spcAft>
              <a:defRPr sz="2400">
                <a:solidFill>
                  <a:schemeClr val="tx1"/>
                </a:solidFill>
                <a:latin typeface="Times New Roman" pitchFamily="18" charset="0"/>
              </a:defRPr>
            </a:lvl7pPr>
            <a:lvl8pPr marL="4362450" indent="-457200" fontAlgn="base">
              <a:spcBef>
                <a:spcPct val="0"/>
              </a:spcBef>
              <a:spcAft>
                <a:spcPct val="0"/>
              </a:spcAft>
              <a:defRPr sz="2400">
                <a:solidFill>
                  <a:schemeClr val="tx1"/>
                </a:solidFill>
                <a:latin typeface="Times New Roman" pitchFamily="18" charset="0"/>
              </a:defRPr>
            </a:lvl8pPr>
            <a:lvl9pPr marL="4819650" indent="-457200" fontAlgn="base">
              <a:spcBef>
                <a:spcPct val="0"/>
              </a:spcBef>
              <a:spcAft>
                <a:spcPct val="0"/>
              </a:spcAft>
              <a:defRPr sz="2400">
                <a:solidFill>
                  <a:schemeClr val="tx1"/>
                </a:solidFill>
                <a:latin typeface="Times New Roman" pitchFamily="18" charset="0"/>
              </a:defRPr>
            </a:lvl9pPr>
          </a:lstStyle>
          <a:p>
            <a:pPr marL="285750" indent="-285750">
              <a:spcAft>
                <a:spcPct val="30000"/>
              </a:spcAft>
              <a:buFont typeface="Symbol" pitchFamily="18" charset="2"/>
              <a:buChar char="-"/>
            </a:pPr>
            <a:r>
              <a:rPr lang="en-US" sz="1400" dirty="0">
                <a:solidFill>
                  <a:srgbClr val="FFFF00"/>
                </a:solidFill>
                <a:latin typeface="Arial" pitchFamily="34" charset="0"/>
              </a:rPr>
              <a:t>target with high velocity in laboratory frame</a:t>
            </a:r>
          </a:p>
          <a:p>
            <a:pPr marL="285750" indent="-285750">
              <a:spcAft>
                <a:spcPct val="30000"/>
              </a:spcAft>
              <a:buFont typeface="Symbol" pitchFamily="18" charset="2"/>
              <a:buChar char="-"/>
            </a:pPr>
            <a:r>
              <a:rPr lang="en-US" sz="1400" dirty="0">
                <a:solidFill>
                  <a:srgbClr val="FFFF00"/>
                </a:solidFill>
                <a:latin typeface="Arial" pitchFamily="34" charset="0"/>
              </a:rPr>
              <a:t>residues </a:t>
            </a:r>
            <a:r>
              <a:rPr lang="en-US" sz="1400" dirty="0" smtClean="0">
                <a:solidFill>
                  <a:srgbClr val="FFFF00"/>
                </a:solidFill>
                <a:latin typeface="Arial" pitchFamily="34" charset="0"/>
              </a:rPr>
              <a:t>/ </a:t>
            </a:r>
            <a:r>
              <a:rPr lang="en-US" sz="1400" dirty="0" err="1" smtClean="0">
                <a:solidFill>
                  <a:srgbClr val="FFFF00"/>
                </a:solidFill>
                <a:latin typeface="Arial" pitchFamily="34" charset="0"/>
              </a:rPr>
              <a:t>secondaries</a:t>
            </a:r>
            <a:r>
              <a:rPr lang="en-US" sz="1400" dirty="0" smtClean="0">
                <a:solidFill>
                  <a:srgbClr val="FFFF00"/>
                </a:solidFill>
                <a:latin typeface="Arial" pitchFamily="34" charset="0"/>
              </a:rPr>
              <a:t> leave </a:t>
            </a:r>
            <a:r>
              <a:rPr lang="en-US" sz="1400" dirty="0">
                <a:solidFill>
                  <a:srgbClr val="FFFF00"/>
                </a:solidFill>
                <a:latin typeface="Arial" pitchFamily="34" charset="0"/>
              </a:rPr>
              <a:t>target in forward direction </a:t>
            </a:r>
          </a:p>
          <a:p>
            <a:pPr marL="285750" indent="-285750">
              <a:spcAft>
                <a:spcPct val="30000"/>
              </a:spcAft>
              <a:buFont typeface="Symbol" pitchFamily="18" charset="2"/>
              <a:buChar char="-"/>
            </a:pPr>
            <a:r>
              <a:rPr lang="en-US" sz="1400" dirty="0" smtClean="0">
                <a:solidFill>
                  <a:srgbClr val="FFFF00"/>
                </a:solidFill>
                <a:latin typeface="Arial" pitchFamily="34" charset="0"/>
              </a:rPr>
              <a:t>residues </a:t>
            </a:r>
            <a:r>
              <a:rPr lang="en-US" sz="1400" dirty="0">
                <a:solidFill>
                  <a:srgbClr val="FFFF00"/>
                </a:solidFill>
                <a:latin typeface="Arial" pitchFamily="34" charset="0"/>
              </a:rPr>
              <a:t>measured on-line via </a:t>
            </a:r>
            <a:r>
              <a:rPr lang="en-US" sz="1400" dirty="0" smtClean="0">
                <a:solidFill>
                  <a:srgbClr val="FFFF00"/>
                </a:solidFill>
                <a:latin typeface="Arial" pitchFamily="34" charset="0"/>
              </a:rPr>
              <a:t>Z,A identification; in-flight </a:t>
            </a:r>
            <a:r>
              <a:rPr lang="en-US" sz="1400" dirty="0">
                <a:solidFill>
                  <a:srgbClr val="FFFF00"/>
                </a:solidFill>
                <a:latin typeface="Arial" pitchFamily="34" charset="0"/>
              </a:rPr>
              <a:t>magnetic </a:t>
            </a:r>
            <a:r>
              <a:rPr lang="en-US" sz="1400" dirty="0" smtClean="0">
                <a:solidFill>
                  <a:srgbClr val="FFFF00"/>
                </a:solidFill>
                <a:latin typeface="Arial" pitchFamily="34" charset="0"/>
              </a:rPr>
              <a:t>identification</a:t>
            </a:r>
          </a:p>
          <a:p>
            <a:pPr marL="285750" indent="-285750">
              <a:spcAft>
                <a:spcPct val="30000"/>
              </a:spcAft>
              <a:buFont typeface="Symbol" pitchFamily="18" charset="2"/>
              <a:buChar char="-"/>
            </a:pPr>
            <a:r>
              <a:rPr lang="en-US" sz="1400" dirty="0">
                <a:solidFill>
                  <a:srgbClr val="FFFF00"/>
                </a:solidFill>
                <a:latin typeface="Arial" pitchFamily="34" charset="0"/>
              </a:rPr>
              <a:t>full isotopic </a:t>
            </a:r>
            <a:r>
              <a:rPr lang="en-US" sz="1400" dirty="0" smtClean="0">
                <a:solidFill>
                  <a:srgbClr val="FFFF00"/>
                </a:solidFill>
                <a:latin typeface="Arial" pitchFamily="34" charset="0"/>
              </a:rPr>
              <a:t>identification</a:t>
            </a:r>
          </a:p>
          <a:p>
            <a:pPr marL="285750" indent="-285750">
              <a:spcAft>
                <a:spcPct val="30000"/>
              </a:spcAft>
              <a:buFont typeface="Symbol" pitchFamily="18" charset="2"/>
              <a:buChar char="-"/>
            </a:pPr>
            <a:r>
              <a:rPr lang="en-US" sz="1400" dirty="0">
                <a:solidFill>
                  <a:srgbClr val="FFFF00"/>
                </a:solidFill>
                <a:latin typeface="Arial" pitchFamily="34" charset="0"/>
              </a:rPr>
              <a:t>only selected reactions can </a:t>
            </a:r>
            <a:r>
              <a:rPr lang="en-US" sz="1400" dirty="0" smtClean="0">
                <a:solidFill>
                  <a:srgbClr val="FFFF00"/>
                </a:solidFill>
                <a:latin typeface="Arial" pitchFamily="34" charset="0"/>
              </a:rPr>
              <a:t>be investigated </a:t>
            </a:r>
          </a:p>
          <a:p>
            <a:pPr marL="285750" indent="-285750">
              <a:spcAft>
                <a:spcPct val="30000"/>
              </a:spcAft>
              <a:buFont typeface="Symbol" pitchFamily="18" charset="2"/>
              <a:buChar char="-"/>
            </a:pPr>
            <a:r>
              <a:rPr lang="en-US" sz="1400" dirty="0" smtClean="0">
                <a:solidFill>
                  <a:srgbClr val="FFFF00"/>
                </a:solidFill>
                <a:latin typeface="Arial" pitchFamily="34" charset="0"/>
              </a:rPr>
              <a:t>long </a:t>
            </a:r>
            <a:r>
              <a:rPr lang="en-US" sz="1400" dirty="0">
                <a:solidFill>
                  <a:srgbClr val="FFFF00"/>
                </a:solidFill>
                <a:latin typeface="Arial" pitchFamily="34" charset="0"/>
              </a:rPr>
              <a:t>beam </a:t>
            </a:r>
            <a:r>
              <a:rPr lang="en-US" sz="1400" dirty="0" smtClean="0">
                <a:solidFill>
                  <a:srgbClr val="FFFF00"/>
                </a:solidFill>
                <a:latin typeface="Arial" pitchFamily="34" charset="0"/>
              </a:rPr>
              <a:t>times</a:t>
            </a:r>
            <a:endParaRPr lang="en-US" sz="1400" dirty="0">
              <a:solidFill>
                <a:srgbClr val="FFFF00"/>
              </a:solidFill>
              <a:latin typeface="Arial" pitchFamily="34" charset="0"/>
            </a:endParaRPr>
          </a:p>
        </p:txBody>
      </p:sp>
    </p:spTree>
    <p:extLst>
      <p:ext uri="{BB962C8B-B14F-4D97-AF65-F5344CB8AC3E}">
        <p14:creationId xmlns:p14="http://schemas.microsoft.com/office/powerpoint/2010/main" xmlns="" val="18536192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iennummernplatzhalter 6"/>
          <p:cNvSpPr>
            <a:spLocks noGrp="1"/>
          </p:cNvSpPr>
          <p:nvPr>
            <p:ph type="sldNum" sz="quarter" idx="10"/>
          </p:nvPr>
        </p:nvSpPr>
        <p:spPr/>
        <p:txBody>
          <a:bodyPr/>
          <a:lstStyle/>
          <a:p>
            <a:pPr>
              <a:defRPr/>
            </a:pPr>
            <a:fld id="{34BD516B-8FC8-4F91-8665-E23784D8C0E1}" type="slidenum">
              <a:rPr lang="de-DE"/>
              <a:pPr>
                <a:defRPr/>
              </a:pPr>
              <a:t>9</a:t>
            </a:fld>
            <a:endParaRPr lang="de-DE"/>
          </a:p>
        </p:txBody>
      </p:sp>
      <p:sp>
        <p:nvSpPr>
          <p:cNvPr id="668674" name="Rectangle 2"/>
          <p:cNvSpPr>
            <a:spLocks noGrp="1" noChangeArrowheads="1"/>
          </p:cNvSpPr>
          <p:nvPr>
            <p:ph type="title"/>
          </p:nvPr>
        </p:nvSpPr>
        <p:spPr/>
        <p:txBody>
          <a:bodyPr/>
          <a:lstStyle/>
          <a:p>
            <a:pPr eaLnBrk="1" hangingPunct="1">
              <a:defRPr/>
            </a:pPr>
            <a:r>
              <a:rPr lang="de-DE" sz="2400" b="1" smtClean="0"/>
              <a:t>Nucleosynthesis in stars: composition of cosmic rays at upper atmosphere compared to solar abundancies of atomic nuclei </a:t>
            </a:r>
            <a:endParaRPr lang="en-US" sz="2400" b="1" smtClean="0"/>
          </a:p>
        </p:txBody>
      </p:sp>
      <p:grpSp>
        <p:nvGrpSpPr>
          <p:cNvPr id="3" name="Group 4"/>
          <p:cNvGrpSpPr>
            <a:grpSpLocks/>
          </p:cNvGrpSpPr>
          <p:nvPr/>
        </p:nvGrpSpPr>
        <p:grpSpPr bwMode="auto">
          <a:xfrm>
            <a:off x="684213" y="1384300"/>
            <a:ext cx="7766050" cy="4781550"/>
            <a:chOff x="431" y="872"/>
            <a:chExt cx="4218" cy="2858"/>
          </a:xfrm>
        </p:grpSpPr>
        <p:pic>
          <p:nvPicPr>
            <p:cNvPr id="33805" name="Picture 5" descr="Cosmic ray abundances"/>
            <p:cNvPicPr>
              <a:picLocks noChangeAspect="1" noChangeArrowheads="1"/>
            </p:cNvPicPr>
            <p:nvPr/>
          </p:nvPicPr>
          <p:blipFill>
            <a:blip r:embed="rId3" cstate="print">
              <a:extLst>
                <a:ext uri="{28A0092B-C50C-407E-A947-70E740481C1C}">
                  <a14:useLocalDpi xmlns="" xmlns:a14="http://schemas.microsoft.com/office/drawing/2010/main" val="0"/>
                </a:ext>
              </a:extLst>
            </a:blip>
            <a:srcRect l="7100" r="4143" b="16776"/>
            <a:stretch>
              <a:fillRect/>
            </a:stretch>
          </p:blipFill>
          <p:spPr bwMode="auto">
            <a:xfrm>
              <a:off x="431" y="872"/>
              <a:ext cx="4218" cy="27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3806" name="Text Box 6"/>
            <p:cNvSpPr txBox="1">
              <a:spLocks noChangeArrowheads="1"/>
            </p:cNvSpPr>
            <p:nvPr/>
          </p:nvSpPr>
          <p:spPr bwMode="auto">
            <a:xfrm>
              <a:off x="2680" y="3566"/>
              <a:ext cx="1865"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200">
                  <a:solidFill>
                    <a:srgbClr val="FF9900"/>
                  </a:solidFill>
                  <a:latin typeface="Comic Sans MS" pitchFamily="66" charset="0"/>
                </a:rPr>
                <a:t>Meyer, Ramalty and Weber, Phys.Today, 1974</a:t>
              </a:r>
            </a:p>
          </p:txBody>
        </p:sp>
      </p:grpSp>
      <p:sp>
        <p:nvSpPr>
          <p:cNvPr id="33797" name="Rectangle 8"/>
          <p:cNvSpPr>
            <a:spLocks noChangeArrowheads="1"/>
          </p:cNvSpPr>
          <p:nvPr/>
        </p:nvSpPr>
        <p:spPr bwMode="auto">
          <a:xfrm>
            <a:off x="2987675" y="4652963"/>
            <a:ext cx="49911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solidFill>
                  <a:schemeClr val="bg2"/>
                </a:solidFill>
                <a:latin typeface="Comic Sans MS" pitchFamily="66" charset="0"/>
              </a:rPr>
              <a:t>Production of Li, Be, B </a:t>
            </a:r>
          </a:p>
          <a:p>
            <a:r>
              <a:rPr lang="en-US">
                <a:solidFill>
                  <a:schemeClr val="bg2"/>
                </a:solidFill>
                <a:latin typeface="Comic Sans MS" pitchFamily="66" charset="0"/>
              </a:rPr>
              <a:t>in galactic cosmic rays</a:t>
            </a:r>
            <a:endParaRPr lang="de-DE">
              <a:solidFill>
                <a:schemeClr val="bg2"/>
              </a:solidFill>
              <a:latin typeface="Comic Sans MS" pitchFamily="66" charset="0"/>
            </a:endParaRPr>
          </a:p>
        </p:txBody>
      </p:sp>
      <p:sp>
        <p:nvSpPr>
          <p:cNvPr id="33798" name="Rectangle 10"/>
          <p:cNvSpPr>
            <a:spLocks noChangeArrowheads="1"/>
          </p:cNvSpPr>
          <p:nvPr/>
        </p:nvSpPr>
        <p:spPr bwMode="auto">
          <a:xfrm>
            <a:off x="4572000" y="2420938"/>
            <a:ext cx="34988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Li, Be, and B are enriched by </a:t>
            </a:r>
          </a:p>
          <a:p>
            <a:r>
              <a:rPr lang="en-US">
                <a:solidFill>
                  <a:srgbClr val="CC3300"/>
                </a:solidFill>
              </a:rPr>
              <a:t>more than </a:t>
            </a:r>
            <a:r>
              <a:rPr lang="en-US" b="1">
                <a:solidFill>
                  <a:srgbClr val="CC3300"/>
                </a:solidFill>
              </a:rPr>
              <a:t>6</a:t>
            </a:r>
            <a:r>
              <a:rPr lang="en-US">
                <a:solidFill>
                  <a:srgbClr val="CC3300"/>
                </a:solidFill>
              </a:rPr>
              <a:t> orders of magnitude</a:t>
            </a:r>
            <a:endParaRPr lang="de-DE">
              <a:solidFill>
                <a:srgbClr val="CC3300"/>
              </a:solidFill>
            </a:endParaRPr>
          </a:p>
        </p:txBody>
      </p:sp>
      <p:grpSp>
        <p:nvGrpSpPr>
          <p:cNvPr id="4" name="Group 17"/>
          <p:cNvGrpSpPr>
            <a:grpSpLocks/>
          </p:cNvGrpSpPr>
          <p:nvPr/>
        </p:nvGrpSpPr>
        <p:grpSpPr bwMode="auto">
          <a:xfrm>
            <a:off x="179388" y="3201689"/>
            <a:ext cx="6092825" cy="3395663"/>
            <a:chOff x="113" y="2024"/>
            <a:chExt cx="3838" cy="2139"/>
          </a:xfrm>
        </p:grpSpPr>
        <p:grpSp>
          <p:nvGrpSpPr>
            <p:cNvPr id="5" name="Group 14"/>
            <p:cNvGrpSpPr>
              <a:grpSpLocks/>
            </p:cNvGrpSpPr>
            <p:nvPr/>
          </p:nvGrpSpPr>
          <p:grpSpPr bwMode="auto">
            <a:xfrm>
              <a:off x="1066" y="2024"/>
              <a:ext cx="2885" cy="323"/>
              <a:chOff x="645" y="1878"/>
              <a:chExt cx="2885" cy="323"/>
            </a:xfrm>
          </p:grpSpPr>
          <p:sp>
            <p:nvSpPr>
              <p:cNvPr id="33803" name="Rectangle 12"/>
              <p:cNvSpPr>
                <a:spLocks noChangeArrowheads="1"/>
              </p:cNvSpPr>
              <p:nvPr/>
            </p:nvSpPr>
            <p:spPr bwMode="auto">
              <a:xfrm rot="-1132438">
                <a:off x="645" y="1878"/>
                <a:ext cx="2885" cy="323"/>
              </a:xfrm>
              <a:prstGeom prst="rect">
                <a:avLst/>
              </a:prstGeom>
              <a:solidFill>
                <a:srgbClr val="000080">
                  <a:alpha val="61176"/>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804" name="Text Box 13"/>
              <p:cNvSpPr txBox="1">
                <a:spLocks noChangeArrowheads="1"/>
              </p:cNvSpPr>
              <p:nvPr/>
            </p:nvSpPr>
            <p:spPr bwMode="auto">
              <a:xfrm rot="-1150296">
                <a:off x="668" y="1884"/>
                <a:ext cx="284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Nuclear</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physics</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is</a:t>
                </a:r>
                <a:r>
                  <a:rPr lang="de-DE" sz="2400" dirty="0">
                    <a:solidFill>
                      <a:srgbClr val="FFFF00"/>
                    </a:solidFill>
                    <a:latin typeface="Comic Sans MS" pitchFamily="66" charset="0"/>
                    <a:sym typeface="Wingdings" pitchFamily="2" charset="2"/>
                  </a:rPr>
                  <a:t> </a:t>
                </a:r>
                <a:r>
                  <a:rPr lang="de-DE" sz="2400" dirty="0" err="1">
                    <a:solidFill>
                      <a:srgbClr val="FFFF00"/>
                    </a:solidFill>
                    <a:latin typeface="Comic Sans MS" pitchFamily="66" charset="0"/>
                    <a:sym typeface="Wingdings" pitchFamily="2" charset="2"/>
                  </a:rPr>
                  <a:t>needed</a:t>
                </a:r>
                <a:r>
                  <a:rPr lang="de-DE" sz="2400" dirty="0">
                    <a:solidFill>
                      <a:srgbClr val="FFFF00"/>
                    </a:solidFill>
                    <a:latin typeface="Comic Sans MS" pitchFamily="66" charset="0"/>
                    <a:sym typeface="Wingdings" pitchFamily="2" charset="2"/>
                  </a:rPr>
                  <a:t> !</a:t>
                </a:r>
                <a:endParaRPr lang="de-DE" sz="2400" dirty="0">
                  <a:solidFill>
                    <a:srgbClr val="FFFF00"/>
                  </a:solidFill>
                  <a:latin typeface="Comic Sans MS" pitchFamily="66" charset="0"/>
                </a:endParaRPr>
              </a:p>
            </p:txBody>
          </p:sp>
        </p:grpSp>
        <p:sp>
          <p:nvSpPr>
            <p:cNvPr id="33802" name="Text Box 16"/>
            <p:cNvSpPr txBox="1">
              <a:spLocks noChangeArrowheads="1"/>
            </p:cNvSpPr>
            <p:nvPr/>
          </p:nvSpPr>
          <p:spPr bwMode="auto">
            <a:xfrm>
              <a:off x="113" y="3067"/>
              <a:ext cx="1950" cy="1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e-DE" altLang="ja-JP" dirty="0">
                  <a:solidFill>
                    <a:srgbClr val="FF9900"/>
                  </a:solidFill>
                  <a:latin typeface="Comic Sans MS" pitchFamily="66" charset="0"/>
                  <a:ea typeface="MS PGothic" pitchFamily="34" charset="-128"/>
                </a:rPr>
                <a:t>High </a:t>
              </a:r>
              <a:r>
                <a:rPr lang="de-DE" altLang="ja-JP" dirty="0" err="1">
                  <a:solidFill>
                    <a:srgbClr val="FF9900"/>
                  </a:solidFill>
                  <a:latin typeface="Comic Sans MS" pitchFamily="66" charset="0"/>
                  <a:ea typeface="MS PGothic" pitchFamily="34" charset="-128"/>
                </a:rPr>
                <a:t>energy</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spallation</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reactions</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within</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the</a:t>
              </a:r>
              <a:r>
                <a:rPr lang="de-DE" altLang="ja-JP" dirty="0">
                  <a:solidFill>
                    <a:srgbClr val="FF9900"/>
                  </a:solidFill>
                  <a:latin typeface="Comic Sans MS" pitchFamily="66" charset="0"/>
                  <a:ea typeface="MS PGothic" pitchFamily="34" charset="-128"/>
                </a:rPr>
                <a:t> GCR. Protons </a:t>
              </a:r>
              <a:r>
                <a:rPr lang="de-DE" altLang="ja-JP" dirty="0" err="1">
                  <a:solidFill>
                    <a:srgbClr val="FF9900"/>
                  </a:solidFill>
                  <a:latin typeface="Comic Sans MS" pitchFamily="66" charset="0"/>
                  <a:ea typeface="MS PGothic" pitchFamily="34" charset="-128"/>
                </a:rPr>
                <a:t>from</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the</a:t>
              </a:r>
              <a:r>
                <a:rPr lang="de-DE" altLang="ja-JP" dirty="0">
                  <a:solidFill>
                    <a:srgbClr val="FF9900"/>
                  </a:solidFill>
                  <a:latin typeface="Comic Sans MS" pitchFamily="66" charset="0"/>
                  <a:ea typeface="MS PGothic" pitchFamily="34" charset="-128"/>
                </a:rPr>
                <a:t> GCR </a:t>
              </a:r>
              <a:r>
                <a:rPr lang="de-DE" altLang="ja-JP" dirty="0" err="1">
                  <a:solidFill>
                    <a:srgbClr val="FF9900"/>
                  </a:solidFill>
                  <a:latin typeface="Comic Sans MS" pitchFamily="66" charset="0"/>
                  <a:ea typeface="MS PGothic" pitchFamily="34" charset="-128"/>
                </a:rPr>
                <a:t>produce</a:t>
              </a:r>
              <a:r>
                <a:rPr lang="de-DE" altLang="ja-JP" dirty="0">
                  <a:solidFill>
                    <a:srgbClr val="FF9900"/>
                  </a:solidFill>
                  <a:latin typeface="Comic Sans MS" pitchFamily="66" charset="0"/>
                  <a:ea typeface="MS PGothic" pitchFamily="34" charset="-128"/>
                </a:rPr>
                <a:t> Li, </a:t>
              </a:r>
              <a:r>
                <a:rPr lang="de-DE" altLang="ja-JP" dirty="0" err="1">
                  <a:solidFill>
                    <a:srgbClr val="FF9900"/>
                  </a:solidFill>
                  <a:latin typeface="Comic Sans MS" pitchFamily="66" charset="0"/>
                  <a:ea typeface="MS PGothic" pitchFamily="34" charset="-128"/>
                </a:rPr>
                <a:t>Be</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and</a:t>
              </a:r>
              <a:r>
                <a:rPr lang="de-DE" altLang="ja-JP" dirty="0">
                  <a:solidFill>
                    <a:srgbClr val="FF9900"/>
                  </a:solidFill>
                  <a:latin typeface="Comic Sans MS" pitchFamily="66" charset="0"/>
                  <a:ea typeface="MS PGothic" pitchFamily="34" charset="-128"/>
                </a:rPr>
                <a:t> B in </a:t>
              </a:r>
              <a:r>
                <a:rPr lang="de-DE" altLang="ja-JP" dirty="0" err="1">
                  <a:solidFill>
                    <a:srgbClr val="FF9900"/>
                  </a:solidFill>
                  <a:latin typeface="Comic Sans MS" pitchFamily="66" charset="0"/>
                  <a:ea typeface="MS PGothic" pitchFamily="34" charset="-128"/>
                </a:rPr>
                <a:t>spallation</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reactions</a:t>
              </a:r>
              <a:r>
                <a:rPr lang="de-DE" altLang="ja-JP" dirty="0">
                  <a:solidFill>
                    <a:srgbClr val="FF9900"/>
                  </a:solidFill>
                  <a:latin typeface="Comic Sans MS" pitchFamily="66" charset="0"/>
                  <a:ea typeface="MS PGothic" pitchFamily="34" charset="-128"/>
                </a:rPr>
                <a:t> </a:t>
              </a:r>
              <a:r>
                <a:rPr lang="de-DE" altLang="ja-JP" dirty="0" err="1">
                  <a:solidFill>
                    <a:srgbClr val="FF9900"/>
                  </a:solidFill>
                  <a:latin typeface="Comic Sans MS" pitchFamily="66" charset="0"/>
                  <a:ea typeface="MS PGothic" pitchFamily="34" charset="-128"/>
                </a:rPr>
                <a:t>induced</a:t>
              </a:r>
              <a:r>
                <a:rPr lang="de-DE" altLang="ja-JP" dirty="0">
                  <a:solidFill>
                    <a:srgbClr val="FF9900"/>
                  </a:solidFill>
                  <a:latin typeface="Comic Sans MS" pitchFamily="66" charset="0"/>
                  <a:ea typeface="MS PGothic" pitchFamily="34" charset="-128"/>
                </a:rPr>
                <a:t> on C, N, O </a:t>
              </a:r>
              <a:endParaRPr lang="en-US" dirty="0">
                <a:solidFill>
                  <a:srgbClr val="FF9900"/>
                </a:solidFill>
                <a:latin typeface="Comic Sans MS" pitchFamily="66" charset="0"/>
              </a:endParaRPr>
            </a:p>
          </p:txBody>
        </p:sp>
      </p:grpSp>
      <p:sp>
        <p:nvSpPr>
          <p:cNvPr id="2" name="Datumsplatzhalter 1"/>
          <p:cNvSpPr>
            <a:spLocks noGrp="1"/>
          </p:cNvSpPr>
          <p:nvPr>
            <p:ph type="dt" sz="quarter" idx="11"/>
          </p:nvPr>
        </p:nvSpPr>
        <p:spPr/>
        <p:txBody>
          <a:bodyPr/>
          <a:lstStyle/>
          <a:p>
            <a:pPr>
              <a:defRPr/>
            </a:pPr>
            <a:r>
              <a:rPr lang="de-DE" smtClean="0"/>
              <a:t>June 3-6, 2013</a:t>
            </a:r>
            <a:endParaRPr lang="de-DE" dirty="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mlaufbahn">
  <a:themeElements>
    <a:clrScheme name="Umlaufbahn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Umlaufbahn">
      <a:majorFont>
        <a:latin typeface="Comic Sans MS"/>
        <a:ea typeface=""/>
        <a:cs typeface=""/>
      </a:majorFont>
      <a:minorFont>
        <a:latin typeface="Comic Sans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mlaufbahn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Umlaufbahn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Umlaufbahn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Umlaufbahn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mlaufbahn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Umlaufbahn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Umlaufbahn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Umlaufbahn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Umlaufbahn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127</TotalTime>
  <Words>6485</Words>
  <Application>Microsoft Office PowerPoint</Application>
  <PresentationFormat>On-screen Show (4:3)</PresentationFormat>
  <Paragraphs>1028</Paragraphs>
  <Slides>83</Slides>
  <Notes>18</Notes>
  <HiddenSlides>1</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83</vt:i4>
      </vt:variant>
    </vt:vector>
  </HeadingPairs>
  <TitlesOfParts>
    <vt:vector size="88" baseType="lpstr">
      <vt:lpstr>Umlaufbahn</vt:lpstr>
      <vt:lpstr>Larissa</vt:lpstr>
      <vt:lpstr>CorelPhotoPaint.Image.9</vt:lpstr>
      <vt:lpstr>Formel</vt:lpstr>
      <vt:lpstr>Equation</vt:lpstr>
      <vt:lpstr>Slide 1</vt:lpstr>
      <vt:lpstr>Contents</vt:lpstr>
      <vt:lpstr>What is Spallation---Definition </vt:lpstr>
      <vt:lpstr>Classification of nuclear reactions</vt:lpstr>
      <vt:lpstr>Decay channels as a func. of thermal excitation</vt:lpstr>
      <vt:lpstr>Slide 6</vt:lpstr>
      <vt:lpstr>Slide 7</vt:lpstr>
      <vt:lpstr>Slide 8</vt:lpstr>
      <vt:lpstr>Nucleosynthesis in stars: composition of cosmic rays at upper atmosphere compared to solar abundancies of atomic nuclei </vt:lpstr>
      <vt:lpstr>Slide 10</vt:lpstr>
      <vt:lpstr>Slide 11</vt:lpstr>
      <vt:lpstr>Contents</vt:lpstr>
      <vt:lpstr>Modeling the process via Monte Carlo  </vt:lpstr>
      <vt:lpstr>Slide 14</vt:lpstr>
      <vt:lpstr>Modeling of transport processes</vt:lpstr>
      <vt:lpstr>INCE Event Generators (standard use and recent new models)</vt:lpstr>
      <vt:lpstr>Code systems   (to name a few…)</vt:lpstr>
      <vt:lpstr>Physical Processes and Models(1): codes applied</vt:lpstr>
      <vt:lpstr>Physical Processes and Models(2): The INC</vt:lpstr>
      <vt:lpstr>Physical Processes and Models(3): The INC</vt:lpstr>
      <vt:lpstr>Physical Processes and Models(4): The INC</vt:lpstr>
      <vt:lpstr>Slide 22</vt:lpstr>
      <vt:lpstr>Slide 23</vt:lpstr>
      <vt:lpstr>Hot nuclei / time scale</vt:lpstr>
      <vt:lpstr>Physical Processes and Models(8): Evaporation SM</vt:lpstr>
      <vt:lpstr>Contents</vt:lpstr>
      <vt:lpstr>Slide 27</vt:lpstr>
      <vt:lpstr>Slide 28</vt:lpstr>
      <vt:lpstr>IAEA Benchmark of Spallation Models – Specifications + Experimental Nuclear Data  </vt:lpstr>
      <vt:lpstr>IAEA Benchmark of Spallation Models – Specifications + Experimental Nuclear Data  </vt:lpstr>
      <vt:lpstr>IAEA Benchmark of Spallation Models – Specifications + Experimental Nuclear Data  </vt:lpstr>
      <vt:lpstr>Slide 32</vt:lpstr>
      <vt:lpstr>IAEA Benchmark of Spallation                   Models - Experimental Data </vt:lpstr>
      <vt:lpstr>Few examples of Evaluated Results Benchmark data/calculations</vt:lpstr>
      <vt:lpstr>Slide 35</vt:lpstr>
      <vt:lpstr>56Fe(p,x)</vt:lpstr>
      <vt:lpstr>Neutron energy ddxs  1.2GeV p+Pb  </vt:lpstr>
      <vt:lpstr>Concluding Remarks</vt:lpstr>
      <vt:lpstr>Backup slides…</vt:lpstr>
      <vt:lpstr>Slide 40</vt:lpstr>
      <vt:lpstr>Slide 41</vt:lpstr>
      <vt:lpstr>Slide 42</vt:lpstr>
      <vt:lpstr>Slide 43</vt:lpstr>
      <vt:lpstr>Slide 44</vt:lpstr>
      <vt:lpstr>Slide 45</vt:lpstr>
      <vt:lpstr>Neutronen Yield u. Wärmefreisetzung verschiedener nuklearer Prozesse</vt:lpstr>
      <vt:lpstr>Spektren von verschiedenen Neutronenquellen</vt:lpstr>
      <vt:lpstr>Shielding problem in spallation reactions…</vt:lpstr>
      <vt:lpstr>Slide 49</vt:lpstr>
      <vt:lpstr>Slide 50</vt:lpstr>
      <vt:lpstr>Coming back to neutron spallation sources… challenges — capabilities of models</vt:lpstr>
      <vt:lpstr>Slide 52</vt:lpstr>
      <vt:lpstr>Slide 53</vt:lpstr>
      <vt:lpstr>Slide 54</vt:lpstr>
      <vt:lpstr>Production rates of the 12 most prob. Elements in 1.334 GeV p+Hg induced spallation</vt:lpstr>
      <vt:lpstr>Slide 56</vt:lpstr>
      <vt:lpstr>Total activity of target and container (ESS parameter)</vt:lpstr>
      <vt:lpstr>Activity of individual nuclides (ESS parameter)</vt:lpstr>
      <vt:lpstr>Activity and afterheat of target (ESS parameter)</vt:lpstr>
      <vt:lpstr>Activity of liquid* elements (ESS parameter)</vt:lpstr>
      <vt:lpstr>Slide 61</vt:lpstr>
      <vt:lpstr>Slide 62</vt:lpstr>
      <vt:lpstr>Slide 63</vt:lpstr>
      <vt:lpstr>Slide 64</vt:lpstr>
      <vt:lpstr>Slide 65</vt:lpstr>
      <vt:lpstr>Illustration of complexity: Hadronic showers</vt:lpstr>
      <vt:lpstr>Spatial distribution of shower generation</vt:lpstr>
      <vt:lpstr>Why particle transport?</vt:lpstr>
      <vt:lpstr>Slide 69</vt:lpstr>
      <vt:lpstr>Slide 70</vt:lpstr>
      <vt:lpstr>Slide 71</vt:lpstr>
      <vt:lpstr>Slide 72</vt:lpstr>
      <vt:lpstr>Slide 73</vt:lpstr>
      <vt:lpstr>Slide 74</vt:lpstr>
      <vt:lpstr>Slide 75</vt:lpstr>
      <vt:lpstr>Slide 76</vt:lpstr>
      <vt:lpstr>J-Parc target station…</vt:lpstr>
      <vt:lpstr>DPA Map of Target-Moderator (J-Parc) </vt:lpstr>
      <vt:lpstr>Neutronenquellen höchster Intensität Wohin geht die Reise ? Inertial Fusion Source</vt:lpstr>
      <vt:lpstr>Neutronenquellen Wohin geht die Reise ? Inertial Fusion Source</vt:lpstr>
      <vt:lpstr>Benchmark of Spallation Models</vt:lpstr>
      <vt:lpstr>before going to the details of data/databases: Classification/terminology targets…  </vt:lpstr>
      <vt:lpstr>Classification/terminology invers/direct  reaction kinematics  </vt:lpstr>
    </vt:vector>
  </TitlesOfParts>
  <Company>Forschugszentrum Jülich GmbH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astrophysik Wuppertal Habil vortrag</dc:title>
  <dc:creator>fgoldenbaum</dc:creator>
  <cp:lastModifiedBy>ghanshyam</cp:lastModifiedBy>
  <cp:revision>490</cp:revision>
  <dcterms:created xsi:type="dcterms:W3CDTF">2004-03-04T11:16:16Z</dcterms:created>
  <dcterms:modified xsi:type="dcterms:W3CDTF">2013-06-05T15:35:18Z</dcterms:modified>
</cp:coreProperties>
</file>