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3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5.xml.rels" ContentType="application/vnd.openxmlformats-package.relationships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_rels/presentation.xml.rels" ContentType="application/vnd.openxmlformats-package.relationships+xml"/>
  <Override PartName="/ppt/media/image8.jpeg" ContentType="image/jpeg"/>
  <Override PartName="/ppt/media/image9.png" ContentType="image/png"/>
  <Override PartName="/ppt/media/image47.jpeg" ContentType="image/jpeg"/>
  <Override PartName="/ppt/media/image20.png" ContentType="image/png"/>
  <Override PartName="/ppt/media/image22.jpeg" ContentType="image/jpeg"/>
  <Override PartName="/ppt/media/image31.png" ContentType="image/png"/>
  <Override PartName="/ppt/media/image12.jpeg" ContentType="image/jpeg"/>
  <Override PartName="/ppt/media/image33.png" ContentType="image/png"/>
  <Override PartName="/ppt/media/image24.jpeg" ContentType="image/jpeg"/>
  <Override PartName="/ppt/media/image17.png" ContentType="image/png"/>
  <Override PartName="/ppt/media/image35.png" ContentType="image/png"/>
  <Override PartName="/ppt/media/image41.jpeg" ContentType="image/jpeg"/>
  <Override PartName="/ppt/media/image19.png" ContentType="image/png"/>
  <Override PartName="/ppt/media/image3.jpeg" ContentType="image/jpeg"/>
  <Override PartName="/ppt/media/image42.jpeg" ContentType="image/jpeg"/>
  <Override PartName="/ppt/media/image37.png" ContentType="image/png"/>
  <Override PartName="/ppt/media/image26.jpeg" ContentType="image/jpeg"/>
  <Override PartName="/ppt/media/image4.png" ContentType="image/png"/>
  <Override PartName="/ppt/media/image44.jpeg" ContentType="image/jpeg"/>
  <Override PartName="/ppt/media/image28.jpeg" ContentType="image/jpeg"/>
  <Override PartName="/ppt/media/image39.wmf" ContentType="image/x-wmf"/>
  <Override PartName="/ppt/media/image46.jpeg" ContentType="image/jpeg"/>
  <Override PartName="/ppt/media/image10.png" ContentType="image/png"/>
  <Override PartName="/ppt/media/image21.jpeg" ContentType="image/jpeg"/>
  <Override PartName="/ppt/media/image30.png" ContentType="image/png"/>
  <Override PartName="/ppt/media/image11.jpeg" ContentType="image/jpeg"/>
  <Override PartName="/ppt/media/image14.png" ContentType="image/png"/>
  <Override PartName="/ppt/media/image23.png" ContentType="image/png"/>
  <Override PartName="/ppt/media/image32.png" ContentType="image/png"/>
  <Override PartName="/ppt/media/image16.png" ContentType="image/png"/>
  <Override PartName="/ppt/media/image13.jpeg" ContentType="image/jpeg"/>
  <Override PartName="/ppt/media/image40.jpeg" ContentType="image/jpeg"/>
  <Override PartName="/ppt/media/image34.png" ContentType="image/png"/>
  <Override PartName="/ppt/media/image18.png" ContentType="image/png"/>
  <Override PartName="/ppt/media/image2.jpeg" ContentType="image/jpeg"/>
  <Override PartName="/ppt/media/image25.jpeg" ContentType="image/jpeg"/>
  <Override PartName="/ppt/media/image27.png" ContentType="image/png"/>
  <Override PartName="/ppt/media/image36.png" ContentType="image/png"/>
  <Override PartName="/ppt/media/image1.png" ContentType="image/png"/>
  <Override PartName="/ppt/media/image15.jpeg" ContentType="image/jpeg"/>
  <Override PartName="/ppt/media/image29.png" ContentType="image/png"/>
  <Override PartName="/ppt/media/image38.png" ContentType="image/png"/>
  <Override PartName="/ppt/media/image43.jpeg" ContentType="image/jpeg"/>
  <Override PartName="/ppt/media/image5.png" ContentType="image/png"/>
  <Override PartName="/ppt/media/image6.jpeg" ContentType="image/jpeg"/>
  <Override PartName="/ppt/media/image45.jpeg" ContentType="image/jpeg"/>
  <Override PartName="/ppt/media/image7.png" ContentType="image/png"/>
  <Override PartName="/ppt/slideLayouts/slideLayout28.xml" ContentType="application/vnd.openxmlformats-officedocument.presentationml.slideLayout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&lt;header&gt;</a:t>
            </a:r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11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en-US"/>
              <a:t>&lt;footer&gt;</a:t>
            </a:r>
            <a:endParaRPr/>
          </a:p>
        </p:txBody>
      </p:sp>
      <p:sp>
        <p:nvSpPr>
          <p:cNvPr id="11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715121D1-4171-4181-A161-51B1E181D151}" type="slidenum">
              <a:rPr lang="en-US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17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17141E1-8121-41E1-A181-E1E1710151A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  <p:sp>
        <p:nvSpPr>
          <p:cNvPr id="418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+mn-lt"/>
                <a:ea typeface="+mn-ea"/>
              </a:rPr>
              <a:t>|50</a:t>
            </a:r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Note: in case of dE-slabs, situation is different. We have cut in the center, so we rather take </a:t>
            </a:r>
            <a:endParaRPr/>
          </a:p>
          <a:p>
            <a:r>
              <a:rPr lang="en-US"/>
              <a:t>Exponential function of PMT signal with respect to the hit position along the dE-slab</a:t>
            </a:r>
            <a:endParaRPr/>
          </a:p>
          <a:p>
            <a:endParaRPr/>
          </a:p>
        </p:txBody>
      </p:sp>
      <p:sp>
        <p:nvSpPr>
          <p:cNvPr id="426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+mn-lt"/>
                <a:ea typeface="+mn-ea"/>
              </a:rPr>
              <a:t>|50</a:t>
            </a:r>
            <a:endParaRPr/>
          </a:p>
        </p:txBody>
      </p:sp>
      <p:sp>
        <p:nvSpPr>
          <p:cNvPr id="427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01C10121-0131-4111-8181-C101D1C1B1D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C1B1C181-31A1-4111-B181-310151A1C1F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6760" cy="4114800"/>
          </a:xfrm>
          <a:prstGeom prst="rect">
            <a:avLst/>
          </a:prstGeom>
        </p:spPr>
        <p:txBody>
          <a:bodyPr anchor="ctr" bIns="45000" lIns="90000" rIns="90000" tIns="45000" wrap="none"/>
          <a:p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Discrepancy increases as we go from low energy to intermediate energy</a:t>
            </a:r>
            <a:endParaRPr/>
          </a:p>
          <a:p>
            <a:endParaRPr/>
          </a:p>
          <a:p>
            <a:r>
              <a:rPr lang="en-US"/>
              <a:t>Perturbative QCD works only for high energy:</a:t>
            </a:r>
            <a:endParaRPr/>
          </a:p>
          <a:p>
            <a:r>
              <a:rPr lang="en-US"/>
              <a:t>Resudual color force</a:t>
            </a:r>
            <a:endParaRPr/>
          </a:p>
          <a:p>
            <a:endParaRPr/>
          </a:p>
          <a:p>
            <a:endParaRPr/>
          </a:p>
          <a:p>
            <a:r>
              <a:rPr lang="en-US"/>
              <a:t>Parameterized to N-N data (many fit parameters with chi-square per datum ~1)</a:t>
            </a:r>
            <a:endParaRPr/>
          </a:p>
          <a:p>
            <a:r>
              <a:rPr lang="en-US"/>
              <a:t>CD = charge dependant</a:t>
            </a:r>
            <a:endParaRPr/>
          </a:p>
          <a:p>
            <a:endParaRPr/>
          </a:p>
          <a:p>
            <a:endParaRPr/>
          </a:p>
          <a:p>
            <a:r>
              <a:rPr lang="en-US"/>
              <a:t>ChPT &amp; CC are consistent ways</a:t>
            </a:r>
            <a:endParaRPr/>
          </a:p>
          <a:p>
            <a:r>
              <a:rPr lang="en-US"/>
              <a:t>Three Groups of theories: </a:t>
            </a:r>
            <a:endParaRPr/>
          </a:p>
          <a:p>
            <a:r>
              <a:rPr lang="en-US"/>
              <a:t>NN+3N</a:t>
            </a:r>
            <a:endParaRPr/>
          </a:p>
          <a:p>
            <a:r>
              <a:rPr lang="en-US"/>
              <a:t>CC</a:t>
            </a:r>
            <a:endParaRPr/>
          </a:p>
          <a:p>
            <a:r>
              <a:rPr lang="en-US"/>
              <a:t>ChPT</a:t>
            </a:r>
            <a:endParaRPr/>
          </a:p>
        </p:txBody>
      </p:sp>
      <p:sp>
        <p:nvSpPr>
          <p:cNvPr id="420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+mn-lt"/>
                <a:ea typeface="+mn-ea"/>
              </a:rPr>
              <a:t>|50</a:t>
            </a:r>
            <a:endParaRPr/>
          </a:p>
        </p:txBody>
      </p:sp>
      <p:sp>
        <p:nvSpPr>
          <p:cNvPr id="421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15181B1-7181-4191-A171-41E1B1E1118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/>
              <a:t>- Large Peak : coincidence events</a:t>
            </a:r>
            <a:endParaRPr/>
          </a:p>
          <a:p>
            <a:r>
              <a:rPr lang="en-US" sz="1200"/>
              <a:t>- RF signal of cyclotron as reference</a:t>
            </a:r>
            <a:endParaRPr/>
          </a:p>
          <a:p>
            <a:r>
              <a:rPr lang="en-US" sz="1200"/>
              <a:t>- Red lines define tdc gate for event selection</a:t>
            </a:r>
            <a:endParaRPr/>
          </a:p>
          <a:p>
            <a:endParaRPr/>
          </a:p>
        </p:txBody>
      </p:sp>
      <p:sp>
        <p:nvSpPr>
          <p:cNvPr id="423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+mn-lt"/>
                <a:ea typeface="+mn-ea"/>
              </a:rPr>
              <a:t>|50</a:t>
            </a:r>
            <a:endParaRPr/>
          </a:p>
        </p:txBody>
      </p:sp>
      <p:sp>
        <p:nvSpPr>
          <p:cNvPr id="424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011111E1-6101-4121-B111-81B17101F16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8532360" y="6400080"/>
            <a:ext cx="431640" cy="257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Calibri"/>
              </a:rPr>
              <a:t>\ 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20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05 June, 2013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G. Khatri, MPD Symposium, Kraków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191D1F1-C191-4131-B161-61D1A141310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r>
              <a:rPr lang="en-US">
                <a:solidFill>
                  <a:srgbClr val="000000"/>
                </a:solidFill>
                <a:latin typeface="Calibri"/>
              </a:rPr>
              <a:t>|50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8532360" y="6400080"/>
            <a:ext cx="431640" cy="257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Calibri"/>
              </a:rPr>
              <a:t>\ 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20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1"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2"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05 June, 2013</a:t>
            </a:r>
            <a:endParaRPr/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G. Khatri, MPD Symposium, Kraków</a:t>
            </a:r>
            <a:endParaRPr/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C1214191-71C1-41E1-B1A1-A1215191E13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8532360" y="6400080"/>
            <a:ext cx="431640" cy="257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Calibri"/>
              </a:rPr>
              <a:t>\ 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20</a:t>
            </a:r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05 June, 2013</a:t>
            </a:r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G. Khatri, MPD Symposium, Kraków</a:t>
            </a:r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1C15121-D171-41C1-8181-D11101C1810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png"/><Relationship Id="rId6" Type="http://schemas.openxmlformats.org/officeDocument/2006/relationships/slideLayout" Target="../slideLayouts/slideLayout25.xml"/><Relationship Id="rId7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wmf"/><Relationship Id="rId3" Type="http://schemas.openxmlformats.org/officeDocument/2006/relationships/image" Target="../media/image40.jpeg"/><Relationship Id="rId4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7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jpe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9" name="Obraz 1"/>
          <p:cNvPicPr/>
          <p:nvPr/>
        </p:nvPicPr>
        <p:blipFill>
          <a:blip r:embed="rId1"/>
          <a:stretch>
            <a:fillRect/>
          </a:stretch>
        </p:blipFill>
        <p:spPr>
          <a:xfrm>
            <a:off x="611640" y="332640"/>
            <a:ext cx="7808400" cy="719640"/>
          </a:xfrm>
          <a:prstGeom prst="rect">
            <a:avLst/>
          </a:prstGeom>
        </p:spPr>
      </p:pic>
      <p:sp>
        <p:nvSpPr>
          <p:cNvPr id="120" name="CustomShape 1"/>
          <p:cNvSpPr/>
          <p:nvPr/>
        </p:nvSpPr>
        <p:spPr>
          <a:xfrm>
            <a:off x="1043640" y="1556640"/>
            <a:ext cx="6840360" cy="20394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Three- and Four-Nucleon Dynamics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at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Intermediate Energies </a:t>
            </a:r>
            <a:endParaRPr/>
          </a:p>
        </p:txBody>
      </p:sp>
      <p:sp>
        <p:nvSpPr>
          <p:cNvPr id="121" name="CustomShape 2"/>
          <p:cNvSpPr/>
          <p:nvPr/>
        </p:nvSpPr>
        <p:spPr>
          <a:xfrm>
            <a:off x="3648960" y="3573000"/>
            <a:ext cx="1729440" cy="57780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By: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 Narrow"/>
              </a:rPr>
              <a:t>Ghanshyam Khatri</a:t>
            </a:r>
            <a:endParaRPr/>
          </a:p>
        </p:txBody>
      </p:sp>
      <p:pic>
        <p:nvPicPr>
          <p:cNvPr descr="" id="122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4788000" y="5589360"/>
            <a:ext cx="1365480" cy="452520"/>
          </a:xfrm>
          <a:prstGeom prst="rect">
            <a:avLst/>
          </a:prstGeom>
        </p:spPr>
      </p:pic>
      <p:pic>
        <p:nvPicPr>
          <p:cNvPr descr="" id="123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267640" y="5589360"/>
            <a:ext cx="1007640" cy="503640"/>
          </a:xfrm>
          <a:prstGeom prst="rect">
            <a:avLst/>
          </a:prstGeom>
        </p:spPr>
      </p:pic>
      <p:sp>
        <p:nvSpPr>
          <p:cNvPr id="124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91C12181-51F1-41B1-9151-F1210161910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25" name="TextShape 4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G. Khatri, MPD Symposium, Kraków</a:t>
            </a:r>
            <a:endParaRPr/>
          </a:p>
        </p:txBody>
      </p:sp>
      <p:sp>
        <p:nvSpPr>
          <p:cNvPr id="126" name="TextShape 5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05 June, 2013</a:t>
            </a:r>
            <a:endParaRPr/>
          </a:p>
        </p:txBody>
      </p:sp>
      <p:pic>
        <p:nvPicPr>
          <p:cNvPr descr="" id="127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467640" y="4221000"/>
            <a:ext cx="1439640" cy="514440"/>
          </a:xfrm>
          <a:prstGeom prst="rect">
            <a:avLst/>
          </a:prstGeom>
        </p:spPr>
      </p:pic>
      <p:pic>
        <p:nvPicPr>
          <p:cNvPr descr="" id="128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7884360" y="4221000"/>
            <a:ext cx="731160" cy="73116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05 June, 2013</a:t>
            </a:r>
            <a:endParaRPr/>
          </a:p>
        </p:txBody>
      </p:sp>
      <p:sp>
        <p:nvSpPr>
          <p:cNvPr id="250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G. Khatri, MPD Symposium, Kraków</a:t>
            </a:r>
            <a:endParaRPr/>
          </a:p>
        </p:txBody>
      </p:sp>
      <p:sp>
        <p:nvSpPr>
          <p:cNvPr id="251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01D161C1-11D1-4181-A151-F121A121714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252" name="CustomShape 4"/>
          <p:cNvSpPr/>
          <p:nvPr/>
        </p:nvSpPr>
        <p:spPr>
          <a:xfrm>
            <a:off x="-519480" y="0"/>
            <a:ext cx="3942360" cy="3952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i="1" lang="en-US" sz="2000">
                <a:solidFill>
                  <a:srgbClr val="000000"/>
                </a:solidFill>
                <a:latin typeface="Calibri"/>
              </a:rPr>
              <a:t>    </a:t>
            </a:r>
            <a:r>
              <a:rPr b="1" i="1" lang="en-US" sz="2000">
                <a:solidFill>
                  <a:srgbClr val="000000"/>
                </a:solidFill>
                <a:latin typeface="Calibri"/>
              </a:rPr>
              <a:t>Data Analysis: Progress</a:t>
            </a:r>
            <a:endParaRPr/>
          </a:p>
        </p:txBody>
      </p:sp>
      <p:sp>
        <p:nvSpPr>
          <p:cNvPr id="253" name="CustomShape 5"/>
          <p:cNvSpPr/>
          <p:nvPr/>
        </p:nvSpPr>
        <p:spPr>
          <a:xfrm>
            <a:off x="0" y="0"/>
            <a:ext cx="2987640" cy="404280"/>
          </a:xfrm>
          <a:prstGeom prst="rect">
            <a:avLst>
              <a:gd fmla="val 16667" name="adj"/>
            </a:avLst>
          </a:prstGeom>
          <a:ln w="38160">
            <a:solidFill>
              <a:srgbClr val="fac090"/>
            </a:solidFill>
            <a:round/>
          </a:ln>
        </p:spPr>
      </p:sp>
      <p:sp>
        <p:nvSpPr>
          <p:cNvPr id="254" name="CustomShape 6"/>
          <p:cNvSpPr/>
          <p:nvPr/>
        </p:nvSpPr>
        <p:spPr>
          <a:xfrm>
            <a:off x="2326680" y="0"/>
            <a:ext cx="735444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 u="sng">
                <a:solidFill>
                  <a:srgbClr val="000000"/>
                </a:solidFill>
                <a:latin typeface="Calibri"/>
              </a:rPr>
              <a:t>d+d</a:t>
            </a:r>
            <a:r>
              <a:rPr lang="en-US" u="sng">
                <a:solidFill>
                  <a:srgbClr val="000000"/>
                </a:solidFill>
                <a:latin typeface="Calibri"/>
              </a:rPr>
              <a:t> reaction: ΔE-E spectra</a:t>
            </a:r>
            <a:r>
              <a:rPr lang="en-US">
                <a:solidFill>
                  <a:srgbClr val="000000"/>
                </a:solidFill>
                <a:latin typeface="Calibri"/>
              </a:rPr>
              <a:t> (only forward detector, </a:t>
            </a:r>
            <a:r>
              <a:rPr b="1" lang="en-US">
                <a:solidFill>
                  <a:srgbClr val="000000"/>
                </a:solidFill>
                <a:latin typeface="Calibri"/>
              </a:rPr>
              <a:t>θ12=74˚</a:t>
            </a:r>
            <a:r>
              <a:rPr lang="en-US">
                <a:solidFill>
                  <a:srgbClr val="000000"/>
                </a:solidFill>
                <a:latin typeface="Calibri"/>
              </a:rPr>
              <a:t>) </a:t>
            </a:r>
            <a:endParaRPr/>
          </a:p>
        </p:txBody>
      </p:sp>
      <p:pic>
        <p:nvPicPr>
          <p:cNvPr descr="" id="25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2637000"/>
            <a:ext cx="4787640" cy="3251520"/>
          </a:xfrm>
          <a:prstGeom prst="rect">
            <a:avLst/>
          </a:prstGeom>
        </p:spPr>
      </p:pic>
      <p:pic>
        <p:nvPicPr>
          <p:cNvPr descr="" id="256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932000" y="2277000"/>
            <a:ext cx="3886560" cy="3804840"/>
          </a:xfrm>
          <a:prstGeom prst="rect">
            <a:avLst/>
          </a:prstGeom>
        </p:spPr>
      </p:pic>
      <p:sp>
        <p:nvSpPr>
          <p:cNvPr id="257" name="CustomShape 7"/>
          <p:cNvSpPr/>
          <p:nvPr/>
        </p:nvSpPr>
        <p:spPr>
          <a:xfrm>
            <a:off x="2103480" y="3141000"/>
            <a:ext cx="38520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>
                <a:solidFill>
                  <a:srgbClr val="000000"/>
                </a:solidFill>
                <a:latin typeface="Calibri"/>
              </a:rPr>
              <a:t>?</a:t>
            </a:r>
            <a:endParaRPr/>
          </a:p>
        </p:txBody>
      </p:sp>
      <p:sp>
        <p:nvSpPr>
          <p:cNvPr id="258" name="CustomShape 8"/>
          <p:cNvSpPr/>
          <p:nvPr/>
        </p:nvSpPr>
        <p:spPr>
          <a:xfrm>
            <a:off x="5518440" y="3285000"/>
            <a:ext cx="53028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alibri"/>
              </a:rPr>
              <a:t>3H</a:t>
            </a:r>
            <a:endParaRPr/>
          </a:p>
        </p:txBody>
      </p:sp>
      <p:sp>
        <p:nvSpPr>
          <p:cNvPr id="259" name="CustomShape 9"/>
          <p:cNvSpPr/>
          <p:nvPr/>
        </p:nvSpPr>
        <p:spPr>
          <a:xfrm>
            <a:off x="7678800" y="5013000"/>
            <a:ext cx="53028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alibri"/>
              </a:rPr>
              <a:t>1H</a:t>
            </a:r>
            <a:endParaRPr/>
          </a:p>
        </p:txBody>
      </p:sp>
      <p:sp>
        <p:nvSpPr>
          <p:cNvPr id="260" name="CustomShape 10"/>
          <p:cNvSpPr/>
          <p:nvPr/>
        </p:nvSpPr>
        <p:spPr>
          <a:xfrm>
            <a:off x="6094440" y="4293000"/>
            <a:ext cx="53028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alibri"/>
              </a:rPr>
              <a:t>2H</a:t>
            </a:r>
            <a:endParaRPr/>
          </a:p>
        </p:txBody>
      </p:sp>
      <p:sp>
        <p:nvSpPr>
          <p:cNvPr id="261" name="CustomShape 11"/>
          <p:cNvSpPr/>
          <p:nvPr/>
        </p:nvSpPr>
        <p:spPr>
          <a:xfrm>
            <a:off x="3574440" y="4869000"/>
            <a:ext cx="53028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alibri"/>
              </a:rPr>
              <a:t>2H</a:t>
            </a:r>
            <a:endParaRPr/>
          </a:p>
        </p:txBody>
      </p:sp>
      <p:sp>
        <p:nvSpPr>
          <p:cNvPr id="262" name="CustomShape 12"/>
          <p:cNvSpPr/>
          <p:nvPr/>
        </p:nvSpPr>
        <p:spPr>
          <a:xfrm>
            <a:off x="2854080" y="5229360"/>
            <a:ext cx="53028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alibri"/>
              </a:rPr>
              <a:t>1H</a:t>
            </a:r>
            <a:endParaRPr/>
          </a:p>
        </p:txBody>
      </p:sp>
      <p:sp>
        <p:nvSpPr>
          <p:cNvPr id="263" name="CustomShape 13"/>
          <p:cNvSpPr/>
          <p:nvPr/>
        </p:nvSpPr>
        <p:spPr>
          <a:xfrm>
            <a:off x="7263360" y="2647080"/>
            <a:ext cx="1036440" cy="2725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1200">
                <a:solidFill>
                  <a:srgbClr val="ff0000"/>
                </a:solidFill>
                <a:latin typeface="Calibri"/>
              </a:rPr>
              <a:t>d+d → </a:t>
            </a:r>
            <a:r>
              <a:rPr b="1" lang="en-US" sz="1200">
                <a:solidFill>
                  <a:srgbClr val="ff0000"/>
                </a:solidFill>
                <a:latin typeface="Calibri"/>
              </a:rPr>
              <a:t>t+p</a:t>
            </a:r>
            <a:endParaRPr/>
          </a:p>
        </p:txBody>
      </p:sp>
      <p:sp>
        <p:nvSpPr>
          <p:cNvPr id="264" name="CustomShape 14"/>
          <p:cNvSpPr/>
          <p:nvPr/>
        </p:nvSpPr>
        <p:spPr>
          <a:xfrm>
            <a:off x="5939280" y="3213000"/>
            <a:ext cx="1511640" cy="143640"/>
          </a:xfrm>
          <a:prstGeom prst="straightConnector1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65" name="CustomShape 15"/>
          <p:cNvSpPr/>
          <p:nvPr/>
        </p:nvSpPr>
        <p:spPr>
          <a:xfrm>
            <a:off x="7667640" y="3357000"/>
            <a:ext cx="71640" cy="1800000"/>
          </a:xfrm>
          <a:prstGeom prst="straightConnector1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66" name="CustomShape 16"/>
          <p:cNvSpPr/>
          <p:nvPr/>
        </p:nvSpPr>
        <p:spPr>
          <a:xfrm>
            <a:off x="6621840" y="3182760"/>
            <a:ext cx="1521000" cy="2725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2060"/>
                </a:solidFill>
                <a:latin typeface="Calibri"/>
              </a:rPr>
              <a:t>d+d → </a:t>
            </a:r>
            <a:r>
              <a:rPr b="1" lang="en-US" sz="1200">
                <a:solidFill>
                  <a:srgbClr val="002060"/>
                </a:solidFill>
                <a:latin typeface="Calibri"/>
              </a:rPr>
              <a:t>p+p</a:t>
            </a:r>
            <a:r>
              <a:rPr lang="en-US" sz="1200">
                <a:solidFill>
                  <a:srgbClr val="002060"/>
                </a:solidFill>
                <a:latin typeface="Calibri"/>
              </a:rPr>
              <a:t>+n+n</a:t>
            </a:r>
            <a:endParaRPr/>
          </a:p>
        </p:txBody>
      </p:sp>
      <p:sp>
        <p:nvSpPr>
          <p:cNvPr id="267" name="CustomShape 17"/>
          <p:cNvSpPr/>
          <p:nvPr/>
        </p:nvSpPr>
        <p:spPr>
          <a:xfrm>
            <a:off x="6947640" y="4005000"/>
            <a:ext cx="143640" cy="1223640"/>
          </a:xfrm>
          <a:prstGeom prst="straightConnector1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68" name="CustomShape 18"/>
          <p:cNvSpPr/>
          <p:nvPr/>
        </p:nvSpPr>
        <p:spPr>
          <a:xfrm>
            <a:off x="6099840" y="3475080"/>
            <a:ext cx="1345680" cy="2725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b050"/>
                </a:solidFill>
                <a:latin typeface="Calibri"/>
              </a:rPr>
              <a:t>d+d → </a:t>
            </a:r>
            <a:r>
              <a:rPr b="1" lang="en-US" sz="1200">
                <a:solidFill>
                  <a:srgbClr val="00b050"/>
                </a:solidFill>
                <a:latin typeface="Calibri"/>
              </a:rPr>
              <a:t>d+p</a:t>
            </a:r>
            <a:r>
              <a:rPr lang="en-US" sz="1200">
                <a:solidFill>
                  <a:srgbClr val="00b050"/>
                </a:solidFill>
                <a:latin typeface="Calibri"/>
              </a:rPr>
              <a:t>+n </a:t>
            </a:r>
            <a:endParaRPr/>
          </a:p>
        </p:txBody>
      </p:sp>
      <p:sp>
        <p:nvSpPr>
          <p:cNvPr id="269" name="CustomShape 19"/>
          <p:cNvSpPr/>
          <p:nvPr/>
        </p:nvSpPr>
        <p:spPr>
          <a:xfrm>
            <a:off x="6083280" y="4149000"/>
            <a:ext cx="359640" cy="359640"/>
          </a:xfrm>
          <a:prstGeom prst="straightConnector1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70" name="CustomShape 20"/>
          <p:cNvSpPr/>
          <p:nvPr/>
        </p:nvSpPr>
        <p:spPr>
          <a:xfrm>
            <a:off x="6516360" y="4293000"/>
            <a:ext cx="71640" cy="863640"/>
          </a:xfrm>
          <a:prstGeom prst="straightConnector1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71" name="CustomShape 21"/>
          <p:cNvSpPr/>
          <p:nvPr/>
        </p:nvSpPr>
        <p:spPr>
          <a:xfrm>
            <a:off x="2478240" y="3645000"/>
            <a:ext cx="1671480" cy="63900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single elastic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deuterons</a:t>
            </a:r>
            <a:endParaRPr/>
          </a:p>
        </p:txBody>
      </p:sp>
      <p:sp>
        <p:nvSpPr>
          <p:cNvPr id="272" name="CustomShape 22"/>
          <p:cNvSpPr/>
          <p:nvPr/>
        </p:nvSpPr>
        <p:spPr>
          <a:xfrm>
            <a:off x="3420000" y="4365000"/>
            <a:ext cx="143640" cy="719640"/>
          </a:xfrm>
          <a:prstGeom prst="straightConnector1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73" name="CustomShape 23"/>
          <p:cNvSpPr/>
          <p:nvPr/>
        </p:nvSpPr>
        <p:spPr>
          <a:xfrm>
            <a:off x="7674120" y="2133000"/>
            <a:ext cx="128304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30&lt;θ&lt;36</a:t>
            </a:r>
            <a:endParaRPr/>
          </a:p>
        </p:txBody>
      </p:sp>
      <p:sp>
        <p:nvSpPr>
          <p:cNvPr id="274" name="CustomShape 24"/>
          <p:cNvSpPr/>
          <p:nvPr/>
        </p:nvSpPr>
        <p:spPr>
          <a:xfrm>
            <a:off x="2690280" y="4149000"/>
            <a:ext cx="996480" cy="2728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1200">
                <a:solidFill>
                  <a:srgbClr val="ff0000"/>
                </a:solidFill>
                <a:latin typeface="Calibri"/>
              </a:rPr>
              <a:t>d+d →d+d</a:t>
            </a:r>
            <a:endParaRPr/>
          </a:p>
        </p:txBody>
      </p:sp>
      <p:sp>
        <p:nvSpPr>
          <p:cNvPr id="275" name="CustomShape 25"/>
          <p:cNvSpPr/>
          <p:nvPr/>
        </p:nvSpPr>
        <p:spPr>
          <a:xfrm>
            <a:off x="-25200" y="980640"/>
            <a:ext cx="4861080" cy="13690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lang="en-US" sz="1400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400">
                <a:solidFill>
                  <a:srgbClr val="000000"/>
                </a:solidFill>
                <a:latin typeface="Calibri"/>
              </a:rPr>
              <a:t>Single events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: one particle from coincidence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in forwards WALL &amp; 2nd in backward BALL.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lang="en-US" sz="14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Since the </a:t>
            </a:r>
            <a:r>
              <a:rPr b="1" lang="en-US" sz="1400">
                <a:solidFill>
                  <a:srgbClr val="000000"/>
                </a:solidFill>
                <a:latin typeface="Calibri"/>
              </a:rPr>
              <a:t>same mass 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target and projectile, 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the </a:t>
            </a:r>
            <a:r>
              <a:rPr b="1" lang="en-US" sz="1400">
                <a:solidFill>
                  <a:srgbClr val="000000"/>
                </a:solidFill>
                <a:latin typeface="Calibri"/>
              </a:rPr>
              <a:t>elastic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 scattering would always be </a:t>
            </a:r>
            <a:r>
              <a:rPr b="1" lang="en-US" sz="1400">
                <a:solidFill>
                  <a:srgbClr val="000000"/>
                </a:solidFill>
                <a:latin typeface="Calibri"/>
              </a:rPr>
              <a:t>at θ12=90˚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(imagine billiard ball)  </a:t>
            </a:r>
            <a:endParaRPr/>
          </a:p>
        </p:txBody>
      </p:sp>
      <p:sp>
        <p:nvSpPr>
          <p:cNvPr id="276" name="CustomShape 26"/>
          <p:cNvSpPr/>
          <p:nvPr/>
        </p:nvSpPr>
        <p:spPr>
          <a:xfrm>
            <a:off x="3728880" y="908640"/>
            <a:ext cx="6068160" cy="115596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lang="en-US" sz="1400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400">
                <a:solidFill>
                  <a:srgbClr val="000000"/>
                </a:solidFill>
                <a:latin typeface="Calibri"/>
              </a:rPr>
              <a:t>Coincidence events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: coplanar events, both charged particles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In forward WALL.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lang="en-US" sz="14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Due to kinematical constraints on </a:t>
            </a:r>
            <a:r>
              <a:rPr lang="en-US" sz="1400">
                <a:solidFill>
                  <a:srgbClr val="ff0000"/>
                </a:solidFill>
                <a:latin typeface="Calibri"/>
              </a:rPr>
              <a:t>d+d → </a:t>
            </a:r>
            <a:r>
              <a:rPr b="1" lang="en-US" sz="1400">
                <a:solidFill>
                  <a:srgbClr val="ff0000"/>
                </a:solidFill>
                <a:latin typeface="Calibri"/>
              </a:rPr>
              <a:t>t+p 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channel,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took larger angle to show triton as well.</a:t>
            </a:r>
            <a:endParaRPr/>
          </a:p>
        </p:txBody>
      </p:sp>
      <p:sp>
        <p:nvSpPr>
          <p:cNvPr id="277" name="CustomShape 27"/>
          <p:cNvSpPr/>
          <p:nvPr/>
        </p:nvSpPr>
        <p:spPr>
          <a:xfrm>
            <a:off x="4185720" y="404640"/>
            <a:ext cx="5181120" cy="3034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(where </a:t>
            </a:r>
            <a:r>
              <a:rPr b="1" lang="en-US" sz="1400">
                <a:solidFill>
                  <a:srgbClr val="000000"/>
                </a:solidFill>
                <a:latin typeface="Calibri"/>
              </a:rPr>
              <a:t>θ12 = 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coplanar particles polar angle difference)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78" name="Picture 21"/>
          <p:cNvPicPr/>
          <p:nvPr/>
        </p:nvPicPr>
        <p:blipFill>
          <a:blip r:embed="rId1"/>
          <a:stretch>
            <a:fillRect/>
          </a:stretch>
        </p:blipFill>
        <p:spPr>
          <a:xfrm>
            <a:off x="3060000" y="1412640"/>
            <a:ext cx="2880000" cy="1962720"/>
          </a:xfrm>
          <a:prstGeom prst="rect">
            <a:avLst/>
          </a:prstGeom>
        </p:spPr>
      </p:pic>
      <p:pic>
        <p:nvPicPr>
          <p:cNvPr descr="" id="279" name="Picture 2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40640"/>
            <a:ext cx="2915280" cy="2167560"/>
          </a:xfrm>
          <a:prstGeom prst="rect">
            <a:avLst/>
          </a:prstGeom>
        </p:spPr>
      </p:pic>
      <p:sp>
        <p:nvSpPr>
          <p:cNvPr id="280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05 June, 2013</a:t>
            </a:r>
            <a:endParaRPr/>
          </a:p>
        </p:txBody>
      </p:sp>
      <p:sp>
        <p:nvSpPr>
          <p:cNvPr id="281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G. Khatri, MPD Symposium, Kraków</a:t>
            </a:r>
            <a:endParaRPr/>
          </a:p>
        </p:txBody>
      </p:sp>
      <p:sp>
        <p:nvSpPr>
          <p:cNvPr id="282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F11131D1-2151-41B1-9131-81714111116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28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6372360" y="1484640"/>
            <a:ext cx="2016000" cy="1734840"/>
          </a:xfrm>
          <a:prstGeom prst="rect">
            <a:avLst/>
          </a:prstGeom>
        </p:spPr>
      </p:pic>
      <p:sp>
        <p:nvSpPr>
          <p:cNvPr id="284" name="CustomShape 4"/>
          <p:cNvSpPr/>
          <p:nvPr/>
        </p:nvSpPr>
        <p:spPr>
          <a:xfrm>
            <a:off x="-519480" y="0"/>
            <a:ext cx="3942360" cy="3952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i="1" lang="en-US" sz="2000">
                <a:solidFill>
                  <a:srgbClr val="000000"/>
                </a:solidFill>
                <a:latin typeface="Calibri"/>
              </a:rPr>
              <a:t>    </a:t>
            </a:r>
            <a:r>
              <a:rPr b="1" i="1" lang="en-US" sz="2000">
                <a:solidFill>
                  <a:srgbClr val="000000"/>
                </a:solidFill>
                <a:latin typeface="Calibri"/>
              </a:rPr>
              <a:t>Data Analysis: Progress</a:t>
            </a:r>
            <a:endParaRPr/>
          </a:p>
        </p:txBody>
      </p:sp>
      <p:sp>
        <p:nvSpPr>
          <p:cNvPr id="285" name="CustomShape 5"/>
          <p:cNvSpPr/>
          <p:nvPr/>
        </p:nvSpPr>
        <p:spPr>
          <a:xfrm>
            <a:off x="0" y="0"/>
            <a:ext cx="2987640" cy="404280"/>
          </a:xfrm>
          <a:prstGeom prst="rect">
            <a:avLst>
              <a:gd fmla="val 16667" name="adj"/>
            </a:avLst>
          </a:prstGeom>
          <a:ln w="38160">
            <a:solidFill>
              <a:srgbClr val="fac090"/>
            </a:solidFill>
            <a:round/>
          </a:ln>
        </p:spPr>
      </p:sp>
      <p:sp>
        <p:nvSpPr>
          <p:cNvPr id="286" name="CustomShape 6"/>
          <p:cNvSpPr/>
          <p:nvPr/>
        </p:nvSpPr>
        <p:spPr>
          <a:xfrm>
            <a:off x="2131200" y="260640"/>
            <a:ext cx="754344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 u="sng">
                <a:solidFill>
                  <a:srgbClr val="000000"/>
                </a:solidFill>
                <a:latin typeface="Calibri"/>
              </a:rPr>
              <a:t>Geometry (systematic) corrections using elastic channel </a:t>
            </a:r>
            <a:endParaRPr/>
          </a:p>
        </p:txBody>
      </p:sp>
      <p:sp>
        <p:nvSpPr>
          <p:cNvPr id="287" name="CustomShape 7"/>
          <p:cNvSpPr/>
          <p:nvPr/>
        </p:nvSpPr>
        <p:spPr>
          <a:xfrm>
            <a:off x="0" y="692640"/>
            <a:ext cx="8820000" cy="7297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lang="en-US" sz="14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elastic events can be used, not only for cross-section normalization but also, for geometry cross-check and consistency ! (Fine tuning of geometry. )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lang="en-US" sz="1400" u="sng">
                <a:solidFill>
                  <a:srgbClr val="000000"/>
                </a:solidFill>
                <a:latin typeface="Calibri"/>
              </a:rPr>
              <a:t>Beam center</a:t>
            </a:r>
            <a:endParaRPr/>
          </a:p>
        </p:txBody>
      </p:sp>
      <p:sp>
        <p:nvSpPr>
          <p:cNvPr id="288" name="CustomShape 8"/>
          <p:cNvSpPr/>
          <p:nvPr/>
        </p:nvSpPr>
        <p:spPr>
          <a:xfrm>
            <a:off x="4500000" y="1772640"/>
            <a:ext cx="575640" cy="503640"/>
          </a:xfrm>
          <a:prstGeom prst="rect">
            <a:avLst/>
          </a:prstGeom>
          <a:ln w="38160">
            <a:solidFill>
              <a:srgbClr val="ff0000"/>
            </a:solidFill>
            <a:custDash>
              <a:ds d="106000" sp="106000"/>
            </a:custDash>
            <a:round/>
          </a:ln>
        </p:spPr>
      </p:sp>
      <p:sp>
        <p:nvSpPr>
          <p:cNvPr id="289" name="CustomShape 9"/>
          <p:cNvSpPr/>
          <p:nvPr/>
        </p:nvSpPr>
        <p:spPr>
          <a:xfrm>
            <a:off x="5371560" y="4077000"/>
            <a:ext cx="4071960" cy="24958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1400" u="sng">
                <a:solidFill>
                  <a:srgbClr val="000000"/>
                </a:solidFill>
                <a:latin typeface="Calibri"/>
              </a:rPr>
              <a:t>3.     Z- distance from target to ΔE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Correlation between MWPC, E and ΔE gave 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Track number for  few different expected 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values.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Since ΔE was renewed, exact  position 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was  necessary to be determined.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ff0000"/>
                </a:solidFill>
                <a:latin typeface="Calibri"/>
              </a:rPr>
              <a:t>Precise check even below mm range !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90" name="CustomShape 10"/>
          <p:cNvSpPr/>
          <p:nvPr/>
        </p:nvSpPr>
        <p:spPr>
          <a:xfrm>
            <a:off x="0" y="3717000"/>
            <a:ext cx="457164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2.    </a:t>
            </a:r>
            <a:r>
              <a:rPr lang="en-US" sz="1400" u="sng">
                <a:solidFill>
                  <a:srgbClr val="000000"/>
                </a:solidFill>
                <a:latin typeface="Calibri"/>
              </a:rPr>
              <a:t>Hodoscope projection on MWPC</a:t>
            </a:r>
            <a:endParaRPr/>
          </a:p>
        </p:txBody>
      </p:sp>
      <p:pic>
        <p:nvPicPr>
          <p:cNvPr descr="" id="291" name="Picture 16"/>
          <p:cNvPicPr/>
          <p:nvPr/>
        </p:nvPicPr>
        <p:blipFill>
          <a:blip r:embed="rId4"/>
          <a:stretch>
            <a:fillRect/>
          </a:stretch>
        </p:blipFill>
        <p:spPr>
          <a:xfrm>
            <a:off x="395640" y="4005000"/>
            <a:ext cx="4536000" cy="241704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92" name="Picture 44"/>
          <p:cNvPicPr/>
          <p:nvPr/>
        </p:nvPicPr>
        <p:blipFill>
          <a:blip r:embed="rId1"/>
          <a:stretch>
            <a:fillRect/>
          </a:stretch>
        </p:blipFill>
        <p:spPr>
          <a:xfrm>
            <a:off x="1979640" y="836640"/>
            <a:ext cx="6444000" cy="3650760"/>
          </a:xfrm>
          <a:prstGeom prst="rect">
            <a:avLst/>
          </a:prstGeom>
        </p:spPr>
      </p:pic>
      <p:sp>
        <p:nvSpPr>
          <p:cNvPr id="293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05 June, 2013</a:t>
            </a:r>
            <a:endParaRPr/>
          </a:p>
        </p:txBody>
      </p:sp>
      <p:sp>
        <p:nvSpPr>
          <p:cNvPr id="294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G. Khatri, MPD Symposium, Kraków</a:t>
            </a:r>
            <a:endParaRPr/>
          </a:p>
        </p:txBody>
      </p:sp>
      <p:sp>
        <p:nvSpPr>
          <p:cNvPr id="295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1114161-71E1-41B1-A1E1-F121F161510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296" name="CustomShape 4"/>
          <p:cNvSpPr/>
          <p:nvPr/>
        </p:nvSpPr>
        <p:spPr>
          <a:xfrm>
            <a:off x="-519480" y="0"/>
            <a:ext cx="3942360" cy="3952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i="1" lang="en-US" sz="2000">
                <a:solidFill>
                  <a:srgbClr val="000000"/>
                </a:solidFill>
                <a:latin typeface="Calibri"/>
              </a:rPr>
              <a:t>    </a:t>
            </a:r>
            <a:r>
              <a:rPr b="1" i="1" lang="en-US" sz="2000">
                <a:solidFill>
                  <a:srgbClr val="000000"/>
                </a:solidFill>
                <a:latin typeface="Calibri"/>
              </a:rPr>
              <a:t>Data Analysis: Progress</a:t>
            </a:r>
            <a:endParaRPr/>
          </a:p>
        </p:txBody>
      </p:sp>
      <p:sp>
        <p:nvSpPr>
          <p:cNvPr id="297" name="CustomShape 5"/>
          <p:cNvSpPr/>
          <p:nvPr/>
        </p:nvSpPr>
        <p:spPr>
          <a:xfrm>
            <a:off x="0" y="0"/>
            <a:ext cx="2987640" cy="404280"/>
          </a:xfrm>
          <a:prstGeom prst="rect">
            <a:avLst>
              <a:gd fmla="val 16667" name="adj"/>
            </a:avLst>
          </a:prstGeom>
          <a:ln w="38160">
            <a:solidFill>
              <a:srgbClr val="fac090"/>
            </a:solidFill>
            <a:round/>
          </a:ln>
        </p:spPr>
      </p:sp>
      <p:sp>
        <p:nvSpPr>
          <p:cNvPr id="298" name="CustomShape 6"/>
          <p:cNvSpPr/>
          <p:nvPr/>
        </p:nvSpPr>
        <p:spPr>
          <a:xfrm>
            <a:off x="2726640" y="188640"/>
            <a:ext cx="688536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u="sng">
                <a:solidFill>
                  <a:srgbClr val="000000"/>
                </a:solidFill>
                <a:latin typeface="Calibri"/>
              </a:rPr>
              <a:t>Combining two PMT signals of an E-slab: for ENERGY calib.</a:t>
            </a:r>
            <a:endParaRPr/>
          </a:p>
        </p:txBody>
      </p:sp>
      <p:sp>
        <p:nvSpPr>
          <p:cNvPr id="299" name="CustomShape 7"/>
          <p:cNvSpPr/>
          <p:nvPr/>
        </p:nvSpPr>
        <p:spPr>
          <a:xfrm>
            <a:off x="0" y="1412640"/>
            <a:ext cx="1691280" cy="1186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ff0000"/>
                </a:solidFill>
                <a:latin typeface="Calibri"/>
              </a:rPr>
              <a:t>Position sensitive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ff0000"/>
                </a:solidFill>
                <a:latin typeface="Calibri"/>
              </a:rPr>
              <a:t>Hodoscopes !</a:t>
            </a:r>
            <a:endParaRPr/>
          </a:p>
        </p:txBody>
      </p:sp>
      <p:pic>
        <p:nvPicPr>
          <p:cNvPr descr="" id="300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539640" y="6213240"/>
            <a:ext cx="1559880" cy="1169640"/>
          </a:xfrm>
          <a:prstGeom prst="rect">
            <a:avLst/>
          </a:prstGeom>
        </p:spPr>
      </p:pic>
      <p:pic>
        <p:nvPicPr>
          <p:cNvPr descr="" id="301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6084000" y="5013000"/>
            <a:ext cx="1583640" cy="1187640"/>
          </a:xfrm>
          <a:prstGeom prst="rect">
            <a:avLst/>
          </a:prstGeom>
        </p:spPr>
      </p:pic>
      <p:pic>
        <p:nvPicPr>
          <p:cNvPr descr="" id="302" name="Picture 19"/>
          <p:cNvPicPr/>
          <p:nvPr/>
        </p:nvPicPr>
        <p:blipFill>
          <a:blip r:embed="rId4"/>
          <a:stretch>
            <a:fillRect/>
          </a:stretch>
        </p:blipFill>
        <p:spPr>
          <a:xfrm>
            <a:off x="2411640" y="4653000"/>
            <a:ext cx="3082680" cy="1716480"/>
          </a:xfrm>
          <a:prstGeom prst="rect">
            <a:avLst/>
          </a:prstGeom>
        </p:spPr>
      </p:pic>
      <p:sp>
        <p:nvSpPr>
          <p:cNvPr id="303" name="Line 8"/>
          <p:cNvSpPr/>
          <p:nvPr/>
        </p:nvSpPr>
        <p:spPr>
          <a:xfrm flipV="1">
            <a:off x="5364000" y="5013000"/>
            <a:ext cx="720000" cy="64800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304" name="Line 9"/>
          <p:cNvSpPr/>
          <p:nvPr/>
        </p:nvSpPr>
        <p:spPr>
          <a:xfrm>
            <a:off x="5292000" y="5949000"/>
            <a:ext cx="792000" cy="21600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305" name="Line 10"/>
          <p:cNvSpPr/>
          <p:nvPr/>
        </p:nvSpPr>
        <p:spPr>
          <a:xfrm>
            <a:off x="1691640" y="4725000"/>
            <a:ext cx="1008000" cy="36000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306" name="Line 11"/>
          <p:cNvSpPr/>
          <p:nvPr/>
        </p:nvSpPr>
        <p:spPr>
          <a:xfrm flipV="1">
            <a:off x="1691640" y="5301000"/>
            <a:ext cx="1008000" cy="86400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</p:sp>
      <p:sp>
        <p:nvSpPr>
          <p:cNvPr id="307" name="CustomShape 12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</p:spPr>
      </p:sp>
      <p:pic>
        <p:nvPicPr>
          <p:cNvPr descr="" id="308" name="Picture 1"/>
          <p:cNvPicPr/>
          <p:nvPr/>
        </p:nvPicPr>
        <p:blipFill>
          <a:blip r:embed="rId5"/>
          <a:stretch>
            <a:fillRect/>
          </a:stretch>
        </p:blipFill>
        <p:spPr>
          <a:xfrm>
            <a:off x="6156000" y="3171240"/>
            <a:ext cx="1037880" cy="228240"/>
          </a:xfrm>
          <a:prstGeom prst="rect">
            <a:avLst/>
          </a:prstGeom>
        </p:spPr>
      </p:pic>
      <p:sp>
        <p:nvSpPr>
          <p:cNvPr id="309" name="CustomShape 13"/>
          <p:cNvSpPr/>
          <p:nvPr/>
        </p:nvSpPr>
        <p:spPr>
          <a:xfrm>
            <a:off x="0" y="685800"/>
            <a:ext cx="9143640" cy="456840"/>
          </a:xfrm>
          <a:prstGeom prst="rect">
            <a:avLst/>
          </a:prstGeom>
        </p:spPr>
      </p:sp>
      <p:sp>
        <p:nvSpPr>
          <p:cNvPr id="310" name="CustomShape 14"/>
          <p:cNvSpPr/>
          <p:nvPr/>
        </p:nvSpPr>
        <p:spPr>
          <a:xfrm>
            <a:off x="2770920" y="3572280"/>
            <a:ext cx="71640" cy="1511640"/>
          </a:xfrm>
          <a:prstGeom prst="straightConnector1">
            <a:avLst/>
          </a:prstGeom>
          <a:ln w="5724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311" name="CustomShape 15"/>
          <p:cNvSpPr/>
          <p:nvPr/>
        </p:nvSpPr>
        <p:spPr>
          <a:xfrm>
            <a:off x="5364000" y="3429000"/>
            <a:ext cx="360" cy="2232000"/>
          </a:xfrm>
          <a:prstGeom prst="straightConnector1">
            <a:avLst/>
          </a:prstGeom>
          <a:ln w="5724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312" name="CustomShape 16"/>
          <p:cNvSpPr/>
          <p:nvPr/>
        </p:nvSpPr>
        <p:spPr>
          <a:xfrm>
            <a:off x="6516360" y="2061000"/>
            <a:ext cx="1493640" cy="10638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  <a:latin typeface="Calibri"/>
              </a:rPr>
              <a:t>Geometrical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  <a:latin typeface="Calibri"/>
              </a:rPr>
              <a:t>Mean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  <a:latin typeface="Calibri"/>
              </a:rPr>
              <a:t>Of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  <a:latin typeface="Calibri"/>
              </a:rPr>
              <a:t>PMT signals</a:t>
            </a:r>
            <a:endParaRPr/>
          </a:p>
        </p:txBody>
      </p:sp>
      <p:sp>
        <p:nvSpPr>
          <p:cNvPr id="313" name="CustomShape 17"/>
          <p:cNvSpPr/>
          <p:nvPr/>
        </p:nvSpPr>
        <p:spPr>
          <a:xfrm>
            <a:off x="755640" y="4221000"/>
            <a:ext cx="647640" cy="6382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ff0000"/>
                </a:solidFill>
                <a:latin typeface="Calibri"/>
              </a:rPr>
              <a:t>PMT</a:t>
            </a:r>
            <a:endParaRPr/>
          </a:p>
        </p:txBody>
      </p:sp>
      <p:sp>
        <p:nvSpPr>
          <p:cNvPr id="314" name="CustomShape 18"/>
          <p:cNvSpPr/>
          <p:nvPr/>
        </p:nvSpPr>
        <p:spPr>
          <a:xfrm>
            <a:off x="5868000" y="4365000"/>
            <a:ext cx="2376000" cy="6390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>
                <a:solidFill>
                  <a:srgbClr val="ff0000"/>
                </a:solidFill>
                <a:latin typeface="Calibri"/>
              </a:rPr>
              <a:t>One end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ff0000"/>
                </a:solidFill>
                <a:latin typeface="Calibri"/>
              </a:rPr>
              <a:t>without PMT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05 June, 2013</a:t>
            </a:r>
            <a:endParaRPr/>
          </a:p>
        </p:txBody>
      </p:sp>
      <p:sp>
        <p:nvSpPr>
          <p:cNvPr id="316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G. Khatri, MPD Symposium, Kraków</a:t>
            </a:r>
            <a:endParaRPr/>
          </a:p>
        </p:txBody>
      </p:sp>
      <p:sp>
        <p:nvSpPr>
          <p:cNvPr id="317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A161B1B1-8161-4161-9181-210101C1A1D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318" name="CustomShape 4"/>
          <p:cNvSpPr/>
          <p:nvPr/>
        </p:nvSpPr>
        <p:spPr>
          <a:xfrm>
            <a:off x="-519480" y="0"/>
            <a:ext cx="3942360" cy="3952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i="1" lang="en-US" sz="2000">
                <a:solidFill>
                  <a:srgbClr val="000000"/>
                </a:solidFill>
                <a:latin typeface="Calibri"/>
              </a:rPr>
              <a:t>    </a:t>
            </a:r>
            <a:r>
              <a:rPr b="1" i="1" lang="en-US" sz="2000">
                <a:solidFill>
                  <a:srgbClr val="000000"/>
                </a:solidFill>
                <a:latin typeface="Calibri"/>
              </a:rPr>
              <a:t>Data Analysis: Progress</a:t>
            </a:r>
            <a:endParaRPr/>
          </a:p>
        </p:txBody>
      </p:sp>
      <p:sp>
        <p:nvSpPr>
          <p:cNvPr id="319" name="CustomShape 5"/>
          <p:cNvSpPr/>
          <p:nvPr/>
        </p:nvSpPr>
        <p:spPr>
          <a:xfrm>
            <a:off x="0" y="0"/>
            <a:ext cx="2987640" cy="404280"/>
          </a:xfrm>
          <a:prstGeom prst="rect">
            <a:avLst>
              <a:gd fmla="val 16667" name="adj"/>
            </a:avLst>
          </a:prstGeom>
          <a:ln w="38160">
            <a:solidFill>
              <a:srgbClr val="fac090"/>
            </a:solidFill>
            <a:round/>
          </a:ln>
        </p:spPr>
      </p:sp>
      <p:sp>
        <p:nvSpPr>
          <p:cNvPr id="320" name="CustomShape 6"/>
          <p:cNvSpPr/>
          <p:nvPr/>
        </p:nvSpPr>
        <p:spPr>
          <a:xfrm>
            <a:off x="2611440" y="260640"/>
            <a:ext cx="686700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 u="sng">
                <a:solidFill>
                  <a:srgbClr val="000000"/>
                </a:solidFill>
                <a:latin typeface="Calibri"/>
              </a:rPr>
              <a:t>Energy Calibration</a:t>
            </a:r>
            <a:r>
              <a:rPr b="1" lang="en-US">
                <a:solidFill>
                  <a:srgbClr val="000000"/>
                </a:solidFill>
                <a:latin typeface="Calibri"/>
              </a:rPr>
              <a:t> (with help of Geant4 Simulation)</a:t>
            </a:r>
            <a:endParaRPr/>
          </a:p>
        </p:txBody>
      </p:sp>
      <p:sp>
        <p:nvSpPr>
          <p:cNvPr id="321" name="CustomShape 7"/>
          <p:cNvSpPr/>
          <p:nvPr/>
        </p:nvSpPr>
        <p:spPr>
          <a:xfrm>
            <a:off x="0" y="692640"/>
            <a:ext cx="4571640" cy="1824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Done in two steps: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b="1" lang="en-US" sz="1400">
                <a:solidFill>
                  <a:srgbClr val="000000"/>
                </a:solidFill>
                <a:latin typeface="Calibri"/>
              </a:rPr>
              <a:t>Convert channel to deposited energy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: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        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In this step we take events at specific θ value for different degrader thickens. The same procedure is simulated on Geant4 and the data (channel) plotted against simulated energy (MeV) 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22" name="CustomShape 8"/>
          <p:cNvSpPr/>
          <p:nvPr/>
        </p:nvSpPr>
        <p:spPr>
          <a:xfrm>
            <a:off x="899640" y="3441600"/>
            <a:ext cx="943560" cy="3643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counts</a:t>
            </a:r>
            <a:endParaRPr/>
          </a:p>
        </p:txBody>
      </p:sp>
      <p:sp>
        <p:nvSpPr>
          <p:cNvPr id="323" name="CustomShape 9"/>
          <p:cNvSpPr/>
          <p:nvPr/>
        </p:nvSpPr>
        <p:spPr>
          <a:xfrm>
            <a:off x="1235160" y="3789000"/>
            <a:ext cx="1944360" cy="3034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Energy (or channel)</a:t>
            </a:r>
            <a:endParaRPr/>
          </a:p>
        </p:txBody>
      </p:sp>
      <p:pic>
        <p:nvPicPr>
          <p:cNvPr descr="" id="324" name="Picture 13"/>
          <p:cNvPicPr/>
          <p:nvPr/>
        </p:nvPicPr>
        <p:blipFill>
          <a:blip r:embed="rId1"/>
          <a:stretch>
            <a:fillRect/>
          </a:stretch>
        </p:blipFill>
        <p:spPr>
          <a:xfrm>
            <a:off x="1259640" y="2133000"/>
            <a:ext cx="1986840" cy="1743120"/>
          </a:xfrm>
          <a:prstGeom prst="rect">
            <a:avLst/>
          </a:prstGeom>
        </p:spPr>
      </p:pic>
      <p:pic>
        <p:nvPicPr>
          <p:cNvPr descr="" id="325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761000" y="692640"/>
            <a:ext cx="4127040" cy="2376000"/>
          </a:xfrm>
          <a:prstGeom prst="rect">
            <a:avLst/>
          </a:prstGeom>
        </p:spPr>
      </p:pic>
      <p:pic>
        <p:nvPicPr>
          <p:cNvPr descr="" id="326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4871880" y="3357000"/>
            <a:ext cx="4092120" cy="3240000"/>
          </a:xfrm>
          <a:prstGeom prst="rect">
            <a:avLst/>
          </a:prstGeom>
        </p:spPr>
      </p:pic>
      <p:sp>
        <p:nvSpPr>
          <p:cNvPr id="327" name="CustomShape 10"/>
          <p:cNvSpPr/>
          <p:nvPr/>
        </p:nvSpPr>
        <p:spPr>
          <a:xfrm>
            <a:off x="0" y="4221000"/>
            <a:ext cx="4896360" cy="13683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Calibri"/>
              </a:rPr>
              <a:t>2.   Convert deposited energy into energy at interaction points: 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this is because only E measured, not the total and there are other energy losses in medium, which becomes non linear at lower energy due to straggling effect  (Bragg Peak !)</a:t>
            </a:r>
            <a:endParaRPr/>
          </a:p>
        </p:txBody>
      </p:sp>
      <p:sp>
        <p:nvSpPr>
          <p:cNvPr id="328" name="CustomShape 11"/>
          <p:cNvSpPr/>
          <p:nvPr/>
        </p:nvSpPr>
        <p:spPr>
          <a:xfrm>
            <a:off x="1475640" y="2349000"/>
            <a:ext cx="935640" cy="57708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ff0000"/>
                </a:solidFill>
                <a:latin typeface="Calibri"/>
              </a:rPr>
              <a:t>-</a:t>
            </a:r>
            <a:r>
              <a:rPr lang="en-US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Gauss fit</a:t>
            </a:r>
            <a:endParaRPr/>
          </a:p>
        </p:txBody>
      </p:sp>
      <p:pic>
        <p:nvPicPr>
          <p:cNvPr descr="" id="329" name="Picture 23"/>
          <p:cNvPicPr/>
          <p:nvPr/>
        </p:nvPicPr>
        <p:blipFill>
          <a:blip r:embed="rId4"/>
          <a:stretch>
            <a:fillRect/>
          </a:stretch>
        </p:blipFill>
        <p:spPr>
          <a:xfrm>
            <a:off x="4332600" y="620640"/>
            <a:ext cx="4546080" cy="2736000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Efficiency analysis (Multi-Wire Chamber, ΔE-E hodoscopes)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Normalization Diff. Cross-Sec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Comparison with different theory predictions 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    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(qualitative and quantitative, for different kinematical configurations)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31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05 June, 2013</a:t>
            </a:r>
            <a:endParaRPr/>
          </a:p>
        </p:txBody>
      </p:sp>
      <p:sp>
        <p:nvSpPr>
          <p:cNvPr id="332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G. Khatri, MPD Symposium, Kraków</a:t>
            </a:r>
            <a:endParaRPr/>
          </a:p>
        </p:txBody>
      </p:sp>
      <p:sp>
        <p:nvSpPr>
          <p:cNvPr id="333" name="TextShape 4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916111C1-E161-41F1-B1E1-D16191D11100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334" name="CustomShape 5"/>
          <p:cNvSpPr/>
          <p:nvPr/>
        </p:nvSpPr>
        <p:spPr>
          <a:xfrm>
            <a:off x="-572400" y="0"/>
            <a:ext cx="4253400" cy="3952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i="1" lang="en-US" sz="2000">
                <a:solidFill>
                  <a:srgbClr val="000000"/>
                </a:solidFill>
                <a:latin typeface="Calibri"/>
              </a:rPr>
              <a:t>    </a:t>
            </a:r>
            <a:r>
              <a:rPr b="1" i="1" lang="en-US" sz="2000">
                <a:solidFill>
                  <a:srgbClr val="000000"/>
                </a:solidFill>
                <a:latin typeface="Calibri"/>
              </a:rPr>
              <a:t>Data Analysis: Next Steps</a:t>
            </a:r>
            <a:endParaRPr/>
          </a:p>
        </p:txBody>
      </p:sp>
      <p:sp>
        <p:nvSpPr>
          <p:cNvPr id="335" name="CustomShape 6"/>
          <p:cNvSpPr/>
          <p:nvPr/>
        </p:nvSpPr>
        <p:spPr>
          <a:xfrm>
            <a:off x="0" y="0"/>
            <a:ext cx="3203640" cy="404280"/>
          </a:xfrm>
          <a:prstGeom prst="rect">
            <a:avLst>
              <a:gd fmla="val 16667" name="adj"/>
            </a:avLst>
          </a:prstGeom>
          <a:ln w="38160">
            <a:solidFill>
              <a:srgbClr val="fac090"/>
            </a:solidFill>
            <a:round/>
          </a:ln>
        </p:spPr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0101F171-11E1-4121-B1A1-81F1513121F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337" name="CustomShape 2"/>
          <p:cNvSpPr/>
          <p:nvPr/>
        </p:nvSpPr>
        <p:spPr>
          <a:xfrm>
            <a:off x="587520" y="5845680"/>
            <a:ext cx="8816760" cy="522360"/>
          </a:xfrm>
          <a:prstGeom prst="rect">
            <a:avLst/>
          </a:prstGeom>
        </p:spPr>
        <p:txBody>
          <a:bodyPr bIns="40680" lIns="81720" rIns="81720" tIns="40680" wrap="none"/>
          <a:p>
            <a:pPr>
              <a:lnSpc>
                <a:spcPct val="87000"/>
              </a:lnSpc>
            </a:pPr>
            <a:endParaRPr/>
          </a:p>
          <a:p>
            <a:pPr>
              <a:lnSpc>
                <a:spcPct val="87000"/>
              </a:lnSpc>
              <a:buFont charset="2" typeface="Wingdings"/>
              <a:buChar char=""/>
            </a:pPr>
            <a:r>
              <a:rPr b="1" i="1" lang="en-US" sz="3100">
                <a:solidFill>
                  <a:srgbClr val="000080"/>
                </a:solidFill>
                <a:latin typeface="Calibri"/>
                <a:ea typeface="WenQuanYi Micro Hei"/>
              </a:rPr>
              <a:t> </a:t>
            </a:r>
            <a:r>
              <a:rPr b="1" i="1" lang="en-US" sz="3100">
                <a:solidFill>
                  <a:srgbClr val="008000"/>
                </a:solidFill>
                <a:latin typeface="Calibri"/>
                <a:ea typeface="WenQuanYi Micro Hei"/>
              </a:rPr>
              <a:t> </a:t>
            </a:r>
            <a:r>
              <a:rPr b="1" i="1" lang="en-US" sz="3100">
                <a:solidFill>
                  <a:srgbClr val="008000"/>
                </a:solidFill>
                <a:latin typeface="Times New Roman"/>
                <a:ea typeface="WenQuanYi Micro Hei"/>
              </a:rPr>
              <a:t>investigation of</a:t>
            </a:r>
            <a:r>
              <a:rPr b="1" i="1" lang="en-US" sz="3100">
                <a:solidFill>
                  <a:srgbClr val="ff0000"/>
                </a:solidFill>
                <a:latin typeface="Times New Roman"/>
                <a:ea typeface="WenQuanYi Micro Hei"/>
              </a:rPr>
              <a:t> relativistic </a:t>
            </a:r>
            <a:r>
              <a:rPr b="1" i="1" lang="en-US" sz="3100">
                <a:solidFill>
                  <a:srgbClr val="008000"/>
                </a:solidFill>
                <a:latin typeface="Times New Roman"/>
                <a:ea typeface="WenQuanYi Micro Hei"/>
              </a:rPr>
              <a:t>and</a:t>
            </a:r>
            <a:r>
              <a:rPr b="1" i="1" lang="en-US" sz="3100">
                <a:solidFill>
                  <a:srgbClr val="ff0000"/>
                </a:solidFill>
                <a:latin typeface="Times New Roman"/>
                <a:ea typeface="WenQuanYi Micro Hei"/>
              </a:rPr>
              <a:t> 3NF effect</a:t>
            </a:r>
            <a:r>
              <a:rPr b="1" i="1" lang="en-US" sz="2900">
                <a:solidFill>
                  <a:srgbClr val="ff0000"/>
                </a:solidFill>
                <a:latin typeface="Times New Roman"/>
                <a:ea typeface="WenQuanYi Micro Hei"/>
              </a:rPr>
              <a:t>s </a:t>
            </a:r>
            <a:endParaRPr/>
          </a:p>
        </p:txBody>
      </p:sp>
      <p:sp>
        <p:nvSpPr>
          <p:cNvPr id="338" name="CustomShape 3"/>
          <p:cNvSpPr/>
          <p:nvPr/>
        </p:nvSpPr>
        <p:spPr>
          <a:xfrm>
            <a:off x="4703040" y="2220840"/>
            <a:ext cx="163800" cy="543960"/>
          </a:xfrm>
          <a:prstGeom prst="rect">
            <a:avLst/>
          </a:prstGeom>
        </p:spPr>
        <p:txBody>
          <a:bodyPr bIns="40680" lIns="81720" rIns="81720" tIns="40680" wrap="none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39" name="CustomShape 4"/>
          <p:cNvSpPr/>
          <p:nvPr/>
        </p:nvSpPr>
        <p:spPr>
          <a:xfrm>
            <a:off x="7458840" y="1045080"/>
            <a:ext cx="2515680" cy="456120"/>
          </a:xfrm>
          <a:prstGeom prst="rect">
            <a:avLst/>
          </a:prstGeom>
          <a:solidFill>
            <a:srgbClr val="ff8080"/>
          </a:solidFill>
        </p:spPr>
      </p:sp>
      <p:sp>
        <p:nvSpPr>
          <p:cNvPr id="340" name="CustomShape 5"/>
          <p:cNvSpPr/>
          <p:nvPr/>
        </p:nvSpPr>
        <p:spPr>
          <a:xfrm>
            <a:off x="7523640" y="1026720"/>
            <a:ext cx="2681280" cy="528120"/>
          </a:xfrm>
          <a:prstGeom prst="rect">
            <a:avLst/>
          </a:prstGeom>
        </p:spPr>
        <p:txBody>
          <a:bodyPr bIns="40680" lIns="81720" rIns="81720" tIns="40680"/>
          <a:p>
            <a:pPr>
              <a:lnSpc>
                <a:spcPct val="100000"/>
              </a:lnSpc>
            </a:pPr>
            <a:r>
              <a:rPr b="1" lang="en-US" sz="2900">
                <a:solidFill>
                  <a:srgbClr val="0000ff"/>
                </a:solidFill>
                <a:latin typeface="Calibri"/>
                <a:ea typeface="WenQuanYi Micro Hei"/>
              </a:rPr>
              <a:t>4</a:t>
            </a:r>
            <a:r>
              <a:rPr b="1" lang="en-US" sz="2900">
                <a:solidFill>
                  <a:srgbClr val="0000ff"/>
                </a:solidFill>
                <a:latin typeface="Symbol"/>
                <a:ea typeface="WenQuanYi Micro Hei"/>
              </a:rPr>
              <a:t></a:t>
            </a:r>
            <a:r>
              <a:rPr b="1" lang="en-US" sz="2900">
                <a:solidFill>
                  <a:srgbClr val="0000ff"/>
                </a:solidFill>
                <a:latin typeface="Calibri"/>
                <a:ea typeface="WenQuanYi Micro Hei"/>
              </a:rPr>
              <a:t>geometry</a:t>
            </a:r>
            <a:endParaRPr/>
          </a:p>
        </p:txBody>
      </p:sp>
      <p:sp>
        <p:nvSpPr>
          <p:cNvPr id="341" name="CustomShape 6"/>
          <p:cNvSpPr/>
          <p:nvPr/>
        </p:nvSpPr>
        <p:spPr>
          <a:xfrm>
            <a:off x="260640" y="5520240"/>
            <a:ext cx="8750520" cy="391320"/>
          </a:xfrm>
          <a:prstGeom prst="rect">
            <a:avLst/>
          </a:prstGeom>
        </p:spPr>
        <p:txBody>
          <a:bodyPr anchor="ctr" bIns="0" lIns="0" rIns="0" tIns="38520"/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b="1" i="1" lang="en-US" sz="3100">
                <a:solidFill>
                  <a:srgbClr val="008000"/>
                </a:solidFill>
                <a:latin typeface="Times New Roman"/>
              </a:rPr>
              <a:t> </a:t>
            </a:r>
            <a:r>
              <a:rPr b="1" i="1" lang="en-US" sz="3100">
                <a:solidFill>
                  <a:srgbClr val="008000"/>
                </a:solidFill>
                <a:latin typeface="Times New Roman"/>
              </a:rPr>
              <a:t>1H(d,pp)n cross sections @ 340, 380 and 400 MeV</a:t>
            </a:r>
            <a:r>
              <a:rPr b="1" i="1" lang="en-US" sz="3100">
                <a:solidFill>
                  <a:srgbClr val="ffff66"/>
                </a:solidFill>
                <a:latin typeface="Times New Roman"/>
              </a:rPr>
              <a:t> </a:t>
            </a:r>
            <a:endParaRPr/>
          </a:p>
        </p:txBody>
      </p:sp>
      <p:pic>
        <p:nvPicPr>
          <p:cNvPr descr="" id="342" name="Picture 7"/>
          <p:cNvPicPr/>
          <p:nvPr/>
        </p:nvPicPr>
        <p:blipFill>
          <a:blip r:embed="rId1"/>
          <a:stretch>
            <a:fillRect/>
          </a:stretch>
        </p:blipFill>
        <p:spPr>
          <a:xfrm>
            <a:off x="4049280" y="1617120"/>
            <a:ext cx="5028120" cy="3378240"/>
          </a:xfrm>
          <a:prstGeom prst="rect">
            <a:avLst/>
          </a:prstGeom>
        </p:spPr>
      </p:pic>
      <p:sp>
        <p:nvSpPr>
          <p:cNvPr id="343" name="CustomShape 7"/>
          <p:cNvSpPr/>
          <p:nvPr/>
        </p:nvSpPr>
        <p:spPr>
          <a:xfrm>
            <a:off x="-106560" y="3185640"/>
            <a:ext cx="2359800" cy="1299960"/>
          </a:xfrm>
          <a:prstGeom prst="rect">
            <a:avLst/>
          </a:prstGeom>
        </p:spPr>
        <p:txBody>
          <a:bodyPr bIns="40680" lIns="81720" rIns="81720" tIns="40680"/>
          <a:p>
            <a:pPr>
              <a:lnSpc>
                <a:spcPct val="76000"/>
              </a:lnSpc>
            </a:pPr>
            <a:endParaRPr/>
          </a:p>
          <a:p>
            <a:pPr>
              <a:lnSpc>
                <a:spcPct val="76000"/>
              </a:lnSpc>
            </a:pPr>
            <a:r>
              <a:rPr b="1" lang="en-US" sz="2400">
                <a:solidFill>
                  <a:srgbClr val="000080"/>
                </a:solidFill>
                <a:latin typeface="Calibri"/>
                <a:ea typeface="WenQuanYi Micro Hei"/>
              </a:rPr>
              <a:t> </a:t>
            </a:r>
            <a:r>
              <a:rPr b="1" lang="en-US">
                <a:solidFill>
                  <a:srgbClr val="000080"/>
                </a:solidFill>
                <a:latin typeface="Calibri"/>
                <a:ea typeface="WenQuanYi Micro Hei"/>
              </a:rPr>
              <a:t>    </a:t>
            </a:r>
            <a:r>
              <a:rPr b="1" lang="en-US">
                <a:solidFill>
                  <a:srgbClr val="ff0000"/>
                </a:solidFill>
                <a:latin typeface="Calibri"/>
                <a:ea typeface="WenQuanYi Micro Hei"/>
              </a:rPr>
              <a:t>very strong </a:t>
            </a:r>
            <a:endParaRPr/>
          </a:p>
          <a:p>
            <a:pPr>
              <a:lnSpc>
                <a:spcPct val="76000"/>
              </a:lnSpc>
            </a:pPr>
            <a:r>
              <a:rPr b="1" lang="en-US">
                <a:solidFill>
                  <a:srgbClr val="ff0000"/>
                </a:solidFill>
                <a:latin typeface="Calibri"/>
                <a:ea typeface="WenQuanYi Micro Hei"/>
              </a:rPr>
              <a:t>          </a:t>
            </a:r>
            <a:r>
              <a:rPr b="1" lang="en-US">
                <a:solidFill>
                  <a:srgbClr val="ff0000"/>
                </a:solidFill>
                <a:latin typeface="Calibri"/>
                <a:ea typeface="WenQuanYi Micro Hei"/>
              </a:rPr>
              <a:t>effects</a:t>
            </a:r>
            <a:endParaRPr/>
          </a:p>
          <a:p>
            <a:pPr>
              <a:lnSpc>
                <a:spcPct val="76000"/>
              </a:lnSpc>
            </a:pPr>
            <a:r>
              <a:rPr b="1" lang="en-US">
                <a:solidFill>
                  <a:srgbClr val="ff0000"/>
                </a:solidFill>
                <a:latin typeface="Calibri"/>
                <a:ea typeface="WenQuanYi Micro Hei"/>
              </a:rPr>
              <a:t>   </a:t>
            </a:r>
            <a:r>
              <a:rPr b="1" lang="en-US">
                <a:solidFill>
                  <a:srgbClr val="ff0000"/>
                </a:solidFill>
                <a:latin typeface="Calibri"/>
                <a:ea typeface="WenQuanYi Micro Hei"/>
              </a:rPr>
              <a:t>(dynamical </a:t>
            </a:r>
            <a:endParaRPr/>
          </a:p>
          <a:p>
            <a:pPr>
              <a:lnSpc>
                <a:spcPct val="76000"/>
              </a:lnSpc>
            </a:pPr>
            <a:r>
              <a:rPr b="1" lang="en-US">
                <a:solidFill>
                  <a:srgbClr val="ff0000"/>
                </a:solidFill>
                <a:latin typeface="Calibri"/>
                <a:ea typeface="WenQuanYi Micro Hei"/>
              </a:rPr>
              <a:t>       </a:t>
            </a:r>
            <a:r>
              <a:rPr b="1" lang="en-US">
                <a:solidFill>
                  <a:srgbClr val="ff0000"/>
                </a:solidFill>
                <a:latin typeface="Calibri"/>
                <a:ea typeface="WenQuanYi Micro Hei"/>
              </a:rPr>
              <a:t>&amp; kinematical) </a:t>
            </a:r>
            <a:endParaRPr/>
          </a:p>
          <a:p>
            <a:pPr>
              <a:lnSpc>
                <a:spcPct val="76000"/>
              </a:lnSpc>
            </a:pPr>
            <a:r>
              <a:rPr b="1" lang="en-US">
                <a:solidFill>
                  <a:srgbClr val="ff0000"/>
                </a:solidFill>
                <a:latin typeface="Calibri"/>
                <a:ea typeface="WenQuanYi Micro Hei"/>
              </a:rPr>
              <a:t>  </a:t>
            </a:r>
            <a:r>
              <a:rPr b="1" lang="en-US">
                <a:solidFill>
                  <a:srgbClr val="ff0000"/>
                </a:solidFill>
                <a:latin typeface="Calibri"/>
                <a:ea typeface="WenQuanYi Micro Hei"/>
              </a:rPr>
              <a:t>even up to 60% !!</a:t>
            </a:r>
            <a:endParaRPr/>
          </a:p>
        </p:txBody>
      </p:sp>
      <p:sp>
        <p:nvSpPr>
          <p:cNvPr id="344" name="CustomShape 8"/>
          <p:cNvSpPr/>
          <p:nvPr/>
        </p:nvSpPr>
        <p:spPr>
          <a:xfrm>
            <a:off x="66240" y="4668840"/>
            <a:ext cx="3134520" cy="849240"/>
          </a:xfrm>
          <a:prstGeom prst="rect">
            <a:avLst/>
          </a:prstGeom>
        </p:spPr>
        <p:txBody>
          <a:bodyPr bIns="40680" lIns="81720" rIns="81720" tIns="40680" wrap="none"/>
          <a:p>
            <a:pPr>
              <a:lnSpc>
                <a:spcPct val="71000"/>
              </a:lnSpc>
            </a:pPr>
            <a:r>
              <a:rPr lang="en-US" sz="1400" u="sng">
                <a:solidFill>
                  <a:srgbClr val="000080"/>
                </a:solidFill>
                <a:latin typeface="Times New Roman "/>
                <a:ea typeface="WenQuanYi Micro Hei"/>
              </a:rPr>
              <a:t>H. Witała, R. Skibiński,</a:t>
            </a:r>
            <a:endParaRPr/>
          </a:p>
          <a:p>
            <a:pPr>
              <a:lnSpc>
                <a:spcPct val="71000"/>
              </a:lnSpc>
            </a:pPr>
            <a:r>
              <a:rPr lang="en-US" sz="1400" u="sng">
                <a:solidFill>
                  <a:srgbClr val="000080"/>
                </a:solidFill>
                <a:latin typeface="Times New Roman "/>
                <a:ea typeface="WenQuanYi Micro Hei"/>
              </a:rPr>
              <a:t> </a:t>
            </a:r>
            <a:endParaRPr/>
          </a:p>
          <a:p>
            <a:pPr>
              <a:lnSpc>
                <a:spcPct val="71000"/>
              </a:lnSpc>
            </a:pPr>
            <a:r>
              <a:rPr lang="en-US" sz="1400" u="sng">
                <a:solidFill>
                  <a:srgbClr val="000080"/>
                </a:solidFill>
                <a:latin typeface="Times New Roman "/>
                <a:ea typeface="WenQuanYi Micro Hei"/>
              </a:rPr>
              <a:t>Eur. Phys. J. A 30, 369 (2006</a:t>
            </a:r>
            <a:r>
              <a:rPr b="1" lang="en-US" sz="1400">
                <a:solidFill>
                  <a:srgbClr val="000080"/>
                </a:solidFill>
                <a:latin typeface="Times New Roman "/>
                <a:ea typeface="WenQuanYi Micro Hei"/>
              </a:rPr>
              <a:t>)</a:t>
            </a:r>
            <a:r>
              <a:rPr b="1" lang="en-US" sz="1400">
                <a:solidFill>
                  <a:srgbClr val="000080"/>
                </a:solidFill>
                <a:latin typeface="Times New Roman "/>
                <a:ea typeface="WenQuanYi Micro Hei"/>
              </a:rPr>
              <a:t>‏</a:t>
            </a:r>
            <a:endParaRPr/>
          </a:p>
        </p:txBody>
      </p:sp>
      <p:sp>
        <p:nvSpPr>
          <p:cNvPr id="345" name="CustomShape 9"/>
          <p:cNvSpPr/>
          <p:nvPr/>
        </p:nvSpPr>
        <p:spPr>
          <a:xfrm>
            <a:off x="587520" y="1588320"/>
            <a:ext cx="718200" cy="207000"/>
          </a:xfrm>
          <a:prstGeom prst="rect">
            <a:avLst/>
          </a:prstGeom>
        </p:spPr>
        <p:txBody>
          <a:bodyPr bIns="40680" lIns="81720" rIns="81720" tIns="40680"/>
          <a:p>
            <a:pPr>
              <a:lnSpc>
                <a:spcPct val="104000"/>
              </a:lnSpc>
            </a:pPr>
            <a:r>
              <a:rPr lang="en-US" sz="1300">
                <a:solidFill>
                  <a:srgbClr val="008000"/>
                </a:solidFill>
                <a:latin typeface="Symbol"/>
                <a:ea typeface="WenQuanYi Micro Hei"/>
              </a:rPr>
              <a:t></a:t>
            </a:r>
            <a:r>
              <a:rPr lang="en-US" sz="1400">
                <a:solidFill>
                  <a:srgbClr val="008000"/>
                </a:solidFill>
                <a:latin typeface="Symbol"/>
                <a:ea typeface="WenQuanYi Micro Hei"/>
              </a:rPr>
              <a:t></a:t>
            </a:r>
            <a:endParaRPr/>
          </a:p>
        </p:txBody>
      </p:sp>
      <p:sp>
        <p:nvSpPr>
          <p:cNvPr id="346" name="CustomShape 10"/>
          <p:cNvSpPr/>
          <p:nvPr/>
        </p:nvSpPr>
        <p:spPr>
          <a:xfrm>
            <a:off x="2351520" y="2959560"/>
            <a:ext cx="880920" cy="273240"/>
          </a:xfrm>
          <a:prstGeom prst="rect">
            <a:avLst/>
          </a:prstGeom>
        </p:spPr>
        <p:txBody>
          <a:bodyPr bIns="40680" lIns="81720" rIns="81720" tIns="40680"/>
          <a:p>
            <a:pPr>
              <a:lnSpc>
                <a:spcPct val="104000"/>
              </a:lnSpc>
            </a:pPr>
            <a:r>
              <a:rPr lang="en-US" sz="1300">
                <a:solidFill>
                  <a:srgbClr val="008000"/>
                </a:solidFill>
                <a:latin typeface="Symbol"/>
                <a:ea typeface="WenQuanYi Micro Hei"/>
              </a:rPr>
              <a:t></a:t>
            </a:r>
            <a:r>
              <a:rPr lang="en-US" sz="1400">
                <a:solidFill>
                  <a:srgbClr val="008000"/>
                </a:solidFill>
                <a:latin typeface="Symbol"/>
                <a:ea typeface="WenQuanYi Micro Hei"/>
              </a:rPr>
              <a:t></a:t>
            </a:r>
            <a:endParaRPr/>
          </a:p>
        </p:txBody>
      </p:sp>
      <p:sp>
        <p:nvSpPr>
          <p:cNvPr id="347" name="CustomShape 11"/>
          <p:cNvSpPr/>
          <p:nvPr/>
        </p:nvSpPr>
        <p:spPr>
          <a:xfrm>
            <a:off x="293760" y="1211040"/>
            <a:ext cx="2382840" cy="421560"/>
          </a:xfrm>
          <a:prstGeom prst="rect">
            <a:avLst/>
          </a:prstGeom>
        </p:spPr>
        <p:txBody>
          <a:bodyPr bIns="40680" lIns="81720" rIns="81720" tIns="40680" wrap="none"/>
          <a:p>
            <a:pPr>
              <a:lnSpc>
                <a:spcPct val="100000"/>
              </a:lnSpc>
            </a:pPr>
            <a:r>
              <a:rPr lang="en-US" sz="2000">
                <a:solidFill>
                  <a:srgbClr val="008000"/>
                </a:solidFill>
                <a:latin typeface="Symbol"/>
                <a:ea typeface="WenQuanYi Micro Hei"/>
              </a:rPr>
              <a:t></a:t>
            </a:r>
            <a:r>
              <a:rPr lang="en-US">
                <a:solidFill>
                  <a:srgbClr val="008000"/>
                </a:solidFill>
                <a:latin typeface="Symbol"/>
                <a:ea typeface="WenQuanYi Micro Hei"/>
              </a:rPr>
              <a:t></a:t>
            </a:r>
            <a:endParaRPr/>
          </a:p>
        </p:txBody>
      </p:sp>
      <p:pic>
        <p:nvPicPr>
          <p:cNvPr descr="" id="348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0" y="2948040"/>
            <a:ext cx="2060280" cy="1592280"/>
          </a:xfrm>
          <a:prstGeom prst="rect">
            <a:avLst/>
          </a:prstGeom>
        </p:spPr>
      </p:pic>
      <p:pic>
        <p:nvPicPr>
          <p:cNvPr descr="" id="349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56160" y="1599840"/>
            <a:ext cx="2132280" cy="1764000"/>
          </a:xfrm>
          <a:prstGeom prst="rect">
            <a:avLst/>
          </a:prstGeom>
        </p:spPr>
      </p:pic>
      <p:pic>
        <p:nvPicPr>
          <p:cNvPr descr="" id="350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7771680" y="295200"/>
            <a:ext cx="1338840" cy="456120"/>
          </a:xfrm>
          <a:prstGeom prst="rect">
            <a:avLst/>
          </a:prstGeom>
        </p:spPr>
      </p:pic>
      <p:sp>
        <p:nvSpPr>
          <p:cNvPr id="351" name="Line 12"/>
          <p:cNvSpPr/>
          <p:nvPr/>
        </p:nvSpPr>
        <p:spPr>
          <a:xfrm>
            <a:off x="2269440" y="2057760"/>
            <a:ext cx="342720" cy="1440"/>
          </a:xfrm>
          <a:prstGeom prst="line">
            <a:avLst/>
          </a:prstGeom>
          <a:ln w="36000">
            <a:solidFill>
              <a:srgbClr val="000080"/>
            </a:solidFill>
            <a:round/>
          </a:ln>
        </p:spPr>
      </p:sp>
      <p:sp>
        <p:nvSpPr>
          <p:cNvPr id="352" name="Line 13"/>
          <p:cNvSpPr/>
          <p:nvPr/>
        </p:nvSpPr>
        <p:spPr>
          <a:xfrm>
            <a:off x="2269440" y="2318400"/>
            <a:ext cx="342720" cy="1440"/>
          </a:xfrm>
          <a:prstGeom prst="line">
            <a:avLst/>
          </a:prstGeom>
          <a:ln w="36000">
            <a:solidFill>
              <a:srgbClr val="ff0000"/>
            </a:solidFill>
            <a:round/>
          </a:ln>
        </p:spPr>
      </p:sp>
      <p:sp>
        <p:nvSpPr>
          <p:cNvPr id="353" name="CustomShape 14"/>
          <p:cNvSpPr/>
          <p:nvPr/>
        </p:nvSpPr>
        <p:spPr>
          <a:xfrm>
            <a:off x="2612160" y="1927080"/>
            <a:ext cx="1243800" cy="277560"/>
          </a:xfrm>
          <a:prstGeom prst="rect">
            <a:avLst/>
          </a:prstGeom>
        </p:spPr>
        <p:txBody>
          <a:bodyPr bIns="48960" lIns="89640" rIns="89640" tIns="48960"/>
          <a:p>
            <a:pPr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Calibri"/>
                <a:ea typeface="WenQuanYi Micro Hei"/>
              </a:rPr>
              <a:t>CD Bonn relat.</a:t>
            </a:r>
            <a:endParaRPr/>
          </a:p>
        </p:txBody>
      </p:sp>
      <p:sp>
        <p:nvSpPr>
          <p:cNvPr id="354" name="CustomShape 15"/>
          <p:cNvSpPr/>
          <p:nvPr/>
        </p:nvSpPr>
        <p:spPr>
          <a:xfrm>
            <a:off x="2612160" y="2189160"/>
            <a:ext cx="1559160" cy="277560"/>
          </a:xfrm>
          <a:prstGeom prst="rect">
            <a:avLst/>
          </a:prstGeom>
        </p:spPr>
        <p:txBody>
          <a:bodyPr bIns="48960" lIns="89640" rIns="89640" tIns="48960"/>
          <a:p>
            <a:pPr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Calibri"/>
                <a:ea typeface="WenQuanYi Micro Hei"/>
              </a:rPr>
              <a:t>CD Bonn non relat.</a:t>
            </a:r>
            <a:endParaRPr/>
          </a:p>
        </p:txBody>
      </p:sp>
      <p:sp>
        <p:nvSpPr>
          <p:cNvPr id="355" name="CustomShape 16"/>
          <p:cNvSpPr/>
          <p:nvPr/>
        </p:nvSpPr>
        <p:spPr>
          <a:xfrm>
            <a:off x="-197280" y="0"/>
            <a:ext cx="1659240" cy="3952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i="1" lang="en-US" sz="2000">
                <a:solidFill>
                  <a:srgbClr val="000000"/>
                </a:solidFill>
                <a:latin typeface="Calibri"/>
              </a:rPr>
              <a:t>    </a:t>
            </a:r>
            <a:r>
              <a:rPr b="1" i="1" lang="en-US" sz="2000">
                <a:solidFill>
                  <a:srgbClr val="000000"/>
                </a:solidFill>
                <a:latin typeface="Calibri"/>
              </a:rPr>
              <a:t>Outlook</a:t>
            </a:r>
            <a:endParaRPr/>
          </a:p>
        </p:txBody>
      </p:sp>
      <p:sp>
        <p:nvSpPr>
          <p:cNvPr id="356" name="CustomShape 17"/>
          <p:cNvSpPr/>
          <p:nvPr/>
        </p:nvSpPr>
        <p:spPr>
          <a:xfrm>
            <a:off x="0" y="0"/>
            <a:ext cx="1403280" cy="404280"/>
          </a:xfrm>
          <a:prstGeom prst="rect">
            <a:avLst>
              <a:gd fmla="val 16667" name="adj"/>
            </a:avLst>
          </a:prstGeom>
          <a:ln w="38160">
            <a:solidFill>
              <a:srgbClr val="fac090"/>
            </a:solidFill>
            <a:round/>
          </a:ln>
        </p:spPr>
      </p:sp>
      <p:sp>
        <p:nvSpPr>
          <p:cNvPr id="357" name="CustomShape 18"/>
          <p:cNvSpPr/>
          <p:nvPr/>
        </p:nvSpPr>
        <p:spPr>
          <a:xfrm>
            <a:off x="2835000" y="404640"/>
            <a:ext cx="3936240" cy="364680"/>
          </a:xfrm>
          <a:prstGeom prst="rect">
            <a:avLst/>
          </a:prstGeom>
          <a:solidFill>
            <a:srgbClr val="ffff00"/>
          </a:solidFill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i="1" lang="en-US">
                <a:solidFill>
                  <a:srgbClr val="000000"/>
                </a:solidFill>
                <a:latin typeface="Times New Roman"/>
              </a:rPr>
              <a:t>WASA@COSY, FZJ  (ongoing analysis)</a:t>
            </a:r>
            <a:endParaRPr/>
          </a:p>
        </p:txBody>
      </p:sp>
    </p:spTree>
  </p:cSld>
  <p:timing>
    <p:tnLst>
      <p:par>
        <p:cTn dur="indefinite" id="30" nodeType="tmRoot" restart="never">
          <p:childTnLst>
            <p:seq>
              <p:cTn dur="indefinite" id="31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1D1D131-8141-4151-A1D1-C171515111F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359" name="CustomShape 2"/>
          <p:cNvSpPr/>
          <p:nvPr/>
        </p:nvSpPr>
        <p:spPr>
          <a:xfrm>
            <a:off x="0" y="0"/>
            <a:ext cx="2987640" cy="404280"/>
          </a:xfrm>
          <a:prstGeom prst="rect">
            <a:avLst>
              <a:gd fmla="val 16667" name="adj"/>
            </a:avLst>
          </a:prstGeom>
          <a:ln w="38160">
            <a:solidFill>
              <a:srgbClr val="fac090"/>
            </a:solidFill>
            <a:round/>
          </a:ln>
        </p:spPr>
      </p:sp>
      <p:sp>
        <p:nvSpPr>
          <p:cNvPr id="360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G. Khatri, MPD Symposium, Kraków</a:t>
            </a:r>
            <a:endParaRPr/>
          </a:p>
        </p:txBody>
      </p:sp>
      <p:sp>
        <p:nvSpPr>
          <p:cNvPr id="361" name="TextShape 4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05 June, 2013</a:t>
            </a:r>
            <a:endParaRPr/>
          </a:p>
        </p:txBody>
      </p:sp>
      <p:sp>
        <p:nvSpPr>
          <p:cNvPr id="362" name="CustomShape 5"/>
          <p:cNvSpPr/>
          <p:nvPr/>
        </p:nvSpPr>
        <p:spPr>
          <a:xfrm>
            <a:off x="340560" y="620640"/>
            <a:ext cx="2951640" cy="364680"/>
          </a:xfrm>
          <a:prstGeom prst="rect">
            <a:avLst/>
          </a:prstGeom>
          <a:solidFill>
            <a:srgbClr val="00cc00"/>
          </a:solidFill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Very Preliminary Results</a:t>
            </a:r>
            <a:endParaRPr/>
          </a:p>
        </p:txBody>
      </p:sp>
      <p:sp>
        <p:nvSpPr>
          <p:cNvPr id="363" name="CustomShape 6"/>
          <p:cNvSpPr/>
          <p:nvPr/>
        </p:nvSpPr>
        <p:spPr>
          <a:xfrm>
            <a:off x="-467640" y="0"/>
            <a:ext cx="3556800" cy="3952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i="1" lang="en-US" sz="2000">
                <a:solidFill>
                  <a:srgbClr val="000000"/>
                </a:solidFill>
                <a:latin typeface="Calibri"/>
              </a:rPr>
              <a:t>         </a:t>
            </a:r>
            <a:r>
              <a:rPr b="1" i="1" lang="en-US" sz="2000">
                <a:solidFill>
                  <a:srgbClr val="000000"/>
                </a:solidFill>
                <a:latin typeface="Calibri"/>
              </a:rPr>
              <a:t>WASA Experiment</a:t>
            </a:r>
            <a:endParaRPr/>
          </a:p>
        </p:txBody>
      </p:sp>
      <p:pic>
        <p:nvPicPr>
          <p:cNvPr descr="" id="36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068000" y="260640"/>
            <a:ext cx="4355640" cy="2916360"/>
          </a:xfrm>
          <a:prstGeom prst="rect">
            <a:avLst/>
          </a:prstGeom>
        </p:spPr>
      </p:pic>
      <p:pic>
        <p:nvPicPr>
          <p:cNvPr descr="" id="365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212000" y="3285000"/>
            <a:ext cx="4154040" cy="2880000"/>
          </a:xfrm>
          <a:prstGeom prst="rect">
            <a:avLst/>
          </a:prstGeom>
        </p:spPr>
      </p:pic>
      <p:sp>
        <p:nvSpPr>
          <p:cNvPr id="366" name="CustomShape 7"/>
          <p:cNvSpPr/>
          <p:nvPr/>
        </p:nvSpPr>
        <p:spPr>
          <a:xfrm>
            <a:off x="899640" y="1412640"/>
            <a:ext cx="2664000" cy="14612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dE-E  identification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Seen clear separation of the </a:t>
            </a:r>
            <a:r>
              <a:rPr b="1" lang="en-US">
                <a:solidFill>
                  <a:srgbClr val="000000"/>
                </a:solidFill>
                <a:latin typeface="Calibri"/>
              </a:rPr>
              <a:t>d</a:t>
            </a:r>
            <a:r>
              <a:rPr lang="en-US">
                <a:solidFill>
                  <a:srgbClr val="000000"/>
                </a:solidFill>
                <a:latin typeface="Calibri"/>
              </a:rPr>
              <a:t> &amp; </a:t>
            </a:r>
            <a:r>
              <a:rPr b="1" lang="en-US">
                <a:solidFill>
                  <a:srgbClr val="000000"/>
                </a:solidFill>
                <a:latin typeface="Calibri"/>
              </a:rPr>
              <a:t>p</a:t>
            </a:r>
            <a:r>
              <a:rPr lang="en-US">
                <a:solidFill>
                  <a:srgbClr val="000000"/>
                </a:solidFill>
                <a:latin typeface="Calibri"/>
              </a:rPr>
              <a:t> branches</a:t>
            </a:r>
            <a:endParaRPr/>
          </a:p>
        </p:txBody>
      </p:sp>
      <p:sp>
        <p:nvSpPr>
          <p:cNvPr id="367" name="CustomShape 8"/>
          <p:cNvSpPr/>
          <p:nvPr/>
        </p:nvSpPr>
        <p:spPr>
          <a:xfrm>
            <a:off x="323640" y="3645000"/>
            <a:ext cx="3456000" cy="25592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Breakup kinematics: two protons from dp-&gt;ppn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θ1=5˚±1˚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θ1=10˚ ±1˚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φ12=90˚ ±5˚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Solid line: calculated from 3body kinematics program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05 June, 2013</a:t>
            </a:r>
            <a:endParaRPr/>
          </a:p>
        </p:txBody>
      </p:sp>
      <p:sp>
        <p:nvSpPr>
          <p:cNvPr id="369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G. Khatri, MPD Symposium, Kraków</a:t>
            </a:r>
            <a:endParaRPr/>
          </a:p>
        </p:txBody>
      </p:sp>
      <p:sp>
        <p:nvSpPr>
          <p:cNvPr id="370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E10101F1-71F1-4131-9121-31A191D1016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371" name="CustomShape 4"/>
          <p:cNvSpPr/>
          <p:nvPr/>
        </p:nvSpPr>
        <p:spPr>
          <a:xfrm>
            <a:off x="4809600" y="1631520"/>
            <a:ext cx="4149720" cy="2710080"/>
          </a:xfrm>
          <a:prstGeom prst="rect">
            <a:avLst/>
          </a:prstGeom>
          <a:blipFill>
            <a:blip r:embed="rId1"/>
          </a:blipFill>
        </p:spPr>
        <p:txBody>
          <a:bodyPr anchor="ctr" bIns="46800" lIns="90000" rIns="90000" tIns="46800"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ea typeface="WenQuanYi Micro Hei"/>
              </a:rPr>
              <a:t> </a:t>
            </a:r>
            <a:endParaRPr/>
          </a:p>
        </p:txBody>
      </p:sp>
      <p:pic>
        <p:nvPicPr>
          <p:cNvPr descr="" id="372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072640" y="947520"/>
            <a:ext cx="1023480" cy="780120"/>
          </a:xfrm>
          <a:prstGeom prst="rect">
            <a:avLst/>
          </a:prstGeom>
        </p:spPr>
      </p:pic>
      <p:sp>
        <p:nvSpPr>
          <p:cNvPr id="373" name="CustomShape 5"/>
          <p:cNvSpPr/>
          <p:nvPr/>
        </p:nvSpPr>
        <p:spPr>
          <a:xfrm>
            <a:off x="-53640" y="1773000"/>
            <a:ext cx="5005800" cy="1922760"/>
          </a:xfrm>
          <a:prstGeom prst="rect">
            <a:avLst/>
          </a:prstGeom>
        </p:spPr>
        <p:txBody>
          <a:bodyPr bIns="46800" lIns="90000" rIns="90000" tIns="46800" wrap="none"/>
          <a:p>
            <a:pPr>
              <a:lnSpc>
                <a:spcPct val="100000"/>
              </a:lnSpc>
              <a:buSzPct val="80000"/>
              <a:buFont typeface="Symbol"/>
              <a:buChar char=""/>
            </a:pPr>
            <a:r>
              <a:rPr b="1" lang="en-US" sz="2400">
                <a:solidFill>
                  <a:srgbClr val="008000"/>
                </a:solidFill>
                <a:latin typeface="Times New Roman"/>
                <a:ea typeface="WenQuanYi Micro Hei"/>
              </a:rPr>
              <a:t> </a:t>
            </a:r>
            <a:r>
              <a:rPr b="1" lang="en-US" sz="2400">
                <a:solidFill>
                  <a:srgbClr val="008000"/>
                </a:solidFill>
                <a:latin typeface="Times New Roman"/>
                <a:ea typeface="WenQuanYi Micro Hei"/>
              </a:rPr>
              <a:t>proton beam energy: 70 - 230 MeV</a:t>
            </a:r>
            <a:endParaRPr/>
          </a:p>
          <a:p>
            <a:pPr>
              <a:lnSpc>
                <a:spcPct val="100000"/>
              </a:lnSpc>
              <a:buSzPct val="80000"/>
              <a:buFont typeface="Symbol"/>
              <a:buChar char=""/>
            </a:pPr>
            <a:r>
              <a:rPr b="1" lang="en-US" sz="2400">
                <a:solidFill>
                  <a:srgbClr val="008000"/>
                </a:solidFill>
                <a:latin typeface="Times New Roman"/>
                <a:ea typeface="WenQuanYi Micro Hei"/>
              </a:rPr>
              <a:t> </a:t>
            </a:r>
            <a:r>
              <a:rPr b="1" lang="en-US" sz="2400">
                <a:solidFill>
                  <a:srgbClr val="008000"/>
                </a:solidFill>
                <a:latin typeface="Times New Roman"/>
                <a:ea typeface="WenQuanYi Micro Hei"/>
              </a:rPr>
              <a:t>energy resolution: ΔE/E &lt; 0.7%</a:t>
            </a:r>
            <a:endParaRPr/>
          </a:p>
          <a:p>
            <a:pPr>
              <a:lnSpc>
                <a:spcPct val="100000"/>
              </a:lnSpc>
              <a:buSzPct val="70000"/>
              <a:buFont typeface="Symbol"/>
              <a:buChar char=""/>
            </a:pPr>
            <a:r>
              <a:rPr b="1" lang="en-US" sz="2400">
                <a:solidFill>
                  <a:srgbClr val="008000"/>
                </a:solidFill>
                <a:latin typeface="Times New Roman"/>
                <a:ea typeface="WenQuanYi Micro Hei"/>
              </a:rPr>
              <a:t> </a:t>
            </a:r>
            <a:r>
              <a:rPr b="1" lang="en-US" sz="2400">
                <a:solidFill>
                  <a:srgbClr val="008000"/>
                </a:solidFill>
                <a:latin typeface="Times New Roman"/>
                <a:ea typeface="WenQuanYi Micro Hei"/>
              </a:rPr>
              <a:t>intensity: 500 - 0.1 nA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8000"/>
                </a:solidFill>
                <a:latin typeface="Times New Roman"/>
                <a:ea typeface="WenQuanYi Micro Hei"/>
              </a:rPr>
              <a:t>                  </a:t>
            </a:r>
            <a:r>
              <a:rPr b="1" lang="en-US" sz="2400">
                <a:solidFill>
                  <a:srgbClr val="008000"/>
                </a:solidFill>
                <a:latin typeface="Times New Roman"/>
                <a:ea typeface="WenQuanYi Micro Hei"/>
              </a:rPr>
              <a:t>(3.3 x 1012 - 6.6 x 108 p/s)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74" name="CustomShape 6"/>
          <p:cNvSpPr/>
          <p:nvPr/>
        </p:nvSpPr>
        <p:spPr>
          <a:xfrm>
            <a:off x="-65160" y="1144800"/>
            <a:ext cx="5554440" cy="779400"/>
          </a:xfrm>
          <a:prstGeom prst="rect">
            <a:avLst/>
          </a:prstGeom>
        </p:spPr>
        <p:txBody>
          <a:bodyPr bIns="46800" lIns="90000" rIns="90000" tIns="46800" wrap="none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ff0000"/>
                </a:solidFill>
                <a:latin typeface="Times New Roman"/>
                <a:ea typeface="WenQuanYi Micro Hei"/>
              </a:rPr>
              <a:t> </a:t>
            </a:r>
            <a:r>
              <a:rPr b="1" lang="en-US" sz="2300">
                <a:solidFill>
                  <a:srgbClr val="000080"/>
                </a:solidFill>
                <a:latin typeface="Times New Roman"/>
                <a:ea typeface="WenQuanYi Micro Hei"/>
              </a:rPr>
              <a:t> </a:t>
            </a:r>
            <a:r>
              <a:rPr b="1" lang="en-US" sz="2300">
                <a:solidFill>
                  <a:srgbClr val="008000"/>
                </a:solidFill>
                <a:latin typeface="Times New Roman"/>
                <a:ea typeface="WenQuanYi Micro Hei"/>
              </a:rPr>
              <a:t>C</a:t>
            </a:r>
            <a:r>
              <a:rPr b="1" lang="en-US" sz="2300">
                <a:solidFill>
                  <a:srgbClr val="ff0000"/>
                </a:solidFill>
                <a:latin typeface="Times New Roman"/>
                <a:ea typeface="WenQuanYi Micro Hei"/>
              </a:rPr>
              <a:t>YCLOTRON </a:t>
            </a:r>
            <a:r>
              <a:rPr b="1" lang="en-US" sz="2300">
                <a:solidFill>
                  <a:srgbClr val="008000"/>
                </a:solidFill>
                <a:latin typeface="Times New Roman"/>
                <a:ea typeface="WenQuanYi Micro Hei"/>
              </a:rPr>
              <a:t>C</a:t>
            </a:r>
            <a:r>
              <a:rPr b="1" lang="en-US" sz="2300">
                <a:solidFill>
                  <a:srgbClr val="ff0000"/>
                </a:solidFill>
                <a:latin typeface="Times New Roman"/>
                <a:ea typeface="WenQuanYi Micro Hei"/>
              </a:rPr>
              <a:t>ENTER </a:t>
            </a:r>
            <a:r>
              <a:rPr b="1" lang="en-US" sz="2300">
                <a:solidFill>
                  <a:srgbClr val="008000"/>
                </a:solidFill>
                <a:latin typeface="Times New Roman"/>
                <a:ea typeface="WenQuanYi Micro Hei"/>
              </a:rPr>
              <a:t>B</a:t>
            </a:r>
            <a:r>
              <a:rPr b="1" lang="en-US" sz="2300">
                <a:solidFill>
                  <a:srgbClr val="ff0000"/>
                </a:solidFill>
                <a:latin typeface="Times New Roman"/>
                <a:ea typeface="WenQuanYi Micro Hei"/>
              </a:rPr>
              <a:t>RONOWICE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ff0000"/>
                </a:solidFill>
                <a:latin typeface="Times New Roman"/>
                <a:ea typeface="WenQuanYi Micro Hei"/>
              </a:rPr>
              <a:t>               </a:t>
            </a:r>
            <a:endParaRPr/>
          </a:p>
        </p:txBody>
      </p:sp>
      <p:sp>
        <p:nvSpPr>
          <p:cNvPr id="375" name="CustomShape 7"/>
          <p:cNvSpPr/>
          <p:nvPr/>
        </p:nvSpPr>
        <p:spPr>
          <a:xfrm>
            <a:off x="74880" y="3439080"/>
            <a:ext cx="4717080" cy="392760"/>
          </a:xfrm>
          <a:prstGeom prst="rect">
            <a:avLst/>
          </a:prstGeom>
        </p:spPr>
        <p:txBody>
          <a:bodyPr bIns="54000" lIns="99000" rIns="99000" tIns="54000" wrap="none"/>
          <a:p>
            <a:pPr>
              <a:lnSpc>
                <a:spcPct val="100000"/>
              </a:lnSpc>
            </a:pPr>
            <a:r>
              <a:rPr b="1" lang="en-US" sz="2200">
                <a:solidFill>
                  <a:srgbClr val="ff0000"/>
                </a:solidFill>
                <a:ea typeface="WenQuanYi Micro Hei"/>
              </a:rPr>
              <a:t>GENERAL RESEARCH PROGRAM</a:t>
            </a:r>
            <a:r>
              <a:rPr lang="en-US" sz="2200">
                <a:solidFill>
                  <a:srgbClr val="ff0000"/>
                </a:solidFill>
                <a:ea typeface="WenQuanYi Micro Hei"/>
              </a:rPr>
              <a:t> </a:t>
            </a:r>
            <a:endParaRPr/>
          </a:p>
        </p:txBody>
      </p:sp>
      <p:sp>
        <p:nvSpPr>
          <p:cNvPr id="376" name="CustomShape 8"/>
          <p:cNvSpPr/>
          <p:nvPr/>
        </p:nvSpPr>
        <p:spPr>
          <a:xfrm>
            <a:off x="139680" y="3961800"/>
            <a:ext cx="5431320" cy="2089440"/>
          </a:xfrm>
          <a:prstGeom prst="rect">
            <a:avLst/>
          </a:prstGeom>
        </p:spPr>
        <p:txBody>
          <a:bodyPr bIns="54000" lIns="99000" rIns="99000" tIns="54000" wrap="none"/>
          <a:p>
            <a:pPr>
              <a:lnSpc>
                <a:spcPct val="100000"/>
              </a:lnSpc>
              <a:buSzPct val="80000"/>
              <a:buFont charset="2" typeface="Wingdings"/>
              <a:buChar char=""/>
            </a:pPr>
            <a:r>
              <a:rPr lang="en-US" sz="240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en-US" sz="2400">
                <a:solidFill>
                  <a:srgbClr val="800000"/>
                </a:solidFill>
                <a:latin typeface="Times New Roman"/>
                <a:ea typeface="WenQuanYi Micro Hei"/>
              </a:rPr>
              <a:t>feasibility studies 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"/>
              <a:buChar char=""/>
            </a:pPr>
            <a:r>
              <a:rPr lang="en-US" sz="2400">
                <a:solidFill>
                  <a:srgbClr val="800000"/>
                </a:solidFill>
                <a:latin typeface="Times New Roman"/>
                <a:ea typeface="WenQuanYi Micro Hei"/>
              </a:rPr>
              <a:t> </a:t>
            </a:r>
            <a:r>
              <a:rPr lang="en-US" sz="2400">
                <a:solidFill>
                  <a:srgbClr val="800000"/>
                </a:solidFill>
                <a:latin typeface="Times New Roman"/>
                <a:ea typeface="WenQuanYi Micro Hei"/>
              </a:rPr>
              <a:t>measurements of elastic scattering 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800000"/>
                </a:solidFill>
                <a:latin typeface="Times New Roman"/>
                <a:ea typeface="WenQuanYi Micro Hei"/>
              </a:rPr>
              <a:t>    </a:t>
            </a:r>
            <a:r>
              <a:rPr lang="en-US" sz="2400">
                <a:solidFill>
                  <a:srgbClr val="800000"/>
                </a:solidFill>
                <a:latin typeface="Times New Roman"/>
                <a:ea typeface="WenQuanYi Micro Hei"/>
              </a:rPr>
              <a:t>and breakup reactions – systematic 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800000"/>
                </a:solidFill>
                <a:latin typeface="Times New Roman"/>
                <a:ea typeface="WenQuanYi Micro Hei"/>
              </a:rPr>
              <a:t>    </a:t>
            </a:r>
            <a:r>
              <a:rPr lang="en-US" sz="2400">
                <a:solidFill>
                  <a:srgbClr val="800000"/>
                </a:solidFill>
                <a:latin typeface="Times New Roman"/>
                <a:ea typeface="WenQuanYi Micro Hei"/>
              </a:rPr>
              <a:t>and consistent data  base for investigating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800000"/>
                </a:solidFill>
                <a:latin typeface="Times New Roman"/>
                <a:ea typeface="WenQuanYi Micro Hei"/>
              </a:rPr>
              <a:t>    </a:t>
            </a:r>
            <a:r>
              <a:rPr lang="en-US" sz="2400">
                <a:solidFill>
                  <a:srgbClr val="800000"/>
                </a:solidFill>
                <a:latin typeface="Times New Roman"/>
                <a:ea typeface="WenQuanYi Micro Hei"/>
              </a:rPr>
              <a:t>of the 3N continuum at medium energies</a:t>
            </a:r>
            <a:endParaRPr/>
          </a:p>
          <a:p>
            <a:pPr>
              <a:lnSpc>
                <a:spcPct val="100000"/>
              </a:lnSpc>
              <a:buSzPct val="80000"/>
              <a:buFont charset="2" typeface="Wingdings"/>
              <a:buChar char=""/>
            </a:pPr>
            <a:r>
              <a:rPr lang="en-US" sz="2400">
                <a:solidFill>
                  <a:srgbClr val="800000"/>
                </a:solidFill>
                <a:latin typeface="Times New Roman"/>
                <a:ea typeface="WenQuanYi Micro Hei"/>
              </a:rPr>
              <a:t> </a:t>
            </a:r>
            <a:r>
              <a:rPr lang="en-US" sz="2400">
                <a:solidFill>
                  <a:srgbClr val="800000"/>
                </a:solidFill>
                <a:latin typeface="Times New Roman"/>
                <a:ea typeface="WenQuanYi Micro Hei"/>
              </a:rPr>
              <a:t>development of the detection system </a:t>
            </a:r>
            <a:endParaRPr/>
          </a:p>
        </p:txBody>
      </p:sp>
      <p:pic>
        <p:nvPicPr>
          <p:cNvPr descr="" id="377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5574240" y="4005000"/>
            <a:ext cx="3569400" cy="2449440"/>
          </a:xfrm>
          <a:prstGeom prst="rect">
            <a:avLst/>
          </a:prstGeom>
        </p:spPr>
      </p:pic>
      <p:sp>
        <p:nvSpPr>
          <p:cNvPr id="378" name="CustomShape 9"/>
          <p:cNvSpPr/>
          <p:nvPr/>
        </p:nvSpPr>
        <p:spPr>
          <a:xfrm>
            <a:off x="-197280" y="0"/>
            <a:ext cx="1659240" cy="3952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i="1" lang="en-US" sz="2000">
                <a:solidFill>
                  <a:srgbClr val="000000"/>
                </a:solidFill>
                <a:latin typeface="Calibri"/>
              </a:rPr>
              <a:t>    </a:t>
            </a:r>
            <a:r>
              <a:rPr b="1" i="1" lang="en-US" sz="2000">
                <a:solidFill>
                  <a:srgbClr val="000000"/>
                </a:solidFill>
                <a:latin typeface="Calibri"/>
              </a:rPr>
              <a:t>Outlook</a:t>
            </a:r>
            <a:endParaRPr/>
          </a:p>
        </p:txBody>
      </p:sp>
      <p:sp>
        <p:nvSpPr>
          <p:cNvPr id="379" name="CustomShape 10"/>
          <p:cNvSpPr/>
          <p:nvPr/>
        </p:nvSpPr>
        <p:spPr>
          <a:xfrm>
            <a:off x="0" y="0"/>
            <a:ext cx="1403280" cy="404280"/>
          </a:xfrm>
          <a:prstGeom prst="rect">
            <a:avLst>
              <a:gd fmla="val 16667" name="adj"/>
            </a:avLst>
          </a:prstGeom>
          <a:ln w="38160">
            <a:solidFill>
              <a:srgbClr val="fac090"/>
            </a:solidFill>
            <a:round/>
          </a:ln>
        </p:spPr>
      </p:sp>
      <p:sp>
        <p:nvSpPr>
          <p:cNvPr id="380" name="CustomShape 11"/>
          <p:cNvSpPr/>
          <p:nvPr/>
        </p:nvSpPr>
        <p:spPr>
          <a:xfrm>
            <a:off x="-497880" y="692640"/>
            <a:ext cx="650592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Calibri"/>
              </a:rPr>
              <a:t>- It is the MAIN and LEADING experiments at CCB</a:t>
            </a:r>
            <a:endParaRPr/>
          </a:p>
        </p:txBody>
      </p:sp>
      <p:sp>
        <p:nvSpPr>
          <p:cNvPr id="381" name="CustomShape 12"/>
          <p:cNvSpPr/>
          <p:nvPr/>
        </p:nvSpPr>
        <p:spPr>
          <a:xfrm>
            <a:off x="2499120" y="188640"/>
            <a:ext cx="3564360" cy="364680"/>
          </a:xfrm>
          <a:prstGeom prst="rect">
            <a:avLst/>
          </a:prstGeom>
          <a:solidFill>
            <a:srgbClr val="ffff00"/>
          </a:solidFill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i="1" lang="en-US">
                <a:solidFill>
                  <a:srgbClr val="000000"/>
                </a:solidFill>
                <a:latin typeface="Times New Roman"/>
              </a:rPr>
              <a:t>Perspectives: BINA @ CCB Cracow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05 June, 2013</a:t>
            </a:r>
            <a:endParaRPr/>
          </a:p>
        </p:txBody>
      </p:sp>
      <p:sp>
        <p:nvSpPr>
          <p:cNvPr id="383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G. Khatri, MPD Symposium, Kraków</a:t>
            </a:r>
            <a:endParaRPr/>
          </a:p>
        </p:txBody>
      </p:sp>
      <p:sp>
        <p:nvSpPr>
          <p:cNvPr id="384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1814161-5141-4161-B1C1-B111F17161D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385" name="CustomShape 4"/>
          <p:cNvSpPr/>
          <p:nvPr/>
        </p:nvSpPr>
        <p:spPr>
          <a:xfrm>
            <a:off x="-197280" y="0"/>
            <a:ext cx="1659240" cy="3952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i="1" lang="en-US" sz="2000">
                <a:solidFill>
                  <a:srgbClr val="000000"/>
                </a:solidFill>
                <a:latin typeface="Calibri"/>
              </a:rPr>
              <a:t>    </a:t>
            </a:r>
            <a:r>
              <a:rPr b="1" i="1" lang="en-US" sz="2000">
                <a:solidFill>
                  <a:srgbClr val="000000"/>
                </a:solidFill>
                <a:latin typeface="Calibri"/>
              </a:rPr>
              <a:t>Outlook</a:t>
            </a:r>
            <a:endParaRPr/>
          </a:p>
        </p:txBody>
      </p:sp>
      <p:sp>
        <p:nvSpPr>
          <p:cNvPr id="386" name="CustomShape 5"/>
          <p:cNvSpPr/>
          <p:nvPr/>
        </p:nvSpPr>
        <p:spPr>
          <a:xfrm>
            <a:off x="0" y="0"/>
            <a:ext cx="1403280" cy="404280"/>
          </a:xfrm>
          <a:prstGeom prst="rect">
            <a:avLst>
              <a:gd fmla="val 16667" name="adj"/>
            </a:avLst>
          </a:prstGeom>
          <a:ln w="38160">
            <a:solidFill>
              <a:srgbClr val="fac090"/>
            </a:solidFill>
            <a:round/>
          </a:ln>
        </p:spPr>
      </p:sp>
      <p:sp>
        <p:nvSpPr>
          <p:cNvPr id="387" name="CustomShape 6"/>
          <p:cNvSpPr/>
          <p:nvPr/>
        </p:nvSpPr>
        <p:spPr>
          <a:xfrm>
            <a:off x="2499120" y="188640"/>
            <a:ext cx="3564360" cy="364680"/>
          </a:xfrm>
          <a:prstGeom prst="rect">
            <a:avLst/>
          </a:prstGeom>
          <a:solidFill>
            <a:srgbClr val="ffff00"/>
          </a:solidFill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i="1" lang="en-US">
                <a:solidFill>
                  <a:srgbClr val="000000"/>
                </a:solidFill>
                <a:latin typeface="Times New Roman"/>
              </a:rPr>
              <a:t>Perspectives: BINA @ CCB Cracow</a:t>
            </a:r>
            <a:endParaRPr/>
          </a:p>
        </p:txBody>
      </p:sp>
      <p:pic>
        <p:nvPicPr>
          <p:cNvPr descr="" id="388" name="Picture 9"/>
          <p:cNvPicPr/>
          <p:nvPr/>
        </p:nvPicPr>
        <p:blipFill>
          <a:blip r:embed="rId1"/>
          <a:stretch>
            <a:fillRect/>
          </a:stretch>
        </p:blipFill>
        <p:spPr>
          <a:xfrm>
            <a:off x="6108120" y="4077000"/>
            <a:ext cx="3035520" cy="2276640"/>
          </a:xfrm>
          <a:prstGeom prst="rect">
            <a:avLst/>
          </a:prstGeom>
        </p:spPr>
      </p:pic>
      <p:pic>
        <p:nvPicPr>
          <p:cNvPr descr="" id="389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484640"/>
            <a:ext cx="2495880" cy="1872000"/>
          </a:xfrm>
          <a:prstGeom prst="rect">
            <a:avLst/>
          </a:prstGeom>
        </p:spPr>
      </p:pic>
      <p:pic>
        <p:nvPicPr>
          <p:cNvPr descr="" id="390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411640" y="1052640"/>
            <a:ext cx="1998000" cy="2664000"/>
          </a:xfrm>
          <a:prstGeom prst="rect">
            <a:avLst/>
          </a:prstGeom>
        </p:spPr>
      </p:pic>
      <p:pic>
        <p:nvPicPr>
          <p:cNvPr descr="" id="391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3996000" y="3789000"/>
            <a:ext cx="1890000" cy="2520000"/>
          </a:xfrm>
          <a:prstGeom prst="rect">
            <a:avLst/>
          </a:prstGeom>
        </p:spPr>
      </p:pic>
      <p:pic>
        <p:nvPicPr>
          <p:cNvPr descr="" id="392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4860000" y="692640"/>
            <a:ext cx="3629520" cy="2721960"/>
          </a:xfrm>
          <a:prstGeom prst="rect">
            <a:avLst/>
          </a:prstGeom>
        </p:spPr>
      </p:pic>
      <p:pic>
        <p:nvPicPr>
          <p:cNvPr descr="" id="393" name="Pictur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611640" y="3861000"/>
            <a:ext cx="3071880" cy="2304000"/>
          </a:xfrm>
          <a:prstGeom prst="rect">
            <a:avLst/>
          </a:prstGeom>
        </p:spPr>
      </p:pic>
      <p:sp>
        <p:nvSpPr>
          <p:cNvPr id="394" name="CustomShape 7"/>
          <p:cNvSpPr/>
          <p:nvPr/>
        </p:nvSpPr>
        <p:spPr>
          <a:xfrm>
            <a:off x="1764360" y="1484640"/>
            <a:ext cx="70236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>
                <a:solidFill>
                  <a:srgbClr val="ff0000"/>
                </a:solidFill>
                <a:latin typeface="Calibri"/>
              </a:rPr>
              <a:t>1(a)</a:t>
            </a:r>
            <a:endParaRPr/>
          </a:p>
        </p:txBody>
      </p:sp>
      <p:sp>
        <p:nvSpPr>
          <p:cNvPr id="395" name="CustomShape 8"/>
          <p:cNvSpPr/>
          <p:nvPr/>
        </p:nvSpPr>
        <p:spPr>
          <a:xfrm>
            <a:off x="3781080" y="1052640"/>
            <a:ext cx="71136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>
                <a:solidFill>
                  <a:srgbClr val="ff0000"/>
                </a:solidFill>
                <a:latin typeface="Calibri"/>
              </a:rPr>
              <a:t>1(b)</a:t>
            </a:r>
            <a:endParaRPr/>
          </a:p>
        </p:txBody>
      </p:sp>
      <p:sp>
        <p:nvSpPr>
          <p:cNvPr id="396" name="CustomShape 9"/>
          <p:cNvSpPr/>
          <p:nvPr/>
        </p:nvSpPr>
        <p:spPr>
          <a:xfrm>
            <a:off x="8154000" y="692640"/>
            <a:ext cx="33804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>
                <a:solidFill>
                  <a:srgbClr val="ff0000"/>
                </a:solidFill>
                <a:latin typeface="Calibri"/>
              </a:rPr>
              <a:t>2</a:t>
            </a:r>
            <a:endParaRPr/>
          </a:p>
        </p:txBody>
      </p:sp>
      <p:sp>
        <p:nvSpPr>
          <p:cNvPr id="397" name="CustomShape 10"/>
          <p:cNvSpPr/>
          <p:nvPr/>
        </p:nvSpPr>
        <p:spPr>
          <a:xfrm>
            <a:off x="3329640" y="3861000"/>
            <a:ext cx="33804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>
                <a:solidFill>
                  <a:srgbClr val="ff0000"/>
                </a:solidFill>
                <a:latin typeface="Calibri"/>
              </a:rPr>
              <a:t>3</a:t>
            </a:r>
            <a:endParaRPr/>
          </a:p>
        </p:txBody>
      </p:sp>
      <p:sp>
        <p:nvSpPr>
          <p:cNvPr id="398" name="CustomShape 11"/>
          <p:cNvSpPr/>
          <p:nvPr/>
        </p:nvSpPr>
        <p:spPr>
          <a:xfrm>
            <a:off x="5561640" y="3789000"/>
            <a:ext cx="33804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>
                <a:solidFill>
                  <a:srgbClr val="ff0000"/>
                </a:solidFill>
                <a:latin typeface="Calibri"/>
              </a:rPr>
              <a:t>4</a:t>
            </a:r>
            <a:endParaRPr/>
          </a:p>
        </p:txBody>
      </p:sp>
      <p:sp>
        <p:nvSpPr>
          <p:cNvPr id="399" name="CustomShape 12"/>
          <p:cNvSpPr/>
          <p:nvPr/>
        </p:nvSpPr>
        <p:spPr>
          <a:xfrm>
            <a:off x="8823960" y="4077000"/>
            <a:ext cx="33804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>
                <a:solidFill>
                  <a:srgbClr val="ff0000"/>
                </a:solidFill>
                <a:latin typeface="Calibri"/>
              </a:rPr>
              <a:t>5</a:t>
            </a:r>
            <a:endParaRPr/>
          </a:p>
        </p:txBody>
      </p:sp>
      <p:sp>
        <p:nvSpPr>
          <p:cNvPr id="400" name="CustomShape 13"/>
          <p:cNvSpPr/>
          <p:nvPr/>
        </p:nvSpPr>
        <p:spPr>
          <a:xfrm>
            <a:off x="-368640" y="836640"/>
            <a:ext cx="296712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 u="sng">
                <a:solidFill>
                  <a:srgbClr val="000000"/>
                </a:solidFill>
                <a:latin typeface="Calibri"/>
              </a:rPr>
              <a:t>Some PHOTOS (2013)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01C1D1B1-C161-4151-81C1-7121C131C11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02" name="CustomShape 2"/>
          <p:cNvSpPr/>
          <p:nvPr/>
        </p:nvSpPr>
        <p:spPr>
          <a:xfrm>
            <a:off x="-308160" y="0"/>
            <a:ext cx="2333160" cy="3952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i="1" lang="en-US" sz="2000">
                <a:solidFill>
                  <a:srgbClr val="000000"/>
                </a:solidFill>
                <a:latin typeface="Calibri"/>
              </a:rPr>
              <a:t>         </a:t>
            </a:r>
            <a:r>
              <a:rPr b="1" i="1" lang="en-US" sz="2000">
                <a:solidFill>
                  <a:srgbClr val="000000"/>
                </a:solidFill>
                <a:latin typeface="Calibri"/>
              </a:rPr>
              <a:t>Summary</a:t>
            </a:r>
            <a:endParaRPr/>
          </a:p>
        </p:txBody>
      </p:sp>
      <p:sp>
        <p:nvSpPr>
          <p:cNvPr id="403" name="CustomShape 3"/>
          <p:cNvSpPr/>
          <p:nvPr/>
        </p:nvSpPr>
        <p:spPr>
          <a:xfrm>
            <a:off x="0" y="0"/>
            <a:ext cx="2195280" cy="404280"/>
          </a:xfrm>
          <a:prstGeom prst="rect">
            <a:avLst>
              <a:gd fmla="val 16667" name="adj"/>
            </a:avLst>
          </a:prstGeom>
          <a:ln w="38160">
            <a:solidFill>
              <a:srgbClr val="fac090"/>
            </a:solidFill>
            <a:round/>
          </a:ln>
        </p:spPr>
      </p:sp>
      <p:sp>
        <p:nvSpPr>
          <p:cNvPr id="404" name="CustomShape 4"/>
          <p:cNvSpPr/>
          <p:nvPr/>
        </p:nvSpPr>
        <p:spPr>
          <a:xfrm>
            <a:off x="-486360" y="1412640"/>
            <a:ext cx="10364040" cy="34138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Analysis of data from KVI @ 160 MeV is under progress.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So far geometry checks, sorting of good data, and calibration have been done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Next steps : Efficiencies, Cross-sec. Normalization, compare to theory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Currently BINA is being installed at CCB in Krakow: test experiments will 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performed by July, 2013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Analysis of WASA data is next exciting task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05" name="TextShape 5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G. Khatri, MPD Symposium, Kraków</a:t>
            </a:r>
            <a:endParaRPr/>
          </a:p>
        </p:txBody>
      </p:sp>
      <p:sp>
        <p:nvSpPr>
          <p:cNvPr id="406" name="TextShape 6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05 June, 2013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000000"/>
                </a:solidFill>
                <a:latin typeface="Calibri"/>
              </a:rPr>
              <a:t>Outline</a:t>
            </a:r>
            <a:endParaRPr/>
          </a:p>
        </p:txBody>
      </p:sp>
      <p:sp>
        <p:nvSpPr>
          <p:cNvPr id="13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Motivation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3N dynamics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Experiment with BINA: present work 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- Data Analysis Progress  (dd @ 80MeV/n)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Outlook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-Experiment with WASA 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-BINA@CCB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Summary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1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1F1A181-9121-4181-A1D1-31F1D1E1D1C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32" name="TextShape 4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G. Khatri, MPD Symposium, Kraków</a:t>
            </a:r>
            <a:endParaRPr/>
          </a:p>
        </p:txBody>
      </p:sp>
      <p:sp>
        <p:nvSpPr>
          <p:cNvPr id="133" name="TextShape 5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05 June, 2013</a:t>
            </a:r>
            <a:endParaRPr/>
          </a:p>
        </p:txBody>
      </p:sp>
      <p:pic>
        <p:nvPicPr>
          <p:cNvPr descr="" id="134" name="Picture 8"/>
          <p:cNvPicPr/>
          <p:nvPr/>
        </p:nvPicPr>
        <p:blipFill>
          <a:blip r:embed="rId1"/>
          <a:stretch>
            <a:fillRect/>
          </a:stretch>
        </p:blipFill>
        <p:spPr>
          <a:xfrm>
            <a:off x="5004000" y="3861000"/>
            <a:ext cx="2925360" cy="2062440"/>
          </a:xfrm>
          <a:prstGeom prst="rect">
            <a:avLst/>
          </a:prstGeom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F1D1C1B1-61A1-4111-8151-3141B1F1D17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08" name="CustomShape 2"/>
          <p:cNvSpPr/>
          <p:nvPr/>
        </p:nvSpPr>
        <p:spPr>
          <a:xfrm>
            <a:off x="1374840" y="5589360"/>
            <a:ext cx="6569640" cy="51696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000000"/>
                </a:solidFill>
                <a:latin typeface="Arial Rounded MT Bold"/>
              </a:rPr>
              <a:t>Thank you for your attention !!!</a:t>
            </a:r>
            <a:endParaRPr/>
          </a:p>
        </p:txBody>
      </p:sp>
      <p:pic>
        <p:nvPicPr>
          <p:cNvPr descr="" id="409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899640" y="188640"/>
            <a:ext cx="7488360" cy="4968720"/>
          </a:xfrm>
          <a:prstGeom prst="rect">
            <a:avLst/>
          </a:prstGeom>
        </p:spPr>
      </p:pic>
      <p:sp>
        <p:nvSpPr>
          <p:cNvPr id="410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G. Khatri, MPD Symposium, Kraków</a:t>
            </a:r>
            <a:endParaRPr/>
          </a:p>
        </p:txBody>
      </p:sp>
      <p:sp>
        <p:nvSpPr>
          <p:cNvPr id="411" name="TextShape 4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05 June, 2013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A1A121D1-1161-4191-A131-61B16181712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13" name="CustomShape 2"/>
          <p:cNvSpPr/>
          <p:nvPr/>
        </p:nvSpPr>
        <p:spPr>
          <a:xfrm>
            <a:off x="4105440" y="3501000"/>
            <a:ext cx="1412640" cy="51696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000000"/>
                </a:solidFill>
                <a:latin typeface="Arial Rounded MT Bold"/>
              </a:rPr>
              <a:t>end!!!</a:t>
            </a:r>
            <a:endParaRPr/>
          </a:p>
        </p:txBody>
      </p:sp>
      <p:sp>
        <p:nvSpPr>
          <p:cNvPr id="414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G. Khatri, MPD Symposium, Kraków</a:t>
            </a:r>
            <a:endParaRPr/>
          </a:p>
        </p:txBody>
      </p:sp>
      <p:sp>
        <p:nvSpPr>
          <p:cNvPr id="415" name="TextShape 4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05 June, 2013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1E1A101-A171-4121-A101-2191B141F1D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36" name="CustomShape 2"/>
          <p:cNvSpPr/>
          <p:nvPr/>
        </p:nvSpPr>
        <p:spPr>
          <a:xfrm>
            <a:off x="0" y="0"/>
            <a:ext cx="2195280" cy="404280"/>
          </a:xfrm>
          <a:prstGeom prst="rect">
            <a:avLst>
              <a:gd fmla="val 16667" name="adj"/>
            </a:avLst>
          </a:prstGeom>
          <a:ln w="38160">
            <a:solidFill>
              <a:srgbClr val="fac090"/>
            </a:solidFill>
            <a:round/>
          </a:ln>
        </p:spPr>
      </p:sp>
      <p:pic>
        <p:nvPicPr>
          <p:cNvPr descr="" id="137" name="Picture 13"/>
          <p:cNvPicPr/>
          <p:nvPr/>
        </p:nvPicPr>
        <p:blipFill>
          <a:blip r:embed="rId1"/>
          <a:stretch>
            <a:fillRect/>
          </a:stretch>
        </p:blipFill>
        <p:spPr>
          <a:xfrm>
            <a:off x="5292000" y="340920"/>
            <a:ext cx="3681720" cy="4181400"/>
          </a:xfrm>
          <a:prstGeom prst="rect">
            <a:avLst/>
          </a:prstGeom>
        </p:spPr>
      </p:pic>
      <p:sp>
        <p:nvSpPr>
          <p:cNvPr id="138" name="CustomShape 3"/>
          <p:cNvSpPr/>
          <p:nvPr/>
        </p:nvSpPr>
        <p:spPr>
          <a:xfrm>
            <a:off x="6808680" y="3285000"/>
            <a:ext cx="170352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i="1" lang="en-US">
                <a:solidFill>
                  <a:srgbClr val="ff0000"/>
                </a:solidFill>
                <a:latin typeface="Calibri"/>
              </a:rPr>
              <a:t>np-scattering</a:t>
            </a:r>
            <a:endParaRPr/>
          </a:p>
        </p:txBody>
      </p:sp>
      <p:sp>
        <p:nvSpPr>
          <p:cNvPr id="139" name="CustomShape 4"/>
          <p:cNvSpPr/>
          <p:nvPr/>
        </p:nvSpPr>
        <p:spPr>
          <a:xfrm>
            <a:off x="7168680" y="1845000"/>
            <a:ext cx="170352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i="1" lang="en-US">
                <a:solidFill>
                  <a:srgbClr val="ff0000"/>
                </a:solidFill>
                <a:latin typeface="Calibri"/>
              </a:rPr>
              <a:t>nd-scattering</a:t>
            </a:r>
            <a:endParaRPr/>
          </a:p>
        </p:txBody>
      </p:sp>
      <p:sp>
        <p:nvSpPr>
          <p:cNvPr id="140" name="CustomShape 5"/>
          <p:cNvSpPr/>
          <p:nvPr/>
        </p:nvSpPr>
        <p:spPr>
          <a:xfrm>
            <a:off x="7187760" y="628920"/>
            <a:ext cx="1500840" cy="6390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i="1" lang="en-US">
                <a:solidFill>
                  <a:srgbClr val="002060"/>
                </a:solidFill>
                <a:latin typeface="Calibri"/>
              </a:rPr>
              <a:t>Experiment</a:t>
            </a:r>
            <a:endParaRPr/>
          </a:p>
          <a:p>
            <a:pPr>
              <a:lnSpc>
                <a:spcPct val="100000"/>
              </a:lnSpc>
            </a:pPr>
            <a:r>
              <a:rPr i="1" lang="en-US">
                <a:solidFill>
                  <a:srgbClr val="002060"/>
                </a:solidFill>
                <a:latin typeface="Calibri"/>
              </a:rPr>
              <a:t>Theory</a:t>
            </a:r>
            <a:endParaRPr/>
          </a:p>
        </p:txBody>
      </p:sp>
      <p:sp>
        <p:nvSpPr>
          <p:cNvPr id="141" name="CustomShape 6"/>
          <p:cNvSpPr/>
          <p:nvPr/>
        </p:nvSpPr>
        <p:spPr>
          <a:xfrm>
            <a:off x="6991560" y="917280"/>
            <a:ext cx="41724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i="1" lang="en-US">
                <a:solidFill>
                  <a:srgbClr val="000000"/>
                </a:solidFill>
                <a:latin typeface="Calibri"/>
              </a:rPr>
              <a:t>̶ ̶ ̶ </a:t>
            </a:r>
            <a:endParaRPr/>
          </a:p>
        </p:txBody>
      </p:sp>
      <p:sp>
        <p:nvSpPr>
          <p:cNvPr id="142" name="CustomShape 7"/>
          <p:cNvSpPr/>
          <p:nvPr/>
        </p:nvSpPr>
        <p:spPr>
          <a:xfrm>
            <a:off x="6843600" y="556920"/>
            <a:ext cx="59868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rial Rounded MT Bold"/>
              </a:rPr>
              <a:t>. . .</a:t>
            </a:r>
            <a:endParaRPr/>
          </a:p>
        </p:txBody>
      </p:sp>
      <p:sp>
        <p:nvSpPr>
          <p:cNvPr id="143" name="CustomShape 8"/>
          <p:cNvSpPr/>
          <p:nvPr/>
        </p:nvSpPr>
        <p:spPr>
          <a:xfrm>
            <a:off x="7668360" y="2996280"/>
            <a:ext cx="360" cy="287640"/>
          </a:xfrm>
          <a:prstGeom prst="straightConnector1">
            <a:avLst/>
          </a:prstGeom>
          <a:ln w="381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44" name="CustomShape 9"/>
          <p:cNvSpPr/>
          <p:nvPr/>
        </p:nvSpPr>
        <p:spPr>
          <a:xfrm>
            <a:off x="7956360" y="2277000"/>
            <a:ext cx="360" cy="287640"/>
          </a:xfrm>
          <a:prstGeom prst="straightConnector1">
            <a:avLst/>
          </a:prstGeom>
          <a:ln w="381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45" name="CustomShape 10"/>
          <p:cNvSpPr/>
          <p:nvPr/>
        </p:nvSpPr>
        <p:spPr>
          <a:xfrm>
            <a:off x="5419080" y="4509000"/>
            <a:ext cx="4001760" cy="5166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High precision data from Los Alamos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W. P. Abfalterer et al., </a:t>
            </a:r>
            <a:r>
              <a:rPr b="1" lang="en-US" sz="1400">
                <a:solidFill>
                  <a:srgbClr val="000000"/>
                </a:solidFill>
                <a:latin typeface="Calibri"/>
              </a:rPr>
              <a:t>PRL 81, 57 (1998) </a:t>
            </a:r>
            <a:endParaRPr/>
          </a:p>
        </p:txBody>
      </p:sp>
      <p:sp>
        <p:nvSpPr>
          <p:cNvPr id="146" name="CustomShape 11"/>
          <p:cNvSpPr/>
          <p:nvPr/>
        </p:nvSpPr>
        <p:spPr>
          <a:xfrm>
            <a:off x="-252360" y="0"/>
            <a:ext cx="2162520" cy="3952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i="1" lang="en-US" sz="2000">
                <a:solidFill>
                  <a:srgbClr val="000000"/>
                </a:solidFill>
                <a:latin typeface="Calibri"/>
              </a:rPr>
              <a:t>     </a:t>
            </a:r>
            <a:r>
              <a:rPr b="1" i="1" lang="en-US" sz="2000">
                <a:solidFill>
                  <a:srgbClr val="000000"/>
                </a:solidFill>
                <a:latin typeface="Calibri"/>
              </a:rPr>
              <a:t>Motivation</a:t>
            </a:r>
            <a:endParaRPr/>
          </a:p>
        </p:txBody>
      </p:sp>
      <p:sp>
        <p:nvSpPr>
          <p:cNvPr id="147" name="CustomShape 12"/>
          <p:cNvSpPr/>
          <p:nvPr/>
        </p:nvSpPr>
        <p:spPr>
          <a:xfrm>
            <a:off x="6705720" y="6508800"/>
            <a:ext cx="2133360" cy="364680"/>
          </a:xfrm>
          <a:prstGeom prst="rect">
            <a:avLst/>
          </a:prstGeom>
        </p:spPr>
      </p:sp>
      <p:sp>
        <p:nvSpPr>
          <p:cNvPr id="148" name="CustomShape 13"/>
          <p:cNvSpPr/>
          <p:nvPr/>
        </p:nvSpPr>
        <p:spPr>
          <a:xfrm>
            <a:off x="-353520" y="692640"/>
            <a:ext cx="6371640" cy="20084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i="1" lang="en-US" sz="1400">
                <a:solidFill>
                  <a:srgbClr val="000000"/>
                </a:solidFill>
                <a:latin typeface="Calibri"/>
              </a:rPr>
              <a:t>Short-Range Strong Nuclear forces</a:t>
            </a:r>
            <a:endParaRPr/>
          </a:p>
          <a:p>
            <a:pPr>
              <a:lnSpc>
                <a:spcPct val="100000"/>
              </a:lnSpc>
            </a:pPr>
            <a:r>
              <a:rPr i="1" lang="en-US" sz="1400">
                <a:solidFill>
                  <a:srgbClr val="000000"/>
                </a:solidFill>
                <a:latin typeface="Calibri"/>
              </a:rPr>
              <a:t>-&gt;  holds nucleons together in an Atomic Nuclei</a:t>
            </a:r>
            <a:endParaRPr/>
          </a:p>
          <a:p>
            <a:pPr>
              <a:lnSpc>
                <a:spcPct val="100000"/>
              </a:lnSpc>
            </a:pPr>
            <a:r>
              <a:rPr i="1" lang="en-US" sz="1400">
                <a:solidFill>
                  <a:srgbClr val="000000"/>
                </a:solidFill>
                <a:latin typeface="Calibri"/>
              </a:rPr>
              <a:t>-&gt;  </a:t>
            </a:r>
            <a:r>
              <a:rPr b="1" i="1" lang="en-US" sz="1400">
                <a:solidFill>
                  <a:srgbClr val="000000"/>
                </a:solidFill>
                <a:latin typeface="Calibri"/>
              </a:rPr>
              <a:t>1935</a:t>
            </a:r>
            <a:r>
              <a:rPr i="1" lang="en-US" sz="1400">
                <a:solidFill>
                  <a:srgbClr val="000000"/>
                </a:solidFill>
                <a:latin typeface="Calibri"/>
              </a:rPr>
              <a:t>: first theorized  as meson exchange</a:t>
            </a:r>
            <a:endParaRPr/>
          </a:p>
          <a:p>
            <a:pPr>
              <a:lnSpc>
                <a:spcPct val="100000"/>
              </a:lnSpc>
            </a:pPr>
            <a:r>
              <a:rPr i="1" lang="en-US" sz="1400">
                <a:solidFill>
                  <a:srgbClr val="000000"/>
                </a:solidFill>
                <a:latin typeface="Calibri"/>
              </a:rPr>
              <a:t>-&gt;  </a:t>
            </a:r>
            <a:r>
              <a:rPr b="1" i="1" lang="en-US" sz="1400">
                <a:solidFill>
                  <a:srgbClr val="000000"/>
                </a:solidFill>
                <a:latin typeface="Calibri"/>
              </a:rPr>
              <a:t>1947</a:t>
            </a:r>
            <a:r>
              <a:rPr i="1" lang="en-US" sz="1400">
                <a:solidFill>
                  <a:srgbClr val="000000"/>
                </a:solidFill>
                <a:latin typeface="Calibri"/>
              </a:rPr>
              <a:t>: Pions  experimentally observed</a:t>
            </a:r>
            <a:endParaRPr/>
          </a:p>
          <a:p>
            <a:pPr>
              <a:lnSpc>
                <a:spcPct val="100000"/>
              </a:lnSpc>
            </a:pPr>
            <a:r>
              <a:rPr i="1" lang="en-US" sz="1400">
                <a:solidFill>
                  <a:srgbClr val="000000"/>
                </a:solidFill>
                <a:latin typeface="Calibri"/>
              </a:rPr>
              <a:t>-&gt;  </a:t>
            </a:r>
            <a:r>
              <a:rPr b="1" i="1" lang="en-US" sz="1400">
                <a:solidFill>
                  <a:srgbClr val="000000"/>
                </a:solidFill>
                <a:latin typeface="Calibri"/>
              </a:rPr>
              <a:t>today</a:t>
            </a:r>
            <a:r>
              <a:rPr i="1" lang="en-US" sz="1400">
                <a:solidFill>
                  <a:srgbClr val="000000"/>
                </a:solidFill>
                <a:latin typeface="Calibri"/>
              </a:rPr>
              <a:t>: models based on phenomenology and meson exchange ,</a:t>
            </a:r>
            <a:endParaRPr/>
          </a:p>
          <a:p>
            <a:pPr>
              <a:lnSpc>
                <a:spcPct val="100000"/>
              </a:lnSpc>
            </a:pPr>
            <a:r>
              <a:rPr i="1" lang="en-US" sz="1400">
                <a:solidFill>
                  <a:srgbClr val="000000"/>
                </a:solidFill>
                <a:latin typeface="Calibri"/>
              </a:rPr>
              <a:t>     </a:t>
            </a:r>
            <a:r>
              <a:rPr i="1" lang="en-US" sz="1400">
                <a:solidFill>
                  <a:srgbClr val="000000"/>
                </a:solidFill>
                <a:latin typeface="Calibri"/>
              </a:rPr>
              <a:t>more commonly used are : </a:t>
            </a:r>
            <a:endParaRPr/>
          </a:p>
          <a:p>
            <a:pPr>
              <a:lnSpc>
                <a:spcPct val="100000"/>
              </a:lnSpc>
            </a:pPr>
            <a:r>
              <a:rPr i="1" lang="en-US" sz="1400">
                <a:solidFill>
                  <a:srgbClr val="000000"/>
                </a:solidFill>
                <a:latin typeface="Calibri"/>
              </a:rPr>
              <a:t>     </a:t>
            </a:r>
            <a:r>
              <a:rPr b="1" i="1" lang="en-US" sz="1400">
                <a:solidFill>
                  <a:srgbClr val="000000"/>
                </a:solidFill>
                <a:latin typeface="Calibri"/>
              </a:rPr>
              <a:t>Nijmegen - I &amp; II, Argonne V18, CD Bonn, Reid-93, Paris …</a:t>
            </a:r>
            <a:endParaRPr/>
          </a:p>
          <a:p>
            <a:pPr>
              <a:lnSpc>
                <a:spcPct val="100000"/>
              </a:lnSpc>
            </a:pPr>
            <a:r>
              <a:rPr i="1" lang="en-US" sz="1400">
                <a:solidFill>
                  <a:srgbClr val="000000"/>
                </a:solidFill>
                <a:latin typeface="Calibri"/>
              </a:rPr>
              <a:t>     </a:t>
            </a:r>
            <a:r>
              <a:rPr b="1" i="1" lang="en-US" sz="1400" u="sng">
                <a:solidFill>
                  <a:srgbClr val="000000"/>
                </a:solidFill>
                <a:latin typeface="Calibri"/>
              </a:rPr>
              <a:t>Other Approaches</a:t>
            </a:r>
            <a:r>
              <a:rPr i="1" lang="en-US" sz="1400">
                <a:solidFill>
                  <a:srgbClr val="000000"/>
                </a:solidFill>
                <a:latin typeface="Calibri"/>
              </a:rPr>
              <a:t>: </a:t>
            </a:r>
            <a:r>
              <a:rPr b="1" i="1" lang="en-US" sz="1400">
                <a:solidFill>
                  <a:srgbClr val="000000"/>
                </a:solidFill>
                <a:latin typeface="Calibri"/>
              </a:rPr>
              <a:t>Coupled-Channel &amp; Chiral Perturbation </a:t>
            </a:r>
            <a:endParaRPr/>
          </a:p>
          <a:p>
            <a:pPr>
              <a:lnSpc>
                <a:spcPct val="100000"/>
              </a:lnSpc>
            </a:pPr>
            <a:r>
              <a:rPr i="1" lang="en-US" sz="1400">
                <a:solidFill>
                  <a:srgbClr val="000000"/>
                </a:solidFill>
                <a:latin typeface="Calibri"/>
              </a:rPr>
              <a:t>      …</a:t>
            </a:r>
            <a:r>
              <a:rPr i="1" lang="en-US" sz="1400">
                <a:solidFill>
                  <a:srgbClr val="008000"/>
                </a:solidFill>
                <a:latin typeface="Calibri"/>
              </a:rPr>
              <a:t>reproduces nucleon-nucleon interaction data  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(χ2 /datum ~ 1)</a:t>
            </a:r>
            <a:endParaRPr/>
          </a:p>
        </p:txBody>
      </p:sp>
      <p:graphicFrame>
        <p:nvGraphicFramePr>
          <p:cNvPr id="149" name="Table 14"/>
          <p:cNvGraphicFramePr/>
          <p:nvPr/>
        </p:nvGraphicFramePr>
        <p:xfrm>
          <a:off x="755640" y="3213000"/>
          <a:ext cx="2808000" cy="2214360"/>
        </p:xfrm>
        <a:graphic>
          <a:graphicData uri="http://schemas.openxmlformats.org/drawingml/2006/table">
            <a:tbl>
              <a:tblPr/>
              <a:tblGrid>
                <a:gridCol w="1263600"/>
                <a:gridCol w="1544400"/>
              </a:tblGrid>
              <a:tr h="6404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</a:rPr>
                        <a:t>Model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</a:rPr>
                        <a:t>3H B.E. [MeV]</a:t>
                      </a:r>
                      <a:endParaRPr/>
                    </a:p>
                  </a:txBody>
                  <a:tcPr/>
                </a:tc>
              </a:tr>
              <a:tr h="366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>
                          <a:solidFill>
                            <a:srgbClr val="000000"/>
                          </a:solidFill>
                          <a:latin typeface="Calibri"/>
                        </a:rPr>
                        <a:t>Nijm I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7.72</a:t>
                      </a:r>
                      <a:endParaRPr/>
                    </a:p>
                  </a:txBody>
                  <a:tcPr/>
                </a:tc>
              </a:tr>
              <a:tr h="366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>
                          <a:solidFill>
                            <a:srgbClr val="000000"/>
                          </a:solidFill>
                          <a:latin typeface="Calibri"/>
                        </a:rPr>
                        <a:t>Nijm II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7.62</a:t>
                      </a:r>
                      <a:endParaRPr/>
                    </a:p>
                  </a:txBody>
                  <a:tcPr/>
                </a:tc>
              </a:tr>
              <a:tr h="366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>
                          <a:solidFill>
                            <a:srgbClr val="000000"/>
                          </a:solidFill>
                          <a:latin typeface="Calibri"/>
                        </a:rPr>
                        <a:t>AV18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7.62</a:t>
                      </a:r>
                      <a:endParaRPr/>
                    </a:p>
                  </a:txBody>
                  <a:tcPr/>
                </a:tc>
              </a:tr>
              <a:tr h="366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>
                          <a:solidFill>
                            <a:srgbClr val="000000"/>
                          </a:solidFill>
                          <a:latin typeface="Calibri"/>
                        </a:rPr>
                        <a:t>Reid-93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7.63</a:t>
                      </a:r>
                      <a:endParaRPr/>
                    </a:p>
                  </a:txBody>
                  <a:tcPr/>
                </a:tc>
              </a:tr>
              <a:tr h="366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>
                          <a:solidFill>
                            <a:srgbClr val="ff0000"/>
                          </a:solidFill>
                          <a:latin typeface="Calibri"/>
                        </a:rPr>
                        <a:t>Exp.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u="sng">
                          <a:solidFill>
                            <a:srgbClr val="ff0000"/>
                          </a:solidFill>
                          <a:latin typeface="Calibri"/>
                        </a:rPr>
                        <a:t>8.48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0" name="CustomShape 15"/>
          <p:cNvSpPr/>
          <p:nvPr/>
        </p:nvSpPr>
        <p:spPr>
          <a:xfrm>
            <a:off x="-143640" y="5445360"/>
            <a:ext cx="3959280" cy="7909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H. Witala et al. </a:t>
            </a:r>
            <a:r>
              <a:rPr b="1" lang="en-US" sz="1400">
                <a:solidFill>
                  <a:srgbClr val="000000"/>
                </a:solidFill>
                <a:latin typeface="Calibri"/>
              </a:rPr>
              <a:t>PRL 81, 1183 (1998)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St. Kistryn et al. </a:t>
            </a:r>
            <a:r>
              <a:rPr b="1" lang="en-US" sz="1400">
                <a:solidFill>
                  <a:srgbClr val="000000"/>
                </a:solidFill>
                <a:latin typeface="Calibri"/>
              </a:rPr>
              <a:t>PRC 68, 054004 (2003)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1" name="TextShape 16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G. Khatri, MPD Symposium, Kraków</a:t>
            </a:r>
            <a:endParaRPr/>
          </a:p>
        </p:txBody>
      </p:sp>
      <p:sp>
        <p:nvSpPr>
          <p:cNvPr id="152" name="TextShape 17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05 June, 2013</a:t>
            </a:r>
            <a:endParaRPr/>
          </a:p>
        </p:txBody>
      </p:sp>
      <p:sp>
        <p:nvSpPr>
          <p:cNvPr id="153" name="CustomShape 18"/>
          <p:cNvSpPr/>
          <p:nvPr/>
        </p:nvSpPr>
        <p:spPr>
          <a:xfrm>
            <a:off x="4012560" y="5445360"/>
            <a:ext cx="4753080" cy="3337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i="1" lang="en-US" sz="1600">
                <a:solidFill>
                  <a:srgbClr val="ff0000"/>
                </a:solidFill>
                <a:latin typeface="Calibri"/>
              </a:rPr>
              <a:t>BUT fails to describe system with A&gt;2   </a:t>
            </a:r>
            <a:endParaRPr/>
          </a:p>
        </p:txBody>
      </p:sp>
      <p:sp>
        <p:nvSpPr>
          <p:cNvPr id="154" name="CustomShape 19"/>
          <p:cNvSpPr/>
          <p:nvPr/>
        </p:nvSpPr>
        <p:spPr>
          <a:xfrm>
            <a:off x="3944520" y="2633040"/>
            <a:ext cx="2107440" cy="94248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Rigorous Calculations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of 3N systems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In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Faddeev framework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dur="500" fill="freeze" id="7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dur="500" fill="freeze" id="1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dur="500" fill="freeze" id="13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dur="500" fill="freeze" id="16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dur="500" fill="freeze" id="19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55" name="Picture 19"/>
          <p:cNvPicPr/>
          <p:nvPr/>
        </p:nvPicPr>
        <p:blipFill>
          <a:blip r:embed="rId1"/>
          <a:stretch>
            <a:fillRect/>
          </a:stretch>
        </p:blipFill>
        <p:spPr>
          <a:xfrm>
            <a:off x="971640" y="908640"/>
            <a:ext cx="4176000" cy="4074840"/>
          </a:xfrm>
          <a:prstGeom prst="rect">
            <a:avLst/>
          </a:prstGeom>
        </p:spPr>
      </p:pic>
      <p:sp>
        <p:nvSpPr>
          <p:cNvPr id="156" name="CustomShape 1"/>
          <p:cNvSpPr/>
          <p:nvPr/>
        </p:nvSpPr>
        <p:spPr>
          <a:xfrm>
            <a:off x="-665640" y="548640"/>
            <a:ext cx="6841080" cy="6390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i="1" lang="en-US">
                <a:solidFill>
                  <a:srgbClr val="041298"/>
                </a:solidFill>
                <a:latin typeface="Calibri"/>
              </a:rPr>
              <a:t>…</a:t>
            </a:r>
            <a:r>
              <a:rPr i="1" lang="en-US">
                <a:solidFill>
                  <a:srgbClr val="041298"/>
                </a:solidFill>
                <a:latin typeface="Calibri"/>
              </a:rPr>
              <a:t>.adding 3NF in original 2NF helps !   (Binding Energies )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graphicFrame>
        <p:nvGraphicFramePr>
          <p:cNvPr id="157" name="Table 2"/>
          <p:cNvGraphicFramePr/>
          <p:nvPr/>
        </p:nvGraphicFramePr>
        <p:xfrm>
          <a:off x="1187640" y="4869000"/>
          <a:ext cx="4320000" cy="1482840"/>
        </p:xfrm>
        <a:graphic>
          <a:graphicData uri="http://schemas.openxmlformats.org/drawingml/2006/table">
            <a:tbl>
              <a:tblPr/>
              <a:tblGrid>
                <a:gridCol w="1502640"/>
                <a:gridCol w="1377360"/>
                <a:gridCol w="1440000"/>
              </a:tblGrid>
              <a:tr h="6404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</a:rPr>
                        <a:t>Model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</a:rPr>
                        <a:t>3H [MeV]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</a:rPr>
                        <a:t>4He [MeV]</a:t>
                      </a:r>
                      <a:endParaRPr/>
                    </a:p>
                  </a:txBody>
                  <a:tcPr/>
                </a:tc>
              </a:tr>
              <a:tr h="366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>
                          <a:solidFill>
                            <a:srgbClr val="000000"/>
                          </a:solidFill>
                          <a:latin typeface="Calibri"/>
                        </a:rPr>
                        <a:t>2NF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7.62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24.2</a:t>
                      </a:r>
                      <a:endParaRPr/>
                    </a:p>
                  </a:txBody>
                  <a:tcPr/>
                </a:tc>
              </a:tr>
              <a:tr h="366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>
                          <a:solidFill>
                            <a:srgbClr val="000000"/>
                          </a:solidFill>
                          <a:latin typeface="Calibri"/>
                        </a:rPr>
                        <a:t>2NF +3NF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8.47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Calibri"/>
                        </a:rPr>
                        <a:t>28.3</a:t>
                      </a:r>
                      <a:endParaRPr/>
                    </a:p>
                  </a:txBody>
                  <a:tcPr/>
                </a:tc>
              </a:tr>
              <a:tr h="6404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>
                          <a:solidFill>
                            <a:srgbClr val="ff0000"/>
                          </a:solidFill>
                          <a:latin typeface="Calibri"/>
                        </a:rPr>
                        <a:t>Experiment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u="sng">
                          <a:solidFill>
                            <a:srgbClr val="ff0000"/>
                          </a:solidFill>
                          <a:latin typeface="Calibri"/>
                        </a:rPr>
                        <a:t>8.48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u="sng">
                          <a:solidFill>
                            <a:srgbClr val="ff0000"/>
                          </a:solidFill>
                          <a:latin typeface="Calibri"/>
                        </a:rPr>
                        <a:t>28.4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8" name="CustomShape 3"/>
          <p:cNvSpPr/>
          <p:nvPr/>
        </p:nvSpPr>
        <p:spPr>
          <a:xfrm>
            <a:off x="5328720" y="5157360"/>
            <a:ext cx="3959280" cy="5166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H. Witala et al. </a:t>
            </a:r>
            <a:r>
              <a:rPr b="1" lang="en-US" sz="1400">
                <a:solidFill>
                  <a:srgbClr val="000000"/>
                </a:solidFill>
                <a:latin typeface="Calibri"/>
              </a:rPr>
              <a:t>PRL 81, 1183 (1998)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St. Kistryn et al. </a:t>
            </a:r>
            <a:r>
              <a:rPr b="1" lang="en-US" sz="1400">
                <a:solidFill>
                  <a:srgbClr val="000000"/>
                </a:solidFill>
                <a:latin typeface="Calibri"/>
              </a:rPr>
              <a:t>PRC 68, 054004 (2003)</a:t>
            </a:r>
            <a:endParaRPr/>
          </a:p>
        </p:txBody>
      </p:sp>
      <p:sp>
        <p:nvSpPr>
          <p:cNvPr id="159" name="CustomShape 4"/>
          <p:cNvSpPr/>
          <p:nvPr/>
        </p:nvSpPr>
        <p:spPr>
          <a:xfrm>
            <a:off x="5559120" y="1917000"/>
            <a:ext cx="1921320" cy="639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CD-Bonn+</a:t>
            </a:r>
            <a:r>
              <a:rPr b="1" lang="en-US">
                <a:solidFill>
                  <a:srgbClr val="002060"/>
                </a:solidFill>
              </a:rPr>
              <a:t>TM99</a:t>
            </a:r>
            <a:endParaRPr/>
          </a:p>
          <a:p>
            <a:r>
              <a:rPr lang="en-US">
                <a:solidFill>
                  <a:srgbClr val="002060"/>
                </a:solidFill>
              </a:rPr>
              <a:t>AV18+</a:t>
            </a:r>
            <a:r>
              <a:rPr b="1" lang="en-US">
                <a:solidFill>
                  <a:srgbClr val="002060"/>
                </a:solidFill>
              </a:rPr>
              <a:t>Urbana IX</a:t>
            </a:r>
            <a:endParaRPr/>
          </a:p>
        </p:txBody>
      </p:sp>
      <p:sp>
        <p:nvSpPr>
          <p:cNvPr id="160" name="CustomShape 5"/>
          <p:cNvSpPr/>
          <p:nvPr/>
        </p:nvSpPr>
        <p:spPr>
          <a:xfrm>
            <a:off x="5674680" y="1556640"/>
            <a:ext cx="1708200" cy="364680"/>
          </a:xfrm>
          <a:prstGeom prst="rect">
            <a:avLst/>
          </a:prstGeom>
          <a:solidFill>
            <a:srgbClr val="ffff00"/>
          </a:solidFill>
        </p:spPr>
        <p:txBody>
          <a:bodyPr bIns="45000" lIns="90000" rIns="90000" tIns="45000" wrap="none"/>
          <a:p>
            <a:r>
              <a:rPr i="1" lang="en-US"/>
              <a:t>additional 3NF </a:t>
            </a:r>
            <a:endParaRPr/>
          </a:p>
        </p:txBody>
      </p:sp>
      <p:sp>
        <p:nvSpPr>
          <p:cNvPr id="161" name="CustomShape 6"/>
          <p:cNvSpPr/>
          <p:nvPr/>
        </p:nvSpPr>
        <p:spPr>
          <a:xfrm>
            <a:off x="0" y="0"/>
            <a:ext cx="2195280" cy="404280"/>
          </a:xfrm>
          <a:prstGeom prst="rect">
            <a:avLst>
              <a:gd fmla="val 16667" name="adj"/>
            </a:avLst>
          </a:prstGeom>
          <a:ln w="38160">
            <a:solidFill>
              <a:srgbClr val="fac090"/>
            </a:solidFill>
            <a:round/>
          </a:ln>
        </p:spPr>
      </p:sp>
      <p:sp>
        <p:nvSpPr>
          <p:cNvPr id="162" name="TextShape 7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1E16151-9191-4191-9151-B171F1D1610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63" name="TextShape 8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G. Khatri, MPD Symposium, Kraków</a:t>
            </a:r>
            <a:endParaRPr/>
          </a:p>
        </p:txBody>
      </p:sp>
      <p:sp>
        <p:nvSpPr>
          <p:cNvPr id="164" name="TextShape 9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05 June, 2013</a:t>
            </a:r>
            <a:endParaRPr/>
          </a:p>
        </p:txBody>
      </p:sp>
      <p:sp>
        <p:nvSpPr>
          <p:cNvPr id="165" name="CustomShape 10"/>
          <p:cNvSpPr/>
          <p:nvPr/>
        </p:nvSpPr>
        <p:spPr>
          <a:xfrm>
            <a:off x="-252360" y="0"/>
            <a:ext cx="2162520" cy="3952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i="1" lang="en-US" sz="2000">
                <a:solidFill>
                  <a:srgbClr val="000000"/>
                </a:solidFill>
                <a:latin typeface="Calibri"/>
              </a:rPr>
              <a:t>     </a:t>
            </a:r>
            <a:r>
              <a:rPr b="1" i="1" lang="en-US" sz="2000">
                <a:solidFill>
                  <a:srgbClr val="000000"/>
                </a:solidFill>
                <a:latin typeface="Calibri"/>
              </a:rPr>
              <a:t>Motivation</a:t>
            </a:r>
            <a:endParaRPr/>
          </a:p>
        </p:txBody>
      </p:sp>
      <p:sp>
        <p:nvSpPr>
          <p:cNvPr id="166" name="CustomShape 11"/>
          <p:cNvSpPr/>
          <p:nvPr/>
        </p:nvSpPr>
        <p:spPr>
          <a:xfrm>
            <a:off x="5580000" y="2997000"/>
            <a:ext cx="2592000" cy="5166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K. Ermisch et al. </a:t>
            </a:r>
            <a:r>
              <a:rPr b="1" lang="en-US" sz="1400">
                <a:solidFill>
                  <a:srgbClr val="000000"/>
                </a:solidFill>
                <a:latin typeface="Calibri"/>
              </a:rPr>
              <a:t>PRC 71, 064004 (2005)</a:t>
            </a:r>
            <a:endParaRPr/>
          </a:p>
        </p:txBody>
      </p:sp>
      <p:sp>
        <p:nvSpPr>
          <p:cNvPr id="167" name="CustomShape 12"/>
          <p:cNvSpPr/>
          <p:nvPr/>
        </p:nvSpPr>
        <p:spPr>
          <a:xfrm>
            <a:off x="0" y="836640"/>
            <a:ext cx="637200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…</a:t>
            </a:r>
            <a:r>
              <a:rPr lang="en-US">
                <a:solidFill>
                  <a:srgbClr val="000000"/>
                </a:solidFill>
                <a:latin typeface="Calibri"/>
              </a:rPr>
              <a:t>. also for elastic cross sec. - pictures below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A1B18101-1161-4111-8171-B1D1E171A12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69" name="CustomShape 2"/>
          <p:cNvSpPr/>
          <p:nvPr/>
        </p:nvSpPr>
        <p:spPr>
          <a:xfrm>
            <a:off x="2223720" y="188640"/>
            <a:ext cx="4637520" cy="395280"/>
          </a:xfrm>
          <a:prstGeom prst="rect">
            <a:avLst/>
          </a:prstGeom>
          <a:solidFill>
            <a:srgbClr val="ffffff"/>
          </a:solidFill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i="1" lang="en-US" sz="2000">
                <a:solidFill>
                  <a:srgbClr val="000000"/>
                </a:solidFill>
                <a:latin typeface="Calibri"/>
              </a:rPr>
              <a:t>Effects other than 3NFs ? …Yes</a:t>
            </a:r>
            <a:endParaRPr/>
          </a:p>
        </p:txBody>
      </p:sp>
      <p:sp>
        <p:nvSpPr>
          <p:cNvPr id="170" name="CustomShape 3"/>
          <p:cNvSpPr/>
          <p:nvPr/>
        </p:nvSpPr>
        <p:spPr>
          <a:xfrm>
            <a:off x="395640" y="548640"/>
            <a:ext cx="7776360" cy="6382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lang="en-US">
                <a:solidFill>
                  <a:srgbClr val="000000"/>
                </a:solidFill>
                <a:latin typeface="Calibri"/>
              </a:rPr>
              <a:t> </a:t>
            </a:r>
            <a:r>
              <a:rPr lang="en-US">
                <a:solidFill>
                  <a:srgbClr val="000000"/>
                </a:solidFill>
                <a:latin typeface="Calibri"/>
              </a:rPr>
              <a:t>Coulombic and Relativistic  (</a:t>
            </a:r>
            <a:r>
              <a:rPr i="1" lang="en-US">
                <a:solidFill>
                  <a:srgbClr val="000000"/>
                </a:solidFill>
                <a:latin typeface="Calibri"/>
              </a:rPr>
              <a:t>big in certain region of phase-space)</a:t>
            </a:r>
            <a:endParaRPr/>
          </a:p>
        </p:txBody>
      </p:sp>
      <p:sp>
        <p:nvSpPr>
          <p:cNvPr id="171" name="TextShape 4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G. Khatri, MPD Symposium, Kraków</a:t>
            </a:r>
            <a:endParaRPr/>
          </a:p>
        </p:txBody>
      </p:sp>
      <p:sp>
        <p:nvSpPr>
          <p:cNvPr id="172" name="TextShape 5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05 June, 2013</a:t>
            </a:r>
            <a:endParaRPr/>
          </a:p>
        </p:txBody>
      </p:sp>
      <p:sp>
        <p:nvSpPr>
          <p:cNvPr id="173" name="CustomShape 6"/>
          <p:cNvSpPr/>
          <p:nvPr/>
        </p:nvSpPr>
        <p:spPr>
          <a:xfrm>
            <a:off x="0" y="0"/>
            <a:ext cx="2195280" cy="404280"/>
          </a:xfrm>
          <a:prstGeom prst="rect">
            <a:avLst>
              <a:gd fmla="val 16667" name="adj"/>
            </a:avLst>
          </a:prstGeom>
          <a:ln w="38160">
            <a:solidFill>
              <a:srgbClr val="fac090"/>
            </a:solidFill>
            <a:round/>
          </a:ln>
        </p:spPr>
      </p:sp>
      <p:pic>
        <p:nvPicPr>
          <p:cNvPr descr="" id="174" name="Picture 14"/>
          <p:cNvPicPr/>
          <p:nvPr/>
        </p:nvPicPr>
        <p:blipFill>
          <a:blip r:embed="rId1"/>
          <a:stretch>
            <a:fillRect/>
          </a:stretch>
        </p:blipFill>
        <p:spPr>
          <a:xfrm>
            <a:off x="2991240" y="836640"/>
            <a:ext cx="6152400" cy="2088000"/>
          </a:xfrm>
          <a:prstGeom prst="rect">
            <a:avLst/>
          </a:prstGeom>
        </p:spPr>
      </p:pic>
      <p:sp>
        <p:nvSpPr>
          <p:cNvPr id="175" name="CustomShape 7"/>
          <p:cNvSpPr/>
          <p:nvPr/>
        </p:nvSpPr>
        <p:spPr>
          <a:xfrm>
            <a:off x="-314640" y="0"/>
            <a:ext cx="2485440" cy="3952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i="1" lang="en-US" sz="2000">
                <a:solidFill>
                  <a:srgbClr val="000000"/>
                </a:solidFill>
                <a:latin typeface="Calibri"/>
              </a:rPr>
              <a:t>     </a:t>
            </a:r>
            <a:r>
              <a:rPr b="1" i="1" lang="en-US" sz="2000">
                <a:solidFill>
                  <a:srgbClr val="000000"/>
                </a:solidFill>
                <a:latin typeface="Calibri"/>
              </a:rPr>
              <a:t>3N Dynamics</a:t>
            </a:r>
            <a:endParaRPr/>
          </a:p>
        </p:txBody>
      </p:sp>
      <p:sp>
        <p:nvSpPr>
          <p:cNvPr id="176" name="CustomShape 8"/>
          <p:cNvSpPr/>
          <p:nvPr/>
        </p:nvSpPr>
        <p:spPr>
          <a:xfrm>
            <a:off x="250920" y="1340640"/>
            <a:ext cx="2569320" cy="729720"/>
          </a:xfrm>
          <a:prstGeom prst="rect">
            <a:avLst/>
          </a:prstGeom>
          <a:solidFill>
            <a:srgbClr val="ffff00"/>
          </a:solidFill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000000"/>
                </a:solidFill>
                <a:latin typeface="Times New Roman"/>
              </a:rPr>
              <a:t>Cross Sections of 1H(d,pp)n Breakup </a:t>
            </a:r>
            <a:r>
              <a:rPr b="1" i="1" lang="en-US" sz="1200">
                <a:solidFill>
                  <a:srgbClr val="000000"/>
                </a:solidFill>
                <a:latin typeface="Times New Roman"/>
              </a:rPr>
              <a:t>
</a:t>
            </a:r>
            <a:r>
              <a:rPr b="1" i="1" lang="en-US" sz="1200">
                <a:solidFill>
                  <a:srgbClr val="000000"/>
                </a:solidFill>
                <a:latin typeface="Times New Roman"/>
              </a:rPr>
              <a:t>@ 65MeV /n- FZ-Juelich Experiment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WenQuanYi Micro Hei"/>
              </a:rPr>
              <a:t>I. Ciepa</a:t>
            </a:r>
            <a:r>
              <a:rPr lang="en-US">
                <a:solidFill>
                  <a:srgbClr val="000000"/>
                </a:solidFill>
                <a:latin typeface="Calibri"/>
                <a:ea typeface="WenQuanYi Micro Hei"/>
              </a:rPr>
              <a:t>ł</a:t>
            </a:r>
            <a:r>
              <a:rPr lang="en-US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i="1" lang="en-US">
                <a:solidFill>
                  <a:srgbClr val="000000"/>
                </a:solidFill>
                <a:latin typeface="Times New Roman"/>
                <a:ea typeface="WenQuanYi Micro Hei"/>
              </a:rPr>
              <a:t>et al  (2010)</a:t>
            </a:r>
            <a:endParaRPr/>
          </a:p>
        </p:txBody>
      </p:sp>
      <p:sp>
        <p:nvSpPr>
          <p:cNvPr id="177" name="CustomShape 9"/>
          <p:cNvSpPr/>
          <p:nvPr/>
        </p:nvSpPr>
        <p:spPr>
          <a:xfrm>
            <a:off x="179640" y="5157360"/>
            <a:ext cx="3168000" cy="1186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lang="en-US">
                <a:solidFill>
                  <a:srgbClr val="000000"/>
                </a:solidFill>
                <a:latin typeface="Calibri"/>
              </a:rPr>
              <a:t> </a:t>
            </a:r>
            <a:r>
              <a:rPr lang="en-US">
                <a:solidFill>
                  <a:srgbClr val="000000"/>
                </a:solidFill>
                <a:latin typeface="Calibri"/>
              </a:rPr>
              <a:t>4NF ? : 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ChPT predicts 2NF&gt;&gt;3NF&gt;&gt;4NF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78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276000" y="3213000"/>
            <a:ext cx="5400360" cy="2980440"/>
          </a:xfrm>
          <a:prstGeom prst="rect">
            <a:avLst/>
          </a:prstGeom>
        </p:spPr>
      </p:pic>
      <p:sp>
        <p:nvSpPr>
          <p:cNvPr id="179" name="CustomShape 10"/>
          <p:cNvSpPr/>
          <p:nvPr/>
        </p:nvSpPr>
        <p:spPr>
          <a:xfrm>
            <a:off x="11520" y="3573000"/>
            <a:ext cx="3194280" cy="729720"/>
          </a:xfrm>
          <a:prstGeom prst="rect">
            <a:avLst/>
          </a:prstGeom>
          <a:solidFill>
            <a:srgbClr val="ffff00"/>
          </a:solidFill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000000"/>
                </a:solidFill>
                <a:latin typeface="Times New Roman"/>
              </a:rPr>
              <a:t>Cross Sections of 2H(p,pp)n Breakup </a:t>
            </a:r>
            <a:r>
              <a:rPr b="1" i="1" lang="en-US" sz="1200">
                <a:solidFill>
                  <a:srgbClr val="000000"/>
                </a:solidFill>
                <a:latin typeface="Times New Roman"/>
              </a:rPr>
              <a:t>
</a:t>
            </a:r>
            <a:r>
              <a:rPr b="1" i="1" lang="en-US" sz="1200">
                <a:solidFill>
                  <a:srgbClr val="000000"/>
                </a:solidFill>
                <a:latin typeface="Times New Roman"/>
              </a:rPr>
              <a:t>@ 135MeV/n - KVI Experiment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WenQuanYi Micro Hei"/>
              </a:rPr>
              <a:t>M. Eslami-Kalantari </a:t>
            </a:r>
            <a:r>
              <a:rPr i="1" lang="en-US">
                <a:solidFill>
                  <a:srgbClr val="000000"/>
                </a:solidFill>
                <a:latin typeface="Times New Roman"/>
                <a:ea typeface="WenQuanYi Micro Hei"/>
              </a:rPr>
              <a:t>et al (2009)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F16191B1-2161-4191-9161-F1E19181118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81" name="CustomShape 2"/>
          <p:cNvSpPr/>
          <p:nvPr/>
        </p:nvSpPr>
        <p:spPr>
          <a:xfrm>
            <a:off x="309960" y="476640"/>
            <a:ext cx="3730680" cy="456120"/>
          </a:xfrm>
          <a:prstGeom prst="rect">
            <a:avLst/>
          </a:prstGeom>
          <a:solidFill>
            <a:srgbClr val="ffffff"/>
          </a:solidFill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Are we done ? …No !</a:t>
            </a:r>
            <a:endParaRPr/>
          </a:p>
        </p:txBody>
      </p:sp>
      <p:sp>
        <p:nvSpPr>
          <p:cNvPr id="182" name="CustomShape 3"/>
          <p:cNvSpPr/>
          <p:nvPr/>
        </p:nvSpPr>
        <p:spPr>
          <a:xfrm>
            <a:off x="755640" y="908640"/>
            <a:ext cx="7776360" cy="1824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lang="en-US" sz="16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3NFs helped to improve theories, but </a:t>
            </a:r>
            <a:r>
              <a:rPr b="1" lang="en-US" sz="1600">
                <a:solidFill>
                  <a:srgbClr val="000000"/>
                </a:solidFill>
                <a:latin typeface="Calibri"/>
              </a:rPr>
              <a:t>still some discrepancy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 remains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lang="en-US" sz="16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Do we really understand </a:t>
            </a:r>
            <a:r>
              <a:rPr b="1" lang="en-US" sz="1600">
                <a:solidFill>
                  <a:srgbClr val="000000"/>
                </a:solidFill>
                <a:latin typeface="Calibri"/>
              </a:rPr>
              <a:t>3NF 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!!?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</a:rPr>
              <a:t>     </a:t>
            </a:r>
            <a:r>
              <a:rPr i="1" lang="en-US" sz="1600">
                <a:solidFill>
                  <a:srgbClr val="00b0f0"/>
                </a:solidFill>
                <a:latin typeface="Calibri"/>
              </a:rPr>
              <a:t>Include other ingredients ?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lang="en-US" sz="16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Can we consider the validity through complete phase-space of 3N dynamics ?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</a:rPr>
              <a:t>     </a:t>
            </a:r>
            <a:r>
              <a:rPr i="1" lang="en-US" sz="1600">
                <a:solidFill>
                  <a:srgbClr val="00cc00"/>
                </a:solidFill>
                <a:latin typeface="Calibri"/>
              </a:rPr>
              <a:t>Urgent need for systematic and </a:t>
            </a:r>
            <a:r>
              <a:rPr b="1" i="1" lang="en-US" sz="1600">
                <a:solidFill>
                  <a:srgbClr val="00cc00"/>
                </a:solidFill>
                <a:latin typeface="Calibri"/>
              </a:rPr>
              <a:t>High-Precision</a:t>
            </a:r>
            <a:r>
              <a:rPr i="1" lang="en-US" sz="1600">
                <a:solidFill>
                  <a:srgbClr val="00cc00"/>
                </a:solidFill>
                <a:latin typeface="Calibri"/>
              </a:rPr>
              <a:t> data-base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        </a:t>
            </a:r>
            <a:endParaRPr/>
          </a:p>
        </p:txBody>
      </p:sp>
      <p:sp>
        <p:nvSpPr>
          <p:cNvPr id="183" name="TextShape 4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G. Khatri, MPD Symposium, Kraków</a:t>
            </a:r>
            <a:endParaRPr/>
          </a:p>
        </p:txBody>
      </p:sp>
      <p:sp>
        <p:nvSpPr>
          <p:cNvPr id="184" name="TextShape 5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05 June, 2013</a:t>
            </a:r>
            <a:endParaRPr/>
          </a:p>
        </p:txBody>
      </p:sp>
      <p:sp>
        <p:nvSpPr>
          <p:cNvPr id="185" name="CustomShape 6"/>
          <p:cNvSpPr/>
          <p:nvPr/>
        </p:nvSpPr>
        <p:spPr>
          <a:xfrm>
            <a:off x="0" y="0"/>
            <a:ext cx="2195280" cy="404280"/>
          </a:xfrm>
          <a:prstGeom prst="rect">
            <a:avLst>
              <a:gd fmla="val 16667" name="adj"/>
            </a:avLst>
          </a:prstGeom>
          <a:ln w="38160">
            <a:solidFill>
              <a:srgbClr val="fac090"/>
            </a:solidFill>
            <a:round/>
          </a:ln>
        </p:spPr>
      </p:sp>
      <p:sp>
        <p:nvSpPr>
          <p:cNvPr id="186" name="CustomShape 7"/>
          <p:cNvSpPr/>
          <p:nvPr/>
        </p:nvSpPr>
        <p:spPr>
          <a:xfrm>
            <a:off x="6444720" y="3789000"/>
            <a:ext cx="2368080" cy="5778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Dot-Size  show angular 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coverage of detection</a:t>
            </a:r>
            <a:endParaRPr/>
          </a:p>
        </p:txBody>
      </p:sp>
      <p:sp>
        <p:nvSpPr>
          <p:cNvPr id="187" name="CustomShape 8"/>
          <p:cNvSpPr/>
          <p:nvPr/>
        </p:nvSpPr>
        <p:spPr>
          <a:xfrm>
            <a:off x="6721560" y="2688840"/>
            <a:ext cx="122040" cy="103320"/>
          </a:xfrm>
          <a:prstGeom prst="rect">
            <a:avLst>
              <a:gd fmla="val 50000" name="adj"/>
            </a:avLst>
          </a:prstGeom>
          <a:ln w="25560">
            <a:solidFill>
              <a:srgbClr val="00b050"/>
            </a:solidFill>
            <a:round/>
          </a:ln>
        </p:spPr>
      </p:sp>
      <p:sp>
        <p:nvSpPr>
          <p:cNvPr id="188" name="CustomShape 9"/>
          <p:cNvSpPr/>
          <p:nvPr/>
        </p:nvSpPr>
        <p:spPr>
          <a:xfrm>
            <a:off x="6721560" y="2999160"/>
            <a:ext cx="122040" cy="154800"/>
          </a:xfrm>
          <a:prstGeom prst="rect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89" name="CustomShape 10"/>
          <p:cNvSpPr/>
          <p:nvPr/>
        </p:nvSpPr>
        <p:spPr>
          <a:xfrm>
            <a:off x="6729480" y="2853000"/>
            <a:ext cx="149040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 </a:t>
            </a:r>
            <a:r>
              <a:rPr lang="en-US"/>
              <a:t>WASA-2013</a:t>
            </a:r>
            <a:endParaRPr/>
          </a:p>
        </p:txBody>
      </p:sp>
      <p:sp>
        <p:nvSpPr>
          <p:cNvPr id="190" name="CustomShape 11"/>
          <p:cNvSpPr/>
          <p:nvPr/>
        </p:nvSpPr>
        <p:spPr>
          <a:xfrm>
            <a:off x="6726240" y="2637000"/>
            <a:ext cx="1113840" cy="3639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KVI-2011</a:t>
            </a:r>
            <a:endParaRPr/>
          </a:p>
        </p:txBody>
      </p:sp>
      <p:sp>
        <p:nvSpPr>
          <p:cNvPr id="191" name="CustomShape 12"/>
          <p:cNvSpPr/>
          <p:nvPr/>
        </p:nvSpPr>
        <p:spPr>
          <a:xfrm>
            <a:off x="6660360" y="2637000"/>
            <a:ext cx="1776240" cy="569160"/>
          </a:xfrm>
          <a:prstGeom prst="rect">
            <a:avLst/>
          </a:prstGeom>
          <a:ln w="3240">
            <a:solidFill>
              <a:srgbClr val="3a5f8b"/>
            </a:solidFill>
            <a:round/>
          </a:ln>
        </p:spPr>
      </p:sp>
      <p:sp>
        <p:nvSpPr>
          <p:cNvPr id="192" name="CustomShape 13"/>
          <p:cNvSpPr/>
          <p:nvPr/>
        </p:nvSpPr>
        <p:spPr>
          <a:xfrm>
            <a:off x="6804360" y="3285000"/>
            <a:ext cx="143640" cy="143640"/>
          </a:xfrm>
          <a:prstGeom prst="rect">
            <a:avLst/>
          </a:prstGeom>
          <a:solidFill>
            <a:srgbClr val="041298"/>
          </a:solidFill>
          <a:ln w="25560">
            <a:solidFill>
              <a:srgbClr val="041298"/>
            </a:solidFill>
            <a:round/>
          </a:ln>
        </p:spPr>
      </p:sp>
      <p:sp>
        <p:nvSpPr>
          <p:cNvPr id="193" name="CustomShape 14"/>
          <p:cNvSpPr/>
          <p:nvPr/>
        </p:nvSpPr>
        <p:spPr>
          <a:xfrm>
            <a:off x="6804360" y="3573000"/>
            <a:ext cx="143640" cy="143640"/>
          </a:xfrm>
          <a:prstGeom prst="rect">
            <a:avLst/>
          </a:prstGeom>
          <a:solidFill>
            <a:srgbClr val="ff0000"/>
          </a:solidFill>
          <a:ln w="25560">
            <a:solidFill>
              <a:srgbClr val="ff0000"/>
            </a:solidFill>
            <a:round/>
          </a:ln>
        </p:spPr>
      </p:sp>
      <p:sp>
        <p:nvSpPr>
          <p:cNvPr id="194" name="CustomShape 15"/>
          <p:cNvSpPr/>
          <p:nvPr/>
        </p:nvSpPr>
        <p:spPr>
          <a:xfrm>
            <a:off x="6895080" y="3285000"/>
            <a:ext cx="160596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Available data</a:t>
            </a:r>
            <a:endParaRPr/>
          </a:p>
        </p:txBody>
      </p:sp>
      <p:sp>
        <p:nvSpPr>
          <p:cNvPr id="195" name="CustomShape 16"/>
          <p:cNvSpPr/>
          <p:nvPr/>
        </p:nvSpPr>
        <p:spPr>
          <a:xfrm>
            <a:off x="6732360" y="3213000"/>
            <a:ext cx="1656000" cy="575640"/>
          </a:xfrm>
          <a:prstGeom prst="rect">
            <a:avLst/>
          </a:prstGeom>
          <a:ln w="3240">
            <a:solidFill>
              <a:srgbClr val="3a5f8b"/>
            </a:solidFill>
            <a:round/>
          </a:ln>
        </p:spPr>
      </p:sp>
      <p:sp>
        <p:nvSpPr>
          <p:cNvPr id="196" name="CustomShape 17"/>
          <p:cNvSpPr/>
          <p:nvPr/>
        </p:nvSpPr>
        <p:spPr>
          <a:xfrm>
            <a:off x="6732360" y="3861000"/>
            <a:ext cx="1800000" cy="575640"/>
          </a:xfrm>
          <a:prstGeom prst="rect">
            <a:avLst/>
          </a:prstGeom>
          <a:ln w="3240">
            <a:solidFill>
              <a:srgbClr val="3a5f8b"/>
            </a:solidFill>
            <a:round/>
          </a:ln>
        </p:spPr>
      </p:sp>
      <p:sp>
        <p:nvSpPr>
          <p:cNvPr id="197" name="CustomShape 18"/>
          <p:cNvSpPr/>
          <p:nvPr/>
        </p:nvSpPr>
        <p:spPr>
          <a:xfrm>
            <a:off x="3217320" y="3429000"/>
            <a:ext cx="3404520" cy="5166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Rep. Prog. Phys. 75 </a:t>
            </a:r>
            <a:r>
              <a:rPr b="1" lang="en-US" sz="1400">
                <a:solidFill>
                  <a:srgbClr val="000000"/>
                </a:solidFill>
                <a:latin typeface="Calibri"/>
              </a:rPr>
              <a:t>(2012) 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016301 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N. Kalantar-Nayestanaki</a:t>
            </a:r>
            <a:endParaRPr/>
          </a:p>
        </p:txBody>
      </p:sp>
      <p:pic>
        <p:nvPicPr>
          <p:cNvPr descr="" id="198" name="Picture 3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2133000"/>
            <a:ext cx="6522480" cy="1157760"/>
          </a:xfrm>
          <a:prstGeom prst="rect">
            <a:avLst/>
          </a:prstGeom>
        </p:spPr>
      </p:pic>
      <p:sp>
        <p:nvSpPr>
          <p:cNvPr id="199" name="CustomShape 19"/>
          <p:cNvSpPr/>
          <p:nvPr/>
        </p:nvSpPr>
        <p:spPr>
          <a:xfrm>
            <a:off x="-495000" y="4293000"/>
            <a:ext cx="10500120" cy="16124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lang="en-US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Need more data with larger Phase-Space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- to test models !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- to get general picture Of 3NF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lang="en-US" sz="16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Only cross-sec. presented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- but final test of predictions is for analyzing power when we have spin interaction also included.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00" name="CustomShape 20"/>
          <p:cNvSpPr/>
          <p:nvPr/>
        </p:nvSpPr>
        <p:spPr>
          <a:xfrm>
            <a:off x="-314640" y="0"/>
            <a:ext cx="2485440" cy="3952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i="1" lang="en-US" sz="2000">
                <a:solidFill>
                  <a:srgbClr val="000000"/>
                </a:solidFill>
                <a:latin typeface="Calibri"/>
              </a:rPr>
              <a:t>     </a:t>
            </a:r>
            <a:r>
              <a:rPr b="1" i="1" lang="en-US" sz="2000">
                <a:solidFill>
                  <a:srgbClr val="000000"/>
                </a:solidFill>
                <a:latin typeface="Calibri"/>
              </a:rPr>
              <a:t>3N Dynamics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05 June, 2013</a:t>
            </a:r>
            <a:endParaRPr/>
          </a:p>
        </p:txBody>
      </p:sp>
      <p:sp>
        <p:nvSpPr>
          <p:cNvPr id="202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G. Khatri, MPD Symposium, Kraków</a:t>
            </a:r>
            <a:endParaRPr/>
          </a:p>
        </p:txBody>
      </p:sp>
      <p:sp>
        <p:nvSpPr>
          <p:cNvPr id="203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1A1E1C1-E131-41D1-81E1-F1113121117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204" name="TextShape 4"/>
          <p:cNvSpPr txBox="1"/>
          <p:nvPr/>
        </p:nvSpPr>
        <p:spPr>
          <a:xfrm>
            <a:off x="611640" y="2647080"/>
            <a:ext cx="8532000" cy="17982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ff0000"/>
                </a:solidFill>
                <a:latin typeface="Calibri"/>
              </a:rPr>
              <a:t>Present work is analysis of data from BINA detector.</a:t>
            </a:r>
            <a:r>
              <a:rPr b="1" lang="en-US" sz="2800">
                <a:solidFill>
                  <a:srgbClr val="ff0000"/>
                </a:solidFill>
                <a:latin typeface="Calibri"/>
              </a:rPr>
              <a:t>
</a:t>
            </a:r>
            <a:r>
              <a:rPr b="1" lang="en-US" sz="2800">
                <a:solidFill>
                  <a:srgbClr val="ff0000"/>
                </a:solidFill>
                <a:latin typeface="Calibri"/>
              </a:rPr>
              <a:t>d+p and d+d reactions </a:t>
            </a:r>
            <a:r>
              <a:rPr b="1" lang="en-US" sz="2800">
                <a:solidFill>
                  <a:srgbClr val="ff0000"/>
                </a:solidFill>
                <a:latin typeface="Calibri"/>
              </a:rPr>
              <a:t>
</a:t>
            </a:r>
            <a:r>
              <a:rPr b="1" lang="en-US" sz="2800">
                <a:solidFill>
                  <a:srgbClr val="ff0000"/>
                </a:solidFill>
                <a:latin typeface="Calibri"/>
              </a:rPr>
              <a:t>@ 160 MeV unpolarized d-beam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05" name="Picture 33"/>
          <p:cNvPicPr/>
          <p:nvPr/>
        </p:nvPicPr>
        <p:blipFill>
          <a:blip r:embed="rId1"/>
          <a:stretch>
            <a:fillRect/>
          </a:stretch>
        </p:blipFill>
        <p:spPr>
          <a:xfrm>
            <a:off x="3204000" y="908640"/>
            <a:ext cx="4840920" cy="5308920"/>
          </a:xfrm>
          <a:prstGeom prst="rect">
            <a:avLst/>
          </a:prstGeom>
        </p:spPr>
      </p:pic>
      <p:sp>
        <p:nvSpPr>
          <p:cNvPr id="206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B1714141-7111-41B1-8171-D1E1B1B1B19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207" name="CustomShape 2"/>
          <p:cNvSpPr/>
          <p:nvPr/>
        </p:nvSpPr>
        <p:spPr>
          <a:xfrm>
            <a:off x="-387360" y="0"/>
            <a:ext cx="3053880" cy="3952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i="1" lang="en-US" sz="2000">
                <a:solidFill>
                  <a:srgbClr val="000000"/>
                </a:solidFill>
                <a:latin typeface="Calibri"/>
              </a:rPr>
              <a:t>     </a:t>
            </a:r>
            <a:r>
              <a:rPr b="1" i="1" lang="en-US" sz="2000">
                <a:solidFill>
                  <a:srgbClr val="000000"/>
                </a:solidFill>
                <a:latin typeface="Calibri"/>
              </a:rPr>
              <a:t>BINA Experiment</a:t>
            </a:r>
            <a:endParaRPr/>
          </a:p>
        </p:txBody>
      </p:sp>
      <p:sp>
        <p:nvSpPr>
          <p:cNvPr id="208" name="CustomShape 3"/>
          <p:cNvSpPr/>
          <p:nvPr/>
        </p:nvSpPr>
        <p:spPr>
          <a:xfrm>
            <a:off x="0" y="0"/>
            <a:ext cx="2195280" cy="404280"/>
          </a:xfrm>
          <a:prstGeom prst="rect">
            <a:avLst>
              <a:gd fmla="val 16667" name="adj"/>
            </a:avLst>
          </a:prstGeom>
          <a:ln w="38160">
            <a:solidFill>
              <a:srgbClr val="fac090"/>
            </a:solidFill>
            <a:round/>
          </a:ln>
        </p:spPr>
      </p:sp>
      <p:sp>
        <p:nvSpPr>
          <p:cNvPr id="209" name="Line 4"/>
          <p:cNvSpPr/>
          <p:nvPr/>
        </p:nvSpPr>
        <p:spPr>
          <a:xfrm flipH="1" flipV="1">
            <a:off x="3510000" y="2217960"/>
            <a:ext cx="990720" cy="1219320"/>
          </a:xfrm>
          <a:prstGeom prst="line">
            <a:avLst/>
          </a:prstGeom>
          <a:ln w="19080">
            <a:solidFill>
              <a:srgbClr val="0000ff"/>
            </a:solidFill>
            <a:round/>
          </a:ln>
        </p:spPr>
      </p:sp>
      <p:sp>
        <p:nvSpPr>
          <p:cNvPr id="210" name="CustomShape 5"/>
          <p:cNvSpPr/>
          <p:nvPr/>
        </p:nvSpPr>
        <p:spPr>
          <a:xfrm>
            <a:off x="2207520" y="1268640"/>
            <a:ext cx="1810080" cy="10638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ff"/>
                </a:solidFill>
                <a:latin typeface="Comic Sans MS"/>
              </a:rPr>
              <a:t>150 phoswich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ff"/>
                </a:solidFill>
                <a:latin typeface="Comic Sans MS"/>
              </a:rPr>
              <a:t>Scintillators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ff"/>
                </a:solidFill>
                <a:latin typeface="Comic Sans MS"/>
              </a:rPr>
              <a:t>=Target chamber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ff"/>
                </a:solidFill>
                <a:latin typeface="Comic Sans MS"/>
              </a:rPr>
              <a:t>(~10-5 mbar)</a:t>
            </a:r>
            <a:endParaRPr/>
          </a:p>
        </p:txBody>
      </p:sp>
      <p:sp>
        <p:nvSpPr>
          <p:cNvPr id="211" name="Line 6"/>
          <p:cNvSpPr/>
          <p:nvPr/>
        </p:nvSpPr>
        <p:spPr>
          <a:xfrm flipH="1">
            <a:off x="6372000" y="3429000"/>
            <a:ext cx="50400" cy="2024280"/>
          </a:xfrm>
          <a:prstGeom prst="line">
            <a:avLst/>
          </a:prstGeom>
          <a:ln w="19080">
            <a:solidFill>
              <a:srgbClr val="0000ff"/>
            </a:solidFill>
            <a:round/>
          </a:ln>
        </p:spPr>
      </p:sp>
      <p:sp>
        <p:nvSpPr>
          <p:cNvPr id="212" name="CustomShape 7"/>
          <p:cNvSpPr/>
          <p:nvPr/>
        </p:nvSpPr>
        <p:spPr>
          <a:xfrm>
            <a:off x="5666400" y="5445360"/>
            <a:ext cx="2220120" cy="82044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00ff"/>
                </a:solidFill>
                <a:latin typeface="Comic Sans MS"/>
              </a:rPr>
              <a:t>Forward scintillators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00ff"/>
                </a:solidFill>
                <a:latin typeface="Comic Sans MS"/>
              </a:rPr>
              <a:t>(E-wall)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00ff"/>
                </a:solidFill>
                <a:latin typeface="Comic Sans MS"/>
              </a:rPr>
              <a:t>[9x12x220 cm3]</a:t>
            </a:r>
            <a:endParaRPr/>
          </a:p>
        </p:txBody>
      </p:sp>
      <p:sp>
        <p:nvSpPr>
          <p:cNvPr id="213" name="Line 8"/>
          <p:cNvSpPr/>
          <p:nvPr/>
        </p:nvSpPr>
        <p:spPr>
          <a:xfrm flipV="1">
            <a:off x="7524000" y="2492640"/>
            <a:ext cx="288360" cy="1324800"/>
          </a:xfrm>
          <a:prstGeom prst="line">
            <a:avLst/>
          </a:prstGeom>
          <a:ln w="19080">
            <a:solidFill>
              <a:srgbClr val="0000ff"/>
            </a:solidFill>
            <a:round/>
          </a:ln>
        </p:spPr>
      </p:sp>
      <p:sp>
        <p:nvSpPr>
          <p:cNvPr id="214" name="CustomShape 9"/>
          <p:cNvSpPr/>
          <p:nvPr/>
        </p:nvSpPr>
        <p:spPr>
          <a:xfrm>
            <a:off x="6877080" y="1268640"/>
            <a:ext cx="2252160" cy="130716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00ff"/>
                </a:solidFill>
                <a:latin typeface="Comic Sans MS"/>
              </a:rPr>
              <a:t>Thin scintillators for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00ff"/>
                </a:solidFill>
                <a:latin typeface="Comic Sans MS"/>
              </a:rPr>
              <a:t>particle identification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00ff"/>
                </a:solidFill>
                <a:latin typeface="Comic Sans MS"/>
              </a:rPr>
              <a:t>  </a:t>
            </a:r>
            <a:r>
              <a:rPr lang="en-US" sz="1600">
                <a:solidFill>
                  <a:srgbClr val="0000ff"/>
                </a:solidFill>
                <a:latin typeface="Comic Sans MS"/>
              </a:rPr>
              <a:t>(ΔE -wall)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00ff"/>
                </a:solidFill>
                <a:latin typeface="Comic Sans MS"/>
              </a:rPr>
              <a:t>[1.8x10.8x0.1 cm3]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15" name="CustomShape 10"/>
          <p:cNvSpPr/>
          <p:nvPr/>
        </p:nvSpPr>
        <p:spPr>
          <a:xfrm>
            <a:off x="4876200" y="404640"/>
            <a:ext cx="2415240" cy="10638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ff"/>
                </a:solidFill>
                <a:latin typeface="Comic Sans MS"/>
              </a:rPr>
              <a:t>Wire chamber (MWPC)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ff"/>
                </a:solidFill>
                <a:latin typeface="Comic Sans MS"/>
              </a:rPr>
              <a:t>Three planes X, Y &amp; U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ff"/>
                </a:solidFill>
                <a:latin typeface="Comic Sans MS"/>
              </a:rPr>
              <a:t>[118x118x148 wires]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16" name="CustomShape 11"/>
          <p:cNvSpPr/>
          <p:nvPr/>
        </p:nvSpPr>
        <p:spPr>
          <a:xfrm>
            <a:off x="2632320" y="4077000"/>
            <a:ext cx="681120" cy="3337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ff"/>
                </a:solidFill>
                <a:latin typeface="Comic Sans MS"/>
              </a:rPr>
              <a:t>Beam</a:t>
            </a:r>
            <a:endParaRPr/>
          </a:p>
        </p:txBody>
      </p:sp>
      <p:sp>
        <p:nvSpPr>
          <p:cNvPr id="217" name="Line 12"/>
          <p:cNvSpPr/>
          <p:nvPr/>
        </p:nvSpPr>
        <p:spPr>
          <a:xfrm flipV="1">
            <a:off x="4499640" y="1196640"/>
            <a:ext cx="504360" cy="452880"/>
          </a:xfrm>
          <a:prstGeom prst="line">
            <a:avLst/>
          </a:prstGeom>
          <a:ln w="19080">
            <a:solidFill>
              <a:srgbClr val="0000ff"/>
            </a:solidFill>
            <a:round/>
          </a:ln>
        </p:spPr>
      </p:sp>
      <p:sp>
        <p:nvSpPr>
          <p:cNvPr id="218" name="Line 13"/>
          <p:cNvSpPr/>
          <p:nvPr/>
        </p:nvSpPr>
        <p:spPr>
          <a:xfrm flipV="1">
            <a:off x="2915640" y="4293000"/>
            <a:ext cx="720000" cy="360000"/>
          </a:xfrm>
          <a:prstGeom prst="line">
            <a:avLst/>
          </a:prstGeom>
          <a:ln w="19080">
            <a:solidFill>
              <a:srgbClr val="0000ff"/>
            </a:solidFill>
            <a:round/>
          </a:ln>
        </p:spPr>
      </p:sp>
      <p:sp>
        <p:nvSpPr>
          <p:cNvPr id="219" name="Line 14"/>
          <p:cNvSpPr/>
          <p:nvPr/>
        </p:nvSpPr>
        <p:spPr>
          <a:xfrm>
            <a:off x="3419640" y="4293000"/>
            <a:ext cx="216000" cy="0"/>
          </a:xfrm>
          <a:prstGeom prst="line">
            <a:avLst/>
          </a:prstGeom>
          <a:ln w="19080">
            <a:solidFill>
              <a:srgbClr val="0000ff"/>
            </a:solidFill>
            <a:round/>
          </a:ln>
        </p:spPr>
      </p:sp>
      <p:sp>
        <p:nvSpPr>
          <p:cNvPr id="220" name="Line 15"/>
          <p:cNvSpPr/>
          <p:nvPr/>
        </p:nvSpPr>
        <p:spPr>
          <a:xfrm flipV="1">
            <a:off x="3491640" y="4293000"/>
            <a:ext cx="144000" cy="216000"/>
          </a:xfrm>
          <a:prstGeom prst="line">
            <a:avLst/>
          </a:prstGeom>
          <a:ln w="19080">
            <a:solidFill>
              <a:srgbClr val="0000ff"/>
            </a:solidFill>
            <a:round/>
          </a:ln>
        </p:spPr>
      </p:sp>
      <p:sp>
        <p:nvSpPr>
          <p:cNvPr id="221" name="CustomShape 16"/>
          <p:cNvSpPr/>
          <p:nvPr/>
        </p:nvSpPr>
        <p:spPr>
          <a:xfrm>
            <a:off x="-164520" y="1052640"/>
            <a:ext cx="2008440" cy="206820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b0f0"/>
                </a:solidFill>
                <a:latin typeface="Calibri"/>
              </a:rPr>
              <a:t>Wall covers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b0f0"/>
                </a:solidFill>
                <a:latin typeface="Calibri"/>
              </a:rPr>
              <a:t>θ=10-35  ͦ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</a:rPr>
              <a:t>+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2060"/>
                </a:solidFill>
                <a:latin typeface="Calibri"/>
              </a:rPr>
              <a:t>Ball covers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2060"/>
                </a:solidFill>
                <a:latin typeface="Calibri"/>
              </a:rPr>
              <a:t>θ=up to 165  ͦ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</a:rPr>
              <a:t>≡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en-US" sz="1600">
                <a:solidFill>
                  <a:srgbClr val="ff0000"/>
                </a:solidFill>
                <a:latin typeface="Calibri"/>
              </a:rPr>
              <a:t>4π Phase-Space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22" name="CustomShape 17"/>
          <p:cNvSpPr/>
          <p:nvPr/>
        </p:nvSpPr>
        <p:spPr>
          <a:xfrm>
            <a:off x="107640" y="1052640"/>
            <a:ext cx="1439640" cy="2088000"/>
          </a:xfrm>
          <a:prstGeom prst="rect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23" name="CustomShape 18"/>
          <p:cNvSpPr/>
          <p:nvPr/>
        </p:nvSpPr>
        <p:spPr>
          <a:xfrm>
            <a:off x="179640" y="3285000"/>
            <a:ext cx="2088000" cy="1824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000000"/>
                </a:solidFill>
                <a:latin typeface="Calibri"/>
              </a:rPr>
              <a:t>MWPC: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i="1" lang="en-US" sz="1600">
                <a:solidFill>
                  <a:srgbClr val="000000"/>
                </a:solidFill>
                <a:latin typeface="Calibri"/>
              </a:rPr>
              <a:t>CF4(80%) +</a:t>
            </a:r>
            <a:endParaRPr/>
          </a:p>
          <a:p>
            <a:pPr>
              <a:lnSpc>
                <a:spcPct val="100000"/>
              </a:lnSpc>
            </a:pPr>
            <a:r>
              <a:rPr i="1" lang="en-US" sz="1600">
                <a:solidFill>
                  <a:srgbClr val="000000"/>
                </a:solidFill>
                <a:latin typeface="Calibri"/>
              </a:rPr>
              <a:t>   </a:t>
            </a:r>
            <a:r>
              <a:rPr i="1" lang="en-US" sz="1600">
                <a:solidFill>
                  <a:srgbClr val="000000"/>
                </a:solidFill>
                <a:latin typeface="Calibri"/>
              </a:rPr>
              <a:t>Isobutane(20%)</a:t>
            </a:r>
            <a:endParaRPr/>
          </a:p>
          <a:p>
            <a:pPr>
              <a:lnSpc>
                <a:spcPct val="100000"/>
              </a:lnSpc>
            </a:pPr>
            <a:r>
              <a:rPr i="1" lang="en-US" sz="1600">
                <a:solidFill>
                  <a:srgbClr val="000000"/>
                </a:solidFill>
                <a:latin typeface="Calibri"/>
              </a:rPr>
              <a:t>   </a:t>
            </a:r>
            <a:r>
              <a:rPr i="1" lang="en-US" sz="1600">
                <a:solidFill>
                  <a:srgbClr val="000000"/>
                </a:solidFill>
                <a:latin typeface="Calibri"/>
              </a:rPr>
              <a:t>gas-mixture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i="1" lang="en-US" sz="1600">
                <a:solidFill>
                  <a:srgbClr val="000000"/>
                </a:solidFill>
                <a:latin typeface="Calibri"/>
              </a:rPr>
              <a:t> </a:t>
            </a:r>
            <a:r>
              <a:rPr i="1" lang="en-US" sz="1600">
                <a:solidFill>
                  <a:srgbClr val="000000"/>
                </a:solidFill>
                <a:latin typeface="Calibri"/>
              </a:rPr>
              <a:t>20µm diameter</a:t>
            </a:r>
            <a:endParaRPr/>
          </a:p>
          <a:p>
            <a:pPr>
              <a:lnSpc>
                <a:spcPct val="100000"/>
              </a:lnSpc>
            </a:pPr>
            <a:r>
              <a:rPr i="1" lang="en-US" sz="1600">
                <a:solidFill>
                  <a:srgbClr val="000000"/>
                </a:solidFill>
                <a:latin typeface="Calibri"/>
              </a:rPr>
              <a:t>    </a:t>
            </a:r>
            <a:r>
              <a:rPr i="1" lang="en-US" sz="1600">
                <a:solidFill>
                  <a:srgbClr val="000000"/>
                </a:solidFill>
                <a:latin typeface="Calibri"/>
              </a:rPr>
              <a:t>tungsten wire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24" name="CustomShape 19"/>
          <p:cNvSpPr/>
          <p:nvPr/>
        </p:nvSpPr>
        <p:spPr>
          <a:xfrm>
            <a:off x="75600" y="5229360"/>
            <a:ext cx="2764440" cy="130716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000000"/>
                </a:solidFill>
                <a:latin typeface="Calibri"/>
              </a:rPr>
              <a:t>Ball:</a:t>
            </a:r>
            <a:endParaRPr/>
          </a:p>
          <a:p>
            <a:pPr>
              <a:lnSpc>
                <a:spcPct val="100000"/>
              </a:lnSpc>
            </a:pPr>
            <a:r>
              <a:rPr i="1" lang="en-US" sz="1600">
                <a:solidFill>
                  <a:srgbClr val="000000"/>
                </a:solidFill>
                <a:latin typeface="Calibri"/>
              </a:rPr>
              <a:t>Triangular fast scint. and </a:t>
            </a:r>
            <a:endParaRPr/>
          </a:p>
          <a:p>
            <a:pPr>
              <a:lnSpc>
                <a:spcPct val="100000"/>
              </a:lnSpc>
            </a:pPr>
            <a:r>
              <a:rPr i="1" lang="en-US" sz="1600">
                <a:solidFill>
                  <a:srgbClr val="000000"/>
                </a:solidFill>
                <a:latin typeface="Calibri"/>
              </a:rPr>
              <a:t>slow phoswitch parts</a:t>
            </a:r>
            <a:endParaRPr/>
          </a:p>
          <a:p>
            <a:pPr>
              <a:lnSpc>
                <a:spcPct val="100000"/>
              </a:lnSpc>
            </a:pPr>
            <a:r>
              <a:rPr i="1" lang="en-US" sz="1600">
                <a:solidFill>
                  <a:srgbClr val="000000"/>
                </a:solidFill>
                <a:latin typeface="Calibri"/>
              </a:rPr>
              <a:t>connected to PMT’s </a:t>
            </a:r>
            <a:endParaRPr/>
          </a:p>
          <a:p>
            <a:pPr>
              <a:lnSpc>
                <a:spcPct val="100000"/>
              </a:lnSpc>
            </a:pPr>
            <a:r>
              <a:rPr i="1" lang="en-US" sz="1600">
                <a:solidFill>
                  <a:srgbClr val="000000"/>
                </a:solidFill>
                <a:latin typeface="Calibri"/>
              </a:rPr>
              <a:t>through lightguide</a:t>
            </a:r>
            <a:endParaRPr/>
          </a:p>
        </p:txBody>
      </p:sp>
      <p:sp>
        <p:nvSpPr>
          <p:cNvPr id="225" name="CustomShape 20"/>
          <p:cNvSpPr/>
          <p:nvPr/>
        </p:nvSpPr>
        <p:spPr>
          <a:xfrm>
            <a:off x="179640" y="3213000"/>
            <a:ext cx="1656000" cy="1728000"/>
          </a:xfrm>
          <a:prstGeom prst="rect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26" name="CustomShape 21"/>
          <p:cNvSpPr/>
          <p:nvPr/>
        </p:nvSpPr>
        <p:spPr>
          <a:xfrm>
            <a:off x="251640" y="5229360"/>
            <a:ext cx="2376000" cy="1367640"/>
          </a:xfrm>
          <a:prstGeom prst="rect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27" name="TextShape 2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05 June, 2013</a:t>
            </a:r>
            <a:endParaRPr/>
          </a:p>
        </p:txBody>
      </p:sp>
      <p:sp>
        <p:nvSpPr>
          <p:cNvPr id="228" name="TextShape 2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G. Khatri, MPD Symposium, Kraków</a:t>
            </a:r>
            <a:endParaRPr/>
          </a:p>
        </p:txBody>
      </p:sp>
      <p:pic>
        <p:nvPicPr>
          <p:cNvPr descr="" id="229" name="Picture 38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2637000"/>
            <a:ext cx="3384000" cy="1462680"/>
          </a:xfrm>
          <a:prstGeom prst="rect">
            <a:avLst/>
          </a:prstGeom>
        </p:spPr>
      </p:pic>
      <p:sp>
        <p:nvSpPr>
          <p:cNvPr id="230" name="CustomShape 24"/>
          <p:cNvSpPr/>
          <p:nvPr/>
        </p:nvSpPr>
        <p:spPr>
          <a:xfrm>
            <a:off x="2842920" y="3500280"/>
            <a:ext cx="1583640" cy="143640"/>
          </a:xfrm>
          <a:prstGeom prst="straightConnector1">
            <a:avLst/>
          </a:prstGeom>
          <a:ln w="3816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231" name="CustomShape 25"/>
          <p:cNvSpPr/>
          <p:nvPr/>
        </p:nvSpPr>
        <p:spPr>
          <a:xfrm>
            <a:off x="2339640" y="0"/>
            <a:ext cx="4968360" cy="6382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n-US" u="sng">
                <a:solidFill>
                  <a:srgbClr val="ff0000"/>
                </a:solidFill>
                <a:latin typeface="Calibri"/>
              </a:rPr>
              <a:t>B</a:t>
            </a:r>
            <a:r>
              <a:rPr b="1" lang="en-US" u="sng">
                <a:solidFill>
                  <a:srgbClr val="000000"/>
                </a:solidFill>
                <a:latin typeface="Calibri"/>
              </a:rPr>
              <a:t>ig </a:t>
            </a:r>
            <a:r>
              <a:rPr b="1" lang="en-US" u="sng">
                <a:solidFill>
                  <a:srgbClr val="ff0000"/>
                </a:solidFill>
                <a:latin typeface="Calibri"/>
              </a:rPr>
              <a:t>I</a:t>
            </a:r>
            <a:r>
              <a:rPr b="1" lang="en-US" u="sng">
                <a:solidFill>
                  <a:srgbClr val="000000"/>
                </a:solidFill>
                <a:latin typeface="Calibri"/>
              </a:rPr>
              <a:t>nstrument for </a:t>
            </a:r>
            <a:r>
              <a:rPr b="1" lang="en-US" u="sng">
                <a:solidFill>
                  <a:srgbClr val="ff0000"/>
                </a:solidFill>
                <a:latin typeface="Calibri"/>
              </a:rPr>
              <a:t>N</a:t>
            </a:r>
            <a:r>
              <a:rPr b="1" lang="en-US" u="sng">
                <a:solidFill>
                  <a:srgbClr val="000000"/>
                </a:solidFill>
                <a:latin typeface="Calibri"/>
              </a:rPr>
              <a:t>uclear-polarization </a:t>
            </a:r>
            <a:r>
              <a:rPr b="1" lang="en-US" u="sng">
                <a:solidFill>
                  <a:srgbClr val="ff0000"/>
                </a:solidFill>
                <a:latin typeface="Calibri"/>
              </a:rPr>
              <a:t>A</a:t>
            </a:r>
            <a:r>
              <a:rPr b="1" lang="en-US" u="sng">
                <a:solidFill>
                  <a:srgbClr val="000000"/>
                </a:solidFill>
                <a:latin typeface="Calibri"/>
              </a:rPr>
              <a:t>nalysis</a:t>
            </a:r>
            <a:endParaRPr/>
          </a:p>
        </p:txBody>
      </p:sp>
    </p:spTree>
  </p:cSld>
  <p:timing>
    <p:tnLst>
      <p:par>
        <p:cTn dur="indefinite" id="20" nodeType="tmRoot" restart="never">
          <p:childTnLst>
            <p:seq>
              <p:cTn dur="indefinite" id="21" nodeType="mainSeq">
                <p:childTnLst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dur="500" fill="freeze" id="26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dur="500" fill="freeze" id="29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32" name="Picture 28"/>
          <p:cNvPicPr/>
          <p:nvPr/>
        </p:nvPicPr>
        <p:blipFill>
          <a:blip r:embed="rId1"/>
          <a:stretch>
            <a:fillRect/>
          </a:stretch>
        </p:blipFill>
        <p:spPr>
          <a:xfrm>
            <a:off x="5856480" y="1917000"/>
            <a:ext cx="3287160" cy="1957680"/>
          </a:xfrm>
          <a:prstGeom prst="rect">
            <a:avLst/>
          </a:prstGeom>
        </p:spPr>
      </p:pic>
      <p:sp>
        <p:nvSpPr>
          <p:cNvPr id="233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51018121-A1D1-4151-A191-A121D1F1B13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234" name="CustomShape 2"/>
          <p:cNvSpPr/>
          <p:nvPr/>
        </p:nvSpPr>
        <p:spPr>
          <a:xfrm>
            <a:off x="-519480" y="0"/>
            <a:ext cx="3942360" cy="3952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i="1" lang="en-US" sz="2000">
                <a:solidFill>
                  <a:srgbClr val="000000"/>
                </a:solidFill>
                <a:latin typeface="Calibri"/>
              </a:rPr>
              <a:t>    </a:t>
            </a:r>
            <a:r>
              <a:rPr b="1" i="1" lang="en-US" sz="2000">
                <a:solidFill>
                  <a:srgbClr val="000000"/>
                </a:solidFill>
                <a:latin typeface="Calibri"/>
              </a:rPr>
              <a:t>Data Analysis: Progress</a:t>
            </a:r>
            <a:endParaRPr/>
          </a:p>
        </p:txBody>
      </p:sp>
      <p:sp>
        <p:nvSpPr>
          <p:cNvPr id="235" name="CustomShape 3"/>
          <p:cNvSpPr/>
          <p:nvPr/>
        </p:nvSpPr>
        <p:spPr>
          <a:xfrm>
            <a:off x="0" y="0"/>
            <a:ext cx="2987640" cy="404280"/>
          </a:xfrm>
          <a:prstGeom prst="rect">
            <a:avLst>
              <a:gd fmla="val 16667" name="adj"/>
            </a:avLst>
          </a:prstGeom>
          <a:ln w="38160">
            <a:solidFill>
              <a:srgbClr val="fac090"/>
            </a:solidFill>
            <a:round/>
          </a:ln>
        </p:spPr>
      </p:sp>
      <p:sp>
        <p:nvSpPr>
          <p:cNvPr id="236" name="TextShape 4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G. Khatri, MPD Symposium, Kraków</a:t>
            </a:r>
            <a:endParaRPr/>
          </a:p>
        </p:txBody>
      </p:sp>
      <p:sp>
        <p:nvSpPr>
          <p:cNvPr id="237" name="TextShape 5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05 June, 2013</a:t>
            </a:r>
            <a:endParaRPr/>
          </a:p>
        </p:txBody>
      </p:sp>
      <p:sp>
        <p:nvSpPr>
          <p:cNvPr id="238" name="CustomShape 6"/>
          <p:cNvSpPr/>
          <p:nvPr/>
        </p:nvSpPr>
        <p:spPr>
          <a:xfrm>
            <a:off x="-632880" y="620640"/>
            <a:ext cx="7283160" cy="8204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- Data collection in April-2011 with BINA-detector  (in KVI, Groningen)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- Reactions: </a:t>
            </a:r>
            <a:r>
              <a:rPr b="1" lang="en-US" sz="1600">
                <a:solidFill>
                  <a:srgbClr val="000000"/>
                </a:solidFill>
                <a:latin typeface="Calibri"/>
              </a:rPr>
              <a:t>d+p , d+d  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(with deuteron beam@</a:t>
            </a:r>
            <a:r>
              <a:rPr b="1" lang="en-US" sz="1600">
                <a:solidFill>
                  <a:srgbClr val="000000"/>
                </a:solidFill>
                <a:latin typeface="Calibri"/>
              </a:rPr>
              <a:t>160MeV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)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- Expected output channels:    </a:t>
            </a:r>
            <a:endParaRPr/>
          </a:p>
        </p:txBody>
      </p:sp>
      <p:sp>
        <p:nvSpPr>
          <p:cNvPr id="239" name="CustomShape 7"/>
          <p:cNvSpPr/>
          <p:nvPr/>
        </p:nvSpPr>
        <p:spPr>
          <a:xfrm>
            <a:off x="-77400" y="1556640"/>
            <a:ext cx="4462200" cy="11876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d+p </a:t>
            </a:r>
            <a:r>
              <a:rPr lang="en-US">
                <a:latin typeface=""/>
              </a:rPr>
              <a:t>→</a:t>
            </a:r>
            <a:r>
              <a:rPr lang="en-US">
                <a:solidFill>
                  <a:srgbClr val="ff0000"/>
                </a:solidFill>
                <a:latin typeface=""/>
              </a:rPr>
              <a:t> d+p                       elastic</a:t>
            </a:r>
            <a:endParaRPr/>
          </a:p>
          <a:p>
            <a:r>
              <a:rPr lang="en-US">
                <a:solidFill>
                  <a:srgbClr val="ff0000"/>
                </a:solidFill>
                <a:latin typeface=""/>
              </a:rPr>
              <a:t>d+p → p+p+n           3-body breakup</a:t>
            </a:r>
            <a:endParaRPr/>
          </a:p>
          <a:p>
            <a:r>
              <a:rPr lang="en-US">
                <a:solidFill>
                  <a:srgbClr val="ff0000"/>
                </a:solidFill>
                <a:latin typeface=""/>
              </a:rPr>
              <a:t>                                  </a:t>
            </a:r>
            <a:r>
              <a:rPr lang="en-US">
                <a:solidFill>
                  <a:srgbClr val="ff0000"/>
                </a:solidFill>
                <a:latin typeface=""/>
              </a:rPr>
              <a:t>4-body breakup</a:t>
            </a:r>
            <a:endParaRPr/>
          </a:p>
          <a:p>
            <a:r>
              <a:rPr lang="en-US">
                <a:solidFill>
                  <a:srgbClr val="ff0000"/>
                </a:solidFill>
                <a:latin typeface=""/>
              </a:rPr>
              <a:t>                                       </a:t>
            </a:r>
            <a:r>
              <a:rPr lang="en-US">
                <a:solidFill>
                  <a:srgbClr val="ff0000"/>
                </a:solidFill>
                <a:latin typeface=""/>
              </a:rPr>
              <a:t>n-transfer</a:t>
            </a:r>
            <a:endParaRPr/>
          </a:p>
        </p:txBody>
      </p:sp>
      <p:sp>
        <p:nvSpPr>
          <p:cNvPr id="240" name="CustomShape 8"/>
          <p:cNvSpPr/>
          <p:nvPr/>
        </p:nvSpPr>
        <p:spPr>
          <a:xfrm>
            <a:off x="3908520" y="1556640"/>
            <a:ext cx="2154600" cy="14619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ff0000"/>
                </a:solidFill>
              </a:rPr>
              <a:t>d+d </a:t>
            </a:r>
            <a:r>
              <a:rPr lang="en-US">
                <a:solidFill>
                  <a:srgbClr val="ff0000"/>
                </a:solidFill>
                <a:latin typeface=""/>
              </a:rPr>
              <a:t>→ d+d</a:t>
            </a:r>
            <a:endParaRPr/>
          </a:p>
          <a:p>
            <a:r>
              <a:rPr lang="en-US">
                <a:solidFill>
                  <a:srgbClr val="ff0000"/>
                </a:solidFill>
                <a:latin typeface=""/>
              </a:rPr>
              <a:t>d+d → d+p+n</a:t>
            </a:r>
            <a:endParaRPr/>
          </a:p>
          <a:p>
            <a:r>
              <a:rPr lang="en-US">
                <a:solidFill>
                  <a:srgbClr val="ff0000"/>
                </a:solidFill>
                <a:latin typeface=""/>
              </a:rPr>
              <a:t>d+d → p+p+n+n</a:t>
            </a:r>
            <a:endParaRPr/>
          </a:p>
          <a:p>
            <a:r>
              <a:rPr lang="en-US">
                <a:solidFill>
                  <a:srgbClr val="ff0000"/>
                </a:solidFill>
                <a:latin typeface=""/>
              </a:rPr>
              <a:t>d+d → t+p</a:t>
            </a:r>
            <a:endParaRPr/>
          </a:p>
          <a:p>
            <a:endParaRPr/>
          </a:p>
        </p:txBody>
      </p:sp>
      <p:sp>
        <p:nvSpPr>
          <p:cNvPr id="241" name="CustomShape 9"/>
          <p:cNvSpPr/>
          <p:nvPr/>
        </p:nvSpPr>
        <p:spPr>
          <a:xfrm>
            <a:off x="5538240" y="980640"/>
            <a:ext cx="3649680" cy="5770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</a:rPr>
              <a:t>Triggers: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</a:rPr>
              <a:t>2 charged particles in coincidence</a:t>
            </a:r>
            <a:endParaRPr/>
          </a:p>
        </p:txBody>
      </p:sp>
      <p:sp>
        <p:nvSpPr>
          <p:cNvPr id="242" name="CustomShape 10"/>
          <p:cNvSpPr/>
          <p:nvPr/>
        </p:nvSpPr>
        <p:spPr>
          <a:xfrm>
            <a:off x="323640" y="1556640"/>
            <a:ext cx="5472360" cy="1223640"/>
          </a:xfrm>
          <a:prstGeom prst="rect">
            <a:avLst/>
          </a:prstGeom>
          <a:ln w="25560">
            <a:solidFill>
              <a:srgbClr val="3a5f8b"/>
            </a:solidFill>
            <a:round/>
          </a:ln>
        </p:spPr>
      </p:sp>
      <p:pic>
        <p:nvPicPr>
          <p:cNvPr descr="" id="243" name="Picture 1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285000"/>
            <a:ext cx="3491640" cy="2448000"/>
          </a:xfrm>
          <a:prstGeom prst="rect">
            <a:avLst/>
          </a:prstGeom>
        </p:spPr>
      </p:pic>
      <p:sp>
        <p:nvSpPr>
          <p:cNvPr id="244" name="CustomShape 11"/>
          <p:cNvSpPr/>
          <p:nvPr/>
        </p:nvSpPr>
        <p:spPr>
          <a:xfrm>
            <a:off x="-285480" y="5949360"/>
            <a:ext cx="4224240" cy="3337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000000"/>
                </a:solidFill>
                <a:latin typeface="Calibri"/>
              </a:rPr>
              <a:t>TDC spectra of individual detectors</a:t>
            </a:r>
            <a:endParaRPr/>
          </a:p>
        </p:txBody>
      </p:sp>
      <p:sp>
        <p:nvSpPr>
          <p:cNvPr id="245" name="CustomShape 12"/>
          <p:cNvSpPr/>
          <p:nvPr/>
        </p:nvSpPr>
        <p:spPr>
          <a:xfrm>
            <a:off x="1184040" y="5589360"/>
            <a:ext cx="1036080" cy="3337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</a:rPr>
              <a:t>time(ch)</a:t>
            </a:r>
            <a:endParaRPr/>
          </a:p>
        </p:txBody>
      </p:sp>
      <p:sp>
        <p:nvSpPr>
          <p:cNvPr id="246" name="CustomShape 13"/>
          <p:cNvSpPr/>
          <p:nvPr/>
        </p:nvSpPr>
        <p:spPr>
          <a:xfrm>
            <a:off x="1536480" y="2925000"/>
            <a:ext cx="452592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>
                <a:solidFill>
                  <a:srgbClr val="ff0000"/>
                </a:solidFill>
                <a:latin typeface="Calibri"/>
              </a:rPr>
              <a:t>basic assumptions of the analysis</a:t>
            </a:r>
            <a:endParaRPr/>
          </a:p>
        </p:txBody>
      </p:sp>
      <p:sp>
        <p:nvSpPr>
          <p:cNvPr id="247" name="CustomShape 14"/>
          <p:cNvSpPr/>
          <p:nvPr/>
        </p:nvSpPr>
        <p:spPr>
          <a:xfrm>
            <a:off x="3420000" y="3933000"/>
            <a:ext cx="2285640" cy="1186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Coplanarity to select elastic dp channel: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 </a:t>
            </a:r>
            <a:r>
              <a:rPr lang="en-US">
                <a:solidFill>
                  <a:srgbClr val="000000"/>
                </a:solidFill>
                <a:latin typeface="Calibri"/>
              </a:rPr>
              <a:t>narrow peaks</a:t>
            </a:r>
            <a:endParaRPr/>
          </a:p>
        </p:txBody>
      </p:sp>
      <p:pic>
        <p:nvPicPr>
          <p:cNvPr descr="" id="248" name="Picture 29"/>
          <p:cNvPicPr/>
          <p:nvPr/>
        </p:nvPicPr>
        <p:blipFill>
          <a:blip r:embed="rId3"/>
          <a:stretch>
            <a:fillRect/>
          </a:stretch>
        </p:blipFill>
        <p:spPr>
          <a:xfrm>
            <a:off x="5776920" y="4005000"/>
            <a:ext cx="3354840" cy="216000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