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5" r:id="rId2"/>
  </p:sldMasterIdLst>
  <p:notesMasterIdLst>
    <p:notesMasterId r:id="rId37"/>
  </p:notesMasterIdLst>
  <p:handoutMasterIdLst>
    <p:handoutMasterId r:id="rId38"/>
  </p:handoutMasterIdLst>
  <p:sldIdLst>
    <p:sldId id="257" r:id="rId3"/>
    <p:sldId id="267" r:id="rId4"/>
    <p:sldId id="419" r:id="rId5"/>
    <p:sldId id="420" r:id="rId6"/>
    <p:sldId id="388" r:id="rId7"/>
    <p:sldId id="418" r:id="rId8"/>
    <p:sldId id="390" r:id="rId9"/>
    <p:sldId id="407" r:id="rId10"/>
    <p:sldId id="399" r:id="rId11"/>
    <p:sldId id="410" r:id="rId12"/>
    <p:sldId id="415" r:id="rId13"/>
    <p:sldId id="335" r:id="rId14"/>
    <p:sldId id="435" r:id="rId15"/>
    <p:sldId id="412" r:id="rId16"/>
    <p:sldId id="320" r:id="rId17"/>
    <p:sldId id="421" r:id="rId18"/>
    <p:sldId id="413" r:id="rId19"/>
    <p:sldId id="425" r:id="rId20"/>
    <p:sldId id="427" r:id="rId21"/>
    <p:sldId id="428" r:id="rId22"/>
    <p:sldId id="429" r:id="rId23"/>
    <p:sldId id="426" r:id="rId24"/>
    <p:sldId id="414" r:id="rId25"/>
    <p:sldId id="328" r:id="rId26"/>
    <p:sldId id="398" r:id="rId27"/>
    <p:sldId id="397" r:id="rId28"/>
    <p:sldId id="404" r:id="rId29"/>
    <p:sldId id="406" r:id="rId30"/>
    <p:sldId id="417" r:id="rId31"/>
    <p:sldId id="430" r:id="rId32"/>
    <p:sldId id="431" r:id="rId33"/>
    <p:sldId id="432" r:id="rId34"/>
    <p:sldId id="433" r:id="rId35"/>
    <p:sldId id="43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041298"/>
    <a:srgbClr val="4D44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84331" autoAdjust="0"/>
  </p:normalViewPr>
  <p:slideViewPr>
    <p:cSldViewPr>
      <p:cViewPr>
        <p:scale>
          <a:sx n="60" d="100"/>
          <a:sy n="60" d="100"/>
        </p:scale>
        <p:origin x="-147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234C9-670D-4931-A9FD-83324EC86E55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|50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0D02D-5C61-4D1A-831A-D2AC2D9CC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1031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A41D0-4DCA-434E-B356-3FDB85236A4F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|50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9406B-7708-4564-9E48-56AE7757ED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6124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406B-7708-4564-9E48-56AE7757ED8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|50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6385DA-660F-4808-95F6-0680D8B82213}" type="slidenum">
              <a:rPr lang="en-US"/>
              <a:pPr/>
              <a:t>21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4DD8F6-4764-4678-B30D-51E75E417801}" type="slidenum">
              <a:rPr lang="en-US"/>
              <a:pPr/>
              <a:t>22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284163" indent="-284163">
              <a:lnSpc>
                <a:spcPct val="73000"/>
              </a:lnSpc>
              <a:spcBef>
                <a:spcPts val="1400"/>
              </a:spcBef>
              <a:buClr>
                <a:srgbClr val="800000"/>
              </a:buClr>
              <a:buSzPct val="80000"/>
              <a:buFont typeface="Wingdings" charset="2"/>
              <a:buChar char="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GB" sz="2600" dirty="0" smtClean="0">
                <a:solidFill>
                  <a:srgbClr val="800000"/>
                </a:solidFill>
              </a:rPr>
              <a:t>Breakup: N + d → N + N + N                                                  </a:t>
            </a:r>
          </a:p>
          <a:p>
            <a:pPr marL="685800" lvl="1" indent="-228600">
              <a:lnSpc>
                <a:spcPct val="73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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GB" sz="2600" dirty="0" smtClean="0">
                <a:solidFill>
                  <a:srgbClr val="800000"/>
                </a:solidFill>
                <a:ea typeface="ＭＳ Ｐゴシック" pitchFamily="48" charset="-128"/>
              </a:rPr>
              <a:t> Beams of p or d</a:t>
            </a:r>
          </a:p>
          <a:p>
            <a:pPr marL="685800" lvl="1" indent="-228600">
              <a:lnSpc>
                <a:spcPct val="73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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GB" sz="2600" dirty="0" smtClean="0">
                <a:solidFill>
                  <a:srgbClr val="800000"/>
                </a:solidFill>
                <a:ea typeface="ＭＳ Ｐゴシック" pitchFamily="48" charset="-128"/>
              </a:rPr>
              <a:t> Various observables</a:t>
            </a:r>
            <a:r>
              <a:rPr lang="en-GB" sz="2200" dirty="0" smtClean="0">
                <a:solidFill>
                  <a:srgbClr val="000000"/>
                </a:solidFill>
                <a:latin typeface="Comic Sans MS" pitchFamily="64" charset="0"/>
                <a:ea typeface="ＭＳ Ｐゴシック" pitchFamily="48" charset="-128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F79A2-71FA-4D5A-A35F-A71470269D34}" type="slidenum">
              <a:rPr lang="en-GB"/>
              <a:pPr/>
              <a:t>34</a:t>
            </a:fld>
            <a:endParaRPr lang="en-GB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Introduce</a:t>
            </a:r>
            <a:r>
              <a:rPr lang="pl-PL" baseline="0" dirty="0" smtClean="0"/>
              <a:t> you with the subject</a:t>
            </a:r>
          </a:p>
          <a:p>
            <a:r>
              <a:rPr lang="pl-PL" baseline="0" dirty="0" smtClean="0"/>
              <a:t>Briefly explain the few nucleon dynamics (of course in simplest possible way)</a:t>
            </a:r>
          </a:p>
          <a:p>
            <a:r>
              <a:rPr lang="pl-PL" baseline="0" dirty="0" smtClean="0"/>
              <a:t>Describe the BINA detector, why is it so special for US to have it working in Krakow</a:t>
            </a:r>
          </a:p>
          <a:p>
            <a:r>
              <a:rPr lang="pl-PL" baseline="0" dirty="0" smtClean="0"/>
              <a:t>Highlight Important results</a:t>
            </a:r>
          </a:p>
          <a:p>
            <a:r>
              <a:rPr lang="pl-PL" baseline="0" dirty="0" smtClean="0"/>
              <a:t>Conclude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|50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19406B-7708-4564-9E48-56AE7757ED8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So intro</a:t>
            </a:r>
          </a:p>
          <a:p>
            <a:r>
              <a:rPr lang="pl-PL" dirty="0" smtClean="0"/>
              <a:t>Let’s start from four fundamental interactions,</a:t>
            </a:r>
          </a:p>
          <a:p>
            <a:r>
              <a:rPr lang="pl-PL" dirty="0" smtClean="0"/>
              <a:t>The </a:t>
            </a:r>
          </a:p>
          <a:p>
            <a:r>
              <a:rPr lang="pl-PL" dirty="0" smtClean="0"/>
              <a:t>Gravity -&gt; apple fall on ground, earth revolve around sun</a:t>
            </a:r>
          </a:p>
          <a:p>
            <a:r>
              <a:rPr lang="pl-PL" dirty="0" smtClean="0"/>
              <a:t>EM -&gt; Atomic Electrons hold precisely around its Atomic</a:t>
            </a:r>
            <a:r>
              <a:rPr lang="pl-PL" baseline="0" dirty="0" smtClean="0"/>
              <a:t> nucleus</a:t>
            </a:r>
          </a:p>
          <a:p>
            <a:r>
              <a:rPr lang="pl-PL" baseline="0" dirty="0" smtClean="0"/>
              <a:t>The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|50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19406B-7708-4564-9E48-56AE7757ED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So intro</a:t>
            </a:r>
          </a:p>
          <a:p>
            <a:r>
              <a:rPr lang="pl-PL" dirty="0" smtClean="0"/>
              <a:t>Let’s start from four fundamental interactions,</a:t>
            </a:r>
          </a:p>
          <a:p>
            <a:r>
              <a:rPr lang="pl-PL" smtClean="0"/>
              <a:t>The </a:t>
            </a:r>
            <a:endParaRPr lang="pl-PL" dirty="0" smtClean="0"/>
          </a:p>
          <a:p>
            <a:r>
              <a:rPr lang="pl-PL" dirty="0" smtClean="0"/>
              <a:t>Gravity -&gt; apple fall on ground, earth revolve around sun</a:t>
            </a:r>
          </a:p>
          <a:p>
            <a:r>
              <a:rPr lang="pl-PL" dirty="0" smtClean="0"/>
              <a:t>EM -&gt; Atomic Electrons hold precisely around its Atomic</a:t>
            </a:r>
            <a:r>
              <a:rPr lang="pl-PL" baseline="0" dirty="0" smtClean="0"/>
              <a:t> nucleus</a:t>
            </a:r>
          </a:p>
          <a:p>
            <a:r>
              <a:rPr lang="pl-PL" baseline="0" smtClean="0"/>
              <a:t>The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|50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19406B-7708-4564-9E48-56AE7757ED8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Breakup</a:t>
            </a:r>
            <a:r>
              <a:rPr lang="pl-PL" baseline="0" dirty="0" smtClean="0"/>
              <a:t> is better choice over elastic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|50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19406B-7708-4564-9E48-56AE7757ED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Dedicated detector for few-nucleon scattering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|50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19406B-7708-4564-9E48-56AE7757ED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6385DA-660F-4808-95F6-0680D8B82213}" type="slidenum">
              <a:rPr lang="en-US"/>
              <a:pPr/>
              <a:t>18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6385DA-660F-4808-95F6-0680D8B82213}" type="slidenum">
              <a:rPr lang="en-US"/>
              <a:pPr/>
              <a:t>19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6385DA-660F-4808-95F6-0680D8B82213}" type="slidenum">
              <a:rPr lang="en-US"/>
              <a:pPr/>
              <a:t>20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G. Khatri, MPD Symposium, Kraków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‹#›</a:t>
            </a:fld>
            <a:r>
              <a:rPr lang="en-US" dirty="0" smtClean="0"/>
              <a:t>|50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G. Khatri, MPD Symposium, Kraków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G. Khatri, MPD Symposium, Kraków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G. Khatri, MPD Symposium, Kraków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Khatri, MPD Symposium, Kraków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F4C3-35AB-4812-A65D-6257F4C6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Khatri, MPD Symposium, Kraków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F4C3-35AB-4812-A65D-6257F4C6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Khatri, MPD Symposium, Kraków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F4C3-35AB-4812-A65D-6257F4C6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Khatri, MPD Symposium, Kraków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F4C3-35AB-4812-A65D-6257F4C6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Khatri, MPD Symposium, Kraków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F4C3-35AB-4812-A65D-6257F4C6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Khatri, MPD Symposium, Kraków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F4C3-35AB-4812-A65D-6257F4C6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Khatri, MPD Symposium, Kraków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F4C3-35AB-4812-A65D-6257F4C6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G. Khatri, MPD Symposium, Kraków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Khatri, MPD Symposium, Kraków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F4C3-35AB-4812-A65D-6257F4C6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Khatri, MPD Symposium, Kraków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F4C3-35AB-4812-A65D-6257F4C6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Khatri, MPD Symposium, Kraków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F4C3-35AB-4812-A65D-6257F4C6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Khatri, MPD Symposium, Kraków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F4C3-35AB-4812-A65D-6257F4C6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G. Khatri, MPD Symposium, Kraków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G. Khatri, MPD Symposium, Kraków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G. Khatri, MPD Symposium, Kraków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G. Khatri, MPD Symposium, Kraków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G. Khatri, MPD Symposium, Kraków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G. Khatri, MPD Symposium, Kraków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G. Khatri, MPD Symposium, Kraków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 smtClean="0"/>
              <a:t>G. Khatri, MPD Symposium, Kraków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437B-F3E6-42CC-BAE9-8121686354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532440" y="6400056"/>
            <a:ext cx="432048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\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22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24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24 Sept,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G. Khatri, MPD Symposium, Kraków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DF4C3-35AB-4812-A65D-6257F4C6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1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Obraz 1" descr="tabliczkaIPSlog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808607" cy="72008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39552" y="1916832"/>
            <a:ext cx="7992888" cy="156966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Experimental Investigation</a:t>
            </a:r>
            <a:r>
              <a:rPr lang="pl-PL" sz="3200" dirty="0" smtClean="0"/>
              <a:t> </a:t>
            </a:r>
            <a:r>
              <a:rPr lang="en-US" sz="3200" dirty="0" smtClean="0"/>
              <a:t>of </a:t>
            </a:r>
            <a:endParaRPr lang="pl-PL" sz="3200" dirty="0" smtClean="0"/>
          </a:p>
          <a:p>
            <a:pPr algn="ctr"/>
            <a:r>
              <a:rPr lang="en-US" sz="3200" dirty="0" smtClean="0"/>
              <a:t>Few-Nucleon Dynamics at </a:t>
            </a:r>
            <a:endParaRPr lang="pl-PL" sz="3200" dirty="0" smtClean="0"/>
          </a:p>
          <a:p>
            <a:pPr algn="ctr"/>
            <a:r>
              <a:rPr lang="en-US" sz="3200" dirty="0" smtClean="0"/>
              <a:t>Medium Energies</a:t>
            </a:r>
            <a:r>
              <a:rPr lang="en-US" sz="3200" b="1" dirty="0" smtClean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35897" y="3789040"/>
            <a:ext cx="175560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/>
              <a:t>b</a:t>
            </a:r>
            <a:r>
              <a:rPr lang="en-US" sz="1400" dirty="0" smtClean="0"/>
              <a:t>y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G</a:t>
            </a:r>
            <a:r>
              <a:rPr lang="pl-PL" dirty="0" smtClean="0">
                <a:latin typeface="Arial Narrow" pitchFamily="34" charset="0"/>
              </a:rPr>
              <a:t>hanshyam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Khatri</a:t>
            </a:r>
            <a:endParaRPr lang="en-US" dirty="0" smtClean="0">
              <a:latin typeface="Arial Narrow" pitchFamily="34" charset="0"/>
            </a:endParaRPr>
          </a:p>
        </p:txBody>
      </p:sp>
      <p:pic>
        <p:nvPicPr>
          <p:cNvPr id="13" name="Picture 12" descr="juli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5733256"/>
            <a:ext cx="868562" cy="28803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9" descr="kvi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5661248"/>
            <a:ext cx="864096" cy="308880"/>
          </a:xfrm>
          <a:prstGeom prst="rect">
            <a:avLst/>
          </a:prstGeom>
        </p:spPr>
      </p:pic>
      <p:pic>
        <p:nvPicPr>
          <p:cNvPr id="11" name="Picture 10" descr="logoIFJ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5589240"/>
            <a:ext cx="504056" cy="504056"/>
          </a:xfrm>
          <a:prstGeom prst="rect">
            <a:avLst/>
          </a:prstGeom>
        </p:spPr>
      </p:pic>
      <p:pic>
        <p:nvPicPr>
          <p:cNvPr id="31745" name="Picture 1" descr="C:\Users\gunn\Downloads\logo-us_internet\us__kol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5517232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0" y="0"/>
            <a:ext cx="2483768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0" y="0"/>
            <a:ext cx="241176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</a:t>
            </a:r>
            <a:r>
              <a:rPr lang="pl-PL" sz="2000" b="1" i="1" dirty="0" smtClean="0"/>
              <a:t>Experimental Tools</a:t>
            </a:r>
            <a:endParaRPr lang="en-US" sz="2000" b="1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2987824" y="0"/>
            <a:ext cx="3638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Nucleon - Deuteron Scattering  </a:t>
            </a:r>
          </a:p>
          <a:p>
            <a:r>
              <a:rPr lang="pl-PL" b="1" dirty="0" smtClean="0"/>
              <a:t>(Relatively Simplest but not simple):</a:t>
            </a:r>
            <a:endParaRPr lang="en-US" b="1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179512" y="980728"/>
            <a:ext cx="3096344" cy="1800200"/>
            <a:chOff x="251520" y="620688"/>
            <a:chExt cx="3096344" cy="1800200"/>
          </a:xfrm>
        </p:grpSpPr>
        <p:sp>
          <p:nvSpPr>
            <p:cNvPr id="120" name="Rounded Rectangle 119"/>
            <p:cNvSpPr/>
            <p:nvPr/>
          </p:nvSpPr>
          <p:spPr>
            <a:xfrm>
              <a:off x="251520" y="620688"/>
              <a:ext cx="3096344" cy="18002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619672" y="1412776"/>
              <a:ext cx="198022" cy="199407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67544" y="1556792"/>
              <a:ext cx="198022" cy="199407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619672" y="1628800"/>
              <a:ext cx="198022" cy="19940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827584" y="1628800"/>
              <a:ext cx="57606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699792" y="1124744"/>
              <a:ext cx="198022" cy="199407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843808" y="1844824"/>
              <a:ext cx="342038" cy="415431"/>
              <a:chOff x="4716016" y="1556792"/>
              <a:chExt cx="342038" cy="415431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4716016" y="1556792"/>
                <a:ext cx="198022" cy="199407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860032" y="1772816"/>
                <a:ext cx="198022" cy="19940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 flipV="1">
              <a:off x="2051720" y="1340768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2123728" y="1844824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683568" y="620688"/>
              <a:ext cx="2266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Elastic: </a:t>
              </a:r>
              <a:r>
                <a:rPr lang="en-GB" b="1" dirty="0" smtClean="0">
                  <a:solidFill>
                    <a:srgbClr val="000080"/>
                  </a:solidFill>
                </a:rPr>
                <a:t>N + d → N + d </a:t>
              </a:r>
              <a:endParaRPr lang="en-US" b="1" dirty="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851920" y="980728"/>
            <a:ext cx="3096344" cy="1800200"/>
            <a:chOff x="4932040" y="620688"/>
            <a:chExt cx="3096344" cy="1800200"/>
          </a:xfrm>
        </p:grpSpPr>
        <p:sp>
          <p:nvSpPr>
            <p:cNvPr id="121" name="Rounded Rectangle 120"/>
            <p:cNvSpPr/>
            <p:nvPr/>
          </p:nvSpPr>
          <p:spPr>
            <a:xfrm>
              <a:off x="4932040" y="620688"/>
              <a:ext cx="3096344" cy="18002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372200" y="1412776"/>
              <a:ext cx="198022" cy="199407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220072" y="1556792"/>
              <a:ext cx="198022" cy="199407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372200" y="1628800"/>
              <a:ext cx="198022" cy="19940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5580112" y="1628800"/>
              <a:ext cx="57606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7308304" y="1196752"/>
              <a:ext cx="198022" cy="199407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7380312" y="2132856"/>
              <a:ext cx="198022" cy="199407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668344" y="1556792"/>
              <a:ext cx="198022" cy="19940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V="1">
              <a:off x="6804248" y="1340768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6876256" y="1844824"/>
              <a:ext cx="432048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6956648" y="1628800"/>
              <a:ext cx="567680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5076056" y="620688"/>
              <a:ext cx="2857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Breakup: </a:t>
              </a:r>
              <a:r>
                <a:rPr lang="en-GB" b="1" dirty="0" smtClean="0">
                  <a:solidFill>
                    <a:srgbClr val="000080"/>
                  </a:solidFill>
                </a:rPr>
                <a:t>N + d → N + </a:t>
              </a:r>
              <a:r>
                <a:rPr lang="pl-PL" b="1" dirty="0" smtClean="0">
                  <a:solidFill>
                    <a:srgbClr val="000080"/>
                  </a:solidFill>
                </a:rPr>
                <a:t>N + N</a:t>
              </a:r>
              <a:endParaRPr lang="en-US" b="1" dirty="0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179512" y="2852936"/>
            <a:ext cx="3312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sz="1400" dirty="0" smtClean="0">
                <a:solidFill>
                  <a:srgbClr val="000080"/>
                </a:solidFill>
                <a:latin typeface="Times New Roman" pitchFamily="16" charset="0"/>
              </a:rPr>
              <a:t>Very limited phase-space </a:t>
            </a:r>
          </a:p>
        </p:txBody>
      </p:sp>
      <p:sp>
        <p:nvSpPr>
          <p:cNvPr id="146" name="Text Box 8"/>
          <p:cNvSpPr txBox="1">
            <a:spLocks noChangeArrowheads="1"/>
          </p:cNvSpPr>
          <p:nvPr/>
        </p:nvSpPr>
        <p:spPr bwMode="auto">
          <a:xfrm>
            <a:off x="3779912" y="2852936"/>
            <a:ext cx="3384376" cy="4952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3000"/>
              </a:lnSpc>
              <a:spcBef>
                <a:spcPts val="1250"/>
              </a:spcBef>
              <a:buSzPct val="95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sz="1400" dirty="0" smtClean="0">
                <a:solidFill>
                  <a:srgbClr val="041298"/>
                </a:solidFill>
              </a:rPr>
              <a:t>rich </a:t>
            </a:r>
            <a:r>
              <a:rPr lang="pl-PL" sz="1400" dirty="0">
                <a:solidFill>
                  <a:srgbClr val="041298"/>
                </a:solidFill>
              </a:rPr>
              <a:t>phase-space:  a large </a:t>
            </a:r>
            <a:r>
              <a:rPr lang="pl-PL" sz="1400" dirty="0" smtClean="0">
                <a:solidFill>
                  <a:srgbClr val="041298"/>
                </a:solidFill>
              </a:rPr>
              <a:t> </a:t>
            </a:r>
            <a:r>
              <a:rPr lang="pl-PL" sz="1400" dirty="0">
                <a:solidFill>
                  <a:srgbClr val="041298"/>
                </a:solidFill>
              </a:rPr>
              <a:t>amount of kinematical  </a:t>
            </a:r>
            <a:r>
              <a:rPr lang="pl-PL" sz="1400" dirty="0" smtClean="0">
                <a:solidFill>
                  <a:srgbClr val="041298"/>
                </a:solidFill>
              </a:rPr>
              <a:t>config.</a:t>
            </a:r>
          </a:p>
        </p:txBody>
      </p:sp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84984"/>
            <a:ext cx="4320480" cy="3258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" name="Oval 34"/>
          <p:cNvSpPr/>
          <p:nvPr/>
        </p:nvSpPr>
        <p:spPr>
          <a:xfrm>
            <a:off x="1475656" y="1700808"/>
            <a:ext cx="360040" cy="576064"/>
          </a:xfrm>
          <a:prstGeom prst="ellipse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220072" y="1700808"/>
            <a:ext cx="360040" cy="576064"/>
          </a:xfrm>
          <a:prstGeom prst="ellipse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9430030">
            <a:off x="2763072" y="2111581"/>
            <a:ext cx="360040" cy="576064"/>
          </a:xfrm>
          <a:prstGeom prst="ellipse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0" y="0"/>
            <a:ext cx="2483768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0" y="0"/>
            <a:ext cx="241176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</a:t>
            </a:r>
            <a:r>
              <a:rPr lang="pl-PL" sz="2000" b="1" i="1" dirty="0" smtClean="0"/>
              <a:t>Experimental Tools</a:t>
            </a:r>
            <a:endParaRPr lang="en-US" sz="2000" b="1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2987824" y="0"/>
            <a:ext cx="3638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Nucleon - Deuteron Scattering  </a:t>
            </a:r>
          </a:p>
          <a:p>
            <a:r>
              <a:rPr lang="pl-PL" b="1" dirty="0" smtClean="0"/>
              <a:t>(Relatively Simplest but not simple):</a:t>
            </a:r>
            <a:endParaRPr lang="en-US" b="1" dirty="0"/>
          </a:p>
        </p:txBody>
      </p:sp>
      <p:grpSp>
        <p:nvGrpSpPr>
          <p:cNvPr id="2" name="Group 122"/>
          <p:cNvGrpSpPr/>
          <p:nvPr/>
        </p:nvGrpSpPr>
        <p:grpSpPr>
          <a:xfrm>
            <a:off x="179512" y="980728"/>
            <a:ext cx="3096344" cy="1800200"/>
            <a:chOff x="251520" y="620688"/>
            <a:chExt cx="3096344" cy="1800200"/>
          </a:xfrm>
        </p:grpSpPr>
        <p:sp>
          <p:nvSpPr>
            <p:cNvPr id="120" name="Rounded Rectangle 119"/>
            <p:cNvSpPr/>
            <p:nvPr/>
          </p:nvSpPr>
          <p:spPr>
            <a:xfrm>
              <a:off x="251520" y="620688"/>
              <a:ext cx="3096344" cy="18002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619672" y="1412776"/>
              <a:ext cx="198022" cy="199407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67544" y="1556792"/>
              <a:ext cx="198022" cy="199407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619672" y="1628800"/>
              <a:ext cx="198022" cy="19940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827584" y="1628800"/>
              <a:ext cx="57606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699792" y="1124744"/>
              <a:ext cx="198022" cy="199407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98"/>
            <p:cNvGrpSpPr/>
            <p:nvPr/>
          </p:nvGrpSpPr>
          <p:grpSpPr>
            <a:xfrm>
              <a:off x="2843808" y="1844824"/>
              <a:ext cx="342038" cy="415431"/>
              <a:chOff x="4716016" y="1556792"/>
              <a:chExt cx="342038" cy="415431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4716016" y="1556792"/>
                <a:ext cx="198022" cy="199407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860032" y="1772816"/>
                <a:ext cx="198022" cy="19940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 flipV="1">
              <a:off x="2051720" y="1340768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2123728" y="1844824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683568" y="620688"/>
              <a:ext cx="2266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Elastic: </a:t>
              </a:r>
              <a:r>
                <a:rPr lang="en-GB" b="1" dirty="0" smtClean="0">
                  <a:solidFill>
                    <a:srgbClr val="000080"/>
                  </a:solidFill>
                </a:rPr>
                <a:t>N + d → N + d </a:t>
              </a:r>
              <a:endParaRPr lang="en-US" b="1" dirty="0"/>
            </a:p>
          </p:txBody>
        </p:sp>
      </p:grpSp>
      <p:grpSp>
        <p:nvGrpSpPr>
          <p:cNvPr id="4" name="Group 121"/>
          <p:cNvGrpSpPr/>
          <p:nvPr/>
        </p:nvGrpSpPr>
        <p:grpSpPr>
          <a:xfrm>
            <a:off x="3851920" y="980728"/>
            <a:ext cx="3096344" cy="1800200"/>
            <a:chOff x="4932040" y="620688"/>
            <a:chExt cx="3096344" cy="1800200"/>
          </a:xfrm>
        </p:grpSpPr>
        <p:sp>
          <p:nvSpPr>
            <p:cNvPr id="121" name="Rounded Rectangle 120"/>
            <p:cNvSpPr/>
            <p:nvPr/>
          </p:nvSpPr>
          <p:spPr>
            <a:xfrm>
              <a:off x="4932040" y="620688"/>
              <a:ext cx="3096344" cy="18002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372200" y="1412776"/>
              <a:ext cx="198022" cy="199407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220072" y="1556792"/>
              <a:ext cx="198022" cy="199407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372200" y="1628800"/>
              <a:ext cx="198022" cy="19940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5580112" y="1628800"/>
              <a:ext cx="57606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7308304" y="1196752"/>
              <a:ext cx="198022" cy="199407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7380312" y="2132856"/>
              <a:ext cx="198022" cy="199407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668344" y="1556792"/>
              <a:ext cx="198022" cy="19940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V="1">
              <a:off x="6804248" y="1340768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6876256" y="1844824"/>
              <a:ext cx="432048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6956648" y="1628800"/>
              <a:ext cx="567680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5076056" y="620688"/>
              <a:ext cx="2857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Breakup: </a:t>
              </a:r>
              <a:r>
                <a:rPr lang="en-GB" b="1" dirty="0" smtClean="0">
                  <a:solidFill>
                    <a:srgbClr val="000080"/>
                  </a:solidFill>
                </a:rPr>
                <a:t>N + d → N + </a:t>
              </a:r>
              <a:r>
                <a:rPr lang="pl-PL" b="1" dirty="0" smtClean="0">
                  <a:solidFill>
                    <a:srgbClr val="000080"/>
                  </a:solidFill>
                </a:rPr>
                <a:t>N + N</a:t>
              </a:r>
              <a:endParaRPr lang="en-US" b="1" dirty="0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179512" y="2852936"/>
            <a:ext cx="3312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sz="1400" dirty="0" smtClean="0">
                <a:solidFill>
                  <a:srgbClr val="000080"/>
                </a:solidFill>
                <a:latin typeface="Times New Roman" pitchFamily="16" charset="0"/>
              </a:rPr>
              <a:t>Very limited phase-space </a:t>
            </a:r>
          </a:p>
        </p:txBody>
      </p:sp>
      <p:sp>
        <p:nvSpPr>
          <p:cNvPr id="146" name="Text Box 8"/>
          <p:cNvSpPr txBox="1">
            <a:spLocks noChangeArrowheads="1"/>
          </p:cNvSpPr>
          <p:nvPr/>
        </p:nvSpPr>
        <p:spPr bwMode="auto">
          <a:xfrm>
            <a:off x="3779912" y="2852936"/>
            <a:ext cx="3384376" cy="4952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3000"/>
              </a:lnSpc>
              <a:spcBef>
                <a:spcPts val="1250"/>
              </a:spcBef>
              <a:buSzPct val="95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sz="1400" dirty="0" smtClean="0">
                <a:solidFill>
                  <a:srgbClr val="041298"/>
                </a:solidFill>
              </a:rPr>
              <a:t>rich </a:t>
            </a:r>
            <a:r>
              <a:rPr lang="pl-PL" sz="1400" dirty="0">
                <a:solidFill>
                  <a:srgbClr val="041298"/>
                </a:solidFill>
              </a:rPr>
              <a:t>phase-space:  a large </a:t>
            </a:r>
            <a:r>
              <a:rPr lang="pl-PL" sz="1400" dirty="0" smtClean="0">
                <a:solidFill>
                  <a:srgbClr val="041298"/>
                </a:solidFill>
              </a:rPr>
              <a:t> </a:t>
            </a:r>
            <a:r>
              <a:rPr lang="pl-PL" sz="1400" dirty="0">
                <a:solidFill>
                  <a:srgbClr val="041298"/>
                </a:solidFill>
              </a:rPr>
              <a:t>amount of kinematical  </a:t>
            </a:r>
            <a:r>
              <a:rPr lang="pl-PL" sz="1400" dirty="0" smtClean="0">
                <a:solidFill>
                  <a:srgbClr val="041298"/>
                </a:solidFill>
              </a:rPr>
              <a:t>config.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67544" y="4221088"/>
            <a:ext cx="3816424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sz="2400" b="1" dirty="0" smtClean="0">
                <a:latin typeface="Times New Roman" pitchFamily="16" charset="0"/>
              </a:rPr>
              <a:t>deuteron-nucleon breakup </a:t>
            </a:r>
          </a:p>
          <a:p>
            <a:pPr algn="ctr">
              <a:lnSpc>
                <a:spcPct val="93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sz="2400" dirty="0" smtClean="0">
                <a:latin typeface="Times New Roman" pitchFamily="16" charset="0"/>
              </a:rPr>
              <a:t>reaction is best suited to study 3N interactions</a:t>
            </a:r>
            <a:endParaRPr lang="en-US" sz="2400" dirty="0"/>
          </a:p>
        </p:txBody>
      </p:sp>
      <p:pic>
        <p:nvPicPr>
          <p:cNvPr id="14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320480" cy="3258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bina 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3479922" cy="38164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98291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BINA </a:t>
            </a:r>
            <a:r>
              <a:rPr lang="pl-PL" sz="2000" b="1" i="1" dirty="0" smtClean="0"/>
              <a:t>Detector</a:t>
            </a:r>
            <a:endParaRPr lang="en-US" sz="20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0" y="764704"/>
            <a:ext cx="4109230" cy="3836169"/>
            <a:chOff x="0" y="764704"/>
            <a:chExt cx="4109230" cy="3836169"/>
          </a:xfrm>
        </p:grpSpPr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H="1" flipV="1">
              <a:off x="683568" y="2348880"/>
              <a:ext cx="864096" cy="7920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0" y="2132856"/>
              <a:ext cx="12586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pl-PL" sz="1400" i="0" dirty="0" smtClean="0">
                  <a:solidFill>
                    <a:schemeClr val="hlink"/>
                  </a:solidFill>
                  <a:latin typeface="Comic Sans MS" charset="0"/>
                </a:rPr>
                <a:t>Ball + Target</a:t>
              </a:r>
              <a:endParaRPr lang="en-US" sz="1400" i="0" dirty="0">
                <a:solidFill>
                  <a:schemeClr val="hlink"/>
                </a:solidFill>
                <a:latin typeface="Comic Sans MS" charset="0"/>
              </a:endParaRPr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 flipH="1">
              <a:off x="2915816" y="3068960"/>
              <a:ext cx="50304" cy="1224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2771800" y="4293096"/>
              <a:ext cx="2968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 i="0" dirty="0" smtClean="0">
                  <a:solidFill>
                    <a:schemeClr val="hlink"/>
                  </a:solidFill>
                  <a:latin typeface="Comic Sans MS" charset="0"/>
                </a:rPr>
                <a:t>E</a:t>
              </a:r>
              <a:endParaRPr lang="en-US" sz="1400" i="0" dirty="0">
                <a:solidFill>
                  <a:schemeClr val="hlink"/>
                </a:solidFill>
                <a:latin typeface="Comic Sans MS" charset="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V="1">
              <a:off x="3779912" y="2348880"/>
              <a:ext cx="0" cy="7486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3563888" y="1988840"/>
              <a:ext cx="5453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 dirty="0" smtClean="0">
                  <a:solidFill>
                    <a:schemeClr val="hlink"/>
                  </a:solidFill>
                  <a:latin typeface="Comic Sans MS" charset="0"/>
                </a:rPr>
                <a:t>  </a:t>
              </a:r>
              <a:r>
                <a:rPr lang="el-GR" sz="1400" dirty="0" smtClean="0">
                  <a:solidFill>
                    <a:schemeClr val="hlink"/>
                  </a:solidFill>
                  <a:latin typeface="Comic Sans MS" charset="0"/>
                </a:rPr>
                <a:t>Δ</a:t>
              </a:r>
              <a:r>
                <a:rPr lang="en-US" sz="1400" dirty="0" smtClean="0">
                  <a:solidFill>
                    <a:schemeClr val="hlink"/>
                  </a:solidFill>
                  <a:latin typeface="Comic Sans MS" charset="0"/>
                </a:rPr>
                <a:t>E</a:t>
              </a:r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1547664" y="764704"/>
              <a:ext cx="14285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 i="0" dirty="0">
                  <a:solidFill>
                    <a:schemeClr val="hlink"/>
                  </a:solidFill>
                  <a:latin typeface="Comic Sans MS" charset="0"/>
                </a:rPr>
                <a:t>Wire </a:t>
              </a:r>
              <a:r>
                <a:rPr lang="en-US" sz="1400" i="0" dirty="0" smtClean="0">
                  <a:solidFill>
                    <a:schemeClr val="hlink"/>
                  </a:solidFill>
                  <a:latin typeface="Comic Sans MS" charset="0"/>
                </a:rPr>
                <a:t>chamber </a:t>
              </a:r>
              <a:endParaRPr lang="pl-PL" sz="1400" i="0" dirty="0" smtClean="0">
                <a:solidFill>
                  <a:schemeClr val="hlink"/>
                </a:solidFill>
                <a:latin typeface="Comic Sans MS" charset="0"/>
              </a:endParaRPr>
            </a:p>
            <a:p>
              <a:pPr algn="ctr" eaLnBrk="1" hangingPunct="1"/>
              <a:r>
                <a:rPr lang="en-US" sz="1400" i="0" dirty="0" smtClean="0">
                  <a:solidFill>
                    <a:schemeClr val="hlink"/>
                  </a:solidFill>
                  <a:latin typeface="Comic Sans MS" charset="0"/>
                </a:rPr>
                <a:t>(MWPC) </a:t>
              </a:r>
              <a:endParaRPr lang="en-US" sz="1400" dirty="0" smtClean="0">
                <a:solidFill>
                  <a:schemeClr val="hlink"/>
                </a:solidFill>
                <a:latin typeface="Comic Sans MS" charset="0"/>
              </a:endParaRP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0" y="3645024"/>
              <a:ext cx="69121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600" i="0" dirty="0" smtClean="0">
                  <a:solidFill>
                    <a:schemeClr val="hlink"/>
                  </a:solidFill>
                  <a:latin typeface="Comic Sans MS" charset="0"/>
                </a:rPr>
                <a:t>Beam</a:t>
              </a:r>
              <a:endParaRPr lang="en-US" sz="1600" i="0" dirty="0">
                <a:solidFill>
                  <a:schemeClr val="hlink"/>
                </a:solidFill>
                <a:latin typeface="Comic Sans MS" charset="0"/>
              </a:endParaRP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flipV="1">
              <a:off x="1547664" y="1268760"/>
              <a:ext cx="432048" cy="381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9512" y="6021288"/>
            <a:ext cx="257243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Dedicated for few-body ! </a:t>
            </a:r>
          </a:p>
          <a:p>
            <a:pPr algn="ctr"/>
            <a:r>
              <a:rPr lang="pl-PL" dirty="0" smtClean="0"/>
              <a:t>High-precision data !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95536" y="3789040"/>
            <a:ext cx="504056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BINA ball and w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764704"/>
            <a:ext cx="3528392" cy="5334261"/>
          </a:xfrm>
          <a:prstGeom prst="rect">
            <a:avLst/>
          </a:prstGeom>
        </p:spPr>
      </p:pic>
      <p:pic>
        <p:nvPicPr>
          <p:cNvPr id="47" name="Picture 46" descr="targ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4869160"/>
            <a:ext cx="2520280" cy="108942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059832" y="5877272"/>
            <a:ext cx="90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TARGET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71800" y="188640"/>
            <a:ext cx="465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B</a:t>
            </a:r>
            <a:r>
              <a:rPr lang="pl-PL" dirty="0" smtClean="0"/>
              <a:t>ig </a:t>
            </a:r>
            <a:r>
              <a:rPr lang="pl-PL" b="1" dirty="0" smtClean="0"/>
              <a:t>I</a:t>
            </a:r>
            <a:r>
              <a:rPr lang="pl-PL" dirty="0" smtClean="0"/>
              <a:t>nstrument for </a:t>
            </a:r>
            <a:r>
              <a:rPr lang="pl-PL" b="1" dirty="0" smtClean="0"/>
              <a:t>N</a:t>
            </a:r>
            <a:r>
              <a:rPr lang="pl-PL" dirty="0" smtClean="0"/>
              <a:t>uclear-polarisation </a:t>
            </a:r>
            <a:r>
              <a:rPr lang="pl-PL" b="1" dirty="0" smtClean="0"/>
              <a:t>A</a:t>
            </a:r>
            <a:r>
              <a:rPr lang="pl-PL" dirty="0" smtClean="0"/>
              <a:t>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bina 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3479922" cy="38164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98291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BINA </a:t>
            </a:r>
            <a:r>
              <a:rPr lang="pl-PL" sz="2000" b="1" i="1" dirty="0" smtClean="0"/>
              <a:t>Detector</a:t>
            </a:r>
            <a:endParaRPr lang="en-US" sz="20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2"/>
          <p:cNvGrpSpPr/>
          <p:nvPr/>
        </p:nvGrpSpPr>
        <p:grpSpPr>
          <a:xfrm>
            <a:off x="0" y="764704"/>
            <a:ext cx="4109230" cy="3836169"/>
            <a:chOff x="0" y="764704"/>
            <a:chExt cx="4109230" cy="3836169"/>
          </a:xfrm>
        </p:grpSpPr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H="1" flipV="1">
              <a:off x="683568" y="2348880"/>
              <a:ext cx="864096" cy="7920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0" y="2132856"/>
              <a:ext cx="12586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pl-PL" sz="1400" i="0" dirty="0" smtClean="0">
                  <a:solidFill>
                    <a:schemeClr val="hlink"/>
                  </a:solidFill>
                  <a:latin typeface="Comic Sans MS" charset="0"/>
                </a:rPr>
                <a:t>Ball + Target</a:t>
              </a:r>
              <a:endParaRPr lang="en-US" sz="1400" i="0" dirty="0">
                <a:solidFill>
                  <a:schemeClr val="hlink"/>
                </a:solidFill>
                <a:latin typeface="Comic Sans MS" charset="0"/>
              </a:endParaRPr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 flipH="1">
              <a:off x="2915816" y="3068960"/>
              <a:ext cx="50304" cy="1224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2771800" y="4293096"/>
              <a:ext cx="2968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 i="0" dirty="0" smtClean="0">
                  <a:solidFill>
                    <a:schemeClr val="hlink"/>
                  </a:solidFill>
                  <a:latin typeface="Comic Sans MS" charset="0"/>
                </a:rPr>
                <a:t>E</a:t>
              </a:r>
              <a:endParaRPr lang="en-US" sz="1400" i="0" dirty="0">
                <a:solidFill>
                  <a:schemeClr val="hlink"/>
                </a:solidFill>
                <a:latin typeface="Comic Sans MS" charset="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V="1">
              <a:off x="3779912" y="2348880"/>
              <a:ext cx="0" cy="7486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3563888" y="1988840"/>
              <a:ext cx="5453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 dirty="0" smtClean="0">
                  <a:solidFill>
                    <a:schemeClr val="hlink"/>
                  </a:solidFill>
                  <a:latin typeface="Comic Sans MS" charset="0"/>
                </a:rPr>
                <a:t>  </a:t>
              </a:r>
              <a:r>
                <a:rPr lang="el-GR" sz="1400" dirty="0" smtClean="0">
                  <a:solidFill>
                    <a:schemeClr val="hlink"/>
                  </a:solidFill>
                  <a:latin typeface="Comic Sans MS" charset="0"/>
                </a:rPr>
                <a:t>Δ</a:t>
              </a:r>
              <a:r>
                <a:rPr lang="en-US" sz="1400" dirty="0" smtClean="0">
                  <a:solidFill>
                    <a:schemeClr val="hlink"/>
                  </a:solidFill>
                  <a:latin typeface="Comic Sans MS" charset="0"/>
                </a:rPr>
                <a:t>E</a:t>
              </a:r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1547664" y="764704"/>
              <a:ext cx="14285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 i="0" dirty="0">
                  <a:solidFill>
                    <a:schemeClr val="hlink"/>
                  </a:solidFill>
                  <a:latin typeface="Comic Sans MS" charset="0"/>
                </a:rPr>
                <a:t>Wire </a:t>
              </a:r>
              <a:r>
                <a:rPr lang="en-US" sz="1400" i="0" dirty="0" smtClean="0">
                  <a:solidFill>
                    <a:schemeClr val="hlink"/>
                  </a:solidFill>
                  <a:latin typeface="Comic Sans MS" charset="0"/>
                </a:rPr>
                <a:t>chamber </a:t>
              </a:r>
              <a:endParaRPr lang="pl-PL" sz="1400" i="0" dirty="0" smtClean="0">
                <a:solidFill>
                  <a:schemeClr val="hlink"/>
                </a:solidFill>
                <a:latin typeface="Comic Sans MS" charset="0"/>
              </a:endParaRPr>
            </a:p>
            <a:p>
              <a:pPr algn="ctr" eaLnBrk="1" hangingPunct="1"/>
              <a:r>
                <a:rPr lang="en-US" sz="1400" i="0" dirty="0" smtClean="0">
                  <a:solidFill>
                    <a:schemeClr val="hlink"/>
                  </a:solidFill>
                  <a:latin typeface="Comic Sans MS" charset="0"/>
                </a:rPr>
                <a:t>(MWPC) </a:t>
              </a:r>
              <a:endParaRPr lang="en-US" sz="1400" dirty="0" smtClean="0">
                <a:solidFill>
                  <a:schemeClr val="hlink"/>
                </a:solidFill>
                <a:latin typeface="Comic Sans MS" charset="0"/>
              </a:endParaRP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0" y="3645024"/>
              <a:ext cx="69121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600" i="0" dirty="0" smtClean="0">
                  <a:solidFill>
                    <a:schemeClr val="hlink"/>
                  </a:solidFill>
                  <a:latin typeface="Comic Sans MS" charset="0"/>
                </a:rPr>
                <a:t>Beam</a:t>
              </a:r>
              <a:endParaRPr lang="en-US" sz="1600" i="0" dirty="0">
                <a:solidFill>
                  <a:schemeClr val="hlink"/>
                </a:solidFill>
                <a:latin typeface="Comic Sans MS" charset="0"/>
              </a:endParaRP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flipV="1">
              <a:off x="1547664" y="1268760"/>
              <a:ext cx="432048" cy="381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9512" y="6021288"/>
            <a:ext cx="257243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Dedicated for few-body ! </a:t>
            </a:r>
          </a:p>
          <a:p>
            <a:pPr algn="ctr"/>
            <a:r>
              <a:rPr lang="pl-PL" dirty="0" smtClean="0"/>
              <a:t>High-precision data !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95536" y="3789040"/>
            <a:ext cx="504056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BINA ball and w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764704"/>
            <a:ext cx="3528392" cy="5334261"/>
          </a:xfrm>
          <a:prstGeom prst="rect">
            <a:avLst/>
          </a:prstGeom>
        </p:spPr>
      </p:pic>
      <p:pic>
        <p:nvPicPr>
          <p:cNvPr id="47" name="Picture 46" descr="targ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869160"/>
            <a:ext cx="2520280" cy="108942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059832" y="5877272"/>
            <a:ext cx="90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TARGET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71800" y="188640"/>
            <a:ext cx="465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B</a:t>
            </a:r>
            <a:r>
              <a:rPr lang="pl-PL" dirty="0" smtClean="0"/>
              <a:t>ig </a:t>
            </a:r>
            <a:r>
              <a:rPr lang="pl-PL" b="1" dirty="0" smtClean="0"/>
              <a:t>I</a:t>
            </a:r>
            <a:r>
              <a:rPr lang="pl-PL" dirty="0" smtClean="0"/>
              <a:t>nstrument for </a:t>
            </a:r>
            <a:r>
              <a:rPr lang="pl-PL" b="1" dirty="0" smtClean="0"/>
              <a:t>N</a:t>
            </a:r>
            <a:r>
              <a:rPr lang="pl-PL" dirty="0" smtClean="0"/>
              <a:t>uclear-polarisation </a:t>
            </a:r>
            <a:r>
              <a:rPr lang="pl-PL" b="1" dirty="0" smtClean="0"/>
              <a:t>A</a:t>
            </a:r>
            <a:r>
              <a:rPr lang="pl-PL" dirty="0" smtClean="0"/>
              <a:t>nalysis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292080" y="4797152"/>
            <a:ext cx="100811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92080" y="44371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d</a:t>
            </a:r>
            <a:endParaRPr lang="en-US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588224" y="4365104"/>
            <a:ext cx="79208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16216" y="4797152"/>
            <a:ext cx="100811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588224" y="4653136"/>
            <a:ext cx="936104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72200" y="40770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127314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BINA </a:t>
            </a:r>
            <a:r>
              <a:rPr lang="pl-PL" sz="2000" b="1" i="1" dirty="0" smtClean="0"/>
              <a:t>in Kraków</a:t>
            </a:r>
            <a:endParaRPr lang="en-US" sz="20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699792" y="0"/>
            <a:ext cx="364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BINA @ Cyclotron Center Bronowice</a:t>
            </a:r>
            <a:endParaRPr lang="en-US" b="1" dirty="0"/>
          </a:p>
        </p:txBody>
      </p:sp>
      <p:pic>
        <p:nvPicPr>
          <p:cNvPr id="43" name="Picture 42" descr="IMG01851-20130410-1124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79512" y="476672"/>
            <a:ext cx="2160240" cy="162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 descr="IMG01892-20130430-1205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3491880" y="2708920"/>
            <a:ext cx="2400267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 descr="IMG01893-20130430-1205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2483768" y="836712"/>
            <a:ext cx="2160240" cy="162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 descr="IMG01996-20130522-1407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4788024" y="764704"/>
            <a:ext cx="2160240" cy="162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 descr="IMG02009-20130523-0930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tretch>
            <a:fillRect/>
          </a:stretch>
        </p:blipFill>
        <p:spPr>
          <a:xfrm>
            <a:off x="7092280" y="404664"/>
            <a:ext cx="1586178" cy="211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48" descr="IMG02070-20130614-1144.jpg"/>
          <p:cNvPicPr>
            <a:picLocks noChangeAspect="1"/>
          </p:cNvPicPr>
          <p:nvPr/>
        </p:nvPicPr>
        <p:blipFill>
          <a:blip r:embed="rId7" cstate="print">
            <a:lum bright="10000"/>
          </a:blip>
          <a:stretch>
            <a:fillRect/>
          </a:stretch>
        </p:blipFill>
        <p:spPr>
          <a:xfrm>
            <a:off x="467544" y="2636912"/>
            <a:ext cx="2411760" cy="1808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49" descr="IMG02112-20130625-0956.jpg"/>
          <p:cNvPicPr>
            <a:picLocks noChangeAspect="1"/>
          </p:cNvPicPr>
          <p:nvPr/>
        </p:nvPicPr>
        <p:blipFill>
          <a:blip r:embed="rId8" cstate="print">
            <a:lum bright="10000"/>
          </a:blip>
          <a:stretch>
            <a:fillRect/>
          </a:stretch>
        </p:blipFill>
        <p:spPr>
          <a:xfrm>
            <a:off x="2411760" y="4743096"/>
            <a:ext cx="2664296" cy="19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Picture 50" descr="IMG02348-20130828-1201.jpg"/>
          <p:cNvPicPr>
            <a:picLocks noChangeAspect="1"/>
          </p:cNvPicPr>
          <p:nvPr/>
        </p:nvPicPr>
        <p:blipFill>
          <a:blip r:embed="rId9" cstate="print">
            <a:lum bright="10000"/>
          </a:blip>
          <a:stretch>
            <a:fillRect/>
          </a:stretch>
        </p:blipFill>
        <p:spPr>
          <a:xfrm>
            <a:off x="5556108" y="4581128"/>
            <a:ext cx="2819872" cy="211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51" descr="IMG02353-20130828-1203.jpg"/>
          <p:cNvPicPr>
            <a:picLocks noChangeAspect="1"/>
          </p:cNvPicPr>
          <p:nvPr/>
        </p:nvPicPr>
        <p:blipFill>
          <a:blip r:embed="rId10" cstate="print">
            <a:lum bright="10000"/>
          </a:blip>
          <a:stretch>
            <a:fillRect/>
          </a:stretch>
        </p:blipFill>
        <p:spPr>
          <a:xfrm rot="16200000">
            <a:off x="-72516" y="4904148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TextBox 53"/>
          <p:cNvSpPr txBox="1"/>
          <p:nvPr/>
        </p:nvSpPr>
        <p:spPr>
          <a:xfrm>
            <a:off x="7236296" y="6488668"/>
            <a:ext cx="65274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2014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99592" y="1916832"/>
            <a:ext cx="65274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2012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6" name="Picture 55" descr="IMG02077-20130614-120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6216" y="2924944"/>
            <a:ext cx="1907704" cy="1430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0" y="0"/>
            <a:ext cx="3851920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381559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3N Data Base</a:t>
            </a:r>
            <a:r>
              <a:rPr lang="pl-PL" sz="2000" b="1" i="1" dirty="0" smtClean="0"/>
              <a:t>: Present and Future</a:t>
            </a:r>
            <a:endParaRPr lang="en-US" sz="2000" b="1" i="1" dirty="0"/>
          </a:p>
        </p:txBody>
      </p:sp>
      <p:pic>
        <p:nvPicPr>
          <p:cNvPr id="17" name="Picture 16" descr="data reco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5630882" cy="3962768"/>
          </a:xfrm>
          <a:prstGeom prst="rect">
            <a:avLst/>
          </a:prstGeom>
        </p:spPr>
      </p:pic>
      <p:sp>
        <p:nvSpPr>
          <p:cNvPr id="19" name="Isosceles Triangle 18"/>
          <p:cNvSpPr/>
          <p:nvPr/>
        </p:nvSpPr>
        <p:spPr>
          <a:xfrm>
            <a:off x="6444208" y="764704"/>
            <a:ext cx="144016" cy="144016"/>
          </a:xfrm>
          <a:prstGeom prst="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/>
          <p:cNvSpPr/>
          <p:nvPr/>
        </p:nvSpPr>
        <p:spPr>
          <a:xfrm>
            <a:off x="6444208" y="1052736"/>
            <a:ext cx="144016" cy="216024"/>
          </a:xfrm>
          <a:prstGeom prst="diamon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88224" y="980728"/>
            <a:ext cx="1031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WASA</a:t>
            </a:r>
            <a:r>
              <a:rPr lang="pl-PL" sz="1400" dirty="0" smtClean="0"/>
              <a:t> 2013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588224" y="692696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KVI-2011</a:t>
            </a:r>
            <a:endParaRPr 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6444208" y="1988840"/>
            <a:ext cx="144016" cy="144016"/>
          </a:xfrm>
          <a:prstGeom prst="ellipse">
            <a:avLst/>
          </a:prstGeom>
          <a:solidFill>
            <a:srgbClr val="041298"/>
          </a:solidFill>
          <a:ln>
            <a:solidFill>
              <a:srgbClr val="041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44208" y="2276872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660232" y="1844824"/>
            <a:ext cx="1429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p or d beam data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6372200" y="692696"/>
            <a:ext cx="2088232" cy="5760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72200" y="1844824"/>
            <a:ext cx="2088232" cy="129614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11560" y="692696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rgbClr val="FF0000"/>
                </a:solidFill>
              </a:rPr>
              <a:t>MeV</a:t>
            </a:r>
            <a:r>
              <a:rPr lang="en-US" sz="1100" dirty="0" smtClean="0">
                <a:solidFill>
                  <a:srgbClr val="FF0000"/>
                </a:solidFill>
              </a:rPr>
              <a:t>/n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5856" y="692696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rgbClr val="FF0000"/>
                </a:solidFill>
              </a:rPr>
              <a:t>MeV</a:t>
            </a:r>
            <a:r>
              <a:rPr lang="en-US" sz="1100" dirty="0" smtClean="0">
                <a:solidFill>
                  <a:srgbClr val="FF0000"/>
                </a:solidFill>
              </a:rPr>
              <a:t>/n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9552" y="764704"/>
            <a:ext cx="5328592" cy="14401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51520" y="2564904"/>
            <a:ext cx="5832648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660232" y="2204864"/>
            <a:ext cx="1591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neutron beam data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372200" y="2564904"/>
            <a:ext cx="204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Note: dot size tells angular coverage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0" y="0"/>
            <a:ext cx="3851920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381559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3N Data Base</a:t>
            </a:r>
            <a:r>
              <a:rPr lang="pl-PL" sz="2000" b="1" i="1" dirty="0" smtClean="0"/>
              <a:t>: Present and Future</a:t>
            </a:r>
            <a:endParaRPr lang="en-US" sz="2000" b="1" i="1" dirty="0"/>
          </a:p>
        </p:txBody>
      </p:sp>
      <p:pic>
        <p:nvPicPr>
          <p:cNvPr id="17" name="Picture 16" descr="data reco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5630882" cy="3962768"/>
          </a:xfrm>
          <a:prstGeom prst="rect">
            <a:avLst/>
          </a:prstGeom>
        </p:spPr>
      </p:pic>
      <p:sp>
        <p:nvSpPr>
          <p:cNvPr id="19" name="Isosceles Triangle 18"/>
          <p:cNvSpPr/>
          <p:nvPr/>
        </p:nvSpPr>
        <p:spPr>
          <a:xfrm>
            <a:off x="6444208" y="764704"/>
            <a:ext cx="144016" cy="144016"/>
          </a:xfrm>
          <a:prstGeom prst="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/>
          <p:cNvSpPr/>
          <p:nvPr/>
        </p:nvSpPr>
        <p:spPr>
          <a:xfrm>
            <a:off x="6444208" y="1052736"/>
            <a:ext cx="144016" cy="216024"/>
          </a:xfrm>
          <a:prstGeom prst="diamon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88224" y="980728"/>
            <a:ext cx="1031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WASA</a:t>
            </a:r>
            <a:r>
              <a:rPr lang="pl-PL" sz="1400" dirty="0" smtClean="0"/>
              <a:t> 2013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588224" y="692696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KVI-2011</a:t>
            </a:r>
            <a:endParaRPr 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6444208" y="1988840"/>
            <a:ext cx="144016" cy="144016"/>
          </a:xfrm>
          <a:prstGeom prst="ellipse">
            <a:avLst/>
          </a:prstGeom>
          <a:solidFill>
            <a:srgbClr val="041298"/>
          </a:solidFill>
          <a:ln>
            <a:solidFill>
              <a:srgbClr val="041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44208" y="2276872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660232" y="1844824"/>
            <a:ext cx="1429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p or d beam data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6372200" y="692696"/>
            <a:ext cx="2088232" cy="5760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72200" y="1844824"/>
            <a:ext cx="2088232" cy="129614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11560" y="692696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rgbClr val="FF0000"/>
                </a:solidFill>
              </a:rPr>
              <a:t>MeV</a:t>
            </a:r>
            <a:r>
              <a:rPr lang="en-US" sz="1100" dirty="0" smtClean="0">
                <a:solidFill>
                  <a:srgbClr val="FF0000"/>
                </a:solidFill>
              </a:rPr>
              <a:t>/n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5856" y="692696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rgbClr val="FF0000"/>
                </a:solidFill>
              </a:rPr>
              <a:t>MeV</a:t>
            </a:r>
            <a:r>
              <a:rPr lang="en-US" sz="1100" dirty="0" smtClean="0">
                <a:solidFill>
                  <a:srgbClr val="FF0000"/>
                </a:solidFill>
              </a:rPr>
              <a:t>/n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9552" y="764704"/>
            <a:ext cx="5328592" cy="14401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39952" y="1124744"/>
            <a:ext cx="1224136" cy="144016"/>
          </a:xfrm>
          <a:prstGeom prst="ellipse">
            <a:avLst/>
          </a:prstGeom>
          <a:solidFill>
            <a:schemeClr val="accent6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139952" y="1700808"/>
            <a:ext cx="1224136" cy="792088"/>
          </a:xfrm>
          <a:prstGeom prst="roundRect">
            <a:avLst/>
          </a:prstGeom>
          <a:solidFill>
            <a:srgbClr val="00C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372200" y="1556792"/>
            <a:ext cx="504056" cy="216024"/>
          </a:xfrm>
          <a:prstGeom prst="roundRect">
            <a:avLst/>
          </a:prstGeom>
          <a:solidFill>
            <a:srgbClr val="00C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948264" y="1556792"/>
            <a:ext cx="1624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BINA@CCB   FUTURE !!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251520" y="2564904"/>
            <a:ext cx="5832648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1520" y="3356992"/>
            <a:ext cx="6872972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 smtClean="0"/>
              <a:t> </a:t>
            </a:r>
            <a:r>
              <a:rPr lang="pl-PL" b="1" dirty="0" smtClean="0"/>
              <a:t>Few-body program  very </a:t>
            </a:r>
            <a:r>
              <a:rPr lang="pl-PL" b="1" dirty="0" smtClean="0"/>
              <a:t>successful</a:t>
            </a:r>
            <a:endParaRPr lang="pl-PL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dirty="0" smtClean="0"/>
              <a:t> </a:t>
            </a:r>
            <a:r>
              <a:rPr lang="pl-PL" b="1" dirty="0" smtClean="0"/>
              <a:t>Krakow-Katowice-KVI</a:t>
            </a:r>
            <a:r>
              <a:rPr lang="pl-PL" dirty="0" smtClean="0"/>
              <a:t> collaboration, new </a:t>
            </a:r>
            <a:r>
              <a:rPr lang="pl-PL" b="1" dirty="0" smtClean="0"/>
              <a:t>Cyclotron at CCB</a:t>
            </a:r>
            <a:r>
              <a:rPr lang="pl-PL" dirty="0" smtClean="0"/>
              <a:t> in Krakow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dirty="0" smtClean="0"/>
              <a:t> Energy Range of CCB suitable for this research  </a:t>
            </a:r>
            <a:r>
              <a:rPr lang="pl-PL" b="1" dirty="0" smtClean="0"/>
              <a:t>(50 to 230 MeV)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dirty="0" smtClean="0"/>
              <a:t> No need to </a:t>
            </a:r>
            <a:r>
              <a:rPr lang="pl-PL" b="1" dirty="0" smtClean="0"/>
              <a:t>travelling abroad</a:t>
            </a:r>
            <a:r>
              <a:rPr lang="pl-PL" dirty="0" smtClean="0"/>
              <a:t>, (US, Japan and now in Poland)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dirty="0" smtClean="0"/>
              <a:t> Strong collabration  with </a:t>
            </a:r>
            <a:r>
              <a:rPr lang="pl-PL" b="1" dirty="0" smtClean="0"/>
              <a:t>theory group</a:t>
            </a:r>
            <a:r>
              <a:rPr lang="pl-PL" dirty="0" smtClean="0"/>
              <a:t> of prof Witała in UJ, Kraków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dirty="0" smtClean="0"/>
              <a:t>Future:polarized terget, opens </a:t>
            </a:r>
            <a:r>
              <a:rPr lang="pl-PL" b="1" dirty="0" smtClean="0"/>
              <a:t>a new line of research </a:t>
            </a:r>
          </a:p>
        </p:txBody>
      </p:sp>
      <p:pic>
        <p:nvPicPr>
          <p:cNvPr id="29" name="Picture 28" descr="pol_targ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5085184"/>
            <a:ext cx="1771148" cy="1113110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6372200" y="1340768"/>
            <a:ext cx="504056" cy="144016"/>
          </a:xfrm>
          <a:prstGeom prst="ellipse">
            <a:avLst/>
          </a:prstGeom>
          <a:solidFill>
            <a:schemeClr val="accent6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948264" y="1268760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BINA@CCB  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6660232" y="2204864"/>
            <a:ext cx="1591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neutron beam data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372200" y="2564904"/>
            <a:ext cx="204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Note: dot size tells angular coverage</a:t>
            </a:r>
            <a:endParaRPr lang="en-US" sz="14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580112" y="5733256"/>
            <a:ext cx="1368152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27644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</a:t>
            </a:r>
            <a:r>
              <a:rPr lang="pl-PL" sz="2000" b="1" i="1" dirty="0" smtClean="0"/>
              <a:t>Results </a:t>
            </a:r>
            <a:endParaRPr lang="en-US" sz="20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1331640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9552" y="692696"/>
            <a:ext cx="54991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 Experiment performed at KVI with BINA in April 2011.</a:t>
            </a:r>
          </a:p>
          <a:p>
            <a:r>
              <a:rPr lang="pl-PL" dirty="0" smtClean="0"/>
              <a:t>     beam: </a:t>
            </a:r>
            <a:r>
              <a:rPr lang="pl-PL" b="1" dirty="0" smtClean="0"/>
              <a:t>deuteron</a:t>
            </a:r>
            <a:r>
              <a:rPr lang="pl-PL" dirty="0" smtClean="0"/>
              <a:t>,  </a:t>
            </a:r>
          </a:p>
          <a:p>
            <a:r>
              <a:rPr lang="pl-PL" dirty="0" smtClean="0"/>
              <a:t>     energy: </a:t>
            </a:r>
            <a:r>
              <a:rPr lang="pl-PL" b="1" dirty="0" smtClean="0"/>
              <a:t>160 MeV</a:t>
            </a:r>
            <a:r>
              <a:rPr lang="pl-PL" dirty="0" smtClean="0"/>
              <a:t>,  </a:t>
            </a:r>
          </a:p>
          <a:p>
            <a:r>
              <a:rPr lang="pl-PL" dirty="0" smtClean="0"/>
              <a:t>     target: </a:t>
            </a:r>
            <a:r>
              <a:rPr lang="pl-PL" b="1" dirty="0" smtClean="0"/>
              <a:t>Liquid Deuterium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552" y="1988840"/>
            <a:ext cx="643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Important Remarks: a step forward with 4N, theories are limited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2780928"/>
            <a:ext cx="42956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002060"/>
                </a:solidFill>
              </a:rPr>
              <a:t>d + d →d + d                                                 ... elastic</a:t>
            </a:r>
          </a:p>
          <a:p>
            <a:pPr algn="ctr"/>
            <a:endParaRPr lang="pl-PL" sz="1600" dirty="0" smtClean="0">
              <a:solidFill>
                <a:srgbClr val="002060"/>
              </a:solidFill>
            </a:endParaRPr>
          </a:p>
          <a:p>
            <a:pPr algn="ctr"/>
            <a:r>
              <a:rPr lang="pl-PL" sz="1600" dirty="0" smtClean="0">
                <a:solidFill>
                  <a:srgbClr val="002060"/>
                </a:solidFill>
              </a:rPr>
              <a:t>d + d → d + p + n              ... three-body final state</a:t>
            </a:r>
          </a:p>
          <a:p>
            <a:pPr algn="ctr"/>
            <a:r>
              <a:rPr lang="pl-PL" sz="1600" dirty="0" smtClean="0"/>
              <a:t>d + d → p + p + n + n          ... four-body final state</a:t>
            </a:r>
          </a:p>
          <a:p>
            <a:pPr algn="ctr"/>
            <a:endParaRPr lang="pl-PL" sz="1600" dirty="0" smtClean="0">
              <a:solidFill>
                <a:srgbClr val="002060"/>
              </a:solidFill>
            </a:endParaRPr>
          </a:p>
          <a:p>
            <a:pPr algn="ctr"/>
            <a:r>
              <a:rPr lang="pl-PL" sz="1600" dirty="0" smtClean="0">
                <a:solidFill>
                  <a:srgbClr val="002060"/>
                </a:solidFill>
              </a:rPr>
              <a:t>d + d → d + p (+ n</a:t>
            </a:r>
            <a:r>
              <a:rPr lang="pl-PL" sz="1600" baseline="-25000" dirty="0" smtClean="0">
                <a:solidFill>
                  <a:srgbClr val="002060"/>
                </a:solidFill>
              </a:rPr>
              <a:t>spectator</a:t>
            </a:r>
            <a:r>
              <a:rPr lang="pl-PL" sz="1600" dirty="0" smtClean="0">
                <a:solidFill>
                  <a:srgbClr val="002060"/>
                </a:solidFill>
              </a:rPr>
              <a:t>)                                 ... QFS</a:t>
            </a:r>
          </a:p>
          <a:p>
            <a:pPr algn="ctr"/>
            <a:r>
              <a:rPr lang="pl-PL" sz="1600" dirty="0" smtClean="0"/>
              <a:t>d + d → p + p (+2n</a:t>
            </a:r>
            <a:r>
              <a:rPr lang="pl-PL" sz="1600" baseline="-25000" dirty="0" smtClean="0"/>
              <a:t>spectator</a:t>
            </a:r>
            <a:r>
              <a:rPr lang="pl-PL" sz="1600" dirty="0" smtClean="0"/>
              <a:t>)                  ... double QFS</a:t>
            </a:r>
          </a:p>
          <a:p>
            <a:pPr algn="ctr"/>
            <a:endParaRPr lang="pl-PL" sz="1600" dirty="0" smtClean="0">
              <a:solidFill>
                <a:srgbClr val="002060"/>
              </a:solidFill>
            </a:endParaRPr>
          </a:p>
          <a:p>
            <a:pPr algn="ctr"/>
            <a:r>
              <a:rPr lang="pl-PL" sz="1600" dirty="0" smtClean="0">
                <a:solidFill>
                  <a:srgbClr val="002060"/>
                </a:solidFill>
              </a:rPr>
              <a:t>d + d → </a:t>
            </a:r>
            <a:r>
              <a:rPr lang="pl-PL" sz="1600" baseline="30000" dirty="0" smtClean="0">
                <a:solidFill>
                  <a:srgbClr val="002060"/>
                </a:solidFill>
              </a:rPr>
              <a:t>3</a:t>
            </a:r>
            <a:r>
              <a:rPr lang="pl-PL" sz="1600" dirty="0" smtClean="0">
                <a:solidFill>
                  <a:srgbClr val="002060"/>
                </a:solidFill>
              </a:rPr>
              <a:t>H + p                             ... neutron transfer</a:t>
            </a:r>
          </a:p>
          <a:p>
            <a:pPr algn="ctr"/>
            <a:r>
              <a:rPr lang="pl-PL" sz="1600" dirty="0" smtClean="0">
                <a:solidFill>
                  <a:srgbClr val="002060"/>
                </a:solidFill>
              </a:rPr>
              <a:t>d + d → </a:t>
            </a:r>
            <a:r>
              <a:rPr lang="pl-PL" sz="1600" baseline="30000" dirty="0" smtClean="0">
                <a:solidFill>
                  <a:srgbClr val="002060"/>
                </a:solidFill>
              </a:rPr>
              <a:t>3</a:t>
            </a:r>
            <a:r>
              <a:rPr lang="pl-PL" sz="1600" dirty="0" smtClean="0">
                <a:solidFill>
                  <a:srgbClr val="002060"/>
                </a:solidFill>
              </a:rPr>
              <a:t>He + n                             ... proton transfer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4005064"/>
            <a:ext cx="2393026" cy="175432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Theoretical calculations</a:t>
            </a:r>
          </a:p>
          <a:p>
            <a:pPr algn="ctr"/>
            <a:r>
              <a:rPr lang="pl-PL" dirty="0" smtClean="0"/>
              <a:t>Will be available for</a:t>
            </a:r>
          </a:p>
          <a:p>
            <a:pPr algn="ctr"/>
            <a:r>
              <a:rPr lang="pl-PL" dirty="0" smtClean="0"/>
              <a:t>Two-body final states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(private comunication </a:t>
            </a:r>
          </a:p>
          <a:p>
            <a:pPr algn="ctr"/>
            <a:r>
              <a:rPr lang="pl-PL" dirty="0" smtClean="0"/>
              <a:t>With A. Deltuva)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39752" y="2348880"/>
            <a:ext cx="41255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d+d</a:t>
            </a:r>
            <a:r>
              <a:rPr lang="en-US" b="1" dirty="0" smtClean="0"/>
              <a:t> - EVEN MORE COMPLICATED SYSTEM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9478B763-7325-4FE0-98A5-B257AAC047EA}" type="slidenum">
              <a:rPr lang="en-US">
                <a:solidFill>
                  <a:srgbClr val="000000"/>
                </a:solidFill>
                <a:latin typeface="Calibri" charset="0"/>
                <a:cs typeface="DejaVu Sans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18</a:t>
            </a:fld>
            <a:endParaRPr lang="en-US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  <a:cs typeface="DejaVu Sans" charset="0"/>
              </a:rPr>
              <a:t>24 Sept, 2014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  <a:cs typeface="DejaVu Sans" charset="0"/>
              </a:rPr>
              <a:t>G. Khatri, MPD Symposium, Kraków</a:t>
            </a: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6475" y="573088"/>
            <a:ext cx="2305050" cy="299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749675" y="731838"/>
            <a:ext cx="1736725" cy="18256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211960" y="2204864"/>
            <a:ext cx="1143000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44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dirty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all data</a:t>
            </a: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3419872" y="260648"/>
            <a:ext cx="2670260" cy="36787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marL="214313" indent="-214313" hangingPunct="1">
              <a:lnSpc>
                <a:spcPct val="100000"/>
              </a:lnSpc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 b="1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Most basic analysis 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steps</a:t>
            </a:r>
            <a:r>
              <a:rPr lang="pl-PL" b="1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:</a:t>
            </a:r>
            <a:endParaRPr lang="en-US" b="1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0" y="0"/>
            <a:ext cx="1331640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0"/>
            <a:ext cx="1227644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</a:t>
            </a:r>
            <a:r>
              <a:rPr lang="pl-PL" sz="2000" b="1" i="1" dirty="0" smtClean="0"/>
              <a:t>Results </a:t>
            </a:r>
            <a:endParaRPr lang="en-US" sz="2000" b="1" i="1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9478B763-7325-4FE0-98A5-B257AAC047EA}" type="slidenum">
              <a:rPr lang="en-US">
                <a:solidFill>
                  <a:srgbClr val="000000"/>
                </a:solidFill>
                <a:latin typeface="Calibri" charset="0"/>
                <a:cs typeface="DejaVu Sans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19</a:t>
            </a:fld>
            <a:endParaRPr lang="en-US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17750"/>
            <a:ext cx="3475038" cy="273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  <a:cs typeface="DejaVu Sans" charset="0"/>
              </a:rPr>
              <a:t>24 Sept, 2014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  <a:cs typeface="DejaVu Sans" charset="0"/>
              </a:rPr>
              <a:t>G. Khatri, MPD Symposium, Kraków</a:t>
            </a: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6475" y="573088"/>
            <a:ext cx="2305050" cy="299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749675" y="731838"/>
            <a:ext cx="1736725" cy="18256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211960" y="2204864"/>
            <a:ext cx="1143000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44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dirty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all data</a:t>
            </a: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3419872" y="260648"/>
            <a:ext cx="2670260" cy="36787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marL="214313" indent="-214313" hangingPunct="1">
              <a:lnSpc>
                <a:spcPct val="100000"/>
              </a:lnSpc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 b="1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Most basic analysis 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steps</a:t>
            </a:r>
            <a:r>
              <a:rPr lang="pl-PL" b="1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:</a:t>
            </a:r>
            <a:endParaRPr lang="en-US" b="1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763688" y="980728"/>
            <a:ext cx="1944216" cy="36004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b="1" dirty="0" smtClean="0">
                <a:solidFill>
                  <a:srgbClr val="000080"/>
                </a:solidFill>
                <a:ea typeface="WenQuanYi Micro Hei" charset="0"/>
                <a:cs typeface="WenQuanYi Micro Hei" charset="0"/>
              </a:rPr>
              <a:t>step 1: </a:t>
            </a:r>
            <a:r>
              <a:rPr lang="pl-PL" dirty="0" smtClean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P</a:t>
            </a:r>
            <a:r>
              <a:rPr lang="en-US" dirty="0" smtClean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resort</a:t>
            </a:r>
            <a:endParaRPr lang="en-US" dirty="0">
              <a:solidFill>
                <a:srgbClr val="800000"/>
              </a:solidFill>
              <a:ea typeface="WenQuanYi Micro Hei" charset="0"/>
              <a:cs typeface="WenQuanYi Micro Hei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0" y="0"/>
            <a:ext cx="1331640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0"/>
            <a:ext cx="1227644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</a:t>
            </a:r>
            <a:r>
              <a:rPr lang="pl-PL" sz="2000" b="1" i="1" dirty="0" smtClean="0"/>
              <a:t>Results </a:t>
            </a:r>
            <a:endParaRPr lang="en-US" sz="2000" b="1" i="1" dirty="0"/>
          </a:p>
        </p:txBody>
      </p:sp>
      <p:sp>
        <p:nvSpPr>
          <p:cNvPr id="29" name="Bent-Up Arrow 28"/>
          <p:cNvSpPr/>
          <p:nvPr/>
        </p:nvSpPr>
        <p:spPr>
          <a:xfrm rot="10800000">
            <a:off x="1331640" y="908720"/>
            <a:ext cx="2376264" cy="1440160"/>
          </a:xfrm>
          <a:prstGeom prst="bentUpArrow">
            <a:avLst>
              <a:gd name="adj1" fmla="val 41422"/>
              <a:gd name="adj2" fmla="val 50000"/>
              <a:gd name="adj3" fmla="val 279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Introduction   </a:t>
            </a:r>
          </a:p>
          <a:p>
            <a:r>
              <a:rPr lang="pl-PL" sz="2000" dirty="0" smtClean="0"/>
              <a:t>Three-body (3N) force</a:t>
            </a:r>
          </a:p>
          <a:p>
            <a:r>
              <a:rPr lang="pl-PL" sz="2000" dirty="0" smtClean="0"/>
              <a:t>Experimental tools</a:t>
            </a:r>
          </a:p>
          <a:p>
            <a:r>
              <a:rPr lang="pl-PL" sz="2000" dirty="0" smtClean="0"/>
              <a:t>BINA Detector and it’s status at CCB (Krakow)</a:t>
            </a:r>
          </a:p>
          <a:p>
            <a:r>
              <a:rPr lang="pl-PL" sz="2000" dirty="0" smtClean="0"/>
              <a:t>3N data base: present and future</a:t>
            </a:r>
          </a:p>
          <a:p>
            <a:r>
              <a:rPr lang="pl-PL" sz="2000" dirty="0" smtClean="0"/>
              <a:t>Results  </a:t>
            </a:r>
          </a:p>
          <a:p>
            <a:r>
              <a:rPr lang="pl-PL" sz="2000" dirty="0" smtClean="0"/>
              <a:t>Conclusion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dd_dpn_20_30_1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938810"/>
            <a:ext cx="3024336" cy="2703166"/>
          </a:xfrm>
          <a:prstGeom prst="rect">
            <a:avLst/>
          </a:prstGeom>
        </p:spPr>
      </p:pic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9478B763-7325-4FE0-98A5-B257AAC047EA}" type="slidenum">
              <a:rPr lang="en-US">
                <a:solidFill>
                  <a:srgbClr val="000000"/>
                </a:solidFill>
                <a:latin typeface="Calibri" charset="0"/>
                <a:cs typeface="DejaVu Sans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20</a:t>
            </a:fld>
            <a:endParaRPr lang="en-US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17750"/>
            <a:ext cx="3475038" cy="273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  <a:cs typeface="DejaVu Sans" charset="0"/>
              </a:rPr>
              <a:t>24 Sept, 2014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  <a:cs typeface="DejaVu Sans" charset="0"/>
              </a:rPr>
              <a:t>G. Khatri, MPD Symposium, Kraków</a:t>
            </a: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6475" y="573088"/>
            <a:ext cx="2305050" cy="299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749675" y="731838"/>
            <a:ext cx="1736725" cy="18256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211960" y="2204864"/>
            <a:ext cx="1143000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44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dirty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all data</a:t>
            </a: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3419872" y="260648"/>
            <a:ext cx="2670260" cy="36787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marL="214313" indent="-214313" hangingPunct="1">
              <a:lnSpc>
                <a:spcPct val="100000"/>
              </a:lnSpc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 b="1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Most basic analysis 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steps</a:t>
            </a:r>
            <a:r>
              <a:rPr lang="pl-PL" b="1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:</a:t>
            </a:r>
            <a:endParaRPr lang="en-US" b="1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763688" y="980728"/>
            <a:ext cx="1944216" cy="36004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b="1" dirty="0" smtClean="0">
                <a:solidFill>
                  <a:srgbClr val="000080"/>
                </a:solidFill>
                <a:ea typeface="WenQuanYi Micro Hei" charset="0"/>
                <a:cs typeface="WenQuanYi Micro Hei" charset="0"/>
              </a:rPr>
              <a:t>step 1: </a:t>
            </a:r>
            <a:r>
              <a:rPr lang="pl-PL" dirty="0" smtClean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P</a:t>
            </a:r>
            <a:r>
              <a:rPr lang="en-US" dirty="0" smtClean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resort</a:t>
            </a:r>
            <a:endParaRPr lang="en-US" dirty="0">
              <a:solidFill>
                <a:srgbClr val="800000"/>
              </a:solidFill>
              <a:ea typeface="WenQuanYi Micro Hei" charset="0"/>
              <a:cs typeface="WenQuanYi Micro Hei" charset="0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1115617" y="5445224"/>
            <a:ext cx="1728192" cy="936104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Selection of </a:t>
            </a:r>
            <a:r>
              <a:rPr lang="en-US" dirty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the </a:t>
            </a:r>
            <a:endParaRPr lang="pl-PL" dirty="0" smtClean="0">
              <a:solidFill>
                <a:srgbClr val="800000"/>
              </a:solidFill>
              <a:ea typeface="WenQuanYi Micro Hei" charset="0"/>
              <a:cs typeface="WenQuanYi Micro He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reaction</a:t>
            </a:r>
            <a:r>
              <a:rPr lang="pl-PL" dirty="0" smtClean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-</a:t>
            </a:r>
            <a:r>
              <a:rPr lang="en-US" dirty="0" smtClean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channels</a:t>
            </a:r>
            <a:endParaRPr lang="pl-PL" dirty="0" smtClean="0">
              <a:solidFill>
                <a:srgbClr val="800000"/>
              </a:solidFill>
              <a:ea typeface="WenQuanYi Micro Hei" charset="0"/>
              <a:cs typeface="WenQuanYi Micro He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dirty="0" smtClean="0">
                <a:solidFill>
                  <a:srgbClr val="FF0000"/>
                </a:solidFill>
                <a:ea typeface="WenQuanYi Micro Hei" charset="0"/>
                <a:cs typeface="WenQuanYi Micro Hei" charset="0"/>
              </a:rPr>
              <a:t>d+d →d+p+n</a:t>
            </a:r>
            <a:endParaRPr lang="en-US" dirty="0">
              <a:solidFill>
                <a:srgbClr val="FF0000"/>
              </a:solidFill>
              <a:ea typeface="WenQuanYi Micro Hei" charset="0"/>
              <a:cs typeface="WenQuanYi Micro Hei" charset="0"/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365104"/>
            <a:ext cx="1065265" cy="17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139952" y="4077072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solidFill>
                  <a:srgbClr val="FF0000"/>
                </a:solidFill>
              </a:rPr>
              <a:t>θ</a:t>
            </a:r>
            <a:r>
              <a:rPr lang="pl-PL" sz="1000" baseline="-25000" dirty="0" smtClean="0">
                <a:solidFill>
                  <a:srgbClr val="FF0000"/>
                </a:solidFill>
              </a:rPr>
              <a:t>d</a:t>
            </a:r>
            <a:r>
              <a:rPr lang="pl-PL" sz="1000" dirty="0" smtClean="0">
                <a:solidFill>
                  <a:srgbClr val="FF0000"/>
                </a:solidFill>
              </a:rPr>
              <a:t> =20±1,</a:t>
            </a:r>
            <a:r>
              <a:rPr lang="el-GR" sz="1000" dirty="0" smtClean="0">
                <a:solidFill>
                  <a:srgbClr val="FF0000"/>
                </a:solidFill>
              </a:rPr>
              <a:t> θ</a:t>
            </a:r>
            <a:r>
              <a:rPr lang="pl-PL" sz="1000" baseline="-25000" dirty="0" smtClean="0">
                <a:solidFill>
                  <a:srgbClr val="FF0000"/>
                </a:solidFill>
              </a:rPr>
              <a:t>p</a:t>
            </a:r>
            <a:r>
              <a:rPr lang="pl-PL" sz="1000" dirty="0" smtClean="0">
                <a:solidFill>
                  <a:srgbClr val="FF0000"/>
                </a:solidFill>
              </a:rPr>
              <a:t> =30±1,</a:t>
            </a:r>
            <a:r>
              <a:rPr lang="el-GR" sz="1000" dirty="0" smtClean="0">
                <a:solidFill>
                  <a:srgbClr val="FF0000"/>
                </a:solidFill>
              </a:rPr>
              <a:t> φ</a:t>
            </a:r>
            <a:r>
              <a:rPr lang="pl-PL" sz="1000" baseline="-25000" dirty="0" smtClean="0">
                <a:solidFill>
                  <a:srgbClr val="FF0000"/>
                </a:solidFill>
              </a:rPr>
              <a:t>12</a:t>
            </a:r>
            <a:r>
              <a:rPr lang="pl-PL" sz="1000" dirty="0" smtClean="0">
                <a:solidFill>
                  <a:srgbClr val="FF0000"/>
                </a:solidFill>
              </a:rPr>
              <a:t> =180±5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0" y="0"/>
            <a:ext cx="1331640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0"/>
            <a:ext cx="1227644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</a:t>
            </a:r>
            <a:r>
              <a:rPr lang="pl-PL" sz="2000" b="1" i="1" dirty="0" smtClean="0"/>
              <a:t>Results </a:t>
            </a:r>
            <a:endParaRPr lang="en-US" sz="2000" b="1" i="1" dirty="0"/>
          </a:p>
        </p:txBody>
      </p:sp>
      <p:sp>
        <p:nvSpPr>
          <p:cNvPr id="29" name="Bent-Up Arrow 28"/>
          <p:cNvSpPr/>
          <p:nvPr/>
        </p:nvSpPr>
        <p:spPr>
          <a:xfrm rot="10800000">
            <a:off x="1331640" y="908720"/>
            <a:ext cx="2376264" cy="1440160"/>
          </a:xfrm>
          <a:prstGeom prst="bentUpArrow">
            <a:avLst>
              <a:gd name="adj1" fmla="val 41422"/>
              <a:gd name="adj2" fmla="val 50000"/>
              <a:gd name="adj3" fmla="val 279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Bent-Up Arrow 29"/>
          <p:cNvSpPr/>
          <p:nvPr/>
        </p:nvSpPr>
        <p:spPr>
          <a:xfrm rot="5400000">
            <a:off x="1223628" y="4761148"/>
            <a:ext cx="1800200" cy="2160240"/>
          </a:xfrm>
          <a:prstGeom prst="bentUpArrow">
            <a:avLst>
              <a:gd name="adj1" fmla="val 49207"/>
              <a:gd name="adj2" fmla="val 42215"/>
              <a:gd name="adj3" fmla="val 259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53706" y="5085184"/>
            <a:ext cx="823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b="1" dirty="0" smtClean="0">
                <a:solidFill>
                  <a:srgbClr val="000080"/>
                </a:solidFill>
                <a:ea typeface="WenQuanYi Micro Hei" charset="0"/>
                <a:cs typeface="WenQuanYi Micro Hei" charset="0"/>
              </a:rPr>
              <a:t>step 2:</a:t>
            </a:r>
            <a:endParaRPr lang="en-US" b="1" dirty="0" smtClean="0">
              <a:solidFill>
                <a:srgbClr val="000080"/>
              </a:solidFill>
              <a:ea typeface="WenQuanYi Micro Hei" charset="0"/>
              <a:cs typeface="WenQuanYi Micro Hei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6" descr="un-normalised_cross-se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32657" y="1484784"/>
            <a:ext cx="3211343" cy="2592288"/>
          </a:xfrm>
        </p:spPr>
      </p:pic>
      <p:pic>
        <p:nvPicPr>
          <p:cNvPr id="22" name="Picture 21" descr="dd_dpn_20_30_1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938810"/>
            <a:ext cx="3024336" cy="2703166"/>
          </a:xfrm>
          <a:prstGeom prst="rect">
            <a:avLst/>
          </a:prstGeom>
        </p:spPr>
      </p:pic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9478B763-7325-4FE0-98A5-B257AAC047EA}" type="slidenum">
              <a:rPr lang="en-US">
                <a:solidFill>
                  <a:srgbClr val="000000"/>
                </a:solidFill>
                <a:latin typeface="Calibri" charset="0"/>
                <a:cs typeface="DejaVu Sans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21</a:t>
            </a:fld>
            <a:endParaRPr lang="en-US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17750"/>
            <a:ext cx="3475038" cy="273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  <a:cs typeface="DejaVu Sans" charset="0"/>
              </a:rPr>
              <a:t>24 Sept, 2014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  <a:cs typeface="DejaVu Sans" charset="0"/>
              </a:rPr>
              <a:t>G. Khatri, MPD Symposium, Kraków</a:t>
            </a: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6475" y="573088"/>
            <a:ext cx="2305050" cy="299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749675" y="731838"/>
            <a:ext cx="1736725" cy="18256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211960" y="2204864"/>
            <a:ext cx="1143000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44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dirty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all data</a:t>
            </a: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3419872" y="260648"/>
            <a:ext cx="2670260" cy="36787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marL="214313" indent="-214313" hangingPunct="1">
              <a:lnSpc>
                <a:spcPct val="100000"/>
              </a:lnSpc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 b="1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Most basic analysis 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steps</a:t>
            </a:r>
            <a:r>
              <a:rPr lang="pl-PL" b="1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:</a:t>
            </a:r>
            <a:endParaRPr lang="en-US" b="1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763688" y="980728"/>
            <a:ext cx="1944216" cy="36004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b="1" dirty="0" smtClean="0">
                <a:solidFill>
                  <a:srgbClr val="000080"/>
                </a:solidFill>
                <a:ea typeface="WenQuanYi Micro Hei" charset="0"/>
                <a:cs typeface="WenQuanYi Micro Hei" charset="0"/>
              </a:rPr>
              <a:t>step 1: </a:t>
            </a:r>
            <a:r>
              <a:rPr lang="pl-PL" dirty="0" smtClean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P</a:t>
            </a:r>
            <a:r>
              <a:rPr lang="en-US" dirty="0" smtClean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resort</a:t>
            </a:r>
            <a:endParaRPr lang="en-US" dirty="0">
              <a:solidFill>
                <a:srgbClr val="800000"/>
              </a:solidFill>
              <a:ea typeface="WenQuanYi Micro Hei" charset="0"/>
              <a:cs typeface="WenQuanYi Micro Hei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588224" y="5085184"/>
            <a:ext cx="1779588" cy="601663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b="1" dirty="0" smtClean="0">
                <a:solidFill>
                  <a:srgbClr val="000080"/>
                </a:solidFill>
                <a:ea typeface="WenQuanYi Micro Hei" charset="0"/>
                <a:cs typeface="WenQuanYi Micro Hei" charset="0"/>
              </a:rPr>
              <a:t>step 3:</a:t>
            </a:r>
            <a:r>
              <a:rPr lang="en-US" dirty="0" smtClean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cross </a:t>
            </a:r>
            <a:r>
              <a:rPr lang="en-US" dirty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sections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7236296" y="1124744"/>
            <a:ext cx="1554162" cy="373062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80"/>
                </a:solidFill>
                <a:latin typeface="+mj-lt"/>
                <a:ea typeface="WenQuanYi Micro Hei" charset="0"/>
                <a:cs typeface="WenQuanYi Micro Hei" charset="0"/>
              </a:rPr>
              <a:t>OUR GOAL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365104"/>
            <a:ext cx="1065265" cy="17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139952" y="4077072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solidFill>
                  <a:srgbClr val="FF0000"/>
                </a:solidFill>
              </a:rPr>
              <a:t>θ</a:t>
            </a:r>
            <a:r>
              <a:rPr lang="pl-PL" sz="1000" baseline="-25000" dirty="0" smtClean="0">
                <a:solidFill>
                  <a:srgbClr val="FF0000"/>
                </a:solidFill>
              </a:rPr>
              <a:t>d</a:t>
            </a:r>
            <a:r>
              <a:rPr lang="pl-PL" sz="1000" dirty="0" smtClean="0">
                <a:solidFill>
                  <a:srgbClr val="FF0000"/>
                </a:solidFill>
              </a:rPr>
              <a:t> =20±1,</a:t>
            </a:r>
            <a:r>
              <a:rPr lang="el-GR" sz="1000" dirty="0" smtClean="0">
                <a:solidFill>
                  <a:srgbClr val="FF0000"/>
                </a:solidFill>
              </a:rPr>
              <a:t> θ</a:t>
            </a:r>
            <a:r>
              <a:rPr lang="pl-PL" sz="1000" baseline="-25000" dirty="0" smtClean="0">
                <a:solidFill>
                  <a:srgbClr val="FF0000"/>
                </a:solidFill>
              </a:rPr>
              <a:t>p</a:t>
            </a:r>
            <a:r>
              <a:rPr lang="pl-PL" sz="1000" dirty="0" smtClean="0">
                <a:solidFill>
                  <a:srgbClr val="FF0000"/>
                </a:solidFill>
              </a:rPr>
              <a:t> =30±1,</a:t>
            </a:r>
            <a:r>
              <a:rPr lang="el-GR" sz="1000" dirty="0" smtClean="0">
                <a:solidFill>
                  <a:srgbClr val="FF0000"/>
                </a:solidFill>
              </a:rPr>
              <a:t> φ</a:t>
            </a:r>
            <a:r>
              <a:rPr lang="pl-PL" sz="1000" baseline="-25000" dirty="0" smtClean="0">
                <a:solidFill>
                  <a:srgbClr val="FF0000"/>
                </a:solidFill>
              </a:rPr>
              <a:t>12</a:t>
            </a:r>
            <a:r>
              <a:rPr lang="pl-PL" sz="1000" dirty="0" smtClean="0">
                <a:solidFill>
                  <a:srgbClr val="FF0000"/>
                </a:solidFill>
              </a:rPr>
              <a:t> =180±5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0123985">
            <a:off x="7026829" y="2742661"/>
            <a:ext cx="1267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PRELIMINARY</a:t>
            </a:r>
            <a:endParaRPr lang="en-US" sz="1400" b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0" y="0"/>
            <a:ext cx="1331640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0"/>
            <a:ext cx="1227644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</a:t>
            </a:r>
            <a:r>
              <a:rPr lang="pl-PL" sz="2000" b="1" i="1" dirty="0" smtClean="0"/>
              <a:t>Results </a:t>
            </a:r>
            <a:endParaRPr lang="en-US" sz="2000" b="1" i="1" dirty="0"/>
          </a:p>
        </p:txBody>
      </p:sp>
      <p:sp>
        <p:nvSpPr>
          <p:cNvPr id="29" name="Bent-Up Arrow 28"/>
          <p:cNvSpPr/>
          <p:nvPr/>
        </p:nvSpPr>
        <p:spPr>
          <a:xfrm rot="10800000">
            <a:off x="1331640" y="908720"/>
            <a:ext cx="2376264" cy="1440160"/>
          </a:xfrm>
          <a:prstGeom prst="bentUpArrow">
            <a:avLst>
              <a:gd name="adj1" fmla="val 41422"/>
              <a:gd name="adj2" fmla="val 50000"/>
              <a:gd name="adj3" fmla="val 279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ent-Up Arrow 31"/>
          <p:cNvSpPr/>
          <p:nvPr/>
        </p:nvSpPr>
        <p:spPr>
          <a:xfrm>
            <a:off x="6372200" y="4221088"/>
            <a:ext cx="2592288" cy="1440160"/>
          </a:xfrm>
          <a:prstGeom prst="bentUpArrow">
            <a:avLst>
              <a:gd name="adj1" fmla="val 41422"/>
              <a:gd name="adj2" fmla="val 50000"/>
              <a:gd name="adj3" fmla="val 279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53706" y="5085184"/>
            <a:ext cx="823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b="1" dirty="0" smtClean="0">
                <a:solidFill>
                  <a:srgbClr val="000080"/>
                </a:solidFill>
                <a:ea typeface="WenQuanYi Micro Hei" charset="0"/>
                <a:cs typeface="WenQuanYi Micro Hei" charset="0"/>
              </a:rPr>
              <a:t>step 2:</a:t>
            </a:r>
            <a:endParaRPr lang="en-US" b="1" dirty="0" smtClean="0">
              <a:solidFill>
                <a:srgbClr val="000080"/>
              </a:solidFill>
              <a:ea typeface="WenQuanYi Micro Hei" charset="0"/>
              <a:cs typeface="WenQuanYi Micro Hei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1115617" y="5445224"/>
            <a:ext cx="1728192" cy="936104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Selection of </a:t>
            </a:r>
            <a:r>
              <a:rPr lang="en-US" dirty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the </a:t>
            </a:r>
            <a:endParaRPr lang="pl-PL" dirty="0" smtClean="0">
              <a:solidFill>
                <a:srgbClr val="800000"/>
              </a:solidFill>
              <a:ea typeface="WenQuanYi Micro Hei" charset="0"/>
              <a:cs typeface="WenQuanYi Micro He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reaction</a:t>
            </a:r>
            <a:r>
              <a:rPr lang="pl-PL" dirty="0" smtClean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-</a:t>
            </a:r>
            <a:r>
              <a:rPr lang="en-US" dirty="0" smtClean="0">
                <a:solidFill>
                  <a:srgbClr val="800000"/>
                </a:solidFill>
                <a:ea typeface="WenQuanYi Micro Hei" charset="0"/>
                <a:cs typeface="WenQuanYi Micro Hei" charset="0"/>
              </a:rPr>
              <a:t>channels</a:t>
            </a:r>
            <a:endParaRPr lang="pl-PL" dirty="0" smtClean="0">
              <a:solidFill>
                <a:srgbClr val="800000"/>
              </a:solidFill>
              <a:ea typeface="WenQuanYi Micro Hei" charset="0"/>
              <a:cs typeface="WenQuanYi Micro He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dirty="0" smtClean="0">
                <a:solidFill>
                  <a:srgbClr val="FF0000"/>
                </a:solidFill>
                <a:ea typeface="WenQuanYi Micro Hei" charset="0"/>
                <a:cs typeface="WenQuanYi Micro Hei" charset="0"/>
              </a:rPr>
              <a:t>d+d →d+p+n</a:t>
            </a:r>
            <a:endParaRPr lang="en-US" dirty="0">
              <a:solidFill>
                <a:srgbClr val="FF0000"/>
              </a:solidFill>
              <a:ea typeface="WenQuanYi Micro Hei" charset="0"/>
              <a:cs typeface="WenQuanYi Micro Hei" charset="0"/>
            </a:endParaRPr>
          </a:p>
        </p:txBody>
      </p:sp>
      <p:sp>
        <p:nvSpPr>
          <p:cNvPr id="35" name="Bent-Up Arrow 34"/>
          <p:cNvSpPr/>
          <p:nvPr/>
        </p:nvSpPr>
        <p:spPr>
          <a:xfrm rot="5400000">
            <a:off x="1223628" y="4761148"/>
            <a:ext cx="1800200" cy="2160240"/>
          </a:xfrm>
          <a:prstGeom prst="bentUpArrow">
            <a:avLst>
              <a:gd name="adj1" fmla="val 49207"/>
              <a:gd name="adj2" fmla="val 42215"/>
              <a:gd name="adj3" fmla="val 259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1"/>
          <p:cNvSpPr>
            <a:spLocks noChangeArrowheads="1"/>
          </p:cNvSpPr>
          <p:nvPr/>
        </p:nvSpPr>
        <p:spPr bwMode="auto">
          <a:xfrm>
            <a:off x="3131840" y="2132856"/>
            <a:ext cx="2820020" cy="2513632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00 0 0"/>
              <a:gd name="G4" fmla="+- 21600 0 8100"/>
              <a:gd name="G5" fmla="+- 21600 0 940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00" y="5400"/>
                </a:lnTo>
                <a:lnTo>
                  <a:pt x="940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200" y="2700"/>
                </a:lnTo>
                <a:lnTo>
                  <a:pt x="12200" y="5400"/>
                </a:lnTo>
                <a:lnTo>
                  <a:pt x="16200" y="5400"/>
                </a:lnTo>
                <a:lnTo>
                  <a:pt x="16200" y="9400"/>
                </a:lnTo>
                <a:lnTo>
                  <a:pt x="18900" y="940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200"/>
                </a:lnTo>
                <a:lnTo>
                  <a:pt x="16200" y="12200"/>
                </a:lnTo>
                <a:lnTo>
                  <a:pt x="16200" y="16200"/>
                </a:lnTo>
                <a:lnTo>
                  <a:pt x="12200" y="16200"/>
                </a:lnTo>
                <a:lnTo>
                  <a:pt x="1220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00" y="18900"/>
                </a:lnTo>
                <a:lnTo>
                  <a:pt x="9400" y="16200"/>
                </a:lnTo>
                <a:lnTo>
                  <a:pt x="5400" y="16200"/>
                </a:lnTo>
                <a:lnTo>
                  <a:pt x="5400" y="12200"/>
                </a:lnTo>
                <a:lnTo>
                  <a:pt x="2700" y="1220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00"/>
                </a:lnTo>
                <a:lnTo>
                  <a:pt x="5400" y="940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180974" y="2276872"/>
            <a:ext cx="2734842" cy="2376264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1520" y="2564904"/>
            <a:ext cx="2705100" cy="197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9680" rIns="90000" bIns="45000"/>
          <a:lstStyle/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visiting </a:t>
            </a:r>
          </a:p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facilities </a:t>
            </a:r>
            <a:r>
              <a:rPr lang="pl-PL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,</a:t>
            </a:r>
            <a:endParaRPr lang="en-US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learned and gained </a:t>
            </a:r>
          </a:p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experience</a:t>
            </a:r>
          </a:p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80"/>
                </a:solidFill>
                <a:latin typeface="Calibri" charset="0"/>
                <a:ea typeface="WenQuanYi Micro Hei" charset="0"/>
                <a:cs typeface="WenQuanYi Micro Hei" charset="0"/>
              </a:rPr>
              <a:t>KVI, FZ-</a:t>
            </a:r>
            <a:r>
              <a:rPr lang="en-US" b="1" dirty="0" err="1">
                <a:solidFill>
                  <a:srgbClr val="000080"/>
                </a:solidFill>
                <a:latin typeface="Calibri" charset="0"/>
                <a:ea typeface="WenQuanYi Micro Hei" charset="0"/>
                <a:cs typeface="WenQuanYi Micro Hei" charset="0"/>
              </a:rPr>
              <a:t>Juelich</a:t>
            </a:r>
            <a:r>
              <a:rPr lang="en-US" b="1" dirty="0">
                <a:solidFill>
                  <a:srgbClr val="000080"/>
                </a:solidFill>
                <a:latin typeface="Calibri" charset="0"/>
                <a:ea typeface="WenQuanYi Micro Hei" charset="0"/>
                <a:cs typeface="WenQuanYi Micro Hei" charset="0"/>
              </a:rPr>
              <a:t>,</a:t>
            </a:r>
          </a:p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80"/>
                </a:solidFill>
                <a:latin typeface="Calibri" charset="0"/>
                <a:ea typeface="WenQuanYi Micro Hei" charset="0"/>
                <a:cs typeface="WenQuanYi Micro Hei" charset="0"/>
              </a:rPr>
              <a:t>Lisbon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 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347865" y="0"/>
            <a:ext cx="2232248" cy="1988840"/>
          </a:xfrm>
          <a:prstGeom prst="ellipse">
            <a:avLst/>
          </a:prstGeom>
          <a:solidFill>
            <a:srgbClr val="E6E6FF"/>
          </a:solidFill>
          <a:ln w="9525">
            <a:noFill/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419872" y="332656"/>
            <a:ext cx="2082800" cy="1417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9680" rIns="90000" bIns="45000"/>
          <a:lstStyle/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80"/>
                </a:solidFill>
                <a:latin typeface="Calibri" charset="0"/>
                <a:ea typeface="WenQuanYi Micro Hei" charset="0"/>
                <a:cs typeface="WenQuanYi Micro Hei" charset="0"/>
              </a:rPr>
              <a:t> BINA@CCB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</a:t>
            </a:r>
          </a:p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preparation</a:t>
            </a:r>
          </a:p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tests,  </a:t>
            </a:r>
          </a:p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liquid-target</a:t>
            </a:r>
            <a:r>
              <a:rPr lang="en-US" b="1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</a:t>
            </a:r>
          </a:p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expert</a:t>
            </a:r>
            <a:r>
              <a:rPr lang="en-US" b="1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 </a:t>
            </a: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228184" y="2348880"/>
            <a:ext cx="2539579" cy="2204517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3419872" y="4727748"/>
            <a:ext cx="2304256" cy="1941612"/>
          </a:xfrm>
          <a:prstGeom prst="ellipse">
            <a:avLst/>
          </a:prstGeom>
          <a:solidFill>
            <a:srgbClr val="CFE7F5"/>
          </a:solidFill>
          <a:ln w="9525">
            <a:noFill/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779912" y="5085184"/>
            <a:ext cx="1677988" cy="115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9680" rIns="90000" bIns="45000"/>
          <a:lstStyle/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alibri" charset="0"/>
                <a:ea typeface="WenQuanYi Micro Hei" charset="0"/>
                <a:cs typeface="WenQuanYi Micro Hei" charset="0"/>
              </a:rPr>
              <a:t>Grants:</a:t>
            </a:r>
          </a:p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SONATA-BIS</a:t>
            </a:r>
          </a:p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Preludium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7</a:t>
            </a:r>
          </a:p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(application)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732240" y="2996952"/>
            <a:ext cx="1656184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0040" rIns="90000" bIns="45000"/>
          <a:lstStyle/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000080"/>
                </a:solidFill>
                <a:latin typeface="Calibri" charset="0"/>
                <a:ea typeface="WenQuanYi Micro Hei" charset="0"/>
                <a:cs typeface="WenQuanYi Micro Hei" charset="0"/>
              </a:rPr>
              <a:t>Publications</a:t>
            </a:r>
            <a:endParaRPr lang="pl-PL" sz="2000" b="1" dirty="0" smtClean="0">
              <a:solidFill>
                <a:srgbClr val="00008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sz="2000" b="1" dirty="0" smtClean="0">
                <a:solidFill>
                  <a:srgbClr val="000080"/>
                </a:solidFill>
                <a:latin typeface="Calibri" charset="0"/>
                <a:ea typeface="WenQuanYi Micro Hei" charset="0"/>
                <a:cs typeface="WenQuanYi Micro Hei" charset="0"/>
              </a:rPr>
              <a:t>&amp;</a:t>
            </a:r>
          </a:p>
          <a:p>
            <a:pPr algn="ctr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alibri" charset="0"/>
                <a:ea typeface="WenQuanYi Micro Hei" charset="0"/>
                <a:cs typeface="WenQuanYi Micro Hei" charset="0"/>
              </a:rPr>
              <a:t>Conferences</a:t>
            </a:r>
          </a:p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dirty="0">
              <a:solidFill>
                <a:srgbClr val="00008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635896" y="2852936"/>
            <a:ext cx="1911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696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Times New Roman" pitchFamily="16" charset="0"/>
                <a:ea typeface="WenQuanYi Micro Hei" charset="0"/>
                <a:cs typeface="WenQuanYi Micro Hei" charset="0"/>
              </a:rPr>
              <a:t>MPD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Times New Roman" pitchFamily="16" charset="0"/>
                <a:ea typeface="WenQuanYi Micro Hei" charset="0"/>
                <a:cs typeface="WenQuanYi Micro Hei" charset="0"/>
              </a:rPr>
              <a:t>FEW-BODY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Times New Roman" pitchFamily="16" charset="0"/>
                <a:ea typeface="WenQuanYi Micro Hei" charset="0"/>
                <a:cs typeface="WenQuanYi Micro Hei" charset="0"/>
              </a:rPr>
              <a:t>PROJECT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95790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</a:t>
            </a:r>
            <a:r>
              <a:rPr lang="pl-PL" sz="2000" b="1" i="1" dirty="0" smtClean="0"/>
              <a:t>Achievements </a:t>
            </a:r>
            <a:endParaRPr lang="en-US" sz="2000" b="1" i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98030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</a:t>
            </a:r>
            <a:r>
              <a:rPr lang="pl-PL" sz="2000" b="1" i="1" dirty="0" smtClean="0"/>
              <a:t>Conclusion and Outlook</a:t>
            </a:r>
            <a:endParaRPr lang="en-US" sz="20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3131840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5536" y="1484784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 Current </a:t>
            </a:r>
            <a:r>
              <a:rPr lang="pl-PL" b="1" dirty="0" smtClean="0"/>
              <a:t>data analysis </a:t>
            </a:r>
            <a:r>
              <a:rPr lang="pl-PL" dirty="0" smtClean="0"/>
              <a:t>of 160MeV data on dp and dd reactions at </a:t>
            </a:r>
            <a:r>
              <a:rPr lang="pl-PL" b="1" dirty="0" smtClean="0"/>
              <a:t>final stage</a:t>
            </a:r>
          </a:p>
          <a:p>
            <a:pPr>
              <a:buFont typeface="Wingdings" pitchFamily="2" charset="2"/>
              <a:buChar char="Ø"/>
            </a:pPr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 Theoreticians have been requested to provide </a:t>
            </a:r>
            <a:r>
              <a:rPr lang="pl-PL" b="1" dirty="0" smtClean="0"/>
              <a:t>calculations for dd reaction</a:t>
            </a:r>
          </a:p>
          <a:p>
            <a:pPr>
              <a:buFont typeface="Wingdings" pitchFamily="2" charset="2"/>
              <a:buChar char="Ø"/>
            </a:pPr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 </a:t>
            </a:r>
            <a:r>
              <a:rPr lang="pl-PL" b="1" dirty="0" smtClean="0"/>
              <a:t>BINA</a:t>
            </a:r>
            <a:r>
              <a:rPr lang="pl-PL" dirty="0" smtClean="0"/>
              <a:t> has been put into operation </a:t>
            </a:r>
            <a:r>
              <a:rPr lang="pl-PL" b="1" dirty="0" smtClean="0"/>
              <a:t>in Krakow</a:t>
            </a:r>
            <a:r>
              <a:rPr lang="pl-PL" dirty="0" smtClean="0"/>
              <a:t>,  two </a:t>
            </a:r>
            <a:r>
              <a:rPr lang="pl-PL" b="1" dirty="0" smtClean="0"/>
              <a:t>tests</a:t>
            </a:r>
            <a:r>
              <a:rPr lang="pl-PL" dirty="0" smtClean="0"/>
              <a:t> with BINA were done successfully, 2013 and 2014</a:t>
            </a:r>
          </a:p>
          <a:p>
            <a:pPr>
              <a:buFont typeface="Wingdings" pitchFamily="2" charset="2"/>
              <a:buChar char="Ø"/>
            </a:pPr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  Future: </a:t>
            </a:r>
            <a:r>
              <a:rPr lang="pl-PL" b="1" dirty="0" smtClean="0"/>
              <a:t>Polarised target</a:t>
            </a:r>
            <a:r>
              <a:rPr lang="pl-PL" dirty="0" smtClean="0"/>
              <a:t>, we recently comunicated with Japanese expert this month.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7704" y="4941168"/>
            <a:ext cx="5504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Rounded MT Bold" pitchFamily="34" charset="0"/>
              </a:rPr>
              <a:t>Thank you for your attention !!!</a:t>
            </a:r>
            <a:endParaRPr lang="en-US" sz="2800" b="1" dirty="0">
              <a:latin typeface="Arial Rounded MT Bold" pitchFamily="34" charset="0"/>
            </a:endParaRPr>
          </a:p>
        </p:txBody>
      </p:sp>
      <p:pic>
        <p:nvPicPr>
          <p:cNvPr id="6" name="Picture 5" descr="sleeping-audi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700808"/>
            <a:ext cx="4015340" cy="266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pl-PL" dirty="0" smtClean="0"/>
              <a:t>Backup slides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548680"/>
            <a:ext cx="360913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41298"/>
                </a:solidFill>
              </a:rPr>
              <a:t>….adding 3NF in original 2NF helps ! </a:t>
            </a:r>
            <a:endParaRPr lang="en-US" dirty="0">
              <a:solidFill>
                <a:srgbClr val="041298"/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251520" y="1052736"/>
          <a:ext cx="3719735" cy="1483360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1440160"/>
                <a:gridCol w="1080120"/>
                <a:gridCol w="119945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H [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30000" dirty="0" smtClean="0"/>
                        <a:t>4</a:t>
                      </a:r>
                      <a:r>
                        <a:rPr lang="en-US" dirty="0" smtClean="0"/>
                        <a:t>He [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2NF +3NF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8.48</a:t>
                      </a:r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28.4</a:t>
                      </a:r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0" y="0"/>
            <a:ext cx="178209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</a:t>
            </a:r>
            <a:r>
              <a:rPr lang="pl-PL" sz="2000" b="1" i="1" dirty="0" smtClean="0"/>
              <a:t>Introduction</a:t>
            </a:r>
            <a:endParaRPr lang="en-US" sz="2000" b="1" i="1" dirty="0"/>
          </a:p>
        </p:txBody>
      </p:sp>
      <p:grpSp>
        <p:nvGrpSpPr>
          <p:cNvPr id="2" name="Group 47"/>
          <p:cNvGrpSpPr/>
          <p:nvPr/>
        </p:nvGrpSpPr>
        <p:grpSpPr>
          <a:xfrm>
            <a:off x="251520" y="3573016"/>
            <a:ext cx="6415832" cy="2313548"/>
            <a:chOff x="971600" y="3645024"/>
            <a:chExt cx="6991896" cy="2961620"/>
          </a:xfrm>
        </p:grpSpPr>
        <p:pic>
          <p:nvPicPr>
            <p:cNvPr id="4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3645024"/>
              <a:ext cx="6991896" cy="286830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50" name="Rectangle 49"/>
            <p:cNvSpPr/>
            <p:nvPr/>
          </p:nvSpPr>
          <p:spPr>
            <a:xfrm>
              <a:off x="3851920" y="6237312"/>
              <a:ext cx="18004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3NF contribution</a:t>
              </a:r>
              <a:endParaRPr lang="en-US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4716016" y="5589240"/>
              <a:ext cx="792088" cy="7200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3995936" y="5877272"/>
              <a:ext cx="504056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6516216" y="3501008"/>
            <a:ext cx="2214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Hot-Spot to see 3NF</a:t>
            </a:r>
            <a:r>
              <a:rPr lang="en-US" b="1" dirty="0" smtClean="0"/>
              <a:t>: </a:t>
            </a:r>
          </a:p>
          <a:p>
            <a:r>
              <a:rPr lang="pl-PL" b="1" i="1" dirty="0" smtClean="0"/>
              <a:t>medium</a:t>
            </a:r>
            <a:r>
              <a:rPr lang="en-US" b="1" i="1" dirty="0" smtClean="0"/>
              <a:t> energies ?!</a:t>
            </a:r>
            <a:endParaRPr lang="en-US" dirty="0"/>
          </a:p>
        </p:txBody>
      </p:sp>
      <p:grpSp>
        <p:nvGrpSpPr>
          <p:cNvPr id="3" name="Group 63"/>
          <p:cNvGrpSpPr/>
          <p:nvPr/>
        </p:nvGrpSpPr>
        <p:grpSpPr>
          <a:xfrm>
            <a:off x="4716016" y="908720"/>
            <a:ext cx="3744416" cy="1008112"/>
            <a:chOff x="2195736" y="1052736"/>
            <a:chExt cx="3744416" cy="1008112"/>
          </a:xfrm>
        </p:grpSpPr>
        <p:grpSp>
          <p:nvGrpSpPr>
            <p:cNvPr id="4" name="Group 36"/>
            <p:cNvGrpSpPr/>
            <p:nvPr/>
          </p:nvGrpSpPr>
          <p:grpSpPr>
            <a:xfrm>
              <a:off x="2195736" y="1196752"/>
              <a:ext cx="792088" cy="720080"/>
              <a:chOff x="899592" y="1268760"/>
              <a:chExt cx="1152128" cy="936104"/>
            </a:xfrm>
          </p:grpSpPr>
          <p:sp>
            <p:nvSpPr>
              <p:cNvPr id="82" name="Oval 6"/>
              <p:cNvSpPr/>
              <p:nvPr/>
            </p:nvSpPr>
            <p:spPr>
              <a:xfrm>
                <a:off x="899592" y="1268760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331640" y="1916832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763688" y="1268760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>
                <a:stCxn id="83" idx="7"/>
              </p:cNvCxnSpPr>
              <p:nvPr/>
            </p:nvCxnSpPr>
            <p:spPr>
              <a:xfrm flipV="1">
                <a:off x="1577491" y="1556792"/>
                <a:ext cx="258205" cy="4022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endCxn id="84" idx="2"/>
              </p:cNvCxnSpPr>
              <p:nvPr/>
            </p:nvCxnSpPr>
            <p:spPr>
              <a:xfrm>
                <a:off x="1187624" y="1412776"/>
                <a:ext cx="57606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endCxn id="83" idx="1"/>
              </p:cNvCxnSpPr>
              <p:nvPr/>
            </p:nvCxnSpPr>
            <p:spPr>
              <a:xfrm>
                <a:off x="1115616" y="1556792"/>
                <a:ext cx="258205" cy="4022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2987824" y="1124744"/>
              <a:ext cx="4138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baseline="-25000" dirty="0" smtClean="0"/>
                <a:t>+</a:t>
              </a:r>
              <a:endParaRPr lang="en-US" sz="5400" b="1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499992" y="126876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baseline="-25000" dirty="0" smtClean="0"/>
                <a:t>=</a:t>
              </a:r>
              <a:endParaRPr lang="en-US" sz="5400" b="1" baseline="-25000" dirty="0"/>
            </a:p>
          </p:txBody>
        </p:sp>
        <p:grpSp>
          <p:nvGrpSpPr>
            <p:cNvPr id="5" name="Group 37"/>
            <p:cNvGrpSpPr/>
            <p:nvPr/>
          </p:nvGrpSpPr>
          <p:grpSpPr>
            <a:xfrm>
              <a:off x="4860032" y="1052736"/>
              <a:ext cx="1080120" cy="1008112"/>
              <a:chOff x="4860032" y="1196752"/>
              <a:chExt cx="1080120" cy="1008112"/>
            </a:xfrm>
          </p:grpSpPr>
          <p:grpSp>
            <p:nvGrpSpPr>
              <p:cNvPr id="6" name="Group 34"/>
              <p:cNvGrpSpPr/>
              <p:nvPr/>
            </p:nvGrpSpPr>
            <p:grpSpPr>
              <a:xfrm>
                <a:off x="5004048" y="1484784"/>
                <a:ext cx="792088" cy="648072"/>
                <a:chOff x="5868144" y="1340768"/>
                <a:chExt cx="1152128" cy="936104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5868144" y="1340768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300192" y="1988840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6732240" y="1340768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Oval 77"/>
              <p:cNvSpPr/>
              <p:nvPr/>
            </p:nvSpPr>
            <p:spPr>
              <a:xfrm>
                <a:off x="4860032" y="1196752"/>
                <a:ext cx="1080120" cy="1008112"/>
              </a:xfrm>
              <a:prstGeom prst="ellipse">
                <a:avLst/>
              </a:prstGeom>
              <a:noFill/>
              <a:ln w="19050">
                <a:prstDash val="lgDash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35"/>
            <p:cNvGrpSpPr/>
            <p:nvPr/>
          </p:nvGrpSpPr>
          <p:grpSpPr>
            <a:xfrm>
              <a:off x="3563888" y="1196752"/>
              <a:ext cx="792088" cy="792088"/>
              <a:chOff x="2915816" y="1268760"/>
              <a:chExt cx="1152128" cy="936104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2915816" y="1268760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347864" y="1916832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779912" y="1268760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Arrow Connector 73"/>
              <p:cNvCxnSpPr>
                <a:stCxn id="73" idx="3"/>
              </p:cNvCxnSpPr>
              <p:nvPr/>
            </p:nvCxnSpPr>
            <p:spPr>
              <a:xfrm flipH="1">
                <a:off x="3563888" y="1514611"/>
                <a:ext cx="258205" cy="1141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71" idx="5"/>
              </p:cNvCxnSpPr>
              <p:nvPr/>
            </p:nvCxnSpPr>
            <p:spPr>
              <a:xfrm>
                <a:off x="3161667" y="1514611"/>
                <a:ext cx="258205" cy="1141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72" idx="0"/>
              </p:cNvCxnSpPr>
              <p:nvPr/>
            </p:nvCxnSpPr>
            <p:spPr>
              <a:xfrm flipV="1">
                <a:off x="3491880" y="1700808"/>
                <a:ext cx="0" cy="2160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4499992" y="1196752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baseline="-25000" dirty="0" smtClean="0"/>
                <a:t>~</a:t>
              </a:r>
              <a:endParaRPr lang="en-US" sz="5400" b="1" baseline="-25000" dirty="0"/>
            </a:p>
          </p:txBody>
        </p:sp>
      </p:grpSp>
      <p:sp>
        <p:nvSpPr>
          <p:cNvPr id="88" name="Right Brace 87"/>
          <p:cNvSpPr/>
          <p:nvPr/>
        </p:nvSpPr>
        <p:spPr>
          <a:xfrm rot="5400000">
            <a:off x="4896036" y="1664804"/>
            <a:ext cx="288032" cy="936104"/>
          </a:xfrm>
          <a:prstGeom prst="rightBrace">
            <a:avLst>
              <a:gd name="adj1" fmla="val 4367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Brace 88"/>
          <p:cNvSpPr/>
          <p:nvPr/>
        </p:nvSpPr>
        <p:spPr>
          <a:xfrm rot="5400000">
            <a:off x="6336196" y="1664804"/>
            <a:ext cx="288032" cy="936104"/>
          </a:xfrm>
          <a:prstGeom prst="rightBrace">
            <a:avLst>
              <a:gd name="adj1" fmla="val 4367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Brace 89"/>
          <p:cNvSpPr/>
          <p:nvPr/>
        </p:nvSpPr>
        <p:spPr>
          <a:xfrm rot="5400000">
            <a:off x="7776356" y="1664804"/>
            <a:ext cx="288032" cy="936104"/>
          </a:xfrm>
          <a:prstGeom prst="rightBrace">
            <a:avLst>
              <a:gd name="adj1" fmla="val 4367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4139952" y="234888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Arial Narrow" pitchFamily="34" charset="0"/>
              </a:rPr>
              <a:t>V</a:t>
            </a:r>
            <a:r>
              <a:rPr lang="en-US" sz="1600" b="1" i="1" baseline="-25000" dirty="0" smtClean="0">
                <a:latin typeface="Arial Narrow" pitchFamily="34" charset="0"/>
              </a:rPr>
              <a:t>12</a:t>
            </a:r>
            <a:r>
              <a:rPr lang="en-US" sz="1600" b="1" i="1" dirty="0" smtClean="0">
                <a:latin typeface="Arial Narrow" pitchFamily="34" charset="0"/>
              </a:rPr>
              <a:t>+V</a:t>
            </a:r>
            <a:r>
              <a:rPr lang="en-US" sz="1600" b="1" i="1" baseline="-25000" dirty="0" smtClean="0">
                <a:latin typeface="Arial Narrow" pitchFamily="34" charset="0"/>
              </a:rPr>
              <a:t>23</a:t>
            </a:r>
            <a:r>
              <a:rPr lang="en-US" sz="1600" b="1" i="1" dirty="0" smtClean="0">
                <a:latin typeface="Arial Narrow" pitchFamily="34" charset="0"/>
              </a:rPr>
              <a:t> +V</a:t>
            </a:r>
            <a:r>
              <a:rPr lang="en-US" sz="1600" b="1" i="1" baseline="-25000" dirty="0" smtClean="0">
                <a:latin typeface="Arial Narrow" pitchFamily="34" charset="0"/>
              </a:rPr>
              <a:t>31</a:t>
            </a:r>
            <a:r>
              <a:rPr lang="en-US" sz="1600" b="1" i="1" dirty="0" smtClean="0">
                <a:latin typeface="Arial Narrow" pitchFamily="34" charset="0"/>
              </a:rPr>
              <a:t>=</a:t>
            </a:r>
            <a:r>
              <a:rPr lang="en-US" sz="1600" b="1" i="1" dirty="0" err="1" smtClean="0">
                <a:latin typeface="Arial Narrow" pitchFamily="34" charset="0"/>
              </a:rPr>
              <a:t>V</a:t>
            </a:r>
            <a:r>
              <a:rPr lang="en-US" sz="1600" b="1" i="1" baseline="-25000" dirty="0" err="1" smtClean="0">
                <a:latin typeface="Arial Narrow" pitchFamily="34" charset="0"/>
              </a:rPr>
              <a:t>theory</a:t>
            </a:r>
            <a:endParaRPr lang="en-US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5940152" y="234888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Arial Narrow" pitchFamily="34" charset="0"/>
              </a:rPr>
              <a:t>3NF = V</a:t>
            </a:r>
            <a:r>
              <a:rPr lang="en-US" sz="1600" b="1" i="1" baseline="-25000" dirty="0" smtClean="0">
                <a:solidFill>
                  <a:srgbClr val="FF0000"/>
                </a:solidFill>
                <a:latin typeface="Arial Narrow" pitchFamily="34" charset="0"/>
              </a:rPr>
              <a:t>123</a:t>
            </a:r>
            <a:endParaRPr lang="en-US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7380312" y="2276872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3N System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-17463" y="-107950"/>
            <a:ext cx="9413876" cy="1093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b="1" dirty="0">
                <a:solidFill>
                  <a:srgbClr val="353308"/>
                </a:solidFill>
              </a:rPr>
              <a:t>Experimental Tools: Three-Nucleon Scattering</a:t>
            </a:r>
            <a:br>
              <a:rPr lang="en-GB" b="1" dirty="0">
                <a:solidFill>
                  <a:srgbClr val="353308"/>
                </a:solidFill>
              </a:rPr>
            </a:br>
            <a:r>
              <a:rPr lang="en-GB" b="1" dirty="0">
                <a:solidFill>
                  <a:srgbClr val="353308"/>
                </a:solidFill>
              </a:rPr>
              <a:t>                               @ Medium Energies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6875" y="1187450"/>
            <a:ext cx="4084638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84163" indent="-284163">
              <a:lnSpc>
                <a:spcPct val="73000"/>
              </a:lnSpc>
              <a:spcBef>
                <a:spcPts val="1400"/>
              </a:spcBef>
              <a:buClr>
                <a:srgbClr val="000080"/>
              </a:buClr>
              <a:buSzPct val="80000"/>
              <a:buFont typeface="Wingdings" charset="2"/>
              <a:buChar char="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GB" sz="2600" b="1" dirty="0">
                <a:solidFill>
                  <a:srgbClr val="000080"/>
                </a:solidFill>
              </a:rPr>
              <a:t>Elastic: N + d → N + d </a:t>
            </a:r>
            <a:r>
              <a:rPr lang="en-GB" sz="2600" b="1" dirty="0">
                <a:solidFill>
                  <a:srgbClr val="800000"/>
                </a:solidFill>
              </a:rPr>
              <a:t>                                                 </a:t>
            </a:r>
          </a:p>
          <a:p>
            <a:pPr marL="692150" lvl="1" indent="-227013">
              <a:lnSpc>
                <a:spcPct val="73000"/>
              </a:lnSpc>
              <a:spcBef>
                <a:spcPts val="600"/>
              </a:spcBef>
              <a:buClrTx/>
              <a:buFontTx/>
              <a:buNone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endParaRPr lang="en-GB" sz="2600" b="1" dirty="0">
              <a:solidFill>
                <a:srgbClr val="8000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3" y="2162175"/>
            <a:ext cx="3932237" cy="237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7963" y="1676400"/>
            <a:ext cx="3821112" cy="371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6477000" y="5387975"/>
          <a:ext cx="1133475" cy="322263"/>
        </p:xfrm>
        <a:graphic>
          <a:graphicData uri="http://schemas.openxmlformats.org/presentationml/2006/ole">
            <p:oleObj spid="_x0000_s5122" r:id="rId6" imgW="697320" imgH="210240" progId="Equation.3">
              <p:embed/>
            </p:oleObj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2051050" y="4740275"/>
          <a:ext cx="1096963" cy="311150"/>
        </p:xfrm>
        <a:graphic>
          <a:graphicData uri="http://schemas.openxmlformats.org/presentationml/2006/ole">
            <p:oleObj spid="_x0000_s5123" r:id="rId7" imgW="697320" imgH="210240" progId="Equation.3">
              <p:embed/>
            </p:oleObj>
          </a:graphicData>
        </a:graphic>
      </p:graphicFrame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36625" y="4449763"/>
            <a:ext cx="279400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981200" y="4451350"/>
            <a:ext cx="3794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025775" y="4451350"/>
            <a:ext cx="477838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120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960813" y="4451350"/>
            <a:ext cx="477837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180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616450" y="2870200"/>
            <a:ext cx="293688" cy="16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862513" y="4106863"/>
            <a:ext cx="5492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127625" y="4056063"/>
            <a:ext cx="322263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00"/>
                </a:solidFill>
              </a:rPr>
              <a:t>-</a:t>
            </a:r>
            <a:r>
              <a:rPr lang="en-US" sz="12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162550" y="3036888"/>
            <a:ext cx="268288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881563" y="2101850"/>
            <a:ext cx="4921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162550" y="2051050"/>
            <a:ext cx="268288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4899025" y="3062288"/>
            <a:ext cx="5492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958850" y="2201863"/>
            <a:ext cx="609600" cy="51435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8321675" y="3832225"/>
            <a:ext cx="731838" cy="684213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2873375" y="2252663"/>
            <a:ext cx="13541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sz="1600">
                <a:solidFill>
                  <a:srgbClr val="000000"/>
                </a:solidFill>
              </a:rPr>
              <a:t>without Coul.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sz="1600">
                <a:solidFill>
                  <a:srgbClr val="000000"/>
                </a:solidFill>
              </a:rPr>
              <a:t>with Coul.</a:t>
            </a: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2635250" y="2433638"/>
            <a:ext cx="304800" cy="1587"/>
          </a:xfrm>
          <a:prstGeom prst="line">
            <a:avLst/>
          </a:prstGeom>
          <a:noFill/>
          <a:ln w="126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2635250" y="2682875"/>
            <a:ext cx="30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472238" y="1185863"/>
            <a:ext cx="13858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>
                <a:solidFill>
                  <a:srgbClr val="000080"/>
                </a:solidFill>
                <a:latin typeface="Times New Roman" pitchFamily="16" charset="0"/>
              </a:rPr>
              <a:t>Relativity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2154238" y="1684338"/>
            <a:ext cx="13160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80"/>
                </a:solidFill>
                <a:latin typeface="Times New Roman" pitchFamily="16" charset="0"/>
              </a:rPr>
              <a:t>Coulomb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2506663" y="5872163"/>
            <a:ext cx="6089650" cy="474662"/>
          </a:xfrm>
          <a:prstGeom prst="rect">
            <a:avLst/>
          </a:prstGeom>
          <a:solidFill>
            <a:srgbClr val="E6E64C">
              <a:alpha val="5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500" dirty="0">
                <a:solidFill>
                  <a:srgbClr val="000080"/>
                </a:solidFill>
                <a:latin typeface="Times New Roman" pitchFamily="16" charset="0"/>
              </a:rPr>
              <a:t>Effects small, located at extreme angles only </a:t>
            </a:r>
            <a:r>
              <a:rPr lang="pl-PL" sz="2500" dirty="0">
                <a:solidFill>
                  <a:srgbClr val="000080"/>
                </a:solidFill>
                <a:latin typeface="Times New Roman" pitchFamily="16" charset="0"/>
              </a:rPr>
              <a:t>!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221515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</a:t>
            </a:r>
            <a:r>
              <a:rPr lang="pl-PL" sz="2000" b="1" i="1" dirty="0" smtClean="0"/>
              <a:t>Three-body force</a:t>
            </a:r>
            <a:endParaRPr lang="en-US" sz="2000" b="1" i="1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275856" y="188640"/>
            <a:ext cx="4764832" cy="506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b="1" dirty="0">
                <a:solidFill>
                  <a:srgbClr val="353308"/>
                </a:solidFill>
                <a:latin typeface="Times New Roman" pitchFamily="16" charset="0"/>
              </a:rPr>
              <a:t>Breakup Reaction Kinematic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3213" y="863600"/>
            <a:ext cx="7366000" cy="187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00038" indent="-300038">
              <a:lnSpc>
                <a:spcPct val="90000"/>
              </a:lnSpc>
              <a:spcBef>
                <a:spcPts val="1200"/>
              </a:spcBef>
              <a:buClr>
                <a:srgbClr val="0000FF"/>
              </a:buClr>
              <a:buSzPct val="70000"/>
              <a:buFont typeface="Wingdings" charset="2"/>
              <a:buChar char=""/>
              <a:tabLst>
                <a:tab pos="300038" algn="l"/>
                <a:tab pos="757238" algn="l"/>
                <a:tab pos="1214438" algn="l"/>
                <a:tab pos="1671638" algn="l"/>
                <a:tab pos="2128838" algn="l"/>
                <a:tab pos="2586038" algn="l"/>
                <a:tab pos="3043238" algn="l"/>
                <a:tab pos="3500438" algn="l"/>
                <a:tab pos="3957638" algn="l"/>
                <a:tab pos="4414838" algn="l"/>
                <a:tab pos="4872038" algn="l"/>
                <a:tab pos="5329238" algn="l"/>
                <a:tab pos="5786438" algn="l"/>
                <a:tab pos="6243638" algn="l"/>
                <a:tab pos="6700838" algn="l"/>
                <a:tab pos="7158038" algn="l"/>
                <a:tab pos="7615238" algn="l"/>
                <a:tab pos="8072438" algn="l"/>
                <a:tab pos="8529638" algn="l"/>
                <a:tab pos="8986838" algn="l"/>
                <a:tab pos="9444038" algn="l"/>
              </a:tabLst>
            </a:pPr>
            <a:r>
              <a:rPr lang="en-GB" sz="2400" b="1">
                <a:solidFill>
                  <a:srgbClr val="0033CC"/>
                </a:solidFill>
                <a:latin typeface="Times New Roman" pitchFamily="16" charset="0"/>
              </a:rPr>
              <a:t>Three nucleons in the final state </a:t>
            </a:r>
          </a:p>
          <a:p>
            <a:pPr marL="300038" indent="-300038">
              <a:lnSpc>
                <a:spcPct val="90000"/>
              </a:lnSpc>
              <a:spcBef>
                <a:spcPts val="1200"/>
              </a:spcBef>
              <a:buClrTx/>
              <a:buSzPct val="70000"/>
              <a:buFontTx/>
              <a:buNone/>
              <a:tabLst>
                <a:tab pos="300038" algn="l"/>
                <a:tab pos="757238" algn="l"/>
                <a:tab pos="1214438" algn="l"/>
                <a:tab pos="1671638" algn="l"/>
                <a:tab pos="2128838" algn="l"/>
                <a:tab pos="2586038" algn="l"/>
                <a:tab pos="3043238" algn="l"/>
                <a:tab pos="3500438" algn="l"/>
                <a:tab pos="3957638" algn="l"/>
                <a:tab pos="4414838" algn="l"/>
                <a:tab pos="4872038" algn="l"/>
                <a:tab pos="5329238" algn="l"/>
                <a:tab pos="5786438" algn="l"/>
                <a:tab pos="6243638" algn="l"/>
                <a:tab pos="6700838" algn="l"/>
                <a:tab pos="7158038" algn="l"/>
                <a:tab pos="7615238" algn="l"/>
                <a:tab pos="8072438" algn="l"/>
                <a:tab pos="8529638" algn="l"/>
                <a:tab pos="8986838" algn="l"/>
                <a:tab pos="9444038" algn="l"/>
              </a:tabLst>
            </a:pPr>
            <a:r>
              <a:rPr lang="en-GB" sz="2400" b="1">
                <a:solidFill>
                  <a:srgbClr val="0033CC"/>
                </a:solidFill>
                <a:latin typeface="Times New Roman" pitchFamily="16" charset="0"/>
              </a:rPr>
              <a:t>     - 9 variables</a:t>
            </a:r>
          </a:p>
          <a:p>
            <a:pPr marL="300038" indent="-300038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buSzPct val="70000"/>
              <a:buFont typeface="Wingdings" charset="2"/>
              <a:buChar char=""/>
              <a:tabLst>
                <a:tab pos="300038" algn="l"/>
                <a:tab pos="757238" algn="l"/>
                <a:tab pos="1214438" algn="l"/>
                <a:tab pos="1671638" algn="l"/>
                <a:tab pos="2128838" algn="l"/>
                <a:tab pos="2586038" algn="l"/>
                <a:tab pos="3043238" algn="l"/>
                <a:tab pos="3500438" algn="l"/>
                <a:tab pos="3957638" algn="l"/>
                <a:tab pos="4414838" algn="l"/>
                <a:tab pos="4872038" algn="l"/>
                <a:tab pos="5329238" algn="l"/>
                <a:tab pos="5786438" algn="l"/>
                <a:tab pos="6243638" algn="l"/>
                <a:tab pos="6700838" algn="l"/>
                <a:tab pos="7158038" algn="l"/>
                <a:tab pos="7615238" algn="l"/>
                <a:tab pos="8072438" algn="l"/>
                <a:tab pos="8529638" algn="l"/>
                <a:tab pos="8986838" algn="l"/>
                <a:tab pos="9444038" algn="l"/>
              </a:tabLst>
            </a:pPr>
            <a:r>
              <a:rPr lang="en-GB" sz="2400" b="1">
                <a:solidFill>
                  <a:srgbClr val="0033CC"/>
                </a:solidFill>
                <a:latin typeface="Times New Roman" pitchFamily="16" charset="0"/>
              </a:rPr>
              <a:t>Energy-momentum conservation </a:t>
            </a:r>
          </a:p>
          <a:p>
            <a:pPr marL="300038" indent="-300038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300038" algn="l"/>
                <a:tab pos="757238" algn="l"/>
                <a:tab pos="1214438" algn="l"/>
                <a:tab pos="1671638" algn="l"/>
                <a:tab pos="2128838" algn="l"/>
                <a:tab pos="2586038" algn="l"/>
                <a:tab pos="3043238" algn="l"/>
                <a:tab pos="3500438" algn="l"/>
                <a:tab pos="3957638" algn="l"/>
                <a:tab pos="4414838" algn="l"/>
                <a:tab pos="4872038" algn="l"/>
                <a:tab pos="5329238" algn="l"/>
                <a:tab pos="5786438" algn="l"/>
                <a:tab pos="6243638" algn="l"/>
                <a:tab pos="6700838" algn="l"/>
                <a:tab pos="7158038" algn="l"/>
                <a:tab pos="7615238" algn="l"/>
                <a:tab pos="8072438" algn="l"/>
                <a:tab pos="8529638" algn="l"/>
                <a:tab pos="8986838" algn="l"/>
                <a:tab pos="9444038" algn="l"/>
              </a:tabLst>
            </a:pPr>
            <a:r>
              <a:rPr lang="en-GB" sz="2400" b="1">
                <a:solidFill>
                  <a:srgbClr val="0033CC"/>
                </a:solidFill>
                <a:latin typeface="Times New Roman" pitchFamily="16" charset="0"/>
              </a:rPr>
              <a:t>    – 4 equations</a:t>
            </a:r>
          </a:p>
          <a:p>
            <a:pPr marL="300038" indent="-300038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300038" algn="l"/>
                <a:tab pos="757238" algn="l"/>
                <a:tab pos="1214438" algn="l"/>
                <a:tab pos="1671638" algn="l"/>
                <a:tab pos="2128838" algn="l"/>
                <a:tab pos="2586038" algn="l"/>
                <a:tab pos="3043238" algn="l"/>
                <a:tab pos="3500438" algn="l"/>
                <a:tab pos="3957638" algn="l"/>
                <a:tab pos="4414838" algn="l"/>
                <a:tab pos="4872038" algn="l"/>
                <a:tab pos="5329238" algn="l"/>
                <a:tab pos="5786438" algn="l"/>
                <a:tab pos="6243638" algn="l"/>
                <a:tab pos="6700838" algn="l"/>
                <a:tab pos="7158038" algn="l"/>
                <a:tab pos="7615238" algn="l"/>
                <a:tab pos="8072438" algn="l"/>
                <a:tab pos="8529638" algn="l"/>
                <a:tab pos="8986838" algn="l"/>
                <a:tab pos="9444038" algn="l"/>
              </a:tabLst>
            </a:pPr>
            <a:endParaRPr lang="en-GB" sz="2600" b="1">
              <a:solidFill>
                <a:srgbClr val="0033CC"/>
              </a:solidFill>
              <a:latin typeface="Times New Roman" pitchFamily="16" charset="0"/>
            </a:endParaRPr>
          </a:p>
          <a:p>
            <a:pPr marL="300038" indent="-300038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00038" algn="l"/>
                <a:tab pos="757238" algn="l"/>
                <a:tab pos="1214438" algn="l"/>
                <a:tab pos="1671638" algn="l"/>
                <a:tab pos="2128838" algn="l"/>
                <a:tab pos="2586038" algn="l"/>
                <a:tab pos="3043238" algn="l"/>
                <a:tab pos="3500438" algn="l"/>
                <a:tab pos="3957638" algn="l"/>
                <a:tab pos="4414838" algn="l"/>
                <a:tab pos="4872038" algn="l"/>
                <a:tab pos="5329238" algn="l"/>
                <a:tab pos="5786438" algn="l"/>
                <a:tab pos="6243638" algn="l"/>
                <a:tab pos="6700838" algn="l"/>
                <a:tab pos="7158038" algn="l"/>
                <a:tab pos="7615238" algn="l"/>
                <a:tab pos="8072438" algn="l"/>
                <a:tab pos="8529638" algn="l"/>
                <a:tab pos="8986838" algn="l"/>
                <a:tab pos="9444038" algn="l"/>
              </a:tabLst>
            </a:pPr>
            <a:r>
              <a:rPr lang="en-GB" sz="2600" b="1">
                <a:solidFill>
                  <a:srgbClr val="000000"/>
                </a:solidFill>
                <a:latin typeface="Times New Roman" pitchFamily="16" charset="0"/>
              </a:rPr>
              <a:t>    Five independent kinematical                                variables:</a:t>
            </a:r>
          </a:p>
          <a:p>
            <a:pPr marL="300038" indent="-300038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00038" algn="l"/>
                <a:tab pos="757238" algn="l"/>
                <a:tab pos="1214438" algn="l"/>
                <a:tab pos="1671638" algn="l"/>
                <a:tab pos="2128838" algn="l"/>
                <a:tab pos="2586038" algn="l"/>
                <a:tab pos="3043238" algn="l"/>
                <a:tab pos="3500438" algn="l"/>
                <a:tab pos="3957638" algn="l"/>
                <a:tab pos="4414838" algn="l"/>
                <a:tab pos="4872038" algn="l"/>
                <a:tab pos="5329238" algn="l"/>
                <a:tab pos="5786438" algn="l"/>
                <a:tab pos="6243638" algn="l"/>
                <a:tab pos="6700838" algn="l"/>
                <a:tab pos="7158038" algn="l"/>
                <a:tab pos="7615238" algn="l"/>
                <a:tab pos="8072438" algn="l"/>
                <a:tab pos="8529638" algn="l"/>
                <a:tab pos="8986838" algn="l"/>
                <a:tab pos="9444038" algn="l"/>
              </a:tabLst>
            </a:pPr>
            <a:r>
              <a:rPr lang="en-GB" sz="2600" b="1">
                <a:solidFill>
                  <a:srgbClr val="000000"/>
                </a:solidFill>
                <a:latin typeface="Times New Roman" pitchFamily="16" charset="0"/>
              </a:rPr>
              <a:t>          </a:t>
            </a:r>
            <a:r>
              <a:rPr lang="en-GB" sz="2500">
                <a:solidFill>
                  <a:srgbClr val="0033CC"/>
                </a:solidFill>
                <a:latin typeface="Verdana" pitchFamily="32" charset="0"/>
              </a:rPr>
              <a:t>θ</a:t>
            </a:r>
            <a:r>
              <a:rPr lang="en-GB" sz="2500" baseline="-18000">
                <a:solidFill>
                  <a:srgbClr val="0033CC"/>
                </a:solidFill>
                <a:latin typeface="Verdana" pitchFamily="32" charset="0"/>
              </a:rPr>
              <a:t>1</a:t>
            </a:r>
            <a:r>
              <a:rPr lang="en-GB" sz="2500">
                <a:solidFill>
                  <a:srgbClr val="0033CC"/>
                </a:solidFill>
                <a:latin typeface="Times New Roman" pitchFamily="16" charset="0"/>
              </a:rPr>
              <a:t>, </a:t>
            </a:r>
            <a:r>
              <a:rPr lang="en-GB" sz="2500">
                <a:solidFill>
                  <a:srgbClr val="0033CC"/>
                </a:solidFill>
                <a:latin typeface="Verdana" pitchFamily="32" charset="0"/>
              </a:rPr>
              <a:t>θ</a:t>
            </a:r>
            <a:r>
              <a:rPr lang="en-GB" sz="2500" baseline="-18000">
                <a:solidFill>
                  <a:srgbClr val="0033CC"/>
                </a:solidFill>
                <a:latin typeface="Verdana" pitchFamily="32" charset="0"/>
              </a:rPr>
              <a:t>2</a:t>
            </a:r>
            <a:r>
              <a:rPr lang="en-GB" sz="2500">
                <a:solidFill>
                  <a:srgbClr val="0033CC"/>
                </a:solidFill>
              </a:rPr>
              <a:t>, φ</a:t>
            </a:r>
            <a:r>
              <a:rPr lang="en-GB" sz="2500" baseline="-33000">
                <a:solidFill>
                  <a:srgbClr val="0033CC"/>
                </a:solidFill>
              </a:rPr>
              <a:t>1</a:t>
            </a:r>
            <a:r>
              <a:rPr lang="en-GB" sz="2500" baseline="-33000">
                <a:solidFill>
                  <a:srgbClr val="0033CC"/>
                </a:solidFill>
                <a:latin typeface="Verdana" pitchFamily="32" charset="0"/>
              </a:rPr>
              <a:t>2</a:t>
            </a:r>
            <a:r>
              <a:rPr lang="en-GB" sz="2500">
                <a:solidFill>
                  <a:srgbClr val="0033CC"/>
                </a:solidFill>
                <a:latin typeface="Verdana" pitchFamily="32" charset="0"/>
              </a:rPr>
              <a:t>=φ</a:t>
            </a:r>
            <a:r>
              <a:rPr lang="en-GB" sz="2500" baseline="-18000">
                <a:solidFill>
                  <a:srgbClr val="0033CC"/>
                </a:solidFill>
                <a:latin typeface="Verdana" pitchFamily="32" charset="0"/>
              </a:rPr>
              <a:t>1</a:t>
            </a:r>
            <a:r>
              <a:rPr lang="en-GB" sz="2500">
                <a:solidFill>
                  <a:srgbClr val="0033CC"/>
                </a:solidFill>
                <a:latin typeface="Verdana" pitchFamily="32" charset="0"/>
              </a:rPr>
              <a:t>-φ</a:t>
            </a:r>
            <a:r>
              <a:rPr lang="en-GB" sz="2500" baseline="-18000">
                <a:solidFill>
                  <a:srgbClr val="0033CC"/>
                </a:solidFill>
                <a:latin typeface="Verdana" pitchFamily="32" charset="0"/>
              </a:rPr>
              <a:t>2</a:t>
            </a:r>
            <a:r>
              <a:rPr lang="en-GB" sz="2500">
                <a:solidFill>
                  <a:srgbClr val="0033CC"/>
                </a:solidFill>
              </a:rPr>
              <a:t>, E</a:t>
            </a:r>
            <a:r>
              <a:rPr lang="en-GB" sz="2500" baseline="-33000">
                <a:solidFill>
                  <a:srgbClr val="0033CC"/>
                </a:solidFill>
              </a:rPr>
              <a:t>1</a:t>
            </a:r>
            <a:r>
              <a:rPr lang="en-GB" sz="2500">
                <a:solidFill>
                  <a:srgbClr val="0033CC"/>
                </a:solidFill>
              </a:rPr>
              <a:t>, E</a:t>
            </a:r>
            <a:r>
              <a:rPr lang="en-GB" sz="2500" baseline="-33000">
                <a:solidFill>
                  <a:srgbClr val="0033CC"/>
                </a:solidFill>
                <a:latin typeface="Verdana" pitchFamily="32" charset="0"/>
              </a:rPr>
              <a:t>2</a:t>
            </a:r>
          </a:p>
          <a:p>
            <a:pPr marL="300038" indent="-300038" eaLnBrk="0" hangingPunct="0">
              <a:lnSpc>
                <a:spcPct val="90000"/>
              </a:lnSpc>
              <a:spcBef>
                <a:spcPts val="500"/>
              </a:spcBef>
              <a:buClrTx/>
              <a:buSzPct val="85000"/>
              <a:buFontTx/>
              <a:buNone/>
              <a:tabLst>
                <a:tab pos="300038" algn="l"/>
                <a:tab pos="757238" algn="l"/>
                <a:tab pos="1214438" algn="l"/>
                <a:tab pos="1671638" algn="l"/>
                <a:tab pos="2128838" algn="l"/>
                <a:tab pos="2586038" algn="l"/>
                <a:tab pos="3043238" algn="l"/>
                <a:tab pos="3500438" algn="l"/>
                <a:tab pos="3957638" algn="l"/>
                <a:tab pos="4414838" algn="l"/>
                <a:tab pos="4872038" algn="l"/>
                <a:tab pos="5329238" algn="l"/>
                <a:tab pos="5786438" algn="l"/>
                <a:tab pos="6243638" algn="l"/>
                <a:tab pos="6700838" algn="l"/>
                <a:tab pos="7158038" algn="l"/>
                <a:tab pos="7615238" algn="l"/>
                <a:tab pos="8072438" algn="l"/>
                <a:tab pos="8529638" algn="l"/>
                <a:tab pos="8986838" algn="l"/>
                <a:tab pos="9444038" algn="l"/>
              </a:tabLst>
            </a:pPr>
            <a:endParaRPr lang="en-GB" sz="2500" baseline="-33000">
              <a:solidFill>
                <a:srgbClr val="0033CC"/>
              </a:solidFill>
              <a:latin typeface="Verdana" pitchFamily="32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57363" y="4572000"/>
            <a:ext cx="3911600" cy="161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500" baseline="3000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1</a:t>
            </a:r>
            <a:r>
              <a:rPr lang="en-GB" sz="250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H(d,pp)n</a:t>
            </a:r>
            <a:r>
              <a:rPr lang="en-GB" sz="2500">
                <a:solidFill>
                  <a:srgbClr val="000000"/>
                </a:solidFill>
                <a:latin typeface="Verdana" pitchFamily="32" charset="0"/>
              </a:rPr>
              <a:t> measured: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500">
                <a:solidFill>
                  <a:srgbClr val="000000"/>
                </a:solidFill>
                <a:latin typeface="Verdana" pitchFamily="32" charset="0"/>
              </a:rPr>
              <a:t>directions and energies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500">
                <a:solidFill>
                  <a:srgbClr val="000000"/>
                </a:solidFill>
                <a:latin typeface="Verdana" pitchFamily="32" charset="0"/>
              </a:rPr>
              <a:t>of two protons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500">
                <a:solidFill>
                  <a:srgbClr val="000000"/>
                </a:solidFill>
                <a:latin typeface="Verdana" pitchFamily="32" charset="0"/>
              </a:rPr>
              <a:t>        	   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45213" y="4649788"/>
            <a:ext cx="2084387" cy="176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6600CC"/>
                </a:solidFill>
                <a:latin typeface="Verdana" pitchFamily="32" charset="0"/>
              </a:rPr>
              <a:t>arclength variable </a:t>
            </a:r>
            <a:r>
              <a:rPr lang="en-GB" sz="2000">
                <a:solidFill>
                  <a:srgbClr val="000000"/>
                </a:solidFill>
                <a:latin typeface="Verdana" pitchFamily="32" charset="0"/>
              </a:rPr>
              <a:t>S</a:t>
            </a: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6600CC"/>
                </a:solidFill>
                <a:latin typeface="Verdana" pitchFamily="32" charset="0"/>
              </a:rPr>
              <a:t>distance from kinematical curve </a:t>
            </a:r>
            <a:r>
              <a:rPr lang="en-GB" sz="2000">
                <a:solidFill>
                  <a:srgbClr val="000000"/>
                </a:solidFill>
                <a:latin typeface="Verdana" pitchFamily="32" charset="0"/>
              </a:rPr>
              <a:t>D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lum bright="-8000" contrast="-2000"/>
          </a:blip>
          <a:srcRect/>
          <a:stretch>
            <a:fillRect/>
          </a:stretch>
        </p:blipFill>
        <p:spPr bwMode="auto">
          <a:xfrm>
            <a:off x="4881563" y="1157288"/>
            <a:ext cx="4225925" cy="332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938" y="6451600"/>
            <a:ext cx="722312" cy="422275"/>
          </a:xfrm>
          <a:prstGeom prst="rect">
            <a:avLst/>
          </a:prstGeom>
          <a:solidFill>
            <a:srgbClr val="746D0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21515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</a:t>
            </a:r>
            <a:r>
              <a:rPr lang="pl-PL" sz="2000" b="1" i="1" dirty="0" smtClean="0"/>
              <a:t>Three-body force</a:t>
            </a:r>
            <a:endParaRPr lang="en-US" sz="2000" b="1" i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 descr="ne_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3746511" cy="221017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775" y="2564904"/>
            <a:ext cx="4106029" cy="23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57192"/>
            <a:ext cx="1159600" cy="100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157192"/>
            <a:ext cx="1121544" cy="134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640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195" y="764704"/>
            <a:ext cx="122195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undamental-Forces-of-Na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5656" y="620688"/>
            <a:ext cx="5544616" cy="5378279"/>
          </a:xfrm>
          <a:prstGeom prst="rect">
            <a:avLst/>
          </a:prstGeom>
        </p:spPr>
      </p:pic>
      <p:pic>
        <p:nvPicPr>
          <p:cNvPr id="13" name="Picture 12" descr="force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0859" y="2636912"/>
            <a:ext cx="1833629" cy="150850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78209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Introduction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78209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Introduction</a:t>
            </a:r>
            <a:endParaRPr lang="en-US" sz="2000" b="1" i="1" dirty="0"/>
          </a:p>
        </p:txBody>
      </p:sp>
      <p:pic>
        <p:nvPicPr>
          <p:cNvPr id="7" name="Picture 1030" descr="av18_il2_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3914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1760" y="76200"/>
            <a:ext cx="5544616" cy="5334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GB" sz="2800" dirty="0" err="1" smtClean="0"/>
              <a:t>Ab</a:t>
            </a:r>
            <a:r>
              <a:rPr lang="en-GB" sz="2800" dirty="0" smtClean="0"/>
              <a:t>-initio calculations for light nuclei</a:t>
            </a:r>
          </a:p>
        </p:txBody>
      </p:sp>
      <p:sp>
        <p:nvSpPr>
          <p:cNvPr id="9" name="Text Box 1029"/>
          <p:cNvSpPr txBox="1">
            <a:spLocks noChangeArrowheads="1"/>
          </p:cNvSpPr>
          <p:nvPr/>
        </p:nvSpPr>
        <p:spPr bwMode="auto">
          <a:xfrm rot="16151252">
            <a:off x="-1150204" y="4206880"/>
            <a:ext cx="3072291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Courtesy S. Pieper, Argonne</a:t>
            </a: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2339752" y="5661248"/>
            <a:ext cx="864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1400" b="1" i="0" dirty="0">
                <a:solidFill>
                  <a:srgbClr val="FF0000"/>
                </a:solidFill>
              </a:rPr>
              <a:t>(+3NF)</a:t>
            </a:r>
          </a:p>
          <a:p>
            <a:pPr algn="l" eaLnBrk="1" hangingPunct="1"/>
            <a:endParaRPr lang="en-US" sz="1800" b="1" i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78209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Introduction</a:t>
            </a:r>
            <a:endParaRPr lang="en-US" sz="2000" b="1" i="1" dirty="0"/>
          </a:p>
        </p:txBody>
      </p:sp>
      <p:pic>
        <p:nvPicPr>
          <p:cNvPr id="7" name="Picture 1030" descr="av18_il2_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3914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1760" y="76200"/>
            <a:ext cx="5544616" cy="5334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GB" sz="2800" dirty="0" err="1" smtClean="0"/>
              <a:t>Ab</a:t>
            </a:r>
            <a:r>
              <a:rPr lang="en-GB" sz="2800" dirty="0" smtClean="0"/>
              <a:t>-initio calculations for light nuclei</a:t>
            </a:r>
          </a:p>
        </p:txBody>
      </p:sp>
      <p:sp>
        <p:nvSpPr>
          <p:cNvPr id="9" name="Text Box 1029"/>
          <p:cNvSpPr txBox="1">
            <a:spLocks noChangeArrowheads="1"/>
          </p:cNvSpPr>
          <p:nvPr/>
        </p:nvSpPr>
        <p:spPr bwMode="auto">
          <a:xfrm rot="16151252">
            <a:off x="-1150204" y="4206880"/>
            <a:ext cx="3072291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Courtesy S. Pieper, Argonne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764704"/>
            <a:ext cx="2027238" cy="50149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2339752" y="5661248"/>
            <a:ext cx="864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1400" b="1" i="0" dirty="0">
                <a:solidFill>
                  <a:srgbClr val="FF0000"/>
                </a:solidFill>
              </a:rPr>
              <a:t>(+3NF)</a:t>
            </a:r>
          </a:p>
          <a:p>
            <a:pPr algn="l" eaLnBrk="1" hangingPunct="1"/>
            <a:endParaRPr lang="en-US" sz="1800" b="1" i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88705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3N dynamics</a:t>
            </a:r>
            <a:endParaRPr lang="en-US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260648"/>
            <a:ext cx="542520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Three-body forces in a NUCLEAR system !</a:t>
            </a:r>
            <a:endParaRPr lang="en-US" sz="2400" b="1" dirty="0"/>
          </a:p>
        </p:txBody>
      </p:sp>
      <p:sp>
        <p:nvSpPr>
          <p:cNvPr id="18" name="Text Box 1027"/>
          <p:cNvSpPr txBox="1">
            <a:spLocks noChangeArrowheads="1"/>
          </p:cNvSpPr>
          <p:nvPr/>
        </p:nvSpPr>
        <p:spPr bwMode="auto">
          <a:xfrm>
            <a:off x="974725" y="2017713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endParaRPr lang="en-US" sz="1800" i="0">
              <a:latin typeface="Arial" charset="0"/>
              <a:cs typeface="Arial" charset="0"/>
            </a:endParaRP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381000" y="1295400"/>
            <a:ext cx="4475163" cy="3557588"/>
            <a:chOff x="960" y="1200"/>
            <a:chExt cx="3736" cy="2945"/>
          </a:xfrm>
        </p:grpSpPr>
        <p:pic>
          <p:nvPicPr>
            <p:cNvPr id="20" name="Picture 1029" descr="bolletje_3D_r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6" y="1248"/>
              <a:ext cx="912" cy="912"/>
            </a:xfrm>
            <a:prstGeom prst="rect">
              <a:avLst/>
            </a:prstGeom>
            <a:noFill/>
          </p:spPr>
        </p:pic>
        <p:pic>
          <p:nvPicPr>
            <p:cNvPr id="21" name="Picture 1030" descr="bolletje_3D_r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0" y="2736"/>
              <a:ext cx="912" cy="912"/>
            </a:xfrm>
            <a:prstGeom prst="rect">
              <a:avLst/>
            </a:prstGeom>
            <a:noFill/>
          </p:spPr>
        </p:pic>
        <p:sp>
          <p:nvSpPr>
            <p:cNvPr id="22" name="Line 1031"/>
            <p:cNvSpPr>
              <a:spLocks noChangeShapeType="1"/>
            </p:cNvSpPr>
            <p:nvPr/>
          </p:nvSpPr>
          <p:spPr bwMode="auto">
            <a:xfrm flipV="1">
              <a:off x="1728" y="1968"/>
              <a:ext cx="912" cy="91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032"/>
            <p:cNvSpPr>
              <a:spLocks noChangeShapeType="1"/>
            </p:cNvSpPr>
            <p:nvPr/>
          </p:nvSpPr>
          <p:spPr bwMode="auto">
            <a:xfrm>
              <a:off x="3216" y="2016"/>
              <a:ext cx="624" cy="91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033"/>
            <p:cNvSpPr>
              <a:spLocks noChangeShapeType="1"/>
            </p:cNvSpPr>
            <p:nvPr/>
          </p:nvSpPr>
          <p:spPr bwMode="auto">
            <a:xfrm>
              <a:off x="1824" y="3264"/>
              <a:ext cx="1872" cy="14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034"/>
            <p:cNvSpPr txBox="1">
              <a:spLocks noChangeArrowheads="1"/>
            </p:cNvSpPr>
            <p:nvPr/>
          </p:nvSpPr>
          <p:spPr bwMode="auto">
            <a:xfrm>
              <a:off x="2256" y="1200"/>
              <a:ext cx="424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 i="0" noProof="1">
                  <a:solidFill>
                    <a:schemeClr val="folHlink"/>
                  </a:solidFill>
                  <a:latin typeface="Comic Sans MS" pitchFamily="66" charset="0"/>
                  <a:cs typeface="Arial" charset="0"/>
                </a:rPr>
                <a:t>N</a:t>
              </a:r>
            </a:p>
          </p:txBody>
        </p:sp>
        <p:sp>
          <p:nvSpPr>
            <p:cNvPr id="26" name="Text Box 1035"/>
            <p:cNvSpPr txBox="1">
              <a:spLocks noChangeArrowheads="1"/>
            </p:cNvSpPr>
            <p:nvPr/>
          </p:nvSpPr>
          <p:spPr bwMode="auto">
            <a:xfrm>
              <a:off x="1440" y="2400"/>
              <a:ext cx="424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 i="0" noProof="1">
                  <a:solidFill>
                    <a:schemeClr val="folHlink"/>
                  </a:solidFill>
                  <a:latin typeface="Comic Sans MS" pitchFamily="66" charset="0"/>
                  <a:cs typeface="Arial" charset="0"/>
                </a:rPr>
                <a:t>N</a:t>
              </a:r>
            </a:p>
          </p:txBody>
        </p:sp>
        <p:pic>
          <p:nvPicPr>
            <p:cNvPr id="27" name="Picture 1036" descr="bolletje_3D_r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8" y="2832"/>
              <a:ext cx="912" cy="912"/>
            </a:xfrm>
            <a:prstGeom prst="rect">
              <a:avLst/>
            </a:prstGeom>
            <a:noFill/>
          </p:spPr>
        </p:pic>
        <p:sp>
          <p:nvSpPr>
            <p:cNvPr id="28" name="Text Box 1037"/>
            <p:cNvSpPr txBox="1">
              <a:spLocks noChangeArrowheads="1"/>
            </p:cNvSpPr>
            <p:nvPr/>
          </p:nvSpPr>
          <p:spPr bwMode="auto">
            <a:xfrm>
              <a:off x="4272" y="3599"/>
              <a:ext cx="424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 i="0" noProof="1">
                  <a:solidFill>
                    <a:schemeClr val="folHlink"/>
                  </a:solidFill>
                  <a:latin typeface="Comic Sans MS" pitchFamily="66" charset="0"/>
                  <a:cs typeface="Arial" charset="0"/>
                </a:rPr>
                <a:t>N</a:t>
              </a:r>
            </a:p>
          </p:txBody>
        </p:sp>
      </p:grpSp>
      <p:graphicFrame>
        <p:nvGraphicFramePr>
          <p:cNvPr id="29" name="Object 1024"/>
          <p:cNvGraphicFramePr>
            <a:graphicFrameLocks noChangeAspect="1"/>
          </p:cNvGraphicFramePr>
          <p:nvPr/>
        </p:nvGraphicFramePr>
        <p:xfrm>
          <a:off x="2811463" y="5181600"/>
          <a:ext cx="3443287" cy="1169988"/>
        </p:xfrm>
        <a:graphic>
          <a:graphicData uri="http://schemas.openxmlformats.org/presentationml/2006/ole">
            <p:oleObj spid="_x0000_s74754" name="Equation" r:id="rId4" imgW="13462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88705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3N dynamics</a:t>
            </a:r>
            <a:endParaRPr lang="en-US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260648"/>
            <a:ext cx="542520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Three-body forces in a NUCLEAR system !</a:t>
            </a:r>
            <a:endParaRPr lang="en-US" sz="2400" b="1" dirty="0"/>
          </a:p>
        </p:txBody>
      </p:sp>
      <p:sp>
        <p:nvSpPr>
          <p:cNvPr id="19" name="Text Box 1027"/>
          <p:cNvSpPr txBox="1">
            <a:spLocks noChangeArrowheads="1"/>
          </p:cNvSpPr>
          <p:nvPr/>
        </p:nvSpPr>
        <p:spPr bwMode="auto">
          <a:xfrm>
            <a:off x="974725" y="2017713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endParaRPr lang="en-US" sz="1800" i="0">
              <a:latin typeface="Arial" charset="0"/>
              <a:cs typeface="Arial" charset="0"/>
            </a:endParaRP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381000" y="1295400"/>
            <a:ext cx="4475163" cy="3557588"/>
            <a:chOff x="960" y="1200"/>
            <a:chExt cx="3736" cy="2945"/>
          </a:xfrm>
        </p:grpSpPr>
        <p:pic>
          <p:nvPicPr>
            <p:cNvPr id="31" name="Picture 1029" descr="bolletje_3D_r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6" y="1248"/>
              <a:ext cx="912" cy="912"/>
            </a:xfrm>
            <a:prstGeom prst="rect">
              <a:avLst/>
            </a:prstGeom>
            <a:noFill/>
          </p:spPr>
        </p:pic>
        <p:pic>
          <p:nvPicPr>
            <p:cNvPr id="32" name="Picture 1030" descr="bolletje_3D_r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0" y="2736"/>
              <a:ext cx="912" cy="912"/>
            </a:xfrm>
            <a:prstGeom prst="rect">
              <a:avLst/>
            </a:prstGeom>
            <a:noFill/>
          </p:spPr>
        </p:pic>
        <p:sp>
          <p:nvSpPr>
            <p:cNvPr id="33" name="Line 1031"/>
            <p:cNvSpPr>
              <a:spLocks noChangeShapeType="1"/>
            </p:cNvSpPr>
            <p:nvPr/>
          </p:nvSpPr>
          <p:spPr bwMode="auto">
            <a:xfrm flipV="1">
              <a:off x="1728" y="1968"/>
              <a:ext cx="912" cy="91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032"/>
            <p:cNvSpPr>
              <a:spLocks noChangeShapeType="1"/>
            </p:cNvSpPr>
            <p:nvPr/>
          </p:nvSpPr>
          <p:spPr bwMode="auto">
            <a:xfrm>
              <a:off x="3216" y="2016"/>
              <a:ext cx="624" cy="91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033"/>
            <p:cNvSpPr>
              <a:spLocks noChangeShapeType="1"/>
            </p:cNvSpPr>
            <p:nvPr/>
          </p:nvSpPr>
          <p:spPr bwMode="auto">
            <a:xfrm>
              <a:off x="1824" y="3264"/>
              <a:ext cx="1872" cy="14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034"/>
            <p:cNvSpPr txBox="1">
              <a:spLocks noChangeArrowheads="1"/>
            </p:cNvSpPr>
            <p:nvPr/>
          </p:nvSpPr>
          <p:spPr bwMode="auto">
            <a:xfrm>
              <a:off x="2256" y="1200"/>
              <a:ext cx="424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 i="0" noProof="1">
                  <a:solidFill>
                    <a:schemeClr val="folHlink"/>
                  </a:solidFill>
                  <a:latin typeface="Comic Sans MS" pitchFamily="66" charset="0"/>
                  <a:cs typeface="Arial" charset="0"/>
                </a:rPr>
                <a:t>N</a:t>
              </a:r>
            </a:p>
          </p:txBody>
        </p:sp>
        <p:sp>
          <p:nvSpPr>
            <p:cNvPr id="37" name="Text Box 1035"/>
            <p:cNvSpPr txBox="1">
              <a:spLocks noChangeArrowheads="1"/>
            </p:cNvSpPr>
            <p:nvPr/>
          </p:nvSpPr>
          <p:spPr bwMode="auto">
            <a:xfrm>
              <a:off x="1440" y="2400"/>
              <a:ext cx="424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 i="0" noProof="1">
                  <a:solidFill>
                    <a:schemeClr val="folHlink"/>
                  </a:solidFill>
                  <a:latin typeface="Comic Sans MS" pitchFamily="66" charset="0"/>
                  <a:cs typeface="Arial" charset="0"/>
                </a:rPr>
                <a:t>N</a:t>
              </a:r>
            </a:p>
          </p:txBody>
        </p:sp>
        <p:pic>
          <p:nvPicPr>
            <p:cNvPr id="38" name="Picture 1036" descr="bolletje_3D_r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8" y="2832"/>
              <a:ext cx="912" cy="912"/>
            </a:xfrm>
            <a:prstGeom prst="rect">
              <a:avLst/>
            </a:prstGeom>
            <a:noFill/>
          </p:spPr>
        </p:pic>
        <p:sp>
          <p:nvSpPr>
            <p:cNvPr id="39" name="Text Box 1037"/>
            <p:cNvSpPr txBox="1">
              <a:spLocks noChangeArrowheads="1"/>
            </p:cNvSpPr>
            <p:nvPr/>
          </p:nvSpPr>
          <p:spPr bwMode="auto">
            <a:xfrm>
              <a:off x="4272" y="3599"/>
              <a:ext cx="424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 i="0" noProof="1">
                  <a:solidFill>
                    <a:schemeClr val="folHlink"/>
                  </a:solidFill>
                  <a:latin typeface="Comic Sans MS" pitchFamily="66" charset="0"/>
                  <a:cs typeface="Arial" charset="0"/>
                </a:rPr>
                <a:t>N</a:t>
              </a:r>
            </a:p>
          </p:txBody>
        </p:sp>
      </p:grpSp>
      <p:pic>
        <p:nvPicPr>
          <p:cNvPr id="40" name="Picture 1038" descr="bolletje_3D_ro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048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1039"/>
          <p:cNvSpPr txBox="1">
            <a:spLocks noChangeArrowheads="1"/>
          </p:cNvSpPr>
          <p:nvPr/>
        </p:nvSpPr>
        <p:spPr bwMode="auto">
          <a:xfrm>
            <a:off x="4953000" y="2895600"/>
            <a:ext cx="5572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4800" i="0" noProof="1">
                <a:solidFill>
                  <a:schemeClr val="folHlink"/>
                </a:solidFill>
                <a:latin typeface="Symbol" pitchFamily="18" charset="2"/>
                <a:cs typeface="Arial" charset="0"/>
                <a:sym typeface="Symbol" pitchFamily="18" charset="2"/>
              </a:rPr>
              <a:t></a:t>
            </a:r>
            <a:endParaRPr lang="en-US" sz="3200" i="0" noProof="1">
              <a:solidFill>
                <a:schemeClr val="folHlink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42" name="Object 1024"/>
          <p:cNvGraphicFramePr>
            <a:graphicFrameLocks noChangeAspect="1"/>
          </p:cNvGraphicFramePr>
          <p:nvPr/>
        </p:nvGraphicFramePr>
        <p:xfrm>
          <a:off x="2811463" y="5181600"/>
          <a:ext cx="3443287" cy="1169988"/>
        </p:xfrm>
        <a:graphic>
          <a:graphicData uri="http://schemas.openxmlformats.org/presentationml/2006/ole">
            <p:oleObj spid="_x0000_s75778" name="Equation" r:id="rId5" imgW="1346200" imgH="457200" progId="Equation.3">
              <p:embed/>
            </p:oleObj>
          </a:graphicData>
        </a:graphic>
      </p:graphicFrame>
      <p:graphicFrame>
        <p:nvGraphicFramePr>
          <p:cNvPr id="43" name="Object 1025"/>
          <p:cNvGraphicFramePr>
            <a:graphicFrameLocks noChangeAspect="1"/>
          </p:cNvGraphicFramePr>
          <p:nvPr/>
        </p:nvGraphicFramePr>
        <p:xfrm>
          <a:off x="2819400" y="5181600"/>
          <a:ext cx="4029075" cy="1169988"/>
        </p:xfrm>
        <a:graphic>
          <a:graphicData uri="http://schemas.openxmlformats.org/presentationml/2006/ole">
            <p:oleObj spid="_x0000_s75779" name="Equation" r:id="rId6" imgW="1574800" imgH="457200" progId="Equation.3">
              <p:embed/>
            </p:oleObj>
          </a:graphicData>
        </a:graphic>
      </p:graphicFrame>
      <p:pic>
        <p:nvPicPr>
          <p:cNvPr id="44" name="Picture 1043" descr="delt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676400"/>
            <a:ext cx="16383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3"/>
          <p:cNvSpPr>
            <a:spLocks noChangeArrowheads="1"/>
          </p:cNvSpPr>
          <p:nvPr/>
        </p:nvSpPr>
        <p:spPr bwMode="auto">
          <a:xfrm>
            <a:off x="3946525" y="14859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2470" name="Picture 5" descr="allcross-oth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685800"/>
            <a:ext cx="44259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8" descr="allcro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685800"/>
            <a:ext cx="44275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Rectangle 11"/>
          <p:cNvSpPr>
            <a:spLocks noChangeArrowheads="1"/>
          </p:cNvSpPr>
          <p:nvPr/>
        </p:nvSpPr>
        <p:spPr bwMode="auto">
          <a:xfrm>
            <a:off x="0" y="4724400"/>
            <a:ext cx="281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sz="2000" i="0" dirty="0">
                <a:solidFill>
                  <a:schemeClr val="accent1"/>
                </a:solidFill>
              </a:rPr>
              <a:t>K. </a:t>
            </a:r>
            <a:r>
              <a:rPr lang="en-GB" sz="2000" i="0" dirty="0" err="1">
                <a:solidFill>
                  <a:schemeClr val="accent1"/>
                </a:solidFill>
              </a:rPr>
              <a:t>Ermisch</a:t>
            </a:r>
            <a:r>
              <a:rPr lang="en-GB" sz="2000" i="0" dirty="0">
                <a:solidFill>
                  <a:schemeClr val="accent1"/>
                </a:solidFill>
              </a:rPr>
              <a:t> et al.,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i="0" dirty="0">
                <a:solidFill>
                  <a:schemeClr val="accent1"/>
                </a:solidFill>
              </a:rPr>
              <a:t>PRC 68, 054004 (2003),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i="0" dirty="0">
                <a:solidFill>
                  <a:schemeClr val="accent1"/>
                </a:solidFill>
              </a:rPr>
              <a:t>PRC 71, 064004 (2005)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i="0" dirty="0"/>
              <a:t> </a:t>
            </a:r>
            <a:endParaRPr lang="en-GB" sz="3200" i="0" dirty="0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250825" y="2852738"/>
          <a:ext cx="1944688" cy="431800"/>
        </p:xfrm>
        <a:graphic>
          <a:graphicData uri="http://schemas.openxmlformats.org/presentationml/2006/ole">
            <p:oleObj spid="_x0000_s76802" name="Equation" r:id="rId6" imgW="914400" imgH="203200" progId="Equation.3">
              <p:embed/>
            </p:oleObj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4926496" y="3290528"/>
            <a:ext cx="5805264" cy="609600"/>
          </a:xfrm>
        </p:spPr>
        <p:txBody>
          <a:bodyPr>
            <a:norm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pd</a:t>
            </a:r>
            <a:r>
              <a:rPr lang="en-GB" sz="2800" dirty="0" smtClean="0">
                <a:solidFill>
                  <a:srgbClr val="FF0000"/>
                </a:solidFill>
              </a:rPr>
              <a:t> elastic scattering cross sections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E1A437B-F3E6-42CC-BAE9-81216863546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88705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3N dynamics</a:t>
            </a:r>
            <a:endParaRPr lang="en-US" sz="20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43808" y="188640"/>
            <a:ext cx="222490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Models</a:t>
            </a:r>
            <a:r>
              <a:rPr lang="en-US" sz="2400" b="1" dirty="0" smtClean="0"/>
              <a:t> vs. </a:t>
            </a:r>
            <a:r>
              <a:rPr lang="en-US" sz="2400" b="1" i="1" dirty="0" smtClean="0"/>
              <a:t>Data</a:t>
            </a:r>
            <a:endParaRPr lang="en-US" sz="2400" b="1" i="1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undamental-Forces-of-Na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620688"/>
            <a:ext cx="5544616" cy="537827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78209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Introduction</a:t>
            </a:r>
            <a:endParaRPr lang="en-US" sz="2000" b="1" i="1" dirty="0"/>
          </a:p>
        </p:txBody>
      </p:sp>
      <p:sp>
        <p:nvSpPr>
          <p:cNvPr id="15" name="Rectangle 14"/>
          <p:cNvSpPr/>
          <p:nvPr/>
        </p:nvSpPr>
        <p:spPr>
          <a:xfrm>
            <a:off x="1475656" y="548680"/>
            <a:ext cx="2880320" cy="554461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55976" y="3429000"/>
            <a:ext cx="2880320" cy="252028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3635896" y="1556792"/>
            <a:ext cx="648072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1560" y="155679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Residual of the strong forces</a:t>
            </a:r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Nuclear Force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1835696" y="1988840"/>
            <a:ext cx="504056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1835696" y="2780928"/>
            <a:ext cx="504056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1921" y="3284984"/>
            <a:ext cx="282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holds protons and neutrons</a:t>
            </a:r>
          </a:p>
          <a:p>
            <a:pPr algn="ctr"/>
            <a:r>
              <a:rPr lang="pl-PL" dirty="0" smtClean="0"/>
              <a:t>together in an atomic Nuclei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178209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Introduction</a:t>
            </a:r>
            <a:endParaRPr lang="en-US" sz="2000" b="1" i="1" dirty="0"/>
          </a:p>
        </p:txBody>
      </p:sp>
      <p:sp>
        <p:nvSpPr>
          <p:cNvPr id="27" name="Slide Number Placeholder 26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7544" y="62068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b="1" dirty="0" smtClean="0"/>
              <a:t>  </a:t>
            </a:r>
            <a:r>
              <a:rPr lang="en-US" b="1" dirty="0" smtClean="0"/>
              <a:t>1935</a:t>
            </a:r>
            <a:r>
              <a:rPr lang="en-US" dirty="0" smtClean="0"/>
              <a:t>: </a:t>
            </a:r>
            <a:r>
              <a:rPr lang="pl-PL" b="1" dirty="0" smtClean="0"/>
              <a:t>Yukawa</a:t>
            </a:r>
            <a:r>
              <a:rPr lang="pl-PL" dirty="0" smtClean="0"/>
              <a:t>  presented a Theory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pl-PL" b="1" dirty="0" smtClean="0"/>
              <a:t>  </a:t>
            </a:r>
            <a:r>
              <a:rPr lang="en-US" b="1" dirty="0" smtClean="0"/>
              <a:t>1947</a:t>
            </a:r>
            <a:r>
              <a:rPr lang="en-US" dirty="0" smtClean="0"/>
              <a:t>: </a:t>
            </a:r>
            <a:r>
              <a:rPr lang="pl-PL" b="1" dirty="0" smtClean="0"/>
              <a:t>Powell </a:t>
            </a:r>
            <a:r>
              <a:rPr lang="pl-PL" dirty="0" smtClean="0"/>
              <a:t>proved the theory by experiments</a:t>
            </a:r>
          </a:p>
          <a:p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 Today , many different Theoretical models are available to exactly describe the nuclear force between </a:t>
            </a:r>
            <a:r>
              <a:rPr lang="pl-PL" b="1" dirty="0" smtClean="0"/>
              <a:t>any two nucleons</a:t>
            </a:r>
            <a:r>
              <a:rPr lang="pl-PL" dirty="0" smtClean="0"/>
              <a:t>.  </a:t>
            </a:r>
            <a:endParaRPr lang="pl-PL" i="1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3995936" y="188640"/>
            <a:ext cx="1479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Nuclear Force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403648" y="2060848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/>
              <a:t>(Note: </a:t>
            </a:r>
            <a:r>
              <a:rPr lang="pl-PL" sz="1400" b="1" dirty="0" smtClean="0">
                <a:solidFill>
                  <a:srgbClr val="FF0000"/>
                </a:solidFill>
              </a:rPr>
              <a:t>Nucleons</a:t>
            </a:r>
            <a:r>
              <a:rPr lang="pl-PL" sz="1400" dirty="0" smtClean="0">
                <a:solidFill>
                  <a:srgbClr val="FF0000"/>
                </a:solidFill>
              </a:rPr>
              <a:t> is a general term for </a:t>
            </a:r>
            <a:r>
              <a:rPr lang="pl-PL" sz="1400" b="1" dirty="0" smtClean="0">
                <a:solidFill>
                  <a:srgbClr val="FF0000"/>
                </a:solidFill>
              </a:rPr>
              <a:t>Protons and Neutrons</a:t>
            </a:r>
            <a:r>
              <a:rPr lang="pl-PL" sz="1400" dirty="0" smtClean="0"/>
              <a:t>)</a:t>
            </a:r>
            <a:endParaRPr lang="pl-PL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nn and 3n compa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780928"/>
            <a:ext cx="2817814" cy="32003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364502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even for the simplest </a:t>
            </a:r>
            <a:r>
              <a:rPr lang="pl-PL" sz="1600" dirty="0" smtClean="0">
                <a:solidFill>
                  <a:srgbClr val="7030A0"/>
                </a:solidFill>
              </a:rPr>
              <a:t>Atomic Nucleus</a:t>
            </a:r>
            <a:endParaRPr lang="en-US" sz="1600" dirty="0" smtClean="0">
              <a:solidFill>
                <a:srgbClr val="7030A0"/>
              </a:solidFill>
            </a:endParaRPr>
          </a:p>
          <a:p>
            <a:r>
              <a:rPr lang="en-US" sz="1600" dirty="0" smtClean="0"/>
              <a:t>e.g. </a:t>
            </a:r>
            <a:r>
              <a:rPr lang="en-US" sz="1600" b="1" baseline="30000" dirty="0" smtClean="0"/>
              <a:t>3</a:t>
            </a:r>
            <a:r>
              <a:rPr lang="en-US" sz="1600" b="1" dirty="0" smtClean="0"/>
              <a:t>H</a:t>
            </a:r>
            <a:r>
              <a:rPr lang="en-US" sz="1600" dirty="0" smtClean="0"/>
              <a:t> and </a:t>
            </a:r>
            <a:r>
              <a:rPr lang="en-US" sz="1600" b="1" baseline="30000" dirty="0" smtClean="0"/>
              <a:t>3</a:t>
            </a:r>
            <a:r>
              <a:rPr lang="en-US" sz="1600" b="1" dirty="0" smtClean="0"/>
              <a:t>He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0232" y="5076799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np</a:t>
            </a:r>
            <a:r>
              <a:rPr lang="en-US" i="1" dirty="0" smtClean="0">
                <a:solidFill>
                  <a:srgbClr val="FF0000"/>
                </a:solidFill>
              </a:rPr>
              <a:t>-scattering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0272" y="3852663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nd</a:t>
            </a:r>
            <a:r>
              <a:rPr lang="en-US" i="1" dirty="0" smtClean="0">
                <a:solidFill>
                  <a:srgbClr val="FF0000"/>
                </a:solidFill>
              </a:rPr>
              <a:t>-scattering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84640" y="3068959"/>
            <a:ext cx="1243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Experiment</a:t>
            </a:r>
          </a:p>
          <a:p>
            <a:r>
              <a:rPr lang="en-US" i="1" dirty="0" smtClean="0">
                <a:solidFill>
                  <a:srgbClr val="002060"/>
                </a:solidFill>
              </a:rPr>
              <a:t>Theory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96608" y="335699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̶ ̶ ̶ 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6452592" y="2996951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Rounded MT Bold" pitchFamily="34" charset="0"/>
              </a:rPr>
              <a:t>. . .</a:t>
            </a:r>
            <a:endParaRPr lang="en-US" b="1" dirty="0">
              <a:latin typeface="Arial Rounded MT Bold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308304" y="4716759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84368" y="4212703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0152" y="5949280"/>
            <a:ext cx="2689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High precision data from Los Alamos</a:t>
            </a:r>
          </a:p>
          <a:p>
            <a:r>
              <a:rPr lang="en-US" sz="1200" dirty="0" smtClean="0"/>
              <a:t>W. P. </a:t>
            </a:r>
            <a:r>
              <a:rPr lang="en-US" sz="1200" dirty="0" err="1" smtClean="0"/>
              <a:t>Abfalterer</a:t>
            </a:r>
            <a:r>
              <a:rPr lang="en-US" sz="1200" dirty="0" smtClean="0"/>
              <a:t> et al., PRL 81, 57 (1998) 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178209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Introduction</a:t>
            </a:r>
            <a:endParaRPr lang="en-US" sz="2000" b="1" i="1" dirty="0"/>
          </a:p>
        </p:txBody>
      </p:sp>
      <p:sp>
        <p:nvSpPr>
          <p:cNvPr id="27" name="Slide Number Placeholder 26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9552" y="2492896"/>
            <a:ext cx="388843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11560" y="2636912"/>
            <a:ext cx="3774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…but</a:t>
            </a:r>
            <a:r>
              <a:rPr lang="en-US" sz="1600" i="1" dirty="0" smtClean="0"/>
              <a:t> FAILS to describe </a:t>
            </a:r>
            <a:r>
              <a:rPr lang="pl-PL" sz="1600" i="1" dirty="0" smtClean="0"/>
              <a:t>Interaction between</a:t>
            </a:r>
          </a:p>
          <a:p>
            <a:r>
              <a:rPr lang="pl-PL" sz="1600" i="1" dirty="0" smtClean="0"/>
              <a:t> more than two nucleons</a:t>
            </a:r>
            <a:r>
              <a:rPr lang="en-US" sz="1600" i="1" dirty="0" smtClean="0"/>
              <a:t>!</a:t>
            </a:r>
            <a:endParaRPr lang="en-US" sz="1600" i="1" baseline="300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403648" y="4149080"/>
          <a:ext cx="1584176" cy="188546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92088"/>
                <a:gridCol w="792088"/>
              </a:tblGrid>
              <a:tr h="31896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Model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/>
                        <a:t>[MeV]</a:t>
                      </a:r>
                      <a:endParaRPr lang="en-US" sz="1400" dirty="0"/>
                    </a:p>
                  </a:txBody>
                  <a:tcPr/>
                </a:tc>
              </a:tr>
              <a:tr h="31896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/>
                        <a:t>Nijm</a:t>
                      </a:r>
                      <a:r>
                        <a:rPr lang="en-US" sz="1400" dirty="0" smtClean="0"/>
                        <a:t> 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7.72</a:t>
                      </a:r>
                      <a:endParaRPr lang="en-US" sz="1400" dirty="0"/>
                    </a:p>
                  </a:txBody>
                  <a:tcPr/>
                </a:tc>
              </a:tr>
              <a:tr h="31896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/>
                        <a:t>Nijm</a:t>
                      </a:r>
                      <a:r>
                        <a:rPr lang="en-US" sz="1400" dirty="0" smtClean="0"/>
                        <a:t> 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7.62</a:t>
                      </a:r>
                      <a:endParaRPr lang="en-US" sz="1400" dirty="0"/>
                    </a:p>
                  </a:txBody>
                  <a:tcPr/>
                </a:tc>
              </a:tr>
              <a:tr h="31896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AV18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7.62</a:t>
                      </a:r>
                      <a:endParaRPr lang="en-US" sz="1400" dirty="0"/>
                    </a:p>
                  </a:txBody>
                  <a:tcPr/>
                </a:tc>
              </a:tr>
              <a:tr h="26216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Reid-93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7.63</a:t>
                      </a:r>
                      <a:endParaRPr lang="en-US" sz="1400" dirty="0"/>
                    </a:p>
                  </a:txBody>
                  <a:tcPr/>
                </a:tc>
              </a:tr>
              <a:tr h="26216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Exp.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sng" dirty="0" smtClean="0">
                          <a:solidFill>
                            <a:srgbClr val="FF0000"/>
                          </a:solidFill>
                        </a:rPr>
                        <a:t>8.48</a:t>
                      </a:r>
                      <a:endParaRPr lang="en-US" sz="14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131840" y="4437112"/>
            <a:ext cx="904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Binding</a:t>
            </a:r>
          </a:p>
          <a:p>
            <a:pPr algn="ctr"/>
            <a:r>
              <a:rPr lang="pl-PL" dirty="0" smtClean="0"/>
              <a:t>Energy </a:t>
            </a:r>
          </a:p>
          <a:p>
            <a:pPr algn="ctr"/>
            <a:r>
              <a:rPr lang="pl-PL" dirty="0" smtClean="0"/>
              <a:t>of </a:t>
            </a:r>
          </a:p>
          <a:p>
            <a:pPr algn="ctr"/>
            <a:r>
              <a:rPr lang="pl-PL" dirty="0" smtClean="0"/>
              <a:t>Triton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7544" y="62068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b="1" dirty="0" smtClean="0"/>
              <a:t>  </a:t>
            </a:r>
            <a:r>
              <a:rPr lang="en-US" b="1" dirty="0" smtClean="0"/>
              <a:t>1935</a:t>
            </a:r>
            <a:r>
              <a:rPr lang="en-US" dirty="0" smtClean="0"/>
              <a:t>: </a:t>
            </a:r>
            <a:r>
              <a:rPr lang="pl-PL" b="1" dirty="0" smtClean="0"/>
              <a:t>Yukawa</a:t>
            </a:r>
            <a:r>
              <a:rPr lang="pl-PL" dirty="0" smtClean="0"/>
              <a:t>  presented a Theory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pl-PL" b="1" dirty="0" smtClean="0"/>
              <a:t>  </a:t>
            </a:r>
            <a:r>
              <a:rPr lang="en-US" b="1" dirty="0" smtClean="0"/>
              <a:t>1947</a:t>
            </a:r>
            <a:r>
              <a:rPr lang="en-US" dirty="0" smtClean="0"/>
              <a:t>: </a:t>
            </a:r>
            <a:r>
              <a:rPr lang="pl-PL" b="1" dirty="0" smtClean="0"/>
              <a:t>Powell </a:t>
            </a:r>
            <a:r>
              <a:rPr lang="pl-PL" dirty="0" smtClean="0"/>
              <a:t>proved the theory by experiments</a:t>
            </a:r>
          </a:p>
          <a:p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 Today , many different Theoretical models are available to exactly describe the nuclear force between </a:t>
            </a:r>
            <a:r>
              <a:rPr lang="pl-PL" b="1" dirty="0" smtClean="0"/>
              <a:t>any two nucleons</a:t>
            </a:r>
            <a:r>
              <a:rPr lang="pl-PL" dirty="0" smtClean="0"/>
              <a:t>.  </a:t>
            </a:r>
            <a:endParaRPr lang="pl-PL" i="1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3995936" y="188640"/>
            <a:ext cx="1479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Nuclear Force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403648" y="2060848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/>
              <a:t>(Note: </a:t>
            </a:r>
            <a:r>
              <a:rPr lang="pl-PL" sz="1400" b="1" dirty="0" smtClean="0">
                <a:solidFill>
                  <a:srgbClr val="FF0000"/>
                </a:solidFill>
              </a:rPr>
              <a:t>Nucleons</a:t>
            </a:r>
            <a:r>
              <a:rPr lang="pl-PL" sz="1400" dirty="0" smtClean="0">
                <a:solidFill>
                  <a:srgbClr val="FF0000"/>
                </a:solidFill>
              </a:rPr>
              <a:t> is a general term for </a:t>
            </a:r>
            <a:r>
              <a:rPr lang="pl-PL" sz="1400" b="1" dirty="0" smtClean="0">
                <a:solidFill>
                  <a:srgbClr val="FF0000"/>
                </a:solidFill>
              </a:rPr>
              <a:t>Protons and Neutrons</a:t>
            </a:r>
            <a:r>
              <a:rPr lang="pl-PL" sz="1400" dirty="0" smtClean="0"/>
              <a:t>)</a:t>
            </a:r>
            <a:endParaRPr lang="pl-PL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548680"/>
            <a:ext cx="360913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41298"/>
                </a:solidFill>
              </a:rPr>
              <a:t>….adding 3NF in original 2NF helps ! </a:t>
            </a:r>
            <a:endParaRPr lang="en-US" dirty="0">
              <a:solidFill>
                <a:srgbClr val="041298"/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251520" y="1052736"/>
          <a:ext cx="3719735" cy="1483360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1440160"/>
                <a:gridCol w="1080120"/>
                <a:gridCol w="119945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H [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30000" dirty="0" smtClean="0"/>
                        <a:t>4</a:t>
                      </a:r>
                      <a:r>
                        <a:rPr lang="en-US" dirty="0" smtClean="0"/>
                        <a:t>He [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2NF +3NF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8.48</a:t>
                      </a:r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28.4</a:t>
                      </a:r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0" y="0"/>
            <a:ext cx="227286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</a:t>
            </a:r>
            <a:r>
              <a:rPr lang="pl-PL" sz="2000" b="1" i="1" dirty="0" smtClean="0"/>
              <a:t>Three-body force</a:t>
            </a:r>
            <a:endParaRPr lang="en-US" sz="2000" b="1" i="1" dirty="0"/>
          </a:p>
        </p:txBody>
      </p:sp>
      <p:sp>
        <p:nvSpPr>
          <p:cNvPr id="88" name="Right Brace 87"/>
          <p:cNvSpPr/>
          <p:nvPr/>
        </p:nvSpPr>
        <p:spPr>
          <a:xfrm rot="5400000">
            <a:off x="4896036" y="1664804"/>
            <a:ext cx="288032" cy="936104"/>
          </a:xfrm>
          <a:prstGeom prst="rightBrace">
            <a:avLst>
              <a:gd name="adj1" fmla="val 4367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Brace 88"/>
          <p:cNvSpPr/>
          <p:nvPr/>
        </p:nvSpPr>
        <p:spPr>
          <a:xfrm rot="5400000">
            <a:off x="6336196" y="1664804"/>
            <a:ext cx="288032" cy="936104"/>
          </a:xfrm>
          <a:prstGeom prst="rightBrace">
            <a:avLst>
              <a:gd name="adj1" fmla="val 4367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Brace 89"/>
          <p:cNvSpPr/>
          <p:nvPr/>
        </p:nvSpPr>
        <p:spPr>
          <a:xfrm rot="5400000">
            <a:off x="7776356" y="1664804"/>
            <a:ext cx="288032" cy="936104"/>
          </a:xfrm>
          <a:prstGeom prst="rightBrace">
            <a:avLst>
              <a:gd name="adj1" fmla="val 4367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4139952" y="234888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Arial Narrow" pitchFamily="34" charset="0"/>
              </a:rPr>
              <a:t>V</a:t>
            </a:r>
            <a:r>
              <a:rPr lang="en-US" sz="1600" b="1" i="1" baseline="-25000" dirty="0" smtClean="0">
                <a:latin typeface="Arial Narrow" pitchFamily="34" charset="0"/>
              </a:rPr>
              <a:t>12</a:t>
            </a:r>
            <a:r>
              <a:rPr lang="en-US" sz="1600" b="1" i="1" dirty="0" smtClean="0">
                <a:latin typeface="Arial Narrow" pitchFamily="34" charset="0"/>
              </a:rPr>
              <a:t>+V</a:t>
            </a:r>
            <a:r>
              <a:rPr lang="en-US" sz="1600" b="1" i="1" baseline="-25000" dirty="0" smtClean="0">
                <a:latin typeface="Arial Narrow" pitchFamily="34" charset="0"/>
              </a:rPr>
              <a:t>23</a:t>
            </a:r>
            <a:r>
              <a:rPr lang="en-US" sz="1600" b="1" i="1" dirty="0" smtClean="0">
                <a:latin typeface="Arial Narrow" pitchFamily="34" charset="0"/>
              </a:rPr>
              <a:t> +V</a:t>
            </a:r>
            <a:r>
              <a:rPr lang="en-US" sz="1600" b="1" i="1" baseline="-25000" dirty="0" smtClean="0">
                <a:latin typeface="Arial Narrow" pitchFamily="34" charset="0"/>
              </a:rPr>
              <a:t>31</a:t>
            </a:r>
            <a:r>
              <a:rPr lang="en-US" sz="1600" b="1" i="1" dirty="0" smtClean="0">
                <a:latin typeface="Arial Narrow" pitchFamily="34" charset="0"/>
              </a:rPr>
              <a:t>=</a:t>
            </a:r>
            <a:r>
              <a:rPr lang="en-US" sz="1600" b="1" i="1" dirty="0" err="1" smtClean="0">
                <a:latin typeface="Arial Narrow" pitchFamily="34" charset="0"/>
              </a:rPr>
              <a:t>V</a:t>
            </a:r>
            <a:r>
              <a:rPr lang="en-US" sz="1600" b="1" i="1" baseline="-25000" dirty="0" err="1" smtClean="0">
                <a:latin typeface="Arial Narrow" pitchFamily="34" charset="0"/>
              </a:rPr>
              <a:t>theory</a:t>
            </a:r>
            <a:endParaRPr lang="en-US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5940152" y="234888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Arial Narrow" pitchFamily="34" charset="0"/>
              </a:rPr>
              <a:t>3NF = V</a:t>
            </a:r>
            <a:r>
              <a:rPr lang="en-US" sz="1600" b="1" i="1" baseline="-25000" dirty="0" smtClean="0">
                <a:solidFill>
                  <a:srgbClr val="FF0000"/>
                </a:solidFill>
                <a:latin typeface="Arial Narrow" pitchFamily="34" charset="0"/>
              </a:rPr>
              <a:t>123</a:t>
            </a:r>
            <a:endParaRPr lang="en-US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7380312" y="2276872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3N System</a:t>
            </a:r>
            <a:endParaRPr lang="en-US" b="1" dirty="0"/>
          </a:p>
        </p:txBody>
      </p:sp>
      <p:grpSp>
        <p:nvGrpSpPr>
          <p:cNvPr id="57" name="Group 56"/>
          <p:cNvGrpSpPr/>
          <p:nvPr/>
        </p:nvGrpSpPr>
        <p:grpSpPr>
          <a:xfrm>
            <a:off x="4716016" y="908720"/>
            <a:ext cx="3744416" cy="1008112"/>
            <a:chOff x="4716016" y="908720"/>
            <a:chExt cx="3744416" cy="1008112"/>
          </a:xfrm>
        </p:grpSpPr>
        <p:grpSp>
          <p:nvGrpSpPr>
            <p:cNvPr id="3" name="Group 63"/>
            <p:cNvGrpSpPr/>
            <p:nvPr/>
          </p:nvGrpSpPr>
          <p:grpSpPr>
            <a:xfrm>
              <a:off x="4716016" y="908720"/>
              <a:ext cx="3744416" cy="1008112"/>
              <a:chOff x="2195736" y="1052736"/>
              <a:chExt cx="3744416" cy="1008112"/>
            </a:xfrm>
          </p:grpSpPr>
          <p:grpSp>
            <p:nvGrpSpPr>
              <p:cNvPr id="4" name="Group 36"/>
              <p:cNvGrpSpPr/>
              <p:nvPr/>
            </p:nvGrpSpPr>
            <p:grpSpPr>
              <a:xfrm>
                <a:off x="2195736" y="1196752"/>
                <a:ext cx="792088" cy="720080"/>
                <a:chOff x="899592" y="1268760"/>
                <a:chExt cx="1152128" cy="936104"/>
              </a:xfrm>
            </p:grpSpPr>
            <p:sp>
              <p:nvSpPr>
                <p:cNvPr id="82" name="Oval 6"/>
                <p:cNvSpPr/>
                <p:nvPr/>
              </p:nvSpPr>
              <p:spPr>
                <a:xfrm>
                  <a:off x="899592" y="1268760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331640" y="1916832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1763688" y="1268760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5" name="Straight Arrow Connector 84"/>
                <p:cNvCxnSpPr>
                  <a:stCxn id="83" idx="7"/>
                </p:cNvCxnSpPr>
                <p:nvPr/>
              </p:nvCxnSpPr>
              <p:spPr>
                <a:xfrm flipV="1">
                  <a:off x="1577491" y="1556792"/>
                  <a:ext cx="258205" cy="40222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/>
                <p:cNvCxnSpPr>
                  <a:endCxn id="84" idx="2"/>
                </p:cNvCxnSpPr>
                <p:nvPr/>
              </p:nvCxnSpPr>
              <p:spPr>
                <a:xfrm>
                  <a:off x="1187624" y="1412776"/>
                  <a:ext cx="576064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>
                  <a:endCxn id="83" idx="1"/>
                </p:cNvCxnSpPr>
                <p:nvPr/>
              </p:nvCxnSpPr>
              <p:spPr>
                <a:xfrm>
                  <a:off x="1115616" y="1556792"/>
                  <a:ext cx="258205" cy="40222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2987824" y="1124744"/>
                <a:ext cx="4138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baseline="-25000" dirty="0" smtClean="0"/>
                  <a:t>+</a:t>
                </a:r>
                <a:endParaRPr lang="en-US" sz="5400" b="1" baseline="-250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499992" y="1268760"/>
                <a:ext cx="4138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baseline="-25000" dirty="0" smtClean="0"/>
                  <a:t>=</a:t>
                </a:r>
                <a:endParaRPr lang="en-US" sz="5400" b="1" baseline="-25000" dirty="0"/>
              </a:p>
            </p:txBody>
          </p:sp>
          <p:grpSp>
            <p:nvGrpSpPr>
              <p:cNvPr id="5" name="Group 37"/>
              <p:cNvGrpSpPr/>
              <p:nvPr/>
            </p:nvGrpSpPr>
            <p:grpSpPr>
              <a:xfrm>
                <a:off x="4860032" y="1052736"/>
                <a:ext cx="1080120" cy="1008112"/>
                <a:chOff x="4860032" y="1196752"/>
                <a:chExt cx="1080120" cy="1008112"/>
              </a:xfrm>
            </p:grpSpPr>
            <p:grpSp>
              <p:nvGrpSpPr>
                <p:cNvPr id="6" name="Group 34"/>
                <p:cNvGrpSpPr/>
                <p:nvPr/>
              </p:nvGrpSpPr>
              <p:grpSpPr>
                <a:xfrm>
                  <a:off x="5004048" y="1484784"/>
                  <a:ext cx="792088" cy="648072"/>
                  <a:chOff x="5868144" y="1340768"/>
                  <a:chExt cx="1152128" cy="936104"/>
                </a:xfrm>
              </p:grpSpPr>
              <p:sp>
                <p:nvSpPr>
                  <p:cNvPr id="79" name="Oval 78"/>
                  <p:cNvSpPr/>
                  <p:nvPr/>
                </p:nvSpPr>
                <p:spPr>
                  <a:xfrm>
                    <a:off x="5868144" y="1340768"/>
                    <a:ext cx="288032" cy="2880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6300192" y="1988840"/>
                    <a:ext cx="288032" cy="2880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6732240" y="1340768"/>
                    <a:ext cx="288032" cy="2880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8" name="Oval 77"/>
                <p:cNvSpPr/>
                <p:nvPr/>
              </p:nvSpPr>
              <p:spPr>
                <a:xfrm>
                  <a:off x="4860032" y="1196752"/>
                  <a:ext cx="1080120" cy="1008112"/>
                </a:xfrm>
                <a:prstGeom prst="ellipse">
                  <a:avLst/>
                </a:prstGeom>
                <a:noFill/>
                <a:ln w="19050">
                  <a:prstDash val="lgDash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35"/>
              <p:cNvGrpSpPr/>
              <p:nvPr/>
            </p:nvGrpSpPr>
            <p:grpSpPr>
              <a:xfrm>
                <a:off x="3563888" y="1196752"/>
                <a:ext cx="792088" cy="792088"/>
                <a:chOff x="2915816" y="1268760"/>
                <a:chExt cx="1152128" cy="936104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2915816" y="1268760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347864" y="1916832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3779912" y="1268760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4" name="Straight Arrow Connector 73"/>
                <p:cNvCxnSpPr>
                  <a:stCxn id="73" idx="3"/>
                </p:cNvCxnSpPr>
                <p:nvPr/>
              </p:nvCxnSpPr>
              <p:spPr>
                <a:xfrm flipH="1">
                  <a:off x="3648988" y="1514610"/>
                  <a:ext cx="173105" cy="9455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>
                  <a:stCxn id="71" idx="5"/>
                </p:cNvCxnSpPr>
                <p:nvPr/>
              </p:nvCxnSpPr>
              <p:spPr>
                <a:xfrm>
                  <a:off x="3161666" y="1514610"/>
                  <a:ext cx="173105" cy="9455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>
                  <a:stCxn id="72" idx="0"/>
                </p:cNvCxnSpPr>
                <p:nvPr/>
              </p:nvCxnSpPr>
              <p:spPr>
                <a:xfrm flipV="1">
                  <a:off x="3491880" y="1700808"/>
                  <a:ext cx="0" cy="21602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TextBox 69"/>
              <p:cNvSpPr txBox="1"/>
              <p:nvPr/>
            </p:nvSpPr>
            <p:spPr>
              <a:xfrm>
                <a:off x="4499992" y="1196752"/>
                <a:ext cx="11521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baseline="-25000" dirty="0" smtClean="0"/>
                  <a:t>~</a:t>
                </a:r>
                <a:endParaRPr lang="en-US" sz="5400" b="1" baseline="-25000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372200" y="1196752"/>
              <a:ext cx="2680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b="1" dirty="0" smtClean="0">
                  <a:solidFill>
                    <a:srgbClr val="FF0000"/>
                  </a:solidFill>
                  <a:latin typeface="Aparajita" pitchFamily="34" charset="0"/>
                  <a:cs typeface="Aparajita" pitchFamily="34" charset="0"/>
                </a:rPr>
                <a:t>?</a:t>
              </a:r>
              <a:endParaRPr lang="en-US" sz="16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548680"/>
            <a:ext cx="360913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41298"/>
                </a:solidFill>
              </a:rPr>
              <a:t>….adding 3NF in original 2NF helps ! </a:t>
            </a:r>
            <a:endParaRPr lang="en-US" dirty="0">
              <a:solidFill>
                <a:srgbClr val="041298"/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251520" y="1052736"/>
          <a:ext cx="3719735" cy="1483360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1440160"/>
                <a:gridCol w="1080120"/>
                <a:gridCol w="119945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H [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30000" dirty="0" smtClean="0"/>
                        <a:t>4</a:t>
                      </a:r>
                      <a:r>
                        <a:rPr lang="en-US" dirty="0" smtClean="0"/>
                        <a:t>He [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2NF +3NF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8.48</a:t>
                      </a:r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28.4</a:t>
                      </a:r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0" y="0"/>
            <a:ext cx="227286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</a:t>
            </a:r>
            <a:r>
              <a:rPr lang="pl-PL" sz="2000" b="1" i="1" dirty="0" smtClean="0"/>
              <a:t>Three-body force</a:t>
            </a:r>
            <a:endParaRPr lang="en-US" sz="2000" b="1" i="1" dirty="0"/>
          </a:p>
        </p:txBody>
      </p:sp>
      <p:sp>
        <p:nvSpPr>
          <p:cNvPr id="88" name="Right Brace 87"/>
          <p:cNvSpPr/>
          <p:nvPr/>
        </p:nvSpPr>
        <p:spPr>
          <a:xfrm rot="5400000">
            <a:off x="4896036" y="1664804"/>
            <a:ext cx="288032" cy="936104"/>
          </a:xfrm>
          <a:prstGeom prst="rightBrace">
            <a:avLst>
              <a:gd name="adj1" fmla="val 4367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Brace 88"/>
          <p:cNvSpPr/>
          <p:nvPr/>
        </p:nvSpPr>
        <p:spPr>
          <a:xfrm rot="5400000">
            <a:off x="6336196" y="1664804"/>
            <a:ext cx="288032" cy="936104"/>
          </a:xfrm>
          <a:prstGeom prst="rightBrace">
            <a:avLst>
              <a:gd name="adj1" fmla="val 4367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Brace 89"/>
          <p:cNvSpPr/>
          <p:nvPr/>
        </p:nvSpPr>
        <p:spPr>
          <a:xfrm rot="5400000">
            <a:off x="7776356" y="1664804"/>
            <a:ext cx="288032" cy="936104"/>
          </a:xfrm>
          <a:prstGeom prst="rightBrace">
            <a:avLst>
              <a:gd name="adj1" fmla="val 4367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4139952" y="234888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Arial Narrow" pitchFamily="34" charset="0"/>
              </a:rPr>
              <a:t>V</a:t>
            </a:r>
            <a:r>
              <a:rPr lang="en-US" sz="1600" b="1" i="1" baseline="-25000" dirty="0" smtClean="0">
                <a:latin typeface="Arial Narrow" pitchFamily="34" charset="0"/>
              </a:rPr>
              <a:t>12</a:t>
            </a:r>
            <a:r>
              <a:rPr lang="en-US" sz="1600" b="1" i="1" dirty="0" smtClean="0">
                <a:latin typeface="Arial Narrow" pitchFamily="34" charset="0"/>
              </a:rPr>
              <a:t>+V</a:t>
            </a:r>
            <a:r>
              <a:rPr lang="en-US" sz="1600" b="1" i="1" baseline="-25000" dirty="0" smtClean="0">
                <a:latin typeface="Arial Narrow" pitchFamily="34" charset="0"/>
              </a:rPr>
              <a:t>23</a:t>
            </a:r>
            <a:r>
              <a:rPr lang="en-US" sz="1600" b="1" i="1" dirty="0" smtClean="0">
                <a:latin typeface="Arial Narrow" pitchFamily="34" charset="0"/>
              </a:rPr>
              <a:t> +V</a:t>
            </a:r>
            <a:r>
              <a:rPr lang="en-US" sz="1600" b="1" i="1" baseline="-25000" dirty="0" smtClean="0">
                <a:latin typeface="Arial Narrow" pitchFamily="34" charset="0"/>
              </a:rPr>
              <a:t>31</a:t>
            </a:r>
            <a:r>
              <a:rPr lang="en-US" sz="1600" b="1" i="1" dirty="0" smtClean="0">
                <a:latin typeface="Arial Narrow" pitchFamily="34" charset="0"/>
              </a:rPr>
              <a:t>=</a:t>
            </a:r>
            <a:r>
              <a:rPr lang="en-US" sz="1600" b="1" i="1" dirty="0" err="1" smtClean="0">
                <a:latin typeface="Arial Narrow" pitchFamily="34" charset="0"/>
              </a:rPr>
              <a:t>V</a:t>
            </a:r>
            <a:r>
              <a:rPr lang="en-US" sz="1600" b="1" i="1" baseline="-25000" dirty="0" err="1" smtClean="0">
                <a:latin typeface="Arial Narrow" pitchFamily="34" charset="0"/>
              </a:rPr>
              <a:t>theory</a:t>
            </a:r>
            <a:endParaRPr lang="en-US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5940152" y="234888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Arial Narrow" pitchFamily="34" charset="0"/>
              </a:rPr>
              <a:t>3NF = V</a:t>
            </a:r>
            <a:r>
              <a:rPr lang="en-US" sz="1600" b="1" i="1" baseline="-25000" dirty="0" smtClean="0">
                <a:solidFill>
                  <a:srgbClr val="FF0000"/>
                </a:solidFill>
                <a:latin typeface="Arial Narrow" pitchFamily="34" charset="0"/>
              </a:rPr>
              <a:t>123</a:t>
            </a:r>
            <a:endParaRPr lang="en-US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7380312" y="2276872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3N System</a:t>
            </a:r>
            <a:endParaRPr lang="en-US" b="1" dirty="0"/>
          </a:p>
        </p:txBody>
      </p:sp>
      <p:pic>
        <p:nvPicPr>
          <p:cNvPr id="54" name="Picture 1029" descr="moon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8"/>
            <a:ext cx="4040505" cy="2246948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179512" y="3212976"/>
            <a:ext cx="3755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Three-body forces in nature; example</a:t>
            </a:r>
            <a:endParaRPr lang="en-US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4716016" y="908720"/>
            <a:ext cx="3744416" cy="1008112"/>
            <a:chOff x="4716016" y="908720"/>
            <a:chExt cx="3744416" cy="1008112"/>
          </a:xfrm>
        </p:grpSpPr>
        <p:grpSp>
          <p:nvGrpSpPr>
            <p:cNvPr id="49" name="Group 63"/>
            <p:cNvGrpSpPr/>
            <p:nvPr/>
          </p:nvGrpSpPr>
          <p:grpSpPr>
            <a:xfrm>
              <a:off x="4716016" y="908720"/>
              <a:ext cx="3744416" cy="1008112"/>
              <a:chOff x="2195736" y="1052736"/>
              <a:chExt cx="3744416" cy="1008112"/>
            </a:xfrm>
          </p:grpSpPr>
          <p:grpSp>
            <p:nvGrpSpPr>
              <p:cNvPr id="51" name="Group 36"/>
              <p:cNvGrpSpPr/>
              <p:nvPr/>
            </p:nvGrpSpPr>
            <p:grpSpPr>
              <a:xfrm>
                <a:off x="2195736" y="1196752"/>
                <a:ext cx="792088" cy="720080"/>
                <a:chOff x="899592" y="1268760"/>
                <a:chExt cx="1152128" cy="936104"/>
              </a:xfrm>
            </p:grpSpPr>
            <p:sp>
              <p:nvSpPr>
                <p:cNvPr id="92" name="Oval 6"/>
                <p:cNvSpPr/>
                <p:nvPr/>
              </p:nvSpPr>
              <p:spPr>
                <a:xfrm>
                  <a:off x="899592" y="1268760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1331640" y="1916832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763688" y="1268760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5" name="Straight Arrow Connector 94"/>
                <p:cNvCxnSpPr>
                  <a:stCxn id="93" idx="7"/>
                </p:cNvCxnSpPr>
                <p:nvPr/>
              </p:nvCxnSpPr>
              <p:spPr>
                <a:xfrm flipV="1">
                  <a:off x="1577491" y="1556792"/>
                  <a:ext cx="258205" cy="40222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>
                  <a:endCxn id="94" idx="2"/>
                </p:cNvCxnSpPr>
                <p:nvPr/>
              </p:nvCxnSpPr>
              <p:spPr>
                <a:xfrm>
                  <a:off x="1187624" y="1412776"/>
                  <a:ext cx="576064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/>
                <p:cNvCxnSpPr>
                  <a:endCxn id="93" idx="1"/>
                </p:cNvCxnSpPr>
                <p:nvPr/>
              </p:nvCxnSpPr>
              <p:spPr>
                <a:xfrm>
                  <a:off x="1115616" y="1556792"/>
                  <a:ext cx="258205" cy="40222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Box 51"/>
              <p:cNvSpPr txBox="1"/>
              <p:nvPr/>
            </p:nvSpPr>
            <p:spPr>
              <a:xfrm>
                <a:off x="2987824" y="1124744"/>
                <a:ext cx="4138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baseline="-25000" dirty="0" smtClean="0"/>
                  <a:t>+</a:t>
                </a:r>
                <a:endParaRPr lang="en-US" sz="5400" b="1" baseline="-250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499992" y="1268760"/>
                <a:ext cx="4138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baseline="-25000" dirty="0" smtClean="0"/>
                  <a:t>=</a:t>
                </a:r>
                <a:endParaRPr lang="en-US" sz="5400" b="1" baseline="-25000" dirty="0"/>
              </a:p>
            </p:txBody>
          </p:sp>
          <p:grpSp>
            <p:nvGrpSpPr>
              <p:cNvPr id="55" name="Group 37"/>
              <p:cNvGrpSpPr/>
              <p:nvPr/>
            </p:nvGrpSpPr>
            <p:grpSpPr>
              <a:xfrm>
                <a:off x="4860032" y="1052736"/>
                <a:ext cx="1080120" cy="1008112"/>
                <a:chOff x="4860032" y="1196752"/>
                <a:chExt cx="1080120" cy="1008112"/>
              </a:xfrm>
            </p:grpSpPr>
            <p:grpSp>
              <p:nvGrpSpPr>
                <p:cNvPr id="64" name="Group 34"/>
                <p:cNvGrpSpPr/>
                <p:nvPr/>
              </p:nvGrpSpPr>
              <p:grpSpPr>
                <a:xfrm>
                  <a:off x="5004048" y="1484784"/>
                  <a:ext cx="792088" cy="648072"/>
                  <a:chOff x="5868144" y="1340768"/>
                  <a:chExt cx="1152128" cy="936104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5868144" y="1340768"/>
                    <a:ext cx="288032" cy="2880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6300192" y="1988840"/>
                    <a:ext cx="288032" cy="2880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6732240" y="1340768"/>
                    <a:ext cx="288032" cy="2880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5" name="Oval 64"/>
                <p:cNvSpPr/>
                <p:nvPr/>
              </p:nvSpPr>
              <p:spPr>
                <a:xfrm>
                  <a:off x="4860032" y="1196752"/>
                  <a:ext cx="1080120" cy="1008112"/>
                </a:xfrm>
                <a:prstGeom prst="ellipse">
                  <a:avLst/>
                </a:prstGeom>
                <a:noFill/>
                <a:ln w="19050">
                  <a:prstDash val="lgDash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35"/>
              <p:cNvGrpSpPr/>
              <p:nvPr/>
            </p:nvGrpSpPr>
            <p:grpSpPr>
              <a:xfrm>
                <a:off x="3563888" y="1196752"/>
                <a:ext cx="792088" cy="792088"/>
                <a:chOff x="2915816" y="1268760"/>
                <a:chExt cx="1152128" cy="936104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2915816" y="1268760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347864" y="1916832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3779912" y="1268760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" name="Straight Arrow Connector 60"/>
                <p:cNvCxnSpPr>
                  <a:stCxn id="60" idx="3"/>
                </p:cNvCxnSpPr>
                <p:nvPr/>
              </p:nvCxnSpPr>
              <p:spPr>
                <a:xfrm flipH="1">
                  <a:off x="3648988" y="1514610"/>
                  <a:ext cx="173105" cy="9455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>
                  <a:stCxn id="58" idx="5"/>
                </p:cNvCxnSpPr>
                <p:nvPr/>
              </p:nvCxnSpPr>
              <p:spPr>
                <a:xfrm>
                  <a:off x="3161666" y="1514610"/>
                  <a:ext cx="173105" cy="9455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>
                  <a:stCxn id="59" idx="0"/>
                </p:cNvCxnSpPr>
                <p:nvPr/>
              </p:nvCxnSpPr>
              <p:spPr>
                <a:xfrm flipV="1">
                  <a:off x="3491880" y="1700808"/>
                  <a:ext cx="0" cy="21602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TextBox 56"/>
              <p:cNvSpPr txBox="1"/>
              <p:nvPr/>
            </p:nvSpPr>
            <p:spPr>
              <a:xfrm>
                <a:off x="4499992" y="1196752"/>
                <a:ext cx="11521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baseline="-25000" dirty="0" smtClean="0"/>
                  <a:t>~</a:t>
                </a:r>
                <a:endParaRPr lang="en-US" sz="5400" b="1" baseline="-25000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372200" y="1196752"/>
              <a:ext cx="2680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b="1" dirty="0" smtClean="0">
                  <a:solidFill>
                    <a:srgbClr val="FF0000"/>
                  </a:solidFill>
                  <a:latin typeface="Aparajita" pitchFamily="34" charset="0"/>
                  <a:cs typeface="Aparajita" pitchFamily="34" charset="0"/>
                </a:rPr>
                <a:t>?</a:t>
              </a:r>
              <a:endParaRPr lang="en-US" sz="16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548680"/>
            <a:ext cx="360913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41298"/>
                </a:solidFill>
              </a:rPr>
              <a:t>….adding 3NF in original 2NF helps ! </a:t>
            </a:r>
            <a:endParaRPr lang="en-US" dirty="0">
              <a:solidFill>
                <a:srgbClr val="041298"/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251520" y="1052736"/>
          <a:ext cx="3719735" cy="1483360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1440160"/>
                <a:gridCol w="1080120"/>
                <a:gridCol w="119945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H [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30000" dirty="0" smtClean="0"/>
                        <a:t>4</a:t>
                      </a:r>
                      <a:r>
                        <a:rPr lang="en-US" dirty="0" smtClean="0"/>
                        <a:t>He [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2NF +3NF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8.48</a:t>
                      </a:r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28.4</a:t>
                      </a:r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0" y="0"/>
            <a:ext cx="2195736" cy="40466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437B-F3E6-42CC-BAE9-81216863546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0" y="0"/>
            <a:ext cx="221515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</a:t>
            </a:r>
            <a:r>
              <a:rPr lang="pl-PL" sz="2000" b="1" i="1" dirty="0" smtClean="0"/>
              <a:t>Three-body force</a:t>
            </a:r>
            <a:endParaRPr lang="en-US" sz="2000" b="1" i="1" dirty="0"/>
          </a:p>
        </p:txBody>
      </p:sp>
      <p:sp>
        <p:nvSpPr>
          <p:cNvPr id="88" name="Right Brace 87"/>
          <p:cNvSpPr/>
          <p:nvPr/>
        </p:nvSpPr>
        <p:spPr>
          <a:xfrm rot="5400000">
            <a:off x="4896036" y="1664804"/>
            <a:ext cx="288032" cy="936104"/>
          </a:xfrm>
          <a:prstGeom prst="rightBrace">
            <a:avLst>
              <a:gd name="adj1" fmla="val 4367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Brace 88"/>
          <p:cNvSpPr/>
          <p:nvPr/>
        </p:nvSpPr>
        <p:spPr>
          <a:xfrm rot="5400000">
            <a:off x="6336196" y="1664804"/>
            <a:ext cx="288032" cy="936104"/>
          </a:xfrm>
          <a:prstGeom prst="rightBrace">
            <a:avLst>
              <a:gd name="adj1" fmla="val 4367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Brace 89"/>
          <p:cNvSpPr/>
          <p:nvPr/>
        </p:nvSpPr>
        <p:spPr>
          <a:xfrm rot="5400000">
            <a:off x="7776356" y="1664804"/>
            <a:ext cx="288032" cy="936104"/>
          </a:xfrm>
          <a:prstGeom prst="rightBrace">
            <a:avLst>
              <a:gd name="adj1" fmla="val 4367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4139952" y="234888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Arial Narrow" pitchFamily="34" charset="0"/>
              </a:rPr>
              <a:t>V</a:t>
            </a:r>
            <a:r>
              <a:rPr lang="en-US" sz="1600" b="1" i="1" baseline="-25000" dirty="0" smtClean="0">
                <a:latin typeface="Arial Narrow" pitchFamily="34" charset="0"/>
              </a:rPr>
              <a:t>12</a:t>
            </a:r>
            <a:r>
              <a:rPr lang="en-US" sz="1600" b="1" i="1" dirty="0" smtClean="0">
                <a:latin typeface="Arial Narrow" pitchFamily="34" charset="0"/>
              </a:rPr>
              <a:t>+V</a:t>
            </a:r>
            <a:r>
              <a:rPr lang="en-US" sz="1600" b="1" i="1" baseline="-25000" dirty="0" smtClean="0">
                <a:latin typeface="Arial Narrow" pitchFamily="34" charset="0"/>
              </a:rPr>
              <a:t>23</a:t>
            </a:r>
            <a:r>
              <a:rPr lang="en-US" sz="1600" b="1" i="1" dirty="0" smtClean="0">
                <a:latin typeface="Arial Narrow" pitchFamily="34" charset="0"/>
              </a:rPr>
              <a:t> +V</a:t>
            </a:r>
            <a:r>
              <a:rPr lang="en-US" sz="1600" b="1" i="1" baseline="-25000" dirty="0" smtClean="0">
                <a:latin typeface="Arial Narrow" pitchFamily="34" charset="0"/>
              </a:rPr>
              <a:t>31</a:t>
            </a:r>
            <a:r>
              <a:rPr lang="en-US" sz="1600" b="1" i="1" dirty="0" smtClean="0">
                <a:latin typeface="Arial Narrow" pitchFamily="34" charset="0"/>
              </a:rPr>
              <a:t>=</a:t>
            </a:r>
            <a:r>
              <a:rPr lang="en-US" sz="1600" b="1" i="1" dirty="0" err="1" smtClean="0">
                <a:latin typeface="Arial Narrow" pitchFamily="34" charset="0"/>
              </a:rPr>
              <a:t>V</a:t>
            </a:r>
            <a:r>
              <a:rPr lang="en-US" sz="1600" b="1" i="1" baseline="-25000" dirty="0" err="1" smtClean="0">
                <a:latin typeface="Arial Narrow" pitchFamily="34" charset="0"/>
              </a:rPr>
              <a:t>theory</a:t>
            </a:r>
            <a:endParaRPr lang="en-US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5940152" y="234888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Arial Narrow" pitchFamily="34" charset="0"/>
              </a:rPr>
              <a:t>3NF = V</a:t>
            </a:r>
            <a:r>
              <a:rPr lang="en-US" sz="1600" b="1" i="1" baseline="-25000" dirty="0" smtClean="0">
                <a:solidFill>
                  <a:srgbClr val="FF0000"/>
                </a:solidFill>
                <a:latin typeface="Arial Narrow" pitchFamily="34" charset="0"/>
              </a:rPr>
              <a:t>123</a:t>
            </a:r>
            <a:endParaRPr lang="en-US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7380312" y="2276872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3N System</a:t>
            </a:r>
            <a:endParaRPr lang="en-US" b="1" dirty="0"/>
          </a:p>
        </p:txBody>
      </p:sp>
      <p:pic>
        <p:nvPicPr>
          <p:cNvPr id="40" name="Picture 1029" descr="moon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01008"/>
            <a:ext cx="4040505" cy="2246948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179512" y="3212976"/>
            <a:ext cx="3755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Three-body forces in nature; example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23528" y="5949280"/>
            <a:ext cx="847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But still there are descripancies between data and theories ! Need detailed study of 3NF.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4716016" y="908720"/>
            <a:ext cx="3744416" cy="1008112"/>
            <a:chOff x="4716016" y="908720"/>
            <a:chExt cx="3744416" cy="1008112"/>
          </a:xfrm>
        </p:grpSpPr>
        <p:grpSp>
          <p:nvGrpSpPr>
            <p:cNvPr id="51" name="Group 63"/>
            <p:cNvGrpSpPr/>
            <p:nvPr/>
          </p:nvGrpSpPr>
          <p:grpSpPr>
            <a:xfrm>
              <a:off x="4716016" y="908720"/>
              <a:ext cx="3744416" cy="1008112"/>
              <a:chOff x="2195736" y="1052736"/>
              <a:chExt cx="3744416" cy="1008112"/>
            </a:xfrm>
          </p:grpSpPr>
          <p:grpSp>
            <p:nvGrpSpPr>
              <p:cNvPr id="53" name="Group 36"/>
              <p:cNvGrpSpPr/>
              <p:nvPr/>
            </p:nvGrpSpPr>
            <p:grpSpPr>
              <a:xfrm>
                <a:off x="2195736" y="1196752"/>
                <a:ext cx="792088" cy="720080"/>
                <a:chOff x="899592" y="1268760"/>
                <a:chExt cx="1152128" cy="936104"/>
              </a:xfrm>
            </p:grpSpPr>
            <p:sp>
              <p:nvSpPr>
                <p:cNvPr id="93" name="Oval 6"/>
                <p:cNvSpPr/>
                <p:nvPr/>
              </p:nvSpPr>
              <p:spPr>
                <a:xfrm>
                  <a:off x="899592" y="1268760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331640" y="1916832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1763688" y="1268760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Arrow Connector 95"/>
                <p:cNvCxnSpPr>
                  <a:stCxn id="94" idx="7"/>
                </p:cNvCxnSpPr>
                <p:nvPr/>
              </p:nvCxnSpPr>
              <p:spPr>
                <a:xfrm flipV="1">
                  <a:off x="1577491" y="1556792"/>
                  <a:ext cx="258205" cy="40222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/>
                <p:cNvCxnSpPr>
                  <a:endCxn id="95" idx="2"/>
                </p:cNvCxnSpPr>
                <p:nvPr/>
              </p:nvCxnSpPr>
              <p:spPr>
                <a:xfrm>
                  <a:off x="1187624" y="1412776"/>
                  <a:ext cx="576064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>
                  <a:endCxn id="94" idx="1"/>
                </p:cNvCxnSpPr>
                <p:nvPr/>
              </p:nvCxnSpPr>
              <p:spPr>
                <a:xfrm>
                  <a:off x="1115616" y="1556792"/>
                  <a:ext cx="258205" cy="40222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/>
              <p:cNvSpPr txBox="1"/>
              <p:nvPr/>
            </p:nvSpPr>
            <p:spPr>
              <a:xfrm>
                <a:off x="2987824" y="1124744"/>
                <a:ext cx="4138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baseline="-25000" dirty="0" smtClean="0"/>
                  <a:t>+</a:t>
                </a:r>
                <a:endParaRPr lang="en-US" sz="5400" b="1" baseline="-250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499992" y="1268760"/>
                <a:ext cx="4138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baseline="-25000" dirty="0" smtClean="0"/>
                  <a:t>=</a:t>
                </a:r>
                <a:endParaRPr lang="en-US" sz="5400" b="1" baseline="-25000" dirty="0"/>
              </a:p>
            </p:txBody>
          </p:sp>
          <p:grpSp>
            <p:nvGrpSpPr>
              <p:cNvPr id="56" name="Group 37"/>
              <p:cNvGrpSpPr/>
              <p:nvPr/>
            </p:nvGrpSpPr>
            <p:grpSpPr>
              <a:xfrm>
                <a:off x="4860032" y="1052736"/>
                <a:ext cx="1080120" cy="1008112"/>
                <a:chOff x="4860032" y="1196752"/>
                <a:chExt cx="1080120" cy="1008112"/>
              </a:xfrm>
            </p:grpSpPr>
            <p:grpSp>
              <p:nvGrpSpPr>
                <p:cNvPr id="65" name="Group 34"/>
                <p:cNvGrpSpPr/>
                <p:nvPr/>
              </p:nvGrpSpPr>
              <p:grpSpPr>
                <a:xfrm>
                  <a:off x="5004048" y="1484784"/>
                  <a:ext cx="792088" cy="648072"/>
                  <a:chOff x="5868144" y="1340768"/>
                  <a:chExt cx="1152128" cy="936104"/>
                </a:xfrm>
              </p:grpSpPr>
              <p:sp>
                <p:nvSpPr>
                  <p:cNvPr id="69" name="Oval 68"/>
                  <p:cNvSpPr/>
                  <p:nvPr/>
                </p:nvSpPr>
                <p:spPr>
                  <a:xfrm>
                    <a:off x="5868144" y="1340768"/>
                    <a:ext cx="288032" cy="2880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6300192" y="1988840"/>
                    <a:ext cx="288032" cy="2880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6732240" y="1340768"/>
                    <a:ext cx="288032" cy="2880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7030A0">
                          <a:shade val="30000"/>
                          <a:satMod val="115000"/>
                        </a:srgbClr>
                      </a:gs>
                      <a:gs pos="50000">
                        <a:srgbClr val="7030A0">
                          <a:shade val="67500"/>
                          <a:satMod val="115000"/>
                        </a:srgbClr>
                      </a:gs>
                      <a:gs pos="100000">
                        <a:srgbClr val="7030A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8" name="Oval 67"/>
                <p:cNvSpPr/>
                <p:nvPr/>
              </p:nvSpPr>
              <p:spPr>
                <a:xfrm>
                  <a:off x="4860032" y="1196752"/>
                  <a:ext cx="1080120" cy="1008112"/>
                </a:xfrm>
                <a:prstGeom prst="ellipse">
                  <a:avLst/>
                </a:prstGeom>
                <a:noFill/>
                <a:ln w="19050">
                  <a:prstDash val="lgDash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35"/>
              <p:cNvGrpSpPr/>
              <p:nvPr/>
            </p:nvGrpSpPr>
            <p:grpSpPr>
              <a:xfrm>
                <a:off x="3563888" y="1196752"/>
                <a:ext cx="792088" cy="792088"/>
                <a:chOff x="2915816" y="1268760"/>
                <a:chExt cx="1152128" cy="936104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2915816" y="1268760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3347864" y="1916832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3779912" y="1268760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" name="Straight Arrow Connector 61"/>
                <p:cNvCxnSpPr>
                  <a:stCxn id="61" idx="3"/>
                </p:cNvCxnSpPr>
                <p:nvPr/>
              </p:nvCxnSpPr>
              <p:spPr>
                <a:xfrm flipH="1">
                  <a:off x="3648988" y="1514610"/>
                  <a:ext cx="173105" cy="9455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>
                  <a:stCxn id="59" idx="5"/>
                </p:cNvCxnSpPr>
                <p:nvPr/>
              </p:nvCxnSpPr>
              <p:spPr>
                <a:xfrm>
                  <a:off x="3161666" y="1514610"/>
                  <a:ext cx="173105" cy="9455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>
                  <a:stCxn id="60" idx="0"/>
                </p:cNvCxnSpPr>
                <p:nvPr/>
              </p:nvCxnSpPr>
              <p:spPr>
                <a:xfrm flipV="1">
                  <a:off x="3491880" y="1700808"/>
                  <a:ext cx="0" cy="21602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TextBox 57"/>
              <p:cNvSpPr txBox="1"/>
              <p:nvPr/>
            </p:nvSpPr>
            <p:spPr>
              <a:xfrm>
                <a:off x="4499992" y="1196752"/>
                <a:ext cx="11521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baseline="-25000" dirty="0" smtClean="0"/>
                  <a:t>~</a:t>
                </a:r>
                <a:endParaRPr lang="en-US" sz="5400" b="1" baseline="-25000" dirty="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6372200" y="1196752"/>
              <a:ext cx="2680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b="1" dirty="0" smtClean="0">
                  <a:solidFill>
                    <a:srgbClr val="FF0000"/>
                  </a:solidFill>
                  <a:latin typeface="Aparajita" pitchFamily="34" charset="0"/>
                  <a:cs typeface="Aparajita" pitchFamily="34" charset="0"/>
                </a:rPr>
                <a:t>?</a:t>
              </a:r>
              <a:endParaRPr lang="en-US" sz="16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660232" y="4005064"/>
            <a:ext cx="2089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Earth  (and nucleon)</a:t>
            </a:r>
          </a:p>
          <a:p>
            <a:pPr algn="ctr"/>
            <a:r>
              <a:rPr lang="pl-PL" dirty="0" smtClean="0"/>
              <a:t>are not point like</a:t>
            </a:r>
          </a:p>
          <a:p>
            <a:pPr algn="ctr"/>
            <a:r>
              <a:rPr lang="pl-PL" dirty="0" smtClean="0"/>
              <a:t>but having internal </a:t>
            </a:r>
          </a:p>
          <a:p>
            <a:pPr algn="ctr"/>
            <a:r>
              <a:rPr lang="pl-PL" dirty="0" smtClean="0"/>
              <a:t>structure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8509</TotalTime>
  <Words>1578</Words>
  <Application>Microsoft Office PowerPoint</Application>
  <PresentationFormat>On-screen Show (4:3)</PresentationFormat>
  <Paragraphs>457</Paragraphs>
  <Slides>34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Office Theme</vt:lpstr>
      <vt:lpstr>Custom Design</vt:lpstr>
      <vt:lpstr>Microsoft Equation 3.0</vt:lpstr>
      <vt:lpstr>Equation</vt:lpstr>
      <vt:lpstr>Slide 1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Backup slides</vt:lpstr>
      <vt:lpstr>Slide 26</vt:lpstr>
      <vt:lpstr>Slide 27</vt:lpstr>
      <vt:lpstr>Slide 28</vt:lpstr>
      <vt:lpstr>Slide 29</vt:lpstr>
      <vt:lpstr>Ab-initio calculations for light nuclei</vt:lpstr>
      <vt:lpstr>Ab-initio calculations for light nuclei</vt:lpstr>
      <vt:lpstr>Slide 32</vt:lpstr>
      <vt:lpstr>Slide 33</vt:lpstr>
      <vt:lpstr>pd elastic scattering cross sections</vt:lpstr>
    </vt:vector>
  </TitlesOfParts>
  <Company>UGent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DICT</dc:creator>
  <cp:lastModifiedBy>gunn</cp:lastModifiedBy>
  <cp:revision>1060</cp:revision>
  <dcterms:created xsi:type="dcterms:W3CDTF">2011-04-19T20:32:07Z</dcterms:created>
  <dcterms:modified xsi:type="dcterms:W3CDTF">2014-09-21T20:40:56Z</dcterms:modified>
</cp:coreProperties>
</file>